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72" r:id="rId3"/>
    <p:sldId id="257" r:id="rId4"/>
    <p:sldId id="273" r:id="rId5"/>
    <p:sldId id="258" r:id="rId6"/>
    <p:sldId id="259" r:id="rId7"/>
    <p:sldId id="274" r:id="rId8"/>
    <p:sldId id="261" r:id="rId9"/>
    <p:sldId id="275" r:id="rId10"/>
    <p:sldId id="264" r:id="rId11"/>
    <p:sldId id="265" r:id="rId12"/>
    <p:sldId id="276" r:id="rId13"/>
    <p:sldId id="266" r:id="rId14"/>
    <p:sldId id="277" r:id="rId15"/>
    <p:sldId id="267" r:id="rId16"/>
    <p:sldId id="268" r:id="rId17"/>
    <p:sldId id="269" r:id="rId18"/>
    <p:sldId id="280" r:id="rId19"/>
    <p:sldId id="281" r:id="rId20"/>
    <p:sldId id="278" r:id="rId21"/>
    <p:sldId id="270" r:id="rId22"/>
    <p:sldId id="279" r:id="rId23"/>
    <p:sldId id="27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70" autoAdjust="0"/>
    <p:restoredTop sz="94660"/>
  </p:normalViewPr>
  <p:slideViewPr>
    <p:cSldViewPr snapToGrid="0">
      <p:cViewPr varScale="1">
        <p:scale>
          <a:sx n="116" d="100"/>
          <a:sy n="116" d="100"/>
        </p:scale>
        <p:origin x="-14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246070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3983712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5AA8B08-8B36-417D-A75B-418EEDE7083A}" type="slidenum">
              <a:rPr lang="fr-MA" smtClean="0"/>
              <a:pPr/>
              <a:t>‹N°›</a:t>
            </a:fld>
            <a:endParaRPr lang="fr-M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264393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6" name="Footer Placeholder 5"/>
          <p:cNvSpPr>
            <a:spLocks noGrp="1"/>
          </p:cNvSpPr>
          <p:nvPr>
            <p:ph type="ftr" sz="quarter" idx="11"/>
          </p:nvPr>
        </p:nvSpPr>
        <p:spPr/>
        <p:txBody>
          <a:bodyPr/>
          <a:lstStyle/>
          <a:p>
            <a:endParaRPr lang="fr-M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4137582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6" name="Footer Placeholder 5"/>
          <p:cNvSpPr>
            <a:spLocks noGrp="1"/>
          </p:cNvSpPr>
          <p:nvPr>
            <p:ph type="ftr" sz="quarter" idx="11"/>
          </p:nvPr>
        </p:nvSpPr>
        <p:spPr/>
        <p:txBody>
          <a:bodyPr/>
          <a:lstStyle/>
          <a:p>
            <a:endParaRPr lang="fr-M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5AA8B08-8B36-417D-A75B-418EEDE7083A}" type="slidenum">
              <a:rPr lang="fr-MA" smtClean="0"/>
              <a:pPr/>
              <a:t>‹N°›</a:t>
            </a:fld>
            <a:endParaRPr lang="fr-M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30672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6" name="Footer Placeholder 5"/>
          <p:cNvSpPr>
            <a:spLocks noGrp="1"/>
          </p:cNvSpPr>
          <p:nvPr>
            <p:ph type="ftr" sz="quarter" idx="11"/>
          </p:nvPr>
        </p:nvSpPr>
        <p:spPr/>
        <p:txBody>
          <a:bodyPr/>
          <a:lstStyle/>
          <a:p>
            <a:endParaRPr lang="fr-M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2895511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2010059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399116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1516875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5" name="Footer Placeholder 4"/>
          <p:cNvSpPr>
            <a:spLocks noGrp="1"/>
          </p:cNvSpPr>
          <p:nvPr>
            <p:ph type="ftr" sz="quarter" idx="11"/>
          </p:nvPr>
        </p:nvSpPr>
        <p:spPr/>
        <p:txBody>
          <a:bodyPr/>
          <a:lstStyle/>
          <a:p>
            <a:endParaRPr lang="fr-M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103333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6" name="Footer Placeholder 5"/>
          <p:cNvSpPr>
            <a:spLocks noGrp="1"/>
          </p:cNvSpPr>
          <p:nvPr>
            <p:ph type="ftr" sz="quarter" idx="11"/>
          </p:nvPr>
        </p:nvSpPr>
        <p:spPr/>
        <p:txBody>
          <a:bodyPr/>
          <a:lstStyle/>
          <a:p>
            <a:endParaRPr lang="fr-M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493930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8" name="Footer Placeholder 7"/>
          <p:cNvSpPr>
            <a:spLocks noGrp="1"/>
          </p:cNvSpPr>
          <p:nvPr>
            <p:ph type="ftr" sz="quarter" idx="11"/>
          </p:nvPr>
        </p:nvSpPr>
        <p:spPr/>
        <p:txBody>
          <a:bodyPr/>
          <a:lstStyle/>
          <a:p>
            <a:endParaRPr lang="fr-M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3002501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4" name="Footer Placeholder 3"/>
          <p:cNvSpPr>
            <a:spLocks noGrp="1"/>
          </p:cNvSpPr>
          <p:nvPr>
            <p:ph type="ftr" sz="quarter" idx="11"/>
          </p:nvPr>
        </p:nvSpPr>
        <p:spPr/>
        <p:txBody>
          <a:bodyPr/>
          <a:lstStyle/>
          <a:p>
            <a:endParaRPr lang="fr-M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1555215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3" name="Footer Placeholder 2"/>
          <p:cNvSpPr>
            <a:spLocks noGrp="1"/>
          </p:cNvSpPr>
          <p:nvPr>
            <p:ph type="ftr" sz="quarter" idx="11"/>
          </p:nvPr>
        </p:nvSpPr>
        <p:spPr/>
        <p:txBody>
          <a:bodyPr/>
          <a:lstStyle/>
          <a:p>
            <a:endParaRPr lang="fr-M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197153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6" name="Footer Placeholder 5"/>
          <p:cNvSpPr>
            <a:spLocks noGrp="1"/>
          </p:cNvSpPr>
          <p:nvPr>
            <p:ph type="ftr" sz="quarter" idx="11"/>
          </p:nvPr>
        </p:nvSpPr>
        <p:spPr/>
        <p:txBody>
          <a:bodyPr/>
          <a:lstStyle/>
          <a:p>
            <a:endParaRPr lang="fr-M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3983762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88DEAF-3DB3-4E67-8C42-BDF2BBDCC1FB}" type="datetimeFigureOut">
              <a:rPr lang="fr-MA" smtClean="0"/>
              <a:pPr/>
              <a:t>25/03/2020</a:t>
            </a:fld>
            <a:endParaRPr lang="fr-MA"/>
          </a:p>
        </p:txBody>
      </p:sp>
      <p:sp>
        <p:nvSpPr>
          <p:cNvPr id="6" name="Footer Placeholder 5"/>
          <p:cNvSpPr>
            <a:spLocks noGrp="1"/>
          </p:cNvSpPr>
          <p:nvPr>
            <p:ph type="ftr" sz="quarter" idx="11"/>
          </p:nvPr>
        </p:nvSpPr>
        <p:spPr/>
        <p:txBody>
          <a:bodyPr/>
          <a:lstStyle/>
          <a:p>
            <a:endParaRPr lang="fr-M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29918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288DEAF-3DB3-4E67-8C42-BDF2BBDCC1FB}" type="datetimeFigureOut">
              <a:rPr lang="fr-MA" smtClean="0"/>
              <a:pPr/>
              <a:t>25/03/2020</a:t>
            </a:fld>
            <a:endParaRPr lang="fr-M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M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5AA8B08-8B36-417D-A75B-418EEDE7083A}" type="slidenum">
              <a:rPr lang="fr-MA" smtClean="0"/>
              <a:pPr/>
              <a:t>‹N°›</a:t>
            </a:fld>
            <a:endParaRPr lang="fr-MA"/>
          </a:p>
        </p:txBody>
      </p:sp>
    </p:spTree>
    <p:extLst>
      <p:ext uri="{BB962C8B-B14F-4D97-AF65-F5344CB8AC3E}">
        <p14:creationId xmlns:p14="http://schemas.microsoft.com/office/powerpoint/2010/main" xmlns="" val="3573869940"/>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377D33-8283-4E74-A6BC-A8391E678B74}"/>
              </a:ext>
            </a:extLst>
          </p:cNvPr>
          <p:cNvSpPr>
            <a:spLocks noGrp="1"/>
          </p:cNvSpPr>
          <p:nvPr>
            <p:ph type="ctrTitle"/>
          </p:nvPr>
        </p:nvSpPr>
        <p:spPr>
          <a:xfrm>
            <a:off x="1931505" y="1966498"/>
            <a:ext cx="9144000" cy="1462502"/>
          </a:xfrm>
        </p:spPr>
        <p:txBody>
          <a:bodyPr>
            <a:normAutofit fontScale="90000"/>
          </a:bodyPr>
          <a:lstStyle/>
          <a:p>
            <a:r>
              <a:rPr lang="fr-MA" dirty="0"/>
              <a:t>La règlementation bancaire</a:t>
            </a:r>
          </a:p>
        </p:txBody>
      </p:sp>
      <p:pic>
        <p:nvPicPr>
          <p:cNvPr id="5" name="Picture 4">
            <a:extLst>
              <a:ext uri="{FF2B5EF4-FFF2-40B4-BE49-F238E27FC236}">
                <a16:creationId xmlns:a16="http://schemas.microsoft.com/office/drawing/2014/main" xmlns="" id="{4AD4C4DA-82DF-417A-A884-56B4291F3C0B}"/>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5882" y="0"/>
            <a:ext cx="5241370" cy="1630017"/>
          </a:xfrm>
          <a:prstGeom prst="rect">
            <a:avLst/>
          </a:prstGeom>
        </p:spPr>
      </p:pic>
      <p:sp>
        <p:nvSpPr>
          <p:cNvPr id="6" name="TextBox 5">
            <a:extLst>
              <a:ext uri="{FF2B5EF4-FFF2-40B4-BE49-F238E27FC236}">
                <a16:creationId xmlns:a16="http://schemas.microsoft.com/office/drawing/2014/main" xmlns="" id="{40E8029B-7A4F-4BC3-A9E0-F04074D24A98}"/>
              </a:ext>
            </a:extLst>
          </p:cNvPr>
          <p:cNvSpPr txBox="1"/>
          <p:nvPr/>
        </p:nvSpPr>
        <p:spPr>
          <a:xfrm>
            <a:off x="8070574" y="5327373"/>
            <a:ext cx="3945835" cy="369332"/>
          </a:xfrm>
          <a:prstGeom prst="rect">
            <a:avLst/>
          </a:prstGeom>
          <a:noFill/>
        </p:spPr>
        <p:txBody>
          <a:bodyPr wrap="square" rtlCol="0">
            <a:spAutoFit/>
          </a:bodyPr>
          <a:lstStyle/>
          <a:p>
            <a:r>
              <a:rPr lang="fr-MA" dirty="0"/>
              <a:t>M.  Abdelhamid ABBOU</a:t>
            </a:r>
          </a:p>
        </p:txBody>
      </p:sp>
    </p:spTree>
    <p:extLst>
      <p:ext uri="{BB962C8B-B14F-4D97-AF65-F5344CB8AC3E}">
        <p14:creationId xmlns:p14="http://schemas.microsoft.com/office/powerpoint/2010/main" xmlns="" val="3972189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5F71C2A-D807-4C4D-BFBA-09B1E4FF7BB5}"/>
              </a:ext>
            </a:extLst>
          </p:cNvPr>
          <p:cNvSpPr>
            <a:spLocks noGrp="1"/>
          </p:cNvSpPr>
          <p:nvPr>
            <p:ph idx="1"/>
          </p:nvPr>
        </p:nvSpPr>
        <p:spPr>
          <a:xfrm>
            <a:off x="1828800" y="1195610"/>
            <a:ext cx="10107612" cy="5662390"/>
          </a:xfrm>
        </p:spPr>
        <p:txBody>
          <a:bodyPr>
            <a:normAutofit/>
          </a:bodyPr>
          <a:lstStyle/>
          <a:p>
            <a:r>
              <a:rPr lang="fr-FR" dirty="0"/>
              <a:t>La réglementation bancaire découle essentiellement des standards internationaux établis par le Comité de Bâle. Créé en 1974, ce comité est chargé de renforcer la solidité du système financier mondial ainsi que l’efficacité du contrôle prudentiel et la coopération entre régulateurs bancaires. Il rassemble aujourd’hui les superviseurs de 27 pays.</a:t>
            </a:r>
          </a:p>
          <a:p>
            <a:r>
              <a:rPr lang="fr-FR" dirty="0"/>
              <a:t>En 1975, le Concordat de Bâle introduit le principe du contrôle bancaire sur une base consolidée.</a:t>
            </a:r>
          </a:p>
          <a:p>
            <a:r>
              <a:rPr lang="fr-FR" dirty="0"/>
              <a:t>En 2004, l’accord dit de Bâle II permet de parvenir à une couverture plus exhaustive des règles bancaires.</a:t>
            </a:r>
          </a:p>
          <a:p>
            <a:r>
              <a:rPr lang="fr-FR" dirty="0"/>
              <a:t>Après la crise de 2007-2008, l’accord dit de Bâle III durcit la réglementation bancaire internationale en 2009/2010. Il comprend un ensemble de mesures destinées à renforcer la résilience des grandes banques internationales ainsi que des mesures spécifiques sur le risque de liquidité.</a:t>
            </a:r>
            <a:endParaRPr lang="fr-MA" dirty="0"/>
          </a:p>
        </p:txBody>
      </p:sp>
    </p:spTree>
    <p:extLst>
      <p:ext uri="{BB962C8B-B14F-4D97-AF65-F5344CB8AC3E}">
        <p14:creationId xmlns:p14="http://schemas.microsoft.com/office/powerpoint/2010/main" xmlns="" val="3546305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07F7FB-B20D-4FAC-93C6-EED6855F6911}"/>
              </a:ext>
            </a:extLst>
          </p:cNvPr>
          <p:cNvSpPr>
            <a:spLocks noGrp="1"/>
          </p:cNvSpPr>
          <p:nvPr>
            <p:ph idx="1"/>
          </p:nvPr>
        </p:nvSpPr>
        <p:spPr>
          <a:xfrm>
            <a:off x="1966912" y="1447800"/>
            <a:ext cx="8915400" cy="4432300"/>
          </a:xfrm>
        </p:spPr>
        <p:txBody>
          <a:bodyPr>
            <a:normAutofit/>
          </a:bodyPr>
          <a:lstStyle/>
          <a:p>
            <a:pPr marL="0" indent="0">
              <a:buNone/>
            </a:pPr>
            <a:r>
              <a:rPr lang="fr-FR" dirty="0"/>
              <a:t>Les premières mesures Bâle III entrent en application en 2013. Les dernières s’appliquent au 1er janvier 2019, une prorogation partielle n’étant pas exclue.</a:t>
            </a:r>
          </a:p>
          <a:p>
            <a:pPr marL="0" indent="0">
              <a:buNone/>
            </a:pPr>
            <a:r>
              <a:rPr lang="fr-FR" dirty="0"/>
              <a:t> Pour l’essentiel, ces mesures réglementaires visent à :</a:t>
            </a:r>
          </a:p>
          <a:p>
            <a:r>
              <a:rPr lang="fr-FR" dirty="0"/>
              <a:t>renforcer le niveau et la qualité des fonds propres;</a:t>
            </a:r>
          </a:p>
          <a:p>
            <a:r>
              <a:rPr lang="fr-FR" dirty="0"/>
              <a:t>mettre en place un ratio de levier ;</a:t>
            </a:r>
          </a:p>
          <a:p>
            <a:r>
              <a:rPr lang="fr-FR" dirty="0"/>
              <a:t>améliorer la gestion du risque de liquidité par la création de deux ratios de liquidité(ratio de liquidité à un mois et à un an) ;</a:t>
            </a:r>
          </a:p>
          <a:p>
            <a:r>
              <a:rPr lang="fr-FR" dirty="0"/>
              <a:t>renforcer les exigences prudentielles concernant le risque de contrepartie.</a:t>
            </a:r>
          </a:p>
          <a:p>
            <a:endParaRPr lang="fr-MA" dirty="0"/>
          </a:p>
        </p:txBody>
      </p:sp>
    </p:spTree>
    <p:extLst>
      <p:ext uri="{BB962C8B-B14F-4D97-AF65-F5344CB8AC3E}">
        <p14:creationId xmlns:p14="http://schemas.microsoft.com/office/powerpoint/2010/main" xmlns="" val="1089362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98B904-65DB-4111-845A-88605C6438F0}"/>
              </a:ext>
            </a:extLst>
          </p:cNvPr>
          <p:cNvSpPr>
            <a:spLocks noGrp="1"/>
          </p:cNvSpPr>
          <p:nvPr>
            <p:ph type="title"/>
          </p:nvPr>
        </p:nvSpPr>
        <p:spPr>
          <a:xfrm>
            <a:off x="419100" y="2325910"/>
            <a:ext cx="11417299" cy="1687290"/>
          </a:xfrm>
        </p:spPr>
        <p:txBody>
          <a:bodyPr>
            <a:noAutofit/>
          </a:bodyPr>
          <a:lstStyle/>
          <a:p>
            <a:pPr algn="ctr"/>
            <a:r>
              <a:rPr lang="fr-FR" sz="6000" dirty="0"/>
              <a:t>Risques bancaires et contrôle en banque</a:t>
            </a:r>
            <a:endParaRPr lang="fr-MA" sz="6000" dirty="0"/>
          </a:p>
        </p:txBody>
      </p:sp>
    </p:spTree>
    <p:extLst>
      <p:ext uri="{BB962C8B-B14F-4D97-AF65-F5344CB8AC3E}">
        <p14:creationId xmlns:p14="http://schemas.microsoft.com/office/powerpoint/2010/main" xmlns="" val="87768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3A50DEB-BF41-4693-9180-CC7C4D2DF483}"/>
              </a:ext>
            </a:extLst>
          </p:cNvPr>
          <p:cNvSpPr>
            <a:spLocks noGrp="1"/>
          </p:cNvSpPr>
          <p:nvPr>
            <p:ph idx="1"/>
          </p:nvPr>
        </p:nvSpPr>
        <p:spPr/>
        <p:txBody>
          <a:bodyPr/>
          <a:lstStyle/>
          <a:p>
            <a:r>
              <a:rPr lang="fr-FR" dirty="0"/>
              <a:t>Du fait de leur activité, les différents acteurs bancaires sont exposés à des risques. Ainsi, une réglementation et des mécanismes de contrôle existent pour anticiper et limiter ces risques.</a:t>
            </a:r>
          </a:p>
          <a:p>
            <a:endParaRPr lang="fr-MA" dirty="0"/>
          </a:p>
        </p:txBody>
      </p:sp>
    </p:spTree>
    <p:extLst>
      <p:ext uri="{BB962C8B-B14F-4D97-AF65-F5344CB8AC3E}">
        <p14:creationId xmlns:p14="http://schemas.microsoft.com/office/powerpoint/2010/main" xmlns="" val="1433825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1983B6-D283-4E96-8792-7968F951EF0C}"/>
              </a:ext>
            </a:extLst>
          </p:cNvPr>
          <p:cNvSpPr>
            <a:spLocks noGrp="1"/>
          </p:cNvSpPr>
          <p:nvPr>
            <p:ph type="title"/>
          </p:nvPr>
        </p:nvSpPr>
        <p:spPr>
          <a:xfrm>
            <a:off x="2046825" y="2788555"/>
            <a:ext cx="8911687" cy="1280890"/>
          </a:xfrm>
        </p:spPr>
        <p:txBody>
          <a:bodyPr>
            <a:normAutofit/>
          </a:bodyPr>
          <a:lstStyle/>
          <a:p>
            <a:pPr algn="ctr"/>
            <a:r>
              <a:rPr lang="fr-MA" sz="6600" dirty="0"/>
              <a:t>Risques bancaires</a:t>
            </a:r>
          </a:p>
        </p:txBody>
      </p:sp>
    </p:spTree>
    <p:extLst>
      <p:ext uri="{BB962C8B-B14F-4D97-AF65-F5344CB8AC3E}">
        <p14:creationId xmlns:p14="http://schemas.microsoft.com/office/powerpoint/2010/main" xmlns="" val="381424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EA9CD27-EFC6-46D5-BAA9-6024531EB3C6}"/>
              </a:ext>
            </a:extLst>
          </p:cNvPr>
          <p:cNvSpPr>
            <a:spLocks noGrp="1"/>
          </p:cNvSpPr>
          <p:nvPr>
            <p:ph idx="1"/>
          </p:nvPr>
        </p:nvSpPr>
        <p:spPr>
          <a:xfrm>
            <a:off x="1852612" y="2060889"/>
            <a:ext cx="8915400" cy="3777622"/>
          </a:xfrm>
        </p:spPr>
        <p:txBody>
          <a:bodyPr>
            <a:normAutofit/>
          </a:bodyPr>
          <a:lstStyle/>
          <a:p>
            <a:pPr marL="0" indent="0">
              <a:buNone/>
            </a:pPr>
            <a:r>
              <a:rPr lang="fr-FR" dirty="0"/>
              <a:t>Un risque de contrepartie est un risque de défaillance d'un emprunteur qui ne peut plus rembourser sa dette dans son intégralité. Toute personne qui accorde un crédit prend un risque de contrepartie.</a:t>
            </a:r>
          </a:p>
          <a:p>
            <a:pPr marL="0" indent="0">
              <a:buNone/>
            </a:pPr>
            <a:r>
              <a:rPr lang="fr-FR" dirty="0"/>
              <a:t>Le risque de contrepartie est :</a:t>
            </a:r>
          </a:p>
          <a:p>
            <a:r>
              <a:rPr lang="fr-FR" dirty="0"/>
              <a:t>un risque de crédit ;</a:t>
            </a:r>
          </a:p>
          <a:p>
            <a:r>
              <a:rPr lang="fr-FR" dirty="0"/>
              <a:t>un risque de défaut ;</a:t>
            </a:r>
          </a:p>
          <a:p>
            <a:r>
              <a:rPr lang="fr-FR" dirty="0"/>
              <a:t>un risque de défaillance.</a:t>
            </a:r>
            <a:endParaRPr lang="fr-MA" dirty="0"/>
          </a:p>
        </p:txBody>
      </p:sp>
      <p:sp>
        <p:nvSpPr>
          <p:cNvPr id="4" name="TextBox 3">
            <a:extLst>
              <a:ext uri="{FF2B5EF4-FFF2-40B4-BE49-F238E27FC236}">
                <a16:creationId xmlns:a16="http://schemas.microsoft.com/office/drawing/2014/main" xmlns="" id="{01C3D38B-42DA-4C50-8FCB-662B404E5B7F}"/>
              </a:ext>
            </a:extLst>
          </p:cNvPr>
          <p:cNvSpPr txBox="1"/>
          <p:nvPr/>
        </p:nvSpPr>
        <p:spPr>
          <a:xfrm>
            <a:off x="2476500" y="687257"/>
            <a:ext cx="8013700" cy="584775"/>
          </a:xfrm>
          <a:prstGeom prst="rect">
            <a:avLst/>
          </a:prstGeom>
          <a:noFill/>
        </p:spPr>
        <p:txBody>
          <a:bodyPr wrap="square" rtlCol="0">
            <a:spAutoFit/>
          </a:bodyPr>
          <a:lstStyle/>
          <a:p>
            <a:r>
              <a:rPr lang="fr-FR" sz="3200" dirty="0"/>
              <a:t>Crédit et risque de contrepartie</a:t>
            </a:r>
          </a:p>
        </p:txBody>
      </p:sp>
    </p:spTree>
    <p:extLst>
      <p:ext uri="{BB962C8B-B14F-4D97-AF65-F5344CB8AC3E}">
        <p14:creationId xmlns:p14="http://schemas.microsoft.com/office/powerpoint/2010/main" xmlns="" val="2368749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D29ED54-BC14-4001-9F34-5081843C5534}"/>
              </a:ext>
            </a:extLst>
          </p:cNvPr>
          <p:cNvSpPr>
            <a:spLocks noGrp="1"/>
          </p:cNvSpPr>
          <p:nvPr>
            <p:ph idx="1"/>
          </p:nvPr>
        </p:nvSpPr>
        <p:spPr/>
        <p:txBody>
          <a:bodyPr>
            <a:normAutofit/>
          </a:bodyPr>
          <a:lstStyle/>
          <a:p>
            <a:pPr marL="0" indent="0">
              <a:buNone/>
            </a:pPr>
            <a:r>
              <a:rPr lang="fr-FR" dirty="0"/>
              <a:t>Pour améliorer la gestion du risque de contrepartie, les banques accordent des crédits aux particuliers et aux entreprises sur la base d'analyse de leurs données financières :</a:t>
            </a:r>
          </a:p>
          <a:p>
            <a:r>
              <a:rPr lang="fr-FR" dirty="0"/>
              <a:t>Pour un particulier, la banque examine l'ensemble de ses revenus, de ses charges, et calcule son « reste à vivre ».</a:t>
            </a:r>
          </a:p>
          <a:p>
            <a:r>
              <a:rPr lang="fr-FR" dirty="0"/>
              <a:t>Pour une entreprise, la banque effectue une analyse financière précise de son bilan comptable, de son compte de résultat, de son bilan prévisionnel, etc…</a:t>
            </a:r>
            <a:endParaRPr lang="fr-MA" dirty="0"/>
          </a:p>
        </p:txBody>
      </p:sp>
    </p:spTree>
    <p:extLst>
      <p:ext uri="{BB962C8B-B14F-4D97-AF65-F5344CB8AC3E}">
        <p14:creationId xmlns:p14="http://schemas.microsoft.com/office/powerpoint/2010/main" xmlns="" val="4279510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FB0128-A97A-4059-9278-6D7B670C8A85}"/>
              </a:ext>
            </a:extLst>
          </p:cNvPr>
          <p:cNvSpPr>
            <a:spLocks noGrp="1"/>
          </p:cNvSpPr>
          <p:nvPr>
            <p:ph type="title"/>
          </p:nvPr>
        </p:nvSpPr>
        <p:spPr/>
        <p:txBody>
          <a:bodyPr/>
          <a:lstStyle/>
          <a:p>
            <a:r>
              <a:rPr lang="fr-MA" dirty="0"/>
              <a:t>Risque opérationnel:</a:t>
            </a:r>
          </a:p>
        </p:txBody>
      </p:sp>
      <p:sp>
        <p:nvSpPr>
          <p:cNvPr id="3" name="Content Placeholder 2">
            <a:extLst>
              <a:ext uri="{FF2B5EF4-FFF2-40B4-BE49-F238E27FC236}">
                <a16:creationId xmlns:a16="http://schemas.microsoft.com/office/drawing/2014/main" xmlns="" id="{70040021-AC19-488A-9217-A8505BA2B655}"/>
              </a:ext>
            </a:extLst>
          </p:cNvPr>
          <p:cNvSpPr>
            <a:spLocks noGrp="1"/>
          </p:cNvSpPr>
          <p:nvPr>
            <p:ph idx="1"/>
          </p:nvPr>
        </p:nvSpPr>
        <p:spPr/>
        <p:txBody>
          <a:bodyPr>
            <a:normAutofit/>
          </a:bodyPr>
          <a:lstStyle/>
          <a:p>
            <a:r>
              <a:rPr lang="fr-FR" dirty="0"/>
              <a:t>Le comité de Bâle définit le risque opérationnel comme le risque de pertes provenant de processus internes inadéquats ou défaillants, de personnes et systèmes ou d'événements externes. Ces risques correspondent aux erreurs du personnel, à la défaillance des systèmes, des risques technologiques, etc…</a:t>
            </a:r>
          </a:p>
          <a:p>
            <a:r>
              <a:rPr lang="fr-FR" dirty="0"/>
              <a:t>Le risque opérationnel doit être évalué et couvert par des fonds propres.</a:t>
            </a:r>
            <a:endParaRPr lang="fr-MA" dirty="0"/>
          </a:p>
        </p:txBody>
      </p:sp>
    </p:spTree>
    <p:extLst>
      <p:ext uri="{BB962C8B-B14F-4D97-AF65-F5344CB8AC3E}">
        <p14:creationId xmlns:p14="http://schemas.microsoft.com/office/powerpoint/2010/main" xmlns="" val="1466636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0B508E-8C4E-44FB-A579-4F12B6BB4F05}"/>
              </a:ext>
            </a:extLst>
          </p:cNvPr>
          <p:cNvSpPr>
            <a:spLocks noGrp="1"/>
          </p:cNvSpPr>
          <p:nvPr>
            <p:ph type="title"/>
          </p:nvPr>
        </p:nvSpPr>
        <p:spPr>
          <a:xfrm>
            <a:off x="571500" y="2592610"/>
            <a:ext cx="10947399" cy="1280890"/>
          </a:xfrm>
        </p:spPr>
        <p:txBody>
          <a:bodyPr>
            <a:noAutofit/>
          </a:bodyPr>
          <a:lstStyle/>
          <a:p>
            <a:pPr algn="ctr"/>
            <a:r>
              <a:rPr lang="fr-MA" sz="6000" dirty="0"/>
              <a:t>Système global de gestion des risques</a:t>
            </a:r>
          </a:p>
        </p:txBody>
      </p:sp>
    </p:spTree>
    <p:extLst>
      <p:ext uri="{BB962C8B-B14F-4D97-AF65-F5344CB8AC3E}">
        <p14:creationId xmlns:p14="http://schemas.microsoft.com/office/powerpoint/2010/main" xmlns="" val="3016811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A74858E-5B39-4BE8-BFDE-FF17E5E70D34}"/>
              </a:ext>
            </a:extLst>
          </p:cNvPr>
          <p:cNvSpPr>
            <a:spLocks noGrp="1"/>
          </p:cNvSpPr>
          <p:nvPr>
            <p:ph idx="1"/>
          </p:nvPr>
        </p:nvSpPr>
        <p:spPr>
          <a:xfrm>
            <a:off x="2271712" y="377687"/>
            <a:ext cx="8915400" cy="6351103"/>
          </a:xfrm>
        </p:spPr>
        <p:txBody>
          <a:bodyPr>
            <a:normAutofit lnSpcReduction="10000"/>
          </a:bodyPr>
          <a:lstStyle/>
          <a:p>
            <a:pPr marL="0" indent="0">
              <a:buNone/>
            </a:pPr>
            <a:r>
              <a:rPr lang="fr-MA" dirty="0"/>
              <a:t>Le processus de gestion des risques comporte quatre étapes principales:</a:t>
            </a:r>
          </a:p>
          <a:p>
            <a:r>
              <a:rPr lang="fr-MA" dirty="0"/>
              <a:t>Identification du risque:</a:t>
            </a:r>
          </a:p>
          <a:p>
            <a:pPr marL="0" indent="0">
              <a:buNone/>
            </a:pPr>
            <a:r>
              <a:rPr lang="fr-MA" dirty="0"/>
              <a:t>L’objectif de cette étape est d’établir la liste de risques auxquels l’établissement est exposé ,et d’en décliner avec précision les différentes sources ainsi que les instruments qui les génèrent. Le résultat de ce processus pourrait prendre la forme d’une cartographie des risques.</a:t>
            </a:r>
          </a:p>
          <a:p>
            <a:r>
              <a:rPr lang="fr-MA" dirty="0"/>
              <a:t>Quantification des risques et besoin en fonds propres:</a:t>
            </a:r>
          </a:p>
          <a:p>
            <a:pPr marL="0" indent="0">
              <a:buNone/>
            </a:pPr>
            <a:r>
              <a:rPr lang="fr-MA" dirty="0"/>
              <a:t>Au niveau opérationnel, la quantification des risques constitue un moyen de suivi et d’évaluation de la maitrise de risque au niveau de chacune des entités opérationnelles concernées.</a:t>
            </a:r>
          </a:p>
          <a:p>
            <a:pPr marL="0" indent="0">
              <a:buNone/>
            </a:pPr>
            <a:r>
              <a:rPr lang="fr-MA" dirty="0"/>
              <a:t>L’établissement est tenu de quantifier ses fonds propres internes en couverture des risques encourus</a:t>
            </a:r>
          </a:p>
          <a:p>
            <a:r>
              <a:rPr lang="fr-MA" dirty="0"/>
              <a:t>Surveillance et notification:</a:t>
            </a:r>
          </a:p>
          <a:p>
            <a:pPr marL="0" indent="0">
              <a:buNone/>
            </a:pPr>
            <a:r>
              <a:rPr lang="fr-MA" dirty="0"/>
              <a:t>L’établissement doit disposer d’un système adéquat pour surveiller , piloter et notifier son exposition aux risques</a:t>
            </a:r>
          </a:p>
          <a:p>
            <a:r>
              <a:rPr lang="fr-MA" dirty="0"/>
              <a:t>Pilotage des risques et contrôle à posteriori:</a:t>
            </a:r>
          </a:p>
          <a:p>
            <a:pPr marL="0" indent="0">
              <a:buNone/>
            </a:pPr>
            <a:r>
              <a:rPr lang="fr-MA" dirty="0"/>
              <a:t>Les établissements doivent se doter des différents moyens leur permettant de piloter leurs positions à risques et les ramener ,le cas échéant, au dessous des limites établies.</a:t>
            </a:r>
          </a:p>
        </p:txBody>
      </p:sp>
    </p:spTree>
    <p:extLst>
      <p:ext uri="{BB962C8B-B14F-4D97-AF65-F5344CB8AC3E}">
        <p14:creationId xmlns:p14="http://schemas.microsoft.com/office/powerpoint/2010/main" xmlns="" val="2716994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648995-5D46-4118-995A-727919AD96A6}"/>
              </a:ext>
            </a:extLst>
          </p:cNvPr>
          <p:cNvSpPr>
            <a:spLocks noGrp="1"/>
          </p:cNvSpPr>
          <p:nvPr>
            <p:ph type="title"/>
          </p:nvPr>
        </p:nvSpPr>
        <p:spPr>
          <a:xfrm>
            <a:off x="2097625" y="2516410"/>
            <a:ext cx="8911687" cy="1280890"/>
          </a:xfrm>
        </p:spPr>
        <p:txBody>
          <a:bodyPr>
            <a:normAutofit/>
          </a:bodyPr>
          <a:lstStyle/>
          <a:p>
            <a:pPr algn="ctr"/>
            <a:r>
              <a:rPr lang="fr-MA" sz="6600" dirty="0"/>
              <a:t>Introduction</a:t>
            </a:r>
          </a:p>
        </p:txBody>
      </p:sp>
    </p:spTree>
    <p:extLst>
      <p:ext uri="{BB962C8B-B14F-4D97-AF65-F5344CB8AC3E}">
        <p14:creationId xmlns:p14="http://schemas.microsoft.com/office/powerpoint/2010/main" xmlns="" val="3662507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494883-62DB-459A-9DB9-D78BE8E165B1}"/>
              </a:ext>
            </a:extLst>
          </p:cNvPr>
          <p:cNvSpPr>
            <a:spLocks noGrp="1"/>
          </p:cNvSpPr>
          <p:nvPr>
            <p:ph type="title"/>
          </p:nvPr>
        </p:nvSpPr>
        <p:spPr>
          <a:xfrm>
            <a:off x="2072225" y="2503710"/>
            <a:ext cx="8911687" cy="1280890"/>
          </a:xfrm>
        </p:spPr>
        <p:txBody>
          <a:bodyPr>
            <a:normAutofit/>
          </a:bodyPr>
          <a:lstStyle/>
          <a:p>
            <a:pPr algn="ctr"/>
            <a:r>
              <a:rPr lang="fr-MA" sz="6000" dirty="0"/>
              <a:t>Dispositions de Bâle 3</a:t>
            </a:r>
          </a:p>
        </p:txBody>
      </p:sp>
    </p:spTree>
    <p:extLst>
      <p:ext uri="{BB962C8B-B14F-4D97-AF65-F5344CB8AC3E}">
        <p14:creationId xmlns:p14="http://schemas.microsoft.com/office/powerpoint/2010/main" xmlns="" val="1119657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543ACA4-2C36-4C98-9F80-73221560EE06}"/>
              </a:ext>
            </a:extLst>
          </p:cNvPr>
          <p:cNvSpPr>
            <a:spLocks noGrp="1"/>
          </p:cNvSpPr>
          <p:nvPr>
            <p:ph idx="1"/>
          </p:nvPr>
        </p:nvSpPr>
        <p:spPr>
          <a:xfrm>
            <a:off x="1892300" y="1384300"/>
            <a:ext cx="10020300" cy="5994400"/>
          </a:xfrm>
        </p:spPr>
        <p:txBody>
          <a:bodyPr>
            <a:normAutofit/>
          </a:bodyPr>
          <a:lstStyle/>
          <a:p>
            <a:pPr marL="0" indent="0">
              <a:buNone/>
            </a:pPr>
            <a:r>
              <a:rPr lang="fr-MA" dirty="0"/>
              <a:t>Le comité de Bâle 3 introduit la mesure des risques opérationnels que les banques encourent, elles disposent </a:t>
            </a:r>
            <a:r>
              <a:rPr lang="fr-FR" dirty="0"/>
              <a:t>de plusieurs outils de modélisation ,dont nous citons trois principaux:</a:t>
            </a:r>
          </a:p>
          <a:p>
            <a:r>
              <a:rPr lang="fr-FR" dirty="0"/>
              <a:t>L'approche statistique:</a:t>
            </a:r>
          </a:p>
          <a:p>
            <a:pPr marL="0" indent="0">
              <a:buNone/>
            </a:pPr>
            <a:r>
              <a:rPr lang="fr-FR" dirty="0"/>
              <a:t>Elle s'appuie sur une base de données recensant les « événements de pertes » collectés au sein d’une banque à laquelle sont ajoutées des données externes. De ces éléments sont tirées des courbes probabilistes de distribution des pertes.</a:t>
            </a:r>
          </a:p>
          <a:p>
            <a:r>
              <a:rPr lang="fr-FR" dirty="0"/>
              <a:t>L'approche par scénario:</a:t>
            </a:r>
          </a:p>
          <a:p>
            <a:pPr marL="0" indent="0">
              <a:buNone/>
            </a:pPr>
            <a:r>
              <a:rPr lang="fr-FR" dirty="0"/>
              <a:t>Cette méthode consiste à enquêter auprès des responsables des différentes lignes de métier d’un établissement afin de mesurer la probabilité de voir des incidents opérationnels survenir. Cette approche qualitative est généralement considérée comme un complément utile de l’approche statistique.</a:t>
            </a:r>
          </a:p>
          <a:p>
            <a:r>
              <a:rPr lang="fr-FR" dirty="0"/>
              <a:t>Les scorecards:</a:t>
            </a:r>
          </a:p>
          <a:p>
            <a:pPr marL="0" indent="0">
              <a:buNone/>
            </a:pPr>
            <a:r>
              <a:rPr lang="fr-FR" dirty="0"/>
              <a:t>Cette méthode s'appuie sur des indicateurs de risque apportant une vision prédictive des risques opérationnels grâce à la construction de grilles d’appréciation complexes.</a:t>
            </a:r>
          </a:p>
          <a:p>
            <a:endParaRPr lang="fr-FR" dirty="0"/>
          </a:p>
          <a:p>
            <a:endParaRPr lang="fr-MA" dirty="0"/>
          </a:p>
        </p:txBody>
      </p:sp>
    </p:spTree>
    <p:extLst>
      <p:ext uri="{BB962C8B-B14F-4D97-AF65-F5344CB8AC3E}">
        <p14:creationId xmlns:p14="http://schemas.microsoft.com/office/powerpoint/2010/main" xmlns="" val="3004902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955329-3DF4-45FA-83AE-A58E42FEE89C}"/>
              </a:ext>
            </a:extLst>
          </p:cNvPr>
          <p:cNvSpPr>
            <a:spLocks noGrp="1"/>
          </p:cNvSpPr>
          <p:nvPr>
            <p:ph type="title"/>
          </p:nvPr>
        </p:nvSpPr>
        <p:spPr>
          <a:xfrm>
            <a:off x="800101" y="2318655"/>
            <a:ext cx="10399712" cy="1280890"/>
          </a:xfrm>
        </p:spPr>
        <p:txBody>
          <a:bodyPr>
            <a:normAutofit fontScale="90000"/>
          </a:bodyPr>
          <a:lstStyle/>
          <a:p>
            <a:pPr algn="ctr"/>
            <a:r>
              <a:rPr lang="fr-MA" sz="6700" dirty="0"/>
              <a:t>Risque opérationnel et contrôle</a:t>
            </a:r>
            <a:r>
              <a:rPr lang="fr-MA" dirty="0"/>
              <a:t/>
            </a:r>
            <a:br>
              <a:rPr lang="fr-MA" dirty="0"/>
            </a:br>
            <a:endParaRPr lang="fr-MA" dirty="0"/>
          </a:p>
        </p:txBody>
      </p:sp>
    </p:spTree>
    <p:extLst>
      <p:ext uri="{BB962C8B-B14F-4D97-AF65-F5344CB8AC3E}">
        <p14:creationId xmlns:p14="http://schemas.microsoft.com/office/powerpoint/2010/main" xmlns="" val="1980230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1FEF3B3-1C25-48DD-9CA7-B5E7D5140719}"/>
              </a:ext>
            </a:extLst>
          </p:cNvPr>
          <p:cNvSpPr>
            <a:spLocks noGrp="1"/>
          </p:cNvSpPr>
          <p:nvPr>
            <p:ph idx="1"/>
          </p:nvPr>
        </p:nvSpPr>
        <p:spPr>
          <a:xfrm>
            <a:off x="2057400" y="774700"/>
            <a:ext cx="9879012" cy="5555622"/>
          </a:xfrm>
        </p:spPr>
        <p:txBody>
          <a:bodyPr>
            <a:normAutofit/>
          </a:bodyPr>
          <a:lstStyle/>
          <a:p>
            <a:r>
              <a:rPr lang="fr-FR" dirty="0"/>
              <a:t>Niveau 1 : le secteur bancaire détecte et de gère le risque opérationnel qui lui est spécifique dans ses activités courantes. Il améliore les processus opérationnels inhérents aux produits, aux activités et aux processus et systèmes dont il est responsable.</a:t>
            </a:r>
          </a:p>
          <a:p>
            <a:r>
              <a:rPr lang="fr-FR" dirty="0"/>
              <a:t>Niveau 2 : le deuxième niveau de contrôle et obtenu grâce aux activités de supervision chargées de traquer le risque opérationnel. Cette vérification est confiée à la Commission bancaire qui est chargée d’évaluer </a:t>
            </a:r>
          </a:p>
          <a:p>
            <a:pPr>
              <a:buFont typeface="Arial" panose="020B0604020202020204" pitchFamily="34" charset="0"/>
              <a:buChar char="•"/>
            </a:pPr>
            <a:r>
              <a:rPr lang="fr-FR" dirty="0"/>
              <a:t>la qualité de la gestion des risques opérationnels à l’intérieur de la banque ;</a:t>
            </a:r>
          </a:p>
          <a:p>
            <a:pPr>
              <a:buFont typeface="Arial" panose="020B0604020202020204" pitchFamily="34" charset="0"/>
              <a:buChar char="•"/>
            </a:pPr>
            <a:r>
              <a:rPr lang="fr-FR" dirty="0"/>
              <a:t>l’intégration du système de la gestion des risques opérationnels dans la gestion quotidienne des risques ;</a:t>
            </a:r>
          </a:p>
          <a:p>
            <a:pPr>
              <a:buFont typeface="Arial" panose="020B0604020202020204" pitchFamily="34" charset="0"/>
              <a:buChar char="•"/>
            </a:pPr>
            <a:r>
              <a:rPr lang="fr-FR" dirty="0"/>
              <a:t>l’efficacité de la méthodologie développée par la banque pour identifier et lutter contre les risques opérationnels ;</a:t>
            </a:r>
          </a:p>
          <a:p>
            <a:pPr>
              <a:buFont typeface="Arial" panose="020B0604020202020204" pitchFamily="34" charset="0"/>
              <a:buChar char="•"/>
            </a:pPr>
            <a:r>
              <a:rPr lang="fr-FR" dirty="0"/>
              <a:t>la façon dont les risques à forte sinistralité sont pris en compte.</a:t>
            </a:r>
          </a:p>
          <a:p>
            <a:r>
              <a:rPr lang="fr-FR" dirty="0"/>
              <a:t>Niveau 3 : enfin, les audits internes renforcent l'examen des processus de gestion du risque opérationnel.</a:t>
            </a:r>
            <a:endParaRPr lang="fr-MA" dirty="0"/>
          </a:p>
        </p:txBody>
      </p:sp>
    </p:spTree>
    <p:extLst>
      <p:ext uri="{BB962C8B-B14F-4D97-AF65-F5344CB8AC3E}">
        <p14:creationId xmlns:p14="http://schemas.microsoft.com/office/powerpoint/2010/main" xmlns="" val="175734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685DB7D-24F7-4AE3-83A7-9510D32AA48F}"/>
              </a:ext>
            </a:extLst>
          </p:cNvPr>
          <p:cNvSpPr>
            <a:spLocks noGrp="1"/>
          </p:cNvSpPr>
          <p:nvPr>
            <p:ph idx="1"/>
          </p:nvPr>
        </p:nvSpPr>
        <p:spPr/>
        <p:txBody>
          <a:bodyPr/>
          <a:lstStyle/>
          <a:p>
            <a:r>
              <a:rPr lang="fr-FR" dirty="0"/>
              <a:t>La réglementation bancaire est destinée à soutenir la solidité et l'intégrité des établissements de crédit.</a:t>
            </a:r>
          </a:p>
          <a:p>
            <a:r>
              <a:rPr lang="fr-FR" dirty="0"/>
              <a:t>Celle qui s’applique au Maroc est régie par les dispositions de la loi bancaire qui s’appuie sur les standards internationaux du Comité de Bâle  et en conformité avec la réglementation internationale en la matière .</a:t>
            </a:r>
            <a:endParaRPr lang="fr-MA" dirty="0"/>
          </a:p>
        </p:txBody>
      </p:sp>
    </p:spTree>
    <p:extLst>
      <p:ext uri="{BB962C8B-B14F-4D97-AF65-F5344CB8AC3E}">
        <p14:creationId xmlns:p14="http://schemas.microsoft.com/office/powerpoint/2010/main" xmlns="" val="420415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0151D9-F715-4928-BBEA-3A81492C8D17}"/>
              </a:ext>
            </a:extLst>
          </p:cNvPr>
          <p:cNvSpPr>
            <a:spLocks noGrp="1"/>
          </p:cNvSpPr>
          <p:nvPr>
            <p:ph type="title"/>
          </p:nvPr>
        </p:nvSpPr>
        <p:spPr>
          <a:xfrm>
            <a:off x="1016000" y="1932210"/>
            <a:ext cx="10590213" cy="1280890"/>
          </a:xfrm>
        </p:spPr>
        <p:txBody>
          <a:bodyPr>
            <a:noAutofit/>
          </a:bodyPr>
          <a:lstStyle/>
          <a:p>
            <a:pPr algn="ctr"/>
            <a:r>
              <a:rPr lang="fr-MA" sz="6600" dirty="0"/>
              <a:t>La Réglementation bancaire marocaine</a:t>
            </a:r>
          </a:p>
        </p:txBody>
      </p:sp>
    </p:spTree>
    <p:extLst>
      <p:ext uri="{BB962C8B-B14F-4D97-AF65-F5344CB8AC3E}">
        <p14:creationId xmlns:p14="http://schemas.microsoft.com/office/powerpoint/2010/main" xmlns="" val="244710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300DD22-5004-4533-85D7-94EDE8D99460}"/>
              </a:ext>
            </a:extLst>
          </p:cNvPr>
          <p:cNvSpPr>
            <a:spLocks noGrp="1"/>
          </p:cNvSpPr>
          <p:nvPr>
            <p:ph idx="1"/>
          </p:nvPr>
        </p:nvSpPr>
        <p:spPr>
          <a:xfrm>
            <a:off x="2589212" y="2133600"/>
            <a:ext cx="8915400" cy="4229100"/>
          </a:xfrm>
        </p:spPr>
        <p:txBody>
          <a:bodyPr>
            <a:normAutofit/>
          </a:bodyPr>
          <a:lstStyle/>
          <a:p>
            <a:r>
              <a:rPr lang="fr-FR" dirty="0"/>
              <a:t>La réglementation bancaire vise avant tout à protéger les clients des banques et à garantir la sécurité du système financier et sa stabilité.</a:t>
            </a:r>
          </a:p>
          <a:p>
            <a:r>
              <a:rPr lang="fr-FR" dirty="0"/>
              <a:t>Les interventions réglementaires peuvent être de nature «préventive», comme dans le cas de la limitation du risque (p. ex. réglementation des fonds propres des banques) ou «curative», comme dans le cas de la limitation des dommages (p. ex. garantie des dépôts). Outre la détermination de normes, la réglementation recouvre également les aspects de supervision et de surveillance.</a:t>
            </a:r>
            <a:endParaRPr lang="fr-MA" dirty="0"/>
          </a:p>
        </p:txBody>
      </p:sp>
    </p:spTree>
    <p:extLst>
      <p:ext uri="{BB962C8B-B14F-4D97-AF65-F5344CB8AC3E}">
        <p14:creationId xmlns:p14="http://schemas.microsoft.com/office/powerpoint/2010/main" xmlns="" val="1616790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C34FDAB-39A6-4FA4-92B5-9A5B17DFCCD1}"/>
              </a:ext>
            </a:extLst>
          </p:cNvPr>
          <p:cNvSpPr>
            <a:spLocks noGrp="1"/>
          </p:cNvSpPr>
          <p:nvPr>
            <p:ph idx="1"/>
          </p:nvPr>
        </p:nvSpPr>
        <p:spPr>
          <a:xfrm>
            <a:off x="1819413" y="304800"/>
            <a:ext cx="10232887" cy="6553200"/>
          </a:xfrm>
        </p:spPr>
        <p:txBody>
          <a:bodyPr>
            <a:normAutofit/>
          </a:bodyPr>
          <a:lstStyle/>
          <a:p>
            <a:r>
              <a:rPr lang="fr-FR" dirty="0"/>
              <a:t> Le système bancaire marocain a fait l'objet, en 1993, d'une importante réforme avec la promulgation du dahir portant loi n° 1-93-147 du 15 moharrem 1414 (6juillet 1993) relatif à l'exercice de l'activité des établissements de crédit et de leur contrôle. Ce texte a, en effet, permis:</a:t>
            </a:r>
          </a:p>
          <a:p>
            <a:r>
              <a:rPr lang="fr-FR" dirty="0"/>
              <a:t>1- D'unifier le cadre juridique applicable aux établissements de crédit qui comprennent désormais les banques et les sociétés de financement. Les banques étant habilitées à effectuer les principales opérations suivantes:</a:t>
            </a:r>
          </a:p>
          <a:p>
            <a:pPr marL="0" indent="0">
              <a:buNone/>
            </a:pPr>
            <a:r>
              <a:rPr lang="fr-FR" dirty="0"/>
              <a:t>         -la réception de fonds du public, quel que soit leur terme;</a:t>
            </a:r>
          </a:p>
          <a:p>
            <a:pPr marL="0" indent="0">
              <a:buNone/>
            </a:pPr>
            <a:r>
              <a:rPr lang="fr-FR" dirty="0"/>
              <a:t>         -la distribution de crédits;</a:t>
            </a:r>
          </a:p>
          <a:p>
            <a:pPr marL="0" indent="0">
              <a:buNone/>
            </a:pPr>
            <a:r>
              <a:rPr lang="fr-FR" dirty="0"/>
              <a:t>         -la mise à disposition de la clientèle de tous moyens de paiement ou leur gestion.</a:t>
            </a:r>
          </a:p>
          <a:p>
            <a:pPr marL="0" indent="0">
              <a:buNone/>
            </a:pPr>
            <a:r>
              <a:rPr lang="fr-FR" dirty="0"/>
              <a:t>Les sociétés de financement, quant à elles, ne peuvent effectuer, parmi les opérations citées ci-dessus, que celles précisées dans les décisions d'agrément qui les concernent.</a:t>
            </a:r>
          </a:p>
          <a:p>
            <a:r>
              <a:rPr lang="fr-FR" dirty="0"/>
              <a:t> 2- D'élargir les bases de la concertation entre les autorités monétaires et la profession et ce, à travers notamment la mise en place des trois organes suivants :</a:t>
            </a:r>
          </a:p>
          <a:p>
            <a:pPr marL="0" indent="0">
              <a:buNone/>
            </a:pPr>
            <a:r>
              <a:rPr lang="fr-FR" dirty="0"/>
              <a:t>            -CNCE: Conseil national du crédit et de l’épargne</a:t>
            </a:r>
          </a:p>
          <a:p>
            <a:pPr marL="0" indent="0">
              <a:buNone/>
            </a:pPr>
            <a:r>
              <a:rPr lang="fr-FR" dirty="0"/>
              <a:t>            -CEC: comité des établissements de crédit</a:t>
            </a:r>
          </a:p>
          <a:p>
            <a:pPr marL="0" indent="0">
              <a:buNone/>
            </a:pPr>
            <a:r>
              <a:rPr lang="fr-FR" dirty="0"/>
              <a:t>            -CDEC: commission de discipline des établissements de crédit </a:t>
            </a:r>
          </a:p>
          <a:p>
            <a:pPr marL="0" indent="0">
              <a:buNone/>
            </a:pPr>
            <a:endParaRPr lang="fr-MA" dirty="0"/>
          </a:p>
        </p:txBody>
      </p:sp>
    </p:spTree>
    <p:extLst>
      <p:ext uri="{BB962C8B-B14F-4D97-AF65-F5344CB8AC3E}">
        <p14:creationId xmlns:p14="http://schemas.microsoft.com/office/powerpoint/2010/main" xmlns="" val="3129112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0BF1F4-68CA-4F83-99E5-837A6C3D3570}"/>
              </a:ext>
            </a:extLst>
          </p:cNvPr>
          <p:cNvSpPr>
            <a:spLocks noGrp="1"/>
          </p:cNvSpPr>
          <p:nvPr>
            <p:ph type="title"/>
          </p:nvPr>
        </p:nvSpPr>
        <p:spPr>
          <a:xfrm>
            <a:off x="850900" y="1944910"/>
            <a:ext cx="10998199" cy="1280890"/>
          </a:xfrm>
        </p:spPr>
        <p:txBody>
          <a:bodyPr>
            <a:noAutofit/>
          </a:bodyPr>
          <a:lstStyle/>
          <a:p>
            <a:pPr algn="ctr"/>
            <a:r>
              <a:rPr lang="fr-FR" sz="6000" dirty="0"/>
              <a:t>Objectifs de la réglementation bancaire</a:t>
            </a:r>
            <a:endParaRPr lang="fr-MA" sz="6000" dirty="0"/>
          </a:p>
        </p:txBody>
      </p:sp>
    </p:spTree>
    <p:extLst>
      <p:ext uri="{BB962C8B-B14F-4D97-AF65-F5344CB8AC3E}">
        <p14:creationId xmlns:p14="http://schemas.microsoft.com/office/powerpoint/2010/main" xmlns="" val="1927123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A539038-1EA9-4734-8719-04407B83DF9E}"/>
              </a:ext>
            </a:extLst>
          </p:cNvPr>
          <p:cNvSpPr>
            <a:spLocks noGrp="1"/>
          </p:cNvSpPr>
          <p:nvPr>
            <p:ph idx="1"/>
          </p:nvPr>
        </p:nvSpPr>
        <p:spPr>
          <a:xfrm>
            <a:off x="1863656" y="1461051"/>
            <a:ext cx="8915400" cy="4899991"/>
          </a:xfrm>
        </p:spPr>
        <p:txBody>
          <a:bodyPr>
            <a:normAutofit/>
          </a:bodyPr>
          <a:lstStyle/>
          <a:p>
            <a:pPr marL="0" indent="0">
              <a:buNone/>
            </a:pPr>
            <a:r>
              <a:rPr lang="fr-FR" dirty="0"/>
              <a:t>La règlementation bancaire a 3 composantes interdépendantes : </a:t>
            </a:r>
          </a:p>
          <a:p>
            <a:r>
              <a:rPr lang="fr-FR" dirty="0"/>
              <a:t> politique micro prudentielle:</a:t>
            </a:r>
          </a:p>
          <a:p>
            <a:pPr>
              <a:buFont typeface="Arial" panose="020B0604020202020204" pitchFamily="34" charset="0"/>
              <a:buChar char="•"/>
            </a:pPr>
            <a:r>
              <a:rPr lang="fr-FR" dirty="0"/>
              <a:t>maintenir des établissements de crédit sains, solvables et solides,</a:t>
            </a:r>
          </a:p>
          <a:p>
            <a:pPr>
              <a:buFont typeface="Arial" panose="020B0604020202020204" pitchFamily="34" charset="0"/>
              <a:buChar char="•"/>
            </a:pPr>
            <a:r>
              <a:rPr lang="fr-FR" dirty="0"/>
              <a:t>garantir une concurrence équitable,</a:t>
            </a:r>
          </a:p>
          <a:p>
            <a:pPr>
              <a:buFont typeface="Arial" panose="020B0604020202020204" pitchFamily="34" charset="0"/>
              <a:buChar char="•"/>
            </a:pPr>
            <a:r>
              <a:rPr lang="fr-FR" dirty="0"/>
              <a:t>veiller à la protection des déposants </a:t>
            </a:r>
          </a:p>
          <a:p>
            <a:r>
              <a:rPr lang="fr-FR" dirty="0"/>
              <a:t>politique macro prudentielle</a:t>
            </a:r>
          </a:p>
          <a:p>
            <a:pPr>
              <a:buFont typeface="Arial" panose="020B0604020202020204" pitchFamily="34" charset="0"/>
              <a:buChar char="•"/>
            </a:pPr>
            <a:r>
              <a:rPr lang="fr-FR" dirty="0"/>
              <a:t>mettre en œuvre une architecture cohérente et efficace des institutions et des règlementations (sans antisélection, risque moral, incitations négatives), </a:t>
            </a:r>
          </a:p>
          <a:p>
            <a:pPr>
              <a:buFont typeface="Arial" panose="020B0604020202020204" pitchFamily="34" charset="0"/>
              <a:buChar char="•"/>
            </a:pPr>
            <a:r>
              <a:rPr lang="fr-FR" dirty="0"/>
              <a:t>assurer le bon fonctionnement de l'industrie bancaire, </a:t>
            </a:r>
          </a:p>
          <a:p>
            <a:pPr>
              <a:buFont typeface="Arial" panose="020B0604020202020204" pitchFamily="34" charset="0"/>
              <a:buChar char="•"/>
            </a:pPr>
            <a:r>
              <a:rPr lang="fr-FR" dirty="0"/>
              <a:t>prévenir / résoudre les crises du système bancaire et financiers </a:t>
            </a:r>
          </a:p>
          <a:p>
            <a:r>
              <a:rPr lang="fr-FR" dirty="0"/>
              <a:t>fonction de prêteur en dernier ressort, exercée par la banque centrale et l’</a:t>
            </a:r>
            <a:r>
              <a:rPr lang="fr-FR" dirty="0" err="1"/>
              <a:t>État</a:t>
            </a:r>
            <a:r>
              <a:rPr lang="fr-FR" dirty="0"/>
              <a:t> , prêter aux institutions financières en difficulté́ </a:t>
            </a:r>
          </a:p>
          <a:p>
            <a:endParaRPr lang="fr-FR" dirty="0"/>
          </a:p>
          <a:p>
            <a:pPr marL="0" indent="0">
              <a:buNone/>
            </a:pPr>
            <a:endParaRPr lang="fr-FR" dirty="0"/>
          </a:p>
        </p:txBody>
      </p:sp>
    </p:spTree>
    <p:extLst>
      <p:ext uri="{BB962C8B-B14F-4D97-AF65-F5344CB8AC3E}">
        <p14:creationId xmlns:p14="http://schemas.microsoft.com/office/powerpoint/2010/main" xmlns="" val="4090110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2586AD-3D42-454C-AA4F-68BAC9D50CF5}"/>
              </a:ext>
            </a:extLst>
          </p:cNvPr>
          <p:cNvSpPr>
            <a:spLocks noGrp="1"/>
          </p:cNvSpPr>
          <p:nvPr>
            <p:ph type="title"/>
          </p:nvPr>
        </p:nvSpPr>
        <p:spPr>
          <a:xfrm>
            <a:off x="673100" y="2402110"/>
            <a:ext cx="11150599" cy="1280890"/>
          </a:xfrm>
        </p:spPr>
        <p:txBody>
          <a:bodyPr>
            <a:noAutofit/>
          </a:bodyPr>
          <a:lstStyle/>
          <a:p>
            <a:pPr algn="ctr"/>
            <a:r>
              <a:rPr lang="fr-FR" sz="5400" dirty="0"/>
              <a:t>Les sources de la </a:t>
            </a:r>
            <a:r>
              <a:rPr lang="fr-FR" sz="5400" dirty="0" err="1"/>
              <a:t>réglemention</a:t>
            </a:r>
            <a:r>
              <a:rPr lang="fr-FR" sz="5400" dirty="0"/>
              <a:t> bancaire</a:t>
            </a:r>
            <a:endParaRPr lang="fr-MA" sz="5400" dirty="0"/>
          </a:p>
        </p:txBody>
      </p:sp>
    </p:spTree>
    <p:extLst>
      <p:ext uri="{BB962C8B-B14F-4D97-AF65-F5344CB8AC3E}">
        <p14:creationId xmlns:p14="http://schemas.microsoft.com/office/powerpoint/2010/main" xmlns="" val="39752108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126</TotalTime>
  <Words>1445</Words>
  <Application>Microsoft Office PowerPoint</Application>
  <PresentationFormat>Personnalisé</PresentationFormat>
  <Paragraphs>82</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Wisp</vt:lpstr>
      <vt:lpstr>La règlementation bancaire</vt:lpstr>
      <vt:lpstr>Introduction</vt:lpstr>
      <vt:lpstr>Diapositive 3</vt:lpstr>
      <vt:lpstr>La Réglementation bancaire marocaine</vt:lpstr>
      <vt:lpstr>Diapositive 5</vt:lpstr>
      <vt:lpstr>Diapositive 6</vt:lpstr>
      <vt:lpstr>Objectifs de la réglementation bancaire</vt:lpstr>
      <vt:lpstr>Diapositive 8</vt:lpstr>
      <vt:lpstr>Les sources de la réglemention bancaire</vt:lpstr>
      <vt:lpstr>Diapositive 10</vt:lpstr>
      <vt:lpstr>Diapositive 11</vt:lpstr>
      <vt:lpstr>Risques bancaires et contrôle en banque</vt:lpstr>
      <vt:lpstr>Diapositive 13</vt:lpstr>
      <vt:lpstr>Risques bancaires</vt:lpstr>
      <vt:lpstr>Diapositive 15</vt:lpstr>
      <vt:lpstr>Diapositive 16</vt:lpstr>
      <vt:lpstr>Risque opérationnel:</vt:lpstr>
      <vt:lpstr>Système global de gestion des risques</vt:lpstr>
      <vt:lpstr>Diapositive 19</vt:lpstr>
      <vt:lpstr>Dispositions de Bâle 3</vt:lpstr>
      <vt:lpstr>Diapositive 21</vt:lpstr>
      <vt:lpstr>Risque opérationnel et contrôle </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règlementation bancaire</dc:title>
  <dc:creator>Ilham</dc:creator>
  <cp:lastModifiedBy>Utilisateur Windows</cp:lastModifiedBy>
  <cp:revision>22</cp:revision>
  <dcterms:created xsi:type="dcterms:W3CDTF">2019-05-14T21:27:13Z</dcterms:created>
  <dcterms:modified xsi:type="dcterms:W3CDTF">2020-03-25T14:53:40Z</dcterms:modified>
</cp:coreProperties>
</file>