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21"/>
  </p:notesMasterIdLst>
  <p:sldIdLst>
    <p:sldId id="259" r:id="rId2"/>
    <p:sldId id="260" r:id="rId3"/>
    <p:sldId id="261" r:id="rId4"/>
    <p:sldId id="262" r:id="rId5"/>
    <p:sldId id="263" r:id="rId6"/>
    <p:sldId id="264" r:id="rId7"/>
    <p:sldId id="265" r:id="rId8"/>
    <p:sldId id="267" r:id="rId9"/>
    <p:sldId id="268" r:id="rId10"/>
    <p:sldId id="269" r:id="rId11"/>
    <p:sldId id="270" r:id="rId12"/>
    <p:sldId id="273" r:id="rId13"/>
    <p:sldId id="278" r:id="rId14"/>
    <p:sldId id="274" r:id="rId15"/>
    <p:sldId id="275" r:id="rId16"/>
    <p:sldId id="276" r:id="rId17"/>
    <p:sldId id="277" r:id="rId18"/>
    <p:sldId id="271" r:id="rId19"/>
    <p:sldId id="27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86455" autoAdjust="0"/>
  </p:normalViewPr>
  <p:slideViewPr>
    <p:cSldViewPr>
      <p:cViewPr varScale="1">
        <p:scale>
          <a:sx n="78" d="100"/>
          <a:sy n="78" d="100"/>
        </p:scale>
        <p:origin x="1212"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C0ECA50-1763-4158-BDC3-C0E60159885C}" type="datetimeFigureOut">
              <a:rPr lang="en-GB" smtClean="0"/>
              <a:t>30/11/2022</a:t>
            </a:fld>
            <a:endParaRPr lang="en-GB"/>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6" name="Espace réservé du pied de page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303791F-DC9E-4975-9A21-37116A055844}" type="slidenum">
              <a:rPr lang="en-GB" smtClean="0"/>
              <a:t>‹N°›</a:t>
            </a:fld>
            <a:endParaRPr lang="en-GB"/>
          </a:p>
        </p:txBody>
      </p:sp>
    </p:spTree>
    <p:extLst>
      <p:ext uri="{BB962C8B-B14F-4D97-AF65-F5344CB8AC3E}">
        <p14:creationId xmlns:p14="http://schemas.microsoft.com/office/powerpoint/2010/main" val="289923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A303791F-DC9E-4975-9A21-37116A055844}" type="slidenum">
              <a:rPr lang="en-GB" smtClean="0"/>
              <a:t>1</a:t>
            </a:fld>
            <a:endParaRPr lang="en-GB" dirty="0"/>
          </a:p>
        </p:txBody>
      </p:sp>
    </p:spTree>
    <p:extLst>
      <p:ext uri="{BB962C8B-B14F-4D97-AF65-F5344CB8AC3E}">
        <p14:creationId xmlns:p14="http://schemas.microsoft.com/office/powerpoint/2010/main" val="267508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A303791F-DC9E-4975-9A21-37116A055844}" type="slidenum">
              <a:rPr lang="en-GB" smtClean="0"/>
              <a:t>5</a:t>
            </a:fld>
            <a:endParaRPr lang="en-GB"/>
          </a:p>
        </p:txBody>
      </p:sp>
    </p:spTree>
    <p:extLst>
      <p:ext uri="{BB962C8B-B14F-4D97-AF65-F5344CB8AC3E}">
        <p14:creationId xmlns:p14="http://schemas.microsoft.com/office/powerpoint/2010/main" val="2749282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a:p>
            <a:r>
              <a:rPr lang="en-US" dirty="0"/>
              <a:t>I</a:t>
            </a:r>
          </a:p>
          <a:p>
            <a:endParaRPr lang="en-US" dirty="0"/>
          </a:p>
        </p:txBody>
      </p:sp>
      <p:sp>
        <p:nvSpPr>
          <p:cNvPr id="4" name="Espace réservé du numéro de diapositive 3"/>
          <p:cNvSpPr>
            <a:spLocks noGrp="1"/>
          </p:cNvSpPr>
          <p:nvPr>
            <p:ph type="sldNum" sz="quarter" idx="10"/>
          </p:nvPr>
        </p:nvSpPr>
        <p:spPr/>
        <p:txBody>
          <a:bodyPr/>
          <a:lstStyle/>
          <a:p>
            <a:fld id="{A303791F-DC9E-4975-9A21-37116A055844}" type="slidenum">
              <a:rPr lang="en-GB" smtClean="0"/>
              <a:t>12</a:t>
            </a:fld>
            <a:endParaRPr lang="en-GB"/>
          </a:p>
        </p:txBody>
      </p:sp>
    </p:spTree>
    <p:extLst>
      <p:ext uri="{BB962C8B-B14F-4D97-AF65-F5344CB8AC3E}">
        <p14:creationId xmlns:p14="http://schemas.microsoft.com/office/powerpoint/2010/main" val="295211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15" name="Date Placeholder 14"/>
          <p:cNvSpPr>
            <a:spLocks noGrp="1"/>
          </p:cNvSpPr>
          <p:nvPr>
            <p:ph type="dt" sz="half" idx="10"/>
          </p:nvPr>
        </p:nvSpPr>
        <p:spPr/>
        <p:txBody>
          <a:bodyPr/>
          <a:lstStyle/>
          <a:p>
            <a:fld id="{6AD8D91A-A2EE-4B54-B3C6-F6C67903BA9C}" type="datetime1">
              <a:rPr lang="en-US" smtClean="0"/>
              <a:pPr/>
              <a:t>11/30/2022</a:t>
            </a:fld>
            <a:endParaRPr lang="en-US" dirty="0"/>
          </a:p>
        </p:txBody>
      </p:sp>
      <p:sp>
        <p:nvSpPr>
          <p:cNvPr id="16" name="Slide Number Placeholder 15"/>
          <p:cNvSpPr>
            <a:spLocks noGrp="1"/>
          </p:cNvSpPr>
          <p:nvPr>
            <p:ph type="sldNum" sz="quarter" idx="11"/>
          </p:nvPr>
        </p:nvSpPr>
        <p:spPr/>
        <p:txBody>
          <a:bodyPr/>
          <a:lstStyle/>
          <a:p>
            <a:fld id="{FA84A37A-AFC2-4A01-80A1-FC20F2C0D5BB}" type="slidenum">
              <a:rPr lang="en-US" smtClean="0"/>
              <a:pPr/>
              <a:t>‹N°›</a:t>
            </a:fld>
            <a:endParaRPr lang="en-US" dirty="0"/>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19785C6-EBAF-49D5-AD4D-BABF4DFAAD59}" type="datetime1">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Title 12"/>
          <p:cNvSpPr>
            <a:spLocks noGrp="1"/>
          </p:cNvSpPr>
          <p:nvPr>
            <p:ph type="title"/>
          </p:nvPr>
        </p:nvSpPr>
        <p:spPr/>
        <p:txBody>
          <a:bodyPr/>
          <a:lstStyle/>
          <a:p>
            <a:r>
              <a:rPr lang="fr-FR"/>
              <a:t>Modifiez le style du titre</a:t>
            </a:r>
            <a:endParaRPr lang="en-US"/>
          </a:p>
        </p:txBody>
      </p:sp>
      <p:sp>
        <p:nvSpPr>
          <p:cNvPr id="14" name="Date Placeholder 13"/>
          <p:cNvSpPr>
            <a:spLocks noGrp="1"/>
          </p:cNvSpPr>
          <p:nvPr>
            <p:ph type="dt" sz="half" idx="10"/>
          </p:nvPr>
        </p:nvSpPr>
        <p:spPr/>
        <p:txBody>
          <a:bodyPr/>
          <a:lstStyle/>
          <a:p>
            <a:fld id="{C259A7B8-0EC4-44C9-AFEF-25E144F11C06}" type="datetime1">
              <a:rPr lang="en-US" smtClean="0"/>
              <a:pPr/>
              <a:t>11/30/2022</a:t>
            </a:fld>
            <a:endParaRPr lang="en-US"/>
          </a:p>
        </p:txBody>
      </p:sp>
      <p:sp>
        <p:nvSpPr>
          <p:cNvPr id="15" name="Slide Number Placeholder 14"/>
          <p:cNvSpPr>
            <a:spLocks noGrp="1"/>
          </p:cNvSpPr>
          <p:nvPr>
            <p:ph type="sldNum" sz="quarter" idx="11"/>
          </p:nvPr>
        </p:nvSpPr>
        <p:spPr/>
        <p:txBody>
          <a:bodyPr/>
          <a:lstStyle/>
          <a:p>
            <a:fld id="{FA84A37A-AFC2-4A01-80A1-FC20F2C0D5BB}" type="slidenum">
              <a:rPr lang="en-US" smtClean="0"/>
              <a:pPr/>
              <a:t>‹N°›</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12" name="Date Placeholder 11"/>
          <p:cNvSpPr>
            <a:spLocks noGrp="1"/>
          </p:cNvSpPr>
          <p:nvPr>
            <p:ph type="dt" sz="half" idx="10"/>
          </p:nvPr>
        </p:nvSpPr>
        <p:spPr/>
        <p:txBody>
          <a:bodyPr/>
          <a:lstStyle/>
          <a:p>
            <a:fld id="{82BB47B5-C739-4DAE-AACD-CC58CA843AC4}" type="datetime1">
              <a:rPr lang="en-US" smtClean="0"/>
              <a:pPr/>
              <a:t>11/30/2022</a:t>
            </a:fld>
            <a:endParaRPr lang="en-US" dirty="0"/>
          </a:p>
        </p:txBody>
      </p:sp>
      <p:sp>
        <p:nvSpPr>
          <p:cNvPr id="13" name="Slide Number Placeholder 12"/>
          <p:cNvSpPr>
            <a:spLocks noGrp="1"/>
          </p:cNvSpPr>
          <p:nvPr>
            <p:ph type="sldNum" sz="quarter" idx="11"/>
          </p:nvPr>
        </p:nvSpPr>
        <p:spPr/>
        <p:txBody>
          <a:bodyPr/>
          <a:lstStyle/>
          <a:p>
            <a:fld id="{FA84A37A-AFC2-4A01-80A1-FC20F2C0D5BB}" type="slidenum">
              <a:rPr lang="en-US" smtClean="0"/>
              <a:pPr/>
              <a:t>‹N°›</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fr-FR"/>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3E72AE48-94E6-46E0-BE32-5F0716DE9115}" type="datetime1">
              <a:rPr lang="en-US" smtClean="0"/>
              <a:pPr/>
              <a:t>11/30/2022</a:t>
            </a:fld>
            <a:endParaRPr lang="en-US"/>
          </a:p>
        </p:txBody>
      </p:sp>
      <p:sp>
        <p:nvSpPr>
          <p:cNvPr id="9" name="Slide Number Placeholder 8"/>
          <p:cNvSpPr>
            <a:spLocks noGrp="1"/>
          </p:cNvSpPr>
          <p:nvPr>
            <p:ph type="sldNum" sz="quarter" idx="11"/>
          </p:nvPr>
        </p:nvSpPr>
        <p:spPr/>
        <p:txBody>
          <a:bodyPr/>
          <a:lstStyle/>
          <a:p>
            <a:fld id="{FA84A37A-AFC2-4A01-80A1-FC20F2C0D5BB}" type="slidenum">
              <a:rPr lang="en-US" smtClean="0"/>
              <a:pPr/>
              <a:t>‹N°›</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fr-FR"/>
              <a:t>Modifiez le style du titre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fr-FR"/>
              <a:t>Modifiez le style du titre</a:t>
            </a:r>
            <a:endParaRPr lang="en-US" dirty="0"/>
          </a:p>
        </p:txBody>
      </p:sp>
      <p:sp>
        <p:nvSpPr>
          <p:cNvPr id="14" name="Date Placeholder 13"/>
          <p:cNvSpPr>
            <a:spLocks noGrp="1"/>
          </p:cNvSpPr>
          <p:nvPr>
            <p:ph type="dt" sz="half" idx="10"/>
          </p:nvPr>
        </p:nvSpPr>
        <p:spPr/>
        <p:txBody>
          <a:bodyPr/>
          <a:lstStyle/>
          <a:p>
            <a:fld id="{0884C285-8BCE-48FC-97D9-E2837AF38351}" type="datetime1">
              <a:rPr lang="en-US" smtClean="0"/>
              <a:pPr/>
              <a:t>11/30/2022</a:t>
            </a:fld>
            <a:endParaRPr lang="en-US"/>
          </a:p>
        </p:txBody>
      </p:sp>
      <p:sp>
        <p:nvSpPr>
          <p:cNvPr id="15" name="Slide Number Placeholder 14"/>
          <p:cNvSpPr>
            <a:spLocks noGrp="1"/>
          </p:cNvSpPr>
          <p:nvPr>
            <p:ph type="sldNum" sz="quarter" idx="11"/>
          </p:nvPr>
        </p:nvSpPr>
        <p:spPr/>
        <p:txBody>
          <a:bodyPr/>
          <a:lstStyle/>
          <a:p>
            <a:fld id="{FA84A37A-AFC2-4A01-80A1-FC20F2C0D5BB}" type="slidenum">
              <a:rPr lang="en-US" smtClean="0"/>
              <a:pPr/>
              <a:t>‹N°›</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a:p>
        </p:txBody>
      </p:sp>
      <p:sp>
        <p:nvSpPr>
          <p:cNvPr id="7" name="Date Placeholder 6"/>
          <p:cNvSpPr>
            <a:spLocks noGrp="1"/>
          </p:cNvSpPr>
          <p:nvPr>
            <p:ph type="dt" sz="half" idx="10"/>
          </p:nvPr>
        </p:nvSpPr>
        <p:spPr/>
        <p:txBody>
          <a:bodyPr/>
          <a:lstStyle/>
          <a:p>
            <a:fld id="{0E70D3E6-EF16-4488-94A4-211508FE4682}" type="datetime1">
              <a:rPr lang="en-US" smtClean="0"/>
              <a:pPr/>
              <a:t>11/30/2022</a:t>
            </a:fld>
            <a:endParaRPr lang="en-US"/>
          </a:p>
        </p:txBody>
      </p:sp>
      <p:sp>
        <p:nvSpPr>
          <p:cNvPr id="8" name="Slide Number Placeholder 7"/>
          <p:cNvSpPr>
            <a:spLocks noGrp="1"/>
          </p:cNvSpPr>
          <p:nvPr>
            <p:ph type="sldNum" sz="quarter" idx="11"/>
          </p:nvPr>
        </p:nvSpPr>
        <p:spPr/>
        <p:txBody>
          <a:bodyPr/>
          <a:lstStyle/>
          <a:p>
            <a:fld id="{FA84A37A-AFC2-4A01-80A1-FC20F2C0D5BB}" type="slidenum">
              <a:rPr lang="en-US" smtClean="0"/>
              <a:pPr/>
              <a:t>‹N°›</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077FB3B-20DA-4D0E-BF16-8262B7156612}" type="datetime1">
              <a:rPr lang="en-US" smtClean="0"/>
              <a:pPr/>
              <a:t>11/30/2022</a:t>
            </a:fld>
            <a:endParaRPr lang="en-US"/>
          </a:p>
        </p:txBody>
      </p:sp>
      <p:sp>
        <p:nvSpPr>
          <p:cNvPr id="6" name="Slide Number Placeholder 5"/>
          <p:cNvSpPr>
            <a:spLocks noGrp="1"/>
          </p:cNvSpPr>
          <p:nvPr>
            <p:ph type="sldNum" sz="quarter" idx="11"/>
          </p:nvPr>
        </p:nvSpPr>
        <p:spPr/>
        <p:txBody>
          <a:bodyPr/>
          <a:lstStyle/>
          <a:p>
            <a:fld id="{FA84A37A-AFC2-4A01-80A1-FC20F2C0D5BB}" type="slidenum">
              <a:rPr lang="en-US" smtClean="0"/>
              <a:pPr/>
              <a:t>‹N°›</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5" name="Date Placeholder 14"/>
          <p:cNvSpPr>
            <a:spLocks noGrp="1"/>
          </p:cNvSpPr>
          <p:nvPr>
            <p:ph type="dt" sz="half" idx="10"/>
          </p:nvPr>
        </p:nvSpPr>
        <p:spPr/>
        <p:txBody>
          <a:bodyPr/>
          <a:lstStyle/>
          <a:p>
            <a:fld id="{8C273C2C-6BD0-40EC-8D8D-4D51F089C5EB}" type="datetime1">
              <a:rPr lang="en-US" smtClean="0"/>
              <a:pPr/>
              <a:t>11/30/2022</a:t>
            </a:fld>
            <a:endParaRPr lang="en-US"/>
          </a:p>
        </p:txBody>
      </p:sp>
      <p:sp>
        <p:nvSpPr>
          <p:cNvPr id="16" name="Slide Number Placeholder 15"/>
          <p:cNvSpPr>
            <a:spLocks noGrp="1"/>
          </p:cNvSpPr>
          <p:nvPr>
            <p:ph type="sldNum" sz="quarter" idx="11"/>
          </p:nvPr>
        </p:nvSpPr>
        <p:spPr/>
        <p:txBody>
          <a:bodyPr/>
          <a:lstStyle/>
          <a:p>
            <a:fld id="{FA84A37A-AFC2-4A01-80A1-FC20F2C0D5BB}" type="slidenum">
              <a:rPr lang="en-US" smtClean="0"/>
              <a:pPr/>
              <a:t>‹N°›</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fr-FR"/>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fr-FR"/>
              <a:t>Modifiez le style du titre</a:t>
            </a:r>
            <a:endParaRPr lang="en-US"/>
          </a:p>
        </p:txBody>
      </p:sp>
      <p:sp>
        <p:nvSpPr>
          <p:cNvPr id="13" name="Date Placeholder 12"/>
          <p:cNvSpPr>
            <a:spLocks noGrp="1"/>
          </p:cNvSpPr>
          <p:nvPr>
            <p:ph type="dt" sz="half" idx="10"/>
          </p:nvPr>
        </p:nvSpPr>
        <p:spPr/>
        <p:txBody>
          <a:bodyPr/>
          <a:lstStyle/>
          <a:p>
            <a:fld id="{2D377F5C-EDA7-4864-9756-35769B0E62CF}" type="datetime1">
              <a:rPr lang="en-US" smtClean="0"/>
              <a:pPr/>
              <a:t>11/30/2022</a:t>
            </a:fld>
            <a:endParaRPr lang="en-US"/>
          </a:p>
        </p:txBody>
      </p:sp>
      <p:sp>
        <p:nvSpPr>
          <p:cNvPr id="14" name="Slide Number Placeholder 13"/>
          <p:cNvSpPr>
            <a:spLocks noGrp="1"/>
          </p:cNvSpPr>
          <p:nvPr>
            <p:ph type="sldNum" sz="quarter" idx="11"/>
          </p:nvPr>
        </p:nvSpPr>
        <p:spPr/>
        <p:txBody>
          <a:bodyPr/>
          <a:lstStyle/>
          <a:p>
            <a:fld id="{FA84A37A-AFC2-4A01-80A1-FC20F2C0D5BB}" type="slidenum">
              <a:rPr lang="en-US" smtClean="0"/>
              <a:pPr/>
              <a:t>‹N°›</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88B99C93-F56F-46AB-9EB8-53614A95B15F}" type="datetime1">
              <a:rPr lang="en-US" smtClean="0"/>
              <a:pPr/>
              <a:t>11/30/2022</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FA84A37A-AFC2-4A01-80A1-FC20F2C0D5BB}" type="slidenum">
              <a:rPr lang="en-US" smtClean="0"/>
              <a:pPr/>
              <a:t>‹N°›</a:t>
            </a:fld>
            <a:endParaRPr lang="en-US" dirty="0"/>
          </a:p>
        </p:txBody>
      </p:sp>
    </p:spTree>
  </p:cSld>
  <p:clrMap bg1="dk1" tx1="lt1" bg2="dk2" tx2="lt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sldNum="0"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3429000"/>
            <a:ext cx="7543800" cy="2362200"/>
          </a:xfrm>
        </p:spPr>
        <p:txBody>
          <a:bodyPr/>
          <a:lstStyle/>
          <a:p>
            <a:pPr algn="ctr"/>
            <a:r>
              <a:rPr lang="fr-FR" dirty="0"/>
              <a:t>Gender, Law &amp; Language</a:t>
            </a:r>
            <a:br>
              <a:rPr lang="fr-FR" dirty="0"/>
            </a:br>
            <a:r>
              <a:rPr lang="fr-FR" dirty="0"/>
              <a:t> </a:t>
            </a:r>
            <a:r>
              <a:rPr lang="fr-FR" sz="2400" i="1" dirty="0"/>
              <a:t>Marouan Lahmidani </a:t>
            </a:r>
            <a:br>
              <a:rPr lang="fr-FR" sz="2400" i="1" dirty="0"/>
            </a:br>
            <a:r>
              <a:rPr lang="fr-FR" sz="2400" i="1" dirty="0"/>
              <a:t>Department of Philosohy</a:t>
            </a:r>
            <a:br>
              <a:rPr lang="fr-FR" sz="2400" i="1" dirty="0"/>
            </a:br>
            <a:r>
              <a:rPr lang="fr-FR" sz="2400" i="1" dirty="0"/>
              <a:t>University Mouly Ismail </a:t>
            </a:r>
            <a:br>
              <a:rPr lang="fr-FR" sz="2400" i="1" dirty="0"/>
            </a:br>
            <a:r>
              <a:rPr lang="fr-FR" sz="2400" i="1" dirty="0"/>
              <a:t>School of Art and Humanities </a:t>
            </a:r>
            <a:br>
              <a:rPr lang="fr-FR" sz="2400" i="1" dirty="0"/>
            </a:br>
            <a:r>
              <a:rPr lang="fr-FR" sz="2400" i="1" dirty="0"/>
              <a:t>  Meknès </a:t>
            </a:r>
            <a:r>
              <a:rPr lang="fr-FR" dirty="0"/>
              <a:t> </a:t>
            </a:r>
            <a:endParaRPr lang="en-GB" dirty="0"/>
          </a:p>
        </p:txBody>
      </p:sp>
    </p:spTree>
    <p:extLst>
      <p:ext uri="{BB962C8B-B14F-4D97-AF65-F5344CB8AC3E}">
        <p14:creationId xmlns:p14="http://schemas.microsoft.com/office/powerpoint/2010/main" val="2977454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260648"/>
            <a:ext cx="7543800" cy="5530552"/>
          </a:xfrm>
        </p:spPr>
        <p:txBody>
          <a:bodyPr/>
          <a:lstStyle/>
          <a:p>
            <a:pPr algn="ctr"/>
            <a:r>
              <a:rPr lang="en-US" sz="3600" dirty="0"/>
              <a:t>Butler is indebted to  Nietzsche's criticism on both essences and truth</a:t>
            </a:r>
            <a:br>
              <a:rPr lang="en-US" sz="3600" dirty="0"/>
            </a:br>
            <a:br>
              <a:rPr lang="en-US" sz="3600" dirty="0"/>
            </a:br>
            <a:r>
              <a:rPr lang="en-US" sz="3600" i="1" dirty="0">
                <a:solidFill>
                  <a:srgbClr val="00B0F0"/>
                </a:solidFill>
              </a:rPr>
              <a:t>Existence could be  grasped rather in terms of </a:t>
            </a:r>
            <a:r>
              <a:rPr lang="en-US" sz="3600" b="1" i="1" dirty="0">
                <a:solidFill>
                  <a:srgbClr val="FF0000"/>
                </a:solidFill>
              </a:rPr>
              <a:t>Energy</a:t>
            </a:r>
            <a:r>
              <a:rPr lang="en-US" sz="3600" i="1" dirty="0">
                <a:solidFill>
                  <a:srgbClr val="00B0F0"/>
                </a:solidFill>
              </a:rPr>
              <a:t> and </a:t>
            </a:r>
            <a:r>
              <a:rPr lang="en-US" sz="3600" b="1" i="1" dirty="0">
                <a:solidFill>
                  <a:srgbClr val="FF0000"/>
                </a:solidFill>
              </a:rPr>
              <a:t>Activity</a:t>
            </a:r>
            <a:r>
              <a:rPr lang="en-US" sz="3600" i="1" dirty="0">
                <a:solidFill>
                  <a:srgbClr val="00B0F0"/>
                </a:solidFill>
              </a:rPr>
              <a:t> instead of substances or essences </a:t>
            </a:r>
            <a:br>
              <a:rPr lang="en-US" sz="3600" i="1" dirty="0">
                <a:solidFill>
                  <a:srgbClr val="00B0F0"/>
                </a:solidFill>
              </a:rPr>
            </a:br>
            <a:r>
              <a:rPr lang="en-US" sz="3600" i="1" dirty="0">
                <a:solidFill>
                  <a:srgbClr val="00B0F0"/>
                </a:solidFill>
              </a:rPr>
              <a:t>truth is what we do, not what it is </a:t>
            </a:r>
            <a:br>
              <a:rPr lang="en-US" sz="3600" i="1" dirty="0">
                <a:solidFill>
                  <a:srgbClr val="00B0F0"/>
                </a:solidFill>
              </a:rPr>
            </a:br>
            <a:r>
              <a:rPr lang="en-US" sz="3600" i="1" dirty="0">
                <a:solidFill>
                  <a:srgbClr val="00B0F0"/>
                </a:solidFill>
              </a:rPr>
              <a:t>likewise gender is not  true it is </a:t>
            </a:r>
            <a:r>
              <a:rPr lang="en-US" sz="3600" b="1" i="1" dirty="0">
                <a:solidFill>
                  <a:srgbClr val="FF0000"/>
                </a:solidFill>
              </a:rPr>
              <a:t>enacted</a:t>
            </a:r>
            <a:r>
              <a:rPr lang="en-US" sz="3600" i="1" dirty="0">
                <a:solidFill>
                  <a:srgbClr val="00B0F0"/>
                </a:solidFill>
              </a:rPr>
              <a:t> right in every moment we try to survive as such    </a:t>
            </a:r>
          </a:p>
        </p:txBody>
      </p:sp>
    </p:spTree>
    <p:extLst>
      <p:ext uri="{BB962C8B-B14F-4D97-AF65-F5344CB8AC3E}">
        <p14:creationId xmlns:p14="http://schemas.microsoft.com/office/powerpoint/2010/main" val="2521372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772816"/>
            <a:ext cx="7543800" cy="1728192"/>
          </a:xfrm>
        </p:spPr>
        <p:txBody>
          <a:bodyPr/>
          <a:lstStyle/>
          <a:p>
            <a:pPr algn="ctr"/>
            <a:r>
              <a:rPr lang="en-US" dirty="0"/>
              <a:t>We are not our gender, but we act as such </a:t>
            </a:r>
          </a:p>
        </p:txBody>
      </p:sp>
      <p:pic>
        <p:nvPicPr>
          <p:cNvPr id="2050" name="Picture 2" descr="Sex and gen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645024"/>
            <a:ext cx="4536504"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872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908720"/>
            <a:ext cx="7543800" cy="3096344"/>
          </a:xfrm>
        </p:spPr>
        <p:txBody>
          <a:bodyPr/>
          <a:lstStyle/>
          <a:p>
            <a:pPr algn="ctr"/>
            <a:r>
              <a:rPr lang="en-US" dirty="0"/>
              <a:t> Our acts ! do they make us ?</a:t>
            </a:r>
            <a:br>
              <a:rPr lang="en-US" dirty="0"/>
            </a:br>
            <a:r>
              <a:rPr lang="en-US" dirty="0"/>
              <a:t>How and where ?</a:t>
            </a:r>
            <a:br>
              <a:rPr lang="en-US" dirty="0"/>
            </a:br>
            <a:endParaRPr lang="en-US" dirty="0"/>
          </a:p>
        </p:txBody>
      </p:sp>
    </p:spTree>
    <p:extLst>
      <p:ext uri="{BB962C8B-B14F-4D97-AF65-F5344CB8AC3E}">
        <p14:creationId xmlns:p14="http://schemas.microsoft.com/office/powerpoint/2010/main" val="4176580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916832"/>
            <a:ext cx="7543800" cy="2592288"/>
          </a:xfrm>
        </p:spPr>
        <p:txBody>
          <a:bodyPr/>
          <a:lstStyle/>
          <a:p>
            <a:pPr algn="ctr"/>
            <a:r>
              <a:rPr lang="en-US" sz="4000" dirty="0"/>
              <a:t>Following Nietzsche we ought to be subversive enough to see how </a:t>
            </a:r>
            <a:r>
              <a:rPr lang="en-US" sz="4000" i="1" dirty="0">
                <a:solidFill>
                  <a:srgbClr val="FF0000"/>
                </a:solidFill>
              </a:rPr>
              <a:t>Verbs</a:t>
            </a:r>
            <a:r>
              <a:rPr lang="en-US" sz="4000" dirty="0"/>
              <a:t> have created </a:t>
            </a:r>
            <a:r>
              <a:rPr lang="en-US" sz="4000" i="1" dirty="0">
                <a:solidFill>
                  <a:srgbClr val="FF0000"/>
                </a:solidFill>
              </a:rPr>
              <a:t>Nouns</a:t>
            </a:r>
            <a:r>
              <a:rPr lang="en-US" sz="4000" dirty="0"/>
              <a:t> instated of the contrary </a:t>
            </a:r>
          </a:p>
        </p:txBody>
      </p:sp>
    </p:spTree>
    <p:extLst>
      <p:ext uri="{BB962C8B-B14F-4D97-AF65-F5344CB8AC3E}">
        <p14:creationId xmlns:p14="http://schemas.microsoft.com/office/powerpoint/2010/main" val="3742135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916832"/>
            <a:ext cx="7543800" cy="3874368"/>
          </a:xfrm>
        </p:spPr>
        <p:txBody>
          <a:bodyPr/>
          <a:lstStyle/>
          <a:p>
            <a:pPr algn="ctr"/>
            <a:r>
              <a:rPr lang="en-US" sz="4000" dirty="0"/>
              <a:t>Roles in </a:t>
            </a:r>
            <a:r>
              <a:rPr lang="en-US" sz="4000" dirty="0">
                <a:solidFill>
                  <a:srgbClr val="FF0000"/>
                </a:solidFill>
              </a:rPr>
              <a:t>theater</a:t>
            </a:r>
            <a:r>
              <a:rPr lang="en-US" sz="4000" dirty="0"/>
              <a:t> and roles in </a:t>
            </a:r>
            <a:r>
              <a:rPr lang="en-US" sz="4000" dirty="0">
                <a:solidFill>
                  <a:srgbClr val="FF0000"/>
                </a:solidFill>
              </a:rPr>
              <a:t>society</a:t>
            </a:r>
            <a:r>
              <a:rPr lang="en-US" sz="4000" dirty="0"/>
              <a:t>  persons are what they do ;</a:t>
            </a:r>
            <a:br>
              <a:rPr lang="en-US" sz="4000" dirty="0"/>
            </a:br>
            <a:r>
              <a:rPr lang="en-US" sz="4000" dirty="0"/>
              <a:t>individuals are ranked by virtue of how they behave</a:t>
            </a:r>
            <a:br>
              <a:rPr lang="en-US" sz="4000" dirty="0"/>
            </a:br>
            <a:r>
              <a:rPr lang="en-US" sz="4000" dirty="0"/>
              <a:t>not upon what they are truly  </a:t>
            </a:r>
          </a:p>
        </p:txBody>
      </p:sp>
      <p:pic>
        <p:nvPicPr>
          <p:cNvPr id="1026" name="Picture 2" descr="Beauty Basics for the Mardi Gras Drag Queen – TN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0"/>
            <a:ext cx="3771503" cy="1988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005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268760"/>
            <a:ext cx="7543800" cy="3528392"/>
          </a:xfrm>
        </p:spPr>
        <p:txBody>
          <a:bodyPr/>
          <a:lstStyle/>
          <a:p>
            <a:pPr algn="ctr"/>
            <a:r>
              <a:rPr lang="en-US" dirty="0"/>
              <a:t>If gender is based on </a:t>
            </a:r>
            <a:r>
              <a:rPr lang="en-US" dirty="0">
                <a:solidFill>
                  <a:srgbClr val="FF0000"/>
                </a:solidFill>
              </a:rPr>
              <a:t>social roles </a:t>
            </a:r>
            <a:r>
              <a:rPr lang="en-US" dirty="0"/>
              <a:t>and acts, then, who attribute roles to whom ?  </a:t>
            </a:r>
          </a:p>
        </p:txBody>
      </p:sp>
    </p:spTree>
    <p:extLst>
      <p:ext uri="{BB962C8B-B14F-4D97-AF65-F5344CB8AC3E}">
        <p14:creationId xmlns:p14="http://schemas.microsoft.com/office/powerpoint/2010/main" val="92659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196752"/>
            <a:ext cx="7543800" cy="3600400"/>
          </a:xfrm>
        </p:spPr>
        <p:txBody>
          <a:bodyPr/>
          <a:lstStyle/>
          <a:p>
            <a:r>
              <a:rPr lang="en-US" dirty="0"/>
              <a:t>We are put amidst a </a:t>
            </a:r>
            <a:r>
              <a:rPr lang="en-US" dirty="0">
                <a:solidFill>
                  <a:srgbClr val="FF0000"/>
                </a:solidFill>
              </a:rPr>
              <a:t>human scene </a:t>
            </a:r>
            <a:r>
              <a:rPr lang="en-US" dirty="0"/>
              <a:t>of roles and acts, no essence, but also no  prior nature  or principle. </a:t>
            </a:r>
          </a:p>
        </p:txBody>
      </p:sp>
    </p:spTree>
    <p:extLst>
      <p:ext uri="{BB962C8B-B14F-4D97-AF65-F5344CB8AC3E}">
        <p14:creationId xmlns:p14="http://schemas.microsoft.com/office/powerpoint/2010/main" val="54478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980728"/>
            <a:ext cx="7543800" cy="4104456"/>
          </a:xfrm>
        </p:spPr>
        <p:txBody>
          <a:bodyPr/>
          <a:lstStyle/>
          <a:p>
            <a:pPr algn="ctr"/>
            <a:r>
              <a:rPr lang="en-US" sz="3600" dirty="0"/>
              <a:t>The human space when it is put under investigation reveals the fact that order is the result of the currently established power </a:t>
            </a:r>
            <a:br>
              <a:rPr lang="en-US" sz="3600" dirty="0"/>
            </a:br>
            <a:r>
              <a:rPr lang="en-US" sz="3600" dirty="0"/>
              <a:t>and power persist trough ruled repetition </a:t>
            </a:r>
          </a:p>
        </p:txBody>
      </p:sp>
    </p:spTree>
    <p:extLst>
      <p:ext uri="{BB962C8B-B14F-4D97-AF65-F5344CB8AC3E}">
        <p14:creationId xmlns:p14="http://schemas.microsoft.com/office/powerpoint/2010/main" val="993562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988840"/>
            <a:ext cx="7543800" cy="2520280"/>
          </a:xfrm>
        </p:spPr>
        <p:txBody>
          <a:bodyPr/>
          <a:lstStyle/>
          <a:p>
            <a:pPr algn="ctr"/>
            <a:r>
              <a:rPr lang="en-US" sz="3200" dirty="0"/>
              <a:t>Since we take it as granted the fact that our identity is expressed trough our external aspect, then we assume that our identity is interior </a:t>
            </a:r>
            <a:br>
              <a:rPr lang="en-US" sz="3200" dirty="0"/>
            </a:br>
            <a:r>
              <a:rPr lang="en-US" sz="3200" dirty="0"/>
              <a:t>a core that ought to be exteriorized</a:t>
            </a:r>
          </a:p>
        </p:txBody>
      </p:sp>
    </p:spTree>
    <p:extLst>
      <p:ext uri="{BB962C8B-B14F-4D97-AF65-F5344CB8AC3E}">
        <p14:creationId xmlns:p14="http://schemas.microsoft.com/office/powerpoint/2010/main" val="3037591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700808"/>
            <a:ext cx="7543800" cy="2592288"/>
          </a:xfrm>
        </p:spPr>
        <p:txBody>
          <a:bodyPr/>
          <a:lstStyle/>
          <a:p>
            <a:pPr algn="just"/>
            <a:br>
              <a:rPr lang="en-US" sz="4000" dirty="0"/>
            </a:br>
            <a:r>
              <a:rPr lang="en-US" sz="4000" dirty="0"/>
              <a:t>How then could we grasp the dualism of interior and exterior concerning identity </a:t>
            </a:r>
            <a:r>
              <a:rPr lang="en-US" sz="4000" dirty="0">
                <a:solidFill>
                  <a:srgbClr val="FF0000"/>
                </a:solidFill>
              </a:rPr>
              <a:t>( problem of Binarism).</a:t>
            </a:r>
          </a:p>
        </p:txBody>
      </p:sp>
    </p:spTree>
    <p:extLst>
      <p:ext uri="{BB962C8B-B14F-4D97-AF65-F5344CB8AC3E}">
        <p14:creationId xmlns:p14="http://schemas.microsoft.com/office/powerpoint/2010/main" val="411403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2636912"/>
            <a:ext cx="7543800" cy="1800200"/>
          </a:xfrm>
        </p:spPr>
        <p:txBody>
          <a:bodyPr/>
          <a:lstStyle/>
          <a:p>
            <a:pPr algn="ctr"/>
            <a:r>
              <a:rPr lang="fr-FR" sz="3600" dirty="0"/>
              <a:t>One moment of the western culture  was  marked by the overthrow of Reason and the glory of Historicism </a:t>
            </a:r>
            <a:br>
              <a:rPr lang="fr-FR" sz="3600" dirty="0"/>
            </a:br>
            <a:r>
              <a:rPr lang="fr-FR" sz="3600" b="1" i="1" dirty="0"/>
              <a:t>What does it mean ?</a:t>
            </a:r>
            <a:r>
              <a:rPr lang="fr-FR" sz="3600" dirty="0">
                <a:latin typeface="+mn-lt"/>
              </a:rPr>
              <a:t> </a:t>
            </a:r>
            <a:endParaRPr lang="en-GB" sz="3600" dirty="0">
              <a:latin typeface="+mn-lt"/>
            </a:endParaRPr>
          </a:p>
        </p:txBody>
      </p:sp>
    </p:spTree>
    <p:extLst>
      <p:ext uri="{BB962C8B-B14F-4D97-AF65-F5344CB8AC3E}">
        <p14:creationId xmlns:p14="http://schemas.microsoft.com/office/powerpoint/2010/main" val="2790700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620688"/>
            <a:ext cx="7543800" cy="4032448"/>
          </a:xfrm>
        </p:spPr>
        <p:txBody>
          <a:bodyPr/>
          <a:lstStyle/>
          <a:p>
            <a:pPr algn="ctr"/>
            <a:r>
              <a:rPr lang="en-GB" sz="3200" dirty="0"/>
              <a:t>Some thinkers have managed to dissociate   </a:t>
            </a:r>
            <a:r>
              <a:rPr lang="en-GB" sz="3200" dirty="0">
                <a:solidFill>
                  <a:srgbClr val="FF0000"/>
                </a:solidFill>
              </a:rPr>
              <a:t>Rationalism  and historicism </a:t>
            </a:r>
            <a:br>
              <a:rPr lang="en-GB" sz="3200" dirty="0">
                <a:solidFill>
                  <a:srgbClr val="FF0000"/>
                </a:solidFill>
              </a:rPr>
            </a:br>
            <a:r>
              <a:rPr lang="en-GB" sz="3200" dirty="0"/>
              <a:t>the most tragic fate left behind the age of Reason  is the transfiguration of knowledge  into authority  </a:t>
            </a:r>
          </a:p>
        </p:txBody>
      </p:sp>
    </p:spTree>
    <p:extLst>
      <p:ext uri="{BB962C8B-B14F-4D97-AF65-F5344CB8AC3E}">
        <p14:creationId xmlns:p14="http://schemas.microsoft.com/office/powerpoint/2010/main" val="274748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sz="quarter" idx="13"/>
          </p:nvPr>
        </p:nvSpPr>
        <p:spPr/>
        <p:txBody>
          <a:bodyPr/>
          <a:lstStyle/>
          <a:p>
            <a:r>
              <a:rPr lang="en-GB" dirty="0"/>
              <a:t>        F. W. Hegel </a:t>
            </a:r>
          </a:p>
        </p:txBody>
      </p:sp>
      <p:sp>
        <p:nvSpPr>
          <p:cNvPr id="4" name="Espace réservé du texte 3"/>
          <p:cNvSpPr>
            <a:spLocks noGrp="1"/>
          </p:cNvSpPr>
          <p:nvPr>
            <p:ph sz="quarter" idx="14"/>
          </p:nvPr>
        </p:nvSpPr>
        <p:spPr/>
        <p:txBody>
          <a:bodyPr/>
          <a:lstStyle/>
          <a:p>
            <a:r>
              <a:rPr lang="en-GB" dirty="0"/>
              <a:t>      M. Foucault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340770"/>
            <a:ext cx="3384376" cy="4104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1340769"/>
            <a:ext cx="3312368" cy="4032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190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1259632" y="661976"/>
            <a:ext cx="3355040" cy="639762"/>
          </a:xfrm>
        </p:spPr>
        <p:txBody>
          <a:bodyPr/>
          <a:lstStyle/>
          <a:p>
            <a:r>
              <a:rPr lang="en-GB" sz="2400" b="1" dirty="0">
                <a:solidFill>
                  <a:schemeClr val="bg1"/>
                </a:solidFill>
              </a:rPr>
              <a:t>Thought  and Reality </a:t>
            </a:r>
          </a:p>
        </p:txBody>
      </p:sp>
      <p:sp>
        <p:nvSpPr>
          <p:cNvPr id="3" name="Espace réservé du contenu 2"/>
          <p:cNvSpPr>
            <a:spLocks noGrp="1"/>
          </p:cNvSpPr>
          <p:nvPr>
            <p:ph sz="half" idx="2"/>
          </p:nvPr>
        </p:nvSpPr>
        <p:spPr>
          <a:xfrm>
            <a:off x="683568" y="1772816"/>
            <a:ext cx="3937200" cy="3456384"/>
          </a:xfrm>
        </p:spPr>
        <p:txBody>
          <a:bodyPr>
            <a:normAutofit fontScale="92500" lnSpcReduction="10000"/>
          </a:bodyPr>
          <a:lstStyle/>
          <a:p>
            <a:pPr marL="18288" indent="0">
              <a:buNone/>
            </a:pPr>
            <a:r>
              <a:rPr lang="en-GB" dirty="0"/>
              <a:t>Hegel’s thesis revolves around the ultimate fact that reason and being have an identical content, History is there to express and manifest the Truth of their formerly established  </a:t>
            </a:r>
            <a:r>
              <a:rPr lang="en-GB" i="1" dirty="0">
                <a:solidFill>
                  <a:srgbClr val="FF0000"/>
                </a:solidFill>
              </a:rPr>
              <a:t>Identity</a:t>
            </a:r>
            <a:r>
              <a:rPr lang="en-GB" dirty="0"/>
              <a:t> </a:t>
            </a:r>
          </a:p>
          <a:p>
            <a:pPr marL="18288" indent="0">
              <a:buNone/>
            </a:pPr>
            <a:endParaRPr lang="en-GB" dirty="0"/>
          </a:p>
          <a:p>
            <a:pPr marL="18288" indent="0">
              <a:buNone/>
            </a:pPr>
            <a:r>
              <a:rPr lang="en-GB" dirty="0"/>
              <a:t>Reason is the moving power of History </a:t>
            </a:r>
          </a:p>
        </p:txBody>
      </p:sp>
      <p:sp>
        <p:nvSpPr>
          <p:cNvPr id="4" name="Espace réservé du texte 3"/>
          <p:cNvSpPr>
            <a:spLocks noGrp="1"/>
          </p:cNvSpPr>
          <p:nvPr>
            <p:ph type="body" sz="quarter" idx="3"/>
          </p:nvPr>
        </p:nvSpPr>
        <p:spPr/>
        <p:txBody>
          <a:bodyPr/>
          <a:lstStyle/>
          <a:p>
            <a:r>
              <a:rPr lang="en-GB" b="1" dirty="0">
                <a:solidFill>
                  <a:schemeClr val="bg1"/>
                </a:solidFill>
              </a:rPr>
              <a:t>Subject and History </a:t>
            </a:r>
          </a:p>
        </p:txBody>
      </p:sp>
      <p:sp>
        <p:nvSpPr>
          <p:cNvPr id="5" name="Espace réservé du contenu 4"/>
          <p:cNvSpPr>
            <a:spLocks noGrp="1"/>
          </p:cNvSpPr>
          <p:nvPr>
            <p:ph sz="quarter" idx="4"/>
          </p:nvPr>
        </p:nvSpPr>
        <p:spPr>
          <a:xfrm>
            <a:off x="5029200" y="1772816"/>
            <a:ext cx="3273552" cy="3456384"/>
          </a:xfrm>
        </p:spPr>
        <p:txBody>
          <a:bodyPr>
            <a:normAutofit fontScale="92500" lnSpcReduction="20000"/>
          </a:bodyPr>
          <a:lstStyle/>
          <a:p>
            <a:pPr marL="18288" indent="0">
              <a:buNone/>
            </a:pPr>
            <a:r>
              <a:rPr lang="en-GB" dirty="0"/>
              <a:t>If  </a:t>
            </a:r>
            <a:r>
              <a:rPr lang="en-GB" dirty="0">
                <a:solidFill>
                  <a:srgbClr val="FF0000"/>
                </a:solidFill>
              </a:rPr>
              <a:t>self-consciousness </a:t>
            </a:r>
            <a:r>
              <a:rPr lang="en-GB" dirty="0"/>
              <a:t>is not based on fact and reality then self knowledge is by itself a contingent fact that changes under the effect and moving History</a:t>
            </a:r>
          </a:p>
          <a:p>
            <a:pPr marL="18288" indent="0">
              <a:buNone/>
            </a:pPr>
            <a:endParaRPr lang="en-GB" dirty="0"/>
          </a:p>
          <a:p>
            <a:pPr marL="18288" indent="0">
              <a:buNone/>
            </a:pPr>
            <a:r>
              <a:rPr lang="en-GB" sz="2200" dirty="0"/>
              <a:t>If Reason is a power,  when it is applied  to the self the latter is always made by </a:t>
            </a:r>
            <a:r>
              <a:rPr lang="en-GB" sz="2200" dirty="0">
                <a:solidFill>
                  <a:srgbClr val="FF0000"/>
                </a:solidFill>
              </a:rPr>
              <a:t>authority </a:t>
            </a:r>
            <a:r>
              <a:rPr lang="en-GB" sz="2200" dirty="0"/>
              <a:t>  </a:t>
            </a:r>
          </a:p>
          <a:p>
            <a:pPr marL="18288" indent="0">
              <a:buNone/>
            </a:pPr>
            <a:endParaRPr lang="en-GB" dirty="0"/>
          </a:p>
        </p:txBody>
      </p:sp>
    </p:spTree>
    <p:extLst>
      <p:ext uri="{BB962C8B-B14F-4D97-AF65-F5344CB8AC3E}">
        <p14:creationId xmlns:p14="http://schemas.microsoft.com/office/powerpoint/2010/main" val="347461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83568" y="368660"/>
            <a:ext cx="7971224" cy="6372708"/>
          </a:xfrm>
        </p:spPr>
        <p:txBody>
          <a:bodyPr/>
          <a:lstStyle/>
          <a:p>
            <a:pPr algn="ctr"/>
            <a:r>
              <a:rPr lang="en-GB" sz="2800" i="1" dirty="0"/>
              <a:t>With no rational identity of the self  the I  is perplexed about  how could it signifies its belonging to the world and to its extended embodiment </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7848872"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772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777240" y="332656"/>
            <a:ext cx="7543800" cy="5544616"/>
          </a:xfrm>
        </p:spPr>
        <p:txBody>
          <a:bodyPr/>
          <a:lstStyle/>
          <a:p>
            <a:pPr algn="ctr"/>
            <a:br>
              <a:rPr lang="en-GB" sz="3200" dirty="0"/>
            </a:br>
            <a:br>
              <a:rPr lang="en-GB" sz="3200" dirty="0"/>
            </a:br>
            <a:r>
              <a:rPr lang="en-GB" sz="3200" dirty="0"/>
              <a:t>The key point to start with  in Judith Butler’s contribution is to criticise the notion that </a:t>
            </a:r>
            <a:r>
              <a:rPr lang="en-GB" sz="3200" dirty="0">
                <a:solidFill>
                  <a:srgbClr val="FF0000"/>
                </a:solidFill>
              </a:rPr>
              <a:t>Gender is made of identity </a:t>
            </a:r>
            <a:r>
              <a:rPr lang="en-GB" sz="3200" dirty="0"/>
              <a:t>that  identity is something </a:t>
            </a:r>
            <a:r>
              <a:rPr lang="en-GB" sz="3200" dirty="0">
                <a:solidFill>
                  <a:srgbClr val="FF0000"/>
                </a:solidFill>
              </a:rPr>
              <a:t>expressive of an essence </a:t>
            </a:r>
            <a:r>
              <a:rPr lang="en-GB" sz="3200" dirty="0"/>
              <a:t>behind it rather than being  only </a:t>
            </a:r>
            <a:r>
              <a:rPr lang="en-GB" sz="3200" dirty="0">
                <a:solidFill>
                  <a:srgbClr val="FF0000"/>
                </a:solidFill>
              </a:rPr>
              <a:t>performative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04664"/>
            <a:ext cx="4536504"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29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7240" y="1412776"/>
            <a:ext cx="7543800" cy="4378424"/>
          </a:xfrm>
        </p:spPr>
        <p:txBody>
          <a:bodyPr/>
          <a:lstStyle/>
          <a:p>
            <a:pPr algn="just"/>
            <a:r>
              <a:rPr lang="en-US" sz="3200" dirty="0"/>
              <a:t>Both Essentialism and Naturalism have founded the western historical tradition of thinking gender in terms of prior principles or empirical naturalness</a:t>
            </a:r>
            <a:br>
              <a:rPr lang="en-US" sz="3200" dirty="0"/>
            </a:br>
            <a:r>
              <a:rPr lang="en-US" sz="3200" dirty="0"/>
              <a:t>philosophy has consolidated the pure priority of principled gender, whereas biology and medical discourses have rooted the veracity of a so called empirical gender objectivity;  </a:t>
            </a:r>
          </a:p>
        </p:txBody>
      </p:sp>
    </p:spTree>
    <p:extLst>
      <p:ext uri="{BB962C8B-B14F-4D97-AF65-F5344CB8AC3E}">
        <p14:creationId xmlns:p14="http://schemas.microsoft.com/office/powerpoint/2010/main" val="376392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2132856"/>
            <a:ext cx="7848872" cy="4032448"/>
          </a:xfrm>
        </p:spPr>
        <p:txBody>
          <a:bodyPr/>
          <a:lstStyle/>
          <a:p>
            <a:r>
              <a:rPr lang="en-US" sz="3600" dirty="0"/>
              <a:t>How to balance Hegel and Nietzsche? </a:t>
            </a:r>
            <a:br>
              <a:rPr lang="en-US" sz="3600" dirty="0"/>
            </a:br>
            <a:br>
              <a:rPr lang="en-US" sz="3600" dirty="0"/>
            </a:br>
            <a:br>
              <a:rPr lang="en-US" sz="3600" dirty="0"/>
            </a:br>
            <a:r>
              <a:rPr lang="en-US" sz="3600" dirty="0"/>
              <a:t>                                              </a:t>
            </a:r>
            <a:br>
              <a:rPr lang="en-US" sz="3600" dirty="0"/>
            </a:br>
            <a:br>
              <a:rPr lang="en-US" sz="3600" dirty="0"/>
            </a:br>
            <a:br>
              <a:rPr lang="en-US" sz="3600" dirty="0"/>
            </a:br>
            <a:br>
              <a:rPr lang="en-US" dirty="0"/>
            </a:b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204864"/>
            <a:ext cx="3024336"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204864"/>
            <a:ext cx="3096344"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5548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Élémentaire">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Élémentaire">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Élémentaire">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418</TotalTime>
  <Words>565</Words>
  <Application>Microsoft Office PowerPoint</Application>
  <PresentationFormat>Affichage à l'écran (4:3)</PresentationFormat>
  <Paragraphs>32</Paragraphs>
  <Slides>19</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Calibri</vt:lpstr>
      <vt:lpstr>Palatino Linotype</vt:lpstr>
      <vt:lpstr>Wingdings</vt:lpstr>
      <vt:lpstr>Élémentaire</vt:lpstr>
      <vt:lpstr>Gender, Law &amp; Language  Marouan Lahmidani  Department of Philosohy University Mouly Ismail  School of Art and Humanities    Meknès  </vt:lpstr>
      <vt:lpstr>One moment of the western culture  was  marked by the overthrow of Reason and the glory of Historicism  What does it mean ? </vt:lpstr>
      <vt:lpstr>Some thinkers have managed to dissociate   Rationalism  and historicism  the most tragic fate left behind the age of Reason  is the transfiguration of knowledge  into authority  </vt:lpstr>
      <vt:lpstr>Présentation PowerPoint</vt:lpstr>
      <vt:lpstr>Présentation PowerPoint</vt:lpstr>
      <vt:lpstr>With no rational identity of the self  the I  is perplexed about  how could it signifies its belonging to the world and to its extended embodiment </vt:lpstr>
      <vt:lpstr>  The key point to start with  in Judith Butler’s contribution is to criticise the notion that Gender is made of identity that  identity is something expressive of an essence behind it rather than being  only performative</vt:lpstr>
      <vt:lpstr>Both Essentialism and Naturalism have founded the western historical tradition of thinking gender in terms of prior principles or empirical naturalness philosophy has consolidated the pure priority of principled gender, whereas biology and medical discourses have rooted the veracity of a so called empirical gender objectivity;  </vt:lpstr>
      <vt:lpstr>How to balance Hegel and Nietzsche?                                                      </vt:lpstr>
      <vt:lpstr>Butler is indebted to  Nietzsche's criticism on both essences and truth  Existence could be  grasped rather in terms of Energy and Activity instead of substances or essences  truth is what we do, not what it is  likewise gender is not  true it is enacted right in every moment we try to survive as such    </vt:lpstr>
      <vt:lpstr>We are not our gender, but we act as such </vt:lpstr>
      <vt:lpstr> Our acts ! do they make us ? How and where ? </vt:lpstr>
      <vt:lpstr>Following Nietzsche we ought to be subversive enough to see how Verbs have created Nouns instated of the contrary </vt:lpstr>
      <vt:lpstr>Roles in theater and roles in society  persons are what they do ; individuals are ranked by virtue of how they behave not upon what they are truly  </vt:lpstr>
      <vt:lpstr>If gender is based on social roles and acts, then, who attribute roles to whom ?  </vt:lpstr>
      <vt:lpstr>We are put amidst a human scene of roles and acts, no essence, but also no  prior nature  or principle. </vt:lpstr>
      <vt:lpstr>The human space when it is put under investigation reveals the fact that order is the result of the currently established power  and power persist trough ruled repetition </vt:lpstr>
      <vt:lpstr>Since we take it as granted the fact that our identity is expressed trough our external aspect, then we assume that our identity is interior  a core that ought to be exteriorized</vt:lpstr>
      <vt:lpstr> How then could we grasp the dualism of interior and exterior concerning identity ( problem of Binarism).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Utilisateur Windows</dc:creator>
  <cp:lastModifiedBy>PC</cp:lastModifiedBy>
  <cp:revision>34</cp:revision>
  <dcterms:created xsi:type="dcterms:W3CDTF">2021-04-25T22:28:51Z</dcterms:created>
  <dcterms:modified xsi:type="dcterms:W3CDTF">2022-11-30T21:52:21Z</dcterms:modified>
</cp:coreProperties>
</file>