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4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335" r:id="rId21"/>
    <p:sldId id="336" r:id="rId22"/>
    <p:sldId id="337" r:id="rId23"/>
    <p:sldId id="338" r:id="rId24"/>
    <p:sldId id="339" r:id="rId25"/>
    <p:sldId id="340" r:id="rId26"/>
    <p:sldId id="341" r:id="rId27"/>
    <p:sldId id="342" r:id="rId28"/>
    <p:sldId id="343" r:id="rId29"/>
    <p:sldId id="344" r:id="rId30"/>
    <p:sldId id="345" r:id="rId31"/>
    <p:sldId id="346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275" r:id="rId43"/>
    <p:sldId id="348" r:id="rId44"/>
    <p:sldId id="349" r:id="rId45"/>
    <p:sldId id="350" r:id="rId46"/>
    <p:sldId id="351" r:id="rId47"/>
    <p:sldId id="352" r:id="rId48"/>
    <p:sldId id="353" r:id="rId49"/>
    <p:sldId id="354" r:id="rId50"/>
    <p:sldId id="277" r:id="rId51"/>
    <p:sldId id="278" r:id="rId52"/>
    <p:sldId id="279" r:id="rId53"/>
    <p:sldId id="280" r:id="rId54"/>
    <p:sldId id="281" r:id="rId55"/>
    <p:sldId id="282" r:id="rId56"/>
    <p:sldId id="283" r:id="rId57"/>
    <p:sldId id="284" r:id="rId58"/>
    <p:sldId id="285" r:id="rId59"/>
    <p:sldId id="286" r:id="rId60"/>
    <p:sldId id="287" r:id="rId61"/>
    <p:sldId id="288" r:id="rId62"/>
    <p:sldId id="289" r:id="rId63"/>
    <p:sldId id="290" r:id="rId64"/>
    <p:sldId id="291" r:id="rId65"/>
    <p:sldId id="292" r:id="rId66"/>
    <p:sldId id="293" r:id="rId67"/>
    <p:sldId id="294" r:id="rId68"/>
    <p:sldId id="295" r:id="rId69"/>
    <p:sldId id="296" r:id="rId70"/>
    <p:sldId id="297" r:id="rId71"/>
    <p:sldId id="298" r:id="rId72"/>
    <p:sldId id="299" r:id="rId73"/>
    <p:sldId id="300" r:id="rId74"/>
    <p:sldId id="301" r:id="rId75"/>
    <p:sldId id="302" r:id="rId76"/>
    <p:sldId id="303" r:id="rId77"/>
    <p:sldId id="304" r:id="rId78"/>
    <p:sldId id="305" r:id="rId79"/>
    <p:sldId id="306" r:id="rId80"/>
    <p:sldId id="307" r:id="rId81"/>
    <p:sldId id="308" r:id="rId82"/>
    <p:sldId id="309" r:id="rId83"/>
    <p:sldId id="310" r:id="rId84"/>
    <p:sldId id="311" r:id="rId85"/>
    <p:sldId id="312" r:id="rId86"/>
    <p:sldId id="313" r:id="rId87"/>
    <p:sldId id="314" r:id="rId88"/>
    <p:sldId id="315" r:id="rId89"/>
    <p:sldId id="316" r:id="rId90"/>
    <p:sldId id="317" r:id="rId91"/>
    <p:sldId id="318" r:id="rId92"/>
    <p:sldId id="319" r:id="rId93"/>
    <p:sldId id="320" r:id="rId94"/>
    <p:sldId id="321" r:id="rId95"/>
    <p:sldId id="322" r:id="rId96"/>
    <p:sldId id="323" r:id="rId97"/>
    <p:sldId id="324" r:id="rId98"/>
    <p:sldId id="325" r:id="rId99"/>
    <p:sldId id="326" r:id="rId100"/>
    <p:sldId id="327" r:id="rId101"/>
    <p:sldId id="328" r:id="rId102"/>
    <p:sldId id="329" r:id="rId103"/>
    <p:sldId id="330" r:id="rId104"/>
    <p:sldId id="331" r:id="rId105"/>
    <p:sldId id="332" r:id="rId106"/>
    <p:sldId id="333" r:id="rId107"/>
    <p:sldId id="334" r:id="rId10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737" autoAdjust="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presProps" Target="pres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42EBF-1437-41C7-9CC3-8C71000A5B9C}" type="datetimeFigureOut">
              <a:rPr lang="fr-FR" smtClean="0"/>
              <a:pPr/>
              <a:t>24/03/2020</a:t>
            </a:fld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15CD9-E014-456F-B25B-C52ECBC382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42EBF-1437-41C7-9CC3-8C71000A5B9C}" type="datetimeFigureOut">
              <a:rPr lang="fr-FR" smtClean="0"/>
              <a:pPr/>
              <a:t>24/03/2020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15CD9-E014-456F-B25B-C52ECBC382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42EBF-1437-41C7-9CC3-8C71000A5B9C}" type="datetimeFigureOut">
              <a:rPr lang="fr-FR" smtClean="0"/>
              <a:pPr/>
              <a:t>24/03/2020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15CD9-E014-456F-B25B-C52ECBC382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42EBF-1437-41C7-9CC3-8C71000A5B9C}" type="datetimeFigureOut">
              <a:rPr lang="fr-FR" smtClean="0"/>
              <a:pPr/>
              <a:t>24/03/2020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15CD9-E014-456F-B25B-C52ECBC382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42EBF-1437-41C7-9CC3-8C71000A5B9C}" type="datetimeFigureOut">
              <a:rPr lang="fr-FR" smtClean="0"/>
              <a:pPr/>
              <a:t>24/03/2020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15CD9-E014-456F-B25B-C52ECBC382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42EBF-1437-41C7-9CC3-8C71000A5B9C}" type="datetimeFigureOut">
              <a:rPr lang="fr-FR" smtClean="0"/>
              <a:pPr/>
              <a:t>24/03/2020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15CD9-E014-456F-B25B-C52ECBC382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42EBF-1437-41C7-9CC3-8C71000A5B9C}" type="datetimeFigureOut">
              <a:rPr lang="fr-FR" smtClean="0"/>
              <a:pPr/>
              <a:t>24/03/2020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15CD9-E014-456F-B25B-C52ECBC382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42EBF-1437-41C7-9CC3-8C71000A5B9C}" type="datetimeFigureOut">
              <a:rPr lang="fr-FR" smtClean="0"/>
              <a:pPr/>
              <a:t>24/03/2020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15CD9-E014-456F-B25B-C52ECBC382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42EBF-1437-41C7-9CC3-8C71000A5B9C}" type="datetimeFigureOut">
              <a:rPr lang="fr-FR" smtClean="0"/>
              <a:pPr/>
              <a:t>24/03/2020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15CD9-E014-456F-B25B-C52ECBC382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42EBF-1437-41C7-9CC3-8C71000A5B9C}" type="datetimeFigureOut">
              <a:rPr lang="fr-FR" smtClean="0"/>
              <a:pPr/>
              <a:t>24/03/2020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15CD9-E014-456F-B25B-C52ECBC382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gner et arrondir un rectangle à un seul coin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le rect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42EBF-1437-41C7-9CC3-8C71000A5B9C}" type="datetimeFigureOut">
              <a:rPr lang="fr-FR" smtClean="0"/>
              <a:pPr/>
              <a:t>24/03/2020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CC15CD9-E014-456F-B25B-C52ECBC382E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E42EBF-1437-41C7-9CC3-8C71000A5B9C}" type="datetimeFigureOut">
              <a:rPr lang="fr-FR" smtClean="0"/>
              <a:pPr/>
              <a:t>24/03/2020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CC15CD9-E014-456F-B25B-C52ECBC382E6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2" name="Grou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pPr algn="ctr"/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Cours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Bases de Données</a:t>
            </a:r>
            <a:endParaRPr lang="fr-FR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MIP S4</a:t>
            </a:r>
            <a:endParaRPr lang="fr-F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None/>
            </a:pPr>
            <a:endParaRPr lang="fr-F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r">
              <a:buNone/>
            </a:pPr>
            <a:r>
              <a:rPr lang="fr-FR" dirty="0" smtClean="0">
                <a:solidFill>
                  <a:srgbClr val="FF0000"/>
                </a:solidFill>
              </a:rPr>
              <a:t>Pr </a:t>
            </a:r>
            <a:r>
              <a:rPr lang="fr-FR" dirty="0" err="1" smtClean="0">
                <a:solidFill>
                  <a:srgbClr val="FF0000"/>
                </a:solidFill>
              </a:rPr>
              <a:t>Lahcen</a:t>
            </a:r>
            <a:r>
              <a:rPr lang="fr-FR" dirty="0" smtClean="0">
                <a:solidFill>
                  <a:srgbClr val="FF0000"/>
                </a:solidFill>
              </a:rPr>
              <a:t> EL BERMI</a:t>
            </a:r>
          </a:p>
          <a:p>
            <a:pPr algn="r">
              <a:buNone/>
            </a:pPr>
            <a:r>
              <a:rPr lang="fr-FR" dirty="0" smtClean="0">
                <a:solidFill>
                  <a:srgbClr val="FF0000"/>
                </a:solidFill>
              </a:rPr>
              <a:t>PES-FSTE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29454" y="857232"/>
            <a:ext cx="15760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AU 2019-2020</a:t>
            </a:r>
          </a:p>
        </p:txBody>
      </p:sp>
      <p:pic>
        <p:nvPicPr>
          <p:cNvPr id="4" name="Bild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714356"/>
            <a:ext cx="1492116" cy="587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28596" y="1428736"/>
            <a:ext cx="31432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Département </a:t>
            </a:r>
            <a:r>
              <a:rPr lang="fr-FR" dirty="0" smtClean="0"/>
              <a:t>d’Informatique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1071546"/>
            <a:ext cx="80648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2000" b="1" i="0" u="none" strike="noStrike" baseline="0" dirty="0" smtClean="0">
              <a:solidFill>
                <a:srgbClr val="000081"/>
              </a:solidFill>
              <a:latin typeface="Arial,Bold"/>
            </a:endParaRPr>
          </a:p>
          <a:p>
            <a:r>
              <a:rPr lang="fr-FR" sz="2800" b="1" i="0" u="none" strike="noStrike" baseline="0" dirty="0" smtClean="0">
                <a:solidFill>
                  <a:srgbClr val="000081"/>
                </a:solidFill>
                <a:latin typeface="Arial,Bold"/>
              </a:rPr>
              <a:t>b- Manipuler les données</a:t>
            </a:r>
          </a:p>
          <a:p>
            <a:endParaRPr lang="fr-FR" sz="2800" b="1" i="0" u="none" strike="noStrike" baseline="0" dirty="0" smtClean="0">
              <a:solidFill>
                <a:srgbClr val="000081"/>
              </a:solidFill>
              <a:latin typeface="Arial,Bold"/>
            </a:endParaRPr>
          </a:p>
          <a:p>
            <a:r>
              <a:rPr lang="fr-FR" sz="2600" b="1" dirty="0" smtClean="0">
                <a:solidFill>
                  <a:srgbClr val="000000"/>
                </a:solidFill>
                <a:latin typeface="Arial"/>
              </a:rPr>
              <a:t>Interroger </a:t>
            </a:r>
            <a:r>
              <a:rPr lang="fr-FR" sz="2600" b="1" dirty="0">
                <a:solidFill>
                  <a:srgbClr val="000000"/>
                </a:solidFill>
                <a:latin typeface="Arial"/>
              </a:rPr>
              <a:t>et mettre à jour les </a:t>
            </a:r>
            <a:r>
              <a:rPr lang="fr-FR" sz="2600" b="1" dirty="0" smtClean="0">
                <a:solidFill>
                  <a:srgbClr val="000000"/>
                </a:solidFill>
                <a:latin typeface="Arial"/>
              </a:rPr>
              <a:t>données sans </a:t>
            </a:r>
            <a:r>
              <a:rPr lang="fr-FR" sz="2600" b="1" dirty="0">
                <a:solidFill>
                  <a:srgbClr val="000000"/>
                </a:solidFill>
                <a:latin typeface="Arial"/>
              </a:rPr>
              <a:t>préciser d'algorithme </a:t>
            </a:r>
            <a:r>
              <a:rPr lang="fr-FR" sz="2600" b="1" dirty="0" smtClean="0">
                <a:solidFill>
                  <a:srgbClr val="000000"/>
                </a:solidFill>
                <a:latin typeface="Arial"/>
              </a:rPr>
              <a:t>d'accès </a:t>
            </a:r>
            <a:r>
              <a:rPr lang="fr-FR" sz="2600" b="1" dirty="0" smtClean="0">
                <a:solidFill>
                  <a:srgbClr val="000000"/>
                </a:solidFill>
                <a:latin typeface="Arial"/>
                <a:sym typeface="Wingdings" pitchFamily="2" charset="2"/>
              </a:rPr>
              <a:t> </a:t>
            </a:r>
            <a:r>
              <a:rPr lang="fr-FR" sz="2600" b="1" dirty="0" smtClean="0">
                <a:solidFill>
                  <a:srgbClr val="000000"/>
                </a:solidFill>
                <a:latin typeface="Arial"/>
              </a:rPr>
              <a:t>dire </a:t>
            </a:r>
            <a:r>
              <a:rPr lang="fr-FR" sz="2600" b="1" dirty="0">
                <a:solidFill>
                  <a:srgbClr val="000000"/>
                </a:solidFill>
                <a:latin typeface="Arial"/>
              </a:rPr>
              <a:t>QUOI sans dire </a:t>
            </a:r>
            <a:r>
              <a:rPr lang="fr-FR" sz="2600" b="1" dirty="0" smtClean="0">
                <a:solidFill>
                  <a:srgbClr val="000000"/>
                </a:solidFill>
                <a:latin typeface="Arial"/>
              </a:rPr>
              <a:t>COMMENT langage </a:t>
            </a:r>
            <a:r>
              <a:rPr lang="fr-FR" sz="2600" b="1" dirty="0">
                <a:solidFill>
                  <a:srgbClr val="000000"/>
                </a:solidFill>
                <a:latin typeface="Arial"/>
              </a:rPr>
              <a:t>de </a:t>
            </a:r>
            <a:r>
              <a:rPr lang="fr-FR" sz="2600" b="1" i="1" dirty="0">
                <a:solidFill>
                  <a:srgbClr val="000000"/>
                </a:solidFill>
                <a:latin typeface="Arial,Italic"/>
              </a:rPr>
              <a:t>requêtes </a:t>
            </a:r>
            <a:r>
              <a:rPr lang="fr-FR" sz="2600" b="1" dirty="0" smtClean="0">
                <a:solidFill>
                  <a:srgbClr val="000000"/>
                </a:solidFill>
                <a:latin typeface="Arial"/>
              </a:rPr>
              <a:t>déclaratif</a:t>
            </a:r>
          </a:p>
          <a:p>
            <a:endParaRPr lang="fr-FR" sz="2600" b="1" dirty="0">
              <a:solidFill>
                <a:srgbClr val="000000"/>
              </a:solidFill>
              <a:latin typeface="Arial"/>
            </a:endParaRPr>
          </a:p>
          <a:p>
            <a:r>
              <a:rPr lang="fr-FR" sz="2600" dirty="0">
                <a:solidFill>
                  <a:srgbClr val="000000"/>
                </a:solidFill>
                <a:latin typeface="Arial"/>
              </a:rPr>
              <a:t>ex.:</a:t>
            </a:r>
          </a:p>
          <a:p>
            <a:r>
              <a:rPr lang="fr-FR" sz="2600" dirty="0">
                <a:solidFill>
                  <a:srgbClr val="000000"/>
                </a:solidFill>
                <a:latin typeface="Arial"/>
              </a:rPr>
              <a:t>quels sont les noms des produits de prix &lt; </a:t>
            </a:r>
            <a:r>
              <a:rPr lang="fr-FR" sz="2600" dirty="0" smtClean="0">
                <a:solidFill>
                  <a:srgbClr val="000000"/>
                </a:solidFill>
                <a:latin typeface="Arial"/>
              </a:rPr>
              <a:t>100 </a:t>
            </a:r>
            <a:r>
              <a:rPr lang="fr-FR" sz="2600" dirty="0" err="1" smtClean="0">
                <a:solidFill>
                  <a:srgbClr val="000000"/>
                </a:solidFill>
                <a:latin typeface="Arial"/>
              </a:rPr>
              <a:t>Dhs</a:t>
            </a:r>
            <a:r>
              <a:rPr lang="fr-FR" sz="260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fr-FR" sz="2600" dirty="0">
                <a:solidFill>
                  <a:srgbClr val="000000"/>
                </a:solidFill>
                <a:latin typeface="Arial"/>
              </a:rPr>
              <a:t>?</a:t>
            </a:r>
          </a:p>
          <a:p>
            <a:r>
              <a:rPr lang="fr-FR" sz="2600" dirty="0">
                <a:solidFill>
                  <a:srgbClr val="FF0000"/>
                </a:solidFill>
                <a:latin typeface="SymbolMT"/>
              </a:rPr>
              <a:t>⇒ </a:t>
            </a:r>
            <a:r>
              <a:rPr lang="fr-FR" sz="2600" b="1" i="1" dirty="0">
                <a:solidFill>
                  <a:srgbClr val="FF0000"/>
                </a:solidFill>
                <a:latin typeface="Arial,BoldItalic"/>
              </a:rPr>
              <a:t>langage de manipulation </a:t>
            </a:r>
            <a:r>
              <a:rPr lang="fr-FR" sz="2600" dirty="0">
                <a:solidFill>
                  <a:srgbClr val="FF0000"/>
                </a:solidFill>
                <a:latin typeface="Arial"/>
              </a:rPr>
              <a:t>des données</a:t>
            </a:r>
          </a:p>
          <a:p>
            <a:r>
              <a:rPr lang="fr-FR" sz="2600" b="1" dirty="0">
                <a:solidFill>
                  <a:srgbClr val="FF0000"/>
                </a:solidFill>
                <a:latin typeface="Arial,Bold"/>
              </a:rPr>
              <a:t>DATA </a:t>
            </a:r>
            <a:r>
              <a:rPr lang="fr-FR" sz="2600" b="1" dirty="0" smtClean="0">
                <a:solidFill>
                  <a:srgbClr val="FF0000"/>
                </a:solidFill>
                <a:latin typeface="Arial,Bold"/>
              </a:rPr>
              <a:t>MANIPULATION </a:t>
            </a:r>
            <a:r>
              <a:rPr lang="fr-FR" sz="2600" b="1" dirty="0">
                <a:solidFill>
                  <a:srgbClr val="FF0000"/>
                </a:solidFill>
                <a:latin typeface="Arial,Bold"/>
              </a:rPr>
              <a:t>LANGUAGE (DML</a:t>
            </a:r>
            <a:r>
              <a:rPr lang="fr-FR" sz="2600" b="1" dirty="0" smtClean="0">
                <a:solidFill>
                  <a:srgbClr val="FF0000"/>
                </a:solidFill>
                <a:latin typeface="Arial,Bold"/>
              </a:rPr>
              <a:t>)</a:t>
            </a:r>
          </a:p>
          <a:p>
            <a:endParaRPr lang="fr-FR" b="1" dirty="0" smtClean="0">
              <a:solidFill>
                <a:srgbClr val="FF0000"/>
              </a:solidFill>
              <a:latin typeface="Arial,Bold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13247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188640"/>
            <a:ext cx="8556625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496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720566"/>
            <a:ext cx="896448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000081"/>
                </a:solidFill>
                <a:latin typeface="Arial,Bold"/>
              </a:rPr>
              <a:t>DIVISION</a:t>
            </a: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Soit deux relations</a:t>
            </a:r>
          </a:p>
          <a:p>
            <a:r>
              <a:rPr lang="pt-BR" sz="2400" dirty="0">
                <a:solidFill>
                  <a:srgbClr val="000081"/>
                </a:solidFill>
                <a:latin typeface="Arial"/>
              </a:rPr>
              <a:t>R1 (A1, A2, … , An, B1, B2, … , Bm)</a:t>
            </a: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R2 (B1, B2, … , </a:t>
            </a:r>
            <a:r>
              <a:rPr lang="fr-FR" sz="2400" dirty="0" err="1">
                <a:solidFill>
                  <a:srgbClr val="000081"/>
                </a:solidFill>
                <a:latin typeface="Arial"/>
              </a:rPr>
              <a:t>Bm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)</a:t>
            </a:r>
          </a:p>
          <a:p>
            <a:endParaRPr lang="fr-FR" sz="2400" dirty="0">
              <a:solidFill>
                <a:srgbClr val="000081"/>
              </a:solidFill>
              <a:latin typeface="Arial"/>
            </a:endParaRPr>
          </a:p>
          <a:p>
            <a:r>
              <a:rPr lang="fr-FR" sz="2400" dirty="0" smtClean="0">
                <a:solidFill>
                  <a:srgbClr val="000081"/>
                </a:solidFill>
                <a:latin typeface="Arial"/>
              </a:rPr>
              <a:t>Si 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le schéma de R2 est un sous-schéma de R1.</a:t>
            </a: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La division de R1 par R2 est une relation R3 dont :</a:t>
            </a: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- le schéma est le sous-schéma complémentaire de R2</a:t>
            </a: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par rapport à 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R1</a:t>
            </a:r>
          </a:p>
          <a:p>
            <a:endParaRPr lang="fr-FR" sz="2400" dirty="0">
              <a:solidFill>
                <a:srgbClr val="000081"/>
              </a:solidFill>
              <a:latin typeface="Arial"/>
            </a:endParaRP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- un n-</a:t>
            </a:r>
            <a:r>
              <a:rPr lang="fr-FR" sz="2400" dirty="0" err="1">
                <a:solidFill>
                  <a:srgbClr val="000081"/>
                </a:solidFill>
                <a:latin typeface="Arial"/>
              </a:rPr>
              <a:t>uplet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 (a1, a2, … , an) appartient à R3 si</a:t>
            </a: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(a1, a2, … , an, b1, b2, … , </a:t>
            </a:r>
            <a:r>
              <a:rPr lang="fr-FR" sz="2400" dirty="0" err="1">
                <a:solidFill>
                  <a:srgbClr val="000081"/>
                </a:solidFill>
                <a:latin typeface="Arial"/>
              </a:rPr>
              <a:t>bm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) appartient à R1</a:t>
            </a: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pour tous (b1, b2, … , </a:t>
            </a:r>
            <a:r>
              <a:rPr lang="fr-FR" sz="2400" dirty="0" err="1">
                <a:solidFill>
                  <a:srgbClr val="000081"/>
                </a:solidFill>
                <a:latin typeface="Arial"/>
              </a:rPr>
              <a:t>bm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) </a:t>
            </a:r>
            <a:r>
              <a:rPr lang="fr-FR" sz="2400" dirty="0">
                <a:solidFill>
                  <a:srgbClr val="000081"/>
                </a:solidFill>
                <a:latin typeface="SymbolMT"/>
              </a:rPr>
              <a:t>∈ 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R2.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On notera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: </a:t>
            </a:r>
            <a:r>
              <a:rPr lang="fr-FR" sz="2400" b="1" dirty="0" smtClean="0">
                <a:solidFill>
                  <a:srgbClr val="FF0000"/>
                </a:solidFill>
                <a:latin typeface="Arial,Bold"/>
              </a:rPr>
              <a:t>R3 </a:t>
            </a:r>
            <a:r>
              <a:rPr lang="fr-FR" sz="2400" b="1" dirty="0">
                <a:solidFill>
                  <a:srgbClr val="FF0000"/>
                </a:solidFill>
                <a:latin typeface="Arial,Bold"/>
              </a:rPr>
              <a:t>= R1 </a:t>
            </a:r>
            <a:r>
              <a:rPr lang="fr-FR" sz="2400" dirty="0">
                <a:solidFill>
                  <a:srgbClr val="FF0000"/>
                </a:solidFill>
                <a:latin typeface="SymbolMT"/>
              </a:rPr>
              <a:t>÷ </a:t>
            </a:r>
            <a:r>
              <a:rPr lang="fr-FR" sz="2400" b="1" dirty="0">
                <a:solidFill>
                  <a:srgbClr val="FF0000"/>
                </a:solidFill>
                <a:latin typeface="Arial,Bold"/>
              </a:rPr>
              <a:t>R2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la division de R1 par R2</a:t>
            </a:r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67819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08520" y="42087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2400" dirty="0">
                <a:solidFill>
                  <a:srgbClr val="000000"/>
                </a:solidFill>
                <a:latin typeface="Arial"/>
              </a:rPr>
              <a:t>la division permet de rechercher dans une relation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les sous 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n-</a:t>
            </a:r>
            <a:r>
              <a:rPr lang="fr-FR" sz="2400" dirty="0" err="1">
                <a:solidFill>
                  <a:srgbClr val="000000"/>
                </a:solidFill>
                <a:latin typeface="Arial"/>
              </a:rPr>
              <a:t>uplets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 qui sont complétés par tous ceux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d'une autre relation Elle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permet de répondre à des questions qui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sont formulées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avec le quantificateur universel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: « </a:t>
            </a:r>
            <a:r>
              <a:rPr lang="fr-FR" sz="2400" i="1" dirty="0" smtClean="0">
                <a:solidFill>
                  <a:srgbClr val="000000"/>
                </a:solidFill>
                <a:latin typeface="Arial,Italic"/>
              </a:rPr>
              <a:t>pour </a:t>
            </a:r>
            <a:r>
              <a:rPr lang="fr-FR" sz="2400" i="1" dirty="0">
                <a:solidFill>
                  <a:srgbClr val="000000"/>
                </a:solidFill>
                <a:latin typeface="Arial,Italic"/>
              </a:rPr>
              <a:t>tout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... »</a:t>
            </a:r>
          </a:p>
          <a:p>
            <a:endParaRPr lang="fr-FR" sz="2400" dirty="0">
              <a:solidFill>
                <a:srgbClr val="000000"/>
              </a:solidFill>
              <a:latin typeface="Arial"/>
            </a:endParaRP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Requête 6 :</a:t>
            </a:r>
          </a:p>
          <a:p>
            <a:r>
              <a:rPr lang="fr-FR" sz="2400" dirty="0">
                <a:solidFill>
                  <a:srgbClr val="008100"/>
                </a:solidFill>
                <a:latin typeface="Arial"/>
              </a:rPr>
              <a:t>« Quels sont les élèves qui sont inscrits à tous les sports ? »</a:t>
            </a:r>
            <a:endParaRPr lang="fr-FR" sz="24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4944"/>
            <a:ext cx="8964488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8572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19672" y="404664"/>
            <a:ext cx="59766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/>
              <a:t>  </a:t>
            </a:r>
            <a:r>
              <a:rPr lang="fr-FR" sz="2800" b="1" dirty="0">
                <a:solidFill>
                  <a:srgbClr val="FF0000"/>
                </a:solidFill>
              </a:rPr>
              <a:t>Le langage algébrique</a:t>
            </a:r>
            <a:endParaRPr lang="fr-FR" sz="28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0847" y="927884"/>
            <a:ext cx="799288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Le langage algébrique permet de formuler une 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question par 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une suite d'opérations de l'algèbre 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relationnelle</a:t>
            </a:r>
          </a:p>
          <a:p>
            <a:endParaRPr lang="fr-FR" sz="2400" dirty="0">
              <a:solidFill>
                <a:srgbClr val="000081"/>
              </a:solidFill>
              <a:latin typeface="Arial"/>
            </a:endParaRPr>
          </a:p>
          <a:p>
            <a:r>
              <a:rPr lang="fr-FR" sz="2400" dirty="0">
                <a:solidFill>
                  <a:srgbClr val="008100"/>
                </a:solidFill>
                <a:latin typeface="Arial"/>
              </a:rPr>
              <a:t>Requêtes sur le schéma CLIENT, PRODUIT, VENTE</a:t>
            </a:r>
          </a:p>
          <a:p>
            <a:r>
              <a:rPr lang="fr-FR" sz="2400" dirty="0">
                <a:solidFill>
                  <a:srgbClr val="008100"/>
                </a:solidFill>
                <a:latin typeface="Arial"/>
              </a:rPr>
              <a:t>CLIENT (</a:t>
            </a:r>
            <a:r>
              <a:rPr lang="fr-FR" sz="2400" b="1" dirty="0" err="1">
                <a:solidFill>
                  <a:srgbClr val="008100"/>
                </a:solidFill>
                <a:latin typeface="Arial,Bold"/>
              </a:rPr>
              <a:t>IdCli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, nom, ville)</a:t>
            </a:r>
          </a:p>
          <a:p>
            <a:r>
              <a:rPr lang="fr-FR" sz="2400" dirty="0">
                <a:solidFill>
                  <a:srgbClr val="008100"/>
                </a:solidFill>
                <a:latin typeface="Arial"/>
              </a:rPr>
              <a:t>PRODUIT (</a:t>
            </a:r>
            <a:r>
              <a:rPr lang="fr-FR" sz="2400" b="1" dirty="0" err="1">
                <a:solidFill>
                  <a:srgbClr val="008100"/>
                </a:solidFill>
                <a:latin typeface="Arial,Bold"/>
              </a:rPr>
              <a:t>IdPro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, désignation, marque, prix)</a:t>
            </a:r>
          </a:p>
          <a:p>
            <a:r>
              <a:rPr lang="it-IT" sz="2400" dirty="0">
                <a:solidFill>
                  <a:srgbClr val="008100"/>
                </a:solidFill>
                <a:latin typeface="Arial"/>
              </a:rPr>
              <a:t>VENTE (</a:t>
            </a:r>
            <a:r>
              <a:rPr lang="it-IT" sz="2400" b="1" dirty="0">
                <a:solidFill>
                  <a:srgbClr val="008100"/>
                </a:solidFill>
                <a:latin typeface="Arial,Bold"/>
              </a:rPr>
              <a:t>IdCli</a:t>
            </a:r>
            <a:r>
              <a:rPr lang="it-IT" sz="2400" dirty="0">
                <a:solidFill>
                  <a:srgbClr val="008100"/>
                </a:solidFill>
                <a:latin typeface="Arial"/>
              </a:rPr>
              <a:t>, </a:t>
            </a:r>
            <a:r>
              <a:rPr lang="it-IT" sz="2400" b="1" dirty="0">
                <a:solidFill>
                  <a:srgbClr val="008100"/>
                </a:solidFill>
                <a:latin typeface="Arial,Bold"/>
              </a:rPr>
              <a:t>IdPro</a:t>
            </a:r>
            <a:r>
              <a:rPr lang="it-IT" sz="2400" dirty="0">
                <a:solidFill>
                  <a:srgbClr val="008100"/>
                </a:solidFill>
                <a:latin typeface="Arial"/>
              </a:rPr>
              <a:t>, </a:t>
            </a:r>
            <a:r>
              <a:rPr lang="it-IT" sz="2400" b="1" dirty="0">
                <a:solidFill>
                  <a:srgbClr val="008100"/>
                </a:solidFill>
                <a:latin typeface="Arial,Bold"/>
              </a:rPr>
              <a:t>date</a:t>
            </a:r>
            <a:r>
              <a:rPr lang="it-IT" sz="2400" dirty="0">
                <a:solidFill>
                  <a:srgbClr val="008100"/>
                </a:solidFill>
                <a:latin typeface="Arial"/>
              </a:rPr>
              <a:t>, qte</a:t>
            </a:r>
            <a:r>
              <a:rPr lang="it-IT" sz="2400" dirty="0" smtClean="0">
                <a:solidFill>
                  <a:srgbClr val="008100"/>
                </a:solidFill>
                <a:latin typeface="Arial"/>
              </a:rPr>
              <a:t>)</a:t>
            </a:r>
          </a:p>
          <a:p>
            <a:endParaRPr lang="it-IT" sz="2400" dirty="0">
              <a:solidFill>
                <a:srgbClr val="008100"/>
              </a:solidFill>
              <a:latin typeface="Arial"/>
            </a:endParaRP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Requête 8 :</a:t>
            </a:r>
          </a:p>
          <a:p>
            <a:r>
              <a:rPr lang="fr-FR" sz="2400" dirty="0">
                <a:solidFill>
                  <a:srgbClr val="008100"/>
                </a:solidFill>
                <a:latin typeface="Arial"/>
              </a:rPr>
              <a:t>« Donner les no des produits de marque Apple et de prix </a:t>
            </a:r>
            <a:r>
              <a:rPr lang="fr-FR" sz="2400" dirty="0" smtClean="0">
                <a:solidFill>
                  <a:srgbClr val="008100"/>
                </a:solidFill>
                <a:latin typeface="Arial"/>
              </a:rPr>
              <a:t>&lt; 5000 </a:t>
            </a:r>
            <a:r>
              <a:rPr lang="fr-FR" sz="2400" dirty="0" err="1" smtClean="0">
                <a:solidFill>
                  <a:srgbClr val="008100"/>
                </a:solidFill>
                <a:latin typeface="Arial"/>
              </a:rPr>
              <a:t>Dhs</a:t>
            </a:r>
            <a:r>
              <a:rPr lang="fr-FR" sz="2400" dirty="0" smtClean="0">
                <a:solidFill>
                  <a:srgbClr val="008100"/>
                </a:solidFill>
                <a:latin typeface="Arial"/>
              </a:rPr>
              <a:t> 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»</a:t>
            </a: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R1 = </a:t>
            </a:r>
            <a:r>
              <a:rPr lang="el-GR" sz="2400" dirty="0">
                <a:solidFill>
                  <a:srgbClr val="008100"/>
                </a:solidFill>
                <a:latin typeface="SymbolMT"/>
              </a:rPr>
              <a:t>σ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PRODUIT (marque = Apple')</a:t>
            </a: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R2 = </a:t>
            </a:r>
            <a:r>
              <a:rPr lang="el-GR" sz="2400" dirty="0">
                <a:solidFill>
                  <a:srgbClr val="008100"/>
                </a:solidFill>
                <a:latin typeface="SymbolMT"/>
              </a:rPr>
              <a:t>σ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PRODUIT (prix &lt; 5000)</a:t>
            </a: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R3 = R1</a:t>
            </a:r>
            <a:r>
              <a:rPr lang="fr-FR" sz="2400" dirty="0">
                <a:solidFill>
                  <a:srgbClr val="008100"/>
                </a:solidFill>
                <a:latin typeface="SymbolMT"/>
              </a:rPr>
              <a:t>∩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R2</a:t>
            </a: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RESUL = </a:t>
            </a:r>
            <a:r>
              <a:rPr lang="el-GR" sz="2400" dirty="0">
                <a:solidFill>
                  <a:srgbClr val="008100"/>
                </a:solidFill>
                <a:latin typeface="SymbolMT"/>
              </a:rPr>
              <a:t>π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R3 (</a:t>
            </a:r>
            <a:r>
              <a:rPr lang="fr-FR" sz="2400" b="1" dirty="0" err="1">
                <a:solidFill>
                  <a:srgbClr val="008100"/>
                </a:solidFill>
                <a:latin typeface="Arial,Bold"/>
              </a:rPr>
              <a:t>IdPro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)</a:t>
            </a:r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90129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2259449"/>
            <a:ext cx="85689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Requête 9 :</a:t>
            </a:r>
          </a:p>
          <a:p>
            <a:r>
              <a:rPr lang="fr-FR" sz="2400" dirty="0">
                <a:solidFill>
                  <a:srgbClr val="008100"/>
                </a:solidFill>
                <a:latin typeface="Arial"/>
              </a:rPr>
              <a:t>« Donner les no des clients ayant acheté un produit de </a:t>
            </a:r>
            <a:r>
              <a:rPr lang="fr-FR" sz="2400" dirty="0" smtClean="0">
                <a:solidFill>
                  <a:srgbClr val="008100"/>
                </a:solidFill>
                <a:latin typeface="Arial"/>
              </a:rPr>
              <a:t>marque Apple »</a:t>
            </a:r>
          </a:p>
          <a:p>
            <a:endParaRPr lang="fr-FR" sz="2400" dirty="0">
              <a:solidFill>
                <a:srgbClr val="008100"/>
              </a:solidFill>
              <a:latin typeface="Arial"/>
            </a:endParaRP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R1 = </a:t>
            </a:r>
            <a:r>
              <a:rPr lang="el-GR" sz="2400" dirty="0">
                <a:solidFill>
                  <a:srgbClr val="008100"/>
                </a:solidFill>
                <a:latin typeface="SymbolMT"/>
              </a:rPr>
              <a:t>σ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PRODUIT (marque = 'Apple')</a:t>
            </a: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R2 = R1</a:t>
            </a:r>
            <a:r>
              <a:rPr lang="fr-FR" sz="2400" dirty="0">
                <a:solidFill>
                  <a:srgbClr val="008100"/>
                </a:solidFill>
                <a:latin typeface="SymbolMT"/>
              </a:rPr>
              <a:t>×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VENTE (R1.IdPro = </a:t>
            </a:r>
            <a:r>
              <a:rPr lang="fr-FR" sz="2400" b="1" dirty="0" err="1">
                <a:solidFill>
                  <a:srgbClr val="008100"/>
                </a:solidFill>
                <a:latin typeface="Arial,Bold"/>
              </a:rPr>
              <a:t>VENTE.IdPro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)</a:t>
            </a: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RESUL = </a:t>
            </a:r>
            <a:r>
              <a:rPr lang="el-GR" sz="2400" dirty="0">
                <a:solidFill>
                  <a:srgbClr val="008100"/>
                </a:solidFill>
                <a:latin typeface="SymbolMT"/>
              </a:rPr>
              <a:t>π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R2 (</a:t>
            </a:r>
            <a:r>
              <a:rPr lang="fr-FR" sz="2400" b="1" dirty="0" err="1">
                <a:solidFill>
                  <a:srgbClr val="008100"/>
                </a:solidFill>
                <a:latin typeface="Arial,Bold"/>
              </a:rPr>
              <a:t>IdCli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)</a:t>
            </a:r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184702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3528" y="1843951"/>
            <a:ext cx="81369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Requête 10 :</a:t>
            </a:r>
          </a:p>
          <a:p>
            <a:r>
              <a:rPr lang="fr-FR" sz="2400" dirty="0">
                <a:solidFill>
                  <a:srgbClr val="008100"/>
                </a:solidFill>
                <a:latin typeface="Arial"/>
              </a:rPr>
              <a:t>« Donner les no des clients n'ayant acheté que des produits </a:t>
            </a:r>
            <a:r>
              <a:rPr lang="fr-FR" sz="2400" dirty="0" smtClean="0">
                <a:solidFill>
                  <a:srgbClr val="008100"/>
                </a:solidFill>
                <a:latin typeface="Arial"/>
              </a:rPr>
              <a:t>de marque 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Apple </a:t>
            </a:r>
            <a:r>
              <a:rPr lang="fr-FR" sz="2400" dirty="0" smtClean="0">
                <a:solidFill>
                  <a:srgbClr val="008100"/>
                </a:solidFill>
                <a:latin typeface="Arial"/>
              </a:rPr>
              <a:t>»</a:t>
            </a:r>
          </a:p>
          <a:p>
            <a:endParaRPr lang="fr-FR" sz="2400" dirty="0">
              <a:solidFill>
                <a:srgbClr val="008100"/>
              </a:solidFill>
              <a:latin typeface="Arial"/>
            </a:endParaRP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R1 = VENTE</a:t>
            </a:r>
            <a:r>
              <a:rPr lang="fr-FR" sz="2400" dirty="0">
                <a:solidFill>
                  <a:srgbClr val="008100"/>
                </a:solidFill>
                <a:latin typeface="SymbolMT"/>
              </a:rPr>
              <a:t>×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PRODUIT (</a:t>
            </a:r>
            <a:r>
              <a:rPr lang="fr-FR" sz="2400" b="1" dirty="0" err="1">
                <a:solidFill>
                  <a:srgbClr val="008100"/>
                </a:solidFill>
                <a:latin typeface="Arial,Bold"/>
              </a:rPr>
              <a:t>VENTE.IdPro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 = </a:t>
            </a:r>
            <a:r>
              <a:rPr lang="fr-FR" sz="2400" b="1" dirty="0" err="1">
                <a:solidFill>
                  <a:srgbClr val="008100"/>
                </a:solidFill>
                <a:latin typeface="Arial,Bold"/>
              </a:rPr>
              <a:t>PRODUIT.IdPro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)</a:t>
            </a: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R2 = </a:t>
            </a:r>
            <a:r>
              <a:rPr lang="el-GR" sz="2400" dirty="0">
                <a:solidFill>
                  <a:srgbClr val="008100"/>
                </a:solidFill>
                <a:latin typeface="SymbolMT"/>
              </a:rPr>
              <a:t>σ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R1 (marque = 'Apple')</a:t>
            </a: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R3 = </a:t>
            </a:r>
            <a:r>
              <a:rPr lang="el-GR" sz="2400" dirty="0">
                <a:solidFill>
                  <a:srgbClr val="008100"/>
                </a:solidFill>
                <a:latin typeface="SymbolMT"/>
              </a:rPr>
              <a:t>π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R2 (</a:t>
            </a:r>
            <a:r>
              <a:rPr lang="fr-FR" sz="2400" b="1" dirty="0" err="1">
                <a:solidFill>
                  <a:srgbClr val="008100"/>
                </a:solidFill>
                <a:latin typeface="Arial,Bold"/>
              </a:rPr>
              <a:t>IdCli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)</a:t>
            </a: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R4 = </a:t>
            </a:r>
            <a:r>
              <a:rPr lang="el-GR" sz="2400" dirty="0">
                <a:solidFill>
                  <a:srgbClr val="008100"/>
                </a:solidFill>
                <a:latin typeface="SymbolMT"/>
              </a:rPr>
              <a:t>σ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R1 (marque </a:t>
            </a:r>
            <a:r>
              <a:rPr lang="fr-FR" sz="2400" dirty="0">
                <a:solidFill>
                  <a:srgbClr val="008100"/>
                </a:solidFill>
                <a:latin typeface="SymbolMT"/>
              </a:rPr>
              <a:t>≠ 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'Apple')</a:t>
            </a: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R5 = </a:t>
            </a:r>
            <a:r>
              <a:rPr lang="el-GR" sz="2400" dirty="0">
                <a:solidFill>
                  <a:srgbClr val="008100"/>
                </a:solidFill>
                <a:latin typeface="SymbolMT"/>
              </a:rPr>
              <a:t>π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R4 (</a:t>
            </a:r>
            <a:r>
              <a:rPr lang="fr-FR" sz="2400" b="1" dirty="0" err="1">
                <a:solidFill>
                  <a:srgbClr val="008100"/>
                </a:solidFill>
                <a:latin typeface="Arial,Bold"/>
              </a:rPr>
              <a:t>IdCli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)</a:t>
            </a: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RESUL = R3 </a:t>
            </a:r>
            <a:r>
              <a:rPr lang="fr-FR" sz="2400" dirty="0">
                <a:solidFill>
                  <a:srgbClr val="008100"/>
                </a:solidFill>
                <a:latin typeface="SymbolMT"/>
              </a:rPr>
              <a:t>− 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R5</a:t>
            </a:r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179103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2259449"/>
            <a:ext cx="79208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Requête 11 :</a:t>
            </a:r>
          </a:p>
          <a:p>
            <a:r>
              <a:rPr lang="fr-FR" sz="2400" dirty="0">
                <a:solidFill>
                  <a:srgbClr val="008100"/>
                </a:solidFill>
                <a:latin typeface="Arial"/>
              </a:rPr>
              <a:t>« Donner les no des clients ayant acheté tous les produits </a:t>
            </a:r>
            <a:r>
              <a:rPr lang="fr-FR" sz="2400" dirty="0" smtClean="0">
                <a:solidFill>
                  <a:srgbClr val="008100"/>
                </a:solidFill>
                <a:latin typeface="Arial"/>
              </a:rPr>
              <a:t>de marque 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Apple </a:t>
            </a:r>
            <a:r>
              <a:rPr lang="fr-FR" sz="2400" dirty="0" smtClean="0">
                <a:solidFill>
                  <a:srgbClr val="008100"/>
                </a:solidFill>
                <a:latin typeface="Arial"/>
              </a:rPr>
              <a:t>»</a:t>
            </a:r>
          </a:p>
          <a:p>
            <a:endParaRPr lang="fr-FR" sz="2400" dirty="0">
              <a:solidFill>
                <a:srgbClr val="008100"/>
              </a:solidFill>
              <a:latin typeface="Arial"/>
            </a:endParaRP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R1 = </a:t>
            </a:r>
            <a:r>
              <a:rPr lang="el-GR" sz="2400" dirty="0">
                <a:solidFill>
                  <a:srgbClr val="008100"/>
                </a:solidFill>
                <a:latin typeface="SymbolMT"/>
              </a:rPr>
              <a:t>σ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PRODUIT (marque = 'Apple')</a:t>
            </a: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R2 = </a:t>
            </a:r>
            <a:r>
              <a:rPr lang="el-GR" sz="2400" dirty="0">
                <a:solidFill>
                  <a:srgbClr val="008100"/>
                </a:solidFill>
                <a:latin typeface="SymbolMT"/>
              </a:rPr>
              <a:t>π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R1 (</a:t>
            </a:r>
            <a:r>
              <a:rPr lang="fr-FR" sz="2400" b="1" dirty="0" err="1">
                <a:solidFill>
                  <a:srgbClr val="008100"/>
                </a:solidFill>
                <a:latin typeface="Arial,Bold"/>
              </a:rPr>
              <a:t>IdPro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)</a:t>
            </a: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R3 = </a:t>
            </a:r>
            <a:r>
              <a:rPr lang="el-GR" sz="2400" dirty="0">
                <a:solidFill>
                  <a:srgbClr val="008100"/>
                </a:solidFill>
                <a:latin typeface="SymbolMT"/>
              </a:rPr>
              <a:t>π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VENTE (</a:t>
            </a:r>
            <a:r>
              <a:rPr lang="fr-FR" sz="2400" b="1" dirty="0" err="1">
                <a:solidFill>
                  <a:srgbClr val="008100"/>
                </a:solidFill>
                <a:latin typeface="Arial,Bold"/>
              </a:rPr>
              <a:t>IdCli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, </a:t>
            </a:r>
            <a:r>
              <a:rPr lang="fr-FR" sz="2400" b="1" dirty="0" err="1">
                <a:solidFill>
                  <a:srgbClr val="008100"/>
                </a:solidFill>
                <a:latin typeface="Arial,Bold"/>
              </a:rPr>
              <a:t>IdPro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)</a:t>
            </a: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R4 = R3 </a:t>
            </a:r>
            <a:r>
              <a:rPr lang="fr-FR" sz="2400" dirty="0">
                <a:solidFill>
                  <a:srgbClr val="008100"/>
                </a:solidFill>
                <a:latin typeface="SymbolMT"/>
              </a:rPr>
              <a:t>÷ 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R2</a:t>
            </a:r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283079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00115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sz="1200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Requêtes sur le schéma CLIENT, PRODUIT, VENTE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CLIENT (</a:t>
            </a:r>
            <a:r>
              <a:rPr kumimoji="0" lang="fr-FR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IdCli</a:t>
            </a: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nom, ville)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PRODUIT (</a:t>
            </a:r>
            <a:r>
              <a:rPr kumimoji="0" lang="fr-FR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IdPro</a:t>
            </a: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désignation, marque, prix)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VENTE (</a:t>
            </a:r>
            <a:r>
              <a:rPr kumimoji="0" lang="it-IT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IdCli</a:t>
            </a: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it-IT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IdPro</a:t>
            </a: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it-IT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date</a:t>
            </a: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qte)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it-IT" sz="2000" dirty="0" smtClean="0"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Requête 1 :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Donner les no des produits de marque Apple et de prix &lt; 5000 </a:t>
            </a:r>
            <a:r>
              <a:rPr kumimoji="0" lang="fr-FR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Dhs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Requête 2 :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Donner les no des clients ayant acheté un produit de marque Apple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Requête 3 :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Donner les no des clients n'ayant acheté que des produits de marque Apple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Requête 4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Donner les no des clients ayant acheté tous les produits de marque Apple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1142984"/>
            <a:ext cx="7929618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c- </a:t>
            </a:r>
            <a:r>
              <a:rPr lang="fr-FR" sz="2800" b="1" i="0" u="none" strike="noStrike" baseline="0" dirty="0" smtClean="0">
                <a:solidFill>
                  <a:srgbClr val="000081"/>
                </a:solidFill>
                <a:latin typeface="Arial,Bold"/>
              </a:rPr>
              <a:t>Contrôler les données</a:t>
            </a:r>
          </a:p>
          <a:p>
            <a:endParaRPr lang="fr-FR" sz="2800" b="1" i="0" u="none" strike="noStrike" baseline="0" dirty="0" smtClean="0">
              <a:solidFill>
                <a:srgbClr val="000081"/>
              </a:solidFill>
              <a:latin typeface="Arial,Bold"/>
            </a:endParaRPr>
          </a:p>
          <a:p>
            <a:r>
              <a:rPr lang="fr-FR" sz="2600" b="1" dirty="0" smtClean="0">
                <a:solidFill>
                  <a:srgbClr val="FF0000"/>
                </a:solidFill>
                <a:latin typeface="Arial,Italic"/>
              </a:rPr>
              <a:t>Intégrité: </a:t>
            </a:r>
            <a:r>
              <a:rPr lang="fr-FR" sz="2600" b="1" dirty="0" smtClean="0">
                <a:solidFill>
                  <a:srgbClr val="000000"/>
                </a:solidFill>
                <a:latin typeface="Arial"/>
              </a:rPr>
              <a:t>vérification </a:t>
            </a:r>
            <a:r>
              <a:rPr lang="fr-FR" sz="2600" b="1" dirty="0">
                <a:solidFill>
                  <a:srgbClr val="000000"/>
                </a:solidFill>
                <a:latin typeface="Arial"/>
              </a:rPr>
              <a:t>de contraintes </a:t>
            </a:r>
            <a:r>
              <a:rPr lang="fr-FR" sz="2600" b="1" dirty="0" smtClean="0">
                <a:solidFill>
                  <a:srgbClr val="000000"/>
                </a:solidFill>
                <a:latin typeface="Arial"/>
              </a:rPr>
              <a:t>d'intégrité</a:t>
            </a:r>
          </a:p>
          <a:p>
            <a:endParaRPr lang="fr-FR" sz="2600" b="1" dirty="0">
              <a:solidFill>
                <a:srgbClr val="000000"/>
              </a:solidFill>
              <a:latin typeface="Arial"/>
            </a:endParaRPr>
          </a:p>
          <a:p>
            <a:r>
              <a:rPr lang="fr-FR" sz="2600" dirty="0">
                <a:solidFill>
                  <a:srgbClr val="000000"/>
                </a:solidFill>
                <a:latin typeface="Arial"/>
              </a:rPr>
              <a:t>ex.: le salaire doit être compris entre </a:t>
            </a:r>
            <a:r>
              <a:rPr lang="fr-FR" sz="2600" dirty="0" smtClean="0">
                <a:solidFill>
                  <a:srgbClr val="000000"/>
                </a:solidFill>
                <a:latin typeface="Arial"/>
              </a:rPr>
              <a:t>400 </a:t>
            </a:r>
            <a:r>
              <a:rPr lang="fr-FR" sz="2600" dirty="0" err="1" smtClean="0">
                <a:solidFill>
                  <a:srgbClr val="000000"/>
                </a:solidFill>
                <a:latin typeface="Arial"/>
              </a:rPr>
              <a:t>Dhs</a:t>
            </a:r>
            <a:r>
              <a:rPr lang="fr-FR" sz="2600" dirty="0" smtClean="0">
                <a:solidFill>
                  <a:srgbClr val="000000"/>
                </a:solidFill>
                <a:latin typeface="Arial"/>
              </a:rPr>
              <a:t> et 20000 </a:t>
            </a:r>
            <a:r>
              <a:rPr lang="fr-FR" sz="2600" dirty="0" err="1" smtClean="0">
                <a:solidFill>
                  <a:srgbClr val="000000"/>
                </a:solidFill>
                <a:latin typeface="Arial"/>
              </a:rPr>
              <a:t>Dhs</a:t>
            </a:r>
            <a:r>
              <a:rPr lang="fr-FR" sz="26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endParaRPr lang="fr-FR" sz="2600" dirty="0">
              <a:solidFill>
                <a:srgbClr val="000000"/>
              </a:solidFill>
              <a:latin typeface="Arial"/>
            </a:endParaRPr>
          </a:p>
          <a:p>
            <a:r>
              <a:rPr lang="fr-FR" sz="2600" b="1" i="1" dirty="0" smtClean="0">
                <a:solidFill>
                  <a:srgbClr val="FF0000"/>
                </a:solidFill>
                <a:latin typeface="Arial,Italic"/>
              </a:rPr>
              <a:t>Confidentialité: </a:t>
            </a:r>
            <a:r>
              <a:rPr lang="fr-FR" sz="2600" b="1" dirty="0" smtClean="0">
                <a:solidFill>
                  <a:srgbClr val="000000"/>
                </a:solidFill>
                <a:latin typeface="Arial"/>
              </a:rPr>
              <a:t>contrôle </a:t>
            </a:r>
            <a:r>
              <a:rPr lang="fr-FR" sz="2600" b="1" dirty="0">
                <a:solidFill>
                  <a:srgbClr val="000000"/>
                </a:solidFill>
                <a:latin typeface="Arial"/>
              </a:rPr>
              <a:t>des </a:t>
            </a:r>
            <a:r>
              <a:rPr lang="fr-FR" sz="2600" b="1" dirty="0" smtClean="0">
                <a:solidFill>
                  <a:srgbClr val="000000"/>
                </a:solidFill>
                <a:latin typeface="Arial"/>
              </a:rPr>
              <a:t>droits </a:t>
            </a:r>
            <a:r>
              <a:rPr lang="fr-FR" sz="2600" b="1" dirty="0">
                <a:solidFill>
                  <a:srgbClr val="000000"/>
                </a:solidFill>
                <a:latin typeface="Arial"/>
              </a:rPr>
              <a:t>d'accès, </a:t>
            </a:r>
            <a:r>
              <a:rPr lang="fr-FR" sz="2600" b="1" dirty="0" smtClean="0">
                <a:solidFill>
                  <a:srgbClr val="000000"/>
                </a:solidFill>
                <a:latin typeface="Arial"/>
              </a:rPr>
              <a:t>autorisation</a:t>
            </a:r>
          </a:p>
          <a:p>
            <a:endParaRPr lang="fr-FR" sz="2600" b="1" dirty="0">
              <a:solidFill>
                <a:srgbClr val="000000"/>
              </a:solidFill>
              <a:latin typeface="Arial"/>
            </a:endParaRPr>
          </a:p>
          <a:p>
            <a:r>
              <a:rPr lang="fr-FR" sz="2600" dirty="0">
                <a:solidFill>
                  <a:srgbClr val="FF0000"/>
                </a:solidFill>
                <a:latin typeface="SymbolMT"/>
              </a:rPr>
              <a:t>⇒ </a:t>
            </a:r>
            <a:r>
              <a:rPr lang="fr-FR" sz="2600" b="1" i="1" dirty="0">
                <a:solidFill>
                  <a:srgbClr val="FF0000"/>
                </a:solidFill>
                <a:latin typeface="Arial,BoldItalic"/>
              </a:rPr>
              <a:t>langage de contrôle </a:t>
            </a:r>
            <a:r>
              <a:rPr lang="fr-FR" sz="2600" i="1" dirty="0">
                <a:solidFill>
                  <a:srgbClr val="FF0000"/>
                </a:solidFill>
                <a:latin typeface="Arial,Italic"/>
              </a:rPr>
              <a:t>des données</a:t>
            </a:r>
          </a:p>
          <a:p>
            <a:r>
              <a:rPr lang="fr-FR" sz="2600" b="1" dirty="0">
                <a:solidFill>
                  <a:srgbClr val="FF0000"/>
                </a:solidFill>
                <a:latin typeface="Arial,Bold"/>
              </a:rPr>
              <a:t>DATA CONTROL LANGUAGE (DCL)</a:t>
            </a:r>
            <a:endParaRPr lang="fr-FR" sz="2600" dirty="0"/>
          </a:p>
        </p:txBody>
      </p:sp>
    </p:spTree>
    <p:extLst>
      <p:ext uri="{BB962C8B-B14F-4D97-AF65-F5344CB8AC3E}">
        <p14:creationId xmlns="" xmlns:p14="http://schemas.microsoft.com/office/powerpoint/2010/main" val="250146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85852" y="764024"/>
            <a:ext cx="657228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600" b="1" dirty="0" smtClean="0">
                <a:solidFill>
                  <a:srgbClr val="000081"/>
                </a:solidFill>
                <a:latin typeface="Arial,Bold"/>
              </a:rPr>
              <a:t>d- </a:t>
            </a:r>
            <a:r>
              <a:rPr lang="fr-FR" sz="2600" b="1" i="0" u="none" strike="noStrike" baseline="0" dirty="0" smtClean="0">
                <a:solidFill>
                  <a:srgbClr val="000081"/>
                </a:solidFill>
                <a:latin typeface="Arial,Bold"/>
              </a:rPr>
              <a:t>Partage</a:t>
            </a:r>
          </a:p>
          <a:p>
            <a:r>
              <a:rPr lang="fr-FR" sz="2600" dirty="0">
                <a:solidFill>
                  <a:srgbClr val="000000"/>
                </a:solidFill>
                <a:latin typeface="Arial"/>
              </a:rPr>
              <a:t>une BD est partagée entre plusieurs utilisateurs </a:t>
            </a:r>
            <a:r>
              <a:rPr lang="fr-FR" sz="2600" dirty="0" smtClean="0">
                <a:solidFill>
                  <a:srgbClr val="000000"/>
                </a:solidFill>
                <a:latin typeface="Arial"/>
              </a:rPr>
              <a:t>en même </a:t>
            </a:r>
            <a:r>
              <a:rPr lang="fr-FR" sz="2600" dirty="0">
                <a:solidFill>
                  <a:srgbClr val="000000"/>
                </a:solidFill>
                <a:latin typeface="Arial"/>
              </a:rPr>
              <a:t>temps</a:t>
            </a:r>
          </a:p>
          <a:p>
            <a:r>
              <a:rPr lang="fr-FR" sz="2600" dirty="0">
                <a:solidFill>
                  <a:srgbClr val="000000"/>
                </a:solidFill>
                <a:latin typeface="SymbolMT"/>
              </a:rPr>
              <a:t>⇒ </a:t>
            </a:r>
            <a:r>
              <a:rPr lang="fr-FR" sz="2600" dirty="0">
                <a:solidFill>
                  <a:srgbClr val="000000"/>
                </a:solidFill>
                <a:latin typeface="Arial"/>
              </a:rPr>
              <a:t>contrôle des accès concurrents</a:t>
            </a:r>
          </a:p>
          <a:p>
            <a:r>
              <a:rPr lang="fr-FR" sz="2600" dirty="0">
                <a:solidFill>
                  <a:srgbClr val="000000"/>
                </a:solidFill>
                <a:latin typeface="Arial"/>
              </a:rPr>
              <a:t>notion de </a:t>
            </a:r>
            <a:r>
              <a:rPr lang="fr-FR" sz="2600" dirty="0">
                <a:solidFill>
                  <a:srgbClr val="FF0000"/>
                </a:solidFill>
                <a:latin typeface="Arial"/>
              </a:rPr>
              <a:t>transaction</a:t>
            </a:r>
          </a:p>
          <a:p>
            <a:r>
              <a:rPr lang="fr-FR" sz="2600" dirty="0">
                <a:solidFill>
                  <a:srgbClr val="000000"/>
                </a:solidFill>
                <a:latin typeface="Arial"/>
              </a:rPr>
              <a:t>L'exécution d'une transaction doit préserver </a:t>
            </a:r>
            <a:r>
              <a:rPr lang="fr-FR" sz="2600" dirty="0" smtClean="0">
                <a:solidFill>
                  <a:srgbClr val="000000"/>
                </a:solidFill>
                <a:latin typeface="Arial"/>
              </a:rPr>
              <a:t>la cohérence </a:t>
            </a:r>
            <a:r>
              <a:rPr lang="fr-FR" sz="2600" dirty="0">
                <a:solidFill>
                  <a:srgbClr val="000000"/>
                </a:solidFill>
                <a:latin typeface="Arial"/>
              </a:rPr>
              <a:t>de la </a:t>
            </a:r>
            <a:r>
              <a:rPr lang="fr-FR" sz="2600" dirty="0" smtClean="0">
                <a:solidFill>
                  <a:srgbClr val="000000"/>
                </a:solidFill>
                <a:latin typeface="Arial"/>
              </a:rPr>
              <a:t>BD</a:t>
            </a:r>
          </a:p>
          <a:p>
            <a:endParaRPr lang="fr-FR" sz="2600" dirty="0">
              <a:solidFill>
                <a:srgbClr val="000000"/>
              </a:solidFill>
              <a:latin typeface="Arial"/>
            </a:endParaRPr>
          </a:p>
          <a:p>
            <a:r>
              <a:rPr lang="fr-FR" sz="2600" b="1" dirty="0" smtClean="0">
                <a:solidFill>
                  <a:srgbClr val="000081"/>
                </a:solidFill>
                <a:latin typeface="Wingdings-Regular"/>
              </a:rPr>
              <a:t>e</a:t>
            </a:r>
            <a:r>
              <a:rPr lang="fr-FR" sz="2600" dirty="0" smtClean="0">
                <a:solidFill>
                  <a:srgbClr val="000081"/>
                </a:solidFill>
                <a:latin typeface="Wingdings-Regular"/>
              </a:rPr>
              <a:t>- </a:t>
            </a:r>
            <a:r>
              <a:rPr lang="fr-FR" sz="2600" b="1" i="0" u="none" strike="noStrike" baseline="0" dirty="0" smtClean="0">
                <a:solidFill>
                  <a:srgbClr val="000081"/>
                </a:solidFill>
                <a:latin typeface="Arial,Bold"/>
              </a:rPr>
              <a:t>Sécurité</a:t>
            </a:r>
          </a:p>
          <a:p>
            <a:r>
              <a:rPr lang="fr-FR" sz="2600" dirty="0">
                <a:latin typeface="Arial"/>
              </a:rPr>
              <a:t>reprise après panne, </a:t>
            </a:r>
            <a:r>
              <a:rPr lang="fr-FR" sz="2600" dirty="0" smtClean="0">
                <a:latin typeface="Arial"/>
              </a:rPr>
              <a:t>journalisation</a:t>
            </a:r>
          </a:p>
          <a:p>
            <a:endParaRPr lang="fr-FR" sz="2600" dirty="0" smtClean="0">
              <a:latin typeface="Arial"/>
            </a:endParaRPr>
          </a:p>
          <a:p>
            <a:r>
              <a:rPr lang="fr-FR" sz="2600" b="1" dirty="0" smtClean="0">
                <a:solidFill>
                  <a:srgbClr val="000081"/>
                </a:solidFill>
                <a:latin typeface="Arial,Bold"/>
              </a:rPr>
              <a:t>f</a:t>
            </a:r>
            <a:r>
              <a:rPr lang="fr-FR" sz="2600" b="1" i="0" u="none" strike="noStrike" baseline="0" dirty="0" smtClean="0">
                <a:solidFill>
                  <a:srgbClr val="000081"/>
                </a:solidFill>
                <a:latin typeface="Arial,Bold"/>
              </a:rPr>
              <a:t>- Performances d'accès</a:t>
            </a:r>
          </a:p>
          <a:p>
            <a:r>
              <a:rPr lang="fr-FR" sz="2600" dirty="0">
                <a:solidFill>
                  <a:srgbClr val="FF0000"/>
                </a:solidFill>
                <a:latin typeface="Arial"/>
              </a:rPr>
              <a:t>index </a:t>
            </a:r>
            <a:r>
              <a:rPr lang="fr-FR" sz="2600" dirty="0">
                <a:solidFill>
                  <a:srgbClr val="000000"/>
                </a:solidFill>
                <a:latin typeface="Arial"/>
              </a:rPr>
              <a:t>(</a:t>
            </a:r>
            <a:r>
              <a:rPr lang="fr-FR" sz="2600" dirty="0" err="1">
                <a:solidFill>
                  <a:srgbClr val="000000"/>
                </a:solidFill>
                <a:latin typeface="Arial"/>
              </a:rPr>
              <a:t>hashage</a:t>
            </a:r>
            <a:r>
              <a:rPr lang="fr-FR" sz="2600" dirty="0">
                <a:solidFill>
                  <a:srgbClr val="000000"/>
                </a:solidFill>
                <a:latin typeface="Arial"/>
              </a:rPr>
              <a:t>, arbres balancés ...)</a:t>
            </a:r>
            <a:endParaRPr lang="fr-FR" sz="2600" dirty="0"/>
          </a:p>
        </p:txBody>
      </p:sp>
    </p:spTree>
    <p:extLst>
      <p:ext uri="{BB962C8B-B14F-4D97-AF65-F5344CB8AC3E}">
        <p14:creationId xmlns="" xmlns:p14="http://schemas.microsoft.com/office/powerpoint/2010/main" val="326514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4348" y="720567"/>
            <a:ext cx="728667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600" b="1" i="0" u="none" strike="noStrike" baseline="0" dirty="0" smtClean="0">
                <a:solidFill>
                  <a:srgbClr val="000081"/>
                </a:solidFill>
                <a:latin typeface="Arial,Bold"/>
              </a:rPr>
              <a:t>g- Indépendance physique</a:t>
            </a:r>
          </a:p>
          <a:p>
            <a:r>
              <a:rPr lang="fr-FR" sz="2600" dirty="0">
                <a:solidFill>
                  <a:srgbClr val="000000"/>
                </a:solidFill>
                <a:latin typeface="Arial"/>
              </a:rPr>
              <a:t>Pouvoir modifier les structures de stockage ou </a:t>
            </a:r>
            <a:r>
              <a:rPr lang="fr-FR" sz="2600" dirty="0" smtClean="0">
                <a:solidFill>
                  <a:srgbClr val="000000"/>
                </a:solidFill>
                <a:latin typeface="Arial"/>
              </a:rPr>
              <a:t>les index </a:t>
            </a:r>
            <a:r>
              <a:rPr lang="fr-FR" sz="2600" dirty="0">
                <a:solidFill>
                  <a:srgbClr val="000000"/>
                </a:solidFill>
                <a:latin typeface="Arial"/>
              </a:rPr>
              <a:t>sans que cela ait de répercussion au niveau </a:t>
            </a:r>
            <a:r>
              <a:rPr lang="fr-FR" sz="2600" dirty="0" smtClean="0">
                <a:solidFill>
                  <a:srgbClr val="000000"/>
                </a:solidFill>
                <a:latin typeface="Arial"/>
              </a:rPr>
              <a:t>des applications</a:t>
            </a:r>
            <a:endParaRPr lang="fr-FR" sz="2600" dirty="0">
              <a:solidFill>
                <a:srgbClr val="000000"/>
              </a:solidFill>
              <a:latin typeface="Arial"/>
            </a:endParaRPr>
          </a:p>
          <a:p>
            <a:r>
              <a:rPr lang="fr-FR" sz="2600" dirty="0">
                <a:solidFill>
                  <a:srgbClr val="000000"/>
                </a:solidFill>
                <a:latin typeface="Arial"/>
              </a:rPr>
              <a:t>Les disques, les méthodes d’accès, les modes </a:t>
            </a:r>
            <a:r>
              <a:rPr lang="fr-FR" sz="2600" dirty="0" smtClean="0">
                <a:solidFill>
                  <a:srgbClr val="000000"/>
                </a:solidFill>
                <a:latin typeface="Arial"/>
              </a:rPr>
              <a:t>de placement</a:t>
            </a:r>
            <a:r>
              <a:rPr lang="fr-FR" sz="2600" dirty="0">
                <a:solidFill>
                  <a:srgbClr val="000000"/>
                </a:solidFill>
                <a:latin typeface="Arial"/>
              </a:rPr>
              <a:t>, le codage des données ne sont </a:t>
            </a:r>
            <a:r>
              <a:rPr lang="fr-FR" sz="2600" dirty="0" smtClean="0">
                <a:solidFill>
                  <a:srgbClr val="000000"/>
                </a:solidFill>
                <a:latin typeface="Arial"/>
              </a:rPr>
              <a:t>pas apparents</a:t>
            </a:r>
          </a:p>
          <a:p>
            <a:endParaRPr lang="fr-FR" sz="2600" dirty="0">
              <a:solidFill>
                <a:srgbClr val="000000"/>
              </a:solidFill>
              <a:latin typeface="Arial"/>
            </a:endParaRPr>
          </a:p>
          <a:p>
            <a:r>
              <a:rPr lang="fr-FR" sz="2600" b="0" i="0" u="none" strike="noStrike" baseline="0" dirty="0" smtClean="0">
                <a:solidFill>
                  <a:srgbClr val="000081"/>
                </a:solidFill>
                <a:latin typeface="Wingdings-Regular"/>
              </a:rPr>
              <a:t> </a:t>
            </a:r>
            <a:r>
              <a:rPr lang="fr-FR" sz="2600" b="1" i="0" u="none" strike="noStrike" baseline="0" dirty="0" smtClean="0">
                <a:solidFill>
                  <a:srgbClr val="000081"/>
                </a:solidFill>
                <a:latin typeface="Wingdings-Regular"/>
              </a:rPr>
              <a:t>h-</a:t>
            </a:r>
            <a:r>
              <a:rPr lang="fr-FR" sz="2600" b="0" i="0" u="none" strike="noStrike" baseline="0" dirty="0" smtClean="0">
                <a:solidFill>
                  <a:srgbClr val="000081"/>
                </a:solidFill>
                <a:latin typeface="Wingdings-Regular"/>
              </a:rPr>
              <a:t> </a:t>
            </a:r>
            <a:r>
              <a:rPr lang="fr-FR" sz="2600" b="1" i="0" u="none" strike="noStrike" baseline="0" dirty="0" smtClean="0">
                <a:solidFill>
                  <a:srgbClr val="000081"/>
                </a:solidFill>
                <a:latin typeface="Arial,Bold"/>
              </a:rPr>
              <a:t>Indépendance logique</a:t>
            </a:r>
          </a:p>
          <a:p>
            <a:r>
              <a:rPr lang="fr-FR" sz="2600" dirty="0">
                <a:solidFill>
                  <a:srgbClr val="000000"/>
                </a:solidFill>
                <a:latin typeface="Arial"/>
              </a:rPr>
              <a:t>Permettre aux différentes applications d’avoir </a:t>
            </a:r>
            <a:r>
              <a:rPr lang="fr-FR" sz="2600" dirty="0" smtClean="0">
                <a:solidFill>
                  <a:srgbClr val="000000"/>
                </a:solidFill>
                <a:latin typeface="Arial"/>
              </a:rPr>
              <a:t>des vues </a:t>
            </a:r>
            <a:r>
              <a:rPr lang="fr-FR" sz="2600" dirty="0">
                <a:solidFill>
                  <a:srgbClr val="000000"/>
                </a:solidFill>
                <a:latin typeface="Arial"/>
              </a:rPr>
              <a:t>différentes des mêmes données</a:t>
            </a:r>
          </a:p>
          <a:p>
            <a:r>
              <a:rPr lang="fr-FR" sz="2600" dirty="0">
                <a:solidFill>
                  <a:srgbClr val="000000"/>
                </a:solidFill>
                <a:latin typeface="Arial"/>
              </a:rPr>
              <a:t>Permettre au DBA de modifier le schéma logique </a:t>
            </a:r>
            <a:r>
              <a:rPr lang="fr-FR" sz="2600" dirty="0" smtClean="0">
                <a:solidFill>
                  <a:srgbClr val="000000"/>
                </a:solidFill>
                <a:latin typeface="Arial"/>
              </a:rPr>
              <a:t>sans que </a:t>
            </a:r>
            <a:r>
              <a:rPr lang="fr-FR" sz="2600" dirty="0">
                <a:solidFill>
                  <a:srgbClr val="000000"/>
                </a:solidFill>
                <a:latin typeface="Arial"/>
              </a:rPr>
              <a:t>cela ait de répercussion au niveau </a:t>
            </a:r>
            <a:r>
              <a:rPr lang="fr-FR" sz="2600" dirty="0" smtClean="0">
                <a:solidFill>
                  <a:srgbClr val="000000"/>
                </a:solidFill>
                <a:latin typeface="Arial"/>
              </a:rPr>
              <a:t>des applications</a:t>
            </a:r>
            <a:endParaRPr lang="fr-FR" sz="2600" dirty="0"/>
          </a:p>
        </p:txBody>
      </p:sp>
    </p:spTree>
    <p:extLst>
      <p:ext uri="{BB962C8B-B14F-4D97-AF65-F5344CB8AC3E}">
        <p14:creationId xmlns="" xmlns:p14="http://schemas.microsoft.com/office/powerpoint/2010/main" val="310800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8501090" cy="785813"/>
          </a:xfrm>
        </p:spPr>
        <p:txBody>
          <a:bodyPr>
            <a:noAutofit/>
          </a:bodyPr>
          <a:lstStyle/>
          <a:p>
            <a:pPr algn="ctr"/>
            <a:r>
              <a:rPr lang="fr-FR" sz="3600" b="1" i="0" u="none" strike="noStrike" baseline="0" dirty="0" smtClean="0">
                <a:solidFill>
                  <a:srgbClr val="000081"/>
                </a:solidFill>
                <a:latin typeface="Arial,Bold"/>
              </a:rPr>
              <a:t>III- L’architecture ANSI/SPARC</a:t>
            </a:r>
            <a:endParaRPr lang="fr-FR" sz="3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214422"/>
            <a:ext cx="8518400" cy="528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9524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7158" y="1105287"/>
            <a:ext cx="807249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i="0" u="none" strike="noStrike" baseline="0" dirty="0" smtClean="0">
                <a:solidFill>
                  <a:srgbClr val="000081"/>
                </a:solidFill>
                <a:latin typeface="Arial,Bold"/>
              </a:rPr>
              <a:t>Le niveau externe</a:t>
            </a:r>
          </a:p>
          <a:p>
            <a:r>
              <a:rPr lang="fr-FR" sz="2400" b="0" i="0" u="none" strike="noStrike" baseline="0" dirty="0" smtClean="0">
                <a:solidFill>
                  <a:srgbClr val="000000"/>
                </a:solidFill>
                <a:latin typeface="Arial"/>
              </a:rPr>
              <a:t>Le concept de </a:t>
            </a:r>
            <a:r>
              <a:rPr lang="fr-FR" sz="2400" b="1" i="1" u="none" strike="noStrike" baseline="0" dirty="0" smtClean="0">
                <a:solidFill>
                  <a:srgbClr val="000000"/>
                </a:solidFill>
                <a:latin typeface="Arial,BoldItalic"/>
              </a:rPr>
              <a:t>vue </a:t>
            </a:r>
            <a:r>
              <a:rPr lang="fr-FR" sz="2400" b="0" i="0" u="none" strike="noStrike" baseline="0" dirty="0" smtClean="0">
                <a:solidFill>
                  <a:srgbClr val="000000"/>
                </a:solidFill>
                <a:latin typeface="Arial"/>
              </a:rPr>
              <a:t>permet d'obtenir l'indépendance</a:t>
            </a:r>
          </a:p>
          <a:p>
            <a:r>
              <a:rPr lang="fr-FR" sz="2400" b="0" i="0" u="none" strike="noStrike" baseline="0" dirty="0" smtClean="0">
                <a:solidFill>
                  <a:srgbClr val="000000"/>
                </a:solidFill>
                <a:latin typeface="Arial"/>
              </a:rPr>
              <a:t>logique</a:t>
            </a:r>
          </a:p>
          <a:p>
            <a:r>
              <a:rPr lang="fr-FR" sz="2400" b="0" i="0" u="none" strike="noStrike" baseline="0" dirty="0" smtClean="0">
                <a:solidFill>
                  <a:srgbClr val="000000"/>
                </a:solidFill>
                <a:latin typeface="Arial"/>
              </a:rPr>
              <a:t>La modification du schéma logique n’entraîne pas la</a:t>
            </a:r>
          </a:p>
          <a:p>
            <a:r>
              <a:rPr lang="fr-FR" sz="2400" b="0" i="0" u="none" strike="noStrike" baseline="0" dirty="0" smtClean="0">
                <a:solidFill>
                  <a:srgbClr val="000000"/>
                </a:solidFill>
                <a:latin typeface="Arial"/>
              </a:rPr>
              <a:t>modification des applications (une modification des vues est cependant nécessaire)</a:t>
            </a:r>
          </a:p>
          <a:p>
            <a:r>
              <a:rPr lang="fr-FR" sz="2400" b="0" i="0" u="none" strike="noStrike" baseline="0" dirty="0" smtClean="0">
                <a:solidFill>
                  <a:srgbClr val="000000"/>
                </a:solidFill>
                <a:latin typeface="Arial"/>
              </a:rPr>
              <a:t>Chaque vue correspond à la perception d’une partie des données, mais aussi des données qui peuvent être synthétisées à partir des informations représentées dans la BD (par ex. statistiques)</a:t>
            </a:r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402351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42910" y="928670"/>
            <a:ext cx="77867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i="0" u="none" strike="noStrike" baseline="0" dirty="0" smtClean="0">
                <a:solidFill>
                  <a:srgbClr val="000081"/>
                </a:solidFill>
                <a:latin typeface="Arial,Bold"/>
              </a:rPr>
              <a:t>Le niveau conceptuel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il contient la description des données et des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contraintes d’intégrité (Dictionnaire de Données)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le schéma logique découle d’une activité de</a:t>
            </a:r>
          </a:p>
          <a:p>
            <a:r>
              <a:rPr lang="fr-FR" sz="2400" dirty="0" smtClean="0">
                <a:solidFill>
                  <a:srgbClr val="000000"/>
                </a:solidFill>
                <a:latin typeface="Arial"/>
              </a:rPr>
              <a:t>Modélisation</a:t>
            </a:r>
          </a:p>
          <a:p>
            <a:endParaRPr lang="fr-FR" sz="2400" b="0" i="0" u="none" strike="noStrike" baseline="0" dirty="0" smtClean="0">
              <a:solidFill>
                <a:srgbClr val="000000"/>
              </a:solidFill>
              <a:latin typeface="Arial"/>
            </a:endParaRPr>
          </a:p>
          <a:p>
            <a:r>
              <a:rPr lang="fr-FR" sz="2400" b="0" i="0" u="none" strike="noStrike" baseline="0" dirty="0" smtClean="0">
                <a:solidFill>
                  <a:srgbClr val="000081"/>
                </a:solidFill>
                <a:latin typeface="Wingdings-Regular"/>
              </a:rPr>
              <a:t> </a:t>
            </a:r>
            <a:r>
              <a:rPr lang="fr-FR" sz="2400" b="1" i="0" u="none" strike="noStrike" baseline="0" dirty="0" smtClean="0">
                <a:solidFill>
                  <a:srgbClr val="000081"/>
                </a:solidFill>
                <a:latin typeface="Arial,Bold"/>
              </a:rPr>
              <a:t>Le niveau interne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il correspond aux structures de stockage et aux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moyens d’</a:t>
            </a:r>
            <a:r>
              <a:rPr lang="fr-FR" sz="2400" dirty="0" err="1">
                <a:solidFill>
                  <a:srgbClr val="000000"/>
                </a:solidFill>
                <a:latin typeface="Arial"/>
              </a:rPr>
              <a:t>accés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 (index)</a:t>
            </a:r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32312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8596" y="714356"/>
            <a:ext cx="8429684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00B0F0"/>
                </a:solidFill>
                <a:latin typeface="Arial,Bold"/>
              </a:rPr>
              <a:t>Pour résumer </a:t>
            </a:r>
            <a:r>
              <a:rPr lang="fr-FR" sz="2400" b="1" dirty="0" smtClean="0">
                <a:solidFill>
                  <a:srgbClr val="00B0F0"/>
                </a:solidFill>
                <a:latin typeface="Arial,Bold"/>
              </a:rPr>
              <a:t>:</a:t>
            </a:r>
          </a:p>
          <a:p>
            <a:r>
              <a:rPr lang="fr-FR" sz="2200" b="1" dirty="0" smtClean="0">
                <a:solidFill>
                  <a:srgbClr val="000000"/>
                </a:solidFill>
                <a:latin typeface="Arial,Bold"/>
              </a:rPr>
              <a:t>Les </a:t>
            </a:r>
            <a:r>
              <a:rPr lang="fr-FR" sz="2200" b="1" dirty="0">
                <a:solidFill>
                  <a:srgbClr val="000000"/>
                </a:solidFill>
                <a:latin typeface="Arial,Bold"/>
              </a:rPr>
              <a:t>fonctions des SGBD</a:t>
            </a:r>
          </a:p>
          <a:p>
            <a:r>
              <a:rPr lang="fr-FR" sz="2200" b="0" i="0" u="none" strike="noStrike" baseline="0" dirty="0" smtClean="0">
                <a:solidFill>
                  <a:srgbClr val="FF0000"/>
                </a:solidFill>
                <a:latin typeface="SymbolMT"/>
              </a:rPr>
              <a:t>• </a:t>
            </a:r>
            <a:r>
              <a:rPr lang="fr-FR" sz="2200" b="1" dirty="0">
                <a:solidFill>
                  <a:srgbClr val="FF0000"/>
                </a:solidFill>
                <a:latin typeface="Arial,Bold"/>
              </a:rPr>
              <a:t>DEFINITION DES DONNEES</a:t>
            </a:r>
          </a:p>
          <a:p>
            <a:r>
              <a:rPr lang="fr-FR" sz="2200" b="0" i="0" u="none" strike="noStrike" baseline="0" dirty="0" smtClean="0">
                <a:solidFill>
                  <a:srgbClr val="000000"/>
                </a:solidFill>
                <a:latin typeface="SymbolMT"/>
              </a:rPr>
              <a:t>⇒ </a:t>
            </a:r>
            <a:r>
              <a:rPr lang="fr-FR" sz="2200" b="1" i="1" dirty="0">
                <a:solidFill>
                  <a:srgbClr val="000000"/>
                </a:solidFill>
                <a:latin typeface="Arial,BoldItalic"/>
              </a:rPr>
              <a:t>Langage de définition des données (DDL)</a:t>
            </a:r>
          </a:p>
          <a:p>
            <a:r>
              <a:rPr lang="fr-FR" sz="2200" dirty="0">
                <a:solidFill>
                  <a:srgbClr val="000000"/>
                </a:solidFill>
                <a:latin typeface="Arial"/>
              </a:rPr>
              <a:t>(conforme à un modèle de données)</a:t>
            </a:r>
          </a:p>
          <a:p>
            <a:r>
              <a:rPr lang="fr-FR" sz="2200" b="0" i="0" u="none" strike="noStrike" baseline="0" dirty="0" smtClean="0">
                <a:solidFill>
                  <a:srgbClr val="FF0000"/>
                </a:solidFill>
                <a:latin typeface="SymbolMT"/>
              </a:rPr>
              <a:t>• </a:t>
            </a:r>
            <a:r>
              <a:rPr lang="fr-FR" sz="2200" b="1" dirty="0">
                <a:solidFill>
                  <a:srgbClr val="FF0000"/>
                </a:solidFill>
                <a:latin typeface="Arial,Bold"/>
              </a:rPr>
              <a:t>MANIPULATION DES DONNEES</a:t>
            </a:r>
          </a:p>
          <a:p>
            <a:r>
              <a:rPr lang="fr-FR" sz="2200" dirty="0">
                <a:solidFill>
                  <a:srgbClr val="000000"/>
                </a:solidFill>
                <a:latin typeface="Arial"/>
              </a:rPr>
              <a:t>Interrogation</a:t>
            </a:r>
          </a:p>
          <a:p>
            <a:r>
              <a:rPr lang="fr-FR" sz="2200" dirty="0">
                <a:solidFill>
                  <a:srgbClr val="000000"/>
                </a:solidFill>
                <a:latin typeface="Arial"/>
              </a:rPr>
              <a:t>Mise à jour</a:t>
            </a:r>
          </a:p>
          <a:p>
            <a:r>
              <a:rPr lang="fr-FR" sz="2200" dirty="0">
                <a:solidFill>
                  <a:srgbClr val="000000"/>
                </a:solidFill>
                <a:latin typeface="Arial"/>
              </a:rPr>
              <a:t>insertion, suppression, modification</a:t>
            </a:r>
          </a:p>
          <a:p>
            <a:r>
              <a:rPr lang="fr-FR" sz="2200" b="0" i="0" u="none" strike="noStrike" baseline="0" dirty="0" smtClean="0">
                <a:solidFill>
                  <a:srgbClr val="000000"/>
                </a:solidFill>
                <a:latin typeface="SymbolMT"/>
              </a:rPr>
              <a:t>⇒ </a:t>
            </a:r>
            <a:r>
              <a:rPr lang="fr-FR" sz="2200" b="1" i="1" dirty="0">
                <a:solidFill>
                  <a:srgbClr val="000000"/>
                </a:solidFill>
                <a:latin typeface="Arial,BoldItalic"/>
              </a:rPr>
              <a:t>Langage de manipulation des données (DML)</a:t>
            </a:r>
          </a:p>
          <a:p>
            <a:r>
              <a:rPr lang="fr-FR" sz="2200" dirty="0">
                <a:solidFill>
                  <a:srgbClr val="000000"/>
                </a:solidFill>
                <a:latin typeface="Arial"/>
              </a:rPr>
              <a:t>(langage de requête déclaratif)</a:t>
            </a:r>
          </a:p>
          <a:p>
            <a:r>
              <a:rPr lang="fr-FR" sz="2200" b="0" i="0" u="none" strike="noStrike" baseline="0" dirty="0" smtClean="0">
                <a:solidFill>
                  <a:srgbClr val="FF0000"/>
                </a:solidFill>
                <a:latin typeface="SymbolMT"/>
              </a:rPr>
              <a:t>• </a:t>
            </a:r>
            <a:r>
              <a:rPr lang="fr-FR" sz="2200" b="1" dirty="0">
                <a:solidFill>
                  <a:srgbClr val="FF0000"/>
                </a:solidFill>
                <a:latin typeface="Arial,Bold"/>
              </a:rPr>
              <a:t>CONTRÔLE DES DONNEES</a:t>
            </a:r>
          </a:p>
          <a:p>
            <a:r>
              <a:rPr lang="fr-FR" sz="2200" dirty="0">
                <a:solidFill>
                  <a:srgbClr val="000000"/>
                </a:solidFill>
                <a:latin typeface="Arial"/>
              </a:rPr>
              <a:t>Contraintes d'intégrité</a:t>
            </a:r>
          </a:p>
          <a:p>
            <a:r>
              <a:rPr lang="fr-FR" sz="2200" dirty="0">
                <a:solidFill>
                  <a:srgbClr val="000000"/>
                </a:solidFill>
                <a:latin typeface="Arial"/>
              </a:rPr>
              <a:t>Contrôle des droits d'accès</a:t>
            </a:r>
          </a:p>
          <a:p>
            <a:r>
              <a:rPr lang="fr-FR" sz="2200" dirty="0">
                <a:solidFill>
                  <a:srgbClr val="000000"/>
                </a:solidFill>
                <a:latin typeface="Arial"/>
              </a:rPr>
              <a:t>Gestion de transactions</a:t>
            </a:r>
          </a:p>
          <a:p>
            <a:r>
              <a:rPr lang="fr-FR" sz="2200" b="0" i="0" u="none" strike="noStrike" baseline="0" dirty="0" smtClean="0">
                <a:solidFill>
                  <a:srgbClr val="000000"/>
                </a:solidFill>
                <a:latin typeface="SymbolMT"/>
              </a:rPr>
              <a:t>⇒ </a:t>
            </a:r>
            <a:r>
              <a:rPr lang="fr-FR" sz="2200" b="1" i="1" dirty="0">
                <a:solidFill>
                  <a:srgbClr val="000000"/>
                </a:solidFill>
                <a:latin typeface="Arial,BoldItalic"/>
              </a:rPr>
              <a:t>Langage de contrôle des données (DCL)</a:t>
            </a:r>
            <a:endParaRPr lang="fr-FR" sz="2200" dirty="0"/>
          </a:p>
        </p:txBody>
      </p:sp>
    </p:spTree>
    <p:extLst>
      <p:ext uri="{BB962C8B-B14F-4D97-AF65-F5344CB8AC3E}">
        <p14:creationId xmlns="" xmlns:p14="http://schemas.microsoft.com/office/powerpoint/2010/main" val="59044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idx="4294967295"/>
          </p:nvPr>
        </p:nvSpPr>
        <p:spPr>
          <a:xfrm>
            <a:off x="0" y="31750"/>
            <a:ext cx="8026400" cy="825500"/>
          </a:xfrm>
        </p:spPr>
        <p:txBody>
          <a:bodyPr>
            <a:normAutofit/>
          </a:bodyPr>
          <a:lstStyle/>
          <a:p>
            <a:pPr algn="l"/>
            <a:r>
              <a:rPr lang="fr-FR" sz="3200" b="1" i="0" u="none" strike="noStrike" baseline="0" dirty="0" smtClean="0">
                <a:solidFill>
                  <a:srgbClr val="000081"/>
                </a:solidFill>
                <a:latin typeface="Arial,Bold"/>
              </a:rPr>
              <a:t>IV Notion de modélisation des données</a:t>
            </a:r>
            <a:endParaRPr lang="fr-FR" sz="3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770937" cy="4876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7241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71538" y="1785926"/>
            <a:ext cx="62865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latin typeface="Arial"/>
              </a:rPr>
              <a:t>Les modèles de BD sont souvent trop limités </a:t>
            </a:r>
            <a:r>
              <a:rPr lang="fr-FR" sz="2400" dirty="0" smtClean="0">
                <a:latin typeface="Arial"/>
              </a:rPr>
              <a:t>pour pouvoir </a:t>
            </a:r>
            <a:r>
              <a:rPr lang="fr-FR" sz="2400" dirty="0">
                <a:latin typeface="Arial"/>
              </a:rPr>
              <a:t>représenter directement le monde réel</a:t>
            </a:r>
          </a:p>
          <a:p>
            <a:r>
              <a:rPr lang="fr-FR" sz="2400" b="0" i="0" u="none" strike="noStrike" baseline="0" dirty="0" smtClean="0">
                <a:latin typeface="SymbolMT"/>
              </a:rPr>
              <a:t>• </a:t>
            </a:r>
            <a:r>
              <a:rPr lang="fr-FR" sz="2400" dirty="0">
                <a:latin typeface="Arial"/>
              </a:rPr>
              <a:t>Méthodologies de conception présentées en ACSI,</a:t>
            </a:r>
          </a:p>
          <a:p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266748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endParaRPr lang="fr-FR" b="1" dirty="0" smtClean="0"/>
          </a:p>
          <a:p>
            <a:endParaRPr lang="fr-FR" b="1" dirty="0" smtClean="0"/>
          </a:p>
          <a:p>
            <a:pPr algn="ctr">
              <a:buNone/>
            </a:pPr>
            <a:r>
              <a:rPr lang="fr-FR" b="1" dirty="0" smtClean="0"/>
              <a:t>Plan</a:t>
            </a:r>
            <a:endParaRPr lang="fr-FR" b="1" dirty="0"/>
          </a:p>
          <a:p>
            <a:r>
              <a:rPr lang="fr-FR" b="1" dirty="0"/>
              <a:t>Chapitre 1 Introduction </a:t>
            </a:r>
            <a:r>
              <a:rPr lang="fr-FR" b="1" dirty="0" smtClean="0"/>
              <a:t>générale</a:t>
            </a:r>
          </a:p>
          <a:p>
            <a:r>
              <a:rPr lang="fr-FR" b="1" dirty="0" smtClean="0"/>
              <a:t>Chapitre 2 Le modèle E/A</a:t>
            </a:r>
            <a:endParaRPr lang="fr-FR" b="1" dirty="0"/>
          </a:p>
          <a:p>
            <a:r>
              <a:rPr lang="fr-FR" b="1" dirty="0"/>
              <a:t>Chapitre </a:t>
            </a:r>
            <a:r>
              <a:rPr lang="fr-FR" b="1" dirty="0" smtClean="0"/>
              <a:t>3 Le </a:t>
            </a:r>
            <a:r>
              <a:rPr lang="fr-FR" b="1" dirty="0"/>
              <a:t>modèle relationnel</a:t>
            </a:r>
          </a:p>
          <a:p>
            <a:r>
              <a:rPr lang="fr-FR" b="1" dirty="0"/>
              <a:t>Chapitre </a:t>
            </a:r>
            <a:r>
              <a:rPr lang="fr-FR" b="1" dirty="0" smtClean="0"/>
              <a:t>4 </a:t>
            </a:r>
            <a:r>
              <a:rPr lang="fr-FR" b="1" dirty="0"/>
              <a:t>Présentation des données</a:t>
            </a:r>
          </a:p>
          <a:p>
            <a:r>
              <a:rPr lang="fr-FR" b="1" dirty="0"/>
              <a:t>Chapitre </a:t>
            </a:r>
            <a:r>
              <a:rPr lang="fr-FR" b="1" dirty="0" smtClean="0"/>
              <a:t>5 </a:t>
            </a:r>
            <a:r>
              <a:rPr lang="fr-FR" b="1" dirty="0"/>
              <a:t>L’algèbre relationnelle</a:t>
            </a:r>
          </a:p>
          <a:p>
            <a:r>
              <a:rPr lang="fr-FR" b="1" dirty="0" smtClean="0"/>
              <a:t> Chapitre 6 </a:t>
            </a:r>
            <a:r>
              <a:rPr lang="fr-FR" b="1" dirty="0"/>
              <a:t>Le langage SQL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52183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28662" y="571480"/>
            <a:ext cx="735811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fr-FR" sz="3600" b="1" dirty="0" smtClean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,Bold"/>
                <a:ea typeface="+mj-ea"/>
                <a:cs typeface="+mj-cs"/>
              </a:rPr>
              <a:t>Le modèle Entité-Association</a:t>
            </a:r>
          </a:p>
          <a:p>
            <a:pPr algn="ctr">
              <a:spcBef>
                <a:spcPct val="0"/>
              </a:spcBef>
            </a:pPr>
            <a:r>
              <a:rPr lang="fr-FR" sz="3600" b="1" dirty="0" smtClean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,Bold"/>
                <a:ea typeface="+mj-ea"/>
                <a:cs typeface="+mj-cs"/>
              </a:rPr>
              <a:t>(MCD)</a:t>
            </a:r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sz="2400" dirty="0" smtClean="0"/>
              <a:t>EA en français, ER en anglais (pour </a:t>
            </a:r>
            <a:r>
              <a:rPr lang="fr-FR" sz="2400" dirty="0" err="1" smtClean="0"/>
              <a:t>Entity</a:t>
            </a:r>
            <a:r>
              <a:rPr lang="fr-FR" sz="2400" dirty="0" smtClean="0"/>
              <a:t> Relationship)</a:t>
            </a:r>
          </a:p>
          <a:p>
            <a:r>
              <a:rPr lang="fr-FR" sz="2400" dirty="0" smtClean="0"/>
              <a:t>Formalisme retenu par l'ISO pour décrire l'aspect</a:t>
            </a:r>
          </a:p>
          <a:p>
            <a:r>
              <a:rPr lang="fr-FR" sz="2400" dirty="0" smtClean="0"/>
              <a:t>conceptuel des données à l’aide d’entités et</a:t>
            </a:r>
          </a:p>
          <a:p>
            <a:r>
              <a:rPr lang="fr-FR" sz="2400" dirty="0" smtClean="0"/>
              <a:t>d’associations</a:t>
            </a:r>
          </a:p>
          <a:p>
            <a:endParaRPr lang="fr-FR" sz="2400" dirty="0" smtClean="0"/>
          </a:p>
          <a:p>
            <a:r>
              <a:rPr lang="fr-FR" sz="2400" dirty="0" smtClean="0"/>
              <a:t>   </a:t>
            </a:r>
            <a:r>
              <a:rPr lang="fr-FR" sz="3600" b="1" dirty="0" smtClean="0">
                <a:solidFill>
                  <a:srgbClr val="00008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,Bold"/>
                <a:ea typeface="+mj-ea"/>
                <a:cs typeface="+mj-cs"/>
              </a:rPr>
              <a:t>Le concept d’entité</a:t>
            </a:r>
          </a:p>
          <a:p>
            <a:endParaRPr lang="fr-FR" sz="2400" b="1" dirty="0" smtClean="0">
              <a:solidFill>
                <a:srgbClr val="00008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Arial,Bold"/>
              <a:ea typeface="+mj-ea"/>
              <a:cs typeface="+mj-cs"/>
            </a:endParaRPr>
          </a:p>
          <a:p>
            <a:r>
              <a:rPr lang="fr-FR" sz="2400" dirty="0" smtClean="0"/>
              <a:t>Représentation d’un objet matériel ou immatériel, d’utilité  pour l’application et ayant une existence propre.   </a:t>
            </a:r>
          </a:p>
          <a:p>
            <a:r>
              <a:rPr lang="fr-FR" sz="2400" dirty="0" smtClean="0"/>
              <a:t>Par exemple un employé, un projet, un étudiant…..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714356"/>
            <a:ext cx="3724275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785786" y="3286124"/>
            <a:ext cx="7643866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/>
              <a:t>• Les entités peuvent être regroupées en </a:t>
            </a:r>
            <a:r>
              <a:rPr lang="fr-FR" sz="2400" b="1" dirty="0" smtClean="0"/>
              <a:t>types</a:t>
            </a:r>
          </a:p>
          <a:p>
            <a:r>
              <a:rPr lang="fr-FR" sz="2400" b="1" dirty="0" smtClean="0"/>
              <a:t>d’entités</a:t>
            </a:r>
          </a:p>
          <a:p>
            <a:r>
              <a:rPr lang="fr-FR" sz="2400" dirty="0" smtClean="0"/>
              <a:t>Par exemple, on peut considérer que tous les employés</a:t>
            </a:r>
          </a:p>
          <a:p>
            <a:r>
              <a:rPr lang="fr-FR" sz="2400" dirty="0" smtClean="0"/>
              <a:t>particuliers sont des </a:t>
            </a:r>
            <a:r>
              <a:rPr lang="fr-FR" sz="2400" b="1" dirty="0" smtClean="0"/>
              <a:t>instances du type d’entité générique </a:t>
            </a:r>
            <a:r>
              <a:rPr lang="fr-FR" sz="2400" dirty="0" smtClean="0"/>
              <a:t>EMPLOYE</a:t>
            </a:r>
          </a:p>
          <a:p>
            <a:r>
              <a:rPr lang="fr-FR" sz="2400" dirty="0" smtClean="0"/>
              <a:t>Par exemple l’employé nommé DUPONT est une instance ou occurrence de l’entité EMPLOYE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4282" y="571480"/>
            <a:ext cx="7143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dirty="0" smtClean="0">
                <a:solidFill>
                  <a:schemeClr val="accent1"/>
                </a:solidFill>
              </a:rPr>
              <a:t>. </a:t>
            </a:r>
            <a:r>
              <a:rPr lang="fr-FR" sz="3600" b="1" dirty="0" smtClean="0">
                <a:solidFill>
                  <a:schemeClr val="accent1"/>
                </a:solidFill>
              </a:rPr>
              <a:t>Les propriétés:  </a:t>
            </a:r>
          </a:p>
          <a:p>
            <a:r>
              <a:rPr lang="fr-FR" sz="2800" dirty="0" smtClean="0">
                <a:solidFill>
                  <a:srgbClr val="FF0000"/>
                </a:solidFill>
              </a:rPr>
              <a:t>Données élémentaires relatives à une entité</a:t>
            </a:r>
            <a:endParaRPr lang="fr-FR" sz="28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42910" y="1997839"/>
            <a:ext cx="821537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/>
              <a:t>Par exemple, un numéro d’employé, une date de début de projet</a:t>
            </a:r>
          </a:p>
          <a:p>
            <a:endParaRPr lang="fr-FR" sz="2400" dirty="0" smtClean="0"/>
          </a:p>
          <a:p>
            <a:r>
              <a:rPr lang="fr-FR" sz="2400" dirty="0" smtClean="0"/>
              <a:t>• on ne considère que les propriétés qui intéressent un contexte particulier</a:t>
            </a:r>
          </a:p>
          <a:p>
            <a:endParaRPr lang="fr-FR" sz="2400" dirty="0" smtClean="0"/>
          </a:p>
          <a:p>
            <a:r>
              <a:rPr lang="fr-FR" sz="2400" dirty="0" smtClean="0"/>
              <a:t>• Les propriétés d’une entité sont également appelées</a:t>
            </a:r>
          </a:p>
          <a:p>
            <a:r>
              <a:rPr lang="fr-FR" sz="2400" dirty="0" smtClean="0"/>
              <a:t>Des  attributs, ou des caractéristiques de cette entité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8596" y="714356"/>
            <a:ext cx="4286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dirty="0" smtClean="0">
                <a:solidFill>
                  <a:schemeClr val="accent1"/>
                </a:solidFill>
              </a:rPr>
              <a:t> </a:t>
            </a:r>
            <a:r>
              <a:rPr lang="fr-FR" sz="3600" b="1" dirty="0" smtClean="0">
                <a:solidFill>
                  <a:schemeClr val="accent1"/>
                </a:solidFill>
              </a:rPr>
              <a:t>L’identifiant</a:t>
            </a:r>
            <a:endParaRPr lang="fr-FR" sz="3600" dirty="0">
              <a:solidFill>
                <a:schemeClr val="accent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4282" y="1643050"/>
            <a:ext cx="77153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>
                <a:solidFill>
                  <a:schemeClr val="tx2"/>
                </a:solidFill>
              </a:rPr>
              <a:t>Propriété ou groupe de propriétés qui sert à identifier une entité.</a:t>
            </a:r>
          </a:p>
          <a:p>
            <a:pPr algn="just"/>
            <a:r>
              <a:rPr lang="fr-FR" sz="2400" dirty="0" smtClean="0">
                <a:solidFill>
                  <a:schemeClr val="tx2"/>
                </a:solidFill>
              </a:rPr>
              <a:t>L’identifiant d’une entité est choisi par l’analyste de façon à ce que deux occurrences de cette entité ne puissent pas avoir le même identifiant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5720" y="4143380"/>
            <a:ext cx="7858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/>
              <a:t>Par exemple, le numéro d’employé sera l’identifiant de l’entité EMPLOYE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8" y="1000108"/>
            <a:ext cx="8848725" cy="585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8596" y="1166842"/>
            <a:ext cx="8715404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400" dirty="0" smtClean="0">
                <a:solidFill>
                  <a:schemeClr val="accent2"/>
                </a:solidFill>
              </a:rPr>
              <a:t> . </a:t>
            </a:r>
            <a:r>
              <a:rPr lang="fr-FR" sz="4400" b="1" dirty="0" smtClean="0">
                <a:solidFill>
                  <a:schemeClr val="accent2"/>
                </a:solidFill>
              </a:rPr>
              <a:t>Les cardinalités</a:t>
            </a:r>
          </a:p>
          <a:p>
            <a:endParaRPr lang="fr-FR" b="1" dirty="0" smtClean="0"/>
          </a:p>
          <a:p>
            <a:r>
              <a:rPr lang="fr-FR" sz="2400" dirty="0" smtClean="0"/>
              <a:t>La cardinalité d’une association pour une entité  constituante est constituée d’une borne minimale et d’une borne maximale :</a:t>
            </a:r>
          </a:p>
          <a:p>
            <a:r>
              <a:rPr lang="fr-FR" sz="2400" dirty="0" smtClean="0"/>
              <a:t>• Minimale : nombre minimum de fois qu’une occurrence de l’entité participe aux occurrences de l’association, généralement 0 ou 1</a:t>
            </a:r>
          </a:p>
          <a:p>
            <a:r>
              <a:rPr lang="fr-FR" sz="2400" dirty="0" smtClean="0"/>
              <a:t>• Maximale : nombre maximum de fois qu’une</a:t>
            </a:r>
          </a:p>
          <a:p>
            <a:r>
              <a:rPr lang="fr-FR" sz="2400" dirty="0" smtClean="0"/>
              <a:t>occurrence de l’entité participe aux occurrences de</a:t>
            </a:r>
          </a:p>
          <a:p>
            <a:r>
              <a:rPr lang="fr-FR" sz="2400" dirty="0" smtClean="0"/>
              <a:t>l’association, généralement 1 ou n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857232"/>
            <a:ext cx="85725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357158" y="4071942"/>
            <a:ext cx="81439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/>
              <a:t>• La cardinalité 0,3 indique qu’un adhérent peut être associé à 0, 1, 2 ou 3 livres, c’est à dire qu’il peut  emprunter au </a:t>
            </a:r>
            <a:r>
              <a:rPr lang="fr-FR" sz="2400" dirty="0" err="1" smtClean="0"/>
              <a:t>maximun</a:t>
            </a:r>
            <a:r>
              <a:rPr lang="fr-FR" sz="2400" dirty="0" smtClean="0"/>
              <a:t>  3 livres.</a:t>
            </a:r>
          </a:p>
          <a:p>
            <a:r>
              <a:rPr lang="fr-FR" sz="2400" dirty="0" smtClean="0"/>
              <a:t>• A l’inverse un livre peut être emprunté par un seul  adhérent, ou peut ne pas être emprunté.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4348" y="857232"/>
            <a:ext cx="81439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/>
              <a:t>• Les cardinalités maximum sont nécessaires pour concevoir le schéma de la base de données</a:t>
            </a:r>
          </a:p>
          <a:p>
            <a:r>
              <a:rPr lang="fr-FR" sz="2400" dirty="0" smtClean="0"/>
              <a:t>• Les cardinalités minimums sont nécessaires pour exprimer les contraintes d’intégrité</a:t>
            </a:r>
            <a:endParaRPr lang="fr-FR" sz="2400" dirty="0"/>
          </a:p>
        </p:txBody>
      </p:sp>
      <p:sp>
        <p:nvSpPr>
          <p:cNvPr id="3" name="Rectangle 2"/>
          <p:cNvSpPr/>
          <p:nvPr/>
        </p:nvSpPr>
        <p:spPr>
          <a:xfrm>
            <a:off x="500034" y="2857496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/>
              <a:t>En notant uniquement les cardinalités maximum,  on distingue 3 type de liens :</a:t>
            </a:r>
            <a:endParaRPr lang="fr-FR" sz="2400" dirty="0"/>
          </a:p>
        </p:txBody>
      </p:sp>
      <p:sp>
        <p:nvSpPr>
          <p:cNvPr id="4" name="Rectangle 3"/>
          <p:cNvSpPr/>
          <p:nvPr/>
        </p:nvSpPr>
        <p:spPr>
          <a:xfrm>
            <a:off x="1428728" y="4143380"/>
            <a:ext cx="66437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 smtClean="0">
                <a:solidFill>
                  <a:schemeClr val="accent1"/>
                </a:solidFill>
              </a:rPr>
              <a:t>• </a:t>
            </a:r>
            <a:r>
              <a:rPr lang="fr-FR" sz="2800" b="1" dirty="0" smtClean="0">
                <a:solidFill>
                  <a:schemeClr val="accent1"/>
                </a:solidFill>
              </a:rPr>
              <a:t>Lien fonctionnel 1:n</a:t>
            </a:r>
          </a:p>
          <a:p>
            <a:r>
              <a:rPr lang="fr-FR" sz="2800" dirty="0" smtClean="0">
                <a:solidFill>
                  <a:schemeClr val="accent1"/>
                </a:solidFill>
              </a:rPr>
              <a:t>• </a:t>
            </a:r>
            <a:r>
              <a:rPr lang="fr-FR" sz="2800" b="1" dirty="0" smtClean="0">
                <a:solidFill>
                  <a:schemeClr val="accent1"/>
                </a:solidFill>
              </a:rPr>
              <a:t>Lien hiérarchique n:1</a:t>
            </a:r>
          </a:p>
          <a:p>
            <a:r>
              <a:rPr lang="fr-FR" sz="2800" dirty="0" smtClean="0">
                <a:solidFill>
                  <a:schemeClr val="accent1"/>
                </a:solidFill>
              </a:rPr>
              <a:t>• </a:t>
            </a:r>
            <a:r>
              <a:rPr lang="fr-FR" sz="2800" b="1" dirty="0" smtClean="0">
                <a:solidFill>
                  <a:schemeClr val="accent1"/>
                </a:solidFill>
              </a:rPr>
              <a:t>Lien maillé n:m</a:t>
            </a:r>
            <a:endParaRPr lang="fr-FR" sz="2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929066"/>
            <a:ext cx="828675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14282" y="0"/>
            <a:ext cx="46434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Lien fonctionnel 1:n</a:t>
            </a:r>
            <a:endParaRPr lang="fr-FR" sz="2800" dirty="0">
              <a:solidFill>
                <a:srgbClr val="FF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714356"/>
            <a:ext cx="5819775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357158" y="2214554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/>
              <a:t>Une instance de A ne peut être associée qu'à une seule instance de B</a:t>
            </a:r>
            <a:endParaRPr lang="fr-FR" sz="2400" dirty="0"/>
          </a:p>
        </p:txBody>
      </p:sp>
      <p:sp>
        <p:nvSpPr>
          <p:cNvPr id="6" name="Rectangle 5"/>
          <p:cNvSpPr/>
          <p:nvPr/>
        </p:nvSpPr>
        <p:spPr>
          <a:xfrm>
            <a:off x="214282" y="3143248"/>
            <a:ext cx="32147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 smtClean="0"/>
              <a:t>Par exemple :</a:t>
            </a:r>
            <a:endParaRPr lang="fr-FR" sz="2800" dirty="0"/>
          </a:p>
        </p:txBody>
      </p:sp>
      <p:sp>
        <p:nvSpPr>
          <p:cNvPr id="7" name="Rectangle 6"/>
          <p:cNvSpPr/>
          <p:nvPr/>
        </p:nvSpPr>
        <p:spPr>
          <a:xfrm>
            <a:off x="428596" y="5929330"/>
            <a:ext cx="8001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/>
              <a:t>Un employé ne peut travailler que dans un département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2844" y="0"/>
            <a:ext cx="37433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Lien hiérarchique n:1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642918"/>
            <a:ext cx="559117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428596" y="2143116"/>
            <a:ext cx="84296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/>
              <a:t>Une instance de A peut être associée à plusieurs instances de B</a:t>
            </a:r>
          </a:p>
          <a:p>
            <a:endParaRPr lang="fr-FR" sz="2400" dirty="0" smtClean="0"/>
          </a:p>
          <a:p>
            <a:r>
              <a:rPr lang="fr-FR" sz="2400" dirty="0" smtClean="0"/>
              <a:t>Inverse d'un lien 1:n</a:t>
            </a:r>
            <a:endParaRPr lang="fr-FR" sz="2400" dirty="0"/>
          </a:p>
        </p:txBody>
      </p:sp>
      <p:sp>
        <p:nvSpPr>
          <p:cNvPr id="5" name="Rectangle 4"/>
          <p:cNvSpPr/>
          <p:nvPr/>
        </p:nvSpPr>
        <p:spPr>
          <a:xfrm>
            <a:off x="357158" y="6215082"/>
            <a:ext cx="79296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/>
              <a:t>Un département emploie généralement plusieurs employés</a:t>
            </a:r>
            <a:endParaRPr lang="fr-FR" sz="24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00438"/>
            <a:ext cx="83439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57224" y="785794"/>
            <a:ext cx="6572296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b="1" dirty="0" smtClean="0">
                <a:solidFill>
                  <a:schemeClr val="tx2"/>
                </a:solidFill>
              </a:rPr>
              <a:t>    Chapitre </a:t>
            </a:r>
            <a:r>
              <a:rPr lang="fr-FR" sz="2800" b="1" dirty="0">
                <a:solidFill>
                  <a:schemeClr val="tx2"/>
                </a:solidFill>
              </a:rPr>
              <a:t>1 </a:t>
            </a:r>
            <a:endParaRPr lang="fr-FR" sz="2800" b="1" dirty="0" smtClean="0">
              <a:solidFill>
                <a:schemeClr val="tx2"/>
              </a:solidFill>
            </a:endParaRPr>
          </a:p>
          <a:p>
            <a:pPr algn="ctr"/>
            <a:r>
              <a:rPr lang="fr-FR" sz="2800" b="1" dirty="0" smtClean="0">
                <a:solidFill>
                  <a:schemeClr val="tx2"/>
                </a:solidFill>
              </a:rPr>
              <a:t>Introduction générale</a:t>
            </a:r>
          </a:p>
          <a:p>
            <a:endParaRPr lang="fr-FR" sz="2400" b="1" dirty="0">
              <a:solidFill>
                <a:schemeClr val="tx2"/>
              </a:solidFill>
            </a:endParaRPr>
          </a:p>
          <a:p>
            <a:r>
              <a:rPr lang="fr-FR" sz="2400" b="1" dirty="0"/>
              <a:t>I. Notions intuitives</a:t>
            </a:r>
          </a:p>
          <a:p>
            <a:r>
              <a:rPr lang="fr-FR" sz="2400" b="1" dirty="0"/>
              <a:t>II. Objectifs et avantages des SGBD</a:t>
            </a:r>
          </a:p>
          <a:p>
            <a:r>
              <a:rPr lang="fr-FR" sz="2400" b="1" dirty="0"/>
              <a:t>III. L’architecture ANSI/SPARC</a:t>
            </a:r>
          </a:p>
          <a:p>
            <a:r>
              <a:rPr lang="fr-FR" sz="2400" b="1" dirty="0"/>
              <a:t>IV. Notion de modélisation des données</a:t>
            </a:r>
          </a:p>
          <a:p>
            <a:r>
              <a:rPr lang="fr-FR" sz="2400" b="1" dirty="0"/>
              <a:t>V. Survol des différents modèles de données</a:t>
            </a:r>
          </a:p>
          <a:p>
            <a:r>
              <a:rPr lang="fr-FR" sz="2400" b="1" dirty="0"/>
              <a:t>VI. Bref historique,</a:t>
            </a:r>
          </a:p>
          <a:p>
            <a:r>
              <a:rPr lang="fr-FR" sz="2400" b="1" dirty="0"/>
              <a:t>principaux SGBD commercialisés</a:t>
            </a:r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319689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4282" y="285728"/>
            <a:ext cx="28364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Lien maillé n:m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785794"/>
            <a:ext cx="54292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214282" y="2285992"/>
            <a:ext cx="8572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/>
              <a:t>Une instance de A peut être associée à plusieurs instances de B et inversement</a:t>
            </a:r>
          </a:p>
          <a:p>
            <a:endParaRPr lang="fr-FR" sz="2400" dirty="0" smtClean="0"/>
          </a:p>
          <a:p>
            <a:r>
              <a:rPr lang="fr-FR" sz="2400" dirty="0" smtClean="0"/>
              <a:t>Par exemple:</a:t>
            </a:r>
            <a:endParaRPr lang="fr-FR" sz="24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857629"/>
            <a:ext cx="7991475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357158" y="5934670"/>
            <a:ext cx="800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/>
              <a:t>De ce schéma, on déduit qu’un employé peut participer à plusieurs projets.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7158" y="428604"/>
            <a:ext cx="75724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chemeClr val="accent1"/>
                </a:solidFill>
              </a:rPr>
              <a:t>Exemple de diagramme Entité Association</a:t>
            </a:r>
            <a:endParaRPr lang="fr-FR" sz="2800" dirty="0">
              <a:solidFill>
                <a:schemeClr val="accent1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85860"/>
            <a:ext cx="7972425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Propriétés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fr-FR" dirty="0" smtClean="0"/>
              <a:t>Une propriété n’existe que pour décrire des entités ou des associations (elle n’a pas de signification propre)</a:t>
            </a:r>
          </a:p>
          <a:p>
            <a:pPr eaLnBrk="1" hangingPunct="1"/>
            <a:r>
              <a:rPr lang="fr-FR" dirty="0" smtClean="0"/>
              <a:t>Une propriété admet une valeur simple (atomique)</a:t>
            </a:r>
          </a:p>
          <a:p>
            <a:pPr eaLnBrk="1" hangingPunct="1"/>
            <a:r>
              <a:rPr lang="fr-FR" dirty="0" smtClean="0"/>
              <a:t>Exemples :</a:t>
            </a:r>
          </a:p>
          <a:p>
            <a:pPr lvl="1" eaLnBrk="1" hangingPunct="1"/>
            <a:r>
              <a:rPr lang="fr-FR" dirty="0" smtClean="0"/>
              <a:t>L’âge d’une personne </a:t>
            </a:r>
          </a:p>
          <a:p>
            <a:pPr lvl="1" eaLnBrk="1" hangingPunct="1"/>
            <a:r>
              <a:rPr lang="fr-FR" dirty="0" smtClean="0"/>
              <a:t>La quantité d’un article dans une facture</a:t>
            </a:r>
          </a:p>
          <a:p>
            <a:pPr lvl="1" eaLnBrk="1" hangingPunct="1"/>
            <a:r>
              <a:rPr lang="fr-FR" dirty="0" smtClean="0"/>
              <a:t>Le prix d’un produit</a:t>
            </a:r>
          </a:p>
          <a:p>
            <a:pPr lvl="1" eaLnBrk="1" hangingPunct="1"/>
            <a:r>
              <a:rPr lang="fr-FR" dirty="0" smtClean="0"/>
              <a:t>Etc.</a:t>
            </a:r>
          </a:p>
          <a:p>
            <a:pPr eaLnBrk="1" hangingPunct="1">
              <a:buFont typeface="Monotype Sorts" pitchFamily="2" charset="2"/>
              <a:buNone/>
            </a:pP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xmlns="" val="164300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Entités et types d’entités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341313" indent="-341313" defTabSz="449263" eaLnBrk="1" hangingPunct="1">
              <a:lnSpc>
                <a:spcPct val="90000"/>
              </a:lnSpc>
            </a:pPr>
            <a:r>
              <a:rPr lang="fr-FR" smtClean="0"/>
              <a:t>Une entité représente un objet concret ou abstrait du monde réel </a:t>
            </a:r>
          </a:p>
          <a:p>
            <a:pPr marL="341313" indent="-341313" defTabSz="449263" eaLnBrk="1" hangingPunct="1">
              <a:lnSpc>
                <a:spcPct val="90000"/>
              </a:lnSpc>
            </a:pPr>
            <a:r>
              <a:rPr lang="fr-FR" smtClean="0"/>
              <a:t>Exemples :</a:t>
            </a:r>
          </a:p>
          <a:p>
            <a:pPr marL="741363" lvl="1" indent="-284163" defTabSz="449263" eaLnBrk="1" hangingPunct="1">
              <a:lnSpc>
                <a:spcPct val="90000"/>
              </a:lnSpc>
            </a:pPr>
            <a:r>
              <a:rPr lang="fr-FR" smtClean="0"/>
              <a:t>Une personne</a:t>
            </a:r>
          </a:p>
          <a:p>
            <a:pPr marL="741363" lvl="1" indent="-284163" defTabSz="449263" eaLnBrk="1" hangingPunct="1">
              <a:lnSpc>
                <a:spcPct val="90000"/>
              </a:lnSpc>
            </a:pPr>
            <a:r>
              <a:rPr lang="fr-FR" smtClean="0"/>
              <a:t>Un client</a:t>
            </a:r>
          </a:p>
          <a:p>
            <a:pPr marL="741363" lvl="1" indent="-284163" defTabSz="449263" eaLnBrk="1" hangingPunct="1">
              <a:lnSpc>
                <a:spcPct val="90000"/>
              </a:lnSpc>
            </a:pPr>
            <a:r>
              <a:rPr lang="fr-FR" smtClean="0"/>
              <a:t>Un produit</a:t>
            </a:r>
          </a:p>
          <a:p>
            <a:pPr marL="741363" lvl="1" indent="-284163" defTabSz="449263" eaLnBrk="1" hangingPunct="1">
              <a:lnSpc>
                <a:spcPct val="90000"/>
              </a:lnSpc>
            </a:pPr>
            <a:r>
              <a:rPr lang="fr-FR" smtClean="0"/>
              <a:t>Etc.</a:t>
            </a:r>
          </a:p>
          <a:p>
            <a:pPr marL="341313" indent="-341313" defTabSz="449263" eaLnBrk="1" hangingPunct="1">
              <a:lnSpc>
                <a:spcPct val="90000"/>
              </a:lnSpc>
            </a:pPr>
            <a:r>
              <a:rPr lang="fr-FR" smtClean="0"/>
              <a:t>Un type d’entités définit un ensemble particulier d’entités</a:t>
            </a:r>
          </a:p>
          <a:p>
            <a:pPr marL="341313" indent="-341313" defTabSz="449263" eaLnBrk="1" hangingPunct="1">
              <a:lnSpc>
                <a:spcPct val="90000"/>
              </a:lnSpc>
            </a:pPr>
            <a:r>
              <a:rPr lang="fr-FR" smtClean="0"/>
              <a:t>Chaque entité appartient à un type d’entités</a:t>
            </a:r>
          </a:p>
          <a:p>
            <a:pPr marL="341313" indent="-341313" defTabSz="449263" eaLnBrk="1" hangingPunct="1">
              <a:lnSpc>
                <a:spcPct val="90000"/>
              </a:lnSpc>
            </a:pPr>
            <a:r>
              <a:rPr lang="fr-FR" smtClean="0"/>
              <a:t>Les entités forment des occurrences de leurs types</a:t>
            </a:r>
          </a:p>
        </p:txBody>
      </p:sp>
    </p:spTree>
    <p:extLst>
      <p:ext uri="{BB962C8B-B14F-4D97-AF65-F5344CB8AC3E}">
        <p14:creationId xmlns:p14="http://schemas.microsoft.com/office/powerpoint/2010/main" xmlns="" val="143068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fr-FR" smtClean="0"/>
              <a:t>Règles de définition des types d’entités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fr-FR" smtClean="0"/>
              <a:t>Il existe 3 principales règles qui doivent être respectées lors de la définition d’un type d’entités </a:t>
            </a:r>
          </a:p>
          <a:p>
            <a:pPr eaLnBrk="1" hangingPunct="1"/>
            <a:endParaRPr lang="fr-FR" smtClean="0"/>
          </a:p>
          <a:p>
            <a:pPr lvl="1" eaLnBrk="1" hangingPunct="1"/>
            <a:r>
              <a:rPr lang="fr-FR" smtClean="0"/>
              <a:t>La règle d’identification </a:t>
            </a:r>
          </a:p>
          <a:p>
            <a:pPr lvl="1" eaLnBrk="1" hangingPunct="1"/>
            <a:r>
              <a:rPr lang="fr-FR" smtClean="0"/>
              <a:t>La règle de pertinence des propriétés</a:t>
            </a:r>
          </a:p>
          <a:p>
            <a:pPr lvl="1" eaLnBrk="1" hangingPunct="1"/>
            <a:r>
              <a:rPr lang="fr-FR" smtClean="0"/>
              <a:t>La règle de non répétitivité des propriétés</a:t>
            </a:r>
          </a:p>
        </p:txBody>
      </p:sp>
    </p:spTree>
    <p:extLst>
      <p:ext uri="{BB962C8B-B14F-4D97-AF65-F5344CB8AC3E}">
        <p14:creationId xmlns:p14="http://schemas.microsoft.com/office/powerpoint/2010/main" xmlns="" val="259480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La règle d’identification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fr-FR" smtClean="0"/>
              <a:t>Chaque entité doit disposer d’un sous-ensemble de propriétés qui permettent de l’identifier de façon unique.</a:t>
            </a:r>
          </a:p>
          <a:p>
            <a:pPr eaLnBrk="1" hangingPunct="1"/>
            <a:r>
              <a:rPr lang="fr-FR" smtClean="0"/>
              <a:t>Cet ensemble de propriétés est appelé : clé ou identifiant. </a:t>
            </a:r>
          </a:p>
          <a:p>
            <a:pPr eaLnBrk="1" hangingPunct="1"/>
            <a:r>
              <a:rPr lang="fr-FR" smtClean="0"/>
              <a:t>Deux entités ne peuvent pas avoir la même valeur pour la clé.</a:t>
            </a:r>
          </a:p>
          <a:p>
            <a:pPr eaLnBrk="1" hangingPunct="1">
              <a:buFont typeface="Monotype Sorts" pitchFamily="2" charset="2"/>
              <a:buNone/>
            </a:pPr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xmlns="" val="385457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fr-FR" smtClean="0"/>
              <a:t>La règle d’identification : Exemple</a:t>
            </a: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2667000" y="1905000"/>
            <a:ext cx="1905000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6" name="Line 4"/>
          <p:cNvSpPr>
            <a:spLocks noChangeShapeType="1"/>
          </p:cNvSpPr>
          <p:nvPr/>
        </p:nvSpPr>
        <p:spPr bwMode="auto">
          <a:xfrm>
            <a:off x="2667000" y="2362200"/>
            <a:ext cx="1905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2895600" y="1828800"/>
            <a:ext cx="1081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/>
              <a:t>Produit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2803525" y="2327275"/>
            <a:ext cx="1620838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 u="sng"/>
              <a:t>Numéro</a:t>
            </a:r>
          </a:p>
          <a:p>
            <a:r>
              <a:rPr lang="fr-FR"/>
              <a:t>Libellé</a:t>
            </a:r>
          </a:p>
          <a:p>
            <a:r>
              <a:rPr lang="fr-FR"/>
              <a:t>Prixunitaire</a:t>
            </a:r>
          </a:p>
        </p:txBody>
      </p:sp>
      <p:sp>
        <p:nvSpPr>
          <p:cNvPr id="54279" name="Line 7"/>
          <p:cNvSpPr>
            <a:spLocks noChangeShapeType="1"/>
          </p:cNvSpPr>
          <p:nvPr/>
        </p:nvSpPr>
        <p:spPr bwMode="auto">
          <a:xfrm>
            <a:off x="4191000" y="2667000"/>
            <a:ext cx="19812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6232525" y="3165475"/>
            <a:ext cx="20685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>
                <a:solidFill>
                  <a:srgbClr val="FF3300"/>
                </a:solidFill>
              </a:rPr>
              <a:t>Clé={Numéro}</a:t>
            </a:r>
          </a:p>
        </p:txBody>
      </p:sp>
    </p:spTree>
    <p:extLst>
      <p:ext uri="{BB962C8B-B14F-4D97-AF65-F5344CB8AC3E}">
        <p14:creationId xmlns:p14="http://schemas.microsoft.com/office/powerpoint/2010/main" xmlns="" val="78813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Les différentes sortes de clé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fr-FR" dirty="0" smtClean="0"/>
              <a:t>Une clé peut être :</a:t>
            </a:r>
          </a:p>
          <a:p>
            <a:pPr eaLnBrk="1" hangingPunct="1"/>
            <a:r>
              <a:rPr lang="fr-FR" dirty="0" smtClean="0"/>
              <a:t>Naturelle : c’est une propriété qui fait partie de l’entité </a:t>
            </a:r>
          </a:p>
          <a:p>
            <a:pPr lvl="1" eaLnBrk="1" hangingPunct="1"/>
            <a:r>
              <a:rPr lang="fr-FR" dirty="0" smtClean="0"/>
              <a:t>Exemple : Dans le type d’entités qui décrit des pays, le nom du pays peut jouer le rôle de clé naturelle. </a:t>
            </a:r>
          </a:p>
          <a:p>
            <a:pPr eaLnBrk="1" hangingPunct="1"/>
            <a:r>
              <a:rPr lang="fr-FR" dirty="0" smtClean="0"/>
              <a:t>Artificielle : c’est une propriété créée spécialement pour jouer le rôle de clé.</a:t>
            </a:r>
          </a:p>
          <a:p>
            <a:pPr lvl="1" eaLnBrk="1" hangingPunct="1"/>
            <a:r>
              <a:rPr lang="fr-FR" dirty="0" smtClean="0"/>
              <a:t>Exemple : le numéro d’un produit, le numéro d’un employé, etc.</a:t>
            </a:r>
          </a:p>
          <a:p>
            <a:pPr eaLnBrk="1" hangingPunct="1"/>
            <a:r>
              <a:rPr lang="fr-FR" dirty="0" smtClean="0"/>
              <a:t>Composite : formée de plusieurs propriétés ou une concaténation de plusieurs propriétés. </a:t>
            </a:r>
          </a:p>
          <a:p>
            <a:pPr lvl="1"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xmlns="" val="322743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Les différentes sortes de clé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fr-FR" smtClean="0"/>
              <a:t>Exemple : </a:t>
            </a:r>
          </a:p>
          <a:p>
            <a:pPr lvl="1" eaLnBrk="1" hangingPunct="1"/>
            <a:r>
              <a:rPr lang="fr-FR" smtClean="0"/>
              <a:t>Le nom et prénom des employés (si nous sommes sûrs que deux employés ne peuvent pas avoir le même nom et le même prénom)</a:t>
            </a:r>
          </a:p>
          <a:p>
            <a:pPr lvl="1" eaLnBrk="1" hangingPunct="1"/>
            <a:r>
              <a:rPr lang="fr-FR" smtClean="0"/>
              <a:t>Le numéro de sécurité sociale </a:t>
            </a:r>
          </a:p>
          <a:p>
            <a:pPr lvl="1" eaLnBrk="1" hangingPunct="1"/>
            <a:r>
              <a:rPr lang="fr-FR" smtClean="0"/>
              <a:t>Le numéro d’une opération comptable (code comptable).</a:t>
            </a:r>
          </a:p>
          <a:p>
            <a:pPr lvl="1" eaLnBrk="1" hangingPunct="1"/>
            <a:r>
              <a:rPr lang="fr-FR" smtClean="0"/>
              <a:t>Etc. </a:t>
            </a:r>
          </a:p>
        </p:txBody>
      </p:sp>
    </p:spTree>
    <p:extLst>
      <p:ext uri="{BB962C8B-B14F-4D97-AF65-F5344CB8AC3E}">
        <p14:creationId xmlns:p14="http://schemas.microsoft.com/office/powerpoint/2010/main" xmlns="" val="146651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La règle de pertinence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73163" y="1981200"/>
            <a:ext cx="7772400" cy="1371600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fr-FR" smtClean="0"/>
              <a:t>Toute propriété définie dans un type d’entité doit être pertinente pour le domaine ou l’univers du discours</a:t>
            </a:r>
          </a:p>
          <a:p>
            <a:pPr eaLnBrk="1" hangingPunct="1"/>
            <a:r>
              <a:rPr lang="fr-FR" smtClean="0"/>
              <a:t>Exemple : </a:t>
            </a:r>
          </a:p>
          <a:p>
            <a:pPr eaLnBrk="1" hangingPunct="1">
              <a:buFont typeface="Monotype Sorts" pitchFamily="2" charset="2"/>
              <a:buNone/>
            </a:pPr>
            <a:endParaRPr lang="fr-FR" smtClean="0"/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1981200" y="3505200"/>
            <a:ext cx="19812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7349" name="Line 5"/>
          <p:cNvSpPr>
            <a:spLocks noChangeShapeType="1"/>
          </p:cNvSpPr>
          <p:nvPr/>
        </p:nvSpPr>
        <p:spPr bwMode="auto">
          <a:xfrm>
            <a:off x="1981200" y="39624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2209800" y="3505200"/>
            <a:ext cx="1028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/>
              <a:t>Patient</a:t>
            </a:r>
          </a:p>
        </p:txBody>
      </p: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2041525" y="3927475"/>
            <a:ext cx="4278313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 dirty="0"/>
              <a:t>Numéro</a:t>
            </a:r>
          </a:p>
          <a:p>
            <a:r>
              <a:rPr lang="fr-FR" dirty="0"/>
              <a:t>Nom</a:t>
            </a:r>
          </a:p>
          <a:p>
            <a:r>
              <a:rPr lang="fr-FR" dirty="0"/>
              <a:t>Prénom</a:t>
            </a:r>
          </a:p>
          <a:p>
            <a:r>
              <a:rPr lang="fr-FR" dirty="0" err="1"/>
              <a:t>Numéro_du_permis_de_conduire</a:t>
            </a:r>
            <a:endParaRPr lang="fr-FR" dirty="0"/>
          </a:p>
        </p:txBody>
      </p:sp>
      <p:sp>
        <p:nvSpPr>
          <p:cNvPr id="57352" name="Line 8"/>
          <p:cNvSpPr>
            <a:spLocks noChangeShapeType="1"/>
          </p:cNvSpPr>
          <p:nvPr/>
        </p:nvSpPr>
        <p:spPr bwMode="auto">
          <a:xfrm flipH="1">
            <a:off x="4876800" y="3505200"/>
            <a:ext cx="190500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6842125" y="3241675"/>
            <a:ext cx="20018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>
                <a:solidFill>
                  <a:srgbClr val="FF3300"/>
                </a:solidFill>
              </a:rPr>
              <a:t>Non pertinente</a:t>
            </a:r>
          </a:p>
        </p:txBody>
      </p:sp>
    </p:spTree>
    <p:extLst>
      <p:ext uri="{BB962C8B-B14F-4D97-AF65-F5344CB8AC3E}">
        <p14:creationId xmlns:p14="http://schemas.microsoft.com/office/powerpoint/2010/main" xmlns="" val="14874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8596" y="714356"/>
            <a:ext cx="800105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b="1" dirty="0" smtClean="0">
                <a:solidFill>
                  <a:schemeClr val="tx2"/>
                </a:solidFill>
              </a:rPr>
              <a:t>I- </a:t>
            </a:r>
            <a:r>
              <a:rPr lang="fr-FR" sz="2800" b="1" dirty="0">
                <a:solidFill>
                  <a:schemeClr val="tx2"/>
                </a:solidFill>
              </a:rPr>
              <a:t>Notions </a:t>
            </a:r>
            <a:r>
              <a:rPr lang="fr-FR" sz="2800" b="1" dirty="0" smtClean="0">
                <a:solidFill>
                  <a:schemeClr val="tx2"/>
                </a:solidFill>
              </a:rPr>
              <a:t>intuitives</a:t>
            </a:r>
          </a:p>
          <a:p>
            <a:endParaRPr lang="fr-FR" sz="2800" b="1" dirty="0" smtClean="0">
              <a:solidFill>
                <a:schemeClr val="tx2"/>
              </a:solidFill>
            </a:endParaRPr>
          </a:p>
          <a:p>
            <a:r>
              <a:rPr lang="fr-FR" dirty="0" smtClean="0"/>
              <a:t>• </a:t>
            </a:r>
            <a:r>
              <a:rPr lang="fr-FR" sz="2800" b="1" dirty="0">
                <a:solidFill>
                  <a:srgbClr val="C00000"/>
                </a:solidFill>
              </a:rPr>
              <a:t>Base de </a:t>
            </a:r>
            <a:r>
              <a:rPr lang="fr-FR" sz="2800" b="1" dirty="0" smtClean="0">
                <a:solidFill>
                  <a:srgbClr val="C00000"/>
                </a:solidFill>
              </a:rPr>
              <a:t>données</a:t>
            </a:r>
          </a:p>
          <a:p>
            <a:endParaRPr lang="fr-FR" b="1" dirty="0"/>
          </a:p>
          <a:p>
            <a:r>
              <a:rPr lang="fr-FR" sz="2400" b="1" dirty="0" smtClean="0"/>
              <a:t>Ensemble </a:t>
            </a:r>
            <a:r>
              <a:rPr lang="fr-FR" sz="2400" b="1" dirty="0"/>
              <a:t>structuré de données apparentées qui</a:t>
            </a:r>
          </a:p>
          <a:p>
            <a:r>
              <a:rPr lang="fr-FR" sz="2400" b="1" dirty="0"/>
              <a:t>modélisent un univers </a:t>
            </a:r>
            <a:r>
              <a:rPr lang="fr-FR" sz="2400" b="1" dirty="0" smtClean="0"/>
              <a:t>réel.</a:t>
            </a:r>
            <a:endParaRPr lang="fr-FR" sz="2400" b="1" dirty="0"/>
          </a:p>
          <a:p>
            <a:r>
              <a:rPr lang="fr-FR" sz="2400" b="1" dirty="0"/>
              <a:t>Une BD est faite pour enregistrer des faits, des opérations </a:t>
            </a:r>
            <a:r>
              <a:rPr lang="fr-FR" sz="2400" b="1" dirty="0" smtClean="0"/>
              <a:t>au sein </a:t>
            </a:r>
            <a:r>
              <a:rPr lang="fr-FR" sz="2400" b="1" dirty="0"/>
              <a:t>d'un organisme</a:t>
            </a:r>
          </a:p>
          <a:p>
            <a:r>
              <a:rPr lang="fr-FR" sz="2400" b="1" dirty="0"/>
              <a:t>(administration, banque, université, hôpital, </a:t>
            </a:r>
            <a:r>
              <a:rPr lang="fr-FR" sz="2400" b="1" dirty="0" smtClean="0"/>
              <a:t>...).</a:t>
            </a:r>
            <a:endParaRPr lang="fr-FR" sz="2400" b="1" dirty="0"/>
          </a:p>
          <a:p>
            <a:r>
              <a:rPr lang="fr-FR" sz="2400" b="1" dirty="0"/>
              <a:t>Les BD ont une place essentielle dans </a:t>
            </a:r>
            <a:r>
              <a:rPr lang="fr-FR" sz="2400" b="1" dirty="0" smtClean="0"/>
              <a:t>l'informatique</a:t>
            </a:r>
          </a:p>
          <a:p>
            <a:endParaRPr lang="fr-FR" sz="2400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  <a:p>
            <a:r>
              <a:rPr lang="fr-FR" dirty="0"/>
              <a:t>•</a:t>
            </a:r>
          </a:p>
        </p:txBody>
      </p:sp>
    </p:spTree>
    <p:extLst>
      <p:ext uri="{BB962C8B-B14F-4D97-AF65-F5344CB8AC3E}">
        <p14:creationId xmlns="" xmlns:p14="http://schemas.microsoft.com/office/powerpoint/2010/main" val="43608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Règle de non répétitivité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fr-FR" smtClean="0"/>
              <a:t>Pour une entité donnée, une propriété ne peut prendre qu’une et une seule valeur</a:t>
            </a:r>
          </a:p>
          <a:p>
            <a:pPr eaLnBrk="1" hangingPunct="1"/>
            <a:endParaRPr lang="fr-FR" smtClean="0"/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1524000" y="3505200"/>
            <a:ext cx="2438400" cy="2209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8373" name="Line 5"/>
          <p:cNvSpPr>
            <a:spLocks noChangeShapeType="1"/>
          </p:cNvSpPr>
          <p:nvPr/>
        </p:nvSpPr>
        <p:spPr bwMode="auto">
          <a:xfrm>
            <a:off x="1524000" y="39624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1660525" y="3394075"/>
            <a:ext cx="1282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/>
              <a:t>Employé</a:t>
            </a:r>
          </a:p>
        </p:txBody>
      </p:sp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1584325" y="3927475"/>
            <a:ext cx="1462088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/>
              <a:t>Numéro</a:t>
            </a:r>
          </a:p>
          <a:p>
            <a:r>
              <a:rPr lang="fr-FR"/>
              <a:t>Nom</a:t>
            </a:r>
          </a:p>
          <a:p>
            <a:r>
              <a:rPr lang="fr-FR"/>
              <a:t>Prénom</a:t>
            </a:r>
          </a:p>
          <a:p>
            <a:r>
              <a:rPr lang="fr-FR"/>
              <a:t>Fonctions </a:t>
            </a:r>
          </a:p>
        </p:txBody>
      </p:sp>
      <p:sp>
        <p:nvSpPr>
          <p:cNvPr id="58376" name="Line 8"/>
          <p:cNvSpPr>
            <a:spLocks noChangeShapeType="1"/>
          </p:cNvSpPr>
          <p:nvPr/>
        </p:nvSpPr>
        <p:spPr bwMode="auto">
          <a:xfrm>
            <a:off x="2514600" y="5410200"/>
            <a:ext cx="14478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8377" name="Text Box 9"/>
          <p:cNvSpPr txBox="1">
            <a:spLocks noChangeArrowheads="1"/>
          </p:cNvSpPr>
          <p:nvPr/>
        </p:nvSpPr>
        <p:spPr bwMode="auto">
          <a:xfrm>
            <a:off x="4022725" y="6061075"/>
            <a:ext cx="1865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>
                <a:solidFill>
                  <a:srgbClr val="FF3300"/>
                </a:solidFill>
              </a:rPr>
              <a:t>Répététive !!!</a:t>
            </a:r>
          </a:p>
        </p:txBody>
      </p:sp>
      <p:sp>
        <p:nvSpPr>
          <p:cNvPr id="58378" name="Line 10"/>
          <p:cNvSpPr>
            <a:spLocks noChangeShapeType="1"/>
          </p:cNvSpPr>
          <p:nvPr/>
        </p:nvSpPr>
        <p:spPr bwMode="auto">
          <a:xfrm>
            <a:off x="4267200" y="4572000"/>
            <a:ext cx="6096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8379" name="Rectangle 11"/>
          <p:cNvSpPr>
            <a:spLocks noChangeArrowheads="1"/>
          </p:cNvSpPr>
          <p:nvPr/>
        </p:nvSpPr>
        <p:spPr bwMode="auto">
          <a:xfrm>
            <a:off x="5486400" y="2971800"/>
            <a:ext cx="2438400" cy="160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8380" name="Line 12"/>
          <p:cNvSpPr>
            <a:spLocks noChangeShapeType="1"/>
          </p:cNvSpPr>
          <p:nvPr/>
        </p:nvSpPr>
        <p:spPr bwMode="auto">
          <a:xfrm>
            <a:off x="5486400" y="34290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8381" name="Text Box 13"/>
          <p:cNvSpPr txBox="1">
            <a:spLocks noChangeArrowheads="1"/>
          </p:cNvSpPr>
          <p:nvPr/>
        </p:nvSpPr>
        <p:spPr bwMode="auto">
          <a:xfrm>
            <a:off x="5622925" y="2860675"/>
            <a:ext cx="1282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/>
              <a:t>Employé</a:t>
            </a:r>
          </a:p>
        </p:txBody>
      </p:sp>
      <p:sp>
        <p:nvSpPr>
          <p:cNvPr id="58382" name="Text Box 14"/>
          <p:cNvSpPr txBox="1">
            <a:spLocks noChangeArrowheads="1"/>
          </p:cNvSpPr>
          <p:nvPr/>
        </p:nvSpPr>
        <p:spPr bwMode="auto">
          <a:xfrm>
            <a:off x="5546725" y="3394075"/>
            <a:ext cx="1182688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/>
              <a:t>Numéro</a:t>
            </a:r>
          </a:p>
          <a:p>
            <a:r>
              <a:rPr lang="fr-FR"/>
              <a:t>Nom</a:t>
            </a:r>
          </a:p>
          <a:p>
            <a:r>
              <a:rPr lang="fr-FR"/>
              <a:t>Prénom</a:t>
            </a:r>
          </a:p>
          <a:p>
            <a:r>
              <a:rPr lang="fr-FR"/>
              <a:t> </a:t>
            </a:r>
          </a:p>
        </p:txBody>
      </p:sp>
      <p:sp>
        <p:nvSpPr>
          <p:cNvPr id="58383" name="Rectangle 15"/>
          <p:cNvSpPr>
            <a:spLocks noChangeArrowheads="1"/>
          </p:cNvSpPr>
          <p:nvPr/>
        </p:nvSpPr>
        <p:spPr bwMode="auto">
          <a:xfrm>
            <a:off x="5486400" y="4876800"/>
            <a:ext cx="2438400" cy="1143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8384" name="Line 16"/>
          <p:cNvSpPr>
            <a:spLocks noChangeShapeType="1"/>
          </p:cNvSpPr>
          <p:nvPr/>
        </p:nvSpPr>
        <p:spPr bwMode="auto">
          <a:xfrm>
            <a:off x="5486400" y="53340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8385" name="Text Box 17"/>
          <p:cNvSpPr txBox="1">
            <a:spLocks noChangeArrowheads="1"/>
          </p:cNvSpPr>
          <p:nvPr/>
        </p:nvSpPr>
        <p:spPr bwMode="auto">
          <a:xfrm>
            <a:off x="5622925" y="4765675"/>
            <a:ext cx="1198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/>
              <a:t>fonction</a:t>
            </a:r>
          </a:p>
        </p:txBody>
      </p:sp>
      <p:sp>
        <p:nvSpPr>
          <p:cNvPr id="58386" name="Text Box 18"/>
          <p:cNvSpPr txBox="1">
            <a:spLocks noChangeArrowheads="1"/>
          </p:cNvSpPr>
          <p:nvPr/>
        </p:nvSpPr>
        <p:spPr bwMode="auto">
          <a:xfrm>
            <a:off x="5546725" y="5299075"/>
            <a:ext cx="180816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/>
              <a:t>Numéro</a:t>
            </a:r>
          </a:p>
          <a:p>
            <a:r>
              <a:rPr lang="fr-FR"/>
              <a:t>Nomfonction</a:t>
            </a:r>
          </a:p>
        </p:txBody>
      </p:sp>
      <p:sp>
        <p:nvSpPr>
          <p:cNvPr id="58387" name="Oval 19"/>
          <p:cNvSpPr>
            <a:spLocks noChangeArrowheads="1"/>
          </p:cNvSpPr>
          <p:nvPr/>
        </p:nvSpPr>
        <p:spPr bwMode="auto">
          <a:xfrm>
            <a:off x="8077200" y="3810000"/>
            <a:ext cx="914400" cy="1143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sz="2000"/>
              <a:t>occuper</a:t>
            </a:r>
          </a:p>
        </p:txBody>
      </p:sp>
      <p:sp>
        <p:nvSpPr>
          <p:cNvPr id="58388" name="Line 20"/>
          <p:cNvSpPr>
            <a:spLocks noChangeShapeType="1"/>
          </p:cNvSpPr>
          <p:nvPr/>
        </p:nvSpPr>
        <p:spPr bwMode="auto">
          <a:xfrm>
            <a:off x="7924800" y="3200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8389" name="Line 21"/>
          <p:cNvSpPr>
            <a:spLocks noChangeShapeType="1"/>
          </p:cNvSpPr>
          <p:nvPr/>
        </p:nvSpPr>
        <p:spPr bwMode="auto">
          <a:xfrm>
            <a:off x="8458200" y="32004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8390" name="Line 22"/>
          <p:cNvSpPr>
            <a:spLocks noChangeShapeType="1"/>
          </p:cNvSpPr>
          <p:nvPr/>
        </p:nvSpPr>
        <p:spPr bwMode="auto">
          <a:xfrm>
            <a:off x="7924800" y="5257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8391" name="Line 23"/>
          <p:cNvSpPr>
            <a:spLocks noChangeShapeType="1"/>
          </p:cNvSpPr>
          <p:nvPr/>
        </p:nvSpPr>
        <p:spPr bwMode="auto">
          <a:xfrm flipV="1">
            <a:off x="8534400" y="4953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8392" name="Text Box 24"/>
          <p:cNvSpPr txBox="1">
            <a:spLocks noChangeArrowheads="1"/>
          </p:cNvSpPr>
          <p:nvPr/>
        </p:nvSpPr>
        <p:spPr bwMode="auto">
          <a:xfrm>
            <a:off x="8502650" y="2971800"/>
            <a:ext cx="641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/>
              <a:t>1:N</a:t>
            </a:r>
          </a:p>
        </p:txBody>
      </p:sp>
      <p:sp>
        <p:nvSpPr>
          <p:cNvPr id="58393" name="Text Box 25"/>
          <p:cNvSpPr txBox="1">
            <a:spLocks noChangeArrowheads="1"/>
          </p:cNvSpPr>
          <p:nvPr/>
        </p:nvSpPr>
        <p:spPr bwMode="auto">
          <a:xfrm>
            <a:off x="8077200" y="5410200"/>
            <a:ext cx="641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/>
              <a:t>1:N</a:t>
            </a:r>
          </a:p>
        </p:txBody>
      </p:sp>
    </p:spTree>
    <p:extLst>
      <p:ext uri="{BB962C8B-B14F-4D97-AF65-F5344CB8AC3E}">
        <p14:creationId xmlns:p14="http://schemas.microsoft.com/office/powerpoint/2010/main" xmlns="" val="20215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fr-FR" smtClean="0"/>
              <a:t>Les associations et types d’associations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fr-FR" smtClean="0"/>
              <a:t>Une association décrit un lien sémantique entre des entités du monde réel </a:t>
            </a:r>
          </a:p>
          <a:p>
            <a:pPr eaLnBrk="1" hangingPunct="1"/>
            <a:r>
              <a:rPr lang="fr-FR" smtClean="0"/>
              <a:t>Un type d’association décrit les caractéristiques d’un ensemble particulier d’associations </a:t>
            </a:r>
          </a:p>
          <a:p>
            <a:pPr eaLnBrk="1" hangingPunct="1"/>
            <a:r>
              <a:rPr lang="fr-FR" smtClean="0"/>
              <a:t>Un type d’association peut être binaire ( relie deux types d’entités) ou n-aires (relie n types d’entités)</a:t>
            </a:r>
          </a:p>
          <a:p>
            <a:pPr eaLnBrk="1" hangingPunct="1"/>
            <a:r>
              <a:rPr lang="fr-FR" smtClean="0"/>
              <a:t>Une association peut être décrite par des propriétés mais ne dispose pas de clé</a:t>
            </a:r>
          </a:p>
        </p:txBody>
      </p:sp>
    </p:spTree>
    <p:extLst>
      <p:ext uri="{BB962C8B-B14F-4D97-AF65-F5344CB8AC3E}">
        <p14:creationId xmlns:p14="http://schemas.microsoft.com/office/powerpoint/2010/main" xmlns="" val="80648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idx="4294967295"/>
          </p:nvPr>
        </p:nvSpPr>
        <p:spPr>
          <a:xfrm>
            <a:off x="0" y="188913"/>
            <a:ext cx="8072462" cy="811212"/>
          </a:xfrm>
        </p:spPr>
        <p:txBody>
          <a:bodyPr>
            <a:normAutofit/>
          </a:bodyPr>
          <a:lstStyle/>
          <a:p>
            <a:pPr algn="ctr"/>
            <a:r>
              <a:rPr lang="fr-FR" sz="3600" b="1" i="0" u="none" strike="noStrike" baseline="0" dirty="0" smtClean="0">
                <a:solidFill>
                  <a:srgbClr val="000081"/>
                </a:solidFill>
                <a:latin typeface="Arial,Bold"/>
              </a:rPr>
              <a:t>LE MODÈLE RELATIONNEL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4294967295"/>
          </p:nvPr>
        </p:nvSpPr>
        <p:spPr>
          <a:xfrm>
            <a:off x="0" y="1916113"/>
            <a:ext cx="8569325" cy="4249737"/>
          </a:xfrm>
        </p:spPr>
        <p:txBody>
          <a:bodyPr>
            <a:normAutofit/>
          </a:bodyPr>
          <a:lstStyle/>
          <a:p>
            <a:pPr algn="l"/>
            <a:r>
              <a:rPr lang="fr-FR" b="0" i="0" u="none" strike="noStrike" baseline="0" dirty="0" smtClean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b="0" i="0" u="none" strike="noStrike" baseline="0" dirty="0" smtClean="0">
                <a:solidFill>
                  <a:srgbClr val="000000"/>
                </a:solidFill>
                <a:latin typeface="Arial"/>
              </a:rPr>
              <a:t>En 1970, CODD présente le modèle relationnel</a:t>
            </a:r>
          </a:p>
          <a:p>
            <a:pPr algn="l"/>
            <a:r>
              <a:rPr lang="fr-FR" b="0" i="0" u="none" strike="noStrike" baseline="0" dirty="0" smtClean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b="0" i="0" u="none" strike="noStrike" baseline="0" dirty="0" smtClean="0">
                <a:solidFill>
                  <a:srgbClr val="000000"/>
                </a:solidFill>
                <a:latin typeface="Arial"/>
              </a:rPr>
              <a:t>Schéma logique représenté par des </a:t>
            </a:r>
            <a:r>
              <a:rPr lang="fr-FR" b="0" i="0" u="none" strike="noStrike" baseline="0" dirty="0" smtClean="0">
                <a:solidFill>
                  <a:srgbClr val="FF0000"/>
                </a:solidFill>
                <a:latin typeface="Arial"/>
              </a:rPr>
              <a:t>RELATIONS</a:t>
            </a:r>
          </a:p>
          <a:p>
            <a:pPr algn="l"/>
            <a:r>
              <a:rPr lang="fr-FR" b="1" i="0" u="none" strike="noStrike" baseline="0" dirty="0" smtClean="0">
                <a:solidFill>
                  <a:srgbClr val="FF0000"/>
                </a:solidFill>
                <a:latin typeface="Arial,Bold"/>
              </a:rPr>
              <a:t>LE SCHÉMA RELATIONNEL</a:t>
            </a:r>
          </a:p>
          <a:p>
            <a:pPr algn="l"/>
            <a:r>
              <a:rPr lang="fr-FR" b="0" i="0" u="none" strike="noStrike" baseline="0" dirty="0" smtClean="0">
                <a:solidFill>
                  <a:srgbClr val="000000"/>
                </a:solidFill>
                <a:latin typeface="Arial"/>
              </a:rPr>
              <a:t>Le schéma relationnel est l'ensemble des RELATIONS</a:t>
            </a:r>
          </a:p>
          <a:p>
            <a:pPr algn="l">
              <a:buNone/>
            </a:pPr>
            <a:r>
              <a:rPr lang="fr-FR" b="0" i="0" u="none" strike="noStrike" baseline="0" dirty="0" smtClean="0">
                <a:solidFill>
                  <a:srgbClr val="000000"/>
                </a:solidFill>
                <a:latin typeface="Arial"/>
              </a:rPr>
              <a:t>qui modélisent le monde réel</a:t>
            </a:r>
          </a:p>
          <a:p>
            <a:pPr algn="l"/>
            <a:r>
              <a:rPr lang="fr-FR" b="0" i="0" u="none" strike="noStrike" baseline="0" dirty="0" smtClean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b="0" i="0" u="none" strike="noStrike" baseline="0" dirty="0" smtClean="0">
                <a:solidFill>
                  <a:srgbClr val="000000"/>
                </a:solidFill>
                <a:latin typeface="Arial"/>
              </a:rPr>
              <a:t>Les relations représentent les </a:t>
            </a:r>
            <a:r>
              <a:rPr lang="fr-FR" b="0" i="0" u="none" strike="noStrike" baseline="0" dirty="0" smtClean="0">
                <a:solidFill>
                  <a:srgbClr val="FF0000"/>
                </a:solidFill>
                <a:latin typeface="Arial"/>
              </a:rPr>
              <a:t>entités </a:t>
            </a:r>
            <a:r>
              <a:rPr lang="fr-FR" b="0" i="0" u="none" strike="noStrike" baseline="0" dirty="0" smtClean="0">
                <a:solidFill>
                  <a:srgbClr val="000000"/>
                </a:solidFill>
                <a:latin typeface="Arial"/>
              </a:rPr>
              <a:t>du monde réel</a:t>
            </a:r>
          </a:p>
          <a:p>
            <a:pPr algn="l">
              <a:buNone/>
            </a:pPr>
            <a:r>
              <a:rPr lang="fr-FR" b="0" i="0" u="none" strike="noStrike" baseline="0" dirty="0" smtClean="0">
                <a:solidFill>
                  <a:srgbClr val="000000"/>
                </a:solidFill>
                <a:latin typeface="Arial"/>
              </a:rPr>
              <a:t>(comme des personnes, des objets, etc.) ou les</a:t>
            </a:r>
          </a:p>
          <a:p>
            <a:pPr algn="l">
              <a:buNone/>
            </a:pPr>
            <a:r>
              <a:rPr lang="fr-FR" b="0" i="0" u="none" strike="noStrike" baseline="0" dirty="0" smtClean="0">
                <a:solidFill>
                  <a:srgbClr val="FF0000"/>
                </a:solidFill>
                <a:latin typeface="Arial"/>
              </a:rPr>
              <a:t>associations </a:t>
            </a:r>
            <a:r>
              <a:rPr lang="fr-FR" b="0" i="0" u="none" strike="noStrike" baseline="0" dirty="0" smtClean="0">
                <a:solidFill>
                  <a:srgbClr val="000000"/>
                </a:solidFill>
                <a:latin typeface="Arial"/>
              </a:rPr>
              <a:t>entre ces entités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53383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751344"/>
            <a:ext cx="82809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>
                <a:solidFill>
                  <a:srgbClr val="FF0000"/>
                </a:solidFill>
              </a:rPr>
              <a:t>Le modèle logique des données</a:t>
            </a:r>
          </a:p>
          <a:p>
            <a:r>
              <a:rPr lang="fr-FR" dirty="0"/>
              <a:t>Il est aussi appelé modèle relationnel.</a:t>
            </a:r>
          </a:p>
          <a:p>
            <a:r>
              <a:rPr lang="fr-FR" dirty="0"/>
              <a:t>On emploie souvent l’abréviation suivante : MLD : Modèle logique des données</a:t>
            </a:r>
          </a:p>
          <a:p>
            <a:r>
              <a:rPr lang="fr-FR" dirty="0"/>
              <a:t>Et quelquefois, les </a:t>
            </a:r>
            <a:r>
              <a:rPr lang="fr-FR" dirty="0" smtClean="0"/>
              <a:t>abréviations </a:t>
            </a:r>
            <a:r>
              <a:rPr lang="fr-FR" dirty="0"/>
              <a:t>suivantes sont employées :</a:t>
            </a:r>
          </a:p>
          <a:p>
            <a:r>
              <a:rPr lang="fr-FR" dirty="0"/>
              <a:t>- MLDR : Modèle logique de données relationnelles</a:t>
            </a:r>
          </a:p>
          <a:p>
            <a:r>
              <a:rPr lang="fr-FR" dirty="0"/>
              <a:t>- MRD : Modèle relationnel de données</a:t>
            </a:r>
          </a:p>
          <a:p>
            <a:r>
              <a:rPr lang="fr-FR" dirty="0"/>
              <a:t>- MLRD : Modèle relationnel logique de données</a:t>
            </a:r>
          </a:p>
          <a:p>
            <a:r>
              <a:rPr lang="fr-FR" dirty="0"/>
              <a:t>Le MCD ne peut pas être implanté dans une base de données sans modification.</a:t>
            </a:r>
          </a:p>
          <a:p>
            <a:r>
              <a:rPr lang="fr-FR" dirty="0"/>
              <a:t>Il est obligatoire de transformer ce modèle. On dit qu’on effectue un passage du modèle conceptuel de données vers</a:t>
            </a:r>
          </a:p>
          <a:p>
            <a:r>
              <a:rPr lang="fr-FR" dirty="0"/>
              <a:t>le modèle logique de données.</a:t>
            </a:r>
          </a:p>
          <a:p>
            <a:r>
              <a:rPr lang="fr-FR" dirty="0"/>
              <a:t>Le MLD pourra être implanté dans une base de données relationnelle.</a:t>
            </a:r>
          </a:p>
        </p:txBody>
      </p:sp>
    </p:spTree>
    <p:extLst>
      <p:ext uri="{BB962C8B-B14F-4D97-AF65-F5344CB8AC3E}">
        <p14:creationId xmlns="" xmlns:p14="http://schemas.microsoft.com/office/powerpoint/2010/main" val="419933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/>
              <a:t/>
            </a:r>
            <a:br>
              <a:rPr lang="fr-FR" dirty="0" smtClean="0"/>
            </a:br>
            <a:r>
              <a:rPr lang="fr-FR" dirty="0"/>
              <a:t/>
            </a:r>
            <a:br>
              <a:rPr lang="fr-FR" dirty="0"/>
            </a:br>
            <a:r>
              <a:rPr lang="fr-FR" sz="3100" dirty="0" smtClean="0"/>
              <a:t>Règles </a:t>
            </a:r>
            <a:r>
              <a:rPr lang="fr-FR" sz="3100" dirty="0"/>
              <a:t>de passage du </a:t>
            </a:r>
            <a:r>
              <a:rPr lang="fr-FR" sz="3100" dirty="0" smtClean="0"/>
              <a:t>MCD (E/A) </a:t>
            </a:r>
            <a:r>
              <a:rPr lang="fr-FR" sz="3100" dirty="0"/>
              <a:t>au </a:t>
            </a:r>
            <a:r>
              <a:rPr lang="fr-FR" sz="3100" dirty="0" smtClean="0"/>
              <a:t>MLD (MR) </a:t>
            </a:r>
            <a:endParaRPr lang="fr-FR" sz="31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Règle numéro 1 :</a:t>
            </a:r>
          </a:p>
          <a:p>
            <a:pPr marL="0" indent="0">
              <a:buNone/>
            </a:pPr>
            <a:r>
              <a:rPr lang="fr-FR" dirty="0"/>
              <a:t>a) Une entité du MCD devient une relation, c’est à dire une table.</a:t>
            </a:r>
          </a:p>
          <a:p>
            <a:pPr marL="0" indent="0">
              <a:buNone/>
            </a:pPr>
            <a:r>
              <a:rPr lang="fr-FR" dirty="0"/>
              <a:t>Dans un SGBD de type relationnel, une table est structure tabulaire dont chaque ligne correspond aux données d'un</a:t>
            </a:r>
          </a:p>
          <a:p>
            <a:pPr marL="0" indent="0">
              <a:buNone/>
            </a:pPr>
            <a:r>
              <a:rPr lang="fr-FR" dirty="0"/>
              <a:t>objet enregistré (d'où le terme enregistrement ) et où chaque colonne correspond à une propriété de cet objet. </a:t>
            </a:r>
            <a:r>
              <a:rPr lang="fr-FR" dirty="0" smtClean="0"/>
              <a:t>Une table </a:t>
            </a:r>
            <a:r>
              <a:rPr lang="fr-FR" dirty="0"/>
              <a:t>contiendra donc un ensemble d’enregistrements.</a:t>
            </a:r>
          </a:p>
          <a:p>
            <a:pPr marL="0" indent="0">
              <a:buNone/>
            </a:pPr>
            <a:r>
              <a:rPr lang="fr-FR" dirty="0"/>
              <a:t>Une ligne correspond à un enregistrement.</a:t>
            </a:r>
          </a:p>
          <a:p>
            <a:pPr marL="0" indent="0">
              <a:buNone/>
            </a:pPr>
            <a:r>
              <a:rPr lang="fr-FR" dirty="0"/>
              <a:t>Une colonne correspond à un champ.</a:t>
            </a:r>
          </a:p>
          <a:p>
            <a:pPr marL="0" indent="0">
              <a:buNone/>
            </a:pPr>
            <a:r>
              <a:rPr lang="fr-FR" dirty="0"/>
              <a:t>La valeur prise par un champ pour un enregistrement donné est située à l’intersection ligne-colonne correspondant </a:t>
            </a:r>
            <a:r>
              <a:rPr lang="fr-FR" dirty="0" smtClean="0"/>
              <a:t>à enregistrement-champ</a:t>
            </a:r>
            <a:r>
              <a:rPr lang="fr-FR" dirty="0"/>
              <a:t>.</a:t>
            </a:r>
          </a:p>
          <a:p>
            <a:pPr marL="0" indent="0">
              <a:buNone/>
            </a:pPr>
            <a:r>
              <a:rPr lang="fr-FR" dirty="0"/>
              <a:t>Il n’y a pas de limite théorique au nombre d’enregistrements que peut contenir une table. Par contre, la limite est lié </a:t>
            </a:r>
            <a:r>
              <a:rPr lang="fr-FR" dirty="0" smtClean="0"/>
              <a:t>à l’espace </a:t>
            </a:r>
            <a:r>
              <a:rPr lang="fr-FR" dirty="0"/>
              <a:t>de stockage.</a:t>
            </a:r>
          </a:p>
        </p:txBody>
      </p:sp>
    </p:spTree>
    <p:extLst>
      <p:ext uri="{BB962C8B-B14F-4D97-AF65-F5344CB8AC3E}">
        <p14:creationId xmlns="" xmlns:p14="http://schemas.microsoft.com/office/powerpoint/2010/main" val="344875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1582341"/>
            <a:ext cx="77768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b) Son identifiant devient la clé primaire de la relation.</a:t>
            </a:r>
          </a:p>
          <a:p>
            <a:r>
              <a:rPr lang="fr-FR" dirty="0"/>
              <a:t>La clé primaire permet d’identifier de façon unique un enregistrement dans la table.</a:t>
            </a:r>
          </a:p>
          <a:p>
            <a:r>
              <a:rPr lang="fr-FR" dirty="0"/>
              <a:t>Les valeurs de la clé primaire sont donc uniques.</a:t>
            </a:r>
          </a:p>
          <a:p>
            <a:r>
              <a:rPr lang="fr-FR" dirty="0"/>
              <a:t>Les valeurs de la clé primaire sont obligatoirement non nulles.</a:t>
            </a:r>
          </a:p>
          <a:p>
            <a:r>
              <a:rPr lang="fr-FR" dirty="0"/>
              <a:t>Dans la plupart des SGBDR, le fait de définir une clé primaire donne lieu automatiquement à la création d’un index</a:t>
            </a:r>
            <a:r>
              <a:rPr lang="fr-FR" dirty="0" smtClean="0"/>
              <a:t>.</a:t>
            </a:r>
          </a:p>
          <a:p>
            <a:endParaRPr lang="fr-FR" dirty="0"/>
          </a:p>
          <a:p>
            <a:r>
              <a:rPr lang="fr-FR" dirty="0"/>
              <a:t>c) Les autres propriétés deviennent les attributs de la relation.</a:t>
            </a:r>
          </a:p>
        </p:txBody>
      </p:sp>
    </p:spTree>
    <p:extLst>
      <p:ext uri="{BB962C8B-B14F-4D97-AF65-F5344CB8AC3E}">
        <p14:creationId xmlns="" xmlns:p14="http://schemas.microsoft.com/office/powerpoint/2010/main" val="59195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67544" y="836712"/>
            <a:ext cx="11207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i="1" u="sng" dirty="0"/>
              <a:t>Exemple</a:t>
            </a:r>
            <a:r>
              <a:rPr lang="fr-FR" i="1" dirty="0"/>
              <a:t> </a:t>
            </a:r>
            <a:r>
              <a:rPr lang="fr-FR" i="1" u="sng" dirty="0"/>
              <a:t>:</a:t>
            </a:r>
            <a:endParaRPr lang="fr-FR" dirty="0"/>
          </a:p>
        </p:txBody>
      </p:sp>
      <p:sp>
        <p:nvSpPr>
          <p:cNvPr id="8" name="Text Box 99"/>
          <p:cNvSpPr txBox="1">
            <a:spLocks noChangeArrowheads="1"/>
          </p:cNvSpPr>
          <p:nvPr/>
        </p:nvSpPr>
        <p:spPr bwMode="auto">
          <a:xfrm>
            <a:off x="1763688" y="1628800"/>
            <a:ext cx="1152128" cy="936104"/>
          </a:xfrm>
          <a:prstGeom prst="rect">
            <a:avLst/>
          </a:prstGeom>
          <a:solidFill>
            <a:srgbClr val="C0FFC0"/>
          </a:solidFill>
          <a:ln w="1524">
            <a:solidFill>
              <a:srgbClr val="0000FF"/>
            </a:solidFill>
            <a:prstDash val="solid"/>
            <a:miter lim="800000"/>
            <a:headEnd/>
            <a:tailEnd/>
          </a:ln>
        </p:spPr>
        <p:txBody>
          <a:bodyPr rot="0" vert="horz" wrap="square" lIns="0" tIns="0" rIns="0" bIns="0" anchor="t" anchorCtr="0" upright="1">
            <a:noAutofit/>
          </a:bodyPr>
          <a:lstStyle/>
          <a:p>
            <a:pPr marL="36830" marR="74295">
              <a:lnSpc>
                <a:spcPct val="112000"/>
              </a:lnSpc>
              <a:spcBef>
                <a:spcPts val="115"/>
              </a:spcBef>
              <a:spcAft>
                <a:spcPts val="0"/>
              </a:spcAft>
            </a:pPr>
            <a:r>
              <a:rPr lang="en-US" sz="1200" u="sng" dirty="0" err="1">
                <a:effectLst/>
                <a:latin typeface="Arial"/>
                <a:ea typeface="Century Gothic"/>
                <a:cs typeface="Century Gothic"/>
              </a:rPr>
              <a:t>numClient</a:t>
            </a:r>
            <a:r>
              <a:rPr lang="en-US" sz="1200" dirty="0">
                <a:effectLst/>
                <a:latin typeface="Arial"/>
                <a:ea typeface="Century Gothic"/>
                <a:cs typeface="Century Gothic"/>
              </a:rPr>
              <a:t> </a:t>
            </a:r>
            <a:endParaRPr lang="en-US" sz="1200" dirty="0" smtClean="0">
              <a:effectLst/>
              <a:latin typeface="Arial"/>
              <a:ea typeface="Century Gothic"/>
              <a:cs typeface="Century Gothic"/>
            </a:endParaRPr>
          </a:p>
          <a:p>
            <a:pPr marL="36830" marR="74295">
              <a:lnSpc>
                <a:spcPct val="112000"/>
              </a:lnSpc>
              <a:spcBef>
                <a:spcPts val="115"/>
              </a:spcBef>
              <a:spcAft>
                <a:spcPts val="0"/>
              </a:spcAft>
            </a:pPr>
            <a:r>
              <a:rPr lang="en-US" sz="1200" dirty="0" smtClean="0">
                <a:effectLst/>
                <a:latin typeface="Arial"/>
                <a:ea typeface="Century Gothic"/>
                <a:cs typeface="Century Gothic"/>
              </a:rPr>
              <a:t>nom </a:t>
            </a:r>
          </a:p>
          <a:p>
            <a:pPr marL="36830" marR="74295">
              <a:lnSpc>
                <a:spcPct val="112000"/>
              </a:lnSpc>
              <a:spcBef>
                <a:spcPts val="115"/>
              </a:spcBef>
              <a:spcAft>
                <a:spcPts val="0"/>
              </a:spcAft>
            </a:pPr>
            <a:r>
              <a:rPr lang="en-US" sz="1200" dirty="0" err="1" smtClean="0">
                <a:effectLst/>
                <a:latin typeface="Arial"/>
                <a:ea typeface="Century Gothic"/>
                <a:cs typeface="Century Gothic"/>
              </a:rPr>
              <a:t>prénom</a:t>
            </a:r>
            <a:r>
              <a:rPr lang="en-US" sz="1200" dirty="0" smtClean="0">
                <a:effectLst/>
                <a:latin typeface="Arial"/>
                <a:ea typeface="Century Gothic"/>
                <a:cs typeface="Century Gothic"/>
              </a:rPr>
              <a:t> </a:t>
            </a:r>
            <a:r>
              <a:rPr lang="en-US" sz="1200" dirty="0" err="1">
                <a:effectLst/>
                <a:latin typeface="Arial"/>
                <a:ea typeface="Century Gothic"/>
                <a:cs typeface="Century Gothic"/>
              </a:rPr>
              <a:t>adresse</a:t>
            </a:r>
            <a:endParaRPr lang="fr-FR" sz="1200" dirty="0">
              <a:effectLst/>
              <a:latin typeface="Century Gothic"/>
              <a:ea typeface="Century Gothic"/>
              <a:cs typeface="Century Gothic"/>
            </a:endParaRPr>
          </a:p>
        </p:txBody>
      </p:sp>
      <p:sp>
        <p:nvSpPr>
          <p:cNvPr id="9" name="Text Box 100"/>
          <p:cNvSpPr txBox="1">
            <a:spLocks noChangeArrowheads="1"/>
          </p:cNvSpPr>
          <p:nvPr/>
        </p:nvSpPr>
        <p:spPr bwMode="auto">
          <a:xfrm>
            <a:off x="1763688" y="1444009"/>
            <a:ext cx="1152128" cy="205556"/>
          </a:xfrm>
          <a:prstGeom prst="rect">
            <a:avLst/>
          </a:prstGeom>
          <a:solidFill>
            <a:srgbClr val="C0FFC0"/>
          </a:solidFill>
          <a:ln w="1524">
            <a:solidFill>
              <a:srgbClr val="0000FF"/>
            </a:solidFill>
            <a:prstDash val="solid"/>
            <a:miter lim="800000"/>
            <a:headEnd/>
            <a:tailEnd/>
          </a:ln>
        </p:spPr>
        <p:txBody>
          <a:bodyPr rot="0" vert="horz" wrap="square" lIns="0" tIns="0" rIns="0" bIns="0" anchor="t" anchorCtr="0" upright="1">
            <a:noAutofit/>
          </a:bodyPr>
          <a:lstStyle/>
          <a:p>
            <a:pPr marL="122555">
              <a:spcBef>
                <a:spcPts val="35"/>
              </a:spcBef>
              <a:spcAft>
                <a:spcPts val="0"/>
              </a:spcAft>
            </a:pPr>
            <a:r>
              <a:rPr lang="en-US" sz="1400" dirty="0">
                <a:effectLst/>
                <a:latin typeface="Arial"/>
                <a:ea typeface="Century Gothic"/>
                <a:cs typeface="Century Gothic"/>
              </a:rPr>
              <a:t>CLIENT</a:t>
            </a:r>
            <a:endParaRPr lang="fr-FR" sz="1400" dirty="0">
              <a:effectLst/>
              <a:latin typeface="Century Gothic"/>
              <a:ea typeface="Century Gothic"/>
              <a:cs typeface="Century Gothic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139952" y="1464899"/>
            <a:ext cx="51125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CLIENT(</a:t>
            </a:r>
            <a:r>
              <a:rPr lang="fr-FR" u="sng" dirty="0" err="1"/>
              <a:t>numClient</a:t>
            </a:r>
            <a:r>
              <a:rPr lang="fr-FR" dirty="0"/>
              <a:t> , nom , </a:t>
            </a:r>
            <a:r>
              <a:rPr lang="fr-FR" dirty="0" err="1"/>
              <a:t>prenom</a:t>
            </a:r>
            <a:r>
              <a:rPr lang="fr-FR" dirty="0"/>
              <a:t> , adresse)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28600" y="2693532"/>
            <a:ext cx="8282678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8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2000" b="1" dirty="0">
                <a:solidFill>
                  <a:srgbClr val="FF0000"/>
                </a:solidFill>
              </a:rPr>
              <a:t>Règle numéro 2: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entury Gothic" pitchFamily="34" charset="0"/>
                <a:cs typeface="Century Gothic" pitchFamily="34" charset="0"/>
              </a:rPr>
              <a:t>Une association de type 1:N (c’est à dire qui a les cardinalités maximales positionnées à « 1 »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entury Gothic" pitchFamily="34" charset="0"/>
                <a:cs typeface="Century Gothic" pitchFamily="34" charset="0"/>
              </a:rPr>
              <a:t>d’un côté de l’association et à « n » de l’autre côté) se traduit par la création d’une clé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entury Gothic" pitchFamily="34" charset="0"/>
                <a:cs typeface="Century Gothic" pitchFamily="34" charset="0"/>
              </a:rPr>
              <a:t> étrangère dans la relation correspondante à l’entité côté« 1 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entury Gothic" pitchFamily="34" charset="0"/>
                <a:cs typeface="Century Gothic" pitchFamily="34" charset="0"/>
              </a:rPr>
              <a:t> Cette clé étrangère référence la clé primaire de la relation correspondant à l’autre entité.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578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134" y="1484784"/>
            <a:ext cx="5154074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cxnSp>
        <p:nvCxnSpPr>
          <p:cNvPr id="4" name="Line 98"/>
          <p:cNvCxnSpPr>
            <a:cxnSpLocks noChangeShapeType="1"/>
          </p:cNvCxnSpPr>
          <p:nvPr/>
        </p:nvCxnSpPr>
        <p:spPr bwMode="auto">
          <a:xfrm>
            <a:off x="719455" y="8338820"/>
            <a:ext cx="475615" cy="0"/>
          </a:xfrm>
          <a:prstGeom prst="line">
            <a:avLst/>
          </a:prstGeom>
          <a:noFill/>
          <a:ln w="6096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84138" y="501134"/>
            <a:ext cx="16795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entury Gothic" pitchFamily="34" charset="0"/>
                <a:cs typeface="Century Gothic" pitchFamily="34" charset="0"/>
              </a:rPr>
              <a:t>Exemple :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3913" y="3140993"/>
            <a:ext cx="6480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CLIENT(</a:t>
            </a:r>
            <a:r>
              <a:rPr lang="fr-FR" u="sng" dirty="0" err="1"/>
              <a:t>numClient</a:t>
            </a:r>
            <a:r>
              <a:rPr lang="fr-FR" dirty="0"/>
              <a:t> , nom , </a:t>
            </a:r>
            <a:r>
              <a:rPr lang="fr-FR" dirty="0" err="1"/>
              <a:t>prenom</a:t>
            </a:r>
            <a:r>
              <a:rPr lang="fr-FR" dirty="0"/>
              <a:t> , adresse) </a:t>
            </a:r>
            <a:endParaRPr lang="fr-FR" dirty="0" smtClean="0"/>
          </a:p>
          <a:p>
            <a:r>
              <a:rPr lang="fr-FR" dirty="0" smtClean="0"/>
              <a:t>COMMANDE(</a:t>
            </a:r>
            <a:r>
              <a:rPr lang="fr-FR" u="sng" dirty="0" err="1" smtClean="0"/>
              <a:t>numCommande</a:t>
            </a:r>
            <a:r>
              <a:rPr lang="fr-FR" dirty="0" smtClean="0"/>
              <a:t> </a:t>
            </a:r>
            <a:r>
              <a:rPr lang="fr-FR" dirty="0"/>
              <a:t>,</a:t>
            </a:r>
            <a:r>
              <a:rPr lang="fr-FR" dirty="0" err="1"/>
              <a:t>dateCommande</a:t>
            </a:r>
            <a:r>
              <a:rPr lang="fr-FR" dirty="0"/>
              <a:t> , #</a:t>
            </a:r>
            <a:r>
              <a:rPr lang="fr-FR" dirty="0" err="1" smtClean="0"/>
              <a:t>numClient</a:t>
            </a:r>
            <a:r>
              <a:rPr lang="fr-FR" smtClean="0"/>
              <a:t>)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77465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9398" y="476672"/>
            <a:ext cx="7990993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000" b="1" dirty="0">
                <a:solidFill>
                  <a:srgbClr val="FF0000"/>
                </a:solidFill>
              </a:rPr>
              <a:t>Règle numéro 3 :</a:t>
            </a:r>
          </a:p>
          <a:p>
            <a:r>
              <a:rPr lang="fr-FR" dirty="0"/>
              <a:t> </a:t>
            </a:r>
          </a:p>
          <a:p>
            <a:r>
              <a:rPr lang="fr-FR" dirty="0"/>
              <a:t>Une association de type N :N (c’est à dire qui a les cardinalités maximales positionnées à « N » des 2 côtés de l’association) se traduit par la création d’une relation dont la clé primaire est composée des clés étrangères référençant les relations correspondant aux entités liées par l’association.</a:t>
            </a:r>
          </a:p>
          <a:p>
            <a:r>
              <a:rPr lang="fr-FR" dirty="0"/>
              <a:t>Les éventuelles propriétés de l’association deviennent des attributs de la relation.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212976"/>
            <a:ext cx="5832648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51520" y="3028310"/>
            <a:ext cx="11512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Exemple :</a:t>
            </a:r>
          </a:p>
        </p:txBody>
      </p:sp>
      <p:sp>
        <p:nvSpPr>
          <p:cNvPr id="4" name="Rectangle 3"/>
          <p:cNvSpPr/>
          <p:nvPr/>
        </p:nvSpPr>
        <p:spPr>
          <a:xfrm>
            <a:off x="683568" y="4509120"/>
            <a:ext cx="57241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COMMANDE(</a:t>
            </a:r>
            <a:r>
              <a:rPr lang="fr-FR" u="sng" dirty="0" err="1"/>
              <a:t>numCommande</a:t>
            </a:r>
            <a:r>
              <a:rPr lang="fr-FR" dirty="0"/>
              <a:t> ,</a:t>
            </a:r>
            <a:r>
              <a:rPr lang="fr-FR" dirty="0" err="1"/>
              <a:t>dateCommande</a:t>
            </a:r>
            <a:r>
              <a:rPr lang="fr-FR" dirty="0"/>
              <a:t>) PRODUIT(</a:t>
            </a:r>
            <a:r>
              <a:rPr lang="fr-FR" u="sng" dirty="0" err="1"/>
              <a:t>refProduit</a:t>
            </a:r>
            <a:r>
              <a:rPr lang="fr-FR" dirty="0"/>
              <a:t>, </a:t>
            </a:r>
            <a:r>
              <a:rPr lang="fr-FR" dirty="0" err="1"/>
              <a:t>libelleProduit</a:t>
            </a:r>
            <a:r>
              <a:rPr lang="fr-FR" dirty="0"/>
              <a:t>) CONCERNE(</a:t>
            </a:r>
            <a:r>
              <a:rPr lang="fr-FR" u="sng" dirty="0"/>
              <a:t>#</a:t>
            </a:r>
            <a:r>
              <a:rPr lang="fr-FR" u="sng" dirty="0" err="1"/>
              <a:t>numCommande</a:t>
            </a:r>
            <a:r>
              <a:rPr lang="fr-FR" u="sng" dirty="0"/>
              <a:t> , #</a:t>
            </a:r>
            <a:r>
              <a:rPr lang="fr-FR" u="sng" dirty="0" err="1"/>
              <a:t>refProduit</a:t>
            </a:r>
            <a:r>
              <a:rPr lang="fr-FR" dirty="0"/>
              <a:t> , quantité)</a:t>
            </a:r>
          </a:p>
        </p:txBody>
      </p:sp>
      <p:sp>
        <p:nvSpPr>
          <p:cNvPr id="5" name="Rectangle 4"/>
          <p:cNvSpPr/>
          <p:nvPr/>
        </p:nvSpPr>
        <p:spPr>
          <a:xfrm>
            <a:off x="251520" y="5448818"/>
            <a:ext cx="83714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err="1" smtClean="0"/>
              <a:t>Rq</a:t>
            </a:r>
            <a:r>
              <a:rPr lang="fr-FR" dirty="0" smtClean="0"/>
              <a:t>: Si </a:t>
            </a:r>
            <a:r>
              <a:rPr lang="fr-FR" dirty="0"/>
              <a:t>le nom du MCD n’est pas significatif, on peut renommer le nom de la table.</a:t>
            </a:r>
          </a:p>
          <a:p>
            <a:r>
              <a:rPr lang="fr-FR" dirty="0"/>
              <a:t>Dans notre exemple, plutôt que la table « CONCERNE », on la nommera « LIGNE_DE_COMMANDE ».</a:t>
            </a:r>
          </a:p>
          <a:p>
            <a:r>
              <a:rPr lang="fr-FR" dirty="0" smtClean="0"/>
              <a:t>LIGNE_DE_COMMANDE  </a:t>
            </a:r>
            <a:r>
              <a:rPr lang="fr-FR" dirty="0"/>
              <a:t>(#</a:t>
            </a:r>
            <a:r>
              <a:rPr lang="fr-FR" dirty="0" err="1"/>
              <a:t>numCommande</a:t>
            </a:r>
            <a:r>
              <a:rPr lang="fr-FR" dirty="0"/>
              <a:t>  ,  #</a:t>
            </a:r>
            <a:r>
              <a:rPr lang="fr-FR" dirty="0" err="1"/>
              <a:t>refProduit</a:t>
            </a:r>
            <a:r>
              <a:rPr lang="fr-FR" dirty="0"/>
              <a:t>  ,  quantité) </a:t>
            </a:r>
          </a:p>
        </p:txBody>
      </p:sp>
    </p:spTree>
    <p:extLst>
      <p:ext uri="{BB962C8B-B14F-4D97-AF65-F5344CB8AC3E}">
        <p14:creationId xmlns="" xmlns:p14="http://schemas.microsoft.com/office/powerpoint/2010/main" val="135619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0" y="1772816"/>
            <a:ext cx="6264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Associations ternaires </a:t>
            </a:r>
            <a:r>
              <a:rPr lang="fr-FR" dirty="0"/>
              <a:t>: Les règles définies ci-dessus s’appliquent aux associations ternaires. </a:t>
            </a:r>
            <a:endParaRPr lang="fr-FR" dirty="0" smtClean="0"/>
          </a:p>
          <a:p>
            <a:endParaRPr lang="fr-FR" dirty="0"/>
          </a:p>
          <a:p>
            <a:endParaRPr lang="fr-FR" dirty="0" smtClean="0"/>
          </a:p>
        </p:txBody>
      </p:sp>
    </p:spTree>
    <p:extLst>
      <p:ext uri="{BB962C8B-B14F-4D97-AF65-F5344CB8AC3E}">
        <p14:creationId xmlns="" xmlns:p14="http://schemas.microsoft.com/office/powerpoint/2010/main" val="307825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20" y="1285860"/>
            <a:ext cx="7572428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C00000"/>
                </a:solidFill>
              </a:rPr>
              <a:t>Système de Gestion de Base de Données (SGBD)</a:t>
            </a:r>
          </a:p>
          <a:p>
            <a:r>
              <a:rPr lang="en-US" sz="2800" b="1" dirty="0">
                <a:solidFill>
                  <a:srgbClr val="C00000"/>
                </a:solidFill>
              </a:rPr>
              <a:t>DATA BASE MANAGEMENT SYSTEM (DBMS</a:t>
            </a:r>
            <a:r>
              <a:rPr lang="en-US" sz="2800" b="1" dirty="0" smtClean="0">
                <a:solidFill>
                  <a:srgbClr val="C00000"/>
                </a:solidFill>
              </a:rPr>
              <a:t>)</a:t>
            </a:r>
          </a:p>
          <a:p>
            <a:endParaRPr lang="en-US" sz="2800" b="1" dirty="0">
              <a:solidFill>
                <a:srgbClr val="C00000"/>
              </a:solidFill>
            </a:endParaRPr>
          </a:p>
          <a:p>
            <a:r>
              <a:rPr lang="fr-FR" sz="2400" b="1" dirty="0"/>
              <a:t>S</a:t>
            </a:r>
            <a:r>
              <a:rPr lang="fr-FR" sz="2400" b="1" dirty="0" smtClean="0"/>
              <a:t>ystème </a:t>
            </a:r>
            <a:r>
              <a:rPr lang="fr-FR" sz="2400" b="1" dirty="0"/>
              <a:t>qui permet de gérer une BD partagée par</a:t>
            </a:r>
          </a:p>
          <a:p>
            <a:r>
              <a:rPr lang="fr-FR" sz="2400" b="1" dirty="0"/>
              <a:t>plusieurs utilisateurs </a:t>
            </a:r>
            <a:r>
              <a:rPr lang="fr-FR" sz="2400" b="1" dirty="0" smtClean="0"/>
              <a:t>simultanément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85679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305800" cy="2490054"/>
          </a:xfrm>
        </p:spPr>
        <p:txBody>
          <a:bodyPr>
            <a:normAutofit fontScale="90000"/>
          </a:bodyPr>
          <a:lstStyle/>
          <a:p>
            <a:pPr algn="l"/>
            <a:r>
              <a:rPr lang="fr-FR" sz="2800" b="0" i="0" u="none" strike="noStrike" baseline="0" dirty="0" smtClean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800" b="0" i="0" u="none" strike="noStrike" baseline="0" dirty="0" smtClean="0">
                <a:solidFill>
                  <a:srgbClr val="000000"/>
                </a:solidFill>
                <a:latin typeface="Arial"/>
              </a:rPr>
              <a:t>Ex :</a:t>
            </a:r>
            <a:br>
              <a:rPr lang="fr-FR" sz="2800" b="0" i="0" u="none" strike="noStrike" baseline="0" dirty="0" smtClean="0">
                <a:solidFill>
                  <a:srgbClr val="000000"/>
                </a:solidFill>
                <a:latin typeface="Arial"/>
              </a:rPr>
            </a:br>
            <a:r>
              <a:rPr lang="fr-FR" sz="2800" b="0" i="0" u="none" strike="noStrike" baseline="0" dirty="0" smtClean="0">
                <a:solidFill>
                  <a:srgbClr val="000000"/>
                </a:solidFill>
                <a:latin typeface="Arial"/>
              </a:rPr>
              <a:t>	</a:t>
            </a:r>
            <a:r>
              <a:rPr lang="fr-FR" sz="2800" b="0" i="0" u="none" strike="noStrike" baseline="0" dirty="0" smtClean="0">
                <a:solidFill>
                  <a:schemeClr val="tx1"/>
                </a:solidFill>
                <a:latin typeface="Arial"/>
              </a:rPr>
              <a:t>CLIENT (</a:t>
            </a:r>
            <a:r>
              <a:rPr lang="fr-FR" sz="2800" b="0" i="0" u="none" strike="noStrike" baseline="0" dirty="0" err="1" smtClean="0">
                <a:solidFill>
                  <a:schemeClr val="tx1"/>
                </a:solidFill>
                <a:latin typeface="Arial"/>
              </a:rPr>
              <a:t>IdCli</a:t>
            </a:r>
            <a:r>
              <a:rPr lang="fr-FR" sz="2800" b="0" i="0" u="none" strike="noStrike" baseline="0" dirty="0" smtClean="0">
                <a:solidFill>
                  <a:schemeClr val="tx1"/>
                </a:solidFill>
                <a:latin typeface="Arial"/>
              </a:rPr>
              <a:t>, nom, ville)</a:t>
            </a:r>
            <a:br>
              <a:rPr lang="fr-FR" sz="2800" b="0" i="0" u="none" strike="noStrike" baseline="0" dirty="0" smtClean="0">
                <a:solidFill>
                  <a:schemeClr val="tx1"/>
                </a:solidFill>
                <a:latin typeface="Arial"/>
              </a:rPr>
            </a:br>
            <a:r>
              <a:rPr lang="fr-FR" sz="2800" b="0" i="0" u="none" strike="noStrike" baseline="0" dirty="0" smtClean="0">
                <a:solidFill>
                  <a:schemeClr val="tx1"/>
                </a:solidFill>
                <a:latin typeface="Arial"/>
              </a:rPr>
              <a:t>	PRODUIT (</a:t>
            </a:r>
            <a:r>
              <a:rPr lang="fr-FR" sz="2800" b="0" i="0" u="none" strike="noStrike" baseline="0" dirty="0" err="1" smtClean="0">
                <a:solidFill>
                  <a:schemeClr val="tx1"/>
                </a:solidFill>
                <a:latin typeface="Arial"/>
              </a:rPr>
              <a:t>IdPro</a:t>
            </a:r>
            <a:r>
              <a:rPr lang="fr-FR" sz="2800" b="0" i="0" u="none" strike="noStrike" baseline="0" dirty="0" smtClean="0">
                <a:solidFill>
                  <a:schemeClr val="tx1"/>
                </a:solidFill>
                <a:latin typeface="Arial"/>
              </a:rPr>
              <a:t>, nom, prix, </a:t>
            </a:r>
            <a:r>
              <a:rPr lang="fr-FR" sz="2800" b="0" i="0" u="none" strike="noStrike" baseline="0" dirty="0" err="1" smtClean="0">
                <a:solidFill>
                  <a:schemeClr val="tx1"/>
                </a:solidFill>
                <a:latin typeface="Arial"/>
              </a:rPr>
              <a:t>qstock</a:t>
            </a:r>
            <a:r>
              <a:rPr lang="fr-FR" sz="2800" b="0" i="0" u="none" strike="noStrike" baseline="0" dirty="0" smtClean="0">
                <a:solidFill>
                  <a:schemeClr val="tx1"/>
                </a:solidFill>
                <a:latin typeface="Arial"/>
              </a:rPr>
              <a:t>)</a:t>
            </a:r>
            <a:br>
              <a:rPr lang="fr-FR" sz="2800" b="0" i="0" u="none" strike="noStrike" baseline="0" dirty="0" smtClean="0">
                <a:solidFill>
                  <a:schemeClr val="tx1"/>
                </a:solidFill>
                <a:latin typeface="Arial"/>
              </a:rPr>
            </a:br>
            <a:r>
              <a:rPr lang="fr-FR" sz="2800" b="0" i="0" u="none" strike="noStrike" baseline="0" dirty="0" smtClean="0">
                <a:solidFill>
                  <a:schemeClr val="tx1"/>
                </a:solidFill>
                <a:latin typeface="Arial"/>
              </a:rPr>
              <a:t>	</a:t>
            </a:r>
            <a:r>
              <a:rPr lang="it-IT" sz="2800" b="0" i="0" u="none" strike="noStrike" baseline="0" dirty="0" smtClean="0">
                <a:solidFill>
                  <a:schemeClr val="tx1"/>
                </a:solidFill>
                <a:latin typeface="Arial"/>
              </a:rPr>
              <a:t>VENTE (IdCli, IdPro, date, qte)</a:t>
            </a:r>
            <a:br>
              <a:rPr lang="it-IT" sz="2800" b="0" i="0" u="none" strike="noStrike" baseline="0" dirty="0" smtClean="0">
                <a:solidFill>
                  <a:schemeClr val="tx1"/>
                </a:solidFill>
                <a:latin typeface="Arial"/>
              </a:rPr>
            </a:br>
            <a:r>
              <a:rPr lang="it-IT" sz="2800" b="0" i="0" u="none" strike="noStrike" baseline="0" dirty="0" smtClean="0">
                <a:solidFill>
                  <a:srgbClr val="008100"/>
                </a:solidFill>
                <a:latin typeface="Arial"/>
              </a:rPr>
              <a:t/>
            </a:r>
            <a:br>
              <a:rPr lang="it-IT" sz="2800" b="0" i="0" u="none" strike="noStrike" baseline="0" dirty="0" smtClean="0">
                <a:solidFill>
                  <a:srgbClr val="008100"/>
                </a:solidFill>
                <a:latin typeface="Arial"/>
              </a:rPr>
            </a:br>
            <a:r>
              <a:rPr lang="fr-FR" sz="2800" b="0" i="0" u="none" strike="noStrike" baseline="0" dirty="0" smtClean="0">
                <a:solidFill>
                  <a:srgbClr val="000000"/>
                </a:solidFill>
                <a:latin typeface="Arial"/>
              </a:rPr>
              <a:t>Représentation des données sous forme de </a:t>
            </a:r>
            <a:r>
              <a:rPr lang="fr-FR" sz="2800" b="0" i="0" u="none" strike="noStrike" baseline="0" dirty="0" smtClean="0">
                <a:solidFill>
                  <a:srgbClr val="FF0000"/>
                </a:solidFill>
                <a:latin typeface="Arial"/>
              </a:rPr>
              <a:t>tables</a:t>
            </a:r>
            <a:endParaRPr lang="fr-FR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3286124"/>
            <a:ext cx="7978775" cy="169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5000636"/>
            <a:ext cx="8039100" cy="1260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1858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142984"/>
            <a:ext cx="8588375" cy="233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7668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idx="4294967295"/>
          </p:nvPr>
        </p:nvSpPr>
        <p:spPr>
          <a:xfrm>
            <a:off x="0" y="31750"/>
            <a:ext cx="7772400" cy="1165225"/>
          </a:xfrm>
        </p:spPr>
        <p:txBody>
          <a:bodyPr>
            <a:normAutofit/>
          </a:bodyPr>
          <a:lstStyle/>
          <a:p>
            <a:pPr algn="ctr"/>
            <a:r>
              <a:rPr lang="fr-FR" sz="2800" b="1" i="0" u="none" strike="noStrike" baseline="0" dirty="0" smtClean="0">
                <a:solidFill>
                  <a:srgbClr val="000081"/>
                </a:solidFill>
                <a:latin typeface="Arial,Bold"/>
              </a:rPr>
              <a:t>LES AVANTAGES DU MODÈLE RELATIONNEL</a:t>
            </a:r>
            <a:endParaRPr lang="fr-FR" sz="28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4294967295"/>
          </p:nvPr>
        </p:nvSpPr>
        <p:spPr>
          <a:xfrm>
            <a:off x="0" y="1196975"/>
            <a:ext cx="8640763" cy="5545138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fr-FR" sz="1400" b="0" i="0" u="none" strike="noStrike" baseline="0" dirty="0" smtClean="0">
                <a:solidFill>
                  <a:srgbClr val="FF0000"/>
                </a:solidFill>
                <a:latin typeface="SymbolMT"/>
              </a:rPr>
              <a:t>• </a:t>
            </a:r>
            <a:r>
              <a:rPr lang="fr-FR" b="1" i="0" u="none" strike="noStrike" baseline="0" dirty="0" smtClean="0">
                <a:solidFill>
                  <a:srgbClr val="FF0000"/>
                </a:solidFill>
                <a:latin typeface="Arial,Bold"/>
              </a:rPr>
              <a:t>SIMPLICITE DE PRÉSENTATION</a:t>
            </a:r>
          </a:p>
          <a:p>
            <a:pPr algn="l"/>
            <a:r>
              <a:rPr lang="fr-FR" b="0" i="0" u="none" strike="noStrike" baseline="0" dirty="0" smtClean="0">
                <a:solidFill>
                  <a:srgbClr val="000000"/>
                </a:solidFill>
                <a:latin typeface="Arial"/>
              </a:rPr>
              <a:t>- représentation sous forme de </a:t>
            </a:r>
            <a:r>
              <a:rPr lang="fr-FR" b="0" i="0" u="none" strike="noStrike" baseline="0" dirty="0" smtClean="0">
                <a:solidFill>
                  <a:srgbClr val="FF0000"/>
                </a:solidFill>
                <a:latin typeface="Arial"/>
              </a:rPr>
              <a:t>tables</a:t>
            </a:r>
          </a:p>
          <a:p>
            <a:pPr algn="l"/>
            <a:r>
              <a:rPr lang="fr-FR" sz="1400" b="0" i="0" u="none" strike="noStrike" baseline="0" dirty="0" smtClean="0">
                <a:solidFill>
                  <a:srgbClr val="FF0000"/>
                </a:solidFill>
                <a:latin typeface="SymbolMT"/>
              </a:rPr>
              <a:t>• </a:t>
            </a:r>
            <a:r>
              <a:rPr lang="fr-FR" b="1" i="0" u="none" strike="noStrike" baseline="0" dirty="0" smtClean="0">
                <a:solidFill>
                  <a:srgbClr val="FF0000"/>
                </a:solidFill>
                <a:latin typeface="Arial,Bold"/>
              </a:rPr>
              <a:t>OPÉRATIONS RELATIONNELLES</a:t>
            </a:r>
          </a:p>
          <a:p>
            <a:pPr algn="l"/>
            <a:r>
              <a:rPr lang="fr-FR" b="0" i="0" u="none" strike="noStrike" baseline="0" dirty="0" smtClean="0">
                <a:solidFill>
                  <a:srgbClr val="000000"/>
                </a:solidFill>
                <a:latin typeface="Arial"/>
              </a:rPr>
              <a:t>- algèbre relationnelle</a:t>
            </a:r>
          </a:p>
          <a:p>
            <a:pPr algn="l"/>
            <a:r>
              <a:rPr lang="fr-FR" b="0" i="0" u="none" strike="noStrike" baseline="0" dirty="0" smtClean="0">
                <a:solidFill>
                  <a:srgbClr val="000000"/>
                </a:solidFill>
                <a:latin typeface="Arial"/>
              </a:rPr>
              <a:t>- langages </a:t>
            </a:r>
            <a:r>
              <a:rPr lang="fr-FR" b="0" i="0" u="none" strike="noStrike" baseline="0" dirty="0" err="1" smtClean="0">
                <a:solidFill>
                  <a:srgbClr val="000000"/>
                </a:solidFill>
                <a:latin typeface="Arial"/>
              </a:rPr>
              <a:t>assertionnels</a:t>
            </a:r>
            <a:endParaRPr lang="fr-FR" b="0" i="0" u="none" strike="noStrike" baseline="0" dirty="0" smtClean="0">
              <a:solidFill>
                <a:srgbClr val="000000"/>
              </a:solidFill>
              <a:latin typeface="Arial"/>
            </a:endParaRPr>
          </a:p>
          <a:p>
            <a:pPr algn="l"/>
            <a:r>
              <a:rPr lang="fr-FR" sz="1400" b="0" i="0" u="none" strike="noStrike" baseline="0" dirty="0" smtClean="0">
                <a:solidFill>
                  <a:srgbClr val="FF0000"/>
                </a:solidFill>
                <a:latin typeface="SymbolMT"/>
              </a:rPr>
              <a:t>• </a:t>
            </a:r>
            <a:r>
              <a:rPr lang="fr-FR" b="1" i="0" u="none" strike="noStrike" baseline="0" dirty="0" smtClean="0">
                <a:solidFill>
                  <a:srgbClr val="FF0000"/>
                </a:solidFill>
                <a:latin typeface="Arial,Bold"/>
              </a:rPr>
              <a:t>INDEPENDANCE PHYSIQUE</a:t>
            </a:r>
          </a:p>
          <a:p>
            <a:pPr algn="l"/>
            <a:r>
              <a:rPr lang="fr-FR" b="0" i="0" u="none" strike="noStrike" baseline="0" dirty="0" smtClean="0">
                <a:solidFill>
                  <a:srgbClr val="000000"/>
                </a:solidFill>
                <a:latin typeface="Arial"/>
              </a:rPr>
              <a:t>- optimisation des accès</a:t>
            </a:r>
          </a:p>
          <a:p>
            <a:pPr marL="457200" indent="-457200" algn="l">
              <a:buFontTx/>
              <a:buChar char="-"/>
            </a:pPr>
            <a:r>
              <a:rPr lang="fr-FR" b="0" i="0" u="none" strike="noStrike" baseline="0" dirty="0" smtClean="0">
                <a:solidFill>
                  <a:srgbClr val="000000"/>
                </a:solidFill>
                <a:latin typeface="Arial"/>
              </a:rPr>
              <a:t>stratégie d'accès déterminée par le système</a:t>
            </a:r>
          </a:p>
          <a:p>
            <a:pPr algn="l"/>
            <a:r>
              <a:rPr lang="fr-FR" sz="1400" b="0" i="0" u="none" strike="noStrike" baseline="0" dirty="0" smtClean="0">
                <a:solidFill>
                  <a:srgbClr val="FF0000"/>
                </a:solidFill>
                <a:latin typeface="SymbolMT"/>
              </a:rPr>
              <a:t>• </a:t>
            </a:r>
            <a:r>
              <a:rPr lang="fr-FR" b="1" i="0" u="none" strike="noStrike" baseline="0" dirty="0" smtClean="0">
                <a:solidFill>
                  <a:srgbClr val="FF0000"/>
                </a:solidFill>
                <a:latin typeface="Arial,Bold"/>
              </a:rPr>
              <a:t>INDEPENDANCE LOGIQUE</a:t>
            </a:r>
          </a:p>
          <a:p>
            <a:pPr algn="l"/>
            <a:r>
              <a:rPr lang="fr-FR" b="0" i="0" u="none" strike="noStrike" baseline="0" dirty="0" smtClean="0">
                <a:solidFill>
                  <a:srgbClr val="000000"/>
                </a:solidFill>
                <a:latin typeface="Arial"/>
              </a:rPr>
              <a:t>- concept de </a:t>
            </a:r>
            <a:r>
              <a:rPr lang="fr-FR" b="0" i="0" u="none" strike="noStrike" baseline="0" dirty="0" smtClean="0">
                <a:solidFill>
                  <a:srgbClr val="FF0000"/>
                </a:solidFill>
                <a:latin typeface="Arial"/>
              </a:rPr>
              <a:t>VUES</a:t>
            </a:r>
          </a:p>
          <a:p>
            <a:pPr algn="l"/>
            <a:r>
              <a:rPr lang="fr-FR" sz="1400" b="0" i="0" u="none" strike="noStrike" baseline="0" dirty="0" smtClean="0">
                <a:solidFill>
                  <a:srgbClr val="FF0000"/>
                </a:solidFill>
                <a:latin typeface="SymbolMT"/>
              </a:rPr>
              <a:t>• </a:t>
            </a:r>
            <a:r>
              <a:rPr lang="fr-FR" b="1" i="0" u="none" strike="noStrike" baseline="0" dirty="0" smtClean="0">
                <a:solidFill>
                  <a:srgbClr val="FF0000"/>
                </a:solidFill>
                <a:latin typeface="Arial,Bold"/>
              </a:rPr>
              <a:t>MAINTIEN DE L’INTEGRITÉ</a:t>
            </a:r>
          </a:p>
          <a:p>
            <a:pPr algn="l"/>
            <a:r>
              <a:rPr lang="fr-FR" b="0" i="0" u="none" strike="noStrike" baseline="0" dirty="0" smtClean="0">
                <a:solidFill>
                  <a:srgbClr val="000000"/>
                </a:solidFill>
                <a:latin typeface="Arial"/>
              </a:rPr>
              <a:t>- contraintes d'intégrité définies au niveau du</a:t>
            </a:r>
          </a:p>
          <a:p>
            <a:pPr algn="l"/>
            <a:r>
              <a:rPr lang="fr-FR" b="0" i="0" u="none" strike="noStrike" baseline="0" dirty="0" smtClean="0">
                <a:solidFill>
                  <a:srgbClr val="000000"/>
                </a:solidFill>
                <a:latin typeface="Arial"/>
              </a:rPr>
              <a:t>schéma</a:t>
            </a:r>
          </a:p>
          <a:p>
            <a:pPr marL="457200" indent="-457200" algn="l">
              <a:buFontTx/>
              <a:buChar char="-"/>
            </a:pP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20957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idx="4294967295"/>
          </p:nvPr>
        </p:nvSpPr>
        <p:spPr>
          <a:xfrm>
            <a:off x="0" y="260350"/>
            <a:ext cx="7524750" cy="668338"/>
          </a:xfrm>
        </p:spPr>
        <p:txBody>
          <a:bodyPr>
            <a:normAutofit/>
          </a:bodyPr>
          <a:lstStyle/>
          <a:p>
            <a:r>
              <a:rPr lang="fr-FR" sz="3600" b="1" i="0" u="none" strike="noStrike" baseline="0" dirty="0" smtClean="0">
                <a:solidFill>
                  <a:srgbClr val="000081"/>
                </a:solidFill>
                <a:latin typeface="Arial,Bold"/>
              </a:rPr>
              <a:t>Chapitre 3: Le modèle relationnel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4294967295"/>
          </p:nvPr>
        </p:nvSpPr>
        <p:spPr>
          <a:xfrm>
            <a:off x="0" y="1785938"/>
            <a:ext cx="7643834" cy="2286000"/>
          </a:xfrm>
        </p:spPr>
        <p:txBody>
          <a:bodyPr>
            <a:noAutofit/>
          </a:bodyPr>
          <a:lstStyle/>
          <a:p>
            <a:pPr algn="l"/>
            <a:r>
              <a:rPr lang="fr-FR" sz="2400" b="1" i="0" u="none" strike="noStrike" baseline="0" dirty="0" smtClean="0">
                <a:solidFill>
                  <a:schemeClr val="accent1"/>
                </a:solidFill>
                <a:latin typeface="Arial,Bold"/>
              </a:rPr>
              <a:t>I. LES CONCEPTS</a:t>
            </a:r>
          </a:p>
          <a:p>
            <a:pPr algn="l"/>
            <a:r>
              <a:rPr lang="fr-FR" sz="2400" b="1" i="0" u="none" strike="noStrike" baseline="0" dirty="0" smtClean="0">
                <a:solidFill>
                  <a:schemeClr val="accent1"/>
                </a:solidFill>
                <a:latin typeface="Arial,Bold"/>
              </a:rPr>
              <a:t>II. LES DÉPENDANCES FONCTIONNELLES</a:t>
            </a:r>
          </a:p>
          <a:p>
            <a:pPr algn="l"/>
            <a:r>
              <a:rPr lang="fr-FR" sz="2400" b="1" i="0" u="none" strike="noStrike" baseline="0" dirty="0" smtClean="0">
                <a:solidFill>
                  <a:schemeClr val="accent1"/>
                </a:solidFill>
                <a:latin typeface="Arial,Bold"/>
              </a:rPr>
              <a:t>III. LES RÈGLES D'INTÉGRITÉ</a:t>
            </a:r>
          </a:p>
          <a:p>
            <a:pPr algn="l"/>
            <a:r>
              <a:rPr lang="fr-FR" sz="2400" b="1" i="0" u="none" strike="noStrike" baseline="0" dirty="0" smtClean="0">
                <a:solidFill>
                  <a:schemeClr val="accent1"/>
                </a:solidFill>
                <a:latin typeface="Arial,Bold"/>
              </a:rPr>
              <a:t>IV. LES FORMES NORMALES</a:t>
            </a:r>
            <a:endParaRPr lang="fr-FR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869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idx="4294967295"/>
          </p:nvPr>
        </p:nvSpPr>
        <p:spPr>
          <a:xfrm>
            <a:off x="0" y="188913"/>
            <a:ext cx="7772400" cy="1025525"/>
          </a:xfrm>
        </p:spPr>
        <p:txBody>
          <a:bodyPr>
            <a:normAutofit/>
          </a:bodyPr>
          <a:lstStyle/>
          <a:p>
            <a:pPr algn="ctr"/>
            <a:r>
              <a:rPr lang="fr-FR" sz="3600" b="1" i="0" u="none" strike="noStrike" baseline="0" dirty="0" smtClean="0">
                <a:solidFill>
                  <a:srgbClr val="000081"/>
                </a:solidFill>
                <a:latin typeface="Arial,Bold"/>
              </a:rPr>
              <a:t>I LES CONCEPTS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4294967295"/>
          </p:nvPr>
        </p:nvSpPr>
        <p:spPr>
          <a:xfrm>
            <a:off x="0" y="2133600"/>
            <a:ext cx="8135938" cy="3743325"/>
          </a:xfrm>
        </p:spPr>
        <p:txBody>
          <a:bodyPr>
            <a:normAutofit/>
          </a:bodyPr>
          <a:lstStyle/>
          <a:p>
            <a:pPr algn="l"/>
            <a:r>
              <a:rPr lang="fr-FR" b="0" i="0" u="none" strike="noStrike" baseline="0" dirty="0" smtClean="0">
                <a:solidFill>
                  <a:schemeClr val="accent1"/>
                </a:solidFill>
                <a:latin typeface="SymbolMT"/>
              </a:rPr>
              <a:t>• </a:t>
            </a:r>
            <a:r>
              <a:rPr lang="fr-FR" b="1" i="0" u="none" strike="noStrike" baseline="0" dirty="0" smtClean="0">
                <a:solidFill>
                  <a:schemeClr val="accent1"/>
                </a:solidFill>
                <a:latin typeface="Arial,Bold"/>
              </a:rPr>
              <a:t>LE DOMAINE</a:t>
            </a:r>
          </a:p>
          <a:p>
            <a:pPr algn="l"/>
            <a:r>
              <a:rPr lang="fr-FR" b="0" i="0" u="none" strike="noStrike" baseline="0" dirty="0" smtClean="0">
                <a:solidFill>
                  <a:schemeClr val="accent1"/>
                </a:solidFill>
                <a:latin typeface="SymbolMT"/>
              </a:rPr>
              <a:t>• </a:t>
            </a:r>
            <a:r>
              <a:rPr lang="fr-FR" b="1" i="0" u="none" strike="noStrike" baseline="0" dirty="0" smtClean="0">
                <a:solidFill>
                  <a:schemeClr val="accent1"/>
                </a:solidFill>
                <a:latin typeface="Arial,Bold"/>
              </a:rPr>
              <a:t>LA RELATION</a:t>
            </a:r>
          </a:p>
          <a:p>
            <a:pPr algn="l"/>
            <a:r>
              <a:rPr lang="fr-FR" b="0" i="0" u="none" strike="noStrike" baseline="0" dirty="0" smtClean="0">
                <a:solidFill>
                  <a:schemeClr val="accent1"/>
                </a:solidFill>
                <a:latin typeface="SymbolMT"/>
              </a:rPr>
              <a:t>• </a:t>
            </a:r>
            <a:r>
              <a:rPr lang="fr-FR" b="1" i="0" u="none" strike="noStrike" baseline="0" dirty="0" smtClean="0">
                <a:solidFill>
                  <a:schemeClr val="accent1"/>
                </a:solidFill>
                <a:latin typeface="Arial,Bold"/>
              </a:rPr>
              <a:t>LES N-UPLETS</a:t>
            </a:r>
          </a:p>
          <a:p>
            <a:pPr algn="l"/>
            <a:r>
              <a:rPr lang="fr-FR" b="0" i="0" u="none" strike="noStrike" baseline="0" dirty="0" smtClean="0">
                <a:solidFill>
                  <a:schemeClr val="accent1"/>
                </a:solidFill>
                <a:latin typeface="SymbolMT"/>
              </a:rPr>
              <a:t>• </a:t>
            </a:r>
            <a:r>
              <a:rPr lang="fr-FR" b="1" i="0" u="none" strike="noStrike" baseline="0" dirty="0" smtClean="0">
                <a:solidFill>
                  <a:schemeClr val="accent1"/>
                </a:solidFill>
                <a:latin typeface="Arial,Bold"/>
              </a:rPr>
              <a:t>LES ATTRIBUTS</a:t>
            </a:r>
          </a:p>
          <a:p>
            <a:pPr algn="l"/>
            <a:r>
              <a:rPr lang="fr-FR" b="0" i="0" u="none" strike="noStrike" baseline="0" dirty="0" smtClean="0">
                <a:solidFill>
                  <a:schemeClr val="accent1"/>
                </a:solidFill>
                <a:latin typeface="SymbolMT"/>
              </a:rPr>
              <a:t>• </a:t>
            </a:r>
            <a:r>
              <a:rPr lang="fr-FR" b="1" i="0" u="none" strike="noStrike" baseline="0" dirty="0" smtClean="0">
                <a:solidFill>
                  <a:schemeClr val="accent1"/>
                </a:solidFill>
                <a:latin typeface="Arial,Bold"/>
              </a:rPr>
              <a:t>LE SCHÉMA D’UNE RELATION</a:t>
            </a:r>
          </a:p>
          <a:p>
            <a:pPr algn="l"/>
            <a:r>
              <a:rPr lang="fr-FR" b="0" i="0" u="none" strike="noStrike" baseline="0" dirty="0" smtClean="0">
                <a:solidFill>
                  <a:schemeClr val="accent1"/>
                </a:solidFill>
                <a:latin typeface="SymbolMT"/>
              </a:rPr>
              <a:t>• </a:t>
            </a:r>
            <a:r>
              <a:rPr lang="fr-FR" b="1" i="0" u="none" strike="noStrike" baseline="0" dirty="0" smtClean="0">
                <a:solidFill>
                  <a:schemeClr val="accent1"/>
                </a:solidFill>
                <a:latin typeface="Arial,Bold"/>
              </a:rPr>
              <a:t>LE SCHÉMA D’UNE BDR</a:t>
            </a:r>
          </a:p>
          <a:p>
            <a:pPr algn="l"/>
            <a:r>
              <a:rPr lang="fr-FR" b="0" i="0" u="none" strike="noStrike" baseline="0" dirty="0" smtClean="0">
                <a:solidFill>
                  <a:schemeClr val="accent1"/>
                </a:solidFill>
                <a:latin typeface="SymbolMT"/>
              </a:rPr>
              <a:t>• </a:t>
            </a:r>
            <a:r>
              <a:rPr lang="fr-FR" b="1" i="0" u="none" strike="noStrike" baseline="0" dirty="0" smtClean="0">
                <a:solidFill>
                  <a:schemeClr val="accent1"/>
                </a:solidFill>
                <a:latin typeface="Arial,Bold"/>
              </a:rPr>
              <a:t>LA REPRÉSENTATION</a:t>
            </a:r>
            <a:endParaRPr lang="fr-F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985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7772400" cy="857250"/>
          </a:xfrm>
        </p:spPr>
        <p:txBody>
          <a:bodyPr/>
          <a:lstStyle/>
          <a:p>
            <a:pPr algn="ctr"/>
            <a:r>
              <a:rPr lang="fr-FR" sz="1400" b="0" i="0" u="none" strike="noStrike" baseline="0" dirty="0" smtClean="0">
                <a:solidFill>
                  <a:srgbClr val="000081"/>
                </a:solidFill>
                <a:latin typeface="Wingdings-Regular"/>
              </a:rPr>
              <a:t> </a:t>
            </a:r>
            <a:r>
              <a:rPr lang="fr-FR" sz="3600" b="1" i="0" u="none" strike="noStrike" baseline="0" dirty="0" smtClean="0">
                <a:solidFill>
                  <a:srgbClr val="000081"/>
                </a:solidFill>
                <a:latin typeface="Arial,Bold"/>
              </a:rPr>
              <a:t>LE DOMAINE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4294967295"/>
          </p:nvPr>
        </p:nvSpPr>
        <p:spPr>
          <a:xfrm>
            <a:off x="107950" y="1484313"/>
            <a:ext cx="9036050" cy="4154487"/>
          </a:xfrm>
        </p:spPr>
        <p:txBody>
          <a:bodyPr>
            <a:normAutofit lnSpcReduction="10000"/>
          </a:bodyPr>
          <a:lstStyle/>
          <a:p>
            <a:pPr algn="l"/>
            <a:r>
              <a:rPr lang="fr-FR" dirty="0" smtClean="0">
                <a:solidFill>
                  <a:srgbClr val="000081"/>
                </a:solidFill>
                <a:latin typeface="Arial"/>
              </a:rPr>
              <a:t>E</a:t>
            </a:r>
            <a:r>
              <a:rPr lang="fr-FR" b="0" i="0" u="none" strike="noStrike" baseline="0" dirty="0" smtClean="0">
                <a:solidFill>
                  <a:srgbClr val="000081"/>
                </a:solidFill>
                <a:latin typeface="Arial"/>
              </a:rPr>
              <a:t>nsemble de valeurs atomiques d'un certain type</a:t>
            </a:r>
          </a:p>
          <a:p>
            <a:pPr algn="l">
              <a:buNone/>
            </a:pPr>
            <a:r>
              <a:rPr lang="fr-FR" b="0" i="0" u="none" strike="noStrike" baseline="0" dirty="0" smtClean="0">
                <a:solidFill>
                  <a:srgbClr val="000081"/>
                </a:solidFill>
                <a:latin typeface="Arial"/>
              </a:rPr>
              <a:t>sémantique</a:t>
            </a:r>
          </a:p>
          <a:p>
            <a:pPr algn="l"/>
            <a:r>
              <a:rPr lang="fr-FR" b="0" i="0" u="none" strike="noStrike" baseline="0" dirty="0" smtClean="0">
                <a:solidFill>
                  <a:srgbClr val="000000"/>
                </a:solidFill>
                <a:latin typeface="Arial"/>
              </a:rPr>
              <a:t>Ex. : </a:t>
            </a:r>
            <a:r>
              <a:rPr lang="fr-FR" b="0" i="0" u="none" strike="noStrike" baseline="0" dirty="0" smtClean="0">
                <a:solidFill>
                  <a:srgbClr val="008100"/>
                </a:solidFill>
                <a:latin typeface="Arial"/>
              </a:rPr>
              <a:t>NOM_VILLE = </a:t>
            </a:r>
            <a:r>
              <a:rPr lang="fr-FR" b="0" i="0" u="none" strike="noStrike" baseline="0" dirty="0" smtClean="0">
                <a:solidFill>
                  <a:srgbClr val="008100"/>
                </a:solidFill>
                <a:latin typeface="SymbolMT"/>
              </a:rPr>
              <a:t>{ </a:t>
            </a:r>
            <a:r>
              <a:rPr lang="fr-FR" b="0" i="0" u="none" strike="noStrike" baseline="0" dirty="0" err="1" smtClean="0">
                <a:solidFill>
                  <a:srgbClr val="008100"/>
                </a:solidFill>
                <a:latin typeface="Arial"/>
              </a:rPr>
              <a:t>Errahidia</a:t>
            </a:r>
            <a:r>
              <a:rPr lang="fr-FR" b="0" i="0" u="none" strike="noStrike" baseline="0" dirty="0" smtClean="0">
                <a:solidFill>
                  <a:srgbClr val="008100"/>
                </a:solidFill>
                <a:latin typeface="Arial"/>
              </a:rPr>
              <a:t>, Rabat, Casa </a:t>
            </a:r>
            <a:r>
              <a:rPr lang="fr-FR" b="0" i="0" u="none" strike="noStrike" baseline="0" dirty="0" smtClean="0">
                <a:solidFill>
                  <a:srgbClr val="008100"/>
                </a:solidFill>
                <a:latin typeface="SymbolMT"/>
              </a:rPr>
              <a:t>}</a:t>
            </a:r>
          </a:p>
          <a:p>
            <a:pPr algn="l"/>
            <a:r>
              <a:rPr lang="fr-FR" b="0" i="0" u="none" strike="noStrike" baseline="0" dirty="0" smtClean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b="0" i="0" u="none" strike="noStrike" baseline="0" dirty="0" smtClean="0">
                <a:solidFill>
                  <a:srgbClr val="000000"/>
                </a:solidFill>
                <a:latin typeface="Arial"/>
              </a:rPr>
              <a:t>les domaines sont les ensembles de valeurs possibles</a:t>
            </a:r>
          </a:p>
          <a:p>
            <a:pPr algn="l">
              <a:buNone/>
            </a:pPr>
            <a:r>
              <a:rPr lang="fr-FR" b="0" i="0" u="none" strike="noStrike" baseline="0" dirty="0" smtClean="0">
                <a:solidFill>
                  <a:srgbClr val="000000"/>
                </a:solidFill>
                <a:latin typeface="Arial"/>
              </a:rPr>
              <a:t>dans lesquels sont puisées les données</a:t>
            </a:r>
          </a:p>
          <a:p>
            <a:pPr algn="l"/>
            <a:r>
              <a:rPr lang="fr-FR" b="0" i="0" u="none" strike="noStrike" baseline="0" dirty="0" smtClean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b="0" i="0" u="none" strike="noStrike" baseline="0" dirty="0" smtClean="0">
                <a:solidFill>
                  <a:srgbClr val="000000"/>
                </a:solidFill>
                <a:latin typeface="Arial"/>
              </a:rPr>
              <a:t>deux ensembles peuvent avoir les mêmes valeurs</a:t>
            </a:r>
          </a:p>
          <a:p>
            <a:pPr algn="l"/>
            <a:r>
              <a:rPr lang="fr-FR" b="0" i="0" u="none" strike="noStrike" baseline="0" dirty="0" smtClean="0">
                <a:solidFill>
                  <a:srgbClr val="000000"/>
                </a:solidFill>
                <a:latin typeface="Arial"/>
              </a:rPr>
              <a:t>bien que sémantiquement distincts</a:t>
            </a:r>
          </a:p>
          <a:p>
            <a:pPr algn="l"/>
            <a:r>
              <a:rPr lang="fr-FR" b="0" i="0" u="none" strike="noStrike" baseline="0" dirty="0" smtClean="0">
                <a:solidFill>
                  <a:srgbClr val="000000"/>
                </a:solidFill>
                <a:latin typeface="Arial"/>
              </a:rPr>
              <a:t>Ex. :</a:t>
            </a:r>
            <a:r>
              <a:rPr lang="fr-FR" b="0" i="0" u="none" strike="noStrike" baseline="0" dirty="0" smtClean="0">
                <a:solidFill>
                  <a:srgbClr val="008100"/>
                </a:solidFill>
                <a:latin typeface="Arial"/>
              </a:rPr>
              <a:t>NUM_ELV = </a:t>
            </a:r>
            <a:r>
              <a:rPr lang="fr-FR" b="0" i="0" u="none" strike="noStrike" baseline="0" dirty="0" smtClean="0">
                <a:solidFill>
                  <a:srgbClr val="008100"/>
                </a:solidFill>
                <a:latin typeface="SymbolMT"/>
              </a:rPr>
              <a:t>{ </a:t>
            </a:r>
            <a:r>
              <a:rPr lang="fr-FR" b="0" i="0" u="none" strike="noStrike" baseline="0" dirty="0" smtClean="0">
                <a:solidFill>
                  <a:srgbClr val="008100"/>
                </a:solidFill>
                <a:latin typeface="Arial"/>
              </a:rPr>
              <a:t>1, 2, … , 2000 </a:t>
            </a:r>
            <a:r>
              <a:rPr lang="fr-FR" b="0" i="0" u="none" strike="noStrike" baseline="0" dirty="0" smtClean="0">
                <a:solidFill>
                  <a:srgbClr val="008100"/>
                </a:solidFill>
                <a:latin typeface="SymbolMT"/>
              </a:rPr>
              <a:t>}</a:t>
            </a:r>
          </a:p>
          <a:p>
            <a:pPr algn="l"/>
            <a:r>
              <a:rPr lang="fr-FR" b="0" i="0" u="none" strike="noStrike" baseline="0" dirty="0" smtClean="0">
                <a:solidFill>
                  <a:srgbClr val="008100"/>
                </a:solidFill>
                <a:latin typeface="Arial"/>
              </a:rPr>
              <a:t>NUM_ANNEE = </a:t>
            </a:r>
            <a:r>
              <a:rPr lang="fr-FR" b="0" i="0" u="none" strike="noStrike" baseline="0" dirty="0" smtClean="0">
                <a:solidFill>
                  <a:srgbClr val="008100"/>
                </a:solidFill>
                <a:latin typeface="SymbolMT"/>
              </a:rPr>
              <a:t>{ </a:t>
            </a:r>
            <a:r>
              <a:rPr lang="fr-FR" b="0" i="0" u="none" strike="noStrike" baseline="0" dirty="0" smtClean="0">
                <a:solidFill>
                  <a:srgbClr val="008100"/>
                </a:solidFill>
                <a:latin typeface="Arial"/>
              </a:rPr>
              <a:t>1, 2, … , 2000 </a:t>
            </a:r>
            <a:r>
              <a:rPr lang="fr-FR" b="0" i="0" u="none" strike="noStrike" baseline="0" dirty="0" smtClean="0">
                <a:solidFill>
                  <a:srgbClr val="008100"/>
                </a:solidFill>
                <a:latin typeface="SymbolMT"/>
              </a:rPr>
              <a:t>}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34326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idx="4294967295"/>
          </p:nvPr>
        </p:nvSpPr>
        <p:spPr>
          <a:xfrm>
            <a:off x="0" y="188913"/>
            <a:ext cx="7319963" cy="954087"/>
          </a:xfrm>
        </p:spPr>
        <p:txBody>
          <a:bodyPr>
            <a:normAutofit/>
          </a:bodyPr>
          <a:lstStyle/>
          <a:p>
            <a:pPr algn="ctr"/>
            <a:r>
              <a:rPr lang="fr-FR" sz="3600" b="1" i="0" u="none" strike="noStrike" baseline="0" dirty="0" smtClean="0">
                <a:solidFill>
                  <a:srgbClr val="000081"/>
                </a:solidFill>
                <a:latin typeface="Arial,Bold"/>
              </a:rPr>
              <a:t>LA RELATION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4294967295"/>
          </p:nvPr>
        </p:nvSpPr>
        <p:spPr>
          <a:xfrm>
            <a:off x="0" y="2071688"/>
            <a:ext cx="7377113" cy="3938587"/>
          </a:xfrm>
        </p:spPr>
        <p:txBody>
          <a:bodyPr/>
          <a:lstStyle/>
          <a:p>
            <a:pPr algn="l"/>
            <a:r>
              <a:rPr lang="fr-FR" dirty="0" smtClean="0">
                <a:latin typeface="Arial"/>
              </a:rPr>
              <a:t>S</a:t>
            </a:r>
            <a:r>
              <a:rPr lang="fr-FR" b="0" i="0" u="none" strike="noStrike" baseline="0" dirty="0" smtClean="0">
                <a:latin typeface="Arial"/>
              </a:rPr>
              <a:t>ous ensemble du produit cartésien de plusieurs domaines</a:t>
            </a:r>
          </a:p>
          <a:p>
            <a:pPr algn="l"/>
            <a:r>
              <a:rPr lang="fr-FR" b="0" i="0" u="none" strike="noStrike" baseline="0" dirty="0" smtClean="0">
                <a:latin typeface="Arial"/>
              </a:rPr>
              <a:t>R </a:t>
            </a:r>
            <a:r>
              <a:rPr lang="fr-FR" b="0" i="0" u="none" strike="noStrike" baseline="0" dirty="0" smtClean="0">
                <a:latin typeface="SymbolMT"/>
              </a:rPr>
              <a:t>⊂ </a:t>
            </a:r>
            <a:r>
              <a:rPr lang="fr-FR" b="0" i="0" u="none" strike="noStrike" baseline="0" dirty="0" smtClean="0">
                <a:latin typeface="Arial"/>
              </a:rPr>
              <a:t>D1 </a:t>
            </a:r>
            <a:r>
              <a:rPr lang="fr-FR" b="0" i="0" u="none" strike="noStrike" baseline="0" dirty="0" smtClean="0">
                <a:latin typeface="SymbolMT"/>
              </a:rPr>
              <a:t>× </a:t>
            </a:r>
            <a:r>
              <a:rPr lang="fr-FR" b="0" i="0" u="none" strike="noStrike" baseline="0" dirty="0" smtClean="0">
                <a:latin typeface="Arial"/>
              </a:rPr>
              <a:t>D2 </a:t>
            </a:r>
            <a:r>
              <a:rPr lang="fr-FR" b="0" i="0" u="none" strike="noStrike" baseline="0" dirty="0" smtClean="0">
                <a:latin typeface="SymbolMT"/>
              </a:rPr>
              <a:t>× </a:t>
            </a:r>
            <a:r>
              <a:rPr lang="fr-FR" b="0" i="0" u="none" strike="noStrike" baseline="0" dirty="0" smtClean="0">
                <a:latin typeface="Arial"/>
              </a:rPr>
              <a:t>... </a:t>
            </a:r>
            <a:r>
              <a:rPr lang="fr-FR" b="0" i="0" u="none" strike="noStrike" baseline="0" dirty="0" smtClean="0">
                <a:latin typeface="SymbolMT"/>
              </a:rPr>
              <a:t>× </a:t>
            </a:r>
            <a:r>
              <a:rPr lang="fr-FR" b="0" i="0" u="none" strike="noStrike" baseline="0" dirty="0" err="1" smtClean="0">
                <a:latin typeface="Arial"/>
              </a:rPr>
              <a:t>Dn</a:t>
            </a:r>
            <a:endParaRPr lang="fr-FR" b="0" i="0" u="none" strike="noStrike" baseline="0" dirty="0" smtClean="0">
              <a:latin typeface="Arial"/>
            </a:endParaRPr>
          </a:p>
          <a:p>
            <a:pPr algn="l"/>
            <a:r>
              <a:rPr lang="fr-FR" b="0" i="0" u="none" strike="noStrike" baseline="0" dirty="0" smtClean="0">
                <a:latin typeface="Arial"/>
              </a:rPr>
              <a:t>D1, D2, ... , </a:t>
            </a:r>
            <a:r>
              <a:rPr lang="fr-FR" b="0" i="0" u="none" strike="noStrike" baseline="0" dirty="0" err="1" smtClean="0">
                <a:latin typeface="Arial"/>
              </a:rPr>
              <a:t>Dn</a:t>
            </a:r>
            <a:r>
              <a:rPr lang="fr-FR" b="0" i="0" u="none" strike="noStrike" baseline="0" dirty="0" smtClean="0">
                <a:latin typeface="Arial"/>
              </a:rPr>
              <a:t> sont les domaines de R</a:t>
            </a:r>
          </a:p>
          <a:p>
            <a:pPr algn="l"/>
            <a:r>
              <a:rPr lang="fr-FR" b="0" i="0" u="none" strike="noStrike" baseline="0" dirty="0" smtClean="0">
                <a:latin typeface="Arial"/>
              </a:rPr>
              <a:t>n est le degré  de R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65083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0034" y="571480"/>
            <a:ext cx="8229600" cy="578647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fr-FR" dirty="0" smtClean="0"/>
              <a:t>Ex.:</a:t>
            </a:r>
          </a:p>
          <a:p>
            <a:pPr>
              <a:buNone/>
            </a:pPr>
            <a:r>
              <a:rPr lang="fr-FR" dirty="0" smtClean="0"/>
              <a:t>Les domaines :</a:t>
            </a:r>
          </a:p>
          <a:p>
            <a:pPr>
              <a:buNone/>
            </a:pPr>
            <a:r>
              <a:rPr lang="fr-FR" dirty="0" smtClean="0">
                <a:solidFill>
                  <a:schemeClr val="accent5">
                    <a:lumMod val="50000"/>
                  </a:schemeClr>
                </a:solidFill>
              </a:rPr>
              <a:t>NOM_ELV = {</a:t>
            </a:r>
            <a:r>
              <a:rPr lang="fr-FR" dirty="0" err="1" smtClean="0">
                <a:solidFill>
                  <a:schemeClr val="accent5">
                    <a:lumMod val="50000"/>
                  </a:schemeClr>
                </a:solidFill>
              </a:rPr>
              <a:t>ElBermi</a:t>
            </a:r>
            <a:r>
              <a:rPr lang="fr-FR" dirty="0" smtClean="0">
                <a:solidFill>
                  <a:schemeClr val="accent5">
                    <a:lumMod val="50000"/>
                  </a:schemeClr>
                </a:solidFill>
              </a:rPr>
              <a:t>, Alaoui}</a:t>
            </a:r>
          </a:p>
          <a:p>
            <a:pPr>
              <a:buNone/>
            </a:pPr>
            <a:r>
              <a:rPr lang="fr-FR" dirty="0" smtClean="0">
                <a:solidFill>
                  <a:schemeClr val="accent5">
                    <a:lumMod val="50000"/>
                  </a:schemeClr>
                </a:solidFill>
              </a:rPr>
              <a:t>PREN_ELV = {</a:t>
            </a:r>
            <a:r>
              <a:rPr lang="fr-FR" dirty="0" err="1" smtClean="0">
                <a:solidFill>
                  <a:schemeClr val="accent5">
                    <a:lumMod val="50000"/>
                  </a:schemeClr>
                </a:solidFill>
              </a:rPr>
              <a:t>Mohame</a:t>
            </a:r>
            <a:r>
              <a:rPr lang="fr-FR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fr-FR" dirty="0" err="1" smtClean="0">
                <a:solidFill>
                  <a:schemeClr val="accent5">
                    <a:lumMod val="50000"/>
                  </a:schemeClr>
                </a:solidFill>
              </a:rPr>
              <a:t>Said</a:t>
            </a:r>
            <a:r>
              <a:rPr lang="fr-FR" dirty="0" smtClean="0">
                <a:solidFill>
                  <a:schemeClr val="accent5">
                    <a:lumMod val="50000"/>
                  </a:schemeClr>
                </a:solidFill>
              </a:rPr>
              <a:t>, jacques }</a:t>
            </a:r>
          </a:p>
          <a:p>
            <a:pPr>
              <a:buNone/>
            </a:pPr>
            <a:r>
              <a:rPr lang="fr-FR" dirty="0" smtClean="0">
                <a:solidFill>
                  <a:schemeClr val="accent5">
                    <a:lumMod val="50000"/>
                  </a:schemeClr>
                </a:solidFill>
              </a:rPr>
              <a:t>DATE_NAISS = {Date entre 1/1/1990 et 31/12/2020}</a:t>
            </a:r>
          </a:p>
          <a:p>
            <a:pPr>
              <a:buNone/>
            </a:pPr>
            <a:r>
              <a:rPr lang="fr-FR" dirty="0" smtClean="0">
                <a:solidFill>
                  <a:schemeClr val="accent5">
                    <a:lumMod val="50000"/>
                  </a:schemeClr>
                </a:solidFill>
              </a:rPr>
              <a:t>NOM_SPORT = {judo, tennis, foot }</a:t>
            </a:r>
          </a:p>
          <a:p>
            <a:pPr>
              <a:buNone/>
            </a:pPr>
            <a:r>
              <a:rPr lang="fr-FR" dirty="0" smtClean="0"/>
              <a:t>La relation ELEVE</a:t>
            </a:r>
          </a:p>
          <a:p>
            <a:pPr>
              <a:buNone/>
            </a:pPr>
            <a:r>
              <a:rPr lang="fr-FR" dirty="0" smtClean="0">
                <a:solidFill>
                  <a:schemeClr val="accent5">
                    <a:lumMod val="50000"/>
                  </a:schemeClr>
                </a:solidFill>
              </a:rPr>
              <a:t>ELEVE ⊂NOM_ELV ×PREN_ELV ×DATE_NAISS</a:t>
            </a:r>
          </a:p>
          <a:p>
            <a:pPr>
              <a:buNone/>
            </a:pPr>
            <a:r>
              <a:rPr lang="fr-FR" dirty="0" smtClean="0">
                <a:solidFill>
                  <a:schemeClr val="accent5">
                    <a:lumMod val="50000"/>
                  </a:schemeClr>
                </a:solidFill>
              </a:rPr>
              <a:t>ELEVE = {(</a:t>
            </a:r>
            <a:r>
              <a:rPr lang="fr-FR" dirty="0" err="1" smtClean="0">
                <a:solidFill>
                  <a:schemeClr val="accent5">
                    <a:lumMod val="50000"/>
                  </a:schemeClr>
                </a:solidFill>
              </a:rPr>
              <a:t>ElBermi</a:t>
            </a:r>
            <a:r>
              <a:rPr lang="fr-FR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fr-FR" dirty="0" err="1" smtClean="0">
                <a:solidFill>
                  <a:schemeClr val="accent5">
                    <a:lumMod val="50000"/>
                  </a:schemeClr>
                </a:solidFill>
              </a:rPr>
              <a:t>Said</a:t>
            </a:r>
            <a:r>
              <a:rPr lang="fr-FR" dirty="0" smtClean="0">
                <a:solidFill>
                  <a:schemeClr val="accent5">
                    <a:lumMod val="50000"/>
                  </a:schemeClr>
                </a:solidFill>
              </a:rPr>
              <a:t>, 1/1/1992),</a:t>
            </a:r>
          </a:p>
          <a:p>
            <a:pPr>
              <a:buNone/>
            </a:pPr>
            <a:r>
              <a:rPr lang="fr-FR" dirty="0" smtClean="0">
                <a:solidFill>
                  <a:schemeClr val="accent5">
                    <a:lumMod val="50000"/>
                  </a:schemeClr>
                </a:solidFill>
              </a:rPr>
              <a:t> (durant, jacques, 2/2/1994) }</a:t>
            </a:r>
          </a:p>
          <a:p>
            <a:pPr>
              <a:buNone/>
            </a:pPr>
            <a:r>
              <a:rPr lang="fr-FR" dirty="0" smtClean="0"/>
              <a:t>La relation INSCRIPT</a:t>
            </a:r>
          </a:p>
          <a:p>
            <a:pPr>
              <a:buNone/>
            </a:pPr>
            <a:r>
              <a:rPr lang="fr-FR" dirty="0" smtClean="0">
                <a:solidFill>
                  <a:schemeClr val="accent5">
                    <a:lumMod val="50000"/>
                  </a:schemeClr>
                </a:solidFill>
              </a:rPr>
              <a:t>INSCRIPT ⊂NOM_ELV ×NOM_SPORT</a:t>
            </a:r>
          </a:p>
          <a:p>
            <a:pPr>
              <a:buNone/>
            </a:pPr>
            <a:r>
              <a:rPr lang="fr-FR" dirty="0" smtClean="0">
                <a:solidFill>
                  <a:schemeClr val="accent5">
                    <a:lumMod val="50000"/>
                  </a:schemeClr>
                </a:solidFill>
              </a:rPr>
              <a:t>INSCRIPT = {(</a:t>
            </a:r>
            <a:r>
              <a:rPr lang="fr-FR" dirty="0" err="1" smtClean="0">
                <a:solidFill>
                  <a:schemeClr val="accent5">
                    <a:lumMod val="50000"/>
                  </a:schemeClr>
                </a:solidFill>
              </a:rPr>
              <a:t>ElBermi</a:t>
            </a:r>
            <a:r>
              <a:rPr lang="fr-FR" dirty="0" smtClean="0">
                <a:solidFill>
                  <a:schemeClr val="accent5">
                    <a:lumMod val="50000"/>
                  </a:schemeClr>
                </a:solidFill>
              </a:rPr>
              <a:t>, judo), (</a:t>
            </a:r>
            <a:r>
              <a:rPr lang="fr-FR" dirty="0" err="1" smtClean="0">
                <a:solidFill>
                  <a:schemeClr val="accent5">
                    <a:lumMod val="50000"/>
                  </a:schemeClr>
                </a:solidFill>
              </a:rPr>
              <a:t>ElBermi</a:t>
            </a:r>
            <a:r>
              <a:rPr lang="fr-FR" dirty="0" smtClean="0">
                <a:solidFill>
                  <a:schemeClr val="accent5">
                    <a:lumMod val="50000"/>
                  </a:schemeClr>
                </a:solidFill>
              </a:rPr>
              <a:t>, foot),</a:t>
            </a:r>
          </a:p>
          <a:p>
            <a:pPr>
              <a:buNone/>
            </a:pPr>
            <a:r>
              <a:rPr lang="fr-FR" dirty="0" smtClean="0">
                <a:solidFill>
                  <a:schemeClr val="accent5">
                    <a:lumMod val="50000"/>
                  </a:schemeClr>
                </a:solidFill>
              </a:rPr>
              <a:t>(Alaoui, judo)  }</a:t>
            </a:r>
            <a:endParaRPr lang="fr-FR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7504" y="764704"/>
            <a:ext cx="8496943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000081"/>
                </a:solidFill>
                <a:latin typeface="Arial,Bold"/>
              </a:rPr>
              <a:t>LES N-UPLETS</a:t>
            </a: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un élément d'une relation est un n-</a:t>
            </a:r>
            <a:r>
              <a:rPr lang="fr-FR" sz="2400" dirty="0" err="1">
                <a:solidFill>
                  <a:srgbClr val="000081"/>
                </a:solidFill>
                <a:latin typeface="Arial"/>
              </a:rPr>
              <a:t>uplet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 de valeurs</a:t>
            </a: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(</a:t>
            </a:r>
            <a:r>
              <a:rPr lang="fr-FR" sz="2400" dirty="0" err="1">
                <a:solidFill>
                  <a:srgbClr val="000081"/>
                </a:solidFill>
                <a:latin typeface="Arial"/>
              </a:rPr>
              <a:t>tuple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 en anglais)</a:t>
            </a:r>
          </a:p>
          <a:p>
            <a:r>
              <a:rPr lang="fr-FR" sz="24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un </a:t>
            </a:r>
            <a:r>
              <a:rPr lang="fr-FR" sz="2400" dirty="0">
                <a:solidFill>
                  <a:srgbClr val="FF0000"/>
                </a:solidFill>
                <a:latin typeface="Arial"/>
              </a:rPr>
              <a:t>n-</a:t>
            </a:r>
            <a:r>
              <a:rPr lang="fr-FR" sz="2400" dirty="0" err="1">
                <a:solidFill>
                  <a:srgbClr val="FF0000"/>
                </a:solidFill>
                <a:latin typeface="Arial"/>
              </a:rPr>
              <a:t>uplet</a:t>
            </a:r>
            <a:r>
              <a:rPr lang="fr-FR" sz="2400" dirty="0">
                <a:solidFill>
                  <a:srgbClr val="FF0000"/>
                </a:solidFill>
                <a:latin typeface="Arial"/>
              </a:rPr>
              <a:t>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représente un fait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Ex.:</a:t>
            </a:r>
          </a:p>
          <a:p>
            <a:r>
              <a:rPr lang="fr-FR" sz="2400" dirty="0">
                <a:solidFill>
                  <a:srgbClr val="008100"/>
                </a:solidFill>
                <a:latin typeface="Arial"/>
              </a:rPr>
              <a:t>« </a:t>
            </a:r>
            <a:r>
              <a:rPr lang="fr-FR" sz="2400" dirty="0" err="1" smtClean="0">
                <a:solidFill>
                  <a:srgbClr val="008100"/>
                </a:solidFill>
                <a:latin typeface="Arial"/>
              </a:rPr>
              <a:t>ElBermi</a:t>
            </a:r>
            <a:r>
              <a:rPr lang="fr-FR" sz="2400" dirty="0" smtClean="0">
                <a:solidFill>
                  <a:srgbClr val="008100"/>
                </a:solidFill>
                <a:latin typeface="Arial"/>
              </a:rPr>
              <a:t> </a:t>
            </a:r>
            <a:r>
              <a:rPr lang="fr-FR" sz="2400" dirty="0" err="1" smtClean="0">
                <a:solidFill>
                  <a:srgbClr val="008100"/>
                </a:solidFill>
                <a:latin typeface="Arial"/>
              </a:rPr>
              <a:t>Said</a:t>
            </a:r>
            <a:r>
              <a:rPr lang="fr-FR" sz="2400" dirty="0" smtClean="0">
                <a:solidFill>
                  <a:srgbClr val="008100"/>
                </a:solidFill>
                <a:latin typeface="Arial"/>
              </a:rPr>
              <a:t> est 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un élève né le 1 janvier1992 »</a:t>
            </a:r>
          </a:p>
          <a:p>
            <a:r>
              <a:rPr lang="fr-FR" sz="2400" dirty="0">
                <a:solidFill>
                  <a:srgbClr val="008100"/>
                </a:solidFill>
                <a:latin typeface="Arial"/>
              </a:rPr>
              <a:t>« </a:t>
            </a:r>
            <a:r>
              <a:rPr lang="fr-FR" sz="2400" dirty="0" err="1" smtClean="0">
                <a:solidFill>
                  <a:srgbClr val="008100"/>
                </a:solidFill>
                <a:latin typeface="Arial"/>
              </a:rPr>
              <a:t>ElBermi</a:t>
            </a:r>
            <a:r>
              <a:rPr lang="fr-FR" sz="2400" dirty="0" smtClean="0">
                <a:solidFill>
                  <a:srgbClr val="008100"/>
                </a:solidFill>
                <a:latin typeface="Arial"/>
              </a:rPr>
              <a:t> 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est inscrit au judo »</a:t>
            </a:r>
          </a:p>
          <a:p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107504" y="3704212"/>
            <a:ext cx="8305800" cy="2448272"/>
          </a:xfrm>
        </p:spPr>
        <p:txBody>
          <a:bodyPr>
            <a:normAutofit/>
          </a:bodyPr>
          <a:lstStyle/>
          <a:p>
            <a:r>
              <a:rPr lang="fr-FR" sz="2700" b="1" dirty="0" smtClean="0">
                <a:solidFill>
                  <a:srgbClr val="FF0000"/>
                </a:solidFill>
                <a:latin typeface="Arial,Bold"/>
              </a:rPr>
              <a:t> </a:t>
            </a:r>
            <a:r>
              <a:rPr lang="fr-FR" sz="2400" b="1" dirty="0" smtClean="0">
                <a:solidFill>
                  <a:srgbClr val="FF0000"/>
                </a:solidFill>
                <a:latin typeface="Arial,Bold"/>
              </a:rPr>
              <a:t>DEFINITION </a:t>
            </a:r>
            <a:r>
              <a:rPr lang="fr-FR" sz="2400" b="1" dirty="0">
                <a:solidFill>
                  <a:srgbClr val="FF0000"/>
                </a:solidFill>
                <a:latin typeface="Arial,Bold"/>
              </a:rPr>
              <a:t>PRÉDICATIVE D’UNE RELATION</a:t>
            </a:r>
            <a:br>
              <a:rPr lang="fr-FR" sz="2400" b="1" dirty="0">
                <a:solidFill>
                  <a:srgbClr val="FF0000"/>
                </a:solidFill>
                <a:latin typeface="Arial,Bold"/>
              </a:rPr>
            </a:br>
            <a:r>
              <a:rPr lang="fr-FR" sz="2400" dirty="0">
                <a:solidFill>
                  <a:srgbClr val="000000"/>
                </a:solidFill>
                <a:latin typeface="Arial"/>
              </a:rPr>
              <a:t>Une relation peut être considérée comme un </a:t>
            </a:r>
            <a:r>
              <a:rPr lang="fr-FR" sz="2400" dirty="0">
                <a:solidFill>
                  <a:srgbClr val="FF0000"/>
                </a:solidFill>
                <a:latin typeface="Arial"/>
              </a:rPr>
              <a:t>PRÉDICAT</a:t>
            </a:r>
            <a:br>
              <a:rPr lang="fr-FR" sz="2400" dirty="0">
                <a:solidFill>
                  <a:srgbClr val="FF0000"/>
                </a:solidFill>
                <a:latin typeface="Arial"/>
              </a:rPr>
            </a:br>
            <a:r>
              <a:rPr lang="fr-FR" sz="2400" dirty="0">
                <a:solidFill>
                  <a:srgbClr val="000000"/>
                </a:solidFill>
                <a:latin typeface="Arial"/>
              </a:rPr>
              <a:t>à n variables</a:t>
            </a:r>
            <a:br>
              <a:rPr lang="fr-FR" sz="2400" dirty="0">
                <a:solidFill>
                  <a:srgbClr val="000000"/>
                </a:solidFill>
                <a:latin typeface="Arial"/>
              </a:rPr>
            </a:br>
            <a:r>
              <a:rPr lang="pl-PL" sz="2400" dirty="0">
                <a:solidFill>
                  <a:srgbClr val="FF0000"/>
                </a:solidFill>
                <a:latin typeface="SymbolMT"/>
              </a:rPr>
              <a:t>θ</a:t>
            </a:r>
            <a:r>
              <a:rPr lang="pl-PL" sz="2400" dirty="0">
                <a:solidFill>
                  <a:srgbClr val="FF0000"/>
                </a:solidFill>
                <a:latin typeface="Arial"/>
              </a:rPr>
              <a:t>(x, y, z) vrai </a:t>
            </a:r>
            <a:r>
              <a:rPr lang="pl-PL" sz="2400" dirty="0">
                <a:solidFill>
                  <a:srgbClr val="FF0000"/>
                </a:solidFill>
                <a:latin typeface="SymbolMT"/>
              </a:rPr>
              <a:t>⇔ </a:t>
            </a:r>
            <a:r>
              <a:rPr lang="pl-PL" sz="2400" dirty="0">
                <a:solidFill>
                  <a:srgbClr val="FF0000"/>
                </a:solidFill>
                <a:latin typeface="Arial"/>
              </a:rPr>
              <a:t>(x, y, z) </a:t>
            </a:r>
            <a:r>
              <a:rPr lang="pl-PL" sz="2400" dirty="0">
                <a:solidFill>
                  <a:srgbClr val="FF0000"/>
                </a:solidFill>
                <a:latin typeface="SymbolMT"/>
              </a:rPr>
              <a:t>∈ </a:t>
            </a:r>
            <a:r>
              <a:rPr lang="pl-PL" sz="2400" dirty="0">
                <a:solidFill>
                  <a:srgbClr val="FF0000"/>
                </a:solidFill>
                <a:latin typeface="Arial"/>
              </a:rPr>
              <a:t>R</a:t>
            </a:r>
            <a:br>
              <a:rPr lang="pl-PL" sz="2400" dirty="0">
                <a:solidFill>
                  <a:srgbClr val="FF0000"/>
                </a:solidFill>
                <a:latin typeface="Arial"/>
              </a:rPr>
            </a:br>
            <a:r>
              <a:rPr lang="fr-FR" sz="2400" dirty="0">
                <a:solidFill>
                  <a:srgbClr val="000000"/>
                </a:solidFill>
                <a:latin typeface="Arial"/>
              </a:rPr>
              <a:t>Ex. :</a:t>
            </a:r>
            <a:br>
              <a:rPr lang="fr-FR" sz="2400" dirty="0">
                <a:solidFill>
                  <a:srgbClr val="000000"/>
                </a:solidFill>
                <a:latin typeface="Arial"/>
              </a:rPr>
            </a:br>
            <a:r>
              <a:rPr lang="fr-FR" sz="2400" dirty="0" err="1">
                <a:solidFill>
                  <a:srgbClr val="008100"/>
                </a:solidFill>
                <a:latin typeface="Arial"/>
              </a:rPr>
              <a:t>est_inscrit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 </a:t>
            </a:r>
            <a:r>
              <a:rPr lang="fr-FR" sz="2400" dirty="0" smtClean="0">
                <a:solidFill>
                  <a:srgbClr val="008100"/>
                </a:solidFill>
                <a:latin typeface="Arial"/>
              </a:rPr>
              <a:t>(</a:t>
            </a:r>
            <a:r>
              <a:rPr lang="fr-FR" sz="2400" dirty="0" err="1" smtClean="0">
                <a:solidFill>
                  <a:srgbClr val="008100"/>
                </a:solidFill>
                <a:latin typeface="Arial"/>
              </a:rPr>
              <a:t>ElBermi</a:t>
            </a:r>
            <a:r>
              <a:rPr lang="fr-FR" sz="2400" dirty="0" smtClean="0">
                <a:solidFill>
                  <a:srgbClr val="008100"/>
                </a:solidFill>
                <a:latin typeface="Arial"/>
              </a:rPr>
              <a:t>, 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judo) </a:t>
            </a:r>
            <a:r>
              <a:rPr lang="fr-FR" sz="2400" dirty="0">
                <a:solidFill>
                  <a:srgbClr val="008100"/>
                </a:solidFill>
                <a:latin typeface="SymbolMT"/>
              </a:rPr>
              <a:t>⇔ </a:t>
            </a:r>
            <a:r>
              <a:rPr lang="fr-FR" sz="2400" dirty="0" smtClean="0">
                <a:solidFill>
                  <a:srgbClr val="008100"/>
                </a:solidFill>
                <a:latin typeface="Arial"/>
              </a:rPr>
              <a:t>(</a:t>
            </a:r>
            <a:r>
              <a:rPr lang="fr-FR" sz="2400" dirty="0" err="1" smtClean="0">
                <a:solidFill>
                  <a:srgbClr val="008100"/>
                </a:solidFill>
                <a:latin typeface="Arial"/>
              </a:rPr>
              <a:t>ElBermi</a:t>
            </a:r>
            <a:r>
              <a:rPr lang="fr-FR" sz="2400" dirty="0" smtClean="0">
                <a:solidFill>
                  <a:srgbClr val="008100"/>
                </a:solidFill>
                <a:latin typeface="Arial"/>
              </a:rPr>
              <a:t>, 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judo) </a:t>
            </a:r>
            <a:r>
              <a:rPr lang="fr-FR" sz="2400" dirty="0">
                <a:solidFill>
                  <a:srgbClr val="008100"/>
                </a:solidFill>
                <a:latin typeface="SymbolMT"/>
              </a:rPr>
              <a:t>∈ 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INSCRIPT</a:t>
            </a:r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343072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7504" y="1136065"/>
            <a:ext cx="864096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2000" b="1" dirty="0" smtClean="0">
              <a:solidFill>
                <a:srgbClr val="000081"/>
              </a:solidFill>
              <a:latin typeface="Arial,Bold"/>
            </a:endParaRPr>
          </a:p>
          <a:p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LES ATTRIBUTS</a:t>
            </a:r>
          </a:p>
          <a:p>
            <a:endParaRPr lang="fr-FR" sz="20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Chaque composante d'une relation est un attribut</a:t>
            </a:r>
          </a:p>
          <a:p>
            <a:r>
              <a:rPr lang="fr-FR" sz="24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Le nom donné à un attribut est porteur de sens</a:t>
            </a:r>
          </a:p>
          <a:p>
            <a:r>
              <a:rPr lang="fr-FR" sz="24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Il est en général différent du nom de domaine</a:t>
            </a:r>
          </a:p>
          <a:p>
            <a:r>
              <a:rPr lang="fr-FR" sz="24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Plusieurs attributs peuvent avoir le même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domaine</a:t>
            </a:r>
          </a:p>
          <a:p>
            <a:endParaRPr lang="fr-FR" sz="2400" dirty="0">
              <a:solidFill>
                <a:srgbClr val="000000"/>
              </a:solidFill>
              <a:latin typeface="Arial"/>
            </a:endParaRP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Ex. :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La relation 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TRAJET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:</a:t>
            </a:r>
          </a:p>
          <a:p>
            <a:r>
              <a:rPr lang="fr-FR" sz="2400" dirty="0">
                <a:solidFill>
                  <a:srgbClr val="008100"/>
                </a:solidFill>
                <a:latin typeface="Arial"/>
              </a:rPr>
              <a:t>TRAJET </a:t>
            </a:r>
            <a:r>
              <a:rPr lang="fr-FR" sz="2400" dirty="0">
                <a:solidFill>
                  <a:srgbClr val="008100"/>
                </a:solidFill>
                <a:latin typeface="SymbolMT"/>
              </a:rPr>
              <a:t>⊂ 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NOM_VILLE </a:t>
            </a:r>
            <a:r>
              <a:rPr lang="fr-FR" sz="2400" dirty="0">
                <a:solidFill>
                  <a:srgbClr val="008100"/>
                </a:solidFill>
                <a:latin typeface="SymbolMT"/>
              </a:rPr>
              <a:t>× 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NOM_VILLE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Dans laquelle la première composante représente la ville de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départ 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VD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, la deuxième composante la ville d’arrivée 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VA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d’un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trajet.</a:t>
            </a:r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344347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480"/>
            <a:ext cx="8923337" cy="4849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8382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08520" y="659011"/>
            <a:ext cx="925252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" dirty="0">
                <a:solidFill>
                  <a:srgbClr val="000081"/>
                </a:solidFill>
                <a:latin typeface="Wingdings-Regular"/>
              </a:rPr>
              <a:t>􀂉 </a:t>
            </a:r>
            <a:r>
              <a:rPr lang="fr-FR" sz="2800" b="1" dirty="0">
                <a:solidFill>
                  <a:srgbClr val="000081"/>
                </a:solidFill>
                <a:latin typeface="Arial,Bold"/>
              </a:rPr>
              <a:t>LE SCHÉMA D’UNE </a:t>
            </a:r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RELATION</a:t>
            </a:r>
          </a:p>
          <a:p>
            <a:endParaRPr lang="fr-FR" sz="20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Le schéma d'une relation est défini par :</a:t>
            </a: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- le nom de la relation</a:t>
            </a: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- la liste de ses attributs</a:t>
            </a:r>
          </a:p>
          <a:p>
            <a:r>
              <a:rPr lang="fr-FR" sz="2400" dirty="0">
                <a:solidFill>
                  <a:srgbClr val="FF0000"/>
                </a:solidFill>
                <a:latin typeface="Arial"/>
              </a:rPr>
              <a:t>on note : R (</a:t>
            </a:r>
            <a:r>
              <a:rPr lang="fr-FR" sz="2400" dirty="0" smtClean="0">
                <a:solidFill>
                  <a:srgbClr val="FF0000"/>
                </a:solidFill>
                <a:latin typeface="Arial"/>
              </a:rPr>
              <a:t>A1:D1, A2:D2, </a:t>
            </a:r>
            <a:r>
              <a:rPr lang="fr-FR" sz="2400" dirty="0">
                <a:solidFill>
                  <a:srgbClr val="FF0000"/>
                </a:solidFill>
                <a:latin typeface="Arial"/>
              </a:rPr>
              <a:t>... , </a:t>
            </a:r>
            <a:r>
              <a:rPr lang="fr-FR" sz="2400" dirty="0" err="1" smtClean="0">
                <a:solidFill>
                  <a:srgbClr val="FF0000"/>
                </a:solidFill>
                <a:latin typeface="Arial"/>
              </a:rPr>
              <a:t>An:Dn</a:t>
            </a:r>
            <a:r>
              <a:rPr lang="fr-FR" sz="2400" dirty="0" smtClean="0">
                <a:solidFill>
                  <a:srgbClr val="FF0000"/>
                </a:solidFill>
                <a:latin typeface="Arial"/>
              </a:rPr>
              <a:t>)</a:t>
            </a:r>
            <a:endParaRPr lang="fr-FR" sz="2400" dirty="0">
              <a:solidFill>
                <a:srgbClr val="FF0000"/>
              </a:solidFill>
              <a:latin typeface="Arial"/>
            </a:endParaRP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Ex.:</a:t>
            </a:r>
          </a:p>
          <a:p>
            <a:r>
              <a:rPr lang="fr-FR" sz="2400" dirty="0">
                <a:solidFill>
                  <a:srgbClr val="008100"/>
                </a:solidFill>
                <a:latin typeface="Arial"/>
              </a:rPr>
              <a:t>ELEVE (NOM, PRENOM, NAISS)</a:t>
            </a:r>
          </a:p>
          <a:p>
            <a:r>
              <a:rPr lang="fr-FR" sz="2400" dirty="0">
                <a:solidFill>
                  <a:srgbClr val="008100"/>
                </a:solidFill>
                <a:latin typeface="Arial"/>
              </a:rPr>
              <a:t>INSCRIPT (NOM_ELV, SPORT)</a:t>
            </a:r>
          </a:p>
          <a:p>
            <a:r>
              <a:rPr lang="fr-FR" sz="2400" dirty="0">
                <a:solidFill>
                  <a:srgbClr val="008100"/>
                </a:solidFill>
                <a:latin typeface="Arial"/>
              </a:rPr>
              <a:t>TRAJET (VD, VA)</a:t>
            </a:r>
          </a:p>
          <a:p>
            <a:r>
              <a:rPr lang="fr-FR" sz="2400" dirty="0">
                <a:solidFill>
                  <a:srgbClr val="FF0000"/>
                </a:solidFill>
                <a:latin typeface="SymbolMT"/>
              </a:rPr>
              <a:t>• </a:t>
            </a:r>
            <a:r>
              <a:rPr lang="fr-FR" sz="2400" b="1" dirty="0">
                <a:solidFill>
                  <a:srgbClr val="FF0000"/>
                </a:solidFill>
                <a:latin typeface="Arial,Bold"/>
              </a:rPr>
              <a:t>Extension et Intension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- </a:t>
            </a:r>
            <a:r>
              <a:rPr lang="fr-FR" sz="2400" dirty="0">
                <a:solidFill>
                  <a:srgbClr val="FF0000"/>
                </a:solidFill>
                <a:latin typeface="Arial"/>
              </a:rPr>
              <a:t>L'extension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d'une relation correspond à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l'ensemble de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ses éléments (n-</a:t>
            </a:r>
            <a:r>
              <a:rPr lang="fr-FR" sz="2400" dirty="0" err="1">
                <a:solidFill>
                  <a:srgbClr val="000000"/>
                </a:solidFill>
                <a:latin typeface="Arial"/>
              </a:rPr>
              <a:t>uplets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)</a:t>
            </a:r>
          </a:p>
          <a:p>
            <a:r>
              <a:rPr lang="fr-FR" sz="2400" dirty="0">
                <a:solidFill>
                  <a:srgbClr val="000000"/>
                </a:solidFill>
                <a:latin typeface="SymbolMT"/>
              </a:rPr>
              <a:t>→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le terme </a:t>
            </a:r>
            <a:r>
              <a:rPr lang="fr-FR" sz="2400" dirty="0">
                <a:solidFill>
                  <a:srgbClr val="FF0000"/>
                </a:solidFill>
                <a:latin typeface="Arial"/>
              </a:rPr>
              <a:t>RELATION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désigne une extension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- </a:t>
            </a:r>
            <a:r>
              <a:rPr lang="fr-FR" sz="2400" dirty="0">
                <a:solidFill>
                  <a:srgbClr val="FF0000"/>
                </a:solidFill>
                <a:latin typeface="Arial"/>
              </a:rPr>
              <a:t>L'intention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d'une relation correspond à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sa signification</a:t>
            </a:r>
            <a:endParaRPr lang="fr-FR" sz="2400" dirty="0">
              <a:solidFill>
                <a:srgbClr val="000000"/>
              </a:solidFill>
              <a:latin typeface="Arial"/>
            </a:endParaRPr>
          </a:p>
          <a:p>
            <a:r>
              <a:rPr lang="fr-FR" sz="2400" dirty="0">
                <a:solidFill>
                  <a:srgbClr val="000000"/>
                </a:solidFill>
                <a:latin typeface="SymbolMT"/>
              </a:rPr>
              <a:t>→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le terme </a:t>
            </a:r>
            <a:r>
              <a:rPr lang="fr-FR" sz="2400" dirty="0">
                <a:solidFill>
                  <a:srgbClr val="FF0000"/>
                </a:solidFill>
                <a:latin typeface="Arial"/>
              </a:rPr>
              <a:t>SCHÉMA DE RELATION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désigne l'intention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d'une relation</a:t>
            </a:r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352589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597456"/>
            <a:ext cx="856895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000081"/>
                </a:solidFill>
                <a:latin typeface="Arial,Bold"/>
              </a:rPr>
              <a:t>LE SCHÉMA D’UNE </a:t>
            </a:r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BDR</a:t>
            </a:r>
          </a:p>
          <a:p>
            <a:endParaRPr lang="fr-FR" sz="20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Le schéma d'une base de données est défini par :</a:t>
            </a: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- l'ensemble des schémas des relations qui 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la composent</a:t>
            </a:r>
            <a:endParaRPr lang="fr-FR" sz="2400" dirty="0">
              <a:solidFill>
                <a:srgbClr val="000081"/>
              </a:solidFill>
              <a:latin typeface="Arial"/>
            </a:endParaRP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Notez la différence entre :</a:t>
            </a:r>
          </a:p>
          <a:p>
            <a:r>
              <a:rPr lang="fr-FR" sz="24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le schéma de la BDR qui dit comment les données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sont organisées dans la base</a:t>
            </a:r>
          </a:p>
          <a:p>
            <a:r>
              <a:rPr lang="fr-FR" sz="24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l'ensemble des n-</a:t>
            </a:r>
            <a:r>
              <a:rPr lang="fr-FR" sz="2400" dirty="0" err="1">
                <a:solidFill>
                  <a:srgbClr val="000000"/>
                </a:solidFill>
                <a:latin typeface="Arial"/>
              </a:rPr>
              <a:t>uplets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 de chaque relation, qui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représentent les données stockées dans la base</a:t>
            </a:r>
          </a:p>
          <a:p>
            <a:r>
              <a:rPr lang="fr-FR" sz="2400" dirty="0">
                <a:solidFill>
                  <a:srgbClr val="FF0000"/>
                </a:solidFill>
                <a:latin typeface="SymbolMT"/>
              </a:rPr>
              <a:t>• </a:t>
            </a:r>
            <a:r>
              <a:rPr lang="fr-FR" sz="2400" b="1" dirty="0">
                <a:solidFill>
                  <a:srgbClr val="FF0000"/>
                </a:solidFill>
                <a:latin typeface="Arial,Bold"/>
              </a:rPr>
              <a:t>Conception de Schéma Relationnel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- Problème :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Comment choisir un schéma approprié ?</a:t>
            </a:r>
          </a:p>
          <a:p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178223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000" dirty="0">
                <a:solidFill>
                  <a:srgbClr val="000081"/>
                </a:solidFill>
                <a:latin typeface="Wingdings-Regular"/>
              </a:rPr>
              <a:t>􀂉 </a:t>
            </a:r>
            <a:r>
              <a:rPr lang="fr-FR" sz="3100" b="1" dirty="0">
                <a:solidFill>
                  <a:srgbClr val="000081"/>
                </a:solidFill>
                <a:latin typeface="Arial,Bold"/>
              </a:rPr>
              <a:t>LA </a:t>
            </a:r>
            <a:r>
              <a:rPr lang="fr-FR" sz="3100" b="1" dirty="0" smtClean="0">
                <a:solidFill>
                  <a:srgbClr val="000081"/>
                </a:solidFill>
                <a:latin typeface="Arial,Bold"/>
              </a:rPr>
              <a:t>REPRÉSENTATION</a:t>
            </a:r>
            <a:r>
              <a:rPr lang="fr-FR" sz="6000" b="1" dirty="0">
                <a:solidFill>
                  <a:srgbClr val="000081"/>
                </a:solidFill>
                <a:latin typeface="Arial,Bold"/>
              </a:rPr>
              <a:t/>
            </a:r>
            <a:br>
              <a:rPr lang="fr-FR" sz="6000" b="1" dirty="0">
                <a:solidFill>
                  <a:srgbClr val="000081"/>
                </a:solidFill>
                <a:latin typeface="Arial,Bold"/>
              </a:rPr>
            </a:br>
            <a:r>
              <a:rPr lang="fr-FR" sz="2700" dirty="0">
                <a:solidFill>
                  <a:srgbClr val="008100"/>
                </a:solidFill>
                <a:latin typeface="Arial"/>
              </a:rPr>
              <a:t>1 RELATION </a:t>
            </a:r>
            <a:r>
              <a:rPr lang="fr-FR" sz="2700" dirty="0">
                <a:solidFill>
                  <a:srgbClr val="000000"/>
                </a:solidFill>
                <a:latin typeface="Arial"/>
              </a:rPr>
              <a:t>= 1 TABLE</a:t>
            </a:r>
            <a:endParaRPr lang="fr-FR" sz="27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49" y="1700809"/>
            <a:ext cx="7878763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79512" y="3573016"/>
            <a:ext cx="48742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1 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ÉLÉMENT ou n-</a:t>
            </a:r>
            <a:r>
              <a:rPr lang="fr-FR" sz="2400" dirty="0" err="1">
                <a:solidFill>
                  <a:srgbClr val="008100"/>
                </a:solidFill>
                <a:latin typeface="Arial"/>
              </a:rPr>
              <a:t>uplet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= 1 LIGNE</a:t>
            </a:r>
            <a:endParaRPr lang="fr-FR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34681"/>
            <a:ext cx="7978775" cy="261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2458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88" y="1698625"/>
            <a:ext cx="7947025" cy="345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3759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152400"/>
            <a:ext cx="8191500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557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1897063"/>
            <a:ext cx="7612063" cy="306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3661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3" y="781050"/>
            <a:ext cx="8588375" cy="529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9645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484188"/>
            <a:ext cx="8801100" cy="588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1639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92664"/>
          </a:xfrm>
        </p:spPr>
        <p:txBody>
          <a:bodyPr>
            <a:normAutofit/>
          </a:bodyPr>
          <a:lstStyle/>
          <a:p>
            <a:r>
              <a:rPr lang="fr-FR" sz="2800" b="1" dirty="0">
                <a:solidFill>
                  <a:srgbClr val="000081"/>
                </a:solidFill>
                <a:latin typeface="Arial,Bold"/>
              </a:rPr>
              <a:t>II LES </a:t>
            </a:r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DÉPENDANCES FONCTIONNELLES</a:t>
            </a:r>
            <a:endParaRPr lang="fr-FR" sz="2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38912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FR" sz="1050" dirty="0" smtClean="0">
                <a:solidFill>
                  <a:srgbClr val="000081"/>
                </a:solidFill>
                <a:latin typeface="Wingdings-Regular"/>
              </a:rPr>
              <a:t> </a:t>
            </a:r>
            <a:r>
              <a:rPr lang="fr-FR" sz="3600" b="1" dirty="0" smtClean="0">
                <a:solidFill>
                  <a:srgbClr val="000081"/>
                </a:solidFill>
                <a:latin typeface="Arial,Bold"/>
              </a:rPr>
              <a:t>Dépendance fonctionnelle</a:t>
            </a:r>
            <a:endParaRPr lang="fr-FR" sz="36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800" dirty="0">
                <a:solidFill>
                  <a:srgbClr val="000081"/>
                </a:solidFill>
                <a:latin typeface="Arial"/>
              </a:rPr>
              <a:t>Soit R(A1, A2, ...., An) un schéma de relation</a:t>
            </a:r>
          </a:p>
          <a:p>
            <a:pPr>
              <a:buNone/>
            </a:pPr>
            <a:r>
              <a:rPr lang="fr-FR" sz="2800" dirty="0">
                <a:solidFill>
                  <a:srgbClr val="000081"/>
                </a:solidFill>
                <a:latin typeface="Arial"/>
              </a:rPr>
              <a:t>Soit X et Y des sous ensembles de {A1,A2,...An)</a:t>
            </a:r>
          </a:p>
          <a:p>
            <a:pPr>
              <a:buNone/>
            </a:pPr>
            <a:r>
              <a:rPr lang="fr-FR" sz="2800" dirty="0">
                <a:solidFill>
                  <a:srgbClr val="000081"/>
                </a:solidFill>
                <a:latin typeface="Arial"/>
              </a:rPr>
              <a:t>On dit que Y dépend fonctionnellement de X (X-&gt;Y) si à</a:t>
            </a:r>
          </a:p>
          <a:p>
            <a:pPr>
              <a:buNone/>
            </a:pPr>
            <a:r>
              <a:rPr lang="fr-FR" sz="2800" dirty="0">
                <a:solidFill>
                  <a:srgbClr val="000081"/>
                </a:solidFill>
                <a:latin typeface="Arial"/>
              </a:rPr>
              <a:t>chaque valeur de X correspond une valeur unique de Y</a:t>
            </a:r>
          </a:p>
          <a:p>
            <a:r>
              <a:rPr lang="fr-FR" sz="2800" dirty="0">
                <a:solidFill>
                  <a:srgbClr val="000000"/>
                </a:solidFill>
                <a:latin typeface="Arial"/>
              </a:rPr>
              <a:t>on écrit : </a:t>
            </a:r>
            <a:r>
              <a:rPr lang="fr-FR" sz="2800" dirty="0">
                <a:solidFill>
                  <a:srgbClr val="FF0000"/>
                </a:solidFill>
                <a:latin typeface="Arial"/>
              </a:rPr>
              <a:t>X </a:t>
            </a:r>
            <a:r>
              <a:rPr lang="fr-FR" sz="2800" dirty="0">
                <a:solidFill>
                  <a:srgbClr val="FF0000"/>
                </a:solidFill>
                <a:latin typeface="SymbolMT"/>
              </a:rPr>
              <a:t>→ </a:t>
            </a:r>
            <a:r>
              <a:rPr lang="fr-FR" sz="2800" dirty="0">
                <a:solidFill>
                  <a:srgbClr val="FF0000"/>
                </a:solidFill>
                <a:latin typeface="Arial"/>
              </a:rPr>
              <a:t>Y</a:t>
            </a:r>
          </a:p>
          <a:p>
            <a:r>
              <a:rPr lang="fr-FR" sz="2800" dirty="0">
                <a:solidFill>
                  <a:srgbClr val="000000"/>
                </a:solidFill>
                <a:latin typeface="Arial"/>
              </a:rPr>
              <a:t>on dit que : </a:t>
            </a:r>
            <a:r>
              <a:rPr lang="fr-FR" sz="2800" dirty="0">
                <a:solidFill>
                  <a:srgbClr val="FF0000"/>
                </a:solidFill>
                <a:latin typeface="Arial"/>
              </a:rPr>
              <a:t>X détermine Y</a:t>
            </a:r>
          </a:p>
          <a:p>
            <a:r>
              <a:rPr lang="fr-FR" sz="2800" dirty="0">
                <a:solidFill>
                  <a:srgbClr val="000000"/>
                </a:solidFill>
                <a:latin typeface="Arial"/>
              </a:rPr>
              <a:t>Ex.:</a:t>
            </a:r>
          </a:p>
          <a:p>
            <a:pPr marL="0" indent="0">
              <a:buNone/>
            </a:pPr>
            <a:r>
              <a:rPr lang="fr-FR" sz="2800" dirty="0" smtClean="0">
                <a:solidFill>
                  <a:srgbClr val="008100"/>
                </a:solidFill>
                <a:latin typeface="Arial"/>
              </a:rPr>
              <a:t>         PRODUIT </a:t>
            </a:r>
            <a:r>
              <a:rPr lang="fr-FR" sz="2800" dirty="0">
                <a:solidFill>
                  <a:srgbClr val="008100"/>
                </a:solidFill>
                <a:latin typeface="Arial"/>
              </a:rPr>
              <a:t>(</a:t>
            </a:r>
            <a:r>
              <a:rPr lang="fr-FR" sz="2800" dirty="0" err="1">
                <a:solidFill>
                  <a:srgbClr val="008100"/>
                </a:solidFill>
                <a:latin typeface="Arial"/>
              </a:rPr>
              <a:t>no_prod</a:t>
            </a:r>
            <a:r>
              <a:rPr lang="fr-FR" sz="2800" dirty="0">
                <a:solidFill>
                  <a:srgbClr val="008100"/>
                </a:solidFill>
                <a:latin typeface="Arial"/>
              </a:rPr>
              <a:t>, nom, </a:t>
            </a:r>
            <a:r>
              <a:rPr lang="fr-FR" sz="2800" dirty="0" err="1" smtClean="0">
                <a:solidFill>
                  <a:srgbClr val="008100"/>
                </a:solidFill>
                <a:latin typeface="Arial"/>
              </a:rPr>
              <a:t>prixUHT</a:t>
            </a:r>
            <a:r>
              <a:rPr lang="fr-FR" sz="2800" dirty="0" smtClean="0">
                <a:solidFill>
                  <a:srgbClr val="008100"/>
                </a:solidFill>
                <a:latin typeface="Arial"/>
              </a:rPr>
              <a:t>)</a:t>
            </a:r>
          </a:p>
          <a:p>
            <a:pPr marL="0" indent="0">
              <a:buNone/>
            </a:pPr>
            <a:r>
              <a:rPr lang="fr-FR" sz="2800" dirty="0">
                <a:solidFill>
                  <a:srgbClr val="008100"/>
                </a:solidFill>
                <a:latin typeface="Arial"/>
              </a:rPr>
              <a:t> </a:t>
            </a:r>
            <a:r>
              <a:rPr lang="fr-FR" sz="2800" dirty="0" smtClean="0">
                <a:solidFill>
                  <a:srgbClr val="008100"/>
                </a:solidFill>
                <a:latin typeface="Arial"/>
              </a:rPr>
              <a:t>        </a:t>
            </a:r>
            <a:r>
              <a:rPr lang="fr-FR" sz="2800" dirty="0" err="1" smtClean="0">
                <a:solidFill>
                  <a:srgbClr val="008100"/>
                </a:solidFill>
                <a:latin typeface="Arial"/>
              </a:rPr>
              <a:t>no_prod</a:t>
            </a:r>
            <a:r>
              <a:rPr lang="fr-FR" sz="2800" dirty="0" smtClean="0">
                <a:solidFill>
                  <a:srgbClr val="008100"/>
                </a:solidFill>
                <a:latin typeface="Arial"/>
              </a:rPr>
              <a:t> </a:t>
            </a:r>
            <a:r>
              <a:rPr lang="fr-FR" sz="2800" dirty="0">
                <a:solidFill>
                  <a:srgbClr val="008100"/>
                </a:solidFill>
                <a:latin typeface="SymbolMT"/>
              </a:rPr>
              <a:t>→ </a:t>
            </a:r>
            <a:r>
              <a:rPr lang="fr-FR" sz="2800" dirty="0">
                <a:solidFill>
                  <a:srgbClr val="008100"/>
                </a:solidFill>
                <a:latin typeface="Arial"/>
              </a:rPr>
              <a:t>(nom, </a:t>
            </a:r>
            <a:r>
              <a:rPr lang="fr-FR" sz="2800" dirty="0" err="1">
                <a:solidFill>
                  <a:srgbClr val="008100"/>
                </a:solidFill>
                <a:latin typeface="Arial"/>
              </a:rPr>
              <a:t>prixUHT</a:t>
            </a:r>
            <a:r>
              <a:rPr lang="fr-FR" sz="2800" dirty="0">
                <a:solidFill>
                  <a:srgbClr val="008100"/>
                </a:solidFill>
                <a:latin typeface="Arial"/>
              </a:rPr>
              <a:t>)</a:t>
            </a:r>
          </a:p>
          <a:p>
            <a:pPr marL="0" indent="0">
              <a:buNone/>
            </a:pPr>
            <a:r>
              <a:rPr lang="fr-FR" sz="2800" dirty="0" smtClean="0">
                <a:solidFill>
                  <a:srgbClr val="008100"/>
                </a:solidFill>
                <a:latin typeface="Arial"/>
              </a:rPr>
              <a:t>         NOTE </a:t>
            </a:r>
            <a:r>
              <a:rPr lang="fr-FR" sz="2800" dirty="0">
                <a:solidFill>
                  <a:srgbClr val="008100"/>
                </a:solidFill>
                <a:latin typeface="Arial"/>
              </a:rPr>
              <a:t>(</a:t>
            </a:r>
            <a:r>
              <a:rPr lang="fr-FR" sz="2800" dirty="0" err="1">
                <a:solidFill>
                  <a:srgbClr val="008100"/>
                </a:solidFill>
                <a:latin typeface="Arial"/>
              </a:rPr>
              <a:t>no_contrôle</a:t>
            </a:r>
            <a:r>
              <a:rPr lang="fr-FR" sz="2800" dirty="0">
                <a:solidFill>
                  <a:srgbClr val="008100"/>
                </a:solidFill>
                <a:latin typeface="Arial"/>
              </a:rPr>
              <a:t>, </a:t>
            </a:r>
            <a:r>
              <a:rPr lang="fr-FR" sz="2800" dirty="0" err="1">
                <a:solidFill>
                  <a:srgbClr val="008100"/>
                </a:solidFill>
                <a:latin typeface="Arial"/>
              </a:rPr>
              <a:t>no_élève</a:t>
            </a:r>
            <a:r>
              <a:rPr lang="fr-FR" sz="2800" dirty="0">
                <a:solidFill>
                  <a:srgbClr val="008100"/>
                </a:solidFill>
                <a:latin typeface="Arial"/>
              </a:rPr>
              <a:t>, note)</a:t>
            </a:r>
          </a:p>
          <a:p>
            <a:pPr marL="0" indent="0">
              <a:buNone/>
            </a:pPr>
            <a:r>
              <a:rPr lang="fr-FR" sz="2800" dirty="0" smtClean="0">
                <a:solidFill>
                  <a:srgbClr val="008100"/>
                </a:solidFill>
                <a:latin typeface="Arial"/>
              </a:rPr>
              <a:t>         (</a:t>
            </a:r>
            <a:r>
              <a:rPr lang="fr-FR" sz="2800" dirty="0" err="1">
                <a:solidFill>
                  <a:srgbClr val="008100"/>
                </a:solidFill>
                <a:latin typeface="Arial"/>
              </a:rPr>
              <a:t>no_contrôle</a:t>
            </a:r>
            <a:r>
              <a:rPr lang="fr-FR" sz="2800" dirty="0">
                <a:solidFill>
                  <a:srgbClr val="008100"/>
                </a:solidFill>
                <a:latin typeface="Arial"/>
              </a:rPr>
              <a:t>, </a:t>
            </a:r>
            <a:r>
              <a:rPr lang="fr-FR" sz="2800" dirty="0" err="1">
                <a:solidFill>
                  <a:srgbClr val="008100"/>
                </a:solidFill>
                <a:latin typeface="Arial"/>
              </a:rPr>
              <a:t>no_élève</a:t>
            </a:r>
            <a:r>
              <a:rPr lang="fr-FR" sz="2800" dirty="0">
                <a:solidFill>
                  <a:srgbClr val="008100"/>
                </a:solidFill>
                <a:latin typeface="Arial"/>
              </a:rPr>
              <a:t>) </a:t>
            </a:r>
            <a:r>
              <a:rPr lang="fr-FR" sz="2800" dirty="0">
                <a:solidFill>
                  <a:srgbClr val="008100"/>
                </a:solidFill>
                <a:latin typeface="SymbolMT"/>
              </a:rPr>
              <a:t>→ </a:t>
            </a:r>
            <a:r>
              <a:rPr lang="fr-FR" sz="2800" dirty="0">
                <a:solidFill>
                  <a:srgbClr val="008100"/>
                </a:solidFill>
                <a:latin typeface="Arial"/>
              </a:rPr>
              <a:t>note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62982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1052736"/>
            <a:ext cx="84249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une dépendance fonctionnelle est une propriété</a:t>
            </a:r>
          </a:p>
          <a:p>
            <a:r>
              <a:rPr lang="fr-FR" sz="2400" dirty="0">
                <a:solidFill>
                  <a:srgbClr val="FF0000"/>
                </a:solidFill>
                <a:latin typeface="Arial"/>
              </a:rPr>
              <a:t>sémantique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, elle correspond à une contrainte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supposée toujours vrai du monde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réel</a:t>
            </a:r>
          </a:p>
          <a:p>
            <a:endParaRPr lang="fr-FR" sz="2400" dirty="0">
              <a:solidFill>
                <a:srgbClr val="000000"/>
              </a:solidFill>
              <a:latin typeface="Arial"/>
            </a:endParaRPr>
          </a:p>
          <a:p>
            <a:r>
              <a:rPr lang="fr-FR" sz="2400" b="1" dirty="0">
                <a:solidFill>
                  <a:srgbClr val="FF0000"/>
                </a:solidFill>
                <a:latin typeface="Arial,Bold"/>
              </a:rPr>
              <a:t>D.F. élémentaire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D.F. X -&gt; A mais A est un attribut unique non inclus dans X et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il n’existe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pas de X’ inclus dans X tel que X’ -&gt; A</a:t>
            </a:r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412534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857232"/>
            <a:ext cx="8573393" cy="371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7389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0" y="763970"/>
            <a:ext cx="8352928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 smtClean="0">
                <a:solidFill>
                  <a:srgbClr val="000081"/>
                </a:solidFill>
                <a:latin typeface="Wingdings-Regular"/>
              </a:rPr>
              <a:t>  </a:t>
            </a:r>
            <a:r>
              <a:rPr lang="fr-FR" sz="2800" b="1" dirty="0">
                <a:solidFill>
                  <a:srgbClr val="000081"/>
                </a:solidFill>
                <a:latin typeface="Arial,Bold"/>
              </a:rPr>
              <a:t>La clé d’une </a:t>
            </a:r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relation</a:t>
            </a:r>
          </a:p>
          <a:p>
            <a:endParaRPr lang="fr-FR" sz="24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attribut (ou groupe minimum d'attributs) qui détermine</a:t>
            </a: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tous les autres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Ex.:</a:t>
            </a:r>
          </a:p>
          <a:p>
            <a:r>
              <a:rPr lang="fr-FR" sz="2400" dirty="0">
                <a:solidFill>
                  <a:srgbClr val="008100"/>
                </a:solidFill>
                <a:latin typeface="Arial"/>
              </a:rPr>
              <a:t>PRODUIT (</a:t>
            </a:r>
            <a:r>
              <a:rPr lang="fr-FR" sz="2400" b="1" dirty="0" err="1">
                <a:solidFill>
                  <a:srgbClr val="008100"/>
                </a:solidFill>
                <a:latin typeface="Arial,Bold"/>
              </a:rPr>
              <a:t>no_prod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, nom, </a:t>
            </a:r>
            <a:r>
              <a:rPr lang="fr-FR" sz="2400" dirty="0" err="1">
                <a:solidFill>
                  <a:srgbClr val="008100"/>
                </a:solidFill>
                <a:latin typeface="Arial"/>
              </a:rPr>
              <a:t>prixUHT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)</a:t>
            </a:r>
          </a:p>
          <a:p>
            <a:r>
              <a:rPr lang="fr-FR" sz="2400" b="1" dirty="0" err="1">
                <a:solidFill>
                  <a:srgbClr val="008100"/>
                </a:solidFill>
                <a:latin typeface="Arial,Bold"/>
              </a:rPr>
              <a:t>no_prod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 </a:t>
            </a:r>
            <a:r>
              <a:rPr lang="fr-FR" sz="2400" dirty="0">
                <a:solidFill>
                  <a:srgbClr val="008100"/>
                </a:solidFill>
                <a:latin typeface="SymbolMT"/>
              </a:rPr>
              <a:t>→ 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(nom, </a:t>
            </a:r>
            <a:r>
              <a:rPr lang="fr-FR" sz="2400" dirty="0" err="1">
                <a:solidFill>
                  <a:srgbClr val="008100"/>
                </a:solidFill>
                <a:latin typeface="Arial"/>
              </a:rPr>
              <a:t>prixUHT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)</a:t>
            </a:r>
          </a:p>
          <a:p>
            <a:r>
              <a:rPr lang="fr-FR" sz="2400" b="1" dirty="0" err="1">
                <a:solidFill>
                  <a:srgbClr val="008100"/>
                </a:solidFill>
                <a:latin typeface="Arial,Bold"/>
              </a:rPr>
              <a:t>no_prod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 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est une clé</a:t>
            </a:r>
          </a:p>
          <a:p>
            <a:r>
              <a:rPr lang="fr-FR" sz="24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Une clé détermine un n-</a:t>
            </a:r>
            <a:r>
              <a:rPr lang="fr-FR" sz="2400" dirty="0" err="1">
                <a:solidFill>
                  <a:srgbClr val="000000"/>
                </a:solidFill>
                <a:latin typeface="Arial"/>
              </a:rPr>
              <a:t>uplet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 de façon unique</a:t>
            </a:r>
          </a:p>
          <a:p>
            <a:r>
              <a:rPr lang="fr-FR" sz="24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Pour trouver la clé d'une relation, il faut examiner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attentivement les </a:t>
            </a:r>
            <a:r>
              <a:rPr lang="fr-FR" sz="2400" dirty="0">
                <a:solidFill>
                  <a:srgbClr val="FF0000"/>
                </a:solidFill>
                <a:latin typeface="Arial"/>
              </a:rPr>
              <a:t>hypothèses sur le monde réel</a:t>
            </a:r>
          </a:p>
          <a:p>
            <a:r>
              <a:rPr lang="fr-FR" sz="24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Une relation peut posséder plusieurs clés, on les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appelle </a:t>
            </a:r>
            <a:r>
              <a:rPr lang="fr-FR" sz="2400" dirty="0">
                <a:solidFill>
                  <a:srgbClr val="FF0000"/>
                </a:solidFill>
                <a:latin typeface="Arial"/>
              </a:rPr>
              <a:t>clés candidates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Ex.: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dans la relation PRODUIT, nom est une clé candidate (à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condition qu'il n'y ait jamais 2 produits de même nom)</a:t>
            </a:r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101130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1289953"/>
            <a:ext cx="7992888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Clé primaire</a:t>
            </a:r>
          </a:p>
          <a:p>
            <a:r>
              <a:rPr lang="fr-FR" sz="2400" dirty="0" smtClean="0">
                <a:solidFill>
                  <a:srgbClr val="000081"/>
                </a:solidFill>
                <a:latin typeface="Arial"/>
              </a:rPr>
              <a:t>       choix 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d'une clé parmi les clés 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candidates</a:t>
            </a:r>
          </a:p>
          <a:p>
            <a:endParaRPr lang="fr-FR" sz="2400" dirty="0" smtClean="0">
              <a:solidFill>
                <a:srgbClr val="000081"/>
              </a:solidFill>
              <a:latin typeface="Arial"/>
            </a:endParaRPr>
          </a:p>
          <a:p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Clé </a:t>
            </a:r>
            <a:r>
              <a:rPr lang="fr-FR" sz="2800" b="1" dirty="0">
                <a:solidFill>
                  <a:srgbClr val="000081"/>
                </a:solidFill>
                <a:latin typeface="Arial,Bold"/>
              </a:rPr>
              <a:t>étrangère ou clé secondaire</a:t>
            </a: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attribut (ou groupe d'attributs) qui fait référence à la 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clé primaire 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d'une autre 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relation</a:t>
            </a:r>
          </a:p>
          <a:p>
            <a:endParaRPr lang="fr-FR" sz="2400" dirty="0">
              <a:solidFill>
                <a:srgbClr val="000081"/>
              </a:solidFill>
              <a:latin typeface="Arial"/>
            </a:endParaRP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Ex.:</a:t>
            </a:r>
          </a:p>
          <a:p>
            <a:r>
              <a:rPr lang="fr-FR" sz="2400" dirty="0">
                <a:solidFill>
                  <a:srgbClr val="008100"/>
                </a:solidFill>
                <a:latin typeface="Arial"/>
              </a:rPr>
              <a:t>CATEG (</a:t>
            </a:r>
            <a:r>
              <a:rPr lang="fr-FR" sz="2400" b="1" dirty="0" err="1">
                <a:solidFill>
                  <a:srgbClr val="008100"/>
                </a:solidFill>
                <a:latin typeface="Arial,Bold"/>
              </a:rPr>
              <a:t>no_cat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, design, tva)</a:t>
            </a:r>
          </a:p>
          <a:p>
            <a:r>
              <a:rPr lang="fr-FR" sz="2400" dirty="0">
                <a:solidFill>
                  <a:srgbClr val="008100"/>
                </a:solidFill>
                <a:latin typeface="Arial"/>
              </a:rPr>
              <a:t>PRODUIT(</a:t>
            </a:r>
            <a:r>
              <a:rPr lang="fr-FR" sz="2400" dirty="0" err="1">
                <a:solidFill>
                  <a:srgbClr val="008100"/>
                </a:solidFill>
                <a:latin typeface="Arial"/>
              </a:rPr>
              <a:t>no_prod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, nom, marque, </a:t>
            </a:r>
            <a:r>
              <a:rPr lang="fr-FR" sz="2400" dirty="0" err="1">
                <a:solidFill>
                  <a:srgbClr val="008100"/>
                </a:solidFill>
                <a:latin typeface="Arial"/>
              </a:rPr>
              <a:t>no_cat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, </a:t>
            </a:r>
            <a:r>
              <a:rPr lang="fr-FR" sz="2400" dirty="0" err="1">
                <a:solidFill>
                  <a:srgbClr val="008100"/>
                </a:solidFill>
                <a:latin typeface="Arial"/>
              </a:rPr>
              <a:t>prixUHT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)</a:t>
            </a:r>
          </a:p>
          <a:p>
            <a:r>
              <a:rPr lang="fr-FR" sz="2400" dirty="0" err="1">
                <a:solidFill>
                  <a:srgbClr val="008100"/>
                </a:solidFill>
                <a:latin typeface="Arial"/>
              </a:rPr>
              <a:t>no_cat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dans </a:t>
            </a:r>
            <a:r>
              <a:rPr lang="fr-FR" sz="2400" dirty="0">
                <a:solidFill>
                  <a:srgbClr val="008100"/>
                </a:solidFill>
                <a:latin typeface="Arial"/>
              </a:rPr>
              <a:t>PRODUIT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est une clé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étrangère</a:t>
            </a:r>
          </a:p>
          <a:p>
            <a:endParaRPr lang="fr-FR" sz="2400" dirty="0">
              <a:solidFill>
                <a:srgbClr val="000000"/>
              </a:solidFill>
              <a:latin typeface="Arial"/>
            </a:endParaRPr>
          </a:p>
          <a:p>
            <a:r>
              <a:rPr lang="fr-FR" sz="2400" dirty="0">
                <a:solidFill>
                  <a:srgbClr val="FF0000"/>
                </a:solidFill>
                <a:latin typeface="Arial"/>
              </a:rPr>
              <a:t>CLÉ ÉTRANGÈRE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= CLÉ PRIMAIRE dans une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autre relation</a:t>
            </a:r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323567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/>
          </a:bodyPr>
          <a:lstStyle/>
          <a:p>
            <a:pPr algn="ctr"/>
            <a:r>
              <a:rPr lang="fr-FR" sz="2800" b="1" dirty="0">
                <a:solidFill>
                  <a:srgbClr val="000081"/>
                </a:solidFill>
                <a:latin typeface="Arial,Bold"/>
              </a:rPr>
              <a:t>III LES RÈGLES </a:t>
            </a:r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D'INTÉGRITÉ</a:t>
            </a:r>
            <a:endParaRPr lang="fr-FR" sz="2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>
            <a:normAutofit fontScale="92500" lnSpcReduction="20000"/>
          </a:bodyPr>
          <a:lstStyle/>
          <a:p>
            <a:r>
              <a:rPr lang="fr-FR" sz="2800" dirty="0">
                <a:solidFill>
                  <a:srgbClr val="000081"/>
                </a:solidFill>
                <a:latin typeface="Arial"/>
              </a:rPr>
              <a:t>Les règles d'intégrité sont les assertions qui</a:t>
            </a:r>
          </a:p>
          <a:p>
            <a:pPr marL="0" indent="0">
              <a:buNone/>
            </a:pPr>
            <a:r>
              <a:rPr lang="fr-FR" sz="2800" dirty="0">
                <a:solidFill>
                  <a:srgbClr val="000081"/>
                </a:solidFill>
                <a:latin typeface="Arial"/>
              </a:rPr>
              <a:t>doivent être vérifiées par les données contenues</a:t>
            </a:r>
          </a:p>
          <a:p>
            <a:pPr marL="0" indent="0">
              <a:buNone/>
            </a:pPr>
            <a:r>
              <a:rPr lang="fr-FR" sz="2800" dirty="0">
                <a:solidFill>
                  <a:srgbClr val="000081"/>
                </a:solidFill>
                <a:latin typeface="Arial"/>
              </a:rPr>
              <a:t>dans une base</a:t>
            </a:r>
          </a:p>
          <a:p>
            <a:pPr marL="0" indent="0">
              <a:buNone/>
            </a:pPr>
            <a:r>
              <a:rPr lang="fr-FR" sz="2400" dirty="0">
                <a:solidFill>
                  <a:srgbClr val="000000"/>
                </a:solidFill>
                <a:latin typeface="Arial"/>
              </a:rPr>
              <a:t>Le modèle relationnel impose les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contraintes structurelles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suivantes :</a:t>
            </a:r>
          </a:p>
          <a:p>
            <a:pPr marL="0" indent="0">
              <a:buNone/>
            </a:pPr>
            <a:r>
              <a:rPr lang="fr-FR" sz="1000" dirty="0" smtClean="0">
                <a:solidFill>
                  <a:srgbClr val="000081"/>
                </a:solidFill>
                <a:latin typeface="Wingdings-Regular"/>
              </a:rPr>
              <a:t>	 </a:t>
            </a:r>
            <a:r>
              <a:rPr lang="fr-FR" sz="2800" b="1" dirty="0">
                <a:solidFill>
                  <a:srgbClr val="000081"/>
                </a:solidFill>
                <a:latin typeface="Arial,Bold"/>
              </a:rPr>
              <a:t>INTÉGRITÉ DE DOMAINE</a:t>
            </a:r>
          </a:p>
          <a:p>
            <a:pPr marL="0" indent="0">
              <a:buNone/>
            </a:pPr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	INTÉGRITÉ </a:t>
            </a:r>
            <a:r>
              <a:rPr lang="fr-FR" sz="2800" b="1" dirty="0">
                <a:solidFill>
                  <a:srgbClr val="000081"/>
                </a:solidFill>
                <a:latin typeface="Arial,Bold"/>
              </a:rPr>
              <a:t>DE CLÉ</a:t>
            </a:r>
          </a:p>
          <a:p>
            <a:pPr marL="0" indent="0">
              <a:buNone/>
            </a:pPr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	INTÉGRITÉ </a:t>
            </a:r>
            <a:r>
              <a:rPr lang="fr-FR" sz="2800" b="1" dirty="0">
                <a:solidFill>
                  <a:srgbClr val="000081"/>
                </a:solidFill>
                <a:latin typeface="Arial,Bold"/>
              </a:rPr>
              <a:t>RÉFÉRENCIELLE</a:t>
            </a:r>
          </a:p>
          <a:p>
            <a:r>
              <a:rPr lang="fr-FR" sz="2800" dirty="0" smtClean="0">
                <a:solidFill>
                  <a:srgbClr val="000000"/>
                </a:solidFill>
                <a:latin typeface="Arial"/>
              </a:rPr>
              <a:t>La </a:t>
            </a:r>
            <a:r>
              <a:rPr lang="fr-FR" sz="2800" dirty="0">
                <a:solidFill>
                  <a:srgbClr val="000000"/>
                </a:solidFill>
                <a:latin typeface="Arial"/>
              </a:rPr>
              <a:t>gestion automatique des contraintes </a:t>
            </a:r>
            <a:r>
              <a:rPr lang="fr-FR" sz="2800" dirty="0" smtClean="0">
                <a:solidFill>
                  <a:srgbClr val="000000"/>
                </a:solidFill>
                <a:latin typeface="Arial"/>
              </a:rPr>
              <a:t>d’intégrité est </a:t>
            </a:r>
            <a:r>
              <a:rPr lang="fr-FR" sz="2800" dirty="0">
                <a:solidFill>
                  <a:srgbClr val="000000"/>
                </a:solidFill>
                <a:latin typeface="Arial"/>
              </a:rPr>
              <a:t>l’un des outils les plus importants d’une </a:t>
            </a:r>
            <a:r>
              <a:rPr lang="fr-FR" sz="2800" dirty="0" smtClean="0">
                <a:solidFill>
                  <a:srgbClr val="000000"/>
                </a:solidFill>
                <a:latin typeface="Arial"/>
              </a:rPr>
              <a:t>base de </a:t>
            </a:r>
            <a:r>
              <a:rPr lang="fr-FR" sz="2800" dirty="0">
                <a:solidFill>
                  <a:srgbClr val="000000"/>
                </a:solidFill>
                <a:latin typeface="Arial"/>
              </a:rPr>
              <a:t>données.</a:t>
            </a:r>
          </a:p>
          <a:p>
            <a:r>
              <a:rPr lang="fr-FR" sz="2800" dirty="0" smtClean="0">
                <a:solidFill>
                  <a:srgbClr val="000000"/>
                </a:solidFill>
                <a:latin typeface="Arial"/>
              </a:rPr>
              <a:t>Elle </a:t>
            </a:r>
            <a:r>
              <a:rPr lang="fr-FR" sz="2800" dirty="0">
                <a:solidFill>
                  <a:srgbClr val="000000"/>
                </a:solidFill>
                <a:latin typeface="Arial"/>
              </a:rPr>
              <a:t>justifie à elle seule l’usage d’un SGBD.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76118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9343" y="1556792"/>
            <a:ext cx="820891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 smtClean="0">
                <a:solidFill>
                  <a:srgbClr val="000081"/>
                </a:solidFill>
                <a:latin typeface="Wingdings-Regular"/>
              </a:rPr>
              <a:t> </a:t>
            </a:r>
            <a:r>
              <a:rPr lang="fr-FR" sz="2800" b="1" dirty="0">
                <a:solidFill>
                  <a:srgbClr val="000081"/>
                </a:solidFill>
                <a:latin typeface="Arial,Bold"/>
              </a:rPr>
              <a:t>INTÉGRITÉ DE </a:t>
            </a:r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DOMAINE</a:t>
            </a:r>
          </a:p>
          <a:p>
            <a:endParaRPr lang="fr-FR" sz="28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Les valeurs d'une colonne de relation doivent appartenir</a:t>
            </a: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au domaine 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correspondant</a:t>
            </a:r>
          </a:p>
          <a:p>
            <a:pPr algn="r"/>
            <a:endParaRPr lang="fr-FR" sz="2400" dirty="0" smtClean="0">
              <a:solidFill>
                <a:srgbClr val="000000"/>
              </a:solidFill>
              <a:latin typeface="SymbolMT"/>
            </a:endParaRPr>
          </a:p>
          <a:p>
            <a:pPr algn="ctr"/>
            <a:r>
              <a:rPr lang="fr-FR" sz="2400" dirty="0" smtClean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contrôle des valeurs des attributs</a:t>
            </a:r>
          </a:p>
          <a:p>
            <a:pPr algn="ctr"/>
            <a:endParaRPr lang="fr-FR" sz="2400" dirty="0" smtClean="0">
              <a:solidFill>
                <a:srgbClr val="000000"/>
              </a:solidFill>
              <a:latin typeface="Arial"/>
            </a:endParaRPr>
          </a:p>
          <a:p>
            <a:pPr algn="ctr"/>
            <a:r>
              <a:rPr lang="fr-FR" sz="2400" dirty="0">
                <a:solidFill>
                  <a:srgbClr val="000000"/>
                </a:solidFill>
                <a:latin typeface="Arial"/>
              </a:rPr>
              <a:t>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  </a:t>
            </a:r>
            <a:r>
              <a:rPr lang="fr-FR" sz="2400" dirty="0" smtClean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contrôle entre valeurs des attributs</a:t>
            </a:r>
            <a:endParaRPr lang="fr-FR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57425"/>
            <a:ext cx="1224136" cy="1169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2759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708920"/>
            <a:ext cx="1577975" cy="1034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611560" y="603044"/>
            <a:ext cx="718254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INTÉGRITÉ </a:t>
            </a:r>
            <a:r>
              <a:rPr lang="fr-FR" sz="2800" b="1" dirty="0">
                <a:solidFill>
                  <a:srgbClr val="000081"/>
                </a:solidFill>
                <a:latin typeface="Arial,Bold"/>
              </a:rPr>
              <a:t>DE </a:t>
            </a:r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CLÉ</a:t>
            </a:r>
          </a:p>
          <a:p>
            <a:endParaRPr lang="fr-FR" sz="28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Les valeurs de clés primaires doivent être :</a:t>
            </a: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- uniques</a:t>
            </a: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- non NULL</a:t>
            </a:r>
          </a:p>
          <a:p>
            <a:pPr algn="ctr"/>
            <a:r>
              <a:rPr lang="fr-FR" sz="2400" dirty="0" smtClean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Unicité de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clé</a:t>
            </a:r>
          </a:p>
          <a:p>
            <a:pPr algn="ctr"/>
            <a:endParaRPr lang="fr-FR" sz="2400" dirty="0">
              <a:solidFill>
                <a:srgbClr val="000000"/>
              </a:solidFill>
              <a:latin typeface="Arial"/>
            </a:endParaRPr>
          </a:p>
          <a:p>
            <a:pPr algn="ctr"/>
            <a:r>
              <a:rPr lang="fr-FR" sz="2400" dirty="0" smtClean="0">
                <a:solidFill>
                  <a:srgbClr val="000000"/>
                </a:solidFill>
                <a:latin typeface="SymbolMT"/>
              </a:rPr>
              <a:t>           •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Unicité des n-</a:t>
            </a:r>
            <a:r>
              <a:rPr lang="fr-FR" sz="2400" dirty="0" err="1">
                <a:solidFill>
                  <a:srgbClr val="000000"/>
                </a:solidFill>
                <a:latin typeface="Arial"/>
              </a:rPr>
              <a:t>uplets</a:t>
            </a:r>
            <a:endParaRPr lang="fr-FR" sz="2400" dirty="0"/>
          </a:p>
        </p:txBody>
      </p:sp>
      <p:sp>
        <p:nvSpPr>
          <p:cNvPr id="3" name="Rectangle 2"/>
          <p:cNvSpPr/>
          <p:nvPr/>
        </p:nvSpPr>
        <p:spPr>
          <a:xfrm>
            <a:off x="107504" y="4077072"/>
            <a:ext cx="86409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FF0000"/>
                </a:solidFill>
                <a:latin typeface="SymbolMT"/>
              </a:rPr>
              <a:t>• </a:t>
            </a:r>
            <a:r>
              <a:rPr lang="fr-FR" sz="2400" dirty="0">
                <a:solidFill>
                  <a:srgbClr val="FF0000"/>
                </a:solidFill>
                <a:latin typeface="Arial"/>
              </a:rPr>
              <a:t>Valeur NULL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valeur conventionnelle pour représenter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une information </a:t>
            </a:r>
            <a:r>
              <a:rPr lang="fr-FR" sz="2400" dirty="0">
                <a:solidFill>
                  <a:srgbClr val="FF0000"/>
                </a:solidFill>
                <a:latin typeface="Arial"/>
              </a:rPr>
              <a:t>inconnue</a:t>
            </a:r>
          </a:p>
          <a:p>
            <a:r>
              <a:rPr lang="fr-FR" sz="24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dans toute extension possible d'une relation, il ne peut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exister 2 n-</a:t>
            </a:r>
            <a:r>
              <a:rPr lang="fr-FR" sz="2400" dirty="0" err="1">
                <a:solidFill>
                  <a:srgbClr val="000000"/>
                </a:solidFill>
                <a:latin typeface="Arial"/>
              </a:rPr>
              <a:t>uplets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 ayant même valeur pour les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attributs clés</a:t>
            </a:r>
            <a:endParaRPr lang="fr-FR" sz="2400" dirty="0">
              <a:solidFill>
                <a:srgbClr val="000000"/>
              </a:solidFill>
              <a:latin typeface="Arial"/>
            </a:endParaRP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sinon 2 clés identiques détermineraient 2 lignes identiques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(d'après la définition d’une clé), ce qui est absurde</a:t>
            </a:r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300239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1843951"/>
            <a:ext cx="813690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INTÉGRITÉ RÉFÉRENTIELLE</a:t>
            </a:r>
          </a:p>
          <a:p>
            <a:endParaRPr lang="fr-FR" sz="28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Les valeurs de clés étrangères sont 'NULL' ou sont 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des valeurs 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de la clé primaire auxquelles elles font référence</a:t>
            </a:r>
          </a:p>
          <a:p>
            <a:endParaRPr lang="fr-FR" sz="2400" dirty="0" smtClean="0">
              <a:solidFill>
                <a:srgbClr val="000000"/>
              </a:solidFill>
              <a:latin typeface="SymbolMT"/>
            </a:endParaRPr>
          </a:p>
          <a:p>
            <a:pPr algn="r"/>
            <a:r>
              <a:rPr lang="fr-FR" sz="2400" dirty="0" smtClean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Relations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dépendantes</a:t>
            </a:r>
          </a:p>
          <a:p>
            <a:endParaRPr lang="fr-FR" sz="2400" dirty="0">
              <a:solidFill>
                <a:srgbClr val="000000"/>
              </a:solidFill>
              <a:latin typeface="Arial"/>
            </a:endParaRPr>
          </a:p>
          <a:p>
            <a:endParaRPr lang="fr-FR" sz="2400" dirty="0">
              <a:solidFill>
                <a:srgbClr val="000000"/>
              </a:solidFill>
              <a:latin typeface="Arial"/>
            </a:endParaRPr>
          </a:p>
          <a:p>
            <a:r>
              <a:rPr lang="fr-FR" sz="24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LES DÉPENDANCES :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Liaisons de un à plusieurs exprimées par des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attributs particuliers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: </a:t>
            </a:r>
            <a:r>
              <a:rPr lang="fr-FR" sz="2400" dirty="0">
                <a:solidFill>
                  <a:srgbClr val="FF0000"/>
                </a:solidFill>
                <a:latin typeface="Arial"/>
              </a:rPr>
              <a:t>clés étrangères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ou </a:t>
            </a:r>
            <a:r>
              <a:rPr lang="fr-FR" sz="2400" dirty="0">
                <a:solidFill>
                  <a:srgbClr val="FF0000"/>
                </a:solidFill>
                <a:latin typeface="Arial"/>
              </a:rPr>
              <a:t>clés secondaires</a:t>
            </a:r>
            <a:endParaRPr lang="fr-FR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564" y="3645024"/>
            <a:ext cx="1608137" cy="927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6846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86737" y="875477"/>
            <a:ext cx="828092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Arial"/>
              </a:rPr>
              <a:t>Les contraintes de référence ont un impact </a:t>
            </a:r>
            <a:r>
              <a:rPr lang="fr-FR" sz="2000" dirty="0" smtClean="0">
                <a:solidFill>
                  <a:srgbClr val="FF0000"/>
                </a:solidFill>
                <a:latin typeface="Arial"/>
              </a:rPr>
              <a:t>important pour </a:t>
            </a:r>
            <a:r>
              <a:rPr lang="fr-FR" sz="2000" dirty="0">
                <a:solidFill>
                  <a:srgbClr val="FF0000"/>
                </a:solidFill>
                <a:latin typeface="Arial"/>
              </a:rPr>
              <a:t>les opérations de mises à jour, elles </a:t>
            </a:r>
            <a:r>
              <a:rPr lang="fr-FR" sz="2000" dirty="0" smtClean="0">
                <a:solidFill>
                  <a:srgbClr val="FF0000"/>
                </a:solidFill>
                <a:latin typeface="Arial"/>
              </a:rPr>
              <a:t>permettent d’éviter </a:t>
            </a:r>
            <a:r>
              <a:rPr lang="fr-FR" sz="2000" dirty="0">
                <a:solidFill>
                  <a:srgbClr val="FF0000"/>
                </a:solidFill>
                <a:latin typeface="Arial"/>
              </a:rPr>
              <a:t>les </a:t>
            </a:r>
            <a:r>
              <a:rPr lang="fr-FR" sz="2000" b="1" dirty="0">
                <a:solidFill>
                  <a:srgbClr val="FF0000"/>
                </a:solidFill>
                <a:latin typeface="Arial,Bold"/>
              </a:rPr>
              <a:t>anomalies </a:t>
            </a:r>
            <a:r>
              <a:rPr lang="fr-FR" sz="2000" dirty="0">
                <a:solidFill>
                  <a:srgbClr val="FF0000"/>
                </a:solidFill>
                <a:latin typeface="Arial"/>
              </a:rPr>
              <a:t>de mises à jour</a:t>
            </a:r>
          </a:p>
          <a:p>
            <a:r>
              <a:rPr lang="fr-FR" sz="2000" dirty="0">
                <a:solidFill>
                  <a:srgbClr val="000000"/>
                </a:solidFill>
                <a:latin typeface="Arial"/>
              </a:rPr>
              <a:t>Exemple :</a:t>
            </a:r>
          </a:p>
          <a:p>
            <a:r>
              <a:rPr lang="fr-FR" sz="2000" dirty="0">
                <a:solidFill>
                  <a:srgbClr val="008100"/>
                </a:solidFill>
                <a:latin typeface="Arial"/>
              </a:rPr>
              <a:t>CLIENT (</a:t>
            </a:r>
            <a:r>
              <a:rPr lang="fr-FR" sz="2000" b="1" dirty="0" err="1">
                <a:solidFill>
                  <a:srgbClr val="008100"/>
                </a:solidFill>
                <a:latin typeface="Arial,Bold"/>
              </a:rPr>
              <a:t>no_client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, nom, adresse)</a:t>
            </a:r>
          </a:p>
          <a:p>
            <a:r>
              <a:rPr lang="fr-FR" sz="2000" dirty="0">
                <a:solidFill>
                  <a:srgbClr val="008100"/>
                </a:solidFill>
                <a:latin typeface="Arial"/>
              </a:rPr>
              <a:t>ACHAT (</a:t>
            </a:r>
            <a:r>
              <a:rPr lang="fr-FR" sz="2000" b="1" dirty="0" err="1">
                <a:solidFill>
                  <a:srgbClr val="008100"/>
                </a:solidFill>
                <a:latin typeface="Arial,Bold"/>
              </a:rPr>
              <a:t>no_produit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, </a:t>
            </a:r>
            <a:r>
              <a:rPr lang="fr-FR" sz="2000" dirty="0" err="1">
                <a:solidFill>
                  <a:srgbClr val="008100"/>
                </a:solidFill>
                <a:latin typeface="Arial"/>
              </a:rPr>
              <a:t>no_client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, date, </a:t>
            </a:r>
            <a:r>
              <a:rPr lang="fr-FR" sz="2000" dirty="0" err="1">
                <a:solidFill>
                  <a:srgbClr val="008100"/>
                </a:solidFill>
                <a:latin typeface="Arial"/>
              </a:rPr>
              <a:t>qte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)</a:t>
            </a:r>
          </a:p>
          <a:p>
            <a:r>
              <a:rPr lang="fr-FR" sz="2000" dirty="0">
                <a:solidFill>
                  <a:srgbClr val="000000"/>
                </a:solidFill>
                <a:latin typeface="Arial"/>
              </a:rPr>
              <a:t>Clé étrangère </a:t>
            </a:r>
            <a:r>
              <a:rPr lang="fr-FR" sz="2000" dirty="0" err="1">
                <a:solidFill>
                  <a:srgbClr val="008100"/>
                </a:solidFill>
                <a:latin typeface="Arial"/>
              </a:rPr>
              <a:t>no_client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dans 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ACHAT</a:t>
            </a:r>
          </a:p>
          <a:p>
            <a:r>
              <a:rPr lang="fr-FR" sz="20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000" dirty="0">
                <a:solidFill>
                  <a:srgbClr val="FF0000"/>
                </a:solidFill>
                <a:latin typeface="Arial"/>
              </a:rPr>
              <a:t>insertion </a:t>
            </a:r>
            <a:r>
              <a:rPr lang="fr-FR" sz="2000" dirty="0" err="1">
                <a:solidFill>
                  <a:srgbClr val="000000"/>
                </a:solidFill>
                <a:latin typeface="Arial"/>
              </a:rPr>
              <a:t>tuple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 </a:t>
            </a:r>
            <a:r>
              <a:rPr lang="fr-FR" sz="2000" dirty="0" err="1">
                <a:solidFill>
                  <a:srgbClr val="FF0000"/>
                </a:solidFill>
                <a:latin typeface="Arial"/>
              </a:rPr>
              <a:t>no_client</a:t>
            </a:r>
            <a:r>
              <a:rPr lang="fr-FR" sz="2000" dirty="0">
                <a:solidFill>
                  <a:srgbClr val="FF0000"/>
                </a:solidFill>
                <a:latin typeface="Arial"/>
              </a:rPr>
              <a:t> = X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dans </a:t>
            </a:r>
            <a:r>
              <a:rPr lang="fr-FR" sz="2000" dirty="0" smtClean="0">
                <a:solidFill>
                  <a:srgbClr val="008100"/>
                </a:solidFill>
                <a:latin typeface="Arial"/>
              </a:rPr>
              <a:t>ACHAT</a:t>
            </a:r>
          </a:p>
          <a:p>
            <a:r>
              <a:rPr lang="fr-FR" sz="2000" dirty="0" smtClean="0">
                <a:solidFill>
                  <a:srgbClr val="000000"/>
                </a:solidFill>
                <a:latin typeface="Wingdings-Regular"/>
              </a:rPr>
              <a:t> 	</a:t>
            </a:r>
            <a:r>
              <a:rPr lang="fr-FR" sz="2000" dirty="0" smtClean="0">
                <a:solidFill>
                  <a:srgbClr val="000000"/>
                </a:solidFill>
                <a:latin typeface="Arial"/>
              </a:rPr>
              <a:t>vérification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si </a:t>
            </a:r>
            <a:r>
              <a:rPr lang="fr-FR" sz="2000" dirty="0">
                <a:solidFill>
                  <a:srgbClr val="FF0000"/>
                </a:solidFill>
                <a:latin typeface="Arial"/>
              </a:rPr>
              <a:t>X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existe dans 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CLIENT</a:t>
            </a:r>
          </a:p>
          <a:p>
            <a:r>
              <a:rPr lang="fr-FR" sz="20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000" dirty="0">
                <a:solidFill>
                  <a:srgbClr val="FF0000"/>
                </a:solidFill>
                <a:latin typeface="Arial"/>
              </a:rPr>
              <a:t>suppression </a:t>
            </a:r>
            <a:r>
              <a:rPr lang="fr-FR" sz="2000" dirty="0" err="1">
                <a:solidFill>
                  <a:srgbClr val="000000"/>
                </a:solidFill>
                <a:latin typeface="Arial"/>
              </a:rPr>
              <a:t>tuple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 </a:t>
            </a:r>
            <a:r>
              <a:rPr lang="fr-FR" sz="2000" dirty="0" err="1">
                <a:solidFill>
                  <a:srgbClr val="FF0000"/>
                </a:solidFill>
                <a:latin typeface="Arial"/>
              </a:rPr>
              <a:t>no_client</a:t>
            </a:r>
            <a:r>
              <a:rPr lang="fr-FR" sz="2000" dirty="0">
                <a:solidFill>
                  <a:srgbClr val="FF0000"/>
                </a:solidFill>
                <a:latin typeface="Arial"/>
              </a:rPr>
              <a:t> = X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dans 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CLIENT</a:t>
            </a:r>
          </a:p>
          <a:p>
            <a:r>
              <a:rPr lang="fr-FR" sz="2000" dirty="0" smtClean="0">
                <a:solidFill>
                  <a:srgbClr val="000000"/>
                </a:solidFill>
                <a:latin typeface="Wingdings-Regular"/>
              </a:rPr>
              <a:t>	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soit interdire si </a:t>
            </a:r>
            <a:r>
              <a:rPr lang="fr-FR" sz="2000" dirty="0">
                <a:solidFill>
                  <a:srgbClr val="FF0000"/>
                </a:solidFill>
                <a:latin typeface="Arial"/>
              </a:rPr>
              <a:t>X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existe dans 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ACHAT</a:t>
            </a:r>
          </a:p>
          <a:p>
            <a:r>
              <a:rPr lang="fr-FR" sz="2000" dirty="0" smtClean="0">
                <a:solidFill>
                  <a:srgbClr val="000000"/>
                </a:solidFill>
                <a:latin typeface="Arial"/>
              </a:rPr>
              <a:t>	 soit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supprimer en cascade </a:t>
            </a:r>
            <a:r>
              <a:rPr lang="fr-FR" sz="2000" dirty="0" err="1">
                <a:solidFill>
                  <a:srgbClr val="000000"/>
                </a:solidFill>
                <a:latin typeface="Arial"/>
              </a:rPr>
              <a:t>tuple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 </a:t>
            </a:r>
            <a:r>
              <a:rPr lang="fr-FR" sz="2000" dirty="0">
                <a:solidFill>
                  <a:srgbClr val="FF0000"/>
                </a:solidFill>
                <a:latin typeface="Arial"/>
              </a:rPr>
              <a:t>X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dans 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ACHAT</a:t>
            </a:r>
          </a:p>
          <a:p>
            <a:r>
              <a:rPr lang="fr-FR" sz="2000" dirty="0" smtClean="0">
                <a:solidFill>
                  <a:srgbClr val="000000"/>
                </a:solidFill>
                <a:latin typeface="Arial"/>
              </a:rPr>
              <a:t>	 soit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modifier en cascade </a:t>
            </a:r>
            <a:r>
              <a:rPr lang="fr-FR" sz="2000" dirty="0">
                <a:solidFill>
                  <a:srgbClr val="FF0000"/>
                </a:solidFill>
                <a:latin typeface="Arial"/>
              </a:rPr>
              <a:t>X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= NULL dans 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ACHAT</a:t>
            </a:r>
          </a:p>
          <a:p>
            <a:r>
              <a:rPr lang="fr-FR" sz="20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000" dirty="0">
                <a:solidFill>
                  <a:srgbClr val="FF0000"/>
                </a:solidFill>
                <a:latin typeface="Arial"/>
              </a:rPr>
              <a:t>modification </a:t>
            </a:r>
            <a:r>
              <a:rPr lang="fr-FR" sz="2000" dirty="0" err="1">
                <a:solidFill>
                  <a:srgbClr val="000000"/>
                </a:solidFill>
                <a:latin typeface="Arial"/>
              </a:rPr>
              <a:t>tuple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 </a:t>
            </a:r>
            <a:r>
              <a:rPr lang="fr-FR" sz="2000" dirty="0" err="1">
                <a:solidFill>
                  <a:srgbClr val="FF0000"/>
                </a:solidFill>
                <a:latin typeface="Arial"/>
              </a:rPr>
              <a:t>no_client</a:t>
            </a:r>
            <a:r>
              <a:rPr lang="fr-FR" sz="2000" dirty="0">
                <a:solidFill>
                  <a:srgbClr val="FF0000"/>
                </a:solidFill>
                <a:latin typeface="Arial"/>
              </a:rPr>
              <a:t> = X en X’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dans 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CLIENT</a:t>
            </a:r>
          </a:p>
          <a:p>
            <a:r>
              <a:rPr lang="fr-FR" sz="2000" dirty="0" smtClean="0">
                <a:solidFill>
                  <a:srgbClr val="000000"/>
                </a:solidFill>
                <a:latin typeface="Arial"/>
              </a:rPr>
              <a:t>	soit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interdire si </a:t>
            </a:r>
            <a:r>
              <a:rPr lang="fr-FR" sz="2000" dirty="0">
                <a:solidFill>
                  <a:srgbClr val="FF0000"/>
                </a:solidFill>
                <a:latin typeface="Arial"/>
              </a:rPr>
              <a:t>X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existe dans 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ACHAT</a:t>
            </a:r>
          </a:p>
          <a:p>
            <a:r>
              <a:rPr lang="fr-FR" sz="2000" dirty="0" smtClean="0">
                <a:solidFill>
                  <a:srgbClr val="000000"/>
                </a:solidFill>
                <a:latin typeface="Arial"/>
              </a:rPr>
              <a:t>	soit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modifier en cascade </a:t>
            </a:r>
            <a:r>
              <a:rPr lang="fr-FR" sz="2000" dirty="0">
                <a:solidFill>
                  <a:srgbClr val="FF0000"/>
                </a:solidFill>
                <a:latin typeface="Arial"/>
              </a:rPr>
              <a:t>X en X’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dans 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ACHAT</a:t>
            </a:r>
            <a:endParaRPr lang="fr-FR" sz="20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558" y="3383856"/>
            <a:ext cx="327025" cy="26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200" y="3992826"/>
            <a:ext cx="32861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200" y="4317925"/>
            <a:ext cx="328613" cy="276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200" y="4521029"/>
            <a:ext cx="32861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970" y="5157192"/>
            <a:ext cx="32861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970" y="5501882"/>
            <a:ext cx="32861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4063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14" y="1007872"/>
            <a:ext cx="8861425" cy="3862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683568" y="476672"/>
            <a:ext cx="84564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b="1" dirty="0">
                <a:solidFill>
                  <a:srgbClr val="000081"/>
                </a:solidFill>
                <a:latin typeface="Arial,Bold"/>
              </a:rPr>
              <a:t>Paramétrage des Relations dans Access</a:t>
            </a:r>
            <a:endParaRPr lang="fr-FR" sz="2800" dirty="0"/>
          </a:p>
        </p:txBody>
      </p:sp>
      <p:sp>
        <p:nvSpPr>
          <p:cNvPr id="3" name="Rectangle 2"/>
          <p:cNvSpPr/>
          <p:nvPr/>
        </p:nvSpPr>
        <p:spPr>
          <a:xfrm>
            <a:off x="827584" y="4870741"/>
            <a:ext cx="77768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latin typeface="SymbolMT"/>
              </a:rPr>
              <a:t>• </a:t>
            </a:r>
            <a:r>
              <a:rPr lang="fr-FR" dirty="0" err="1">
                <a:latin typeface="Arial"/>
              </a:rPr>
              <a:t>IdPro</a:t>
            </a:r>
            <a:r>
              <a:rPr lang="fr-FR" dirty="0">
                <a:latin typeface="Arial"/>
              </a:rPr>
              <a:t> de Vente est une clé étrangère qui fait </a:t>
            </a:r>
            <a:r>
              <a:rPr lang="fr-FR" dirty="0" smtClean="0">
                <a:latin typeface="Arial"/>
              </a:rPr>
              <a:t>référence à </a:t>
            </a:r>
            <a:r>
              <a:rPr lang="fr-FR" dirty="0">
                <a:latin typeface="Arial"/>
              </a:rPr>
              <a:t>la clé primaire de Produit</a:t>
            </a:r>
          </a:p>
          <a:p>
            <a:r>
              <a:rPr lang="fr-FR" dirty="0">
                <a:latin typeface="SymbolMT"/>
              </a:rPr>
              <a:t>• </a:t>
            </a:r>
            <a:r>
              <a:rPr lang="fr-FR" dirty="0">
                <a:latin typeface="Arial"/>
              </a:rPr>
              <a:t>Appliquer l’intégrité référentielle signifie que l’on </a:t>
            </a:r>
            <a:r>
              <a:rPr lang="fr-FR" dirty="0" smtClean="0">
                <a:latin typeface="Arial"/>
              </a:rPr>
              <a:t>ne pourra </a:t>
            </a:r>
            <a:r>
              <a:rPr lang="fr-FR" dirty="0">
                <a:latin typeface="Arial"/>
              </a:rPr>
              <a:t>pas avoir, à aucun moment, une ligne de </a:t>
            </a:r>
            <a:r>
              <a:rPr lang="fr-FR" dirty="0" smtClean="0">
                <a:latin typeface="Arial"/>
              </a:rPr>
              <a:t>Vente avec </a:t>
            </a:r>
            <a:r>
              <a:rPr lang="fr-FR" dirty="0">
                <a:latin typeface="Arial"/>
              </a:rPr>
              <a:t>un code produit </a:t>
            </a:r>
            <a:r>
              <a:rPr lang="fr-FR" dirty="0" err="1">
                <a:latin typeface="Arial"/>
              </a:rPr>
              <a:t>IdPro</a:t>
            </a:r>
            <a:r>
              <a:rPr lang="fr-FR" dirty="0">
                <a:latin typeface="Arial"/>
              </a:rPr>
              <a:t> inexistant dans la </a:t>
            </a:r>
            <a:r>
              <a:rPr lang="fr-FR" dirty="0" smtClean="0">
                <a:latin typeface="Arial"/>
              </a:rPr>
              <a:t>table Produit</a:t>
            </a:r>
            <a:r>
              <a:rPr lang="fr-FR" dirty="0">
                <a:latin typeface="Arial"/>
              </a:rPr>
              <a:t>.</a:t>
            </a:r>
          </a:p>
          <a:p>
            <a:r>
              <a:rPr lang="fr-FR" dirty="0">
                <a:latin typeface="SymbolMT"/>
              </a:rPr>
              <a:t>• </a:t>
            </a:r>
            <a:r>
              <a:rPr lang="fr-FR" dirty="0">
                <a:latin typeface="Arial"/>
              </a:rPr>
              <a:t>Une valeur de clé étrangère peut être </a:t>
            </a:r>
            <a:r>
              <a:rPr lang="fr-FR" dirty="0" err="1">
                <a:latin typeface="Arial"/>
              </a:rPr>
              <a:t>Null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48226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95536" y="1859340"/>
            <a:ext cx="77048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latin typeface="SymbolMT"/>
              </a:rPr>
              <a:t>• </a:t>
            </a:r>
            <a:r>
              <a:rPr lang="fr-FR" sz="2400" dirty="0" err="1">
                <a:latin typeface="Arial"/>
              </a:rPr>
              <a:t>IdPro</a:t>
            </a:r>
            <a:r>
              <a:rPr lang="fr-FR" sz="2400" dirty="0">
                <a:latin typeface="Arial"/>
              </a:rPr>
              <a:t> de Vente est une clé étrangère qui fait référence</a:t>
            </a:r>
          </a:p>
          <a:p>
            <a:r>
              <a:rPr lang="fr-FR" sz="2400" dirty="0">
                <a:latin typeface="Arial"/>
              </a:rPr>
              <a:t>à la clé primaire de </a:t>
            </a:r>
            <a:r>
              <a:rPr lang="fr-FR" sz="2400" dirty="0" smtClean="0">
                <a:latin typeface="Arial"/>
              </a:rPr>
              <a:t>Produit</a:t>
            </a:r>
          </a:p>
          <a:p>
            <a:endParaRPr lang="fr-FR" sz="2400" dirty="0">
              <a:latin typeface="Arial"/>
            </a:endParaRPr>
          </a:p>
          <a:p>
            <a:r>
              <a:rPr lang="fr-FR" sz="2400" dirty="0">
                <a:latin typeface="SymbolMT"/>
              </a:rPr>
              <a:t>• </a:t>
            </a:r>
            <a:r>
              <a:rPr lang="fr-FR" sz="2400" dirty="0">
                <a:latin typeface="Arial"/>
              </a:rPr>
              <a:t>Appliquer l’intégrité référentielle signifie que l’on ne</a:t>
            </a:r>
          </a:p>
          <a:p>
            <a:r>
              <a:rPr lang="fr-FR" sz="2400" dirty="0">
                <a:latin typeface="Arial"/>
              </a:rPr>
              <a:t>pourra pas avoir, à aucun moment, une ligne de Vente</a:t>
            </a:r>
          </a:p>
          <a:p>
            <a:r>
              <a:rPr lang="fr-FR" sz="2400" dirty="0">
                <a:latin typeface="Arial"/>
              </a:rPr>
              <a:t>avec un code produit </a:t>
            </a:r>
            <a:r>
              <a:rPr lang="fr-FR" sz="2400" dirty="0" err="1">
                <a:latin typeface="Arial"/>
              </a:rPr>
              <a:t>IdPro</a:t>
            </a:r>
            <a:r>
              <a:rPr lang="fr-FR" sz="2400" dirty="0">
                <a:latin typeface="Arial"/>
              </a:rPr>
              <a:t> inexistant dans la table</a:t>
            </a:r>
          </a:p>
          <a:p>
            <a:r>
              <a:rPr lang="fr-FR" sz="2400" dirty="0">
                <a:latin typeface="Arial"/>
              </a:rPr>
              <a:t>Produit</a:t>
            </a:r>
            <a:r>
              <a:rPr lang="fr-FR" sz="2400" dirty="0" smtClean="0">
                <a:latin typeface="Arial"/>
              </a:rPr>
              <a:t>.</a:t>
            </a:r>
          </a:p>
          <a:p>
            <a:endParaRPr lang="fr-FR" sz="2400" dirty="0">
              <a:latin typeface="Arial"/>
            </a:endParaRPr>
          </a:p>
          <a:p>
            <a:r>
              <a:rPr lang="fr-FR" sz="2400" dirty="0">
                <a:latin typeface="SymbolMT"/>
              </a:rPr>
              <a:t>• </a:t>
            </a:r>
            <a:r>
              <a:rPr lang="fr-FR" sz="2400" dirty="0">
                <a:latin typeface="Arial"/>
              </a:rPr>
              <a:t>Une valeur de clé étrangère peut être </a:t>
            </a:r>
            <a:r>
              <a:rPr lang="fr-FR" sz="2400" dirty="0" err="1">
                <a:latin typeface="Arial"/>
              </a:rPr>
              <a:t>Null</a:t>
            </a:r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187637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3100" b="1" dirty="0">
                <a:solidFill>
                  <a:srgbClr val="000081"/>
                </a:solidFill>
                <a:latin typeface="Arial,Bold"/>
              </a:rPr>
              <a:t>IV LES FORMES NORMALES</a:t>
            </a:r>
            <a:r>
              <a:rPr lang="fr-FR" sz="5400" b="1" dirty="0">
                <a:solidFill>
                  <a:srgbClr val="000081"/>
                </a:solidFill>
                <a:latin typeface="Arial,Bold"/>
              </a:rPr>
              <a:t/>
            </a:r>
            <a:br>
              <a:rPr lang="fr-FR" sz="5400" b="1" dirty="0">
                <a:solidFill>
                  <a:srgbClr val="000081"/>
                </a:solidFill>
                <a:latin typeface="Arial,Bold"/>
              </a:rPr>
            </a:br>
            <a:r>
              <a:rPr lang="fr-FR" sz="1600" dirty="0" smtClean="0">
                <a:solidFill>
                  <a:srgbClr val="000081"/>
                </a:solidFill>
                <a:latin typeface="Wingdings-Regular"/>
              </a:rPr>
              <a:t>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fr-FR" sz="3200" b="1" dirty="0" smtClean="0">
                <a:solidFill>
                  <a:srgbClr val="00B0F0"/>
                </a:solidFill>
                <a:latin typeface="Arial,Bold"/>
              </a:rPr>
              <a:t>La </a:t>
            </a:r>
            <a:r>
              <a:rPr lang="fr-FR" sz="3200" b="1" dirty="0">
                <a:solidFill>
                  <a:srgbClr val="00B0F0"/>
                </a:solidFill>
                <a:latin typeface="Arial,Bold"/>
              </a:rPr>
              <a:t>théorie de la </a:t>
            </a:r>
            <a:r>
              <a:rPr lang="fr-FR" sz="3200" b="1" dirty="0" smtClean="0">
                <a:solidFill>
                  <a:srgbClr val="00B0F0"/>
                </a:solidFill>
                <a:latin typeface="Arial,Bold"/>
              </a:rPr>
              <a:t>normalisation</a:t>
            </a:r>
          </a:p>
          <a:p>
            <a:pPr marL="0" indent="0">
              <a:buNone/>
            </a:pPr>
            <a:endParaRPr lang="fr-FR" sz="3200" b="1" dirty="0">
              <a:solidFill>
                <a:srgbClr val="00B0F0"/>
              </a:solidFill>
              <a:latin typeface="Arial,Bold"/>
            </a:endParaRPr>
          </a:p>
          <a:p>
            <a:pPr marL="0" indent="0">
              <a:buNone/>
            </a:pPr>
            <a:r>
              <a:rPr lang="fr-FR" sz="28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800" dirty="0">
                <a:solidFill>
                  <a:srgbClr val="000000"/>
                </a:solidFill>
                <a:latin typeface="Arial"/>
              </a:rPr>
              <a:t>elle met en évidence les relations </a:t>
            </a:r>
            <a:r>
              <a:rPr lang="fr-FR" sz="2800" dirty="0" smtClean="0">
                <a:solidFill>
                  <a:srgbClr val="000000"/>
                </a:solidFill>
                <a:latin typeface="Arial"/>
              </a:rPr>
              <a:t>«indésirables« </a:t>
            </a:r>
          </a:p>
          <a:p>
            <a:pPr marL="0" indent="0">
              <a:buNone/>
            </a:pPr>
            <a:endParaRPr lang="fr-FR" sz="2800" dirty="0">
              <a:solidFill>
                <a:srgbClr val="000000"/>
              </a:solidFill>
              <a:latin typeface="Arial"/>
            </a:endParaRPr>
          </a:p>
          <a:p>
            <a:pPr marL="0" indent="0">
              <a:buNone/>
            </a:pPr>
            <a:r>
              <a:rPr lang="fr-FR" sz="28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800" dirty="0">
                <a:solidFill>
                  <a:srgbClr val="000000"/>
                </a:solidFill>
                <a:latin typeface="Arial"/>
              </a:rPr>
              <a:t>elle définit les critères des relations "désirables"</a:t>
            </a:r>
          </a:p>
          <a:p>
            <a:pPr marL="0" indent="0">
              <a:buNone/>
            </a:pPr>
            <a:r>
              <a:rPr lang="fr-FR" sz="2800" dirty="0">
                <a:solidFill>
                  <a:srgbClr val="000000"/>
                </a:solidFill>
                <a:latin typeface="Arial"/>
              </a:rPr>
              <a:t>appelées </a:t>
            </a:r>
            <a:r>
              <a:rPr lang="fr-FR" sz="2800" b="1" dirty="0">
                <a:solidFill>
                  <a:srgbClr val="FF0000"/>
                </a:solidFill>
                <a:latin typeface="Arial,Bold"/>
              </a:rPr>
              <a:t>formes </a:t>
            </a:r>
            <a:r>
              <a:rPr lang="fr-FR" sz="2800" b="1" dirty="0" smtClean="0">
                <a:solidFill>
                  <a:srgbClr val="FF0000"/>
                </a:solidFill>
                <a:latin typeface="Arial,Bold"/>
              </a:rPr>
              <a:t>normales</a:t>
            </a:r>
          </a:p>
          <a:p>
            <a:pPr marL="0" indent="0">
              <a:buNone/>
            </a:pPr>
            <a:endParaRPr lang="fr-FR" sz="2800" b="1" dirty="0">
              <a:solidFill>
                <a:srgbClr val="FF0000"/>
              </a:solidFill>
              <a:latin typeface="Arial,Bold"/>
            </a:endParaRPr>
          </a:p>
          <a:p>
            <a:pPr marL="0" indent="0">
              <a:buNone/>
            </a:pPr>
            <a:r>
              <a:rPr lang="fr-FR" sz="28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800" dirty="0">
                <a:solidFill>
                  <a:srgbClr val="000000"/>
                </a:solidFill>
                <a:latin typeface="Arial"/>
              </a:rPr>
              <a:t>Propriétés indésirables des relations</a:t>
            </a:r>
          </a:p>
          <a:p>
            <a:pPr marL="0" indent="0">
              <a:buNone/>
            </a:pPr>
            <a:r>
              <a:rPr lang="fr-FR" sz="2800" dirty="0">
                <a:solidFill>
                  <a:srgbClr val="008100"/>
                </a:solidFill>
                <a:latin typeface="Arial"/>
              </a:rPr>
              <a:t>- Redondances</a:t>
            </a:r>
          </a:p>
          <a:p>
            <a:pPr marL="0" indent="0">
              <a:buNone/>
            </a:pPr>
            <a:r>
              <a:rPr lang="fr-FR" sz="2800" dirty="0" smtClean="0">
                <a:solidFill>
                  <a:srgbClr val="008100"/>
                </a:solidFill>
                <a:latin typeface="Arial"/>
              </a:rPr>
              <a:t>- Valeurs NULL</a:t>
            </a:r>
          </a:p>
          <a:p>
            <a:pPr>
              <a:buFontTx/>
              <a:buChar char="-"/>
            </a:pPr>
            <a:endParaRPr lang="fr-FR" sz="2800" dirty="0">
              <a:solidFill>
                <a:srgbClr val="008100"/>
              </a:solidFill>
              <a:latin typeface="Arial"/>
            </a:endParaRPr>
          </a:p>
          <a:p>
            <a:pPr marL="0" indent="0">
              <a:buNone/>
            </a:pPr>
            <a:r>
              <a:rPr lang="fr-FR" sz="28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800" dirty="0">
                <a:solidFill>
                  <a:srgbClr val="000000"/>
                </a:solidFill>
                <a:latin typeface="Arial"/>
              </a:rPr>
              <a:t>elle définit le processus de normalisation permettant</a:t>
            </a:r>
          </a:p>
          <a:p>
            <a:pPr marL="0" indent="0">
              <a:buNone/>
            </a:pPr>
            <a:r>
              <a:rPr lang="fr-FR" sz="2800" dirty="0">
                <a:solidFill>
                  <a:srgbClr val="000000"/>
                </a:solidFill>
                <a:latin typeface="Arial"/>
              </a:rPr>
              <a:t>de </a:t>
            </a:r>
            <a:r>
              <a:rPr lang="fr-FR" sz="2800" dirty="0">
                <a:solidFill>
                  <a:srgbClr val="FF0000"/>
                </a:solidFill>
                <a:latin typeface="Arial"/>
              </a:rPr>
              <a:t>décomposer </a:t>
            </a:r>
            <a:r>
              <a:rPr lang="fr-FR" sz="2800" dirty="0">
                <a:solidFill>
                  <a:srgbClr val="000000"/>
                </a:solidFill>
                <a:latin typeface="Arial"/>
              </a:rPr>
              <a:t>une relation non normalisée en </a:t>
            </a:r>
            <a:r>
              <a:rPr lang="fr-FR" sz="2800" dirty="0" smtClean="0">
                <a:solidFill>
                  <a:srgbClr val="000000"/>
                </a:solidFill>
                <a:latin typeface="Arial"/>
              </a:rPr>
              <a:t>un ensemble </a:t>
            </a:r>
            <a:r>
              <a:rPr lang="fr-FR" sz="2800" dirty="0">
                <a:solidFill>
                  <a:srgbClr val="000000"/>
                </a:solidFill>
                <a:latin typeface="Arial"/>
              </a:rPr>
              <a:t>équivalent de relations normalisées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89937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71604" y="1500174"/>
            <a:ext cx="67866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 smtClean="0"/>
          </a:p>
          <a:p>
            <a:endParaRPr lang="fr-FR" dirty="0" smtClean="0"/>
          </a:p>
          <a:p>
            <a:r>
              <a:rPr lang="fr-FR" sz="2400" dirty="0" smtClean="0"/>
              <a:t>La </a:t>
            </a:r>
            <a:r>
              <a:rPr lang="fr-FR" sz="2400" dirty="0"/>
              <a:t>multiplication des fichiers entraînait la </a:t>
            </a:r>
            <a:r>
              <a:rPr lang="fr-FR" sz="2400" i="1" dirty="0">
                <a:solidFill>
                  <a:srgbClr val="FF0000"/>
                </a:solidFill>
              </a:rPr>
              <a:t>redondance</a:t>
            </a:r>
            <a:r>
              <a:rPr lang="fr-FR" sz="2400" i="1" dirty="0"/>
              <a:t> </a:t>
            </a:r>
            <a:r>
              <a:rPr lang="fr-FR" sz="2400" dirty="0" smtClean="0"/>
              <a:t>des données</a:t>
            </a:r>
            <a:r>
              <a:rPr lang="fr-FR" sz="2400" dirty="0"/>
              <a:t>, ce qui rendait difficile les mises à jour.</a:t>
            </a:r>
          </a:p>
          <a:p>
            <a:r>
              <a:rPr lang="fr-FR" sz="2400" dirty="0"/>
              <a:t>D'où l'idée </a:t>
            </a:r>
            <a:r>
              <a:rPr lang="fr-FR" sz="2400" i="1" dirty="0"/>
              <a:t>d'intégration </a:t>
            </a:r>
            <a:r>
              <a:rPr lang="fr-FR" sz="2400" dirty="0"/>
              <a:t>et de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i="1" dirty="0">
                <a:solidFill>
                  <a:srgbClr val="FF0000"/>
                </a:solidFill>
              </a:rPr>
              <a:t>partage </a:t>
            </a:r>
            <a:r>
              <a:rPr lang="fr-FR" sz="2400" dirty="0"/>
              <a:t>des </a:t>
            </a:r>
            <a:r>
              <a:rPr lang="fr-FR" sz="2400" dirty="0" smtClean="0"/>
              <a:t>données</a:t>
            </a:r>
          </a:p>
          <a:p>
            <a:endParaRPr lang="fr-FR" dirty="0"/>
          </a:p>
          <a:p>
            <a:r>
              <a:rPr lang="fr-FR" b="1" dirty="0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35493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5576" y="874455"/>
            <a:ext cx="741682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>
                <a:solidFill>
                  <a:srgbClr val="00B0F0"/>
                </a:solidFill>
                <a:latin typeface="Wingdings-Regular"/>
              </a:rPr>
              <a:t> </a:t>
            </a:r>
            <a:r>
              <a:rPr lang="fr-FR" sz="2400" b="1" dirty="0">
                <a:solidFill>
                  <a:srgbClr val="00B0F0"/>
                </a:solidFill>
                <a:latin typeface="Arial,Bold"/>
              </a:rPr>
              <a:t>La </a:t>
            </a:r>
            <a:r>
              <a:rPr lang="fr-FR" sz="2400" b="1" dirty="0" smtClean="0">
                <a:solidFill>
                  <a:srgbClr val="00B0F0"/>
                </a:solidFill>
                <a:latin typeface="Arial,Bold"/>
              </a:rPr>
              <a:t>décomposition</a:t>
            </a:r>
          </a:p>
          <a:p>
            <a:endParaRPr lang="fr-FR" sz="24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400" b="1" dirty="0">
                <a:solidFill>
                  <a:srgbClr val="000000"/>
                </a:solidFill>
                <a:latin typeface="Arial,Bold"/>
              </a:rPr>
              <a:t>Objectif</a:t>
            </a:r>
            <a:r>
              <a:rPr lang="fr-FR" sz="2400" b="1" dirty="0" smtClean="0">
                <a:solidFill>
                  <a:srgbClr val="000000"/>
                </a:solidFill>
                <a:latin typeface="Arial,Bold"/>
              </a:rPr>
              <a:t>:</a:t>
            </a:r>
          </a:p>
          <a:p>
            <a:r>
              <a:rPr lang="fr-FR" sz="2400" dirty="0" smtClean="0">
                <a:solidFill>
                  <a:srgbClr val="000000"/>
                </a:solidFill>
                <a:latin typeface="Arial"/>
              </a:rPr>
              <a:t>-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décomposer les relations du schéma relationnel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sans perte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d’informations</a:t>
            </a:r>
          </a:p>
          <a:p>
            <a:endParaRPr lang="fr-FR" sz="2400" dirty="0">
              <a:solidFill>
                <a:srgbClr val="000000"/>
              </a:solidFill>
              <a:latin typeface="Arial"/>
            </a:endParaRP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- obtenir des relations canoniques ou de base du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monde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réel</a:t>
            </a:r>
          </a:p>
          <a:p>
            <a:endParaRPr lang="fr-FR" sz="2400" dirty="0">
              <a:solidFill>
                <a:srgbClr val="000000"/>
              </a:solidFill>
              <a:latin typeface="Arial"/>
            </a:endParaRP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- aboutir au schéma relationnel normalisé</a:t>
            </a:r>
          </a:p>
          <a:p>
            <a:r>
              <a:rPr lang="fr-FR" sz="24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Le schéma de départ est le schéma universel de la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base</a:t>
            </a:r>
          </a:p>
          <a:p>
            <a:r>
              <a:rPr lang="fr-FR" sz="24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Par raffinement successifs ont obtient des sous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relations sans perte d’informations et qui ne seront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pas affectées lors des mises à jour (</a:t>
            </a:r>
            <a:r>
              <a:rPr lang="fr-FR" sz="2400" dirty="0">
                <a:solidFill>
                  <a:srgbClr val="FF0000"/>
                </a:solidFill>
                <a:latin typeface="Arial"/>
              </a:rPr>
              <a:t>non </a:t>
            </a:r>
            <a:r>
              <a:rPr lang="fr-FR" sz="2400" dirty="0" smtClean="0">
                <a:solidFill>
                  <a:srgbClr val="FF0000"/>
                </a:solidFill>
                <a:latin typeface="Arial"/>
              </a:rPr>
              <a:t>redondance)</a:t>
            </a:r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213716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20" y="857232"/>
            <a:ext cx="81369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00B0F0"/>
                </a:solidFill>
                <a:latin typeface="Wingdings-Regular"/>
              </a:rPr>
              <a:t>􀂉 </a:t>
            </a:r>
            <a:r>
              <a:rPr lang="fr-FR" sz="2800" b="1" dirty="0">
                <a:solidFill>
                  <a:srgbClr val="00B0F0"/>
                </a:solidFill>
                <a:latin typeface="Arial,Bold"/>
              </a:rPr>
              <a:t>Les formes </a:t>
            </a:r>
            <a:r>
              <a:rPr lang="fr-FR" sz="2800" b="1" dirty="0" smtClean="0">
                <a:solidFill>
                  <a:srgbClr val="00B0F0"/>
                </a:solidFill>
                <a:latin typeface="Arial,Bold"/>
              </a:rPr>
              <a:t>normales</a:t>
            </a:r>
          </a:p>
          <a:p>
            <a:endParaRPr lang="fr-FR" sz="20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400" b="1" dirty="0">
                <a:solidFill>
                  <a:srgbClr val="FF0000"/>
                </a:solidFill>
                <a:latin typeface="Arial,Bold"/>
              </a:rPr>
              <a:t>4</a:t>
            </a:r>
            <a:r>
              <a:rPr lang="fr-FR" sz="2400" b="1" dirty="0" smtClean="0">
                <a:solidFill>
                  <a:srgbClr val="FF0000"/>
                </a:solidFill>
                <a:latin typeface="Arial,Bold"/>
              </a:rPr>
              <a:t> </a:t>
            </a:r>
            <a:r>
              <a:rPr lang="fr-FR" sz="2400" b="1" dirty="0">
                <a:solidFill>
                  <a:srgbClr val="FF0000"/>
                </a:solidFill>
                <a:latin typeface="Arial,Bold"/>
              </a:rPr>
              <a:t>FN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, les critères sont de plus en plus restrictifs</a:t>
            </a:r>
          </a:p>
          <a:p>
            <a:r>
              <a:rPr lang="fr-FR" sz="2400" dirty="0" err="1">
                <a:solidFill>
                  <a:srgbClr val="FF0000"/>
                </a:solidFill>
                <a:latin typeface="Arial"/>
              </a:rPr>
              <a:t>FNj</a:t>
            </a:r>
            <a:r>
              <a:rPr lang="fr-FR" sz="2400" dirty="0">
                <a:solidFill>
                  <a:srgbClr val="FF0000"/>
                </a:solidFill>
                <a:latin typeface="Arial"/>
              </a:rPr>
              <a:t> </a:t>
            </a:r>
            <a:r>
              <a:rPr lang="fr-FR" sz="2400" dirty="0">
                <a:solidFill>
                  <a:srgbClr val="FF0000"/>
                </a:solidFill>
                <a:latin typeface="SymbolMT"/>
              </a:rPr>
              <a:t>⇒ </a:t>
            </a:r>
            <a:r>
              <a:rPr lang="fr-FR" sz="2400" dirty="0" err="1">
                <a:solidFill>
                  <a:srgbClr val="FF0000"/>
                </a:solidFill>
                <a:latin typeface="Arial"/>
              </a:rPr>
              <a:t>FNi</a:t>
            </a:r>
            <a:r>
              <a:rPr lang="fr-FR" sz="2400" dirty="0">
                <a:solidFill>
                  <a:srgbClr val="FF0000"/>
                </a:solidFill>
                <a:latin typeface="Arial"/>
              </a:rPr>
              <a:t> ( j &gt; i </a:t>
            </a:r>
            <a:r>
              <a:rPr lang="fr-FR" sz="2400" dirty="0" smtClean="0">
                <a:solidFill>
                  <a:srgbClr val="FF0000"/>
                </a:solidFill>
                <a:latin typeface="Arial"/>
              </a:rPr>
              <a:t>)</a:t>
            </a:r>
          </a:p>
          <a:p>
            <a:endParaRPr lang="fr-FR" sz="2400" dirty="0">
              <a:solidFill>
                <a:srgbClr val="FF0000"/>
              </a:solidFill>
              <a:latin typeface="Arial"/>
            </a:endParaRPr>
          </a:p>
          <a:p>
            <a:r>
              <a:rPr lang="fr-FR" sz="2400" dirty="0">
                <a:solidFill>
                  <a:srgbClr val="000081"/>
                </a:solidFill>
                <a:latin typeface="SymbolMT"/>
              </a:rPr>
              <a:t>• </a:t>
            </a:r>
            <a:r>
              <a:rPr lang="fr-FR" sz="2400" b="1" dirty="0">
                <a:solidFill>
                  <a:srgbClr val="000081"/>
                </a:solidFill>
                <a:latin typeface="Arial,Bold"/>
              </a:rPr>
              <a:t>Notion intuitive de FN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une « </a:t>
            </a:r>
            <a:r>
              <a:rPr lang="fr-FR" sz="2400" i="1" dirty="0">
                <a:solidFill>
                  <a:srgbClr val="000000"/>
                </a:solidFill>
                <a:latin typeface="Arial,Italic"/>
              </a:rPr>
              <a:t>bonne relation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» peut être considérée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comme une </a:t>
            </a:r>
            <a:r>
              <a:rPr lang="fr-FR" sz="2400" dirty="0">
                <a:solidFill>
                  <a:srgbClr val="FF0000"/>
                </a:solidFill>
                <a:latin typeface="Arial"/>
              </a:rPr>
              <a:t>fonction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de la clé primaire vers les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attributs restants</a:t>
            </a:r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199769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99871" y="1859340"/>
            <a:ext cx="799288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>
                <a:solidFill>
                  <a:srgbClr val="000081"/>
                </a:solidFill>
                <a:latin typeface="Arial,Bold"/>
              </a:rPr>
              <a:t>1ère   Forme </a:t>
            </a:r>
            <a:r>
              <a:rPr lang="fr-FR" sz="2400" b="1" dirty="0">
                <a:solidFill>
                  <a:srgbClr val="000081"/>
                </a:solidFill>
                <a:latin typeface="Arial,Bold"/>
              </a:rPr>
              <a:t>Normale </a:t>
            </a:r>
            <a:r>
              <a:rPr lang="fr-FR" sz="2400" b="1" dirty="0" smtClean="0">
                <a:solidFill>
                  <a:srgbClr val="000081"/>
                </a:solidFill>
                <a:latin typeface="Arial,Bold"/>
              </a:rPr>
              <a:t>1FN</a:t>
            </a:r>
          </a:p>
          <a:p>
            <a:endParaRPr lang="fr-FR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000" dirty="0">
                <a:solidFill>
                  <a:srgbClr val="000081"/>
                </a:solidFill>
                <a:latin typeface="Arial"/>
              </a:rPr>
              <a:t>Une relation est en 1FN si tout attribut est atomique (</a:t>
            </a:r>
            <a:r>
              <a:rPr lang="fr-FR" sz="2000" dirty="0" smtClean="0">
                <a:solidFill>
                  <a:srgbClr val="000081"/>
                </a:solidFill>
                <a:latin typeface="Arial"/>
              </a:rPr>
              <a:t>non décomposable)</a:t>
            </a:r>
          </a:p>
          <a:p>
            <a:endParaRPr lang="fr-FR" sz="2000" dirty="0">
              <a:solidFill>
                <a:srgbClr val="000081"/>
              </a:solidFill>
              <a:latin typeface="Arial"/>
            </a:endParaRPr>
          </a:p>
          <a:p>
            <a:r>
              <a:rPr lang="fr-FR" sz="2000" b="1" dirty="0">
                <a:solidFill>
                  <a:srgbClr val="000081"/>
                </a:solidFill>
                <a:latin typeface="Arial,Bold"/>
              </a:rPr>
              <a:t>Contre-exemple</a:t>
            </a:r>
          </a:p>
          <a:p>
            <a:r>
              <a:rPr lang="pt-BR" sz="2000" dirty="0">
                <a:solidFill>
                  <a:srgbClr val="008100"/>
                </a:solidFill>
                <a:latin typeface="Arial"/>
              </a:rPr>
              <a:t>ELEVE (</a:t>
            </a:r>
            <a:r>
              <a:rPr lang="pt-BR" sz="2000" b="1" dirty="0">
                <a:solidFill>
                  <a:srgbClr val="008100"/>
                </a:solidFill>
                <a:latin typeface="Arial,Bold"/>
              </a:rPr>
              <a:t>no_elv</a:t>
            </a:r>
            <a:r>
              <a:rPr lang="pt-BR" sz="2000" dirty="0">
                <a:solidFill>
                  <a:srgbClr val="008100"/>
                </a:solidFill>
                <a:latin typeface="Arial"/>
              </a:rPr>
              <a:t>, nom, prenom, liste_notes)</a:t>
            </a:r>
          </a:p>
          <a:p>
            <a:r>
              <a:rPr lang="fr-FR" sz="2000" dirty="0">
                <a:solidFill>
                  <a:srgbClr val="000000"/>
                </a:solidFill>
                <a:latin typeface="Arial"/>
              </a:rPr>
              <a:t>Un attribut ne peut pas être un ensemble de </a:t>
            </a:r>
            <a:r>
              <a:rPr lang="fr-FR" sz="2000" dirty="0" smtClean="0">
                <a:solidFill>
                  <a:srgbClr val="000000"/>
                </a:solidFill>
                <a:latin typeface="Arial"/>
              </a:rPr>
              <a:t>valeurs</a:t>
            </a:r>
          </a:p>
          <a:p>
            <a:endParaRPr lang="fr-FR" sz="2000" dirty="0">
              <a:solidFill>
                <a:srgbClr val="000000"/>
              </a:solidFill>
              <a:latin typeface="Arial"/>
            </a:endParaRPr>
          </a:p>
          <a:p>
            <a:r>
              <a:rPr lang="fr-FR" sz="2000" b="1" dirty="0">
                <a:solidFill>
                  <a:srgbClr val="000081"/>
                </a:solidFill>
                <a:latin typeface="Arial,Bold"/>
              </a:rPr>
              <a:t>Décomposition</a:t>
            </a:r>
          </a:p>
          <a:p>
            <a:r>
              <a:rPr lang="fr-FR" sz="2000" dirty="0">
                <a:solidFill>
                  <a:srgbClr val="008100"/>
                </a:solidFill>
                <a:latin typeface="Arial"/>
              </a:rPr>
              <a:t>ELEVE (</a:t>
            </a:r>
            <a:r>
              <a:rPr lang="fr-FR" sz="2000" b="1" dirty="0" err="1">
                <a:solidFill>
                  <a:srgbClr val="008100"/>
                </a:solidFill>
                <a:latin typeface="Arial,Bold"/>
              </a:rPr>
              <a:t>no_elv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, nom, </a:t>
            </a:r>
            <a:r>
              <a:rPr lang="fr-FR" sz="2000" dirty="0" err="1">
                <a:solidFill>
                  <a:srgbClr val="008100"/>
                </a:solidFill>
                <a:latin typeface="Arial"/>
              </a:rPr>
              <a:t>prenom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)</a:t>
            </a:r>
          </a:p>
          <a:p>
            <a:r>
              <a:rPr lang="fr-FR" sz="2000" dirty="0">
                <a:solidFill>
                  <a:srgbClr val="008100"/>
                </a:solidFill>
                <a:latin typeface="Arial"/>
              </a:rPr>
              <a:t>NOTE (</a:t>
            </a:r>
            <a:r>
              <a:rPr lang="fr-FR" sz="2000" dirty="0" err="1">
                <a:solidFill>
                  <a:srgbClr val="008100"/>
                </a:solidFill>
                <a:latin typeface="Arial"/>
              </a:rPr>
              <a:t>no_elv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, </a:t>
            </a:r>
            <a:r>
              <a:rPr lang="fr-FR" sz="2000" dirty="0" err="1">
                <a:solidFill>
                  <a:srgbClr val="008100"/>
                </a:solidFill>
                <a:latin typeface="Arial"/>
              </a:rPr>
              <a:t>no_matiere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, note)</a:t>
            </a:r>
            <a:endParaRPr lang="fr-FR" sz="2000" dirty="0"/>
          </a:p>
        </p:txBody>
      </p:sp>
    </p:spTree>
    <p:extLst>
      <p:ext uri="{BB962C8B-B14F-4D97-AF65-F5344CB8AC3E}">
        <p14:creationId xmlns="" xmlns:p14="http://schemas.microsoft.com/office/powerpoint/2010/main" val="392674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7504" y="476672"/>
            <a:ext cx="932452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" dirty="0" smtClean="0">
                <a:solidFill>
                  <a:srgbClr val="000081"/>
                </a:solidFill>
                <a:latin typeface="Wingdings-Regular"/>
              </a:rPr>
              <a:t> </a:t>
            </a:r>
            <a:r>
              <a:rPr lang="fr-FR" sz="2800" b="1" dirty="0">
                <a:solidFill>
                  <a:srgbClr val="000081"/>
                </a:solidFill>
                <a:latin typeface="Arial,Bold"/>
              </a:rPr>
              <a:t>2ème Forme Normale </a:t>
            </a:r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2FN</a:t>
            </a:r>
          </a:p>
          <a:p>
            <a:endParaRPr lang="fr-FR" sz="28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000" dirty="0">
                <a:solidFill>
                  <a:srgbClr val="000081"/>
                </a:solidFill>
                <a:latin typeface="Arial"/>
              </a:rPr>
              <a:t>Une relation est en 2FN si</a:t>
            </a:r>
          </a:p>
          <a:p>
            <a:r>
              <a:rPr lang="fr-FR" sz="2000" dirty="0">
                <a:solidFill>
                  <a:srgbClr val="000081"/>
                </a:solidFill>
                <a:latin typeface="Arial"/>
              </a:rPr>
              <a:t>- elle est en 1FN</a:t>
            </a:r>
          </a:p>
          <a:p>
            <a:r>
              <a:rPr lang="fr-FR" sz="2000" dirty="0">
                <a:solidFill>
                  <a:srgbClr val="000081"/>
                </a:solidFill>
                <a:latin typeface="Arial"/>
              </a:rPr>
              <a:t>- si tout attribut n’appartenant pas à la clé ne dépend</a:t>
            </a:r>
          </a:p>
          <a:p>
            <a:r>
              <a:rPr lang="fr-FR" sz="2000" dirty="0">
                <a:solidFill>
                  <a:srgbClr val="000081"/>
                </a:solidFill>
                <a:latin typeface="Arial"/>
              </a:rPr>
              <a:t>pas d’une partie de la clé</a:t>
            </a:r>
          </a:p>
          <a:p>
            <a:r>
              <a:rPr lang="fr-FR" sz="20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C’est la phase d’identification des clés</a:t>
            </a:r>
          </a:p>
          <a:p>
            <a:r>
              <a:rPr lang="fr-FR" sz="20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Cette étape évite certaines redondances</a:t>
            </a:r>
          </a:p>
          <a:p>
            <a:r>
              <a:rPr lang="fr-FR" sz="20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Tout attribut doit dépendre fonctionnellement de </a:t>
            </a:r>
            <a:r>
              <a:rPr lang="fr-FR" sz="2000" dirty="0" smtClean="0">
                <a:solidFill>
                  <a:srgbClr val="000000"/>
                </a:solidFill>
                <a:latin typeface="Arial"/>
              </a:rPr>
              <a:t>la totalité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de la </a:t>
            </a:r>
            <a:r>
              <a:rPr lang="fr-FR" sz="2000" dirty="0" smtClean="0">
                <a:solidFill>
                  <a:srgbClr val="000000"/>
                </a:solidFill>
                <a:latin typeface="Arial"/>
              </a:rPr>
              <a:t>clé</a:t>
            </a:r>
          </a:p>
          <a:p>
            <a:endParaRPr lang="fr-FR" sz="2000" dirty="0">
              <a:solidFill>
                <a:srgbClr val="000000"/>
              </a:solidFill>
              <a:latin typeface="Arial"/>
            </a:endParaRPr>
          </a:p>
          <a:p>
            <a:r>
              <a:rPr lang="fr-FR" sz="2000" b="1" dirty="0">
                <a:solidFill>
                  <a:srgbClr val="000081"/>
                </a:solidFill>
                <a:latin typeface="Arial,Bold"/>
              </a:rPr>
              <a:t>Contre-exemple</a:t>
            </a:r>
          </a:p>
          <a:p>
            <a:r>
              <a:rPr lang="fr-FR" sz="2000" dirty="0">
                <a:solidFill>
                  <a:srgbClr val="000000"/>
                </a:solidFill>
                <a:latin typeface="Arial"/>
              </a:rPr>
              <a:t>une relation en 1FN qui n'est pas en 2FN</a:t>
            </a:r>
          </a:p>
          <a:p>
            <a:r>
              <a:rPr lang="fr-FR" sz="2000" dirty="0">
                <a:solidFill>
                  <a:srgbClr val="008100"/>
                </a:solidFill>
                <a:latin typeface="Arial"/>
              </a:rPr>
              <a:t>COMMANDE (</a:t>
            </a:r>
            <a:r>
              <a:rPr lang="fr-FR" sz="2000" b="1" dirty="0">
                <a:solidFill>
                  <a:srgbClr val="008100"/>
                </a:solidFill>
                <a:latin typeface="Arial,Bold"/>
              </a:rPr>
              <a:t>date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, </a:t>
            </a:r>
            <a:r>
              <a:rPr lang="fr-FR" sz="2000" b="1" dirty="0" err="1">
                <a:solidFill>
                  <a:srgbClr val="008100"/>
                </a:solidFill>
                <a:latin typeface="Arial,Bold"/>
              </a:rPr>
              <a:t>no_cli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, </a:t>
            </a:r>
            <a:r>
              <a:rPr lang="fr-FR" sz="2000" b="1" dirty="0" err="1">
                <a:solidFill>
                  <a:srgbClr val="008100"/>
                </a:solidFill>
                <a:latin typeface="Arial,Bold"/>
              </a:rPr>
              <a:t>no_pro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, </a:t>
            </a:r>
            <a:r>
              <a:rPr lang="fr-FR" sz="2000" dirty="0" err="1">
                <a:solidFill>
                  <a:srgbClr val="008100"/>
                </a:solidFill>
                <a:latin typeface="Arial"/>
              </a:rPr>
              <a:t>qte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, </a:t>
            </a:r>
            <a:r>
              <a:rPr lang="fr-FR" sz="2000" dirty="0" err="1">
                <a:solidFill>
                  <a:srgbClr val="008100"/>
                </a:solidFill>
                <a:latin typeface="Arial"/>
              </a:rPr>
              <a:t>prixUHT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)</a:t>
            </a:r>
          </a:p>
          <a:p>
            <a:r>
              <a:rPr lang="fr-FR" sz="2000" dirty="0">
                <a:solidFill>
                  <a:srgbClr val="000000"/>
                </a:solidFill>
                <a:latin typeface="Arial"/>
              </a:rPr>
              <a:t>elle n'est pas en 2FN car la clé </a:t>
            </a:r>
            <a:r>
              <a:rPr lang="fr-FR" sz="2000" b="1" dirty="0">
                <a:solidFill>
                  <a:srgbClr val="000000"/>
                </a:solidFill>
                <a:latin typeface="Arial,Bold"/>
              </a:rPr>
              <a:t>= </a:t>
            </a:r>
            <a:r>
              <a:rPr lang="fr-FR" sz="2000" b="1" dirty="0">
                <a:solidFill>
                  <a:srgbClr val="008100"/>
                </a:solidFill>
                <a:latin typeface="Arial,Bold"/>
              </a:rPr>
              <a:t>(date, </a:t>
            </a:r>
            <a:r>
              <a:rPr lang="fr-FR" sz="2000" b="1" dirty="0" err="1">
                <a:solidFill>
                  <a:srgbClr val="008100"/>
                </a:solidFill>
                <a:latin typeface="Arial,Bold"/>
              </a:rPr>
              <a:t>no_cli</a:t>
            </a:r>
            <a:r>
              <a:rPr lang="fr-FR" sz="2000" b="1" dirty="0">
                <a:solidFill>
                  <a:srgbClr val="008100"/>
                </a:solidFill>
                <a:latin typeface="Arial,Bold"/>
              </a:rPr>
              <a:t>,</a:t>
            </a:r>
          </a:p>
          <a:p>
            <a:r>
              <a:rPr lang="fr-FR" sz="2000" b="1" dirty="0" err="1">
                <a:solidFill>
                  <a:srgbClr val="008100"/>
                </a:solidFill>
                <a:latin typeface="Arial,Bold"/>
              </a:rPr>
              <a:t>no_pro</a:t>
            </a:r>
            <a:r>
              <a:rPr lang="fr-FR" sz="2000" b="1" dirty="0">
                <a:solidFill>
                  <a:srgbClr val="008100"/>
                </a:solidFill>
                <a:latin typeface="Arial,Bold"/>
              </a:rPr>
              <a:t>)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, et le </a:t>
            </a:r>
            <a:r>
              <a:rPr lang="fr-FR" sz="2000" dirty="0" err="1">
                <a:solidFill>
                  <a:srgbClr val="008100"/>
                </a:solidFill>
                <a:latin typeface="Arial"/>
              </a:rPr>
              <a:t>prixUHT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ne dépend que de </a:t>
            </a:r>
            <a:r>
              <a:rPr lang="fr-FR" sz="2000" dirty="0" err="1" smtClean="0">
                <a:solidFill>
                  <a:srgbClr val="008100"/>
                </a:solidFill>
                <a:latin typeface="Arial"/>
              </a:rPr>
              <a:t>no_pro</a:t>
            </a:r>
            <a:endParaRPr lang="fr-FR" sz="2000" dirty="0" smtClean="0">
              <a:solidFill>
                <a:srgbClr val="008100"/>
              </a:solidFill>
              <a:latin typeface="Arial"/>
            </a:endParaRPr>
          </a:p>
          <a:p>
            <a:endParaRPr lang="fr-FR" sz="2000" dirty="0">
              <a:solidFill>
                <a:srgbClr val="008100"/>
              </a:solidFill>
              <a:latin typeface="Arial"/>
            </a:endParaRPr>
          </a:p>
          <a:p>
            <a:r>
              <a:rPr lang="fr-FR" sz="2000" b="1" dirty="0">
                <a:solidFill>
                  <a:srgbClr val="000081"/>
                </a:solidFill>
                <a:latin typeface="Arial,Bold"/>
              </a:rPr>
              <a:t>Décomposition</a:t>
            </a:r>
          </a:p>
          <a:p>
            <a:r>
              <a:rPr lang="fr-FR" sz="2000" dirty="0">
                <a:solidFill>
                  <a:srgbClr val="008100"/>
                </a:solidFill>
                <a:latin typeface="Arial"/>
              </a:rPr>
              <a:t>COMMANDE (</a:t>
            </a:r>
            <a:r>
              <a:rPr lang="fr-FR" sz="2000" b="1" dirty="0">
                <a:solidFill>
                  <a:srgbClr val="008100"/>
                </a:solidFill>
                <a:latin typeface="Arial,Bold"/>
              </a:rPr>
              <a:t>date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, </a:t>
            </a:r>
            <a:r>
              <a:rPr lang="fr-FR" sz="2000" b="1" dirty="0" err="1">
                <a:solidFill>
                  <a:srgbClr val="008100"/>
                </a:solidFill>
                <a:latin typeface="Arial,Bold"/>
              </a:rPr>
              <a:t>no_cli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, </a:t>
            </a:r>
            <a:r>
              <a:rPr lang="fr-FR" sz="2000" b="1" dirty="0" err="1">
                <a:solidFill>
                  <a:srgbClr val="008100"/>
                </a:solidFill>
                <a:latin typeface="Arial,Bold"/>
              </a:rPr>
              <a:t>no_pro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, </a:t>
            </a:r>
            <a:r>
              <a:rPr lang="fr-FR" sz="2000" dirty="0" err="1">
                <a:solidFill>
                  <a:srgbClr val="008100"/>
                </a:solidFill>
                <a:latin typeface="Arial"/>
              </a:rPr>
              <a:t>qte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)</a:t>
            </a:r>
          </a:p>
          <a:p>
            <a:r>
              <a:rPr lang="fr-FR" sz="2000" dirty="0">
                <a:solidFill>
                  <a:srgbClr val="008100"/>
                </a:solidFill>
                <a:latin typeface="Arial"/>
              </a:rPr>
              <a:t>PRODUIT (</a:t>
            </a:r>
            <a:r>
              <a:rPr lang="fr-FR" sz="2000" b="1" dirty="0" err="1">
                <a:solidFill>
                  <a:srgbClr val="008100"/>
                </a:solidFill>
                <a:latin typeface="Arial,Bold"/>
              </a:rPr>
              <a:t>no_pro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, </a:t>
            </a:r>
            <a:r>
              <a:rPr lang="fr-FR" sz="2000" dirty="0" err="1">
                <a:solidFill>
                  <a:srgbClr val="008100"/>
                </a:solidFill>
                <a:latin typeface="Arial"/>
              </a:rPr>
              <a:t>prixUHT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)</a:t>
            </a:r>
            <a:endParaRPr lang="fr-FR" sz="2000" dirty="0"/>
          </a:p>
        </p:txBody>
      </p:sp>
    </p:spTree>
    <p:extLst>
      <p:ext uri="{BB962C8B-B14F-4D97-AF65-F5344CB8AC3E}">
        <p14:creationId xmlns="" xmlns:p14="http://schemas.microsoft.com/office/powerpoint/2010/main" val="51946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397401"/>
            <a:ext cx="842493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" dirty="0" smtClean="0">
                <a:solidFill>
                  <a:srgbClr val="000081"/>
                </a:solidFill>
                <a:latin typeface="Wingdings-Regular"/>
              </a:rPr>
              <a:t> </a:t>
            </a:r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3ème </a:t>
            </a:r>
            <a:r>
              <a:rPr lang="fr-FR" sz="2800" b="1" dirty="0">
                <a:solidFill>
                  <a:srgbClr val="000081"/>
                </a:solidFill>
                <a:latin typeface="Arial,Bold"/>
              </a:rPr>
              <a:t>Forme Normale </a:t>
            </a:r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3FN</a:t>
            </a:r>
          </a:p>
          <a:p>
            <a:endParaRPr lang="fr-FR" sz="28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000" dirty="0">
                <a:solidFill>
                  <a:srgbClr val="000081"/>
                </a:solidFill>
                <a:latin typeface="Arial"/>
              </a:rPr>
              <a:t>Une relation est en 3FN si</a:t>
            </a:r>
          </a:p>
          <a:p>
            <a:r>
              <a:rPr lang="fr-FR" sz="2000" dirty="0">
                <a:solidFill>
                  <a:srgbClr val="000081"/>
                </a:solidFill>
                <a:latin typeface="Arial"/>
              </a:rPr>
              <a:t>- elle </a:t>
            </a:r>
            <a:r>
              <a:rPr lang="fr-FR" sz="2000" dirty="0" smtClean="0">
                <a:solidFill>
                  <a:srgbClr val="000081"/>
                </a:solidFill>
                <a:latin typeface="Arial"/>
              </a:rPr>
              <a:t>est  </a:t>
            </a:r>
            <a:r>
              <a:rPr lang="fr-FR" sz="2000" dirty="0">
                <a:solidFill>
                  <a:srgbClr val="000081"/>
                </a:solidFill>
                <a:latin typeface="Arial"/>
              </a:rPr>
              <a:t>en 2FN</a:t>
            </a:r>
          </a:p>
          <a:p>
            <a:r>
              <a:rPr lang="fr-FR" sz="2000" dirty="0">
                <a:solidFill>
                  <a:srgbClr val="000081"/>
                </a:solidFill>
                <a:latin typeface="Arial"/>
              </a:rPr>
              <a:t>- si tout attribut n’appartenant pas à la clé ne dépend</a:t>
            </a:r>
          </a:p>
          <a:p>
            <a:r>
              <a:rPr lang="fr-FR" sz="2000" dirty="0">
                <a:solidFill>
                  <a:srgbClr val="000081"/>
                </a:solidFill>
                <a:latin typeface="Arial"/>
              </a:rPr>
              <a:t>pas d’un attribut non </a:t>
            </a:r>
            <a:r>
              <a:rPr lang="fr-FR" sz="2000" dirty="0" smtClean="0">
                <a:solidFill>
                  <a:srgbClr val="000081"/>
                </a:solidFill>
                <a:latin typeface="Arial"/>
              </a:rPr>
              <a:t>clé</a:t>
            </a:r>
          </a:p>
          <a:p>
            <a:endParaRPr lang="fr-FR" sz="2000" dirty="0">
              <a:solidFill>
                <a:srgbClr val="000081"/>
              </a:solidFill>
              <a:latin typeface="Arial"/>
            </a:endParaRPr>
          </a:p>
          <a:p>
            <a:r>
              <a:rPr lang="fr-FR" sz="2000" dirty="0">
                <a:solidFill>
                  <a:srgbClr val="000000"/>
                </a:solidFill>
                <a:latin typeface="Arial"/>
              </a:rPr>
              <a:t>Ceci correspond à la non transitivité des D.F. ce </a:t>
            </a:r>
            <a:r>
              <a:rPr lang="fr-FR" sz="2000" dirty="0" smtClean="0">
                <a:solidFill>
                  <a:srgbClr val="000000"/>
                </a:solidFill>
                <a:latin typeface="Arial"/>
              </a:rPr>
              <a:t>qui évite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les redondances.</a:t>
            </a:r>
          </a:p>
          <a:p>
            <a:r>
              <a:rPr lang="fr-FR" sz="2000" dirty="0">
                <a:solidFill>
                  <a:srgbClr val="000000"/>
                </a:solidFill>
                <a:latin typeface="Arial"/>
              </a:rPr>
              <a:t>En 3FN une relation préserve les D.F. et est sans perte</a:t>
            </a:r>
            <a:r>
              <a:rPr lang="fr-FR" sz="2000" dirty="0" smtClean="0">
                <a:solidFill>
                  <a:srgbClr val="000000"/>
                </a:solidFill>
                <a:latin typeface="Arial"/>
              </a:rPr>
              <a:t>.</a:t>
            </a:r>
          </a:p>
          <a:p>
            <a:endParaRPr lang="fr-FR" sz="2000" b="1" dirty="0">
              <a:solidFill>
                <a:srgbClr val="000000"/>
              </a:solidFill>
              <a:latin typeface="Arial"/>
            </a:endParaRPr>
          </a:p>
          <a:p>
            <a:r>
              <a:rPr lang="fr-FR" sz="2000" b="1" dirty="0" smtClean="0">
                <a:solidFill>
                  <a:srgbClr val="000081"/>
                </a:solidFill>
                <a:latin typeface="Arial,Bold"/>
              </a:rPr>
              <a:t>Contre-exemple</a:t>
            </a:r>
            <a:endParaRPr lang="fr-FR" sz="20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000" dirty="0">
                <a:solidFill>
                  <a:srgbClr val="000000"/>
                </a:solidFill>
                <a:latin typeface="Arial"/>
              </a:rPr>
              <a:t>une relation en 2FN qui n'est pas en 3FN</a:t>
            </a:r>
          </a:p>
          <a:p>
            <a:r>
              <a:rPr lang="fr-FR" sz="2000" dirty="0">
                <a:solidFill>
                  <a:srgbClr val="008100"/>
                </a:solidFill>
                <a:latin typeface="Arial"/>
              </a:rPr>
              <a:t>VOITURE (</a:t>
            </a:r>
            <a:r>
              <a:rPr lang="fr-FR" sz="2000" b="1" dirty="0">
                <a:solidFill>
                  <a:srgbClr val="008100"/>
                </a:solidFill>
                <a:latin typeface="Arial,Bold"/>
              </a:rPr>
              <a:t>matricule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, marque, modèle, puissance)</a:t>
            </a:r>
          </a:p>
          <a:p>
            <a:r>
              <a:rPr lang="fr-FR" sz="2000" dirty="0">
                <a:solidFill>
                  <a:srgbClr val="000000"/>
                </a:solidFill>
                <a:latin typeface="Arial"/>
              </a:rPr>
              <a:t>on vérifie qu'elle est en 2FN ; elle n'est pas en 3FN car la clé =</a:t>
            </a:r>
          </a:p>
          <a:p>
            <a:r>
              <a:rPr lang="fr-FR" sz="2000" b="1" dirty="0">
                <a:solidFill>
                  <a:srgbClr val="008100"/>
                </a:solidFill>
                <a:latin typeface="Arial,Bold"/>
              </a:rPr>
              <a:t>matricule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, et la 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puissance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dépend de 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(marque, modèle</a:t>
            </a:r>
            <a:r>
              <a:rPr lang="fr-FR" sz="2000" dirty="0" smtClean="0">
                <a:solidFill>
                  <a:srgbClr val="008100"/>
                </a:solidFill>
                <a:latin typeface="Arial"/>
              </a:rPr>
              <a:t>)</a:t>
            </a:r>
          </a:p>
          <a:p>
            <a:endParaRPr lang="fr-FR" sz="2000" dirty="0">
              <a:solidFill>
                <a:srgbClr val="008100"/>
              </a:solidFill>
              <a:latin typeface="Arial"/>
            </a:endParaRPr>
          </a:p>
          <a:p>
            <a:r>
              <a:rPr lang="fr-FR" sz="2000" b="1" dirty="0">
                <a:solidFill>
                  <a:srgbClr val="000081"/>
                </a:solidFill>
                <a:latin typeface="Arial,Bold"/>
              </a:rPr>
              <a:t>Décomposition</a:t>
            </a:r>
          </a:p>
          <a:p>
            <a:r>
              <a:rPr lang="fr-FR" sz="2000" dirty="0">
                <a:solidFill>
                  <a:srgbClr val="008100"/>
                </a:solidFill>
                <a:latin typeface="Arial"/>
              </a:rPr>
              <a:t>VOITURE (</a:t>
            </a:r>
            <a:r>
              <a:rPr lang="fr-FR" sz="2000" b="1" dirty="0">
                <a:solidFill>
                  <a:srgbClr val="008100"/>
                </a:solidFill>
                <a:latin typeface="Arial,Bold"/>
              </a:rPr>
              <a:t>matricule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, marque, modèle)</a:t>
            </a:r>
          </a:p>
          <a:p>
            <a:r>
              <a:rPr lang="fr-FR" sz="2000" dirty="0">
                <a:solidFill>
                  <a:srgbClr val="008100"/>
                </a:solidFill>
                <a:latin typeface="Arial"/>
              </a:rPr>
              <a:t>MODELE (</a:t>
            </a:r>
            <a:r>
              <a:rPr lang="fr-FR" sz="2000" b="1" dirty="0">
                <a:solidFill>
                  <a:srgbClr val="008100"/>
                </a:solidFill>
                <a:latin typeface="Arial,Bold"/>
              </a:rPr>
              <a:t>marque, modèle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, puissance)</a:t>
            </a:r>
            <a:endParaRPr lang="fr-FR" sz="2000" dirty="0"/>
          </a:p>
        </p:txBody>
      </p:sp>
    </p:spTree>
    <p:extLst>
      <p:ext uri="{BB962C8B-B14F-4D97-AF65-F5344CB8AC3E}">
        <p14:creationId xmlns="" xmlns:p14="http://schemas.microsoft.com/office/powerpoint/2010/main" val="362456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00324"/>
            <a:ext cx="889248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 smtClean="0">
                <a:solidFill>
                  <a:srgbClr val="000081"/>
                </a:solidFill>
                <a:latin typeface="Wingdings-Regular"/>
              </a:rPr>
              <a:t> </a:t>
            </a:r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3ème </a:t>
            </a:r>
            <a:r>
              <a:rPr lang="fr-FR" sz="2800" b="1" dirty="0">
                <a:solidFill>
                  <a:srgbClr val="000081"/>
                </a:solidFill>
                <a:latin typeface="Arial,Bold"/>
              </a:rPr>
              <a:t>Forme Normale de BOYCE-CODD </a:t>
            </a:r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BCNF</a:t>
            </a:r>
          </a:p>
          <a:p>
            <a:endParaRPr lang="fr-FR" sz="28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000" dirty="0">
                <a:solidFill>
                  <a:srgbClr val="000000"/>
                </a:solidFill>
                <a:latin typeface="Arial"/>
              </a:rPr>
              <a:t>Une relation est en BCFN :</a:t>
            </a:r>
          </a:p>
          <a:p>
            <a:r>
              <a:rPr lang="fr-FR" sz="2000" dirty="0">
                <a:solidFill>
                  <a:srgbClr val="000000"/>
                </a:solidFill>
                <a:latin typeface="Arial"/>
              </a:rPr>
              <a:t>- elle est en 1FN et</a:t>
            </a:r>
          </a:p>
          <a:p>
            <a:r>
              <a:rPr lang="fr-FR" sz="2000" dirty="0">
                <a:solidFill>
                  <a:srgbClr val="000000"/>
                </a:solidFill>
                <a:latin typeface="Arial"/>
              </a:rPr>
              <a:t>- </a:t>
            </a:r>
            <a:r>
              <a:rPr lang="fr-FR" sz="2000" dirty="0" err="1">
                <a:solidFill>
                  <a:srgbClr val="000000"/>
                </a:solidFill>
                <a:latin typeface="Arial"/>
              </a:rPr>
              <a:t>ssi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 les seules D.F. élémentaires sont celles dans</a:t>
            </a:r>
          </a:p>
          <a:p>
            <a:r>
              <a:rPr lang="fr-FR" sz="2000" dirty="0">
                <a:solidFill>
                  <a:srgbClr val="000000"/>
                </a:solidFill>
                <a:latin typeface="Arial"/>
              </a:rPr>
              <a:t>lesquelles une clé détermine un </a:t>
            </a:r>
            <a:r>
              <a:rPr lang="fr-FR" sz="2000" dirty="0" smtClean="0">
                <a:solidFill>
                  <a:srgbClr val="000000"/>
                </a:solidFill>
                <a:latin typeface="Arial"/>
              </a:rPr>
              <a:t>attribut</a:t>
            </a:r>
          </a:p>
          <a:p>
            <a:endParaRPr lang="fr-FR" sz="2000" dirty="0">
              <a:solidFill>
                <a:srgbClr val="000000"/>
              </a:solidFill>
              <a:latin typeface="Arial"/>
            </a:endParaRPr>
          </a:p>
          <a:p>
            <a:r>
              <a:rPr lang="fr-FR" sz="20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BCNF signifie que l'on ne peut pas avoir un </a:t>
            </a:r>
            <a:r>
              <a:rPr lang="fr-FR" sz="2000" dirty="0" smtClean="0">
                <a:solidFill>
                  <a:srgbClr val="000000"/>
                </a:solidFill>
                <a:latin typeface="Arial"/>
              </a:rPr>
              <a:t>attribut (ou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groupe d'attributs) déterminant un autre attribut </a:t>
            </a:r>
            <a:r>
              <a:rPr lang="fr-FR" sz="2000" dirty="0" smtClean="0">
                <a:solidFill>
                  <a:srgbClr val="000000"/>
                </a:solidFill>
                <a:latin typeface="Arial"/>
              </a:rPr>
              <a:t>et distinct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de la </a:t>
            </a:r>
            <a:r>
              <a:rPr lang="fr-FR" sz="2000" dirty="0" smtClean="0">
                <a:solidFill>
                  <a:srgbClr val="000000"/>
                </a:solidFill>
                <a:latin typeface="Arial"/>
              </a:rPr>
              <a:t>clé</a:t>
            </a:r>
          </a:p>
          <a:p>
            <a:endParaRPr lang="fr-FR" sz="2000" dirty="0">
              <a:solidFill>
                <a:srgbClr val="000000"/>
              </a:solidFill>
              <a:latin typeface="Arial"/>
            </a:endParaRPr>
          </a:p>
          <a:p>
            <a:r>
              <a:rPr lang="fr-FR" sz="20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Ceci évite les redondances dans l’extension de </a:t>
            </a:r>
            <a:r>
              <a:rPr lang="fr-FR" sz="2000" dirty="0" smtClean="0">
                <a:solidFill>
                  <a:srgbClr val="000000"/>
                </a:solidFill>
                <a:latin typeface="Arial"/>
              </a:rPr>
              <a:t>la relation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: mêmes valeurs pour certains attributs de </a:t>
            </a:r>
            <a:r>
              <a:rPr lang="fr-FR" sz="2000" dirty="0" smtClean="0">
                <a:solidFill>
                  <a:srgbClr val="000000"/>
                </a:solidFill>
                <a:latin typeface="Arial"/>
              </a:rPr>
              <a:t>n-</a:t>
            </a:r>
            <a:r>
              <a:rPr lang="fr-FR" sz="2000" dirty="0" err="1" smtClean="0">
                <a:solidFill>
                  <a:srgbClr val="000000"/>
                </a:solidFill>
                <a:latin typeface="Arial"/>
              </a:rPr>
              <a:t>uplets</a:t>
            </a:r>
            <a:r>
              <a:rPr lang="fr-FR" sz="2000" dirty="0" smtClean="0">
                <a:solidFill>
                  <a:srgbClr val="000000"/>
                </a:solidFill>
                <a:latin typeface="Arial"/>
              </a:rPr>
              <a:t> Différents</a:t>
            </a:r>
          </a:p>
          <a:p>
            <a:endParaRPr lang="fr-FR" sz="2000" dirty="0">
              <a:solidFill>
                <a:srgbClr val="000000"/>
              </a:solidFill>
              <a:latin typeface="Arial"/>
            </a:endParaRPr>
          </a:p>
          <a:p>
            <a:r>
              <a:rPr lang="fr-FR" sz="20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BCNF est plus fin que FN3 : </a:t>
            </a:r>
            <a:r>
              <a:rPr lang="fr-FR" sz="2000" dirty="0">
                <a:solidFill>
                  <a:srgbClr val="FF0000"/>
                </a:solidFill>
                <a:latin typeface="Arial"/>
              </a:rPr>
              <a:t>BCNF </a:t>
            </a:r>
            <a:r>
              <a:rPr lang="fr-FR" sz="2000" dirty="0">
                <a:solidFill>
                  <a:srgbClr val="FF0000"/>
                </a:solidFill>
                <a:latin typeface="SymbolMT"/>
              </a:rPr>
              <a:t>⇒ </a:t>
            </a:r>
            <a:r>
              <a:rPr lang="fr-FR" sz="2000" dirty="0" smtClean="0">
                <a:solidFill>
                  <a:srgbClr val="FF0000"/>
                </a:solidFill>
                <a:latin typeface="Arial"/>
              </a:rPr>
              <a:t>FN3</a:t>
            </a:r>
          </a:p>
          <a:p>
            <a:endParaRPr lang="fr-FR" sz="2000" b="1">
              <a:solidFill>
                <a:srgbClr val="FF0000"/>
              </a:solidFill>
              <a:latin typeface="Arial"/>
            </a:endParaRPr>
          </a:p>
          <a:p>
            <a:r>
              <a:rPr lang="fr-FR" sz="2000" b="1" smtClean="0">
                <a:solidFill>
                  <a:srgbClr val="000081"/>
                </a:solidFill>
                <a:latin typeface="Arial,Bold"/>
              </a:rPr>
              <a:t>Contre-exemple</a:t>
            </a:r>
            <a:endParaRPr lang="fr-FR" sz="20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000" dirty="0">
                <a:solidFill>
                  <a:srgbClr val="000000"/>
                </a:solidFill>
                <a:latin typeface="Arial"/>
              </a:rPr>
              <a:t>une relation en 3FN qui n'est pas BCNF</a:t>
            </a:r>
          </a:p>
          <a:p>
            <a:r>
              <a:rPr lang="fr-FR" sz="2000" dirty="0">
                <a:solidFill>
                  <a:srgbClr val="008100"/>
                </a:solidFill>
                <a:latin typeface="Arial"/>
              </a:rPr>
              <a:t>CODEPOSTAL (</a:t>
            </a:r>
            <a:r>
              <a:rPr lang="fr-FR" sz="2000" b="1" dirty="0">
                <a:solidFill>
                  <a:srgbClr val="008100"/>
                </a:solidFill>
                <a:latin typeface="Arial,Bold"/>
              </a:rPr>
              <a:t>ville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, </a:t>
            </a:r>
            <a:r>
              <a:rPr lang="fr-FR" sz="2000" b="1" dirty="0">
                <a:solidFill>
                  <a:srgbClr val="008100"/>
                </a:solidFill>
                <a:latin typeface="Arial,Bold"/>
              </a:rPr>
              <a:t>rue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, code)</a:t>
            </a:r>
          </a:p>
          <a:p>
            <a:r>
              <a:rPr lang="fr-FR" sz="2000" dirty="0">
                <a:solidFill>
                  <a:srgbClr val="000000"/>
                </a:solidFill>
                <a:latin typeface="Arial"/>
              </a:rPr>
              <a:t>on vérifie qu'elle est FN3, elle n'est pas BCNF car la clé = (ville,</a:t>
            </a:r>
          </a:p>
          <a:p>
            <a:r>
              <a:rPr lang="fr-FR" sz="2000" dirty="0">
                <a:solidFill>
                  <a:srgbClr val="000000"/>
                </a:solidFill>
                <a:latin typeface="Arial"/>
              </a:rPr>
              <a:t>rue) (ou (code, ville) ou (code, rue)), et code </a:t>
            </a:r>
            <a:r>
              <a:rPr lang="fr-FR" sz="2000" dirty="0">
                <a:solidFill>
                  <a:srgbClr val="000000"/>
                </a:solidFill>
                <a:latin typeface="SymbolMT"/>
              </a:rPr>
              <a:t>→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ville</a:t>
            </a:r>
            <a:endParaRPr lang="fr-FR" sz="2000" dirty="0"/>
          </a:p>
        </p:txBody>
      </p:sp>
    </p:spTree>
    <p:extLst>
      <p:ext uri="{BB962C8B-B14F-4D97-AF65-F5344CB8AC3E}">
        <p14:creationId xmlns="" xmlns:p14="http://schemas.microsoft.com/office/powerpoint/2010/main" val="90247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7584" y="783868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b="1" dirty="0">
                <a:solidFill>
                  <a:srgbClr val="000081"/>
                </a:solidFill>
                <a:latin typeface="Arial,Bold"/>
              </a:rPr>
              <a:t>Chapitre 4 L’algèbre relationnelle</a:t>
            </a:r>
            <a:endParaRPr lang="fr-FR" sz="2800" dirty="0"/>
          </a:p>
        </p:txBody>
      </p:sp>
      <p:sp>
        <p:nvSpPr>
          <p:cNvPr id="3" name="Rectangle 2"/>
          <p:cNvSpPr/>
          <p:nvPr/>
        </p:nvSpPr>
        <p:spPr>
          <a:xfrm>
            <a:off x="323528" y="2132856"/>
            <a:ext cx="55081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>
              <a:buAutoNum type="romanUcPeriod"/>
            </a:pPr>
            <a:r>
              <a:rPr lang="fr-FR" sz="2400" b="1" dirty="0" smtClean="0">
                <a:solidFill>
                  <a:srgbClr val="000081"/>
                </a:solidFill>
                <a:latin typeface="Arial,Bold"/>
              </a:rPr>
              <a:t>Les opérations</a:t>
            </a:r>
          </a:p>
          <a:p>
            <a:endParaRPr lang="fr-FR" sz="24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400" b="1" dirty="0">
                <a:solidFill>
                  <a:srgbClr val="000081"/>
                </a:solidFill>
                <a:latin typeface="Arial,Bold"/>
              </a:rPr>
              <a:t>II. Le langage algébrique</a:t>
            </a:r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134469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82" y="-45529"/>
            <a:ext cx="8069263" cy="756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53882" y="743924"/>
            <a:ext cx="8712968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L’Algèbre relationnelle est une collection </a:t>
            </a:r>
            <a:r>
              <a:rPr lang="fr-FR" sz="2400" dirty="0">
                <a:solidFill>
                  <a:srgbClr val="FF0000"/>
                </a:solidFill>
                <a:latin typeface="Arial"/>
              </a:rPr>
              <a:t>d’opérations</a:t>
            </a:r>
          </a:p>
          <a:p>
            <a:endParaRPr lang="fr-FR" sz="2400" b="1" dirty="0" smtClean="0">
              <a:solidFill>
                <a:srgbClr val="000081"/>
              </a:solidFill>
              <a:latin typeface="Arial,Bold"/>
            </a:endParaRPr>
          </a:p>
          <a:p>
            <a:r>
              <a:rPr lang="fr-FR" sz="2400" b="1" dirty="0" smtClean="0">
                <a:solidFill>
                  <a:srgbClr val="000081"/>
                </a:solidFill>
                <a:latin typeface="Arial,Bold"/>
              </a:rPr>
              <a:t>OPÉRATIONS</a:t>
            </a:r>
            <a:endParaRPr lang="fr-FR" sz="24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- opérandes : 1 ou 2 relations</a:t>
            </a:r>
          </a:p>
          <a:p>
            <a:pPr marL="342900" indent="-342900">
              <a:buFontTx/>
              <a:buChar char="-"/>
            </a:pP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résultat 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: une 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relation</a:t>
            </a:r>
          </a:p>
          <a:p>
            <a:pPr marL="342900" indent="-342900">
              <a:buFontTx/>
              <a:buChar char="-"/>
            </a:pPr>
            <a:endParaRPr lang="fr-FR" sz="2400" dirty="0">
              <a:solidFill>
                <a:srgbClr val="000081"/>
              </a:solidFill>
              <a:latin typeface="Arial"/>
            </a:endParaRPr>
          </a:p>
          <a:p>
            <a:r>
              <a:rPr lang="fr-FR" sz="2400" b="1" dirty="0" smtClean="0">
                <a:solidFill>
                  <a:srgbClr val="000081"/>
                </a:solidFill>
                <a:latin typeface="Arial,Bold"/>
              </a:rPr>
              <a:t>DEUX </a:t>
            </a:r>
            <a:r>
              <a:rPr lang="fr-FR" sz="2400" b="1" dirty="0">
                <a:solidFill>
                  <a:srgbClr val="000081"/>
                </a:solidFill>
                <a:latin typeface="Arial,Bold"/>
              </a:rPr>
              <a:t>TYPES </a:t>
            </a:r>
            <a:r>
              <a:rPr lang="fr-FR" sz="2400" b="1" dirty="0" smtClean="0">
                <a:solidFill>
                  <a:srgbClr val="000081"/>
                </a:solidFill>
                <a:latin typeface="Arial,Bold"/>
              </a:rPr>
              <a:t>D’OPÉRATIONS:</a:t>
            </a:r>
            <a:endParaRPr lang="fr-FR" sz="24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400" b="1" dirty="0" smtClean="0">
                <a:solidFill>
                  <a:srgbClr val="000081"/>
                </a:solidFill>
                <a:latin typeface="Arial,Bold"/>
                <a:sym typeface="Wingdings" pitchFamily="2" charset="2"/>
              </a:rPr>
              <a:t></a:t>
            </a:r>
            <a:r>
              <a:rPr lang="fr-FR" sz="2400" b="1" dirty="0" smtClean="0">
                <a:solidFill>
                  <a:srgbClr val="000081"/>
                </a:solidFill>
                <a:latin typeface="Arial,Bold"/>
              </a:rPr>
              <a:t>OPÉRATIONS </a:t>
            </a:r>
            <a:r>
              <a:rPr lang="fr-FR" sz="2400" b="1" dirty="0">
                <a:solidFill>
                  <a:srgbClr val="FF0000"/>
                </a:solidFill>
                <a:latin typeface="Arial,Bold"/>
              </a:rPr>
              <a:t>ENSEMBLISTES</a:t>
            </a:r>
          </a:p>
          <a:p>
            <a:r>
              <a:rPr lang="fr-FR" sz="2400" b="1" dirty="0" smtClean="0">
                <a:solidFill>
                  <a:srgbClr val="000081"/>
                </a:solidFill>
                <a:latin typeface="Arial,Bold"/>
              </a:rPr>
              <a:t>	</a:t>
            </a:r>
            <a:r>
              <a:rPr lang="fr-FR" sz="2000" b="1" dirty="0" smtClean="0">
                <a:solidFill>
                  <a:srgbClr val="000081"/>
                </a:solidFill>
                <a:latin typeface="Arial,Bold"/>
              </a:rPr>
              <a:t>UNION</a:t>
            </a:r>
            <a:endParaRPr lang="fr-FR" sz="20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000" b="1" dirty="0" smtClean="0">
                <a:solidFill>
                  <a:srgbClr val="000081"/>
                </a:solidFill>
                <a:latin typeface="Arial,Bold"/>
              </a:rPr>
              <a:t>	INTERSECTION</a:t>
            </a:r>
            <a:endParaRPr lang="fr-FR" sz="20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000" b="1" dirty="0" smtClean="0">
                <a:solidFill>
                  <a:srgbClr val="000081"/>
                </a:solidFill>
                <a:latin typeface="Arial,Bold"/>
              </a:rPr>
              <a:t>	DIFFÉRENCE</a:t>
            </a:r>
          </a:p>
          <a:p>
            <a:endParaRPr lang="fr-FR" sz="2400" dirty="0" smtClean="0">
              <a:solidFill>
                <a:srgbClr val="000000"/>
              </a:solidFill>
              <a:latin typeface="Wingdings-Regular"/>
            </a:endParaRPr>
          </a:p>
          <a:p>
            <a:r>
              <a:rPr lang="fr-FR" sz="2400" b="1" dirty="0" smtClean="0">
                <a:solidFill>
                  <a:srgbClr val="000081"/>
                </a:solidFill>
                <a:latin typeface="Arial,Bold"/>
                <a:sym typeface="Wingdings" pitchFamily="2" charset="2"/>
              </a:rPr>
              <a:t></a:t>
            </a:r>
            <a:r>
              <a:rPr lang="fr-FR" sz="2400" b="1" dirty="0" smtClean="0">
                <a:solidFill>
                  <a:srgbClr val="000081"/>
                </a:solidFill>
                <a:latin typeface="Arial,Bold"/>
              </a:rPr>
              <a:t>OPÉRATIONS </a:t>
            </a:r>
            <a:r>
              <a:rPr lang="fr-FR" sz="2400" b="1" dirty="0">
                <a:solidFill>
                  <a:srgbClr val="FF0000"/>
                </a:solidFill>
                <a:latin typeface="Arial,Bold"/>
              </a:rPr>
              <a:t>SPÉCIFIQUES</a:t>
            </a:r>
          </a:p>
          <a:p>
            <a:r>
              <a:rPr lang="fr-FR" sz="2400" b="1" dirty="0" smtClean="0">
                <a:solidFill>
                  <a:srgbClr val="000081"/>
                </a:solidFill>
                <a:latin typeface="Arial,Bold"/>
              </a:rPr>
              <a:t>	</a:t>
            </a:r>
            <a:r>
              <a:rPr lang="fr-FR" sz="2000" b="1" dirty="0" smtClean="0">
                <a:solidFill>
                  <a:srgbClr val="000081"/>
                </a:solidFill>
                <a:latin typeface="Arial,Bold"/>
              </a:rPr>
              <a:t>PROJECTION</a:t>
            </a:r>
            <a:endParaRPr lang="fr-FR" sz="20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000" b="1" dirty="0" smtClean="0">
                <a:solidFill>
                  <a:srgbClr val="000081"/>
                </a:solidFill>
                <a:latin typeface="Arial,Bold"/>
              </a:rPr>
              <a:t>	RESTRICTION</a:t>
            </a:r>
            <a:endParaRPr lang="fr-FR" sz="20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000" b="1" dirty="0" smtClean="0">
                <a:solidFill>
                  <a:srgbClr val="000081"/>
                </a:solidFill>
                <a:latin typeface="Arial,Bold"/>
              </a:rPr>
              <a:t>	JOINTURE</a:t>
            </a:r>
            <a:endParaRPr lang="fr-FR" sz="20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000" b="1" dirty="0" smtClean="0">
                <a:solidFill>
                  <a:srgbClr val="000081"/>
                </a:solidFill>
                <a:latin typeface="Arial,Bold"/>
              </a:rPr>
              <a:t>	DIVISION</a:t>
            </a:r>
            <a:endParaRPr lang="fr-FR" sz="20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dirty="0">
                <a:solidFill>
                  <a:srgbClr val="000000"/>
                </a:solidFill>
                <a:latin typeface="Wingdings-Regular"/>
              </a:rPr>
              <a:t>􀃎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409002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116632"/>
            <a:ext cx="74888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UNION</a:t>
            </a:r>
          </a:p>
          <a:p>
            <a:endParaRPr lang="fr-FR" sz="20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L'union de deux relations R1 et R2 de même schéma 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est une 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relation R3 de schéma identique qui a pour 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n-</a:t>
            </a:r>
            <a:r>
              <a:rPr lang="fr-FR" sz="2400" dirty="0" err="1" smtClean="0">
                <a:solidFill>
                  <a:srgbClr val="000081"/>
                </a:solidFill>
                <a:latin typeface="Arial"/>
              </a:rPr>
              <a:t>uplets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 les 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n-</a:t>
            </a:r>
            <a:r>
              <a:rPr lang="fr-FR" sz="2400" dirty="0" err="1">
                <a:solidFill>
                  <a:srgbClr val="000081"/>
                </a:solidFill>
                <a:latin typeface="Arial"/>
              </a:rPr>
              <a:t>uplets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 de R1 et/ou R2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On notera :</a:t>
            </a:r>
          </a:p>
          <a:p>
            <a:r>
              <a:rPr lang="fr-FR" sz="2400" b="1" dirty="0">
                <a:solidFill>
                  <a:srgbClr val="FF0000"/>
                </a:solidFill>
                <a:latin typeface="Arial,Bold"/>
              </a:rPr>
              <a:t>R3 = R1 </a:t>
            </a:r>
            <a:r>
              <a:rPr lang="fr-FR" sz="2400" dirty="0">
                <a:solidFill>
                  <a:srgbClr val="FF0000"/>
                </a:solidFill>
                <a:latin typeface="SymbolMT"/>
              </a:rPr>
              <a:t>∪ </a:t>
            </a:r>
            <a:r>
              <a:rPr lang="fr-FR" sz="2400" b="1" dirty="0" smtClean="0">
                <a:solidFill>
                  <a:srgbClr val="FF0000"/>
                </a:solidFill>
                <a:latin typeface="Arial,Bold"/>
              </a:rPr>
              <a:t>R2 ou UNION (R1,R2)</a:t>
            </a:r>
            <a:endParaRPr lang="fr-FR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572" y="2848200"/>
            <a:ext cx="6454775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2617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476672"/>
            <a:ext cx="871296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" dirty="0" smtClean="0">
                <a:solidFill>
                  <a:srgbClr val="000081"/>
                </a:solidFill>
                <a:latin typeface="Wingdings-Regular"/>
              </a:rPr>
              <a:t> </a:t>
            </a:r>
            <a:r>
              <a:rPr lang="fr-FR" sz="2800" b="1" dirty="0">
                <a:solidFill>
                  <a:srgbClr val="000081"/>
                </a:solidFill>
                <a:latin typeface="Arial,Bold"/>
              </a:rPr>
              <a:t>INTERSECTION</a:t>
            </a:r>
          </a:p>
          <a:p>
            <a:r>
              <a:rPr lang="fr-FR" sz="2400" dirty="0" smtClean="0">
                <a:solidFill>
                  <a:srgbClr val="000081"/>
                </a:solidFill>
                <a:latin typeface="Arial"/>
              </a:rPr>
              <a:t>L’intersection 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entre deux relations R1 et R2 de 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même schéma 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est une relation R3 de schéma identique 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ayant pour 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n-</a:t>
            </a:r>
            <a:r>
              <a:rPr lang="fr-FR" sz="2400" dirty="0" err="1">
                <a:solidFill>
                  <a:srgbClr val="000081"/>
                </a:solidFill>
                <a:latin typeface="Arial"/>
              </a:rPr>
              <a:t>uplets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 les n-</a:t>
            </a:r>
            <a:r>
              <a:rPr lang="fr-FR" sz="2400" dirty="0" err="1">
                <a:solidFill>
                  <a:srgbClr val="000081"/>
                </a:solidFill>
                <a:latin typeface="Arial"/>
              </a:rPr>
              <a:t>uplets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 communs à R1 et R2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On notera :</a:t>
            </a:r>
          </a:p>
          <a:p>
            <a:r>
              <a:rPr lang="fr-FR" sz="2400" b="1" dirty="0">
                <a:solidFill>
                  <a:srgbClr val="FF0000"/>
                </a:solidFill>
                <a:latin typeface="Arial,Bold"/>
              </a:rPr>
              <a:t>R3 = R1 </a:t>
            </a:r>
            <a:r>
              <a:rPr lang="fr-FR" sz="2400" dirty="0">
                <a:solidFill>
                  <a:srgbClr val="FF0000"/>
                </a:solidFill>
                <a:latin typeface="SymbolMT"/>
              </a:rPr>
              <a:t>∩ </a:t>
            </a:r>
            <a:r>
              <a:rPr lang="fr-FR" sz="2400" b="1" dirty="0" smtClean="0">
                <a:solidFill>
                  <a:srgbClr val="FF0000"/>
                </a:solidFill>
                <a:latin typeface="Arial,Bold"/>
              </a:rPr>
              <a:t>R2 ou </a:t>
            </a:r>
            <a:r>
              <a:rPr lang="fr-FR" sz="2400" b="1" dirty="0" err="1" smtClean="0">
                <a:solidFill>
                  <a:srgbClr val="FF0000"/>
                </a:solidFill>
                <a:latin typeface="Arial,Bold"/>
              </a:rPr>
              <a:t>Intersect</a:t>
            </a:r>
            <a:r>
              <a:rPr lang="fr-FR" sz="2400" b="1" dirty="0" smtClean="0">
                <a:solidFill>
                  <a:srgbClr val="FF0000"/>
                </a:solidFill>
                <a:latin typeface="Arial,Bold"/>
              </a:rPr>
              <a:t>(R1,R2)</a:t>
            </a:r>
            <a:endParaRPr lang="fr-FR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743" y="3068960"/>
            <a:ext cx="7094537" cy="3191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6922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idx="4294967295"/>
          </p:nvPr>
        </p:nvSpPr>
        <p:spPr>
          <a:xfrm>
            <a:off x="611188" y="0"/>
            <a:ext cx="8532812" cy="714375"/>
          </a:xfrm>
        </p:spPr>
        <p:txBody>
          <a:bodyPr>
            <a:normAutofit fontScale="90000"/>
          </a:bodyPr>
          <a:lstStyle/>
          <a:p>
            <a:r>
              <a:rPr lang="fr-FR" sz="4000" b="1" i="0" u="none" strike="noStrike" baseline="0" dirty="0" smtClean="0">
                <a:solidFill>
                  <a:srgbClr val="000081"/>
                </a:solidFill>
                <a:latin typeface="Arial,Bold"/>
              </a:rPr>
              <a:t>II- Objectifs et avantages des SGBD</a:t>
            </a:r>
            <a:endParaRPr lang="fr-FR" sz="40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4294967295"/>
          </p:nvPr>
        </p:nvSpPr>
        <p:spPr>
          <a:xfrm>
            <a:off x="1150938" y="2205038"/>
            <a:ext cx="7993062" cy="3816350"/>
          </a:xfrm>
        </p:spPr>
        <p:txBody>
          <a:bodyPr>
            <a:normAutofit/>
          </a:bodyPr>
          <a:lstStyle/>
          <a:p>
            <a:pPr algn="l"/>
            <a:r>
              <a:rPr lang="fr-FR" b="1" i="0" u="none" strike="noStrike" baseline="0" dirty="0" smtClean="0">
                <a:solidFill>
                  <a:srgbClr val="000000"/>
                </a:solidFill>
                <a:latin typeface="Arial,Bold"/>
              </a:rPr>
              <a:t>Que doit permettre un SGBD ?</a:t>
            </a:r>
          </a:p>
          <a:p>
            <a:pPr algn="l">
              <a:buNone/>
            </a:pPr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a- </a:t>
            </a:r>
            <a:r>
              <a:rPr lang="fr-FR" sz="2800" b="1" i="0" u="none" strike="noStrike" baseline="0" dirty="0" smtClean="0">
                <a:solidFill>
                  <a:srgbClr val="000081"/>
                </a:solidFill>
                <a:latin typeface="Arial,Bold"/>
              </a:rPr>
              <a:t>Décrire les données</a:t>
            </a:r>
          </a:p>
          <a:p>
            <a:pPr algn="l">
              <a:buNone/>
            </a:pPr>
            <a:r>
              <a:rPr lang="fr-FR" b="1" i="0" u="none" strike="noStrike" baseline="0" dirty="0" smtClean="0">
                <a:solidFill>
                  <a:srgbClr val="000000"/>
                </a:solidFill>
                <a:latin typeface="Arial"/>
              </a:rPr>
              <a:t>indépendamment des applications (de manière</a:t>
            </a:r>
          </a:p>
          <a:p>
            <a:pPr algn="l">
              <a:buNone/>
            </a:pPr>
            <a:r>
              <a:rPr lang="fr-FR" b="1" i="0" u="none" strike="noStrike" baseline="0" dirty="0" smtClean="0">
                <a:solidFill>
                  <a:srgbClr val="000000"/>
                </a:solidFill>
                <a:latin typeface="Arial"/>
              </a:rPr>
              <a:t>intrinsèque)</a:t>
            </a:r>
          </a:p>
          <a:p>
            <a:pPr algn="l">
              <a:buNone/>
            </a:pPr>
            <a:r>
              <a:rPr lang="fr-FR" b="0" i="0" u="none" strike="noStrike" baseline="0" dirty="0" smtClean="0">
                <a:solidFill>
                  <a:srgbClr val="FF0000"/>
                </a:solidFill>
                <a:latin typeface="SymbolMT"/>
              </a:rPr>
              <a:t>⇒ </a:t>
            </a:r>
            <a:r>
              <a:rPr lang="fr-FR" b="1" i="1" u="none" strike="noStrike" baseline="0" dirty="0" smtClean="0">
                <a:solidFill>
                  <a:srgbClr val="FF0000"/>
                </a:solidFill>
                <a:latin typeface="Arial,BoldItalic"/>
              </a:rPr>
              <a:t>langage de définition </a:t>
            </a:r>
            <a:r>
              <a:rPr lang="fr-FR" b="0" i="0" u="none" strike="noStrike" baseline="0" dirty="0" smtClean="0">
                <a:solidFill>
                  <a:srgbClr val="FF0000"/>
                </a:solidFill>
                <a:latin typeface="Arial"/>
              </a:rPr>
              <a:t>des données</a:t>
            </a:r>
          </a:p>
          <a:p>
            <a:pPr algn="l">
              <a:buNone/>
            </a:pPr>
            <a:r>
              <a:rPr lang="fr-FR" b="1" i="0" u="none" strike="noStrike" baseline="0" dirty="0" smtClean="0">
                <a:solidFill>
                  <a:srgbClr val="FF0000"/>
                </a:solidFill>
                <a:latin typeface="Arial,Bold"/>
              </a:rPr>
              <a:t>DATA DEFINITION LANGUAGE (DDL)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99206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640" y="3645024"/>
            <a:ext cx="7947025" cy="297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251520" y="528912"/>
            <a:ext cx="849694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DIFFÉRENCE</a:t>
            </a:r>
          </a:p>
          <a:p>
            <a:endParaRPr lang="fr-FR" sz="2000" b="1" dirty="0">
              <a:solidFill>
                <a:srgbClr val="000081"/>
              </a:solidFill>
              <a:latin typeface="Arial,Bold"/>
            </a:endParaRPr>
          </a:p>
          <a:p>
            <a:pPr algn="just"/>
            <a:r>
              <a:rPr lang="fr-FR" sz="2400" dirty="0" smtClean="0">
                <a:solidFill>
                  <a:srgbClr val="000081"/>
                </a:solidFill>
                <a:latin typeface="Arial"/>
              </a:rPr>
              <a:t>La 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différence entre deux relations R1 et R2 de 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même schéma 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est une relation R3 de schéma identique 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ayant pour 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n-</a:t>
            </a:r>
            <a:r>
              <a:rPr lang="fr-FR" sz="2400" dirty="0" err="1">
                <a:solidFill>
                  <a:srgbClr val="000081"/>
                </a:solidFill>
                <a:latin typeface="Arial"/>
              </a:rPr>
              <a:t>uplets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 les n-</a:t>
            </a:r>
            <a:r>
              <a:rPr lang="fr-FR" sz="2400" dirty="0" err="1">
                <a:solidFill>
                  <a:srgbClr val="000081"/>
                </a:solidFill>
                <a:latin typeface="Arial"/>
              </a:rPr>
              <a:t>uplets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 de R1 n'appartenant pas à R2</a:t>
            </a:r>
          </a:p>
          <a:p>
            <a:pPr algn="just"/>
            <a:r>
              <a:rPr lang="fr-FR" sz="2400" dirty="0">
                <a:solidFill>
                  <a:srgbClr val="000000"/>
                </a:solidFill>
                <a:latin typeface="Arial"/>
              </a:rPr>
              <a:t>On notera :</a:t>
            </a:r>
          </a:p>
          <a:p>
            <a:pPr algn="just"/>
            <a:r>
              <a:rPr lang="fr-FR" sz="2400" b="1" dirty="0">
                <a:solidFill>
                  <a:srgbClr val="FF0000"/>
                </a:solidFill>
                <a:latin typeface="Arial,Bold"/>
              </a:rPr>
              <a:t>R3 = R1 </a:t>
            </a:r>
            <a:r>
              <a:rPr lang="fr-FR" sz="2400" dirty="0">
                <a:solidFill>
                  <a:srgbClr val="FF0000"/>
                </a:solidFill>
                <a:latin typeface="SymbolMT"/>
              </a:rPr>
              <a:t>− </a:t>
            </a:r>
            <a:r>
              <a:rPr lang="fr-FR" sz="2400" b="1" dirty="0" smtClean="0">
                <a:solidFill>
                  <a:srgbClr val="FF0000"/>
                </a:solidFill>
                <a:latin typeface="Arial,Bold"/>
              </a:rPr>
              <a:t>R2  ou MINUS(R1,R2)</a:t>
            </a:r>
            <a:endParaRPr lang="fr-FR" sz="2400" b="1" dirty="0">
              <a:solidFill>
                <a:srgbClr val="FF0000"/>
              </a:solidFill>
              <a:latin typeface="Arial,Bold"/>
            </a:endParaRPr>
          </a:p>
          <a:p>
            <a:r>
              <a:rPr lang="fr-FR" sz="1600" dirty="0" smtClean="0">
                <a:solidFill>
                  <a:srgbClr val="008100"/>
                </a:solidFill>
                <a:latin typeface="Arial"/>
              </a:rPr>
              <a:t> 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14238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04664"/>
            <a:ext cx="889248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000081"/>
                </a:solidFill>
                <a:latin typeface="Arial,Bold"/>
              </a:rPr>
              <a:t>PROJECTION</a:t>
            </a: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La projection d'une relation R1 est la relation 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R2 obtenue 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en supprimant les attributs de R1 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non mentionnés 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puis en éliminant éventuellement les </a:t>
            </a:r>
            <a:r>
              <a:rPr lang="fr-FR" sz="2400" dirty="0" err="1" smtClean="0">
                <a:solidFill>
                  <a:srgbClr val="000081"/>
                </a:solidFill>
                <a:latin typeface="Arial"/>
              </a:rPr>
              <a:t>nuplets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 identiques</a:t>
            </a:r>
            <a:endParaRPr lang="fr-FR" sz="2400" dirty="0">
              <a:solidFill>
                <a:srgbClr val="000081"/>
              </a:solidFill>
              <a:latin typeface="Arial"/>
            </a:endParaRP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On notera :</a:t>
            </a:r>
          </a:p>
          <a:p>
            <a:r>
              <a:rPr lang="pt-BR" sz="2400" b="1" dirty="0">
                <a:solidFill>
                  <a:srgbClr val="FF0000"/>
                </a:solidFill>
                <a:latin typeface="Arial,Bold"/>
              </a:rPr>
              <a:t>R2 = </a:t>
            </a:r>
            <a:r>
              <a:rPr lang="pt-BR" sz="2400" dirty="0">
                <a:solidFill>
                  <a:srgbClr val="FF0000"/>
                </a:solidFill>
                <a:latin typeface="SymbolMT"/>
              </a:rPr>
              <a:t>π</a:t>
            </a:r>
            <a:r>
              <a:rPr lang="pt-BR" sz="2400" b="1" dirty="0">
                <a:solidFill>
                  <a:srgbClr val="FF0000"/>
                </a:solidFill>
                <a:latin typeface="Arial,Bold"/>
              </a:rPr>
              <a:t>R1 (Ai, Aj, ... , Am)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la projection d'une relation R1 sur les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attributs Ai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, </a:t>
            </a:r>
            <a:r>
              <a:rPr lang="fr-FR" sz="2400" dirty="0" err="1">
                <a:solidFill>
                  <a:srgbClr val="000000"/>
                </a:solidFill>
                <a:latin typeface="Arial"/>
              </a:rPr>
              <a:t>Aj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, … ,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Am</a:t>
            </a:r>
          </a:p>
          <a:p>
            <a:r>
              <a:rPr lang="fr-FR" sz="2400" dirty="0" smtClean="0">
                <a:solidFill>
                  <a:srgbClr val="000000"/>
                </a:solidFill>
                <a:latin typeface="Arial"/>
                <a:sym typeface="Wingdings" pitchFamily="2" charset="2"/>
              </a:rPr>
              <a:t>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La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projection permet d’éliminer des attributs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d’une relation</a:t>
            </a:r>
            <a:endParaRPr lang="fr-FR" sz="2400" dirty="0">
              <a:solidFill>
                <a:srgbClr val="000000"/>
              </a:solidFill>
              <a:latin typeface="Arial"/>
            </a:endParaRPr>
          </a:p>
          <a:p>
            <a:r>
              <a:rPr lang="fr-FR" sz="24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Elle </a:t>
            </a:r>
            <a:r>
              <a:rPr lang="fr-FR" sz="2400" dirty="0" smtClean="0">
                <a:latin typeface="Arial"/>
              </a:rPr>
              <a:t>correspond </a:t>
            </a:r>
            <a:r>
              <a:rPr lang="fr-FR" sz="2400" dirty="0">
                <a:latin typeface="Arial"/>
              </a:rPr>
              <a:t>à un découpage vertical :</a:t>
            </a:r>
            <a:endParaRPr lang="fr-FR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077072"/>
            <a:ext cx="7246937" cy="2484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2438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36" y="1988840"/>
            <a:ext cx="8640960" cy="4488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9512" y="380563"/>
            <a:ext cx="835292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008100"/>
                </a:solidFill>
                <a:latin typeface="Arial,Bold"/>
              </a:rPr>
              <a:t>Requête 1 :</a:t>
            </a:r>
          </a:p>
          <a:p>
            <a:r>
              <a:rPr lang="fr-FR" sz="2400" dirty="0">
                <a:solidFill>
                  <a:srgbClr val="008100"/>
                </a:solidFill>
                <a:latin typeface="Arial"/>
              </a:rPr>
              <a:t>« Quels sont les références et les prix des produits ? »</a:t>
            </a: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PRODUIT (</a:t>
            </a:r>
            <a:r>
              <a:rPr lang="fr-FR" sz="2400" b="1" dirty="0" err="1">
                <a:solidFill>
                  <a:srgbClr val="008100"/>
                </a:solidFill>
                <a:latin typeface="Arial,Bold"/>
              </a:rPr>
              <a:t>IdPro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, Nom, Marque, Prix)</a:t>
            </a:r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314247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188640"/>
            <a:ext cx="7200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008100"/>
                </a:solidFill>
                <a:latin typeface="Arial,Bold"/>
              </a:rPr>
              <a:t>Requête 2 </a:t>
            </a:r>
            <a:r>
              <a:rPr lang="fr-FR" sz="2800" b="1" dirty="0" smtClean="0">
                <a:solidFill>
                  <a:srgbClr val="008100"/>
                </a:solidFill>
                <a:latin typeface="Arial,Bold"/>
              </a:rPr>
              <a:t>:</a:t>
            </a:r>
          </a:p>
          <a:p>
            <a:endParaRPr lang="fr-FR" sz="2000" b="1" dirty="0">
              <a:solidFill>
                <a:srgbClr val="008100"/>
              </a:solidFill>
              <a:latin typeface="Arial,Bold"/>
            </a:endParaRPr>
          </a:p>
          <a:p>
            <a:r>
              <a:rPr lang="fr-FR" sz="2000" dirty="0">
                <a:solidFill>
                  <a:srgbClr val="008100"/>
                </a:solidFill>
                <a:latin typeface="Arial"/>
              </a:rPr>
              <a:t>« Quelles sont les marques des produits ? »</a:t>
            </a:r>
          </a:p>
          <a:p>
            <a:r>
              <a:rPr lang="fr-FR" sz="2000" b="1" dirty="0">
                <a:solidFill>
                  <a:srgbClr val="008100"/>
                </a:solidFill>
                <a:latin typeface="Arial,Bold"/>
              </a:rPr>
              <a:t>PRODUIT (</a:t>
            </a:r>
            <a:r>
              <a:rPr lang="fr-FR" sz="2000" b="1" dirty="0" err="1">
                <a:solidFill>
                  <a:srgbClr val="008100"/>
                </a:solidFill>
                <a:latin typeface="Arial,Bold"/>
              </a:rPr>
              <a:t>IdPro</a:t>
            </a:r>
            <a:r>
              <a:rPr lang="fr-FR" sz="2000" b="1" dirty="0">
                <a:solidFill>
                  <a:srgbClr val="008100"/>
                </a:solidFill>
                <a:latin typeface="Arial,Bold"/>
              </a:rPr>
              <a:t>, Nom, Marque, Prix)</a:t>
            </a:r>
            <a:endParaRPr lang="fr-FR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10" y="1610257"/>
            <a:ext cx="8964487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950496" y="6309320"/>
            <a:ext cx="47339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latin typeface="Arial"/>
              </a:rPr>
              <a:t>Notez l’élimination des doublons</a:t>
            </a:r>
            <a:r>
              <a:rPr lang="fr-FR" dirty="0">
                <a:latin typeface="Arial"/>
              </a:rPr>
              <a:t>..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20735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188640"/>
            <a:ext cx="8712968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000081"/>
                </a:solidFill>
                <a:latin typeface="Arial,Bold"/>
              </a:rPr>
              <a:t>RESTRICTION</a:t>
            </a: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La restriction d'une relation R1 est une relation R2 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de même 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schéma n'ayant que les n-</a:t>
            </a:r>
            <a:r>
              <a:rPr lang="fr-FR" sz="2400" dirty="0" err="1">
                <a:solidFill>
                  <a:srgbClr val="000081"/>
                </a:solidFill>
                <a:latin typeface="Arial"/>
              </a:rPr>
              <a:t>uplets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 de R1 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répondant à 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la condition énoncée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On notera :</a:t>
            </a:r>
          </a:p>
          <a:p>
            <a:r>
              <a:rPr lang="fr-FR" sz="2400" b="1" dirty="0">
                <a:solidFill>
                  <a:srgbClr val="FF0000"/>
                </a:solidFill>
                <a:latin typeface="Arial,Bold"/>
              </a:rPr>
              <a:t>R2 = </a:t>
            </a:r>
            <a:r>
              <a:rPr lang="el-GR" sz="2400" dirty="0">
                <a:solidFill>
                  <a:srgbClr val="FF0000"/>
                </a:solidFill>
                <a:latin typeface="SymbolMT"/>
              </a:rPr>
              <a:t>σ</a:t>
            </a:r>
            <a:r>
              <a:rPr lang="fr-FR" sz="2400" b="1" dirty="0">
                <a:solidFill>
                  <a:srgbClr val="FF0000"/>
                </a:solidFill>
                <a:latin typeface="Arial,Bold"/>
              </a:rPr>
              <a:t>R1 (condition)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la restriction d'une relation R1 suivant le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critère "condition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"</a:t>
            </a:r>
          </a:p>
          <a:p>
            <a:r>
              <a:rPr lang="fr-FR" sz="2400" dirty="0">
                <a:solidFill>
                  <a:srgbClr val="000000"/>
                </a:solidFill>
                <a:latin typeface="Arial"/>
              </a:rPr>
              <a:t>où "condition" est une relation d'égalité ou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d'inégalité entre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2 attributs ou entre un attribut et une valeur</a:t>
            </a:r>
          </a:p>
          <a:p>
            <a:r>
              <a:rPr lang="fr-FR" sz="2400" dirty="0" smtClean="0">
                <a:solidFill>
                  <a:srgbClr val="000000"/>
                </a:solidFill>
                <a:latin typeface="Wingdings-Regular"/>
                <a:sym typeface="Wingdings" pitchFamily="2" charset="2"/>
              </a:rPr>
              <a:t>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La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restriction permet d'extraire les n-</a:t>
            </a:r>
            <a:r>
              <a:rPr lang="fr-FR" sz="2400" dirty="0" err="1">
                <a:solidFill>
                  <a:srgbClr val="000000"/>
                </a:solidFill>
                <a:latin typeface="Arial"/>
              </a:rPr>
              <a:t>uplets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qui satisfont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une condition</a:t>
            </a:r>
          </a:p>
          <a:p>
            <a:r>
              <a:rPr lang="fr-FR" sz="24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Elle correspond à un découpage horizontal :</a:t>
            </a:r>
            <a:endParaRPr lang="fr-FR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73996"/>
            <a:ext cx="7521575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0639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90348"/>
            <a:ext cx="8161337" cy="4479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755576" y="620688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008100"/>
                </a:solidFill>
                <a:latin typeface="Arial,Bold"/>
              </a:rPr>
              <a:t>Requête 3 </a:t>
            </a:r>
            <a:r>
              <a:rPr lang="fr-FR" sz="2800" b="1" dirty="0" smtClean="0">
                <a:solidFill>
                  <a:srgbClr val="008100"/>
                </a:solidFill>
                <a:latin typeface="Arial,Bold"/>
              </a:rPr>
              <a:t>:</a:t>
            </a:r>
          </a:p>
          <a:p>
            <a:endParaRPr lang="fr-FR" sz="2000" b="1" dirty="0">
              <a:solidFill>
                <a:srgbClr val="008100"/>
              </a:solidFill>
              <a:latin typeface="Arial,Bold"/>
            </a:endParaRPr>
          </a:p>
          <a:p>
            <a:r>
              <a:rPr lang="fr-FR" sz="2400" dirty="0">
                <a:solidFill>
                  <a:srgbClr val="008100"/>
                </a:solidFill>
                <a:latin typeface="Arial"/>
              </a:rPr>
              <a:t>« Quelles sont les produits de marque ‘IBM’ ? »</a:t>
            </a: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PRODUIT (</a:t>
            </a:r>
            <a:r>
              <a:rPr lang="fr-FR" sz="2400" b="1" dirty="0" err="1">
                <a:solidFill>
                  <a:srgbClr val="008100"/>
                </a:solidFill>
                <a:latin typeface="Arial,Bold"/>
              </a:rPr>
              <a:t>IdPro</a:t>
            </a:r>
            <a:r>
              <a:rPr lang="fr-FR" sz="2400" b="1" dirty="0">
                <a:solidFill>
                  <a:srgbClr val="008100"/>
                </a:solidFill>
                <a:latin typeface="Arial,Bold"/>
              </a:rPr>
              <a:t>, Nom, Marque, Prix)</a:t>
            </a:r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60848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3305"/>
            <a:ext cx="864096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000081"/>
                </a:solidFill>
                <a:latin typeface="Arial,Bold"/>
              </a:rPr>
              <a:t>JOINTURE</a:t>
            </a:r>
          </a:p>
          <a:p>
            <a:endParaRPr lang="fr-FR" sz="2800" b="1" dirty="0">
              <a:solidFill>
                <a:srgbClr val="000081"/>
              </a:solidFill>
              <a:latin typeface="Arial,Bold"/>
            </a:endParaRPr>
          </a:p>
          <a:p>
            <a:r>
              <a:rPr lang="fr-FR" sz="2000" dirty="0">
                <a:solidFill>
                  <a:srgbClr val="000081"/>
                </a:solidFill>
                <a:latin typeface="Arial"/>
              </a:rPr>
              <a:t>La jointure de deux relations R1 et R2 est une </a:t>
            </a:r>
            <a:r>
              <a:rPr lang="fr-FR" sz="2000" dirty="0" smtClean="0">
                <a:solidFill>
                  <a:srgbClr val="000081"/>
                </a:solidFill>
                <a:latin typeface="Arial"/>
              </a:rPr>
              <a:t>relation R3 </a:t>
            </a:r>
            <a:r>
              <a:rPr lang="fr-FR" sz="2000" dirty="0">
                <a:solidFill>
                  <a:srgbClr val="000081"/>
                </a:solidFill>
                <a:latin typeface="Arial"/>
              </a:rPr>
              <a:t>dont les n-</a:t>
            </a:r>
            <a:r>
              <a:rPr lang="fr-FR" sz="2000" dirty="0" err="1">
                <a:solidFill>
                  <a:srgbClr val="000081"/>
                </a:solidFill>
                <a:latin typeface="Arial"/>
              </a:rPr>
              <a:t>uplets</a:t>
            </a:r>
            <a:r>
              <a:rPr lang="fr-FR" sz="2000" dirty="0">
                <a:solidFill>
                  <a:srgbClr val="000081"/>
                </a:solidFill>
                <a:latin typeface="Arial"/>
              </a:rPr>
              <a:t> sont obtenus en concaténant les </a:t>
            </a:r>
            <a:r>
              <a:rPr lang="fr-FR" sz="2000" dirty="0" err="1" smtClean="0">
                <a:solidFill>
                  <a:srgbClr val="000081"/>
                </a:solidFill>
                <a:latin typeface="Arial"/>
              </a:rPr>
              <a:t>nuplets</a:t>
            </a:r>
            <a:r>
              <a:rPr lang="fr-FR" sz="2000" dirty="0" smtClean="0">
                <a:solidFill>
                  <a:srgbClr val="000081"/>
                </a:solidFill>
                <a:latin typeface="Arial"/>
              </a:rPr>
              <a:t> de </a:t>
            </a:r>
            <a:r>
              <a:rPr lang="fr-FR" sz="2000" dirty="0">
                <a:solidFill>
                  <a:srgbClr val="000081"/>
                </a:solidFill>
                <a:latin typeface="Arial"/>
              </a:rPr>
              <a:t>R1 avec ceux de R2 et en ne gardant </a:t>
            </a:r>
            <a:r>
              <a:rPr lang="fr-FR" sz="2000" dirty="0" smtClean="0">
                <a:solidFill>
                  <a:srgbClr val="000081"/>
                </a:solidFill>
                <a:latin typeface="Arial"/>
              </a:rPr>
              <a:t>que ceux </a:t>
            </a:r>
            <a:r>
              <a:rPr lang="fr-FR" sz="2000" dirty="0">
                <a:solidFill>
                  <a:srgbClr val="000081"/>
                </a:solidFill>
                <a:latin typeface="Arial"/>
              </a:rPr>
              <a:t>qui vérifient la condition de liaison</a:t>
            </a:r>
          </a:p>
          <a:p>
            <a:r>
              <a:rPr lang="fr-FR" sz="2000" dirty="0">
                <a:solidFill>
                  <a:srgbClr val="000000"/>
                </a:solidFill>
                <a:latin typeface="Arial"/>
              </a:rPr>
              <a:t>On notera </a:t>
            </a:r>
            <a:r>
              <a:rPr lang="fr-FR" sz="2000" dirty="0" smtClean="0">
                <a:solidFill>
                  <a:srgbClr val="000000"/>
                </a:solidFill>
                <a:latin typeface="Arial"/>
              </a:rPr>
              <a:t>: </a:t>
            </a:r>
            <a:r>
              <a:rPr lang="fr-FR" sz="2000" b="1" dirty="0" smtClean="0">
                <a:solidFill>
                  <a:srgbClr val="FF0000"/>
                </a:solidFill>
                <a:latin typeface="Arial,Bold"/>
              </a:rPr>
              <a:t>R3 </a:t>
            </a:r>
            <a:r>
              <a:rPr lang="fr-FR" sz="2000" b="1" dirty="0">
                <a:solidFill>
                  <a:srgbClr val="FF0000"/>
                </a:solidFill>
                <a:latin typeface="Arial,Bold"/>
              </a:rPr>
              <a:t>= R1 </a:t>
            </a:r>
            <a:r>
              <a:rPr lang="fr-FR" sz="2000" dirty="0">
                <a:solidFill>
                  <a:srgbClr val="FF0000"/>
                </a:solidFill>
                <a:latin typeface="SymbolMT"/>
              </a:rPr>
              <a:t>× </a:t>
            </a:r>
            <a:r>
              <a:rPr lang="fr-FR" sz="2000" b="1" dirty="0">
                <a:solidFill>
                  <a:srgbClr val="FF0000"/>
                </a:solidFill>
                <a:latin typeface="Arial,Bold"/>
              </a:rPr>
              <a:t>R2 (condition</a:t>
            </a:r>
            <a:r>
              <a:rPr lang="fr-FR" sz="2000" b="1" dirty="0" smtClean="0">
                <a:solidFill>
                  <a:srgbClr val="FF0000"/>
                </a:solidFill>
                <a:latin typeface="Arial,Bold"/>
              </a:rPr>
              <a:t>) ou JOIN(R1,R2)(condition)</a:t>
            </a:r>
            <a:endParaRPr lang="fr-FR" sz="2000" b="1" dirty="0">
              <a:solidFill>
                <a:srgbClr val="FF0000"/>
              </a:solidFill>
              <a:latin typeface="Arial,Bold"/>
            </a:endParaRPr>
          </a:p>
          <a:p>
            <a:r>
              <a:rPr lang="fr-FR" sz="2000" dirty="0">
                <a:solidFill>
                  <a:srgbClr val="000000"/>
                </a:solidFill>
                <a:latin typeface="Arial"/>
              </a:rPr>
              <a:t>la jointure de R1 avec R2 suivant le critère condition</a:t>
            </a:r>
          </a:p>
          <a:p>
            <a:r>
              <a:rPr lang="fr-FR" sz="20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Le schéma de la relation résultat de la jointure est </a:t>
            </a:r>
            <a:r>
              <a:rPr lang="fr-FR" sz="2000" dirty="0" smtClean="0">
                <a:solidFill>
                  <a:srgbClr val="000000"/>
                </a:solidFill>
                <a:latin typeface="Arial"/>
              </a:rPr>
              <a:t>la concaténation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des schémas des opérandes (s'il y </a:t>
            </a:r>
            <a:r>
              <a:rPr lang="fr-FR" sz="2000" dirty="0" smtClean="0">
                <a:solidFill>
                  <a:srgbClr val="000000"/>
                </a:solidFill>
                <a:latin typeface="Arial"/>
              </a:rPr>
              <a:t>a des </a:t>
            </a:r>
            <a:r>
              <a:rPr lang="fr-FR" sz="2000" dirty="0">
                <a:solidFill>
                  <a:srgbClr val="000000"/>
                </a:solidFill>
                <a:latin typeface="Arial"/>
              </a:rPr>
              <a:t>attributs de même nom, il faut les renommer)</a:t>
            </a:r>
          </a:p>
          <a:p>
            <a:r>
              <a:rPr lang="fr-FR" sz="20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fr-FR" sz="2000" dirty="0" smtClean="0">
                <a:solidFill>
                  <a:srgbClr val="000000"/>
                </a:solidFill>
                <a:latin typeface="Arial"/>
              </a:rPr>
              <a:t>Les </a:t>
            </a:r>
            <a:r>
              <a:rPr lang="fr-FR" sz="2000" dirty="0" smtClean="0">
                <a:latin typeface="Arial"/>
              </a:rPr>
              <a:t>n-</a:t>
            </a:r>
            <a:r>
              <a:rPr lang="fr-FR" sz="2000" dirty="0" err="1" smtClean="0">
                <a:latin typeface="Arial"/>
              </a:rPr>
              <a:t>uplets</a:t>
            </a:r>
            <a:r>
              <a:rPr lang="fr-FR" sz="2000" dirty="0" smtClean="0">
                <a:latin typeface="Arial"/>
              </a:rPr>
              <a:t> </a:t>
            </a:r>
            <a:r>
              <a:rPr lang="fr-FR" sz="2000" dirty="0">
                <a:latin typeface="Arial"/>
              </a:rPr>
              <a:t>de R1 </a:t>
            </a:r>
            <a:r>
              <a:rPr lang="fr-FR" sz="2000" dirty="0">
                <a:latin typeface="SymbolMT"/>
              </a:rPr>
              <a:t>× </a:t>
            </a:r>
            <a:r>
              <a:rPr lang="fr-FR" sz="2000" dirty="0">
                <a:latin typeface="Arial"/>
              </a:rPr>
              <a:t>R2 (condition) sont tous </a:t>
            </a:r>
            <a:r>
              <a:rPr lang="fr-FR" sz="2000" dirty="0" smtClean="0">
                <a:latin typeface="Arial"/>
              </a:rPr>
              <a:t>les couples </a:t>
            </a:r>
            <a:r>
              <a:rPr lang="fr-FR" sz="2000" dirty="0">
                <a:latin typeface="Arial"/>
              </a:rPr>
              <a:t>(u1,u2) d'un n-</a:t>
            </a:r>
            <a:r>
              <a:rPr lang="fr-FR" sz="2000" dirty="0" err="1">
                <a:latin typeface="Arial"/>
              </a:rPr>
              <a:t>uplet</a:t>
            </a:r>
            <a:r>
              <a:rPr lang="fr-FR" sz="2000" dirty="0">
                <a:latin typeface="Arial"/>
              </a:rPr>
              <a:t> de R1 avec un n-</a:t>
            </a:r>
            <a:r>
              <a:rPr lang="fr-FR" sz="2000" dirty="0" err="1">
                <a:latin typeface="Arial"/>
              </a:rPr>
              <a:t>uplet</a:t>
            </a:r>
            <a:r>
              <a:rPr lang="fr-FR" sz="2000" dirty="0">
                <a:latin typeface="Arial"/>
              </a:rPr>
              <a:t> </a:t>
            </a:r>
            <a:r>
              <a:rPr lang="fr-FR" sz="2000" dirty="0" smtClean="0">
                <a:latin typeface="Arial"/>
              </a:rPr>
              <a:t>de R2 </a:t>
            </a:r>
            <a:r>
              <a:rPr lang="fr-FR" sz="2000" dirty="0">
                <a:latin typeface="Arial"/>
              </a:rPr>
              <a:t>qui satisfont "condition"</a:t>
            </a:r>
          </a:p>
          <a:p>
            <a:r>
              <a:rPr lang="fr-FR" sz="2000" dirty="0">
                <a:latin typeface="SymbolMT"/>
              </a:rPr>
              <a:t>• </a:t>
            </a:r>
            <a:r>
              <a:rPr lang="fr-FR" sz="2000" dirty="0">
                <a:latin typeface="Arial"/>
              </a:rPr>
              <a:t>La jointure de deux relations R1 et R2 est le </a:t>
            </a:r>
            <a:r>
              <a:rPr lang="fr-FR" sz="2000" dirty="0" smtClean="0">
                <a:latin typeface="Arial"/>
              </a:rPr>
              <a:t>produit cartésien </a:t>
            </a:r>
            <a:r>
              <a:rPr lang="fr-FR" sz="2000" dirty="0">
                <a:latin typeface="Arial"/>
              </a:rPr>
              <a:t>des deux relations suivi d'une restriction</a:t>
            </a:r>
          </a:p>
          <a:p>
            <a:r>
              <a:rPr lang="fr-FR" sz="2000" dirty="0">
                <a:latin typeface="SymbolMT"/>
              </a:rPr>
              <a:t>• </a:t>
            </a:r>
            <a:r>
              <a:rPr lang="fr-FR" sz="2000" dirty="0">
                <a:latin typeface="Arial"/>
              </a:rPr>
              <a:t>La condition de liaison doit être du type </a:t>
            </a:r>
            <a:r>
              <a:rPr lang="fr-FR" sz="2000" dirty="0" smtClean="0">
                <a:latin typeface="Arial"/>
              </a:rPr>
              <a:t>:</a:t>
            </a:r>
          </a:p>
          <a:p>
            <a:endParaRPr lang="fr-FR" sz="2000" dirty="0">
              <a:latin typeface="Arial"/>
            </a:endParaRPr>
          </a:p>
          <a:p>
            <a:r>
              <a:rPr lang="fr-FR" sz="2000" dirty="0" smtClean="0">
                <a:latin typeface="Arial"/>
              </a:rPr>
              <a:t>	&lt;</a:t>
            </a:r>
            <a:r>
              <a:rPr lang="fr-FR" sz="2000" dirty="0">
                <a:latin typeface="Arial"/>
              </a:rPr>
              <a:t>attribut1&gt; :: &lt;attribut2&gt;</a:t>
            </a:r>
          </a:p>
          <a:p>
            <a:r>
              <a:rPr lang="fr-FR" sz="2000" dirty="0">
                <a:latin typeface="Arial"/>
              </a:rPr>
              <a:t>où : attribut1 </a:t>
            </a:r>
            <a:r>
              <a:rPr lang="fr-FR" sz="2000" dirty="0">
                <a:latin typeface="SymbolMT"/>
              </a:rPr>
              <a:t>∈ </a:t>
            </a:r>
            <a:r>
              <a:rPr lang="fr-FR" sz="2000" dirty="0">
                <a:latin typeface="Arial"/>
              </a:rPr>
              <a:t>1ère relation et attribut2 </a:t>
            </a:r>
            <a:r>
              <a:rPr lang="fr-FR" sz="2000" dirty="0">
                <a:latin typeface="SymbolMT"/>
              </a:rPr>
              <a:t>∈ </a:t>
            </a:r>
            <a:r>
              <a:rPr lang="fr-FR" sz="2000" dirty="0">
                <a:latin typeface="Arial"/>
              </a:rPr>
              <a:t>2ème relation</a:t>
            </a:r>
          </a:p>
          <a:p>
            <a:r>
              <a:rPr lang="fr-FR" sz="2000" dirty="0">
                <a:latin typeface="Arial"/>
              </a:rPr>
              <a:t>:: est un opérateur de comparaison (égalité ou inégalité)</a:t>
            </a:r>
            <a:endParaRPr lang="fr-FR" sz="2000" dirty="0"/>
          </a:p>
        </p:txBody>
      </p:sp>
    </p:spTree>
    <p:extLst>
      <p:ext uri="{BB962C8B-B14F-4D97-AF65-F5344CB8AC3E}">
        <p14:creationId xmlns="" xmlns:p14="http://schemas.microsoft.com/office/powerpoint/2010/main" val="296866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9592" y="260648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>
                <a:latin typeface="Wingdings-Regular"/>
                <a:sym typeface="Wingdings" pitchFamily="2" charset="2"/>
              </a:rPr>
              <a:t> </a:t>
            </a:r>
            <a:r>
              <a:rPr lang="fr-FR" sz="2400" dirty="0" smtClean="0">
                <a:latin typeface="Arial"/>
              </a:rPr>
              <a:t>La </a:t>
            </a:r>
            <a:r>
              <a:rPr lang="fr-FR" sz="2400" dirty="0">
                <a:latin typeface="Arial"/>
              </a:rPr>
              <a:t>jointure permet de composer 2 relations à </a:t>
            </a:r>
            <a:r>
              <a:rPr lang="fr-FR" sz="2400" dirty="0" smtClean="0">
                <a:latin typeface="Arial"/>
              </a:rPr>
              <a:t>l'aide d'un </a:t>
            </a:r>
            <a:r>
              <a:rPr lang="fr-FR" sz="2400" dirty="0">
                <a:latin typeface="Arial"/>
              </a:rPr>
              <a:t>critère de liaison</a:t>
            </a:r>
            <a:endParaRPr lang="fr-FR" sz="2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3" y="1091646"/>
            <a:ext cx="8740775" cy="5766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1794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17" y="3200163"/>
            <a:ext cx="8404225" cy="2749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76286" y="188045"/>
            <a:ext cx="7992888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000081"/>
                </a:solidFill>
                <a:latin typeface="Arial,Bold"/>
              </a:rPr>
              <a:t>Jointure naturelle</a:t>
            </a: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Jointure où l'opérateur de comparaison est 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l'égalité dans </a:t>
            </a:r>
            <a:r>
              <a:rPr lang="fr-FR" sz="2400" dirty="0">
                <a:solidFill>
                  <a:srgbClr val="000081"/>
                </a:solidFill>
                <a:latin typeface="Arial"/>
              </a:rPr>
              <a:t>le résultat on fusionne les 2 colonnes dont les valeurs </a:t>
            </a:r>
            <a:r>
              <a:rPr lang="fr-FR" sz="2400" dirty="0" smtClean="0">
                <a:solidFill>
                  <a:srgbClr val="000081"/>
                </a:solidFill>
                <a:latin typeface="Arial"/>
              </a:rPr>
              <a:t>sont égales</a:t>
            </a:r>
            <a:endParaRPr lang="fr-FR" sz="2400" dirty="0">
              <a:solidFill>
                <a:srgbClr val="000081"/>
              </a:solidFill>
              <a:latin typeface="Arial"/>
            </a:endParaRPr>
          </a:p>
          <a:p>
            <a:r>
              <a:rPr lang="fr-FR" sz="2400" dirty="0" smtClean="0">
                <a:solidFill>
                  <a:srgbClr val="000000"/>
                </a:solidFill>
                <a:latin typeface="Arial"/>
                <a:sym typeface="Wingdings" pitchFamily="2" charset="2"/>
              </a:rPr>
              <a:t> </a:t>
            </a:r>
            <a:r>
              <a:rPr lang="fr-FR" sz="2400" dirty="0" smtClean="0">
                <a:solidFill>
                  <a:srgbClr val="000000"/>
                </a:solidFill>
                <a:latin typeface="Arial"/>
              </a:rPr>
              <a:t>La </a:t>
            </a:r>
            <a:r>
              <a:rPr lang="fr-FR" sz="2400" dirty="0">
                <a:solidFill>
                  <a:srgbClr val="000000"/>
                </a:solidFill>
                <a:latin typeface="Arial"/>
              </a:rPr>
              <a:t>jointure permet d'enrichir une relation</a:t>
            </a: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Requête 5 :</a:t>
            </a:r>
          </a:p>
          <a:p>
            <a:r>
              <a:rPr lang="fr-FR" sz="2000" dirty="0">
                <a:solidFill>
                  <a:srgbClr val="008100"/>
                </a:solidFill>
                <a:latin typeface="Arial"/>
              </a:rPr>
              <a:t>« Donnez pour chaque vente la référence du produit, </a:t>
            </a:r>
            <a:r>
              <a:rPr lang="fr-FR" sz="2000" dirty="0" smtClean="0">
                <a:solidFill>
                  <a:srgbClr val="008100"/>
                </a:solidFill>
                <a:latin typeface="Arial"/>
              </a:rPr>
              <a:t>sa désignation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, son prix, le numéro de client, la date et </a:t>
            </a:r>
            <a:r>
              <a:rPr lang="fr-FR" sz="2000" dirty="0" smtClean="0">
                <a:solidFill>
                  <a:srgbClr val="008100"/>
                </a:solidFill>
                <a:latin typeface="Arial"/>
              </a:rPr>
              <a:t>la quantité 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vendue »</a:t>
            </a:r>
            <a:endParaRPr lang="fr-FR" sz="2000" dirty="0"/>
          </a:p>
        </p:txBody>
      </p:sp>
      <p:sp>
        <p:nvSpPr>
          <p:cNvPr id="3" name="Rectangle 2"/>
          <p:cNvSpPr/>
          <p:nvPr/>
        </p:nvSpPr>
        <p:spPr>
          <a:xfrm>
            <a:off x="539552" y="5952022"/>
            <a:ext cx="80352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latin typeface="SymbolMT"/>
              </a:rPr>
              <a:t>• </a:t>
            </a:r>
            <a:r>
              <a:rPr lang="fr-FR" sz="2400" dirty="0">
                <a:latin typeface="Arial"/>
              </a:rPr>
              <a:t>La normalisation conduit à décomposer ; la </a:t>
            </a:r>
            <a:r>
              <a:rPr lang="fr-FR" sz="2400" dirty="0" smtClean="0">
                <a:latin typeface="Arial"/>
              </a:rPr>
              <a:t>jointure permet </a:t>
            </a:r>
            <a:r>
              <a:rPr lang="fr-FR" sz="2400" dirty="0">
                <a:latin typeface="Arial"/>
              </a:rPr>
              <a:t>de recomposer</a:t>
            </a:r>
            <a:endParaRPr lang="fr-FR" sz="2400" dirty="0"/>
          </a:p>
        </p:txBody>
      </p:sp>
    </p:spTree>
    <p:extLst>
      <p:ext uri="{BB962C8B-B14F-4D97-AF65-F5344CB8AC3E}">
        <p14:creationId xmlns="" xmlns:p14="http://schemas.microsoft.com/office/powerpoint/2010/main" val="184384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88640"/>
            <a:ext cx="849694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000081"/>
                </a:solidFill>
                <a:latin typeface="Arial,Bold"/>
              </a:rPr>
              <a:t>Auto-jointure</a:t>
            </a:r>
          </a:p>
          <a:p>
            <a:r>
              <a:rPr lang="fr-FR" sz="2400" dirty="0">
                <a:solidFill>
                  <a:srgbClr val="000081"/>
                </a:solidFill>
                <a:latin typeface="Arial"/>
              </a:rPr>
              <a:t>jointure d'une relation par elle-même</a:t>
            </a:r>
          </a:p>
          <a:p>
            <a:r>
              <a:rPr lang="fr-FR" sz="2400" b="1" dirty="0">
                <a:solidFill>
                  <a:srgbClr val="008100"/>
                </a:solidFill>
                <a:latin typeface="Arial,Bold"/>
              </a:rPr>
              <a:t>Requête 6 :</a:t>
            </a:r>
          </a:p>
          <a:p>
            <a:r>
              <a:rPr lang="fr-FR" sz="2000" dirty="0">
                <a:solidFill>
                  <a:srgbClr val="008100"/>
                </a:solidFill>
                <a:latin typeface="Arial"/>
              </a:rPr>
              <a:t>« Quels sont les noms des clients qui habitent la </a:t>
            </a:r>
            <a:r>
              <a:rPr lang="fr-FR" sz="2000" dirty="0" smtClean="0">
                <a:solidFill>
                  <a:srgbClr val="008100"/>
                </a:solidFill>
                <a:latin typeface="Arial"/>
              </a:rPr>
              <a:t>même ville </a:t>
            </a:r>
            <a:r>
              <a:rPr lang="fr-FR" sz="2000" dirty="0">
                <a:solidFill>
                  <a:srgbClr val="008100"/>
                </a:solidFill>
                <a:latin typeface="Arial"/>
              </a:rPr>
              <a:t>que John ?»</a:t>
            </a:r>
            <a:endParaRPr lang="fr-FR" sz="20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8964488" cy="5013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1237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21921</TotalTime>
  <Words>5159</Words>
  <Application>Microsoft Office PowerPoint</Application>
  <PresentationFormat>Affichage à l'écran (4:3)</PresentationFormat>
  <Paragraphs>831</Paragraphs>
  <Slides>107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107</vt:i4>
      </vt:variant>
    </vt:vector>
  </HeadingPairs>
  <TitlesOfParts>
    <vt:vector size="108" baseType="lpstr">
      <vt:lpstr>Débit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II- Objectifs et avantages des SGBD</vt:lpstr>
      <vt:lpstr>Diapositive 10</vt:lpstr>
      <vt:lpstr>Diapositive 11</vt:lpstr>
      <vt:lpstr>Diapositive 12</vt:lpstr>
      <vt:lpstr>Diapositive 13</vt:lpstr>
      <vt:lpstr>III- L’architecture ANSI/SPARC</vt:lpstr>
      <vt:lpstr>Diapositive 15</vt:lpstr>
      <vt:lpstr>Diapositive 16</vt:lpstr>
      <vt:lpstr>Diapositive 17</vt:lpstr>
      <vt:lpstr>IV Notion de modélisation des données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Propriétés</vt:lpstr>
      <vt:lpstr>Entités et types d’entités</vt:lpstr>
      <vt:lpstr>Règles de définition des types d’entités</vt:lpstr>
      <vt:lpstr>La règle d’identification</vt:lpstr>
      <vt:lpstr>La règle d’identification : Exemple</vt:lpstr>
      <vt:lpstr>Les différentes sortes de clé</vt:lpstr>
      <vt:lpstr>Les différentes sortes de clé</vt:lpstr>
      <vt:lpstr>La règle de pertinence</vt:lpstr>
      <vt:lpstr>Règle de non répétitivité</vt:lpstr>
      <vt:lpstr>Les associations et types d’associations</vt:lpstr>
      <vt:lpstr>LE MODÈLE RELATIONNEL</vt:lpstr>
      <vt:lpstr>Diapositive 43</vt:lpstr>
      <vt:lpstr>  Règles de passage du MCD (E/A) au MLD (MR) </vt:lpstr>
      <vt:lpstr>Diapositive 45</vt:lpstr>
      <vt:lpstr>Diapositive 46</vt:lpstr>
      <vt:lpstr>Diapositive 47</vt:lpstr>
      <vt:lpstr>Diapositive 48</vt:lpstr>
      <vt:lpstr>Diapositive 49</vt:lpstr>
      <vt:lpstr>• Ex :  CLIENT (IdCli, nom, ville)  PRODUIT (IdPro, nom, prix, qstock)  VENTE (IdCli, IdPro, date, qte)  Représentation des données sous forme de tables</vt:lpstr>
      <vt:lpstr>Diapositive 51</vt:lpstr>
      <vt:lpstr>LES AVANTAGES DU MODÈLE RELATIONNEL</vt:lpstr>
      <vt:lpstr>Chapitre 3: Le modèle relationnel</vt:lpstr>
      <vt:lpstr>I LES CONCEPTS</vt:lpstr>
      <vt:lpstr> LE DOMAINE</vt:lpstr>
      <vt:lpstr>LA RELATION</vt:lpstr>
      <vt:lpstr>Diapositive 57</vt:lpstr>
      <vt:lpstr> DEFINITION PRÉDICATIVE D’UNE RELATION Une relation peut être considérée comme un PRÉDICAT à n variables θ(x, y, z) vrai ⇔ (x, y, z) ∈ R Ex. : est_inscrit (ElBermi, judo) ⇔ (ElBermi, judo) ∈ INSCRIPT</vt:lpstr>
      <vt:lpstr>Diapositive 59</vt:lpstr>
      <vt:lpstr>Diapositive 60</vt:lpstr>
      <vt:lpstr>Diapositive 61</vt:lpstr>
      <vt:lpstr>􀂉 LA REPRÉSENTATION 1 RELATION = 1 TABLE</vt:lpstr>
      <vt:lpstr>Diapositive 63</vt:lpstr>
      <vt:lpstr>Diapositive 64</vt:lpstr>
      <vt:lpstr>Diapositive 65</vt:lpstr>
      <vt:lpstr>Diapositive 66</vt:lpstr>
      <vt:lpstr>Diapositive 67</vt:lpstr>
      <vt:lpstr>II LES DÉPENDANCES FONCTIONNELLES</vt:lpstr>
      <vt:lpstr>Diapositive 69</vt:lpstr>
      <vt:lpstr>Diapositive 70</vt:lpstr>
      <vt:lpstr>Diapositive 71</vt:lpstr>
      <vt:lpstr>III LES RÈGLES D'INTÉGRITÉ</vt:lpstr>
      <vt:lpstr>Diapositive 73</vt:lpstr>
      <vt:lpstr>Diapositive 74</vt:lpstr>
      <vt:lpstr>Diapositive 75</vt:lpstr>
      <vt:lpstr>Diapositive 76</vt:lpstr>
      <vt:lpstr>Diapositive 77</vt:lpstr>
      <vt:lpstr>Diapositive 78</vt:lpstr>
      <vt:lpstr>IV LES FORMES NORMALES  </vt:lpstr>
      <vt:lpstr>Diapositive 80</vt:lpstr>
      <vt:lpstr>Diapositive 81</vt:lpstr>
      <vt:lpstr>Diapositive 82</vt:lpstr>
      <vt:lpstr>Diapositive 83</vt:lpstr>
      <vt:lpstr>Diapositive 84</vt:lpstr>
      <vt:lpstr>Diapositive 85</vt:lpstr>
      <vt:lpstr>Diapositive 86</vt:lpstr>
      <vt:lpstr>Diapositive 87</vt:lpstr>
      <vt:lpstr>Diapositive 88</vt:lpstr>
      <vt:lpstr>Diapositive 89</vt:lpstr>
      <vt:lpstr>Diapositive 90</vt:lpstr>
      <vt:lpstr>Diapositive 91</vt:lpstr>
      <vt:lpstr>Diapositive 92</vt:lpstr>
      <vt:lpstr>Diapositive 93</vt:lpstr>
      <vt:lpstr>Diapositive 94</vt:lpstr>
      <vt:lpstr>Diapositive 95</vt:lpstr>
      <vt:lpstr>Diapositive 96</vt:lpstr>
      <vt:lpstr>Diapositive 97</vt:lpstr>
      <vt:lpstr>Diapositive 98</vt:lpstr>
      <vt:lpstr>Diapositive 99</vt:lpstr>
      <vt:lpstr>Diapositive 100</vt:lpstr>
      <vt:lpstr>Diapositive 101</vt:lpstr>
      <vt:lpstr>Diapositive 102</vt:lpstr>
      <vt:lpstr>Diapositive 103</vt:lpstr>
      <vt:lpstr>Diapositive 104</vt:lpstr>
      <vt:lpstr>Diapositive 105</vt:lpstr>
      <vt:lpstr>Diapositive 106</vt:lpstr>
      <vt:lpstr>Diapositive 107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dell</dc:creator>
  <cp:lastModifiedBy>hp</cp:lastModifiedBy>
  <cp:revision>106</cp:revision>
  <dcterms:created xsi:type="dcterms:W3CDTF">2014-11-24T10:56:29Z</dcterms:created>
  <dcterms:modified xsi:type="dcterms:W3CDTF">2020-03-24T13:53:24Z</dcterms:modified>
</cp:coreProperties>
</file>