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4" r:id="rId9"/>
    <p:sldId id="275" r:id="rId10"/>
    <p:sldId id="262" r:id="rId11"/>
    <p:sldId id="263" r:id="rId12"/>
    <p:sldId id="264" r:id="rId13"/>
    <p:sldId id="265" r:id="rId14"/>
    <p:sldId id="266" r:id="rId15"/>
    <p:sldId id="276" r:id="rId16"/>
    <p:sldId id="279" r:id="rId17"/>
    <p:sldId id="278" r:id="rId18"/>
    <p:sldId id="267" r:id="rId19"/>
    <p:sldId id="280" r:id="rId20"/>
    <p:sldId id="281" r:id="rId21"/>
    <p:sldId id="27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37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32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3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7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82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3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0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78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06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1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DC8D-9F26-4923-A656-DBA88D291AF0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5F0D-BBBE-41EF-A714-04135BF98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9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3816423"/>
          </a:xfrm>
        </p:spPr>
        <p:txBody>
          <a:bodyPr>
            <a:normAutofit/>
          </a:bodyPr>
          <a:lstStyle/>
          <a:p>
            <a:r>
              <a:rPr lang="fr-FR" b="1" dirty="0"/>
              <a:t>Chapitre 6</a:t>
            </a:r>
            <a:br>
              <a:rPr lang="fr-FR" b="1" dirty="0"/>
            </a:br>
            <a:r>
              <a:rPr lang="fr-FR" b="1" dirty="0"/>
              <a:t>L’oscillateur harmonique linéaire à </a:t>
            </a:r>
            <a:r>
              <a:rPr lang="fr-FR" b="1" dirty="0" smtClean="0"/>
              <a:t>une dimension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8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v"/>
                </a:pPr>
                <a:endParaRPr lang="fr-FR" sz="2000" dirty="0" smtClean="0"/>
              </a:p>
              <a:p>
                <a:pPr marL="457200" indent="-457200">
                  <a:buAutoNum type="alphaLcPeriod"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Propriétés 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des valeurs propres et des vecteurs propres de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N</a:t>
                </a:r>
              </a:p>
              <a:p>
                <a:pPr marL="0" indent="0">
                  <a:buNone/>
                </a:pPr>
                <a:endParaRPr lang="fr-FR" sz="20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chemeClr val="tx2"/>
                    </a:solidFill>
                  </a:rPr>
                  <a:t>Si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FR" sz="2000" dirty="0">
                    <a:solidFill>
                      <a:schemeClr val="tx2"/>
                    </a:solidFill>
                  </a:rPr>
                  <a:t> est vecteur propre de N avec la valeur propre ν : </a:t>
                </a:r>
                <a:endParaRPr lang="fr-FR" sz="20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begChr m:val=""/>
                          <m:endChr m:val="⟩"/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│</m:t>
                          </m:r>
                          <m:sSubSup>
                            <m:sSub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fr-FR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│</m:t>
                          </m:r>
                          <m:sSubSup>
                            <m:sSub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chemeClr val="tx2"/>
                    </a:solidFill>
                  </a:rPr>
                  <a:t>-ν </a:t>
                </a:r>
                <a:r>
                  <a:rPr lang="fr-FR" sz="2000" dirty="0">
                    <a:solidFill>
                      <a:schemeClr val="tx2"/>
                    </a:solidFill>
                  </a:rPr>
                  <a:t>est nécessairement positive ou nulle</a:t>
                </a:r>
                <a:r>
                  <a:rPr lang="fr-FR" sz="200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chemeClr val="tx2"/>
                    </a:solidFill>
                  </a:rPr>
                  <a:t> -Si </a:t>
                </a:r>
                <a:r>
                  <a:rPr lang="fr-FR" sz="2000" dirty="0">
                    <a:solidFill>
                      <a:srgbClr val="FF0000"/>
                    </a:solidFill>
                  </a:rPr>
                  <a:t>ν=0</a:t>
                </a:r>
                <a:r>
                  <a:rPr lang="fr-FR" sz="2000" dirty="0">
                    <a:solidFill>
                      <a:schemeClr val="tx2"/>
                    </a:solidFill>
                  </a:rPr>
                  <a:t>, alors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20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chemeClr val="tx2"/>
                    </a:solidFill>
                  </a:rPr>
                  <a:t>-Si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ν=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0</a:t>
                </a:r>
                <a:r>
                  <a:rPr lang="fr-FR" sz="2000" dirty="0">
                    <a:solidFill>
                      <a:schemeClr val="tx2"/>
                    </a:solidFill>
                  </a:rPr>
                  <a:t>, alors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FR" sz="2000" dirty="0">
                    <a:solidFill>
                      <a:schemeClr val="tx2"/>
                    </a:solidFill>
                  </a:rPr>
                  <a:t> est un vecteur non nul de norme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chemeClr val="tx2"/>
                    </a:solidFill>
                  </a:rPr>
                  <a:t> et c’est un vecteur propre de N correspondant à la valeur propre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lang="fr-FR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fr-FR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FR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1800" dirty="0" smtClean="0">
                    <a:solidFill>
                      <a:schemeClr val="tx2"/>
                    </a:solidFill>
                  </a:rPr>
                  <a:t>-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FR" sz="1800" dirty="0">
                    <a:solidFill>
                      <a:schemeClr val="tx2"/>
                    </a:solidFill>
                  </a:rPr>
                  <a:t> </a:t>
                </a:r>
                <a:r>
                  <a:rPr lang="fr-FR" sz="1800" dirty="0">
                    <a:solidFill>
                      <a:srgbClr val="FF0000"/>
                    </a:solidFill>
                  </a:rPr>
                  <a:t>est un vecteur non nul</a:t>
                </a:r>
                <a:r>
                  <a:rPr lang="fr-FR" sz="1800" dirty="0">
                    <a:solidFill>
                      <a:schemeClr val="tx2"/>
                    </a:solidFill>
                  </a:rPr>
                  <a:t>, </a:t>
                </a:r>
                <a:r>
                  <a:rPr lang="fr-FR" sz="1800" dirty="0" smtClean="0">
                    <a:solidFill>
                      <a:srgbClr val="FF0000"/>
                    </a:solidFill>
                  </a:rPr>
                  <a:t>sa norme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800" dirty="0">
                    <a:solidFill>
                      <a:srgbClr val="FF0000"/>
                    </a:solidFill>
                  </a:rPr>
                  <a:t> </a:t>
                </a:r>
                <a:r>
                  <a:rPr lang="fr-FR" sz="1800" dirty="0">
                    <a:solidFill>
                      <a:schemeClr val="tx2"/>
                    </a:solidFill>
                  </a:rPr>
                  <a:t>et c’est un vecteur propre de N correspondant à la valeur propre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fr-FR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fr-FR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fr-FR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fr-F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815" r="-519" b="-72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3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038" y="1316896"/>
            <a:ext cx="5122912" cy="7603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17" y="322570"/>
            <a:ext cx="5179433" cy="576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17" y="2401133"/>
            <a:ext cx="2032819" cy="6206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678529"/>
            <a:ext cx="5896069" cy="15638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17" y="3433245"/>
            <a:ext cx="5857647" cy="5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 smtClean="0"/>
              <a:t>		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632"/>
            <a:ext cx="7351936" cy="22226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564904"/>
            <a:ext cx="7200800" cy="36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b. Spectre de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N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Les valeurs propres ν de l’opérateur N sont positives ou nulles. </a:t>
                </a: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Soit </a:t>
                </a:r>
                <a:r>
                  <a:rPr lang="fr-FR" sz="2000" dirty="0"/>
                  <a:t>ν la valeur propre de N et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le vecteur propre correspondant, on a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ν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(30)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 ν ne peut être qu’un entier positif ou nul et les valeurs propres de N sont donc  n =0 ,1,2,... :</a:t>
                </a:r>
              </a:p>
              <a:p>
                <a:pPr marL="0" indent="0">
                  <a:buNone/>
                </a:pPr>
                <a:r>
                  <a:rPr lang="fr-FR" sz="2000" dirty="0"/>
                  <a:t>Comme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(31)</a:t>
                </a:r>
              </a:p>
              <a:p>
                <a:pPr marL="0" indent="0" algn="just">
                  <a:buNone/>
                </a:pPr>
                <a:r>
                  <a:rPr lang="fr-FR" sz="2000" dirty="0"/>
                  <a:t>On conclut que les valeurs propres de l’</a:t>
                </a:r>
                <a:r>
                  <a:rPr lang="fr-FR" sz="2000" dirty="0" err="1"/>
                  <a:t>hamiltonien</a:t>
                </a:r>
                <a:r>
                  <a:rPr lang="fr-FR" sz="2000" dirty="0"/>
                  <a:t> de l’oscillateur harmonique sont donnés par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(32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fr-FR" sz="2000" dirty="0"/>
                  <a:t>L’équation aux valeurs propres étant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(33)</a:t>
                </a:r>
              </a:p>
              <a:p>
                <a:pPr marL="0" indent="0" algn="just">
                  <a:buNone/>
                </a:pPr>
                <a:r>
                  <a:rPr lang="fr-FR" sz="2000" dirty="0"/>
                  <a:t>L’énergie de l’oscillateur harmonique est donc </a:t>
                </a:r>
                <a:r>
                  <a:rPr lang="fr-FR" sz="2000" dirty="0" smtClean="0"/>
                  <a:t>quantifiée. </a:t>
                </a:r>
              </a:p>
              <a:p>
                <a:pPr marL="0" indent="0" algn="just">
                  <a:buNone/>
                </a:pPr>
                <a:endParaRPr lang="fr-FR" sz="2000" dirty="0" smtClean="0"/>
              </a:p>
              <a:p>
                <a:pPr marL="0" indent="0" algn="just">
                  <a:buNone/>
                </a:pPr>
                <a:r>
                  <a:rPr lang="fr-FR" sz="2000" dirty="0" smtClean="0"/>
                  <a:t>sa </a:t>
                </a:r>
                <a:r>
                  <a:rPr lang="fr-FR" sz="2000" dirty="0"/>
                  <a:t>plus faible valeur qui correspond à l’état fondamental </a:t>
                </a:r>
                <a:r>
                  <a:rPr lang="fr-FR" sz="2000" dirty="0">
                    <a:solidFill>
                      <a:srgbClr val="FF0000"/>
                    </a:solidFill>
                  </a:rPr>
                  <a:t>(n = 0)</a:t>
                </a:r>
                <a:r>
                  <a:rPr lang="fr-FR" sz="2000" dirty="0"/>
                  <a:t> n’est pas nulle mais égale 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t="-889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0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2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. Interprétation des opérateurs 𝒂 et 𝒂+</a:t>
                </a:r>
              </a:p>
              <a:p>
                <a:pPr marL="0" indent="0">
                  <a:buNone/>
                </a:pPr>
                <a:r>
                  <a:rPr lang="fr-FR" sz="2000" dirty="0"/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 l’état propre de H associée à la valeur propre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(34)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- Par application de a : on passe à l’état propre associé à la valeur propre E</a:t>
                </a:r>
                <a:r>
                  <a:rPr lang="fr-FR" sz="2000" baseline="-25000" dirty="0">
                    <a:solidFill>
                      <a:srgbClr val="FF0000"/>
                    </a:solidFill>
                  </a:rPr>
                  <a:t>n−1</a:t>
                </a:r>
                <a:r>
                  <a:rPr lang="fr-FR" sz="2000" dirty="0">
                    <a:solidFill>
                      <a:srgbClr val="FF0000"/>
                    </a:solidFill>
                  </a:rPr>
                  <a:t> telle que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−ℏ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(35)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chemeClr val="tx1"/>
                    </a:solidFill>
                  </a:rPr>
                  <a:t>On dit qu’il y a annihilation d’un quantum d’énergie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- Par application de a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fr-FR" sz="2000" dirty="0">
                    <a:solidFill>
                      <a:srgbClr val="FF0000"/>
                    </a:solidFill>
                  </a:rPr>
                  <a:t> : on passe à l’état propre associé à la valeur propre E</a:t>
                </a:r>
                <a:r>
                  <a:rPr lang="fr-FR" sz="2000" baseline="-25000" dirty="0">
                    <a:solidFill>
                      <a:srgbClr val="FF0000"/>
                    </a:solidFill>
                  </a:rPr>
                  <a:t>n+1</a:t>
                </a:r>
                <a:r>
                  <a:rPr lang="fr-FR" sz="2000" dirty="0">
                    <a:solidFill>
                      <a:srgbClr val="FF0000"/>
                    </a:solidFill>
                  </a:rPr>
                  <a:t> telle que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+ℏ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(36)</a:t>
                </a:r>
              </a:p>
              <a:p>
                <a:pPr marL="0" indent="0">
                  <a:buNone/>
                </a:pPr>
                <a:r>
                  <a:rPr lang="fr-FR" sz="2000" dirty="0"/>
                  <a:t>On dit qu’il y a création d’un quantum d’énergie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ℏ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Remarque: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On dit </a:t>
                </a:r>
                <a:r>
                  <a:rPr lang="fr-FR" sz="2000" dirty="0">
                    <a:solidFill>
                      <a:srgbClr val="FF0000"/>
                    </a:solidFill>
                  </a:rPr>
                  <a:t>que 𝒂 est un opérateur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d’annihilation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et a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fr-FR" sz="2000" dirty="0">
                    <a:solidFill>
                      <a:srgbClr val="FF0000"/>
                    </a:solidFill>
                  </a:rPr>
                  <a:t> un opérateur de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création. </a:t>
                </a:r>
                <a:r>
                  <a:rPr lang="fr-FR" sz="2000" dirty="0">
                    <a:solidFill>
                      <a:srgbClr val="FF0000"/>
                    </a:solidFill>
                  </a:rPr>
                  <a:t>Leur action sur un vecteur propre de 𝑯 fait en effet disparaître ou au contraire apparaître un quantum d’énergie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t="-8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b="1" u="sng" dirty="0"/>
                  <a:t>IV. Etats propres de H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Nous avons vu dans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III.1</a:t>
                </a:r>
                <a:r>
                  <a:rPr lang="fr-FR" sz="2000" dirty="0">
                    <a:solidFill>
                      <a:srgbClr val="FF0000"/>
                    </a:solidFill>
                  </a:rPr>
                  <a:t> que les états propres de l’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hamiltonien</a:t>
                </a:r>
                <a:r>
                  <a:rPr lang="fr-FR" sz="2000" dirty="0">
                    <a:solidFill>
                      <a:srgbClr val="FF0000"/>
                    </a:solidFill>
                  </a:rPr>
                  <a:t> H associés aux valeurs propres E</a:t>
                </a:r>
                <a:r>
                  <a:rPr lang="fr-FR" sz="2000" baseline="-25000" dirty="0">
                    <a:solidFill>
                      <a:srgbClr val="FF0000"/>
                    </a:solidFill>
                  </a:rPr>
                  <a:t>n</a:t>
                </a:r>
                <a:r>
                  <a:rPr lang="fr-FR" sz="2000" dirty="0">
                    <a:solidFill>
                      <a:srgbClr val="FF0000"/>
                    </a:solidFill>
                  </a:rPr>
                  <a:t> sont les états propres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de l’opérateur N associés aux valeurs propres n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Pour déterminer les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il faut résoudre l’équation aux valeurs propres 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│</m:t>
                      </m:r>
                      <m:d>
                        <m:dPr>
                          <m:begChr m:val=""/>
                          <m:endChr m:val="〉"/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│</m:t>
                      </m:r>
                      <m:d>
                        <m:dPr>
                          <m:begChr m:val=""/>
                          <m:endChr m:val="〉"/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Au lieu d’effectuer cette résolution pour chaque entier n, nous allons montrer que la connaissance de l’état fondamental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 nous permet d’atteindre tous les autres états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 .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/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2267744" y="260648"/>
            <a:ext cx="3888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0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Pour </a:t>
                </a:r>
                <a:r>
                  <a:rPr lang="fr-FR" sz="2000" dirty="0"/>
                  <a:t>chercher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 solution de l’équation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dirty="0"/>
                  <a:t>, il est plus simple d’utiliser les propriétés </a:t>
                </a:r>
                <a:r>
                  <a:rPr lang="fr-FR" sz="2000" b="1" dirty="0"/>
                  <a:t>III.1.a</a:t>
                </a:r>
                <a:r>
                  <a:rPr lang="fr-FR" sz="2000" dirty="0"/>
                  <a:t> et de résoudre l’équation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39)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L’opérateur d’annihilation a en effet une structure plus simple que l’opérateur N.</a:t>
                </a:r>
              </a:p>
              <a:p>
                <a:pPr marL="0" indent="0">
                  <a:buNone/>
                </a:pPr>
                <a:r>
                  <a:rPr lang="fr-FR" sz="2000" dirty="0"/>
                  <a:t>On peut montrer que </a:t>
                </a:r>
                <a:r>
                  <a:rPr lang="fr-FR" sz="2000" dirty="0" smtClean="0"/>
                  <a:t>, (en </a:t>
                </a:r>
                <a:r>
                  <a:rPr lang="fr-FR" sz="2000" dirty="0"/>
                  <a:t>utilisant les propriétés </a:t>
                </a:r>
                <a:r>
                  <a:rPr lang="fr-FR" sz="2000" b="1" dirty="0"/>
                  <a:t>III.1.a</a:t>
                </a:r>
                <a:r>
                  <a:rPr lang="fr-FR" sz="2000" dirty="0"/>
                  <a:t> )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(40)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41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Ces relations sont très importantes et sont à la base de toutes les propriétés de l’oscillateur harmonique. </a:t>
                </a: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Donc </a:t>
                </a:r>
                <a:r>
                  <a:rPr lang="fr-FR" sz="2000" dirty="0"/>
                  <a:t>on peut déduire toutes les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 à partir de l’état propre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 et on 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t="-1067" r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5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sz="2000" b="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2191" y="-19249"/>
            <a:ext cx="3375518" cy="5956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798942"/>
            <a:ext cx="4626471" cy="8257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847190"/>
            <a:ext cx="5676969" cy="9536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363" y="3153015"/>
            <a:ext cx="3825717" cy="14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On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peut ainsi calculer facilement les éléments de matrice des opérateurs a, a</a:t>
                </a:r>
                <a:r>
                  <a:rPr lang="fr-FR" sz="2000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fr-FR" sz="2000" dirty="0">
                    <a:solidFill>
                      <a:srgbClr val="FF0000"/>
                    </a:solidFill>
                  </a:rPr>
                  <a:t>, N, X et P en représentation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fr-FR" sz="2000" dirty="0"/>
                  <a:t>	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43)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44)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/>
                  <a:t>	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45)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	(46)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p>
                              <m:sSupPr>
                                <m:ctrlPr>
                                  <a:rPr lang="fr-F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	(47)</a:t>
                </a:r>
              </a:p>
              <a:p>
                <a:pPr marL="0" indent="0">
                  <a:buNone/>
                </a:pPr>
                <a:r>
                  <a:rPr lang="fr-FR" sz="2000" b="1" u="sng" smtClean="0">
                    <a:solidFill>
                      <a:srgbClr val="FF0000"/>
                    </a:solidFill>
                  </a:rPr>
                  <a:t>V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. Fonctions propres de H</a:t>
                </a:r>
              </a:p>
              <a:p>
                <a:pPr marL="0" indent="0">
                  <a:buNone/>
                </a:pPr>
                <a:r>
                  <a:rPr lang="fr-FR" sz="2000" b="1" u="sng" dirty="0"/>
                  <a:t>1.Fonction d’onde de l’état </a:t>
                </a:r>
                <a:r>
                  <a:rPr lang="fr-FR" sz="2000" b="1" u="sng" dirty="0" smtClean="0"/>
                  <a:t>fondamental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fonction d’onde de l’état fondamentale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48)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En représentation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on a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̂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49)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50)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rad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</m:e>
                        </m:rad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51)</a:t>
                </a:r>
              </a:p>
              <a:p>
                <a:pPr marL="0" indent="0">
                  <a:buNone/>
                </a:pPr>
                <a:r>
                  <a:rPr lang="fr-FR" sz="2000" dirty="0"/>
                  <a:t>Donc l’équation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(48)</a:t>
                </a:r>
                <a:r>
                  <a:rPr lang="fr-FR" sz="2000" dirty="0" smtClean="0"/>
                  <a:t> </a:t>
                </a:r>
                <a:r>
                  <a:rPr lang="fr-FR" sz="2000" dirty="0"/>
                  <a:t>s’écrit dans cette représentation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rad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</m:e>
                        </m:rad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(52)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444" t="-3041" r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1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dirty="0"/>
                  <a:t>On obtient une équation différentielle du premier ordre dont la solution générale est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𝐶𝑒𝑥𝑝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2ℏ</m:t>
                            </m:r>
                          </m:den>
                        </m:f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53)</a:t>
                </a:r>
              </a:p>
              <a:p>
                <a:pPr marL="0" indent="0">
                  <a:buNone/>
                </a:pPr>
                <a:r>
                  <a:rPr lang="fr-FR" sz="2000" dirty="0"/>
                  <a:t>C est une constante d’intégration qui s’obtient en normalisant la fonction d’onde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/>
                  <a:t>. On trouve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2000" dirty="0"/>
                  <a:t>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54)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2000" dirty="0"/>
                  <a:t>	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55)</a:t>
                </a:r>
              </a:p>
              <a:p>
                <a:pPr marL="0" indent="0">
                  <a:buNone/>
                </a:pPr>
                <a:r>
                  <a:rPr lang="fr-FR" sz="2000" dirty="0"/>
                  <a:t>Comme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/>
                  <a:t> est définie à une phase près, on peut choisir la constante C réelle. La fonction d’onde  associée à l’état fondamental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  s’écrit donc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2ℏ</m:t>
                            </m:r>
                          </m:den>
                        </m:f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(56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just"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 t="-4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7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I-L ’oscillateur </a:t>
                </a:r>
                <a:r>
                  <a:rPr lang="fr-FR" sz="2000" dirty="0">
                    <a:solidFill>
                      <a:srgbClr val="FF0000"/>
                    </a:solidFill>
                  </a:rPr>
                  <a:t>harmonique en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Mécanique classique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 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En mécanique classique</a:t>
                </a:r>
                <a:r>
                  <a:rPr lang="fr-FR" sz="2000" dirty="0" smtClean="0"/>
                  <a:t>, </a:t>
                </a:r>
                <a:r>
                  <a:rPr lang="fr-FR" sz="2000" dirty="0"/>
                  <a:t>l’oscillateur </a:t>
                </a:r>
                <a:r>
                  <a:rPr lang="fr-FR" sz="2000" dirty="0" smtClean="0"/>
                  <a:t>harmonique (HO) est un modèle qui traite une particule (un </a:t>
                </a:r>
                <a:r>
                  <a:rPr lang="fr-FR" sz="2000" dirty="0"/>
                  <a:t>point matériel de masse </a:t>
                </a:r>
                <a:r>
                  <a:rPr lang="fr-FR" sz="2000" dirty="0" smtClean="0"/>
                  <a:t>m) soumis (e) </a:t>
                </a:r>
                <a:r>
                  <a:rPr lang="fr-FR" sz="2000" dirty="0"/>
                  <a:t>à une force de rappel proportionnelle à la distance qui le sépare de l’origine, soit :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𝑭</m:t>
                    </m:r>
                    <m:r>
                      <a:rPr lang="fr-FR" sz="2000" b="1" i="1" dirty="0" smtClean="0">
                        <a:latin typeface="Cambria Math"/>
                      </a:rPr>
                      <m:t> = −</m:t>
                    </m:r>
                    <m:r>
                      <a:rPr lang="fr-FR" sz="2000" b="1" i="1" dirty="0" err="1">
                        <a:latin typeface="Cambria Math"/>
                      </a:rPr>
                      <m:t>𝒌</m:t>
                    </m:r>
                    <m:r>
                      <a:rPr lang="fr-FR" sz="2000" b="1" i="1" dirty="0" smtClean="0">
                        <a:latin typeface="Cambria Math"/>
                      </a:rPr>
                      <m:t> </m:t>
                    </m:r>
                    <m:r>
                      <a:rPr lang="fr-FR" sz="20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sz="2000" dirty="0"/>
                  <a:t>	où </a:t>
                </a:r>
                <a:r>
                  <a:rPr lang="fr-FR" sz="2000" b="1" i="1" dirty="0"/>
                  <a:t>k</a:t>
                </a:r>
                <a:r>
                  <a:rPr lang="fr-FR" sz="2000" b="1" dirty="0"/>
                  <a:t> </a:t>
                </a:r>
                <a:r>
                  <a:rPr lang="fr-FR" sz="2000" dirty="0"/>
                  <a:t>est une constante positive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 l’énergie potentiel dont dérive cette force est donnée par: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80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fr-FR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L’équation </a:t>
                </a:r>
                <a:r>
                  <a:rPr lang="fr-FR" sz="2000" dirty="0"/>
                  <a:t>du </a:t>
                </a:r>
                <a:r>
                  <a:rPr lang="fr-FR" sz="2000" dirty="0" smtClean="0"/>
                  <a:t>mouvement </a:t>
                </a:r>
                <a:r>
                  <a:rPr lang="fr-FR" sz="2000" dirty="0"/>
                  <a:t>s’obtient en écrivant la RFD 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2000" b="1" i="1" smtClean="0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𝒅𝒕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0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</a:rPr>
                      <m:t> </m:t>
                    </m:r>
                    <m:r>
                      <a:rPr lang="fr-FR" sz="2000" b="1" i="1" smtClean="0"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𝟎</m:t>
                    </m:r>
                    <m:r>
                      <a:rPr lang="fr-FR" sz="2000" b="1" i="1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/>
                      </a:rPr>
                      <m:t>avec</m:t>
                    </m:r>
                    <m:r>
                      <a:rPr lang="fr-FR" sz="2000" b="1" i="1" smtClean="0">
                        <a:latin typeface="Cambria Math"/>
                      </a:rPr>
                      <m:t> 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𝛚</m:t>
                    </m:r>
                    <m:r>
                      <a:rPr lang="fr-FR" sz="2000" b="1" i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000" b="1" i="0" smtClean="0"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num>
                          <m:den>
                            <m:r>
                              <a:rPr lang="fr-FR" sz="2000" b="1" i="0" smtClean="0">
                                <a:latin typeface="Cambria Math"/>
                                <a:ea typeface="Cambria Math"/>
                              </a:rPr>
                              <m:t>𝐦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2000" b="1" dirty="0" smtClean="0"/>
                  <a:t>  </a:t>
                </a:r>
                <a:r>
                  <a:rPr lang="fr-FR" sz="2000" dirty="0" smtClean="0"/>
                  <a:t> est la pulsation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 </a:t>
                </a:r>
                <a:r>
                  <a:rPr lang="fr-FR" sz="2000" dirty="0" smtClean="0"/>
                  <a:t>La </a:t>
                </a:r>
                <a:r>
                  <a:rPr lang="fr-FR" sz="2000" dirty="0"/>
                  <a:t>solution la plus générale s’écrit : 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𝑴</m:t>
                        </m:r>
                      </m:sub>
                    </m:sSub>
                    <m:func>
                      <m:func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fr-FR" sz="2000" b="1" i="1" smtClean="0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fr-FR" sz="2000" b="1" i="1" smtClean="0">
                            <a:latin typeface="Cambria Math"/>
                          </a:rPr>
                          <m:t>(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2000" dirty="0"/>
                  <a:t>		(1</a:t>
                </a:r>
                <a:r>
                  <a:rPr lang="fr-FR" sz="2000" dirty="0" smtClean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988840"/>
            <a:ext cx="2304256" cy="7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fr-FR" sz="2000" dirty="0" smtClean="0"/>
                  <a:t>2. Fonctions d’onde associés aux autres états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endParaRPr lang="fr-FR" sz="2000" dirty="0" smtClean="0"/>
              </a:p>
              <a:p>
                <a:pPr marL="0" indent="0" algn="just">
                  <a:buNone/>
                </a:pPr>
                <a:r>
                  <a:rPr lang="fr-FR" sz="2000" dirty="0"/>
                  <a:t>Pour obtenir les fonctions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/>
                  <a:t> associées aux autres </a:t>
                </a:r>
                <a:r>
                  <a:rPr lang="fr-FR" sz="2000" dirty="0" smtClean="0"/>
                  <a:t>états stationnaires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, il suffit d’utiliser l’expression suivante: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│</m:t>
                      </m:r>
                      <m:d>
                        <m:dPr>
                          <m:begChr m:val=""/>
                          <m:endChr m:val="〉"/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│</m:t>
                      </m:r>
                      <m:d>
                        <m:dPr>
                          <m:begChr m:val=""/>
                          <m:endChr m:val="〉"/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fr-FR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L’opérateur a</a:t>
                </a:r>
                <a:r>
                  <a:rPr lang="fr-FR" sz="2000" baseline="30000" dirty="0"/>
                  <a:t>+</a:t>
                </a:r>
                <a:r>
                  <a:rPr lang="fr-FR" sz="2000" dirty="0"/>
                  <a:t> s’écrit dans la représentation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│</m:t>
                        </m:r>
                        <m:d>
                          <m:dPr>
                            <m:begChr m:val=""/>
                            <m:endChr m:val="〉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fr-F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rad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rad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/>
                  <a:t>On obtient alors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</a:t>
                </a:r>
                <a:endParaRPr lang="fr-FR" sz="2000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rad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ℏ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fr-F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den>
                                </m:f>
                              </m:e>
                            </m:rad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/>
                  <a:t>	</a:t>
                </a:r>
              </a:p>
              <a:p>
                <a:pPr marL="0" indent="0" algn="just">
                  <a:buNone/>
                </a:pP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 t="-6530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fr-FR" sz="2000" dirty="0"/>
                  <a:t>La figure ci-dessous donne l’allure des quatre premières fonctions d’onde et de leurs </a:t>
                </a:r>
                <a:r>
                  <a:rPr lang="fr-FR" sz="2000" dirty="0" smtClean="0"/>
                  <a:t>densités </a:t>
                </a:r>
                <a:r>
                  <a:rPr lang="fr-FR" sz="2000" dirty="0"/>
                  <a:t>de probabilité.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1" i="1">
                              <a:latin typeface="Cambria Math"/>
                            </a:rPr>
                            <m:t>𝒎</m:t>
                          </m:r>
                          <m:r>
                            <a:rPr lang="fr-FR" sz="2200" b="1" i="1">
                              <a:latin typeface="Cambria Math"/>
                              <a:ea typeface="Cambria Math"/>
                            </a:rPr>
                            <m:t>𝝎</m:t>
                          </m:r>
                        </m:num>
                        <m:den>
                          <m:r>
                            <a:rPr lang="fr-FR" sz="2200" b="1" i="1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Elle dépend de 2 constantes,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</a:rPr>
                      <m:t>𝒙</m:t>
                    </m:r>
                    <m:r>
                      <a:rPr lang="fr-FR" sz="2000" b="1" i="1" baseline="-25000" dirty="0" err="1">
                        <a:latin typeface="Cambria Math"/>
                      </a:rPr>
                      <m:t>𝑴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ea typeface="Cambria Math"/>
                      </a:rPr>
                      <m:t>𝝋</m:t>
                    </m:r>
                    <m:r>
                      <a:rPr lang="fr-FR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dirty="0"/>
                  <a:t>qui sont déterminées par les conditions initiales du mouvement. </a:t>
                </a: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particule est donc animée d’un mouvement oscillatoire sinusoïdale autour du pt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</a:rPr>
                      <m:t>𝒐</m:t>
                    </m:r>
                  </m:oMath>
                </a14:m>
                <a:r>
                  <a:rPr lang="fr-FR" sz="2000" dirty="0"/>
                  <a:t>, d’amplitude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</a:rPr>
                      <m:t>𝒙</m:t>
                    </m:r>
                    <m:r>
                      <a:rPr lang="fr-FR" sz="2000" b="1" i="1" baseline="-25000" dirty="0" err="1">
                        <a:latin typeface="Cambria Math"/>
                      </a:rPr>
                      <m:t>𝑴</m:t>
                    </m:r>
                  </m:oMath>
                </a14:m>
                <a:r>
                  <a:rPr lang="fr-FR" sz="2000" dirty="0"/>
                  <a:t> et de pulsation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/>
                  <a:t>Les énergies cinétique et potentielle de la particule valent respectivement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(3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(4)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Donc </a:t>
                </a:r>
                <a:r>
                  <a:rPr lang="fr-FR" sz="2000" dirty="0"/>
                  <a:t>l’énergie totale de la particule est donnée par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5)</a:t>
                </a: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6)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 r="-3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dirty="0" smtClean="0"/>
                  <a:t>On </a:t>
                </a:r>
                <a:r>
                  <a:rPr lang="fr-FR" sz="2000" dirty="0"/>
                  <a:t>remarque que l’énergie totale E est donc indépendante du temps, on dit que le système conservatifs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:r>
                  <a:rPr lang="fr-FR" sz="2000" dirty="0"/>
                  <a:t>l’énergie E peut prendre n’importe quelles valeurs positives ou nulles, puisque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r-FR" sz="2000" dirty="0"/>
                  <a:t> est quelconque. Le mouvement de la particule dans ce cas est borné et se limite à des oscillations les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fr-FR" sz="2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fr-F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 t="-4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374842"/>
            <a:ext cx="3240360" cy="23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II-L </a:t>
                </a:r>
                <a:r>
                  <a:rPr lang="fr-FR" sz="2000" dirty="0">
                    <a:solidFill>
                      <a:srgbClr val="FF0000"/>
                    </a:solidFill>
                  </a:rPr>
                  <a:t>’oscillateur harmonique en Mécanique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quantique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00B0F0"/>
                    </a:solidFill>
                  </a:rPr>
                  <a:t>En Mécanique Quantique</a:t>
                </a:r>
                <a:r>
                  <a:rPr lang="fr-FR" sz="2000" dirty="0" smtClean="0"/>
                  <a:t>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/>
                  <a:t>-</a:t>
                </a:r>
                <a:r>
                  <a:rPr lang="fr-FR" sz="2000" dirty="0" smtClean="0"/>
                  <a:t> l’étude de </a:t>
                </a:r>
                <a:r>
                  <a:rPr lang="fr-FR" sz="2000" dirty="0"/>
                  <a:t>l’oscillateur harmonique </a:t>
                </a:r>
                <a:r>
                  <a:rPr lang="fr-FR" sz="2000" dirty="0" smtClean="0"/>
                  <a:t>est </a:t>
                </a:r>
                <a:r>
                  <a:rPr lang="fr-FR" sz="2000" dirty="0"/>
                  <a:t>d’une grande importance </a:t>
                </a:r>
                <a:r>
                  <a:rPr lang="fr-FR" sz="2000" dirty="0" smtClean="0"/>
                  <a:t>car </a:t>
                </a:r>
                <a:r>
                  <a:rPr lang="fr-FR" sz="2000" dirty="0"/>
                  <a:t>l’</a:t>
                </a:r>
                <a:r>
                  <a:rPr lang="fr-FR" sz="2000" dirty="0" err="1"/>
                  <a:t>hamiltonien</a:t>
                </a:r>
                <a:r>
                  <a:rPr lang="fr-FR" sz="2000" dirty="0"/>
                  <a:t> intervient dans tous les problèmes mettant en jeu des oscillations quantifiées telles que les </a:t>
                </a:r>
                <a:r>
                  <a:rPr lang="fr-FR" sz="2000" dirty="0">
                    <a:solidFill>
                      <a:srgbClr val="FF0000"/>
                    </a:solidFill>
                  </a:rPr>
                  <a:t>vibrations moléculaires et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cristallines</a:t>
                </a:r>
                <a:r>
                  <a:rPr lang="fr-FR" sz="2000" dirty="0" smtClean="0"/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-Aux </a:t>
                </a:r>
                <a:r>
                  <a:rPr lang="fr-FR" sz="2000" dirty="0"/>
                  <a:t>grandeurs classiques x et p, on associe les observables X et P vérifiant la relation de commutation suivante 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7)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/>
                  <a:t>à partir de l’équation (5</a:t>
                </a:r>
                <a:r>
                  <a:rPr lang="fr-FR" sz="2000" dirty="0" smtClean="0"/>
                  <a:t>),on </a:t>
                </a:r>
                <a:r>
                  <a:rPr lang="fr-FR" sz="2000" dirty="0"/>
                  <a:t>obtient donc l’opérateur </a:t>
                </a:r>
                <a:r>
                  <a:rPr lang="fr-FR" sz="2000" dirty="0" err="1"/>
                  <a:t>hamiltonien</a:t>
                </a:r>
                <a:r>
                  <a:rPr lang="fr-FR" sz="2000" dirty="0"/>
                  <a:t> du </a:t>
                </a:r>
                <a:r>
                  <a:rPr lang="fr-FR" sz="2000" dirty="0" smtClean="0"/>
                  <a:t>système, </a:t>
                </a:r>
                <a:r>
                  <a:rPr lang="fr-FR" sz="2000" dirty="0"/>
                  <a:t>en remplaçant les grandeurs 𝑥 et 𝑝 par les observables X et P</a:t>
                </a:r>
                <a:r>
                  <a:rPr lang="fr-FR" sz="2000" baseline="-25000" dirty="0"/>
                  <a:t>x</a:t>
                </a:r>
                <a:r>
                  <a:rPr lang="fr-FR" sz="20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8)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				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2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H étant indépendant du temps (système conservatif), l’étude quantique de l’oscillateur harmonique se ramène à la résolution de l’équation aux valeurs propres : 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"/>
                        <m:endChr m:val="⟩"/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fr-F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"/>
                        <m:endChr m:val="⟩"/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fr-FR" sz="1800" dirty="0"/>
                  <a:t>					</a:t>
                </a:r>
                <a:r>
                  <a:rPr lang="fr-FR" sz="1800" dirty="0">
                    <a:solidFill>
                      <a:srgbClr val="FF0000"/>
                    </a:solidFill>
                  </a:rPr>
                  <a:t>(9)</a:t>
                </a:r>
              </a:p>
              <a:p>
                <a:pPr marL="0" indent="0">
                  <a:buNone/>
                </a:pPr>
                <a:r>
                  <a:rPr lang="fr-FR" sz="1800" dirty="0"/>
                  <a:t>Soit donc en remplaçant l’</a:t>
                </a:r>
                <a:r>
                  <a:rPr lang="fr-FR" sz="1800" dirty="0" err="1"/>
                  <a:t>hamiltonien</a:t>
                </a:r>
                <a:r>
                  <a:rPr lang="fr-FR" sz="1800" dirty="0"/>
                  <a:t> par sa valeur, on obtient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FR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F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lang="fr-F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fr-F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"/>
                        <m:endChr m:val="⟩"/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r>
                          <m:rPr>
                            <m:sty m:val="p"/>
                          </m:rPr>
                          <a:rPr lang="fr-FR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fr-FR" sz="1800" dirty="0"/>
                  <a:t>		</a:t>
                </a:r>
                <a:r>
                  <a:rPr lang="fr-FR" sz="1800" dirty="0" smtClean="0"/>
                  <a:t>	</a:t>
                </a:r>
                <a:r>
                  <a:rPr lang="fr-FR" sz="1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1800" dirty="0">
                    <a:solidFill>
                      <a:srgbClr val="FF0000"/>
                    </a:solidFill>
                  </a:rPr>
                  <a:t>10)</a:t>
                </a:r>
              </a:p>
              <a:p>
                <a:pPr marL="0" indent="0">
                  <a:buNone/>
                </a:pPr>
                <a:r>
                  <a:rPr lang="fr-FR" sz="1800" dirty="0" smtClean="0"/>
                  <a:t>Cette équation s’écrit en représentation</a:t>
                </a:r>
                <a:r>
                  <a:rPr lang="fr-FR" sz="1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fr-FR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│</m:t>
                            </m:r>
                            <m:r>
                              <m:rPr>
                                <m:sty m:val="p"/>
                              </m:rPr>
                              <a:rPr lang="fr-FR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</m:oMath>
                </a14:m>
                <a:endParaRPr lang="fr-FR" sz="1800" dirty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>
                    <a:solidFill>
                      <a:srgbClr val="FF0000"/>
                    </a:solidFill>
                  </a:rPr>
                  <a:t>	(11)</a:t>
                </a:r>
              </a:p>
              <a:p>
                <a:pPr marL="0" indent="0">
                  <a:buNone/>
                </a:pPr>
                <a:r>
                  <a:rPr lang="fr-FR" sz="2000" dirty="0"/>
                  <a:t>Pour étudier l’oscillateur harmonique en mécanique quantique, on a deux méthodes :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La première méthode consiste à intégrer l’équation différentielle de second ordre (11).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La Deuxième méthode est la méthode des opérateurs qui consiste à résoudre l’équation aux valeurs propres (9).</a:t>
                </a:r>
              </a:p>
              <a:p>
                <a:pPr marL="0" indent="0">
                  <a:buNone/>
                </a:pPr>
                <a:r>
                  <a:rPr lang="fr-FR" sz="2000" dirty="0"/>
                  <a:t>Pour faire cette étude, on va utiliser la deuxième méthode.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b="1" u="sng" dirty="0" smtClean="0"/>
                  <a:t>III-Valeurs </a:t>
                </a:r>
                <a:r>
                  <a:rPr lang="fr-FR" sz="2000" b="1" u="sng" dirty="0"/>
                  <a:t>propres de </a:t>
                </a:r>
                <a:r>
                  <a:rPr lang="fr-FR" sz="2000" b="1" u="sng" dirty="0" smtClean="0"/>
                  <a:t>H</a:t>
                </a:r>
              </a:p>
              <a:p>
                <a:pPr marL="0" indent="0">
                  <a:buNone/>
                </a:pPr>
                <a:endParaRPr lang="fr-FR" sz="2000" b="1" u="sng" dirty="0"/>
              </a:p>
              <a:p>
                <a:pPr marL="0" indent="0">
                  <a:buNone/>
                </a:pPr>
                <a:r>
                  <a:rPr lang="fr-FR" sz="2000" dirty="0"/>
                  <a:t>D’une façon plus générale, l’équation aux valeurs propres (9), peut s’écrire de la forme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12)</a:t>
                </a:r>
              </a:p>
              <a:p>
                <a:pPr marL="0" indent="0">
                  <a:buNone/>
                </a:pPr>
                <a:r>
                  <a:rPr lang="fr-FR" sz="2000" dirty="0"/>
                  <a:t>Où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fr-FR" sz="2000" dirty="0"/>
                  <a:t>sont </a:t>
                </a:r>
                <a:r>
                  <a:rPr lang="fr-FR" sz="2000" dirty="0" smtClean="0"/>
                  <a:t>respectivement les </a:t>
                </a:r>
                <a:r>
                  <a:rPr lang="fr-FR" sz="2000" dirty="0"/>
                  <a:t>vecteurs propres et les valeurs propres de H. L’indice 𝝂 peut à priori être discret ou continu. </a:t>
                </a: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L’indice </a:t>
                </a:r>
                <a:r>
                  <a:rPr lang="fr-FR" sz="2000" dirty="0"/>
                  <a:t>𝑖 permet de distinguer les différents vecteurs propres associés à la même valeur propre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fr-FR" sz="2000" dirty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/>
                  <a:t>Pour faire l’étude de l’équation (12), on va introduire les quantités </a:t>
                </a:r>
                <a:r>
                  <a:rPr lang="fr-FR" sz="2000" dirty="0" smtClean="0"/>
                  <a:t>suivantes (pour simplifier les calculs</a:t>
                </a:r>
                <a:r>
                  <a:rPr lang="fr-FR" sz="2000" dirty="0"/>
                  <a:t> </a:t>
                </a:r>
                <a:r>
                  <a:rPr lang="fr-FR" sz="2000" dirty="0" smtClean="0"/>
                  <a:t>):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-</a:t>
                </a:r>
                <a:r>
                  <a:rPr lang="fr-FR" sz="2000" u="sng" dirty="0" smtClean="0">
                    <a:solidFill>
                      <a:srgbClr val="FF0000"/>
                    </a:solidFill>
                  </a:rPr>
                  <a:t>Les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observables sans dimensions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b="1" i="1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fr-FR" sz="2000" b="1" i="1" u="sng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000" b="0" i="1" u="sng" smtClean="0">
                        <a:solidFill>
                          <a:srgbClr val="FF0000"/>
                        </a:solidFill>
                        <a:latin typeface="Cambria Math"/>
                      </a:rPr>
                      <m:t>𝑒𝑡</m:t>
                    </m:r>
                    <m:acc>
                      <m:accPr>
                        <m:chr m:val="̂"/>
                        <m:ctrlPr>
                          <a:rPr lang="fr-FR" sz="2000" b="1" i="1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b="1" i="1" u="sng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u="sng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fr-FR" sz="2000" b="1" i="1" u="sng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fr-FR" sz="2000" b="1" i="1" u="sng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u="sng" dirty="0" smtClean="0">
                    <a:solidFill>
                      <a:srgbClr val="FF0000"/>
                    </a:solidFill>
                  </a:rPr>
                  <a:t>  définies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par</a:t>
                </a:r>
                <a:r>
                  <a:rPr lang="fr-FR" sz="2000" u="sng" dirty="0"/>
                  <a:t> </a:t>
                </a:r>
                <a:r>
                  <a:rPr lang="fr-FR" sz="2000" u="sng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13)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</m:rad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14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On vérifie que: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15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 t="-447" r="-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0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dirty="0" smtClean="0"/>
                  <a:t>L’</a:t>
                </a:r>
                <a:r>
                  <a:rPr lang="fr-FR" sz="2000" dirty="0" err="1"/>
                  <a:t>hamiltonien</a:t>
                </a:r>
                <a:r>
                  <a:rPr lang="fr-FR" sz="2000" dirty="0"/>
                  <a:t> H s’écrit alors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sz="20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r>
                      <m:rPr>
                        <m:sty m:val="p"/>
                      </m:rPr>
                      <a:rPr lang="fr-FR" sz="20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acc>
                      <m:accPr>
                        <m:chr m:val="̂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fr-FR" sz="2000" dirty="0"/>
                  <a:t>	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16)</a:t>
                </a:r>
              </a:p>
              <a:p>
                <a:pPr marL="0" indent="0">
                  <a:buNone/>
                </a:pPr>
                <a:r>
                  <a:rPr lang="fr-FR" sz="2000" dirty="0"/>
                  <a:t>Avec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17)</a:t>
                </a:r>
              </a:p>
              <a:p>
                <a:pPr marL="0" indent="0">
                  <a:buNone/>
                </a:pPr>
                <a:r>
                  <a:rPr lang="fr-FR" sz="2000" u="sng" dirty="0">
                    <a:solidFill>
                      <a:srgbClr val="FF0000"/>
                    </a:solidFill>
                  </a:rPr>
                  <a:t>-Les opérateurs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̂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18)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̂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19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On vérifie que: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fr-FR" sz="2000" dirty="0">
                    <a:solidFill>
                      <a:srgbClr val="FF0000"/>
                    </a:solidFill>
                  </a:rPr>
                  <a:t>			(15)</a:t>
                </a:r>
              </a:p>
              <a:p>
                <a:pPr marL="0" indent="0">
                  <a:buNone/>
                </a:pPr>
                <a:r>
                  <a:rPr lang="fr-FR" sz="2000" dirty="0"/>
                  <a:t>a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dirty="0"/>
                  <a:t>sont des opérateurs non hermétiques et sont adjoints l’un de l’autre.</a:t>
                </a: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 smtClean="0"/>
                  <a:t>Ce </a:t>
                </a:r>
                <a:r>
                  <a:rPr lang="fr-FR" sz="2000" dirty="0"/>
                  <a:t>qui revient à écrire: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20)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(21)</a:t>
                </a:r>
              </a:p>
              <a:p>
                <a:pPr marL="0" indent="0">
                  <a:buNone/>
                </a:pPr>
                <a:r>
                  <a:rPr lang="fr-FR" sz="2000" dirty="0"/>
                  <a:t>L’opérateur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fr-FR" sz="2000" dirty="0"/>
                  <a:t> de l’oscillateur s’écrit alors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fr-FR" sz="2000" dirty="0">
                    <a:solidFill>
                      <a:srgbClr val="FF0000"/>
                    </a:solidFill>
                  </a:rPr>
                  <a:t>22)</a:t>
                </a:r>
              </a:p>
              <a:p>
                <a:pPr marL="0" indent="0">
                  <a:buNone/>
                </a:pPr>
                <a:endParaRPr lang="fr-FR" sz="2000" b="1" u="sng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741" t="-4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2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Introduisons l’opérateur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nombre 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défini par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(24)</a:t>
                </a:r>
              </a:p>
              <a:p>
                <a:pPr marL="0" indent="0">
                  <a:buNone/>
                </a:pPr>
                <a:r>
                  <a:rPr lang="fr-FR" sz="2000" dirty="0"/>
                  <a:t>On aura donc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	(25)</a:t>
                </a:r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	</a:t>
                </a:r>
                <a:r>
                  <a:rPr lang="fr-FR" sz="2000" dirty="0">
                    <a:solidFill>
                      <a:srgbClr val="FF0000"/>
                    </a:solidFill>
                  </a:rPr>
                  <a:t>(26)</a:t>
                </a:r>
              </a:p>
              <a:p>
                <a:pPr marL="0" indent="0">
                  <a:buNone/>
                </a:pPr>
                <a:endParaRPr lang="fr-FR" sz="2000" dirty="0"/>
              </a:p>
              <a:p>
                <a:pPr marL="0" indent="0" algn="just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Les vecteurs propres de H sont donc aussi vecteurs propres de N et réciproquement. </a:t>
                </a: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/>
                  <a:t>N </a:t>
                </a:r>
                <a:r>
                  <a:rPr lang="fr-FR" sz="2000" dirty="0"/>
                  <a:t>est un opérateur hermétique et ses commutateurs avec a et a</a:t>
                </a:r>
                <a:r>
                  <a:rPr lang="fr-FR" sz="2000" baseline="30000" dirty="0"/>
                  <a:t>+</a:t>
                </a:r>
                <a:r>
                  <a:rPr lang="fr-FR" sz="2000" dirty="0"/>
                  <a:t> sont :</a:t>
                </a:r>
              </a:p>
              <a:p>
                <a:pPr marL="0" indent="0" algn="ctr">
                  <a:buNone/>
                </a:pPr>
                <a:r>
                  <a:rPr lang="fr-FR" sz="2000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		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fr-FR" sz="2000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b="1" u="sng" dirty="0"/>
                  <a:t>1. Valeurs propres de N</a:t>
                </a:r>
              </a:p>
              <a:p>
                <a:pPr marL="0" indent="0">
                  <a:buNone/>
                </a:pPr>
                <a:r>
                  <a:rPr lang="fr-FR" sz="2000" dirty="0"/>
                  <a:t>Soient ν et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</a:rPr>
                          <m:t>│</m:t>
                        </m:r>
                        <m:sSub>
                          <m:sSub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/>
                  <a:t>les valeurs propres et vecteurs propres de N, on a donc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fr-F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	</a:t>
                </a:r>
                <a:r>
                  <a:rPr lang="fr-FR" sz="2000" dirty="0"/>
                  <a:t>			</a:t>
                </a:r>
                <a:r>
                  <a:rPr lang="fr-FR" sz="2000" dirty="0" smtClean="0"/>
                  <a:t>(</a:t>
                </a:r>
                <a:r>
                  <a:rPr lang="fr-FR" sz="2000" dirty="0"/>
                  <a:t>29)</a:t>
                </a: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D’après l’équation (26)</a:t>
                </a:r>
                <a:r>
                  <a:rPr lang="fr-FR" sz="2000" dirty="0"/>
                  <a:t>, les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</a:rPr>
                          <m:t>│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fr-FR" sz="2000" dirty="0"/>
                  <a:t> sont aussi vecteurs propres de H avec les valeurs propres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ℏ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fr-FR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/>
                  <a:t>. Il s’agit donc de déterminer les valeurs que peut prendre ν.</a:t>
                </a:r>
              </a:p>
              <a:p>
                <a:pPr marL="0" indent="0" algn="just">
                  <a:buNone/>
                </a:pPr>
                <a:endParaRPr lang="fr-FR" sz="2000" b="1" u="sng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667" r="-667" b="-80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1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885</Words>
  <Application>Microsoft Office PowerPoint</Application>
  <PresentationFormat>Affichage à l'écran (4:3)</PresentationFormat>
  <Paragraphs>213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Chapitre 6 L’oscillateur harmonique linéaire à une dimension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6 L’oscillateur harmonique linéaire à une dimension</dc:title>
  <dc:creator>HP PC 1</dc:creator>
  <cp:lastModifiedBy>HP</cp:lastModifiedBy>
  <cp:revision>93</cp:revision>
  <dcterms:created xsi:type="dcterms:W3CDTF">2016-01-27T13:39:38Z</dcterms:created>
  <dcterms:modified xsi:type="dcterms:W3CDTF">2020-05-27T12:45:19Z</dcterms:modified>
</cp:coreProperties>
</file>