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1A6455-07F1-4E7E-9D71-BF65DFBA383D}" type="datetimeFigureOut">
              <a:rPr lang="fr-FR" smtClean="0"/>
              <a:t>03/05/2019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FD52A5-E554-4820-BF06-F68CC24C938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214554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fr-FR" sz="6600" dirty="0" smtClean="0"/>
              <a:t>Business Negotiation 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fr-FR" dirty="0" smtClean="0"/>
              <a:t>Pr </a:t>
            </a:r>
            <a:r>
              <a:rPr lang="fr-FR" dirty="0" err="1" smtClean="0"/>
              <a:t>Lamiae</a:t>
            </a:r>
            <a:r>
              <a:rPr lang="fr-FR" smtClean="0"/>
              <a:t> AZZOUZI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Basic Components </a:t>
            </a:r>
            <a:r>
              <a:rPr lang="en-US" sz="2800" b="1" dirty="0" smtClean="0">
                <a:latin typeface="Book Antiqua" pitchFamily="18" charset="0"/>
              </a:rPr>
              <a:t>(1 of 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2071678"/>
            <a:ext cx="8153400" cy="4024322"/>
          </a:xfrm>
        </p:spPr>
        <p:txBody>
          <a:bodyPr/>
          <a:lstStyle/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1.  </a:t>
            </a:r>
            <a:r>
              <a:rPr lang="en-US" u="sng" dirty="0" smtClean="0">
                <a:latin typeface="Book Antiqua" pitchFamily="18" charset="0"/>
              </a:rPr>
              <a:t>Preparation</a:t>
            </a:r>
            <a:r>
              <a:rPr lang="en-US" dirty="0" smtClean="0">
                <a:latin typeface="Book Antiqua" pitchFamily="18" charset="0"/>
              </a:rPr>
              <a:t>: </a:t>
            </a:r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latin typeface="Book Antiqua" pitchFamily="18" charset="0"/>
              </a:rPr>
              <a:t>	Prepare for negotiation if you want to succeed.</a:t>
            </a:r>
          </a:p>
          <a:p>
            <a:endParaRPr lang="fr-FR" dirty="0" smtClean="0"/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2.  </a:t>
            </a:r>
            <a:r>
              <a:rPr lang="en-US" u="sng" dirty="0" smtClean="0">
                <a:latin typeface="Book Antiqua" pitchFamily="18" charset="0"/>
              </a:rPr>
              <a:t>Objectivity</a:t>
            </a:r>
            <a:r>
              <a:rPr lang="en-US" dirty="0" smtClean="0">
                <a:latin typeface="Book Antiqua" pitchFamily="18" charset="0"/>
              </a:rPr>
              <a:t>:</a:t>
            </a:r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latin typeface="Book Antiqua" pitchFamily="18" charset="0"/>
              </a:rPr>
              <a:t>	Assess your strengths, weaknesses, and goals. Successful negotiators make a point to "accentuate the positive."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Basic Components </a:t>
            </a:r>
            <a:r>
              <a:rPr lang="en-US" sz="2800" b="1" dirty="0" smtClean="0">
                <a:latin typeface="Book Antiqua" pitchFamily="18" charset="0"/>
              </a:rPr>
              <a:t>(2 of 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2071678"/>
            <a:ext cx="8153400" cy="4024322"/>
          </a:xfrm>
        </p:spPr>
        <p:txBody>
          <a:bodyPr>
            <a:normAutofit/>
          </a:bodyPr>
          <a:lstStyle/>
          <a:p>
            <a:pPr marL="481013" indent="-481013" algn="just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3.  </a:t>
            </a:r>
            <a:r>
              <a:rPr lang="en-US" u="sng" dirty="0" smtClean="0">
                <a:latin typeface="Book Antiqua" pitchFamily="18" charset="0"/>
              </a:rPr>
              <a:t>Strategy</a:t>
            </a:r>
            <a:r>
              <a:rPr lang="en-US" dirty="0" smtClean="0">
                <a:latin typeface="Book Antiqua" pitchFamily="18" charset="0"/>
              </a:rPr>
              <a:t>:</a:t>
            </a:r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latin typeface="Book Antiqua" pitchFamily="18" charset="0"/>
              </a:rPr>
              <a:t>	Plan a realistic course of action based on sound preparation and objective appraisal of resources.</a:t>
            </a:r>
          </a:p>
          <a:p>
            <a:endParaRPr lang="fr-FR" dirty="0" smtClean="0"/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4.  </a:t>
            </a:r>
            <a:r>
              <a:rPr lang="en-US" u="sng" dirty="0" smtClean="0">
                <a:latin typeface="Book Antiqua" pitchFamily="18" charset="0"/>
              </a:rPr>
              <a:t>Technique</a:t>
            </a:r>
            <a:r>
              <a:rPr lang="en-US" dirty="0" smtClean="0">
                <a:latin typeface="Book Antiqua" pitchFamily="18" charset="0"/>
              </a:rPr>
              <a:t>:</a:t>
            </a:r>
          </a:p>
          <a:p>
            <a:pPr marL="481013" indent="-481013">
              <a:spcBef>
                <a:spcPct val="0"/>
              </a:spcBef>
              <a:buFont typeface="Monotype Sorts" pitchFamily="2" charset="2"/>
              <a:buNone/>
            </a:pPr>
            <a:r>
              <a:rPr lang="en-US" dirty="0" smtClean="0">
                <a:latin typeface="Book Antiqua" pitchFamily="18" charset="0"/>
              </a:rPr>
              <a:t>	Combine a wide range of skills; draw on experience and self-discipline.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928802"/>
            <a:ext cx="9144000" cy="1828800"/>
          </a:xfrm>
        </p:spPr>
        <p:txBody>
          <a:bodyPr>
            <a:noAutofit/>
          </a:bodyPr>
          <a:lstStyle/>
          <a:p>
            <a:pPr algn="ctr"/>
            <a:r>
              <a:rPr lang="fr-FR" sz="6600" dirty="0" err="1" smtClean="0"/>
              <a:t>Thank</a:t>
            </a:r>
            <a:r>
              <a:rPr lang="fr-FR" sz="6600" dirty="0" smtClean="0"/>
              <a:t> </a:t>
            </a:r>
            <a:r>
              <a:rPr lang="fr-FR" sz="6600" dirty="0" err="1" smtClean="0"/>
              <a:t>you</a:t>
            </a:r>
            <a:endParaRPr lang="fr-FR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Program Objectives </a:t>
            </a:r>
            <a:r>
              <a:rPr lang="en-US" sz="2800" b="1" dirty="0" smtClean="0">
                <a:latin typeface="Book Antiqua" pitchFamily="18" charset="0"/>
              </a:rPr>
              <a:t>(1 of 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57290" y="2428868"/>
            <a:ext cx="6643734" cy="3667132"/>
          </a:xfrm>
        </p:spPr>
        <p:txBody>
          <a:bodyPr/>
          <a:lstStyle/>
          <a:p>
            <a:r>
              <a:rPr lang="en-US" dirty="0" smtClean="0">
                <a:latin typeface="Book Antiqua" pitchFamily="18" charset="0"/>
              </a:rPr>
              <a:t>Understand what negotiations are all about.</a:t>
            </a:r>
          </a:p>
          <a:p>
            <a:pPr>
              <a:buNone/>
            </a:pPr>
            <a:endParaRPr lang="en-US" dirty="0" smtClean="0">
              <a:latin typeface="Book Antiqua" pitchFamily="18" charset="0"/>
            </a:endParaRPr>
          </a:p>
          <a:p>
            <a:r>
              <a:rPr lang="en-US" dirty="0" smtClean="0">
                <a:latin typeface="Book Antiqua" pitchFamily="18" charset="0"/>
              </a:rPr>
              <a:t>Choose a strategy to effectively negotiate.</a:t>
            </a:r>
          </a:p>
          <a:p>
            <a:endParaRPr lang="en-US" dirty="0" smtClean="0">
              <a:latin typeface="Book Antiqua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Program Objectives </a:t>
            </a:r>
            <a:r>
              <a:rPr lang="en-US" sz="2800" b="1" dirty="0" smtClean="0">
                <a:latin typeface="Book Antiqua" pitchFamily="18" charset="0"/>
              </a:rPr>
              <a:t>(2 of 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57290" y="2428868"/>
            <a:ext cx="6643734" cy="3667132"/>
          </a:xfrm>
        </p:spPr>
        <p:txBody>
          <a:bodyPr/>
          <a:lstStyle/>
          <a:p>
            <a:r>
              <a:rPr lang="en-US" sz="2800" dirty="0" smtClean="0">
                <a:latin typeface="Book Antiqua" pitchFamily="18" charset="0"/>
              </a:rPr>
              <a:t>Learn the range of negotiation approaches and their results based on your interactions.</a:t>
            </a:r>
          </a:p>
          <a:p>
            <a:pPr>
              <a:buNone/>
            </a:pPr>
            <a:endParaRPr lang="en-US" sz="2800" dirty="0" smtClean="0">
              <a:latin typeface="Book Antiqua" pitchFamily="18" charset="0"/>
            </a:endParaRPr>
          </a:p>
          <a:p>
            <a:r>
              <a:rPr lang="en-US" sz="2800" dirty="0" smtClean="0">
                <a:latin typeface="Book Antiqua" pitchFamily="18" charset="0"/>
              </a:rPr>
              <a:t>Plan for a negotiation session.</a:t>
            </a:r>
          </a:p>
          <a:p>
            <a:endParaRPr lang="en-US" dirty="0" smtClean="0">
              <a:latin typeface="Book Antiqua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Program Objectives </a:t>
            </a:r>
            <a:r>
              <a:rPr lang="en-US" sz="2800" b="1" dirty="0" smtClean="0">
                <a:latin typeface="Book Antiqua" pitchFamily="18" charset="0"/>
              </a:rPr>
              <a:t>(3 of 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57290" y="2428868"/>
            <a:ext cx="6643734" cy="3667132"/>
          </a:xfrm>
        </p:spPr>
        <p:txBody>
          <a:bodyPr/>
          <a:lstStyle/>
          <a:p>
            <a:r>
              <a:rPr lang="en-US" dirty="0" smtClean="0">
                <a:latin typeface="Book Antiqua" pitchFamily="18" charset="0"/>
              </a:rPr>
              <a:t>Use communication techniques to avert potential conflicts.</a:t>
            </a:r>
          </a:p>
          <a:p>
            <a:endParaRPr lang="en-US" dirty="0" smtClean="0">
              <a:latin typeface="Book Antiqua" pitchFamily="18" charset="0"/>
            </a:endParaRPr>
          </a:p>
          <a:p>
            <a:r>
              <a:rPr lang="en-US" dirty="0" smtClean="0">
                <a:latin typeface="Book Antiqua" pitchFamily="18" charset="0"/>
              </a:rPr>
              <a:t>Practice your general negotiation techniques.</a:t>
            </a:r>
          </a:p>
          <a:p>
            <a:pPr>
              <a:buNone/>
            </a:pPr>
            <a:endParaRPr lang="en-US" dirty="0" smtClean="0">
              <a:latin typeface="Book Antiqua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Book Antiqua" pitchFamily="18" charset="0"/>
              </a:rPr>
              <a:t>Challenge</a:t>
            </a:r>
            <a:endParaRPr lang="fr-FR" b="1" dirty="0">
              <a:latin typeface="Book Antiqua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3850" indent="-323850"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endParaRPr lang="en-US" sz="700" dirty="0" smtClean="0">
              <a:latin typeface="Book Antiqua" pitchFamily="18" charset="0"/>
            </a:endParaRPr>
          </a:p>
          <a:p>
            <a:pPr marL="323850" indent="-323850" algn="ctr"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endParaRPr lang="en-US" dirty="0" smtClean="0">
              <a:latin typeface="Book Antiqua" pitchFamily="18" charset="0"/>
            </a:endParaRPr>
          </a:p>
          <a:p>
            <a:pPr marL="323850" indent="-323850" algn="ctr"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r>
              <a:rPr lang="en-US" b="1" dirty="0" smtClean="0">
                <a:latin typeface="Book Antiqua" pitchFamily="18" charset="0"/>
              </a:rPr>
              <a:t>Please Write a One Sentence Definition of </a:t>
            </a:r>
          </a:p>
          <a:p>
            <a:pPr marL="323850" indent="-323850" algn="ctr"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r>
              <a:rPr lang="en-US" b="1" dirty="0" smtClean="0">
                <a:latin typeface="Book Antiqua" pitchFamily="18" charset="0"/>
              </a:rPr>
              <a:t>NEGOTIATION.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Defining Negotiation </a:t>
            </a:r>
            <a:r>
              <a:rPr lang="en-US" sz="2800" b="1" dirty="0" smtClean="0">
                <a:latin typeface="Book Antiqua" pitchFamily="18" charset="0"/>
              </a:rPr>
              <a:t>(1 of 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214414" y="2571744"/>
            <a:ext cx="6786610" cy="3524256"/>
          </a:xfrm>
        </p:spPr>
        <p:txBody>
          <a:bodyPr/>
          <a:lstStyle/>
          <a:p>
            <a:r>
              <a:rPr lang="en-US" i="1" dirty="0" smtClean="0">
                <a:latin typeface="Book Antiqua" pitchFamily="18" charset="0"/>
              </a:rPr>
              <a:t>Negotiation is getting what you want from the other person -- no matter what.</a:t>
            </a:r>
            <a:r>
              <a:rPr lang="en-US" i="1" dirty="0" smtClean="0"/>
              <a:t>  </a:t>
            </a:r>
          </a:p>
          <a:p>
            <a:endParaRPr lang="fr-FR" dirty="0" smtClean="0"/>
          </a:p>
          <a:p>
            <a:r>
              <a:rPr lang="en-US" sz="2800" i="1" dirty="0" smtClean="0">
                <a:latin typeface="Book Antiqua" pitchFamily="18" charset="0"/>
              </a:rPr>
              <a:t>We all know how bargaining works. You ask for a lot, and wind up settling for something in the middle.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Defining Negotiation </a:t>
            </a:r>
            <a:r>
              <a:rPr lang="en-US" sz="2800" b="1" dirty="0" smtClean="0">
                <a:latin typeface="Book Antiqua" pitchFamily="18" charset="0"/>
              </a:rPr>
              <a:t>(2 of 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214414" y="2571744"/>
            <a:ext cx="6786610" cy="3714776"/>
          </a:xfrm>
        </p:spPr>
        <p:txBody>
          <a:bodyPr>
            <a:normAutofit/>
          </a:bodyPr>
          <a:lstStyle/>
          <a:p>
            <a:r>
              <a:rPr lang="en-US" sz="2800" i="1" dirty="0" smtClean="0">
                <a:latin typeface="Book Antiqua" pitchFamily="18" charset="0"/>
              </a:rPr>
              <a:t>Negotiation is an attempted trade-off between getting  what you want and getting along with people.</a:t>
            </a:r>
            <a:r>
              <a:rPr lang="en-US" sz="2000" i="1" dirty="0" smtClean="0"/>
              <a:t> </a:t>
            </a:r>
          </a:p>
          <a:p>
            <a:endParaRPr lang="fr-FR" dirty="0" smtClean="0"/>
          </a:p>
          <a:p>
            <a:r>
              <a:rPr lang="en-US" sz="2800" i="1" dirty="0" smtClean="0">
                <a:latin typeface="Book Antiqua" pitchFamily="18" charset="0"/>
              </a:rPr>
              <a:t>Negotiation is a discussion between people, with the goal of reaching an agreement on issues, and separating    the parties when neither party has the power to get its way.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Remember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sz="3200" b="1" dirty="0" smtClean="0">
              <a:latin typeface="Book Antiqua" pitchFamily="18" charset="0"/>
            </a:endParaRPr>
          </a:p>
          <a:p>
            <a:pPr algn="ctr">
              <a:buNone/>
            </a:pPr>
            <a:endParaRPr lang="en-US" sz="3200" b="1" dirty="0" smtClean="0">
              <a:latin typeface="Book Antiqua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Book Antiqua" pitchFamily="18" charset="0"/>
              </a:rPr>
              <a:t>“</a:t>
            </a:r>
            <a:r>
              <a:rPr lang="en-US" sz="3200" dirty="0" smtClean="0">
                <a:latin typeface="Book Antiqua" pitchFamily="18" charset="0"/>
              </a:rPr>
              <a:t>Two elements are essential:</a:t>
            </a:r>
            <a:r>
              <a:rPr lang="en-US" sz="3200" b="1" dirty="0" smtClean="0">
                <a:latin typeface="Book Antiqua" pitchFamily="18" charset="0"/>
              </a:rPr>
              <a:t> </a:t>
            </a:r>
            <a:r>
              <a:rPr lang="en-US" sz="3200" i="1" dirty="0" smtClean="0">
                <a:latin typeface="Book Antiqua" pitchFamily="18" charset="0"/>
              </a:rPr>
              <a:t>Reasonableness</a:t>
            </a:r>
            <a:r>
              <a:rPr lang="en-US" sz="3200" dirty="0" smtClean="0">
                <a:latin typeface="Book Antiqua" pitchFamily="18" charset="0"/>
              </a:rPr>
              <a:t> and </a:t>
            </a:r>
            <a:r>
              <a:rPr lang="en-US" sz="3200" i="1" dirty="0" smtClean="0">
                <a:latin typeface="Book Antiqua" pitchFamily="18" charset="0"/>
              </a:rPr>
              <a:t>Flexibility.”</a:t>
            </a:r>
            <a:endParaRPr lang="en-US" sz="2800" i="1" dirty="0" smtClean="0">
              <a:latin typeface="Book Antiqua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ook Antiqua" pitchFamily="18" charset="0"/>
              </a:rPr>
              <a:t>The Basic Components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214414" y="2143116"/>
            <a:ext cx="6643734" cy="3952884"/>
          </a:xfrm>
        </p:spPr>
        <p:txBody>
          <a:bodyPr/>
          <a:lstStyle/>
          <a:p>
            <a:pPr marL="565150" indent="-565150" algn="just">
              <a:spcBef>
                <a:spcPct val="50000"/>
              </a:spcBef>
              <a:spcAft>
                <a:spcPct val="20000"/>
              </a:spcAft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1.  </a:t>
            </a:r>
            <a:r>
              <a:rPr lang="en-US" sz="3200" dirty="0" smtClean="0">
                <a:latin typeface="Book Antiqua" pitchFamily="18" charset="0"/>
              </a:rPr>
              <a:t>Preparation</a:t>
            </a:r>
          </a:p>
          <a:p>
            <a:pPr marL="565150" indent="-565150" algn="just">
              <a:spcBef>
                <a:spcPct val="50000"/>
              </a:spcBef>
              <a:spcAft>
                <a:spcPct val="20000"/>
              </a:spcAft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2.  </a:t>
            </a:r>
            <a:r>
              <a:rPr lang="en-US" sz="3200" dirty="0" smtClean="0">
                <a:latin typeface="Book Antiqua" pitchFamily="18" charset="0"/>
              </a:rPr>
              <a:t>Objectivity </a:t>
            </a:r>
          </a:p>
          <a:p>
            <a:pPr marL="565150" indent="-565150" algn="just">
              <a:spcBef>
                <a:spcPct val="50000"/>
              </a:spcBef>
              <a:spcAft>
                <a:spcPct val="20000"/>
              </a:spcAft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3.  </a:t>
            </a:r>
            <a:r>
              <a:rPr lang="en-US" sz="3200" dirty="0" smtClean="0">
                <a:latin typeface="Book Antiqua" pitchFamily="18" charset="0"/>
              </a:rPr>
              <a:t>Strategy</a:t>
            </a:r>
          </a:p>
          <a:p>
            <a:pPr marL="565150" indent="-565150" algn="just">
              <a:spcBef>
                <a:spcPct val="50000"/>
              </a:spcBef>
              <a:spcAft>
                <a:spcPct val="20000"/>
              </a:spcAft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4.  </a:t>
            </a:r>
            <a:r>
              <a:rPr lang="en-US" sz="3200" dirty="0" smtClean="0">
                <a:latin typeface="Book Antiqua" pitchFamily="18" charset="0"/>
              </a:rPr>
              <a:t>Technique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</TotalTime>
  <Words>234</Words>
  <Application>Microsoft Office PowerPoint</Application>
  <PresentationFormat>Affichage à l'écran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Book Antiqua</vt:lpstr>
      <vt:lpstr>Monotype Sorts</vt:lpstr>
      <vt:lpstr>Tw Cen MT</vt:lpstr>
      <vt:lpstr>Wingdings</vt:lpstr>
      <vt:lpstr>Wingdings 2</vt:lpstr>
      <vt:lpstr>Médian</vt:lpstr>
      <vt:lpstr>Business Negotiation </vt:lpstr>
      <vt:lpstr>Program Objectives (1 of 3)</vt:lpstr>
      <vt:lpstr>Program Objectives (2 of 3)</vt:lpstr>
      <vt:lpstr>Program Objectives (3 of 3)</vt:lpstr>
      <vt:lpstr>Challenge</vt:lpstr>
      <vt:lpstr>Defining Negotiation (1 of 2)</vt:lpstr>
      <vt:lpstr>Defining Negotiation (2 of 2)</vt:lpstr>
      <vt:lpstr>Remember</vt:lpstr>
      <vt:lpstr>The Basic Components</vt:lpstr>
      <vt:lpstr>Basic Components (1 of 2)</vt:lpstr>
      <vt:lpstr>Basic Components (2 of 2)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Negotiation</dc:title>
  <dc:creator>Hamza</dc:creator>
  <cp:lastModifiedBy>AZZOUZI</cp:lastModifiedBy>
  <cp:revision>7</cp:revision>
  <dcterms:created xsi:type="dcterms:W3CDTF">2014-11-14T08:33:06Z</dcterms:created>
  <dcterms:modified xsi:type="dcterms:W3CDTF">2019-05-03T21:59:25Z</dcterms:modified>
</cp:coreProperties>
</file>