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864" r:id="rId2"/>
    <p:sldId id="299" r:id="rId3"/>
    <p:sldId id="701" r:id="rId4"/>
    <p:sldId id="702" r:id="rId5"/>
    <p:sldId id="703" r:id="rId6"/>
    <p:sldId id="704" r:id="rId7"/>
    <p:sldId id="705" r:id="rId8"/>
    <p:sldId id="512" r:id="rId9"/>
    <p:sldId id="314" r:id="rId10"/>
    <p:sldId id="316" r:id="rId11"/>
    <p:sldId id="706" r:id="rId12"/>
    <p:sldId id="707" r:id="rId13"/>
    <p:sldId id="709" r:id="rId14"/>
    <p:sldId id="710" r:id="rId15"/>
    <p:sldId id="711" r:id="rId16"/>
    <p:sldId id="712" r:id="rId17"/>
    <p:sldId id="713" r:id="rId18"/>
    <p:sldId id="714" r:id="rId19"/>
    <p:sldId id="715" r:id="rId20"/>
    <p:sldId id="718" r:id="rId21"/>
    <p:sldId id="719" r:id="rId22"/>
    <p:sldId id="720" r:id="rId23"/>
    <p:sldId id="780" r:id="rId24"/>
    <p:sldId id="721" r:id="rId25"/>
    <p:sldId id="788" r:id="rId26"/>
    <p:sldId id="789" r:id="rId27"/>
    <p:sldId id="790" r:id="rId28"/>
    <p:sldId id="791" r:id="rId29"/>
    <p:sldId id="794" r:id="rId30"/>
    <p:sldId id="803" r:id="rId31"/>
    <p:sldId id="800" r:id="rId32"/>
    <p:sldId id="801" r:id="rId33"/>
    <p:sldId id="805" r:id="rId34"/>
    <p:sldId id="806" r:id="rId35"/>
    <p:sldId id="850" r:id="rId36"/>
    <p:sldId id="815" r:id="rId37"/>
    <p:sldId id="818" r:id="rId38"/>
    <p:sldId id="828" r:id="rId39"/>
    <p:sldId id="851" r:id="rId40"/>
    <p:sldId id="852" r:id="rId41"/>
    <p:sldId id="835" r:id="rId42"/>
    <p:sldId id="833" r:id="rId43"/>
    <p:sldId id="836" r:id="rId44"/>
    <p:sldId id="837" r:id="rId45"/>
    <p:sldId id="838" r:id="rId46"/>
    <p:sldId id="839" r:id="rId47"/>
    <p:sldId id="840" r:id="rId48"/>
    <p:sldId id="862" r:id="rId49"/>
    <p:sldId id="853" r:id="rId50"/>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336699"/>
    <a:srgbClr val="003300"/>
    <a:srgbClr val="008000"/>
    <a:srgbClr val="99CC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272" autoAdjust="0"/>
    <p:restoredTop sz="94660"/>
  </p:normalViewPr>
  <p:slideViewPr>
    <p:cSldViewPr>
      <p:cViewPr varScale="1">
        <p:scale>
          <a:sx n="73" d="100"/>
          <a:sy n="73" d="100"/>
        </p:scale>
        <p:origin x="-906" y="-102"/>
      </p:cViewPr>
      <p:guideLst>
        <p:guide orient="horz" pos="2160"/>
        <p:guide pos="2880"/>
      </p:guideLst>
    </p:cSldViewPr>
  </p:slideViewPr>
  <p:notesTextViewPr>
    <p:cViewPr>
      <p:scale>
        <a:sx n="100" d="100"/>
        <a:sy n="100" d="100"/>
      </p:scale>
      <p:origin x="0" y="0"/>
    </p:cViewPr>
  </p:notesTextViewPr>
  <p:sorterViewPr>
    <p:cViewPr>
      <p:scale>
        <a:sx n="62" d="100"/>
        <a:sy n="62" d="100"/>
      </p:scale>
      <p:origin x="0" y="306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7.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00D6CA47-8B76-41E6-AC51-5C36D317A5C6}" type="datetimeFigureOut">
              <a:rPr lang="fr-FR"/>
              <a:pPr>
                <a:defRPr/>
              </a:pPr>
              <a:t>14/01/2021</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96FB1BE4-9244-40C0-B3B6-ACA052FFCDAA}" type="slidenum">
              <a:rPr lang="fr-FR"/>
              <a:pPr>
                <a:defRPr/>
              </a:pPr>
              <a:t>‹N°›</a:t>
            </a:fld>
            <a:endParaRPr lang="fr-F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7DF2A455-0E96-4AED-A8A3-227273FF8623}" type="slidenum">
              <a:rPr lang="fr-FR" smtClean="0"/>
              <a:pPr>
                <a:defRPr/>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58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58724"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CC208A1-4FFC-4171-A0CE-72CF4056B2AB}" type="slidenum">
              <a:rPr lang="fr-FR" smtClean="0"/>
              <a:pPr/>
              <a:t>36</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45CD195F-B1F1-4979-B2AB-ACC2D5FF27BC}" type="datetime1">
              <a:rPr lang="fr-FR" smtClean="0"/>
              <a:pPr>
                <a:defRPr/>
              </a:pPr>
              <a:t>14/01/2021</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45FFF71A-5A89-4C17-99DB-6724073A2873}" type="slidenum">
              <a:rPr lang="fr-FR"/>
              <a:pPr>
                <a:defRPr/>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12B7D92E-0BF2-402E-820B-24C17471628B}" type="datetime1">
              <a:rPr lang="fr-FR" smtClean="0"/>
              <a:pPr>
                <a:defRPr/>
              </a:pPr>
              <a:t>14/01/2021</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3C022FF8-3327-4F4D-AEDD-55939CEE5398}"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B3F8188-010A-4367-A89C-97BD2AB43B69}" type="datetime1">
              <a:rPr lang="fr-FR" smtClean="0"/>
              <a:pPr>
                <a:defRPr/>
              </a:pPr>
              <a:t>14/01/2021</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1462A3A4-1B88-4718-A9EA-21CBA590DB00}" type="slidenum">
              <a:rPr lang="fr-FR"/>
              <a:pPr>
                <a:defRPr/>
              </a:pPr>
              <a:t>‹N°›</a:t>
            </a:fld>
            <a:endParaRPr lang="fr-F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1600200"/>
            <a:ext cx="8229600" cy="4525963"/>
          </a:xfrm>
        </p:spPr>
        <p:txBody>
          <a:bodyPr rtlCol="0">
            <a:normAutofit/>
          </a:bodyPr>
          <a:lstStyle/>
          <a:p>
            <a:pPr lvl="0"/>
            <a:endParaRPr lang="fr-FR" noProof="0" dirty="0"/>
          </a:p>
        </p:txBody>
      </p:sp>
      <p:sp>
        <p:nvSpPr>
          <p:cNvPr id="4" name="Espace réservé de la date 3"/>
          <p:cNvSpPr>
            <a:spLocks noGrp="1"/>
          </p:cNvSpPr>
          <p:nvPr>
            <p:ph type="dt" sz="half" idx="10"/>
          </p:nvPr>
        </p:nvSpPr>
        <p:spPr/>
        <p:txBody>
          <a:bodyPr/>
          <a:lstStyle>
            <a:lvl1pPr>
              <a:defRPr/>
            </a:lvl1pPr>
          </a:lstStyle>
          <a:p>
            <a:pPr>
              <a:defRPr/>
            </a:pPr>
            <a:fld id="{FE0149DF-0DEE-498B-A429-98660C5B5B26}" type="datetime1">
              <a:rPr lang="fr-FR" smtClean="0"/>
              <a:pPr>
                <a:defRPr/>
              </a:pPr>
              <a:t>14/01/2021</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8985629B-63F9-45B8-89BB-577B18F8D1A8}"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CF78CD37-0C5E-4FE4-A089-2EB771219288}" type="datetime1">
              <a:rPr lang="fr-FR" smtClean="0"/>
              <a:pPr>
                <a:defRPr/>
              </a:pPr>
              <a:t>14/01/2021</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32F280D5-2B51-43CB-A2F1-517981BEAA76}" type="slidenum">
              <a:rPr lang="fr-FR"/>
              <a:pPr>
                <a:defRP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1815DA53-CA4B-4137-9E6D-F8DA483305D9}" type="datetime1">
              <a:rPr lang="fr-FR" smtClean="0"/>
              <a:pPr>
                <a:defRPr/>
              </a:pPr>
              <a:t>14/01/2021</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206C4574-1530-40C6-8346-EDAE5E0CC38D}" type="slidenum">
              <a:rPr lang="fr-FR"/>
              <a:pPr>
                <a:defRP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5B1E2904-A83C-4BF6-B9DC-5C14F12526B8}" type="datetime1">
              <a:rPr lang="fr-FR" smtClean="0"/>
              <a:pPr>
                <a:defRPr/>
              </a:pPr>
              <a:t>14/01/2021</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B10D0900-B3E9-495D-92B5-92A99F9F2670}" type="slidenum">
              <a:rPr lang="fr-FR"/>
              <a:pPr>
                <a:defRP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A5B50D80-B695-4E60-87EC-904BE5110B7E}" type="datetime1">
              <a:rPr lang="fr-FR" smtClean="0"/>
              <a:pPr>
                <a:defRPr/>
              </a:pPr>
              <a:t>14/01/2021</a:t>
            </a:fld>
            <a:endParaRPr lang="fr-FR" dirty="0"/>
          </a:p>
        </p:txBody>
      </p:sp>
      <p:sp>
        <p:nvSpPr>
          <p:cNvPr id="8" name="Espace réservé du pied de page 4"/>
          <p:cNvSpPr>
            <a:spLocks noGrp="1"/>
          </p:cNvSpPr>
          <p:nvPr>
            <p:ph type="ftr" sz="quarter" idx="11"/>
          </p:nvPr>
        </p:nvSpPr>
        <p:spPr/>
        <p:txBody>
          <a:bodyPr/>
          <a:lstStyle>
            <a:lvl1pPr>
              <a:defRPr/>
            </a:lvl1pPr>
          </a:lstStyle>
          <a:p>
            <a:pPr>
              <a:defRPr/>
            </a:pPr>
            <a:endParaRPr lang="fr-FR" dirty="0"/>
          </a:p>
        </p:txBody>
      </p:sp>
      <p:sp>
        <p:nvSpPr>
          <p:cNvPr id="9" name="Espace réservé du numéro de diapositive 5"/>
          <p:cNvSpPr>
            <a:spLocks noGrp="1"/>
          </p:cNvSpPr>
          <p:nvPr>
            <p:ph type="sldNum" sz="quarter" idx="12"/>
          </p:nvPr>
        </p:nvSpPr>
        <p:spPr/>
        <p:txBody>
          <a:bodyPr/>
          <a:lstStyle>
            <a:lvl1pPr>
              <a:defRPr/>
            </a:lvl1pPr>
          </a:lstStyle>
          <a:p>
            <a:pPr>
              <a:defRPr/>
            </a:pPr>
            <a:fld id="{06565837-C570-45E1-AC59-0E6C7F4ED262}" type="slidenum">
              <a:rPr lang="fr-FR"/>
              <a:pPr>
                <a:defRP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2979ECB9-35E3-42C0-84A1-6369A01B8542}" type="datetime1">
              <a:rPr lang="fr-FR" smtClean="0"/>
              <a:pPr>
                <a:defRPr/>
              </a:pPr>
              <a:t>14/01/2021</a:t>
            </a:fld>
            <a:endParaRPr lang="fr-FR" dirty="0"/>
          </a:p>
        </p:txBody>
      </p:sp>
      <p:sp>
        <p:nvSpPr>
          <p:cNvPr id="4" name="Espace réservé du pied de page 4"/>
          <p:cNvSpPr>
            <a:spLocks noGrp="1"/>
          </p:cNvSpPr>
          <p:nvPr>
            <p:ph type="ftr" sz="quarter" idx="11"/>
          </p:nvPr>
        </p:nvSpPr>
        <p:spPr/>
        <p:txBody>
          <a:bodyPr/>
          <a:lstStyle>
            <a:lvl1pPr>
              <a:defRPr/>
            </a:lvl1pPr>
          </a:lstStyle>
          <a:p>
            <a:pPr>
              <a:defRPr/>
            </a:pPr>
            <a:endParaRPr lang="fr-FR" dirty="0"/>
          </a:p>
        </p:txBody>
      </p:sp>
      <p:sp>
        <p:nvSpPr>
          <p:cNvPr id="5" name="Espace réservé du numéro de diapositive 5"/>
          <p:cNvSpPr>
            <a:spLocks noGrp="1"/>
          </p:cNvSpPr>
          <p:nvPr>
            <p:ph type="sldNum" sz="quarter" idx="12"/>
          </p:nvPr>
        </p:nvSpPr>
        <p:spPr/>
        <p:txBody>
          <a:bodyPr/>
          <a:lstStyle>
            <a:lvl1pPr>
              <a:defRPr/>
            </a:lvl1pPr>
          </a:lstStyle>
          <a:p>
            <a:pPr>
              <a:defRPr/>
            </a:pPr>
            <a:fld id="{BAA932FF-EFAF-4944-8574-29DA40F84B81}" type="slidenum">
              <a:rPr lang="fr-FR"/>
              <a:pPr>
                <a:defRP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FC5F26C-8F44-49AF-8FF8-B27EF3E2CFF1}" type="datetime1">
              <a:rPr lang="fr-FR" smtClean="0"/>
              <a:pPr>
                <a:defRPr/>
              </a:pPr>
              <a:t>14/01/2021</a:t>
            </a:fld>
            <a:endParaRPr lang="fr-FR" dirty="0"/>
          </a:p>
        </p:txBody>
      </p:sp>
      <p:sp>
        <p:nvSpPr>
          <p:cNvPr id="3" name="Espace réservé du pied de page 4"/>
          <p:cNvSpPr>
            <a:spLocks noGrp="1"/>
          </p:cNvSpPr>
          <p:nvPr>
            <p:ph type="ftr" sz="quarter" idx="11"/>
          </p:nvPr>
        </p:nvSpPr>
        <p:spPr/>
        <p:txBody>
          <a:bodyPr/>
          <a:lstStyle>
            <a:lvl1pPr>
              <a:defRPr/>
            </a:lvl1pPr>
          </a:lstStyle>
          <a:p>
            <a:pPr>
              <a:defRPr/>
            </a:pPr>
            <a:endParaRPr lang="fr-FR" dirty="0"/>
          </a:p>
        </p:txBody>
      </p:sp>
      <p:sp>
        <p:nvSpPr>
          <p:cNvPr id="4" name="Espace réservé du numéro de diapositive 5"/>
          <p:cNvSpPr>
            <a:spLocks noGrp="1"/>
          </p:cNvSpPr>
          <p:nvPr>
            <p:ph type="sldNum" sz="quarter" idx="12"/>
          </p:nvPr>
        </p:nvSpPr>
        <p:spPr/>
        <p:txBody>
          <a:bodyPr/>
          <a:lstStyle>
            <a:lvl1pPr>
              <a:defRPr/>
            </a:lvl1pPr>
          </a:lstStyle>
          <a:p>
            <a:pPr>
              <a:defRPr/>
            </a:pPr>
            <a:fld id="{7F67C682-C8CF-437B-8FBE-4C79EE4095B4}" type="slidenum">
              <a:rPr lang="fr-FR"/>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951CDBC-527C-47A6-AE21-FA2B8EBF208A}" type="datetime1">
              <a:rPr lang="fr-FR" smtClean="0"/>
              <a:pPr>
                <a:defRPr/>
              </a:pPr>
              <a:t>14/01/2021</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13281223-5B73-4275-9B82-7A5014004227}" type="slidenum">
              <a:rPr lang="fr-FR"/>
              <a:pPr>
                <a:defRP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E3AA459-17CA-4DF8-9340-AAE10FE9D7E1}" type="datetime1">
              <a:rPr lang="fr-FR" smtClean="0"/>
              <a:pPr>
                <a:defRPr/>
              </a:pPr>
              <a:t>14/01/2021</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2AD0AB4D-4CD9-46A7-BDD6-82A6021FA2E8}" type="slidenum">
              <a:rPr lang="fr-FR"/>
              <a:pPr>
                <a:defRP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082"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46083"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9F7419D-3FF2-4BA5-A291-8DD3F64952A7}" type="datetime1">
              <a:rPr lang="fr-FR" smtClean="0"/>
              <a:pPr>
                <a:defRPr/>
              </a:pPr>
              <a:t>14/01/2021</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6881410-86B8-48CC-9C69-F1A0BBA8EFF8}"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4423" r:id="rId1"/>
    <p:sldLayoutId id="2147484424" r:id="rId2"/>
    <p:sldLayoutId id="2147484425" r:id="rId3"/>
    <p:sldLayoutId id="2147484426" r:id="rId4"/>
    <p:sldLayoutId id="2147484427" r:id="rId5"/>
    <p:sldLayoutId id="2147484428" r:id="rId6"/>
    <p:sldLayoutId id="2147484429" r:id="rId7"/>
    <p:sldLayoutId id="2147484430" r:id="rId8"/>
    <p:sldLayoutId id="2147484431" r:id="rId9"/>
    <p:sldLayoutId id="2147484432" r:id="rId10"/>
    <p:sldLayoutId id="2147484433" r:id="rId11"/>
    <p:sldLayoutId id="2147484434"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image" Target="../media/image27.png"/><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7.xml"/><Relationship Id="rId5" Type="http://schemas.openxmlformats.org/officeDocument/2006/relationships/image" Target="../media/image30.png"/><Relationship Id="rId4" Type="http://schemas.openxmlformats.org/officeDocument/2006/relationships/image" Target="../media/image29.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7.bin"/><Relationship Id="rId7" Type="http://schemas.openxmlformats.org/officeDocument/2006/relationships/image" Target="../media/image35.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34.wmf"/><Relationship Id="rId5" Type="http://schemas.openxmlformats.org/officeDocument/2006/relationships/oleObject" Target="../embeddings/oleObject9.bin"/><Relationship Id="rId10" Type="http://schemas.openxmlformats.org/officeDocument/2006/relationships/image" Target="../media/image2.png"/><Relationship Id="rId4" Type="http://schemas.openxmlformats.org/officeDocument/2006/relationships/oleObject" Target="../embeddings/oleObject8.bin"/><Relationship Id="rId9" Type="http://schemas.openxmlformats.org/officeDocument/2006/relationships/image" Target="../media/image37.wmf"/></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17.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2.png"/><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slideLayout" Target="../slideLayouts/slideLayout1.xml"/><Relationship Id="rId1" Type="http://schemas.openxmlformats.org/officeDocument/2006/relationships/vmlDrawing" Target="../drawings/vmlDrawing8.vml"/><Relationship Id="rId5" Type="http://schemas.openxmlformats.org/officeDocument/2006/relationships/image" Target="../media/image51.wmf"/><Relationship Id="rId4" Type="http://schemas.openxmlformats.org/officeDocument/2006/relationships/oleObject" Target="../embeddings/oleObject15.bin"/></Relationships>
</file>

<file path=ppt/slides/_rels/slide23.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2.xml"/><Relationship Id="rId5" Type="http://schemas.openxmlformats.org/officeDocument/2006/relationships/image" Target="../media/image55.png"/><Relationship Id="rId4" Type="http://schemas.openxmlformats.org/officeDocument/2006/relationships/image" Target="../media/image54.png"/></Relationships>
</file>

<file path=ppt/slides/_rels/slide24.xml.rels><?xml version="1.0" encoding="UTF-8" standalone="yes"?>
<Relationships xmlns="http://schemas.openxmlformats.org/package/2006/relationships"><Relationship Id="rId3" Type="http://schemas.openxmlformats.org/officeDocument/2006/relationships/oleObject" Target="../embeddings/Document_Microsoft_Office_Word_97_-_20031.doc"/><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58.png"/><Relationship Id="rId4" Type="http://schemas.openxmlformats.org/officeDocument/2006/relationships/image" Target="../media/image57.png"/></Relationships>
</file>

<file path=ppt/slides/_rels/slide25.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slideLayout" Target="../slideLayouts/slideLayout1.xml"/><Relationship Id="rId4" Type="http://schemas.openxmlformats.org/officeDocument/2006/relationships/image" Target="../media/image63.wmf"/></Relationships>
</file>

<file path=ppt/slides/_rels/slide29.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slideLayout" Target="../slideLayouts/slideLayout1.xml"/><Relationship Id="rId5" Type="http://schemas.openxmlformats.org/officeDocument/2006/relationships/image" Target="../media/image66.wmf"/><Relationship Id="rId4" Type="http://schemas.openxmlformats.org/officeDocument/2006/relationships/image" Target="../media/image61.wmf"/></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oleObject" Target="../embeddings/Document_Microsoft_Office_Word_97_-_20032.doc"/><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image" Target="../media/image70.wmf"/><Relationship Id="rId5" Type="http://schemas.openxmlformats.org/officeDocument/2006/relationships/image" Target="../media/image69.wmf"/><Relationship Id="rId4" Type="http://schemas.openxmlformats.org/officeDocument/2006/relationships/image" Target="../media/image68.wmf"/></Relationships>
</file>

<file path=ppt/slides/_rels/slide31.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image" Target="../media/image7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Document_Microsoft_Office_Word_97_-_20033.doc"/><Relationship Id="rId2" Type="http://schemas.openxmlformats.org/officeDocument/2006/relationships/slideLayout" Target="../slideLayouts/slideLayout1.xml"/><Relationship Id="rId1" Type="http://schemas.openxmlformats.org/officeDocument/2006/relationships/vmlDrawing" Target="../drawings/vmlDrawing11.vml"/><Relationship Id="rId4" Type="http://schemas.openxmlformats.org/officeDocument/2006/relationships/image" Target="../media/image74.jpeg"/></Relationships>
</file>

<file path=ppt/slides/_rels/slide33.xml.rels><?xml version="1.0" encoding="UTF-8" standalone="yes"?>
<Relationships xmlns="http://schemas.openxmlformats.org/package/2006/relationships"><Relationship Id="rId2" Type="http://schemas.openxmlformats.org/officeDocument/2006/relationships/image" Target="../media/image75.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image" Target="../media/image76.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image" Target="../media/image78.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1.png"/></Relationships>
</file>

<file path=ppt/slides/_rels/slide37.xml.rels><?xml version="1.0" encoding="UTF-8" standalone="yes"?>
<Relationships xmlns="http://schemas.openxmlformats.org/package/2006/relationships"><Relationship Id="rId3" Type="http://schemas.openxmlformats.org/officeDocument/2006/relationships/image" Target="../media/image83.png"/><Relationship Id="rId2" Type="http://schemas.openxmlformats.org/officeDocument/2006/relationships/image" Target="../media/image8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8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8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466" y="118847"/>
            <a:ext cx="8929718" cy="6224781"/>
          </a:xfrm>
          <a:prstGeom prst="rect">
            <a:avLst/>
          </a:prstGeom>
          <a:noFill/>
        </p:spPr>
        <p:txBody>
          <a:bodyPr wrap="square" lIns="91440" tIns="45720" rIns="91440" bIns="45720">
            <a:spAutoFit/>
          </a:bodyPr>
          <a:lstStyle/>
          <a:p>
            <a:pPr algn="ctr">
              <a:lnSpc>
                <a:spcPct val="150000"/>
              </a:lnSpc>
            </a:pPr>
            <a:endParaRPr lang="fr-FR" sz="2800" b="1" dirty="0" smtClean="0">
              <a:ln w="1905"/>
              <a:effectLst>
                <a:innerShdw blurRad="69850" dist="43180" dir="5400000">
                  <a:srgbClr val="000000">
                    <a:alpha val="65000"/>
                  </a:srgbClr>
                </a:innerShdw>
              </a:effectLst>
              <a:latin typeface="Times New Roman" pitchFamily="18" charset="0"/>
              <a:cs typeface="Times New Roman" pitchFamily="18" charset="0"/>
            </a:endParaRPr>
          </a:p>
          <a:p>
            <a:pPr algn="ctr">
              <a:lnSpc>
                <a:spcPct val="150000"/>
              </a:lnSpc>
            </a:pPr>
            <a:r>
              <a:rPr lang="fr-FR" sz="2300" b="1" dirty="0" smtClean="0">
                <a:ln w="1905"/>
                <a:effectLst>
                  <a:innerShdw blurRad="69850" dist="43180" dir="5400000">
                    <a:srgbClr val="000000">
                      <a:alpha val="65000"/>
                    </a:srgbClr>
                  </a:innerShdw>
                </a:effectLst>
                <a:latin typeface="Times New Roman" pitchFamily="18" charset="0"/>
                <a:cs typeface="Times New Roman" pitchFamily="18" charset="0"/>
              </a:rPr>
              <a:t>Faculté des Sciences et Techniques d’</a:t>
            </a:r>
            <a:r>
              <a:rPr lang="fr-FR" sz="2300" b="1" dirty="0" err="1" smtClean="0">
                <a:ln w="1905"/>
                <a:effectLst>
                  <a:innerShdw blurRad="69850" dist="43180" dir="5400000">
                    <a:srgbClr val="000000">
                      <a:alpha val="65000"/>
                    </a:srgbClr>
                  </a:innerShdw>
                </a:effectLst>
                <a:latin typeface="Times New Roman" pitchFamily="18" charset="0"/>
                <a:cs typeface="Times New Roman" pitchFamily="18" charset="0"/>
              </a:rPr>
              <a:t>Errachidia</a:t>
            </a:r>
            <a:r>
              <a:rPr lang="fr-FR" sz="2300" b="1" dirty="0" smtClean="0">
                <a:ln w="1905"/>
                <a:effectLst>
                  <a:innerShdw blurRad="69850" dist="43180" dir="5400000">
                    <a:srgbClr val="000000">
                      <a:alpha val="65000"/>
                    </a:srgbClr>
                  </a:innerShdw>
                </a:effectLst>
                <a:latin typeface="Times New Roman" pitchFamily="18" charset="0"/>
                <a:cs typeface="Times New Roman" pitchFamily="18" charset="0"/>
              </a:rPr>
              <a:t>- Maroc</a:t>
            </a:r>
          </a:p>
          <a:p>
            <a:pPr algn="ctr">
              <a:lnSpc>
                <a:spcPct val="150000"/>
              </a:lnSpc>
            </a:pPr>
            <a:r>
              <a:rPr lang="fr-FR" sz="2300" b="1" dirty="0" smtClean="0">
                <a:ln w="1905"/>
                <a:effectLst>
                  <a:innerShdw blurRad="69850" dist="43180" dir="5400000">
                    <a:srgbClr val="000000">
                      <a:alpha val="65000"/>
                    </a:srgbClr>
                  </a:innerShdw>
                </a:effectLst>
                <a:latin typeface="Times New Roman" pitchFamily="18" charset="0"/>
                <a:cs typeface="Times New Roman" pitchFamily="18" charset="0"/>
              </a:rPr>
              <a:t>Parcours Biologie-Chimie-Géologie-BCG- </a:t>
            </a:r>
          </a:p>
          <a:p>
            <a:pPr algn="ctr">
              <a:lnSpc>
                <a:spcPct val="150000"/>
              </a:lnSpc>
            </a:pPr>
            <a:r>
              <a:rPr lang="fr-FR" sz="2300" b="1" dirty="0" smtClean="0">
                <a:ln w="1905"/>
                <a:effectLst>
                  <a:innerShdw blurRad="69850" dist="43180" dir="5400000">
                    <a:srgbClr val="000000">
                      <a:alpha val="65000"/>
                    </a:srgbClr>
                  </a:innerShdw>
                </a:effectLst>
                <a:latin typeface="Times New Roman" pitchFamily="18" charset="0"/>
                <a:cs typeface="Times New Roman" pitchFamily="18" charset="0"/>
              </a:rPr>
              <a:t>Semestre 1/ Section 1</a:t>
            </a:r>
          </a:p>
          <a:p>
            <a:pPr algn="ctr">
              <a:lnSpc>
                <a:spcPct val="150000"/>
              </a:lnSpc>
              <a:buNone/>
            </a:pPr>
            <a:r>
              <a:rPr lang="fr-FR" sz="2300" b="1" dirty="0" smtClean="0">
                <a:ln w="1905"/>
                <a:effectLst>
                  <a:innerShdw blurRad="69850" dist="43180" dir="5400000">
                    <a:srgbClr val="000000">
                      <a:alpha val="65000"/>
                    </a:srgbClr>
                  </a:innerShdw>
                </a:effectLst>
                <a:latin typeface="Times New Roman" pitchFamily="18" charset="0"/>
                <a:cs typeface="Times New Roman" pitchFamily="18" charset="0"/>
              </a:rPr>
              <a:t>Année universitaire : 2020/2021</a:t>
            </a:r>
            <a:r>
              <a:rPr lang="fr-FR" sz="2300" b="1" dirty="0" smtClean="0">
                <a:ln w="1905"/>
                <a:solidFill>
                  <a:schemeClr val="tx2">
                    <a:lumMod val="60000"/>
                    <a:lumOff val="40000"/>
                  </a:schemeClr>
                </a:solidFill>
                <a:effectLst>
                  <a:innerShdw blurRad="69850" dist="43180" dir="5400000">
                    <a:srgbClr val="000000">
                      <a:alpha val="65000"/>
                    </a:srgbClr>
                  </a:innerShdw>
                </a:effectLst>
                <a:latin typeface="Times New Roman" pitchFamily="18" charset="0"/>
                <a:cs typeface="Times New Roman" pitchFamily="18" charset="0"/>
              </a:rPr>
              <a:t> </a:t>
            </a:r>
            <a:endParaRPr lang="fr-FR" sz="2300" b="1" dirty="0" smtClean="0">
              <a:ln w="1905"/>
              <a:effectLst>
                <a:innerShdw blurRad="69850" dist="43180" dir="5400000">
                  <a:srgbClr val="000000">
                    <a:alpha val="65000"/>
                  </a:srgbClr>
                </a:innerShdw>
              </a:effectLst>
              <a:latin typeface="Times New Roman" pitchFamily="18" charset="0"/>
              <a:cs typeface="Times New Roman" pitchFamily="18" charset="0"/>
            </a:endParaRPr>
          </a:p>
          <a:p>
            <a:pPr algn="ctr">
              <a:lnSpc>
                <a:spcPct val="150000"/>
              </a:lnSpc>
            </a:pPr>
            <a:r>
              <a:rPr lang="fr-FR" sz="2300" b="1" dirty="0" smtClean="0">
                <a:ln w="1905"/>
                <a:effectLst>
                  <a:innerShdw blurRad="69850" dist="43180" dir="5400000">
                    <a:srgbClr val="000000">
                      <a:alpha val="65000"/>
                    </a:srgbClr>
                  </a:innerShdw>
                </a:effectLst>
                <a:latin typeface="Times New Roman" pitchFamily="18" charset="0"/>
                <a:cs typeface="Times New Roman" pitchFamily="18" charset="0"/>
              </a:rPr>
              <a:t>Cours à distance du Module C211</a:t>
            </a:r>
            <a:endParaRPr lang="fr-FR" sz="2300" b="1" cap="none" spc="0" dirty="0" smtClean="0">
              <a:ln w="1905"/>
              <a:effectLst>
                <a:innerShdw blurRad="69850" dist="43180" dir="5400000">
                  <a:srgbClr val="000000">
                    <a:alpha val="65000"/>
                  </a:srgbClr>
                </a:innerShdw>
              </a:effectLst>
              <a:latin typeface="Times New Roman" pitchFamily="18" charset="0"/>
              <a:cs typeface="Times New Roman" pitchFamily="18" charset="0"/>
            </a:endParaRPr>
          </a:p>
          <a:p>
            <a:pPr algn="ctr">
              <a:lnSpc>
                <a:spcPct val="150000"/>
              </a:lnSpc>
              <a:buNone/>
            </a:pPr>
            <a:r>
              <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STRUCTURE </a:t>
            </a:r>
            <a:r>
              <a:rPr lang="fr-FR" sz="2300" b="1"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ET ÉTATS </a:t>
            </a:r>
            <a:r>
              <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DE LA MATIÈRE:</a:t>
            </a:r>
          </a:p>
          <a:p>
            <a:pPr algn="ctr">
              <a:lnSpc>
                <a:spcPct val="150000"/>
              </a:lnSpc>
              <a:buNone/>
            </a:pPr>
            <a:r>
              <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Thermodynamique chimique </a:t>
            </a:r>
          </a:p>
          <a:p>
            <a:pPr algn="ctr">
              <a:lnSpc>
                <a:spcPct val="150000"/>
              </a:lnSpc>
              <a:buNone/>
            </a:pPr>
            <a:r>
              <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Et</a:t>
            </a:r>
          </a:p>
          <a:p>
            <a:pPr algn="ctr">
              <a:lnSpc>
                <a:spcPct val="150000"/>
              </a:lnSpc>
              <a:buNone/>
            </a:pPr>
            <a:r>
              <a:rPr lang="fr-FR" sz="2300" b="1"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A</a:t>
            </a:r>
            <a:r>
              <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tomistique</a:t>
            </a:r>
          </a:p>
          <a:p>
            <a:pPr algn="r">
              <a:buNone/>
            </a:pPr>
            <a:endParaRPr lang="fr-FR" sz="2300" b="1" cap="none" spc="0" dirty="0" smtClean="0">
              <a:ln w="1905"/>
              <a:solidFill>
                <a:schemeClr val="tx2">
                  <a:lumMod val="60000"/>
                  <a:lumOff val="40000"/>
                </a:schemeClr>
              </a:solidFill>
              <a:effectLst>
                <a:innerShdw blurRad="69850" dist="43180" dir="5400000">
                  <a:srgbClr val="000000">
                    <a:alpha val="65000"/>
                  </a:srgbClr>
                </a:innerShdw>
              </a:effectLst>
              <a:latin typeface="Times New Roman" pitchFamily="18" charset="0"/>
              <a:cs typeface="Times New Roman" pitchFamily="18" charset="0"/>
            </a:endParaRPr>
          </a:p>
          <a:p>
            <a:pPr>
              <a:buNone/>
            </a:pPr>
            <a:r>
              <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Pr. Abdessamad </a:t>
            </a:r>
            <a:r>
              <a:rPr lang="fr-FR" sz="2300" b="1" cap="none" spc="0" dirty="0" err="1"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Mezdar</a:t>
            </a:r>
            <a:r>
              <a:rPr lang="fr-FR" sz="2300" b="1"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                              e-mail: mezdar@gmail.com</a:t>
            </a:r>
            <a:endParaRPr lang="fr-FR" sz="23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1872C567-695F-4040-AE51-5862F10DD9ED}" type="slidenum">
              <a:rPr lang="fr-FR" smtClean="0"/>
              <a:pPr/>
              <a:t>1</a:t>
            </a:fld>
            <a:endParaRPr lang="fr-FR" dirty="0"/>
          </a:p>
        </p:txBody>
      </p:sp>
      <p:pic>
        <p:nvPicPr>
          <p:cNvPr id="5" name="Image 4" descr="LOGO_FST"/>
          <p:cNvPicPr/>
          <p:nvPr/>
        </p:nvPicPr>
        <p:blipFill>
          <a:blip r:embed="rId3">
            <a:extLst>
              <a:ext uri="{28A0092B-C50C-407E-A947-70E740481C1C}">
                <a14:useLocalDpi xmlns:lc="http://schemas.openxmlformats.org/drawingml/2006/lockedCanvas" xmlns:pic="http://schemas.openxmlformats.org/drawingml/2006/picture"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714612" y="142852"/>
            <a:ext cx="2762250" cy="7143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71686" name="Rectangle 5"/>
          <p:cNvSpPr>
            <a:spLocks noChangeArrowheads="1"/>
          </p:cNvSpPr>
          <p:nvPr/>
        </p:nvSpPr>
        <p:spPr bwMode="auto">
          <a:xfrm>
            <a:off x="1285852" y="4357694"/>
            <a:ext cx="7358062" cy="1631950"/>
          </a:xfrm>
          <a:prstGeom prst="rect">
            <a:avLst/>
          </a:prstGeom>
          <a:noFill/>
          <a:ln w="9525">
            <a:noFill/>
            <a:miter lim="800000"/>
            <a:headEnd/>
            <a:tailEnd/>
          </a:ln>
        </p:spPr>
        <p:txBody>
          <a:bodyPr>
            <a:spAutoFit/>
          </a:bodyPr>
          <a:lstStyle/>
          <a:p>
            <a:r>
              <a:rPr lang="fr-FR" sz="1600" dirty="0">
                <a:latin typeface="Times New Roman" pitchFamily="18" charset="0"/>
                <a:cs typeface="Times New Roman" pitchFamily="18" charset="0"/>
                <a:sym typeface="Wingdings 3" pitchFamily="18" charset="2"/>
              </a:rPr>
              <a:t></a:t>
            </a:r>
            <a:r>
              <a:rPr lang="fr-FR" sz="1600" dirty="0">
                <a:latin typeface="Times New Roman" pitchFamily="18" charset="0"/>
                <a:cs typeface="Times New Roman" pitchFamily="18" charset="0"/>
              </a:rPr>
              <a:t> </a:t>
            </a:r>
            <a:r>
              <a:rPr lang="fr-FR" sz="2000" dirty="0">
                <a:latin typeface="Times New Roman" pitchFamily="18" charset="0"/>
                <a:cs typeface="Times New Roman" pitchFamily="18" charset="0"/>
              </a:rPr>
              <a:t>Série de </a:t>
            </a:r>
            <a:r>
              <a:rPr lang="fr-FR" sz="2000" dirty="0" err="1" smtClean="0">
                <a:latin typeface="Times New Roman" pitchFamily="18" charset="0"/>
                <a:cs typeface="Times New Roman" pitchFamily="18" charset="0"/>
              </a:rPr>
              <a:t>Lyman</a:t>
            </a:r>
            <a:r>
              <a:rPr lang="fr-FR" sz="2000" dirty="0" smtClean="0">
                <a:latin typeface="Times New Roman" pitchFamily="18" charset="0"/>
                <a:cs typeface="Times New Roman" pitchFamily="18" charset="0"/>
              </a:rPr>
              <a:t> </a:t>
            </a: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n </a:t>
            </a:r>
            <a:r>
              <a:rPr lang="fr-FR" sz="2000" dirty="0">
                <a:latin typeface="Times New Roman" pitchFamily="18" charset="0"/>
                <a:cs typeface="Times New Roman" pitchFamily="18" charset="0"/>
              </a:rPr>
              <a:t>= 1  et  </a:t>
            </a:r>
            <a:r>
              <a:rPr lang="fr-FR" sz="2000" dirty="0" smtClean="0">
                <a:latin typeface="Times New Roman" pitchFamily="18" charset="0"/>
                <a:cs typeface="Times New Roman" pitchFamily="18" charset="0"/>
              </a:rPr>
              <a:t>m&gt;1   (m </a:t>
            </a:r>
            <a:r>
              <a:rPr lang="fr-FR" sz="2000" dirty="0">
                <a:latin typeface="Times New Roman" pitchFamily="18" charset="0"/>
                <a:cs typeface="Times New Roman" pitchFamily="18" charset="0"/>
              </a:rPr>
              <a:t>= 2,3…,∞) </a:t>
            </a:r>
          </a:p>
          <a:p>
            <a:r>
              <a:rPr lang="fr-FR" sz="2000" dirty="0">
                <a:latin typeface="Times New Roman" pitchFamily="18" charset="0"/>
                <a:cs typeface="Times New Roman" pitchFamily="18" charset="0"/>
                <a:sym typeface="Wingdings 3" pitchFamily="18" charset="2"/>
              </a:rPr>
              <a:t></a:t>
            </a:r>
            <a:r>
              <a:rPr lang="fr-FR" sz="2000" dirty="0">
                <a:latin typeface="Times New Roman" pitchFamily="18" charset="0"/>
                <a:cs typeface="Times New Roman" pitchFamily="18" charset="0"/>
              </a:rPr>
              <a:t>Série de Balmer :    n = 2  et  </a:t>
            </a:r>
            <a:r>
              <a:rPr lang="fr-FR" sz="2000" dirty="0" smtClean="0">
                <a:latin typeface="Times New Roman" pitchFamily="18" charset="0"/>
                <a:cs typeface="Times New Roman" pitchFamily="18" charset="0"/>
              </a:rPr>
              <a:t>m&gt;2   (m </a:t>
            </a:r>
            <a:r>
              <a:rPr lang="fr-FR" sz="2000" dirty="0">
                <a:latin typeface="Times New Roman" pitchFamily="18" charset="0"/>
                <a:cs typeface="Times New Roman" pitchFamily="18" charset="0"/>
              </a:rPr>
              <a:t>= 3,4…,∞) </a:t>
            </a:r>
          </a:p>
          <a:p>
            <a:r>
              <a:rPr lang="fr-FR" sz="2000" dirty="0">
                <a:latin typeface="Times New Roman" pitchFamily="18" charset="0"/>
                <a:cs typeface="Times New Roman" pitchFamily="18" charset="0"/>
                <a:sym typeface="Wingdings 3" pitchFamily="18" charset="2"/>
              </a:rPr>
              <a:t> </a:t>
            </a:r>
            <a:r>
              <a:rPr lang="fr-FR" sz="2000" dirty="0">
                <a:latin typeface="Times New Roman" pitchFamily="18" charset="0"/>
                <a:cs typeface="Times New Roman" pitchFamily="18" charset="0"/>
              </a:rPr>
              <a:t>Série de </a:t>
            </a:r>
            <a:r>
              <a:rPr lang="fr-FR" sz="2000" dirty="0" err="1">
                <a:latin typeface="Times New Roman" pitchFamily="18" charset="0"/>
                <a:cs typeface="Times New Roman" pitchFamily="18" charset="0"/>
              </a:rPr>
              <a:t>Paschen</a:t>
            </a:r>
            <a:r>
              <a:rPr lang="fr-FR" sz="2000" dirty="0">
                <a:latin typeface="Times New Roman" pitchFamily="18" charset="0"/>
                <a:cs typeface="Times New Roman" pitchFamily="18" charset="0"/>
              </a:rPr>
              <a:t> :  </a:t>
            </a:r>
            <a:r>
              <a:rPr lang="fr-FR" sz="2000" dirty="0" smtClean="0">
                <a:latin typeface="Times New Roman" pitchFamily="18" charset="0"/>
                <a:cs typeface="Times New Roman" pitchFamily="18" charset="0"/>
              </a:rPr>
              <a:t>n </a:t>
            </a:r>
            <a:r>
              <a:rPr lang="fr-FR" sz="2000" dirty="0">
                <a:latin typeface="Times New Roman" pitchFamily="18" charset="0"/>
                <a:cs typeface="Times New Roman" pitchFamily="18" charset="0"/>
              </a:rPr>
              <a:t>= 3  et  </a:t>
            </a:r>
            <a:r>
              <a:rPr lang="fr-FR" sz="2000" dirty="0" smtClean="0">
                <a:latin typeface="Times New Roman" pitchFamily="18" charset="0"/>
                <a:cs typeface="Times New Roman" pitchFamily="18" charset="0"/>
              </a:rPr>
              <a:t>m&gt;3   (m </a:t>
            </a:r>
            <a:r>
              <a:rPr lang="fr-FR" sz="2000" dirty="0">
                <a:latin typeface="Times New Roman" pitchFamily="18" charset="0"/>
                <a:cs typeface="Times New Roman" pitchFamily="18" charset="0"/>
              </a:rPr>
              <a:t>= 4,5…,∞) </a:t>
            </a:r>
          </a:p>
          <a:p>
            <a:r>
              <a:rPr lang="fr-FR" sz="2000" dirty="0">
                <a:latin typeface="Times New Roman" pitchFamily="18" charset="0"/>
                <a:cs typeface="Times New Roman" pitchFamily="18" charset="0"/>
                <a:sym typeface="Wingdings 3" pitchFamily="18" charset="2"/>
              </a:rPr>
              <a:t></a:t>
            </a:r>
            <a:r>
              <a:rPr lang="fr-FR" sz="2000" dirty="0">
                <a:latin typeface="Times New Roman" pitchFamily="18" charset="0"/>
                <a:cs typeface="Times New Roman" pitchFamily="18" charset="0"/>
              </a:rPr>
              <a:t> Série de </a:t>
            </a:r>
            <a:r>
              <a:rPr lang="fr-FR" sz="2000" dirty="0" err="1">
                <a:latin typeface="Times New Roman" pitchFamily="18" charset="0"/>
                <a:cs typeface="Times New Roman" pitchFamily="18" charset="0"/>
              </a:rPr>
              <a:t>Brachett</a:t>
            </a:r>
            <a:r>
              <a:rPr lang="fr-FR" sz="2000" dirty="0">
                <a:latin typeface="Times New Roman" pitchFamily="18" charset="0"/>
                <a:cs typeface="Times New Roman" pitchFamily="18" charset="0"/>
              </a:rPr>
              <a:t> :  n = 4  et  </a:t>
            </a:r>
            <a:r>
              <a:rPr lang="fr-FR" sz="2000" dirty="0" smtClean="0">
                <a:latin typeface="Times New Roman" pitchFamily="18" charset="0"/>
                <a:cs typeface="Times New Roman" pitchFamily="18" charset="0"/>
              </a:rPr>
              <a:t>m&gt;4   (m </a:t>
            </a:r>
            <a:r>
              <a:rPr lang="fr-FR" sz="2000" dirty="0">
                <a:latin typeface="Times New Roman" pitchFamily="18" charset="0"/>
                <a:cs typeface="Times New Roman" pitchFamily="18" charset="0"/>
              </a:rPr>
              <a:t>= 5,6…,∞) </a:t>
            </a:r>
          </a:p>
          <a:p>
            <a:r>
              <a:rPr lang="fr-FR" sz="2000" dirty="0">
                <a:latin typeface="Times New Roman" pitchFamily="18" charset="0"/>
                <a:cs typeface="Times New Roman" pitchFamily="18" charset="0"/>
                <a:sym typeface="Wingdings 3" pitchFamily="18" charset="2"/>
              </a:rPr>
              <a:t> </a:t>
            </a:r>
            <a:r>
              <a:rPr lang="fr-FR" sz="2000" dirty="0">
                <a:latin typeface="Times New Roman" pitchFamily="18" charset="0"/>
                <a:cs typeface="Times New Roman" pitchFamily="18" charset="0"/>
              </a:rPr>
              <a:t>Série de </a:t>
            </a:r>
            <a:r>
              <a:rPr lang="fr-FR" sz="2000" dirty="0" err="1">
                <a:latin typeface="Times New Roman" pitchFamily="18" charset="0"/>
                <a:cs typeface="Times New Roman" pitchFamily="18" charset="0"/>
              </a:rPr>
              <a:t>Pfund</a:t>
            </a:r>
            <a:r>
              <a:rPr lang="fr-FR" sz="2000" dirty="0">
                <a:latin typeface="Times New Roman" pitchFamily="18" charset="0"/>
                <a:cs typeface="Times New Roman" pitchFamily="18" charset="0"/>
              </a:rPr>
              <a:t> :    </a:t>
            </a:r>
            <a:r>
              <a:rPr lang="fr-FR" sz="2000" dirty="0" smtClean="0">
                <a:latin typeface="Times New Roman" pitchFamily="18" charset="0"/>
                <a:cs typeface="Times New Roman" pitchFamily="18" charset="0"/>
              </a:rPr>
              <a:t>  n </a:t>
            </a:r>
            <a:r>
              <a:rPr lang="fr-FR" sz="2000" dirty="0">
                <a:latin typeface="Times New Roman" pitchFamily="18" charset="0"/>
                <a:cs typeface="Times New Roman" pitchFamily="18" charset="0"/>
              </a:rPr>
              <a:t>= 5  et  </a:t>
            </a:r>
            <a:r>
              <a:rPr lang="fr-FR" sz="2000" dirty="0" smtClean="0">
                <a:latin typeface="Times New Roman" pitchFamily="18" charset="0"/>
                <a:cs typeface="Times New Roman" pitchFamily="18" charset="0"/>
              </a:rPr>
              <a:t>m&gt;5   (m </a:t>
            </a:r>
            <a:r>
              <a:rPr lang="fr-FR" sz="2000" dirty="0">
                <a:latin typeface="Times New Roman" pitchFamily="18" charset="0"/>
                <a:cs typeface="Times New Roman" pitchFamily="18" charset="0"/>
              </a:rPr>
              <a:t>= 6,7…,∞) </a:t>
            </a:r>
          </a:p>
        </p:txBody>
      </p:sp>
      <p:sp>
        <p:nvSpPr>
          <p:cNvPr id="71688" name="Rectangle 11"/>
          <p:cNvSpPr>
            <a:spLocks noChangeArrowheads="1"/>
          </p:cNvSpPr>
          <p:nvPr/>
        </p:nvSpPr>
        <p:spPr bwMode="auto">
          <a:xfrm>
            <a:off x="-32" y="-24"/>
            <a:ext cx="1845377" cy="369332"/>
          </a:xfrm>
          <a:prstGeom prst="rect">
            <a:avLst/>
          </a:prstGeom>
          <a:noFill/>
          <a:ln w="9525">
            <a:noFill/>
            <a:miter lim="800000"/>
            <a:headEnd/>
            <a:tailEnd/>
          </a:ln>
        </p:spPr>
        <p:txBody>
          <a:bodyPr wrap="none" anchor="ctr">
            <a:spAutoFit/>
          </a:bodyPr>
          <a:lstStyle/>
          <a:p>
            <a:pPr eaLnBrk="0" hangingPunct="0"/>
            <a:r>
              <a:rPr lang="fr-FR" b="1" dirty="0">
                <a:solidFill>
                  <a:srgbClr val="FF0000"/>
                </a:solidFill>
                <a:latin typeface="Times New Roman" pitchFamily="18" charset="0"/>
              </a:rPr>
              <a:t>Formule de Ritz </a:t>
            </a:r>
          </a:p>
        </p:txBody>
      </p:sp>
      <p:sp>
        <p:nvSpPr>
          <p:cNvPr id="9" name="Espace réservé du numéro de diapositive 8"/>
          <p:cNvSpPr>
            <a:spLocks noGrp="1"/>
          </p:cNvSpPr>
          <p:nvPr>
            <p:ph type="sldNum" sz="quarter" idx="12"/>
          </p:nvPr>
        </p:nvSpPr>
        <p:spPr/>
        <p:txBody>
          <a:bodyPr/>
          <a:lstStyle/>
          <a:p>
            <a:pPr>
              <a:defRPr/>
            </a:pPr>
            <a:fld id="{32F280D5-2B51-43CB-A2F1-517981BEAA76}" type="slidenum">
              <a:rPr lang="fr-FR" smtClean="0"/>
              <a:pPr>
                <a:defRPr/>
              </a:pPr>
              <a:t>10</a:t>
            </a:fld>
            <a:endParaRPr lang="fr-FR"/>
          </a:p>
        </p:txBody>
      </p:sp>
      <p:pic>
        <p:nvPicPr>
          <p:cNvPr id="124933" name="Picture 5"/>
          <p:cNvPicPr>
            <a:picLocks noChangeAspect="1" noChangeArrowheads="1"/>
          </p:cNvPicPr>
          <p:nvPr/>
        </p:nvPicPr>
        <p:blipFill>
          <a:blip r:embed="rId2"/>
          <a:srcRect/>
          <a:stretch>
            <a:fillRect/>
          </a:stretch>
        </p:blipFill>
        <p:spPr bwMode="auto">
          <a:xfrm>
            <a:off x="1785918" y="1643050"/>
            <a:ext cx="4857784" cy="2724150"/>
          </a:xfrm>
          <a:prstGeom prst="rect">
            <a:avLst/>
          </a:prstGeom>
          <a:noFill/>
          <a:ln w="9525">
            <a:noFill/>
            <a:miter lim="800000"/>
            <a:headEnd/>
            <a:tailEnd/>
          </a:ln>
          <a:effectLst/>
        </p:spPr>
      </p:pic>
      <p:pic>
        <p:nvPicPr>
          <p:cNvPr id="14"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071670" y="642923"/>
            <a:ext cx="3824287" cy="714375"/>
          </a:xfrm>
          <a:prstGeom prst="rect">
            <a:avLst/>
          </a:prstGeom>
          <a:solidFill>
            <a:schemeClr val="tx2">
              <a:lumMod val="40000"/>
              <a:lumOff val="60000"/>
            </a:schemeClr>
          </a:solid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32F280D5-2B51-43CB-A2F1-517981BEAA76}" type="slidenum">
              <a:rPr lang="fr-FR" smtClean="0"/>
              <a:pPr>
                <a:defRPr/>
              </a:pPr>
              <a:t>11</a:t>
            </a:fld>
            <a:endParaRPr lang="fr-FR"/>
          </a:p>
        </p:txBody>
      </p:sp>
      <p:sp>
        <p:nvSpPr>
          <p:cNvPr id="10" name="Rectangle 9"/>
          <p:cNvSpPr/>
          <p:nvPr/>
        </p:nvSpPr>
        <p:spPr>
          <a:xfrm>
            <a:off x="0" y="-37391"/>
            <a:ext cx="9144000" cy="6323911"/>
          </a:xfrm>
          <a:prstGeom prst="rect">
            <a:avLst/>
          </a:prstGeom>
        </p:spPr>
        <p:txBody>
          <a:bodyPr wrap="square">
            <a:spAutoFit/>
          </a:bodyPr>
          <a:lstStyle/>
          <a:p>
            <a:pPr algn="just">
              <a:lnSpc>
                <a:spcPct val="150000"/>
              </a:lnSpc>
            </a:pPr>
            <a:r>
              <a:rPr lang="fr-FR" sz="1700" b="1" dirty="0" smtClean="0">
                <a:solidFill>
                  <a:srgbClr val="FF0000"/>
                </a:solidFill>
                <a:latin typeface="Times New Roman" pitchFamily="18" charset="0"/>
                <a:cs typeface="Times New Roman" pitchFamily="18" charset="0"/>
              </a:rPr>
              <a:t>I-2- Modèle de Bohr</a:t>
            </a:r>
          </a:p>
          <a:p>
            <a:pPr algn="just">
              <a:lnSpc>
                <a:spcPct val="150000"/>
              </a:lnSpc>
            </a:pPr>
            <a:r>
              <a:rPr lang="fr-FR" sz="1700" b="1" dirty="0" smtClean="0">
                <a:latin typeface="Times New Roman" pitchFamily="18" charset="0"/>
                <a:cs typeface="Times New Roman" pitchFamily="18" charset="0"/>
              </a:rPr>
              <a:t>I-2-1- Présentation</a:t>
            </a:r>
            <a:endParaRPr lang="fr-FR" sz="1700" dirty="0" smtClean="0">
              <a:latin typeface="Times New Roman" pitchFamily="18" charset="0"/>
              <a:cs typeface="Times New Roman" pitchFamily="18" charset="0"/>
            </a:endParaRPr>
          </a:p>
          <a:p>
            <a:pPr algn="just">
              <a:lnSpc>
                <a:spcPct val="150000"/>
              </a:lnSpc>
            </a:pPr>
            <a:r>
              <a:rPr lang="fr-FR" sz="1700" dirty="0" smtClean="0">
                <a:latin typeface="Times New Roman" pitchFamily="18" charset="0"/>
                <a:cs typeface="Times New Roman" pitchFamily="18" charset="0"/>
              </a:rPr>
              <a:t>En s’inspirant des idées de Rutherford et de la théorie de quanta de Planck (</a:t>
            </a:r>
            <a:r>
              <a:rPr lang="fr-CA" sz="1700" dirty="0" smtClean="0">
                <a:latin typeface="Times New Roman" pitchFamily="18" charset="0"/>
                <a:cs typeface="Times New Roman" pitchFamily="18" charset="0"/>
              </a:rPr>
              <a:t>quantification des échanges d'énergie dans la matière)</a:t>
            </a:r>
            <a:r>
              <a:rPr lang="fr-FR" sz="1700" dirty="0" smtClean="0">
                <a:latin typeface="Times New Roman" pitchFamily="18" charset="0"/>
                <a:cs typeface="Times New Roman" pitchFamily="18" charset="0"/>
              </a:rPr>
              <a:t>. Bohr a proposé quatre hypothèses :</a:t>
            </a:r>
          </a:p>
          <a:p>
            <a:pPr algn="just">
              <a:lnSpc>
                <a:spcPct val="150000"/>
              </a:lnSpc>
            </a:pPr>
            <a:r>
              <a:rPr lang="fr-FR" sz="1700" dirty="0" smtClean="0">
                <a:latin typeface="Times New Roman" pitchFamily="18" charset="0"/>
                <a:cs typeface="Times New Roman" pitchFamily="18" charset="0"/>
                <a:sym typeface="Wingdings 3"/>
              </a:rPr>
              <a:t></a:t>
            </a:r>
            <a:r>
              <a:rPr lang="fr-FR" sz="1700" dirty="0" smtClean="0">
                <a:latin typeface="Times New Roman" pitchFamily="18" charset="0"/>
                <a:cs typeface="Times New Roman" pitchFamily="18" charset="0"/>
              </a:rPr>
              <a:t> Dans l'atome, le noyau est immobile alors que l'électron de masse m</a:t>
            </a:r>
            <a:r>
              <a:rPr lang="fr-FR" sz="1700" baseline="-25000" dirty="0" smtClean="0">
                <a:latin typeface="Times New Roman" pitchFamily="18" charset="0"/>
                <a:cs typeface="Times New Roman" pitchFamily="18" charset="0"/>
              </a:rPr>
              <a:t>e</a:t>
            </a:r>
            <a:r>
              <a:rPr lang="fr-FR" sz="1700" dirty="0" smtClean="0">
                <a:latin typeface="Times New Roman" pitchFamily="18" charset="0"/>
                <a:cs typeface="Times New Roman" pitchFamily="18" charset="0"/>
              </a:rPr>
              <a:t> se déplace autour du noyau selon une orbite circulaire de rayon r. </a:t>
            </a:r>
          </a:p>
          <a:p>
            <a:pPr algn="just">
              <a:lnSpc>
                <a:spcPct val="150000"/>
              </a:lnSpc>
            </a:pPr>
            <a:r>
              <a:rPr lang="fr-FR" sz="1700" dirty="0" smtClean="0">
                <a:latin typeface="Times New Roman" pitchFamily="18" charset="0"/>
                <a:cs typeface="Times New Roman" pitchFamily="18" charset="0"/>
                <a:sym typeface="Wingdings 3"/>
              </a:rPr>
              <a:t></a:t>
            </a:r>
            <a:r>
              <a:rPr lang="fr-FR" sz="1700" dirty="0" smtClean="0">
                <a:latin typeface="Times New Roman" pitchFamily="18" charset="0"/>
                <a:cs typeface="Times New Roman" pitchFamily="18" charset="0"/>
              </a:rPr>
              <a:t> L'électron ne peut se trouver que sur des orbites privilégiées appelées "orbites stationnaires". </a:t>
            </a:r>
          </a:p>
          <a:p>
            <a:pPr algn="just">
              <a:lnSpc>
                <a:spcPct val="150000"/>
              </a:lnSpc>
              <a:buFont typeface="Wingdings 3" pitchFamily="18" charset="2"/>
              <a:buChar char=""/>
            </a:pPr>
            <a:r>
              <a:rPr lang="fr-FR" sz="1700" dirty="0" smtClean="0">
                <a:latin typeface="Times New Roman" pitchFamily="18" charset="0"/>
                <a:cs typeface="Times New Roman" pitchFamily="18" charset="0"/>
              </a:rPr>
              <a:t> Lorsqu'un électron passe d'un niveau à un autre, il émet ou absorbe de l'énergie :</a:t>
            </a:r>
          </a:p>
          <a:p>
            <a:pPr algn="just">
              <a:lnSpc>
                <a:spcPct val="150000"/>
              </a:lnSpc>
              <a:buFont typeface="Wingdings 3" pitchFamily="18" charset="2"/>
              <a:buChar char=""/>
            </a:pPr>
            <a:endParaRPr lang="fr-FR" sz="1700" dirty="0" smtClean="0">
              <a:latin typeface="Times New Roman" pitchFamily="18" charset="0"/>
              <a:cs typeface="Times New Roman" pitchFamily="18" charset="0"/>
            </a:endParaRPr>
          </a:p>
          <a:p>
            <a:pPr algn="just">
              <a:lnSpc>
                <a:spcPct val="150000"/>
              </a:lnSpc>
            </a:pPr>
            <a:r>
              <a:rPr lang="fr-FR" sz="1700" dirty="0" smtClean="0">
                <a:latin typeface="Times New Roman" pitchFamily="18" charset="0"/>
                <a:cs typeface="Times New Roman" pitchFamily="18" charset="0"/>
              </a:rPr>
              <a:t>  </a:t>
            </a:r>
          </a:p>
          <a:p>
            <a:pPr algn="just">
              <a:lnSpc>
                <a:spcPct val="150000"/>
              </a:lnSpc>
            </a:pPr>
            <a:endParaRPr lang="fr-FR" sz="1700" dirty="0" smtClean="0">
              <a:latin typeface="Times New Roman" pitchFamily="18" charset="0"/>
              <a:cs typeface="Times New Roman" pitchFamily="18" charset="0"/>
            </a:endParaRPr>
          </a:p>
          <a:p>
            <a:pPr algn="just">
              <a:lnSpc>
                <a:spcPct val="150000"/>
              </a:lnSpc>
              <a:buFont typeface="Wingdings 3" pitchFamily="18" charset="2"/>
              <a:buChar char=""/>
            </a:pPr>
            <a:r>
              <a:rPr lang="fr-FR" sz="1700" dirty="0" smtClean="0">
                <a:latin typeface="Times New Roman" pitchFamily="18" charset="0"/>
                <a:cs typeface="Times New Roman" pitchFamily="18" charset="0"/>
              </a:rPr>
              <a:t> Le moment cinétique de l'électron ne peut prendre que des valeurs entières (quantification du moment cinétique), il est quantifié :</a:t>
            </a:r>
          </a:p>
          <a:p>
            <a:pPr marL="0" lvl="1" algn="just">
              <a:lnSpc>
                <a:spcPct val="150000"/>
              </a:lnSpc>
            </a:pPr>
            <a:endParaRPr lang="fr-FR" sz="1700" dirty="0" smtClean="0">
              <a:latin typeface="Times New Roman" pitchFamily="18" charset="0"/>
              <a:cs typeface="Times New Roman" pitchFamily="18" charset="0"/>
            </a:endParaRPr>
          </a:p>
          <a:p>
            <a:pPr marL="0" lvl="1" algn="just">
              <a:lnSpc>
                <a:spcPct val="150000"/>
              </a:lnSpc>
            </a:pPr>
            <a:r>
              <a:rPr lang="fr-FR" sz="1700" dirty="0" smtClean="0">
                <a:latin typeface="Times New Roman" pitchFamily="18" charset="0"/>
                <a:cs typeface="Times New Roman" pitchFamily="18" charset="0"/>
              </a:rPr>
              <a:t>h = 6,62 10</a:t>
            </a:r>
            <a:r>
              <a:rPr lang="fr-FR" sz="1700" baseline="30000" dirty="0" smtClean="0">
                <a:latin typeface="Times New Roman" pitchFamily="18" charset="0"/>
                <a:cs typeface="Times New Roman" pitchFamily="18" charset="0"/>
              </a:rPr>
              <a:t>-34</a:t>
            </a:r>
            <a:r>
              <a:rPr lang="fr-FR" sz="1700" dirty="0" smtClean="0">
                <a:latin typeface="Times New Roman" pitchFamily="18" charset="0"/>
                <a:cs typeface="Times New Roman" pitchFamily="18" charset="0"/>
              </a:rPr>
              <a:t> J s : constante de Planck et n : entier naturel, Il est appelé nombre quantique principal et prend les valeurs entiers de 1,2,3</a:t>
            </a:r>
            <a:r>
              <a:rPr lang="fr-FR" sz="1700" baseline="-25000" dirty="0" smtClean="0">
                <a:latin typeface="Times New Roman" pitchFamily="18" charset="0"/>
                <a:cs typeface="Times New Roman" pitchFamily="18" charset="0"/>
              </a:rPr>
              <a:t>...</a:t>
            </a:r>
            <a:r>
              <a:rPr lang="fr-FR" sz="1700" dirty="0" smtClean="0">
                <a:latin typeface="Times New Roman" pitchFamily="18" charset="0"/>
                <a:cs typeface="Times New Roman" pitchFamily="18" charset="0"/>
              </a:rPr>
              <a:t> </a:t>
            </a:r>
          </a:p>
        </p:txBody>
      </p:sp>
      <p:sp>
        <p:nvSpPr>
          <p:cNvPr id="14" name="Rectangle 9"/>
          <p:cNvSpPr>
            <a:spLocks noChangeArrowheads="1"/>
          </p:cNvSpPr>
          <p:nvPr/>
        </p:nvSpPr>
        <p:spPr bwMode="auto">
          <a:xfrm>
            <a:off x="71406" y="3857628"/>
            <a:ext cx="4386650" cy="369332"/>
          </a:xfrm>
          <a:prstGeom prst="rect">
            <a:avLst/>
          </a:prstGeom>
          <a:noFill/>
          <a:ln w="9525">
            <a:noFill/>
            <a:miter lim="800000"/>
            <a:headEnd/>
            <a:tailEnd/>
          </a:ln>
        </p:spPr>
        <p:txBody>
          <a:bodyPr wrap="none">
            <a:spAutoFit/>
          </a:bodyPr>
          <a:lstStyle/>
          <a:p>
            <a:r>
              <a:rPr lang="fr-FR" dirty="0" smtClean="0">
                <a:latin typeface="Times New Roman" pitchFamily="18" charset="0"/>
                <a:cs typeface="Times New Roman" pitchFamily="18" charset="0"/>
              </a:rPr>
              <a:t>Avec </a:t>
            </a:r>
            <a:r>
              <a:rPr lang="fr-FR" dirty="0" smtClean="0">
                <a:latin typeface="Times New Roman" pitchFamily="18" charset="0"/>
                <a:cs typeface="Times New Roman" pitchFamily="18" charset="0"/>
                <a:sym typeface="Symbol"/>
              </a:rPr>
              <a:t> </a:t>
            </a:r>
            <a:r>
              <a:rPr lang="fr-FR" dirty="0" smtClean="0">
                <a:latin typeface="Times New Roman" pitchFamily="18" charset="0"/>
                <a:cs typeface="Times New Roman" pitchFamily="18" charset="0"/>
              </a:rPr>
              <a:t>est </a:t>
            </a:r>
            <a:r>
              <a:rPr lang="fr-FR" dirty="0">
                <a:latin typeface="Times New Roman" pitchFamily="18" charset="0"/>
                <a:cs typeface="Times New Roman" pitchFamily="18" charset="0"/>
              </a:rPr>
              <a:t>la fréquence de la lumière utilisée.</a:t>
            </a:r>
          </a:p>
        </p:txBody>
      </p:sp>
      <p:graphicFrame>
        <p:nvGraphicFramePr>
          <p:cNvPr id="2" name="Object 4"/>
          <p:cNvGraphicFramePr>
            <a:graphicFrameLocks noChangeAspect="1"/>
          </p:cNvGraphicFramePr>
          <p:nvPr/>
        </p:nvGraphicFramePr>
        <p:xfrm>
          <a:off x="2320069" y="3214686"/>
          <a:ext cx="2992437" cy="550863"/>
        </p:xfrm>
        <a:graphic>
          <a:graphicData uri="http://schemas.openxmlformats.org/presentationml/2006/ole">
            <p:oleObj spid="_x0000_s216073" name="Équation" r:id="rId3" imgW="1765080" imgH="317160" progId="Equation.3">
              <p:embed/>
            </p:oleObj>
          </a:graphicData>
        </a:graphic>
      </p:graphicFrame>
      <p:graphicFrame>
        <p:nvGraphicFramePr>
          <p:cNvPr id="216074" name="Object 7"/>
          <p:cNvGraphicFramePr>
            <a:graphicFrameLocks noChangeAspect="1"/>
          </p:cNvGraphicFramePr>
          <p:nvPr/>
        </p:nvGraphicFramePr>
        <p:xfrm>
          <a:off x="3344491" y="4714884"/>
          <a:ext cx="3286148" cy="714380"/>
        </p:xfrm>
        <a:graphic>
          <a:graphicData uri="http://schemas.openxmlformats.org/presentationml/2006/ole">
            <p:oleObj spid="_x0000_s216074" name="Équation" r:id="rId4" imgW="1688760" imgH="558720" progId="Equation.3">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Text Box 10"/>
          <p:cNvSpPr txBox="1">
            <a:spLocks noChangeArrowheads="1"/>
          </p:cNvSpPr>
          <p:nvPr/>
        </p:nvSpPr>
        <p:spPr bwMode="auto">
          <a:xfrm>
            <a:off x="357188" y="-24"/>
            <a:ext cx="6908800" cy="369888"/>
          </a:xfrm>
          <a:prstGeom prst="rect">
            <a:avLst/>
          </a:prstGeom>
          <a:noFill/>
          <a:ln w="9525">
            <a:noFill/>
            <a:miter lim="800000"/>
            <a:headEnd/>
            <a:tailEnd/>
          </a:ln>
        </p:spPr>
        <p:txBody>
          <a:bodyPr>
            <a:spAutoFit/>
          </a:bodyPr>
          <a:lstStyle/>
          <a:p>
            <a:pPr>
              <a:spcBef>
                <a:spcPct val="50000"/>
              </a:spcBef>
            </a:pPr>
            <a:r>
              <a:rPr lang="fr-FR" b="1">
                <a:solidFill>
                  <a:srgbClr val="00B050"/>
                </a:solidFill>
                <a:latin typeface="Times New Roman" pitchFamily="18" charset="0"/>
                <a:cs typeface="Times New Roman" pitchFamily="18" charset="0"/>
              </a:rPr>
              <a:t>Hypothèse de Bohr  </a:t>
            </a:r>
            <a:r>
              <a:rPr lang="fr-FR" b="1">
                <a:solidFill>
                  <a:schemeClr val="tx2"/>
                </a:solidFill>
                <a:latin typeface="Times New Roman" pitchFamily="18" charset="0"/>
                <a:cs typeface="Times New Roman" pitchFamily="18" charset="0"/>
              </a:rPr>
              <a:t>:                                  </a:t>
            </a:r>
            <a:r>
              <a:rPr lang="fr-FR">
                <a:latin typeface="Times New Roman" pitchFamily="18" charset="0"/>
                <a:cs typeface="Times New Roman" pitchFamily="18" charset="0"/>
              </a:rPr>
              <a:t>où     n=1, 2, 3…</a:t>
            </a:r>
            <a:r>
              <a:rPr lang="fr-FR">
                <a:latin typeface="Times New Roman" pitchFamily="18" charset="0"/>
                <a:cs typeface="Times New Roman" pitchFamily="18" charset="0"/>
                <a:sym typeface="Symbol" pitchFamily="18" charset="2"/>
              </a:rPr>
              <a:t></a:t>
            </a:r>
            <a:endParaRPr lang="fr-FR">
              <a:latin typeface="Times New Roman" pitchFamily="18" charset="0"/>
              <a:cs typeface="Times New Roman" pitchFamily="18" charset="0"/>
            </a:endParaRPr>
          </a:p>
        </p:txBody>
      </p:sp>
      <p:sp>
        <p:nvSpPr>
          <p:cNvPr id="5128"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5129" name="Rectangle 6"/>
          <p:cNvSpPr>
            <a:spLocks noChangeArrowheads="1"/>
          </p:cNvSpPr>
          <p:nvPr/>
        </p:nvSpPr>
        <p:spPr bwMode="auto">
          <a:xfrm>
            <a:off x="0" y="847725"/>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513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5131" name="Rectangle 10"/>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5132" name="Rectangle 11"/>
          <p:cNvSpPr>
            <a:spLocks noChangeArrowheads="1"/>
          </p:cNvSpPr>
          <p:nvPr/>
        </p:nvSpPr>
        <p:spPr bwMode="auto">
          <a:xfrm>
            <a:off x="0" y="847725"/>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graphicFrame>
        <p:nvGraphicFramePr>
          <p:cNvPr id="125958" name="Object 6"/>
          <p:cNvGraphicFramePr>
            <a:graphicFrameLocks noChangeAspect="1"/>
          </p:cNvGraphicFramePr>
          <p:nvPr/>
        </p:nvGraphicFramePr>
        <p:xfrm>
          <a:off x="1416063" y="1214422"/>
          <a:ext cx="4941887" cy="731837"/>
        </p:xfrm>
        <a:graphic>
          <a:graphicData uri="http://schemas.openxmlformats.org/presentationml/2006/ole">
            <p:oleObj spid="_x0000_s222210" name="Équation" r:id="rId3" imgW="1981080" imgH="393480" progId="Equation.3">
              <p:embed/>
            </p:oleObj>
          </a:graphicData>
        </a:graphic>
      </p:graphicFrame>
      <p:graphicFrame>
        <p:nvGraphicFramePr>
          <p:cNvPr id="125959" name="Object 7"/>
          <p:cNvGraphicFramePr>
            <a:graphicFrameLocks noChangeAspect="1"/>
          </p:cNvGraphicFramePr>
          <p:nvPr/>
        </p:nvGraphicFramePr>
        <p:xfrm>
          <a:off x="2633668" y="2214554"/>
          <a:ext cx="2724150" cy="779463"/>
        </p:xfrm>
        <a:graphic>
          <a:graphicData uri="http://schemas.openxmlformats.org/presentationml/2006/ole">
            <p:oleObj spid="_x0000_s222211" name="Équation" r:id="rId4" imgW="1091880" imgH="419040" progId="Equation.3">
              <p:embed/>
            </p:oleObj>
          </a:graphicData>
        </a:graphic>
      </p:graphicFrame>
      <p:sp>
        <p:nvSpPr>
          <p:cNvPr id="5133" name="ZoneTexte 23"/>
          <p:cNvSpPr txBox="1">
            <a:spLocks noChangeArrowheads="1"/>
          </p:cNvSpPr>
          <p:nvPr/>
        </p:nvSpPr>
        <p:spPr bwMode="auto">
          <a:xfrm>
            <a:off x="0" y="2285992"/>
            <a:ext cx="8001024" cy="2031325"/>
          </a:xfrm>
          <a:prstGeom prst="rect">
            <a:avLst/>
          </a:prstGeom>
          <a:noFill/>
          <a:ln w="9525">
            <a:noFill/>
            <a:miter lim="800000"/>
            <a:headEnd/>
            <a:tailEnd/>
          </a:ln>
        </p:spPr>
        <p:txBody>
          <a:bodyPr wrap="square">
            <a:spAutoFit/>
          </a:bodyPr>
          <a:lstStyle/>
          <a:p>
            <a:r>
              <a:rPr lang="fr-FR" dirty="0" smtClean="0">
                <a:latin typeface="Times New Roman" pitchFamily="18" charset="0"/>
                <a:cs typeface="Times New Roman" pitchFamily="18" charset="0"/>
              </a:rPr>
              <a:t>               Donc </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(1)</a:t>
            </a:r>
          </a:p>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 Considérons maintenant l’égalité des deux forces centrifuge et d’attraction :</a:t>
            </a:r>
          </a:p>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                                                                                                   (2)</a:t>
            </a:r>
          </a:p>
        </p:txBody>
      </p:sp>
      <p:pic>
        <p:nvPicPr>
          <p:cNvPr id="20" name="Picture 1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771773" y="500042"/>
            <a:ext cx="1514475" cy="619125"/>
          </a:xfrm>
          <a:prstGeom prst="rect">
            <a:avLst/>
          </a:prstGeom>
          <a:solidFill>
            <a:schemeClr val="tx2">
              <a:lumMod val="60000"/>
              <a:lumOff val="40000"/>
            </a:schemeClr>
          </a:solidFill>
        </p:spPr>
      </p:pic>
      <p:sp>
        <p:nvSpPr>
          <p:cNvPr id="17" name="Espace réservé du numéro de diapositive 16"/>
          <p:cNvSpPr>
            <a:spLocks noGrp="1"/>
          </p:cNvSpPr>
          <p:nvPr>
            <p:ph type="sldNum" sz="quarter" idx="12"/>
          </p:nvPr>
        </p:nvSpPr>
        <p:spPr/>
        <p:txBody>
          <a:bodyPr/>
          <a:lstStyle/>
          <a:p>
            <a:pPr>
              <a:defRPr/>
            </a:pPr>
            <a:fld id="{7F67C682-C8CF-437B-8FBE-4C79EE4095B4}" type="slidenum">
              <a:rPr lang="fr-FR" smtClean="0"/>
              <a:pPr>
                <a:defRPr/>
              </a:pPr>
              <a:t>12</a:t>
            </a:fld>
            <a:endParaRPr lang="fr-FR" dirty="0"/>
          </a:p>
        </p:txBody>
      </p:sp>
      <p:pic>
        <p:nvPicPr>
          <p:cNvPr id="222213" name="Picture 5"/>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143240" y="3714752"/>
            <a:ext cx="1714512" cy="747715"/>
          </a:xfrm>
          <a:prstGeom prst="rect">
            <a:avLst/>
          </a:prstGeom>
          <a:noFill/>
          <a:ln w="9525">
            <a:noFill/>
            <a:miter lim="800000"/>
            <a:headEnd/>
            <a:tailEnd/>
          </a:ln>
        </p:spPr>
      </p:pic>
      <p:sp>
        <p:nvSpPr>
          <p:cNvPr id="21" name="ZoneTexte 30"/>
          <p:cNvSpPr txBox="1">
            <a:spLocks noChangeArrowheads="1"/>
          </p:cNvSpPr>
          <p:nvPr/>
        </p:nvSpPr>
        <p:spPr bwMode="auto">
          <a:xfrm>
            <a:off x="71406" y="4487872"/>
            <a:ext cx="3714750" cy="369888"/>
          </a:xfrm>
          <a:prstGeom prst="rect">
            <a:avLst/>
          </a:prstGeom>
          <a:noFill/>
          <a:ln w="9525">
            <a:noFill/>
            <a:miter lim="800000"/>
            <a:headEnd/>
            <a:tailEnd/>
          </a:ln>
        </p:spPr>
        <p:txBody>
          <a:bodyPr>
            <a:spAutoFit/>
          </a:bodyPr>
          <a:lstStyle/>
          <a:p>
            <a:r>
              <a:rPr lang="fr-FR" dirty="0">
                <a:latin typeface="Times New Roman" pitchFamily="18" charset="0"/>
                <a:cs typeface="Times New Roman" pitchFamily="18" charset="0"/>
              </a:rPr>
              <a:t>En égalant (1) et </a:t>
            </a:r>
            <a:r>
              <a:rPr lang="fr-FR" dirty="0" smtClean="0">
                <a:latin typeface="Times New Roman" pitchFamily="18" charset="0"/>
                <a:cs typeface="Times New Roman" pitchFamily="18" charset="0"/>
              </a:rPr>
              <a:t>(2) </a:t>
            </a:r>
            <a:r>
              <a:rPr lang="fr-FR" dirty="0">
                <a:latin typeface="Times New Roman" pitchFamily="18" charset="0"/>
                <a:cs typeface="Times New Roman" pitchFamily="18" charset="0"/>
              </a:rPr>
              <a:t>on aura :</a:t>
            </a:r>
          </a:p>
        </p:txBody>
      </p:sp>
      <p:sp>
        <p:nvSpPr>
          <p:cNvPr id="23" name="ZoneTexte 31"/>
          <p:cNvSpPr txBox="1">
            <a:spLocks noChangeArrowheads="1"/>
          </p:cNvSpPr>
          <p:nvPr/>
        </p:nvSpPr>
        <p:spPr bwMode="auto">
          <a:xfrm>
            <a:off x="3214717" y="5357821"/>
            <a:ext cx="1857375" cy="369887"/>
          </a:xfrm>
          <a:prstGeom prst="rect">
            <a:avLst/>
          </a:prstGeom>
          <a:noFill/>
          <a:ln w="9525">
            <a:noFill/>
            <a:miter lim="800000"/>
            <a:headEnd/>
            <a:tailEnd/>
          </a:ln>
        </p:spPr>
        <p:txBody>
          <a:bodyPr>
            <a:spAutoFit/>
          </a:bodyPr>
          <a:lstStyle/>
          <a:p>
            <a:r>
              <a:rPr lang="fr-FR" dirty="0" smtClean="0">
                <a:latin typeface="Times New Roman" pitchFamily="18" charset="0"/>
                <a:cs typeface="Times New Roman" pitchFamily="18" charset="0"/>
              </a:rPr>
              <a:t>(3)</a:t>
            </a:r>
            <a:endParaRPr lang="fr-FR" dirty="0">
              <a:latin typeface="Times New Roman" pitchFamily="18" charset="0"/>
              <a:cs typeface="Times New Roman" pitchFamily="18" charset="0"/>
            </a:endParaRPr>
          </a:p>
        </p:txBody>
      </p:sp>
      <p:sp>
        <p:nvSpPr>
          <p:cNvPr id="24" name="ZoneTexte 32"/>
          <p:cNvSpPr txBox="1">
            <a:spLocks noChangeArrowheads="1"/>
          </p:cNvSpPr>
          <p:nvPr/>
        </p:nvSpPr>
        <p:spPr bwMode="auto">
          <a:xfrm>
            <a:off x="3714780" y="5140333"/>
            <a:ext cx="5143500" cy="646113"/>
          </a:xfrm>
          <a:prstGeom prst="rect">
            <a:avLst/>
          </a:prstGeom>
          <a:noFill/>
          <a:ln w="9525">
            <a:noFill/>
            <a:miter lim="800000"/>
            <a:headEnd/>
            <a:tailEnd/>
          </a:ln>
        </p:spPr>
        <p:txBody>
          <a:bodyPr>
            <a:spAutoFit/>
          </a:bodyPr>
          <a:lstStyle/>
          <a:p>
            <a:r>
              <a:rPr lang="fr-FR" dirty="0">
                <a:latin typeface="Times New Roman" pitchFamily="18" charset="0"/>
                <a:cs typeface="Times New Roman" pitchFamily="18" charset="0"/>
              </a:rPr>
              <a:t>C’est </a:t>
            </a:r>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rayon de l’orbite ou circule l’électron;</a:t>
            </a:r>
          </a:p>
          <a:p>
            <a:r>
              <a:rPr lang="fr-FR" dirty="0">
                <a:latin typeface="Times New Roman" pitchFamily="18" charset="0"/>
                <a:cs typeface="Times New Roman" pitchFamily="18" charset="0"/>
              </a:rPr>
              <a:t>Il est quantifié </a:t>
            </a:r>
          </a:p>
        </p:txBody>
      </p:sp>
      <p:pic>
        <p:nvPicPr>
          <p:cNvPr id="18" name="Picture 5"/>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1214477" y="5072098"/>
            <a:ext cx="1785950" cy="857232"/>
          </a:xfrm>
          <a:prstGeom prst="rect">
            <a:avLst/>
          </a:prstGeom>
          <a:noFill/>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9" name="Rectangle 25"/>
          <p:cNvSpPr>
            <a:spLocks noChangeArrowheads="1"/>
          </p:cNvSpPr>
          <p:nvPr/>
        </p:nvSpPr>
        <p:spPr bwMode="auto">
          <a:xfrm>
            <a:off x="-32" y="4000504"/>
            <a:ext cx="9001125" cy="1923604"/>
          </a:xfrm>
          <a:prstGeom prst="rect">
            <a:avLst/>
          </a:prstGeom>
          <a:noFill/>
          <a:ln w="9525">
            <a:noFill/>
            <a:miter lim="800000"/>
            <a:headEnd/>
            <a:tailEnd/>
          </a:ln>
        </p:spPr>
        <p:txBody>
          <a:bodyPr>
            <a:spAutoFit/>
          </a:bodyPr>
          <a:lstStyle/>
          <a:p>
            <a:r>
              <a:rPr lang="fr-FR" sz="1700" dirty="0">
                <a:latin typeface="Calibri" pitchFamily="34" charset="0"/>
                <a:sym typeface="Wingdings 3" pitchFamily="18" charset="2"/>
              </a:rPr>
              <a:t> </a:t>
            </a:r>
            <a:r>
              <a:rPr lang="fr-FR" sz="1700" dirty="0">
                <a:latin typeface="Times New Roman" pitchFamily="18" charset="0"/>
                <a:cs typeface="Times New Roman" pitchFamily="18" charset="0"/>
              </a:rPr>
              <a:t>Pour n = 1  (état fondamental : l'électron occupe l'orbite de rayon r</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 et d'énergie E</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 </a:t>
            </a:r>
          </a:p>
          <a:p>
            <a:r>
              <a:rPr lang="fr-FR" sz="1700" dirty="0">
                <a:latin typeface="Times New Roman" pitchFamily="18" charset="0"/>
                <a:cs typeface="Times New Roman" pitchFamily="18" charset="0"/>
              </a:rPr>
              <a:t>        r</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 = 5,29.10</a:t>
            </a:r>
            <a:r>
              <a:rPr lang="fr-FR" sz="1700" baseline="30000" dirty="0">
                <a:latin typeface="Times New Roman" pitchFamily="18" charset="0"/>
                <a:cs typeface="Times New Roman" pitchFamily="18" charset="0"/>
              </a:rPr>
              <a:t>-11</a:t>
            </a:r>
            <a:r>
              <a:rPr lang="fr-FR" sz="1700" dirty="0">
                <a:latin typeface="Times New Roman" pitchFamily="18" charset="0"/>
                <a:cs typeface="Times New Roman" pitchFamily="18" charset="0"/>
              </a:rPr>
              <a:t> m = 0,529 Å        (1Å = 10</a:t>
            </a:r>
            <a:r>
              <a:rPr lang="fr-FR" sz="1700" baseline="30000" dirty="0">
                <a:latin typeface="Times New Roman" pitchFamily="18" charset="0"/>
                <a:cs typeface="Times New Roman" pitchFamily="18" charset="0"/>
              </a:rPr>
              <a:t>-10</a:t>
            </a:r>
            <a:r>
              <a:rPr lang="fr-FR" sz="1700" dirty="0">
                <a:latin typeface="Times New Roman" pitchFamily="18" charset="0"/>
                <a:cs typeface="Times New Roman" pitchFamily="18" charset="0"/>
              </a:rPr>
              <a:t> m) </a:t>
            </a:r>
          </a:p>
          <a:p>
            <a:r>
              <a:rPr lang="fr-FR" sz="1700" dirty="0">
                <a:latin typeface="Times New Roman" pitchFamily="18" charset="0"/>
                <a:cs typeface="Times New Roman" pitchFamily="18" charset="0"/>
              </a:rPr>
              <a:t>        E</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 = -21,78.10</a:t>
            </a:r>
            <a:r>
              <a:rPr lang="fr-FR" sz="1700" baseline="30000" dirty="0">
                <a:latin typeface="Times New Roman" pitchFamily="18" charset="0"/>
                <a:cs typeface="Times New Roman" pitchFamily="18" charset="0"/>
              </a:rPr>
              <a:t>-19</a:t>
            </a:r>
            <a:r>
              <a:rPr lang="fr-FR" sz="1700" dirty="0">
                <a:latin typeface="Times New Roman" pitchFamily="18" charset="0"/>
                <a:cs typeface="Times New Roman" pitchFamily="18" charset="0"/>
              </a:rPr>
              <a:t> j = -13,6 </a:t>
            </a:r>
            <a:r>
              <a:rPr lang="fr-FR" sz="1700" dirty="0" smtClean="0">
                <a:latin typeface="Times New Roman" pitchFamily="18" charset="0"/>
                <a:cs typeface="Times New Roman" pitchFamily="18" charset="0"/>
              </a:rPr>
              <a:t>eV     (</a:t>
            </a:r>
            <a:r>
              <a:rPr lang="fr-FR" sz="1700" dirty="0">
                <a:latin typeface="Times New Roman" pitchFamily="18" charset="0"/>
                <a:cs typeface="Times New Roman" pitchFamily="18" charset="0"/>
              </a:rPr>
              <a:t>1eV = 1,6.10</a:t>
            </a:r>
            <a:r>
              <a:rPr lang="fr-FR" sz="1700" baseline="30000" dirty="0">
                <a:latin typeface="Times New Roman" pitchFamily="18" charset="0"/>
                <a:cs typeface="Times New Roman" pitchFamily="18" charset="0"/>
              </a:rPr>
              <a:t>-19</a:t>
            </a:r>
            <a:r>
              <a:rPr lang="fr-FR" sz="1700" dirty="0">
                <a:latin typeface="Times New Roman" pitchFamily="18" charset="0"/>
                <a:cs typeface="Times New Roman" pitchFamily="18" charset="0"/>
              </a:rPr>
              <a:t> j) </a:t>
            </a:r>
          </a:p>
          <a:p>
            <a:r>
              <a:rPr lang="fr-FR" sz="1700" dirty="0" smtClean="0">
                <a:latin typeface="Times New Roman" pitchFamily="18" charset="0"/>
                <a:cs typeface="Times New Roman" pitchFamily="18" charset="0"/>
                <a:sym typeface="Wingdings 3" pitchFamily="18" charset="2"/>
              </a:rPr>
              <a:t></a:t>
            </a:r>
            <a:r>
              <a:rPr lang="fr-FR" sz="1700" dirty="0" smtClean="0">
                <a:latin typeface="Times New Roman" pitchFamily="18" charset="0"/>
                <a:cs typeface="Times New Roman" pitchFamily="18" charset="0"/>
              </a:rPr>
              <a:t> </a:t>
            </a:r>
            <a:r>
              <a:rPr lang="fr-FR" sz="1700" dirty="0">
                <a:latin typeface="Times New Roman" pitchFamily="18" charset="0"/>
                <a:cs typeface="Times New Roman" pitchFamily="18" charset="0"/>
              </a:rPr>
              <a:t>Pour  n = 2   ( Premier état excité ) </a:t>
            </a:r>
          </a:p>
          <a:p>
            <a:r>
              <a:rPr lang="fr-FR" sz="1700" dirty="0">
                <a:latin typeface="Times New Roman" pitchFamily="18" charset="0"/>
                <a:cs typeface="Times New Roman" pitchFamily="18" charset="0"/>
              </a:rPr>
              <a:t>       r</a:t>
            </a:r>
            <a:r>
              <a:rPr lang="fr-FR" sz="1700" baseline="-25000" dirty="0">
                <a:latin typeface="Times New Roman" pitchFamily="18" charset="0"/>
                <a:cs typeface="Times New Roman" pitchFamily="18" charset="0"/>
              </a:rPr>
              <a:t>2</a:t>
            </a:r>
            <a:r>
              <a:rPr lang="fr-FR" sz="1700" dirty="0">
                <a:latin typeface="Times New Roman" pitchFamily="18" charset="0"/>
                <a:cs typeface="Times New Roman" pitchFamily="18" charset="0"/>
              </a:rPr>
              <a:t> = 4r</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 = 2,116 Å et E</a:t>
            </a:r>
            <a:r>
              <a:rPr lang="fr-FR" sz="1700" baseline="-25000" dirty="0">
                <a:latin typeface="Times New Roman" pitchFamily="18" charset="0"/>
                <a:cs typeface="Times New Roman" pitchFamily="18" charset="0"/>
              </a:rPr>
              <a:t>2</a:t>
            </a:r>
            <a:r>
              <a:rPr lang="fr-FR" sz="1700" dirty="0">
                <a:latin typeface="Times New Roman" pitchFamily="18" charset="0"/>
                <a:cs typeface="Times New Roman" pitchFamily="18" charset="0"/>
              </a:rPr>
              <a:t> = E</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/4 = -3,4 eV</a:t>
            </a:r>
          </a:p>
          <a:p>
            <a:r>
              <a:rPr lang="fr-FR" sz="1700" dirty="0" smtClean="0">
                <a:latin typeface="Times New Roman" pitchFamily="18" charset="0"/>
                <a:cs typeface="Times New Roman" pitchFamily="18" charset="0"/>
              </a:rPr>
              <a:t> </a:t>
            </a:r>
            <a:r>
              <a:rPr lang="fr-FR" sz="1700" dirty="0">
                <a:latin typeface="Times New Roman" pitchFamily="18" charset="0"/>
                <a:cs typeface="Times New Roman" pitchFamily="18" charset="0"/>
                <a:sym typeface="Wingdings 3" pitchFamily="18" charset="2"/>
              </a:rPr>
              <a:t> </a:t>
            </a:r>
            <a:r>
              <a:rPr lang="fr-FR" sz="1700" dirty="0">
                <a:latin typeface="Times New Roman" pitchFamily="18" charset="0"/>
                <a:cs typeface="Times New Roman" pitchFamily="18" charset="0"/>
              </a:rPr>
              <a:t>Pour n = 3  ( Deuxième état excité ) </a:t>
            </a:r>
          </a:p>
          <a:p>
            <a:r>
              <a:rPr lang="fr-FR" sz="1700" dirty="0">
                <a:latin typeface="Times New Roman" pitchFamily="18" charset="0"/>
                <a:cs typeface="Times New Roman" pitchFamily="18" charset="0"/>
              </a:rPr>
              <a:t>       r</a:t>
            </a:r>
            <a:r>
              <a:rPr lang="fr-FR" sz="1700" baseline="-25000" dirty="0">
                <a:latin typeface="Times New Roman" pitchFamily="18" charset="0"/>
                <a:cs typeface="Times New Roman" pitchFamily="18" charset="0"/>
              </a:rPr>
              <a:t>3</a:t>
            </a:r>
            <a:r>
              <a:rPr lang="fr-FR" sz="1700" dirty="0">
                <a:latin typeface="Times New Roman" pitchFamily="18" charset="0"/>
                <a:cs typeface="Times New Roman" pitchFamily="18" charset="0"/>
              </a:rPr>
              <a:t> = 9r</a:t>
            </a:r>
            <a:r>
              <a:rPr lang="fr-FR" sz="1700" baseline="-25000" dirty="0">
                <a:latin typeface="Times New Roman" pitchFamily="18" charset="0"/>
                <a:cs typeface="Times New Roman" pitchFamily="18" charset="0"/>
              </a:rPr>
              <a:t>1</a:t>
            </a:r>
            <a:r>
              <a:rPr lang="fr-FR" sz="1700" dirty="0">
                <a:latin typeface="Times New Roman" pitchFamily="18" charset="0"/>
                <a:cs typeface="Times New Roman" pitchFamily="18" charset="0"/>
              </a:rPr>
              <a:t> = 4,761 Å    et    </a:t>
            </a:r>
            <a:r>
              <a:rPr lang="fr-FR" sz="1700" dirty="0" smtClean="0">
                <a:latin typeface="Times New Roman" pitchFamily="18" charset="0"/>
                <a:cs typeface="Times New Roman" pitchFamily="18" charset="0"/>
              </a:rPr>
              <a:t>E</a:t>
            </a:r>
            <a:r>
              <a:rPr lang="fr-FR" sz="1700" baseline="-25000" dirty="0">
                <a:latin typeface="Times New Roman" pitchFamily="18" charset="0"/>
                <a:cs typeface="Times New Roman" pitchFamily="18" charset="0"/>
              </a:rPr>
              <a:t>3</a:t>
            </a:r>
            <a:r>
              <a:rPr lang="fr-FR" sz="1700" dirty="0" smtClean="0">
                <a:latin typeface="Times New Roman" pitchFamily="18" charset="0"/>
                <a:cs typeface="Times New Roman" pitchFamily="18" charset="0"/>
              </a:rPr>
              <a:t> </a:t>
            </a:r>
            <a:r>
              <a:rPr lang="fr-FR" sz="1700" dirty="0">
                <a:latin typeface="Times New Roman" pitchFamily="18" charset="0"/>
                <a:cs typeface="Times New Roman" pitchFamily="18" charset="0"/>
              </a:rPr>
              <a:t>= -1,51 eV </a:t>
            </a:r>
          </a:p>
        </p:txBody>
      </p:sp>
      <p:sp>
        <p:nvSpPr>
          <p:cNvPr id="17" name="Espace réservé du numéro de diapositive 16"/>
          <p:cNvSpPr>
            <a:spLocks noGrp="1"/>
          </p:cNvSpPr>
          <p:nvPr>
            <p:ph type="sldNum" sz="quarter" idx="12"/>
          </p:nvPr>
        </p:nvSpPr>
        <p:spPr/>
        <p:txBody>
          <a:bodyPr/>
          <a:lstStyle/>
          <a:p>
            <a:pPr>
              <a:defRPr/>
            </a:pPr>
            <a:fld id="{7F67C682-C8CF-437B-8FBE-4C79EE4095B4}" type="slidenum">
              <a:rPr lang="fr-FR" smtClean="0"/>
              <a:pPr>
                <a:defRPr/>
              </a:pPr>
              <a:t>13</a:t>
            </a:fld>
            <a:endParaRPr lang="fr-FR"/>
          </a:p>
        </p:txBody>
      </p:sp>
      <p:pic>
        <p:nvPicPr>
          <p:cNvPr id="224261"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00034" y="71438"/>
            <a:ext cx="1785950" cy="857232"/>
          </a:xfrm>
          <a:prstGeom prst="rect">
            <a:avLst/>
          </a:prstGeom>
          <a:noFill/>
        </p:spPr>
      </p:pic>
      <p:sp>
        <p:nvSpPr>
          <p:cNvPr id="224263" name="Rectangle 7"/>
          <p:cNvSpPr>
            <a:spLocks noChangeArrowheads="1"/>
          </p:cNvSpPr>
          <p:nvPr/>
        </p:nvSpPr>
        <p:spPr bwMode="auto">
          <a:xfrm>
            <a:off x="0" y="9620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4265" name="Rectangle 9"/>
          <p:cNvSpPr>
            <a:spLocks noChangeArrowheads="1"/>
          </p:cNvSpPr>
          <p:nvPr/>
        </p:nvSpPr>
        <p:spPr bwMode="auto">
          <a:xfrm>
            <a:off x="0" y="785794"/>
            <a:ext cx="8765541" cy="320857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7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n</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est appelé rayon de l’orbite de Bohr de rang n, r</a:t>
            </a:r>
            <a:r>
              <a:rPr kumimoji="0" lang="fr-FR" sz="17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n</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peut être mis sous la forme : </a:t>
            </a:r>
            <a:r>
              <a:rPr kumimoji="0" lang="fr-FR"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7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n</a:t>
            </a:r>
            <a:r>
              <a:rPr kumimoji="0" lang="fr-FR"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a:t>
            </a:r>
            <a:r>
              <a:rPr kumimoji="0" lang="fr-FR" sz="17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fr-FR"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fr-FR" sz="17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avec a</a:t>
            </a:r>
            <a:r>
              <a:rPr kumimoji="0" lang="fr-FR" sz="17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représente le rayon de la première</a:t>
            </a:r>
            <a:r>
              <a:rPr kumimoji="0" lang="fr-FR" sz="17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orbite de Bohr (n = 1) : </a:t>
            </a:r>
          </a:p>
          <a:p>
            <a:pPr marL="0" marR="0" lvl="0" indent="0" algn="l" defTabSz="914400" rtl="0" eaLnBrk="1" fontAlgn="base" latinLnBrk="0" hangingPunct="1">
              <a:lnSpc>
                <a:spcPct val="150000"/>
              </a:lnSpc>
              <a:spcBef>
                <a:spcPct val="0"/>
              </a:spcBef>
              <a:spcAft>
                <a:spcPct val="0"/>
              </a:spcAft>
              <a:buClrTx/>
              <a:buSzTx/>
              <a:buFontTx/>
              <a:buNone/>
              <a:tabLst/>
            </a:pPr>
            <a:endParaRPr lang="fr-FR" sz="1200" dirty="0" smtClean="0">
              <a:latin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a:lnSpc>
                <a:spcPct val="150000"/>
              </a:lnSpc>
            </a:pPr>
            <a:r>
              <a:rPr lang="fr-FR" sz="1700" dirty="0" smtClean="0">
                <a:latin typeface="Times New Roman" pitchFamily="18" charset="0"/>
                <a:cs typeface="Times New Roman" pitchFamily="18" charset="0"/>
              </a:rPr>
              <a:t>En portant l’expression de r</a:t>
            </a:r>
            <a:r>
              <a:rPr lang="fr-FR" sz="1700" baseline="-25000" dirty="0" smtClean="0">
                <a:latin typeface="Times New Roman" pitchFamily="18" charset="0"/>
                <a:cs typeface="Times New Roman" pitchFamily="18" charset="0"/>
              </a:rPr>
              <a:t>n</a:t>
            </a:r>
            <a:r>
              <a:rPr lang="fr-FR" sz="1700" dirty="0" smtClean="0">
                <a:latin typeface="Times New Roman" pitchFamily="18" charset="0"/>
                <a:cs typeface="Times New Roman" pitchFamily="18" charset="0"/>
              </a:rPr>
              <a:t> dans celle de l’énergie totale, on obtient : </a:t>
            </a:r>
          </a:p>
          <a:p>
            <a:pPr>
              <a:lnSpc>
                <a:spcPct val="150000"/>
              </a:lnSpc>
            </a:pPr>
            <a:r>
              <a:rPr lang="fr-FR" sz="1700" dirty="0" smtClean="0">
                <a:latin typeface="Times New Roman" pitchFamily="18" charset="0"/>
                <a:cs typeface="Times New Roman" pitchFamily="18" charset="0"/>
              </a:rPr>
              <a:t>E</a:t>
            </a:r>
            <a:r>
              <a:rPr lang="fr-FR" sz="1700" baseline="-25000" dirty="0" smtClean="0">
                <a:latin typeface="Times New Roman" pitchFamily="18" charset="0"/>
                <a:cs typeface="Times New Roman" pitchFamily="18" charset="0"/>
              </a:rPr>
              <a:t>n</a:t>
            </a:r>
            <a:r>
              <a:rPr lang="fr-FR" sz="1700" dirty="0" smtClean="0">
                <a:latin typeface="Times New Roman" pitchFamily="18" charset="0"/>
                <a:cs typeface="Times New Roman" pitchFamily="18" charset="0"/>
              </a:rPr>
              <a:t> dépend de n, donc elle est discontinue ou quantifiée.</a:t>
            </a:r>
          </a:p>
          <a:p>
            <a:pPr>
              <a:lnSpc>
                <a:spcPct val="150000"/>
              </a:lnSpc>
            </a:pPr>
            <a:r>
              <a:rPr lang="fr-FR" sz="1700" dirty="0" smtClean="0">
                <a:latin typeface="Times New Roman" pitchFamily="18" charset="0"/>
                <a:cs typeface="Times New Roman" pitchFamily="18" charset="0"/>
              </a:rPr>
              <a:t>Dans le S.I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24264" name="Picture 8"/>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00364" y="1571612"/>
            <a:ext cx="2214578" cy="857256"/>
          </a:xfrm>
          <a:prstGeom prst="rect">
            <a:avLst/>
          </a:prstGeom>
          <a:noFill/>
        </p:spPr>
      </p:pic>
      <p:sp>
        <p:nvSpPr>
          <p:cNvPr id="224266" name="Rectangle 10"/>
          <p:cNvSpPr>
            <a:spLocks noChangeArrowheads="1"/>
          </p:cNvSpPr>
          <p:nvPr/>
        </p:nvSpPr>
        <p:spPr bwMode="auto">
          <a:xfrm>
            <a:off x="0" y="8858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pic>
        <p:nvPicPr>
          <p:cNvPr id="224267" name="Picture 1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715151" y="2285992"/>
            <a:ext cx="1928815" cy="714380"/>
          </a:xfrm>
          <a:prstGeom prst="rect">
            <a:avLst/>
          </a:prstGeom>
          <a:noFill/>
          <a:ln w="9525">
            <a:noFill/>
            <a:miter lim="800000"/>
            <a:headEnd/>
            <a:tailEnd/>
          </a:ln>
        </p:spPr>
      </p:pic>
      <p:pic>
        <p:nvPicPr>
          <p:cNvPr id="227329" name="Picture 1"/>
          <p:cNvPicPr>
            <a:picLocks noChangeAspect="1" noChangeArrowheads="1"/>
          </p:cNvPicPr>
          <p:nvPr/>
        </p:nvPicPr>
        <p:blipFill>
          <a:blip r:embed="rId5"/>
          <a:srcRect/>
          <a:stretch>
            <a:fillRect/>
          </a:stretch>
        </p:blipFill>
        <p:spPr bwMode="auto">
          <a:xfrm>
            <a:off x="1438290" y="3214686"/>
            <a:ext cx="5276850" cy="8763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3"/>
          <p:cNvPicPr>
            <a:picLocks noChangeAspect="1" noChangeArrowheads="1"/>
          </p:cNvPicPr>
          <p:nvPr/>
        </p:nvPicPr>
        <p:blipFill>
          <a:blip r:embed="rId2"/>
          <a:srcRect/>
          <a:stretch>
            <a:fillRect/>
          </a:stretch>
        </p:blipFill>
        <p:spPr bwMode="auto">
          <a:xfrm>
            <a:off x="1000125" y="142875"/>
            <a:ext cx="6715125" cy="714375"/>
          </a:xfrm>
          <a:prstGeom prst="rect">
            <a:avLst/>
          </a:prstGeom>
          <a:noFill/>
          <a:ln w="9525">
            <a:noFill/>
            <a:miter lim="800000"/>
            <a:headEnd/>
            <a:tailEnd/>
          </a:ln>
        </p:spPr>
      </p:pic>
      <p:sp>
        <p:nvSpPr>
          <p:cNvPr id="80899" name="Rectangle 10"/>
          <p:cNvSpPr>
            <a:spLocks noChangeArrowheads="1"/>
          </p:cNvSpPr>
          <p:nvPr/>
        </p:nvSpPr>
        <p:spPr bwMode="auto">
          <a:xfrm>
            <a:off x="928688" y="4000500"/>
            <a:ext cx="7786687" cy="923925"/>
          </a:xfrm>
          <a:prstGeom prst="rect">
            <a:avLst/>
          </a:prstGeom>
          <a:noFill/>
          <a:ln w="9525">
            <a:noFill/>
            <a:miter lim="800000"/>
            <a:headEnd/>
            <a:tailEnd/>
          </a:ln>
        </p:spPr>
        <p:txBody>
          <a:bodyPr>
            <a:spAutoFit/>
          </a:bodyPr>
          <a:lstStyle/>
          <a:p>
            <a:r>
              <a:rPr lang="fr-FR">
                <a:latin typeface="Calibri" pitchFamily="34" charset="0"/>
              </a:rPr>
              <a:t> </a:t>
            </a:r>
            <a:r>
              <a:rPr lang="fr-FR">
                <a:latin typeface="Times New Roman" pitchFamily="18" charset="0"/>
                <a:cs typeface="Times New Roman" pitchFamily="18" charset="0"/>
              </a:rPr>
              <a:t>H  ---&gt;  H</a:t>
            </a:r>
            <a:r>
              <a:rPr lang="fr-FR" baseline="30000">
                <a:latin typeface="Times New Roman" pitchFamily="18" charset="0"/>
                <a:cs typeface="Times New Roman" pitchFamily="18" charset="0"/>
              </a:rPr>
              <a:t>+</a:t>
            </a:r>
            <a:r>
              <a:rPr lang="fr-FR">
                <a:latin typeface="Times New Roman" pitchFamily="18" charset="0"/>
                <a:cs typeface="Times New Roman" pitchFamily="18" charset="0"/>
              </a:rPr>
              <a:t> + 1e</a:t>
            </a:r>
            <a:r>
              <a:rPr lang="fr-FR" baseline="30000">
                <a:latin typeface="Times New Roman" pitchFamily="18" charset="0"/>
                <a:cs typeface="Times New Roman" pitchFamily="18" charset="0"/>
              </a:rPr>
              <a:t>-</a:t>
            </a:r>
            <a:r>
              <a:rPr lang="fr-FR">
                <a:latin typeface="Times New Roman" pitchFamily="18" charset="0"/>
                <a:cs typeface="Times New Roman" pitchFamily="18" charset="0"/>
              </a:rPr>
              <a:t>    ionisation de l'atome d'hydrogène </a:t>
            </a:r>
          </a:p>
          <a:p>
            <a:endParaRPr lang="fr-FR">
              <a:latin typeface="Times New Roman" pitchFamily="18" charset="0"/>
              <a:cs typeface="Times New Roman" pitchFamily="18" charset="0"/>
            </a:endParaRPr>
          </a:p>
          <a:p>
            <a:r>
              <a:rPr lang="fr-FR">
                <a:latin typeface="Times New Roman" pitchFamily="18" charset="0"/>
                <a:cs typeface="Times New Roman" pitchFamily="18" charset="0"/>
              </a:rPr>
              <a:t>∆E  = E</a:t>
            </a:r>
            <a:r>
              <a:rPr lang="fr-FR" baseline="-25000">
                <a:latin typeface="Times New Roman" pitchFamily="18" charset="0"/>
                <a:cs typeface="Times New Roman" pitchFamily="18" charset="0"/>
              </a:rPr>
              <a:t>∞</a:t>
            </a:r>
            <a:r>
              <a:rPr lang="fr-FR">
                <a:latin typeface="Times New Roman" pitchFamily="18" charset="0"/>
                <a:cs typeface="Times New Roman" pitchFamily="18" charset="0"/>
              </a:rPr>
              <a:t> - E</a:t>
            </a:r>
            <a:r>
              <a:rPr lang="fr-FR" baseline="-25000">
                <a:latin typeface="Times New Roman" pitchFamily="18" charset="0"/>
                <a:cs typeface="Times New Roman" pitchFamily="18" charset="0"/>
              </a:rPr>
              <a:t>1</a:t>
            </a:r>
            <a:r>
              <a:rPr lang="fr-FR">
                <a:latin typeface="Times New Roman" pitchFamily="18" charset="0"/>
                <a:cs typeface="Times New Roman" pitchFamily="18" charset="0"/>
              </a:rPr>
              <a:t> = 13,6 eV    avec  E</a:t>
            </a:r>
            <a:r>
              <a:rPr lang="fr-FR" baseline="-25000">
                <a:latin typeface="Times New Roman" pitchFamily="18" charset="0"/>
                <a:cs typeface="Times New Roman" pitchFamily="18" charset="0"/>
              </a:rPr>
              <a:t>∞</a:t>
            </a:r>
            <a:r>
              <a:rPr lang="fr-FR">
                <a:latin typeface="Times New Roman" pitchFamily="18" charset="0"/>
                <a:cs typeface="Times New Roman" pitchFamily="18" charset="0"/>
              </a:rPr>
              <a:t> = 0</a:t>
            </a:r>
          </a:p>
        </p:txBody>
      </p:sp>
      <p:sp>
        <p:nvSpPr>
          <p:cNvPr id="100355" name="Rectangle 2"/>
          <p:cNvSpPr>
            <a:spLocks noChangeArrowheads="1"/>
          </p:cNvSpPr>
          <p:nvPr/>
        </p:nvSpPr>
        <p:spPr bwMode="auto">
          <a:xfrm>
            <a:off x="2500313" y="214313"/>
            <a:ext cx="3729037" cy="584200"/>
          </a:xfrm>
          <a:prstGeom prst="rect">
            <a:avLst/>
          </a:prstGeom>
          <a:noFill/>
          <a:ln w="9525">
            <a:noFill/>
            <a:miter lim="800000"/>
            <a:headEnd/>
            <a:tailEnd/>
          </a:ln>
        </p:spPr>
        <p:txBody>
          <a:bodyPr wrap="none">
            <a:spAutoFit/>
          </a:bodyPr>
          <a:lstStyle/>
          <a:p>
            <a:pPr>
              <a:defRPr/>
            </a:pPr>
            <a:r>
              <a:rPr lang="fr-FR" sz="3200" b="1" i="1" dirty="0">
                <a:solidFill>
                  <a:srgbClr val="0000CC"/>
                </a:solidFill>
                <a:latin typeface="Times New Roman" pitchFamily="18" charset="0"/>
                <a:ea typeface="+mj-ea"/>
                <a:cs typeface="Times New Roman" pitchFamily="18" charset="0"/>
              </a:rPr>
              <a:t>Energie d’ionisation</a:t>
            </a:r>
          </a:p>
        </p:txBody>
      </p:sp>
      <p:sp>
        <p:nvSpPr>
          <p:cNvPr id="80901" name="Rectangle 3"/>
          <p:cNvSpPr>
            <a:spLocks noChangeArrowheads="1"/>
          </p:cNvSpPr>
          <p:nvPr/>
        </p:nvSpPr>
        <p:spPr bwMode="auto">
          <a:xfrm>
            <a:off x="642938" y="1571625"/>
            <a:ext cx="7500937" cy="923925"/>
          </a:xfrm>
          <a:prstGeom prst="rect">
            <a:avLst/>
          </a:prstGeom>
          <a:noFill/>
          <a:ln w="9525">
            <a:noFill/>
            <a:miter lim="800000"/>
            <a:headEnd/>
            <a:tailEnd/>
          </a:ln>
        </p:spPr>
        <p:txBody>
          <a:bodyPr>
            <a:spAutoFit/>
          </a:bodyPr>
          <a:lstStyle/>
          <a:p>
            <a:pPr algn="just"/>
            <a:r>
              <a:rPr lang="fr-FR">
                <a:latin typeface="Times New Roman" pitchFamily="18" charset="0"/>
                <a:cs typeface="Times New Roman" pitchFamily="18" charset="0"/>
              </a:rPr>
              <a:t>Le potentiel d'ionisation ou énergie d'ionisation d'un atome est l'énergie qu'il faut fournir à un atome neutre pour arracher un électron (le moins lié) à l'état gazeux et former un ion positif. </a:t>
            </a:r>
          </a:p>
        </p:txBody>
      </p:sp>
      <p:sp>
        <p:nvSpPr>
          <p:cNvPr id="80902" name="Rectangle 5"/>
          <p:cNvSpPr>
            <a:spLocks noChangeArrowheads="1"/>
          </p:cNvSpPr>
          <p:nvPr/>
        </p:nvSpPr>
        <p:spPr bwMode="auto">
          <a:xfrm>
            <a:off x="2286000" y="3105150"/>
            <a:ext cx="4572000" cy="6477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sym typeface="Wingdings 3" pitchFamily="18" charset="2"/>
              </a:rPr>
              <a:t> </a:t>
            </a:r>
            <a:r>
              <a:rPr lang="fr-FR">
                <a:latin typeface="Times New Roman" pitchFamily="18" charset="0"/>
                <a:cs typeface="Times New Roman" pitchFamily="18" charset="0"/>
              </a:rPr>
              <a:t>Pour n = </a:t>
            </a:r>
            <a:r>
              <a:rPr lang="fr-FR">
                <a:latin typeface="Times New Roman" pitchFamily="18" charset="0"/>
                <a:cs typeface="Times New Roman" pitchFamily="18" charset="0"/>
                <a:sym typeface="Symbol" pitchFamily="18" charset="2"/>
              </a:rPr>
              <a:t>        </a:t>
            </a:r>
            <a:r>
              <a:rPr lang="fr-FR">
                <a:latin typeface="Times New Roman" pitchFamily="18" charset="0"/>
                <a:cs typeface="Times New Roman" pitchFamily="18" charset="0"/>
                <a:sym typeface="Wingdings 3" pitchFamily="18" charset="2"/>
              </a:rPr>
              <a:t>        </a:t>
            </a:r>
            <a:r>
              <a:rPr lang="fr-FR">
                <a:latin typeface="Times New Roman" pitchFamily="18" charset="0"/>
                <a:cs typeface="Times New Roman" pitchFamily="18" charset="0"/>
              </a:rPr>
              <a:t>E</a:t>
            </a:r>
            <a:r>
              <a:rPr lang="fr-FR" baseline="-25000">
                <a:latin typeface="Times New Roman" pitchFamily="18" charset="0"/>
                <a:cs typeface="Times New Roman" pitchFamily="18" charset="0"/>
                <a:sym typeface="Symbol" pitchFamily="18" charset="2"/>
              </a:rPr>
              <a:t></a:t>
            </a:r>
            <a:r>
              <a:rPr lang="fr-FR">
                <a:latin typeface="Times New Roman" pitchFamily="18" charset="0"/>
                <a:cs typeface="Times New Roman" pitchFamily="18" charset="0"/>
              </a:rPr>
              <a:t> = 0 eV </a:t>
            </a:r>
          </a:p>
          <a:p>
            <a:r>
              <a:rPr lang="fr-FR">
                <a:latin typeface="Times New Roman" pitchFamily="18" charset="0"/>
                <a:cs typeface="Times New Roman" pitchFamily="18" charset="0"/>
              </a:rPr>
              <a:t> </a:t>
            </a:r>
          </a:p>
        </p:txBody>
      </p:sp>
      <p:sp>
        <p:nvSpPr>
          <p:cNvPr id="7" name="Espace réservé du numéro de diapositive 6"/>
          <p:cNvSpPr>
            <a:spLocks noGrp="1"/>
          </p:cNvSpPr>
          <p:nvPr>
            <p:ph type="sldNum" sz="quarter" idx="12"/>
          </p:nvPr>
        </p:nvSpPr>
        <p:spPr/>
        <p:txBody>
          <a:bodyPr/>
          <a:lstStyle/>
          <a:p>
            <a:pPr>
              <a:defRPr/>
            </a:pPr>
            <a:fld id="{32F280D5-2B51-43CB-A2F1-517981BEAA76}" type="slidenum">
              <a:rPr lang="fr-FR" smtClean="0"/>
              <a:pPr>
                <a:defRPr/>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2"/>
          <p:cNvGraphicFramePr>
            <a:graphicFrameLocks noChangeAspect="1"/>
          </p:cNvGraphicFramePr>
          <p:nvPr/>
        </p:nvGraphicFramePr>
        <p:xfrm>
          <a:off x="4786313" y="1071563"/>
          <a:ext cx="4051300" cy="3136900"/>
        </p:xfrm>
        <a:graphic>
          <a:graphicData uri="http://schemas.openxmlformats.org/presentationml/2006/ole">
            <p:oleObj spid="_x0000_s225282" name="Picture" r:id="rId3" imgW="4051800" imgH="3137400" progId="Word.Picture.8">
              <p:embed/>
            </p:oleObj>
          </a:graphicData>
        </a:graphic>
      </p:graphicFrame>
      <p:sp>
        <p:nvSpPr>
          <p:cNvPr id="8197" name="Text Box 7"/>
          <p:cNvSpPr txBox="1">
            <a:spLocks noChangeArrowheads="1"/>
          </p:cNvSpPr>
          <p:nvPr/>
        </p:nvSpPr>
        <p:spPr bwMode="auto">
          <a:xfrm>
            <a:off x="236538" y="2362200"/>
            <a:ext cx="7248525" cy="369888"/>
          </a:xfrm>
          <a:prstGeom prst="rect">
            <a:avLst/>
          </a:prstGeom>
          <a:noFill/>
          <a:ln w="9525">
            <a:noFill/>
            <a:miter lim="800000"/>
            <a:headEnd/>
            <a:tailEnd/>
          </a:ln>
        </p:spPr>
        <p:txBody>
          <a:bodyPr>
            <a:spAutoFit/>
          </a:bodyPr>
          <a:lstStyle/>
          <a:p>
            <a:pPr>
              <a:spcBef>
                <a:spcPct val="50000"/>
              </a:spcBef>
            </a:pPr>
            <a:r>
              <a:rPr lang="fr-FR" b="1">
                <a:latin typeface="Calibri" pitchFamily="34" charset="0"/>
              </a:rPr>
              <a:t>		</a:t>
            </a:r>
            <a:r>
              <a:rPr lang="fr-FR" b="1">
                <a:latin typeface="Times New Roman" pitchFamily="18" charset="0"/>
                <a:cs typeface="Times New Roman" pitchFamily="18" charset="0"/>
              </a:rPr>
              <a:t>En conclusion:</a:t>
            </a:r>
          </a:p>
        </p:txBody>
      </p:sp>
      <p:grpSp>
        <p:nvGrpSpPr>
          <p:cNvPr id="2" name="Group 16"/>
          <p:cNvGrpSpPr>
            <a:grpSpLocks/>
          </p:cNvGrpSpPr>
          <p:nvPr/>
        </p:nvGrpSpPr>
        <p:grpSpPr bwMode="auto">
          <a:xfrm>
            <a:off x="338138" y="3735388"/>
            <a:ext cx="4954587" cy="519112"/>
            <a:chOff x="213" y="2209"/>
            <a:chExt cx="3121" cy="327"/>
          </a:xfrm>
        </p:grpSpPr>
        <p:sp>
          <p:nvSpPr>
            <p:cNvPr id="8210" name="Text Box 3"/>
            <p:cNvSpPr txBox="1">
              <a:spLocks noChangeArrowheads="1"/>
            </p:cNvSpPr>
            <p:nvPr/>
          </p:nvSpPr>
          <p:spPr bwMode="auto">
            <a:xfrm>
              <a:off x="213" y="2215"/>
              <a:ext cx="405" cy="233"/>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1)</a:t>
              </a:r>
            </a:p>
          </p:txBody>
        </p:sp>
        <p:graphicFrame>
          <p:nvGraphicFramePr>
            <p:cNvPr id="8196" name="Object 5"/>
            <p:cNvGraphicFramePr>
              <a:graphicFrameLocks noChangeAspect="1"/>
            </p:cNvGraphicFramePr>
            <p:nvPr/>
          </p:nvGraphicFramePr>
          <p:xfrm>
            <a:off x="521" y="2209"/>
            <a:ext cx="2813" cy="327"/>
          </p:xfrm>
          <a:graphic>
            <a:graphicData uri="http://schemas.openxmlformats.org/presentationml/2006/ole">
              <p:oleObj spid="_x0000_s225284" name="Équation" r:id="rId4" imgW="1790640" imgH="279360" progId="Equation.3">
                <p:embed/>
              </p:oleObj>
            </a:graphicData>
          </a:graphic>
        </p:graphicFrame>
      </p:grpSp>
      <p:sp>
        <p:nvSpPr>
          <p:cNvPr id="8199" name="Text Box 10"/>
          <p:cNvSpPr txBox="1">
            <a:spLocks noChangeArrowheads="1"/>
          </p:cNvSpPr>
          <p:nvPr/>
        </p:nvSpPr>
        <p:spPr bwMode="auto">
          <a:xfrm>
            <a:off x="6045200" y="4403725"/>
            <a:ext cx="3098800" cy="457200"/>
          </a:xfrm>
          <a:prstGeom prst="rect">
            <a:avLst/>
          </a:prstGeom>
          <a:noFill/>
          <a:ln w="9525">
            <a:noFill/>
            <a:miter lim="800000"/>
            <a:headEnd/>
            <a:tailEnd/>
          </a:ln>
        </p:spPr>
        <p:txBody>
          <a:bodyPr>
            <a:spAutoFit/>
          </a:bodyPr>
          <a:lstStyle/>
          <a:p>
            <a:r>
              <a:rPr lang="fr-FR">
                <a:latin typeface="Calibri" pitchFamily="34" charset="0"/>
              </a:rPr>
              <a:t>n=1,  2,  3,   …</a:t>
            </a:r>
            <a:r>
              <a:rPr lang="fr-FR">
                <a:latin typeface="Calibri" pitchFamily="34" charset="0"/>
                <a:sym typeface="Symbol" pitchFamily="18" charset="2"/>
              </a:rPr>
              <a:t></a:t>
            </a:r>
            <a:endParaRPr lang="fr-FR">
              <a:latin typeface="Calibri" pitchFamily="34" charset="0"/>
            </a:endParaRPr>
          </a:p>
        </p:txBody>
      </p:sp>
      <p:grpSp>
        <p:nvGrpSpPr>
          <p:cNvPr id="3" name="Group 18"/>
          <p:cNvGrpSpPr>
            <a:grpSpLocks/>
          </p:cNvGrpSpPr>
          <p:nvPr/>
        </p:nvGrpSpPr>
        <p:grpSpPr bwMode="auto">
          <a:xfrm>
            <a:off x="471517" y="4857754"/>
            <a:ext cx="8315325" cy="1017588"/>
            <a:chOff x="213" y="2916"/>
            <a:chExt cx="5238" cy="641"/>
          </a:xfrm>
        </p:grpSpPr>
        <p:sp>
          <p:nvSpPr>
            <p:cNvPr id="8209" name="Text Box 5"/>
            <p:cNvSpPr txBox="1">
              <a:spLocks noChangeArrowheads="1"/>
            </p:cNvSpPr>
            <p:nvPr/>
          </p:nvSpPr>
          <p:spPr bwMode="auto">
            <a:xfrm>
              <a:off x="213" y="3036"/>
              <a:ext cx="5238" cy="233"/>
            </a:xfrm>
            <a:prstGeom prst="rect">
              <a:avLst/>
            </a:prstGeom>
            <a:noFill/>
            <a:ln w="9525">
              <a:noFill/>
              <a:miter lim="800000"/>
              <a:headEnd/>
              <a:tailEnd/>
            </a:ln>
          </p:spPr>
          <p:txBody>
            <a:bodyPr>
              <a:spAutoFit/>
            </a:bodyPr>
            <a:lstStyle/>
            <a:p>
              <a:r>
                <a:rPr lang="fr-FR" b="1" dirty="0">
                  <a:latin typeface="Times New Roman" pitchFamily="18" charset="0"/>
                  <a:cs typeface="Times New Roman" pitchFamily="18" charset="0"/>
                </a:rPr>
                <a:t>2)</a:t>
              </a:r>
            </a:p>
          </p:txBody>
        </p:sp>
        <p:graphicFrame>
          <p:nvGraphicFramePr>
            <p:cNvPr id="8195" name="Object 3"/>
            <p:cNvGraphicFramePr>
              <a:graphicFrameLocks noChangeAspect="1"/>
            </p:cNvGraphicFramePr>
            <p:nvPr/>
          </p:nvGraphicFramePr>
          <p:xfrm>
            <a:off x="575" y="2916"/>
            <a:ext cx="2507" cy="641"/>
          </p:xfrm>
          <a:graphic>
            <a:graphicData uri="http://schemas.openxmlformats.org/presentationml/2006/ole">
              <p:oleObj spid="_x0000_s225283" name="Équation" r:id="rId5" imgW="2145960" imgH="545760" progId="Equation.3">
                <p:embed/>
              </p:oleObj>
            </a:graphicData>
          </a:graphic>
        </p:graphicFrame>
      </p:grpSp>
      <p:sp>
        <p:nvSpPr>
          <p:cNvPr id="8201" name="AutoShape 15"/>
          <p:cNvSpPr>
            <a:spLocks/>
          </p:cNvSpPr>
          <p:nvPr/>
        </p:nvSpPr>
        <p:spPr bwMode="auto">
          <a:xfrm>
            <a:off x="5468938" y="3817938"/>
            <a:ext cx="423862" cy="1625600"/>
          </a:xfrm>
          <a:prstGeom prst="rightBrace">
            <a:avLst>
              <a:gd name="adj1" fmla="val 31960"/>
              <a:gd name="adj2" fmla="val 50000"/>
            </a:avLst>
          </a:prstGeom>
          <a:noFill/>
          <a:ln w="38100">
            <a:solidFill>
              <a:schemeClr val="tx1"/>
            </a:solidFill>
            <a:round/>
            <a:headEnd/>
            <a:tailEnd/>
          </a:ln>
        </p:spPr>
        <p:txBody>
          <a:bodyPr wrap="none" anchor="ctr"/>
          <a:lstStyle/>
          <a:p>
            <a:endParaRPr lang="fr-FR">
              <a:latin typeface="Calibri" pitchFamily="34" charset="0"/>
            </a:endParaRPr>
          </a:p>
        </p:txBody>
      </p:sp>
      <p:grpSp>
        <p:nvGrpSpPr>
          <p:cNvPr id="4" name="Group 6"/>
          <p:cNvGrpSpPr>
            <a:grpSpLocks/>
          </p:cNvGrpSpPr>
          <p:nvPr/>
        </p:nvGrpSpPr>
        <p:grpSpPr bwMode="auto">
          <a:xfrm>
            <a:off x="5092700" y="1006475"/>
            <a:ext cx="4051300" cy="3136900"/>
            <a:chOff x="6885" y="7609"/>
            <a:chExt cx="6381" cy="4941"/>
          </a:xfrm>
        </p:grpSpPr>
        <p:pic>
          <p:nvPicPr>
            <p:cNvPr id="8205" name="Picture 7"/>
            <p:cNvPicPr>
              <a:picLocks noChangeAspect="1" noChangeArrowheads="1"/>
            </p:cNvPicPr>
            <p:nvPr/>
          </p:nvPicPr>
          <p:blipFill>
            <a:blip r:embed="rId6"/>
            <a:srcRect/>
            <a:stretch>
              <a:fillRect/>
            </a:stretch>
          </p:blipFill>
          <p:spPr bwMode="auto">
            <a:xfrm>
              <a:off x="6885" y="7609"/>
              <a:ext cx="6381" cy="1514"/>
            </a:xfrm>
            <a:prstGeom prst="rect">
              <a:avLst/>
            </a:prstGeom>
            <a:noFill/>
            <a:ln w="9525">
              <a:noFill/>
              <a:miter lim="800000"/>
              <a:headEnd/>
              <a:tailEnd/>
            </a:ln>
          </p:spPr>
        </p:pic>
        <p:pic>
          <p:nvPicPr>
            <p:cNvPr id="8206" name="Picture 8"/>
            <p:cNvPicPr>
              <a:picLocks noChangeAspect="1" noChangeArrowheads="1"/>
            </p:cNvPicPr>
            <p:nvPr/>
          </p:nvPicPr>
          <p:blipFill>
            <a:blip r:embed="rId7"/>
            <a:srcRect/>
            <a:stretch>
              <a:fillRect/>
            </a:stretch>
          </p:blipFill>
          <p:spPr bwMode="auto">
            <a:xfrm>
              <a:off x="6885" y="9123"/>
              <a:ext cx="6381" cy="1514"/>
            </a:xfrm>
            <a:prstGeom prst="rect">
              <a:avLst/>
            </a:prstGeom>
            <a:noFill/>
            <a:ln w="9525">
              <a:noFill/>
              <a:miter lim="800000"/>
              <a:headEnd/>
              <a:tailEnd/>
            </a:ln>
          </p:spPr>
        </p:pic>
        <p:pic>
          <p:nvPicPr>
            <p:cNvPr id="8207" name="Picture 9"/>
            <p:cNvPicPr>
              <a:picLocks noChangeAspect="1" noChangeArrowheads="1"/>
            </p:cNvPicPr>
            <p:nvPr/>
          </p:nvPicPr>
          <p:blipFill>
            <a:blip r:embed="rId8"/>
            <a:srcRect/>
            <a:stretch>
              <a:fillRect/>
            </a:stretch>
          </p:blipFill>
          <p:spPr bwMode="auto">
            <a:xfrm>
              <a:off x="6885" y="10637"/>
              <a:ext cx="6381" cy="1515"/>
            </a:xfrm>
            <a:prstGeom prst="rect">
              <a:avLst/>
            </a:prstGeom>
            <a:noFill/>
            <a:ln w="9525">
              <a:noFill/>
              <a:miter lim="800000"/>
              <a:headEnd/>
              <a:tailEnd/>
            </a:ln>
          </p:spPr>
        </p:pic>
        <p:pic>
          <p:nvPicPr>
            <p:cNvPr id="8208" name="Picture 10"/>
            <p:cNvPicPr>
              <a:picLocks noChangeAspect="1" noChangeArrowheads="1"/>
            </p:cNvPicPr>
            <p:nvPr/>
          </p:nvPicPr>
          <p:blipFill>
            <a:blip r:embed="rId9"/>
            <a:srcRect/>
            <a:stretch>
              <a:fillRect/>
            </a:stretch>
          </p:blipFill>
          <p:spPr bwMode="auto">
            <a:xfrm>
              <a:off x="6885" y="12152"/>
              <a:ext cx="6381" cy="398"/>
            </a:xfrm>
            <a:prstGeom prst="rect">
              <a:avLst/>
            </a:prstGeom>
            <a:noFill/>
            <a:ln w="9525">
              <a:noFill/>
              <a:miter lim="800000"/>
              <a:headEnd/>
              <a:tailEnd/>
            </a:ln>
          </p:spPr>
        </p:pic>
      </p:grpSp>
      <p:pic>
        <p:nvPicPr>
          <p:cNvPr id="8203" name="Picture 3"/>
          <p:cNvPicPr>
            <a:picLocks noChangeAspect="1" noChangeArrowheads="1"/>
          </p:cNvPicPr>
          <p:nvPr/>
        </p:nvPicPr>
        <p:blipFill>
          <a:blip r:embed="rId10"/>
          <a:srcRect/>
          <a:stretch>
            <a:fillRect/>
          </a:stretch>
        </p:blipFill>
        <p:spPr bwMode="auto">
          <a:xfrm>
            <a:off x="1500188" y="142875"/>
            <a:ext cx="6715125" cy="857250"/>
          </a:xfrm>
          <a:prstGeom prst="rect">
            <a:avLst/>
          </a:prstGeom>
          <a:noFill/>
          <a:ln w="9525">
            <a:noFill/>
            <a:miter lim="800000"/>
            <a:headEnd/>
            <a:tailEnd/>
          </a:ln>
        </p:spPr>
      </p:pic>
      <p:sp>
        <p:nvSpPr>
          <p:cNvPr id="22" name="Text Box 2"/>
          <p:cNvSpPr txBox="1">
            <a:spLocks noChangeArrowheads="1"/>
          </p:cNvSpPr>
          <p:nvPr/>
        </p:nvSpPr>
        <p:spPr bwMode="auto">
          <a:xfrm>
            <a:off x="500063" y="273050"/>
            <a:ext cx="7858125" cy="584200"/>
          </a:xfrm>
          <a:prstGeom prst="rect">
            <a:avLst/>
          </a:prstGeom>
          <a:noFill/>
          <a:ln w="9525">
            <a:noFill/>
            <a:miter lim="800000"/>
            <a:headEnd/>
            <a:tailEnd/>
          </a:ln>
        </p:spPr>
        <p:txBody>
          <a:bodyPr>
            <a:spAutoFit/>
          </a:bodyPr>
          <a:lstStyle/>
          <a:p>
            <a:pPr algn="ctr">
              <a:defRPr/>
            </a:pPr>
            <a:r>
              <a:rPr lang="fr-FR" sz="3200" b="1" i="1" dirty="0">
                <a:solidFill>
                  <a:srgbClr val="0000CC"/>
                </a:solidFill>
                <a:latin typeface="Times New Roman" pitchFamily="18" charset="0"/>
                <a:ea typeface="+mj-ea"/>
                <a:cs typeface="Times New Roman" pitchFamily="18" charset="0"/>
              </a:rPr>
              <a:t>Le modèle de Bohr de l'atome d'hydrogène</a:t>
            </a:r>
          </a:p>
        </p:txBody>
      </p:sp>
      <p:sp>
        <p:nvSpPr>
          <p:cNvPr id="19" name="Espace réservé du numéro de diapositive 18"/>
          <p:cNvSpPr>
            <a:spLocks noGrp="1"/>
          </p:cNvSpPr>
          <p:nvPr>
            <p:ph type="sldNum" sz="quarter" idx="12"/>
          </p:nvPr>
        </p:nvSpPr>
        <p:spPr/>
        <p:txBody>
          <a:bodyPr/>
          <a:lstStyle/>
          <a:p>
            <a:pPr>
              <a:defRPr/>
            </a:pPr>
            <a:fld id="{7F67C682-C8CF-437B-8FBE-4C79EE4095B4}" type="slidenum">
              <a:rPr lang="fr-FR" smtClean="0"/>
              <a:pPr>
                <a:defRPr/>
              </a:pPr>
              <a:t>15</a:t>
            </a:fld>
            <a:endParaRPr lang="fr-F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3"/>
          <p:cNvPicPr>
            <a:picLocks noChangeAspect="1" noChangeArrowheads="1"/>
          </p:cNvPicPr>
          <p:nvPr/>
        </p:nvPicPr>
        <p:blipFill>
          <a:blip r:embed="rId3"/>
          <a:srcRect/>
          <a:stretch>
            <a:fillRect/>
          </a:stretch>
        </p:blipFill>
        <p:spPr bwMode="auto">
          <a:xfrm>
            <a:off x="1714500" y="142875"/>
            <a:ext cx="6715125" cy="714375"/>
          </a:xfrm>
          <a:prstGeom prst="rect">
            <a:avLst/>
          </a:prstGeom>
          <a:noFill/>
          <a:ln w="9525">
            <a:noFill/>
            <a:miter lim="800000"/>
            <a:headEnd/>
            <a:tailEnd/>
          </a:ln>
        </p:spPr>
      </p:pic>
      <p:sp>
        <p:nvSpPr>
          <p:cNvPr id="81923" name="Rectangle 2"/>
          <p:cNvSpPr>
            <a:spLocks noChangeArrowheads="1"/>
          </p:cNvSpPr>
          <p:nvPr/>
        </p:nvSpPr>
        <p:spPr bwMode="auto">
          <a:xfrm>
            <a:off x="0" y="857250"/>
            <a:ext cx="9144000" cy="1661993"/>
          </a:xfrm>
          <a:prstGeom prst="rect">
            <a:avLst/>
          </a:prstGeom>
          <a:noFill/>
          <a:ln w="9525">
            <a:noFill/>
            <a:miter lim="800000"/>
            <a:headEnd/>
            <a:tailEnd/>
          </a:ln>
        </p:spPr>
        <p:txBody>
          <a:bodyPr wrap="square" anchor="ctr">
            <a:spAutoFit/>
          </a:bodyPr>
          <a:lstStyle/>
          <a:p>
            <a:pPr algn="just" eaLnBrk="0" hangingPunct="0"/>
            <a:r>
              <a:rPr lang="fr-FR" dirty="0">
                <a:latin typeface="Times New Roman" pitchFamily="18" charset="0"/>
                <a:ea typeface="Calibri" pitchFamily="34" charset="0"/>
                <a:cs typeface="Times New Roman" pitchFamily="18" charset="0"/>
              </a:rPr>
              <a:t>Le passage de l’électron d’un niveau n</a:t>
            </a:r>
            <a:r>
              <a:rPr lang="fr-FR" baseline="-30000" dirty="0">
                <a:latin typeface="Times New Roman" pitchFamily="18" charset="0"/>
                <a:ea typeface="Calibri" pitchFamily="34" charset="0"/>
                <a:cs typeface="Times New Roman" pitchFamily="18" charset="0"/>
              </a:rPr>
              <a:t>1</a:t>
            </a:r>
            <a:r>
              <a:rPr lang="fr-FR" dirty="0">
                <a:latin typeface="Times New Roman" pitchFamily="18" charset="0"/>
                <a:ea typeface="Calibri" pitchFamily="34" charset="0"/>
                <a:cs typeface="Times New Roman" pitchFamily="18" charset="0"/>
              </a:rPr>
              <a:t> à un niveau n</a:t>
            </a:r>
            <a:r>
              <a:rPr lang="fr-FR" baseline="-30000" dirty="0">
                <a:latin typeface="Times New Roman" pitchFamily="18" charset="0"/>
                <a:ea typeface="Calibri" pitchFamily="34" charset="0"/>
                <a:cs typeface="Times New Roman" pitchFamily="18" charset="0"/>
              </a:rPr>
              <a:t>2</a:t>
            </a:r>
            <a:r>
              <a:rPr lang="fr-FR" dirty="0">
                <a:latin typeface="Times New Roman" pitchFamily="18" charset="0"/>
                <a:ea typeface="Calibri" pitchFamily="34" charset="0"/>
                <a:cs typeface="Times New Roman" pitchFamily="18" charset="0"/>
              </a:rPr>
              <a:t> s’accompagne d’une variation de l’énergie de l’atome ;</a:t>
            </a:r>
          </a:p>
          <a:p>
            <a:pPr algn="just" eaLnBrk="0" hangingPunct="0"/>
            <a:r>
              <a:rPr lang="fr-FR" dirty="0">
                <a:latin typeface="Times New Roman" pitchFamily="18" charset="0"/>
                <a:ea typeface="Calibri" pitchFamily="34" charset="0"/>
                <a:cs typeface="Times New Roman" pitchFamily="18" charset="0"/>
              </a:rPr>
              <a:t>Si n</a:t>
            </a:r>
            <a:r>
              <a:rPr lang="fr-FR" baseline="-30000" dirty="0">
                <a:latin typeface="Times New Roman" pitchFamily="18" charset="0"/>
                <a:ea typeface="Calibri" pitchFamily="34" charset="0"/>
                <a:cs typeface="Times New Roman" pitchFamily="18" charset="0"/>
              </a:rPr>
              <a:t>2</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n</a:t>
            </a:r>
            <a:r>
              <a:rPr lang="fr-FR" baseline="-30000" dirty="0">
                <a:latin typeface="Times New Roman" pitchFamily="18" charset="0"/>
                <a:ea typeface="Calibri" pitchFamily="34" charset="0"/>
                <a:cs typeface="Times New Roman" pitchFamily="18" charset="0"/>
                <a:sym typeface="Symbol" pitchFamily="18" charset="2"/>
              </a:rPr>
              <a:t>1</a:t>
            </a:r>
            <a:r>
              <a:rPr lang="fr-FR" dirty="0">
                <a:latin typeface="Times New Roman" pitchFamily="18" charset="0"/>
                <a:ea typeface="Calibri" pitchFamily="34" charset="0"/>
                <a:cs typeface="Times New Roman" pitchFamily="18" charset="0"/>
                <a:sym typeface="Symbol" pitchFamily="18" charset="2"/>
              </a:rPr>
              <a:t>, l’atome absorbe de l’énergie et </a:t>
            </a:r>
            <a:r>
              <a:rPr lang="fr-FR" dirty="0">
                <a:latin typeface="Times New Roman" pitchFamily="18" charset="0"/>
                <a:ea typeface="Calibri" pitchFamily="34" charset="0"/>
                <a:cs typeface="Times New Roman" pitchFamily="18" charset="0"/>
                <a:sym typeface="Wingdings 3" pitchFamily="18" charset="2"/>
              </a:rPr>
              <a:t></a:t>
            </a:r>
            <a:r>
              <a:rPr lang="fr-FR" dirty="0">
                <a:latin typeface="Times New Roman" pitchFamily="18" charset="0"/>
                <a:ea typeface="Calibri" pitchFamily="34" charset="0"/>
                <a:cs typeface="Times New Roman" pitchFamily="18" charset="0"/>
              </a:rPr>
              <a:t>E = </a:t>
            </a:r>
            <a:r>
              <a:rPr lang="fr-FR" dirty="0" smtClean="0">
                <a:latin typeface="Times New Roman" pitchFamily="18" charset="0"/>
                <a:ea typeface="Calibri" pitchFamily="34" charset="0"/>
                <a:cs typeface="Times New Roman" pitchFamily="18" charset="0"/>
              </a:rPr>
              <a:t>E</a:t>
            </a:r>
            <a:r>
              <a:rPr lang="fr-FR" baseline="-25000" dirty="0" smtClean="0">
                <a:latin typeface="Times New Roman" pitchFamily="18" charset="0"/>
                <a:ea typeface="Calibri" pitchFamily="34" charset="0"/>
                <a:cs typeface="Times New Roman" pitchFamily="18" charset="0"/>
              </a:rPr>
              <a:t>n</a:t>
            </a:r>
            <a:r>
              <a:rPr lang="fr-FR" baseline="-30000" dirty="0" smtClean="0">
                <a:latin typeface="Times New Roman" pitchFamily="18" charset="0"/>
                <a:ea typeface="Calibri" pitchFamily="34" charset="0"/>
                <a:cs typeface="Times New Roman" pitchFamily="18" charset="0"/>
                <a:sym typeface="Wingdings 3" pitchFamily="18" charset="2"/>
              </a:rPr>
              <a:t>2 </a:t>
            </a:r>
            <a:r>
              <a:rPr lang="fr-FR" dirty="0">
                <a:latin typeface="Times New Roman" pitchFamily="18" charset="0"/>
                <a:ea typeface="Calibri" pitchFamily="34" charset="0"/>
                <a:cs typeface="Times New Roman" pitchFamily="18" charset="0"/>
                <a:sym typeface="Wingdings 3" pitchFamily="18" charset="2"/>
              </a:rPr>
              <a:t>- </a:t>
            </a:r>
            <a:r>
              <a:rPr lang="fr-FR" dirty="0" smtClean="0">
                <a:latin typeface="Times New Roman" pitchFamily="18" charset="0"/>
                <a:ea typeface="Calibri" pitchFamily="34" charset="0"/>
                <a:cs typeface="Times New Roman" pitchFamily="18" charset="0"/>
                <a:sym typeface="Wingdings 3" pitchFamily="18" charset="2"/>
              </a:rPr>
              <a:t>E</a:t>
            </a:r>
            <a:r>
              <a:rPr lang="fr-FR" baseline="-25000" dirty="0" smtClean="0">
                <a:latin typeface="Times New Roman" pitchFamily="18" charset="0"/>
                <a:ea typeface="Calibri" pitchFamily="34" charset="0"/>
                <a:cs typeface="Times New Roman" pitchFamily="18" charset="0"/>
                <a:sym typeface="Wingdings 3" pitchFamily="18" charset="2"/>
              </a:rPr>
              <a:t>n</a:t>
            </a:r>
            <a:r>
              <a:rPr lang="fr-FR" baseline="-30000" dirty="0" smtClean="0">
                <a:latin typeface="Times New Roman" pitchFamily="18" charset="0"/>
                <a:ea typeface="Calibri" pitchFamily="34" charset="0"/>
                <a:cs typeface="Times New Roman" pitchFamily="18" charset="0"/>
                <a:sym typeface="Wingdings 3" pitchFamily="18" charset="2"/>
              </a:rPr>
              <a:t>1</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0</a:t>
            </a:r>
            <a:endParaRPr lang="fr-FR" dirty="0">
              <a:latin typeface="Times New Roman" pitchFamily="18" charset="0"/>
              <a:ea typeface="Calibri" pitchFamily="34" charset="0"/>
              <a:cs typeface="Times New Roman" pitchFamily="18" charset="0"/>
              <a:sym typeface="Symbol" pitchFamily="18" charset="2"/>
            </a:endParaRPr>
          </a:p>
          <a:p>
            <a:pPr algn="just" eaLnBrk="0" hangingPunct="0"/>
            <a:r>
              <a:rPr lang="fr-FR" dirty="0">
                <a:latin typeface="Times New Roman" pitchFamily="18" charset="0"/>
                <a:ea typeface="Calibri" pitchFamily="34" charset="0"/>
                <a:cs typeface="Times New Roman" pitchFamily="18" charset="0"/>
                <a:sym typeface="Symbol" pitchFamily="18" charset="2"/>
              </a:rPr>
              <a:t>Si n</a:t>
            </a:r>
            <a:r>
              <a:rPr lang="fr-FR" baseline="-30000" dirty="0">
                <a:latin typeface="Times New Roman" pitchFamily="18" charset="0"/>
                <a:ea typeface="Calibri" pitchFamily="34" charset="0"/>
                <a:cs typeface="Times New Roman" pitchFamily="18" charset="0"/>
                <a:sym typeface="Symbol" pitchFamily="18" charset="2"/>
              </a:rPr>
              <a:t>2</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n</a:t>
            </a:r>
            <a:r>
              <a:rPr lang="fr-FR" baseline="-30000" dirty="0">
                <a:latin typeface="Times New Roman" pitchFamily="18" charset="0"/>
                <a:ea typeface="Calibri" pitchFamily="34" charset="0"/>
                <a:cs typeface="Times New Roman" pitchFamily="18" charset="0"/>
                <a:sym typeface="Symbol" pitchFamily="18" charset="2"/>
              </a:rPr>
              <a:t>1</a:t>
            </a:r>
            <a:r>
              <a:rPr lang="fr-FR" dirty="0">
                <a:latin typeface="Times New Roman" pitchFamily="18" charset="0"/>
                <a:ea typeface="Calibri" pitchFamily="34" charset="0"/>
                <a:cs typeface="Times New Roman" pitchFamily="18" charset="0"/>
                <a:sym typeface="Symbol" pitchFamily="18" charset="2"/>
              </a:rPr>
              <a:t>, l’atome émet de l’énergie et </a:t>
            </a:r>
            <a:r>
              <a:rPr lang="fr-FR" dirty="0">
                <a:latin typeface="Times New Roman" pitchFamily="18" charset="0"/>
                <a:ea typeface="Calibri" pitchFamily="34" charset="0"/>
                <a:cs typeface="Times New Roman" pitchFamily="18" charset="0"/>
                <a:sym typeface="Wingdings 3" pitchFamily="18" charset="2"/>
              </a:rPr>
              <a:t></a:t>
            </a:r>
            <a:r>
              <a:rPr lang="fr-FR" dirty="0">
                <a:latin typeface="Times New Roman" pitchFamily="18" charset="0"/>
                <a:ea typeface="Calibri" pitchFamily="34" charset="0"/>
                <a:cs typeface="Times New Roman" pitchFamily="18" charset="0"/>
              </a:rPr>
              <a:t>E = </a:t>
            </a:r>
            <a:r>
              <a:rPr lang="fr-FR" dirty="0" smtClean="0">
                <a:latin typeface="Times New Roman" pitchFamily="18" charset="0"/>
                <a:ea typeface="Calibri" pitchFamily="34" charset="0"/>
                <a:cs typeface="Times New Roman" pitchFamily="18" charset="0"/>
              </a:rPr>
              <a:t>E</a:t>
            </a:r>
            <a:r>
              <a:rPr lang="fr-FR" baseline="-25000" dirty="0" smtClean="0">
                <a:latin typeface="Times New Roman" pitchFamily="18" charset="0"/>
                <a:ea typeface="Calibri" pitchFamily="34" charset="0"/>
                <a:cs typeface="Times New Roman" pitchFamily="18" charset="0"/>
              </a:rPr>
              <a:t>n</a:t>
            </a:r>
            <a:r>
              <a:rPr lang="fr-FR" baseline="-30000" dirty="0" smtClean="0">
                <a:latin typeface="Times New Roman" pitchFamily="18" charset="0"/>
                <a:ea typeface="Calibri" pitchFamily="34" charset="0"/>
                <a:cs typeface="Times New Roman" pitchFamily="18" charset="0"/>
                <a:sym typeface="Wingdings 3" pitchFamily="18" charset="2"/>
              </a:rPr>
              <a:t>2 </a:t>
            </a:r>
            <a:r>
              <a:rPr lang="fr-FR" dirty="0">
                <a:latin typeface="Times New Roman" pitchFamily="18" charset="0"/>
                <a:ea typeface="Calibri" pitchFamily="34" charset="0"/>
                <a:cs typeface="Times New Roman" pitchFamily="18" charset="0"/>
                <a:sym typeface="Wingdings 3" pitchFamily="18" charset="2"/>
              </a:rPr>
              <a:t>- </a:t>
            </a:r>
            <a:r>
              <a:rPr lang="fr-FR" dirty="0" smtClean="0">
                <a:latin typeface="Times New Roman" pitchFamily="18" charset="0"/>
                <a:ea typeface="Calibri" pitchFamily="34" charset="0"/>
                <a:cs typeface="Times New Roman" pitchFamily="18" charset="0"/>
                <a:sym typeface="Wingdings 3" pitchFamily="18" charset="2"/>
              </a:rPr>
              <a:t>E</a:t>
            </a:r>
            <a:r>
              <a:rPr lang="fr-FR" baseline="-25000" dirty="0" smtClean="0">
                <a:latin typeface="Times New Roman" pitchFamily="18" charset="0"/>
                <a:ea typeface="Calibri" pitchFamily="34" charset="0"/>
                <a:cs typeface="Times New Roman" pitchFamily="18" charset="0"/>
                <a:sym typeface="Wingdings 3" pitchFamily="18" charset="2"/>
              </a:rPr>
              <a:t>n</a:t>
            </a:r>
            <a:r>
              <a:rPr lang="fr-FR" baseline="-30000" dirty="0" smtClean="0">
                <a:latin typeface="Times New Roman" pitchFamily="18" charset="0"/>
                <a:ea typeface="Calibri" pitchFamily="34" charset="0"/>
                <a:cs typeface="Times New Roman" pitchFamily="18" charset="0"/>
                <a:sym typeface="Wingdings 3" pitchFamily="18" charset="2"/>
              </a:rPr>
              <a:t>1</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 0</a:t>
            </a:r>
            <a:endParaRPr lang="fr-FR" dirty="0">
              <a:latin typeface="Times New Roman" pitchFamily="18" charset="0"/>
              <a:ea typeface="Calibri" pitchFamily="34" charset="0"/>
              <a:cs typeface="Times New Roman" pitchFamily="18" charset="0"/>
              <a:sym typeface="Symbol" pitchFamily="18" charset="2"/>
            </a:endParaRPr>
          </a:p>
          <a:p>
            <a:pPr algn="just" eaLnBrk="0" hangingPunct="0"/>
            <a:r>
              <a:rPr lang="fr-FR" dirty="0">
                <a:latin typeface="Times New Roman" pitchFamily="18" charset="0"/>
                <a:ea typeface="Calibri" pitchFamily="34" charset="0"/>
                <a:cs typeface="Times New Roman" pitchFamily="18" charset="0"/>
                <a:sym typeface="Symbol" pitchFamily="18" charset="2"/>
              </a:rPr>
              <a:t>Et dans les deux cas :</a:t>
            </a:r>
          </a:p>
          <a:p>
            <a:pPr algn="just" eaLnBrk="0" hangingPunct="0"/>
            <a:endParaRPr lang="fr-FR" sz="1200" dirty="0">
              <a:latin typeface="Times New Roman" pitchFamily="18" charset="0"/>
              <a:ea typeface="Calibri" pitchFamily="34" charset="0"/>
              <a:cs typeface="Times New Roman" pitchFamily="18" charset="0"/>
              <a:sym typeface="Symbol" pitchFamily="18" charset="2"/>
            </a:endParaRPr>
          </a:p>
        </p:txBody>
      </p:sp>
      <p:pic>
        <p:nvPicPr>
          <p:cNvPr id="153601"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143250" y="2071678"/>
            <a:ext cx="3028950" cy="661988"/>
          </a:xfrm>
          <a:prstGeom prst="rect">
            <a:avLst/>
          </a:prstGeom>
          <a:solidFill>
            <a:schemeClr val="accent1">
              <a:lumMod val="40000"/>
              <a:lumOff val="60000"/>
            </a:schemeClr>
          </a:solidFill>
        </p:spPr>
      </p:pic>
      <p:sp>
        <p:nvSpPr>
          <p:cNvPr id="81925" name="Rectangle 3"/>
          <p:cNvSpPr>
            <a:spLocks noChangeArrowheads="1"/>
          </p:cNvSpPr>
          <p:nvPr/>
        </p:nvSpPr>
        <p:spPr bwMode="auto">
          <a:xfrm>
            <a:off x="0" y="904875"/>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2" name="Rectangle 7"/>
          <p:cNvSpPr>
            <a:spLocks noChangeArrowheads="1"/>
          </p:cNvSpPr>
          <p:nvPr/>
        </p:nvSpPr>
        <p:spPr bwMode="auto">
          <a:xfrm>
            <a:off x="500063" y="214313"/>
            <a:ext cx="8858250" cy="554037"/>
          </a:xfrm>
          <a:prstGeom prst="rect">
            <a:avLst/>
          </a:prstGeom>
          <a:noFill/>
          <a:ln w="9525">
            <a:noFill/>
            <a:miter lim="800000"/>
            <a:headEnd/>
            <a:tailEnd/>
          </a:ln>
        </p:spPr>
        <p:txBody>
          <a:bodyPr>
            <a:spAutoFit/>
          </a:bodyPr>
          <a:lstStyle/>
          <a:p>
            <a:pPr eaLnBrk="0" hangingPunct="0">
              <a:defRPr/>
            </a:pPr>
            <a:r>
              <a:rPr lang="fr-FR" sz="3000" b="1" i="1" dirty="0">
                <a:solidFill>
                  <a:srgbClr val="0000CC"/>
                </a:solidFill>
                <a:latin typeface="Times New Roman" pitchFamily="18" charset="0"/>
                <a:ea typeface="+mj-ea"/>
                <a:cs typeface="Times New Roman" pitchFamily="18" charset="0"/>
              </a:rPr>
              <a:t>Spectre de rayonnement de l’atome d’hydrogène</a:t>
            </a:r>
          </a:p>
        </p:txBody>
      </p:sp>
      <p:sp>
        <p:nvSpPr>
          <p:cNvPr id="81927" name="Rectangle 5"/>
          <p:cNvSpPr>
            <a:spLocks noChangeArrowheads="1"/>
          </p:cNvSpPr>
          <p:nvPr/>
        </p:nvSpPr>
        <p:spPr bwMode="auto">
          <a:xfrm>
            <a:off x="0" y="2643188"/>
            <a:ext cx="9144000" cy="923330"/>
          </a:xfrm>
          <a:prstGeom prst="rect">
            <a:avLst/>
          </a:prstGeom>
          <a:noFill/>
          <a:ln w="9525">
            <a:noFill/>
            <a:miter lim="800000"/>
            <a:headEnd/>
            <a:tailEnd/>
          </a:ln>
        </p:spPr>
        <p:txBody>
          <a:bodyPr wrap="square" anchor="ctr">
            <a:spAutoFit/>
          </a:bodyPr>
          <a:lstStyle/>
          <a:p>
            <a:pPr algn="just" eaLnBrk="0" hangingPunct="0"/>
            <a:r>
              <a:rPr lang="fr-FR" dirty="0">
                <a:latin typeface="Times New Roman" pitchFamily="18" charset="0"/>
                <a:cs typeface="Times New Roman" pitchFamily="18" charset="0"/>
              </a:rPr>
              <a:t>Mais la fréquence de la lumière absorbée ou émise est liée </a:t>
            </a:r>
            <a:r>
              <a:rPr lang="fr-FR" dirty="0" smtClean="0">
                <a:latin typeface="Times New Roman" pitchFamily="18" charset="0"/>
                <a:cs typeface="Times New Roman" pitchFamily="18" charset="0"/>
              </a:rPr>
              <a:t>à la </a:t>
            </a:r>
            <a:r>
              <a:rPr lang="fr-FR" dirty="0">
                <a:latin typeface="Times New Roman" pitchFamily="18" charset="0"/>
                <a:cs typeface="Times New Roman" pitchFamily="18" charset="0"/>
              </a:rPr>
              <a:t>variation de l’énergie. D’après la relation de Planck </a:t>
            </a:r>
            <a:r>
              <a:rPr lang="fr-FR" dirty="0" smtClean="0">
                <a:latin typeface="Times New Roman" pitchFamily="18" charset="0"/>
                <a:cs typeface="Times New Roman" pitchFamily="18" charset="0"/>
              </a:rPr>
              <a:t>et d’Einstein, </a:t>
            </a:r>
            <a:r>
              <a:rPr lang="fr-FR" dirty="0">
                <a:latin typeface="Times New Roman" pitchFamily="18" charset="0"/>
                <a:cs typeface="Times New Roman" pitchFamily="18" charset="0"/>
              </a:rPr>
              <a:t>on a :   </a:t>
            </a:r>
          </a:p>
          <a:p>
            <a:pPr eaLnBrk="0" hangingPunct="0"/>
            <a:endParaRPr lang="fr-FR" dirty="0"/>
          </a:p>
        </p:txBody>
      </p:sp>
      <p:sp>
        <p:nvSpPr>
          <p:cNvPr id="81929" name="Rectangle 6"/>
          <p:cNvSpPr>
            <a:spLocks noChangeArrowheads="1"/>
          </p:cNvSpPr>
          <p:nvPr/>
        </p:nvSpPr>
        <p:spPr bwMode="auto">
          <a:xfrm>
            <a:off x="0" y="904875"/>
            <a:ext cx="9144000" cy="457200"/>
          </a:xfrm>
          <a:prstGeom prst="rect">
            <a:avLst/>
          </a:prstGeom>
          <a:noFill/>
          <a:ln w="9525">
            <a:noFill/>
            <a:miter lim="800000"/>
            <a:headEnd/>
            <a:tailEnd/>
          </a:ln>
        </p:spPr>
        <p:txBody>
          <a:bodyPr wrap="none" anchor="ctr">
            <a:spAutoFit/>
          </a:bodyPr>
          <a:lstStyle/>
          <a:p>
            <a:pPr eaLnBrk="0" hangingPunct="0"/>
            <a:endParaRPr lang="fr-FR"/>
          </a:p>
        </p:txBody>
      </p:sp>
      <p:pic>
        <p:nvPicPr>
          <p:cNvPr id="153608" name="Picture 8"/>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071813" y="4429132"/>
            <a:ext cx="4384675" cy="590550"/>
          </a:xfrm>
          <a:prstGeom prst="rect">
            <a:avLst/>
          </a:prstGeom>
          <a:solidFill>
            <a:schemeClr val="accent1">
              <a:lumMod val="40000"/>
              <a:lumOff val="60000"/>
            </a:schemeClr>
          </a:solidFill>
        </p:spPr>
      </p:pic>
      <p:pic>
        <p:nvPicPr>
          <p:cNvPr id="153607" name="Picture 7"/>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4071946" y="5500702"/>
            <a:ext cx="1714500" cy="677863"/>
          </a:xfrm>
          <a:prstGeom prst="rect">
            <a:avLst/>
          </a:prstGeom>
          <a:solidFill>
            <a:schemeClr val="accent1">
              <a:lumMod val="40000"/>
              <a:lumOff val="60000"/>
            </a:schemeClr>
          </a:solidFill>
        </p:spPr>
      </p:pic>
      <p:sp>
        <p:nvSpPr>
          <p:cNvPr id="81932" name="Rectangle 9"/>
          <p:cNvSpPr>
            <a:spLocks noChangeArrowheads="1"/>
          </p:cNvSpPr>
          <p:nvPr/>
        </p:nvSpPr>
        <p:spPr bwMode="auto">
          <a:xfrm>
            <a:off x="-32" y="3956455"/>
            <a:ext cx="7045518" cy="615553"/>
          </a:xfrm>
          <a:prstGeom prst="rect">
            <a:avLst/>
          </a:prstGeom>
          <a:noFill/>
          <a:ln w="9525">
            <a:noFill/>
            <a:miter lim="800000"/>
            <a:headEnd/>
            <a:tailEnd/>
          </a:ln>
        </p:spPr>
        <p:txBody>
          <a:bodyPr wrap="none" anchor="ctr">
            <a:spAutoFit/>
          </a:bodyPr>
          <a:lstStyle/>
          <a:p>
            <a:pPr eaLnBrk="0" hangingPunct="0"/>
            <a:r>
              <a:rPr lang="fr-FR" dirty="0">
                <a:latin typeface="Times New Roman" pitchFamily="18" charset="0"/>
                <a:ea typeface="Calibri" pitchFamily="34" charset="0"/>
                <a:cs typeface="Times New Roman" pitchFamily="18" charset="0"/>
              </a:rPr>
              <a:t>Le nombre d’onde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 = 1/</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 </a:t>
            </a:r>
            <a:r>
              <a:rPr lang="fr-FR" dirty="0" smtClean="0">
                <a:latin typeface="Times New Roman" pitchFamily="18" charset="0"/>
                <a:ea typeface="Calibri" pitchFamily="34" charset="0"/>
                <a:cs typeface="Times New Roman" pitchFamily="18" charset="0"/>
              </a:rPr>
              <a:t>(m</a:t>
            </a:r>
            <a:r>
              <a:rPr lang="fr-FR" baseline="30000" dirty="0" smtClean="0">
                <a:latin typeface="Times New Roman" pitchFamily="18" charset="0"/>
                <a:ea typeface="Calibri" pitchFamily="34" charset="0"/>
                <a:cs typeface="Times New Roman" pitchFamily="18" charset="0"/>
                <a:sym typeface="Symbol" pitchFamily="18" charset="2"/>
              </a:rPr>
              <a:t>-1</a:t>
            </a:r>
            <a:r>
              <a:rPr lang="fr-FR" dirty="0">
                <a:latin typeface="Times New Roman" pitchFamily="18" charset="0"/>
                <a:ea typeface="Calibri" pitchFamily="34" charset="0"/>
                <a:cs typeface="Times New Roman" pitchFamily="18" charset="0"/>
                <a:sym typeface="Symbol" pitchFamily="18" charset="2"/>
              </a:rPr>
              <a:t>), on obtient la formule de Ritz </a:t>
            </a:r>
            <a:r>
              <a:rPr lang="fr-FR" dirty="0" smtClean="0">
                <a:latin typeface="Times New Roman" pitchFamily="18" charset="0"/>
                <a:ea typeface="Calibri" pitchFamily="34" charset="0"/>
                <a:cs typeface="Times New Roman" pitchFamily="18" charset="0"/>
                <a:sym typeface="Symbol" pitchFamily="18" charset="2"/>
              </a:rPr>
              <a:t>avec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n</a:t>
            </a:r>
            <a:r>
              <a:rPr lang="fr-FR" b="1" baseline="-25000" dirty="0" smtClean="0">
                <a:solidFill>
                  <a:srgbClr val="FF0000"/>
                </a:solidFill>
                <a:latin typeface="Times New Roman" pitchFamily="18" charset="0"/>
                <a:ea typeface="Calibri" pitchFamily="34" charset="0"/>
                <a:cs typeface="Times New Roman" pitchFamily="18" charset="0"/>
                <a:sym typeface="Symbol" pitchFamily="18" charset="2"/>
              </a:rPr>
              <a:t>2</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&gt;n</a:t>
            </a:r>
            <a:r>
              <a:rPr lang="fr-FR" b="1" baseline="-25000" dirty="0" smtClean="0">
                <a:solidFill>
                  <a:srgbClr val="FF0000"/>
                </a:solidFill>
                <a:latin typeface="Times New Roman" pitchFamily="18" charset="0"/>
                <a:ea typeface="Calibri" pitchFamily="34" charset="0"/>
                <a:cs typeface="Times New Roman" pitchFamily="18" charset="0"/>
                <a:sym typeface="Symbol" pitchFamily="18" charset="2"/>
              </a:rPr>
              <a:t>1</a:t>
            </a:r>
            <a:r>
              <a:rPr lang="fr-FR" sz="1600" dirty="0" smtClean="0">
                <a:latin typeface="Times New Roman" pitchFamily="18" charset="0"/>
                <a:ea typeface="Calibri" pitchFamily="34" charset="0"/>
                <a:cs typeface="Times New Roman" pitchFamily="18" charset="0"/>
                <a:sym typeface="Symbol" pitchFamily="18" charset="2"/>
              </a:rPr>
              <a:t>:</a:t>
            </a:r>
            <a:endParaRPr lang="fr-FR" sz="1600" dirty="0">
              <a:latin typeface="Times New Roman" pitchFamily="18" charset="0"/>
              <a:ea typeface="Calibri" pitchFamily="34" charset="0"/>
              <a:cs typeface="Times New Roman" pitchFamily="18" charset="0"/>
              <a:sym typeface="Symbol" pitchFamily="18" charset="2"/>
            </a:endParaRPr>
          </a:p>
          <a:p>
            <a:pPr eaLnBrk="0" hangingPunct="0"/>
            <a:endParaRPr lang="fr-FR" sz="1600" dirty="0">
              <a:latin typeface="Times New Roman" pitchFamily="18" charset="0"/>
              <a:ea typeface="Calibri" pitchFamily="34" charset="0"/>
              <a:cs typeface="Times New Roman" pitchFamily="18" charset="0"/>
              <a:sym typeface="Symbol" pitchFamily="18" charset="2"/>
            </a:endParaRPr>
          </a:p>
        </p:txBody>
      </p:sp>
      <p:sp>
        <p:nvSpPr>
          <p:cNvPr id="81933" name="Rectangle 10"/>
          <p:cNvSpPr>
            <a:spLocks noChangeArrowheads="1"/>
          </p:cNvSpPr>
          <p:nvPr/>
        </p:nvSpPr>
        <p:spPr bwMode="auto">
          <a:xfrm>
            <a:off x="0" y="5000636"/>
            <a:ext cx="9001125" cy="923330"/>
          </a:xfrm>
          <a:prstGeom prst="rect">
            <a:avLst/>
          </a:prstGeom>
          <a:noFill/>
          <a:ln w="9525">
            <a:noFill/>
            <a:miter lim="800000"/>
            <a:headEnd/>
            <a:tailEnd/>
          </a:ln>
        </p:spPr>
        <p:txBody>
          <a:bodyPr wrap="square" anchor="ctr">
            <a:spAutoFit/>
          </a:bodyPr>
          <a:lstStyle/>
          <a:p>
            <a:pPr eaLnBrk="0" hangingPunct="0"/>
            <a:r>
              <a:rPr lang="fr-FR" dirty="0">
                <a:latin typeface="Times New Roman" pitchFamily="18" charset="0"/>
                <a:ea typeface="Calibri" pitchFamily="34" charset="0"/>
                <a:cs typeface="Times New Roman" pitchFamily="18" charset="0"/>
              </a:rPr>
              <a:t>On reconnait là la formule donnant les spectres de l’atome d’hydrogène où R</a:t>
            </a:r>
            <a:r>
              <a:rPr lang="fr-FR" baseline="-30000" dirty="0">
                <a:latin typeface="Times New Roman" pitchFamily="18" charset="0"/>
                <a:ea typeface="Calibri" pitchFamily="34" charset="0"/>
                <a:cs typeface="Times New Roman" pitchFamily="18" charset="0"/>
              </a:rPr>
              <a:t>H</a:t>
            </a:r>
            <a:r>
              <a:rPr lang="fr-FR" dirty="0">
                <a:latin typeface="Times New Roman" pitchFamily="18" charset="0"/>
                <a:ea typeface="Calibri" pitchFamily="34" charset="0"/>
                <a:cs typeface="Times New Roman" pitchFamily="18" charset="0"/>
              </a:rPr>
              <a:t> est la constante de Rydberg pour l’atome de l’hydrogène :</a:t>
            </a:r>
          </a:p>
          <a:p>
            <a:pPr eaLnBrk="0" hangingPunct="0"/>
            <a:endParaRPr lang="fr-FR" dirty="0">
              <a:ea typeface="Calibri" pitchFamily="34" charset="0"/>
              <a:cs typeface="Times New Roman" pitchFamily="18" charset="0"/>
            </a:endParaRPr>
          </a:p>
        </p:txBody>
      </p:sp>
      <p:sp>
        <p:nvSpPr>
          <p:cNvPr id="81934" name="Rectangle 11"/>
          <p:cNvSpPr>
            <a:spLocks noChangeArrowheads="1"/>
          </p:cNvSpPr>
          <p:nvPr/>
        </p:nvSpPr>
        <p:spPr bwMode="auto">
          <a:xfrm>
            <a:off x="0" y="1809750"/>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15" name="Espace réservé du numéro de diapositive 14"/>
          <p:cNvSpPr>
            <a:spLocks noGrp="1"/>
          </p:cNvSpPr>
          <p:nvPr>
            <p:ph type="sldNum" sz="quarter" idx="12"/>
          </p:nvPr>
        </p:nvSpPr>
        <p:spPr/>
        <p:txBody>
          <a:bodyPr/>
          <a:lstStyle/>
          <a:p>
            <a:pPr>
              <a:defRPr/>
            </a:pPr>
            <a:fld id="{32F280D5-2B51-43CB-A2F1-517981BEAA76}" type="slidenum">
              <a:rPr lang="fr-FR" smtClean="0"/>
              <a:pPr>
                <a:defRPr/>
              </a:pPr>
              <a:t>16</a:t>
            </a:fld>
            <a:endParaRPr lang="fr-FR"/>
          </a:p>
        </p:txBody>
      </p:sp>
      <p:graphicFrame>
        <p:nvGraphicFramePr>
          <p:cNvPr id="21508" name="Object 4"/>
          <p:cNvGraphicFramePr>
            <a:graphicFrameLocks noChangeAspect="1"/>
          </p:cNvGraphicFramePr>
          <p:nvPr/>
        </p:nvGraphicFramePr>
        <p:xfrm>
          <a:off x="3428992" y="3357562"/>
          <a:ext cx="3071833" cy="571504"/>
        </p:xfrm>
        <a:graphic>
          <a:graphicData uri="http://schemas.openxmlformats.org/presentationml/2006/ole">
            <p:oleObj spid="_x0000_s228353" name="Équation" r:id="rId7" imgW="1574640" imgH="330120" progId="Equation.3">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2" name="Picture 3"/>
          <p:cNvPicPr>
            <a:picLocks noChangeAspect="1" noChangeArrowheads="1"/>
          </p:cNvPicPr>
          <p:nvPr/>
        </p:nvPicPr>
        <p:blipFill>
          <a:blip r:embed="rId3"/>
          <a:srcRect/>
          <a:stretch>
            <a:fillRect/>
          </a:stretch>
        </p:blipFill>
        <p:spPr bwMode="auto">
          <a:xfrm>
            <a:off x="1714500" y="142875"/>
            <a:ext cx="5786438" cy="714375"/>
          </a:xfrm>
          <a:prstGeom prst="rect">
            <a:avLst/>
          </a:prstGeom>
          <a:noFill/>
          <a:ln w="9525">
            <a:noFill/>
            <a:miter lim="800000"/>
            <a:headEnd/>
            <a:tailEnd/>
          </a:ln>
        </p:spPr>
      </p:pic>
      <p:sp>
        <p:nvSpPr>
          <p:cNvPr id="9223" name="Rectangle 9"/>
          <p:cNvSpPr>
            <a:spLocks noChangeArrowheads="1"/>
          </p:cNvSpPr>
          <p:nvPr/>
        </p:nvSpPr>
        <p:spPr bwMode="auto">
          <a:xfrm>
            <a:off x="500063" y="1003300"/>
            <a:ext cx="8643937" cy="4801314"/>
          </a:xfrm>
          <a:prstGeom prst="rect">
            <a:avLst/>
          </a:prstGeom>
          <a:noFill/>
          <a:ln w="9525">
            <a:noFill/>
            <a:miter lim="800000"/>
            <a:headEnd/>
            <a:tailEnd/>
          </a:ln>
        </p:spPr>
        <p:txBody>
          <a:bodyPr wrap="square">
            <a:spAutoFit/>
          </a:bodyPr>
          <a:lstStyle/>
          <a:p>
            <a:r>
              <a:rPr lang="fr-FR" dirty="0">
                <a:latin typeface="Times New Roman" pitchFamily="18" charset="0"/>
                <a:cs typeface="Times New Roman" pitchFamily="18" charset="0"/>
              </a:rPr>
              <a:t>Ce sont des ions qui ne possèdent qu'un seul électron. </a:t>
            </a:r>
          </a:p>
          <a:p>
            <a:r>
              <a:rPr lang="fr-FR" dirty="0">
                <a:latin typeface="Times New Roman" pitchFamily="18" charset="0"/>
                <a:cs typeface="Times New Roman" pitchFamily="18" charset="0"/>
              </a:rPr>
              <a:t>          Exemple :       He (Z=2) -------&gt; He</a:t>
            </a:r>
            <a:r>
              <a:rPr lang="fr-FR" baseline="30000" dirty="0">
                <a:latin typeface="Times New Roman" pitchFamily="18" charset="0"/>
                <a:cs typeface="Times New Roman" pitchFamily="18" charset="0"/>
              </a:rPr>
              <a:t>+</a:t>
            </a:r>
            <a:r>
              <a:rPr lang="fr-FR" dirty="0">
                <a:latin typeface="Times New Roman" pitchFamily="18" charset="0"/>
                <a:cs typeface="Times New Roman" pitchFamily="18" charset="0"/>
              </a:rPr>
              <a:t> (1e</a:t>
            </a:r>
            <a:r>
              <a:rPr lang="fr-FR" baseline="30000" dirty="0">
                <a:latin typeface="Times New Roman" pitchFamily="18" charset="0"/>
                <a:cs typeface="Times New Roman" pitchFamily="18" charset="0"/>
              </a:rPr>
              <a:t>-</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                                  Li (Z=3) -------&gt;  Li</a:t>
            </a:r>
            <a:r>
              <a:rPr lang="fr-FR" baseline="30000" dirty="0">
                <a:latin typeface="Times New Roman" pitchFamily="18" charset="0"/>
                <a:cs typeface="Times New Roman" pitchFamily="18" charset="0"/>
              </a:rPr>
              <a:t>2+</a:t>
            </a:r>
            <a:r>
              <a:rPr lang="fr-FR" dirty="0">
                <a:latin typeface="Times New Roman" pitchFamily="18" charset="0"/>
                <a:cs typeface="Times New Roman" pitchFamily="18" charset="0"/>
              </a:rPr>
              <a:t>(1e</a:t>
            </a:r>
            <a:r>
              <a:rPr lang="fr-FR" baseline="30000" dirty="0">
                <a:latin typeface="Times New Roman" pitchFamily="18" charset="0"/>
                <a:cs typeface="Times New Roman" pitchFamily="18" charset="0"/>
              </a:rPr>
              <a:t>-</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 He</a:t>
            </a:r>
            <a:r>
              <a:rPr lang="fr-FR" baseline="30000" dirty="0">
                <a:latin typeface="Times New Roman" pitchFamily="18" charset="0"/>
                <a:cs typeface="Times New Roman" pitchFamily="18" charset="0"/>
              </a:rPr>
              <a:t>+</a:t>
            </a:r>
            <a:r>
              <a:rPr lang="fr-FR" dirty="0">
                <a:latin typeface="Times New Roman" pitchFamily="18" charset="0"/>
                <a:cs typeface="Times New Roman" pitchFamily="18" charset="0"/>
              </a:rPr>
              <a:t>et Li</a:t>
            </a:r>
            <a:r>
              <a:rPr lang="fr-FR" baseline="30000" dirty="0">
                <a:latin typeface="Times New Roman" pitchFamily="18" charset="0"/>
                <a:cs typeface="Times New Roman" pitchFamily="18" charset="0"/>
              </a:rPr>
              <a:t>2+</a:t>
            </a:r>
            <a:r>
              <a:rPr lang="fr-FR" dirty="0">
                <a:latin typeface="Times New Roman" pitchFamily="18" charset="0"/>
                <a:cs typeface="Times New Roman" pitchFamily="18" charset="0"/>
              </a:rPr>
              <a:t> sont des ions </a:t>
            </a:r>
            <a:r>
              <a:rPr lang="fr-FR" dirty="0" err="1">
                <a:latin typeface="Times New Roman" pitchFamily="18" charset="0"/>
                <a:cs typeface="Times New Roman" pitchFamily="18" charset="0"/>
              </a:rPr>
              <a:t>hydrogènoïdes</a:t>
            </a:r>
            <a:r>
              <a:rPr lang="fr-FR" dirty="0">
                <a:latin typeface="Times New Roman" pitchFamily="18" charset="0"/>
                <a:cs typeface="Times New Roman" pitchFamily="18" charset="0"/>
              </a:rPr>
              <a:t>. Leurs énergie totale s'écrit :</a:t>
            </a: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 </a:t>
            </a:r>
          </a:p>
          <a:p>
            <a:r>
              <a:rPr lang="fr-FR" dirty="0">
                <a:latin typeface="Times New Roman" pitchFamily="18" charset="0"/>
                <a:cs typeface="Times New Roman" pitchFamily="18" charset="0"/>
              </a:rPr>
              <a:t> </a:t>
            </a:r>
          </a:p>
          <a:p>
            <a:r>
              <a:rPr lang="fr-FR" dirty="0">
                <a:latin typeface="Times New Roman" pitchFamily="18" charset="0"/>
                <a:cs typeface="Times New Roman" pitchFamily="18" charset="0"/>
              </a:rPr>
              <a:t>Avec   E</a:t>
            </a:r>
            <a:r>
              <a:rPr lang="fr-FR" baseline="-25000" dirty="0">
                <a:latin typeface="Times New Roman" pitchFamily="18" charset="0"/>
                <a:cs typeface="Times New Roman" pitchFamily="18" charset="0"/>
              </a:rPr>
              <a:t>1</a:t>
            </a:r>
            <a:r>
              <a:rPr lang="fr-FR" dirty="0">
                <a:latin typeface="Times New Roman" pitchFamily="18" charset="0"/>
                <a:cs typeface="Times New Roman" pitchFamily="18" charset="0"/>
              </a:rPr>
              <a:t>= -13,6 eV , l'énergie de l'atome d'hydrogène à  l'état fondamental.</a:t>
            </a:r>
          </a:p>
          <a:p>
            <a:r>
              <a:rPr lang="fr-FR" dirty="0">
                <a:latin typeface="Times New Roman" pitchFamily="18" charset="0"/>
                <a:cs typeface="Times New Roman" pitchFamily="18" charset="0"/>
              </a:rPr>
              <a:t> </a:t>
            </a:r>
          </a:p>
          <a:p>
            <a:r>
              <a:rPr lang="fr-FR" dirty="0">
                <a:latin typeface="Times New Roman" pitchFamily="18" charset="0"/>
                <a:cs typeface="Times New Roman" pitchFamily="18" charset="0"/>
              </a:rPr>
              <a:t>Le rayon d'une orbite de rang n d'un ion </a:t>
            </a:r>
            <a:r>
              <a:rPr lang="fr-FR" dirty="0" err="1">
                <a:latin typeface="Times New Roman" pitchFamily="18" charset="0"/>
                <a:cs typeface="Times New Roman" pitchFamily="18" charset="0"/>
              </a:rPr>
              <a:t>hydrogènoïde</a:t>
            </a:r>
            <a:r>
              <a:rPr lang="fr-FR" dirty="0">
                <a:latin typeface="Times New Roman" pitchFamily="18" charset="0"/>
                <a:cs typeface="Times New Roman" pitchFamily="18" charset="0"/>
              </a:rPr>
              <a:t> est : </a:t>
            </a: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                                                  ou encore                                            </a:t>
            </a:r>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Avec </a:t>
            </a:r>
            <a:r>
              <a:rPr lang="fr-FR" dirty="0">
                <a:latin typeface="Times New Roman" pitchFamily="18" charset="0"/>
                <a:cs typeface="Times New Roman" pitchFamily="18" charset="0"/>
              </a:rPr>
              <a:t>r</a:t>
            </a:r>
            <a:r>
              <a:rPr lang="fr-FR" baseline="-25000" dirty="0">
                <a:latin typeface="Times New Roman" pitchFamily="18" charset="0"/>
                <a:cs typeface="Times New Roman" pitchFamily="18" charset="0"/>
              </a:rPr>
              <a:t>1</a:t>
            </a:r>
            <a:r>
              <a:rPr lang="fr-FR" dirty="0">
                <a:latin typeface="Times New Roman" pitchFamily="18" charset="0"/>
                <a:cs typeface="Times New Roman" pitchFamily="18" charset="0"/>
              </a:rPr>
              <a:t>= 0,529 Å </a:t>
            </a:r>
            <a:r>
              <a:rPr lang="fr-FR" dirty="0" smtClean="0">
                <a:latin typeface="Times New Roman" pitchFamily="18" charset="0"/>
                <a:cs typeface="Times New Roman" pitchFamily="18" charset="0"/>
              </a:rPr>
              <a:t>,étant </a:t>
            </a:r>
            <a:r>
              <a:rPr lang="fr-FR" dirty="0">
                <a:latin typeface="Times New Roman" pitchFamily="18" charset="0"/>
                <a:cs typeface="Times New Roman" pitchFamily="18" charset="0"/>
              </a:rPr>
              <a:t>le rayon de l'atome  d'hydrogène à l'état fondamental.</a:t>
            </a:r>
          </a:p>
          <a:p>
            <a:endParaRPr lang="fr-FR" dirty="0">
              <a:latin typeface="Times New Roman" pitchFamily="18" charset="0"/>
              <a:cs typeface="Times New Roman" pitchFamily="18" charset="0"/>
            </a:endParaRPr>
          </a:p>
        </p:txBody>
      </p:sp>
      <p:sp>
        <p:nvSpPr>
          <p:cNvPr id="2" name="Rectangle 10"/>
          <p:cNvSpPr>
            <a:spLocks noChangeArrowheads="1"/>
          </p:cNvSpPr>
          <p:nvPr/>
        </p:nvSpPr>
        <p:spPr bwMode="auto">
          <a:xfrm>
            <a:off x="1500188" y="285750"/>
            <a:ext cx="6858000" cy="523875"/>
          </a:xfrm>
          <a:prstGeom prst="rect">
            <a:avLst/>
          </a:prstGeom>
          <a:noFill/>
          <a:ln w="9525">
            <a:noFill/>
            <a:miter lim="800000"/>
            <a:headEnd/>
            <a:tailEnd/>
          </a:ln>
        </p:spPr>
        <p:txBody>
          <a:bodyPr>
            <a:spAutoFit/>
          </a:bodyPr>
          <a:lstStyle/>
          <a:p>
            <a:pPr>
              <a:defRPr/>
            </a:pPr>
            <a:r>
              <a:rPr lang="fr-FR" dirty="0">
                <a:latin typeface="Calibri" pitchFamily="34" charset="0"/>
              </a:rPr>
              <a:t> </a:t>
            </a:r>
            <a:r>
              <a:rPr lang="fr-FR" sz="2800" b="1" i="1" dirty="0">
                <a:solidFill>
                  <a:srgbClr val="0000CC"/>
                </a:solidFill>
                <a:latin typeface="Times New Roman" pitchFamily="18" charset="0"/>
                <a:ea typeface="+mj-ea"/>
                <a:cs typeface="Times New Roman" pitchFamily="18" charset="0"/>
              </a:rPr>
              <a:t>Généralisation aux ions </a:t>
            </a:r>
            <a:r>
              <a:rPr lang="fr-FR" sz="2800" b="1" i="1" dirty="0" err="1">
                <a:solidFill>
                  <a:srgbClr val="0000CC"/>
                </a:solidFill>
                <a:latin typeface="Times New Roman" pitchFamily="18" charset="0"/>
                <a:ea typeface="+mj-ea"/>
                <a:cs typeface="Times New Roman" pitchFamily="18" charset="0"/>
              </a:rPr>
              <a:t>hydrogènoïdes</a:t>
            </a:r>
            <a:endParaRPr lang="fr-FR" sz="2800" b="1" i="1" dirty="0">
              <a:solidFill>
                <a:srgbClr val="0000CC"/>
              </a:solidFill>
              <a:latin typeface="Times New Roman" pitchFamily="18" charset="0"/>
              <a:ea typeface="+mj-ea"/>
              <a:cs typeface="Times New Roman" pitchFamily="18" charset="0"/>
            </a:endParaRPr>
          </a:p>
        </p:txBody>
      </p:sp>
      <p:graphicFrame>
        <p:nvGraphicFramePr>
          <p:cNvPr id="9218" name="Object 2"/>
          <p:cNvGraphicFramePr>
            <a:graphicFrameLocks noChangeAspect="1"/>
          </p:cNvGraphicFramePr>
          <p:nvPr/>
        </p:nvGraphicFramePr>
        <p:xfrm>
          <a:off x="450850" y="2285992"/>
          <a:ext cx="2620952" cy="822331"/>
        </p:xfrm>
        <a:graphic>
          <a:graphicData uri="http://schemas.openxmlformats.org/presentationml/2006/ole">
            <p:oleObj spid="_x0000_s226306" name="Équation" r:id="rId4" imgW="1714320" imgH="647640" progId="Equation.3">
              <p:embed/>
            </p:oleObj>
          </a:graphicData>
        </a:graphic>
      </p:graphicFrame>
      <p:graphicFrame>
        <p:nvGraphicFramePr>
          <p:cNvPr id="9219" name="Object 3"/>
          <p:cNvGraphicFramePr>
            <a:graphicFrameLocks noChangeAspect="1"/>
          </p:cNvGraphicFramePr>
          <p:nvPr/>
        </p:nvGraphicFramePr>
        <p:xfrm>
          <a:off x="4438651" y="2285992"/>
          <a:ext cx="2419366" cy="863604"/>
        </p:xfrm>
        <a:graphic>
          <a:graphicData uri="http://schemas.openxmlformats.org/presentationml/2006/ole">
            <p:oleObj spid="_x0000_s226307" name="Équation" r:id="rId5" imgW="1091880" imgH="558720" progId="Equation.3">
              <p:embed/>
            </p:oleObj>
          </a:graphicData>
        </a:graphic>
      </p:graphicFrame>
      <p:graphicFrame>
        <p:nvGraphicFramePr>
          <p:cNvPr id="9220" name="Object 4"/>
          <p:cNvGraphicFramePr>
            <a:graphicFrameLocks/>
          </p:cNvGraphicFramePr>
          <p:nvPr/>
        </p:nvGraphicFramePr>
        <p:xfrm>
          <a:off x="525463" y="4286256"/>
          <a:ext cx="2260587" cy="739777"/>
        </p:xfrm>
        <a:graphic>
          <a:graphicData uri="http://schemas.openxmlformats.org/presentationml/2006/ole">
            <p:oleObj spid="_x0000_s226308" name="Équation" r:id="rId6" imgW="1257120" imgH="571320" progId="Equation.3">
              <p:embed/>
            </p:oleObj>
          </a:graphicData>
        </a:graphic>
      </p:graphicFrame>
      <p:graphicFrame>
        <p:nvGraphicFramePr>
          <p:cNvPr id="9221" name="Object 5"/>
          <p:cNvGraphicFramePr>
            <a:graphicFrameLocks noChangeAspect="1"/>
          </p:cNvGraphicFramePr>
          <p:nvPr/>
        </p:nvGraphicFramePr>
        <p:xfrm>
          <a:off x="4787900" y="4357694"/>
          <a:ext cx="1784364" cy="714380"/>
        </p:xfrm>
        <a:graphic>
          <a:graphicData uri="http://schemas.openxmlformats.org/presentationml/2006/ole">
            <p:oleObj spid="_x0000_s226309" name="Équation" r:id="rId7" imgW="812520" imgH="558720" progId="Equation.3">
              <p:embed/>
            </p:oleObj>
          </a:graphicData>
        </a:graphic>
      </p:graphicFrame>
      <p:sp>
        <p:nvSpPr>
          <p:cNvPr id="9225" name="Rectangle 9"/>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pic>
        <p:nvPicPr>
          <p:cNvPr id="9226" name="Picture 8"/>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2071670" y="5559077"/>
            <a:ext cx="4900613" cy="661988"/>
          </a:xfrm>
          <a:prstGeom prst="rect">
            <a:avLst/>
          </a:prstGeom>
          <a:solidFill>
            <a:schemeClr val="bg1"/>
          </a:solidFill>
          <a:ln w="9525">
            <a:solidFill>
              <a:schemeClr val="accent1"/>
            </a:solidFill>
            <a:miter lim="800000"/>
            <a:headEnd/>
            <a:tailEnd/>
          </a:ln>
        </p:spPr>
      </p:pic>
      <p:sp>
        <p:nvSpPr>
          <p:cNvPr id="9227" name="Rectangle 10"/>
          <p:cNvSpPr>
            <a:spLocks noChangeArrowheads="1"/>
          </p:cNvSpPr>
          <p:nvPr/>
        </p:nvSpPr>
        <p:spPr bwMode="auto">
          <a:xfrm>
            <a:off x="0" y="904875"/>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12" name="Espace réservé du numéro de diapositive 11"/>
          <p:cNvSpPr>
            <a:spLocks noGrp="1"/>
          </p:cNvSpPr>
          <p:nvPr>
            <p:ph type="sldNum" sz="quarter" idx="12"/>
          </p:nvPr>
        </p:nvSpPr>
        <p:spPr/>
        <p:txBody>
          <a:bodyPr/>
          <a:lstStyle/>
          <a:p>
            <a:pPr>
              <a:defRPr/>
            </a:pPr>
            <a:fld id="{32F280D5-2B51-43CB-A2F1-517981BEAA76}" type="slidenum">
              <a:rPr lang="fr-FR" smtClean="0"/>
              <a:pPr>
                <a:defRPr/>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8" name="Picture 3"/>
          <p:cNvPicPr>
            <a:picLocks noChangeAspect="1" noChangeArrowheads="1"/>
          </p:cNvPicPr>
          <p:nvPr/>
        </p:nvPicPr>
        <p:blipFill>
          <a:blip r:embed="rId2"/>
          <a:srcRect/>
          <a:stretch>
            <a:fillRect/>
          </a:stretch>
        </p:blipFill>
        <p:spPr bwMode="auto">
          <a:xfrm>
            <a:off x="785813" y="142875"/>
            <a:ext cx="6715125" cy="714375"/>
          </a:xfrm>
          <a:prstGeom prst="rect">
            <a:avLst/>
          </a:prstGeom>
          <a:noFill/>
          <a:ln w="9525">
            <a:noFill/>
            <a:miter lim="800000"/>
            <a:headEnd/>
            <a:tailEnd/>
          </a:ln>
        </p:spPr>
      </p:pic>
      <p:sp>
        <p:nvSpPr>
          <p:cNvPr id="86019" name="Rectangle 1"/>
          <p:cNvSpPr>
            <a:spLocks noChangeArrowheads="1"/>
          </p:cNvSpPr>
          <p:nvPr/>
        </p:nvSpPr>
        <p:spPr bwMode="auto">
          <a:xfrm>
            <a:off x="1" y="1428736"/>
            <a:ext cx="9144000" cy="3693319"/>
          </a:xfrm>
          <a:prstGeom prst="rect">
            <a:avLst/>
          </a:prstGeom>
          <a:noFill/>
          <a:ln w="9525">
            <a:noFill/>
            <a:miter lim="800000"/>
            <a:headEnd/>
            <a:tailEnd/>
          </a:ln>
        </p:spPr>
        <p:txBody>
          <a:bodyPr wrap="square" anchor="ctr">
            <a:spAutoFit/>
          </a:bodyPr>
          <a:lstStyle/>
          <a:p>
            <a:pPr algn="just">
              <a:lnSpc>
                <a:spcPct val="150000"/>
              </a:lnSpc>
              <a:buFontTx/>
              <a:buChar char="-"/>
            </a:pPr>
            <a:r>
              <a:rPr lang="fr-FR" dirty="0" smtClean="0">
                <a:latin typeface="Times New Roman" pitchFamily="18" charset="0"/>
                <a:cs typeface="Times New Roman" pitchFamily="18" charset="0"/>
              </a:rPr>
              <a:t>Lorsqu’on place l’atome de l’hydrogène excité dans un champ magnétique, de nouvelles raies non prévues par la théorie de Bohr apparaissent sur le spectre. Pour interpréter ce phénomène, Sommerfeld remplaça les orbites circulaires par des orbites elliptiques. </a:t>
            </a:r>
          </a:p>
          <a:p>
            <a:pPr algn="just">
              <a:lnSpc>
                <a:spcPct val="150000"/>
              </a:lnSpc>
            </a:pP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Toutefois, le modèle de Bohr, Sommerfeld ne pouvait pas décrire les spectres d’atomes autres que l’hydrogène. Ce modèle est remplacé par la théorie fondamentale de la physique atomique formulée par De Broglie, Heisenberg et Schrödinger : c’est la mécanique quantique (ou ondulatoire) qui a conduit à la conception actuelle de la structure atomique.</a:t>
            </a:r>
          </a:p>
          <a:p>
            <a:r>
              <a:rPr lang="fr-FR" dirty="0" smtClean="0"/>
              <a:t> </a:t>
            </a:r>
            <a:endParaRPr lang="fr-FR" dirty="0"/>
          </a:p>
        </p:txBody>
      </p:sp>
      <p:sp>
        <p:nvSpPr>
          <p:cNvPr id="86020" name="Rectangle 5"/>
          <p:cNvSpPr>
            <a:spLocks noChangeArrowheads="1"/>
          </p:cNvSpPr>
          <p:nvPr/>
        </p:nvSpPr>
        <p:spPr bwMode="auto">
          <a:xfrm>
            <a:off x="1839913" y="214313"/>
            <a:ext cx="5232400" cy="523875"/>
          </a:xfrm>
          <a:prstGeom prst="rect">
            <a:avLst/>
          </a:prstGeom>
          <a:noFill/>
          <a:ln w="9525">
            <a:noFill/>
            <a:miter lim="800000"/>
            <a:headEnd/>
            <a:tailEnd/>
          </a:ln>
        </p:spPr>
        <p:txBody>
          <a:bodyPr wrap="none">
            <a:spAutoFit/>
          </a:bodyPr>
          <a:lstStyle/>
          <a:p>
            <a:pPr algn="justLow" eaLnBrk="0" hangingPunct="0"/>
            <a:r>
              <a:rPr lang="fr-FR" sz="2800" b="1" i="1" dirty="0">
                <a:solidFill>
                  <a:srgbClr val="0000CC"/>
                </a:solidFill>
                <a:latin typeface="Times New Roman" pitchFamily="18" charset="0"/>
                <a:ea typeface="Calibri" pitchFamily="34" charset="0"/>
                <a:cs typeface="Times New Roman" pitchFamily="18" charset="0"/>
              </a:rPr>
              <a:t>Insuffisance de la théorie de Bohr</a:t>
            </a:r>
            <a:endParaRPr lang="fr-FR" sz="2800" i="1" dirty="0">
              <a:solidFill>
                <a:srgbClr val="0000CC"/>
              </a:solidFill>
              <a:latin typeface="Times New Roman" pitchFamily="18" charset="0"/>
              <a:ea typeface="Calibri" pitchFamily="34"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pPr>
              <a:defRPr/>
            </a:pPr>
            <a:fld id="{32F280D5-2B51-43CB-A2F1-517981BEAA76}" type="slidenum">
              <a:rPr lang="fr-FR" smtClean="0"/>
              <a:pPr>
                <a:defRPr/>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3"/>
          <p:cNvPicPr>
            <a:picLocks noChangeAspect="1" noChangeArrowheads="1"/>
          </p:cNvPicPr>
          <p:nvPr/>
        </p:nvPicPr>
        <p:blipFill>
          <a:blip r:embed="rId2"/>
          <a:srcRect/>
          <a:stretch>
            <a:fillRect/>
          </a:stretch>
        </p:blipFill>
        <p:spPr bwMode="auto">
          <a:xfrm>
            <a:off x="1071563" y="2071688"/>
            <a:ext cx="6786562" cy="2071687"/>
          </a:xfrm>
          <a:prstGeom prst="rect">
            <a:avLst/>
          </a:prstGeom>
          <a:noFill/>
          <a:ln w="9525">
            <a:noFill/>
            <a:miter lim="800000"/>
            <a:headEnd/>
            <a:tailEnd/>
          </a:ln>
        </p:spPr>
      </p:pic>
      <p:sp>
        <p:nvSpPr>
          <p:cNvPr id="87043"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87044" name="Rectangle 6"/>
          <p:cNvSpPr>
            <a:spLocks noChangeArrowheads="1"/>
          </p:cNvSpPr>
          <p:nvPr/>
        </p:nvSpPr>
        <p:spPr bwMode="auto">
          <a:xfrm>
            <a:off x="0" y="1200150"/>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87045"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87046" name="Rectangle 9"/>
          <p:cNvSpPr>
            <a:spLocks noChangeArrowheads="1"/>
          </p:cNvSpPr>
          <p:nvPr/>
        </p:nvSpPr>
        <p:spPr bwMode="auto">
          <a:xfrm>
            <a:off x="0" y="628650"/>
            <a:ext cx="9144000" cy="457200"/>
          </a:xfrm>
          <a:prstGeom prst="rect">
            <a:avLst/>
          </a:prstGeom>
          <a:noFill/>
          <a:ln w="9525">
            <a:noFill/>
            <a:miter lim="800000"/>
            <a:headEnd/>
            <a:tailEnd/>
          </a:ln>
        </p:spPr>
        <p:txBody>
          <a:bodyPr wrap="none" anchor="ctr">
            <a:spAutoFit/>
          </a:bodyPr>
          <a:lstStyle/>
          <a:p>
            <a:pPr eaLnBrk="0" hangingPunct="0"/>
            <a:r>
              <a:rPr lang="fr-FR" sz="2600" b="1">
                <a:latin typeface="Calibri" pitchFamily="34" charset="0"/>
                <a:cs typeface="Times New Roman" pitchFamily="18" charset="0"/>
              </a:rPr>
              <a:t>     </a:t>
            </a:r>
            <a:endParaRPr lang="fr-FR">
              <a:cs typeface="Times New Roman" pitchFamily="18" charset="0"/>
            </a:endParaRPr>
          </a:p>
        </p:txBody>
      </p:sp>
      <p:sp>
        <p:nvSpPr>
          <p:cNvPr id="87047" name="Rectangle 1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87048" name="Rectangle 1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87049" name="Rectangle 16"/>
          <p:cNvSpPr>
            <a:spLocks noChangeArrowheads="1"/>
          </p:cNvSpPr>
          <p:nvPr/>
        </p:nvSpPr>
        <p:spPr bwMode="auto">
          <a:xfrm>
            <a:off x="-1071563" y="3714750"/>
            <a:ext cx="9144001" cy="457200"/>
          </a:xfrm>
          <a:prstGeom prst="rect">
            <a:avLst/>
          </a:prstGeom>
          <a:noFill/>
          <a:ln w="9525">
            <a:noFill/>
            <a:miter lim="800000"/>
            <a:headEnd/>
            <a:tailEnd/>
          </a:ln>
        </p:spPr>
        <p:txBody>
          <a:bodyPr wrap="none" anchor="ctr">
            <a:spAutoFit/>
          </a:bodyPr>
          <a:lstStyle/>
          <a:p>
            <a:pPr eaLnBrk="0" hangingPunct="0"/>
            <a:endParaRPr lang="fr-FR"/>
          </a:p>
        </p:txBody>
      </p:sp>
      <p:sp>
        <p:nvSpPr>
          <p:cNvPr id="87050" name="ZoneTexte 16"/>
          <p:cNvSpPr txBox="1">
            <a:spLocks noChangeArrowheads="1"/>
          </p:cNvSpPr>
          <p:nvPr/>
        </p:nvSpPr>
        <p:spPr bwMode="auto">
          <a:xfrm>
            <a:off x="1000125" y="2428875"/>
            <a:ext cx="6858000" cy="1077913"/>
          </a:xfrm>
          <a:prstGeom prst="rect">
            <a:avLst/>
          </a:prstGeom>
          <a:noFill/>
          <a:ln w="9525">
            <a:noFill/>
            <a:miter lim="800000"/>
            <a:headEnd/>
            <a:tailEnd/>
          </a:ln>
        </p:spPr>
        <p:txBody>
          <a:bodyPr>
            <a:spAutoFit/>
          </a:bodyPr>
          <a:lstStyle/>
          <a:p>
            <a:pPr algn="ctr"/>
            <a:r>
              <a:rPr lang="fr-FR" sz="3200" b="1" i="1">
                <a:latin typeface="Times New Roman" pitchFamily="18" charset="0"/>
                <a:cs typeface="Times New Roman" pitchFamily="18" charset="0"/>
              </a:rPr>
              <a:t> Principes généraux de la mécanique quantique </a:t>
            </a:r>
          </a:p>
        </p:txBody>
      </p:sp>
      <p:sp>
        <p:nvSpPr>
          <p:cNvPr id="11" name="Espace réservé du numéro de diapositive 10"/>
          <p:cNvSpPr>
            <a:spLocks noGrp="1"/>
          </p:cNvSpPr>
          <p:nvPr>
            <p:ph type="sldNum" sz="quarter" idx="12"/>
          </p:nvPr>
        </p:nvSpPr>
        <p:spPr/>
        <p:txBody>
          <a:bodyPr/>
          <a:lstStyle/>
          <a:p>
            <a:pPr>
              <a:defRPr/>
            </a:pPr>
            <a:fld id="{32F280D5-2B51-43CB-A2F1-517981BEAA76}" type="slidenum">
              <a:rPr lang="fr-FR" smtClean="0"/>
              <a:pPr>
                <a:defRPr/>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3"/>
          <p:cNvPicPr>
            <a:picLocks noChangeAspect="1" noChangeArrowheads="1"/>
          </p:cNvPicPr>
          <p:nvPr/>
        </p:nvPicPr>
        <p:blipFill>
          <a:blip r:embed="rId2"/>
          <a:srcRect/>
          <a:stretch>
            <a:fillRect/>
          </a:stretch>
        </p:blipFill>
        <p:spPr bwMode="auto">
          <a:xfrm>
            <a:off x="1500188" y="2071688"/>
            <a:ext cx="6215062" cy="2071687"/>
          </a:xfrm>
          <a:prstGeom prst="rect">
            <a:avLst/>
          </a:prstGeom>
          <a:noFill/>
          <a:ln w="9525">
            <a:noFill/>
            <a:miter lim="800000"/>
            <a:headEnd/>
            <a:tailEnd/>
          </a:ln>
        </p:spPr>
      </p:pic>
      <p:sp>
        <p:nvSpPr>
          <p:cNvPr id="51203" name="Text Box 11"/>
          <p:cNvSpPr txBox="1">
            <a:spLocks noChangeArrowheads="1"/>
          </p:cNvSpPr>
          <p:nvPr/>
        </p:nvSpPr>
        <p:spPr bwMode="auto">
          <a:xfrm>
            <a:off x="1522413" y="2143125"/>
            <a:ext cx="6407150" cy="2032000"/>
          </a:xfrm>
          <a:prstGeom prst="rect">
            <a:avLst/>
          </a:prstGeom>
          <a:noFill/>
          <a:ln w="9525">
            <a:noFill/>
            <a:miter lim="800000"/>
            <a:headEnd/>
            <a:tailEnd/>
          </a:ln>
        </p:spPr>
        <p:txBody>
          <a:bodyPr>
            <a:spAutoFit/>
          </a:bodyPr>
          <a:lstStyle/>
          <a:p>
            <a:pPr algn="ctr">
              <a:spcBef>
                <a:spcPct val="50000"/>
              </a:spcBef>
            </a:pPr>
            <a:r>
              <a:rPr lang="fr-FR" sz="3600" b="1" i="1" dirty="0">
                <a:solidFill>
                  <a:srgbClr val="000099"/>
                </a:solidFill>
                <a:latin typeface="Times New Roman" pitchFamily="18" charset="0"/>
              </a:rPr>
              <a:t>Chapitre 3: </a:t>
            </a:r>
          </a:p>
          <a:p>
            <a:pPr algn="ctr">
              <a:spcBef>
                <a:spcPct val="50000"/>
              </a:spcBef>
            </a:pPr>
            <a:r>
              <a:rPr lang="fr-FR" sz="3600" b="1" i="1" dirty="0">
                <a:solidFill>
                  <a:srgbClr val="000099"/>
                </a:solidFill>
                <a:latin typeface="Times New Roman" pitchFamily="18" charset="0"/>
              </a:rPr>
              <a:t>Structure électronique des atomes</a:t>
            </a:r>
          </a:p>
        </p:txBody>
      </p:sp>
      <p:sp>
        <p:nvSpPr>
          <p:cNvPr id="4" name="Espace réservé du numéro de diapositive 3"/>
          <p:cNvSpPr>
            <a:spLocks noGrp="1"/>
          </p:cNvSpPr>
          <p:nvPr>
            <p:ph type="sldNum" sz="quarter" idx="12"/>
          </p:nvPr>
        </p:nvSpPr>
        <p:spPr/>
        <p:txBody>
          <a:bodyPr/>
          <a:lstStyle/>
          <a:p>
            <a:pPr>
              <a:defRPr/>
            </a:pPr>
            <a:fld id="{32F280D5-2B51-43CB-A2F1-517981BEAA76}" type="slidenum">
              <a:rPr lang="fr-FR" smtClean="0"/>
              <a:pPr>
                <a:defRPr/>
              </a:pPr>
              <a:t>2</a:t>
            </a:fld>
            <a:endParaRPr lang="fr-FR" dirty="0"/>
          </a:p>
        </p:txBody>
      </p:sp>
      <p:sp>
        <p:nvSpPr>
          <p:cNvPr id="5" name="ZoneTexte 6"/>
          <p:cNvSpPr txBox="1"/>
          <p:nvPr/>
        </p:nvSpPr>
        <p:spPr>
          <a:xfrm>
            <a:off x="6140308" y="6143644"/>
            <a:ext cx="2860848" cy="400110"/>
          </a:xfrm>
          <a:prstGeom prst="rect">
            <a:avLst/>
          </a:prstGeom>
          <a:noFill/>
        </p:spPr>
        <p:txBody>
          <a:bodyPr wrap="none" rtlCol="0">
            <a:spAutoFit/>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fr-FR" sz="2000" b="1" dirty="0" smtClean="0">
                <a:solidFill>
                  <a:srgbClr val="FF0000"/>
                </a:solidFill>
                <a:latin typeface="Times New Roman" pitchFamily="18" charset="0"/>
                <a:cs typeface="Times New Roman" pitchFamily="18" charset="0"/>
              </a:rPr>
              <a:t>Pr. </a:t>
            </a:r>
            <a:r>
              <a:rPr lang="fr-FR" sz="2000" b="1" dirty="0" err="1" smtClean="0">
                <a:solidFill>
                  <a:srgbClr val="FF0000"/>
                </a:solidFill>
                <a:latin typeface="Times New Roman" pitchFamily="18" charset="0"/>
                <a:cs typeface="Times New Roman" pitchFamily="18" charset="0"/>
              </a:rPr>
              <a:t>Abdessamad</a:t>
            </a:r>
            <a:r>
              <a:rPr lang="fr-FR" sz="2000" b="1" dirty="0" smtClean="0">
                <a:solidFill>
                  <a:srgbClr val="FF0000"/>
                </a:solidFill>
                <a:latin typeface="Times New Roman" pitchFamily="18" charset="0"/>
                <a:cs typeface="Times New Roman" pitchFamily="18" charset="0"/>
              </a:rPr>
              <a:t> </a:t>
            </a:r>
            <a:r>
              <a:rPr lang="fr-FR" sz="2000" b="1" dirty="0" err="1" smtClean="0">
                <a:solidFill>
                  <a:srgbClr val="FF0000"/>
                </a:solidFill>
                <a:latin typeface="Times New Roman" pitchFamily="18" charset="0"/>
                <a:cs typeface="Times New Roman" pitchFamily="18" charset="0"/>
              </a:rPr>
              <a:t>Mezdar</a:t>
            </a:r>
            <a:endParaRPr lang="fr-FR" sz="20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3"/>
          <p:cNvSpPr>
            <a:spLocks noChangeArrowheads="1"/>
          </p:cNvSpPr>
          <p:nvPr/>
        </p:nvSpPr>
        <p:spPr bwMode="auto">
          <a:xfrm>
            <a:off x="1643063" y="-24"/>
            <a:ext cx="5429250" cy="830263"/>
          </a:xfrm>
          <a:prstGeom prst="rect">
            <a:avLst/>
          </a:prstGeom>
          <a:noFill/>
          <a:ln w="9525">
            <a:noFill/>
            <a:miter lim="800000"/>
            <a:headEnd/>
            <a:tailEnd/>
          </a:ln>
        </p:spPr>
        <p:txBody>
          <a:bodyPr>
            <a:spAutoFit/>
          </a:bodyPr>
          <a:lstStyle/>
          <a:p>
            <a:pPr algn="ctr"/>
            <a:r>
              <a:rPr lang="fr-FR" sz="2400" b="1" dirty="0">
                <a:solidFill>
                  <a:srgbClr val="0000CC"/>
                </a:solidFill>
                <a:latin typeface="Times New Roman" pitchFamily="18" charset="0"/>
                <a:cs typeface="Times New Roman" pitchFamily="18" charset="0"/>
              </a:rPr>
              <a:t>Dualité onde - corpuscule : </a:t>
            </a:r>
          </a:p>
          <a:p>
            <a:pPr algn="ctr"/>
            <a:r>
              <a:rPr lang="fr-FR" sz="2400" b="1" dirty="0">
                <a:solidFill>
                  <a:srgbClr val="0000CC"/>
                </a:solidFill>
                <a:latin typeface="Times New Roman" pitchFamily="18" charset="0"/>
                <a:cs typeface="Times New Roman" pitchFamily="18" charset="0"/>
              </a:rPr>
              <a:t>Postulat de Broglie</a:t>
            </a:r>
          </a:p>
        </p:txBody>
      </p:sp>
      <p:sp>
        <p:nvSpPr>
          <p:cNvPr id="90115" name="Rectangle 4"/>
          <p:cNvSpPr>
            <a:spLocks noChangeArrowheads="1"/>
          </p:cNvSpPr>
          <p:nvPr/>
        </p:nvSpPr>
        <p:spPr bwMode="auto">
          <a:xfrm>
            <a:off x="0" y="642918"/>
            <a:ext cx="9144000" cy="4385816"/>
          </a:xfrm>
          <a:prstGeom prst="rect">
            <a:avLst/>
          </a:prstGeom>
          <a:noFill/>
          <a:ln w="9525">
            <a:noFill/>
            <a:miter lim="800000"/>
            <a:headEnd/>
            <a:tailEnd/>
          </a:ln>
        </p:spPr>
        <p:txBody>
          <a:bodyPr wrap="square">
            <a:spAutoFit/>
          </a:bodyPr>
          <a:lstStyle/>
          <a:p>
            <a:pPr>
              <a:lnSpc>
                <a:spcPct val="150000"/>
              </a:lnSpc>
            </a:pPr>
            <a:r>
              <a:rPr lang="fr-FR" dirty="0" smtClean="0">
                <a:latin typeface="Times New Roman" pitchFamily="18" charset="0"/>
                <a:cs typeface="Times New Roman" pitchFamily="18" charset="0"/>
              </a:rPr>
              <a:t>En 1924, De Broglie émit l’hypothèse suivante:</a:t>
            </a:r>
          </a:p>
          <a:p>
            <a:pPr algn="just">
              <a:lnSpc>
                <a:spcPct val="150000"/>
              </a:lnSpc>
            </a:pPr>
            <a:r>
              <a:rPr lang="fr-FR" dirty="0" smtClean="0">
                <a:latin typeface="Times New Roman" pitchFamily="18" charset="0"/>
                <a:cs typeface="Times New Roman" pitchFamily="18" charset="0"/>
              </a:rPr>
              <a:t>A  </a:t>
            </a:r>
            <a:r>
              <a:rPr lang="fr-FR" dirty="0">
                <a:latin typeface="Times New Roman" pitchFamily="18" charset="0"/>
                <a:cs typeface="Times New Roman" pitchFamily="18" charset="0"/>
              </a:rPr>
              <a:t>toute particule (corpuscule) de masse m et de  vitesse v est associée une onde de longueur d'onde λ. On applique ainsi à la matière (exemple : un électron) le caractère combiné d'onde et de particule. </a:t>
            </a:r>
          </a:p>
          <a:p>
            <a:pPr>
              <a:lnSpc>
                <a:spcPct val="150000"/>
              </a:lnSpc>
            </a:pPr>
            <a:r>
              <a:rPr lang="fr-FR" dirty="0">
                <a:latin typeface="Times New Roman" pitchFamily="18" charset="0"/>
                <a:cs typeface="Times New Roman" pitchFamily="18" charset="0"/>
              </a:rPr>
              <a:t>La longueur d'onde est déterminée par </a:t>
            </a:r>
            <a:r>
              <a:rPr lang="fr-FR" b="1" dirty="0">
                <a:solidFill>
                  <a:srgbClr val="0000CC"/>
                </a:solidFill>
                <a:latin typeface="Times New Roman" pitchFamily="18" charset="0"/>
                <a:cs typeface="Times New Roman" pitchFamily="18" charset="0"/>
              </a:rPr>
              <a:t>la relation de De Broglie s'écrit : </a:t>
            </a: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λ : longueur d'onde </a:t>
            </a:r>
          </a:p>
          <a:p>
            <a:r>
              <a:rPr lang="fr-FR" dirty="0">
                <a:latin typeface="Times New Roman" pitchFamily="18" charset="0"/>
                <a:cs typeface="Times New Roman" pitchFamily="18" charset="0"/>
              </a:rPr>
              <a:t>h : constante de Planck </a:t>
            </a:r>
          </a:p>
          <a:p>
            <a:r>
              <a:rPr lang="fr-FR" dirty="0" smtClean="0">
                <a:latin typeface="Times New Roman" pitchFamily="18" charset="0"/>
                <a:cs typeface="Times New Roman" pitchFamily="18" charset="0"/>
              </a:rPr>
              <a:t>P = </a:t>
            </a:r>
            <a:r>
              <a:rPr lang="fr-FR" dirty="0" err="1" smtClean="0">
                <a:latin typeface="Times New Roman" pitchFamily="18" charset="0"/>
                <a:cs typeface="Times New Roman" pitchFamily="18" charset="0"/>
              </a:rPr>
              <a:t>mv</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 quantité de mouvement </a:t>
            </a:r>
          </a:p>
        </p:txBody>
      </p:sp>
      <p:sp>
        <p:nvSpPr>
          <p:cNvPr id="90116"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90117" name="Rectangle 6"/>
          <p:cNvSpPr>
            <a:spLocks noChangeArrowheads="1"/>
          </p:cNvSpPr>
          <p:nvPr/>
        </p:nvSpPr>
        <p:spPr bwMode="auto">
          <a:xfrm>
            <a:off x="0" y="1200150"/>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9011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90119" name="Rectangle 9"/>
          <p:cNvSpPr>
            <a:spLocks noChangeArrowheads="1"/>
          </p:cNvSpPr>
          <p:nvPr/>
        </p:nvSpPr>
        <p:spPr bwMode="auto">
          <a:xfrm>
            <a:off x="0" y="628650"/>
            <a:ext cx="9144000" cy="457200"/>
          </a:xfrm>
          <a:prstGeom prst="rect">
            <a:avLst/>
          </a:prstGeom>
          <a:noFill/>
          <a:ln w="9525">
            <a:noFill/>
            <a:miter lim="800000"/>
            <a:headEnd/>
            <a:tailEnd/>
          </a:ln>
        </p:spPr>
        <p:txBody>
          <a:bodyPr wrap="none" anchor="ctr">
            <a:spAutoFit/>
          </a:bodyPr>
          <a:lstStyle/>
          <a:p>
            <a:pPr eaLnBrk="0" hangingPunct="0"/>
            <a:r>
              <a:rPr lang="fr-FR" sz="2600" b="1">
                <a:latin typeface="Calibri" pitchFamily="34" charset="0"/>
                <a:cs typeface="Times New Roman" pitchFamily="18" charset="0"/>
              </a:rPr>
              <a:t>     </a:t>
            </a:r>
            <a:endParaRPr lang="fr-FR">
              <a:cs typeface="Times New Roman" pitchFamily="18" charset="0"/>
            </a:endParaRPr>
          </a:p>
        </p:txBody>
      </p:sp>
      <p:sp>
        <p:nvSpPr>
          <p:cNvPr id="90120" name="ZoneTexte 10"/>
          <p:cNvSpPr txBox="1">
            <a:spLocks noChangeArrowheads="1"/>
          </p:cNvSpPr>
          <p:nvPr/>
        </p:nvSpPr>
        <p:spPr bwMode="auto">
          <a:xfrm>
            <a:off x="1071563" y="3060066"/>
            <a:ext cx="2357437" cy="646112"/>
          </a:xfrm>
          <a:prstGeom prst="rect">
            <a:avLst/>
          </a:prstGeom>
          <a:noFill/>
          <a:ln w="9525">
            <a:noFill/>
            <a:miter lim="800000"/>
            <a:headEnd/>
            <a:tailEnd/>
          </a:ln>
        </p:spPr>
        <p:txBody>
          <a:bodyPr>
            <a:spAutoFit/>
          </a:bodyPr>
          <a:lstStyle/>
          <a:p>
            <a:pPr algn="ctr"/>
            <a:r>
              <a:rPr lang="fr-FR" dirty="0">
                <a:latin typeface="Times New Roman" pitchFamily="18" charset="0"/>
                <a:cs typeface="Times New Roman" pitchFamily="18" charset="0"/>
              </a:rPr>
              <a:t>Aspect ondulatoire de la matière </a:t>
            </a:r>
          </a:p>
        </p:txBody>
      </p:sp>
      <p:sp>
        <p:nvSpPr>
          <p:cNvPr id="90121" name="ZoneTexte 11"/>
          <p:cNvSpPr txBox="1">
            <a:spLocks noChangeArrowheads="1"/>
          </p:cNvSpPr>
          <p:nvPr/>
        </p:nvSpPr>
        <p:spPr bwMode="auto">
          <a:xfrm>
            <a:off x="5786438" y="3525199"/>
            <a:ext cx="2357437" cy="646112"/>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Aspect corpusculaire de la matière </a:t>
            </a:r>
          </a:p>
        </p:txBody>
      </p:sp>
      <p:cxnSp>
        <p:nvCxnSpPr>
          <p:cNvPr id="14" name="Connecteur droit avec flèche 13"/>
          <p:cNvCxnSpPr/>
          <p:nvPr/>
        </p:nvCxnSpPr>
        <p:spPr>
          <a:xfrm rot="10800000">
            <a:off x="5357813" y="3239449"/>
            <a:ext cx="571500" cy="357187"/>
          </a:xfrm>
          <a:prstGeom prst="straightConnector1">
            <a:avLst/>
          </a:prstGeom>
          <a:ln w="31750">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V="1">
            <a:off x="3286125" y="3134674"/>
            <a:ext cx="357188" cy="142875"/>
          </a:xfrm>
          <a:prstGeom prst="straightConnector1">
            <a:avLst/>
          </a:prstGeom>
          <a:ln w="31750">
            <a:solidFill>
              <a:srgbClr val="008000"/>
            </a:solidFill>
            <a:tailEnd type="arrow"/>
          </a:ln>
        </p:spPr>
        <p:style>
          <a:lnRef idx="1">
            <a:schemeClr val="accent1"/>
          </a:lnRef>
          <a:fillRef idx="0">
            <a:schemeClr val="accent1"/>
          </a:fillRef>
          <a:effectRef idx="0">
            <a:schemeClr val="accent1"/>
          </a:effectRef>
          <a:fontRef idx="minor">
            <a:schemeClr val="tx1"/>
          </a:fontRef>
        </p:style>
      </p:cxnSp>
      <p:sp>
        <p:nvSpPr>
          <p:cNvPr id="90124" name="Rectangle 1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90125" name="Rectangle 13"/>
          <p:cNvSpPr>
            <a:spLocks noChangeArrowheads="1"/>
          </p:cNvSpPr>
          <p:nvPr/>
        </p:nvSpPr>
        <p:spPr bwMode="auto">
          <a:xfrm>
            <a:off x="0" y="1133475"/>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90126" name="Rectangle 1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pic>
        <p:nvPicPr>
          <p:cNvPr id="27662" name="Picture 1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643313" y="2848922"/>
            <a:ext cx="1685925" cy="676275"/>
          </a:xfrm>
          <a:prstGeom prst="rect">
            <a:avLst/>
          </a:prstGeom>
          <a:solidFill>
            <a:schemeClr val="accent1">
              <a:lumMod val="60000"/>
              <a:lumOff val="40000"/>
            </a:schemeClr>
          </a:solidFill>
        </p:spPr>
      </p:pic>
      <p:sp>
        <p:nvSpPr>
          <p:cNvPr id="90128" name="Text Box 6"/>
          <p:cNvSpPr txBox="1">
            <a:spLocks noChangeArrowheads="1"/>
          </p:cNvSpPr>
          <p:nvPr/>
        </p:nvSpPr>
        <p:spPr bwMode="auto">
          <a:xfrm>
            <a:off x="0" y="5081815"/>
            <a:ext cx="9144000" cy="1061829"/>
          </a:xfrm>
          <a:prstGeom prst="rect">
            <a:avLst/>
          </a:prstGeom>
          <a:noFill/>
          <a:ln w="9525">
            <a:noFill/>
            <a:miter lim="800000"/>
            <a:headEnd/>
            <a:tailEnd/>
          </a:ln>
        </p:spPr>
        <p:txBody>
          <a:bodyPr wrap="square">
            <a:spAutoFit/>
          </a:bodyPr>
          <a:lstStyle/>
          <a:p>
            <a:pPr>
              <a:spcBef>
                <a:spcPct val="50000"/>
              </a:spcBef>
            </a:pPr>
            <a:r>
              <a:rPr lang="fr-FR" dirty="0">
                <a:latin typeface="Times New Roman" pitchFamily="18" charset="0"/>
                <a:cs typeface="Times New Roman" pitchFamily="18" charset="0"/>
                <a:sym typeface="Wingdings" pitchFamily="2" charset="2"/>
              </a:rPr>
              <a:t> </a:t>
            </a:r>
            <a:r>
              <a:rPr lang="fr-FR" dirty="0">
                <a:latin typeface="Times New Roman" pitchFamily="18" charset="0"/>
                <a:cs typeface="Times New Roman" pitchFamily="18" charset="0"/>
              </a:rPr>
              <a:t>A l ’échelle macroscopique ces ondes de De Broglie n’interviennent pas.</a:t>
            </a:r>
          </a:p>
          <a:p>
            <a:pPr algn="just">
              <a:spcBef>
                <a:spcPct val="50000"/>
              </a:spcBef>
              <a:buFont typeface="Wingdings" pitchFamily="2" charset="2"/>
              <a:buChar char="ü"/>
            </a:pPr>
            <a:r>
              <a:rPr lang="fr-FR" dirty="0">
                <a:latin typeface="Times New Roman" pitchFamily="18" charset="0"/>
                <a:cs typeface="Times New Roman" pitchFamily="18" charset="0"/>
              </a:rPr>
              <a:t> </a:t>
            </a:r>
            <a:r>
              <a:rPr lang="fr-FR">
                <a:latin typeface="Times New Roman" pitchFamily="18" charset="0"/>
                <a:cs typeface="Times New Roman" pitchFamily="18" charset="0"/>
              </a:rPr>
              <a:t>En </a:t>
            </a:r>
            <a:r>
              <a:rPr lang="fr-FR" smtClean="0">
                <a:latin typeface="Times New Roman" pitchFamily="18" charset="0"/>
                <a:cs typeface="Times New Roman" pitchFamily="18" charset="0"/>
              </a:rPr>
              <a:t>revanche, </a:t>
            </a:r>
            <a:r>
              <a:rPr lang="fr-FR" dirty="0">
                <a:latin typeface="Times New Roman" pitchFamily="18" charset="0"/>
                <a:cs typeface="Times New Roman" pitchFamily="18" charset="0"/>
              </a:rPr>
              <a:t>les particules </a:t>
            </a:r>
            <a:r>
              <a:rPr lang="fr-FR" dirty="0" smtClean="0">
                <a:latin typeface="Times New Roman" pitchFamily="18" charset="0"/>
                <a:cs typeface="Times New Roman" pitchFamily="18" charset="0"/>
              </a:rPr>
              <a:t>(électron, proton, atomes, molécules…) présentent </a:t>
            </a:r>
            <a:r>
              <a:rPr lang="fr-FR" dirty="0">
                <a:latin typeface="Times New Roman" pitchFamily="18" charset="0"/>
                <a:cs typeface="Times New Roman" pitchFamily="18" charset="0"/>
              </a:rPr>
              <a:t>bien un comportement </a:t>
            </a:r>
            <a:r>
              <a:rPr lang="fr-FR" dirty="0" smtClean="0">
                <a:latin typeface="Times New Roman" pitchFamily="18" charset="0"/>
                <a:cs typeface="Times New Roman" pitchFamily="18" charset="0"/>
              </a:rPr>
              <a:t>ondulatoire.</a:t>
            </a:r>
          </a:p>
        </p:txBody>
      </p:sp>
      <p:sp>
        <p:nvSpPr>
          <p:cNvPr id="17" name="Espace réservé du numéro de diapositive 16"/>
          <p:cNvSpPr>
            <a:spLocks noGrp="1"/>
          </p:cNvSpPr>
          <p:nvPr>
            <p:ph type="sldNum" sz="quarter" idx="12"/>
          </p:nvPr>
        </p:nvSpPr>
        <p:spPr/>
        <p:txBody>
          <a:bodyPr/>
          <a:lstStyle/>
          <a:p>
            <a:pPr>
              <a:defRPr/>
            </a:pPr>
            <a:fld id="{32F280D5-2B51-43CB-A2F1-517981BEAA76}" type="slidenum">
              <a:rPr lang="fr-FR" smtClean="0"/>
              <a:pPr>
                <a:defRPr/>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4"/>
          <p:cNvSpPr>
            <a:spLocks noChangeArrowheads="1"/>
          </p:cNvSpPr>
          <p:nvPr/>
        </p:nvSpPr>
        <p:spPr bwMode="auto">
          <a:xfrm>
            <a:off x="0" y="2330745"/>
            <a:ext cx="9144000" cy="1754326"/>
          </a:xfrm>
          <a:prstGeom prst="rect">
            <a:avLst/>
          </a:prstGeom>
          <a:noFill/>
          <a:ln w="9525">
            <a:noFill/>
            <a:miter lim="800000"/>
            <a:headEnd/>
            <a:tailEnd/>
          </a:ln>
        </p:spPr>
        <p:txBody>
          <a:bodyPr wrap="square">
            <a:spAutoFit/>
          </a:bodyPr>
          <a:lstStyle/>
          <a:p>
            <a:pPr>
              <a:lnSpc>
                <a:spcPct val="150000"/>
              </a:lnSpc>
            </a:pPr>
            <a:endParaRPr lang="fr-FR" dirty="0">
              <a:latin typeface="Calibri" pitchFamily="34" charset="0"/>
            </a:endParaRPr>
          </a:p>
          <a:p>
            <a:pPr>
              <a:lnSpc>
                <a:spcPct val="150000"/>
              </a:lnSpc>
            </a:pPr>
            <a:r>
              <a:rPr lang="fr-FR" dirty="0">
                <a:latin typeface="Calibri" pitchFamily="34" charset="0"/>
              </a:rPr>
              <a:t> </a:t>
            </a:r>
            <a:r>
              <a:rPr lang="fr-FR" b="1" dirty="0" smtClean="0">
                <a:latin typeface="Calibri" pitchFamily="34" charset="0"/>
              </a:rPr>
              <a:t> </a:t>
            </a:r>
            <a:endParaRPr lang="fr-FR" dirty="0">
              <a:latin typeface="Calibri" pitchFamily="34" charset="0"/>
            </a:endParaRPr>
          </a:p>
          <a:p>
            <a:pPr>
              <a:lnSpc>
                <a:spcPct val="150000"/>
              </a:lnSpc>
            </a:pPr>
            <a:r>
              <a:rPr lang="fr-FR" dirty="0">
                <a:latin typeface="Times New Roman" pitchFamily="18" charset="0"/>
                <a:cs typeface="Times New Roman" pitchFamily="18" charset="0"/>
              </a:rPr>
              <a:t> ∆x : incertitude sur la position </a:t>
            </a:r>
          </a:p>
          <a:p>
            <a:pPr>
              <a:lnSpc>
                <a:spcPct val="150000"/>
              </a:lnSpc>
            </a:pPr>
            <a:r>
              <a:rPr lang="fr-FR" dirty="0">
                <a:latin typeface="Times New Roman" pitchFamily="18" charset="0"/>
                <a:cs typeface="Times New Roman" pitchFamily="18" charset="0"/>
              </a:rPr>
              <a:t> ∆p</a:t>
            </a:r>
            <a:r>
              <a:rPr lang="fr-FR" baseline="-25000" dirty="0">
                <a:latin typeface="Times New Roman" pitchFamily="18" charset="0"/>
                <a:cs typeface="Times New Roman" pitchFamily="18" charset="0"/>
              </a:rPr>
              <a:t>x</a:t>
            </a:r>
            <a:r>
              <a:rPr lang="fr-FR" dirty="0">
                <a:latin typeface="Times New Roman" pitchFamily="18" charset="0"/>
                <a:cs typeface="Times New Roman" pitchFamily="18" charset="0"/>
              </a:rPr>
              <a:t> = </a:t>
            </a:r>
            <a:r>
              <a:rPr lang="fr-FR" dirty="0" smtClean="0">
                <a:latin typeface="Times New Roman" pitchFamily="18" charset="0"/>
                <a:cs typeface="Times New Roman" pitchFamily="18" charset="0"/>
              </a:rPr>
              <a:t>m ∆v</a:t>
            </a:r>
            <a:r>
              <a:rPr lang="fr-FR" baseline="-25000" dirty="0" smtClean="0">
                <a:latin typeface="Times New Roman" pitchFamily="18" charset="0"/>
                <a:cs typeface="Times New Roman" pitchFamily="18" charset="0"/>
              </a:rPr>
              <a:t>x</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 incertitude sur la quantité de mouvement</a:t>
            </a:r>
          </a:p>
        </p:txBody>
      </p:sp>
      <p:sp>
        <p:nvSpPr>
          <p:cNvPr id="9113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pic>
        <p:nvPicPr>
          <p:cNvPr id="9114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14688" y="2428868"/>
            <a:ext cx="1971675" cy="685800"/>
          </a:xfrm>
          <a:prstGeom prst="rect">
            <a:avLst/>
          </a:prstGeom>
          <a:solidFill>
            <a:schemeClr val="accent1"/>
          </a:solidFill>
          <a:ln w="9525">
            <a:noFill/>
            <a:miter lim="800000"/>
            <a:headEnd/>
            <a:tailEnd/>
          </a:ln>
        </p:spPr>
      </p:pic>
      <p:sp>
        <p:nvSpPr>
          <p:cNvPr id="91141" name="Rectangle 4"/>
          <p:cNvSpPr>
            <a:spLocks noChangeArrowheads="1"/>
          </p:cNvSpPr>
          <p:nvPr/>
        </p:nvSpPr>
        <p:spPr bwMode="auto">
          <a:xfrm>
            <a:off x="2071670" y="-24"/>
            <a:ext cx="4957763" cy="461963"/>
          </a:xfrm>
          <a:prstGeom prst="rect">
            <a:avLst/>
          </a:prstGeom>
          <a:noFill/>
          <a:ln w="9525">
            <a:noFill/>
            <a:miter lim="800000"/>
            <a:headEnd/>
            <a:tailEnd/>
          </a:ln>
        </p:spPr>
        <p:txBody>
          <a:bodyPr wrap="none">
            <a:spAutoFit/>
          </a:bodyPr>
          <a:lstStyle/>
          <a:p>
            <a:r>
              <a:rPr lang="fr-FR" sz="2400" b="1" dirty="0">
                <a:solidFill>
                  <a:srgbClr val="0000CC"/>
                </a:solidFill>
                <a:latin typeface="Times New Roman" pitchFamily="18" charset="0"/>
                <a:cs typeface="Times New Roman" pitchFamily="18" charset="0"/>
              </a:rPr>
              <a:t>Principe d'incertitude d'Heisenberg </a:t>
            </a:r>
          </a:p>
        </p:txBody>
      </p:sp>
      <p:sp>
        <p:nvSpPr>
          <p:cNvPr id="91142" name="Rectangle 6"/>
          <p:cNvSpPr>
            <a:spLocks noChangeArrowheads="1"/>
          </p:cNvSpPr>
          <p:nvPr/>
        </p:nvSpPr>
        <p:spPr bwMode="auto">
          <a:xfrm>
            <a:off x="0" y="571480"/>
            <a:ext cx="9144000" cy="2585323"/>
          </a:xfrm>
          <a:prstGeom prst="rect">
            <a:avLst/>
          </a:prstGeom>
          <a:noFill/>
          <a:ln w="9525">
            <a:noFill/>
            <a:miter lim="800000"/>
            <a:headEnd/>
            <a:tailEnd/>
          </a:ln>
        </p:spPr>
        <p:txBody>
          <a:bodyPr wrap="square" anchor="ctr">
            <a:spAutoFit/>
          </a:bodyPr>
          <a:lstStyle/>
          <a:p>
            <a:pPr algn="justLow" eaLnBrk="0" hangingPunct="0">
              <a:lnSpc>
                <a:spcPct val="150000"/>
              </a:lnSpc>
            </a:pPr>
            <a:r>
              <a:rPr lang="fr-FR" dirty="0" smtClean="0">
                <a:latin typeface="Times New Roman" pitchFamily="18" charset="0"/>
                <a:ea typeface="Calibri" pitchFamily="34" charset="0"/>
                <a:cs typeface="Times New Roman" pitchFamily="18" charset="0"/>
              </a:rPr>
              <a:t>Si en mécanique classique, il est possible de déterminer simultanément la vitesse et la position d’une particule en mouvement, ceci n’est pas possible en mécanique ondulatoire.</a:t>
            </a:r>
          </a:p>
          <a:p>
            <a:pPr algn="justLow" eaLnBrk="0" hangingPunct="0">
              <a:lnSpc>
                <a:spcPct val="150000"/>
              </a:lnSpc>
            </a:pPr>
            <a:r>
              <a:rPr lang="fr-FR" dirty="0" smtClean="0">
                <a:latin typeface="Times New Roman" pitchFamily="18" charset="0"/>
                <a:cs typeface="Times New Roman" pitchFamily="18" charset="0"/>
              </a:rPr>
              <a:t>Si la position de la particule sur l’axe des x est déterminée avec une incertitude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x, la composante p</a:t>
            </a:r>
            <a:r>
              <a:rPr lang="fr-FR" baseline="-25000" dirty="0" smtClean="0">
                <a:latin typeface="Times New Roman" pitchFamily="18" charset="0"/>
                <a:cs typeface="Times New Roman" pitchFamily="18" charset="0"/>
              </a:rPr>
              <a:t>x </a:t>
            </a:r>
            <a:r>
              <a:rPr lang="fr-FR" dirty="0" smtClean="0">
                <a:latin typeface="Times New Roman" pitchFamily="18" charset="0"/>
                <a:cs typeface="Times New Roman" pitchFamily="18" charset="0"/>
              </a:rPr>
              <a:t>de sa quantité de mouvement p est donnée avec une incertitude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p</a:t>
            </a:r>
            <a:r>
              <a:rPr lang="fr-FR" baseline="-25000" dirty="0" smtClean="0">
                <a:latin typeface="Times New Roman" pitchFamily="18" charset="0"/>
                <a:cs typeface="Times New Roman" pitchFamily="18" charset="0"/>
              </a:rPr>
              <a:t>x</a:t>
            </a:r>
            <a:r>
              <a:rPr lang="fr-FR" dirty="0" smtClean="0">
                <a:latin typeface="Times New Roman" pitchFamily="18" charset="0"/>
                <a:cs typeface="Times New Roman" pitchFamily="18" charset="0"/>
              </a:rPr>
              <a:t> selon la relation suivante:</a:t>
            </a:r>
          </a:p>
          <a:p>
            <a:pPr algn="justLow" eaLnBrk="0" hangingPunct="0">
              <a:lnSpc>
                <a:spcPct val="150000"/>
              </a:lnSpc>
            </a:pPr>
            <a:endParaRPr lang="fr-FR" dirty="0">
              <a:latin typeface="Times New Roman" pitchFamily="18" charset="0"/>
              <a:ea typeface="Calibri" pitchFamily="34" charset="0"/>
              <a:cs typeface="Times New Roman" pitchFamily="18" charset="0"/>
            </a:endParaRPr>
          </a:p>
        </p:txBody>
      </p:sp>
      <p:sp>
        <p:nvSpPr>
          <p:cNvPr id="91143" name="Rectangle 7"/>
          <p:cNvSpPr>
            <a:spLocks noChangeArrowheads="1"/>
          </p:cNvSpPr>
          <p:nvPr/>
        </p:nvSpPr>
        <p:spPr bwMode="auto">
          <a:xfrm>
            <a:off x="-71470" y="4143380"/>
            <a:ext cx="9144000" cy="507831"/>
          </a:xfrm>
          <a:prstGeom prst="rect">
            <a:avLst/>
          </a:prstGeom>
          <a:noFill/>
          <a:ln w="9525">
            <a:noFill/>
            <a:miter lim="800000"/>
            <a:headEnd/>
            <a:tailEnd/>
          </a:ln>
        </p:spPr>
        <p:txBody>
          <a:bodyPr wrap="square" anchor="ctr">
            <a:spAutoFit/>
          </a:bodyPr>
          <a:lstStyle/>
          <a:p>
            <a:pPr algn="just" eaLnBrk="0" hangingPunct="0">
              <a:lnSpc>
                <a:spcPct val="150000"/>
              </a:lnSpc>
            </a:pPr>
            <a:r>
              <a:rPr lang="fr-FR" dirty="0">
                <a:latin typeface="Times New Roman" pitchFamily="18" charset="0"/>
                <a:ea typeface="Calibri" pitchFamily="34" charset="0"/>
                <a:cs typeface="Times New Roman" pitchFamily="18" charset="0"/>
              </a:rPr>
              <a:t>Cette relation établie par Heisenberg est </a:t>
            </a:r>
            <a:r>
              <a:rPr lang="fr-FR" dirty="0" smtClean="0">
                <a:latin typeface="Times New Roman" pitchFamily="18" charset="0"/>
                <a:ea typeface="Calibri" pitchFamily="34" charset="0"/>
                <a:cs typeface="Times New Roman" pitchFamily="18" charset="0"/>
              </a:rPr>
              <a:t>connue </a:t>
            </a:r>
            <a:r>
              <a:rPr lang="fr-FR" dirty="0">
                <a:latin typeface="Times New Roman" pitchFamily="18" charset="0"/>
                <a:ea typeface="Calibri" pitchFamily="34" charset="0"/>
                <a:cs typeface="Times New Roman" pitchFamily="18" charset="0"/>
              </a:rPr>
              <a:t>sous le nom de principe </a:t>
            </a:r>
            <a:r>
              <a:rPr lang="fr-FR" dirty="0" smtClean="0">
                <a:latin typeface="Times New Roman" pitchFamily="18" charset="0"/>
                <a:ea typeface="Calibri" pitchFamily="34" charset="0"/>
                <a:cs typeface="Times New Roman" pitchFamily="18" charset="0"/>
              </a:rPr>
              <a:t>d’incertitude.</a:t>
            </a:r>
            <a:endParaRPr lang="fr-FR" dirty="0">
              <a:latin typeface="Times New Roman" pitchFamily="18" charset="0"/>
              <a:ea typeface="Calibri" pitchFamily="34"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pPr>
              <a:defRPr/>
            </a:pPr>
            <a:fld id="{32F280D5-2B51-43CB-A2F1-517981BEAA76}" type="slidenum">
              <a:rPr lang="fr-FR" smtClean="0"/>
              <a:pPr>
                <a:defRPr/>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16"/>
          <p:cNvSpPr>
            <a:spLocks noChangeArrowheads="1"/>
          </p:cNvSpPr>
          <p:nvPr/>
        </p:nvSpPr>
        <p:spPr bwMode="auto">
          <a:xfrm>
            <a:off x="2928938" y="71414"/>
            <a:ext cx="2331087" cy="461665"/>
          </a:xfrm>
          <a:prstGeom prst="rect">
            <a:avLst/>
          </a:prstGeom>
          <a:noFill/>
          <a:ln w="9525">
            <a:noFill/>
            <a:miter lim="800000"/>
            <a:headEnd/>
            <a:tailEnd/>
          </a:ln>
        </p:spPr>
        <p:txBody>
          <a:bodyPr wrap="none">
            <a:spAutoFit/>
          </a:bodyPr>
          <a:lstStyle/>
          <a:p>
            <a:r>
              <a:rPr lang="fr-FR" sz="2400" b="1" dirty="0" smtClean="0">
                <a:solidFill>
                  <a:srgbClr val="0000CC"/>
                </a:solidFill>
                <a:latin typeface="Times New Roman" pitchFamily="18" charset="0"/>
                <a:cs typeface="Times New Roman" pitchFamily="18" charset="0"/>
              </a:rPr>
              <a:t>Fonction </a:t>
            </a:r>
            <a:r>
              <a:rPr lang="fr-FR" sz="2400" b="1" dirty="0">
                <a:solidFill>
                  <a:srgbClr val="0000CC"/>
                </a:solidFill>
                <a:latin typeface="Times New Roman" pitchFamily="18" charset="0"/>
                <a:cs typeface="Times New Roman" pitchFamily="18" charset="0"/>
              </a:rPr>
              <a:t>d’onde</a:t>
            </a:r>
            <a:endParaRPr lang="fr-FR" sz="2400" dirty="0">
              <a:solidFill>
                <a:srgbClr val="0000CC"/>
              </a:solidFill>
              <a:latin typeface="Times New Roman" pitchFamily="18" charset="0"/>
              <a:cs typeface="Times New Roman" pitchFamily="18" charset="0"/>
            </a:endParaRPr>
          </a:p>
        </p:txBody>
      </p:sp>
      <p:sp>
        <p:nvSpPr>
          <p:cNvPr id="92165" name="Text Box 3"/>
          <p:cNvSpPr txBox="1">
            <a:spLocks noChangeArrowheads="1"/>
          </p:cNvSpPr>
          <p:nvPr/>
        </p:nvSpPr>
        <p:spPr bwMode="auto">
          <a:xfrm>
            <a:off x="0" y="428604"/>
            <a:ext cx="9144000" cy="6047809"/>
          </a:xfrm>
          <a:prstGeom prst="rect">
            <a:avLst/>
          </a:prstGeom>
          <a:noFill/>
          <a:ln w="9525">
            <a:noFill/>
            <a:miter lim="800000"/>
            <a:headEnd/>
            <a:tailEnd/>
          </a:ln>
        </p:spPr>
        <p:txBody>
          <a:bodyPr wrap="square">
            <a:spAutoFit/>
          </a:bodyPr>
          <a:lstStyle/>
          <a:p>
            <a:pPr algn="just">
              <a:lnSpc>
                <a:spcPct val="150000"/>
              </a:lnSpc>
            </a:pPr>
            <a:r>
              <a:rPr lang="fr-FR" dirty="0" smtClean="0">
                <a:latin typeface="Times New Roman" pitchFamily="18" charset="0"/>
                <a:cs typeface="Times New Roman" pitchFamily="18" charset="0"/>
              </a:rPr>
              <a:t>A toute particule se trouvant à l’instant t au point M de coordonnées (</a:t>
            </a:r>
            <a:r>
              <a:rPr lang="fr-FR" dirty="0" err="1" smtClean="0">
                <a:latin typeface="Times New Roman" pitchFamily="18" charset="0"/>
                <a:cs typeface="Times New Roman" pitchFamily="18" charset="0"/>
              </a:rPr>
              <a:t>x,y,z</a:t>
            </a:r>
            <a:r>
              <a:rPr lang="fr-FR" dirty="0" smtClean="0">
                <a:latin typeface="Times New Roman" pitchFamily="18" charset="0"/>
                <a:cs typeface="Times New Roman" pitchFamily="18" charset="0"/>
              </a:rPr>
              <a:t>), on associe une fonction d’onde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err="1" smtClean="0">
                <a:latin typeface="Times New Roman" pitchFamily="18" charset="0"/>
                <a:cs typeface="Times New Roman" pitchFamily="18" charset="0"/>
              </a:rPr>
              <a:t>x,y,z,t</a:t>
            </a:r>
            <a:r>
              <a:rPr lang="fr-FR" dirty="0" smtClean="0">
                <a:latin typeface="Times New Roman" pitchFamily="18" charset="0"/>
                <a:cs typeface="Times New Roman" pitchFamily="18" charset="0"/>
              </a:rPr>
              <a:t>) qui est une fonction réelle, complexe, positive, négative ou nulle, dont le carré de son module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err="1" smtClean="0">
                <a:latin typeface="Times New Roman" pitchFamily="18" charset="0"/>
                <a:cs typeface="Times New Roman" pitchFamily="18" charset="0"/>
              </a:rPr>
              <a:t>x,y,z,t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²) représente la probabilité de présence de la particule dans un élément de volume </a:t>
            </a:r>
            <a:r>
              <a:rPr lang="fr-FR" dirty="0" err="1" smtClean="0">
                <a:latin typeface="Times New Roman" pitchFamily="18" charset="0"/>
                <a:cs typeface="Times New Roman" pitchFamily="18" charset="0"/>
              </a:rPr>
              <a:t>dV</a:t>
            </a:r>
            <a:r>
              <a:rPr lang="fr-FR" dirty="0" smtClean="0">
                <a:latin typeface="Times New Roman" pitchFamily="18" charset="0"/>
                <a:cs typeface="Times New Roman" pitchFamily="18" charset="0"/>
              </a:rPr>
              <a:t> = dx.dy.dz :</a:t>
            </a:r>
          </a:p>
          <a:p>
            <a:pPr algn="just">
              <a:lnSpc>
                <a:spcPct val="150000"/>
              </a:lnSpc>
            </a:pPr>
            <a:r>
              <a:rPr lang="fr-FR" dirty="0" smtClean="0">
                <a:latin typeface="Times New Roman" pitchFamily="18" charset="0"/>
                <a:cs typeface="Times New Roman" pitchFamily="18" charset="0"/>
              </a:rPr>
              <a:t>La probabilité de trouver l’électron dans tout l’espace est évidement 1, cette condition fondamentale est dite de </a:t>
            </a:r>
            <a:r>
              <a:rPr lang="fr-FR" b="1" dirty="0" smtClean="0">
                <a:latin typeface="Times New Roman" pitchFamily="18" charset="0"/>
                <a:cs typeface="Times New Roman" pitchFamily="18" charset="0"/>
              </a:rPr>
              <a:t>normalisation. </a:t>
            </a:r>
            <a:r>
              <a:rPr lang="fr-FR" dirty="0" smtClean="0">
                <a:latin typeface="Times New Roman" pitchFamily="18" charset="0"/>
                <a:cs typeface="Times New Roman" pitchFamily="18" charset="0"/>
              </a:rPr>
              <a:t> :</a:t>
            </a:r>
          </a:p>
          <a:p>
            <a:pPr algn="just">
              <a:lnSpc>
                <a:spcPct val="150000"/>
              </a:lnSpc>
              <a:spcBef>
                <a:spcPct val="50000"/>
              </a:spcBef>
            </a:pPr>
            <a:endParaRPr lang="fr-FR" dirty="0" smtClean="0">
              <a:latin typeface="Times New Roman" pitchFamily="18" charset="0"/>
              <a:cs typeface="Times New Roman" pitchFamily="18" charset="0"/>
            </a:endParaRPr>
          </a:p>
          <a:p>
            <a:pPr algn="just">
              <a:lnSpc>
                <a:spcPct val="150000"/>
              </a:lnSpc>
              <a:spcBef>
                <a:spcPts val="0"/>
              </a:spcBef>
            </a:pPr>
            <a:endParaRPr lang="fr-FR" dirty="0" smtClean="0">
              <a:latin typeface="Times New Roman" pitchFamily="18" charset="0"/>
              <a:cs typeface="Times New Roman" pitchFamily="18" charset="0"/>
            </a:endParaRPr>
          </a:p>
          <a:p>
            <a:pPr algn="just">
              <a:lnSpc>
                <a:spcPct val="150000"/>
              </a:lnSpc>
              <a:spcBef>
                <a:spcPts val="0"/>
              </a:spcBef>
            </a:pPr>
            <a:r>
              <a:rPr lang="fr-FR" dirty="0" smtClean="0">
                <a:latin typeface="Times New Roman" pitchFamily="18" charset="0"/>
                <a:cs typeface="Times New Roman" pitchFamily="18" charset="0"/>
              </a:rPr>
              <a:t>En mécanique quantique, la notion de la trajectoire n’existe plus pour l’électron. Elle est ainsi remplacée par la notion de probabilité de présence.</a:t>
            </a:r>
          </a:p>
          <a:p>
            <a:pPr algn="just">
              <a:lnSpc>
                <a:spcPct val="150000"/>
              </a:lnSpc>
              <a:spcBef>
                <a:spcPts val="0"/>
              </a:spcBef>
            </a:pPr>
            <a:r>
              <a:rPr lang="fr-FR" dirty="0" smtClean="0">
                <a:latin typeface="Times New Roman" pitchFamily="18" charset="0"/>
                <a:cs typeface="Times New Roman" pitchFamily="18" charset="0"/>
              </a:rPr>
              <a:t>Le caractère ondulatoire de l’électron se décrit par une fonction d'onde</a:t>
            </a:r>
            <a:r>
              <a:rPr lang="fr-FR" dirty="0" smtClean="0">
                <a:latin typeface="Times New Roman" pitchFamily="18" charset="0"/>
                <a:ea typeface="Calibri" pitchFamily="34" charset="0"/>
                <a:cs typeface="Times New Roman" pitchFamily="18" charset="0"/>
                <a:sym typeface="Symbol" pitchFamily="18" charset="2"/>
              </a:rPr>
              <a:t>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err="1" smtClean="0">
                <a:latin typeface="Times New Roman" pitchFamily="18" charset="0"/>
                <a:cs typeface="Times New Roman" pitchFamily="18" charset="0"/>
              </a:rPr>
              <a:t>x,y,z</a:t>
            </a:r>
            <a:r>
              <a:rPr lang="fr-FR" dirty="0" smtClean="0">
                <a:latin typeface="Times New Roman" pitchFamily="18" charset="0"/>
                <a:cs typeface="Times New Roman" pitchFamily="18" charset="0"/>
              </a:rPr>
              <a:t>)</a:t>
            </a:r>
            <a:r>
              <a:rPr lang="fr-FR" dirty="0" smtClean="0">
                <a:latin typeface="Times New Roman" pitchFamily="18" charset="0"/>
                <a:ea typeface="Calibri" pitchFamily="34" charset="0"/>
                <a:cs typeface="Times New Roman" pitchFamily="18" charset="0"/>
                <a:sym typeface="Symbol" pitchFamily="18" charset="2"/>
              </a:rPr>
              <a:t>. Cette fonction est une solution d’une équation</a:t>
            </a:r>
            <a:r>
              <a:rPr lang="fr-FR" dirty="0" smtClean="0">
                <a:latin typeface="Times New Roman" pitchFamily="18" charset="0"/>
                <a:cs typeface="Times New Roman" pitchFamily="18" charset="0"/>
              </a:rPr>
              <a:t> différentielle</a:t>
            </a:r>
            <a:r>
              <a:rPr lang="fr-FR" dirty="0" smtClean="0">
                <a:latin typeface="Times New Roman" pitchFamily="18" charset="0"/>
                <a:ea typeface="Calibri" pitchFamily="34" charset="0"/>
                <a:cs typeface="Times New Roman" pitchFamily="18" charset="0"/>
                <a:sym typeface="Symbol" pitchFamily="18" charset="2"/>
              </a:rPr>
              <a:t> est appelée équation de </a:t>
            </a:r>
            <a:r>
              <a:rPr lang="fr-CA" dirty="0" smtClean="0">
                <a:solidFill>
                  <a:srgbClr val="0000CC"/>
                </a:solidFill>
                <a:latin typeface="Times New Roman" pitchFamily="18" charset="0"/>
                <a:cs typeface="Times New Roman" pitchFamily="18" charset="0"/>
              </a:rPr>
              <a:t>Schrödinger.</a:t>
            </a:r>
            <a:endParaRPr lang="fr-FR" dirty="0" smtClean="0">
              <a:latin typeface="Times New Roman" pitchFamily="18" charset="0"/>
              <a:ea typeface="Calibri" pitchFamily="34" charset="0"/>
              <a:cs typeface="Times New Roman" pitchFamily="18" charset="0"/>
              <a:sym typeface="Symbol" pitchFamily="18" charset="2"/>
            </a:endParaRPr>
          </a:p>
          <a:p>
            <a:pPr algn="just">
              <a:lnSpc>
                <a:spcPct val="150000"/>
              </a:lnSpc>
              <a:spcBef>
                <a:spcPts val="0"/>
              </a:spcBef>
            </a:pPr>
            <a:endParaRPr lang="fr-FR" dirty="0" smtClean="0">
              <a:latin typeface="Times New Roman" pitchFamily="18" charset="0"/>
              <a:cs typeface="Times New Roman" pitchFamily="18" charset="0"/>
            </a:endParaRPr>
          </a:p>
          <a:p>
            <a:pPr algn="just">
              <a:lnSpc>
                <a:spcPct val="150000"/>
              </a:lnSpc>
              <a:spcBef>
                <a:spcPts val="0"/>
              </a:spcBef>
            </a:pPr>
            <a:endParaRPr lang="fr-FR" b="1" dirty="0" smtClean="0">
              <a:latin typeface="Times New Roman" pitchFamily="18" charset="0"/>
              <a:ea typeface="Calibri" pitchFamily="34" charset="0"/>
              <a:cs typeface="Times New Roman" pitchFamily="18" charset="0"/>
              <a:sym typeface="Symbol" pitchFamily="18" charset="2"/>
            </a:endParaRPr>
          </a:p>
        </p:txBody>
      </p:sp>
      <p:sp>
        <p:nvSpPr>
          <p:cNvPr id="6" name="Espace réservé du numéro de diapositive 5"/>
          <p:cNvSpPr>
            <a:spLocks noGrp="1"/>
          </p:cNvSpPr>
          <p:nvPr>
            <p:ph type="sldNum" sz="quarter" idx="12"/>
          </p:nvPr>
        </p:nvSpPr>
        <p:spPr/>
        <p:txBody>
          <a:bodyPr/>
          <a:lstStyle/>
          <a:p>
            <a:pPr>
              <a:defRPr/>
            </a:pPr>
            <a:fld id="{45FFF71A-5A89-4C17-99DB-6724073A2873}" type="slidenum">
              <a:rPr lang="fr-FR" smtClean="0"/>
              <a:pPr>
                <a:defRPr/>
              </a:pPr>
              <a:t>22</a:t>
            </a:fld>
            <a:endParaRPr lang="fr-FR"/>
          </a:p>
        </p:txBody>
      </p:sp>
      <p:pic>
        <p:nvPicPr>
          <p:cNvPr id="280578" name="Image 1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90933" y="1795453"/>
            <a:ext cx="2124075" cy="419101"/>
          </a:xfrm>
          <a:prstGeom prst="rect">
            <a:avLst/>
          </a:prstGeom>
          <a:solidFill>
            <a:srgbClr val="FFFFFF"/>
          </a:solidFill>
          <a:ln w="9525">
            <a:noFill/>
            <a:miter lim="800000"/>
            <a:headEnd/>
            <a:tailEnd/>
          </a:ln>
        </p:spPr>
      </p:pic>
      <p:graphicFrame>
        <p:nvGraphicFramePr>
          <p:cNvPr id="280579" name="Object 14"/>
          <p:cNvGraphicFramePr>
            <a:graphicFrameLocks/>
          </p:cNvGraphicFramePr>
          <p:nvPr/>
        </p:nvGraphicFramePr>
        <p:xfrm>
          <a:off x="1687529" y="3071810"/>
          <a:ext cx="5241925" cy="627062"/>
        </p:xfrm>
        <a:graphic>
          <a:graphicData uri="http://schemas.openxmlformats.org/presentationml/2006/ole">
            <p:oleObj spid="_x0000_s280579" name="Équation" r:id="rId4" imgW="3288960" imgH="431640" progId="Equation.3">
              <p:embed/>
            </p:oleObj>
          </a:graphicData>
        </a:graphic>
      </p:graphicFrame>
      <p:pic>
        <p:nvPicPr>
          <p:cNvPr id="7" name="Picture 3"/>
          <p:cNvPicPr>
            <a:picLocks noChangeAspect="1" noChangeArrowheads="1"/>
          </p:cNvPicPr>
          <p:nvPr/>
        </p:nvPicPr>
        <p:blipFill>
          <a:blip r:embed="rId5"/>
          <a:srcRect/>
          <a:stretch>
            <a:fillRect/>
          </a:stretch>
        </p:blipFill>
        <p:spPr bwMode="auto">
          <a:xfrm>
            <a:off x="3214678" y="5643578"/>
            <a:ext cx="2244725" cy="431800"/>
          </a:xfrm>
          <a:prstGeom prst="rect">
            <a:avLst/>
          </a:prstGeom>
          <a:solidFill>
            <a:schemeClr val="accent1">
              <a:lumMod val="40000"/>
              <a:lumOff val="60000"/>
            </a:schemeClr>
          </a:solid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9"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643438" y="500047"/>
            <a:ext cx="2428875" cy="714375"/>
          </a:xfrm>
          <a:prstGeom prst="rect">
            <a:avLst/>
          </a:prstGeom>
          <a:solidFill>
            <a:schemeClr val="accent1"/>
          </a:solidFill>
          <a:ln w="9525">
            <a:noFill/>
            <a:miter lim="800000"/>
            <a:headEnd/>
            <a:tailEnd/>
          </a:ln>
        </p:spPr>
      </p:pic>
      <p:pic>
        <p:nvPicPr>
          <p:cNvPr id="13321"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614620" y="1500174"/>
            <a:ext cx="3028950" cy="714375"/>
          </a:xfrm>
          <a:prstGeom prst="rect">
            <a:avLst/>
          </a:prstGeom>
          <a:solidFill>
            <a:schemeClr val="accent1"/>
          </a:solidFill>
          <a:ln w="9525">
            <a:noFill/>
            <a:miter lim="800000"/>
            <a:headEnd/>
            <a:tailEnd/>
          </a:ln>
        </p:spPr>
      </p:pic>
      <p:sp>
        <p:nvSpPr>
          <p:cNvPr id="12" name="Espace réservé du numéro de diapositive 11"/>
          <p:cNvSpPr>
            <a:spLocks noGrp="1"/>
          </p:cNvSpPr>
          <p:nvPr>
            <p:ph type="sldNum" sz="quarter" idx="12"/>
          </p:nvPr>
        </p:nvSpPr>
        <p:spPr/>
        <p:txBody>
          <a:bodyPr/>
          <a:lstStyle/>
          <a:p>
            <a:pPr>
              <a:defRPr/>
            </a:pPr>
            <a:fld id="{32F280D5-2B51-43CB-A2F1-517981BEAA76}" type="slidenum">
              <a:rPr lang="fr-FR" smtClean="0"/>
              <a:pPr>
                <a:defRPr/>
              </a:pPr>
              <a:t>23</a:t>
            </a:fld>
            <a:endParaRPr lang="fr-FR"/>
          </a:p>
        </p:txBody>
      </p:sp>
      <p:sp>
        <p:nvSpPr>
          <p:cNvPr id="25" name="Titre 24"/>
          <p:cNvSpPr>
            <a:spLocks noGrp="1"/>
          </p:cNvSpPr>
          <p:nvPr>
            <p:ph type="title"/>
          </p:nvPr>
        </p:nvSpPr>
        <p:spPr>
          <a:xfrm>
            <a:off x="-32" y="0"/>
            <a:ext cx="8929750" cy="1928794"/>
          </a:xfrm>
        </p:spPr>
        <p:txBody>
          <a:bodyPr>
            <a:noAutofit/>
          </a:bodyPr>
          <a:lstStyle/>
          <a:p>
            <a:pPr algn="l">
              <a:lnSpc>
                <a:spcPct val="150000"/>
              </a:lnSpc>
            </a:pP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 Avec, </a:t>
            </a:r>
            <a:r>
              <a:rPr lang="fr-FR" sz="1800" dirty="0" smtClean="0">
                <a:latin typeface="Times New Roman" pitchFamily="18" charset="0"/>
                <a:cs typeface="Times New Roman" pitchFamily="18" charset="0"/>
                <a:sym typeface="Symbol"/>
              </a:rPr>
              <a:t></a:t>
            </a:r>
            <a:r>
              <a:rPr lang="fr-FR" sz="1800" dirty="0" smtClean="0">
                <a:latin typeface="Times New Roman" pitchFamily="18" charset="0"/>
                <a:cs typeface="Times New Roman" pitchFamily="18" charset="0"/>
              </a:rPr>
              <a:t> : Fonction d’onde, E : Energie totale.</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H : opérateur </a:t>
            </a:r>
            <a:r>
              <a:rPr lang="fr-FR" sz="1800" dirty="0" err="1" smtClean="0">
                <a:latin typeface="Times New Roman" pitchFamily="18" charset="0"/>
                <a:cs typeface="Times New Roman" pitchFamily="18" charset="0"/>
              </a:rPr>
              <a:t>Hamiltonien</a:t>
            </a:r>
            <a:r>
              <a:rPr lang="fr-FR" sz="1800" dirty="0" smtClean="0">
                <a:latin typeface="Times New Roman" pitchFamily="18" charset="0"/>
                <a:cs typeface="Times New Roman" pitchFamily="18" charset="0"/>
              </a:rPr>
              <a:t> :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Et </a:t>
            </a:r>
            <a:r>
              <a:rPr lang="fr-FR" sz="1800" dirty="0" smtClean="0">
                <a:latin typeface="Times New Roman" pitchFamily="18" charset="0"/>
                <a:cs typeface="Times New Roman" pitchFamily="18" charset="0"/>
                <a:sym typeface="Symbol"/>
              </a:rPr>
              <a:t></a:t>
            </a:r>
            <a:r>
              <a:rPr lang="fr-FR" sz="1800" dirty="0" smtClean="0">
                <a:latin typeface="Times New Roman" pitchFamily="18" charset="0"/>
                <a:cs typeface="Times New Roman" pitchFamily="18" charset="0"/>
              </a:rPr>
              <a:t> est Le </a:t>
            </a:r>
            <a:r>
              <a:rPr lang="fr-FR" sz="1800" dirty="0" err="1" smtClean="0">
                <a:latin typeface="Times New Roman" pitchFamily="18" charset="0"/>
                <a:cs typeface="Times New Roman" pitchFamily="18" charset="0"/>
              </a:rPr>
              <a:t>laplacien</a:t>
            </a:r>
            <a:r>
              <a:rPr lang="fr-FR" sz="1800" dirty="0" smtClean="0">
                <a:latin typeface="Times New Roman" pitchFamily="18" charset="0"/>
                <a:cs typeface="Times New Roman" pitchFamily="18" charset="0"/>
              </a:rPr>
              <a:t>:</a:t>
            </a:r>
            <a:endParaRPr lang="fr-FR" sz="1800" dirty="0">
              <a:latin typeface="Times New Roman" pitchFamily="18" charset="0"/>
              <a:cs typeface="Times New Roman" pitchFamily="18" charset="0"/>
            </a:endParaRPr>
          </a:p>
        </p:txBody>
      </p:sp>
      <p:sp>
        <p:nvSpPr>
          <p:cNvPr id="322568" name="Rectangle 8"/>
          <p:cNvSpPr>
            <a:spLocks noChangeArrowheads="1"/>
          </p:cNvSpPr>
          <p:nvPr/>
        </p:nvSpPr>
        <p:spPr bwMode="auto">
          <a:xfrm>
            <a:off x="0" y="2143116"/>
            <a:ext cx="9144000" cy="32778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 : Energie potentielle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 : Masse de l’électron</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 : Constante de Planck</a:t>
            </a:r>
          </a:p>
          <a:p>
            <a:pPr algn="just"/>
            <a:r>
              <a:rPr lang="fr-FR" b="1" dirty="0" smtClean="0">
                <a:solidFill>
                  <a:srgbClr val="FF0000"/>
                </a:solidFill>
                <a:latin typeface="Times New Roman" pitchFamily="18" charset="0"/>
                <a:cs typeface="Times New Roman" pitchFamily="18" charset="0"/>
              </a:rPr>
              <a:t>I. Atome d’hydrogène en mécanique quantique </a:t>
            </a:r>
            <a:endParaRPr lang="fr-FR" dirty="0" smtClean="0">
              <a:solidFill>
                <a:srgbClr val="FF0000"/>
              </a:solidFill>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L’atome d’hydrogène étant uniquement constitué d’un proton et d’un électron, le système étudié se limite à l’interaction entre ces deux charges distantes l’une de l’autre d’une longueur r. Son énergie potentielle V(r) est donnée par :</a:t>
            </a:r>
          </a:p>
          <a:p>
            <a:pPr algn="just">
              <a:lnSpc>
                <a:spcPct val="150000"/>
              </a:lnSpc>
            </a:pPr>
            <a:r>
              <a:rPr lang="fr-FR" dirty="0" smtClean="0">
                <a:latin typeface="Times New Roman" pitchFamily="18" charset="0"/>
                <a:cs typeface="Times New Roman" pitchFamily="18" charset="0"/>
              </a:rPr>
              <a:t> L’équation de Schrödinger en coordonnées cartésiennes s’écrit alors : </a:t>
            </a:r>
            <a:r>
              <a:rPr lang="fr-FR" dirty="0" smtClean="0"/>
              <a:t> </a:t>
            </a:r>
          </a:p>
        </p:txBody>
      </p:sp>
      <p:pic>
        <p:nvPicPr>
          <p:cNvPr id="322569"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929058" y="4500570"/>
            <a:ext cx="1857388" cy="636002"/>
          </a:xfrm>
          <a:prstGeom prst="rect">
            <a:avLst/>
          </a:prstGeom>
          <a:noFill/>
          <a:ln w="9525">
            <a:noFill/>
            <a:miter lim="800000"/>
            <a:headEnd/>
            <a:tailEnd/>
          </a:ln>
        </p:spPr>
      </p:pic>
      <p:pic>
        <p:nvPicPr>
          <p:cNvPr id="322570"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357422" y="5572140"/>
            <a:ext cx="4572032" cy="7143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numéro de diapositive 5"/>
          <p:cNvSpPr>
            <a:spLocks noGrp="1"/>
          </p:cNvSpPr>
          <p:nvPr>
            <p:ph type="sldNum" sz="quarter" idx="12"/>
          </p:nvPr>
        </p:nvSpPr>
        <p:spPr>
          <a:xfrm>
            <a:off x="6553200" y="6356350"/>
            <a:ext cx="2133600" cy="365125"/>
          </a:xfrm>
        </p:spPr>
        <p:txBody>
          <a:bodyPr/>
          <a:lstStyle/>
          <a:p>
            <a:pPr>
              <a:defRPr/>
            </a:pPr>
            <a:fld id="{8B0938DF-EB30-47AD-9E0C-E16A470166F0}" type="slidenum">
              <a:rPr lang="en-US"/>
              <a:pPr>
                <a:defRPr/>
              </a:pPr>
              <a:t>24</a:t>
            </a:fld>
            <a:endParaRPr lang="en-US" dirty="0"/>
          </a:p>
        </p:txBody>
      </p:sp>
      <p:sp>
        <p:nvSpPr>
          <p:cNvPr id="285697" name="Rectangle 1"/>
          <p:cNvSpPr>
            <a:spLocks noChangeArrowheads="1"/>
          </p:cNvSpPr>
          <p:nvPr/>
        </p:nvSpPr>
        <p:spPr bwMode="auto">
          <a:xfrm>
            <a:off x="142844" y="231056"/>
            <a:ext cx="864399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résoudre cette équation, il est préférable de passer en coordonnées sphériques r,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sym typeface="Symbol" pitchFamily="18" charset="2"/>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sym typeface="Symbol" pitchFamily="18" charset="2"/>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proton est placé à l’origine du référentiel de l’électron au point M de coordonnées : </a:t>
            </a:r>
          </a:p>
        </p:txBody>
      </p:sp>
      <p:graphicFrame>
        <p:nvGraphicFramePr>
          <p:cNvPr id="2" name="Object 2"/>
          <p:cNvGraphicFramePr>
            <a:graphicFrameLocks noChangeAspect="1"/>
          </p:cNvGraphicFramePr>
          <p:nvPr/>
        </p:nvGraphicFramePr>
        <p:xfrm>
          <a:off x="500034" y="1246672"/>
          <a:ext cx="8077200" cy="2786081"/>
        </p:xfrm>
        <a:graphic>
          <a:graphicData uri="http://schemas.openxmlformats.org/presentationml/2006/ole">
            <p:oleObj spid="_x0000_s285697" name="Document" r:id="rId3" imgW="5613899" imgH="2349804" progId="Word.Document.8">
              <p:embed/>
            </p:oleObj>
          </a:graphicData>
        </a:graphic>
      </p:graphicFrame>
      <p:sp>
        <p:nvSpPr>
          <p:cNvPr id="14" name="Text Box 7"/>
          <p:cNvSpPr txBox="1">
            <a:spLocks noChangeArrowheads="1"/>
          </p:cNvSpPr>
          <p:nvPr/>
        </p:nvSpPr>
        <p:spPr bwMode="auto">
          <a:xfrm>
            <a:off x="148967" y="4104191"/>
            <a:ext cx="3986213" cy="369888"/>
          </a:xfrm>
          <a:prstGeom prst="rect">
            <a:avLst/>
          </a:prstGeom>
          <a:noFill/>
          <a:ln w="9525">
            <a:noFill/>
            <a:miter lim="800000"/>
            <a:headEnd/>
            <a:tailEnd/>
          </a:ln>
        </p:spPr>
        <p:txBody>
          <a:bodyPr wrap="none">
            <a:spAutoFit/>
          </a:bodyPr>
          <a:lstStyle/>
          <a:p>
            <a:r>
              <a:rPr lang="fr-FR" dirty="0">
                <a:latin typeface="Times New Roman" pitchFamily="18" charset="0"/>
                <a:cs typeface="Times New Roman" pitchFamily="18" charset="0"/>
              </a:rPr>
              <a:t>On écrit la fonction d’onde sous la forme</a:t>
            </a:r>
          </a:p>
        </p:txBody>
      </p:sp>
      <p:sp>
        <p:nvSpPr>
          <p:cNvPr id="15" name="Rectangle 14"/>
          <p:cNvSpPr/>
          <p:nvPr/>
        </p:nvSpPr>
        <p:spPr>
          <a:xfrm>
            <a:off x="4117246" y="4130317"/>
            <a:ext cx="1101648" cy="369332"/>
          </a:xfrm>
          <a:prstGeom prst="rect">
            <a:avLst/>
          </a:prstGeom>
        </p:spPr>
        <p:txBody>
          <a:bodyPr wrap="none">
            <a:spAutoFit/>
          </a:bodyPr>
          <a:lstStyle/>
          <a:p>
            <a:r>
              <a:rPr lang="fr-FR" dirty="0" smtClean="0">
                <a:sym typeface="Symbol"/>
              </a:rPr>
              <a:t></a:t>
            </a:r>
            <a:r>
              <a:rPr lang="fr-FR" dirty="0" smtClean="0"/>
              <a:t>( r,</a:t>
            </a:r>
            <a:r>
              <a:rPr lang="fr-FR" dirty="0" smtClean="0">
                <a:sym typeface="Symbol"/>
              </a:rPr>
              <a:t></a:t>
            </a:r>
            <a:r>
              <a:rPr lang="fr-FR" dirty="0" smtClean="0"/>
              <a:t>,</a:t>
            </a:r>
            <a:r>
              <a:rPr lang="fr-FR" dirty="0" smtClean="0">
                <a:sym typeface="Symbol"/>
              </a:rPr>
              <a:t></a:t>
            </a:r>
            <a:r>
              <a:rPr lang="fr-FR" dirty="0" smtClean="0"/>
              <a:t>) </a:t>
            </a:r>
            <a:endParaRPr lang="fr-FR" dirty="0"/>
          </a:p>
        </p:txBody>
      </p:sp>
      <p:sp>
        <p:nvSpPr>
          <p:cNvPr id="16" name="Rectangle 4"/>
          <p:cNvSpPr>
            <a:spLocks noChangeArrowheads="1"/>
          </p:cNvSpPr>
          <p:nvPr/>
        </p:nvSpPr>
        <p:spPr bwMode="auto">
          <a:xfrm>
            <a:off x="184820" y="4506693"/>
            <a:ext cx="367280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relation précédente devient alors : </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pic>
        <p:nvPicPr>
          <p:cNvPr id="17"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357290" y="4933178"/>
            <a:ext cx="6215105" cy="657227"/>
          </a:xfrm>
          <a:prstGeom prst="rect">
            <a:avLst/>
          </a:prstGeom>
          <a:noFill/>
          <a:ln w="9525">
            <a:noFill/>
            <a:miter lim="800000"/>
            <a:headEnd/>
            <a:tailEnd/>
          </a:ln>
        </p:spPr>
      </p:pic>
      <p:pic>
        <p:nvPicPr>
          <p:cNvPr id="18" name="Picture 6"/>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071670" y="5662764"/>
            <a:ext cx="4486277" cy="642942"/>
          </a:xfrm>
          <a:prstGeom prst="rect">
            <a:avLst/>
          </a:prstGeom>
          <a:noFill/>
          <a:ln w="9525">
            <a:noFill/>
            <a:miter lim="800000"/>
            <a:headEnd/>
            <a:tailEnd/>
          </a:ln>
        </p:spPr>
      </p:pic>
      <p:sp>
        <p:nvSpPr>
          <p:cNvPr id="19" name="Rectangle 18"/>
          <p:cNvSpPr/>
          <p:nvPr/>
        </p:nvSpPr>
        <p:spPr>
          <a:xfrm>
            <a:off x="6188948" y="4929198"/>
            <a:ext cx="367408" cy="369332"/>
          </a:xfrm>
          <a:prstGeom prst="rect">
            <a:avLst/>
          </a:prstGeom>
        </p:spPr>
        <p:txBody>
          <a:bodyPr wrap="none">
            <a:spAutoFit/>
          </a:bodyPr>
          <a:lstStyle/>
          <a:p>
            <a:r>
              <a:rPr lang="fr-FR" dirty="0" smtClean="0">
                <a:sym typeface="Symbol"/>
              </a:rPr>
              <a:t></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
          <p:cNvSpPr>
            <a:spLocks noChangeArrowheads="1"/>
          </p:cNvSpPr>
          <p:nvPr/>
        </p:nvSpPr>
        <p:spPr bwMode="auto">
          <a:xfrm>
            <a:off x="1285875" y="149346"/>
            <a:ext cx="6026150" cy="707886"/>
          </a:xfrm>
          <a:prstGeom prst="rect">
            <a:avLst/>
          </a:prstGeom>
          <a:noFill/>
          <a:ln w="9525">
            <a:noFill/>
            <a:miter lim="800000"/>
            <a:headEnd/>
            <a:tailEnd/>
          </a:ln>
        </p:spPr>
        <p:txBody>
          <a:bodyPr anchor="ctr">
            <a:spAutoFit/>
          </a:bodyPr>
          <a:lstStyle/>
          <a:p>
            <a:pPr algn="ctr"/>
            <a:r>
              <a:rPr lang="fr-FR" sz="2000" b="1" dirty="0" smtClean="0">
                <a:solidFill>
                  <a:srgbClr val="0000CC"/>
                </a:solidFill>
                <a:latin typeface="Times New Roman" pitchFamily="18" charset="0"/>
                <a:ea typeface="Calibri" pitchFamily="34" charset="0"/>
                <a:cs typeface="Times New Roman" pitchFamily="18" charset="0"/>
              </a:rPr>
              <a:t>Modèle quantique (ondulatoire) de l’atome et Orbitales atomiques</a:t>
            </a:r>
            <a:endParaRPr lang="fr-FR" sz="2000" dirty="0">
              <a:solidFill>
                <a:srgbClr val="0000CC"/>
              </a:solidFill>
              <a:latin typeface="Times New Roman" pitchFamily="18" charset="0"/>
              <a:ea typeface="Calibri" pitchFamily="34" charset="0"/>
              <a:cs typeface="Times New Roman" pitchFamily="18" charset="0"/>
            </a:endParaRPr>
          </a:p>
        </p:txBody>
      </p:sp>
      <p:sp>
        <p:nvSpPr>
          <p:cNvPr id="98307" name="ZoneTexte 11"/>
          <p:cNvSpPr txBox="1">
            <a:spLocks noChangeArrowheads="1"/>
          </p:cNvSpPr>
          <p:nvPr/>
        </p:nvSpPr>
        <p:spPr bwMode="auto">
          <a:xfrm>
            <a:off x="0" y="811920"/>
            <a:ext cx="9143999" cy="646331"/>
          </a:xfrm>
          <a:prstGeom prst="rect">
            <a:avLst/>
          </a:prstGeom>
          <a:noFill/>
          <a:ln w="9525">
            <a:noFill/>
            <a:miter lim="800000"/>
            <a:headEnd/>
            <a:tailEnd/>
          </a:ln>
        </p:spPr>
        <p:txBody>
          <a:bodyPr wrap="square">
            <a:spAutoFit/>
          </a:bodyPr>
          <a:lstStyle/>
          <a:p>
            <a:pPr algn="just"/>
            <a:r>
              <a:rPr lang="fr-FR" dirty="0">
                <a:latin typeface="Times New Roman" pitchFamily="18" charset="0"/>
                <a:cs typeface="Times New Roman" pitchFamily="18" charset="0"/>
                <a:sym typeface="Wingdings 3" pitchFamily="18" charset="2"/>
              </a:rPr>
              <a:t> </a:t>
            </a:r>
            <a:r>
              <a:rPr lang="fr-FR" dirty="0">
                <a:latin typeface="Times New Roman" pitchFamily="18" charset="0"/>
                <a:cs typeface="Times New Roman" pitchFamily="18" charset="0"/>
              </a:rPr>
              <a:t>La localisation des électrons d’un atome par rapport au noyau est décrite par </a:t>
            </a:r>
            <a:r>
              <a:rPr lang="fr-FR" dirty="0" smtClean="0">
                <a:latin typeface="Times New Roman" pitchFamily="18" charset="0"/>
                <a:cs typeface="Times New Roman" pitchFamily="18" charset="0"/>
              </a:rPr>
              <a:t>une </a:t>
            </a:r>
            <a:r>
              <a:rPr lang="fr-FR" dirty="0" smtClean="0">
                <a:solidFill>
                  <a:srgbClr val="0000CC"/>
                </a:solidFill>
                <a:latin typeface="Times New Roman" pitchFamily="18" charset="0"/>
                <a:cs typeface="Times New Roman" pitchFamily="18" charset="0"/>
              </a:rPr>
              <a:t>fonction </a:t>
            </a:r>
            <a:r>
              <a:rPr lang="fr-FR" dirty="0">
                <a:solidFill>
                  <a:srgbClr val="0000CC"/>
                </a:solidFill>
                <a:latin typeface="Times New Roman" pitchFamily="18" charset="0"/>
                <a:cs typeface="Times New Roman" pitchFamily="18" charset="0"/>
              </a:rPr>
              <a:t>d’onde </a:t>
            </a:r>
            <a:r>
              <a:rPr lang="fr-FR" dirty="0" smtClean="0">
                <a:latin typeface="Times New Roman" pitchFamily="18" charset="0"/>
                <a:cs typeface="Times New Roman" pitchFamily="18" charset="0"/>
              </a:rPr>
              <a:t>nommée </a:t>
            </a:r>
            <a:r>
              <a:rPr lang="fr-FR" dirty="0">
                <a:latin typeface="Times New Roman" pitchFamily="18" charset="0"/>
                <a:cs typeface="Times New Roman" pitchFamily="18" charset="0"/>
              </a:rPr>
              <a:t>également </a:t>
            </a:r>
            <a:r>
              <a:rPr lang="fr-FR" dirty="0" smtClean="0">
                <a:solidFill>
                  <a:srgbClr val="0000CC"/>
                </a:solidFill>
                <a:latin typeface="Times New Roman" pitchFamily="18" charset="0"/>
                <a:cs typeface="Times New Roman" pitchFamily="18" charset="0"/>
              </a:rPr>
              <a:t>orbitale atomique OA.</a:t>
            </a:r>
            <a:endParaRPr lang="fr-FR" dirty="0">
              <a:solidFill>
                <a:srgbClr val="0000CC"/>
              </a:solidFill>
              <a:latin typeface="Times New Roman" pitchFamily="18" charset="0"/>
              <a:cs typeface="Times New Roman" pitchFamily="18" charset="0"/>
            </a:endParaRPr>
          </a:p>
        </p:txBody>
      </p:sp>
      <p:sp>
        <p:nvSpPr>
          <p:cNvPr id="98308" name="Rectangle 12"/>
          <p:cNvSpPr>
            <a:spLocks noChangeArrowheads="1"/>
          </p:cNvSpPr>
          <p:nvPr/>
        </p:nvSpPr>
        <p:spPr bwMode="auto">
          <a:xfrm>
            <a:off x="0" y="1395699"/>
            <a:ext cx="8855075" cy="461665"/>
          </a:xfrm>
          <a:prstGeom prst="rect">
            <a:avLst/>
          </a:prstGeom>
          <a:noFill/>
          <a:ln w="9525">
            <a:noFill/>
            <a:miter lim="800000"/>
            <a:headEnd/>
            <a:tailEnd/>
          </a:ln>
        </p:spPr>
        <p:txBody>
          <a:bodyPr wrap="square">
            <a:spAutoFit/>
          </a:bodyPr>
          <a:lstStyle/>
          <a:p>
            <a:pPr algn="just"/>
            <a:r>
              <a:rPr lang="fr-FR" dirty="0">
                <a:latin typeface="Times New Roman" pitchFamily="18" charset="0"/>
                <a:cs typeface="Times New Roman" pitchFamily="18" charset="0"/>
                <a:sym typeface="Wingdings 3" pitchFamily="18" charset="2"/>
              </a:rPr>
              <a:t> </a:t>
            </a:r>
            <a:r>
              <a:rPr lang="fr-FR" dirty="0">
                <a:latin typeface="Times New Roman" pitchFamily="18" charset="0"/>
                <a:cs typeface="Times New Roman" pitchFamily="18" charset="0"/>
              </a:rPr>
              <a:t>(</a:t>
            </a:r>
            <a:r>
              <a:rPr lang="fr-FR" b="1" dirty="0">
                <a:latin typeface="Times New Roman" pitchFamily="18" charset="0"/>
                <a:cs typeface="Times New Roman" pitchFamily="18" charset="0"/>
              </a:rPr>
              <a:t>OA</a:t>
            </a:r>
            <a:r>
              <a:rPr lang="fr-FR" dirty="0">
                <a:latin typeface="Times New Roman" pitchFamily="18" charset="0"/>
                <a:cs typeface="Times New Roman" pitchFamily="18" charset="0"/>
              </a:rPr>
              <a:t>) : région de l’espace, définie par la fonction </a:t>
            </a:r>
            <a:r>
              <a:rPr lang="fr-FR" dirty="0" smtClean="0">
                <a:latin typeface="Times New Roman" pitchFamily="18" charset="0"/>
                <a:cs typeface="Times New Roman" pitchFamily="18" charset="0"/>
              </a:rPr>
              <a:t>mathématique </a:t>
            </a:r>
            <a:r>
              <a:rPr lang="fr-FR" b="1" dirty="0" smtClean="0">
                <a:latin typeface="Times New Roman" pitchFamily="18" charset="0"/>
                <a:cs typeface="Times New Roman" pitchFamily="18" charset="0"/>
                <a:sym typeface="Symbol" pitchFamily="18" charset="2"/>
              </a:rPr>
              <a:t></a:t>
            </a:r>
            <a:r>
              <a:rPr lang="fr-FR" sz="2400" dirty="0" smtClean="0">
                <a:latin typeface="Times New Roman" pitchFamily="18" charset="0"/>
                <a:cs typeface="Times New Roman" pitchFamily="18" charset="0"/>
                <a:sym typeface="Symbol" pitchFamily="18" charset="2"/>
              </a:rPr>
              <a:t>.</a:t>
            </a:r>
            <a:r>
              <a:rPr lang="fr-FR" sz="2400"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
        <p:nvSpPr>
          <p:cNvPr id="98309" name="Rectangle 13"/>
          <p:cNvSpPr>
            <a:spLocks noChangeArrowheads="1"/>
          </p:cNvSpPr>
          <p:nvPr/>
        </p:nvSpPr>
        <p:spPr bwMode="auto">
          <a:xfrm>
            <a:off x="-32" y="1843676"/>
            <a:ext cx="9144032" cy="1754326"/>
          </a:xfrm>
          <a:prstGeom prst="rect">
            <a:avLst/>
          </a:prstGeom>
          <a:noFill/>
          <a:ln w="9525">
            <a:noFill/>
            <a:miter lim="800000"/>
            <a:headEnd/>
            <a:tailEnd/>
          </a:ln>
        </p:spPr>
        <p:txBody>
          <a:bodyPr wrap="square">
            <a:spAutoFit/>
          </a:bodyPr>
          <a:lstStyle/>
          <a:p>
            <a:pPr algn="just"/>
            <a:r>
              <a:rPr lang="fr-FR" dirty="0" smtClean="0">
                <a:latin typeface="Times New Roman" pitchFamily="18" charset="0"/>
                <a:ea typeface="Calibri" pitchFamily="34" charset="0"/>
                <a:cs typeface="Times New Roman" pitchFamily="18" charset="0"/>
                <a:sym typeface="Wingdings 3" pitchFamily="18" charset="2"/>
              </a:rPr>
              <a:t> </a:t>
            </a:r>
            <a:r>
              <a:rPr lang="fr-FR" dirty="0" smtClean="0">
                <a:latin typeface="Times New Roman" pitchFamily="18" charset="0"/>
                <a:ea typeface="Calibri" pitchFamily="34" charset="0"/>
                <a:cs typeface="Times New Roman" pitchFamily="18" charset="0"/>
              </a:rPr>
              <a:t>La </a:t>
            </a:r>
            <a:r>
              <a:rPr lang="fr-FR" dirty="0">
                <a:latin typeface="Times New Roman" pitchFamily="18" charset="0"/>
                <a:ea typeface="Calibri" pitchFamily="34" charset="0"/>
                <a:cs typeface="Times New Roman" pitchFamily="18" charset="0"/>
              </a:rPr>
              <a:t>fonction d’onde </a:t>
            </a:r>
            <a:r>
              <a:rPr lang="fr-FR" b="1" dirty="0" smtClean="0">
                <a:latin typeface="Times New Roman" pitchFamily="18" charset="0"/>
                <a:ea typeface="Calibri" pitchFamily="34" charset="0"/>
                <a:cs typeface="Times New Roman" pitchFamily="18" charset="0"/>
                <a:sym typeface="Symbol" pitchFamily="18" charset="2"/>
              </a:rPr>
              <a:t></a:t>
            </a:r>
            <a:r>
              <a:rPr lang="fr-FR" dirty="0" smtClean="0">
                <a:latin typeface="Times New Roman" pitchFamily="18" charset="0"/>
                <a:ea typeface="Calibri" pitchFamily="34" charset="0"/>
                <a:cs typeface="Times New Roman" pitchFamily="18" charset="0"/>
              </a:rPr>
              <a:t>, </a:t>
            </a:r>
            <a:r>
              <a:rPr lang="fr-FR" b="1" dirty="0">
                <a:latin typeface="Times New Roman" pitchFamily="18" charset="0"/>
                <a:ea typeface="Calibri" pitchFamily="34" charset="0"/>
                <a:cs typeface="Times New Roman" pitchFamily="18" charset="0"/>
              </a:rPr>
              <a:t>solution </a:t>
            </a:r>
            <a:r>
              <a:rPr lang="fr-FR" dirty="0">
                <a:latin typeface="Times New Roman" pitchFamily="18" charset="0"/>
                <a:ea typeface="Calibri" pitchFamily="34" charset="0"/>
                <a:cs typeface="Times New Roman" pitchFamily="18" charset="0"/>
              </a:rPr>
              <a:t>de l’équation de </a:t>
            </a:r>
            <a:r>
              <a:rPr lang="fr-FR" dirty="0" err="1" smtClean="0">
                <a:latin typeface="Times New Roman" pitchFamily="18" charset="0"/>
                <a:ea typeface="Calibri" pitchFamily="34" charset="0"/>
                <a:cs typeface="Times New Roman" pitchFamily="18" charset="0"/>
              </a:rPr>
              <a:t>Shrödinger</a:t>
            </a:r>
            <a:r>
              <a:rPr lang="fr-FR" dirty="0" smtClean="0">
                <a:latin typeface="Times New Roman" pitchFamily="18" charset="0"/>
                <a:ea typeface="Calibri" pitchFamily="34" charset="0"/>
                <a:cs typeface="Times New Roman" pitchFamily="18" charset="0"/>
              </a:rPr>
              <a:t>. </a:t>
            </a:r>
            <a:endParaRPr lang="fr-FR" dirty="0">
              <a:latin typeface="Times New Roman" pitchFamily="18" charset="0"/>
              <a:ea typeface="Calibri" pitchFamily="34" charset="0"/>
              <a:cs typeface="Times New Roman" pitchFamily="18" charset="0"/>
              <a:sym typeface="Symbol" pitchFamily="18" charset="2"/>
            </a:endParaRPr>
          </a:p>
          <a:p>
            <a:pPr algn="just">
              <a:buFont typeface="Wingdings 3"/>
              <a:buChar char=""/>
            </a:pPr>
            <a:r>
              <a:rPr lang="fr-FR" dirty="0" smtClean="0">
                <a:latin typeface="Times New Roman" pitchFamily="18" charset="0"/>
                <a:ea typeface="Calibri" pitchFamily="34" charset="0"/>
                <a:cs typeface="Times New Roman" pitchFamily="18" charset="0"/>
              </a:rPr>
              <a:t> Chaque </a:t>
            </a:r>
            <a:r>
              <a:rPr lang="fr-FR" b="1" dirty="0">
                <a:latin typeface="Times New Roman" pitchFamily="18" charset="0"/>
                <a:ea typeface="Calibri" pitchFamily="34" charset="0"/>
                <a:cs typeface="Times New Roman" pitchFamily="18" charset="0"/>
              </a:rPr>
              <a:t>fonction d’onde </a:t>
            </a:r>
            <a:r>
              <a:rPr lang="fr-FR" dirty="0">
                <a:latin typeface="Times New Roman" pitchFamily="18" charset="0"/>
                <a:ea typeface="Calibri" pitchFamily="34" charset="0"/>
                <a:cs typeface="Times New Roman" pitchFamily="18" charset="0"/>
              </a:rPr>
              <a:t>est caractérisée par 3 paramètres </a:t>
            </a:r>
            <a:r>
              <a:rPr lang="fr-FR" b="1" dirty="0">
                <a:latin typeface="Times New Roman" pitchFamily="18" charset="0"/>
                <a:ea typeface="Calibri" pitchFamily="34" charset="0"/>
                <a:cs typeface="Times New Roman" pitchFamily="18" charset="0"/>
              </a:rPr>
              <a:t>n</a:t>
            </a:r>
            <a:r>
              <a:rPr lang="fr-FR" dirty="0">
                <a:latin typeface="Times New Roman" pitchFamily="18" charset="0"/>
                <a:ea typeface="Calibri" pitchFamily="34" charset="0"/>
                <a:cs typeface="Times New Roman" pitchFamily="18" charset="0"/>
              </a:rPr>
              <a:t>, </a:t>
            </a:r>
            <a:r>
              <a:rPr lang="fr-FR" b="1" dirty="0">
                <a:latin typeface="Times New Roman" pitchFamily="18" charset="0"/>
                <a:ea typeface="Calibri" pitchFamily="34" charset="0"/>
                <a:cs typeface="Times New Roman" pitchFamily="18" charset="0"/>
              </a:rPr>
              <a:t>l</a:t>
            </a:r>
            <a:r>
              <a:rPr lang="fr-FR" dirty="0">
                <a:latin typeface="Times New Roman" pitchFamily="18" charset="0"/>
                <a:ea typeface="Calibri" pitchFamily="34" charset="0"/>
                <a:cs typeface="Times New Roman" pitchFamily="18" charset="0"/>
              </a:rPr>
              <a:t> et </a:t>
            </a:r>
            <a:r>
              <a:rPr lang="fr-FR" b="1" dirty="0">
                <a:latin typeface="Times New Roman" pitchFamily="18" charset="0"/>
                <a:ea typeface="Calibri" pitchFamily="34" charset="0"/>
                <a:cs typeface="Times New Roman" pitchFamily="18" charset="0"/>
              </a:rPr>
              <a:t>m</a:t>
            </a:r>
            <a:r>
              <a:rPr lang="fr-FR" dirty="0">
                <a:latin typeface="Times New Roman" pitchFamily="18" charset="0"/>
                <a:ea typeface="Calibri" pitchFamily="34" charset="0"/>
                <a:cs typeface="Times New Roman" pitchFamily="18" charset="0"/>
              </a:rPr>
              <a:t>, appelés </a:t>
            </a:r>
            <a:r>
              <a:rPr lang="fr-FR" dirty="0" smtClean="0">
                <a:latin typeface="Times New Roman" pitchFamily="18" charset="0"/>
                <a:ea typeface="Calibri" pitchFamily="34" charset="0"/>
                <a:cs typeface="Times New Roman" pitchFamily="18" charset="0"/>
              </a:rPr>
              <a:t>nombres quantiques.</a:t>
            </a:r>
            <a:r>
              <a:rPr lang="fr-FR" dirty="0">
                <a:latin typeface="Times New Roman" pitchFamily="18" charset="0"/>
                <a:ea typeface="Calibri" pitchFamily="34" charset="0"/>
                <a:cs typeface="Times New Roman" pitchFamily="18" charset="0"/>
              </a:rPr>
              <a:t> </a:t>
            </a:r>
            <a:endParaRPr lang="fr-FR" dirty="0" smtClean="0">
              <a:latin typeface="Times New Roman" pitchFamily="18" charset="0"/>
              <a:ea typeface="Calibri" pitchFamily="34" charset="0"/>
              <a:cs typeface="Times New Roman" pitchFamily="18" charset="0"/>
            </a:endParaRPr>
          </a:p>
          <a:p>
            <a:pPr algn="just"/>
            <a:r>
              <a:rPr lang="fr-FR" dirty="0" smtClean="0">
                <a:latin typeface="Times New Roman" pitchFamily="18" charset="0"/>
                <a:cs typeface="Times New Roman" pitchFamily="18" charset="0"/>
                <a:sym typeface="Wingdings 3"/>
              </a:rPr>
              <a:t></a:t>
            </a:r>
            <a:r>
              <a:rPr lang="fr-FR" dirty="0" smtClean="0">
                <a:latin typeface="Times New Roman" pitchFamily="18" charset="0"/>
                <a:cs typeface="Times New Roman" pitchFamily="18" charset="0"/>
              </a:rPr>
              <a:t> Elle est usuellement représentée par une surface qui délimite le volume à l’intérieur duquel existe une très forte probabilité de présence de l’électron.</a:t>
            </a:r>
            <a:endParaRPr lang="fr-FR" dirty="0" smtClean="0">
              <a:latin typeface="Times New Roman" pitchFamily="18" charset="0"/>
              <a:ea typeface="Calibri" pitchFamily="34" charset="0"/>
              <a:cs typeface="Times New Roman" pitchFamily="18" charset="0"/>
            </a:endParaRPr>
          </a:p>
          <a:p>
            <a:pPr algn="just"/>
            <a:r>
              <a:rPr lang="fr-FR" b="1" dirty="0" smtClean="0">
                <a:solidFill>
                  <a:srgbClr val="FF0000"/>
                </a:solidFill>
                <a:latin typeface="Times New Roman" pitchFamily="18" charset="0"/>
                <a:ea typeface="Calibri" pitchFamily="34" charset="0"/>
                <a:cs typeface="Times New Roman" pitchFamily="18" charset="0"/>
              </a:rPr>
              <a:t>1-1. Nombres quantiques </a:t>
            </a:r>
          </a:p>
        </p:txBody>
      </p:sp>
      <p:sp>
        <p:nvSpPr>
          <p:cNvPr id="6" name="Espace réservé du numéro de diapositive 5"/>
          <p:cNvSpPr>
            <a:spLocks noGrp="1"/>
          </p:cNvSpPr>
          <p:nvPr>
            <p:ph type="sldNum" sz="quarter" idx="12"/>
          </p:nvPr>
        </p:nvSpPr>
        <p:spPr>
          <a:xfrm>
            <a:off x="6553200" y="6350023"/>
            <a:ext cx="2133600" cy="365125"/>
          </a:xfrm>
        </p:spPr>
        <p:txBody>
          <a:bodyPr/>
          <a:lstStyle/>
          <a:p>
            <a:pPr>
              <a:defRPr/>
            </a:pPr>
            <a:fld id="{7F67C682-C8CF-437B-8FBE-4C79EE4095B4}" type="slidenum">
              <a:rPr lang="fr-FR" smtClean="0"/>
              <a:pPr>
                <a:defRPr/>
              </a:pPr>
              <a:t>25</a:t>
            </a:fld>
            <a:endParaRPr lang="fr-FR" dirty="0"/>
          </a:p>
        </p:txBody>
      </p:sp>
      <p:sp>
        <p:nvSpPr>
          <p:cNvPr id="367617" name="Rectangle 1"/>
          <p:cNvSpPr>
            <a:spLocks noChangeArrowheads="1"/>
          </p:cNvSpPr>
          <p:nvPr/>
        </p:nvSpPr>
        <p:spPr bwMode="auto">
          <a:xfrm>
            <a:off x="0" y="364331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fr-FR" b="1" dirty="0" smtClean="0">
                <a:solidFill>
                  <a:srgbClr val="FF0000"/>
                </a:solidFill>
                <a:latin typeface="Times New Roman" pitchFamily="18" charset="0"/>
                <a:ea typeface="Calibri" pitchFamily="34" charset="0"/>
                <a:cs typeface="Times New Roman" pitchFamily="18" charset="0"/>
              </a:rPr>
              <a:t>1-1-a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Nombre quantique principal</a:t>
            </a:r>
            <a:endParaRPr kumimoji="0" lang="fr-FR"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C’est un entier positif et différent de 0. Il définit le niveau d’énergie (E</a:t>
            </a:r>
            <a:r>
              <a:rPr kumimoji="0" lang="fr-FR" b="0" i="0" u="none" strike="noStrike" cap="none" normalizeH="0" baseline="-25000" dirty="0" smtClean="0">
                <a:ln>
                  <a:noFill/>
                </a:ln>
                <a:solidFill>
                  <a:schemeClr val="tx1"/>
                </a:solidFill>
                <a:effectLst/>
                <a:latin typeface="Times New Roman" pitchFamily="18" charset="0"/>
                <a:ea typeface="Calibri" pitchFamily="34" charset="0"/>
                <a:cs typeface="Times New Roman" pitchFamily="18" charset="0"/>
              </a:rPr>
              <a:t>n</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ou la couche électronique.</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est d’usage de désigner ces couches par les lettres K, L, M, N (voir figure ci-dessous) lorsque n</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prend respectivement les valeurs 1,2,3,4,…..</a:t>
            </a:r>
          </a:p>
        </p:txBody>
      </p:sp>
      <p:pic>
        <p:nvPicPr>
          <p:cNvPr id="8" name="Image 4" descr="c04_02"/>
          <p:cNvPicPr>
            <a:picLocks noChangeAspect="1" noChangeArrowheads="1"/>
          </p:cNvPicPr>
          <p:nvPr/>
        </p:nvPicPr>
        <p:blipFill>
          <a:blip r:embed="rId2"/>
          <a:srcRect/>
          <a:stretch>
            <a:fillRect/>
          </a:stretch>
        </p:blipFill>
        <p:spPr bwMode="auto">
          <a:xfrm>
            <a:off x="2770536" y="4929198"/>
            <a:ext cx="3357586" cy="11430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26</a:t>
            </a:fld>
            <a:endParaRPr lang="fr-FR"/>
          </a:p>
        </p:txBody>
      </p:sp>
      <p:sp>
        <p:nvSpPr>
          <p:cNvPr id="371713" name="Rectangle 1"/>
          <p:cNvSpPr>
            <a:spLocks noChangeArrowheads="1"/>
          </p:cNvSpPr>
          <p:nvPr/>
        </p:nvSpPr>
        <p:spPr bwMode="auto">
          <a:xfrm>
            <a:off x="0" y="214290"/>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300"/>
              </a:spcBef>
              <a:spcAft>
                <a:spcPts val="300"/>
              </a:spcAft>
            </a:pPr>
            <a:r>
              <a:rPr lang="fr-FR" sz="2000" b="1" dirty="0" smtClean="0">
                <a:solidFill>
                  <a:srgbClr val="FF0000"/>
                </a:solidFill>
                <a:latin typeface="Times New Roman" pitchFamily="18" charset="0"/>
                <a:ea typeface="Calibri" pitchFamily="34" charset="0"/>
                <a:cs typeface="Times New Roman" pitchFamily="18" charset="0"/>
              </a:rPr>
              <a:t>1-1-b</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Nombre quantique secondaire</a:t>
            </a:r>
            <a:r>
              <a:rPr kumimoji="0" lang="fr-FR" sz="20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endParaRPr kumimoji="0" lang="fr-FR" sz="20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spcBef>
                <a:spcPts val="300"/>
              </a:spcBef>
              <a:spcAft>
                <a:spcPts val="30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C’est un entier positif ou nul. </a:t>
            </a:r>
          </a:p>
          <a:p>
            <a:pPr marL="0" marR="0" lvl="0" indent="0" algn="just" defTabSz="914400" rtl="0" eaLnBrk="0" fontAlgn="base" latinLnBrk="0" hangingPunct="0">
              <a:spcBef>
                <a:spcPts val="300"/>
              </a:spcBef>
              <a:spcAft>
                <a:spcPts val="30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Il définit la sous-couche électronique et la symétrie de cette sous couche</a:t>
            </a:r>
            <a:r>
              <a:rPr lang="fr-FR" sz="2000" dirty="0" smtClean="0">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spcBef>
                <a:spcPts val="300"/>
              </a:spcBef>
              <a:spcAft>
                <a:spcPts val="30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lang="fr-FR" sz="2000" dirty="0" smtClean="0">
                <a:latin typeface="Times New Roman" pitchFamily="18" charset="0"/>
                <a:ea typeface="Calibri" pitchFamily="34" charset="0"/>
                <a:cs typeface="Times New Roman" pitchFamily="18" charset="0"/>
              </a:rPr>
              <a:t>C</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un entier tel que : 0 ≤ l ≤ n-1. </a:t>
            </a:r>
          </a:p>
          <a:p>
            <a:pPr marL="0" marR="0" lvl="0" indent="0" algn="just" defTabSz="914400" rtl="0" eaLnBrk="0" fontAlgn="base" latinLnBrk="0" hangingPunct="0">
              <a:spcBef>
                <a:spcPts val="300"/>
              </a:spcBef>
              <a:spcAft>
                <a:spcPts val="30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Lorsque l prend les valeurs 0, 1, 2 ou 3, l’électron se trouve respectivement dans la sous-couche s (</a:t>
            </a:r>
            <a:r>
              <a:rPr kumimoji="0" 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sharp</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symétrie sphérique), sous couche p (principal, symétrie axial), sous couche d (diffuse) et</a:t>
            </a:r>
            <a:r>
              <a:rPr kumimoji="0" lang="fr-FR"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sous couche f (</a:t>
            </a:r>
            <a:r>
              <a:rPr kumimoji="0" 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fundamental</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just" defTabSz="914400" rtl="0" eaLnBrk="0" fontAlgn="base" latinLnBrk="0" hangingPunct="0">
              <a:spcBef>
                <a:spcPts val="300"/>
              </a:spcBef>
              <a:spcAft>
                <a:spcPts val="300"/>
              </a:spcAft>
              <a:buClrTx/>
              <a:buSzTx/>
              <a:buFontTx/>
              <a:buChar char="-"/>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couche électronique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définie par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contient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sous couches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algn="just">
              <a:spcBef>
                <a:spcPts val="300"/>
              </a:spcBef>
              <a:spcAft>
                <a:spcPts val="300"/>
              </a:spcAft>
            </a:pPr>
            <a:r>
              <a:rPr lang="fr-FR" sz="2000" b="1" dirty="0" smtClean="0">
                <a:solidFill>
                  <a:srgbClr val="FF0000"/>
                </a:solidFill>
                <a:latin typeface="Times New Roman" pitchFamily="18" charset="0"/>
                <a:cs typeface="Times New Roman" pitchFamily="18" charset="0"/>
              </a:rPr>
              <a:t>I-1-c.  Nombre quantique magnétique </a:t>
            </a:r>
            <a:endParaRPr lang="fr-FR" sz="2000" dirty="0" smtClean="0">
              <a:solidFill>
                <a:srgbClr val="FF0000"/>
              </a:solidFill>
              <a:latin typeface="Times New Roman" pitchFamily="18" charset="0"/>
              <a:cs typeface="Times New Roman" pitchFamily="18" charset="0"/>
            </a:endParaRPr>
          </a:p>
          <a:p>
            <a:pPr algn="just">
              <a:spcBef>
                <a:spcPts val="300"/>
              </a:spcBef>
              <a:spcAft>
                <a:spcPts val="300"/>
              </a:spcAft>
            </a:pPr>
            <a:r>
              <a:rPr lang="fr-FR" sz="2000" dirty="0" smtClean="0">
                <a:latin typeface="Times New Roman" pitchFamily="18" charset="0"/>
                <a:cs typeface="Times New Roman" pitchFamily="18" charset="0"/>
              </a:rPr>
              <a:t>- C’est un entier négatif, nul ou positif. </a:t>
            </a:r>
          </a:p>
          <a:p>
            <a:pPr algn="just">
              <a:spcBef>
                <a:spcPts val="300"/>
              </a:spcBef>
              <a:spcAft>
                <a:spcPts val="300"/>
              </a:spcAft>
            </a:pPr>
            <a:r>
              <a:rPr lang="fr-FR" sz="2000" dirty="0" smtClean="0">
                <a:latin typeface="Times New Roman" pitchFamily="18" charset="0"/>
                <a:cs typeface="Times New Roman" pitchFamily="18" charset="0"/>
              </a:rPr>
              <a:t>- Il définit l’orbitale atomique (OA) ou la case quantique (représentée par un carré). </a:t>
            </a:r>
          </a:p>
          <a:p>
            <a:pPr algn="just">
              <a:spcBef>
                <a:spcPts val="300"/>
              </a:spcBef>
              <a:spcAft>
                <a:spcPts val="300"/>
              </a:spcAft>
            </a:pPr>
            <a:r>
              <a:rPr lang="fr-FR" sz="2000" dirty="0" smtClean="0">
                <a:latin typeface="Times New Roman" pitchFamily="18" charset="0"/>
                <a:cs typeface="Times New Roman" pitchFamily="18" charset="0"/>
              </a:rPr>
              <a:t>- Il est entier tel que : -l ≤ m≤ +l, soit (2l+1) valeurs différentes pour chaque valeur de l. </a:t>
            </a:r>
          </a:p>
          <a:p>
            <a:pPr algn="just">
              <a:spcBef>
                <a:spcPts val="300"/>
              </a:spcBef>
              <a:spcAft>
                <a:spcPts val="300"/>
              </a:spcAft>
            </a:pPr>
            <a:r>
              <a:rPr lang="fr-FR" sz="2000" dirty="0" smtClean="0">
                <a:latin typeface="Times New Roman" pitchFamily="18" charset="0"/>
                <a:cs typeface="Times New Roman" pitchFamily="18" charset="0"/>
              </a:rPr>
              <a:t>- Il détermine l’orientation du domaine de l’espace où l’électron est en mouvement. </a:t>
            </a:r>
          </a:p>
          <a:p>
            <a:pPr algn="just">
              <a:spcBef>
                <a:spcPts val="300"/>
              </a:spcBef>
              <a:spcAft>
                <a:spcPts val="300"/>
              </a:spcAft>
              <a:buFontTx/>
              <a:buChar char="-"/>
            </a:pPr>
            <a:r>
              <a:rPr lang="fr-FR" sz="2000" dirty="0" smtClean="0">
                <a:latin typeface="Times New Roman" pitchFamily="18" charset="0"/>
                <a:cs typeface="Times New Roman" pitchFamily="18" charset="0"/>
              </a:rPr>
              <a:t>Chaque </a:t>
            </a:r>
            <a:r>
              <a:rPr lang="fr-FR" sz="2000" b="1" dirty="0" smtClean="0">
                <a:latin typeface="Times New Roman" pitchFamily="18" charset="0"/>
                <a:cs typeface="Times New Roman" pitchFamily="18" charset="0"/>
              </a:rPr>
              <a:t>sous couche électronique</a:t>
            </a:r>
            <a:r>
              <a:rPr lang="fr-FR" sz="2000" dirty="0" smtClean="0">
                <a:latin typeface="Times New Roman" pitchFamily="18" charset="0"/>
                <a:cs typeface="Times New Roman" pitchFamily="18" charset="0"/>
              </a:rPr>
              <a:t>, définie par </a:t>
            </a:r>
            <a:r>
              <a:rPr lang="fr-FR" sz="2000" b="1" dirty="0" smtClean="0">
                <a:latin typeface="Times New Roman" pitchFamily="18" charset="0"/>
                <a:cs typeface="Times New Roman" pitchFamily="18" charset="0"/>
              </a:rPr>
              <a:t>l</a:t>
            </a:r>
            <a:r>
              <a:rPr lang="fr-FR" sz="2000" dirty="0" smtClean="0">
                <a:latin typeface="Times New Roman" pitchFamily="18" charset="0"/>
                <a:cs typeface="Times New Roman" pitchFamily="18" charset="0"/>
              </a:rPr>
              <a:t>, contient </a:t>
            </a:r>
            <a:r>
              <a:rPr lang="fr-FR" sz="2000" b="1" dirty="0" smtClean="0">
                <a:latin typeface="Times New Roman" pitchFamily="18" charset="0"/>
                <a:cs typeface="Times New Roman" pitchFamily="18" charset="0"/>
              </a:rPr>
              <a:t>(2l+1) OA</a:t>
            </a:r>
            <a:r>
              <a:rPr lang="fr-FR" sz="2000" dirty="0" smtClean="0">
                <a:latin typeface="Times New Roman" pitchFamily="18" charset="0"/>
                <a:cs typeface="Times New Roman" pitchFamily="18" charset="0"/>
              </a:rPr>
              <a:t>.</a:t>
            </a:r>
          </a:p>
          <a:p>
            <a:pPr algn="just">
              <a:spcBef>
                <a:spcPts val="300"/>
              </a:spcBef>
              <a:spcAft>
                <a:spcPts val="300"/>
              </a:spcAft>
              <a:buFontTx/>
              <a:buChar char="-"/>
            </a:pPr>
            <a:r>
              <a:rPr lang="fr-FR" sz="2000" dirty="0" smtClean="0">
                <a:latin typeface="Times New Roman" pitchFamily="18" charset="0"/>
                <a:cs typeface="Times New Roman" pitchFamily="18" charset="0"/>
              </a:rPr>
              <a:t> Pour une valeur donnée de </a:t>
            </a:r>
            <a:r>
              <a:rPr lang="fr-FR" sz="2000" b="1" dirty="0" smtClean="0">
                <a:latin typeface="Times New Roman" pitchFamily="18" charset="0"/>
                <a:cs typeface="Times New Roman" pitchFamily="18" charset="0"/>
              </a:rPr>
              <a:t>n</a:t>
            </a:r>
            <a:r>
              <a:rPr lang="fr-FR" sz="2000" dirty="0" smtClean="0">
                <a:latin typeface="Times New Roman" pitchFamily="18" charset="0"/>
                <a:cs typeface="Times New Roman" pitchFamily="18" charset="0"/>
              </a:rPr>
              <a:t>, il existe </a:t>
            </a:r>
            <a:r>
              <a:rPr lang="fr-FR" sz="2000" b="1" dirty="0" smtClean="0">
                <a:latin typeface="Times New Roman" pitchFamily="18" charset="0"/>
                <a:cs typeface="Times New Roman" pitchFamily="18" charset="0"/>
              </a:rPr>
              <a:t>n</a:t>
            </a:r>
            <a:r>
              <a:rPr lang="fr-FR" sz="2000" b="1"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états (fonction d’onde ou </a:t>
            </a:r>
            <a:r>
              <a:rPr lang="fr-FR" sz="2000" b="1" dirty="0" smtClean="0">
                <a:latin typeface="Times New Roman" pitchFamily="18" charset="0"/>
                <a:cs typeface="Times New Roman" pitchFamily="18" charset="0"/>
              </a:rPr>
              <a:t>orbitales atomiques</a:t>
            </a:r>
            <a:r>
              <a:rPr lang="fr-FR" sz="2000" dirty="0" smtClean="0">
                <a:latin typeface="Times New Roman" pitchFamily="18" charset="0"/>
                <a:cs typeface="Times New Roman" pitchFamily="18" charset="0"/>
              </a:rPr>
              <a:t>) possibles.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6553200" y="6350023"/>
            <a:ext cx="2133600" cy="365125"/>
          </a:xfrm>
        </p:spPr>
        <p:txBody>
          <a:bodyPr/>
          <a:lstStyle/>
          <a:p>
            <a:pPr>
              <a:defRPr/>
            </a:pPr>
            <a:fld id="{32F280D5-2B51-43CB-A2F1-517981BEAA76}" type="slidenum">
              <a:rPr lang="fr-FR" smtClean="0"/>
              <a:pPr>
                <a:defRPr/>
              </a:pPr>
              <a:t>27</a:t>
            </a:fld>
            <a:endParaRPr lang="fr-FR"/>
          </a:p>
        </p:txBody>
      </p:sp>
      <p:sp>
        <p:nvSpPr>
          <p:cNvPr id="373761" name="Rectangle 1"/>
          <p:cNvSpPr>
            <a:spLocks noChangeArrowheads="1"/>
          </p:cNvSpPr>
          <p:nvPr/>
        </p:nvSpPr>
        <p:spPr bwMode="auto">
          <a:xfrm>
            <a:off x="0" y="207963"/>
            <a:ext cx="91440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I.1.d.  Nombre quantique de spin</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décrire les OA, les trois nombres quantiques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n,l,m</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sont suffisants. Cependant pour quantifier le moment cinétique intrinsèque de l’électron, on lui attribue un quatrième nombre quantique de spin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(ou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Celui-ci ne peut prendre que deux valeurs :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Ainsi, l’état d’un électron est caractérisé par les quatre nombres quantiques n, l, m et ms.</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Rectangle 6"/>
          <p:cNvSpPr/>
          <p:nvPr/>
        </p:nvSpPr>
        <p:spPr>
          <a:xfrm>
            <a:off x="0" y="4422805"/>
            <a:ext cx="9144000" cy="369332"/>
          </a:xfrm>
          <a:prstGeom prst="rect">
            <a:avLst/>
          </a:prstGeom>
        </p:spPr>
        <p:txBody>
          <a:bodyPr wrap="square">
            <a:spAutoFit/>
          </a:bodyPr>
          <a:lstStyle/>
          <a:p>
            <a:pPr algn="ctr"/>
            <a:r>
              <a:rPr lang="fr-FR" dirty="0" smtClean="0">
                <a:latin typeface="Times New Roman" pitchFamily="18" charset="0"/>
                <a:cs typeface="Times New Roman" pitchFamily="18" charset="0"/>
              </a:rPr>
              <a:t>Ce nombre définit la rotation de l’électron sur lui-même.</a:t>
            </a:r>
            <a:endParaRPr lang="fr-FR" dirty="0">
              <a:latin typeface="Times New Roman" pitchFamily="18" charset="0"/>
              <a:cs typeface="Times New Roman" pitchFamily="18" charset="0"/>
            </a:endParaRPr>
          </a:p>
        </p:txBody>
      </p:sp>
      <p:pic>
        <p:nvPicPr>
          <p:cNvPr id="2" name="Picture 1"/>
          <p:cNvPicPr>
            <a:picLocks noChangeAspect="1" noChangeArrowheads="1"/>
          </p:cNvPicPr>
          <p:nvPr/>
        </p:nvPicPr>
        <p:blipFill>
          <a:blip r:embed="rId2"/>
          <a:srcRect/>
          <a:stretch>
            <a:fillRect/>
          </a:stretch>
        </p:blipFill>
        <p:spPr bwMode="auto">
          <a:xfrm>
            <a:off x="2687490" y="2422541"/>
            <a:ext cx="3456146" cy="186575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2"/>
          <p:cNvSpPr txBox="1">
            <a:spLocks noChangeArrowheads="1"/>
          </p:cNvSpPr>
          <p:nvPr/>
        </p:nvSpPr>
        <p:spPr bwMode="auto">
          <a:xfrm>
            <a:off x="2714625" y="-33358"/>
            <a:ext cx="3295650" cy="461962"/>
          </a:xfrm>
          <a:prstGeom prst="rect">
            <a:avLst/>
          </a:prstGeom>
          <a:noFill/>
          <a:ln w="9525">
            <a:noFill/>
            <a:miter lim="800000"/>
            <a:headEnd/>
            <a:tailEnd/>
          </a:ln>
        </p:spPr>
        <p:txBody>
          <a:bodyPr wrap="none">
            <a:spAutoFit/>
          </a:bodyPr>
          <a:lstStyle/>
          <a:p>
            <a:r>
              <a:rPr lang="fr-FR" sz="2400" b="1" dirty="0">
                <a:solidFill>
                  <a:srgbClr val="0000CC"/>
                </a:solidFill>
                <a:latin typeface="Times New Roman" pitchFamily="18" charset="0"/>
                <a:cs typeface="Times New Roman" pitchFamily="18" charset="0"/>
              </a:rPr>
              <a:t>Les orbitales atomiques</a:t>
            </a:r>
          </a:p>
        </p:txBody>
      </p:sp>
      <p:sp>
        <p:nvSpPr>
          <p:cNvPr id="25604" name="Text Box 3"/>
          <p:cNvSpPr txBox="1">
            <a:spLocks noChangeArrowheads="1"/>
          </p:cNvSpPr>
          <p:nvPr/>
        </p:nvSpPr>
        <p:spPr bwMode="auto">
          <a:xfrm>
            <a:off x="0" y="357166"/>
            <a:ext cx="9144000" cy="5909310"/>
          </a:xfrm>
          <a:prstGeom prst="rect">
            <a:avLst/>
          </a:prstGeom>
          <a:noFill/>
          <a:ln w="9525">
            <a:noFill/>
            <a:miter lim="800000"/>
            <a:headEnd/>
            <a:tailEnd/>
          </a:ln>
        </p:spPr>
        <p:txBody>
          <a:bodyPr wrap="square">
            <a:spAutoFit/>
          </a:bodyPr>
          <a:lstStyle/>
          <a:p>
            <a:pPr algn="just">
              <a:lnSpc>
                <a:spcPct val="150000"/>
              </a:lnSpc>
            </a:pPr>
            <a:r>
              <a:rPr lang="fr-FR" dirty="0" smtClean="0">
                <a:latin typeface="Times New Roman" pitchFamily="18" charset="0"/>
                <a:cs typeface="Times New Roman" pitchFamily="18" charset="0"/>
              </a:rPr>
              <a:t>On appelle orbitales atomiques (O.A) les fonctions propres de H</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 E</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la résolution mathématique de H</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 E</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a conduit à poser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(r,</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 R(r) Y(</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p>
          <a:p>
            <a:pPr algn="just">
              <a:lnSpc>
                <a:spcPct val="150000"/>
              </a:lnSpc>
            </a:pPr>
            <a:r>
              <a:rPr lang="fr-FR" dirty="0" smtClean="0">
                <a:latin typeface="Times New Roman" pitchFamily="18" charset="0"/>
                <a:cs typeface="Times New Roman" pitchFamily="18" charset="0"/>
              </a:rPr>
              <a:t>Le calcul montre que :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a:t>
            </a:r>
            <a:r>
              <a:rPr lang="fr-FR" baseline="-25000" dirty="0" err="1" smtClean="0">
                <a:latin typeface="Times New Roman" pitchFamily="18" charset="0"/>
                <a:cs typeface="Times New Roman" pitchFamily="18" charset="0"/>
              </a:rPr>
              <a:t>n,l,m</a:t>
            </a:r>
            <a:r>
              <a:rPr lang="fr-FR" baseline="-25000"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r,</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 R</a:t>
            </a:r>
            <a:r>
              <a:rPr lang="fr-FR" baseline="-25000" dirty="0" smtClean="0">
                <a:latin typeface="Times New Roman" pitchFamily="18" charset="0"/>
                <a:cs typeface="Times New Roman" pitchFamily="18" charset="0"/>
              </a:rPr>
              <a:t>n,l</a:t>
            </a:r>
            <a:r>
              <a:rPr lang="fr-FR" dirty="0" smtClean="0">
                <a:latin typeface="Times New Roman" pitchFamily="18" charset="0"/>
                <a:cs typeface="Times New Roman" pitchFamily="18" charset="0"/>
              </a:rPr>
              <a:t>(r)</a:t>
            </a:r>
            <a:r>
              <a:rPr lang="fr-FR" dirty="0" err="1" smtClean="0">
                <a:latin typeface="Times New Roman" pitchFamily="18" charset="0"/>
                <a:cs typeface="Times New Roman" pitchFamily="18" charset="0"/>
              </a:rPr>
              <a:t>Y</a:t>
            </a:r>
            <a:r>
              <a:rPr lang="fr-FR" baseline="-25000" dirty="0" err="1" smtClean="0">
                <a:latin typeface="Times New Roman" pitchFamily="18" charset="0"/>
                <a:cs typeface="Times New Roman" pitchFamily="18" charset="0"/>
              </a:rPr>
              <a:t>l,m</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p>
          <a:p>
            <a:pPr algn="just">
              <a:lnSpc>
                <a:spcPct val="150000"/>
              </a:lnSpc>
            </a:pPr>
            <a:r>
              <a:rPr lang="fr-FR" dirty="0" smtClean="0">
                <a:latin typeface="Times New Roman" pitchFamily="18" charset="0"/>
                <a:cs typeface="Times New Roman" pitchFamily="18" charset="0"/>
              </a:rPr>
              <a:t>La partie radiale de l’O.A ne dépend que de n et l et la partie angulaire de l’O.A ne dépend que de l et m.</a:t>
            </a:r>
          </a:p>
          <a:p>
            <a:pPr algn="just">
              <a:lnSpc>
                <a:spcPct val="150000"/>
              </a:lnSpc>
            </a:pPr>
            <a:r>
              <a:rPr lang="fr-FR" dirty="0" smtClean="0">
                <a:latin typeface="Times New Roman" pitchFamily="18" charset="0"/>
                <a:cs typeface="Times New Roman" pitchFamily="18" charset="0"/>
              </a:rPr>
              <a:t>Les deux parties de la fonction d’onde peuvent être </a:t>
            </a:r>
            <a:r>
              <a:rPr lang="fr-FR" b="1" dirty="0" smtClean="0">
                <a:solidFill>
                  <a:srgbClr val="FF0000"/>
                </a:solidFill>
                <a:latin typeface="Times New Roman" pitchFamily="18" charset="0"/>
                <a:cs typeface="Times New Roman" pitchFamily="18" charset="0"/>
              </a:rPr>
              <a:t>normées séparément</a:t>
            </a:r>
            <a:r>
              <a:rPr lang="fr-FR" dirty="0" smtClean="0">
                <a:latin typeface="Times New Roman" pitchFamily="18" charset="0"/>
                <a:cs typeface="Times New Roman" pitchFamily="18" charset="0"/>
              </a:rPr>
              <a:t>, en effet :</a:t>
            </a:r>
          </a:p>
          <a:p>
            <a:pPr algn="just">
              <a:lnSpc>
                <a:spcPct val="150000"/>
              </a:lnSpc>
            </a:pPr>
            <a:endParaRPr lang="fr-FR" dirty="0" smtClean="0">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Or en coordonnées sphériques : </a:t>
            </a:r>
            <a:r>
              <a:rPr lang="fr-FR" sz="2400" b="1" dirty="0" smtClean="0">
                <a:latin typeface="Times New Roman" pitchFamily="18" charset="0"/>
                <a:cs typeface="Times New Roman" pitchFamily="18" charset="0"/>
              </a:rPr>
              <a:t>d</a:t>
            </a:r>
            <a:r>
              <a:rPr lang="fr-FR" sz="2400" b="1" dirty="0" smtClean="0">
                <a:latin typeface="Times New Roman" pitchFamily="18" charset="0"/>
                <a:cs typeface="Times New Roman" pitchFamily="18" charset="0"/>
                <a:sym typeface="Symbol"/>
              </a:rPr>
              <a:t></a:t>
            </a:r>
            <a:r>
              <a:rPr lang="fr-FR" sz="2400" b="1" dirty="0" smtClean="0">
                <a:latin typeface="Times New Roman" pitchFamily="18" charset="0"/>
                <a:cs typeface="Times New Roman" pitchFamily="18" charset="0"/>
              </a:rPr>
              <a:t> = r</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a:t>
            </a:r>
            <a:r>
              <a:rPr lang="fr-FR" sz="2400" b="1" dirty="0" err="1" smtClean="0">
                <a:latin typeface="Times New Roman" pitchFamily="18" charset="0"/>
                <a:cs typeface="Times New Roman" pitchFamily="18" charset="0"/>
              </a:rPr>
              <a:t>dr</a:t>
            </a:r>
            <a:r>
              <a:rPr lang="fr-FR" sz="2400" b="1" dirty="0" smtClean="0">
                <a:latin typeface="Times New Roman" pitchFamily="18" charset="0"/>
                <a:cs typeface="Times New Roman" pitchFamily="18" charset="0"/>
              </a:rPr>
              <a:t> sin</a:t>
            </a:r>
            <a:r>
              <a:rPr lang="fr-FR" sz="2400" b="1" dirty="0" smtClean="0">
                <a:latin typeface="Times New Roman" pitchFamily="18" charset="0"/>
                <a:cs typeface="Times New Roman" pitchFamily="18" charset="0"/>
                <a:sym typeface="Symbol"/>
              </a:rPr>
              <a:t></a:t>
            </a:r>
            <a:r>
              <a:rPr lang="fr-FR" sz="2400" b="1" dirty="0" smtClean="0">
                <a:latin typeface="Times New Roman" pitchFamily="18" charset="0"/>
                <a:cs typeface="Times New Roman" pitchFamily="18" charset="0"/>
              </a:rPr>
              <a:t> d</a:t>
            </a:r>
            <a:r>
              <a:rPr lang="fr-FR" sz="2400" b="1" dirty="0" smtClean="0">
                <a:latin typeface="Times New Roman" pitchFamily="18" charset="0"/>
                <a:cs typeface="Times New Roman" pitchFamily="18" charset="0"/>
                <a:sym typeface="Symbol"/>
              </a:rPr>
              <a:t></a:t>
            </a:r>
            <a:r>
              <a:rPr lang="fr-FR" sz="2400" b="1" dirty="0" smtClean="0">
                <a:latin typeface="Times New Roman" pitchFamily="18" charset="0"/>
                <a:cs typeface="Times New Roman" pitchFamily="18" charset="0"/>
              </a:rPr>
              <a:t> d</a:t>
            </a:r>
            <a:r>
              <a:rPr lang="fr-FR" sz="2400" b="1" dirty="0" smtClean="0">
                <a:latin typeface="Times New Roman" pitchFamily="18" charset="0"/>
                <a:cs typeface="Times New Roman" pitchFamily="18" charset="0"/>
                <a:sym typeface="Symbol"/>
              </a:rPr>
              <a:t></a:t>
            </a:r>
          </a:p>
          <a:p>
            <a:pPr algn="just">
              <a:lnSpc>
                <a:spcPct val="150000"/>
              </a:lnSpc>
            </a:pPr>
            <a:endParaRPr lang="fr-FR" sz="2400" b="1" dirty="0" smtClean="0">
              <a:latin typeface="Times New Roman" pitchFamily="18" charset="0"/>
              <a:cs typeface="Times New Roman" pitchFamily="18" charset="0"/>
              <a:sym typeface="Symbol"/>
            </a:endParaRPr>
          </a:p>
          <a:p>
            <a:pPr algn="just">
              <a:lnSpc>
                <a:spcPct val="150000"/>
              </a:lnSpc>
            </a:pPr>
            <a:endParaRPr lang="fr-FR" sz="2400" b="1" dirty="0" smtClean="0">
              <a:latin typeface="Times New Roman" pitchFamily="18" charset="0"/>
              <a:cs typeface="Times New Roman" pitchFamily="18" charset="0"/>
              <a:sym typeface="Symbol"/>
            </a:endParaRPr>
          </a:p>
          <a:p>
            <a:pPr algn="just">
              <a:lnSpc>
                <a:spcPct val="150000"/>
              </a:lnSpc>
            </a:pPr>
            <a:r>
              <a:rPr lang="fr-FR" b="1" dirty="0" smtClean="0">
                <a:latin typeface="Times New Roman" pitchFamily="18" charset="0"/>
                <a:cs typeface="Times New Roman" pitchFamily="18" charset="0"/>
                <a:sym typeface="Symbol"/>
              </a:rPr>
              <a:t>Donc </a:t>
            </a:r>
            <a:endParaRPr lang="fr-FR" dirty="0" smtClean="0">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endParaRPr>
          </a:p>
        </p:txBody>
      </p:sp>
      <p:pic>
        <p:nvPicPr>
          <p:cNvPr id="7" name="Picture 6"/>
          <p:cNvPicPr>
            <a:picLocks noChangeAspect="1" noChangeArrowheads="1"/>
          </p:cNvPicPr>
          <p:nvPr/>
        </p:nvPicPr>
        <p:blipFill>
          <a:blip r:embed="rId2"/>
          <a:srcRect/>
          <a:stretch>
            <a:fillRect/>
          </a:stretch>
        </p:blipFill>
        <p:spPr bwMode="auto">
          <a:xfrm>
            <a:off x="2732088" y="2922589"/>
            <a:ext cx="1911350" cy="792163"/>
          </a:xfrm>
          <a:prstGeom prst="rect">
            <a:avLst/>
          </a:prstGeom>
          <a:noFill/>
          <a:ln w="9525">
            <a:noFill/>
            <a:miter lim="800000"/>
            <a:headEnd/>
            <a:tailEnd/>
          </a:ln>
        </p:spPr>
      </p:pic>
      <p:pic>
        <p:nvPicPr>
          <p:cNvPr id="8" name="Picture 7"/>
          <p:cNvPicPr>
            <a:picLocks noChangeAspect="1" noChangeArrowheads="1"/>
          </p:cNvPicPr>
          <p:nvPr/>
        </p:nvPicPr>
        <p:blipFill>
          <a:blip r:embed="rId3"/>
          <a:srcRect/>
          <a:stretch>
            <a:fillRect/>
          </a:stretch>
        </p:blipFill>
        <p:spPr bwMode="auto">
          <a:xfrm>
            <a:off x="1860569" y="4357694"/>
            <a:ext cx="5426075" cy="900112"/>
          </a:xfrm>
          <a:prstGeom prst="rect">
            <a:avLst/>
          </a:prstGeom>
          <a:noFill/>
          <a:ln w="9525">
            <a:noFill/>
            <a:miter lim="800000"/>
            <a:headEnd/>
            <a:tailEnd/>
          </a:ln>
        </p:spPr>
      </p:pic>
      <p:pic>
        <p:nvPicPr>
          <p:cNvPr id="9" name="Picture 8"/>
          <p:cNvPicPr>
            <a:picLocks noChangeAspect="1" noChangeArrowheads="1"/>
          </p:cNvPicPr>
          <p:nvPr/>
        </p:nvPicPr>
        <p:blipFill>
          <a:blip r:embed="rId4"/>
          <a:srcRect/>
          <a:stretch>
            <a:fillRect/>
          </a:stretch>
        </p:blipFill>
        <p:spPr bwMode="auto">
          <a:xfrm>
            <a:off x="1789131" y="5286388"/>
            <a:ext cx="5426075" cy="900113"/>
          </a:xfrm>
          <a:prstGeom prst="rect">
            <a:avLst/>
          </a:prstGeom>
          <a:noFill/>
          <a:ln w="9525">
            <a:noFill/>
            <a:miter lim="800000"/>
            <a:headEnd/>
            <a:tailEnd/>
          </a:ln>
        </p:spPr>
      </p:pic>
      <p:sp>
        <p:nvSpPr>
          <p:cNvPr id="10" name="Espace réservé du numéro de diapositive 9"/>
          <p:cNvSpPr>
            <a:spLocks noGrp="1"/>
          </p:cNvSpPr>
          <p:nvPr>
            <p:ph type="sldNum" sz="quarter" idx="12"/>
          </p:nvPr>
        </p:nvSpPr>
        <p:spPr/>
        <p:txBody>
          <a:bodyPr/>
          <a:lstStyle/>
          <a:p>
            <a:pPr>
              <a:defRPr/>
            </a:pPr>
            <a:fld id="{45FFF71A-5A89-4C17-99DB-6724073A2873}" type="slidenum">
              <a:rPr lang="fr-FR" smtClean="0"/>
              <a:pPr>
                <a:defRPr/>
              </a:pPr>
              <a:t>28</a:t>
            </a:fld>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5" name="Text Box 10"/>
          <p:cNvSpPr txBox="1">
            <a:spLocks noChangeArrowheads="1"/>
          </p:cNvSpPr>
          <p:nvPr/>
        </p:nvSpPr>
        <p:spPr bwMode="auto">
          <a:xfrm>
            <a:off x="593725" y="973148"/>
            <a:ext cx="1350963" cy="369888"/>
          </a:xfrm>
          <a:prstGeom prst="rect">
            <a:avLst/>
          </a:prstGeom>
          <a:noFill/>
          <a:ln w="9525">
            <a:noFill/>
            <a:miter lim="800000"/>
            <a:headEnd/>
            <a:tailEnd/>
          </a:ln>
        </p:spPr>
        <p:txBody>
          <a:bodyPr wrap="none">
            <a:spAutoFit/>
          </a:bodyPr>
          <a:lstStyle/>
          <a:p>
            <a:r>
              <a:rPr lang="fr-FR" dirty="0">
                <a:latin typeface="Times New Roman" pitchFamily="18" charset="0"/>
                <a:cs typeface="Times New Roman" pitchFamily="18" charset="0"/>
              </a:rPr>
              <a:t>Soit encore :</a:t>
            </a:r>
          </a:p>
        </p:txBody>
      </p:sp>
      <p:pic>
        <p:nvPicPr>
          <p:cNvPr id="27656" name="Picture 11"/>
          <p:cNvPicPr>
            <a:picLocks noChangeAspect="1" noChangeArrowheads="1"/>
          </p:cNvPicPr>
          <p:nvPr/>
        </p:nvPicPr>
        <p:blipFill>
          <a:blip r:embed="rId2"/>
          <a:srcRect/>
          <a:stretch>
            <a:fillRect/>
          </a:stretch>
        </p:blipFill>
        <p:spPr bwMode="auto">
          <a:xfrm>
            <a:off x="2516773" y="247765"/>
            <a:ext cx="2251075" cy="900113"/>
          </a:xfrm>
          <a:prstGeom prst="rect">
            <a:avLst/>
          </a:prstGeom>
          <a:noFill/>
          <a:ln w="9525">
            <a:noFill/>
            <a:miter lim="800000"/>
            <a:headEnd/>
            <a:tailEnd/>
          </a:ln>
        </p:spPr>
      </p:pic>
      <p:pic>
        <p:nvPicPr>
          <p:cNvPr id="27657" name="Picture 12"/>
          <p:cNvPicPr>
            <a:picLocks noChangeAspect="1" noChangeArrowheads="1"/>
          </p:cNvPicPr>
          <p:nvPr/>
        </p:nvPicPr>
        <p:blipFill>
          <a:blip r:embed="rId3"/>
          <a:srcRect/>
          <a:stretch>
            <a:fillRect/>
          </a:stretch>
        </p:blipFill>
        <p:spPr bwMode="auto">
          <a:xfrm>
            <a:off x="2554873" y="1238365"/>
            <a:ext cx="3651250" cy="900113"/>
          </a:xfrm>
          <a:prstGeom prst="rect">
            <a:avLst/>
          </a:prstGeom>
          <a:noFill/>
          <a:ln w="9525">
            <a:noFill/>
            <a:miter lim="800000"/>
            <a:headEnd/>
            <a:tailEnd/>
          </a:ln>
        </p:spPr>
      </p:pic>
      <p:sp>
        <p:nvSpPr>
          <p:cNvPr id="27658" name="Rectangle 13"/>
          <p:cNvSpPr>
            <a:spLocks noChangeArrowheads="1"/>
          </p:cNvSpPr>
          <p:nvPr/>
        </p:nvSpPr>
        <p:spPr bwMode="auto">
          <a:xfrm>
            <a:off x="2402473" y="254137"/>
            <a:ext cx="3962400" cy="1993900"/>
          </a:xfrm>
          <a:prstGeom prst="rect">
            <a:avLst/>
          </a:prstGeom>
          <a:noFill/>
          <a:ln w="38100">
            <a:solidFill>
              <a:srgbClr val="0000CC"/>
            </a:solidFill>
            <a:miter lim="800000"/>
            <a:headEnd/>
            <a:tailEnd/>
          </a:ln>
        </p:spPr>
        <p:txBody>
          <a:bodyPr wrap="none" anchor="ctr"/>
          <a:lstStyle/>
          <a:p>
            <a:endParaRPr lang="fr-FR"/>
          </a:p>
        </p:txBody>
      </p:sp>
      <p:sp>
        <p:nvSpPr>
          <p:cNvPr id="8" name="Espace réservé du numéro de diapositive 7"/>
          <p:cNvSpPr>
            <a:spLocks noGrp="1"/>
          </p:cNvSpPr>
          <p:nvPr>
            <p:ph type="sldNum" sz="quarter" idx="12"/>
          </p:nvPr>
        </p:nvSpPr>
        <p:spPr>
          <a:xfrm>
            <a:off x="6553200" y="6207147"/>
            <a:ext cx="2133600" cy="365125"/>
          </a:xfrm>
        </p:spPr>
        <p:txBody>
          <a:bodyPr/>
          <a:lstStyle/>
          <a:p>
            <a:pPr>
              <a:defRPr/>
            </a:pPr>
            <a:fld id="{45FFF71A-5A89-4C17-99DB-6724073A2873}" type="slidenum">
              <a:rPr lang="fr-FR" smtClean="0"/>
              <a:pPr>
                <a:defRPr/>
              </a:pPr>
              <a:t>29</a:t>
            </a:fld>
            <a:endParaRPr lang="fr-FR" dirty="0"/>
          </a:p>
        </p:txBody>
      </p:sp>
      <p:sp>
        <p:nvSpPr>
          <p:cNvPr id="27" name="Text Box 3"/>
          <p:cNvSpPr txBox="1">
            <a:spLocks noChangeArrowheads="1"/>
          </p:cNvSpPr>
          <p:nvPr/>
        </p:nvSpPr>
        <p:spPr bwMode="auto">
          <a:xfrm>
            <a:off x="71406" y="2357430"/>
            <a:ext cx="6043321" cy="369332"/>
          </a:xfrm>
          <a:prstGeom prst="rect">
            <a:avLst/>
          </a:prstGeom>
          <a:noFill/>
          <a:ln w="9525">
            <a:noFill/>
            <a:miter lim="800000"/>
            <a:headEnd/>
            <a:tailEnd/>
          </a:ln>
        </p:spPr>
        <p:txBody>
          <a:bodyPr wrap="none">
            <a:spAutoFit/>
          </a:bodyPr>
          <a:lstStyle/>
          <a:p>
            <a:r>
              <a:rPr lang="en-US" b="1" dirty="0" smtClean="0">
                <a:solidFill>
                  <a:srgbClr val="FF0000"/>
                </a:solidFill>
                <a:latin typeface="Times New Roman" pitchFamily="18" charset="0"/>
                <a:cs typeface="Times New Roman" pitchFamily="18" charset="0"/>
              </a:rPr>
              <a:t>1- Notion </a:t>
            </a:r>
            <a:r>
              <a:rPr lang="en-US" b="1" dirty="0">
                <a:solidFill>
                  <a:srgbClr val="FF0000"/>
                </a:solidFill>
                <a:latin typeface="Times New Roman" pitchFamily="18" charset="0"/>
                <a:cs typeface="Times New Roman" pitchFamily="18" charset="0"/>
              </a:rPr>
              <a:t>de </a:t>
            </a:r>
            <a:r>
              <a:rPr lang="en-US" b="1" dirty="0" err="1">
                <a:solidFill>
                  <a:srgbClr val="FF0000"/>
                </a:solidFill>
                <a:latin typeface="Times New Roman" pitchFamily="18" charset="0"/>
                <a:cs typeface="Times New Roman" pitchFamily="18" charset="0"/>
              </a:rPr>
              <a:t>densité</a:t>
            </a:r>
            <a:r>
              <a:rPr lang="en-US" b="1" dirty="0">
                <a:solidFill>
                  <a:srgbClr val="FF0000"/>
                </a:solidFill>
                <a:latin typeface="Times New Roman" pitchFamily="18" charset="0"/>
                <a:cs typeface="Times New Roman" pitchFamily="18" charset="0"/>
              </a:rPr>
              <a:t> de </a:t>
            </a:r>
            <a:r>
              <a:rPr lang="en-US" b="1" dirty="0" err="1">
                <a:solidFill>
                  <a:srgbClr val="FF0000"/>
                </a:solidFill>
                <a:latin typeface="Times New Roman" pitchFamily="18" charset="0"/>
                <a:cs typeface="Times New Roman" pitchFamily="18" charset="0"/>
              </a:rPr>
              <a:t>probabilité</a:t>
            </a:r>
            <a:r>
              <a:rPr lang="en-US" b="1" dirty="0">
                <a:solidFill>
                  <a:srgbClr val="FF0000"/>
                </a:solidFill>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de </a:t>
            </a:r>
            <a:r>
              <a:rPr lang="en-US" b="1" dirty="0" err="1" smtClean="0">
                <a:solidFill>
                  <a:srgbClr val="FF0000"/>
                </a:solidFill>
                <a:latin typeface="Times New Roman" pitchFamily="18" charset="0"/>
                <a:cs typeface="Times New Roman" pitchFamily="18" charset="0"/>
              </a:rPr>
              <a:t>présence</a:t>
            </a:r>
            <a:r>
              <a:rPr lang="en-US" b="1" dirty="0" smtClean="0">
                <a:solidFill>
                  <a:srgbClr val="FF0000"/>
                </a:solidFill>
                <a:latin typeface="Times New Roman" pitchFamily="18" charset="0"/>
                <a:cs typeface="Times New Roman" pitchFamily="18" charset="0"/>
              </a:rPr>
              <a:t> de </a:t>
            </a:r>
            <a:r>
              <a:rPr lang="en-US" b="1" dirty="0" err="1" smtClean="0">
                <a:solidFill>
                  <a:srgbClr val="FF0000"/>
                </a:solidFill>
                <a:latin typeface="Times New Roman" pitchFamily="18" charset="0"/>
                <a:cs typeface="Times New Roman" pitchFamily="18" charset="0"/>
              </a:rPr>
              <a:t>l'électron</a:t>
            </a:r>
            <a:endParaRPr lang="fr-FR" b="1" dirty="0">
              <a:solidFill>
                <a:srgbClr val="FF0000"/>
              </a:solidFill>
              <a:latin typeface="Times New Roman" pitchFamily="18" charset="0"/>
              <a:cs typeface="Times New Roman" pitchFamily="18" charset="0"/>
            </a:endParaRPr>
          </a:p>
        </p:txBody>
      </p:sp>
      <p:pic>
        <p:nvPicPr>
          <p:cNvPr id="28" name="Picture 5"/>
          <p:cNvPicPr>
            <a:picLocks noChangeAspect="1" noChangeArrowheads="1"/>
          </p:cNvPicPr>
          <p:nvPr/>
        </p:nvPicPr>
        <p:blipFill>
          <a:blip r:embed="rId4"/>
          <a:srcRect/>
          <a:stretch>
            <a:fillRect/>
          </a:stretch>
        </p:blipFill>
        <p:spPr bwMode="auto">
          <a:xfrm>
            <a:off x="1371600" y="2901770"/>
            <a:ext cx="2084388" cy="863600"/>
          </a:xfrm>
          <a:prstGeom prst="rect">
            <a:avLst/>
          </a:prstGeom>
          <a:noFill/>
          <a:ln w="9525">
            <a:noFill/>
            <a:miter lim="800000"/>
            <a:headEnd/>
            <a:tailEnd/>
          </a:ln>
        </p:spPr>
      </p:pic>
      <p:sp>
        <p:nvSpPr>
          <p:cNvPr id="29" name="Rectangle 7"/>
          <p:cNvSpPr>
            <a:spLocks noChangeArrowheads="1"/>
          </p:cNvSpPr>
          <p:nvPr/>
        </p:nvSpPr>
        <p:spPr bwMode="auto">
          <a:xfrm>
            <a:off x="139700" y="3826927"/>
            <a:ext cx="6718316" cy="369332"/>
          </a:xfrm>
          <a:prstGeom prst="rect">
            <a:avLst/>
          </a:prstGeom>
          <a:noFill/>
          <a:ln w="9525">
            <a:noFill/>
            <a:miter lim="800000"/>
            <a:headEnd/>
            <a:tailEnd/>
          </a:ln>
        </p:spPr>
        <p:txBody>
          <a:bodyPr wrap="square">
            <a:spAutoFit/>
          </a:bodyPr>
          <a:lstStyle/>
          <a:p>
            <a:r>
              <a:rPr lang="en-US" dirty="0">
                <a:latin typeface="Times New Roman" pitchFamily="18" charset="0"/>
                <a:cs typeface="Times New Roman" pitchFamily="18" charset="0"/>
              </a:rPr>
              <a:t>|</a:t>
            </a:r>
            <a:r>
              <a:rPr lang="en-US" dirty="0">
                <a:latin typeface="Times New Roman" pitchFamily="18" charset="0"/>
                <a:cs typeface="Times New Roman" pitchFamily="18" charset="0"/>
                <a:sym typeface="Symbol" pitchFamily="18" charset="2"/>
              </a:rPr>
              <a:t></a:t>
            </a:r>
            <a:r>
              <a:rPr lang="en-US" dirty="0">
                <a:latin typeface="Times New Roman" pitchFamily="18" charset="0"/>
                <a:cs typeface="Times New Roman" pitchFamily="18" charset="0"/>
              </a:rPr>
              <a:t>|</a:t>
            </a:r>
            <a:r>
              <a:rPr lang="en-US" baseline="30000" dirty="0">
                <a:latin typeface="Times New Roman" pitchFamily="18" charset="0"/>
                <a:cs typeface="Times New Roman" pitchFamily="18" charset="0"/>
              </a:rPr>
              <a:t>2</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densité</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de </a:t>
            </a:r>
            <a:r>
              <a:rPr lang="en-US" b="1" dirty="0" err="1" smtClean="0">
                <a:latin typeface="Times New Roman" pitchFamily="18" charset="0"/>
                <a:cs typeface="Times New Roman" pitchFamily="18" charset="0"/>
              </a:rPr>
              <a:t>probabilité</a:t>
            </a:r>
            <a:r>
              <a:rPr lang="en-US" b="1" dirty="0" smtClean="0">
                <a:latin typeface="Times New Roman" pitchFamily="18" charset="0"/>
                <a:cs typeface="Times New Roman" pitchFamily="18" charset="0"/>
              </a:rPr>
              <a:t> de </a:t>
            </a:r>
            <a:r>
              <a:rPr lang="en-US" b="1" dirty="0" err="1" smtClean="0">
                <a:latin typeface="Times New Roman" pitchFamily="18" charset="0"/>
                <a:cs typeface="Times New Roman" pitchFamily="18" charset="0"/>
              </a:rPr>
              <a:t>présence</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l'électron</a:t>
            </a:r>
            <a:endParaRPr lang="fr-FR" dirty="0">
              <a:latin typeface="Times New Roman" pitchFamily="18" charset="0"/>
              <a:cs typeface="Times New Roman" pitchFamily="18" charset="0"/>
            </a:endParaRPr>
          </a:p>
        </p:txBody>
      </p:sp>
      <p:sp>
        <p:nvSpPr>
          <p:cNvPr id="30" name="Rectangle 4"/>
          <p:cNvSpPr>
            <a:spLocks noChangeArrowheads="1"/>
          </p:cNvSpPr>
          <p:nvPr/>
        </p:nvSpPr>
        <p:spPr bwMode="auto">
          <a:xfrm>
            <a:off x="285720" y="4436832"/>
            <a:ext cx="1660839" cy="461665"/>
          </a:xfrm>
          <a:prstGeom prst="rect">
            <a:avLst/>
          </a:prstGeom>
          <a:noFill/>
          <a:ln w="9525">
            <a:noFill/>
            <a:miter lim="800000"/>
            <a:headEnd/>
            <a:tailEnd/>
          </a:ln>
        </p:spPr>
        <p:txBody>
          <a:bodyPr wrap="none">
            <a:spAutoFit/>
          </a:bodyPr>
          <a:lstStyle/>
          <a:p>
            <a:r>
              <a:rPr lang="en-US" sz="2400" dirty="0" err="1">
                <a:latin typeface="Times New Roman" pitchFamily="18" charset="0"/>
                <a:cs typeface="Times New Roman" pitchFamily="18" charset="0"/>
              </a:rPr>
              <a:t>dP</a:t>
            </a:r>
            <a:r>
              <a:rPr lang="en-US" sz="2400" dirty="0">
                <a:latin typeface="Times New Roman" pitchFamily="18" charset="0"/>
                <a:cs typeface="Times New Roman" pitchFamily="18" charset="0"/>
              </a:rPr>
              <a:t> = |</a:t>
            </a:r>
            <a:r>
              <a:rPr lang="en-US" sz="2400" dirty="0">
                <a:latin typeface="Times New Roman" pitchFamily="18" charset="0"/>
                <a:cs typeface="Times New Roman" pitchFamily="18" charset="0"/>
                <a:sym typeface="Symbol" pitchFamily="18" charset="2"/>
              </a:rPr>
              <a:t></a:t>
            </a:r>
            <a:r>
              <a:rPr lang="en-US" sz="2400" dirty="0">
                <a:latin typeface="Times New Roman" pitchFamily="18" charset="0"/>
                <a:cs typeface="Times New Roman" pitchFamily="18" charset="0"/>
              </a:rPr>
              <a:t>|</a:t>
            </a:r>
            <a:r>
              <a:rPr lang="en-US" sz="2400" baseline="30000" dirty="0">
                <a:latin typeface="Times New Roman" pitchFamily="18" charset="0"/>
                <a:cs typeface="Times New Roman" pitchFamily="18" charset="0"/>
              </a:rPr>
              <a:t>2</a:t>
            </a:r>
            <a:r>
              <a:rPr lang="en-US" sz="2400" dirty="0">
                <a:latin typeface="Times New Roman" pitchFamily="18" charset="0"/>
                <a:cs typeface="Times New Roman" pitchFamily="18" charset="0"/>
              </a:rPr>
              <a:t>.d</a:t>
            </a:r>
            <a:r>
              <a:rPr lang="en-US" sz="2400" dirty="0">
                <a:latin typeface="Times New Roman" pitchFamily="18" charset="0"/>
                <a:cs typeface="Times New Roman" pitchFamily="18" charset="0"/>
                <a:sym typeface="Symbol" pitchFamily="18" charset="2"/>
              </a:rPr>
              <a:t></a:t>
            </a:r>
            <a:endParaRPr lang="fr-FR" sz="2400" dirty="0">
              <a:latin typeface="Times New Roman" pitchFamily="18" charset="0"/>
              <a:cs typeface="Times New Roman" pitchFamily="18" charset="0"/>
              <a:sym typeface="Symbol" pitchFamily="18" charset="2"/>
            </a:endParaRPr>
          </a:p>
        </p:txBody>
      </p:sp>
      <p:pic>
        <p:nvPicPr>
          <p:cNvPr id="32" name="Picture 12"/>
          <p:cNvPicPr>
            <a:picLocks noChangeAspect="1" noChangeArrowheads="1"/>
          </p:cNvPicPr>
          <p:nvPr/>
        </p:nvPicPr>
        <p:blipFill>
          <a:blip r:embed="rId5"/>
          <a:srcRect/>
          <a:stretch>
            <a:fillRect/>
          </a:stretch>
        </p:blipFill>
        <p:spPr bwMode="auto">
          <a:xfrm>
            <a:off x="687385" y="4975241"/>
            <a:ext cx="1173163" cy="739775"/>
          </a:xfrm>
          <a:prstGeom prst="rect">
            <a:avLst/>
          </a:prstGeom>
          <a:noFill/>
          <a:ln w="9525">
            <a:noFill/>
            <a:miter lim="800000"/>
            <a:headEnd/>
            <a:tailEnd/>
          </a:ln>
        </p:spPr>
      </p:pic>
      <p:sp>
        <p:nvSpPr>
          <p:cNvPr id="33" name="Text Box 13"/>
          <p:cNvSpPr txBox="1">
            <a:spLocks noChangeArrowheads="1"/>
          </p:cNvSpPr>
          <p:nvPr/>
        </p:nvSpPr>
        <p:spPr bwMode="auto">
          <a:xfrm>
            <a:off x="-32" y="5143512"/>
            <a:ext cx="6929486" cy="369332"/>
          </a:xfrm>
          <a:prstGeom prst="rect">
            <a:avLst/>
          </a:prstGeom>
          <a:noFill/>
          <a:ln w="9525">
            <a:noFill/>
            <a:miter lim="800000"/>
            <a:headEnd/>
            <a:tailEnd/>
          </a:ln>
        </p:spPr>
        <p:txBody>
          <a:bodyPr wrap="square">
            <a:spAutoFit/>
          </a:bodyPr>
          <a:lstStyle/>
          <a:p>
            <a:r>
              <a:rPr lang="en-US" b="1" dirty="0" smtClean="0">
                <a:latin typeface="Times New Roman" pitchFamily="18" charset="0"/>
                <a:cs typeface="Times New Roman" pitchFamily="18" charset="0"/>
              </a:rPr>
              <a:t>Avec                          </a:t>
            </a:r>
            <a:r>
              <a:rPr lang="en-US" b="1" dirty="0" err="1" smtClean="0">
                <a:latin typeface="Times New Roman" pitchFamily="18" charset="0"/>
                <a:cs typeface="Times New Roman" pitchFamily="18" charset="0"/>
              </a:rPr>
              <a:t>densité</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de </a:t>
            </a:r>
            <a:r>
              <a:rPr lang="en-US" b="1" dirty="0" err="1" smtClean="0">
                <a:latin typeface="Times New Roman" pitchFamily="18" charset="0"/>
                <a:cs typeface="Times New Roman" pitchFamily="18" charset="0"/>
              </a:rPr>
              <a:t>probabilité</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de </a:t>
            </a:r>
            <a:r>
              <a:rPr lang="en-US" b="1" dirty="0" err="1">
                <a:latin typeface="Times New Roman" pitchFamily="18" charset="0"/>
                <a:cs typeface="Times New Roman" pitchFamily="18" charset="0"/>
              </a:rPr>
              <a:t>présence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l'électron</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957400"/>
          </a:xfrm>
          <a:prstGeom prst="rect">
            <a:avLst/>
          </a:prstGeom>
          <a:noFill/>
        </p:spPr>
        <p:txBody>
          <a:bodyPr wrap="square" rtlCol="0">
            <a:spAutoFit/>
          </a:bodyPr>
          <a:lstStyle/>
          <a:p>
            <a:pPr algn="just">
              <a:lnSpc>
                <a:spcPct val="150000"/>
              </a:lnSpc>
            </a:pPr>
            <a:r>
              <a:rPr lang="fr-FR" sz="1600" b="1" dirty="0" smtClean="0">
                <a:solidFill>
                  <a:srgbClr val="FF0000"/>
                </a:solidFill>
                <a:latin typeface="Times New Roman" pitchFamily="18" charset="0"/>
                <a:cs typeface="Times New Roman" pitchFamily="18" charset="0"/>
              </a:rPr>
              <a:t>Introduction :</a:t>
            </a:r>
          </a:p>
          <a:p>
            <a:pPr algn="just">
              <a:lnSpc>
                <a:spcPct val="150000"/>
              </a:lnSpc>
            </a:pPr>
            <a:r>
              <a:rPr lang="fr-FR" sz="1600" dirty="0" smtClean="0">
                <a:latin typeface="Times New Roman" pitchFamily="18" charset="0"/>
                <a:cs typeface="Times New Roman" pitchFamily="18" charset="0"/>
              </a:rPr>
              <a:t>- La structure de l’atome est impossible à étudier directement, d’où la nécessité d’un modèle. </a:t>
            </a:r>
          </a:p>
          <a:p>
            <a:pPr algn="just">
              <a:lnSpc>
                <a:spcPct val="150000"/>
              </a:lnSpc>
              <a:buFontTx/>
              <a:buChar char="-"/>
            </a:pPr>
            <a:r>
              <a:rPr lang="fr-FR" sz="1600" dirty="0" smtClean="0">
                <a:latin typeface="Times New Roman" pitchFamily="18" charset="0"/>
                <a:cs typeface="Times New Roman" pitchFamily="18" charset="0"/>
              </a:rPr>
              <a:t> Un modèle atomique est une représentation graphique (ou théorique) des propriétés de l’atome. </a:t>
            </a:r>
          </a:p>
          <a:p>
            <a:pPr algn="just">
              <a:lnSpc>
                <a:spcPct val="150000"/>
              </a:lnSpc>
            </a:pPr>
            <a:r>
              <a:rPr lang="fr-FR" sz="1600" dirty="0" smtClean="0">
                <a:latin typeface="Times New Roman" pitchFamily="18" charset="0"/>
                <a:cs typeface="Times New Roman" pitchFamily="18" charset="0"/>
              </a:rPr>
              <a:t>- Il existe plusieurs types de modèles atomiques (Rutherford, Bohr…).</a:t>
            </a:r>
          </a:p>
          <a:p>
            <a:pPr algn="just">
              <a:lnSpc>
                <a:spcPct val="150000"/>
              </a:lnSpc>
            </a:pPr>
            <a:r>
              <a:rPr lang="fr-FR" sz="1600" b="1" dirty="0" smtClean="0">
                <a:solidFill>
                  <a:srgbClr val="FF0000"/>
                </a:solidFill>
                <a:latin typeface="Times New Roman" pitchFamily="18" charset="0"/>
                <a:cs typeface="Times New Roman" pitchFamily="18" charset="0"/>
              </a:rPr>
              <a:t>I- Modèles de la structure atomique </a:t>
            </a:r>
          </a:p>
          <a:p>
            <a:pPr algn="just">
              <a:lnSpc>
                <a:spcPct val="150000"/>
              </a:lnSpc>
            </a:pPr>
            <a:r>
              <a:rPr lang="fr-FR" sz="1600" b="1" dirty="0" smtClean="0">
                <a:solidFill>
                  <a:srgbClr val="FF0000"/>
                </a:solidFill>
                <a:latin typeface="Times New Roman" pitchFamily="18" charset="0"/>
                <a:cs typeface="Times New Roman" pitchFamily="18" charset="0"/>
              </a:rPr>
              <a:t>I-1- Modèle de Rutherford</a:t>
            </a:r>
          </a:p>
          <a:p>
            <a:pPr algn="just">
              <a:lnSpc>
                <a:spcPct val="150000"/>
              </a:lnSpc>
            </a:pPr>
            <a:r>
              <a:rPr lang="fr-FR" sz="1600" dirty="0" smtClean="0">
                <a:latin typeface="Times New Roman" pitchFamily="18" charset="0"/>
                <a:cs typeface="Times New Roman" pitchFamily="18" charset="0"/>
              </a:rPr>
              <a:t>Ce modèle est basé sur l'existence du noyau dans lequel est pratiquement concentrée toute la masse de l'atome et autour duquel gravitent des électrons</a:t>
            </a:r>
            <a:r>
              <a:rPr lang="fr-FR" sz="1600" dirty="0" smtClean="0">
                <a:solidFill>
                  <a:srgbClr val="FF0000"/>
                </a:solidFill>
                <a:latin typeface="Times New Roman" pitchFamily="18" charset="0"/>
                <a:cs typeface="Times New Roman" pitchFamily="18" charset="0"/>
              </a:rPr>
              <a:t> </a:t>
            </a:r>
            <a:r>
              <a:rPr lang="fr-FR" sz="1600" dirty="0" smtClean="0">
                <a:latin typeface="Times New Roman" pitchFamily="18" charset="0"/>
                <a:cs typeface="Times New Roman" pitchFamily="18" charset="0"/>
              </a:rPr>
              <a:t>dans des trajectoires circulaires. </a:t>
            </a:r>
          </a:p>
          <a:p>
            <a:pPr algn="just">
              <a:lnSpc>
                <a:spcPct val="150000"/>
              </a:lnSpc>
            </a:pPr>
            <a:r>
              <a:rPr lang="fr-FR" sz="1600" dirty="0" smtClean="0">
                <a:latin typeface="Times New Roman" pitchFamily="18" charset="0"/>
                <a:cs typeface="Times New Roman" pitchFamily="18" charset="0"/>
              </a:rPr>
              <a:t>La stabilité mécanique résulte de la compensation des forces d'attractions Fa par les forces centrifuges </a:t>
            </a:r>
            <a:r>
              <a:rPr lang="fr-FR" sz="1600" dirty="0" err="1" smtClean="0">
                <a:latin typeface="Times New Roman" pitchFamily="18" charset="0"/>
                <a:cs typeface="Times New Roman" pitchFamily="18" charset="0"/>
              </a:rPr>
              <a:t>Fc</a:t>
            </a:r>
            <a:r>
              <a:rPr lang="fr-FR" sz="1600" dirty="0" smtClean="0">
                <a:latin typeface="Times New Roman" pitchFamily="18" charset="0"/>
                <a:cs typeface="Times New Roman" pitchFamily="18" charset="0"/>
              </a:rPr>
              <a:t> dues à la rotation des électrons autour du noyau (+ Z e).</a:t>
            </a:r>
          </a:p>
          <a:p>
            <a:pPr algn="just">
              <a:lnSpc>
                <a:spcPct val="150000"/>
              </a:lnSpc>
            </a:pPr>
            <a:r>
              <a:rPr lang="fr-FR" sz="1600" b="1" dirty="0" smtClean="0">
                <a:solidFill>
                  <a:srgbClr val="FF0000"/>
                </a:solidFill>
                <a:latin typeface="Times New Roman" pitchFamily="18" charset="0"/>
                <a:cs typeface="Times New Roman" pitchFamily="18" charset="0"/>
              </a:rPr>
              <a:t> I-2- Application du modèle à l’atome d’hydrogène</a:t>
            </a:r>
          </a:p>
          <a:p>
            <a:pPr algn="just">
              <a:lnSpc>
                <a:spcPct val="150000"/>
              </a:lnSpc>
            </a:pPr>
            <a:r>
              <a:rPr lang="fr-FR" sz="1600" dirty="0" smtClean="0">
                <a:latin typeface="Times New Roman" pitchFamily="18" charset="0"/>
                <a:cs typeface="Times New Roman" pitchFamily="18" charset="0"/>
              </a:rPr>
              <a:t>L’atome d’hydrogène H (</a:t>
            </a:r>
            <a:r>
              <a:rPr lang="fr-FR" sz="1600" dirty="0" smtClean="0">
                <a:solidFill>
                  <a:srgbClr val="FF0000"/>
                </a:solidFill>
                <a:latin typeface="Times New Roman" pitchFamily="18" charset="0"/>
                <a:cs typeface="Times New Roman" pitchFamily="18" charset="0"/>
              </a:rPr>
              <a:t>Figure 1</a:t>
            </a:r>
            <a:r>
              <a:rPr lang="fr-FR" sz="1600" dirty="0" smtClean="0">
                <a:latin typeface="Times New Roman" pitchFamily="18" charset="0"/>
                <a:cs typeface="Times New Roman" pitchFamily="18" charset="0"/>
              </a:rPr>
              <a:t>) comporte un électron (- e ) et un proton(+ e).</a:t>
            </a:r>
          </a:p>
          <a:p>
            <a:pPr algn="just">
              <a:lnSpc>
                <a:spcPct val="150000"/>
              </a:lnSpc>
            </a:pPr>
            <a:r>
              <a:rPr lang="fr-FR" sz="1600" dirty="0" smtClean="0">
                <a:latin typeface="Times New Roman" pitchFamily="18" charset="0"/>
                <a:cs typeface="Times New Roman" pitchFamily="18" charset="0"/>
              </a:rPr>
              <a:t>Les lois de la mécanique classique permettent de calculer </a:t>
            </a:r>
          </a:p>
          <a:p>
            <a:pPr algn="just">
              <a:lnSpc>
                <a:spcPct val="150000"/>
              </a:lnSpc>
            </a:pPr>
            <a:r>
              <a:rPr lang="fr-FR" sz="1600" dirty="0" smtClean="0">
                <a:latin typeface="Times New Roman" pitchFamily="18" charset="0"/>
                <a:cs typeface="Times New Roman" pitchFamily="18" charset="0"/>
              </a:rPr>
              <a:t>l’énergie totale (E</a:t>
            </a:r>
            <a:r>
              <a:rPr lang="fr-FR" sz="1600" baseline="-25000" dirty="0" smtClean="0">
                <a:latin typeface="Times New Roman" pitchFamily="18" charset="0"/>
                <a:cs typeface="Times New Roman" pitchFamily="18" charset="0"/>
              </a:rPr>
              <a:t>T</a:t>
            </a:r>
            <a:r>
              <a:rPr lang="fr-FR" sz="1600" dirty="0" smtClean="0">
                <a:latin typeface="Times New Roman" pitchFamily="18" charset="0"/>
                <a:cs typeface="Times New Roman" pitchFamily="18" charset="0"/>
              </a:rPr>
              <a:t>)</a:t>
            </a:r>
            <a:r>
              <a:rPr lang="fr-FR" sz="1600" baseline="-25000" dirty="0" smtClean="0">
                <a:latin typeface="Times New Roman" pitchFamily="18" charset="0"/>
                <a:cs typeface="Times New Roman" pitchFamily="18" charset="0"/>
              </a:rPr>
              <a:t> </a:t>
            </a:r>
            <a:r>
              <a:rPr lang="fr-FR" sz="1600" dirty="0" smtClean="0">
                <a:latin typeface="Times New Roman" pitchFamily="18" charset="0"/>
                <a:cs typeface="Times New Roman" pitchFamily="18" charset="0"/>
              </a:rPr>
              <a:t>de l’électron sur cette trajectoire : E</a:t>
            </a:r>
            <a:r>
              <a:rPr lang="fr-FR" sz="1600" baseline="-25000" dirty="0" smtClean="0">
                <a:latin typeface="Times New Roman" pitchFamily="18" charset="0"/>
                <a:cs typeface="Times New Roman" pitchFamily="18" charset="0"/>
              </a:rPr>
              <a:t>T </a:t>
            </a:r>
            <a:r>
              <a:rPr lang="fr-FR" sz="1600" dirty="0" smtClean="0">
                <a:latin typeface="Times New Roman" pitchFamily="18" charset="0"/>
                <a:cs typeface="Times New Roman" pitchFamily="18" charset="0"/>
              </a:rPr>
              <a:t>= E</a:t>
            </a:r>
            <a:r>
              <a:rPr lang="fr-FR" sz="1600" baseline="-25000" dirty="0" smtClean="0">
                <a:latin typeface="Times New Roman" pitchFamily="18" charset="0"/>
                <a:cs typeface="Times New Roman" pitchFamily="18" charset="0"/>
              </a:rPr>
              <a:t>c</a:t>
            </a:r>
            <a:r>
              <a:rPr lang="fr-FR" sz="1600" dirty="0" smtClean="0">
                <a:latin typeface="Times New Roman" pitchFamily="18" charset="0"/>
                <a:cs typeface="Times New Roman" pitchFamily="18" charset="0"/>
              </a:rPr>
              <a:t>+ E</a:t>
            </a:r>
            <a:r>
              <a:rPr lang="fr-FR" sz="1600" baseline="-25000" dirty="0" smtClean="0">
                <a:latin typeface="Times New Roman" pitchFamily="18" charset="0"/>
                <a:cs typeface="Times New Roman" pitchFamily="18" charset="0"/>
              </a:rPr>
              <a:t>p</a:t>
            </a:r>
          </a:p>
          <a:p>
            <a:pPr algn="just">
              <a:lnSpc>
                <a:spcPct val="150000"/>
              </a:lnSpc>
            </a:pPr>
            <a:r>
              <a:rPr lang="fr-FR" sz="1600" dirty="0" smtClean="0">
                <a:latin typeface="Times New Roman" pitchFamily="18" charset="0"/>
                <a:cs typeface="Times New Roman" pitchFamily="18" charset="0"/>
              </a:rPr>
              <a:t>E</a:t>
            </a:r>
            <a:r>
              <a:rPr lang="fr-FR" sz="1600" baseline="-25000" dirty="0" smtClean="0">
                <a:latin typeface="Times New Roman" pitchFamily="18" charset="0"/>
                <a:cs typeface="Times New Roman" pitchFamily="18" charset="0"/>
              </a:rPr>
              <a:t>c</a:t>
            </a:r>
            <a:r>
              <a:rPr lang="fr-FR" sz="1600" dirty="0" smtClean="0">
                <a:latin typeface="Times New Roman" pitchFamily="18" charset="0"/>
                <a:cs typeface="Times New Roman" pitchFamily="18" charset="0"/>
              </a:rPr>
              <a:t>; énergie cinétique</a:t>
            </a:r>
          </a:p>
          <a:p>
            <a:pPr algn="just">
              <a:lnSpc>
                <a:spcPct val="150000"/>
              </a:lnSpc>
            </a:pPr>
            <a:r>
              <a:rPr lang="fr-FR" sz="1600" dirty="0" smtClean="0">
                <a:latin typeface="Times New Roman" pitchFamily="18" charset="0"/>
                <a:cs typeface="Times New Roman" pitchFamily="18" charset="0"/>
              </a:rPr>
              <a:t>E</a:t>
            </a:r>
            <a:r>
              <a:rPr lang="fr-FR" sz="1600" baseline="-25000" dirty="0" smtClean="0">
                <a:latin typeface="Times New Roman" pitchFamily="18" charset="0"/>
                <a:cs typeface="Times New Roman" pitchFamily="18" charset="0"/>
              </a:rPr>
              <a:t>p</a:t>
            </a:r>
            <a:r>
              <a:rPr lang="fr-FR" sz="1600" dirty="0" smtClean="0">
                <a:latin typeface="Times New Roman" pitchFamily="18" charset="0"/>
                <a:cs typeface="Times New Roman" pitchFamily="18" charset="0"/>
              </a:rPr>
              <a:t> énergie potentielle</a:t>
            </a:r>
            <a:endParaRPr lang="fr-FR" sz="1600" baseline="-25000" dirty="0" smtClean="0">
              <a:latin typeface="Times New Roman" pitchFamily="18" charset="0"/>
              <a:cs typeface="Times New Roman" pitchFamily="18" charset="0"/>
            </a:endParaRPr>
          </a:p>
        </p:txBody>
      </p:sp>
      <p:pic>
        <p:nvPicPr>
          <p:cNvPr id="4" name="Objet 4"/>
          <p:cNvPicPr>
            <a:picLocks noChangeArrowheads="1"/>
          </p:cNvPicPr>
          <p:nvPr/>
        </p:nvPicPr>
        <p:blipFill>
          <a:blip r:embed="rId2"/>
          <a:srcRect t="-5846" r="-14687" b="-346"/>
          <a:stretch>
            <a:fillRect/>
          </a:stretch>
        </p:blipFill>
        <p:spPr bwMode="auto">
          <a:xfrm>
            <a:off x="6715156" y="3714752"/>
            <a:ext cx="2286000" cy="2333625"/>
          </a:xfrm>
          <a:prstGeom prst="rect">
            <a:avLst/>
          </a:prstGeom>
          <a:noFill/>
          <a:ln w="9525">
            <a:noFill/>
            <a:miter lim="800000"/>
            <a:headEnd/>
            <a:tailEnd/>
          </a:ln>
        </p:spPr>
      </p:pic>
      <p:sp>
        <p:nvSpPr>
          <p:cNvPr id="5" name="Espace réservé du numéro de diapositive 4"/>
          <p:cNvSpPr>
            <a:spLocks noGrp="1"/>
          </p:cNvSpPr>
          <p:nvPr>
            <p:ph type="sldNum" sz="quarter" idx="12"/>
          </p:nvPr>
        </p:nvSpPr>
        <p:spPr/>
        <p:txBody>
          <a:bodyPr/>
          <a:lstStyle/>
          <a:p>
            <a:pPr>
              <a:defRPr/>
            </a:pPr>
            <a:fld id="{7F67C682-C8CF-437B-8FBE-4C79EE4095B4}" type="slidenum">
              <a:rPr lang="fr-FR" smtClean="0"/>
              <a:pPr>
                <a:defRPr/>
              </a:pPr>
              <a:t>3</a:t>
            </a:fld>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790" name="Picture 6"/>
          <p:cNvPicPr>
            <a:picLocks noChangeAspect="1" noChangeArrowheads="1"/>
          </p:cNvPicPr>
          <p:nvPr/>
        </p:nvPicPr>
        <p:blipFill>
          <a:blip r:embed="rId3"/>
          <a:srcRect/>
          <a:stretch>
            <a:fillRect/>
          </a:stretch>
        </p:blipFill>
        <p:spPr bwMode="auto">
          <a:xfrm>
            <a:off x="1035041" y="428604"/>
            <a:ext cx="2251075" cy="900112"/>
          </a:xfrm>
          <a:prstGeom prst="rect">
            <a:avLst/>
          </a:prstGeom>
          <a:noFill/>
          <a:ln w="9525">
            <a:noFill/>
            <a:miter lim="800000"/>
            <a:headEnd/>
            <a:tailEnd/>
          </a:ln>
        </p:spPr>
      </p:pic>
      <p:pic>
        <p:nvPicPr>
          <p:cNvPr id="118794" name="Picture 10"/>
          <p:cNvPicPr>
            <a:picLocks noChangeAspect="1" noChangeArrowheads="1"/>
          </p:cNvPicPr>
          <p:nvPr/>
        </p:nvPicPr>
        <p:blipFill>
          <a:blip r:embed="rId4"/>
          <a:srcRect/>
          <a:stretch>
            <a:fillRect/>
          </a:stretch>
        </p:blipFill>
        <p:spPr bwMode="auto">
          <a:xfrm>
            <a:off x="550842" y="1354126"/>
            <a:ext cx="1092200" cy="431800"/>
          </a:xfrm>
          <a:prstGeom prst="rect">
            <a:avLst/>
          </a:prstGeom>
          <a:noFill/>
          <a:ln w="9525">
            <a:noFill/>
            <a:miter lim="800000"/>
            <a:headEnd/>
            <a:tailEnd/>
          </a:ln>
        </p:spPr>
      </p:pic>
      <p:pic>
        <p:nvPicPr>
          <p:cNvPr id="118795" name="Picture 11"/>
          <p:cNvPicPr>
            <a:picLocks noChangeAspect="1" noChangeArrowheads="1"/>
          </p:cNvPicPr>
          <p:nvPr/>
        </p:nvPicPr>
        <p:blipFill>
          <a:blip r:embed="rId5"/>
          <a:srcRect/>
          <a:stretch>
            <a:fillRect/>
          </a:stretch>
        </p:blipFill>
        <p:spPr bwMode="auto">
          <a:xfrm>
            <a:off x="285720" y="2143116"/>
            <a:ext cx="2133600" cy="431800"/>
          </a:xfrm>
          <a:prstGeom prst="rect">
            <a:avLst/>
          </a:prstGeom>
          <a:noFill/>
          <a:ln w="9525">
            <a:noFill/>
            <a:miter lim="800000"/>
            <a:headEnd/>
            <a:tailEnd/>
          </a:ln>
        </p:spPr>
      </p:pic>
      <p:pic>
        <p:nvPicPr>
          <p:cNvPr id="118798" name="Picture 14"/>
          <p:cNvPicPr>
            <a:picLocks noChangeAspect="1" noChangeArrowheads="1"/>
          </p:cNvPicPr>
          <p:nvPr/>
        </p:nvPicPr>
        <p:blipFill>
          <a:blip r:embed="rId6"/>
          <a:srcRect/>
          <a:stretch>
            <a:fillRect/>
          </a:stretch>
        </p:blipFill>
        <p:spPr bwMode="auto">
          <a:xfrm>
            <a:off x="3846521" y="2044696"/>
            <a:ext cx="1868487" cy="741362"/>
          </a:xfrm>
          <a:prstGeom prst="rect">
            <a:avLst/>
          </a:prstGeom>
          <a:noFill/>
          <a:ln w="9525">
            <a:noFill/>
            <a:miter lim="800000"/>
            <a:headEnd/>
            <a:tailEnd/>
          </a:ln>
        </p:spPr>
      </p:pic>
      <p:sp>
        <p:nvSpPr>
          <p:cNvPr id="118799" name="Text Box 15"/>
          <p:cNvSpPr txBox="1">
            <a:spLocks noChangeArrowheads="1"/>
          </p:cNvSpPr>
          <p:nvPr/>
        </p:nvSpPr>
        <p:spPr bwMode="auto">
          <a:xfrm>
            <a:off x="1928794" y="1357298"/>
            <a:ext cx="5869196" cy="369332"/>
          </a:xfrm>
          <a:prstGeom prst="rect">
            <a:avLst/>
          </a:prstGeom>
          <a:noFill/>
          <a:ln w="9525">
            <a:noFill/>
            <a:miter lim="800000"/>
            <a:headEnd/>
            <a:tailEnd/>
          </a:ln>
        </p:spPr>
        <p:txBody>
          <a:bodyPr wrap="square">
            <a:spAutoFit/>
          </a:bodyPr>
          <a:lstStyle/>
          <a:p>
            <a:r>
              <a:rPr lang="en-US" b="1" dirty="0" err="1">
                <a:latin typeface="Times New Roman" pitchFamily="18" charset="0"/>
                <a:cs typeface="Times New Roman" pitchFamily="18" charset="0"/>
              </a:rPr>
              <a:t>densité</a:t>
            </a:r>
            <a:r>
              <a:rPr lang="en-US" b="1" dirty="0">
                <a:latin typeface="Times New Roman" pitchFamily="18" charset="0"/>
                <a:cs typeface="Times New Roman" pitchFamily="18" charset="0"/>
              </a:rPr>
              <a:t> de </a:t>
            </a:r>
            <a:r>
              <a:rPr lang="en-US" b="1" dirty="0" err="1" smtClean="0">
                <a:latin typeface="Times New Roman" pitchFamily="18" charset="0"/>
                <a:cs typeface="Times New Roman" pitchFamily="18" charset="0"/>
              </a:rPr>
              <a:t>probabilité</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de </a:t>
            </a:r>
            <a:r>
              <a:rPr lang="en-US" b="1" dirty="0" err="1">
                <a:latin typeface="Times New Roman" pitchFamily="18" charset="0"/>
                <a:cs typeface="Times New Roman" pitchFamily="18" charset="0"/>
              </a:rPr>
              <a:t>présence</a:t>
            </a:r>
            <a:r>
              <a:rPr lang="en-US" b="1" dirty="0">
                <a:latin typeface="Times New Roman" pitchFamily="18" charset="0"/>
                <a:cs typeface="Times New Roman" pitchFamily="18" charset="0"/>
              </a:rPr>
              <a:t> </a:t>
            </a:r>
            <a:r>
              <a:rPr lang="en-US" b="1" dirty="0" err="1" smtClean="0">
                <a:solidFill>
                  <a:srgbClr val="0000CC"/>
                </a:solidFill>
                <a:latin typeface="Times New Roman" pitchFamily="18" charset="0"/>
                <a:cs typeface="Times New Roman" pitchFamily="18" charset="0"/>
              </a:rPr>
              <a:t>radiale</a:t>
            </a:r>
            <a:r>
              <a:rPr lang="en-US" b="1" dirty="0">
                <a:solidFill>
                  <a:srgbClr val="0000CC"/>
                </a:solidFill>
                <a:latin typeface="Times New Roman" pitchFamily="18" charset="0"/>
                <a:cs typeface="Times New Roman" pitchFamily="18" charset="0"/>
              </a:rPr>
              <a:t> </a:t>
            </a:r>
            <a:r>
              <a:rPr lang="en-US" dirty="0" smtClean="0">
                <a:latin typeface="Times New Roman" pitchFamily="18" charset="0"/>
                <a:cs typeface="Times New Roman" pitchFamily="18" charset="0"/>
              </a:rPr>
              <a:t>de </a:t>
            </a:r>
            <a:r>
              <a:rPr lang="en-US" dirty="0" err="1">
                <a:latin typeface="Times New Roman" pitchFamily="18" charset="0"/>
                <a:cs typeface="Times New Roman" pitchFamily="18" charset="0"/>
              </a:rPr>
              <a:t>l'électron</a:t>
            </a:r>
            <a:endParaRPr lang="fr-FR" dirty="0">
              <a:latin typeface="Times New Roman" pitchFamily="18" charset="0"/>
              <a:cs typeface="Times New Roman" pitchFamily="18" charset="0"/>
            </a:endParaRPr>
          </a:p>
        </p:txBody>
      </p:sp>
      <p:sp>
        <p:nvSpPr>
          <p:cNvPr id="18" name="Espace réservé du numéro de diapositive 17"/>
          <p:cNvSpPr>
            <a:spLocks noGrp="1"/>
          </p:cNvSpPr>
          <p:nvPr>
            <p:ph type="sldNum" sz="quarter" idx="12"/>
          </p:nvPr>
        </p:nvSpPr>
        <p:spPr/>
        <p:txBody>
          <a:bodyPr/>
          <a:lstStyle/>
          <a:p>
            <a:pPr>
              <a:defRPr/>
            </a:pPr>
            <a:fld id="{45FFF71A-5A89-4C17-99DB-6724073A2873}" type="slidenum">
              <a:rPr lang="fr-FR" smtClean="0"/>
              <a:pPr>
                <a:defRPr/>
              </a:pPr>
              <a:t>30</a:t>
            </a:fld>
            <a:endParaRPr lang="fr-FR"/>
          </a:p>
        </p:txBody>
      </p:sp>
      <p:sp>
        <p:nvSpPr>
          <p:cNvPr id="19" name="Text Box 15"/>
          <p:cNvSpPr txBox="1">
            <a:spLocks noChangeArrowheads="1"/>
          </p:cNvSpPr>
          <p:nvPr/>
        </p:nvSpPr>
        <p:spPr bwMode="auto">
          <a:xfrm>
            <a:off x="0" y="90050"/>
            <a:ext cx="5500694" cy="338554"/>
          </a:xfrm>
          <a:prstGeom prst="rect">
            <a:avLst/>
          </a:prstGeom>
          <a:noFill/>
          <a:ln w="9525">
            <a:noFill/>
            <a:miter lim="800000"/>
            <a:headEnd/>
            <a:tailEnd/>
          </a:ln>
        </p:spPr>
        <p:txBody>
          <a:bodyPr wrap="square">
            <a:spAutoFit/>
          </a:bodyPr>
          <a:lstStyle/>
          <a:p>
            <a:r>
              <a:rPr lang="en-US" sz="1600" b="1" dirty="0" smtClean="0">
                <a:solidFill>
                  <a:srgbClr val="FF0000"/>
                </a:solidFill>
                <a:latin typeface="Times New Roman" pitchFamily="18" charset="0"/>
                <a:cs typeface="Times New Roman" pitchFamily="18" charset="0"/>
              </a:rPr>
              <a:t>2- </a:t>
            </a:r>
            <a:r>
              <a:rPr lang="en-US" sz="1600" b="1" dirty="0" err="1" smtClean="0">
                <a:solidFill>
                  <a:srgbClr val="FF0000"/>
                </a:solidFill>
                <a:latin typeface="Times New Roman" pitchFamily="18" charset="0"/>
                <a:cs typeface="Times New Roman" pitchFamily="18" charset="0"/>
              </a:rPr>
              <a:t>Densité</a:t>
            </a:r>
            <a:r>
              <a:rPr lang="en-US" sz="1600" b="1" dirty="0" smtClean="0">
                <a:solidFill>
                  <a:srgbClr val="FF0000"/>
                </a:solidFill>
                <a:latin typeface="Times New Roman" pitchFamily="18" charset="0"/>
                <a:cs typeface="Times New Roman" pitchFamily="18" charset="0"/>
              </a:rPr>
              <a:t> </a:t>
            </a:r>
            <a:r>
              <a:rPr lang="en-US" sz="1600" b="1" dirty="0">
                <a:solidFill>
                  <a:srgbClr val="FF0000"/>
                </a:solidFill>
                <a:latin typeface="Times New Roman" pitchFamily="18" charset="0"/>
                <a:cs typeface="Times New Roman" pitchFamily="18" charset="0"/>
              </a:rPr>
              <a:t>de </a:t>
            </a:r>
            <a:r>
              <a:rPr lang="en-US" sz="1600" b="1" dirty="0" err="1" smtClean="0">
                <a:solidFill>
                  <a:srgbClr val="FF0000"/>
                </a:solidFill>
                <a:latin typeface="Times New Roman" pitchFamily="18" charset="0"/>
                <a:cs typeface="Times New Roman" pitchFamily="18" charset="0"/>
              </a:rPr>
              <a:t>probabilité</a:t>
            </a:r>
            <a:r>
              <a:rPr lang="en-US" sz="1600" b="1" dirty="0">
                <a:solidFill>
                  <a:srgbClr val="FF0000"/>
                </a:solidFill>
                <a:latin typeface="Times New Roman" pitchFamily="18" charset="0"/>
                <a:cs typeface="Times New Roman" pitchFamily="18" charset="0"/>
              </a:rPr>
              <a:t> </a:t>
            </a:r>
            <a:r>
              <a:rPr lang="en-US" sz="1600" b="1" dirty="0" smtClean="0">
                <a:solidFill>
                  <a:srgbClr val="FF0000"/>
                </a:solidFill>
                <a:latin typeface="Times New Roman" pitchFamily="18" charset="0"/>
                <a:cs typeface="Times New Roman" pitchFamily="18" charset="0"/>
              </a:rPr>
              <a:t>de </a:t>
            </a:r>
            <a:r>
              <a:rPr lang="en-US" sz="1600" b="1" dirty="0" err="1">
                <a:solidFill>
                  <a:srgbClr val="FF0000"/>
                </a:solidFill>
                <a:latin typeface="Times New Roman" pitchFamily="18" charset="0"/>
                <a:cs typeface="Times New Roman" pitchFamily="18" charset="0"/>
              </a:rPr>
              <a:t>présence</a:t>
            </a:r>
            <a:r>
              <a:rPr lang="en-US" sz="1600" b="1" dirty="0">
                <a:solidFill>
                  <a:srgbClr val="FF0000"/>
                </a:solidFill>
                <a:latin typeface="Times New Roman" pitchFamily="18" charset="0"/>
                <a:cs typeface="Times New Roman" pitchFamily="18" charset="0"/>
              </a:rPr>
              <a:t> </a:t>
            </a:r>
            <a:r>
              <a:rPr lang="en-US" sz="1600" b="1" dirty="0" err="1" smtClean="0">
                <a:solidFill>
                  <a:srgbClr val="FF0000"/>
                </a:solidFill>
                <a:latin typeface="Times New Roman" pitchFamily="18" charset="0"/>
                <a:cs typeface="Times New Roman" pitchFamily="18" charset="0"/>
              </a:rPr>
              <a:t>radiale</a:t>
            </a:r>
            <a:r>
              <a:rPr lang="en-US" sz="1600" b="1" dirty="0">
                <a:solidFill>
                  <a:srgbClr val="FF0000"/>
                </a:solidFill>
                <a:latin typeface="Times New Roman" pitchFamily="18" charset="0"/>
                <a:cs typeface="Times New Roman" pitchFamily="18" charset="0"/>
              </a:rPr>
              <a:t> </a:t>
            </a:r>
            <a:r>
              <a:rPr lang="en-US" sz="1600" b="1" dirty="0" smtClean="0">
                <a:solidFill>
                  <a:srgbClr val="FF0000"/>
                </a:solidFill>
                <a:latin typeface="Times New Roman" pitchFamily="18" charset="0"/>
                <a:cs typeface="Times New Roman" pitchFamily="18" charset="0"/>
              </a:rPr>
              <a:t>de </a:t>
            </a:r>
            <a:r>
              <a:rPr lang="en-US" sz="1600" b="1" dirty="0" err="1">
                <a:solidFill>
                  <a:srgbClr val="FF0000"/>
                </a:solidFill>
                <a:latin typeface="Times New Roman" pitchFamily="18" charset="0"/>
                <a:cs typeface="Times New Roman" pitchFamily="18" charset="0"/>
              </a:rPr>
              <a:t>l'électron</a:t>
            </a:r>
            <a:endParaRPr lang="fr-FR" sz="1600" b="1" dirty="0">
              <a:solidFill>
                <a:srgbClr val="FF0000"/>
              </a:solidFill>
              <a:latin typeface="Times New Roman" pitchFamily="18" charset="0"/>
              <a:cs typeface="Times New Roman" pitchFamily="18" charset="0"/>
            </a:endParaRPr>
          </a:p>
        </p:txBody>
      </p:sp>
      <p:sp>
        <p:nvSpPr>
          <p:cNvPr id="20" name="ZoneTexte 19"/>
          <p:cNvSpPr txBox="1"/>
          <p:nvPr/>
        </p:nvSpPr>
        <p:spPr>
          <a:xfrm>
            <a:off x="2672751" y="2202412"/>
            <a:ext cx="684803" cy="369332"/>
          </a:xfrm>
          <a:prstGeom prst="rect">
            <a:avLst/>
          </a:prstGeom>
          <a:noFill/>
        </p:spPr>
        <p:txBody>
          <a:bodyPr wrap="none" rtlCol="0">
            <a:spAutoFit/>
          </a:bodyPr>
          <a:lstStyle/>
          <a:p>
            <a:r>
              <a:rPr lang="fr-FR" dirty="0" smtClean="0">
                <a:latin typeface="Times New Roman" pitchFamily="18" charset="0"/>
                <a:cs typeface="Times New Roman" pitchFamily="18" charset="0"/>
              </a:rPr>
              <a:t>Donc</a:t>
            </a:r>
            <a:endParaRPr lang="fr-FR" dirty="0">
              <a:latin typeface="Times New Roman" pitchFamily="18" charset="0"/>
              <a:cs typeface="Times New Roman" pitchFamily="18" charset="0"/>
            </a:endParaRPr>
          </a:p>
        </p:txBody>
      </p:sp>
      <p:sp>
        <p:nvSpPr>
          <p:cNvPr id="21" name="ZoneTexte 20"/>
          <p:cNvSpPr txBox="1"/>
          <p:nvPr/>
        </p:nvSpPr>
        <p:spPr>
          <a:xfrm>
            <a:off x="-32" y="2928935"/>
            <a:ext cx="9144032" cy="507831"/>
          </a:xfrm>
          <a:prstGeom prst="rect">
            <a:avLst/>
          </a:prstGeom>
          <a:noFill/>
        </p:spPr>
        <p:txBody>
          <a:bodyPr wrap="square" rtlCol="0">
            <a:spAutoFit/>
          </a:bodyPr>
          <a:lstStyle/>
          <a:p>
            <a:pPr algn="just">
              <a:lnSpc>
                <a:spcPct val="150000"/>
              </a:lnSpc>
            </a:pPr>
            <a:r>
              <a:rPr lang="fr-FR" b="1" dirty="0" smtClean="0">
                <a:solidFill>
                  <a:srgbClr val="FF0000"/>
                </a:solidFill>
                <a:latin typeface="Times New Roman" pitchFamily="18" charset="0"/>
                <a:cs typeface="Times New Roman" pitchFamily="18" charset="0"/>
                <a:sym typeface="Wingdings 2"/>
              </a:rPr>
              <a:t>3- Exemple des orbitales atomiques </a:t>
            </a:r>
          </a:p>
        </p:txBody>
      </p:sp>
      <p:graphicFrame>
        <p:nvGraphicFramePr>
          <p:cNvPr id="328715" name="Object 2"/>
          <p:cNvGraphicFramePr>
            <a:graphicFrameLocks noChangeAspect="1"/>
          </p:cNvGraphicFramePr>
          <p:nvPr/>
        </p:nvGraphicFramePr>
        <p:xfrm>
          <a:off x="928662" y="3500438"/>
          <a:ext cx="6929486" cy="2000263"/>
        </p:xfrm>
        <a:graphic>
          <a:graphicData uri="http://schemas.openxmlformats.org/presentationml/2006/ole">
            <p:oleObj spid="_x0000_s370690" name="Document" r:id="rId7" imgW="5265488" imgH="1287496" progId="Word.Document.8">
              <p:embed/>
            </p:oleObj>
          </a:graphicData>
        </a:graphic>
      </p:graphicFrame>
      <p:sp>
        <p:nvSpPr>
          <p:cNvPr id="15" name="Text Box 6"/>
          <p:cNvSpPr txBox="1">
            <a:spLocks noChangeArrowheads="1"/>
          </p:cNvSpPr>
          <p:nvPr/>
        </p:nvSpPr>
        <p:spPr bwMode="auto">
          <a:xfrm>
            <a:off x="24" y="5572140"/>
            <a:ext cx="8001000" cy="507831"/>
          </a:xfrm>
          <a:prstGeom prst="rect">
            <a:avLst/>
          </a:prstGeom>
          <a:noFill/>
          <a:ln w="9525">
            <a:noFill/>
            <a:miter lim="800000"/>
            <a:headEnd/>
            <a:tailEnd/>
          </a:ln>
        </p:spPr>
        <p:txBody>
          <a:bodyPr>
            <a:spAutoFit/>
          </a:bodyPr>
          <a:lstStyle/>
          <a:p>
            <a:pPr>
              <a:lnSpc>
                <a:spcPct val="150000"/>
              </a:lnSpc>
            </a:pPr>
            <a:r>
              <a:rPr lang="en-US" dirty="0">
                <a:latin typeface="Times New Roman" pitchFamily="18" charset="0"/>
                <a:cs typeface="Times New Roman" pitchFamily="18" charset="0"/>
              </a:rPr>
              <a:t>2p</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2p</a:t>
            </a:r>
            <a:r>
              <a:rPr lang="en-US" baseline="-25000" dirty="0">
                <a:latin typeface="Times New Roman" pitchFamily="18" charset="0"/>
                <a:cs typeface="Times New Roman" pitchFamily="18" charset="0"/>
              </a:rPr>
              <a:t>0</a:t>
            </a:r>
            <a:r>
              <a:rPr lang="en-US" dirty="0">
                <a:latin typeface="Times New Roman" pitchFamily="18" charset="0"/>
                <a:cs typeface="Times New Roman" pitchFamily="18" charset="0"/>
              </a:rPr>
              <a:t> et 2p</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sont</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{2p</a:t>
            </a:r>
            <a:r>
              <a:rPr lang="en-US" b="1" baseline="-25000" dirty="0" smtClean="0">
                <a:latin typeface="Times New Roman" pitchFamily="18" charset="0"/>
                <a:cs typeface="Times New Roman" pitchFamily="18" charset="0"/>
              </a:rPr>
              <a:t>x</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 2p</a:t>
            </a:r>
            <a:r>
              <a:rPr lang="en-US" b="1" baseline="-25000" dirty="0">
                <a:latin typeface="Times New Roman" pitchFamily="18" charset="0"/>
                <a:cs typeface="Times New Roman" pitchFamily="18" charset="0"/>
              </a:rPr>
              <a:t>y</a:t>
            </a:r>
            <a:r>
              <a:rPr lang="en-US" b="1" dirty="0">
                <a:latin typeface="Times New Roman" pitchFamily="18" charset="0"/>
                <a:cs typeface="Times New Roman" pitchFamily="18" charset="0"/>
              </a:rPr>
              <a:t> , 2p</a:t>
            </a:r>
            <a:r>
              <a:rPr lang="en-US" b="1" baseline="-25000" dirty="0">
                <a:latin typeface="Times New Roman" pitchFamily="18" charset="0"/>
                <a:cs typeface="Times New Roman" pitchFamily="18" charset="0"/>
              </a:rPr>
              <a:t>z</a:t>
            </a:r>
            <a:r>
              <a:rPr lang="en-US" b="1" dirty="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numéro de diapositive 17"/>
          <p:cNvSpPr>
            <a:spLocks noGrp="1"/>
          </p:cNvSpPr>
          <p:nvPr>
            <p:ph type="sldNum" sz="quarter" idx="12"/>
          </p:nvPr>
        </p:nvSpPr>
        <p:spPr/>
        <p:txBody>
          <a:bodyPr/>
          <a:lstStyle/>
          <a:p>
            <a:pPr>
              <a:defRPr/>
            </a:pPr>
            <a:fld id="{45FFF71A-5A89-4C17-99DB-6724073A2873}" type="slidenum">
              <a:rPr lang="fr-FR" smtClean="0"/>
              <a:pPr>
                <a:defRPr/>
              </a:pPr>
              <a:t>31</a:t>
            </a:fld>
            <a:endParaRPr lang="fr-FR"/>
          </a:p>
        </p:txBody>
      </p:sp>
      <p:sp>
        <p:nvSpPr>
          <p:cNvPr id="21" name="ZoneTexte 20"/>
          <p:cNvSpPr txBox="1"/>
          <p:nvPr/>
        </p:nvSpPr>
        <p:spPr>
          <a:xfrm>
            <a:off x="-32" y="0"/>
            <a:ext cx="9144032" cy="1338828"/>
          </a:xfrm>
          <a:prstGeom prst="rect">
            <a:avLst/>
          </a:prstGeom>
          <a:noFill/>
        </p:spPr>
        <p:txBody>
          <a:bodyPr wrap="square" rtlCol="0">
            <a:spAutoFit/>
          </a:bodyPr>
          <a:lstStyle/>
          <a:p>
            <a:pPr algn="just">
              <a:lnSpc>
                <a:spcPct val="150000"/>
              </a:lnSpc>
            </a:pPr>
            <a:r>
              <a:rPr lang="fr-FR" dirty="0" smtClean="0">
                <a:solidFill>
                  <a:srgbClr val="FF0000"/>
                </a:solidFill>
                <a:latin typeface="Times New Roman" pitchFamily="18" charset="0"/>
                <a:cs typeface="Times New Roman" pitchFamily="18" charset="0"/>
                <a:sym typeface="Wingdings 2"/>
              </a:rPr>
              <a:t></a:t>
            </a:r>
            <a:r>
              <a:rPr lang="fr-FR" dirty="0" smtClean="0">
                <a:solidFill>
                  <a:srgbClr val="FF0000"/>
                </a:solidFill>
                <a:latin typeface="Times New Roman" pitchFamily="18" charset="0"/>
                <a:cs typeface="Times New Roman" pitchFamily="18" charset="0"/>
              </a:rPr>
              <a:t>Pour n = 1</a:t>
            </a:r>
          </a:p>
          <a:p>
            <a:pPr algn="just">
              <a:lnSpc>
                <a:spcPct val="150000"/>
              </a:lnSpc>
            </a:pPr>
            <a:r>
              <a:rPr lang="fr-FR" dirty="0" smtClean="0">
                <a:latin typeface="Times New Roman" pitchFamily="18" charset="0"/>
                <a:cs typeface="Times New Roman" pitchFamily="18" charset="0"/>
              </a:rPr>
              <a:t>Seul l’état (1,0,0) est possible, il est décrit par la fonction d’onde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(1,0,0 )</a:t>
            </a:r>
            <a:r>
              <a:rPr lang="fr-FR" dirty="0" smtClean="0">
                <a:latin typeface="Times New Roman" pitchFamily="18" charset="0"/>
                <a:cs typeface="Times New Roman" pitchFamily="18" charset="0"/>
              </a:rPr>
              <a:t> = R</a:t>
            </a:r>
            <a:r>
              <a:rPr lang="fr-FR" baseline="-25000" dirty="0" smtClean="0">
                <a:latin typeface="Times New Roman" pitchFamily="18" charset="0"/>
                <a:cs typeface="Times New Roman" pitchFamily="18" charset="0"/>
              </a:rPr>
              <a:t>1,0</a:t>
            </a:r>
            <a:r>
              <a:rPr lang="fr-FR" dirty="0" smtClean="0">
                <a:latin typeface="Times New Roman" pitchFamily="18" charset="0"/>
                <a:cs typeface="Times New Roman" pitchFamily="18" charset="0"/>
              </a:rPr>
              <a:t> (r) Y</a:t>
            </a:r>
            <a:r>
              <a:rPr lang="fr-FR" baseline="-25000" dirty="0" smtClean="0">
                <a:latin typeface="Times New Roman" pitchFamily="18" charset="0"/>
                <a:cs typeface="Times New Roman" pitchFamily="18" charset="0"/>
              </a:rPr>
              <a:t>0,0</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c’est une orbitale atomique 1s dont la forme est sphérique. Son énergie : E</a:t>
            </a:r>
            <a:r>
              <a:rPr lang="fr-FR" baseline="-25000" dirty="0" smtClean="0">
                <a:latin typeface="Times New Roman" pitchFamily="18" charset="0"/>
                <a:cs typeface="Times New Roman" pitchFamily="18" charset="0"/>
              </a:rPr>
              <a:t>1</a:t>
            </a:r>
            <a:r>
              <a:rPr lang="fr-FR" dirty="0" smtClean="0">
                <a:latin typeface="Times New Roman" pitchFamily="18" charset="0"/>
                <a:cs typeface="Times New Roman" pitchFamily="18" charset="0"/>
              </a:rPr>
              <a:t> = -13,6 eV.</a:t>
            </a:r>
          </a:p>
        </p:txBody>
      </p:sp>
      <p:pic>
        <p:nvPicPr>
          <p:cNvPr id="328713"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1406" y="1571612"/>
            <a:ext cx="2643174" cy="785818"/>
          </a:xfrm>
          <a:prstGeom prst="rect">
            <a:avLst/>
          </a:prstGeom>
          <a:noFill/>
          <a:ln w="9525">
            <a:noFill/>
            <a:miter lim="800000"/>
            <a:headEnd/>
            <a:tailEnd/>
          </a:ln>
        </p:spPr>
      </p:pic>
      <p:pic>
        <p:nvPicPr>
          <p:cNvPr id="328714" name="Objet 1"/>
          <p:cNvPicPr>
            <a:picLocks noChangeArrowheads="1"/>
          </p:cNvPicPr>
          <p:nvPr/>
        </p:nvPicPr>
        <p:blipFill>
          <a:blip r:embed="rId3"/>
          <a:srcRect l="-4237" t="-8356" r="-5649" b="-6674"/>
          <a:stretch>
            <a:fillRect/>
          </a:stretch>
        </p:blipFill>
        <p:spPr bwMode="auto">
          <a:xfrm>
            <a:off x="3990982" y="1285860"/>
            <a:ext cx="2009778" cy="1343001"/>
          </a:xfrm>
          <a:prstGeom prst="rect">
            <a:avLst/>
          </a:prstGeom>
          <a:noFill/>
          <a:ln w="9525">
            <a:noFill/>
            <a:miter lim="800000"/>
            <a:headEnd/>
            <a:tailEnd/>
          </a:ln>
        </p:spPr>
      </p:pic>
      <p:sp>
        <p:nvSpPr>
          <p:cNvPr id="23" name="Rectangle 22"/>
          <p:cNvSpPr/>
          <p:nvPr/>
        </p:nvSpPr>
        <p:spPr>
          <a:xfrm>
            <a:off x="0" y="2500306"/>
            <a:ext cx="9144000" cy="3831818"/>
          </a:xfrm>
          <a:prstGeom prst="rect">
            <a:avLst/>
          </a:prstGeom>
        </p:spPr>
        <p:txBody>
          <a:bodyPr wrap="square">
            <a:spAutoFit/>
          </a:bodyPr>
          <a:lstStyle/>
          <a:p>
            <a:pPr algn="just">
              <a:lnSpc>
                <a:spcPct val="150000"/>
              </a:lnSpc>
              <a:buNone/>
            </a:pPr>
            <a:r>
              <a:rPr lang="fr-FR" b="1" dirty="0" smtClean="0">
                <a:solidFill>
                  <a:srgbClr val="FF0000"/>
                </a:solidFill>
                <a:latin typeface="Times New Roman" pitchFamily="18" charset="0"/>
                <a:cs typeface="Times New Roman" pitchFamily="18" charset="0"/>
                <a:sym typeface="Wingdings 2"/>
              </a:rPr>
              <a:t></a:t>
            </a:r>
            <a:r>
              <a:rPr lang="fr-FR" b="1" dirty="0" smtClean="0">
                <a:solidFill>
                  <a:srgbClr val="FF0000"/>
                </a:solidFill>
                <a:latin typeface="Times New Roman" pitchFamily="18" charset="0"/>
                <a:cs typeface="Times New Roman" pitchFamily="18" charset="0"/>
              </a:rPr>
              <a:t>Pour n = 2</a:t>
            </a:r>
          </a:p>
          <a:p>
            <a:pPr algn="just">
              <a:lnSpc>
                <a:spcPct val="150000"/>
              </a:lnSpc>
              <a:buNone/>
            </a:pPr>
            <a:r>
              <a:rPr lang="fr-FR" dirty="0" smtClean="0">
                <a:latin typeface="Times New Roman" pitchFamily="18" charset="0"/>
                <a:cs typeface="Times New Roman" pitchFamily="18" charset="0"/>
              </a:rPr>
              <a:t>Quatre solutions sont envisageables :</a:t>
            </a:r>
          </a:p>
          <a:p>
            <a:pPr algn="just">
              <a:lnSpc>
                <a:spcPct val="150000"/>
              </a:lnSpc>
              <a:buNone/>
            </a:pPr>
            <a:r>
              <a:rPr lang="fr-FR" dirty="0" smtClean="0">
                <a:latin typeface="Times New Roman" pitchFamily="18" charset="0"/>
                <a:cs typeface="Times New Roman" pitchFamily="18" charset="0"/>
                <a:sym typeface="Wingdings 3"/>
              </a:rPr>
              <a:t></a:t>
            </a:r>
            <a:r>
              <a:rPr lang="fr-FR" dirty="0" smtClean="0">
                <a:latin typeface="Times New Roman" pitchFamily="18" charset="0"/>
                <a:cs typeface="Times New Roman" pitchFamily="18" charset="0"/>
              </a:rPr>
              <a:t> l = 0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m = 0 la fonction d’onde s’écrit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(2,0,0 )</a:t>
            </a:r>
            <a:r>
              <a:rPr lang="fr-FR" dirty="0" smtClean="0">
                <a:latin typeface="Times New Roman" pitchFamily="18" charset="0"/>
                <a:cs typeface="Times New Roman" pitchFamily="18" charset="0"/>
              </a:rPr>
              <a:t> = R</a:t>
            </a:r>
            <a:r>
              <a:rPr lang="fr-FR" baseline="-25000" dirty="0" smtClean="0">
                <a:latin typeface="Times New Roman" pitchFamily="18" charset="0"/>
                <a:cs typeface="Times New Roman" pitchFamily="18" charset="0"/>
              </a:rPr>
              <a:t>2,0</a:t>
            </a:r>
            <a:r>
              <a:rPr lang="fr-FR" dirty="0" smtClean="0">
                <a:latin typeface="Times New Roman" pitchFamily="18" charset="0"/>
                <a:cs typeface="Times New Roman" pitchFamily="18" charset="0"/>
              </a:rPr>
              <a:t> (r) Y</a:t>
            </a:r>
            <a:r>
              <a:rPr lang="fr-FR" baseline="-25000" dirty="0" smtClean="0">
                <a:latin typeface="Times New Roman" pitchFamily="18" charset="0"/>
                <a:cs typeface="Times New Roman" pitchFamily="18" charset="0"/>
              </a:rPr>
              <a:t>0,0</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cette O.A. sera de symétrie sphérique c’est l’état 2s, son énergie : E</a:t>
            </a:r>
            <a:r>
              <a:rPr lang="fr-FR" baseline="-25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 -3,4eV</a:t>
            </a:r>
          </a:p>
          <a:p>
            <a:pPr algn="just">
              <a:lnSpc>
                <a:spcPct val="150000"/>
              </a:lnSpc>
              <a:buNone/>
            </a:pPr>
            <a:r>
              <a:rPr lang="fr-FR" dirty="0" smtClean="0">
                <a:latin typeface="Times New Roman" pitchFamily="18" charset="0"/>
                <a:cs typeface="Times New Roman" pitchFamily="18" charset="0"/>
                <a:sym typeface="Wingdings 3"/>
              </a:rPr>
              <a:t></a:t>
            </a:r>
            <a:r>
              <a:rPr lang="fr-FR" dirty="0" smtClean="0">
                <a:latin typeface="Times New Roman" pitchFamily="18" charset="0"/>
                <a:cs typeface="Times New Roman" pitchFamily="18" charset="0"/>
              </a:rPr>
              <a:t> l = 1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m = -1,0,1.</a:t>
            </a:r>
          </a:p>
          <a:p>
            <a:pPr algn="just">
              <a:lnSpc>
                <a:spcPct val="150000"/>
              </a:lnSpc>
              <a:buFont typeface="Arial" charset="0"/>
              <a:buChar char="•"/>
            </a:pPr>
            <a:r>
              <a:rPr lang="fr-FR" dirty="0" smtClean="0">
                <a:latin typeface="Times New Roman" pitchFamily="18" charset="0"/>
                <a:cs typeface="Times New Roman" pitchFamily="18" charset="0"/>
              </a:rPr>
              <a:t> L’O.A (2Pz) est formé de deux sphères tangentes en O. Elles sont portées par l’axe Oz, cette O.A. est : 2Pz (n= 2, l = 1,1 (z = direction Oz)).</a:t>
            </a:r>
          </a:p>
          <a:p>
            <a:pPr algn="just">
              <a:lnSpc>
                <a:spcPct val="150000"/>
              </a:lnSpc>
              <a:buFont typeface="Arial" charset="0"/>
              <a:buChar char="•"/>
            </a:pPr>
            <a:r>
              <a:rPr lang="fr-FR" dirty="0" smtClean="0">
                <a:latin typeface="Times New Roman" pitchFamily="18" charset="0"/>
                <a:cs typeface="Times New Roman" pitchFamily="18" charset="0"/>
              </a:rPr>
              <a:t>2Py (n= 2, l = 1,0 (y = direction </a:t>
            </a:r>
            <a:r>
              <a:rPr lang="fr-FR" dirty="0" err="1" smtClean="0">
                <a:latin typeface="Times New Roman" pitchFamily="18" charset="0"/>
                <a:cs typeface="Times New Roman" pitchFamily="18" charset="0"/>
              </a:rPr>
              <a:t>Oy</a:t>
            </a:r>
            <a:r>
              <a:rPr lang="fr-FR" dirty="0" smtClean="0">
                <a:latin typeface="Times New Roman" pitchFamily="18" charset="0"/>
                <a:cs typeface="Times New Roman" pitchFamily="18" charset="0"/>
              </a:rPr>
              <a:t>)).</a:t>
            </a:r>
          </a:p>
          <a:p>
            <a:pPr algn="just">
              <a:lnSpc>
                <a:spcPct val="150000"/>
              </a:lnSpc>
              <a:buFont typeface="Arial" charset="0"/>
              <a:buChar char="•"/>
            </a:pPr>
            <a:r>
              <a:rPr lang="fr-FR" dirty="0" smtClean="0">
                <a:latin typeface="Times New Roman" pitchFamily="18" charset="0"/>
                <a:cs typeface="Times New Roman" pitchFamily="18" charset="0"/>
              </a:rPr>
              <a:t>2Px (n= 2, l = 1, -1 (x = direction </a:t>
            </a:r>
            <a:r>
              <a:rPr lang="fr-FR" dirty="0" err="1" smtClean="0">
                <a:latin typeface="Times New Roman" pitchFamily="18" charset="0"/>
                <a:cs typeface="Times New Roman" pitchFamily="18" charset="0"/>
              </a:rPr>
              <a:t>Ox</a:t>
            </a:r>
            <a:r>
              <a:rPr lang="fr-FR"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2"/>
          <p:cNvSpPr txBox="1">
            <a:spLocks noChangeArrowheads="1"/>
          </p:cNvSpPr>
          <p:nvPr/>
        </p:nvSpPr>
        <p:spPr bwMode="auto">
          <a:xfrm>
            <a:off x="2641600" y="381000"/>
            <a:ext cx="3492500" cy="400050"/>
          </a:xfrm>
          <a:prstGeom prst="rect">
            <a:avLst/>
          </a:prstGeom>
          <a:noFill/>
          <a:ln w="9525">
            <a:noFill/>
            <a:miter lim="800000"/>
            <a:headEnd/>
            <a:tailEnd/>
          </a:ln>
        </p:spPr>
        <p:txBody>
          <a:bodyPr wrap="none">
            <a:spAutoFit/>
          </a:bodyPr>
          <a:lstStyle/>
          <a:p>
            <a:r>
              <a:rPr lang="fr-FR" sz="2000" b="1">
                <a:solidFill>
                  <a:srgbClr val="0000CC"/>
                </a:solidFill>
                <a:latin typeface="Times New Roman" pitchFamily="18" charset="0"/>
                <a:cs typeface="Times New Roman" pitchFamily="18" charset="0"/>
              </a:rPr>
              <a:t>Représentation des orbitales p</a:t>
            </a:r>
            <a:endParaRPr lang="fr-FR" sz="2000" b="1" baseline="-25000">
              <a:solidFill>
                <a:srgbClr val="0000CC"/>
              </a:solidFill>
              <a:latin typeface="Times New Roman" pitchFamily="18" charset="0"/>
              <a:cs typeface="Times New Roman" pitchFamily="18" charset="0"/>
            </a:endParaRPr>
          </a:p>
        </p:txBody>
      </p:sp>
      <p:graphicFrame>
        <p:nvGraphicFramePr>
          <p:cNvPr id="31746" name="Object 2"/>
          <p:cNvGraphicFramePr>
            <a:graphicFrameLocks noChangeAspect="1"/>
          </p:cNvGraphicFramePr>
          <p:nvPr/>
        </p:nvGraphicFramePr>
        <p:xfrm>
          <a:off x="500063" y="928670"/>
          <a:ext cx="8382000" cy="2581275"/>
        </p:xfrm>
        <a:graphic>
          <a:graphicData uri="http://schemas.openxmlformats.org/presentationml/2006/ole">
            <p:oleObj spid="_x0000_s369666" name="Document" r:id="rId3" imgW="5689600" imgH="1752600" progId="Word.Document.8">
              <p:embed/>
            </p:oleObj>
          </a:graphicData>
        </a:graphic>
      </p:graphicFrame>
      <p:grpSp>
        <p:nvGrpSpPr>
          <p:cNvPr id="2" name="Group 3"/>
          <p:cNvGrpSpPr>
            <a:grpSpLocks/>
          </p:cNvGrpSpPr>
          <p:nvPr/>
        </p:nvGrpSpPr>
        <p:grpSpPr bwMode="auto">
          <a:xfrm>
            <a:off x="2000250" y="3824305"/>
            <a:ext cx="5243513" cy="2176463"/>
            <a:chOff x="864" y="2818"/>
            <a:chExt cx="3303" cy="1371"/>
          </a:xfrm>
        </p:grpSpPr>
        <p:pic>
          <p:nvPicPr>
            <p:cNvPr id="31749" name="Picture 4" descr=" OA-2p.JPG                                                      00000765couleurs                       B5ADF80C:"/>
            <p:cNvPicPr>
              <a:picLocks noChangeAspect="1" noChangeArrowheads="1"/>
            </p:cNvPicPr>
            <p:nvPr/>
          </p:nvPicPr>
          <p:blipFill>
            <a:blip r:embed="rId4">
              <a:lum bright="-30000" contrast="36000"/>
            </a:blip>
            <a:srcRect/>
            <a:stretch>
              <a:fillRect/>
            </a:stretch>
          </p:blipFill>
          <p:spPr bwMode="auto">
            <a:xfrm>
              <a:off x="864" y="2818"/>
              <a:ext cx="3303" cy="1371"/>
            </a:xfrm>
            <a:prstGeom prst="rect">
              <a:avLst/>
            </a:prstGeom>
            <a:noFill/>
            <a:ln w="9525">
              <a:solidFill>
                <a:schemeClr val="tx1"/>
              </a:solidFill>
              <a:miter lim="800000"/>
              <a:headEnd/>
              <a:tailEnd/>
            </a:ln>
          </p:spPr>
        </p:pic>
        <p:sp>
          <p:nvSpPr>
            <p:cNvPr id="31750" name="Text Box 5"/>
            <p:cNvSpPr txBox="1">
              <a:spLocks noChangeArrowheads="1"/>
            </p:cNvSpPr>
            <p:nvPr/>
          </p:nvSpPr>
          <p:spPr bwMode="auto">
            <a:xfrm>
              <a:off x="864" y="2880"/>
              <a:ext cx="411" cy="250"/>
            </a:xfrm>
            <a:prstGeom prst="rect">
              <a:avLst/>
            </a:prstGeom>
            <a:noFill/>
            <a:ln w="9525">
              <a:noFill/>
              <a:miter lim="800000"/>
              <a:headEnd/>
              <a:tailEnd/>
            </a:ln>
          </p:spPr>
          <p:txBody>
            <a:bodyPr wrap="none">
              <a:spAutoFit/>
            </a:bodyPr>
            <a:lstStyle/>
            <a:p>
              <a:r>
                <a:rPr lang="fr-FR" altLang="fr-FR" sz="2000" b="1" i="1">
                  <a:latin typeface="Times" charset="0"/>
                </a:rPr>
                <a:t>l</a:t>
              </a:r>
              <a:r>
                <a:rPr lang="fr-FR" altLang="fr-FR" sz="2000" b="1">
                  <a:latin typeface="Times" charset="0"/>
                </a:rPr>
                <a:t> = 1</a:t>
              </a:r>
            </a:p>
          </p:txBody>
        </p:sp>
        <p:sp>
          <p:nvSpPr>
            <p:cNvPr id="31751" name="Text Box 6"/>
            <p:cNvSpPr txBox="1">
              <a:spLocks noChangeArrowheads="1"/>
            </p:cNvSpPr>
            <p:nvPr/>
          </p:nvSpPr>
          <p:spPr bwMode="auto">
            <a:xfrm>
              <a:off x="864" y="3939"/>
              <a:ext cx="205" cy="250"/>
            </a:xfrm>
            <a:prstGeom prst="rect">
              <a:avLst/>
            </a:prstGeom>
            <a:noFill/>
            <a:ln w="9525">
              <a:noFill/>
              <a:miter lim="800000"/>
              <a:headEnd/>
              <a:tailEnd/>
            </a:ln>
          </p:spPr>
          <p:txBody>
            <a:bodyPr wrap="none">
              <a:spAutoFit/>
            </a:bodyPr>
            <a:lstStyle/>
            <a:p>
              <a:r>
                <a:rPr lang="fr-FR" altLang="fr-FR" sz="2000" b="1">
                  <a:latin typeface="Times" charset="0"/>
                </a:rPr>
                <a:t>p</a:t>
              </a:r>
            </a:p>
          </p:txBody>
        </p:sp>
      </p:grpSp>
      <p:sp>
        <p:nvSpPr>
          <p:cNvPr id="8" name="Espace réservé du numéro de diapositive 7"/>
          <p:cNvSpPr>
            <a:spLocks noGrp="1"/>
          </p:cNvSpPr>
          <p:nvPr>
            <p:ph type="sldNum" sz="quarter" idx="12"/>
          </p:nvPr>
        </p:nvSpPr>
        <p:spPr/>
        <p:txBody>
          <a:bodyPr/>
          <a:lstStyle/>
          <a:p>
            <a:pPr>
              <a:defRPr/>
            </a:pPr>
            <a:fld id="{45FFF71A-5A89-4C17-99DB-6724073A2873}" type="slidenum">
              <a:rPr lang="fr-FR" smtClean="0"/>
              <a:pPr>
                <a:defRPr/>
              </a:pPr>
              <a:t>32</a:t>
            </a:fld>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906" name="Picture 2" descr=" OA-3d.JPG                                                      00028911Macintosh HD                   ABA78158:"/>
          <p:cNvPicPr>
            <a:picLocks noChangeAspect="1" noChangeArrowheads="1"/>
          </p:cNvPicPr>
          <p:nvPr/>
        </p:nvPicPr>
        <p:blipFill>
          <a:blip r:embed="rId2">
            <a:lum bright="-12000" contrast="12000"/>
          </a:blip>
          <a:srcRect/>
          <a:stretch>
            <a:fillRect/>
          </a:stretch>
        </p:blipFill>
        <p:spPr bwMode="auto">
          <a:xfrm>
            <a:off x="1219200" y="1285861"/>
            <a:ext cx="7010400" cy="4786345"/>
          </a:xfrm>
          <a:prstGeom prst="rect">
            <a:avLst/>
          </a:prstGeom>
          <a:noFill/>
          <a:ln w="9525">
            <a:solidFill>
              <a:schemeClr val="tx1"/>
            </a:solidFill>
            <a:miter lim="800000"/>
            <a:headEnd/>
            <a:tailEnd/>
          </a:ln>
        </p:spPr>
      </p:pic>
      <p:sp>
        <p:nvSpPr>
          <p:cNvPr id="123907" name="Text Box 2"/>
          <p:cNvSpPr txBox="1">
            <a:spLocks noChangeArrowheads="1"/>
          </p:cNvSpPr>
          <p:nvPr/>
        </p:nvSpPr>
        <p:spPr bwMode="auto">
          <a:xfrm>
            <a:off x="2641600" y="-42884"/>
            <a:ext cx="3492500" cy="400050"/>
          </a:xfrm>
          <a:prstGeom prst="rect">
            <a:avLst/>
          </a:prstGeom>
          <a:noFill/>
          <a:ln w="9525">
            <a:noFill/>
            <a:miter lim="800000"/>
            <a:headEnd/>
            <a:tailEnd/>
          </a:ln>
        </p:spPr>
        <p:txBody>
          <a:bodyPr wrap="none">
            <a:spAutoFit/>
          </a:bodyPr>
          <a:lstStyle/>
          <a:p>
            <a:r>
              <a:rPr lang="fr-FR" sz="2000" b="1" dirty="0">
                <a:solidFill>
                  <a:srgbClr val="0000CC"/>
                </a:solidFill>
                <a:latin typeface="Times New Roman" pitchFamily="18" charset="0"/>
                <a:cs typeface="Times New Roman" pitchFamily="18" charset="0"/>
              </a:rPr>
              <a:t>Représentation des orbitales d</a:t>
            </a:r>
            <a:endParaRPr lang="fr-FR" sz="2000" b="1" baseline="-25000" dirty="0">
              <a:solidFill>
                <a:srgbClr val="0000CC"/>
              </a:solidFill>
              <a:latin typeface="Times New Roman" pitchFamily="18" charset="0"/>
              <a:cs typeface="Times New Roman" pitchFamily="18" charset="0"/>
            </a:endParaRPr>
          </a:p>
        </p:txBody>
      </p:sp>
      <p:sp>
        <p:nvSpPr>
          <p:cNvPr id="123908" name="Text Box 5"/>
          <p:cNvSpPr txBox="1">
            <a:spLocks noChangeArrowheads="1"/>
          </p:cNvSpPr>
          <p:nvPr/>
        </p:nvSpPr>
        <p:spPr bwMode="auto">
          <a:xfrm>
            <a:off x="6786563" y="5177396"/>
            <a:ext cx="687387" cy="400050"/>
          </a:xfrm>
          <a:prstGeom prst="rect">
            <a:avLst/>
          </a:prstGeom>
          <a:noFill/>
          <a:ln w="9525">
            <a:noFill/>
            <a:miter lim="800000"/>
            <a:headEnd/>
            <a:tailEnd/>
          </a:ln>
        </p:spPr>
        <p:txBody>
          <a:bodyPr wrap="none">
            <a:spAutoFit/>
          </a:bodyPr>
          <a:lstStyle/>
          <a:p>
            <a:r>
              <a:rPr lang="fr-FR" altLang="fr-FR" sz="2000" b="1" i="1" dirty="0">
                <a:latin typeface="Times" charset="0"/>
              </a:rPr>
              <a:t>l</a:t>
            </a:r>
            <a:r>
              <a:rPr lang="fr-FR" altLang="fr-FR" sz="2000" b="1" dirty="0">
                <a:latin typeface="Times" charset="0"/>
              </a:rPr>
              <a:t> = 2</a:t>
            </a:r>
          </a:p>
        </p:txBody>
      </p:sp>
      <p:sp>
        <p:nvSpPr>
          <p:cNvPr id="5" name="Espace réservé du numéro de diapositive 4"/>
          <p:cNvSpPr>
            <a:spLocks noGrp="1"/>
          </p:cNvSpPr>
          <p:nvPr>
            <p:ph type="sldNum" sz="quarter" idx="12"/>
          </p:nvPr>
        </p:nvSpPr>
        <p:spPr/>
        <p:txBody>
          <a:bodyPr/>
          <a:lstStyle/>
          <a:p>
            <a:pPr>
              <a:defRPr/>
            </a:pPr>
            <a:fld id="{7F67C682-C8CF-437B-8FBE-4C79EE4095B4}" type="slidenum">
              <a:rPr lang="fr-FR" smtClean="0"/>
              <a:pPr>
                <a:defRPr/>
              </a:pPr>
              <a:t>33</a:t>
            </a:fld>
            <a:endParaRPr lang="fr-FR"/>
          </a:p>
        </p:txBody>
      </p:sp>
      <p:sp>
        <p:nvSpPr>
          <p:cNvPr id="6" name="Text Box 6"/>
          <p:cNvSpPr txBox="1">
            <a:spLocks noChangeArrowheads="1"/>
          </p:cNvSpPr>
          <p:nvPr/>
        </p:nvSpPr>
        <p:spPr bwMode="auto">
          <a:xfrm>
            <a:off x="0" y="285728"/>
            <a:ext cx="9144000" cy="873572"/>
          </a:xfrm>
          <a:prstGeom prst="rect">
            <a:avLst/>
          </a:prstGeom>
          <a:noFill/>
          <a:ln w="9525">
            <a:noFill/>
            <a:miter lim="800000"/>
            <a:headEnd/>
            <a:tailEnd/>
          </a:ln>
        </p:spPr>
        <p:txBody>
          <a:bodyPr wrap="square">
            <a:spAutoFit/>
          </a:bodyPr>
          <a:lstStyle/>
          <a:p>
            <a:pPr algn="just">
              <a:lnSpc>
                <a:spcPct val="150000"/>
              </a:lnSpc>
            </a:pPr>
            <a:r>
              <a:rPr lang="en-US" dirty="0">
                <a:latin typeface="Times New Roman" pitchFamily="18" charset="0"/>
                <a:cs typeface="Times New Roman" pitchFamily="18" charset="0"/>
              </a:rPr>
              <a:t>Les 5 </a:t>
            </a:r>
            <a:r>
              <a:rPr lang="en-US" dirty="0" err="1">
                <a:latin typeface="Times New Roman" pitchFamily="18" charset="0"/>
                <a:cs typeface="Times New Roman" pitchFamily="18" charset="0"/>
              </a:rPr>
              <a:t>orbitales</a:t>
            </a:r>
            <a:r>
              <a:rPr lang="en-US" dirty="0">
                <a:latin typeface="Times New Roman" pitchFamily="18" charset="0"/>
                <a:cs typeface="Times New Roman" pitchFamily="18" charset="0"/>
              </a:rPr>
              <a:t> de type d (n ≥ 3 ; l = 2 ; m = -2, -1, 0, +1, +2) </a:t>
            </a:r>
            <a:r>
              <a:rPr lang="en-US" dirty="0" err="1">
                <a:latin typeface="Times New Roman" pitchFamily="18" charset="0"/>
                <a:cs typeface="Times New Roman" pitchFamily="18" charset="0"/>
              </a:rPr>
              <a:t>subissent</a:t>
            </a:r>
            <a:r>
              <a:rPr lang="en-US" dirty="0">
                <a:latin typeface="Times New Roman" pitchFamily="18" charset="0"/>
                <a:cs typeface="Times New Roman" pitchFamily="18" charset="0"/>
              </a:rPr>
              <a:t> le </a:t>
            </a:r>
            <a:r>
              <a:rPr lang="en-US" dirty="0" err="1">
                <a:latin typeface="Times New Roman" pitchFamily="18" charset="0"/>
                <a:cs typeface="Times New Roman" pitchFamily="18" charset="0"/>
              </a:rPr>
              <a:t>même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traitement</a:t>
            </a:r>
            <a:r>
              <a:rPr lang="en-US" dirty="0">
                <a:latin typeface="Times New Roman" pitchFamily="18" charset="0"/>
                <a:cs typeface="Times New Roman" pitchFamily="18" charset="0"/>
              </a:rPr>
              <a:t>, et </a:t>
            </a:r>
            <a:r>
              <a:rPr lang="en-US" dirty="0" err="1">
                <a:latin typeface="Times New Roman" pitchFamily="18" charset="0"/>
                <a:cs typeface="Times New Roman" pitchFamily="18" charset="0"/>
              </a:rPr>
              <a:t>sont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notées</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d</a:t>
            </a:r>
            <a:r>
              <a:rPr lang="en-US" b="1" baseline="-25000" dirty="0" smtClean="0">
                <a:latin typeface="Times New Roman" pitchFamily="18" charset="0"/>
                <a:cs typeface="Times New Roman" pitchFamily="18" charset="0"/>
              </a:rPr>
              <a:t>z2</a:t>
            </a:r>
            <a:r>
              <a:rPr lang="en-US" b="1" dirty="0">
                <a:latin typeface="Times New Roman" pitchFamily="18" charset="0"/>
                <a:cs typeface="Times New Roman" pitchFamily="18" charset="0"/>
              </a:rPr>
              <a:t>, d</a:t>
            </a:r>
            <a:r>
              <a:rPr lang="en-US" b="1" baseline="-25000" dirty="0">
                <a:latin typeface="Times New Roman" pitchFamily="18" charset="0"/>
                <a:cs typeface="Times New Roman" pitchFamily="18" charset="0"/>
              </a:rPr>
              <a:t>x2-y2</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t>
            </a:r>
            <a:r>
              <a:rPr lang="en-US" b="1" baseline="-25000" dirty="0" err="1">
                <a:latin typeface="Times New Roman" pitchFamily="18" charset="0"/>
                <a:cs typeface="Times New Roman" pitchFamily="18" charset="0"/>
              </a:rPr>
              <a:t>xy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t>
            </a:r>
            <a:r>
              <a:rPr lang="en-US" b="1" baseline="-25000" dirty="0" err="1">
                <a:latin typeface="Times New Roman" pitchFamily="18" charset="0"/>
                <a:cs typeface="Times New Roman" pitchFamily="18" charset="0"/>
              </a:rPr>
              <a:t>yz</a:t>
            </a:r>
            <a:r>
              <a:rPr lang="en-US" b="1" dirty="0">
                <a:latin typeface="Times New Roman" pitchFamily="18" charset="0"/>
                <a:cs typeface="Times New Roman" pitchFamily="18" charset="0"/>
              </a:rPr>
              <a:t> et </a:t>
            </a:r>
            <a:r>
              <a:rPr lang="en-US" b="1" dirty="0" err="1" smtClean="0">
                <a:latin typeface="Times New Roman" pitchFamily="18" charset="0"/>
                <a:cs typeface="Times New Roman" pitchFamily="18" charset="0"/>
              </a:rPr>
              <a:t>d</a:t>
            </a:r>
            <a:r>
              <a:rPr lang="en-US" b="1" baseline="-25000" dirty="0" err="1" smtClean="0">
                <a:latin typeface="Times New Roman" pitchFamily="18" charset="0"/>
                <a:cs typeface="Times New Roman" pitchFamily="18" charset="0"/>
              </a:rPr>
              <a:t>xz</a:t>
            </a:r>
            <a:r>
              <a:rPr lang="en-US" b="1"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34</a:t>
            </a:fld>
            <a:endParaRPr lang="fr-FR" dirty="0"/>
          </a:p>
        </p:txBody>
      </p:sp>
      <p:sp>
        <p:nvSpPr>
          <p:cNvPr id="423937" name="Rectangle 1"/>
          <p:cNvSpPr>
            <a:spLocks noChangeArrowheads="1"/>
          </p:cNvSpPr>
          <p:nvPr/>
        </p:nvSpPr>
        <p:spPr bwMode="auto">
          <a:xfrm>
            <a:off x="0" y="0"/>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II Atomes à plusieurs électrons</a:t>
            </a:r>
            <a:endParaRPr kumimoji="0" lang="fr-FR"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II..1. Equation de Schrödinger</a:t>
            </a:r>
            <a:endParaRPr kumimoji="0" lang="fr-FR"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traitement de l’atome (ou l’ion)</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renfermant N électrons est beaucoup plus complexe que dans le cas de l’atome de l’hydrogène. En effet, dans l’expression de l’énergie potentielle du système, on aura des termes négatifs</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dus à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l’attraction du noyau-électrons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d’autres termes positifs dus à la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répulsion des électrons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C’est la présence de ces termes qui complique le problème.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Prenons le cas de l’atome d’hélium à 2 électrons : en considérant que le noyau est fixe, notons r</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lang="fr-FR" dirty="0" smtClean="0">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r</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distances des 2 électrons au noyau et la distance entre ces 2 électrons.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L’énergie potentielle du système à 3 charges est égale à :</a:t>
            </a:r>
          </a:p>
          <a:p>
            <a:pPr marL="0" marR="0" lvl="0" indent="0" algn="just" defTabSz="914400" rtl="0" eaLnBrk="0" fontAlgn="base" latinLnBrk="0" hangingPunct="0">
              <a:lnSpc>
                <a:spcPct val="150000"/>
              </a:lnSpc>
              <a:spcBef>
                <a:spcPct val="0"/>
              </a:spcBef>
              <a:spcAft>
                <a:spcPct val="0"/>
              </a:spcAft>
              <a:buClrTx/>
              <a:buSzTx/>
              <a:buFontTx/>
              <a:buNone/>
              <a:tabLst/>
            </a:pPr>
            <a:endParaRPr lang="fr-FR" dirty="0" smtClean="0">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lang="fr-FR" dirty="0" smtClean="0">
              <a:latin typeface="Times New Roman" pitchFamily="18" charset="0"/>
              <a:cs typeface="Times New Roman" pitchFamily="18" charset="0"/>
            </a:endParaRPr>
          </a:p>
          <a:p>
            <a:pPr algn="just" eaLnBrk="0" hangingPunct="0">
              <a:lnSpc>
                <a:spcPct val="150000"/>
              </a:lnSpc>
            </a:pPr>
            <a:endParaRPr lang="fr-FR" dirty="0" smtClean="0">
              <a:latin typeface="Times New Roman" pitchFamily="18" charset="0"/>
              <a:cs typeface="Times New Roman" pitchFamily="18" charset="0"/>
            </a:endParaRPr>
          </a:p>
          <a:p>
            <a:pPr algn="just" eaLnBrk="0" hangingPunct="0">
              <a:lnSpc>
                <a:spcPct val="150000"/>
              </a:lnSpc>
            </a:pPr>
            <a:r>
              <a:rPr lang="fr-FR" dirty="0" smtClean="0">
                <a:latin typeface="Times New Roman" pitchFamily="18" charset="0"/>
                <a:cs typeface="Times New Roman" pitchFamily="18" charset="0"/>
              </a:rPr>
              <a:t>L’énergie cinétique sera la somme des énergies cinétiques des 2 électrons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23938"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00364" y="3929066"/>
            <a:ext cx="2771779" cy="714380"/>
          </a:xfrm>
          <a:prstGeom prst="rect">
            <a:avLst/>
          </a:prstGeom>
          <a:noFill/>
          <a:ln w="9525">
            <a:noFill/>
            <a:miter lim="800000"/>
            <a:headEnd/>
            <a:tailEnd/>
          </a:ln>
        </p:spPr>
      </p:pic>
      <p:grpSp>
        <p:nvGrpSpPr>
          <p:cNvPr id="5" name="Groupe 15"/>
          <p:cNvGrpSpPr>
            <a:grpSpLocks/>
          </p:cNvGrpSpPr>
          <p:nvPr/>
        </p:nvGrpSpPr>
        <p:grpSpPr bwMode="auto">
          <a:xfrm>
            <a:off x="6572280" y="3286124"/>
            <a:ext cx="2214562" cy="1655763"/>
            <a:chOff x="6643702" y="571480"/>
            <a:chExt cx="2214578" cy="1655216"/>
          </a:xfrm>
        </p:grpSpPr>
        <p:cxnSp>
          <p:nvCxnSpPr>
            <p:cNvPr id="6" name="Connecteur droit 5"/>
            <p:cNvCxnSpPr/>
            <p:nvPr/>
          </p:nvCxnSpPr>
          <p:spPr>
            <a:xfrm rot="5400000">
              <a:off x="6751041" y="964136"/>
              <a:ext cx="1071208" cy="714380"/>
            </a:xfrm>
            <a:prstGeom prst="line">
              <a:avLst/>
            </a:prstGeom>
            <a:ln w="2222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rot="16200000" flipH="1">
              <a:off x="7501139" y="928417"/>
              <a:ext cx="1071208" cy="785818"/>
            </a:xfrm>
            <a:prstGeom prst="line">
              <a:avLst/>
            </a:prstGeom>
            <a:ln w="2222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6929454" y="1856930"/>
              <a:ext cx="1500198" cy="1587"/>
            </a:xfrm>
            <a:prstGeom prst="line">
              <a:avLst/>
            </a:prstGeom>
            <a:ln w="22225">
              <a:solidFill>
                <a:srgbClr val="0000CC"/>
              </a:solidFill>
            </a:ln>
          </p:spPr>
          <p:style>
            <a:lnRef idx="1">
              <a:schemeClr val="accent1"/>
            </a:lnRef>
            <a:fillRef idx="0">
              <a:schemeClr val="accent1"/>
            </a:fillRef>
            <a:effectRef idx="0">
              <a:schemeClr val="accent1"/>
            </a:effectRef>
            <a:fontRef idx="minor">
              <a:schemeClr val="tx1"/>
            </a:fontRef>
          </p:style>
        </p:cxnSp>
        <p:sp>
          <p:nvSpPr>
            <p:cNvPr id="9" name="ZoneTexte 19"/>
            <p:cNvSpPr txBox="1">
              <a:spLocks noChangeArrowheads="1"/>
            </p:cNvSpPr>
            <p:nvPr/>
          </p:nvSpPr>
          <p:spPr bwMode="auto">
            <a:xfrm>
              <a:off x="6643702" y="1857364"/>
              <a:ext cx="500066" cy="369332"/>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a:t>
              </a:r>
              <a:r>
                <a:rPr lang="fr-FR" baseline="30000">
                  <a:latin typeface="Times New Roman" pitchFamily="18" charset="0"/>
                  <a:cs typeface="Times New Roman" pitchFamily="18" charset="0"/>
                </a:rPr>
                <a:t>-</a:t>
              </a:r>
            </a:p>
          </p:txBody>
        </p:sp>
        <p:sp>
          <p:nvSpPr>
            <p:cNvPr id="10" name="ZoneTexte 20"/>
            <p:cNvSpPr txBox="1">
              <a:spLocks noChangeArrowheads="1"/>
            </p:cNvSpPr>
            <p:nvPr/>
          </p:nvSpPr>
          <p:spPr bwMode="auto">
            <a:xfrm>
              <a:off x="8001024" y="1071546"/>
              <a:ext cx="500066" cy="369332"/>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r</a:t>
              </a:r>
              <a:r>
                <a:rPr lang="fr-FR" baseline="-25000">
                  <a:latin typeface="Times New Roman" pitchFamily="18" charset="0"/>
                  <a:cs typeface="Times New Roman" pitchFamily="18" charset="0"/>
                </a:rPr>
                <a:t>2</a:t>
              </a:r>
            </a:p>
          </p:txBody>
        </p:sp>
        <p:sp>
          <p:nvSpPr>
            <p:cNvPr id="11" name="ZoneTexte 21"/>
            <p:cNvSpPr txBox="1">
              <a:spLocks noChangeArrowheads="1"/>
            </p:cNvSpPr>
            <p:nvPr/>
          </p:nvSpPr>
          <p:spPr bwMode="auto">
            <a:xfrm>
              <a:off x="6858016" y="1142984"/>
              <a:ext cx="500066" cy="369332"/>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r</a:t>
              </a:r>
              <a:r>
                <a:rPr lang="fr-FR" baseline="-25000">
                  <a:latin typeface="Times New Roman" pitchFamily="18" charset="0"/>
                  <a:cs typeface="Times New Roman" pitchFamily="18" charset="0"/>
                </a:rPr>
                <a:t>1</a:t>
              </a:r>
            </a:p>
          </p:txBody>
        </p:sp>
        <p:sp>
          <p:nvSpPr>
            <p:cNvPr id="12" name="ZoneTexte 22"/>
            <p:cNvSpPr txBox="1">
              <a:spLocks noChangeArrowheads="1"/>
            </p:cNvSpPr>
            <p:nvPr/>
          </p:nvSpPr>
          <p:spPr bwMode="auto">
            <a:xfrm>
              <a:off x="7429520" y="1857364"/>
              <a:ext cx="500066" cy="369332"/>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r</a:t>
              </a:r>
              <a:r>
                <a:rPr lang="fr-FR" baseline="-25000">
                  <a:latin typeface="Times New Roman" pitchFamily="18" charset="0"/>
                  <a:cs typeface="Times New Roman" pitchFamily="18" charset="0"/>
                </a:rPr>
                <a:t>12</a:t>
              </a:r>
            </a:p>
          </p:txBody>
        </p:sp>
        <p:sp>
          <p:nvSpPr>
            <p:cNvPr id="13" name="ZoneTexte 23"/>
            <p:cNvSpPr txBox="1">
              <a:spLocks noChangeArrowheads="1"/>
            </p:cNvSpPr>
            <p:nvPr/>
          </p:nvSpPr>
          <p:spPr bwMode="auto">
            <a:xfrm>
              <a:off x="8358214" y="1785926"/>
              <a:ext cx="500066" cy="369332"/>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a:t>
              </a:r>
              <a:r>
                <a:rPr lang="fr-FR" baseline="30000">
                  <a:latin typeface="Times New Roman" pitchFamily="18" charset="0"/>
                  <a:cs typeface="Times New Roman" pitchFamily="18" charset="0"/>
                </a:rPr>
                <a:t>-</a:t>
              </a:r>
            </a:p>
          </p:txBody>
        </p:sp>
        <p:sp>
          <p:nvSpPr>
            <p:cNvPr id="14" name="ZoneTexte 24"/>
            <p:cNvSpPr txBox="1">
              <a:spLocks noChangeArrowheads="1"/>
            </p:cNvSpPr>
            <p:nvPr/>
          </p:nvSpPr>
          <p:spPr bwMode="auto">
            <a:xfrm>
              <a:off x="7429520" y="571480"/>
              <a:ext cx="785818" cy="276999"/>
            </a:xfrm>
            <a:prstGeom prst="rect">
              <a:avLst/>
            </a:prstGeom>
            <a:noFill/>
            <a:ln w="9525">
              <a:noFill/>
              <a:miter lim="800000"/>
              <a:headEnd/>
              <a:tailEnd/>
            </a:ln>
          </p:spPr>
          <p:txBody>
            <a:bodyPr>
              <a:spAutoFit/>
            </a:bodyPr>
            <a:lstStyle/>
            <a:p>
              <a:r>
                <a:rPr lang="fr-FR" baseline="30000">
                  <a:latin typeface="Times New Roman" pitchFamily="18" charset="0"/>
                  <a:cs typeface="Times New Roman" pitchFamily="18" charset="0"/>
                </a:rPr>
                <a:t>noyau</a:t>
              </a:r>
            </a:p>
          </p:txBody>
        </p:sp>
      </p:grpSp>
      <p:pic>
        <p:nvPicPr>
          <p:cNvPr id="42393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428992" y="5442327"/>
            <a:ext cx="1857388" cy="6429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35</a:t>
            </a:fld>
            <a:endParaRPr lang="fr-FR"/>
          </a:p>
        </p:txBody>
      </p:sp>
      <p:sp>
        <p:nvSpPr>
          <p:cNvPr id="425985" name="Rectangle 1"/>
          <p:cNvSpPr>
            <a:spLocks noChangeArrowheads="1"/>
          </p:cNvSpPr>
          <p:nvPr/>
        </p:nvSpPr>
        <p:spPr bwMode="auto">
          <a:xfrm>
            <a:off x="0" y="0"/>
            <a:ext cx="9144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On en déduit l’</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Hamiltonien</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 de l’atome d’He :</a:t>
            </a:r>
          </a:p>
          <a:p>
            <a:pPr marL="0" marR="0" lvl="0" indent="0" algn="just" defTabSz="914400" rtl="0" eaLnBrk="1" fontAlgn="base" latinLnBrk="0" hangingPunct="1">
              <a:lnSpc>
                <a:spcPct val="100000"/>
              </a:lnSpc>
              <a:spcBef>
                <a:spcPct val="0"/>
              </a:spcBef>
              <a:spcAft>
                <a:spcPct val="0"/>
              </a:spcAft>
              <a:buClrTx/>
              <a:buSzTx/>
              <a:buFontTx/>
              <a:buNone/>
              <a:tabLst/>
            </a:pPr>
            <a:endParaRPr lang="fr-FR"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fr-FR"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1 </a:t>
            </a:r>
            <a:r>
              <a:rPr lang="fr-FR" dirty="0" smtClean="0">
                <a:latin typeface="Times New Roman" pitchFamily="18" charset="0"/>
                <a:cs typeface="Times New Roman" pitchFamily="18" charset="0"/>
              </a:rPr>
              <a:t>et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2 </a:t>
            </a:r>
            <a:r>
              <a:rPr lang="fr-FR" dirty="0" smtClean="0">
                <a:latin typeface="Times New Roman" pitchFamily="18" charset="0"/>
                <a:cs typeface="Times New Roman" pitchFamily="18" charset="0"/>
              </a:rPr>
              <a:t>étant les </a:t>
            </a:r>
            <a:r>
              <a:rPr lang="fr-FR" dirty="0" err="1" smtClean="0">
                <a:latin typeface="Times New Roman" pitchFamily="18" charset="0"/>
                <a:cs typeface="Times New Roman" pitchFamily="18" charset="0"/>
              </a:rPr>
              <a:t>laplaciens</a:t>
            </a:r>
            <a:r>
              <a:rPr lang="fr-FR" dirty="0" smtClean="0">
                <a:latin typeface="Times New Roman" pitchFamily="18" charset="0"/>
                <a:cs typeface="Times New Roman" pitchFamily="18" charset="0"/>
              </a:rPr>
              <a:t> des 2 électrons.</a:t>
            </a:r>
          </a:p>
          <a:p>
            <a:pPr algn="just">
              <a:lnSpc>
                <a:spcPct val="150000"/>
              </a:lnSpc>
            </a:pPr>
            <a:r>
              <a:rPr lang="fr-FR" dirty="0" smtClean="0">
                <a:latin typeface="Times New Roman" pitchFamily="18" charset="0"/>
                <a:cs typeface="Times New Roman" pitchFamily="18" charset="0"/>
              </a:rPr>
              <a:t>L’équation de Schrödinger s’écrit:               dans cette expression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dépend des coordonnées des 2 électrons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(x</a:t>
            </a:r>
            <a:r>
              <a:rPr lang="fr-FR" baseline="-25000" dirty="0" smtClean="0">
                <a:latin typeface="Times New Roman" pitchFamily="18" charset="0"/>
                <a:cs typeface="Times New Roman" pitchFamily="18" charset="0"/>
              </a:rPr>
              <a:t>1</a:t>
            </a:r>
            <a:r>
              <a:rPr lang="fr-FR" dirty="0" smtClean="0">
                <a:latin typeface="Times New Roman" pitchFamily="18" charset="0"/>
                <a:cs typeface="Times New Roman" pitchFamily="18" charset="0"/>
              </a:rPr>
              <a:t>,y</a:t>
            </a:r>
            <a:r>
              <a:rPr lang="fr-FR" baseline="-25000" dirty="0" smtClean="0">
                <a:latin typeface="Times New Roman" pitchFamily="18" charset="0"/>
                <a:cs typeface="Times New Roman" pitchFamily="18" charset="0"/>
              </a:rPr>
              <a:t>1</a:t>
            </a:r>
            <a:r>
              <a:rPr lang="fr-FR" dirty="0" smtClean="0">
                <a:latin typeface="Times New Roman" pitchFamily="18" charset="0"/>
                <a:cs typeface="Times New Roman" pitchFamily="18" charset="0"/>
              </a:rPr>
              <a:t>,z</a:t>
            </a:r>
            <a:r>
              <a:rPr lang="fr-FR" baseline="-25000" dirty="0" smtClean="0">
                <a:latin typeface="Times New Roman" pitchFamily="18" charset="0"/>
                <a:cs typeface="Times New Roman" pitchFamily="18" charset="0"/>
              </a:rPr>
              <a:t>1</a:t>
            </a:r>
            <a:r>
              <a:rPr lang="fr-FR" dirty="0" smtClean="0">
                <a:latin typeface="Times New Roman" pitchFamily="18" charset="0"/>
                <a:cs typeface="Times New Roman" pitchFamily="18" charset="0"/>
              </a:rPr>
              <a:t>,x</a:t>
            </a:r>
            <a:r>
              <a:rPr lang="fr-FR" baseline="-25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,y</a:t>
            </a:r>
            <a:r>
              <a:rPr lang="fr-FR" baseline="-25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,z</a:t>
            </a:r>
            <a:r>
              <a:rPr lang="fr-FR" baseline="-25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que l’on écrit plus simplement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(1,2)</a:t>
            </a:r>
            <a:r>
              <a:rPr lang="fr-FR" dirty="0" smtClean="0">
                <a:latin typeface="Times New Roman" pitchFamily="18" charset="0"/>
                <a:cs typeface="Times New Roman" pitchFamily="18" charset="0"/>
              </a:rPr>
              <a:t>.</a:t>
            </a:r>
          </a:p>
          <a:p>
            <a:pPr algn="just">
              <a:lnSpc>
                <a:spcPct val="150000"/>
              </a:lnSpc>
            </a:pPr>
            <a:r>
              <a:rPr lang="fr-FR" dirty="0" smtClean="0">
                <a:latin typeface="Times New Roman" pitchFamily="18" charset="0"/>
                <a:cs typeface="Times New Roman" pitchFamily="18" charset="0"/>
              </a:rPr>
              <a:t>La résolution mathématique d’un tel problème est impossible et l’on doit faire appel à des approximations.</a:t>
            </a:r>
          </a:p>
          <a:p>
            <a:pPr algn="just">
              <a:lnSpc>
                <a:spcPct val="150000"/>
              </a:lnSpc>
            </a:pPr>
            <a:endParaRPr lang="fr-FR"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pic>
        <p:nvPicPr>
          <p:cNvPr id="425986"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85925" y="428604"/>
            <a:ext cx="3243265" cy="785818"/>
          </a:xfrm>
          <a:prstGeom prst="rect">
            <a:avLst/>
          </a:prstGeom>
          <a:noFill/>
          <a:ln w="9525">
            <a:noFill/>
            <a:miter lim="800000"/>
            <a:headEnd/>
            <a:tailEnd/>
          </a:ln>
        </p:spPr>
      </p:pic>
      <p:pic>
        <p:nvPicPr>
          <p:cNvPr id="425990"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286116" y="1838178"/>
            <a:ext cx="785786" cy="43338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p:cNvSpPr>
          <p:nvPr/>
        </p:nvSpPr>
        <p:spPr bwMode="auto">
          <a:xfrm>
            <a:off x="0" y="714356"/>
            <a:ext cx="9144000" cy="2685290"/>
          </a:xfrm>
          <a:prstGeom prst="rect">
            <a:avLst/>
          </a:prstGeom>
          <a:noFill/>
          <a:ln w="9525">
            <a:noFill/>
            <a:miter lim="800000"/>
            <a:headEnd/>
            <a:tailEnd/>
          </a:ln>
        </p:spPr>
        <p:txBody>
          <a:bodyPr wrap="square" tIns="152352" bIns="38088" anchor="ctr">
            <a:spAutoFit/>
          </a:bodyPr>
          <a:lstStyle/>
          <a:p>
            <a:pPr algn="just" eaLnBrk="0" hangingPunct="0">
              <a:lnSpc>
                <a:spcPct val="150000"/>
              </a:lnSpc>
            </a:pPr>
            <a:r>
              <a:rPr lang="fr-FR" b="1" dirty="0">
                <a:latin typeface="Times New Roman" pitchFamily="18" charset="0"/>
                <a:ea typeface="Calibri" pitchFamily="34" charset="0"/>
                <a:cs typeface="Times New Roman" pitchFamily="18" charset="0"/>
              </a:rPr>
              <a:t>La première hypothèse </a:t>
            </a:r>
            <a:r>
              <a:rPr lang="fr-FR" dirty="0">
                <a:latin typeface="Times New Roman" pitchFamily="18" charset="0"/>
                <a:ea typeface="Calibri" pitchFamily="34" charset="0"/>
                <a:cs typeface="Times New Roman" pitchFamily="18" charset="0"/>
              </a:rPr>
              <a:t>que nous avons utilisée, consiste à considérer le noyau comme immobile : c’est l’approximation Born-Oppenheimer</a:t>
            </a:r>
            <a:r>
              <a:rPr lang="fr-FR" dirty="0" smtClean="0">
                <a:latin typeface="Times New Roman" pitchFamily="18" charset="0"/>
                <a:ea typeface="Calibri" pitchFamily="34" charset="0"/>
                <a:cs typeface="Times New Roman" pitchFamily="18" charset="0"/>
              </a:rPr>
              <a:t>.</a:t>
            </a:r>
            <a:endParaRPr lang="fr-FR" b="1" dirty="0">
              <a:latin typeface="Times New Roman" pitchFamily="18" charset="0"/>
              <a:ea typeface="Calibri" pitchFamily="34" charset="0"/>
              <a:cs typeface="Times New Roman" pitchFamily="18" charset="0"/>
            </a:endParaRPr>
          </a:p>
          <a:p>
            <a:pPr algn="just" eaLnBrk="0" hangingPunct="0">
              <a:lnSpc>
                <a:spcPct val="150000"/>
              </a:lnSpc>
            </a:pPr>
            <a:r>
              <a:rPr lang="fr-FR" b="1" dirty="0">
                <a:latin typeface="Times New Roman" pitchFamily="18" charset="0"/>
                <a:ea typeface="Calibri" pitchFamily="34" charset="0"/>
                <a:cs typeface="Times New Roman" pitchFamily="18" charset="0"/>
              </a:rPr>
              <a:t>La deuxième hypothèse </a:t>
            </a:r>
            <a:r>
              <a:rPr lang="fr-FR" dirty="0">
                <a:latin typeface="Times New Roman" pitchFamily="18" charset="0"/>
                <a:ea typeface="Calibri" pitchFamily="34" charset="0"/>
                <a:cs typeface="Times New Roman" pitchFamily="18" charset="0"/>
              </a:rPr>
              <a:t>consiste à se ramener à un résultat comme celui des </a:t>
            </a:r>
            <a:r>
              <a:rPr lang="fr-FR" dirty="0" err="1">
                <a:latin typeface="Times New Roman" pitchFamily="18" charset="0"/>
                <a:ea typeface="Calibri" pitchFamily="34" charset="0"/>
                <a:cs typeface="Times New Roman" pitchFamily="18" charset="0"/>
              </a:rPr>
              <a:t>hydrogénoïdes</a:t>
            </a:r>
            <a:r>
              <a:rPr lang="fr-FR" dirty="0">
                <a:latin typeface="Times New Roman" pitchFamily="18" charset="0"/>
                <a:ea typeface="Calibri" pitchFamily="34" charset="0"/>
                <a:cs typeface="Times New Roman" pitchFamily="18" charset="0"/>
              </a:rPr>
              <a:t>.</a:t>
            </a:r>
          </a:p>
          <a:p>
            <a:pPr algn="just" eaLnBrk="0" hangingPunct="0">
              <a:lnSpc>
                <a:spcPct val="150000"/>
              </a:lnSpc>
            </a:pPr>
            <a:endParaRPr lang="fr-FR" dirty="0" smtClean="0">
              <a:latin typeface="Times New Roman" pitchFamily="18" charset="0"/>
              <a:ea typeface="Calibri" pitchFamily="34" charset="0"/>
              <a:cs typeface="Times New Roman" pitchFamily="18" charset="0"/>
            </a:endParaRPr>
          </a:p>
          <a:p>
            <a:pPr algn="just" eaLnBrk="0" hangingPunct="0">
              <a:lnSpc>
                <a:spcPct val="150000"/>
              </a:lnSpc>
            </a:pPr>
            <a:r>
              <a:rPr lang="fr-FR" dirty="0" smtClean="0">
                <a:latin typeface="Times New Roman" pitchFamily="18" charset="0"/>
                <a:ea typeface="Calibri" pitchFamily="34" charset="0"/>
                <a:cs typeface="Times New Roman" pitchFamily="18" charset="0"/>
              </a:rPr>
              <a:t>D’une façon générale, pour un atome, de numéro atomique Z, la simplification consiste à dire que l’énergie potentiel auquel est soumis chaque électron est de type :</a:t>
            </a:r>
          </a:p>
        </p:txBody>
      </p:sp>
      <p:sp>
        <p:nvSpPr>
          <p:cNvPr id="109571" name="Rectangle 3"/>
          <p:cNvSpPr>
            <a:spLocks noChangeArrowheads="1"/>
          </p:cNvSpPr>
          <p:nvPr/>
        </p:nvSpPr>
        <p:spPr bwMode="auto">
          <a:xfrm>
            <a:off x="0" y="895350"/>
            <a:ext cx="9144000" cy="0"/>
          </a:xfrm>
          <a:prstGeom prst="rect">
            <a:avLst/>
          </a:prstGeom>
          <a:noFill/>
          <a:ln w="9525">
            <a:noFill/>
            <a:miter lim="800000"/>
            <a:headEnd/>
            <a:tailEnd/>
          </a:ln>
        </p:spPr>
        <p:txBody>
          <a:bodyPr wrap="none" anchor="ctr">
            <a:spAutoFit/>
          </a:bodyPr>
          <a:lstStyle/>
          <a:p>
            <a:pPr eaLnBrk="0" hangingPunct="0"/>
            <a:endParaRPr lang="fr-FR"/>
          </a:p>
        </p:txBody>
      </p:sp>
      <p:sp>
        <p:nvSpPr>
          <p:cNvPr id="109572" name="Rectangle 17"/>
          <p:cNvSpPr>
            <a:spLocks noChangeArrowheads="1"/>
          </p:cNvSpPr>
          <p:nvPr/>
        </p:nvSpPr>
        <p:spPr bwMode="auto">
          <a:xfrm>
            <a:off x="3000375" y="214313"/>
            <a:ext cx="2627835" cy="461665"/>
          </a:xfrm>
          <a:prstGeom prst="rect">
            <a:avLst/>
          </a:prstGeom>
          <a:noFill/>
          <a:ln w="9525">
            <a:noFill/>
            <a:miter lim="800000"/>
            <a:headEnd/>
            <a:tailEnd/>
          </a:ln>
        </p:spPr>
        <p:txBody>
          <a:bodyPr wrap="none">
            <a:spAutoFit/>
          </a:bodyPr>
          <a:lstStyle/>
          <a:p>
            <a:pPr eaLnBrk="0" hangingPunct="0"/>
            <a:r>
              <a:rPr lang="fr-FR" sz="2000" b="1" dirty="0">
                <a:solidFill>
                  <a:srgbClr val="FF0000"/>
                </a:solidFill>
                <a:latin typeface="Times New Roman" pitchFamily="18" charset="0"/>
                <a:ea typeface="Calibri" pitchFamily="34" charset="0"/>
                <a:cs typeface="Times New Roman" pitchFamily="18" charset="0"/>
              </a:rPr>
              <a:t>Résolution approchée</a:t>
            </a:r>
            <a:r>
              <a:rPr lang="fr-FR" sz="2400" b="1" dirty="0">
                <a:solidFill>
                  <a:srgbClr val="0000CC"/>
                </a:solidFill>
                <a:latin typeface="Times New Roman" pitchFamily="18" charset="0"/>
                <a:ea typeface="Calibri" pitchFamily="34" charset="0"/>
                <a:cs typeface="Times New Roman" pitchFamily="18" charset="0"/>
              </a:rPr>
              <a:t> </a:t>
            </a:r>
            <a:endParaRPr lang="fr-FR" sz="2400" dirty="0">
              <a:solidFill>
                <a:srgbClr val="0000CC"/>
              </a:solidFill>
              <a:latin typeface="Times New Roman" pitchFamily="18" charset="0"/>
              <a:ea typeface="Calibri" pitchFamily="34" charset="0"/>
              <a:cs typeface="Times New Roman" pitchFamily="18" charset="0"/>
            </a:endParaRPr>
          </a:p>
        </p:txBody>
      </p:sp>
      <p:pic>
        <p:nvPicPr>
          <p:cNvPr id="109573" name="Picture 1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457200"/>
            <a:ext cx="38100" cy="209550"/>
          </a:xfrm>
          <a:prstGeom prst="rect">
            <a:avLst/>
          </a:prstGeom>
          <a:noFill/>
          <a:ln w="9525">
            <a:noFill/>
            <a:miter lim="800000"/>
            <a:headEnd/>
            <a:tailEnd/>
          </a:ln>
        </p:spPr>
      </p:pic>
      <p:pic>
        <p:nvPicPr>
          <p:cNvPr id="109574" name="Picture 1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0" y="1028700"/>
            <a:ext cx="38100" cy="209550"/>
          </a:xfrm>
          <a:prstGeom prst="rect">
            <a:avLst/>
          </a:prstGeom>
          <a:noFill/>
          <a:ln w="9525">
            <a:noFill/>
            <a:miter lim="800000"/>
            <a:headEnd/>
            <a:tailEnd/>
          </a:ln>
        </p:spPr>
      </p:pic>
      <p:sp>
        <p:nvSpPr>
          <p:cNvPr id="109575" name="Rectangle 17"/>
          <p:cNvSpPr>
            <a:spLocks noChangeArrowheads="1"/>
          </p:cNvSpPr>
          <p:nvPr/>
        </p:nvSpPr>
        <p:spPr bwMode="auto">
          <a:xfrm>
            <a:off x="0" y="666750"/>
            <a:ext cx="9144000" cy="0"/>
          </a:xfrm>
          <a:prstGeom prst="rect">
            <a:avLst/>
          </a:prstGeom>
          <a:noFill/>
          <a:ln w="9525">
            <a:noFill/>
            <a:miter lim="800000"/>
            <a:headEnd/>
            <a:tailEnd/>
          </a:ln>
        </p:spPr>
        <p:txBody>
          <a:bodyPr wrap="none" anchor="ctr">
            <a:spAutoFit/>
          </a:bodyPr>
          <a:lstStyle/>
          <a:p>
            <a:endParaRPr lang="fr-FR"/>
          </a:p>
        </p:txBody>
      </p:sp>
      <p:sp>
        <p:nvSpPr>
          <p:cNvPr id="8" name="Espace réservé du numéro de diapositive 7"/>
          <p:cNvSpPr>
            <a:spLocks noGrp="1"/>
          </p:cNvSpPr>
          <p:nvPr>
            <p:ph type="sldNum" sz="quarter" idx="12"/>
          </p:nvPr>
        </p:nvSpPr>
        <p:spPr/>
        <p:txBody>
          <a:bodyPr/>
          <a:lstStyle/>
          <a:p>
            <a:pPr>
              <a:defRPr/>
            </a:pPr>
            <a:fld id="{32F280D5-2B51-43CB-A2F1-517981BEAA76}" type="slidenum">
              <a:rPr lang="fr-FR" smtClean="0"/>
              <a:pPr>
                <a:defRPr/>
              </a:pPr>
              <a:t>36</a:t>
            </a:fld>
            <a:endParaRPr lang="fr-FR"/>
          </a:p>
        </p:txBody>
      </p:sp>
      <p:pic>
        <p:nvPicPr>
          <p:cNvPr id="9" name="Picture 2"/>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928926" y="3500438"/>
            <a:ext cx="2857520" cy="785830"/>
          </a:xfrm>
          <a:prstGeom prst="rect">
            <a:avLst/>
          </a:prstGeom>
          <a:noFill/>
          <a:ln w="9525">
            <a:solidFill>
              <a:srgbClr val="0000CC"/>
            </a:solidFill>
            <a:miter lim="800000"/>
            <a:headEnd/>
            <a:tailEnd/>
          </a:ln>
        </p:spPr>
      </p:pic>
      <p:sp>
        <p:nvSpPr>
          <p:cNvPr id="10" name="Rectangle 12"/>
          <p:cNvSpPr>
            <a:spLocks noChangeArrowheads="1"/>
          </p:cNvSpPr>
          <p:nvPr/>
        </p:nvSpPr>
        <p:spPr bwMode="auto">
          <a:xfrm>
            <a:off x="0" y="4500570"/>
            <a:ext cx="7643813" cy="369888"/>
          </a:xfrm>
          <a:prstGeom prst="rect">
            <a:avLst/>
          </a:prstGeom>
          <a:noFill/>
          <a:ln w="9525">
            <a:noFill/>
            <a:miter lim="800000"/>
            <a:headEnd/>
            <a:tailEnd/>
          </a:ln>
        </p:spPr>
        <p:txBody>
          <a:bodyPr>
            <a:spAutoFit/>
          </a:bodyPr>
          <a:lstStyle/>
          <a:p>
            <a:pPr algn="justLow"/>
            <a:r>
              <a:rPr lang="fr-FR" dirty="0">
                <a:latin typeface="Times New Roman" pitchFamily="18" charset="0"/>
                <a:cs typeface="Times New Roman" pitchFamily="18" charset="0"/>
              </a:rPr>
              <a:t>Z*</a:t>
            </a:r>
            <a:r>
              <a:rPr lang="fr-FR" dirty="0">
                <a:latin typeface="Times New Roman" pitchFamily="18" charset="0"/>
                <a:ea typeface="Calibri" pitchFamily="34" charset="0"/>
                <a:cs typeface="Times New Roman" pitchFamily="18" charset="0"/>
              </a:rPr>
              <a:t> s’appelle la charge nucléaire fictive,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 est la constante d’écran de l’électron.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6"/>
          <p:cNvSpPr>
            <a:spLocks noChangeArrowheads="1"/>
          </p:cNvSpPr>
          <p:nvPr/>
        </p:nvSpPr>
        <p:spPr bwMode="auto">
          <a:xfrm>
            <a:off x="0" y="571480"/>
            <a:ext cx="9144000" cy="1289071"/>
          </a:xfrm>
          <a:prstGeom prst="rect">
            <a:avLst/>
          </a:prstGeom>
          <a:noFill/>
          <a:ln w="9525">
            <a:noFill/>
            <a:miter lim="800000"/>
            <a:headEnd/>
            <a:tailEnd/>
          </a:ln>
        </p:spPr>
        <p:txBody>
          <a:bodyPr wrap="square" anchor="ctr">
            <a:spAutoFit/>
          </a:bodyPr>
          <a:lstStyle/>
          <a:p>
            <a:pPr algn="just" eaLnBrk="0" hangingPunct="0">
              <a:lnSpc>
                <a:spcPct val="150000"/>
              </a:lnSpc>
            </a:pPr>
            <a:r>
              <a:rPr lang="fr-FR" dirty="0" smtClean="0">
                <a:latin typeface="Times New Roman" pitchFamily="18" charset="0"/>
                <a:sym typeface="Symbol" pitchFamily="18" charset="2"/>
              </a:rPr>
              <a:t>Cette </a:t>
            </a:r>
            <a:r>
              <a:rPr lang="fr-FR" dirty="0">
                <a:latin typeface="Times New Roman" pitchFamily="18" charset="0"/>
                <a:sym typeface="Symbol" pitchFamily="18" charset="2"/>
              </a:rPr>
              <a:t>approximation permet de ramener la résolution (mathématiquement impossible) de l’équation de Schrödinger polyélectronique à la résolution de N (nombre d’électron) équations de Schrödinger </a:t>
            </a:r>
            <a:r>
              <a:rPr lang="fr-FR" dirty="0" smtClean="0">
                <a:latin typeface="Times New Roman" pitchFamily="18" charset="0"/>
                <a:sym typeface="Symbol" pitchFamily="18" charset="2"/>
              </a:rPr>
              <a:t>monoélectronique </a:t>
            </a:r>
            <a:r>
              <a:rPr lang="fr-FR" dirty="0">
                <a:latin typeface="Times New Roman" pitchFamily="18" charset="0"/>
                <a:sym typeface="Symbol" pitchFamily="18" charset="2"/>
              </a:rPr>
              <a:t>de type </a:t>
            </a:r>
            <a:r>
              <a:rPr lang="fr-FR" dirty="0" err="1">
                <a:latin typeface="Times New Roman" pitchFamily="18" charset="0"/>
                <a:sym typeface="Symbol" pitchFamily="18" charset="2"/>
              </a:rPr>
              <a:t>hydrogénoîde</a:t>
            </a:r>
            <a:r>
              <a:rPr lang="fr-FR" dirty="0">
                <a:latin typeface="Times New Roman" pitchFamily="18" charset="0"/>
                <a:sym typeface="Symbol" pitchFamily="18" charset="2"/>
              </a:rPr>
              <a:t> :</a:t>
            </a:r>
          </a:p>
        </p:txBody>
      </p:sp>
      <p:pic>
        <p:nvPicPr>
          <p:cNvPr id="112643"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14612" y="2000240"/>
            <a:ext cx="4837112" cy="652463"/>
          </a:xfrm>
          <a:prstGeom prst="rect">
            <a:avLst/>
          </a:prstGeom>
          <a:noFill/>
          <a:ln w="9525">
            <a:solidFill>
              <a:srgbClr val="0000CC"/>
            </a:solidFill>
            <a:miter lim="800000"/>
            <a:headEnd/>
            <a:tailEnd/>
          </a:ln>
        </p:spPr>
      </p:pic>
      <p:pic>
        <p:nvPicPr>
          <p:cNvPr id="112644"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27089" y="4293064"/>
            <a:ext cx="2073275" cy="614362"/>
          </a:xfrm>
          <a:prstGeom prst="rect">
            <a:avLst/>
          </a:prstGeom>
          <a:noFill/>
          <a:ln w="9525">
            <a:solidFill>
              <a:srgbClr val="0000CC"/>
            </a:solidFill>
            <a:miter lim="800000"/>
            <a:headEnd/>
            <a:tailEnd/>
          </a:ln>
        </p:spPr>
      </p:pic>
      <p:sp>
        <p:nvSpPr>
          <p:cNvPr id="112645" name="Rectangle 9"/>
          <p:cNvSpPr>
            <a:spLocks noChangeArrowheads="1"/>
          </p:cNvSpPr>
          <p:nvPr/>
        </p:nvSpPr>
        <p:spPr bwMode="auto">
          <a:xfrm>
            <a:off x="642938" y="2049481"/>
            <a:ext cx="1806575" cy="646113"/>
          </a:xfrm>
          <a:prstGeom prst="rect">
            <a:avLst/>
          </a:prstGeom>
          <a:noFill/>
          <a:ln w="9525">
            <a:noFill/>
            <a:miter lim="800000"/>
            <a:headEnd/>
            <a:tailEnd/>
          </a:ln>
        </p:spPr>
        <p:txBody>
          <a:bodyPr wrap="none" anchor="ctr">
            <a:spAutoFit/>
          </a:bodyPr>
          <a:lstStyle/>
          <a:p>
            <a:r>
              <a:rPr lang="fr-FR" dirty="0">
                <a:latin typeface="Times New Roman" pitchFamily="18" charset="0"/>
                <a:ea typeface="Calibri" pitchFamily="34" charset="0"/>
                <a:cs typeface="Times New Roman" pitchFamily="18" charset="0"/>
              </a:rPr>
              <a:t>Pour l’électron i :</a:t>
            </a:r>
          </a:p>
          <a:p>
            <a:pPr eaLnBrk="0" hangingPunct="0"/>
            <a:endParaRPr lang="fr-FR" dirty="0">
              <a:ea typeface="Calibri" pitchFamily="34" charset="0"/>
              <a:cs typeface="Times New Roman" pitchFamily="18" charset="0"/>
            </a:endParaRPr>
          </a:p>
        </p:txBody>
      </p:sp>
      <p:sp>
        <p:nvSpPr>
          <p:cNvPr id="112646" name="Rectangle 10"/>
          <p:cNvSpPr>
            <a:spLocks noChangeArrowheads="1"/>
          </p:cNvSpPr>
          <p:nvPr/>
        </p:nvSpPr>
        <p:spPr bwMode="auto">
          <a:xfrm>
            <a:off x="0" y="2928934"/>
            <a:ext cx="9144000" cy="3000821"/>
          </a:xfrm>
          <a:prstGeom prst="rect">
            <a:avLst/>
          </a:prstGeom>
          <a:noFill/>
          <a:ln w="9525">
            <a:noFill/>
            <a:miter lim="800000"/>
            <a:headEnd/>
            <a:tailEnd/>
          </a:ln>
        </p:spPr>
        <p:txBody>
          <a:bodyPr wrap="square" anchor="ctr">
            <a:spAutoFit/>
          </a:bodyPr>
          <a:lstStyle/>
          <a:p>
            <a:pPr>
              <a:lnSpc>
                <a:spcPct val="150000"/>
              </a:lnSpc>
            </a:pPr>
            <a:r>
              <a:rPr lang="fr-FR" dirty="0">
                <a:latin typeface="Times New Roman" pitchFamily="18" charset="0"/>
                <a:ea typeface="Calibri" pitchFamily="34" charset="0"/>
                <a:cs typeface="Times New Roman" pitchFamily="18" charset="0"/>
              </a:rPr>
              <a:t>La fonction d’onde s’écrit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(1,2,...,i,…N) =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(1)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(2)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(i)…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(N)</a:t>
            </a:r>
            <a:endParaRPr lang="fr-FR" dirty="0">
              <a:latin typeface="Times New Roman" pitchFamily="18" charset="0"/>
              <a:ea typeface="Calibri" pitchFamily="34" charset="0"/>
              <a:cs typeface="Times New Roman" pitchFamily="18" charset="0"/>
              <a:sym typeface="Symbol" pitchFamily="18" charset="2"/>
            </a:endParaRPr>
          </a:p>
          <a:p>
            <a:pPr eaLnBrk="0" hangingPunct="0">
              <a:lnSpc>
                <a:spcPct val="150000"/>
              </a:lnSpc>
            </a:pPr>
            <a:r>
              <a:rPr lang="fr-FR" dirty="0">
                <a:latin typeface="Times New Roman" pitchFamily="18" charset="0"/>
                <a:ea typeface="Calibri" pitchFamily="34" charset="0"/>
                <a:cs typeface="Times New Roman" pitchFamily="18" charset="0"/>
                <a:sym typeface="Symbol" pitchFamily="18" charset="2"/>
              </a:rPr>
              <a:t>L’énergie totale est E = E</a:t>
            </a:r>
            <a:r>
              <a:rPr lang="fr-FR" baseline="-30000" dirty="0">
                <a:latin typeface="Times New Roman" pitchFamily="18" charset="0"/>
                <a:ea typeface="Calibri" pitchFamily="34" charset="0"/>
                <a:cs typeface="Times New Roman" pitchFamily="18" charset="0"/>
                <a:sym typeface="Symbol" pitchFamily="18" charset="2"/>
              </a:rPr>
              <a:t>1</a:t>
            </a:r>
            <a:r>
              <a:rPr lang="fr-FR" dirty="0">
                <a:latin typeface="Times New Roman" pitchFamily="18" charset="0"/>
                <a:ea typeface="Calibri" pitchFamily="34" charset="0"/>
                <a:cs typeface="Times New Roman" pitchFamily="18" charset="0"/>
                <a:sym typeface="Symbol" pitchFamily="18" charset="2"/>
              </a:rPr>
              <a:t> + E</a:t>
            </a:r>
            <a:r>
              <a:rPr lang="fr-FR" baseline="-30000" dirty="0">
                <a:latin typeface="Times New Roman" pitchFamily="18" charset="0"/>
                <a:ea typeface="Calibri" pitchFamily="34" charset="0"/>
                <a:cs typeface="Times New Roman" pitchFamily="18" charset="0"/>
                <a:sym typeface="Symbol" pitchFamily="18" charset="2"/>
              </a:rPr>
              <a:t>2</a:t>
            </a:r>
            <a:r>
              <a:rPr lang="fr-FR" dirty="0">
                <a:latin typeface="Times New Roman" pitchFamily="18" charset="0"/>
                <a:ea typeface="Calibri" pitchFamily="34" charset="0"/>
                <a:cs typeface="Times New Roman" pitchFamily="18" charset="0"/>
                <a:sym typeface="Symbol" pitchFamily="18" charset="2"/>
              </a:rPr>
              <a:t> +…+ E</a:t>
            </a:r>
            <a:r>
              <a:rPr lang="fr-FR" baseline="-30000" dirty="0">
                <a:latin typeface="Times New Roman" pitchFamily="18" charset="0"/>
                <a:ea typeface="Calibri" pitchFamily="34" charset="0"/>
                <a:cs typeface="Times New Roman" pitchFamily="18" charset="0"/>
                <a:sym typeface="Symbol" pitchFamily="18" charset="2"/>
              </a:rPr>
              <a:t>i</a:t>
            </a:r>
            <a:r>
              <a:rPr lang="fr-FR" dirty="0">
                <a:latin typeface="Times New Roman" pitchFamily="18" charset="0"/>
                <a:ea typeface="Calibri" pitchFamily="34" charset="0"/>
                <a:cs typeface="Times New Roman" pitchFamily="18" charset="0"/>
                <a:sym typeface="Symbol" pitchFamily="18" charset="2"/>
              </a:rPr>
              <a:t> +…E</a:t>
            </a:r>
            <a:r>
              <a:rPr lang="fr-FR" baseline="-30000" dirty="0">
                <a:latin typeface="Times New Roman" pitchFamily="18" charset="0"/>
                <a:ea typeface="Calibri" pitchFamily="34" charset="0"/>
                <a:cs typeface="Times New Roman" pitchFamily="18" charset="0"/>
                <a:sym typeface="Symbol" pitchFamily="18" charset="2"/>
              </a:rPr>
              <a:t>N</a:t>
            </a:r>
            <a:endParaRPr lang="fr-FR" dirty="0">
              <a:latin typeface="Times New Roman" pitchFamily="18" charset="0"/>
              <a:ea typeface="Calibri" pitchFamily="34" charset="0"/>
              <a:cs typeface="Times New Roman" pitchFamily="18" charset="0"/>
              <a:sym typeface="Symbol" pitchFamily="18" charset="2"/>
            </a:endParaRPr>
          </a:p>
          <a:p>
            <a:pPr eaLnBrk="0" hangingPunct="0">
              <a:lnSpc>
                <a:spcPct val="150000"/>
              </a:lnSpc>
            </a:pPr>
            <a:r>
              <a:rPr lang="fr-FR" dirty="0">
                <a:latin typeface="Times New Roman" pitchFamily="18" charset="0"/>
                <a:ea typeface="Calibri" pitchFamily="34" charset="0"/>
                <a:cs typeface="Times New Roman" pitchFamily="18" charset="0"/>
                <a:sym typeface="Symbol" pitchFamily="18" charset="2"/>
              </a:rPr>
              <a:t>On peut même donner la valeur de l’énergie E</a:t>
            </a:r>
            <a:r>
              <a:rPr lang="fr-FR" baseline="-30000" dirty="0">
                <a:latin typeface="Times New Roman" pitchFamily="18" charset="0"/>
                <a:ea typeface="Calibri" pitchFamily="34" charset="0"/>
                <a:cs typeface="Times New Roman" pitchFamily="18" charset="0"/>
                <a:sym typeface="Symbol" pitchFamily="18" charset="2"/>
              </a:rPr>
              <a:t>i</a:t>
            </a:r>
            <a:r>
              <a:rPr lang="fr-FR" dirty="0">
                <a:latin typeface="Times New Roman" pitchFamily="18" charset="0"/>
                <a:ea typeface="Calibri" pitchFamily="34" charset="0"/>
                <a:cs typeface="Times New Roman" pitchFamily="18" charset="0"/>
                <a:sym typeface="Symbol" pitchFamily="18" charset="2"/>
              </a:rPr>
              <a:t> du </a:t>
            </a:r>
            <a:r>
              <a:rPr lang="fr-FR" dirty="0" err="1">
                <a:latin typeface="Times New Roman" pitchFamily="18" charset="0"/>
                <a:ea typeface="Calibri" pitchFamily="34" charset="0"/>
                <a:cs typeface="Times New Roman" pitchFamily="18" charset="0"/>
                <a:sym typeface="Symbol" pitchFamily="18" charset="2"/>
              </a:rPr>
              <a:t>i</a:t>
            </a:r>
            <a:r>
              <a:rPr lang="fr-FR" baseline="30000" dirty="0" err="1">
                <a:latin typeface="Times New Roman" pitchFamily="18" charset="0"/>
                <a:ea typeface="Calibri" pitchFamily="34" charset="0"/>
                <a:cs typeface="Times New Roman" pitchFamily="18" charset="0"/>
                <a:sym typeface="Symbol" pitchFamily="18" charset="2"/>
              </a:rPr>
              <a:t>eme</a:t>
            </a:r>
            <a:r>
              <a:rPr lang="fr-FR" dirty="0">
                <a:latin typeface="Times New Roman" pitchFamily="18" charset="0"/>
                <a:ea typeface="Calibri" pitchFamily="34" charset="0"/>
                <a:cs typeface="Times New Roman" pitchFamily="18" charset="0"/>
                <a:sym typeface="Symbol" pitchFamily="18" charset="2"/>
              </a:rPr>
              <a:t> électron</a:t>
            </a:r>
            <a:r>
              <a:rPr lang="fr-FR" dirty="0" smtClean="0">
                <a:latin typeface="Times New Roman" pitchFamily="18" charset="0"/>
                <a:ea typeface="Calibri" pitchFamily="34" charset="0"/>
                <a:cs typeface="Times New Roman" pitchFamily="18" charset="0"/>
                <a:sym typeface="Symbol" pitchFamily="18" charset="2"/>
              </a:rPr>
              <a:t>.</a:t>
            </a:r>
          </a:p>
          <a:p>
            <a:pPr eaLnBrk="0" hangingPunct="0"/>
            <a:endParaRPr lang="fr-FR" dirty="0" smtClean="0">
              <a:latin typeface="Times New Roman" pitchFamily="18" charset="0"/>
              <a:ea typeface="Calibri" pitchFamily="34" charset="0"/>
              <a:cs typeface="Times New Roman" pitchFamily="18" charset="0"/>
              <a:sym typeface="Symbol" pitchFamily="18" charset="2"/>
            </a:endParaRPr>
          </a:p>
          <a:p>
            <a:pPr eaLnBrk="0" hangingPunct="0"/>
            <a:r>
              <a:rPr lang="fr-FR" dirty="0" smtClean="0">
                <a:latin typeface="Times New Roman" pitchFamily="18" charset="0"/>
                <a:ea typeface="Calibri" pitchFamily="34" charset="0"/>
                <a:cs typeface="Times New Roman" pitchFamily="18" charset="0"/>
                <a:sym typeface="Symbol" pitchFamily="18" charset="2"/>
              </a:rPr>
              <a:t>                                                        Donc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E</a:t>
            </a:r>
            <a:r>
              <a:rPr lang="fr-FR" b="1" baseline="-25000" dirty="0" smtClean="0">
                <a:solidFill>
                  <a:srgbClr val="FF0000"/>
                </a:solidFill>
                <a:latin typeface="Times New Roman" pitchFamily="18" charset="0"/>
                <a:ea typeface="Calibri" pitchFamily="34" charset="0"/>
                <a:cs typeface="Times New Roman" pitchFamily="18" charset="0"/>
                <a:sym typeface="Symbol" pitchFamily="18" charset="2"/>
              </a:rPr>
              <a:t>i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  - 13,6 Z</a:t>
            </a:r>
            <a:r>
              <a:rPr lang="fr-FR" b="1" baseline="-25000" dirty="0" smtClean="0">
                <a:solidFill>
                  <a:srgbClr val="FF0000"/>
                </a:solidFill>
                <a:latin typeface="Times New Roman" pitchFamily="18" charset="0"/>
                <a:ea typeface="Calibri" pitchFamily="34" charset="0"/>
                <a:cs typeface="Times New Roman" pitchFamily="18" charset="0"/>
                <a:sym typeface="Symbol" pitchFamily="18" charset="2"/>
              </a:rPr>
              <a:t>i</a:t>
            </a:r>
            <a:r>
              <a:rPr lang="fr-FR" b="1" baseline="30000" dirty="0" smtClean="0">
                <a:solidFill>
                  <a:srgbClr val="FF0000"/>
                </a:solidFill>
                <a:latin typeface="Times New Roman" pitchFamily="18" charset="0"/>
                <a:ea typeface="Calibri" pitchFamily="34" charset="0"/>
                <a:cs typeface="Times New Roman" pitchFamily="18" charset="0"/>
                <a:sym typeface="Symbol" pitchFamily="18" charset="2"/>
              </a:rPr>
              <a:t>*2</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/n</a:t>
            </a:r>
            <a:r>
              <a:rPr lang="fr-FR" b="1" baseline="30000" dirty="0" smtClean="0">
                <a:solidFill>
                  <a:srgbClr val="FF0000"/>
                </a:solidFill>
                <a:latin typeface="Times New Roman" pitchFamily="18" charset="0"/>
                <a:ea typeface="Calibri" pitchFamily="34" charset="0"/>
                <a:cs typeface="Times New Roman" pitchFamily="18" charset="0"/>
                <a:sym typeface="Symbol" pitchFamily="18" charset="2"/>
              </a:rPr>
              <a:t>*2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 eV</a:t>
            </a:r>
            <a:endParaRPr lang="fr-FR" b="1" baseline="30000" dirty="0" smtClean="0">
              <a:solidFill>
                <a:srgbClr val="FF0000"/>
              </a:solidFill>
              <a:latin typeface="Times New Roman" pitchFamily="18" charset="0"/>
              <a:ea typeface="Calibri" pitchFamily="34" charset="0"/>
              <a:cs typeface="Times New Roman" pitchFamily="18" charset="0"/>
              <a:sym typeface="Symbol" pitchFamily="18" charset="2"/>
            </a:endParaRPr>
          </a:p>
          <a:p>
            <a:pPr eaLnBrk="0" hangingPunct="0"/>
            <a:endParaRPr lang="fr-FR" dirty="0" smtClean="0">
              <a:latin typeface="Times New Roman" pitchFamily="18" charset="0"/>
              <a:ea typeface="Calibri" pitchFamily="34" charset="0"/>
              <a:cs typeface="Times New Roman" pitchFamily="18" charset="0"/>
              <a:sym typeface="Symbol" pitchFamily="18" charset="2"/>
            </a:endParaRPr>
          </a:p>
          <a:p>
            <a:pPr algn="just">
              <a:lnSpc>
                <a:spcPct val="150000"/>
              </a:lnSpc>
            </a:pPr>
            <a:r>
              <a:rPr lang="fr-FR" dirty="0" smtClean="0">
                <a:latin typeface="Times New Roman" pitchFamily="18" charset="0"/>
                <a:cs typeface="Times New Roman" pitchFamily="18" charset="0"/>
              </a:rPr>
              <a:t>Dans l'approximation de Slater, l‘énergie E d'un atome est égale à la somme des énergies des électrons des différents groupes d‘électrons:</a:t>
            </a:r>
            <a:endParaRPr lang="fr-FR" dirty="0">
              <a:latin typeface="Times New Roman" pitchFamily="18" charset="0"/>
              <a:ea typeface="Calibri" pitchFamily="34" charset="0"/>
              <a:cs typeface="Times New Roman" pitchFamily="18" charset="0"/>
              <a:sym typeface="Symbol" pitchFamily="18" charset="2"/>
            </a:endParaRPr>
          </a:p>
        </p:txBody>
      </p:sp>
      <p:sp>
        <p:nvSpPr>
          <p:cNvPr id="7" name="Espace réservé du numéro de diapositive 6"/>
          <p:cNvSpPr>
            <a:spLocks noGrp="1"/>
          </p:cNvSpPr>
          <p:nvPr>
            <p:ph type="sldNum" sz="quarter" idx="12"/>
          </p:nvPr>
        </p:nvSpPr>
        <p:spPr>
          <a:xfrm>
            <a:off x="6553200" y="6278585"/>
            <a:ext cx="2133600" cy="365125"/>
          </a:xfrm>
        </p:spPr>
        <p:txBody>
          <a:bodyPr/>
          <a:lstStyle/>
          <a:p>
            <a:pPr>
              <a:defRPr/>
            </a:pPr>
            <a:fld id="{45FFF71A-5A89-4C17-99DB-6724073A2873}" type="slidenum">
              <a:rPr lang="fr-FR" smtClean="0"/>
              <a:pPr>
                <a:defRPr/>
              </a:pPr>
              <a:t>37</a:t>
            </a:fld>
            <a:endParaRPr lang="fr-FR" dirty="0"/>
          </a:p>
        </p:txBody>
      </p:sp>
      <p:sp>
        <p:nvSpPr>
          <p:cNvPr id="11" name="Rectangle 10"/>
          <p:cNvSpPr/>
          <p:nvPr/>
        </p:nvSpPr>
        <p:spPr>
          <a:xfrm>
            <a:off x="4429124" y="5429689"/>
            <a:ext cx="1620957" cy="461665"/>
          </a:xfrm>
          <a:prstGeom prst="rect">
            <a:avLst/>
          </a:prstGeom>
        </p:spPr>
        <p:txBody>
          <a:bodyPr wrap="none">
            <a:spAutoFit/>
          </a:bodyPr>
          <a:lstStyle/>
          <a:p>
            <a:r>
              <a:rPr lang="fr-FR" sz="2400" b="1" dirty="0" smtClean="0">
                <a:solidFill>
                  <a:srgbClr val="FF0000"/>
                </a:solidFill>
                <a:latin typeface="Times New Roman" pitchFamily="18" charset="0"/>
                <a:cs typeface="Times New Roman" pitchFamily="18" charset="0"/>
              </a:rPr>
              <a:t>E = </a:t>
            </a:r>
            <a:r>
              <a:rPr lang="el-GR" sz="2400" b="1" dirty="0" smtClean="0">
                <a:solidFill>
                  <a:srgbClr val="FF0000"/>
                </a:solidFill>
                <a:latin typeface="Times New Roman" pitchFamily="18" charset="0"/>
                <a:cs typeface="Times New Roman" pitchFamily="18" charset="0"/>
              </a:rPr>
              <a:t>Σ </a:t>
            </a:r>
            <a:r>
              <a:rPr lang="fr-FR" sz="2400" b="1" dirty="0" smtClean="0">
                <a:solidFill>
                  <a:srgbClr val="FF0000"/>
                </a:solidFill>
                <a:latin typeface="Times New Roman" pitchFamily="18" charset="0"/>
                <a:cs typeface="Times New Roman" pitchFamily="18" charset="0"/>
              </a:rPr>
              <a:t>n</a:t>
            </a:r>
            <a:r>
              <a:rPr lang="fr-FR" sz="2400" b="1" baseline="-25000" dirty="0" smtClean="0">
                <a:solidFill>
                  <a:srgbClr val="FF0000"/>
                </a:solidFill>
                <a:latin typeface="Times New Roman" pitchFamily="18" charset="0"/>
                <a:cs typeface="Times New Roman" pitchFamily="18" charset="0"/>
              </a:rPr>
              <a:t>i</a:t>
            </a:r>
            <a:r>
              <a:rPr lang="fr-FR" sz="2400" b="1" dirty="0" smtClean="0">
                <a:solidFill>
                  <a:srgbClr val="FF0000"/>
                </a:solidFill>
                <a:latin typeface="Times New Roman" pitchFamily="18" charset="0"/>
                <a:cs typeface="Times New Roman" pitchFamily="18" charset="0"/>
              </a:rPr>
              <a:t> E</a:t>
            </a:r>
            <a:r>
              <a:rPr lang="fr-FR" sz="2400" b="1" baseline="-25000" dirty="0" smtClean="0">
                <a:solidFill>
                  <a:srgbClr val="FF0000"/>
                </a:solidFill>
                <a:latin typeface="Times New Roman" pitchFamily="18" charset="0"/>
                <a:cs typeface="Times New Roman" pitchFamily="18" charset="0"/>
              </a:rPr>
              <a:t>i</a:t>
            </a:r>
            <a:endParaRPr lang="fr-FR" sz="2400" b="1" baseline="-25000" dirty="0">
              <a:solidFill>
                <a:srgbClr val="FF0000"/>
              </a:solidFill>
              <a:latin typeface="Times New Roman" pitchFamily="18" charset="0"/>
              <a:cs typeface="Times New Roman" pitchFamily="18" charset="0"/>
            </a:endParaRPr>
          </a:p>
        </p:txBody>
      </p:sp>
      <p:sp>
        <p:nvSpPr>
          <p:cNvPr id="9" name="Rectangle 8"/>
          <p:cNvSpPr/>
          <p:nvPr/>
        </p:nvSpPr>
        <p:spPr>
          <a:xfrm>
            <a:off x="1714480" y="273586"/>
            <a:ext cx="5895845" cy="369332"/>
          </a:xfrm>
          <a:prstGeom prst="rect">
            <a:avLst/>
          </a:prstGeom>
        </p:spPr>
        <p:txBody>
          <a:bodyPr wrap="none">
            <a:spAutoFit/>
          </a:bodyPr>
          <a:lstStyle/>
          <a:p>
            <a:r>
              <a:rPr lang="fr-FR" b="1" dirty="0" smtClean="0">
                <a:solidFill>
                  <a:srgbClr val="FF0000"/>
                </a:solidFill>
                <a:latin typeface="Times New Roman" pitchFamily="18" charset="0"/>
                <a:ea typeface="Calibri" pitchFamily="34" charset="0"/>
                <a:cs typeface="Times New Roman" pitchFamily="18" charset="0"/>
              </a:rPr>
              <a:t>Résolution </a:t>
            </a:r>
            <a:r>
              <a:rPr lang="fr-FR" b="1" dirty="0" smtClean="0">
                <a:solidFill>
                  <a:srgbClr val="FF0000"/>
                </a:solidFill>
                <a:latin typeface="Times New Roman" pitchFamily="18" charset="0"/>
                <a:sym typeface="Symbol" pitchFamily="18" charset="2"/>
              </a:rPr>
              <a:t>de l’équation de Schrödinger polyélectronique </a:t>
            </a:r>
            <a:endParaRPr lang="fr-FR" b="1"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4690" name="Objet 15"/>
          <p:cNvPicPr>
            <a:picLocks noChangeArrowheads="1"/>
          </p:cNvPicPr>
          <p:nvPr/>
        </p:nvPicPr>
        <p:blipFill>
          <a:blip r:embed="rId2"/>
          <a:srcRect l="-5914" t="-2118" r="-35275" b="-95"/>
          <a:stretch>
            <a:fillRect/>
          </a:stretch>
        </p:blipFill>
        <p:spPr bwMode="auto">
          <a:xfrm>
            <a:off x="514731" y="2143116"/>
            <a:ext cx="8429684" cy="4000528"/>
          </a:xfrm>
          <a:prstGeom prst="rect">
            <a:avLst/>
          </a:prstGeom>
          <a:noFill/>
          <a:ln w="9525">
            <a:noFill/>
            <a:miter lim="800000"/>
            <a:headEnd/>
            <a:tailEnd/>
          </a:ln>
        </p:spPr>
      </p:pic>
      <p:sp>
        <p:nvSpPr>
          <p:cNvPr id="4" name="Espace réservé du numéro de diapositive 3"/>
          <p:cNvSpPr>
            <a:spLocks noGrp="1"/>
          </p:cNvSpPr>
          <p:nvPr>
            <p:ph type="sldNum" sz="quarter" idx="12"/>
          </p:nvPr>
        </p:nvSpPr>
        <p:spPr/>
        <p:txBody>
          <a:bodyPr/>
          <a:lstStyle/>
          <a:p>
            <a:pPr>
              <a:defRPr/>
            </a:pPr>
            <a:fld id="{B10D0900-B3E9-495D-92B5-92A99F9F2670}" type="slidenum">
              <a:rPr lang="fr-FR" smtClean="0"/>
              <a:pPr>
                <a:defRPr/>
              </a:pPr>
              <a:t>38</a:t>
            </a:fld>
            <a:endParaRPr lang="fr-FR"/>
          </a:p>
        </p:txBody>
      </p:sp>
      <p:sp>
        <p:nvSpPr>
          <p:cNvPr id="6" name="Rectangle 3"/>
          <p:cNvSpPr>
            <a:spLocks noChangeArrowheads="1"/>
          </p:cNvSpPr>
          <p:nvPr/>
        </p:nvSpPr>
        <p:spPr bwMode="auto">
          <a:xfrm>
            <a:off x="0" y="291092"/>
            <a:ext cx="9144000" cy="923330"/>
          </a:xfrm>
          <a:prstGeom prst="rect">
            <a:avLst/>
          </a:prstGeom>
          <a:noFill/>
          <a:ln w="9525">
            <a:noFill/>
            <a:miter lim="800000"/>
            <a:headEnd/>
            <a:tailEnd/>
          </a:ln>
        </p:spPr>
        <p:txBody>
          <a:bodyPr wrap="square" anchor="ctr">
            <a:spAutoFit/>
          </a:bodyPr>
          <a:lstStyle/>
          <a:p>
            <a:pPr algn="just" eaLnBrk="0" hangingPunct="0">
              <a:lnSpc>
                <a:spcPct val="150000"/>
              </a:lnSpc>
            </a:pPr>
            <a:r>
              <a:rPr lang="fr-FR" dirty="0" smtClean="0">
                <a:latin typeface="Times New Roman" pitchFamily="18" charset="0"/>
                <a:sym typeface="Symbol" pitchFamily="18" charset="2"/>
              </a:rPr>
              <a:t>Les </a:t>
            </a:r>
            <a:r>
              <a:rPr lang="fr-FR" dirty="0">
                <a:latin typeface="Times New Roman" pitchFamily="18" charset="0"/>
                <a:sym typeface="Symbol" pitchFamily="18" charset="2"/>
              </a:rPr>
              <a:t>sous couches d’un même niveau n </a:t>
            </a:r>
            <a:r>
              <a:rPr lang="fr-FR" dirty="0" smtClean="0">
                <a:latin typeface="Times New Roman" pitchFamily="18" charset="0"/>
                <a:sym typeface="Symbol" pitchFamily="18" charset="2"/>
              </a:rPr>
              <a:t>des </a:t>
            </a:r>
            <a:r>
              <a:rPr lang="fr-FR" dirty="0">
                <a:latin typeface="Times New Roman" pitchFamily="18" charset="0"/>
                <a:sym typeface="Symbol" pitchFamily="18" charset="2"/>
              </a:rPr>
              <a:t>atomes </a:t>
            </a:r>
            <a:r>
              <a:rPr lang="fr-FR" dirty="0" smtClean="0">
                <a:latin typeface="Times New Roman" pitchFamily="18" charset="0"/>
                <a:sym typeface="Symbol" pitchFamily="18" charset="2"/>
              </a:rPr>
              <a:t>polyélectroniques auront </a:t>
            </a:r>
            <a:r>
              <a:rPr lang="fr-FR" dirty="0">
                <a:latin typeface="Times New Roman" pitchFamily="18" charset="0"/>
                <a:sym typeface="Symbol" pitchFamily="18" charset="2"/>
              </a:rPr>
              <a:t>des énergies différentes, d’où le diagramme énergétique suivant </a:t>
            </a:r>
            <a:r>
              <a:rPr lang="fr-FR" dirty="0" smtClean="0">
                <a:latin typeface="Times New Roman" pitchFamily="18" charset="0"/>
                <a:sym typeface="Symbol" pitchFamily="18" charset="2"/>
              </a:rPr>
              <a:t>:</a:t>
            </a:r>
            <a:r>
              <a:rPr lang="fr-FR" dirty="0" smtClean="0">
                <a:solidFill>
                  <a:srgbClr val="FF0000"/>
                </a:solidFill>
                <a:latin typeface="Times New Roman" pitchFamily="18" charset="0"/>
                <a:sym typeface="Symbol" pitchFamily="18" charset="2"/>
              </a:rPr>
              <a:t>    E</a:t>
            </a:r>
            <a:r>
              <a:rPr lang="fr-FR" baseline="-25000" dirty="0" smtClean="0">
                <a:solidFill>
                  <a:srgbClr val="FF0000"/>
                </a:solidFill>
                <a:latin typeface="Times New Roman" pitchFamily="18" charset="0"/>
                <a:sym typeface="Symbol" pitchFamily="18" charset="2"/>
              </a:rPr>
              <a:t>n,l  </a:t>
            </a:r>
            <a:r>
              <a:rPr lang="fr-FR" dirty="0" smtClean="0">
                <a:solidFill>
                  <a:srgbClr val="FF0000"/>
                </a:solidFill>
                <a:latin typeface="Times New Roman" pitchFamily="18" charset="0"/>
                <a:sym typeface="Symbol" pitchFamily="18" charset="2"/>
              </a:rPr>
              <a:t>=</a:t>
            </a:r>
            <a:r>
              <a:rPr lang="fr-FR" dirty="0" smtClean="0">
                <a:latin typeface="Times New Roman" pitchFamily="18" charset="0"/>
                <a:sym typeface="Symbol" pitchFamily="18" charset="2"/>
              </a:rPr>
              <a:t>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E</a:t>
            </a:r>
            <a:r>
              <a:rPr lang="fr-FR" b="1" baseline="-25000" dirty="0" smtClean="0">
                <a:solidFill>
                  <a:srgbClr val="FF0000"/>
                </a:solidFill>
                <a:latin typeface="Times New Roman" pitchFamily="18" charset="0"/>
                <a:ea typeface="Calibri" pitchFamily="34" charset="0"/>
                <a:cs typeface="Times New Roman" pitchFamily="18" charset="0"/>
                <a:sym typeface="Symbol" pitchFamily="18" charset="2"/>
              </a:rPr>
              <a:t>i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  - 13,6 Z</a:t>
            </a:r>
            <a:r>
              <a:rPr lang="fr-FR" b="1" baseline="-25000" dirty="0" smtClean="0">
                <a:solidFill>
                  <a:srgbClr val="FF0000"/>
                </a:solidFill>
                <a:latin typeface="Times New Roman" pitchFamily="18" charset="0"/>
                <a:ea typeface="Calibri" pitchFamily="34" charset="0"/>
                <a:cs typeface="Times New Roman" pitchFamily="18" charset="0"/>
                <a:sym typeface="Symbol" pitchFamily="18" charset="2"/>
              </a:rPr>
              <a:t>i</a:t>
            </a:r>
            <a:r>
              <a:rPr lang="fr-FR" b="1" baseline="30000" dirty="0" smtClean="0">
                <a:solidFill>
                  <a:srgbClr val="FF0000"/>
                </a:solidFill>
                <a:latin typeface="Times New Roman" pitchFamily="18" charset="0"/>
                <a:ea typeface="Calibri" pitchFamily="34" charset="0"/>
                <a:cs typeface="Times New Roman" pitchFamily="18" charset="0"/>
                <a:sym typeface="Symbol" pitchFamily="18" charset="2"/>
              </a:rPr>
              <a:t>*2</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/n</a:t>
            </a:r>
            <a:r>
              <a:rPr lang="fr-FR" b="1" baseline="30000" dirty="0" smtClean="0">
                <a:solidFill>
                  <a:srgbClr val="FF0000"/>
                </a:solidFill>
                <a:latin typeface="Times New Roman" pitchFamily="18" charset="0"/>
                <a:ea typeface="Calibri" pitchFamily="34" charset="0"/>
                <a:cs typeface="Times New Roman" pitchFamily="18" charset="0"/>
                <a:sym typeface="Symbol" pitchFamily="18" charset="2"/>
              </a:rPr>
              <a:t>*2 </a:t>
            </a:r>
            <a:r>
              <a:rPr lang="fr-FR" b="1" dirty="0" smtClean="0">
                <a:solidFill>
                  <a:srgbClr val="FF0000"/>
                </a:solidFill>
                <a:latin typeface="Times New Roman" pitchFamily="18" charset="0"/>
                <a:ea typeface="Calibri" pitchFamily="34" charset="0"/>
                <a:cs typeface="Times New Roman" pitchFamily="18" charset="0"/>
                <a:sym typeface="Symbol" pitchFamily="18" charset="2"/>
              </a:rPr>
              <a:t> eV</a:t>
            </a:r>
            <a:endParaRPr lang="fr-FR" dirty="0">
              <a:latin typeface="Times New Roman" pitchFamily="18" charset="0"/>
              <a:sym typeface="Symbol" pitchFamily="18" charset="2"/>
            </a:endParaRPr>
          </a:p>
        </p:txBody>
      </p:sp>
      <p:sp>
        <p:nvSpPr>
          <p:cNvPr id="7" name="ZoneTexte 6"/>
          <p:cNvSpPr txBox="1"/>
          <p:nvPr/>
        </p:nvSpPr>
        <p:spPr>
          <a:xfrm>
            <a:off x="943359" y="1773784"/>
            <a:ext cx="6858048" cy="369332"/>
          </a:xfrm>
          <a:prstGeom prst="rect">
            <a:avLst/>
          </a:prstGeom>
          <a:noFill/>
        </p:spPr>
        <p:txBody>
          <a:bodyPr wrap="square" rtlCol="0">
            <a:spAutoFit/>
          </a:bodyPr>
          <a:lstStyle/>
          <a:p>
            <a:r>
              <a:rPr lang="fr-FR" b="1" dirty="0" smtClean="0">
                <a:latin typeface="Times New Roman" pitchFamily="18" charset="0"/>
                <a:cs typeface="Times New Roman" pitchFamily="18" charset="0"/>
              </a:rPr>
              <a:t>Atome </a:t>
            </a:r>
            <a:r>
              <a:rPr lang="fr-FR" b="1" dirty="0" err="1" smtClean="0">
                <a:latin typeface="Times New Roman" pitchFamily="18" charset="0"/>
                <a:cs typeface="Times New Roman" pitchFamily="18" charset="0"/>
              </a:rPr>
              <a:t>monoélectronique</a:t>
            </a:r>
            <a:r>
              <a:rPr lang="fr-FR" b="1" dirty="0" smtClean="0">
                <a:latin typeface="Times New Roman" pitchFamily="18" charset="0"/>
                <a:cs typeface="Times New Roman" pitchFamily="18" charset="0"/>
              </a:rPr>
              <a:t>                  Atome polyélectronique</a:t>
            </a:r>
            <a:endParaRPr lang="fr-FR" b="1" dirty="0">
              <a:latin typeface="Times New Roman" pitchFamily="18" charset="0"/>
              <a:cs typeface="Times New Roman" pitchFamily="18" charset="0"/>
            </a:endParaRPr>
          </a:p>
        </p:txBody>
      </p:sp>
      <p:sp>
        <p:nvSpPr>
          <p:cNvPr id="389121" name="Rectangle 1"/>
          <p:cNvSpPr>
            <a:spLocks noChangeArrowheads="1"/>
          </p:cNvSpPr>
          <p:nvPr/>
        </p:nvSpPr>
        <p:spPr bwMode="auto">
          <a:xfrm>
            <a:off x="0" y="1273718"/>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L’énergie pour l’hydrogène et les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hydrogénoïdes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ne dépend que de n</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a:t>
            </a:r>
            <a:r>
              <a:rPr kumimoji="0" lang="fr-FR" b="1" i="0" u="none" strike="noStrike" cap="none" normalizeH="0" baseline="-25000" dirty="0" smtClean="0">
                <a:ln>
                  <a:noFill/>
                </a:ln>
                <a:solidFill>
                  <a:srgbClr val="FF0000"/>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-13,6</a:t>
            </a:r>
            <a:r>
              <a:rPr kumimoji="0" lang="fr-FR"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Z</a:t>
            </a:r>
            <a:r>
              <a:rPr kumimoji="0" lang="fr-FR"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/n</a:t>
            </a:r>
            <a:r>
              <a:rPr kumimoji="0" lang="fr-FR"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eV</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just">
              <a:lnSpc>
                <a:spcPct val="150000"/>
              </a:lnSpc>
              <a:spcBef>
                <a:spcPts val="0"/>
              </a:spcBef>
              <a:buNone/>
            </a:pPr>
            <a:r>
              <a:rPr lang="fr-FR" sz="1800" b="1" dirty="0" smtClean="0">
                <a:latin typeface="Times New Roman" pitchFamily="18" charset="0"/>
                <a:cs typeface="Times New Roman" pitchFamily="18" charset="0"/>
              </a:rPr>
              <a:t> </a:t>
            </a:r>
            <a:r>
              <a:rPr lang="fr-FR" sz="1800" b="1" dirty="0" smtClean="0">
                <a:solidFill>
                  <a:srgbClr val="FF0000"/>
                </a:solidFill>
                <a:latin typeface="Times New Roman" pitchFamily="18" charset="0"/>
                <a:cs typeface="Times New Roman" pitchFamily="18" charset="0"/>
              </a:rPr>
              <a:t>Constante d’écran</a:t>
            </a:r>
          </a:p>
          <a:p>
            <a:pPr marL="0" indent="0" algn="just">
              <a:lnSpc>
                <a:spcPct val="150000"/>
              </a:lnSpc>
              <a:spcBef>
                <a:spcPts val="0"/>
              </a:spcBef>
              <a:buNone/>
            </a:pPr>
            <a:r>
              <a:rPr lang="fr-FR" sz="1800" dirty="0" smtClean="0">
                <a:latin typeface="Times New Roman" pitchFamily="18" charset="0"/>
                <a:cs typeface="Times New Roman" pitchFamily="18" charset="0"/>
              </a:rPr>
              <a:t>Un électron donné est normalement soumis au champ électrique du noyau de charge +</a:t>
            </a:r>
            <a:r>
              <a:rPr lang="fr-FR" sz="1800" dirty="0" err="1" smtClean="0">
                <a:latin typeface="Times New Roman" pitchFamily="18" charset="0"/>
                <a:cs typeface="Times New Roman" pitchFamily="18" charset="0"/>
              </a:rPr>
              <a:t>Ze</a:t>
            </a:r>
            <a:r>
              <a:rPr lang="fr-FR" sz="1800" dirty="0" smtClean="0">
                <a:latin typeface="Times New Roman" pitchFamily="18" charset="0"/>
                <a:cs typeface="Times New Roman" pitchFamily="18" charset="0"/>
              </a:rPr>
              <a:t>. En fait, cela n'est vrai que si cet électron est seul (cas d’un </a:t>
            </a:r>
            <a:r>
              <a:rPr lang="fr-FR" sz="1800" dirty="0" err="1" smtClean="0">
                <a:latin typeface="Times New Roman" pitchFamily="18" charset="0"/>
                <a:cs typeface="Times New Roman" pitchFamily="18" charset="0"/>
              </a:rPr>
              <a:t>hydrogénoïde</a:t>
            </a:r>
            <a:r>
              <a:rPr lang="fr-FR" sz="1800" dirty="0" smtClean="0">
                <a:latin typeface="Times New Roman" pitchFamily="18" charset="0"/>
                <a:cs typeface="Times New Roman" pitchFamily="18" charset="0"/>
              </a:rPr>
              <a:t>), sinon les autres électrons vont perturber (faire un écran) le champ électrique vu par l'électron. Les coefficients de Slater permettent d'obtenir le Z effectif.            </a:t>
            </a:r>
            <a:r>
              <a:rPr lang="fr-FR" sz="1800" b="1" dirty="0" smtClean="0">
                <a:solidFill>
                  <a:srgbClr val="FF0000"/>
                </a:solidFill>
                <a:latin typeface="Times New Roman" pitchFamily="18" charset="0"/>
                <a:cs typeface="Times New Roman" pitchFamily="18" charset="0"/>
              </a:rPr>
              <a:t>Z</a:t>
            </a:r>
            <a:r>
              <a:rPr lang="fr-FR" sz="1800" b="1" baseline="30000" dirty="0" smtClean="0">
                <a:solidFill>
                  <a:srgbClr val="FF0000"/>
                </a:solidFill>
                <a:latin typeface="Times New Roman" pitchFamily="18" charset="0"/>
                <a:cs typeface="Times New Roman" pitchFamily="18" charset="0"/>
              </a:rPr>
              <a:t>*</a:t>
            </a:r>
            <a:r>
              <a:rPr lang="fr-FR" sz="1800" b="1" dirty="0" smtClean="0">
                <a:solidFill>
                  <a:srgbClr val="FF0000"/>
                </a:solidFill>
                <a:latin typeface="Times New Roman" pitchFamily="18" charset="0"/>
                <a:cs typeface="Times New Roman" pitchFamily="18" charset="0"/>
              </a:rPr>
              <a:t>= Z -</a:t>
            </a:r>
            <a:r>
              <a:rPr lang="fr-FR" sz="1800" b="1" dirty="0" smtClean="0">
                <a:solidFill>
                  <a:srgbClr val="FF0000"/>
                </a:solidFill>
                <a:latin typeface="Times New Roman" pitchFamily="18" charset="0"/>
                <a:cs typeface="Times New Roman" pitchFamily="18" charset="0"/>
                <a:sym typeface="Symbol"/>
              </a:rPr>
              <a:t> </a:t>
            </a:r>
            <a:r>
              <a:rPr lang="fr-FR" sz="1800" b="1" baseline="-25000" dirty="0" err="1" smtClean="0">
                <a:solidFill>
                  <a:srgbClr val="FF0000"/>
                </a:solidFill>
                <a:latin typeface="Times New Roman" pitchFamily="18" charset="0"/>
                <a:cs typeface="Times New Roman" pitchFamily="18" charset="0"/>
              </a:rPr>
              <a:t>ji</a:t>
            </a:r>
            <a:endParaRPr lang="fr-FR" sz="1800" b="1" dirty="0" smtClean="0">
              <a:solidFill>
                <a:srgbClr val="FF0000"/>
              </a:solidFill>
              <a:latin typeface="Times New Roman" pitchFamily="18" charset="0"/>
              <a:cs typeface="Times New Roman" pitchFamily="18" charset="0"/>
            </a:endParaRPr>
          </a:p>
          <a:p>
            <a:pPr marL="0" indent="0" algn="just">
              <a:lnSpc>
                <a:spcPct val="150000"/>
              </a:lnSpc>
              <a:spcBef>
                <a:spcPts val="0"/>
              </a:spcBef>
              <a:buNone/>
            </a:pPr>
            <a:r>
              <a:rPr lang="fr-FR" sz="1800" dirty="0" smtClean="0">
                <a:latin typeface="Times New Roman" pitchFamily="18" charset="0"/>
                <a:cs typeface="Times New Roman" pitchFamily="18" charset="0"/>
              </a:rPr>
              <a:t>La constante d’écran est calculée à l’aide des règles empiriques de</a:t>
            </a:r>
            <a:r>
              <a:rPr lang="fr-FR" sz="1800" b="1" dirty="0" smtClean="0">
                <a:latin typeface="Times New Roman" pitchFamily="18" charset="0"/>
                <a:cs typeface="Times New Roman" pitchFamily="18" charset="0"/>
              </a:rPr>
              <a:t> Slater.</a:t>
            </a:r>
            <a:r>
              <a:rPr lang="fr-FR" sz="1800" dirty="0" smtClean="0">
                <a:latin typeface="Times New Roman" pitchFamily="18" charset="0"/>
                <a:cs typeface="Times New Roman" pitchFamily="18" charset="0"/>
              </a:rPr>
              <a:t> </a:t>
            </a:r>
          </a:p>
          <a:p>
            <a:pPr marL="0" indent="0" algn="just">
              <a:lnSpc>
                <a:spcPct val="150000"/>
              </a:lnSpc>
              <a:spcBef>
                <a:spcPts val="0"/>
              </a:spcBef>
              <a:buNone/>
            </a:pPr>
            <a:r>
              <a:rPr lang="fr-FR" sz="1800" dirty="0" smtClean="0">
                <a:latin typeface="Times New Roman" pitchFamily="18" charset="0"/>
                <a:cs typeface="Times New Roman" pitchFamily="18" charset="0"/>
              </a:rPr>
              <a:t>L'effet d'écran </a:t>
            </a:r>
            <a:r>
              <a:rPr lang="fr-FR" sz="1800" dirty="0" smtClean="0">
                <a:latin typeface="Times New Roman" pitchFamily="18" charset="0"/>
                <a:cs typeface="Times New Roman" pitchFamily="18" charset="0"/>
                <a:sym typeface="Symbol"/>
              </a:rPr>
              <a:t></a:t>
            </a:r>
            <a:r>
              <a:rPr lang="fr-FR" sz="1800" baseline="-25000" dirty="0" smtClean="0">
                <a:latin typeface="Times New Roman" pitchFamily="18" charset="0"/>
                <a:cs typeface="Times New Roman" pitchFamily="18" charset="0"/>
              </a:rPr>
              <a:t>j </a:t>
            </a:r>
            <a:r>
              <a:rPr lang="fr-FR" sz="1800" dirty="0" smtClean="0">
                <a:latin typeface="Times New Roman" pitchFamily="18" charset="0"/>
                <a:cs typeface="Times New Roman" pitchFamily="18" charset="0"/>
              </a:rPr>
              <a:t>sur l'électron j est la somme des effets d'écran </a:t>
            </a:r>
            <a:r>
              <a:rPr lang="fr-FR" sz="1800" dirty="0" smtClean="0">
                <a:latin typeface="Times New Roman" pitchFamily="18" charset="0"/>
                <a:cs typeface="Times New Roman" pitchFamily="18" charset="0"/>
                <a:sym typeface="Symbol"/>
              </a:rPr>
              <a:t></a:t>
            </a:r>
            <a:r>
              <a:rPr lang="fr-FR" sz="1800" baseline="-25000" dirty="0" smtClean="0">
                <a:latin typeface="Times New Roman" pitchFamily="18" charset="0"/>
                <a:cs typeface="Times New Roman" pitchFamily="18" charset="0"/>
              </a:rPr>
              <a:t>j </a:t>
            </a:r>
            <a:r>
              <a:rPr lang="fr-FR" sz="1800" dirty="0" smtClean="0">
                <a:latin typeface="Times New Roman" pitchFamily="18" charset="0"/>
                <a:cs typeface="Times New Roman" pitchFamily="18" charset="0"/>
              </a:rPr>
              <a:t>exercés sur l'électron j par tout autre électron i, en tenant compte de la situation de l'électron j.</a:t>
            </a:r>
          </a:p>
          <a:p>
            <a:pPr marL="0" indent="0" algn="just">
              <a:lnSpc>
                <a:spcPct val="150000"/>
              </a:lnSpc>
              <a:spcBef>
                <a:spcPts val="0"/>
              </a:spcBef>
              <a:buNone/>
            </a:pPr>
            <a:r>
              <a:rPr lang="fr-FR" sz="1800" dirty="0" smtClean="0">
                <a:latin typeface="Times New Roman" pitchFamily="18" charset="0"/>
                <a:cs typeface="Times New Roman" pitchFamily="18" charset="0"/>
              </a:rPr>
              <a:t>Selon Slater les effets des autres électrons sont déterminés par les règles suivantes: </a:t>
            </a:r>
          </a:p>
          <a:p>
            <a:pPr marL="0" indent="0" algn="just">
              <a:lnSpc>
                <a:spcPct val="150000"/>
              </a:lnSpc>
              <a:spcBef>
                <a:spcPts val="0"/>
              </a:spcBef>
            </a:pPr>
            <a:r>
              <a:rPr lang="fr-FR" sz="1800" dirty="0" smtClean="0">
                <a:latin typeface="Times New Roman" pitchFamily="18" charset="0"/>
                <a:cs typeface="Times New Roman" pitchFamily="18" charset="0"/>
              </a:rPr>
              <a:t>Les électrons sont regroupés de la manière suivante : (1s) (2s 2p) (3s 3p) (3d) (4s 4p) (4d)…. </a:t>
            </a:r>
          </a:p>
        </p:txBody>
      </p:sp>
      <p:sp>
        <p:nvSpPr>
          <p:cNvPr id="4" name="Espace réservé du numéro de diapositive 3"/>
          <p:cNvSpPr>
            <a:spLocks noGrp="1"/>
          </p:cNvSpPr>
          <p:nvPr>
            <p:ph type="sldNum" sz="quarter" idx="12"/>
          </p:nvPr>
        </p:nvSpPr>
        <p:spPr/>
        <p:txBody>
          <a:bodyPr/>
          <a:lstStyle/>
          <a:p>
            <a:pPr>
              <a:defRPr/>
            </a:pPr>
            <a:fld id="{32F280D5-2B51-43CB-A2F1-517981BEAA76}" type="slidenum">
              <a:rPr lang="fr-FR" smtClean="0"/>
              <a:pPr>
                <a:defRPr/>
              </a:pPr>
              <a:t>39</a:t>
            </a:fld>
            <a:endParaRPr lang="fr-FR"/>
          </a:p>
        </p:txBody>
      </p:sp>
      <p:graphicFrame>
        <p:nvGraphicFramePr>
          <p:cNvPr id="5" name="Tableau 4"/>
          <p:cNvGraphicFramePr>
            <a:graphicFrameLocks noGrp="1"/>
          </p:cNvGraphicFramePr>
          <p:nvPr/>
        </p:nvGraphicFramePr>
        <p:xfrm>
          <a:off x="1071538" y="4424378"/>
          <a:ext cx="5982622" cy="1219200"/>
        </p:xfrm>
        <a:graphic>
          <a:graphicData uri="http://schemas.openxmlformats.org/drawingml/2006/table">
            <a:tbl>
              <a:tblPr/>
              <a:tblGrid>
                <a:gridCol w="1172210"/>
                <a:gridCol w="1669288"/>
                <a:gridCol w="1472438"/>
                <a:gridCol w="1668686"/>
              </a:tblGrid>
              <a:tr h="238442">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Type </a:t>
                      </a:r>
                      <a:r>
                        <a:rPr lang="fr-FR" sz="2000" b="1" dirty="0" smtClean="0">
                          <a:latin typeface="Times New Roman" pitchFamily="18" charset="0"/>
                          <a:ea typeface="Times New Roman"/>
                          <a:cs typeface="Times New Roman" pitchFamily="18" charset="0"/>
                        </a:rPr>
                        <a:t>d'é</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même groupe</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groupes n-1</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groupes &lt; n-1</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184">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(1s</a:t>
                      </a:r>
                      <a:r>
                        <a:rPr lang="fr-FR" sz="2000" b="1" dirty="0" smtClean="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0,30</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endParaRPr lang="fr-FR" sz="2000" b="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endParaRPr lang="fr-FR" sz="2000" b="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752">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a:t>
                      </a:r>
                      <a:r>
                        <a:rPr lang="fr-FR" sz="2000" b="1" kern="1200" dirty="0" smtClean="0">
                          <a:solidFill>
                            <a:schemeClr val="tx1"/>
                          </a:solidFill>
                          <a:latin typeface="Times New Roman" pitchFamily="18" charset="0"/>
                          <a:ea typeface="Times New Roman"/>
                          <a:cs typeface="Times New Roman" pitchFamily="18" charset="0"/>
                        </a:rPr>
                        <a:t>ns </a:t>
                      </a:r>
                      <a:r>
                        <a:rPr lang="fr-FR" sz="2000" b="1" kern="1200" dirty="0" err="1" smtClean="0">
                          <a:solidFill>
                            <a:schemeClr val="tx1"/>
                          </a:solidFill>
                          <a:latin typeface="Times New Roman" pitchFamily="18" charset="0"/>
                          <a:ea typeface="Times New Roman"/>
                          <a:cs typeface="Times New Roman" pitchFamily="18" charset="0"/>
                        </a:rPr>
                        <a:t>np</a:t>
                      </a:r>
                      <a:r>
                        <a:rPr lang="fr-FR" sz="2000" b="1" kern="1200" dirty="0" smtClean="0">
                          <a:solidFill>
                            <a:schemeClr val="tx1"/>
                          </a:solidFill>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0,35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0,85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752">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a:t>
                      </a:r>
                      <a:r>
                        <a:rPr lang="fr-FR" sz="2000" b="1" kern="1200" dirty="0" err="1">
                          <a:solidFill>
                            <a:schemeClr val="tx1"/>
                          </a:solidFill>
                          <a:latin typeface="Times New Roman" pitchFamily="18" charset="0"/>
                          <a:ea typeface="Times New Roman"/>
                          <a:cs typeface="Times New Roman" pitchFamily="18" charset="0"/>
                        </a:rPr>
                        <a:t>nd</a:t>
                      </a:r>
                      <a:r>
                        <a:rPr lang="fr-FR" sz="2000" b="1" kern="1200" dirty="0">
                          <a:solidFill>
                            <a:schemeClr val="tx1"/>
                          </a:solidFill>
                          <a:latin typeface="Times New Roman" pitchFamily="18" charset="0"/>
                          <a:ea typeface="Times New Roman"/>
                          <a:cs typeface="Times New Roman" pitchFamily="18" charset="0"/>
                        </a:rPr>
                        <a:t>), (nf</a:t>
                      </a:r>
                      <a:r>
                        <a:rPr lang="fr-FR" sz="2000" b="1" kern="1200" dirty="0" smtClean="0">
                          <a:solidFill>
                            <a:schemeClr val="tx1"/>
                          </a:solidFill>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0,35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0000"/>
                        </a:lnSpc>
                        <a:spcAft>
                          <a:spcPts val="1000"/>
                        </a:spcAft>
                      </a:pPr>
                      <a:r>
                        <a:rPr lang="fr-FR" sz="2000" b="1" kern="1200" dirty="0">
                          <a:solidFill>
                            <a:schemeClr val="tx1"/>
                          </a:solidFill>
                          <a:latin typeface="Times New Roman" pitchFamily="18" charset="0"/>
                          <a:ea typeface="Times New Roman"/>
                          <a:cs typeface="Times New Roman" pitchFamily="18" charset="0"/>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7943"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714744" y="71414"/>
            <a:ext cx="1928794" cy="857232"/>
          </a:xfrm>
          <a:prstGeom prst="rect">
            <a:avLst/>
          </a:prstGeom>
          <a:noFill/>
        </p:spPr>
      </p:pic>
      <p:sp>
        <p:nvSpPr>
          <p:cNvPr id="167944" name="Rectangle 8"/>
          <p:cNvSpPr>
            <a:spLocks noChangeArrowheads="1"/>
          </p:cNvSpPr>
          <p:nvPr/>
        </p:nvSpPr>
        <p:spPr bwMode="auto">
          <a:xfrm>
            <a:off x="0" y="0"/>
            <a:ext cx="3632726"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u="none" strike="noStrike" cap="none" normalizeH="0" baseline="0" dirty="0" smtClean="0">
                <a:ln>
                  <a:noFill/>
                </a:ln>
                <a:solidFill>
                  <a:srgbClr val="FF0000"/>
                </a:solidFill>
                <a:effectLst/>
                <a:latin typeface="Times New Roman" pitchFamily="18" charset="0"/>
                <a:ea typeface="Calibri" pitchFamily="34" charset="0"/>
                <a:cs typeface="Arial" pitchFamily="34" charset="0"/>
                <a:sym typeface="Wingdings 2" pitchFamily="18" charset="2"/>
              </a:rPr>
              <a:t>a)</a:t>
            </a:r>
            <a:r>
              <a:rPr kumimoji="0" lang="fr-FR" b="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Calcul de l’énergie cinétique </a:t>
            </a:r>
            <a:r>
              <a:rPr kumimoji="0" lang="fr-FR" b="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E</a:t>
            </a:r>
            <a:r>
              <a:rPr kumimoji="0" lang="fr-FR" b="1" u="none" strike="noStrike" cap="none" normalizeH="0" baseline="-30000" dirty="0" err="1" smtClean="0">
                <a:ln>
                  <a:noFill/>
                </a:ln>
                <a:solidFill>
                  <a:srgbClr val="FF0000"/>
                </a:solidFill>
                <a:effectLst/>
                <a:latin typeface="Times New Roman" pitchFamily="18" charset="0"/>
                <a:ea typeface="Calibri" pitchFamily="34" charset="0"/>
                <a:cs typeface="Times New Roman" pitchFamily="18" charset="0"/>
                <a:sym typeface="Wingdings 2" pitchFamily="18" charset="2"/>
              </a:rPr>
              <a:t>c</a:t>
            </a:r>
            <a:r>
              <a:rPr kumimoji="0" lang="fr-FR" b="1"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sym typeface="Wingdings 2" pitchFamily="18" charset="2"/>
              </a:rPr>
              <a:t> </a:t>
            </a:r>
            <a:r>
              <a:rPr kumimoji="0" lang="fr-FR" b="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2" pitchFamily="18" charset="2"/>
              </a:rPr>
              <a:t>:</a:t>
            </a:r>
            <a:endParaRPr kumimoji="0" lang="fr-FR" b="0" u="none" strike="noStrike" cap="none" normalizeH="0" baseline="0" dirty="0" smtClean="0">
              <a:ln>
                <a:noFill/>
              </a:ln>
              <a:solidFill>
                <a:srgbClr val="FF0000"/>
              </a:solidFill>
              <a:effectLst/>
              <a:latin typeface="Arial" pitchFamily="34" charset="0"/>
              <a:cs typeface="Arial" pitchFamily="34" charset="0"/>
              <a:sym typeface="Wingdings 2"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200" b="1" i="0" u="none" strike="noStrike" cap="none" normalizeH="0" baseline="0" dirty="0" smtClean="0">
              <a:ln>
                <a:noFill/>
              </a:ln>
              <a:solidFill>
                <a:schemeClr val="tx1"/>
              </a:solidFill>
              <a:effectLst/>
              <a:latin typeface="Times New Roman" pitchFamily="18" charset="0"/>
              <a:ea typeface="Calibri" pitchFamily="34" charset="0"/>
              <a:cs typeface="Arial" pitchFamily="34" charset="0"/>
              <a:sym typeface="Wingdings 2" pitchFamily="18" charset="2"/>
            </a:endParaRPr>
          </a:p>
        </p:txBody>
      </p:sp>
      <p:sp>
        <p:nvSpPr>
          <p:cNvPr id="167945" name="Rectangle 9"/>
          <p:cNvSpPr>
            <a:spLocks noChangeArrowheads="1"/>
          </p:cNvSpPr>
          <p:nvPr/>
        </p:nvSpPr>
        <p:spPr bwMode="auto">
          <a:xfrm>
            <a:off x="0" y="885824"/>
            <a:ext cx="91440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Où  m</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e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masse de l’électron, V : la vitesse de l’électron.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Sur son orbite, l’électron est soumis à deux forces (la force gravitationnelle étant négligeable)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3" pitchFamily="18" charset="2"/>
              <a:buChar char=""/>
              <a:tabLst/>
            </a:pP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Une force d’attraction électrostatique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lvl="0" eaLnBrk="0" hangingPunct="0">
              <a:lnSpc>
                <a:spcPct val="150000"/>
              </a:lnSpc>
            </a:pPr>
            <a:r>
              <a:rPr lang="fr-FR" dirty="0" smtClean="0">
                <a:latin typeface="Times New Roman" pitchFamily="18" charset="0"/>
                <a:cs typeface="Times New Roman" pitchFamily="18" charset="0"/>
                <a:sym typeface="Symbol"/>
              </a:rPr>
              <a:t>                                                          avec </a:t>
            </a:r>
            <a:r>
              <a:rPr lang="fr-FR" baseline="-25000" dirty="0" smtClean="0">
                <a:latin typeface="Times New Roman" pitchFamily="18" charset="0"/>
                <a:cs typeface="Times New Roman" pitchFamily="18" charset="0"/>
              </a:rPr>
              <a:t>0 </a:t>
            </a:r>
            <a:r>
              <a:rPr lang="fr-FR" dirty="0" smtClean="0">
                <a:latin typeface="Times New Roman" pitchFamily="18" charset="0"/>
                <a:cs typeface="Times New Roman" pitchFamily="18" charset="0"/>
              </a:rPr>
              <a:t>est la permittivité du vide </a:t>
            </a:r>
          </a:p>
          <a:p>
            <a:pPr lvl="0" eaLnBrk="0" hangingPunct="0">
              <a:lnSpc>
                <a:spcPct val="150000"/>
              </a:lnSpc>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3" pitchFamily="18" charset="2"/>
              </a:rPr>
              <a:t/>
            </a:r>
            <a:b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3" pitchFamily="18" charset="2"/>
              </a:rPr>
            </a:b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3" pitchFamily="18" charset="2"/>
              </a:rPr>
              <a:t> </a:t>
            </a:r>
            <a:r>
              <a:rPr lang="fr-FR" dirty="0" smtClean="0">
                <a:solidFill>
                  <a:srgbClr val="FF0000"/>
                </a:solidFill>
                <a:latin typeface="Times New Roman" pitchFamily="18" charset="0"/>
                <a:cs typeface="Times New Roman" pitchFamily="18" charset="0"/>
                <a:sym typeface="Wingdings 3"/>
              </a:rPr>
              <a:t></a:t>
            </a:r>
            <a:r>
              <a:rPr lang="fr-FR" dirty="0" smtClean="0">
                <a:solidFill>
                  <a:srgbClr val="FF0000"/>
                </a:solidFill>
                <a:latin typeface="Times New Roman" pitchFamily="18" charset="0"/>
                <a:cs typeface="Times New Roman" pitchFamily="18" charset="0"/>
              </a:rPr>
              <a:t> Une force centrifuge :</a:t>
            </a:r>
          </a:p>
          <a:p>
            <a:pPr lvl="0" eaLnBrk="0" hangingPunct="0">
              <a:lnSpc>
                <a:spcPct val="150000"/>
              </a:lnSpc>
            </a:pPr>
            <a:r>
              <a:rPr lang="fr-FR" dirty="0" smtClean="0">
                <a:solidFill>
                  <a:srgbClr val="FF0000"/>
                </a:solidFill>
                <a:latin typeface="Times New Roman" pitchFamily="18" charset="0"/>
                <a:cs typeface="Times New Roman" pitchFamily="18" charset="0"/>
              </a:rPr>
              <a:t> </a:t>
            </a:r>
          </a:p>
          <a:p>
            <a:pPr lvl="0" eaLnBrk="0" hangingPunct="0">
              <a:lnSpc>
                <a:spcPct val="150000"/>
              </a:lnSpc>
            </a:pPr>
            <a:endPar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3" pitchFamily="18" charset="2"/>
            </a:endParaRPr>
          </a:p>
          <a:p>
            <a:pPr algn="just" eaLnBrk="0" hangingPunct="0">
              <a:lnSpc>
                <a:spcPct val="150000"/>
              </a:lnSpc>
            </a:pPr>
            <a:r>
              <a:rPr lang="fr-FR" dirty="0" smtClean="0">
                <a:latin typeface="Times New Roman" pitchFamily="18" charset="0"/>
                <a:cs typeface="Times New Roman" pitchFamily="18" charset="0"/>
              </a:rPr>
              <a:t>Les deux forces sont radiales et de directions opposées. Donc l’équilibre de l’électron sur sa trajectoire se traduit par :</a:t>
            </a:r>
          </a:p>
          <a:p>
            <a:pPr algn="just" eaLnBrk="0" hangingPunct="0">
              <a:lnSpc>
                <a:spcPct val="150000"/>
              </a:lnSpc>
            </a:pPr>
            <a:r>
              <a:rPr lang="fr-FR" dirty="0" smtClean="0">
                <a:latin typeface="Times New Roman" pitchFamily="18" charset="0"/>
                <a:cs typeface="Times New Roman" pitchFamily="18" charset="0"/>
              </a:rPr>
              <a:t>                                                                                       </a:t>
            </a:r>
          </a:p>
          <a:p>
            <a:pPr algn="just" eaLnBrk="0" hangingPunct="0">
              <a:lnSpc>
                <a:spcPct val="150000"/>
              </a:lnSpc>
            </a:pPr>
            <a:r>
              <a:rPr lang="fr-FR" dirty="0" smtClean="0">
                <a:latin typeface="Times New Roman" pitchFamily="18" charset="0"/>
                <a:cs typeface="Times New Roman" pitchFamily="18" charset="0"/>
              </a:rPr>
              <a:t>                                                                                          </a:t>
            </a:r>
            <a:r>
              <a:rPr lang="fr-FR" dirty="0" smtClean="0">
                <a:latin typeface="Times New Roman" pitchFamily="18" charset="0"/>
                <a:ea typeface="Calibri" pitchFamily="34" charset="0"/>
                <a:cs typeface="Times New Roman" pitchFamily="18" charset="0"/>
                <a:sym typeface="Wingdings 3" pitchFamily="18" charset="2"/>
              </a:rPr>
              <a:t>D’où</a:t>
            </a:r>
            <a:endParaRPr lang="fr-FR" dirty="0" smtClean="0">
              <a:latin typeface="Times New Roman" pitchFamily="18" charset="0"/>
              <a:cs typeface="Times New Roman" pitchFamily="18" charset="0"/>
            </a:endParaRPr>
          </a:p>
          <a:p>
            <a:pPr lvl="0" eaLnBrk="0" hangingPunct="0">
              <a:lnSpc>
                <a:spcPct val="150000"/>
              </a:lnSpc>
            </a:pPr>
            <a:r>
              <a:rPr lang="fr-FR" dirty="0" smtClean="0">
                <a:latin typeface="Times New Roman" pitchFamily="18" charset="0"/>
                <a:ea typeface="Calibri" pitchFamily="34" charset="0"/>
                <a:cs typeface="Times New Roman" pitchFamily="18" charset="0"/>
                <a:sym typeface="Wingdings 3" pitchFamily="18" charset="2"/>
              </a:rPr>
              <a:t>                             </a:t>
            </a:r>
            <a:r>
              <a:rPr kumimoji="0" lang="fr-FR" b="0" i="0" u="none" strike="noStrike" cap="none" normalizeH="0" baseline="0" dirty="0" smtClean="0">
                <a:ln>
                  <a:noFill/>
                </a:ln>
                <a:effectLst/>
                <a:latin typeface="Times New Roman" pitchFamily="18" charset="0"/>
                <a:ea typeface="Calibri" pitchFamily="34" charset="0"/>
                <a:cs typeface="Times New Roman" pitchFamily="18" charset="0"/>
                <a:sym typeface="Wingdings 3" pitchFamily="18" charset="2"/>
              </a:rPr>
              <a:t> </a:t>
            </a:r>
          </a:p>
        </p:txBody>
      </p:sp>
      <p:pic>
        <p:nvPicPr>
          <p:cNvPr id="167952" name="Picture 1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85786" y="2143116"/>
            <a:ext cx="1500197" cy="819153"/>
          </a:xfrm>
          <a:prstGeom prst="rect">
            <a:avLst/>
          </a:prstGeom>
          <a:noFill/>
          <a:ln w="9525">
            <a:noFill/>
            <a:miter lim="800000"/>
            <a:headEnd/>
            <a:tailEnd/>
          </a:ln>
        </p:spPr>
      </p:pic>
      <p:pic>
        <p:nvPicPr>
          <p:cNvPr id="167954" name="Picture 18"/>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785786" y="3429000"/>
            <a:ext cx="1214446" cy="785817"/>
          </a:xfrm>
          <a:prstGeom prst="rect">
            <a:avLst/>
          </a:prstGeom>
          <a:noFill/>
          <a:ln w="9525">
            <a:noFill/>
            <a:miter lim="800000"/>
            <a:headEnd/>
            <a:tailEnd/>
          </a:ln>
        </p:spPr>
      </p:pic>
      <p:pic>
        <p:nvPicPr>
          <p:cNvPr id="167955" name="Picture 1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34285" y="5196581"/>
            <a:ext cx="4714908" cy="928694"/>
          </a:xfrm>
          <a:prstGeom prst="rect">
            <a:avLst/>
          </a:prstGeom>
          <a:noFill/>
          <a:ln w="9525">
            <a:noFill/>
            <a:miter lim="800000"/>
            <a:headEnd/>
            <a:tailEnd/>
          </a:ln>
        </p:spPr>
      </p:pic>
      <p:pic>
        <p:nvPicPr>
          <p:cNvPr id="167956" name="Picture 20"/>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105264" y="5183518"/>
            <a:ext cx="1928826" cy="861991"/>
          </a:xfrm>
          <a:prstGeom prst="rect">
            <a:avLst/>
          </a:prstGeom>
          <a:noFill/>
          <a:ln w="9525">
            <a:noFill/>
            <a:miter lim="800000"/>
            <a:headEnd/>
            <a:tailEnd/>
          </a:ln>
        </p:spPr>
      </p:pic>
      <p:sp>
        <p:nvSpPr>
          <p:cNvPr id="23" name="Espace réservé du numéro de diapositive 22"/>
          <p:cNvSpPr>
            <a:spLocks noGrp="1"/>
          </p:cNvSpPr>
          <p:nvPr>
            <p:ph type="sldNum" sz="quarter" idx="12"/>
          </p:nvPr>
        </p:nvSpPr>
        <p:spPr/>
        <p:txBody>
          <a:bodyPr/>
          <a:lstStyle/>
          <a:p>
            <a:pPr>
              <a:defRPr/>
            </a:pPr>
            <a:fld id="{7F67C682-C8CF-437B-8FBE-4C79EE4095B4}" type="slidenum">
              <a:rPr lang="fr-FR" smtClean="0"/>
              <a:pPr>
                <a:defRPr/>
              </a:pPr>
              <a:t>4</a:t>
            </a:fld>
            <a:endParaRPr lang="fr-FR"/>
          </a:p>
        </p:txBody>
      </p:sp>
      <p:graphicFrame>
        <p:nvGraphicFramePr>
          <p:cNvPr id="115713" name="Object 7"/>
          <p:cNvGraphicFramePr>
            <a:graphicFrameLocks noChangeAspect="1"/>
          </p:cNvGraphicFramePr>
          <p:nvPr/>
        </p:nvGraphicFramePr>
        <p:xfrm>
          <a:off x="6715140" y="2071683"/>
          <a:ext cx="1687535" cy="714375"/>
        </p:xfrm>
        <a:graphic>
          <a:graphicData uri="http://schemas.openxmlformats.org/presentationml/2006/ole">
            <p:oleObj spid="_x0000_s115713" name="Équation" r:id="rId8" imgW="1625400" imgH="558720" progId="Equation.3">
              <p:embed/>
            </p:oleObj>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32F280D5-2B51-43CB-A2F1-517981BEAA76}" type="slidenum">
              <a:rPr lang="fr-FR" smtClean="0"/>
              <a:pPr>
                <a:defRPr/>
              </a:pPr>
              <a:t>40</a:t>
            </a:fld>
            <a:endParaRPr lang="fr-FR"/>
          </a:p>
        </p:txBody>
      </p:sp>
      <p:sp>
        <p:nvSpPr>
          <p:cNvPr id="7" name="Rectangle 6"/>
          <p:cNvSpPr/>
          <p:nvPr/>
        </p:nvSpPr>
        <p:spPr>
          <a:xfrm>
            <a:off x="357158" y="2370134"/>
            <a:ext cx="7643866" cy="3416320"/>
          </a:xfrm>
          <a:prstGeom prst="rect">
            <a:avLst/>
          </a:prstGeom>
        </p:spPr>
        <p:txBody>
          <a:bodyPr wrap="square">
            <a:spAutoFit/>
          </a:bodyPr>
          <a:lstStyle/>
          <a:p>
            <a:pPr algn="just">
              <a:lnSpc>
                <a:spcPct val="150000"/>
              </a:lnSpc>
              <a:spcBef>
                <a:spcPts val="0"/>
              </a:spcBef>
            </a:pPr>
            <a:r>
              <a:rPr lang="fr-FR" b="1" dirty="0" smtClean="0">
                <a:latin typeface="Times New Roman" pitchFamily="18" charset="0"/>
                <a:cs typeface="Times New Roman" pitchFamily="18" charset="0"/>
              </a:rPr>
              <a:t>Application : </a:t>
            </a:r>
            <a:r>
              <a:rPr lang="fr-FR" dirty="0" smtClean="0">
                <a:latin typeface="Times New Roman" pitchFamily="18" charset="0"/>
                <a:cs typeface="Times New Roman" pitchFamily="18" charset="0"/>
              </a:rPr>
              <a:t>(1s</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(2s</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2p</a:t>
            </a:r>
            <a:r>
              <a:rPr lang="fr-FR" baseline="30000" dirty="0" smtClean="0">
                <a:latin typeface="Times New Roman" pitchFamily="18" charset="0"/>
                <a:cs typeface="Times New Roman" pitchFamily="18" charset="0"/>
              </a:rPr>
              <a:t>6</a:t>
            </a:r>
            <a:r>
              <a:rPr lang="fr-FR" dirty="0" smtClean="0">
                <a:latin typeface="Times New Roman" pitchFamily="18" charset="0"/>
                <a:cs typeface="Times New Roman" pitchFamily="18" charset="0"/>
              </a:rPr>
              <a:t>) (3s</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3p</a:t>
            </a:r>
            <a:r>
              <a:rPr lang="fr-FR" baseline="30000" dirty="0" smtClean="0">
                <a:latin typeface="Times New Roman" pitchFamily="18" charset="0"/>
                <a:cs typeface="Times New Roman" pitchFamily="18" charset="0"/>
              </a:rPr>
              <a:t>6</a:t>
            </a:r>
            <a:r>
              <a:rPr lang="fr-FR" dirty="0" smtClean="0">
                <a:latin typeface="Times New Roman" pitchFamily="18" charset="0"/>
                <a:cs typeface="Times New Roman" pitchFamily="18" charset="0"/>
              </a:rPr>
              <a:t>) (3d</a:t>
            </a:r>
            <a:r>
              <a:rPr lang="fr-FR" baseline="30000" dirty="0" smtClean="0">
                <a:latin typeface="Times New Roman" pitchFamily="18" charset="0"/>
                <a:cs typeface="Times New Roman" pitchFamily="18" charset="0"/>
              </a:rPr>
              <a:t>10</a:t>
            </a:r>
            <a:r>
              <a:rPr lang="fr-FR" dirty="0" smtClean="0">
                <a:latin typeface="Times New Roman" pitchFamily="18" charset="0"/>
                <a:cs typeface="Times New Roman" pitchFamily="18" charset="0"/>
              </a:rPr>
              <a:t>) (</a:t>
            </a:r>
            <a:r>
              <a:rPr lang="fr-FR" dirty="0" smtClean="0">
                <a:solidFill>
                  <a:srgbClr val="FF0000"/>
                </a:solidFill>
                <a:latin typeface="Times New Roman" pitchFamily="18" charset="0"/>
                <a:cs typeface="Times New Roman" pitchFamily="18" charset="0"/>
              </a:rPr>
              <a:t>4s</a:t>
            </a:r>
            <a:r>
              <a:rPr lang="fr-FR" baseline="30000" dirty="0" smtClean="0">
                <a:solidFill>
                  <a:srgbClr val="FF0000"/>
                </a:solidFill>
                <a:latin typeface="Times New Roman" pitchFamily="18" charset="0"/>
                <a:cs typeface="Times New Roman" pitchFamily="18" charset="0"/>
              </a:rPr>
              <a:t>2</a:t>
            </a:r>
            <a:r>
              <a:rPr lang="fr-FR" dirty="0" smtClean="0">
                <a:solidFill>
                  <a:srgbClr val="FF0000"/>
                </a:solidFill>
                <a:latin typeface="Times New Roman" pitchFamily="18" charset="0"/>
                <a:cs typeface="Times New Roman" pitchFamily="18" charset="0"/>
              </a:rPr>
              <a:t> 4p</a:t>
            </a:r>
            <a:r>
              <a:rPr lang="fr-FR" baseline="30000" dirty="0" smtClean="0">
                <a:solidFill>
                  <a:srgbClr val="FF0000"/>
                </a:solidFill>
                <a:latin typeface="Times New Roman" pitchFamily="18" charset="0"/>
                <a:cs typeface="Times New Roman" pitchFamily="18" charset="0"/>
              </a:rPr>
              <a:t>5</a:t>
            </a:r>
            <a:r>
              <a:rPr lang="fr-FR" dirty="0" smtClean="0">
                <a:latin typeface="Times New Roman" pitchFamily="18" charset="0"/>
                <a:cs typeface="Times New Roman" pitchFamily="18" charset="0"/>
              </a:rPr>
              <a:t>) </a:t>
            </a:r>
            <a:endParaRPr lang="fr-FR" b="1" dirty="0" smtClean="0">
              <a:latin typeface="Times New Roman" pitchFamily="18" charset="0"/>
              <a:cs typeface="Times New Roman" pitchFamily="18" charset="0"/>
            </a:endParaRPr>
          </a:p>
          <a:p>
            <a:pPr marL="0" indent="0" algn="just">
              <a:lnSpc>
                <a:spcPct val="150000"/>
              </a:lnSpc>
              <a:spcBef>
                <a:spcPts val="0"/>
              </a:spcBef>
              <a:buNone/>
            </a:pPr>
            <a:r>
              <a:rPr lang="fr-FR" dirty="0" smtClean="0">
                <a:latin typeface="Times New Roman" pitchFamily="18" charset="0"/>
                <a:cs typeface="Times New Roman" pitchFamily="18" charset="0"/>
              </a:rPr>
              <a:t>Sur un électron de type (4s 4p) par un électron situé : </a:t>
            </a:r>
          </a:p>
          <a:p>
            <a:pPr marL="0" indent="0" algn="just">
              <a:lnSpc>
                <a:spcPct val="150000"/>
              </a:lnSpc>
              <a:spcBef>
                <a:spcPts val="0"/>
              </a:spcBef>
              <a:buNone/>
            </a:pPr>
            <a:r>
              <a:rPr lang="fr-FR" dirty="0" smtClean="0">
                <a:latin typeface="Times New Roman" pitchFamily="18" charset="0"/>
                <a:cs typeface="Times New Roman" pitchFamily="18" charset="0"/>
              </a:rPr>
              <a:t>à droite du groupe (4s 4p)            0 (nulle)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sym typeface="Symbol"/>
              </a:rPr>
              <a:t>1</a:t>
            </a:r>
            <a:r>
              <a:rPr lang="fr-FR" dirty="0" smtClean="0">
                <a:latin typeface="Times New Roman" pitchFamily="18" charset="0"/>
                <a:cs typeface="Times New Roman" pitchFamily="18" charset="0"/>
                <a:sym typeface="Symbol"/>
              </a:rPr>
              <a:t>= 0</a:t>
            </a:r>
            <a:endParaRPr lang="fr-FR" dirty="0" smtClean="0">
              <a:latin typeface="Times New Roman" pitchFamily="18" charset="0"/>
              <a:cs typeface="Times New Roman" pitchFamily="18" charset="0"/>
            </a:endParaRPr>
          </a:p>
          <a:p>
            <a:pPr marL="0" indent="0" algn="just">
              <a:lnSpc>
                <a:spcPct val="150000"/>
              </a:lnSpc>
              <a:spcBef>
                <a:spcPts val="0"/>
              </a:spcBef>
              <a:buNone/>
            </a:pPr>
            <a:r>
              <a:rPr lang="fr-FR" dirty="0" smtClean="0">
                <a:latin typeface="Times New Roman" pitchFamily="18" charset="0"/>
                <a:cs typeface="Times New Roman" pitchFamily="18" charset="0"/>
              </a:rPr>
              <a:t>dans le même groupe (4s 4p)       0,35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2 </a:t>
            </a:r>
            <a:r>
              <a:rPr lang="fr-FR" dirty="0" smtClean="0">
                <a:latin typeface="Times New Roman" pitchFamily="18" charset="0"/>
                <a:cs typeface="Times New Roman" pitchFamily="18" charset="0"/>
              </a:rPr>
              <a:t>= 6.0,35 = 2,1</a:t>
            </a:r>
          </a:p>
          <a:p>
            <a:pPr marL="0" indent="0" algn="just">
              <a:lnSpc>
                <a:spcPct val="150000"/>
              </a:lnSpc>
              <a:spcBef>
                <a:spcPts val="0"/>
              </a:spcBef>
              <a:buNone/>
            </a:pPr>
            <a:r>
              <a:rPr lang="fr-FR" dirty="0" smtClean="0">
                <a:latin typeface="Times New Roman" pitchFamily="18" charset="0"/>
                <a:cs typeface="Times New Roman" pitchFamily="18" charset="0"/>
              </a:rPr>
              <a:t>dans le groupe (n-1)=4-1=3         0,85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sym typeface="Symbol"/>
              </a:rPr>
              <a:t>3 </a:t>
            </a:r>
            <a:r>
              <a:rPr lang="fr-FR" dirty="0" smtClean="0">
                <a:latin typeface="Times New Roman" pitchFamily="18" charset="0"/>
                <a:cs typeface="Times New Roman" pitchFamily="18" charset="0"/>
              </a:rPr>
              <a:t>= 18. 0,85 =15,3</a:t>
            </a:r>
          </a:p>
          <a:p>
            <a:pPr marL="0" indent="0" algn="just">
              <a:lnSpc>
                <a:spcPct val="150000"/>
              </a:lnSpc>
              <a:spcBef>
                <a:spcPts val="0"/>
              </a:spcBef>
              <a:buNone/>
            </a:pPr>
            <a:r>
              <a:rPr lang="fr-FR" dirty="0" smtClean="0">
                <a:latin typeface="Times New Roman" pitchFamily="18" charset="0"/>
                <a:cs typeface="Times New Roman" pitchFamily="18" charset="0"/>
              </a:rPr>
              <a:t>dans le groupe </a:t>
            </a:r>
            <a:r>
              <a:rPr lang="fr-FR" dirty="0" smtClean="0">
                <a:latin typeface="Times New Roman" pitchFamily="18" charset="0"/>
                <a:ea typeface="Times New Roman"/>
                <a:cs typeface="Times New Roman" pitchFamily="18" charset="0"/>
              </a:rPr>
              <a:t>&lt; 3   </a:t>
            </a:r>
            <a:r>
              <a:rPr lang="fr-FR" dirty="0" smtClean="0">
                <a:latin typeface="Times New Roman" pitchFamily="18" charset="0"/>
                <a:cs typeface="Times New Roman" pitchFamily="18" charset="0"/>
              </a:rPr>
              <a:t>                    1,0                  </a:t>
            </a: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sym typeface="Symbol"/>
              </a:rPr>
              <a:t>4</a:t>
            </a:r>
            <a:r>
              <a:rPr lang="fr-FR" baseline="-25000"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=10.1=10</a:t>
            </a:r>
          </a:p>
          <a:p>
            <a:pPr marL="0" indent="0" algn="just">
              <a:lnSpc>
                <a:spcPct val="150000"/>
              </a:lnSpc>
              <a:spcBef>
                <a:spcPts val="0"/>
              </a:spcBef>
              <a:buNone/>
            </a:pPr>
            <a:r>
              <a:rPr lang="fr-FR" dirty="0" smtClean="0">
                <a:latin typeface="Times New Roman" pitchFamily="18" charset="0"/>
                <a:cs typeface="Times New Roman" pitchFamily="18" charset="0"/>
                <a:sym typeface="Symbol"/>
              </a:rPr>
              <a:t></a:t>
            </a:r>
            <a:r>
              <a:rPr lang="fr-FR" baseline="-25000" dirty="0" smtClean="0">
                <a:latin typeface="Times New Roman" pitchFamily="18" charset="0"/>
                <a:cs typeface="Times New Roman" pitchFamily="18" charset="0"/>
              </a:rPr>
              <a:t>4s 4p </a:t>
            </a:r>
            <a:r>
              <a:rPr lang="fr-FR" dirty="0" smtClean="0">
                <a:latin typeface="Times New Roman" pitchFamily="18" charset="0"/>
                <a:cs typeface="Times New Roman" pitchFamily="18" charset="0"/>
                <a:sym typeface="Symbol"/>
              </a:rPr>
              <a:t>= </a:t>
            </a:r>
            <a:r>
              <a:rPr lang="fr-FR" baseline="-25000" dirty="0" smtClean="0">
                <a:latin typeface="Times New Roman" pitchFamily="18" charset="0"/>
                <a:cs typeface="Times New Roman" pitchFamily="18" charset="0"/>
                <a:sym typeface="Symbol"/>
              </a:rPr>
              <a:t>1</a:t>
            </a:r>
            <a:r>
              <a:rPr lang="fr-FR" dirty="0" smtClean="0">
                <a:latin typeface="Times New Roman" pitchFamily="18" charset="0"/>
                <a:cs typeface="Times New Roman" pitchFamily="18" charset="0"/>
                <a:sym typeface="Symbol"/>
              </a:rPr>
              <a:t> + </a:t>
            </a:r>
            <a:r>
              <a:rPr lang="fr-FR" baseline="-25000" dirty="0" smtClean="0">
                <a:latin typeface="Times New Roman" pitchFamily="18" charset="0"/>
                <a:cs typeface="Times New Roman" pitchFamily="18" charset="0"/>
                <a:sym typeface="Symbol"/>
              </a:rPr>
              <a:t>2</a:t>
            </a:r>
            <a:r>
              <a:rPr lang="fr-FR" dirty="0" smtClean="0">
                <a:latin typeface="Times New Roman" pitchFamily="18" charset="0"/>
                <a:cs typeface="Times New Roman" pitchFamily="18" charset="0"/>
                <a:sym typeface="Symbol"/>
              </a:rPr>
              <a:t> + </a:t>
            </a:r>
            <a:r>
              <a:rPr lang="fr-FR" baseline="-25000" dirty="0" smtClean="0">
                <a:latin typeface="Times New Roman" pitchFamily="18" charset="0"/>
                <a:cs typeface="Times New Roman" pitchFamily="18" charset="0"/>
                <a:sym typeface="Symbol"/>
              </a:rPr>
              <a:t>3</a:t>
            </a:r>
            <a:r>
              <a:rPr lang="fr-FR" dirty="0" smtClean="0">
                <a:latin typeface="Times New Roman" pitchFamily="18" charset="0"/>
                <a:cs typeface="Times New Roman" pitchFamily="18" charset="0"/>
                <a:sym typeface="Symbol"/>
              </a:rPr>
              <a:t> + </a:t>
            </a:r>
            <a:r>
              <a:rPr lang="fr-FR" baseline="-25000" dirty="0" smtClean="0">
                <a:latin typeface="Times New Roman" pitchFamily="18" charset="0"/>
                <a:cs typeface="Times New Roman" pitchFamily="18" charset="0"/>
                <a:sym typeface="Symbol"/>
              </a:rPr>
              <a:t>4</a:t>
            </a:r>
            <a:r>
              <a:rPr lang="fr-FR" dirty="0" smtClean="0">
                <a:latin typeface="Times New Roman" pitchFamily="18" charset="0"/>
                <a:cs typeface="Times New Roman" pitchFamily="18" charset="0"/>
                <a:sym typeface="Symbol"/>
              </a:rPr>
              <a:t> = 2,1 + 15,3 + 10 = 27,4</a:t>
            </a:r>
            <a:endParaRPr lang="fr-FR" dirty="0" smtClean="0">
              <a:latin typeface="Times New Roman" pitchFamily="18" charset="0"/>
              <a:cs typeface="Times New Roman" pitchFamily="18" charset="0"/>
            </a:endParaRPr>
          </a:p>
          <a:p>
            <a:pPr marL="0" indent="0" algn="just">
              <a:lnSpc>
                <a:spcPct val="150000"/>
              </a:lnSpc>
              <a:spcBef>
                <a:spcPts val="0"/>
              </a:spcBef>
              <a:buNone/>
            </a:pPr>
            <a:r>
              <a:rPr lang="fr-FR" dirty="0" smtClean="0">
                <a:latin typeface="Times New Roman" pitchFamily="18" charset="0"/>
                <a:cs typeface="Times New Roman" pitchFamily="18" charset="0"/>
                <a:sym typeface="Symbol"/>
              </a:rPr>
              <a:t>Z</a:t>
            </a:r>
            <a:r>
              <a:rPr lang="fr-FR" baseline="-25000" dirty="0" smtClean="0">
                <a:latin typeface="Times New Roman" pitchFamily="18" charset="0"/>
                <a:cs typeface="Times New Roman" pitchFamily="18" charset="0"/>
              </a:rPr>
              <a:t>4s 4p</a:t>
            </a:r>
            <a:r>
              <a:rPr lang="fr-FR" baseline="30000" dirty="0" smtClean="0">
                <a:latin typeface="Times New Roman" pitchFamily="18" charset="0"/>
                <a:cs typeface="Times New Roman" pitchFamily="18" charset="0"/>
              </a:rPr>
              <a:t>*</a:t>
            </a:r>
            <a:r>
              <a:rPr lang="fr-FR" b="1" dirty="0" smtClean="0">
                <a:solidFill>
                  <a:srgbClr val="FF0000"/>
                </a:solidFill>
                <a:latin typeface="Times New Roman" pitchFamily="18" charset="0"/>
                <a:cs typeface="Times New Roman" pitchFamily="18" charset="0"/>
              </a:rPr>
              <a:t> </a:t>
            </a:r>
            <a:r>
              <a:rPr lang="fr-FR" dirty="0" smtClean="0">
                <a:latin typeface="Times New Roman" pitchFamily="18" charset="0"/>
                <a:cs typeface="Times New Roman" pitchFamily="18" charset="0"/>
                <a:sym typeface="Symbol"/>
              </a:rPr>
              <a:t>= </a:t>
            </a:r>
            <a:r>
              <a:rPr lang="fr-FR" b="1" dirty="0" smtClean="0">
                <a:solidFill>
                  <a:srgbClr val="FF0000"/>
                </a:solidFill>
                <a:latin typeface="Times New Roman" pitchFamily="18" charset="0"/>
                <a:cs typeface="Times New Roman" pitchFamily="18" charset="0"/>
              </a:rPr>
              <a:t>Z -</a:t>
            </a:r>
            <a:r>
              <a:rPr lang="fr-FR" b="1" dirty="0" smtClean="0">
                <a:solidFill>
                  <a:srgbClr val="FF0000"/>
                </a:solidFill>
                <a:latin typeface="Times New Roman" pitchFamily="18" charset="0"/>
                <a:cs typeface="Times New Roman" pitchFamily="18" charset="0"/>
                <a:sym typeface="Symbol"/>
              </a:rPr>
              <a:t> </a:t>
            </a:r>
            <a:r>
              <a:rPr lang="fr-FR" b="1" baseline="-25000" dirty="0" err="1" smtClean="0">
                <a:solidFill>
                  <a:srgbClr val="FF0000"/>
                </a:solidFill>
                <a:latin typeface="Times New Roman" pitchFamily="18" charset="0"/>
                <a:cs typeface="Times New Roman" pitchFamily="18" charset="0"/>
              </a:rPr>
              <a:t>ji</a:t>
            </a:r>
            <a:r>
              <a:rPr lang="fr-FR" b="1" baseline="-25000"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 35 – 27,4 = 7,6</a:t>
            </a:r>
            <a:endParaRPr lang="fr-FR" dirty="0" smtClean="0">
              <a:latin typeface="Times New Roman" pitchFamily="18" charset="0"/>
              <a:cs typeface="Times New Roman" pitchFamily="18" charset="0"/>
            </a:endParaRPr>
          </a:p>
        </p:txBody>
      </p:sp>
      <p:graphicFrame>
        <p:nvGraphicFramePr>
          <p:cNvPr id="8" name="Tableau 7"/>
          <p:cNvGraphicFramePr>
            <a:graphicFrameLocks noGrp="1"/>
          </p:cNvGraphicFramePr>
          <p:nvPr/>
        </p:nvGraphicFramePr>
        <p:xfrm>
          <a:off x="1363746" y="785794"/>
          <a:ext cx="5994336" cy="1285884"/>
        </p:xfrm>
        <a:graphic>
          <a:graphicData uri="http://schemas.openxmlformats.org/drawingml/2006/table">
            <a:tbl>
              <a:tblPr/>
              <a:tblGrid>
                <a:gridCol w="1172210"/>
                <a:gridCol w="1669288"/>
                <a:gridCol w="1472438"/>
                <a:gridCol w="1680400"/>
              </a:tblGrid>
              <a:tr h="271274">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Type </a:t>
                      </a:r>
                      <a:r>
                        <a:rPr lang="fr-FR" sz="2000" b="1" dirty="0" smtClean="0">
                          <a:latin typeface="Times New Roman" pitchFamily="18" charset="0"/>
                          <a:ea typeface="Times New Roman"/>
                          <a:cs typeface="Times New Roman" pitchFamily="18" charset="0"/>
                        </a:rPr>
                        <a:t>d'é</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même groupe</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groupes n-1</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groupes &lt; n-1</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417">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(1s</a:t>
                      </a:r>
                      <a:r>
                        <a:rPr lang="fr-FR" sz="2000" b="1" dirty="0" smtClean="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0,30</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endParaRPr lang="fr-FR" sz="2000" b="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endParaRPr lang="fr-FR" sz="2000" b="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633">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a:t>
                      </a:r>
                      <a:r>
                        <a:rPr lang="fr-FR" sz="2000" b="1" dirty="0" smtClean="0">
                          <a:latin typeface="Times New Roman" pitchFamily="18" charset="0"/>
                          <a:ea typeface="Times New Roman"/>
                          <a:cs typeface="Times New Roman" pitchFamily="18" charset="0"/>
                        </a:rPr>
                        <a:t>ns</a:t>
                      </a:r>
                      <a:r>
                        <a:rPr lang="fr-FR" sz="2000" b="1" baseline="0" dirty="0" smtClean="0">
                          <a:latin typeface="Times New Roman" pitchFamily="18" charset="0"/>
                          <a:ea typeface="Times New Roman"/>
                          <a:cs typeface="Times New Roman" pitchFamily="18" charset="0"/>
                        </a:rPr>
                        <a:t> </a:t>
                      </a:r>
                      <a:r>
                        <a:rPr lang="fr-FR" sz="2000" b="1" dirty="0" err="1" smtClean="0">
                          <a:latin typeface="Times New Roman" pitchFamily="18" charset="0"/>
                          <a:ea typeface="Times New Roman"/>
                          <a:cs typeface="Times New Roman" pitchFamily="18" charset="0"/>
                        </a:rPr>
                        <a:t>np</a:t>
                      </a:r>
                      <a:r>
                        <a:rPr lang="fr-FR" sz="2000" b="1" dirty="0" smtClean="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0,35</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0,85</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1,00</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1651">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a:t>
                      </a:r>
                      <a:r>
                        <a:rPr lang="fr-FR" sz="2000" b="1" dirty="0" err="1">
                          <a:latin typeface="Times New Roman" pitchFamily="18" charset="0"/>
                          <a:ea typeface="Times New Roman"/>
                          <a:cs typeface="Times New Roman" pitchFamily="18" charset="0"/>
                        </a:rPr>
                        <a:t>nd</a:t>
                      </a:r>
                      <a:r>
                        <a:rPr lang="fr-FR" sz="2000" b="1" dirty="0">
                          <a:latin typeface="Times New Roman" pitchFamily="18" charset="0"/>
                          <a:ea typeface="Times New Roman"/>
                          <a:cs typeface="Times New Roman" pitchFamily="18" charset="0"/>
                        </a:rPr>
                        <a:t>), (nf</a:t>
                      </a:r>
                      <a:r>
                        <a:rPr lang="fr-FR" sz="2000" b="1" dirty="0" smtClean="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0,35</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1,00</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fr-FR" sz="2000" b="1" dirty="0">
                          <a:latin typeface="Times New Roman" pitchFamily="18" charset="0"/>
                          <a:ea typeface="Times New Roman"/>
                          <a:cs typeface="Times New Roman" pitchFamily="18" charset="0"/>
                        </a:rPr>
                        <a:t>1,00</a:t>
                      </a:r>
                      <a:endParaRPr lang="fr-FR" sz="20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8"/>
          <p:cNvSpPr/>
          <p:nvPr/>
        </p:nvSpPr>
        <p:spPr>
          <a:xfrm>
            <a:off x="2426023" y="142852"/>
            <a:ext cx="3217547" cy="458074"/>
          </a:xfrm>
          <a:prstGeom prst="rect">
            <a:avLst/>
          </a:prstGeom>
        </p:spPr>
        <p:txBody>
          <a:bodyPr wrap="none">
            <a:spAutoFit/>
          </a:bodyPr>
          <a:lstStyle/>
          <a:p>
            <a:pPr marL="0" indent="0" algn="just">
              <a:lnSpc>
                <a:spcPct val="150000"/>
              </a:lnSpc>
              <a:spcBef>
                <a:spcPts val="0"/>
              </a:spcBef>
              <a:buNone/>
            </a:pPr>
            <a:r>
              <a:rPr lang="fr-FR" b="1" dirty="0" smtClean="0">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Calcul de la constante d’écran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3"/>
          <p:cNvPicPr>
            <a:picLocks noChangeAspect="1" noChangeArrowheads="1"/>
          </p:cNvPicPr>
          <p:nvPr/>
        </p:nvPicPr>
        <p:blipFill>
          <a:blip r:embed="rId2"/>
          <a:srcRect/>
          <a:stretch>
            <a:fillRect/>
          </a:stretch>
        </p:blipFill>
        <p:spPr bwMode="auto">
          <a:xfrm>
            <a:off x="1285875" y="2071688"/>
            <a:ext cx="6786563" cy="2071687"/>
          </a:xfrm>
          <a:prstGeom prst="rect">
            <a:avLst/>
          </a:prstGeom>
          <a:noFill/>
          <a:ln w="9525">
            <a:noFill/>
            <a:miter lim="800000"/>
            <a:headEnd/>
            <a:tailEnd/>
          </a:ln>
        </p:spPr>
      </p:pic>
      <p:sp>
        <p:nvSpPr>
          <p:cNvPr id="128003"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128004" name="Rectangle 6"/>
          <p:cNvSpPr>
            <a:spLocks noChangeArrowheads="1"/>
          </p:cNvSpPr>
          <p:nvPr/>
        </p:nvSpPr>
        <p:spPr bwMode="auto">
          <a:xfrm>
            <a:off x="0" y="1200150"/>
            <a:ext cx="9144000" cy="457200"/>
          </a:xfrm>
          <a:prstGeom prst="rect">
            <a:avLst/>
          </a:prstGeom>
          <a:noFill/>
          <a:ln w="9525">
            <a:noFill/>
            <a:miter lim="800000"/>
            <a:headEnd/>
            <a:tailEnd/>
          </a:ln>
        </p:spPr>
        <p:txBody>
          <a:bodyPr wrap="none" anchor="ctr">
            <a:spAutoFit/>
          </a:bodyPr>
          <a:lstStyle/>
          <a:p>
            <a:pPr eaLnBrk="0" hangingPunct="0"/>
            <a:endParaRPr lang="fr-FR"/>
          </a:p>
        </p:txBody>
      </p:sp>
      <p:sp>
        <p:nvSpPr>
          <p:cNvPr id="128005"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latin typeface="Calibri" pitchFamily="34" charset="0"/>
            </a:endParaRPr>
          </a:p>
        </p:txBody>
      </p:sp>
      <p:sp>
        <p:nvSpPr>
          <p:cNvPr id="128006" name="Rectangle 9"/>
          <p:cNvSpPr>
            <a:spLocks noChangeArrowheads="1"/>
          </p:cNvSpPr>
          <p:nvPr/>
        </p:nvSpPr>
        <p:spPr bwMode="auto">
          <a:xfrm>
            <a:off x="0" y="628650"/>
            <a:ext cx="9144000" cy="457200"/>
          </a:xfrm>
          <a:prstGeom prst="rect">
            <a:avLst/>
          </a:prstGeom>
          <a:noFill/>
          <a:ln w="9525">
            <a:noFill/>
            <a:miter lim="800000"/>
            <a:headEnd/>
            <a:tailEnd/>
          </a:ln>
        </p:spPr>
        <p:txBody>
          <a:bodyPr wrap="none" anchor="ctr">
            <a:spAutoFit/>
          </a:bodyPr>
          <a:lstStyle/>
          <a:p>
            <a:pPr eaLnBrk="0" hangingPunct="0"/>
            <a:r>
              <a:rPr lang="fr-FR" sz="2600" b="1">
                <a:latin typeface="Calibri" pitchFamily="34" charset="0"/>
                <a:cs typeface="Times New Roman" pitchFamily="18" charset="0"/>
              </a:rPr>
              <a:t>     </a:t>
            </a:r>
            <a:endParaRPr lang="fr-FR">
              <a:cs typeface="Times New Roman" pitchFamily="18" charset="0"/>
            </a:endParaRPr>
          </a:p>
        </p:txBody>
      </p:sp>
      <p:sp>
        <p:nvSpPr>
          <p:cNvPr id="128007" name="Rectangle 1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28008" name="Rectangle 1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28009" name="Rectangle 16"/>
          <p:cNvSpPr>
            <a:spLocks noChangeArrowheads="1"/>
          </p:cNvSpPr>
          <p:nvPr/>
        </p:nvSpPr>
        <p:spPr bwMode="auto">
          <a:xfrm>
            <a:off x="-1071563" y="3714750"/>
            <a:ext cx="9144001" cy="457200"/>
          </a:xfrm>
          <a:prstGeom prst="rect">
            <a:avLst/>
          </a:prstGeom>
          <a:noFill/>
          <a:ln w="9525">
            <a:noFill/>
            <a:miter lim="800000"/>
            <a:headEnd/>
            <a:tailEnd/>
          </a:ln>
        </p:spPr>
        <p:txBody>
          <a:bodyPr wrap="none" anchor="ctr">
            <a:spAutoFit/>
          </a:bodyPr>
          <a:lstStyle/>
          <a:p>
            <a:pPr eaLnBrk="0" hangingPunct="0"/>
            <a:endParaRPr lang="fr-FR"/>
          </a:p>
        </p:txBody>
      </p:sp>
      <p:sp>
        <p:nvSpPr>
          <p:cNvPr id="128010" name="ZoneTexte 16"/>
          <p:cNvSpPr txBox="1">
            <a:spLocks noChangeArrowheads="1"/>
          </p:cNvSpPr>
          <p:nvPr/>
        </p:nvSpPr>
        <p:spPr bwMode="auto">
          <a:xfrm>
            <a:off x="1214438" y="2773363"/>
            <a:ext cx="6858000" cy="584200"/>
          </a:xfrm>
          <a:prstGeom prst="rect">
            <a:avLst/>
          </a:prstGeom>
          <a:noFill/>
          <a:ln w="9525">
            <a:noFill/>
            <a:miter lim="800000"/>
            <a:headEnd/>
            <a:tailEnd/>
          </a:ln>
        </p:spPr>
        <p:txBody>
          <a:bodyPr>
            <a:spAutoFit/>
          </a:bodyPr>
          <a:lstStyle/>
          <a:p>
            <a:pPr algn="ctr"/>
            <a:r>
              <a:rPr lang="fr-FR" sz="3200" b="1" i="1">
                <a:latin typeface="Times New Roman" pitchFamily="18" charset="0"/>
                <a:cs typeface="Times New Roman" pitchFamily="18" charset="0"/>
              </a:rPr>
              <a:t>Configuration électronique des atomes</a:t>
            </a:r>
          </a:p>
        </p:txBody>
      </p:sp>
      <p:sp>
        <p:nvSpPr>
          <p:cNvPr id="11" name="Espace réservé du numéro de diapositive 10"/>
          <p:cNvSpPr>
            <a:spLocks noGrp="1"/>
          </p:cNvSpPr>
          <p:nvPr>
            <p:ph type="sldNum" sz="quarter" idx="12"/>
          </p:nvPr>
        </p:nvSpPr>
        <p:spPr/>
        <p:txBody>
          <a:bodyPr/>
          <a:lstStyle/>
          <a:p>
            <a:pPr>
              <a:defRPr/>
            </a:pPr>
            <a:fld id="{32F280D5-2B51-43CB-A2F1-517981BEAA76}" type="slidenum">
              <a:rPr lang="fr-FR" smtClean="0"/>
              <a:pPr>
                <a:defRPr/>
              </a:pPr>
              <a:t>41</a:t>
            </a:fld>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595440" y="1571617"/>
          <a:ext cx="6048374" cy="4429151"/>
        </p:xfrm>
        <a:graphic>
          <a:graphicData uri="http://schemas.openxmlformats.org/drawingml/2006/table">
            <a:tbl>
              <a:tblPr/>
              <a:tblGrid>
                <a:gridCol w="1163938"/>
                <a:gridCol w="1163938"/>
                <a:gridCol w="748204"/>
                <a:gridCol w="748204"/>
                <a:gridCol w="2224090"/>
              </a:tblGrid>
              <a:tr h="596231">
                <a:tc>
                  <a:txBody>
                    <a:bodyPr/>
                    <a:lstStyle/>
                    <a:p>
                      <a:pPr algn="ctr">
                        <a:lnSpc>
                          <a:spcPct val="115000"/>
                        </a:lnSpc>
                        <a:spcAft>
                          <a:spcPts val="0"/>
                        </a:spcAft>
                        <a:tabLst>
                          <a:tab pos="662305" algn="ctr"/>
                        </a:tabLst>
                      </a:pPr>
                      <a:r>
                        <a:rPr lang="fr-FR" sz="1300" dirty="0">
                          <a:latin typeface="Times New Roman"/>
                          <a:ea typeface="Times New Roman"/>
                          <a:cs typeface="Times New Roman"/>
                        </a:rPr>
                        <a:t>n</a:t>
                      </a:r>
                      <a:endParaRPr lang="fr-FR" sz="1000" dirty="0">
                        <a:latin typeface="Calibri"/>
                        <a:ea typeface="Calibri"/>
                        <a:cs typeface="Times New Roman"/>
                      </a:endParaRPr>
                    </a:p>
                    <a:p>
                      <a:pPr algn="ctr">
                        <a:lnSpc>
                          <a:spcPct val="115000"/>
                        </a:lnSpc>
                        <a:spcAft>
                          <a:spcPts val="0"/>
                        </a:spcAft>
                      </a:pPr>
                      <a:r>
                        <a:rPr lang="fr-FR" sz="1300" dirty="0">
                          <a:latin typeface="Times New Roman"/>
                          <a:ea typeface="Times New Roman"/>
                          <a:cs typeface="Times New Roman"/>
                        </a:rPr>
                        <a:t>(couche)</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300">
                          <a:latin typeface="Times New Roman"/>
                          <a:ea typeface="Times New Roman"/>
                          <a:cs typeface="Times New Roman"/>
                        </a:rPr>
                        <a:t>l</a:t>
                      </a:r>
                      <a:endParaRPr lang="fr-FR" sz="1000">
                        <a:latin typeface="Calibri"/>
                        <a:ea typeface="Calibri"/>
                        <a:cs typeface="Times New Roman"/>
                      </a:endParaRPr>
                    </a:p>
                    <a:p>
                      <a:pPr algn="ctr">
                        <a:lnSpc>
                          <a:spcPct val="115000"/>
                        </a:lnSpc>
                        <a:spcAft>
                          <a:spcPts val="0"/>
                        </a:spcAft>
                      </a:pPr>
                      <a:r>
                        <a:rPr lang="fr-FR" sz="1300">
                          <a:latin typeface="Times New Roman"/>
                          <a:ea typeface="Times New Roman"/>
                          <a:cs typeface="Times New Roman"/>
                        </a:rPr>
                        <a:t>(sous-couche)</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300">
                          <a:latin typeface="Times New Roman"/>
                          <a:ea typeface="Times New Roman"/>
                          <a:cs typeface="Times New Roman"/>
                        </a:rPr>
                        <a:t>m</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300">
                          <a:latin typeface="Times New Roman"/>
                          <a:ea typeface="Times New Roman"/>
                          <a:cs typeface="Times New Roman"/>
                        </a:rPr>
                        <a:t>Notation</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300" dirty="0">
                          <a:latin typeface="Times New Roman"/>
                          <a:ea typeface="Times New Roman"/>
                          <a:cs typeface="Times New Roman"/>
                        </a:rPr>
                        <a:t>Cases quantiques</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1056">
                <a:tc>
                  <a:txBody>
                    <a:bodyPr/>
                    <a:lstStyle/>
                    <a:p>
                      <a:pPr algn="ctr">
                        <a:lnSpc>
                          <a:spcPct val="115000"/>
                        </a:lnSpc>
                        <a:spcAft>
                          <a:spcPts val="0"/>
                        </a:spcAft>
                      </a:pPr>
                      <a:r>
                        <a:rPr lang="fr-FR" sz="1100">
                          <a:latin typeface="Times New Roman"/>
                          <a:ea typeface="Times New Roman"/>
                          <a:cs typeface="Times New Roman"/>
                        </a:rPr>
                        <a:t>1 (K)</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0 (s)</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0</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1s</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100" dirty="0">
                        <a:latin typeface="Times New Roman"/>
                        <a:ea typeface="Times New Roman"/>
                        <a:cs typeface="Times New Roman"/>
                      </a:endParaRPr>
                    </a:p>
                    <a:p>
                      <a:pPr algn="ctr">
                        <a:lnSpc>
                          <a:spcPct val="115000"/>
                        </a:lnSpc>
                        <a:spcAft>
                          <a:spcPts val="0"/>
                        </a:spcAft>
                      </a:pPr>
                      <a:r>
                        <a:rPr lang="fr-FR" sz="1100" dirty="0">
                          <a:latin typeface="Times New Roman"/>
                          <a:ea typeface="Times New Roman"/>
                          <a:cs typeface="Times New Roman"/>
                        </a:rPr>
                        <a:t>      </a:t>
                      </a:r>
                      <a:r>
                        <a:rPr lang="fr-FR" sz="1100" dirty="0" smtClean="0">
                          <a:latin typeface="Times New Roman"/>
                          <a:ea typeface="Times New Roman"/>
                          <a:cs typeface="Times New Roman"/>
                        </a:rPr>
                        <a:t> </a:t>
                      </a:r>
                      <a:r>
                        <a:rPr lang="fr-FR" sz="1100" dirty="0">
                          <a:latin typeface="Times New Roman"/>
                          <a:ea typeface="Times New Roman"/>
                          <a:cs typeface="Times New Roman"/>
                        </a:rPr>
                        <a:t>1s</a:t>
                      </a:r>
                      <a:r>
                        <a:rPr lang="fr-FR" sz="1100" dirty="0">
                          <a:latin typeface="Times New Roman"/>
                          <a:ea typeface="Times New Roman"/>
                          <a:cs typeface="Times New Roman"/>
                          <a:sym typeface="Symbol"/>
                        </a:rPr>
                        <a:t></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528">
                <a:tc rowSpan="4">
                  <a:txBody>
                    <a:bodyPr/>
                    <a:lstStyle/>
                    <a:p>
                      <a:pPr algn="ctr">
                        <a:lnSpc>
                          <a:spcPct val="115000"/>
                        </a:lnSpc>
                        <a:spcAft>
                          <a:spcPts val="0"/>
                        </a:spcAft>
                      </a:pPr>
                      <a:r>
                        <a:rPr lang="fr-FR" sz="1100">
                          <a:latin typeface="Times New Roman"/>
                          <a:ea typeface="Times New Roman"/>
                          <a:cs typeface="Times New Roman"/>
                        </a:rPr>
                        <a:t>2 (L)</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0 (s)</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0</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2s</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nSpc>
                          <a:spcPct val="115000"/>
                        </a:lnSpc>
                        <a:spcAft>
                          <a:spcPts val="0"/>
                        </a:spcAft>
                      </a:pPr>
                      <a:endParaRPr lang="fr-FR" sz="1000" dirty="0">
                        <a:latin typeface="Calibri"/>
                        <a:ea typeface="Calibri"/>
                        <a:cs typeface="Times New Roman"/>
                      </a:endParaRPr>
                    </a:p>
                    <a:p>
                      <a:r>
                        <a:rPr lang="fr-FR" sz="1100" dirty="0">
                          <a:latin typeface="Times New Roman"/>
                          <a:ea typeface="Times New Roman"/>
                          <a:cs typeface="Times New Roman"/>
                        </a:rPr>
                        <a:t>                    </a:t>
                      </a:r>
                      <a:r>
                        <a:rPr lang="fr-FR" sz="1100" dirty="0" smtClean="0">
                          <a:latin typeface="Times New Roman"/>
                          <a:ea typeface="Times New Roman"/>
                          <a:cs typeface="Times New Roman"/>
                        </a:rPr>
                        <a:t>2s         </a:t>
                      </a:r>
                      <a:r>
                        <a:rPr lang="fr-FR" sz="1100" dirty="0">
                          <a:latin typeface="Times New Roman"/>
                          <a:ea typeface="Times New Roman"/>
                          <a:cs typeface="Times New Roman"/>
                        </a:rPr>
                        <a:t>2p</a:t>
                      </a:r>
                      <a:r>
                        <a:rPr lang="fr-FR" sz="1000" dirty="0">
                          <a:latin typeface="Calibri"/>
                          <a:cs typeface="Times New Roman"/>
                        </a:rPr>
                        <a:t> </a:t>
                      </a: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528">
                <a:tc vMerge="1">
                  <a:txBody>
                    <a:bodyPr/>
                    <a:lstStyle/>
                    <a:p>
                      <a:endParaRPr lang="fr-FR"/>
                    </a:p>
                  </a:txBody>
                  <a:tcPr/>
                </a:tc>
                <a:tc rowSpan="3">
                  <a:txBody>
                    <a:bodyPr/>
                    <a:lstStyle/>
                    <a:p>
                      <a:pPr algn="ctr">
                        <a:lnSpc>
                          <a:spcPct val="115000"/>
                        </a:lnSpc>
                        <a:spcAft>
                          <a:spcPts val="0"/>
                        </a:spcAft>
                      </a:pPr>
                      <a:r>
                        <a:rPr lang="fr-FR" sz="1100">
                          <a:latin typeface="Times New Roman"/>
                          <a:ea typeface="Times New Roman"/>
                          <a:cs typeface="Times New Roman"/>
                        </a:rPr>
                        <a:t>1 (p)</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-1</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2</a:t>
                      </a:r>
                      <a:r>
                        <a:rPr lang="fr-FR" sz="1100" dirty="0" smtClean="0">
                          <a:latin typeface="Times New Roman"/>
                          <a:ea typeface="Times New Roman"/>
                          <a:cs typeface="Times New Roman"/>
                        </a:rPr>
                        <a:t>p</a:t>
                      </a:r>
                      <a:r>
                        <a:rPr lang="fr-FR" sz="1100" baseline="-25000" dirty="0" smtClean="0">
                          <a:latin typeface="Times New Roman"/>
                          <a:ea typeface="Times New Roman"/>
                          <a:cs typeface="Times New Roman"/>
                        </a:rPr>
                        <a:t>x</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0</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2p</a:t>
                      </a:r>
                      <a:r>
                        <a:rPr lang="fr-FR" sz="1100" baseline="-25000" dirty="0">
                          <a:latin typeface="Times New Roman"/>
                          <a:ea typeface="Times New Roman"/>
                          <a:cs typeface="Times New Roman"/>
                        </a:rPr>
                        <a:t>y</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1</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2p</a:t>
                      </a:r>
                      <a:r>
                        <a:rPr lang="fr-FR" sz="1100" baseline="-25000" dirty="0">
                          <a:latin typeface="Times New Roman"/>
                          <a:ea typeface="Times New Roman"/>
                          <a:cs typeface="Times New Roman"/>
                        </a:rPr>
                        <a:t>z</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rowSpan="9">
                  <a:txBody>
                    <a:bodyPr/>
                    <a:lstStyle/>
                    <a:p>
                      <a:pPr algn="ctr">
                        <a:lnSpc>
                          <a:spcPct val="115000"/>
                        </a:lnSpc>
                        <a:spcAft>
                          <a:spcPts val="0"/>
                        </a:spcAft>
                      </a:pPr>
                      <a:r>
                        <a:rPr lang="fr-FR" sz="1100" dirty="0">
                          <a:latin typeface="Times New Roman"/>
                          <a:ea typeface="Times New Roman"/>
                          <a:cs typeface="Times New Roman"/>
                        </a:rPr>
                        <a:t>3 (M)</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0 (s)</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0</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3s</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9">
                  <a:txBody>
                    <a:bodyPr/>
                    <a:lstStyle/>
                    <a:p>
                      <a:pPr>
                        <a:lnSpc>
                          <a:spcPct val="115000"/>
                        </a:lnSpc>
                        <a:spcAft>
                          <a:spcPts val="0"/>
                        </a:spcAft>
                      </a:pPr>
                      <a:endParaRPr lang="fr-FR" sz="1000" dirty="0">
                        <a:latin typeface="Calibri"/>
                        <a:ea typeface="Calibri"/>
                        <a:cs typeface="Times New Roman"/>
                      </a:endParaRPr>
                    </a:p>
                    <a:p>
                      <a:r>
                        <a:rPr lang="fr-FR" sz="1100" dirty="0">
                          <a:latin typeface="Times New Roman"/>
                          <a:ea typeface="Times New Roman"/>
                          <a:cs typeface="Times New Roman"/>
                        </a:rPr>
                        <a:t>     </a:t>
                      </a:r>
                      <a:r>
                        <a:rPr lang="fr-FR" sz="1100" baseline="0" dirty="0" smtClean="0">
                          <a:latin typeface="Times New Roman"/>
                          <a:ea typeface="Times New Roman"/>
                          <a:cs typeface="Times New Roman"/>
                        </a:rPr>
                        <a:t>  </a:t>
                      </a:r>
                      <a:r>
                        <a:rPr lang="fr-FR" sz="1100" dirty="0" smtClean="0">
                          <a:latin typeface="Times New Roman"/>
                          <a:ea typeface="Times New Roman"/>
                          <a:cs typeface="Times New Roman"/>
                        </a:rPr>
                        <a:t>3s        3p               3d</a:t>
                      </a:r>
                      <a:r>
                        <a:rPr lang="fr-FR" sz="1000" dirty="0" smtClean="0">
                          <a:latin typeface="Calibri"/>
                          <a:cs typeface="Times New Roman"/>
                        </a:rPr>
                        <a:t> </a:t>
                      </a:r>
                      <a:endParaRPr lang="fr-FR" sz="1000" dirty="0">
                        <a:latin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528">
                <a:tc vMerge="1">
                  <a:txBody>
                    <a:bodyPr/>
                    <a:lstStyle/>
                    <a:p>
                      <a:endParaRPr lang="fr-FR"/>
                    </a:p>
                  </a:txBody>
                  <a:tcPr/>
                </a:tc>
                <a:tc rowSpan="3">
                  <a:txBody>
                    <a:bodyPr/>
                    <a:lstStyle/>
                    <a:p>
                      <a:pPr algn="ctr">
                        <a:lnSpc>
                          <a:spcPct val="115000"/>
                        </a:lnSpc>
                        <a:spcAft>
                          <a:spcPts val="0"/>
                        </a:spcAft>
                      </a:pPr>
                      <a:r>
                        <a:rPr lang="fr-FR" sz="1100">
                          <a:latin typeface="Times New Roman"/>
                          <a:ea typeface="Times New Roman"/>
                          <a:cs typeface="Times New Roman"/>
                        </a:rPr>
                        <a:t>1 (p)</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-1</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a:t>
                      </a:r>
                      <a:r>
                        <a:rPr lang="fr-FR" sz="1100" dirty="0" smtClean="0">
                          <a:latin typeface="Times New Roman"/>
                          <a:ea typeface="Times New Roman"/>
                          <a:cs typeface="Times New Roman"/>
                        </a:rPr>
                        <a:t>p</a:t>
                      </a:r>
                      <a:r>
                        <a:rPr lang="fr-FR" sz="1100" baseline="-25000" dirty="0" smtClean="0">
                          <a:latin typeface="Times New Roman"/>
                          <a:ea typeface="Times New Roman"/>
                          <a:cs typeface="Times New Roman"/>
                        </a:rPr>
                        <a:t>x</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0</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a:t>
                      </a:r>
                      <a:r>
                        <a:rPr lang="fr-FR" sz="1100" dirty="0" smtClean="0">
                          <a:latin typeface="Times New Roman"/>
                          <a:ea typeface="Times New Roman"/>
                          <a:cs typeface="Times New Roman"/>
                        </a:rPr>
                        <a:t>p</a:t>
                      </a:r>
                      <a:r>
                        <a:rPr lang="fr-FR" sz="1100" baseline="-25000" dirty="0" smtClean="0">
                          <a:latin typeface="Times New Roman"/>
                          <a:ea typeface="Times New Roman"/>
                          <a:cs typeface="Times New Roman"/>
                        </a:rPr>
                        <a:t>y</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1</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a:t>
                      </a:r>
                      <a:r>
                        <a:rPr lang="fr-FR" sz="1100" dirty="0" smtClean="0">
                          <a:latin typeface="Times New Roman"/>
                          <a:ea typeface="Times New Roman"/>
                          <a:cs typeface="Times New Roman"/>
                        </a:rPr>
                        <a:t>p</a:t>
                      </a:r>
                      <a:r>
                        <a:rPr lang="fr-FR" sz="1100" baseline="-25000" dirty="0" smtClean="0">
                          <a:latin typeface="Times New Roman"/>
                          <a:ea typeface="Times New Roman"/>
                          <a:cs typeface="Times New Roman"/>
                        </a:rPr>
                        <a:t>z</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pPr algn="ctr">
                        <a:lnSpc>
                          <a:spcPct val="115000"/>
                        </a:lnSpc>
                        <a:spcAft>
                          <a:spcPts val="0"/>
                        </a:spcAft>
                      </a:pPr>
                      <a:endParaRPr lang="fr-FR" sz="1100" dirty="0">
                        <a:latin typeface="Times New Roman"/>
                        <a:ea typeface="Times New Roman"/>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a:lnSpc>
                          <a:spcPct val="115000"/>
                        </a:lnSpc>
                        <a:spcAft>
                          <a:spcPts val="0"/>
                        </a:spcAft>
                      </a:pPr>
                      <a:r>
                        <a:rPr lang="fr-FR" sz="1100">
                          <a:latin typeface="Times New Roman"/>
                          <a:ea typeface="Times New Roman"/>
                          <a:cs typeface="Times New Roman"/>
                        </a:rPr>
                        <a:t>2 (d)</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latin typeface="Times New Roman"/>
                          <a:ea typeface="Times New Roman"/>
                          <a:cs typeface="Times New Roman"/>
                        </a:rPr>
                        <a:t>-2</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3d</a:t>
                      </a:r>
                      <a:r>
                        <a:rPr lang="fr-FR" sz="1100" baseline="-25000" dirty="0">
                          <a:latin typeface="Times New Roman"/>
                          <a:ea typeface="Times New Roman"/>
                          <a:cs typeface="Times New Roman"/>
                        </a:rPr>
                        <a:t>xy</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-1</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3d</a:t>
                      </a:r>
                      <a:r>
                        <a:rPr lang="fr-FR" sz="1100" baseline="-25000" dirty="0">
                          <a:latin typeface="Times New Roman"/>
                          <a:ea typeface="Times New Roman"/>
                          <a:cs typeface="Times New Roman"/>
                        </a:rPr>
                        <a:t>yz</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0</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3d</a:t>
                      </a:r>
                      <a:r>
                        <a:rPr lang="fr-FR" sz="1100" baseline="-25000" dirty="0">
                          <a:latin typeface="Times New Roman"/>
                          <a:ea typeface="Times New Roman"/>
                          <a:cs typeface="Times New Roman"/>
                        </a:rPr>
                        <a:t>zx</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1</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3d</a:t>
                      </a:r>
                      <a:r>
                        <a:rPr lang="fr-FR" sz="1100" baseline="-25000" dirty="0">
                          <a:latin typeface="Times New Roman"/>
                          <a:ea typeface="Times New Roman"/>
                          <a:cs typeface="Times New Roman"/>
                        </a:rPr>
                        <a:t>x²-y²</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255528">
                <a:tc vMerge="1">
                  <a:txBody>
                    <a:bodyPr/>
                    <a:lstStyle/>
                    <a:p>
                      <a:endParaRPr lang="fr-FR"/>
                    </a:p>
                  </a:txBody>
                  <a:tcPr/>
                </a:tc>
                <a:tc vMerge="1">
                  <a:txBody>
                    <a:bodyPr/>
                    <a:lstStyle/>
                    <a:p>
                      <a:endParaRPr lang="fr-FR"/>
                    </a:p>
                  </a:txBody>
                  <a:tcPr/>
                </a:tc>
                <a:tc>
                  <a:txBody>
                    <a:bodyPr/>
                    <a:lstStyle/>
                    <a:p>
                      <a:pPr algn="ctr">
                        <a:lnSpc>
                          <a:spcPct val="115000"/>
                        </a:lnSpc>
                        <a:spcAft>
                          <a:spcPts val="0"/>
                        </a:spcAft>
                      </a:pPr>
                      <a:r>
                        <a:rPr lang="fr-FR" sz="1100">
                          <a:latin typeface="Times New Roman"/>
                          <a:ea typeface="Times New Roman"/>
                          <a:cs typeface="Times New Roman"/>
                        </a:rPr>
                        <a:t>2</a:t>
                      </a:r>
                      <a:endParaRPr lang="fr-FR" sz="100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latin typeface="Times New Roman"/>
                          <a:ea typeface="Times New Roman"/>
                          <a:cs typeface="Times New Roman"/>
                        </a:rPr>
                        <a:t>3d</a:t>
                      </a:r>
                      <a:r>
                        <a:rPr lang="fr-FR" sz="1100" baseline="-25000" dirty="0">
                          <a:latin typeface="Times New Roman"/>
                          <a:ea typeface="Times New Roman"/>
                          <a:cs typeface="Times New Roman"/>
                        </a:rPr>
                        <a:t>z²</a:t>
                      </a:r>
                      <a:endParaRPr lang="fr-FR" sz="1000" dirty="0">
                        <a:latin typeface="Calibri"/>
                        <a:ea typeface="Calibri"/>
                        <a:cs typeface="Times New Roman"/>
                      </a:endParaRPr>
                    </a:p>
                  </a:txBody>
                  <a:tcPr marL="63826" marR="63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bl>
          </a:graphicData>
        </a:graphic>
      </p:graphicFrame>
      <p:pic>
        <p:nvPicPr>
          <p:cNvPr id="117831" name="Image 1"/>
          <p:cNvPicPr>
            <a:picLocks noChangeAspect="1" noChangeArrowheads="1"/>
          </p:cNvPicPr>
          <p:nvPr/>
        </p:nvPicPr>
        <p:blipFill>
          <a:blip r:embed="rId2"/>
          <a:srcRect/>
          <a:stretch>
            <a:fillRect/>
          </a:stretch>
        </p:blipFill>
        <p:spPr bwMode="auto">
          <a:xfrm>
            <a:off x="6156326" y="2985319"/>
            <a:ext cx="189012" cy="200025"/>
          </a:xfrm>
          <a:prstGeom prst="rect">
            <a:avLst/>
          </a:prstGeom>
          <a:noFill/>
          <a:ln w="9525">
            <a:noFill/>
            <a:miter lim="800000"/>
            <a:headEnd/>
            <a:tailEnd/>
          </a:ln>
        </p:spPr>
      </p:pic>
      <p:sp>
        <p:nvSpPr>
          <p:cNvPr id="117832" name="Text Box 21"/>
          <p:cNvSpPr txBox="1">
            <a:spLocks noChangeArrowheads="1"/>
          </p:cNvSpPr>
          <p:nvPr/>
        </p:nvSpPr>
        <p:spPr bwMode="auto">
          <a:xfrm>
            <a:off x="6515101" y="2272929"/>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3" name="Text Box 4"/>
          <p:cNvSpPr txBox="1">
            <a:spLocks noChangeArrowheads="1"/>
          </p:cNvSpPr>
          <p:nvPr/>
        </p:nvSpPr>
        <p:spPr bwMode="auto">
          <a:xfrm>
            <a:off x="6864351" y="4693072"/>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4" name="Text Box 6"/>
          <p:cNvSpPr txBox="1">
            <a:spLocks noChangeArrowheads="1"/>
          </p:cNvSpPr>
          <p:nvPr/>
        </p:nvSpPr>
        <p:spPr bwMode="auto">
          <a:xfrm>
            <a:off x="6523038" y="4694659"/>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5" name="Text Box 3"/>
          <p:cNvSpPr txBox="1">
            <a:spLocks noChangeArrowheads="1"/>
          </p:cNvSpPr>
          <p:nvPr/>
        </p:nvSpPr>
        <p:spPr bwMode="auto">
          <a:xfrm>
            <a:off x="6692901" y="4693072"/>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6" name="Text Box 1"/>
          <p:cNvSpPr txBox="1">
            <a:spLocks noChangeArrowheads="1"/>
          </p:cNvSpPr>
          <p:nvPr/>
        </p:nvSpPr>
        <p:spPr bwMode="auto">
          <a:xfrm>
            <a:off x="7040563" y="4694659"/>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7" name="Text Box 7"/>
          <p:cNvSpPr txBox="1">
            <a:spLocks noChangeArrowheads="1"/>
          </p:cNvSpPr>
          <p:nvPr/>
        </p:nvSpPr>
        <p:spPr bwMode="auto">
          <a:xfrm>
            <a:off x="7215188" y="4693072"/>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8" name="Text Box 10"/>
          <p:cNvSpPr txBox="1">
            <a:spLocks noChangeArrowheads="1"/>
          </p:cNvSpPr>
          <p:nvPr/>
        </p:nvSpPr>
        <p:spPr bwMode="auto">
          <a:xfrm>
            <a:off x="6775451" y="3001194"/>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39" name="Text Box 12"/>
          <p:cNvSpPr txBox="1">
            <a:spLocks noChangeArrowheads="1"/>
          </p:cNvSpPr>
          <p:nvPr/>
        </p:nvSpPr>
        <p:spPr bwMode="auto">
          <a:xfrm>
            <a:off x="6435726" y="3001194"/>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40" name="Text Box 9"/>
          <p:cNvSpPr txBox="1">
            <a:spLocks noChangeArrowheads="1"/>
          </p:cNvSpPr>
          <p:nvPr/>
        </p:nvSpPr>
        <p:spPr bwMode="auto">
          <a:xfrm>
            <a:off x="6604001" y="3001467"/>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41" name="Text Box 15"/>
          <p:cNvSpPr txBox="1">
            <a:spLocks noChangeArrowheads="1"/>
          </p:cNvSpPr>
          <p:nvPr/>
        </p:nvSpPr>
        <p:spPr bwMode="auto">
          <a:xfrm>
            <a:off x="6259513" y="4693072"/>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42" name="Text Box 17"/>
          <p:cNvSpPr txBox="1">
            <a:spLocks noChangeArrowheads="1"/>
          </p:cNvSpPr>
          <p:nvPr/>
        </p:nvSpPr>
        <p:spPr bwMode="auto">
          <a:xfrm>
            <a:off x="5918201" y="4693072"/>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43" name="Text Box 14"/>
          <p:cNvSpPr txBox="1">
            <a:spLocks noChangeArrowheads="1"/>
          </p:cNvSpPr>
          <p:nvPr/>
        </p:nvSpPr>
        <p:spPr bwMode="auto">
          <a:xfrm>
            <a:off x="6088063" y="4693072"/>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44" name="Text Box 19"/>
          <p:cNvSpPr txBox="1">
            <a:spLocks noChangeArrowheads="1"/>
          </p:cNvSpPr>
          <p:nvPr/>
        </p:nvSpPr>
        <p:spPr bwMode="auto">
          <a:xfrm>
            <a:off x="5651501" y="4691484"/>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117845" name="Rectangle 28"/>
          <p:cNvSpPr>
            <a:spLocks noChangeArrowheads="1"/>
          </p:cNvSpPr>
          <p:nvPr/>
        </p:nvSpPr>
        <p:spPr bwMode="auto">
          <a:xfrm>
            <a:off x="71438" y="166852"/>
            <a:ext cx="9072562" cy="1261884"/>
          </a:xfrm>
          <a:prstGeom prst="rect">
            <a:avLst/>
          </a:prstGeom>
          <a:noFill/>
          <a:ln w="9525">
            <a:noFill/>
            <a:miter lim="800000"/>
            <a:headEnd/>
            <a:tailEnd/>
          </a:ln>
        </p:spPr>
        <p:txBody>
          <a:bodyPr wrap="square" anchor="ctr">
            <a:spAutoFit/>
          </a:bodyPr>
          <a:lstStyle/>
          <a:p>
            <a:pPr indent="449263" algn="ctr"/>
            <a:r>
              <a:rPr lang="fr-FR" sz="2000" b="1" dirty="0">
                <a:solidFill>
                  <a:srgbClr val="0000CC"/>
                </a:solidFill>
                <a:latin typeface="Cambria" pitchFamily="18" charset="0"/>
                <a:ea typeface="Calibri" pitchFamily="34" charset="0"/>
                <a:cs typeface="Times New Roman" pitchFamily="18" charset="0"/>
              </a:rPr>
              <a:t>Organisation du nuage </a:t>
            </a:r>
            <a:r>
              <a:rPr lang="fr-FR" sz="2000" b="1" dirty="0">
                <a:solidFill>
                  <a:srgbClr val="0000CC"/>
                </a:solidFill>
                <a:latin typeface="Calibri" pitchFamily="34" charset="0"/>
                <a:ea typeface="Calibri" pitchFamily="34" charset="0"/>
                <a:cs typeface="Times New Roman" pitchFamily="18" charset="0"/>
              </a:rPr>
              <a:t>é</a:t>
            </a:r>
            <a:r>
              <a:rPr lang="fr-FR" sz="2000" b="1" dirty="0">
                <a:solidFill>
                  <a:srgbClr val="0000CC"/>
                </a:solidFill>
                <a:latin typeface="Cambria" pitchFamily="18" charset="0"/>
                <a:ea typeface="Calibri" pitchFamily="34" charset="0"/>
                <a:cs typeface="Times New Roman" pitchFamily="18" charset="0"/>
              </a:rPr>
              <a:t>lectronique en couches, sous couches et orbitales </a:t>
            </a:r>
            <a:r>
              <a:rPr lang="fr-FR" sz="2000" b="1" dirty="0" smtClean="0">
                <a:solidFill>
                  <a:srgbClr val="0000CC"/>
                </a:solidFill>
                <a:latin typeface="Cambria" pitchFamily="18" charset="0"/>
                <a:ea typeface="Calibri" pitchFamily="34" charset="0"/>
                <a:cs typeface="Times New Roman" pitchFamily="18" charset="0"/>
              </a:rPr>
              <a:t>atomiques</a:t>
            </a:r>
          </a:p>
          <a:p>
            <a:pPr algn="just"/>
            <a:r>
              <a:rPr lang="fr-FR" dirty="0" smtClean="0">
                <a:latin typeface="Times New Roman" pitchFamily="18" charset="0"/>
                <a:ea typeface="Calibri" pitchFamily="34" charset="0"/>
                <a:cs typeface="Times New Roman" pitchFamily="18" charset="0"/>
              </a:rPr>
              <a:t>Chaque orbitale atomique est définie par les 3 nombres quantiques (</a:t>
            </a:r>
            <a:r>
              <a:rPr lang="fr-FR" dirty="0" err="1" smtClean="0">
                <a:latin typeface="Times New Roman" pitchFamily="18" charset="0"/>
                <a:ea typeface="Calibri" pitchFamily="34" charset="0"/>
                <a:cs typeface="Times New Roman" pitchFamily="18" charset="0"/>
              </a:rPr>
              <a:t>n,l,m</a:t>
            </a:r>
            <a:r>
              <a:rPr lang="fr-FR" dirty="0" smtClean="0">
                <a:latin typeface="Times New Roman" pitchFamily="18" charset="0"/>
                <a:ea typeface="Calibri" pitchFamily="34" charset="0"/>
                <a:cs typeface="Times New Roman" pitchFamily="18" charset="0"/>
              </a:rPr>
              <a:t>), elle se représente par une case quantique      .</a:t>
            </a:r>
          </a:p>
        </p:txBody>
      </p:sp>
      <p:sp>
        <p:nvSpPr>
          <p:cNvPr id="18" name="Espace réservé du numéro de diapositive 17"/>
          <p:cNvSpPr>
            <a:spLocks noGrp="1"/>
          </p:cNvSpPr>
          <p:nvPr>
            <p:ph type="sldNum" sz="quarter" idx="12"/>
          </p:nvPr>
        </p:nvSpPr>
        <p:spPr>
          <a:xfrm>
            <a:off x="6624638" y="6356350"/>
            <a:ext cx="2116931" cy="365125"/>
          </a:xfrm>
        </p:spPr>
        <p:txBody>
          <a:bodyPr/>
          <a:lstStyle/>
          <a:p>
            <a:pPr>
              <a:defRPr/>
            </a:pPr>
            <a:fld id="{32F280D5-2B51-43CB-A2F1-517981BEAA76}" type="slidenum">
              <a:rPr lang="fr-FR" smtClean="0"/>
              <a:pPr>
                <a:defRPr/>
              </a:pPr>
              <a:t>42</a:t>
            </a:fld>
            <a:endParaRPr lang="fr-FR"/>
          </a:p>
        </p:txBody>
      </p:sp>
      <p:sp>
        <p:nvSpPr>
          <p:cNvPr id="19" name="Text Box 21"/>
          <p:cNvSpPr txBox="1">
            <a:spLocks noChangeArrowheads="1"/>
          </p:cNvSpPr>
          <p:nvPr/>
        </p:nvSpPr>
        <p:spPr bwMode="auto">
          <a:xfrm>
            <a:off x="2044435" y="1176328"/>
            <a:ext cx="170111" cy="18097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1"/>
          <p:cNvSpPr>
            <a:spLocks noChangeArrowheads="1"/>
          </p:cNvSpPr>
          <p:nvPr/>
        </p:nvSpPr>
        <p:spPr bwMode="auto">
          <a:xfrm>
            <a:off x="395288" y="149346"/>
            <a:ext cx="8280400" cy="707886"/>
          </a:xfrm>
          <a:prstGeom prst="rect">
            <a:avLst/>
          </a:prstGeom>
          <a:noFill/>
          <a:ln w="9525">
            <a:noFill/>
            <a:miter lim="800000"/>
            <a:headEnd/>
            <a:tailEnd/>
          </a:ln>
        </p:spPr>
        <p:txBody>
          <a:bodyPr anchor="ctr">
            <a:spAutoFit/>
          </a:bodyPr>
          <a:lstStyle/>
          <a:p>
            <a:pPr algn="ctr"/>
            <a:r>
              <a:rPr lang="fr-FR" sz="2000" b="1" dirty="0">
                <a:solidFill>
                  <a:srgbClr val="FF0000"/>
                </a:solidFill>
                <a:latin typeface="Times New Roman" pitchFamily="18" charset="0"/>
                <a:ea typeface="Calibri" pitchFamily="34" charset="0"/>
                <a:cs typeface="Times New Roman" pitchFamily="18" charset="0"/>
              </a:rPr>
              <a:t>Règles d’écriture de la configuration électronique des atomes/des ions monoatomiques</a:t>
            </a:r>
            <a:endParaRPr lang="fr-FR" sz="2000" dirty="0">
              <a:solidFill>
                <a:srgbClr val="FF0000"/>
              </a:solidFill>
              <a:latin typeface="Times New Roman" pitchFamily="18" charset="0"/>
              <a:ea typeface="Calibri" pitchFamily="34" charset="0"/>
              <a:cs typeface="Times New Roman" pitchFamily="18" charset="0"/>
            </a:endParaRPr>
          </a:p>
        </p:txBody>
      </p:sp>
      <p:sp>
        <p:nvSpPr>
          <p:cNvPr id="129027" name="ZoneTexte 4"/>
          <p:cNvSpPr txBox="1">
            <a:spLocks noChangeArrowheads="1"/>
          </p:cNvSpPr>
          <p:nvPr/>
        </p:nvSpPr>
        <p:spPr bwMode="auto">
          <a:xfrm>
            <a:off x="0" y="785794"/>
            <a:ext cx="9144000" cy="1631216"/>
          </a:xfrm>
          <a:prstGeom prst="rect">
            <a:avLst/>
          </a:prstGeom>
          <a:noFill/>
          <a:ln w="9525">
            <a:noFill/>
            <a:miter lim="800000"/>
            <a:headEnd/>
            <a:tailEnd/>
          </a:ln>
        </p:spPr>
        <p:txBody>
          <a:bodyPr wrap="square">
            <a:spAutoFit/>
          </a:bodyPr>
          <a:lstStyle/>
          <a:p>
            <a:pPr lvl="0" algn="just">
              <a:spcBef>
                <a:spcPts val="300"/>
              </a:spcBef>
              <a:spcAft>
                <a:spcPts val="300"/>
              </a:spcAft>
            </a:pPr>
            <a:r>
              <a:rPr lang="fr-FR" dirty="0">
                <a:latin typeface="Times New Roman" pitchFamily="18" charset="0"/>
                <a:cs typeface="Times New Roman" pitchFamily="18" charset="0"/>
              </a:rPr>
              <a:t>L’écriture de la configuration électronique d’un atome est fondée sur un ensemble de règles et </a:t>
            </a:r>
            <a:r>
              <a:rPr lang="fr-FR" dirty="0" smtClean="0">
                <a:latin typeface="Times New Roman" pitchFamily="18" charset="0"/>
                <a:cs typeface="Times New Roman" pitchFamily="18" charset="0"/>
              </a:rPr>
              <a:t>notation.</a:t>
            </a:r>
            <a:r>
              <a:rPr lang="fr-FR" b="1" i="1" dirty="0" smtClean="0">
                <a:latin typeface="Times New Roman" pitchFamily="18" charset="0"/>
                <a:cs typeface="Times New Roman" pitchFamily="18" charset="0"/>
              </a:rPr>
              <a:t> </a:t>
            </a:r>
          </a:p>
          <a:p>
            <a:pPr lvl="0" algn="just">
              <a:spcBef>
                <a:spcPts val="300"/>
              </a:spcBef>
              <a:spcAft>
                <a:spcPts val="300"/>
              </a:spcAft>
            </a:pPr>
            <a:r>
              <a:rPr lang="fr-FR" b="1" dirty="0" smtClean="0">
                <a:solidFill>
                  <a:srgbClr val="FF0000"/>
                </a:solidFill>
                <a:latin typeface="Times New Roman" pitchFamily="18" charset="0"/>
                <a:cs typeface="Times New Roman" pitchFamily="18" charset="0"/>
              </a:rPr>
              <a:t>Principe de stabilité</a:t>
            </a:r>
          </a:p>
          <a:p>
            <a:pPr algn="just">
              <a:spcBef>
                <a:spcPts val="300"/>
              </a:spcBef>
              <a:spcAft>
                <a:spcPts val="300"/>
              </a:spcAft>
            </a:pPr>
            <a:r>
              <a:rPr lang="fr-FR" dirty="0" smtClean="0">
                <a:latin typeface="Times New Roman" pitchFamily="18" charset="0"/>
                <a:cs typeface="Times New Roman" pitchFamily="18" charset="0"/>
              </a:rPr>
              <a:t>Les électrons d’un atome à l’état fondamental occupent les niveaux de plus basse énergie, ce qui confère à l’atome une énergie totale minimale.</a:t>
            </a:r>
          </a:p>
        </p:txBody>
      </p:sp>
      <p:sp>
        <p:nvSpPr>
          <p:cNvPr id="129028" name="ZoneTexte 5"/>
          <p:cNvSpPr txBox="1">
            <a:spLocks noChangeArrowheads="1"/>
          </p:cNvSpPr>
          <p:nvPr/>
        </p:nvSpPr>
        <p:spPr bwMode="auto">
          <a:xfrm>
            <a:off x="-32" y="2500306"/>
            <a:ext cx="3050835" cy="369332"/>
          </a:xfrm>
          <a:prstGeom prst="rect">
            <a:avLst/>
          </a:prstGeom>
          <a:noFill/>
          <a:ln w="9525">
            <a:noFill/>
            <a:miter lim="800000"/>
            <a:headEnd/>
            <a:tailEnd/>
          </a:ln>
        </p:spPr>
        <p:txBody>
          <a:bodyPr wrap="none">
            <a:spAutoFit/>
          </a:bodyPr>
          <a:lstStyle/>
          <a:p>
            <a:r>
              <a:rPr lang="fr-FR" b="1" dirty="0">
                <a:solidFill>
                  <a:srgbClr val="FF0000"/>
                </a:solidFill>
                <a:latin typeface="Times New Roman" pitchFamily="18" charset="0"/>
                <a:cs typeface="Times New Roman" pitchFamily="18" charset="0"/>
              </a:rPr>
              <a:t>Principe d’exclusion de Pauli</a:t>
            </a:r>
          </a:p>
        </p:txBody>
      </p:sp>
      <p:sp>
        <p:nvSpPr>
          <p:cNvPr id="129029" name="ZoneTexte 6"/>
          <p:cNvSpPr txBox="1">
            <a:spLocks noChangeArrowheads="1"/>
          </p:cNvSpPr>
          <p:nvPr/>
        </p:nvSpPr>
        <p:spPr bwMode="auto">
          <a:xfrm>
            <a:off x="0" y="2887777"/>
            <a:ext cx="9143999" cy="2970044"/>
          </a:xfrm>
          <a:prstGeom prst="rect">
            <a:avLst/>
          </a:prstGeom>
          <a:noFill/>
          <a:ln w="9525">
            <a:noFill/>
            <a:miter lim="800000"/>
            <a:headEnd/>
            <a:tailEnd/>
          </a:ln>
        </p:spPr>
        <p:txBody>
          <a:bodyPr wrap="square">
            <a:spAutoFit/>
          </a:bodyPr>
          <a:lstStyle/>
          <a:p>
            <a:pPr algn="just">
              <a:spcBef>
                <a:spcPts val="300"/>
              </a:spcBef>
              <a:spcAft>
                <a:spcPts val="300"/>
              </a:spcAft>
            </a:pPr>
            <a:r>
              <a:rPr lang="fr-FR" dirty="0">
                <a:latin typeface="Times New Roman" pitchFamily="18" charset="0"/>
                <a:cs typeface="Times New Roman" pitchFamily="18" charset="0"/>
              </a:rPr>
              <a:t>Dans un atome, deux électrons ne peuvent avoir les quatre nombres </a:t>
            </a:r>
            <a:r>
              <a:rPr lang="fr-FR" dirty="0" smtClean="0">
                <a:latin typeface="Times New Roman" pitchFamily="18" charset="0"/>
                <a:cs typeface="Times New Roman" pitchFamily="18" charset="0"/>
              </a:rPr>
              <a:t>quantiques identiques</a:t>
            </a:r>
            <a:r>
              <a:rPr lang="fr-FR" dirty="0">
                <a:latin typeface="Times New Roman" pitchFamily="18" charset="0"/>
                <a:cs typeface="Times New Roman" pitchFamily="18" charset="0"/>
              </a:rPr>
              <a:t>.</a:t>
            </a:r>
          </a:p>
          <a:p>
            <a:pPr algn="just">
              <a:spcBef>
                <a:spcPts val="300"/>
              </a:spcBef>
              <a:spcAft>
                <a:spcPts val="300"/>
              </a:spcAft>
            </a:pPr>
            <a:r>
              <a:rPr lang="fr-FR" dirty="0">
                <a:latin typeface="Times New Roman" pitchFamily="18" charset="0"/>
                <a:cs typeface="Times New Roman" pitchFamily="18" charset="0"/>
              </a:rPr>
              <a:t>La conséquence pratique de ce principe est qu’une OA, définie par (</a:t>
            </a:r>
            <a:r>
              <a:rPr lang="fr-FR" dirty="0" err="1">
                <a:latin typeface="Times New Roman" pitchFamily="18" charset="0"/>
                <a:cs typeface="Times New Roman" pitchFamily="18" charset="0"/>
              </a:rPr>
              <a:t>n,l,m</a:t>
            </a:r>
            <a:r>
              <a:rPr lang="fr-FR" dirty="0">
                <a:latin typeface="Times New Roman" pitchFamily="18" charset="0"/>
                <a:cs typeface="Times New Roman" pitchFamily="18" charset="0"/>
              </a:rPr>
              <a:t>), ne </a:t>
            </a:r>
            <a:r>
              <a:rPr lang="fr-FR" dirty="0" smtClean="0">
                <a:latin typeface="Times New Roman" pitchFamily="18" charset="0"/>
                <a:cs typeface="Times New Roman" pitchFamily="18" charset="0"/>
              </a:rPr>
              <a:t>peut accueillir </a:t>
            </a:r>
            <a:r>
              <a:rPr lang="fr-FR" dirty="0">
                <a:latin typeface="Times New Roman" pitchFamily="18" charset="0"/>
                <a:cs typeface="Times New Roman" pitchFamily="18" charset="0"/>
              </a:rPr>
              <a:t>au maximum que deux électrons de spins opposés</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a:p>
            <a:pPr>
              <a:spcBef>
                <a:spcPts val="300"/>
              </a:spcBef>
              <a:spcAft>
                <a:spcPts val="300"/>
              </a:spcAft>
            </a:pPr>
            <a:r>
              <a:rPr lang="fr-FR" b="1" dirty="0">
                <a:latin typeface="Times New Roman" pitchFamily="18" charset="0"/>
                <a:cs typeface="Times New Roman" pitchFamily="18" charset="0"/>
              </a:rPr>
              <a:t>Exemples :</a:t>
            </a:r>
            <a:r>
              <a:rPr lang="fr-FR" dirty="0">
                <a:latin typeface="Times New Roman" pitchFamily="18" charset="0"/>
                <a:cs typeface="Times New Roman" pitchFamily="18" charset="0"/>
              </a:rPr>
              <a:t> </a:t>
            </a:r>
          </a:p>
          <a:p>
            <a:pPr>
              <a:spcBef>
                <a:spcPts val="300"/>
              </a:spcBef>
              <a:spcAft>
                <a:spcPts val="300"/>
              </a:spcAft>
            </a:pPr>
            <a:r>
              <a:rPr lang="fr-FR" baseline="-25000" dirty="0">
                <a:latin typeface="Times New Roman" pitchFamily="18" charset="0"/>
                <a:cs typeface="Times New Roman" pitchFamily="18" charset="0"/>
              </a:rPr>
              <a:t>1</a:t>
            </a:r>
            <a:r>
              <a:rPr lang="fr-FR" dirty="0">
                <a:latin typeface="Times New Roman" pitchFamily="18" charset="0"/>
                <a:cs typeface="Times New Roman" pitchFamily="18" charset="0"/>
              </a:rPr>
              <a:t>H : 1s</a:t>
            </a:r>
            <a:r>
              <a:rPr lang="fr-FR" baseline="30000" dirty="0">
                <a:latin typeface="Times New Roman" pitchFamily="18" charset="0"/>
                <a:cs typeface="Times New Roman" pitchFamily="18" charset="0"/>
              </a:rPr>
              <a:t>1</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un </a:t>
            </a:r>
            <a:r>
              <a:rPr lang="fr-FR" dirty="0">
                <a:latin typeface="Times New Roman" pitchFamily="18" charset="0"/>
                <a:cs typeface="Times New Roman" pitchFamily="18" charset="0"/>
              </a:rPr>
              <a:t>électron célibataire</a:t>
            </a:r>
          </a:p>
          <a:p>
            <a:pPr>
              <a:spcBef>
                <a:spcPts val="300"/>
              </a:spcBef>
              <a:spcAft>
                <a:spcPts val="300"/>
              </a:spcAft>
            </a:pPr>
            <a:r>
              <a:rPr lang="fr-FR" dirty="0">
                <a:latin typeface="Times New Roman" pitchFamily="18" charset="0"/>
                <a:cs typeface="Times New Roman" pitchFamily="18" charset="0"/>
              </a:rPr>
              <a:t> </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He : 1s</a:t>
            </a:r>
            <a:r>
              <a:rPr lang="fr-FR" baseline="30000" dirty="0">
                <a:latin typeface="Times New Roman" pitchFamily="18" charset="0"/>
                <a:cs typeface="Times New Roman" pitchFamily="18" charset="0"/>
              </a:rPr>
              <a:t>2 </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deux </a:t>
            </a:r>
            <a:r>
              <a:rPr lang="fr-FR" dirty="0">
                <a:latin typeface="Times New Roman" pitchFamily="18" charset="0"/>
                <a:cs typeface="Times New Roman" pitchFamily="18" charset="0"/>
              </a:rPr>
              <a:t>électrons appariés (doublet d’électrons</a:t>
            </a:r>
            <a:r>
              <a:rPr lang="fr-FR" dirty="0" smtClean="0">
                <a:latin typeface="Times New Roman" pitchFamily="18" charset="0"/>
                <a:cs typeface="Times New Roman" pitchFamily="18" charset="0"/>
              </a:rPr>
              <a:t>)</a:t>
            </a:r>
          </a:p>
          <a:p>
            <a:pPr algn="just">
              <a:spcBef>
                <a:spcPts val="300"/>
              </a:spcBef>
              <a:spcAft>
                <a:spcPts val="300"/>
              </a:spcAft>
            </a:pPr>
            <a:r>
              <a:rPr lang="fr-FR" dirty="0" smtClean="0">
                <a:latin typeface="Times New Roman" pitchFamily="18" charset="0"/>
                <a:cs typeface="Times New Roman" pitchFamily="18" charset="0"/>
              </a:rPr>
              <a:t>Une </a:t>
            </a:r>
            <a:r>
              <a:rPr lang="fr-FR" dirty="0">
                <a:latin typeface="Times New Roman" pitchFamily="18" charset="0"/>
                <a:cs typeface="Times New Roman" pitchFamily="18" charset="0"/>
              </a:rPr>
              <a:t>couche électronique de rang n comprend </a:t>
            </a:r>
            <a:r>
              <a:rPr lang="fr-FR" b="1" dirty="0">
                <a:latin typeface="Times New Roman" pitchFamily="18" charset="0"/>
                <a:cs typeface="Times New Roman" pitchFamily="18" charset="0"/>
              </a:rPr>
              <a:t>n² orbitales atomiques </a:t>
            </a:r>
            <a:r>
              <a:rPr lang="fr-FR" dirty="0">
                <a:latin typeface="Times New Roman" pitchFamily="18" charset="0"/>
                <a:cs typeface="Times New Roman" pitchFamily="18" charset="0"/>
              </a:rPr>
              <a:t>et contient au maximum </a:t>
            </a:r>
            <a:r>
              <a:rPr lang="fr-FR" b="1" dirty="0">
                <a:latin typeface="Times New Roman" pitchFamily="18" charset="0"/>
                <a:cs typeface="Times New Roman" pitchFamily="18" charset="0"/>
              </a:rPr>
              <a:t>2n² électrons</a:t>
            </a:r>
            <a:r>
              <a:rPr lang="fr-FR" dirty="0">
                <a:latin typeface="Times New Roman" pitchFamily="18" charset="0"/>
                <a:cs typeface="Times New Roman" pitchFamily="18" charset="0"/>
              </a:rPr>
              <a:t>. Ainsi, la capacité d’accueil maximale des sous couches ns, </a:t>
            </a:r>
            <a:r>
              <a:rPr lang="fr-FR" dirty="0" err="1">
                <a:latin typeface="Times New Roman" pitchFamily="18" charset="0"/>
                <a:cs typeface="Times New Roman" pitchFamily="18" charset="0"/>
              </a:rPr>
              <a:t>np</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nd</a:t>
            </a:r>
            <a:r>
              <a:rPr lang="fr-FR" dirty="0">
                <a:latin typeface="Times New Roman" pitchFamily="18" charset="0"/>
                <a:cs typeface="Times New Roman" pitchFamily="18" charset="0"/>
              </a:rPr>
              <a:t> et nf est </a:t>
            </a:r>
            <a:r>
              <a:rPr lang="fr-FR" b="1" dirty="0">
                <a:latin typeface="Times New Roman" pitchFamily="18" charset="0"/>
                <a:cs typeface="Times New Roman" pitchFamily="18" charset="0"/>
              </a:rPr>
              <a:t>de 2, 6, 10 et 14 </a:t>
            </a:r>
            <a:r>
              <a:rPr lang="fr-FR" dirty="0">
                <a:latin typeface="Times New Roman" pitchFamily="18" charset="0"/>
                <a:cs typeface="Times New Roman" pitchFamily="18" charset="0"/>
              </a:rPr>
              <a:t>électrons, respectivement</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129030" name="Text Box 2"/>
          <p:cNvSpPr txBox="1">
            <a:spLocks noChangeArrowheads="1"/>
          </p:cNvSpPr>
          <p:nvPr/>
        </p:nvSpPr>
        <p:spPr bwMode="auto">
          <a:xfrm>
            <a:off x="1087551" y="4227881"/>
            <a:ext cx="360363" cy="285752"/>
          </a:xfrm>
          <a:prstGeom prst="rect">
            <a:avLst/>
          </a:prstGeom>
          <a:solidFill>
            <a:srgbClr val="FFFFFF"/>
          </a:solidFill>
          <a:ln w="9525">
            <a:solidFill>
              <a:srgbClr val="000000"/>
            </a:solidFill>
            <a:miter lim="800000"/>
            <a:headEnd/>
            <a:tailEnd/>
          </a:ln>
        </p:spPr>
        <p:txBody>
          <a:bodyPr/>
          <a:lstStyle/>
          <a:p>
            <a:pPr>
              <a:spcAft>
                <a:spcPts val="1000"/>
              </a:spcAft>
            </a:pPr>
            <a:r>
              <a:rPr lang="fr-FR" sz="1100" dirty="0">
                <a:latin typeface="Times New Roman" pitchFamily="18" charset="0"/>
                <a:sym typeface="Symbol" pitchFamily="18" charset="2"/>
              </a:rPr>
              <a:t></a:t>
            </a:r>
            <a:endParaRPr lang="fr-FR" dirty="0">
              <a:latin typeface="Calibri" pitchFamily="34" charset="0"/>
            </a:endParaRPr>
          </a:p>
        </p:txBody>
      </p:sp>
      <p:sp>
        <p:nvSpPr>
          <p:cNvPr id="129031" name="Text Box 3"/>
          <p:cNvSpPr txBox="1">
            <a:spLocks noChangeArrowheads="1"/>
          </p:cNvSpPr>
          <p:nvPr/>
        </p:nvSpPr>
        <p:spPr bwMode="auto">
          <a:xfrm>
            <a:off x="1071538" y="4635510"/>
            <a:ext cx="381000" cy="293688"/>
          </a:xfrm>
          <a:prstGeom prst="rect">
            <a:avLst/>
          </a:prstGeom>
          <a:solidFill>
            <a:srgbClr val="FFFFFF"/>
          </a:solidFill>
          <a:ln w="9525">
            <a:solidFill>
              <a:srgbClr val="000000"/>
            </a:solidFill>
            <a:miter lim="800000"/>
            <a:headEnd/>
            <a:tailEnd/>
          </a:ln>
        </p:spPr>
        <p:txBody>
          <a:bodyPr/>
          <a:lstStyle/>
          <a:p>
            <a:pPr>
              <a:spcAft>
                <a:spcPts val="1000"/>
              </a:spcAft>
            </a:pPr>
            <a:r>
              <a:rPr lang="fr-FR" sz="1100" dirty="0">
                <a:latin typeface="Times New Roman" pitchFamily="18" charset="0"/>
                <a:sym typeface="Symbol" pitchFamily="18" charset="2"/>
              </a:rPr>
              <a:t></a:t>
            </a:r>
            <a:endParaRPr lang="fr-FR" dirty="0">
              <a:latin typeface="Calibri" pitchFamily="34" charset="0"/>
            </a:endParaRPr>
          </a:p>
        </p:txBody>
      </p:sp>
      <p:sp>
        <p:nvSpPr>
          <p:cNvPr id="8" name="Espace réservé du numéro de diapositive 7"/>
          <p:cNvSpPr>
            <a:spLocks noGrp="1"/>
          </p:cNvSpPr>
          <p:nvPr>
            <p:ph type="sldNum" sz="quarter" idx="12"/>
          </p:nvPr>
        </p:nvSpPr>
        <p:spPr/>
        <p:txBody>
          <a:bodyPr/>
          <a:lstStyle/>
          <a:p>
            <a:pPr>
              <a:defRPr/>
            </a:pPr>
            <a:fld id="{32F280D5-2B51-43CB-A2F1-517981BEAA76}" type="slidenum">
              <a:rPr lang="fr-FR" smtClean="0"/>
              <a:pPr>
                <a:defRPr/>
              </a:pPr>
              <a:t>43</a:t>
            </a:fld>
            <a:endParaRPr lang="fr-F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ZoneTexte 3"/>
          <p:cNvSpPr txBox="1">
            <a:spLocks noChangeArrowheads="1"/>
          </p:cNvSpPr>
          <p:nvPr/>
        </p:nvSpPr>
        <p:spPr bwMode="auto">
          <a:xfrm>
            <a:off x="71406" y="273586"/>
            <a:ext cx="4679486" cy="369332"/>
          </a:xfrm>
          <a:prstGeom prst="rect">
            <a:avLst/>
          </a:prstGeom>
          <a:noFill/>
          <a:ln w="9525">
            <a:noFill/>
            <a:miter lim="800000"/>
            <a:headEnd/>
            <a:tailEnd/>
          </a:ln>
        </p:spPr>
        <p:txBody>
          <a:bodyPr wrap="none">
            <a:spAutoFit/>
          </a:bodyPr>
          <a:lstStyle/>
          <a:p>
            <a:r>
              <a:rPr lang="fr-FR" b="1" dirty="0">
                <a:solidFill>
                  <a:srgbClr val="FF0000"/>
                </a:solidFill>
                <a:latin typeface="Times New Roman" pitchFamily="18" charset="0"/>
                <a:cs typeface="Times New Roman" pitchFamily="18" charset="0"/>
              </a:rPr>
              <a:t>Règle de </a:t>
            </a:r>
            <a:r>
              <a:rPr lang="fr-FR" b="1" dirty="0" err="1">
                <a:solidFill>
                  <a:srgbClr val="FF0000"/>
                </a:solidFill>
                <a:latin typeface="Times New Roman" pitchFamily="18" charset="0"/>
                <a:cs typeface="Times New Roman" pitchFamily="18" charset="0"/>
              </a:rPr>
              <a:t>Hund</a:t>
            </a:r>
            <a:r>
              <a:rPr lang="fr-FR" b="1" dirty="0">
                <a:solidFill>
                  <a:srgbClr val="FF0000"/>
                </a:solidFill>
                <a:latin typeface="Times New Roman" pitchFamily="18" charset="0"/>
                <a:cs typeface="Times New Roman" pitchFamily="18" charset="0"/>
              </a:rPr>
              <a:t> ou de la multiplicité maximale</a:t>
            </a:r>
          </a:p>
        </p:txBody>
      </p:sp>
      <p:sp>
        <p:nvSpPr>
          <p:cNvPr id="130051" name="ZoneTexte 4"/>
          <p:cNvSpPr txBox="1">
            <a:spLocks noChangeArrowheads="1"/>
          </p:cNvSpPr>
          <p:nvPr/>
        </p:nvSpPr>
        <p:spPr bwMode="auto">
          <a:xfrm>
            <a:off x="0" y="662400"/>
            <a:ext cx="9143999" cy="2123658"/>
          </a:xfrm>
          <a:prstGeom prst="rect">
            <a:avLst/>
          </a:prstGeom>
          <a:noFill/>
          <a:ln w="9525">
            <a:noFill/>
            <a:miter lim="800000"/>
            <a:headEnd/>
            <a:tailEnd/>
          </a:ln>
        </p:spPr>
        <p:txBody>
          <a:bodyPr wrap="square">
            <a:spAutoFit/>
          </a:bodyPr>
          <a:lstStyle/>
          <a:p>
            <a:pPr algn="just">
              <a:lnSpc>
                <a:spcPct val="150000"/>
              </a:lnSpc>
            </a:pPr>
            <a:r>
              <a:rPr lang="fr-FR" dirty="0" smtClean="0">
                <a:latin typeface="Times New Roman" pitchFamily="18" charset="0"/>
                <a:cs typeface="Times New Roman" pitchFamily="18" charset="0"/>
              </a:rPr>
              <a:t>Les électrons d’un atome occupent le maximum de cases quantiques d’une sous couche, sous forme d’électrons dits célibataires (donc à spin parallèles) avant de commencer la saturation. </a:t>
            </a:r>
          </a:p>
          <a:p>
            <a:pPr algn="just">
              <a:lnSpc>
                <a:spcPct val="150000"/>
              </a:lnSpc>
            </a:pPr>
            <a:r>
              <a:rPr lang="fr-FR" dirty="0" smtClean="0">
                <a:latin typeface="Times New Roman" pitchFamily="18" charset="0"/>
                <a:cs typeface="Times New Roman" pitchFamily="18" charset="0"/>
              </a:rPr>
              <a:t>L’état fondamental correspond à l’état de plus grande multiplicité M.</a:t>
            </a:r>
          </a:p>
          <a:p>
            <a:pPr algn="ctr">
              <a:lnSpc>
                <a:spcPct val="150000"/>
              </a:lnSpc>
            </a:pPr>
            <a:r>
              <a:rPr lang="fr-FR" dirty="0" smtClean="0">
                <a:solidFill>
                  <a:srgbClr val="FF0000"/>
                </a:solidFill>
                <a:latin typeface="Times New Roman" pitchFamily="18" charset="0"/>
                <a:cs typeface="Times New Roman" pitchFamily="18" charset="0"/>
              </a:rPr>
              <a:t>M= 2 S + 1          </a:t>
            </a:r>
            <a:r>
              <a:rPr lang="fr-FR" dirty="0" smtClean="0">
                <a:latin typeface="Times New Roman" pitchFamily="18" charset="0"/>
                <a:cs typeface="Times New Roman" pitchFamily="18" charset="0"/>
              </a:rPr>
              <a:t>avec               </a:t>
            </a:r>
            <a:r>
              <a:rPr lang="fr-FR" dirty="0" smtClean="0">
                <a:solidFill>
                  <a:srgbClr val="FF0000"/>
                </a:solidFill>
                <a:latin typeface="Times New Roman" pitchFamily="18" charset="0"/>
                <a:cs typeface="Times New Roman" pitchFamily="18" charset="0"/>
              </a:rPr>
              <a:t>S = </a:t>
            </a:r>
            <a:r>
              <a:rPr lang="fr-FR" dirty="0" smtClean="0">
                <a:solidFill>
                  <a:srgbClr val="FF0000"/>
                </a:solidFill>
                <a:latin typeface="Times New Roman" pitchFamily="18" charset="0"/>
                <a:cs typeface="Times New Roman" pitchFamily="18" charset="0"/>
                <a:sym typeface="Symbol"/>
              </a:rPr>
              <a:t></a:t>
            </a:r>
            <a:r>
              <a:rPr lang="fr-FR" dirty="0" smtClean="0">
                <a:solidFill>
                  <a:srgbClr val="FF0000"/>
                </a:solidFill>
                <a:latin typeface="Times New Roman" pitchFamily="18" charset="0"/>
                <a:cs typeface="Times New Roman" pitchFamily="18" charset="0"/>
              </a:rPr>
              <a:t>m</a:t>
            </a:r>
            <a:r>
              <a:rPr lang="fr-FR" baseline="-25000" dirty="0" smtClean="0">
                <a:solidFill>
                  <a:srgbClr val="FF0000"/>
                </a:solidFill>
                <a:latin typeface="Times New Roman" pitchFamily="18" charset="0"/>
                <a:cs typeface="Times New Roman" pitchFamily="18" charset="0"/>
              </a:rPr>
              <a:t>s</a:t>
            </a:r>
            <a:endParaRPr lang="fr-FR" baseline="-25000" dirty="0">
              <a:solidFill>
                <a:srgbClr val="FF0000"/>
              </a:solidFill>
              <a:latin typeface="Times New Roman" pitchFamily="18" charset="0"/>
              <a:cs typeface="Times New Roman" pitchFamily="18" charset="0"/>
            </a:endParaRPr>
          </a:p>
          <a:p>
            <a:pPr algn="just"/>
            <a:endParaRPr lang="fr-FR" sz="2400" dirty="0">
              <a:latin typeface="Calibri" pitchFamily="34" charset="0"/>
            </a:endParaRPr>
          </a:p>
        </p:txBody>
      </p:sp>
      <p:sp>
        <p:nvSpPr>
          <p:cNvPr id="130052" name="Text Box 2"/>
          <p:cNvSpPr txBox="1">
            <a:spLocks noChangeArrowheads="1"/>
          </p:cNvSpPr>
          <p:nvPr/>
        </p:nvSpPr>
        <p:spPr bwMode="auto">
          <a:xfrm>
            <a:off x="1042988" y="3876674"/>
            <a:ext cx="381000" cy="293687"/>
          </a:xfrm>
          <a:prstGeom prst="rect">
            <a:avLst/>
          </a:prstGeom>
          <a:solidFill>
            <a:srgbClr val="FFFFFF"/>
          </a:solidFill>
          <a:ln w="9525">
            <a:solidFill>
              <a:srgbClr val="000000"/>
            </a:solidFill>
            <a:miter lim="800000"/>
            <a:headEnd/>
            <a:tailEnd/>
          </a:ln>
        </p:spPr>
        <p:txBody>
          <a:bodyPr/>
          <a:lstStyle/>
          <a:p>
            <a:pPr>
              <a:spcAft>
                <a:spcPts val="1000"/>
              </a:spcAft>
            </a:pPr>
            <a:r>
              <a:rPr lang="fr-FR" sz="1100">
                <a:latin typeface="Times New Roman" pitchFamily="18" charset="0"/>
                <a:sym typeface="Symbol" pitchFamily="18" charset="2"/>
              </a:rPr>
              <a:t></a:t>
            </a:r>
            <a:endParaRPr lang="fr-FR">
              <a:latin typeface="Calibri" pitchFamily="34" charset="0"/>
            </a:endParaRPr>
          </a:p>
        </p:txBody>
      </p:sp>
      <p:sp>
        <p:nvSpPr>
          <p:cNvPr id="130053" name="Text Box 3"/>
          <p:cNvSpPr txBox="1">
            <a:spLocks noChangeArrowheads="1"/>
          </p:cNvSpPr>
          <p:nvPr/>
        </p:nvSpPr>
        <p:spPr bwMode="auto">
          <a:xfrm>
            <a:off x="1576388" y="3867149"/>
            <a:ext cx="381000" cy="293687"/>
          </a:xfrm>
          <a:prstGeom prst="rect">
            <a:avLst/>
          </a:prstGeom>
          <a:solidFill>
            <a:srgbClr val="FFFFFF"/>
          </a:solidFill>
          <a:ln w="9525">
            <a:solidFill>
              <a:srgbClr val="000000"/>
            </a:solidFill>
            <a:miter lim="800000"/>
            <a:headEnd/>
            <a:tailEnd/>
          </a:ln>
        </p:spPr>
        <p:txBody>
          <a:bodyPr/>
          <a:lstStyle/>
          <a:p>
            <a:pPr>
              <a:spcAft>
                <a:spcPts val="1000"/>
              </a:spcAft>
            </a:pPr>
            <a:r>
              <a:rPr lang="fr-FR" sz="1200">
                <a:latin typeface="Times New Roman" pitchFamily="18" charset="0"/>
                <a:sym typeface="Symbol" pitchFamily="18" charset="2"/>
              </a:rPr>
              <a:t></a:t>
            </a:r>
            <a:endParaRPr lang="fr-FR" sz="1200">
              <a:latin typeface="Calibri" pitchFamily="34" charset="0"/>
            </a:endParaRPr>
          </a:p>
        </p:txBody>
      </p:sp>
      <p:sp>
        <p:nvSpPr>
          <p:cNvPr id="130054" name="Text Box 4"/>
          <p:cNvSpPr txBox="1">
            <a:spLocks noChangeArrowheads="1"/>
          </p:cNvSpPr>
          <p:nvPr/>
        </p:nvSpPr>
        <p:spPr bwMode="auto">
          <a:xfrm>
            <a:off x="2262188" y="3857624"/>
            <a:ext cx="381000" cy="293687"/>
          </a:xfrm>
          <a:prstGeom prst="rect">
            <a:avLst/>
          </a:prstGeom>
          <a:solidFill>
            <a:srgbClr val="FFFFFF"/>
          </a:solidFill>
          <a:ln w="9525">
            <a:solidFill>
              <a:srgbClr val="000000"/>
            </a:solidFill>
            <a:miter lim="800000"/>
            <a:headEnd/>
            <a:tailEnd/>
          </a:ln>
        </p:spPr>
        <p:txBody>
          <a:bodyPr/>
          <a:lstStyle/>
          <a:p>
            <a:pPr>
              <a:spcAft>
                <a:spcPts val="1000"/>
              </a:spcAft>
            </a:pPr>
            <a:r>
              <a:rPr lang="fr-FR" sz="1200">
                <a:latin typeface="Times New Roman" pitchFamily="18" charset="0"/>
                <a:sym typeface="Symbol" pitchFamily="18" charset="2"/>
              </a:rPr>
              <a:t></a:t>
            </a:r>
            <a:endParaRPr lang="fr-FR" sz="1200">
              <a:latin typeface="Calibri" pitchFamily="34" charset="0"/>
            </a:endParaRPr>
          </a:p>
        </p:txBody>
      </p:sp>
      <p:sp>
        <p:nvSpPr>
          <p:cNvPr id="130055" name="Text Box 5"/>
          <p:cNvSpPr txBox="1">
            <a:spLocks noChangeArrowheads="1"/>
          </p:cNvSpPr>
          <p:nvPr/>
        </p:nvSpPr>
        <p:spPr bwMode="auto">
          <a:xfrm>
            <a:off x="2643188" y="3857624"/>
            <a:ext cx="381000" cy="293687"/>
          </a:xfrm>
          <a:prstGeom prst="rect">
            <a:avLst/>
          </a:prstGeom>
          <a:solidFill>
            <a:srgbClr val="FFFFFF"/>
          </a:solidFill>
          <a:ln w="9525">
            <a:solidFill>
              <a:srgbClr val="000000"/>
            </a:solidFill>
            <a:miter lim="800000"/>
            <a:headEnd/>
            <a:tailEnd/>
          </a:ln>
        </p:spPr>
        <p:txBody>
          <a:bodyPr/>
          <a:lstStyle/>
          <a:p>
            <a:pPr>
              <a:spcAft>
                <a:spcPts val="1000"/>
              </a:spcAft>
            </a:pPr>
            <a:r>
              <a:rPr lang="fr-FR" sz="1200">
                <a:latin typeface="Times New Roman" pitchFamily="18" charset="0"/>
                <a:sym typeface="Symbol" pitchFamily="18" charset="2"/>
              </a:rPr>
              <a:t></a:t>
            </a:r>
            <a:endParaRPr lang="fr-FR" sz="1200">
              <a:latin typeface="Calibri" pitchFamily="34" charset="0"/>
            </a:endParaRPr>
          </a:p>
        </p:txBody>
      </p:sp>
      <p:sp>
        <p:nvSpPr>
          <p:cNvPr id="130056" name="Text Box 6"/>
          <p:cNvSpPr txBox="1">
            <a:spLocks noChangeArrowheads="1"/>
          </p:cNvSpPr>
          <p:nvPr/>
        </p:nvSpPr>
        <p:spPr bwMode="auto">
          <a:xfrm>
            <a:off x="3024188" y="3857624"/>
            <a:ext cx="381000" cy="293687"/>
          </a:xfrm>
          <a:prstGeom prst="rect">
            <a:avLst/>
          </a:prstGeom>
          <a:solidFill>
            <a:srgbClr val="FFFFFF"/>
          </a:solidFill>
          <a:ln w="9525">
            <a:solidFill>
              <a:srgbClr val="000000"/>
            </a:solidFill>
            <a:miter lim="800000"/>
            <a:headEnd/>
            <a:tailEnd/>
          </a:ln>
        </p:spPr>
        <p:txBody>
          <a:bodyPr/>
          <a:lstStyle/>
          <a:p>
            <a:endParaRPr lang="fr-FR" sz="1200">
              <a:latin typeface="Calibri" pitchFamily="34" charset="0"/>
            </a:endParaRPr>
          </a:p>
        </p:txBody>
      </p:sp>
      <p:sp>
        <p:nvSpPr>
          <p:cNvPr id="130057" name="Text Box 7"/>
          <p:cNvSpPr txBox="1">
            <a:spLocks noChangeArrowheads="1"/>
          </p:cNvSpPr>
          <p:nvPr/>
        </p:nvSpPr>
        <p:spPr bwMode="auto">
          <a:xfrm>
            <a:off x="4946650" y="3829049"/>
            <a:ext cx="381000" cy="292100"/>
          </a:xfrm>
          <a:prstGeom prst="rect">
            <a:avLst/>
          </a:prstGeom>
          <a:solidFill>
            <a:srgbClr val="FFFFFF"/>
          </a:solidFill>
          <a:ln w="9525">
            <a:solidFill>
              <a:srgbClr val="000000"/>
            </a:solidFill>
            <a:miter lim="800000"/>
            <a:headEnd/>
            <a:tailEnd/>
          </a:ln>
        </p:spPr>
        <p:txBody>
          <a:bodyPr/>
          <a:lstStyle/>
          <a:p>
            <a:pPr>
              <a:spcAft>
                <a:spcPts val="1000"/>
              </a:spcAft>
            </a:pPr>
            <a:r>
              <a:rPr lang="fr-FR" sz="1200">
                <a:latin typeface="Times New Roman" pitchFamily="18" charset="0"/>
                <a:sym typeface="Symbol" pitchFamily="18" charset="2"/>
              </a:rPr>
              <a:t></a:t>
            </a:r>
            <a:endParaRPr lang="fr-FR" sz="1200">
              <a:latin typeface="Calibri" pitchFamily="34" charset="0"/>
            </a:endParaRPr>
          </a:p>
        </p:txBody>
      </p:sp>
      <p:sp>
        <p:nvSpPr>
          <p:cNvPr id="130058" name="Text Box 8"/>
          <p:cNvSpPr txBox="1">
            <a:spLocks noChangeArrowheads="1"/>
          </p:cNvSpPr>
          <p:nvPr/>
        </p:nvSpPr>
        <p:spPr bwMode="auto">
          <a:xfrm>
            <a:off x="5480050" y="3819524"/>
            <a:ext cx="381000" cy="292100"/>
          </a:xfrm>
          <a:prstGeom prst="rect">
            <a:avLst/>
          </a:prstGeom>
          <a:solidFill>
            <a:srgbClr val="FFFFFF"/>
          </a:solidFill>
          <a:ln w="9525">
            <a:solidFill>
              <a:srgbClr val="000000"/>
            </a:solidFill>
            <a:miter lim="800000"/>
            <a:headEnd/>
            <a:tailEnd/>
          </a:ln>
        </p:spPr>
        <p:txBody>
          <a:bodyPr/>
          <a:lstStyle/>
          <a:p>
            <a:pPr>
              <a:spcAft>
                <a:spcPts val="1000"/>
              </a:spcAft>
            </a:pPr>
            <a:r>
              <a:rPr lang="fr-FR" sz="1200">
                <a:latin typeface="Times New Roman" pitchFamily="18" charset="0"/>
                <a:sym typeface="Symbol" pitchFamily="18" charset="2"/>
              </a:rPr>
              <a:t></a:t>
            </a:r>
            <a:endParaRPr lang="fr-FR" sz="1200">
              <a:latin typeface="Calibri" pitchFamily="34" charset="0"/>
            </a:endParaRPr>
          </a:p>
        </p:txBody>
      </p:sp>
      <p:sp>
        <p:nvSpPr>
          <p:cNvPr id="130059" name="Text Box 9"/>
          <p:cNvSpPr txBox="1">
            <a:spLocks noChangeArrowheads="1"/>
          </p:cNvSpPr>
          <p:nvPr/>
        </p:nvSpPr>
        <p:spPr bwMode="auto">
          <a:xfrm>
            <a:off x="6165850" y="3809999"/>
            <a:ext cx="381000" cy="292100"/>
          </a:xfrm>
          <a:prstGeom prst="rect">
            <a:avLst/>
          </a:prstGeom>
          <a:solidFill>
            <a:srgbClr val="FFFFFF"/>
          </a:solidFill>
          <a:ln w="9525">
            <a:solidFill>
              <a:srgbClr val="000000"/>
            </a:solidFill>
            <a:miter lim="800000"/>
            <a:headEnd/>
            <a:tailEnd/>
          </a:ln>
        </p:spPr>
        <p:txBody>
          <a:bodyPr/>
          <a:lstStyle/>
          <a:p>
            <a:pPr>
              <a:spcAft>
                <a:spcPts val="1000"/>
              </a:spcAft>
            </a:pPr>
            <a:r>
              <a:rPr lang="fr-FR" sz="1200" dirty="0">
                <a:latin typeface="Times New Roman" pitchFamily="18" charset="0"/>
                <a:sym typeface="Symbol" pitchFamily="18" charset="2"/>
              </a:rPr>
              <a:t></a:t>
            </a:r>
            <a:endParaRPr lang="fr-FR" sz="1200" dirty="0">
              <a:latin typeface="Calibri" pitchFamily="34" charset="0"/>
            </a:endParaRPr>
          </a:p>
        </p:txBody>
      </p:sp>
      <p:sp>
        <p:nvSpPr>
          <p:cNvPr id="130060" name="Text Box 10"/>
          <p:cNvSpPr txBox="1">
            <a:spLocks noChangeArrowheads="1"/>
          </p:cNvSpPr>
          <p:nvPr/>
        </p:nvSpPr>
        <p:spPr bwMode="auto">
          <a:xfrm>
            <a:off x="6546850" y="3809999"/>
            <a:ext cx="381000" cy="292100"/>
          </a:xfrm>
          <a:prstGeom prst="rect">
            <a:avLst/>
          </a:prstGeom>
          <a:solidFill>
            <a:srgbClr val="FFFFFF"/>
          </a:solidFill>
          <a:ln w="9525">
            <a:solidFill>
              <a:srgbClr val="000000"/>
            </a:solidFill>
            <a:miter lim="800000"/>
            <a:headEnd/>
            <a:tailEnd/>
          </a:ln>
        </p:spPr>
        <p:txBody>
          <a:bodyPr/>
          <a:lstStyle/>
          <a:p>
            <a:endParaRPr lang="fr-FR" sz="1200">
              <a:latin typeface="Calibri" pitchFamily="34" charset="0"/>
            </a:endParaRPr>
          </a:p>
        </p:txBody>
      </p:sp>
      <p:sp>
        <p:nvSpPr>
          <p:cNvPr id="130061" name="Text Box 11"/>
          <p:cNvSpPr txBox="1">
            <a:spLocks noChangeArrowheads="1"/>
          </p:cNvSpPr>
          <p:nvPr/>
        </p:nvSpPr>
        <p:spPr bwMode="auto">
          <a:xfrm>
            <a:off x="6927850" y="3809999"/>
            <a:ext cx="381000" cy="292100"/>
          </a:xfrm>
          <a:prstGeom prst="rect">
            <a:avLst/>
          </a:prstGeom>
          <a:solidFill>
            <a:srgbClr val="FFFFFF"/>
          </a:solidFill>
          <a:ln w="9525">
            <a:solidFill>
              <a:srgbClr val="000000"/>
            </a:solidFill>
            <a:miter lim="800000"/>
            <a:headEnd/>
            <a:tailEnd/>
          </a:ln>
        </p:spPr>
        <p:txBody>
          <a:bodyPr/>
          <a:lstStyle/>
          <a:p>
            <a:endParaRPr lang="fr-FR" sz="1200">
              <a:latin typeface="Calibri" pitchFamily="34" charset="0"/>
            </a:endParaRPr>
          </a:p>
        </p:txBody>
      </p:sp>
      <p:sp>
        <p:nvSpPr>
          <p:cNvPr id="130062" name="ZoneTexte 16"/>
          <p:cNvSpPr txBox="1">
            <a:spLocks noChangeArrowheads="1"/>
          </p:cNvSpPr>
          <p:nvPr/>
        </p:nvSpPr>
        <p:spPr bwMode="auto">
          <a:xfrm>
            <a:off x="827088" y="2786058"/>
            <a:ext cx="2881312" cy="523875"/>
          </a:xfrm>
          <a:prstGeom prst="rect">
            <a:avLst/>
          </a:prstGeom>
          <a:noFill/>
          <a:ln w="9525">
            <a:noFill/>
            <a:miter lim="800000"/>
            <a:headEnd/>
            <a:tailEnd/>
          </a:ln>
        </p:spPr>
        <p:txBody>
          <a:bodyPr>
            <a:spAutoFit/>
          </a:bodyPr>
          <a:lstStyle/>
          <a:p>
            <a:r>
              <a:rPr lang="fr-FR" sz="2800" baseline="-25000" dirty="0">
                <a:latin typeface="Times New Roman" pitchFamily="18" charset="0"/>
                <a:cs typeface="Times New Roman" pitchFamily="18" charset="0"/>
              </a:rPr>
              <a:t>6</a:t>
            </a:r>
            <a:r>
              <a:rPr lang="fr-FR" sz="2800" dirty="0">
                <a:latin typeface="Times New Roman" pitchFamily="18" charset="0"/>
                <a:cs typeface="Times New Roman" pitchFamily="18" charset="0"/>
              </a:rPr>
              <a:t>C </a:t>
            </a:r>
            <a:r>
              <a:rPr lang="fr-FR" sz="2800" dirty="0" smtClean="0">
                <a:latin typeface="Times New Roman" pitchFamily="18" charset="0"/>
                <a:cs typeface="Times New Roman" pitchFamily="18" charset="0"/>
              </a:rPr>
              <a:t>: 1 s</a:t>
            </a:r>
            <a:r>
              <a:rPr lang="fr-FR" sz="2800" baseline="30000" dirty="0" smtClean="0">
                <a:latin typeface="Times New Roman" pitchFamily="18" charset="0"/>
                <a:cs typeface="Times New Roman" pitchFamily="18" charset="0"/>
              </a:rPr>
              <a:t>2</a:t>
            </a:r>
            <a:r>
              <a:rPr lang="fr-FR" sz="2800" dirty="0" smtClean="0">
                <a:latin typeface="Times New Roman" pitchFamily="18" charset="0"/>
                <a:cs typeface="Times New Roman" pitchFamily="18" charset="0"/>
              </a:rPr>
              <a:t> 2s</a:t>
            </a:r>
            <a:r>
              <a:rPr lang="fr-FR" sz="2800" baseline="30000" dirty="0" smtClean="0">
                <a:latin typeface="Times New Roman" pitchFamily="18" charset="0"/>
                <a:cs typeface="Times New Roman" pitchFamily="18" charset="0"/>
              </a:rPr>
              <a:t>2</a:t>
            </a:r>
            <a:r>
              <a:rPr lang="fr-FR" sz="2800" dirty="0" smtClean="0">
                <a:latin typeface="Times New Roman" pitchFamily="18" charset="0"/>
                <a:cs typeface="Times New Roman" pitchFamily="18" charset="0"/>
              </a:rPr>
              <a:t> 2p</a:t>
            </a:r>
            <a:r>
              <a:rPr lang="fr-FR" sz="2800" baseline="30000" dirty="0" smtClean="0">
                <a:latin typeface="Times New Roman" pitchFamily="18" charset="0"/>
                <a:cs typeface="Times New Roman" pitchFamily="18" charset="0"/>
              </a:rPr>
              <a:t>2</a:t>
            </a:r>
            <a:r>
              <a:rPr lang="fr-FR" sz="2800" dirty="0" smtClean="0">
                <a:latin typeface="Times New Roman" pitchFamily="18" charset="0"/>
                <a:cs typeface="Times New Roman" pitchFamily="18" charset="0"/>
              </a:rPr>
              <a:t> </a:t>
            </a:r>
            <a:endParaRPr lang="fr-FR" sz="2800" dirty="0">
              <a:latin typeface="Times New Roman" pitchFamily="18" charset="0"/>
              <a:cs typeface="Times New Roman" pitchFamily="18" charset="0"/>
            </a:endParaRPr>
          </a:p>
        </p:txBody>
      </p:sp>
      <p:sp>
        <p:nvSpPr>
          <p:cNvPr id="130063" name="ZoneTexte 17"/>
          <p:cNvSpPr txBox="1">
            <a:spLocks noChangeArrowheads="1"/>
          </p:cNvSpPr>
          <p:nvPr/>
        </p:nvSpPr>
        <p:spPr bwMode="auto">
          <a:xfrm>
            <a:off x="3635375" y="3809999"/>
            <a:ext cx="1223963" cy="369887"/>
          </a:xfrm>
          <a:prstGeom prst="rect">
            <a:avLst/>
          </a:prstGeom>
          <a:noFill/>
          <a:ln w="9525">
            <a:noFill/>
            <a:miter lim="800000"/>
            <a:headEnd/>
            <a:tailEnd/>
          </a:ln>
        </p:spPr>
        <p:txBody>
          <a:bodyPr>
            <a:spAutoFit/>
          </a:bodyPr>
          <a:lstStyle/>
          <a:p>
            <a:r>
              <a:rPr lang="fr-FR" dirty="0">
                <a:latin typeface="Times New Roman" pitchFamily="18" charset="0"/>
                <a:cs typeface="Times New Roman" pitchFamily="18" charset="0"/>
              </a:rPr>
              <a:t>Et non pas</a:t>
            </a:r>
          </a:p>
        </p:txBody>
      </p:sp>
      <p:sp>
        <p:nvSpPr>
          <p:cNvPr id="16" name="Espace réservé du numéro de diapositive 15"/>
          <p:cNvSpPr>
            <a:spLocks noGrp="1"/>
          </p:cNvSpPr>
          <p:nvPr>
            <p:ph type="sldNum" sz="quarter" idx="12"/>
          </p:nvPr>
        </p:nvSpPr>
        <p:spPr/>
        <p:txBody>
          <a:bodyPr/>
          <a:lstStyle/>
          <a:p>
            <a:pPr>
              <a:defRPr/>
            </a:pPr>
            <a:fld id="{32F280D5-2B51-43CB-A2F1-517981BEAA76}" type="slidenum">
              <a:rPr lang="fr-FR" smtClean="0"/>
              <a:pPr>
                <a:defRPr/>
              </a:pPr>
              <a:t>44</a:t>
            </a:fld>
            <a:endParaRPr lang="fr-FR"/>
          </a:p>
        </p:txBody>
      </p:sp>
      <p:sp>
        <p:nvSpPr>
          <p:cNvPr id="17" name="Rectangle 16"/>
          <p:cNvSpPr/>
          <p:nvPr/>
        </p:nvSpPr>
        <p:spPr>
          <a:xfrm>
            <a:off x="5572132" y="2428868"/>
            <a:ext cx="2000264" cy="369332"/>
          </a:xfrm>
          <a:prstGeom prst="rect">
            <a:avLst/>
          </a:prstGeom>
        </p:spPr>
        <p:txBody>
          <a:bodyPr wrap="square">
            <a:spAutoFit/>
          </a:bodyPr>
          <a:lstStyle/>
          <a:p>
            <a:r>
              <a:rPr lang="fr-FR" b="1" dirty="0" smtClean="0">
                <a:latin typeface="Times New Roman" pitchFamily="18" charset="0"/>
                <a:ea typeface="Calibri" pitchFamily="34" charset="0"/>
                <a:cs typeface="Times New Roman" pitchFamily="18" charset="0"/>
              </a:rPr>
              <a:t>ms=</a:t>
            </a:r>
            <a:r>
              <a:rPr lang="fr-FR" dirty="0" smtClean="0">
                <a:latin typeface="Times New Roman" pitchFamily="18" charset="0"/>
                <a:ea typeface="Calibri" pitchFamily="34" charset="0"/>
                <a:cs typeface="Times New Roman" pitchFamily="18" charset="0"/>
              </a:rPr>
              <a:t> (</a:t>
            </a:r>
            <a:r>
              <a:rPr lang="fr-FR" b="1" dirty="0" smtClean="0">
                <a:latin typeface="Times New Roman" pitchFamily="18" charset="0"/>
                <a:ea typeface="Calibri" pitchFamily="34" charset="0"/>
                <a:cs typeface="Times New Roman" pitchFamily="18" charset="0"/>
              </a:rPr>
              <a:t>+1/2 </a:t>
            </a:r>
            <a:r>
              <a:rPr lang="fr-FR" dirty="0" smtClean="0">
                <a:latin typeface="Times New Roman" pitchFamily="18" charset="0"/>
                <a:ea typeface="Calibri" pitchFamily="34" charset="0"/>
                <a:cs typeface="Times New Roman" pitchFamily="18" charset="0"/>
              </a:rPr>
              <a:t>ou </a:t>
            </a:r>
            <a:r>
              <a:rPr lang="fr-FR" b="1" dirty="0" smtClean="0">
                <a:latin typeface="Times New Roman" pitchFamily="18" charset="0"/>
                <a:ea typeface="Calibri" pitchFamily="34" charset="0"/>
                <a:cs typeface="Times New Roman" pitchFamily="18" charset="0"/>
              </a:rPr>
              <a:t>-1/2</a:t>
            </a:r>
            <a:r>
              <a:rPr lang="fr-FR" dirty="0" smtClean="0">
                <a:latin typeface="Times New Roman" pitchFamily="18" charset="0"/>
                <a:ea typeface="Calibri" pitchFamily="34" charset="0"/>
                <a:cs typeface="Times New Roman" pitchFamily="18" charset="0"/>
              </a:rPr>
              <a:t>)</a:t>
            </a:r>
            <a:endParaRPr lang="fr-FR" dirty="0"/>
          </a:p>
        </p:txBody>
      </p:sp>
      <p:sp>
        <p:nvSpPr>
          <p:cNvPr id="18" name="Rectangle 17"/>
          <p:cNvSpPr/>
          <p:nvPr/>
        </p:nvSpPr>
        <p:spPr>
          <a:xfrm>
            <a:off x="1000100" y="4310065"/>
            <a:ext cx="1984839" cy="400110"/>
          </a:xfrm>
          <a:prstGeom prst="rect">
            <a:avLst/>
          </a:prstGeom>
        </p:spPr>
        <p:txBody>
          <a:bodyPr wrap="none">
            <a:spAutoFit/>
          </a:bodyPr>
          <a:lstStyle/>
          <a:p>
            <a:r>
              <a:rPr lang="fr-FR" sz="2000" dirty="0" smtClean="0">
                <a:latin typeface="Times New Roman" pitchFamily="18" charset="0"/>
                <a:cs typeface="Times New Roman" pitchFamily="18" charset="0"/>
              </a:rPr>
              <a:t>1 s</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2s</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2p</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a:t>
            </a:r>
            <a:endParaRPr lang="fr-FR" sz="2000" dirty="0"/>
          </a:p>
        </p:txBody>
      </p:sp>
      <p:sp>
        <p:nvSpPr>
          <p:cNvPr id="19" name="Rectangle 18"/>
          <p:cNvSpPr/>
          <p:nvPr/>
        </p:nvSpPr>
        <p:spPr>
          <a:xfrm>
            <a:off x="4929190" y="4310065"/>
            <a:ext cx="1984839" cy="400110"/>
          </a:xfrm>
          <a:prstGeom prst="rect">
            <a:avLst/>
          </a:prstGeom>
        </p:spPr>
        <p:txBody>
          <a:bodyPr wrap="none">
            <a:spAutoFit/>
          </a:bodyPr>
          <a:lstStyle/>
          <a:p>
            <a:r>
              <a:rPr lang="fr-FR" sz="2000" dirty="0" smtClean="0">
                <a:latin typeface="Times New Roman" pitchFamily="18" charset="0"/>
                <a:cs typeface="Times New Roman" pitchFamily="18" charset="0"/>
              </a:rPr>
              <a:t>1 s</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2s</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2p</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a:t>
            </a:r>
            <a:endParaRPr lang="fr-FR" sz="2000" dirty="0"/>
          </a:p>
        </p:txBody>
      </p:sp>
      <p:sp>
        <p:nvSpPr>
          <p:cNvPr id="20" name="Rectangle 19"/>
          <p:cNvSpPr/>
          <p:nvPr/>
        </p:nvSpPr>
        <p:spPr>
          <a:xfrm>
            <a:off x="2285984" y="4810131"/>
            <a:ext cx="1297150" cy="369332"/>
          </a:xfrm>
          <a:prstGeom prst="rect">
            <a:avLst/>
          </a:prstGeom>
        </p:spPr>
        <p:txBody>
          <a:bodyPr wrap="none">
            <a:spAutoFit/>
          </a:bodyPr>
          <a:lstStyle/>
          <a:p>
            <a:r>
              <a:rPr lang="fr-FR" dirty="0" smtClean="0">
                <a:solidFill>
                  <a:srgbClr val="FF0000"/>
                </a:solidFill>
                <a:latin typeface="Times New Roman" pitchFamily="18" charset="0"/>
                <a:cs typeface="Times New Roman" pitchFamily="18" charset="0"/>
              </a:rPr>
              <a:t>M= 2 S + 1 </a:t>
            </a:r>
            <a:endParaRPr lang="fr-FR" dirty="0"/>
          </a:p>
        </p:txBody>
      </p:sp>
      <p:sp>
        <p:nvSpPr>
          <p:cNvPr id="21" name="Rectangle 20"/>
          <p:cNvSpPr/>
          <p:nvPr/>
        </p:nvSpPr>
        <p:spPr>
          <a:xfrm>
            <a:off x="6374144" y="4881569"/>
            <a:ext cx="1297150" cy="369332"/>
          </a:xfrm>
          <a:prstGeom prst="rect">
            <a:avLst/>
          </a:prstGeom>
        </p:spPr>
        <p:txBody>
          <a:bodyPr wrap="none">
            <a:spAutoFit/>
          </a:bodyPr>
          <a:lstStyle/>
          <a:p>
            <a:r>
              <a:rPr lang="fr-FR" dirty="0" smtClean="0">
                <a:solidFill>
                  <a:srgbClr val="FF0000"/>
                </a:solidFill>
                <a:latin typeface="Times New Roman" pitchFamily="18" charset="0"/>
                <a:cs typeface="Times New Roman" pitchFamily="18" charset="0"/>
              </a:rPr>
              <a:t>M= 2 S + 1 </a:t>
            </a:r>
            <a:endParaRPr lang="fr-FR" dirty="0"/>
          </a:p>
        </p:txBody>
      </p:sp>
      <p:sp>
        <p:nvSpPr>
          <p:cNvPr id="22" name="Rectangle 21"/>
          <p:cNvSpPr/>
          <p:nvPr/>
        </p:nvSpPr>
        <p:spPr>
          <a:xfrm>
            <a:off x="2285984" y="5226617"/>
            <a:ext cx="1754006" cy="369332"/>
          </a:xfrm>
          <a:prstGeom prst="rect">
            <a:avLst/>
          </a:prstGeom>
        </p:spPr>
        <p:txBody>
          <a:bodyPr wrap="none">
            <a:spAutoFit/>
          </a:bodyPr>
          <a:lstStyle/>
          <a:p>
            <a:r>
              <a:rPr lang="fr-FR" dirty="0" smtClean="0">
                <a:solidFill>
                  <a:srgbClr val="FF0000"/>
                </a:solidFill>
                <a:latin typeface="Times New Roman" pitchFamily="18" charset="0"/>
                <a:cs typeface="Times New Roman" pitchFamily="18" charset="0"/>
              </a:rPr>
              <a:t>S = </a:t>
            </a:r>
            <a:r>
              <a:rPr lang="fr-FR" dirty="0" smtClean="0">
                <a:solidFill>
                  <a:srgbClr val="FF0000"/>
                </a:solidFill>
                <a:latin typeface="Times New Roman" pitchFamily="18" charset="0"/>
                <a:cs typeface="Times New Roman" pitchFamily="18" charset="0"/>
                <a:sym typeface="Symbol"/>
              </a:rPr>
              <a:t>1/2 + 1/2 = 1</a:t>
            </a:r>
            <a:endParaRPr lang="fr-FR" dirty="0"/>
          </a:p>
        </p:txBody>
      </p:sp>
      <p:sp>
        <p:nvSpPr>
          <p:cNvPr id="23" name="Rectangle 22"/>
          <p:cNvSpPr/>
          <p:nvPr/>
        </p:nvSpPr>
        <p:spPr>
          <a:xfrm>
            <a:off x="2328034" y="5595949"/>
            <a:ext cx="1529586" cy="369332"/>
          </a:xfrm>
          <a:prstGeom prst="rect">
            <a:avLst/>
          </a:prstGeom>
        </p:spPr>
        <p:txBody>
          <a:bodyPr wrap="none">
            <a:spAutoFit/>
          </a:bodyPr>
          <a:lstStyle/>
          <a:p>
            <a:r>
              <a:rPr lang="fr-FR" dirty="0" smtClean="0">
                <a:solidFill>
                  <a:srgbClr val="FF0000"/>
                </a:solidFill>
                <a:latin typeface="Times New Roman" pitchFamily="18" charset="0"/>
                <a:cs typeface="Times New Roman" pitchFamily="18" charset="0"/>
              </a:rPr>
              <a:t>M= 2 + 1 = 3 </a:t>
            </a:r>
            <a:endParaRPr lang="fr-FR" dirty="0"/>
          </a:p>
        </p:txBody>
      </p:sp>
      <p:sp>
        <p:nvSpPr>
          <p:cNvPr id="24" name="Rectangle 23"/>
          <p:cNvSpPr/>
          <p:nvPr/>
        </p:nvSpPr>
        <p:spPr>
          <a:xfrm>
            <a:off x="6357950" y="5310197"/>
            <a:ext cx="1701107" cy="369332"/>
          </a:xfrm>
          <a:prstGeom prst="rect">
            <a:avLst/>
          </a:prstGeom>
        </p:spPr>
        <p:txBody>
          <a:bodyPr wrap="none">
            <a:spAutoFit/>
          </a:bodyPr>
          <a:lstStyle/>
          <a:p>
            <a:r>
              <a:rPr lang="fr-FR" dirty="0" smtClean="0">
                <a:solidFill>
                  <a:srgbClr val="FF0000"/>
                </a:solidFill>
                <a:latin typeface="Times New Roman" pitchFamily="18" charset="0"/>
                <a:cs typeface="Times New Roman" pitchFamily="18" charset="0"/>
              </a:rPr>
              <a:t>S = </a:t>
            </a:r>
            <a:r>
              <a:rPr lang="fr-FR" dirty="0" smtClean="0">
                <a:solidFill>
                  <a:srgbClr val="FF0000"/>
                </a:solidFill>
                <a:latin typeface="Times New Roman" pitchFamily="18" charset="0"/>
                <a:cs typeface="Times New Roman" pitchFamily="18" charset="0"/>
                <a:sym typeface="Symbol"/>
              </a:rPr>
              <a:t>1/2 - 1/2 = 0</a:t>
            </a:r>
            <a:endParaRPr lang="fr-FR" dirty="0"/>
          </a:p>
        </p:txBody>
      </p:sp>
      <p:sp>
        <p:nvSpPr>
          <p:cNvPr id="25" name="Rectangle 24"/>
          <p:cNvSpPr/>
          <p:nvPr/>
        </p:nvSpPr>
        <p:spPr>
          <a:xfrm>
            <a:off x="6357950" y="5738825"/>
            <a:ext cx="808235" cy="369332"/>
          </a:xfrm>
          <a:prstGeom prst="rect">
            <a:avLst/>
          </a:prstGeom>
        </p:spPr>
        <p:txBody>
          <a:bodyPr wrap="none">
            <a:spAutoFit/>
          </a:bodyPr>
          <a:lstStyle/>
          <a:p>
            <a:r>
              <a:rPr lang="fr-FR" dirty="0" smtClean="0">
                <a:solidFill>
                  <a:srgbClr val="FF0000"/>
                </a:solidFill>
                <a:latin typeface="Times New Roman" pitchFamily="18" charset="0"/>
                <a:cs typeface="Times New Roman" pitchFamily="18" charset="0"/>
              </a:rPr>
              <a:t>M= 1  </a:t>
            </a:r>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
          <p:cNvSpPr>
            <a:spLocks noChangeArrowheads="1"/>
          </p:cNvSpPr>
          <p:nvPr/>
        </p:nvSpPr>
        <p:spPr bwMode="auto">
          <a:xfrm>
            <a:off x="0" y="376648"/>
            <a:ext cx="9144000" cy="2123658"/>
          </a:xfrm>
          <a:prstGeom prst="rect">
            <a:avLst/>
          </a:prstGeom>
          <a:noFill/>
          <a:ln w="9525">
            <a:noFill/>
            <a:miter lim="800000"/>
            <a:headEnd/>
            <a:tailEnd/>
          </a:ln>
        </p:spPr>
        <p:txBody>
          <a:bodyPr wrap="square" anchor="ctr">
            <a:spAutoFit/>
          </a:bodyPr>
          <a:lstStyle/>
          <a:p>
            <a:pPr indent="449263" algn="just"/>
            <a:endParaRPr lang="fr-FR" sz="2400" dirty="0">
              <a:latin typeface="Times New Roman" pitchFamily="18" charset="0"/>
              <a:ea typeface="Calibri" pitchFamily="34" charset="0"/>
              <a:cs typeface="Times New Roman" pitchFamily="18" charset="0"/>
            </a:endParaRPr>
          </a:p>
          <a:p>
            <a:pPr indent="449263" algn="just">
              <a:lnSpc>
                <a:spcPct val="150000"/>
              </a:lnSpc>
            </a:pPr>
            <a:r>
              <a:rPr lang="fr-FR" dirty="0">
                <a:latin typeface="Times New Roman" pitchFamily="18" charset="0"/>
                <a:ea typeface="Calibri" pitchFamily="34" charset="0"/>
                <a:cs typeface="Times New Roman" pitchFamily="18" charset="0"/>
              </a:rPr>
              <a:t>Pour que l’atome ait une énergie minimale (état fondamental), le remplissage des couches et des sous couches électroniques doit se faire dans l’ordre croissant de (n+l). Si cette valeur est la même pour plusieurs sous couches, celle qui a la plus petite valeur du nombre quantique principal (n) est remplie en premier lieu.</a:t>
            </a:r>
          </a:p>
        </p:txBody>
      </p:sp>
      <p:sp>
        <p:nvSpPr>
          <p:cNvPr id="131075" name="ZoneTexte 4"/>
          <p:cNvSpPr txBox="1">
            <a:spLocks noChangeArrowheads="1"/>
          </p:cNvSpPr>
          <p:nvPr/>
        </p:nvSpPr>
        <p:spPr bwMode="auto">
          <a:xfrm>
            <a:off x="0" y="345024"/>
            <a:ext cx="2403222" cy="369332"/>
          </a:xfrm>
          <a:prstGeom prst="rect">
            <a:avLst/>
          </a:prstGeom>
          <a:noFill/>
          <a:ln w="9525">
            <a:noFill/>
            <a:miter lim="800000"/>
            <a:headEnd/>
            <a:tailEnd/>
          </a:ln>
        </p:spPr>
        <p:txBody>
          <a:bodyPr wrap="none">
            <a:spAutoFit/>
          </a:bodyPr>
          <a:lstStyle/>
          <a:p>
            <a:r>
              <a:rPr lang="fr-FR" b="1" dirty="0">
                <a:solidFill>
                  <a:srgbClr val="FF0000"/>
                </a:solidFill>
                <a:latin typeface="Times New Roman" pitchFamily="18" charset="0"/>
                <a:cs typeface="Times New Roman" pitchFamily="18" charset="0"/>
              </a:rPr>
              <a:t>Règle de </a:t>
            </a:r>
            <a:r>
              <a:rPr lang="fr-FR" b="1" dirty="0" err="1">
                <a:solidFill>
                  <a:srgbClr val="FF0000"/>
                </a:solidFill>
                <a:latin typeface="Times New Roman" pitchFamily="18" charset="0"/>
                <a:cs typeface="Times New Roman" pitchFamily="18" charset="0"/>
              </a:rPr>
              <a:t>Klechkowsky</a:t>
            </a:r>
            <a:endParaRPr lang="fr-FR" b="1" dirty="0">
              <a:solidFill>
                <a:srgbClr val="FF0000"/>
              </a:solidFill>
              <a:latin typeface="Times New Roman" pitchFamily="18" charset="0"/>
              <a:cs typeface="Times New Roman" pitchFamily="18" charset="0"/>
            </a:endParaRPr>
          </a:p>
        </p:txBody>
      </p:sp>
      <p:pic>
        <p:nvPicPr>
          <p:cNvPr id="131076" name="Image 5" descr="Fichier:Klechkowski rule 2.svg"/>
          <p:cNvPicPr>
            <a:picLocks noChangeAspect="1" noChangeArrowheads="1"/>
          </p:cNvPicPr>
          <p:nvPr/>
        </p:nvPicPr>
        <p:blipFill>
          <a:blip r:embed="rId2"/>
          <a:srcRect/>
          <a:stretch>
            <a:fillRect/>
          </a:stretch>
        </p:blipFill>
        <p:spPr bwMode="auto">
          <a:xfrm>
            <a:off x="714375" y="3214686"/>
            <a:ext cx="7561263" cy="2808287"/>
          </a:xfrm>
          <a:prstGeom prst="rect">
            <a:avLst/>
          </a:prstGeom>
          <a:noFill/>
          <a:ln w="9525">
            <a:noFill/>
            <a:miter lim="800000"/>
            <a:headEnd/>
            <a:tailEnd/>
          </a:ln>
        </p:spPr>
      </p:pic>
      <p:sp>
        <p:nvSpPr>
          <p:cNvPr id="131077" name="Rectangle 4"/>
          <p:cNvSpPr>
            <a:spLocks noChangeArrowheads="1"/>
          </p:cNvSpPr>
          <p:nvPr/>
        </p:nvSpPr>
        <p:spPr bwMode="auto">
          <a:xfrm>
            <a:off x="285750" y="2701922"/>
            <a:ext cx="8501063" cy="369888"/>
          </a:xfrm>
          <a:prstGeom prst="rect">
            <a:avLst/>
          </a:prstGeom>
          <a:noFill/>
          <a:ln w="9525">
            <a:noFill/>
            <a:miter lim="800000"/>
            <a:headEnd/>
            <a:tailEnd/>
          </a:ln>
        </p:spPr>
        <p:txBody>
          <a:bodyPr>
            <a:spAutoFit/>
          </a:bodyPr>
          <a:lstStyle/>
          <a:p>
            <a:r>
              <a:rPr lang="fr-FR" dirty="0">
                <a:latin typeface="Times New Roman" pitchFamily="18" charset="0"/>
                <a:cs typeface="Times New Roman" pitchFamily="18" charset="0"/>
              </a:rPr>
              <a:t>On retrouve l’ordre des énergies en se déplaçant en diagonale et en commençant par </a:t>
            </a:r>
            <a:r>
              <a:rPr lang="fr-FR" dirty="0" smtClean="0">
                <a:latin typeface="Times New Roman" pitchFamily="18" charset="0"/>
                <a:cs typeface="Times New Roman" pitchFamily="18" charset="0"/>
              </a:rPr>
              <a:t>1s</a:t>
            </a:r>
            <a:endParaRPr lang="fr-FR" dirty="0">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pPr>
              <a:defRPr/>
            </a:pPr>
            <a:fld id="{32F280D5-2B51-43CB-A2F1-517981BEAA76}" type="slidenum">
              <a:rPr lang="fr-FR" smtClean="0"/>
              <a:pPr>
                <a:defRPr/>
              </a:pPr>
              <a:t>45</a:t>
            </a:fld>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 Box 13"/>
          <p:cNvSpPr txBox="1">
            <a:spLocks noChangeArrowheads="1"/>
          </p:cNvSpPr>
          <p:nvPr/>
        </p:nvSpPr>
        <p:spPr bwMode="auto">
          <a:xfrm>
            <a:off x="4286248" y="3286124"/>
            <a:ext cx="4786346" cy="457200"/>
          </a:xfrm>
          <a:prstGeom prst="rect">
            <a:avLst/>
          </a:prstGeom>
          <a:solidFill>
            <a:schemeClr val="bg1"/>
          </a:solidFill>
          <a:ln w="28575">
            <a:solidFill>
              <a:schemeClr val="accent1"/>
            </a:solidFill>
            <a:miter lim="800000"/>
            <a:headEnd/>
            <a:tailEnd/>
          </a:ln>
        </p:spPr>
        <p:txBody>
          <a:bodyPr/>
          <a:lstStyle/>
          <a:p>
            <a:r>
              <a:rPr lang="fr-FR" sz="2000" b="1" dirty="0">
                <a:latin typeface="Times New Roman" pitchFamily="18" charset="0"/>
                <a:cs typeface="Times New Roman" pitchFamily="18" charset="0"/>
              </a:rPr>
              <a:t>Le remplissage se fait selon les diagonales.</a:t>
            </a:r>
          </a:p>
        </p:txBody>
      </p:sp>
      <p:sp>
        <p:nvSpPr>
          <p:cNvPr id="132099" name="Text Box 14"/>
          <p:cNvSpPr txBox="1">
            <a:spLocks noChangeArrowheads="1"/>
          </p:cNvSpPr>
          <p:nvPr/>
        </p:nvSpPr>
        <p:spPr bwMode="auto">
          <a:xfrm>
            <a:off x="4286248" y="1857364"/>
            <a:ext cx="4857752" cy="1071570"/>
          </a:xfrm>
          <a:prstGeom prst="rect">
            <a:avLst/>
          </a:prstGeom>
          <a:solidFill>
            <a:schemeClr val="bg1"/>
          </a:solidFill>
          <a:ln w="38100">
            <a:solidFill>
              <a:schemeClr val="accent1"/>
            </a:solidFill>
            <a:miter lim="800000"/>
            <a:headEnd/>
            <a:tailEnd/>
          </a:ln>
        </p:spPr>
        <p:txBody>
          <a:bodyPr/>
          <a:lstStyle/>
          <a:p>
            <a:pPr algn="just"/>
            <a:r>
              <a:rPr lang="fr-FR" sz="2000" b="1" dirty="0">
                <a:latin typeface="Times New Roman" pitchFamily="18" charset="0"/>
                <a:cs typeface="Times New Roman" pitchFamily="18" charset="0"/>
              </a:rPr>
              <a:t>Le nombre placé en exposant est le nombre maximal d'électrons </a:t>
            </a:r>
            <a:r>
              <a:rPr lang="fr-FR" sz="2000" b="1" dirty="0" smtClean="0">
                <a:latin typeface="Times New Roman" pitchFamily="18" charset="0"/>
                <a:cs typeface="Times New Roman" pitchFamily="18" charset="0"/>
              </a:rPr>
              <a:t>qui </a:t>
            </a:r>
            <a:r>
              <a:rPr lang="fr-FR" sz="2000" b="1" dirty="0">
                <a:latin typeface="Times New Roman" pitchFamily="18" charset="0"/>
                <a:cs typeface="Times New Roman" pitchFamily="18" charset="0"/>
              </a:rPr>
              <a:t>peut contenir la sous-couche correspondante </a:t>
            </a:r>
          </a:p>
        </p:txBody>
      </p:sp>
      <p:sp>
        <p:nvSpPr>
          <p:cNvPr id="132100" name="Line 4"/>
          <p:cNvSpPr>
            <a:spLocks noChangeShapeType="1"/>
          </p:cNvSpPr>
          <p:nvPr/>
        </p:nvSpPr>
        <p:spPr bwMode="auto">
          <a:xfrm flipH="1">
            <a:off x="968346" y="785794"/>
            <a:ext cx="1030288" cy="698500"/>
          </a:xfrm>
          <a:prstGeom prst="line">
            <a:avLst/>
          </a:prstGeom>
          <a:noFill/>
          <a:ln w="38100">
            <a:solidFill>
              <a:srgbClr val="008000"/>
            </a:solidFill>
            <a:round/>
            <a:headEnd/>
            <a:tailEnd type="triangle" w="med" len="med"/>
          </a:ln>
        </p:spPr>
        <p:txBody>
          <a:bodyPr/>
          <a:lstStyle/>
          <a:p>
            <a:endParaRPr lang="fr-FR"/>
          </a:p>
        </p:txBody>
      </p:sp>
      <p:sp>
        <p:nvSpPr>
          <p:cNvPr id="132101" name="Line 5"/>
          <p:cNvSpPr>
            <a:spLocks noChangeShapeType="1"/>
          </p:cNvSpPr>
          <p:nvPr/>
        </p:nvSpPr>
        <p:spPr bwMode="auto">
          <a:xfrm flipH="1">
            <a:off x="884209" y="984232"/>
            <a:ext cx="1514475" cy="1063625"/>
          </a:xfrm>
          <a:prstGeom prst="line">
            <a:avLst/>
          </a:prstGeom>
          <a:noFill/>
          <a:ln w="38100">
            <a:solidFill>
              <a:srgbClr val="008000"/>
            </a:solidFill>
            <a:round/>
            <a:headEnd/>
            <a:tailEnd type="triangle" w="med" len="med"/>
          </a:ln>
        </p:spPr>
        <p:txBody>
          <a:bodyPr/>
          <a:lstStyle/>
          <a:p>
            <a:endParaRPr lang="fr-FR"/>
          </a:p>
        </p:txBody>
      </p:sp>
      <p:sp>
        <p:nvSpPr>
          <p:cNvPr id="132102" name="Line 6"/>
          <p:cNvSpPr>
            <a:spLocks noChangeShapeType="1"/>
          </p:cNvSpPr>
          <p:nvPr/>
        </p:nvSpPr>
        <p:spPr bwMode="auto">
          <a:xfrm flipH="1">
            <a:off x="933421" y="1154094"/>
            <a:ext cx="1755775" cy="1266825"/>
          </a:xfrm>
          <a:prstGeom prst="line">
            <a:avLst/>
          </a:prstGeom>
          <a:noFill/>
          <a:ln w="38100">
            <a:solidFill>
              <a:srgbClr val="008000"/>
            </a:solidFill>
            <a:round/>
            <a:headEnd/>
            <a:tailEnd type="triangle" w="med" len="med"/>
          </a:ln>
        </p:spPr>
        <p:txBody>
          <a:bodyPr/>
          <a:lstStyle/>
          <a:p>
            <a:endParaRPr lang="fr-FR"/>
          </a:p>
        </p:txBody>
      </p:sp>
      <p:sp>
        <p:nvSpPr>
          <p:cNvPr id="132103" name="Line 7"/>
          <p:cNvSpPr>
            <a:spLocks noChangeShapeType="1"/>
          </p:cNvSpPr>
          <p:nvPr/>
        </p:nvSpPr>
        <p:spPr bwMode="auto">
          <a:xfrm flipH="1">
            <a:off x="809596" y="1395394"/>
            <a:ext cx="2011363" cy="1519238"/>
          </a:xfrm>
          <a:prstGeom prst="line">
            <a:avLst/>
          </a:prstGeom>
          <a:noFill/>
          <a:ln w="38100">
            <a:solidFill>
              <a:srgbClr val="008000"/>
            </a:solidFill>
            <a:round/>
            <a:headEnd/>
            <a:tailEnd type="triangle" w="med" len="med"/>
          </a:ln>
        </p:spPr>
        <p:txBody>
          <a:bodyPr/>
          <a:lstStyle/>
          <a:p>
            <a:endParaRPr lang="fr-FR"/>
          </a:p>
        </p:txBody>
      </p:sp>
      <p:sp>
        <p:nvSpPr>
          <p:cNvPr id="132104" name="Line 8"/>
          <p:cNvSpPr>
            <a:spLocks noChangeShapeType="1"/>
          </p:cNvSpPr>
          <p:nvPr/>
        </p:nvSpPr>
        <p:spPr bwMode="auto">
          <a:xfrm flipH="1">
            <a:off x="809596" y="1700194"/>
            <a:ext cx="2165350" cy="1622425"/>
          </a:xfrm>
          <a:prstGeom prst="line">
            <a:avLst/>
          </a:prstGeom>
          <a:noFill/>
          <a:ln w="38100">
            <a:solidFill>
              <a:srgbClr val="008000"/>
            </a:solidFill>
            <a:round/>
            <a:headEnd/>
            <a:tailEnd type="triangle" w="med" len="med"/>
          </a:ln>
        </p:spPr>
        <p:txBody>
          <a:bodyPr/>
          <a:lstStyle/>
          <a:p>
            <a:endParaRPr lang="fr-FR"/>
          </a:p>
        </p:txBody>
      </p:sp>
      <p:sp>
        <p:nvSpPr>
          <p:cNvPr id="132105" name="Line 9"/>
          <p:cNvSpPr>
            <a:spLocks noChangeShapeType="1"/>
          </p:cNvSpPr>
          <p:nvPr/>
        </p:nvSpPr>
        <p:spPr bwMode="auto">
          <a:xfrm flipH="1">
            <a:off x="885796" y="1852594"/>
            <a:ext cx="2493963" cy="1900238"/>
          </a:xfrm>
          <a:prstGeom prst="line">
            <a:avLst/>
          </a:prstGeom>
          <a:noFill/>
          <a:ln w="38100">
            <a:solidFill>
              <a:srgbClr val="008000"/>
            </a:solidFill>
            <a:round/>
            <a:headEnd/>
            <a:tailEnd type="triangle" w="med" len="med"/>
          </a:ln>
        </p:spPr>
        <p:txBody>
          <a:bodyPr/>
          <a:lstStyle/>
          <a:p>
            <a:endParaRPr lang="fr-FR"/>
          </a:p>
        </p:txBody>
      </p:sp>
      <p:sp>
        <p:nvSpPr>
          <p:cNvPr id="132106" name="Line 10"/>
          <p:cNvSpPr>
            <a:spLocks noChangeShapeType="1"/>
          </p:cNvSpPr>
          <p:nvPr/>
        </p:nvSpPr>
        <p:spPr bwMode="auto">
          <a:xfrm flipH="1">
            <a:off x="809596" y="2233594"/>
            <a:ext cx="2716213" cy="1949450"/>
          </a:xfrm>
          <a:prstGeom prst="line">
            <a:avLst/>
          </a:prstGeom>
          <a:noFill/>
          <a:ln w="38100">
            <a:solidFill>
              <a:srgbClr val="008000"/>
            </a:solidFill>
            <a:round/>
            <a:headEnd/>
            <a:tailEnd type="triangle" w="med" len="med"/>
          </a:ln>
        </p:spPr>
        <p:txBody>
          <a:bodyPr/>
          <a:lstStyle/>
          <a:p>
            <a:endParaRPr lang="fr-FR"/>
          </a:p>
        </p:txBody>
      </p:sp>
      <p:sp>
        <p:nvSpPr>
          <p:cNvPr id="132107" name="Line 11"/>
          <p:cNvSpPr>
            <a:spLocks noChangeShapeType="1"/>
          </p:cNvSpPr>
          <p:nvPr/>
        </p:nvSpPr>
        <p:spPr bwMode="auto">
          <a:xfrm flipH="1">
            <a:off x="961996" y="2462194"/>
            <a:ext cx="2887663" cy="2112963"/>
          </a:xfrm>
          <a:prstGeom prst="line">
            <a:avLst/>
          </a:prstGeom>
          <a:noFill/>
          <a:ln w="38100">
            <a:solidFill>
              <a:srgbClr val="008000"/>
            </a:solidFill>
            <a:round/>
            <a:headEnd/>
            <a:tailEnd type="triangle" w="med" len="med"/>
          </a:ln>
        </p:spPr>
        <p:txBody>
          <a:bodyPr/>
          <a:lstStyle/>
          <a:p>
            <a:endParaRPr lang="fr-FR"/>
          </a:p>
        </p:txBody>
      </p:sp>
      <p:sp>
        <p:nvSpPr>
          <p:cNvPr id="132108" name="Text Box 12"/>
          <p:cNvSpPr txBox="1">
            <a:spLocks noChangeArrowheads="1"/>
          </p:cNvSpPr>
          <p:nvPr/>
        </p:nvSpPr>
        <p:spPr bwMode="auto">
          <a:xfrm>
            <a:off x="1114396" y="785794"/>
            <a:ext cx="2944813" cy="3768725"/>
          </a:xfrm>
          <a:prstGeom prst="rect">
            <a:avLst/>
          </a:prstGeom>
          <a:noFill/>
          <a:ln w="9525">
            <a:noFill/>
            <a:miter lim="800000"/>
            <a:headEnd/>
            <a:tailEnd/>
          </a:ln>
        </p:spPr>
        <p:txBody>
          <a:bodyPr/>
          <a:lstStyle/>
          <a:p>
            <a:pPr algn="just"/>
            <a:endParaRPr lang="fr-FR" sz="1400" b="1" dirty="0">
              <a:solidFill>
                <a:srgbClr val="0000FF"/>
              </a:solidFill>
            </a:endParaRPr>
          </a:p>
          <a:p>
            <a:pPr algn="just"/>
            <a:r>
              <a:rPr lang="fr-FR" sz="1400" b="1" dirty="0">
                <a:solidFill>
                  <a:srgbClr val="0000FF"/>
                </a:solidFill>
              </a:rPr>
              <a:t>1 </a:t>
            </a:r>
            <a:r>
              <a:rPr lang="fr-FR" sz="1600" b="1" dirty="0">
                <a:solidFill>
                  <a:srgbClr val="0000FF"/>
                </a:solidFill>
              </a:rPr>
              <a:t>s</a:t>
            </a:r>
            <a:r>
              <a:rPr lang="fr-FR" b="1" baseline="30000" dirty="0"/>
              <a:t>2</a:t>
            </a:r>
            <a:endParaRPr lang="fr-FR" sz="1400" b="1" dirty="0"/>
          </a:p>
          <a:p>
            <a:pPr algn="just"/>
            <a:endParaRPr lang="fr-FR" sz="1400" b="1" dirty="0">
              <a:solidFill>
                <a:srgbClr val="0000FF"/>
              </a:solidFill>
            </a:endParaRPr>
          </a:p>
          <a:p>
            <a:pPr algn="just"/>
            <a:r>
              <a:rPr lang="fr-FR" sz="1400" b="1" dirty="0">
                <a:solidFill>
                  <a:srgbClr val="0000FF"/>
                </a:solidFill>
              </a:rPr>
              <a:t>2 s      2 </a:t>
            </a:r>
            <a:r>
              <a:rPr lang="fr-FR" sz="1600" b="1" dirty="0">
                <a:solidFill>
                  <a:srgbClr val="0000FF"/>
                </a:solidFill>
              </a:rPr>
              <a:t>p</a:t>
            </a:r>
            <a:r>
              <a:rPr lang="fr-FR" b="1" baseline="30000" dirty="0"/>
              <a:t>6</a:t>
            </a:r>
            <a:endParaRPr lang="fr-FR" sz="1400" b="1" dirty="0"/>
          </a:p>
          <a:p>
            <a:pPr algn="just"/>
            <a:endParaRPr lang="fr-FR" sz="1400" b="1" dirty="0">
              <a:solidFill>
                <a:srgbClr val="0000FF"/>
              </a:solidFill>
            </a:endParaRPr>
          </a:p>
          <a:p>
            <a:pPr algn="just"/>
            <a:r>
              <a:rPr lang="fr-FR" sz="1400" b="1" dirty="0">
                <a:solidFill>
                  <a:srgbClr val="0000FF"/>
                </a:solidFill>
              </a:rPr>
              <a:t>3 s      3 p      3</a:t>
            </a:r>
            <a:r>
              <a:rPr lang="fr-FR" sz="1600" b="1" dirty="0">
                <a:solidFill>
                  <a:srgbClr val="0000FF"/>
                </a:solidFill>
              </a:rPr>
              <a:t>d</a:t>
            </a:r>
            <a:r>
              <a:rPr lang="fr-FR" b="1" baseline="30000" dirty="0"/>
              <a:t>10</a:t>
            </a:r>
            <a:endParaRPr lang="fr-FR" sz="1400" b="1" dirty="0"/>
          </a:p>
          <a:p>
            <a:pPr algn="just"/>
            <a:endParaRPr lang="fr-FR" sz="1400" b="1" dirty="0">
              <a:solidFill>
                <a:srgbClr val="0000FF"/>
              </a:solidFill>
            </a:endParaRPr>
          </a:p>
          <a:p>
            <a:pPr algn="just"/>
            <a:r>
              <a:rPr lang="fr-FR" sz="1400" b="1" dirty="0">
                <a:solidFill>
                  <a:srgbClr val="0000FF"/>
                </a:solidFill>
              </a:rPr>
              <a:t>4 s      4 p      4 d      4 </a:t>
            </a:r>
            <a:r>
              <a:rPr lang="fr-FR" sz="1600" b="1" dirty="0">
                <a:solidFill>
                  <a:srgbClr val="0000FF"/>
                </a:solidFill>
              </a:rPr>
              <a:t>f</a:t>
            </a:r>
            <a:r>
              <a:rPr lang="fr-FR" b="1" baseline="30000" dirty="0"/>
              <a:t>14</a:t>
            </a:r>
            <a:endParaRPr lang="fr-FR" sz="1400" b="1" dirty="0"/>
          </a:p>
          <a:p>
            <a:pPr algn="just"/>
            <a:endParaRPr lang="fr-FR" sz="1400" b="1" dirty="0">
              <a:solidFill>
                <a:srgbClr val="0000FF"/>
              </a:solidFill>
            </a:endParaRPr>
          </a:p>
          <a:p>
            <a:pPr algn="just"/>
            <a:r>
              <a:rPr lang="fr-FR" sz="1400" b="1" dirty="0">
                <a:solidFill>
                  <a:srgbClr val="0000FF"/>
                </a:solidFill>
              </a:rPr>
              <a:t>5 s      5 p      5 d      5 f      5 </a:t>
            </a:r>
            <a:r>
              <a:rPr lang="fr-FR" sz="1600" b="1" dirty="0">
                <a:solidFill>
                  <a:srgbClr val="0000FF"/>
                </a:solidFill>
              </a:rPr>
              <a:t>g</a:t>
            </a:r>
            <a:r>
              <a:rPr lang="fr-FR" b="1" baseline="30000" dirty="0"/>
              <a:t>18</a:t>
            </a:r>
            <a:endParaRPr lang="fr-FR" sz="1400" b="1" dirty="0"/>
          </a:p>
          <a:p>
            <a:pPr algn="just"/>
            <a:endParaRPr lang="fr-FR" sz="1400" b="1" dirty="0">
              <a:solidFill>
                <a:srgbClr val="0000FF"/>
              </a:solidFill>
            </a:endParaRPr>
          </a:p>
          <a:p>
            <a:pPr algn="just"/>
            <a:r>
              <a:rPr lang="fr-FR" sz="1400" b="1" dirty="0">
                <a:solidFill>
                  <a:srgbClr val="0000FF"/>
                </a:solidFill>
              </a:rPr>
              <a:t>6 s      6 p      6 d      6 f      6 g</a:t>
            </a:r>
          </a:p>
          <a:p>
            <a:pPr algn="just"/>
            <a:endParaRPr lang="fr-FR" sz="1400" b="1" dirty="0">
              <a:solidFill>
                <a:srgbClr val="0000FF"/>
              </a:solidFill>
            </a:endParaRPr>
          </a:p>
          <a:p>
            <a:r>
              <a:rPr lang="fr-FR" sz="1400" b="1" dirty="0">
                <a:solidFill>
                  <a:srgbClr val="0000FF"/>
                </a:solidFill>
              </a:rPr>
              <a:t>7s       7 p      7 d      7 f      7 g</a:t>
            </a:r>
          </a:p>
          <a:p>
            <a:endParaRPr lang="fr-FR" sz="1400" b="1" dirty="0">
              <a:solidFill>
                <a:srgbClr val="0000FF"/>
              </a:solidFill>
            </a:endParaRPr>
          </a:p>
          <a:p>
            <a:r>
              <a:rPr lang="fr-FR" sz="1400" b="1" dirty="0">
                <a:solidFill>
                  <a:srgbClr val="0000FF"/>
                </a:solidFill>
              </a:rPr>
              <a:t>8 s</a:t>
            </a:r>
            <a:endParaRPr lang="fr-FR" sz="1000" dirty="0">
              <a:latin typeface="Times New Roman" pitchFamily="18" charset="0"/>
            </a:endParaRPr>
          </a:p>
        </p:txBody>
      </p:sp>
      <p:sp>
        <p:nvSpPr>
          <p:cNvPr id="132109" name="Text Box 15"/>
          <p:cNvSpPr txBox="1">
            <a:spLocks noChangeArrowheads="1"/>
          </p:cNvSpPr>
          <p:nvPr/>
        </p:nvSpPr>
        <p:spPr bwMode="auto">
          <a:xfrm>
            <a:off x="428596" y="1092182"/>
            <a:ext cx="381000" cy="303212"/>
          </a:xfrm>
          <a:prstGeom prst="rect">
            <a:avLst/>
          </a:prstGeom>
          <a:solidFill>
            <a:srgbClr val="CCFFCC"/>
          </a:solidFill>
          <a:ln w="9525">
            <a:noFill/>
            <a:miter lim="800000"/>
            <a:headEnd/>
            <a:tailEnd/>
          </a:ln>
        </p:spPr>
        <p:txBody>
          <a:bodyPr/>
          <a:lstStyle/>
          <a:p>
            <a:r>
              <a:rPr lang="fr-FR" sz="1400" b="1"/>
              <a:t>K</a:t>
            </a:r>
          </a:p>
        </p:txBody>
      </p:sp>
      <p:sp>
        <p:nvSpPr>
          <p:cNvPr id="132110" name="Text Box 16"/>
          <p:cNvSpPr txBox="1">
            <a:spLocks noChangeArrowheads="1"/>
          </p:cNvSpPr>
          <p:nvPr/>
        </p:nvSpPr>
        <p:spPr bwMode="auto">
          <a:xfrm>
            <a:off x="428596" y="1516044"/>
            <a:ext cx="496888" cy="279400"/>
          </a:xfrm>
          <a:prstGeom prst="rect">
            <a:avLst/>
          </a:prstGeom>
          <a:solidFill>
            <a:srgbClr val="CCFFCC"/>
          </a:solidFill>
          <a:ln w="9525">
            <a:noFill/>
            <a:miter lim="800000"/>
            <a:headEnd/>
            <a:tailEnd/>
          </a:ln>
        </p:spPr>
        <p:txBody>
          <a:bodyPr/>
          <a:lstStyle/>
          <a:p>
            <a:r>
              <a:rPr lang="fr-FR" sz="1400" b="1"/>
              <a:t>L</a:t>
            </a:r>
          </a:p>
        </p:txBody>
      </p:sp>
      <p:sp>
        <p:nvSpPr>
          <p:cNvPr id="132111" name="Text Box 17"/>
          <p:cNvSpPr txBox="1">
            <a:spLocks noChangeArrowheads="1"/>
          </p:cNvSpPr>
          <p:nvPr/>
        </p:nvSpPr>
        <p:spPr bwMode="auto">
          <a:xfrm>
            <a:off x="428596" y="1976419"/>
            <a:ext cx="412750" cy="315913"/>
          </a:xfrm>
          <a:prstGeom prst="rect">
            <a:avLst/>
          </a:prstGeom>
          <a:solidFill>
            <a:srgbClr val="CCFFCC"/>
          </a:solidFill>
          <a:ln w="9525">
            <a:noFill/>
            <a:miter lim="800000"/>
            <a:headEnd/>
            <a:tailEnd/>
          </a:ln>
        </p:spPr>
        <p:txBody>
          <a:bodyPr/>
          <a:lstStyle/>
          <a:p>
            <a:r>
              <a:rPr lang="fr-FR" sz="1400" b="1"/>
              <a:t>M</a:t>
            </a:r>
          </a:p>
        </p:txBody>
      </p:sp>
      <p:sp>
        <p:nvSpPr>
          <p:cNvPr id="132112" name="Text Box 18"/>
          <p:cNvSpPr txBox="1">
            <a:spLocks noChangeArrowheads="1"/>
          </p:cNvSpPr>
          <p:nvPr/>
        </p:nvSpPr>
        <p:spPr bwMode="auto">
          <a:xfrm>
            <a:off x="428596" y="2385994"/>
            <a:ext cx="339725" cy="400050"/>
          </a:xfrm>
          <a:prstGeom prst="rect">
            <a:avLst/>
          </a:prstGeom>
          <a:solidFill>
            <a:srgbClr val="CCFFCC"/>
          </a:solidFill>
          <a:ln w="9525">
            <a:noFill/>
            <a:miter lim="800000"/>
            <a:headEnd/>
            <a:tailEnd/>
          </a:ln>
        </p:spPr>
        <p:txBody>
          <a:bodyPr/>
          <a:lstStyle/>
          <a:p>
            <a:r>
              <a:rPr lang="fr-FR" sz="1600" b="1"/>
              <a:t>N</a:t>
            </a:r>
          </a:p>
        </p:txBody>
      </p:sp>
      <p:sp>
        <p:nvSpPr>
          <p:cNvPr id="132113" name="Text Box 19"/>
          <p:cNvSpPr txBox="1">
            <a:spLocks noChangeArrowheads="1"/>
          </p:cNvSpPr>
          <p:nvPr/>
        </p:nvSpPr>
        <p:spPr bwMode="auto">
          <a:xfrm>
            <a:off x="428596" y="2843194"/>
            <a:ext cx="304800" cy="338138"/>
          </a:xfrm>
          <a:prstGeom prst="rect">
            <a:avLst/>
          </a:prstGeom>
          <a:solidFill>
            <a:srgbClr val="CCFFCC"/>
          </a:solidFill>
          <a:ln w="9525">
            <a:noFill/>
            <a:miter lim="800000"/>
            <a:headEnd/>
            <a:tailEnd/>
          </a:ln>
        </p:spPr>
        <p:txBody>
          <a:bodyPr/>
          <a:lstStyle/>
          <a:p>
            <a:r>
              <a:rPr lang="fr-FR" sz="1600" b="1"/>
              <a:t>O</a:t>
            </a:r>
          </a:p>
        </p:txBody>
      </p:sp>
      <p:sp>
        <p:nvSpPr>
          <p:cNvPr id="132114" name="Text Box 20"/>
          <p:cNvSpPr txBox="1">
            <a:spLocks noChangeArrowheads="1"/>
          </p:cNvSpPr>
          <p:nvPr/>
        </p:nvSpPr>
        <p:spPr bwMode="auto">
          <a:xfrm>
            <a:off x="428596" y="3300394"/>
            <a:ext cx="460375" cy="341313"/>
          </a:xfrm>
          <a:prstGeom prst="rect">
            <a:avLst/>
          </a:prstGeom>
          <a:solidFill>
            <a:srgbClr val="CCFFCC"/>
          </a:solidFill>
          <a:ln w="9525">
            <a:noFill/>
            <a:miter lim="800000"/>
            <a:headEnd/>
            <a:tailEnd/>
          </a:ln>
        </p:spPr>
        <p:txBody>
          <a:bodyPr/>
          <a:lstStyle/>
          <a:p>
            <a:r>
              <a:rPr lang="fr-FR" sz="1400" b="1"/>
              <a:t>P</a:t>
            </a:r>
          </a:p>
        </p:txBody>
      </p:sp>
      <p:sp>
        <p:nvSpPr>
          <p:cNvPr id="132115" name="Text Box 21"/>
          <p:cNvSpPr txBox="1">
            <a:spLocks noChangeArrowheads="1"/>
          </p:cNvSpPr>
          <p:nvPr/>
        </p:nvSpPr>
        <p:spPr bwMode="auto">
          <a:xfrm>
            <a:off x="428596" y="3681394"/>
            <a:ext cx="423863" cy="315913"/>
          </a:xfrm>
          <a:prstGeom prst="rect">
            <a:avLst/>
          </a:prstGeom>
          <a:solidFill>
            <a:srgbClr val="CCFFCC"/>
          </a:solidFill>
          <a:ln w="9525">
            <a:noFill/>
            <a:miter lim="800000"/>
            <a:headEnd/>
            <a:tailEnd/>
          </a:ln>
        </p:spPr>
        <p:txBody>
          <a:bodyPr/>
          <a:lstStyle/>
          <a:p>
            <a:r>
              <a:rPr lang="fr-FR" sz="1400" b="1"/>
              <a:t>Q</a:t>
            </a:r>
          </a:p>
        </p:txBody>
      </p:sp>
      <p:sp>
        <p:nvSpPr>
          <p:cNvPr id="132116" name="Text Box 22"/>
          <p:cNvSpPr txBox="1">
            <a:spLocks noChangeArrowheads="1"/>
          </p:cNvSpPr>
          <p:nvPr/>
        </p:nvSpPr>
        <p:spPr bwMode="auto">
          <a:xfrm>
            <a:off x="428596" y="4138594"/>
            <a:ext cx="381000" cy="314325"/>
          </a:xfrm>
          <a:prstGeom prst="rect">
            <a:avLst/>
          </a:prstGeom>
          <a:solidFill>
            <a:srgbClr val="CCFFCC"/>
          </a:solidFill>
          <a:ln w="9525">
            <a:noFill/>
            <a:miter lim="800000"/>
            <a:headEnd/>
            <a:tailEnd/>
          </a:ln>
        </p:spPr>
        <p:txBody>
          <a:bodyPr/>
          <a:lstStyle/>
          <a:p>
            <a:r>
              <a:rPr lang="fr-FR" sz="1400" b="1"/>
              <a:t>R</a:t>
            </a:r>
          </a:p>
        </p:txBody>
      </p:sp>
      <p:sp>
        <p:nvSpPr>
          <p:cNvPr id="22" name="Espace réservé du numéro de diapositive 21"/>
          <p:cNvSpPr>
            <a:spLocks noGrp="1"/>
          </p:cNvSpPr>
          <p:nvPr>
            <p:ph type="sldNum" sz="quarter" idx="12"/>
          </p:nvPr>
        </p:nvSpPr>
        <p:spPr/>
        <p:txBody>
          <a:bodyPr/>
          <a:lstStyle/>
          <a:p>
            <a:pPr>
              <a:defRPr/>
            </a:pPr>
            <a:fld id="{7F67C682-C8CF-437B-8FBE-4C79EE4095B4}" type="slidenum">
              <a:rPr lang="fr-FR" smtClean="0"/>
              <a:pPr>
                <a:defRPr/>
              </a:pPr>
              <a:t>46</a:t>
            </a:fld>
            <a:endParaRPr lang="fr-FR"/>
          </a:p>
        </p:txBody>
      </p:sp>
      <p:sp>
        <p:nvSpPr>
          <p:cNvPr id="23" name="Text Box 25"/>
          <p:cNvSpPr txBox="1">
            <a:spLocks noChangeArrowheads="1"/>
          </p:cNvSpPr>
          <p:nvPr/>
        </p:nvSpPr>
        <p:spPr bwMode="auto">
          <a:xfrm>
            <a:off x="4267232" y="500042"/>
            <a:ext cx="4876800" cy="1015663"/>
          </a:xfrm>
          <a:prstGeom prst="rect">
            <a:avLst/>
          </a:prstGeom>
          <a:solidFill>
            <a:schemeClr val="bg1"/>
          </a:solidFill>
          <a:ln w="38100">
            <a:solidFill>
              <a:schemeClr val="accent1"/>
            </a:solidFill>
            <a:miter lim="800000"/>
            <a:headEnd/>
            <a:tailEnd/>
          </a:ln>
        </p:spPr>
        <p:txBody>
          <a:bodyPr>
            <a:spAutoFit/>
          </a:bodyPr>
          <a:lstStyle/>
          <a:p>
            <a:pPr algn="just">
              <a:spcBef>
                <a:spcPct val="50000"/>
              </a:spcBef>
            </a:pPr>
            <a:r>
              <a:rPr lang="fr-FR" sz="2000" b="1" dirty="0">
                <a:latin typeface="Times New Roman" pitchFamily="18" charset="0"/>
                <a:cs typeface="Times New Roman" pitchFamily="18" charset="0"/>
              </a:rPr>
              <a:t>On écrit les diverses couches et sous-couches dans un tableau, chaque ligne correspondant à une valeur de 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ext Box 23"/>
          <p:cNvSpPr txBox="1">
            <a:spLocks noChangeArrowheads="1"/>
          </p:cNvSpPr>
          <p:nvPr/>
        </p:nvSpPr>
        <p:spPr bwMode="auto">
          <a:xfrm>
            <a:off x="3857620" y="2283733"/>
            <a:ext cx="5143472" cy="430887"/>
          </a:xfrm>
          <a:prstGeom prst="rect">
            <a:avLst/>
          </a:prstGeom>
          <a:solidFill>
            <a:schemeClr val="bg1"/>
          </a:solidFill>
          <a:ln w="9525">
            <a:noFill/>
            <a:miter lim="800000"/>
            <a:headEnd/>
            <a:tailEnd/>
          </a:ln>
        </p:spPr>
        <p:txBody>
          <a:bodyPr wrap="square">
            <a:spAutoFit/>
          </a:bodyPr>
          <a:lstStyle/>
          <a:p>
            <a:pPr marL="0" lvl="2" algn="just"/>
            <a:r>
              <a:rPr lang="fr-FR" sz="2200" b="1" dirty="0" smtClean="0"/>
              <a:t>1s</a:t>
            </a:r>
            <a:r>
              <a:rPr lang="fr-FR" sz="2200" b="1" baseline="30000" dirty="0" smtClean="0"/>
              <a:t>2</a:t>
            </a:r>
            <a:r>
              <a:rPr lang="fr-FR" sz="2200" b="1" dirty="0" smtClean="0"/>
              <a:t> 2s</a:t>
            </a:r>
            <a:r>
              <a:rPr lang="fr-FR" sz="2200" b="1" baseline="30000" dirty="0" smtClean="0"/>
              <a:t>2</a:t>
            </a:r>
            <a:r>
              <a:rPr lang="fr-FR" sz="2200" b="1" dirty="0" smtClean="0"/>
              <a:t> 2p</a:t>
            </a:r>
            <a:r>
              <a:rPr lang="fr-FR" sz="2200" b="1" baseline="30000" dirty="0" smtClean="0"/>
              <a:t>6 </a:t>
            </a:r>
            <a:r>
              <a:rPr lang="fr-FR" sz="2200" b="1" dirty="0" smtClean="0"/>
              <a:t>3s</a:t>
            </a:r>
            <a:r>
              <a:rPr lang="fr-FR" sz="2200" b="1" baseline="30000" dirty="0" smtClean="0"/>
              <a:t>2</a:t>
            </a:r>
            <a:r>
              <a:rPr lang="fr-FR" sz="2200" b="1" dirty="0" smtClean="0"/>
              <a:t> 3p</a:t>
            </a:r>
            <a:r>
              <a:rPr lang="fr-FR" sz="2200" b="1" baseline="30000" dirty="0" smtClean="0"/>
              <a:t>6</a:t>
            </a:r>
            <a:r>
              <a:rPr lang="fr-FR" sz="2200" b="1" dirty="0" smtClean="0"/>
              <a:t> 3d</a:t>
            </a:r>
            <a:r>
              <a:rPr lang="fr-FR" sz="2200" b="1" baseline="30000" dirty="0" smtClean="0"/>
              <a:t>10</a:t>
            </a:r>
            <a:r>
              <a:rPr lang="fr-FR" sz="2200" b="1" dirty="0" smtClean="0"/>
              <a:t> 4s</a:t>
            </a:r>
            <a:r>
              <a:rPr lang="fr-FR" sz="2200" b="1" baseline="30000" dirty="0" smtClean="0"/>
              <a:t>2</a:t>
            </a:r>
            <a:r>
              <a:rPr lang="fr-FR" sz="2200" b="1" dirty="0" smtClean="0"/>
              <a:t> 4p</a:t>
            </a:r>
            <a:r>
              <a:rPr lang="fr-FR" sz="2200" b="1" baseline="30000" dirty="0" smtClean="0"/>
              <a:t>6</a:t>
            </a:r>
            <a:r>
              <a:rPr lang="fr-FR" sz="2200" b="1" dirty="0" smtClean="0"/>
              <a:t> 5s</a:t>
            </a:r>
            <a:r>
              <a:rPr lang="fr-FR" sz="2200" b="1" baseline="30000" dirty="0" smtClean="0"/>
              <a:t>1</a:t>
            </a:r>
            <a:r>
              <a:rPr lang="fr-FR" sz="2200" b="1" dirty="0" smtClean="0"/>
              <a:t> </a:t>
            </a:r>
            <a:endParaRPr lang="fr-FR" sz="2200" b="1" dirty="0"/>
          </a:p>
        </p:txBody>
      </p:sp>
      <p:grpSp>
        <p:nvGrpSpPr>
          <p:cNvPr id="2" name="Group 2"/>
          <p:cNvGrpSpPr>
            <a:grpSpLocks/>
          </p:cNvGrpSpPr>
          <p:nvPr/>
        </p:nvGrpSpPr>
        <p:grpSpPr bwMode="auto">
          <a:xfrm>
            <a:off x="71406" y="2000240"/>
            <a:ext cx="3657600" cy="4114800"/>
            <a:chOff x="0" y="1536"/>
            <a:chExt cx="2304" cy="2592"/>
          </a:xfrm>
        </p:grpSpPr>
        <p:sp>
          <p:nvSpPr>
            <p:cNvPr id="133128" name="Rectangle 3"/>
            <p:cNvSpPr>
              <a:spLocks noChangeArrowheads="1"/>
            </p:cNvSpPr>
            <p:nvPr/>
          </p:nvSpPr>
          <p:spPr bwMode="auto">
            <a:xfrm>
              <a:off x="0" y="1536"/>
              <a:ext cx="2304" cy="2592"/>
            </a:xfrm>
            <a:prstGeom prst="rect">
              <a:avLst/>
            </a:prstGeom>
            <a:solidFill>
              <a:srgbClr val="FFFFCC"/>
            </a:solidFill>
            <a:ln w="9525">
              <a:solidFill>
                <a:schemeClr val="tx1"/>
              </a:solidFill>
              <a:miter lim="800000"/>
              <a:headEnd/>
              <a:tailEnd/>
            </a:ln>
          </p:spPr>
          <p:txBody>
            <a:bodyPr wrap="none" anchor="ctr"/>
            <a:lstStyle/>
            <a:p>
              <a:endParaRPr lang="fr-FR"/>
            </a:p>
          </p:txBody>
        </p:sp>
        <p:sp>
          <p:nvSpPr>
            <p:cNvPr id="133129" name="Line 4"/>
            <p:cNvSpPr>
              <a:spLocks noChangeShapeType="1"/>
            </p:cNvSpPr>
            <p:nvPr/>
          </p:nvSpPr>
          <p:spPr bwMode="auto">
            <a:xfrm flipH="1">
              <a:off x="336" y="1536"/>
              <a:ext cx="649" cy="467"/>
            </a:xfrm>
            <a:prstGeom prst="line">
              <a:avLst/>
            </a:prstGeom>
            <a:noFill/>
            <a:ln w="38100">
              <a:solidFill>
                <a:srgbClr val="008000"/>
              </a:solidFill>
              <a:round/>
              <a:headEnd/>
              <a:tailEnd type="triangle" w="med" len="med"/>
            </a:ln>
          </p:spPr>
          <p:txBody>
            <a:bodyPr/>
            <a:lstStyle/>
            <a:p>
              <a:endParaRPr lang="fr-FR"/>
            </a:p>
          </p:txBody>
        </p:sp>
        <p:sp>
          <p:nvSpPr>
            <p:cNvPr id="133130" name="Line 5"/>
            <p:cNvSpPr>
              <a:spLocks noChangeShapeType="1"/>
            </p:cNvSpPr>
            <p:nvPr/>
          </p:nvSpPr>
          <p:spPr bwMode="auto">
            <a:xfrm flipH="1">
              <a:off x="288" y="1632"/>
              <a:ext cx="954" cy="710"/>
            </a:xfrm>
            <a:prstGeom prst="line">
              <a:avLst/>
            </a:prstGeom>
            <a:noFill/>
            <a:ln w="38100">
              <a:solidFill>
                <a:srgbClr val="008000"/>
              </a:solidFill>
              <a:round/>
              <a:headEnd/>
              <a:tailEnd type="triangle" w="med" len="med"/>
            </a:ln>
          </p:spPr>
          <p:txBody>
            <a:bodyPr/>
            <a:lstStyle/>
            <a:p>
              <a:endParaRPr lang="fr-FR"/>
            </a:p>
          </p:txBody>
        </p:sp>
        <p:sp>
          <p:nvSpPr>
            <p:cNvPr id="133131" name="Line 6"/>
            <p:cNvSpPr>
              <a:spLocks noChangeShapeType="1"/>
            </p:cNvSpPr>
            <p:nvPr/>
          </p:nvSpPr>
          <p:spPr bwMode="auto">
            <a:xfrm flipH="1">
              <a:off x="336" y="1728"/>
              <a:ext cx="1106" cy="846"/>
            </a:xfrm>
            <a:prstGeom prst="line">
              <a:avLst/>
            </a:prstGeom>
            <a:noFill/>
            <a:ln w="38100">
              <a:solidFill>
                <a:srgbClr val="008000"/>
              </a:solidFill>
              <a:round/>
              <a:headEnd/>
              <a:tailEnd type="triangle" w="med" len="med"/>
            </a:ln>
          </p:spPr>
          <p:txBody>
            <a:bodyPr/>
            <a:lstStyle/>
            <a:p>
              <a:endParaRPr lang="fr-FR"/>
            </a:p>
          </p:txBody>
        </p:sp>
        <p:sp>
          <p:nvSpPr>
            <p:cNvPr id="133132" name="Line 7"/>
            <p:cNvSpPr>
              <a:spLocks noChangeShapeType="1"/>
            </p:cNvSpPr>
            <p:nvPr/>
          </p:nvSpPr>
          <p:spPr bwMode="auto">
            <a:xfrm flipH="1">
              <a:off x="288" y="1872"/>
              <a:ext cx="1267" cy="1015"/>
            </a:xfrm>
            <a:prstGeom prst="line">
              <a:avLst/>
            </a:prstGeom>
            <a:noFill/>
            <a:ln w="38100">
              <a:solidFill>
                <a:srgbClr val="008000"/>
              </a:solidFill>
              <a:round/>
              <a:headEnd/>
              <a:tailEnd type="triangle" w="med" len="med"/>
            </a:ln>
          </p:spPr>
          <p:txBody>
            <a:bodyPr/>
            <a:lstStyle/>
            <a:p>
              <a:endParaRPr lang="fr-FR"/>
            </a:p>
          </p:txBody>
        </p:sp>
        <p:sp>
          <p:nvSpPr>
            <p:cNvPr id="133133" name="Line 8"/>
            <p:cNvSpPr>
              <a:spLocks noChangeShapeType="1"/>
            </p:cNvSpPr>
            <p:nvPr/>
          </p:nvSpPr>
          <p:spPr bwMode="auto">
            <a:xfrm flipH="1">
              <a:off x="288" y="2112"/>
              <a:ext cx="1364" cy="1083"/>
            </a:xfrm>
            <a:prstGeom prst="line">
              <a:avLst/>
            </a:prstGeom>
            <a:noFill/>
            <a:ln w="38100">
              <a:solidFill>
                <a:srgbClr val="008000"/>
              </a:solidFill>
              <a:round/>
              <a:headEnd/>
              <a:tailEnd type="triangle" w="med" len="med"/>
            </a:ln>
          </p:spPr>
          <p:txBody>
            <a:bodyPr/>
            <a:lstStyle/>
            <a:p>
              <a:endParaRPr lang="fr-FR"/>
            </a:p>
          </p:txBody>
        </p:sp>
        <p:sp>
          <p:nvSpPr>
            <p:cNvPr id="133134" name="Line 9"/>
            <p:cNvSpPr>
              <a:spLocks noChangeShapeType="1"/>
            </p:cNvSpPr>
            <p:nvPr/>
          </p:nvSpPr>
          <p:spPr bwMode="auto">
            <a:xfrm flipH="1">
              <a:off x="288" y="2208"/>
              <a:ext cx="1571" cy="1269"/>
            </a:xfrm>
            <a:prstGeom prst="line">
              <a:avLst/>
            </a:prstGeom>
            <a:noFill/>
            <a:ln w="38100">
              <a:solidFill>
                <a:srgbClr val="008000"/>
              </a:solidFill>
              <a:round/>
              <a:headEnd/>
              <a:tailEnd type="triangle" w="med" len="med"/>
            </a:ln>
          </p:spPr>
          <p:txBody>
            <a:bodyPr/>
            <a:lstStyle/>
            <a:p>
              <a:endParaRPr lang="fr-FR"/>
            </a:p>
          </p:txBody>
        </p:sp>
        <p:sp>
          <p:nvSpPr>
            <p:cNvPr id="133135" name="Line 10"/>
            <p:cNvSpPr>
              <a:spLocks noChangeShapeType="1"/>
            </p:cNvSpPr>
            <p:nvPr/>
          </p:nvSpPr>
          <p:spPr bwMode="auto">
            <a:xfrm flipH="1">
              <a:off x="288" y="2448"/>
              <a:ext cx="1711" cy="1302"/>
            </a:xfrm>
            <a:prstGeom prst="line">
              <a:avLst/>
            </a:prstGeom>
            <a:noFill/>
            <a:ln w="38100">
              <a:solidFill>
                <a:srgbClr val="008000"/>
              </a:solidFill>
              <a:round/>
              <a:headEnd/>
              <a:tailEnd type="triangle" w="med" len="med"/>
            </a:ln>
          </p:spPr>
          <p:txBody>
            <a:bodyPr/>
            <a:lstStyle/>
            <a:p>
              <a:endParaRPr lang="fr-FR"/>
            </a:p>
          </p:txBody>
        </p:sp>
        <p:sp>
          <p:nvSpPr>
            <p:cNvPr id="133136" name="Line 11"/>
            <p:cNvSpPr>
              <a:spLocks noChangeShapeType="1"/>
            </p:cNvSpPr>
            <p:nvPr/>
          </p:nvSpPr>
          <p:spPr bwMode="auto">
            <a:xfrm flipH="1">
              <a:off x="336" y="2592"/>
              <a:ext cx="1819" cy="1411"/>
            </a:xfrm>
            <a:prstGeom prst="line">
              <a:avLst/>
            </a:prstGeom>
            <a:noFill/>
            <a:ln w="38100">
              <a:solidFill>
                <a:srgbClr val="008000"/>
              </a:solidFill>
              <a:round/>
              <a:headEnd/>
              <a:tailEnd type="triangle" w="med" len="med"/>
            </a:ln>
          </p:spPr>
          <p:txBody>
            <a:bodyPr/>
            <a:lstStyle/>
            <a:p>
              <a:endParaRPr lang="fr-FR"/>
            </a:p>
          </p:txBody>
        </p:sp>
        <p:sp>
          <p:nvSpPr>
            <p:cNvPr id="133137" name="Text Box 12"/>
            <p:cNvSpPr txBox="1">
              <a:spLocks noChangeArrowheads="1"/>
            </p:cNvSpPr>
            <p:nvPr/>
          </p:nvSpPr>
          <p:spPr bwMode="auto">
            <a:xfrm>
              <a:off x="432" y="1584"/>
              <a:ext cx="1855" cy="2517"/>
            </a:xfrm>
            <a:prstGeom prst="rect">
              <a:avLst/>
            </a:prstGeom>
            <a:noFill/>
            <a:ln w="9525">
              <a:noFill/>
              <a:miter lim="800000"/>
              <a:headEnd/>
              <a:tailEnd/>
            </a:ln>
            <a:scene3d>
              <a:camera prst="orthographicFront"/>
              <a:lightRig rig="threePt" dir="t"/>
            </a:scene3d>
            <a:sp3d contourW="12700">
              <a:contourClr>
                <a:schemeClr val="bg1"/>
              </a:contourClr>
            </a:sp3d>
          </p:spPr>
          <p:txBody>
            <a:bodyPr/>
            <a:lstStyle/>
            <a:p>
              <a:pPr algn="just"/>
              <a:endParaRPr lang="fr-FR" sz="1400" b="1" dirty="0">
                <a:solidFill>
                  <a:srgbClr val="0000FF"/>
                </a:solidFill>
              </a:endParaRPr>
            </a:p>
            <a:p>
              <a:pPr algn="just"/>
              <a:r>
                <a:rPr lang="fr-FR" sz="1400" b="1" dirty="0">
                  <a:solidFill>
                    <a:srgbClr val="0000FF"/>
                  </a:solidFill>
                </a:rPr>
                <a:t>1 </a:t>
              </a:r>
              <a:r>
                <a:rPr lang="fr-FR" sz="1600" b="1" dirty="0">
                  <a:solidFill>
                    <a:srgbClr val="0000FF"/>
                  </a:solidFill>
                </a:rPr>
                <a:t>s</a:t>
              </a:r>
              <a:r>
                <a:rPr lang="fr-FR" b="1" baseline="30000" dirty="0"/>
                <a:t>2</a:t>
              </a:r>
              <a:endParaRPr lang="fr-FR" sz="1400" b="1" dirty="0"/>
            </a:p>
            <a:p>
              <a:pPr algn="just"/>
              <a:endParaRPr lang="fr-FR" sz="1400" b="1" dirty="0">
                <a:solidFill>
                  <a:srgbClr val="0000FF"/>
                </a:solidFill>
              </a:endParaRPr>
            </a:p>
            <a:p>
              <a:pPr algn="just"/>
              <a:r>
                <a:rPr lang="fr-FR" sz="1400" b="1" dirty="0">
                  <a:solidFill>
                    <a:srgbClr val="0000FF"/>
                  </a:solidFill>
                </a:rPr>
                <a:t>2 s      2 </a:t>
              </a:r>
              <a:r>
                <a:rPr lang="fr-FR" sz="1600" b="1" dirty="0">
                  <a:solidFill>
                    <a:srgbClr val="0000FF"/>
                  </a:solidFill>
                </a:rPr>
                <a:t>p</a:t>
              </a:r>
              <a:r>
                <a:rPr lang="fr-FR" b="1" baseline="30000" dirty="0"/>
                <a:t>6</a:t>
              </a:r>
              <a:endParaRPr lang="fr-FR" sz="1400" b="1" dirty="0"/>
            </a:p>
            <a:p>
              <a:pPr algn="just"/>
              <a:endParaRPr lang="fr-FR" sz="1400" b="1" dirty="0">
                <a:solidFill>
                  <a:srgbClr val="0000FF"/>
                </a:solidFill>
              </a:endParaRPr>
            </a:p>
            <a:p>
              <a:pPr algn="just"/>
              <a:r>
                <a:rPr lang="fr-FR" sz="1400" b="1" dirty="0">
                  <a:solidFill>
                    <a:srgbClr val="0000FF"/>
                  </a:solidFill>
                </a:rPr>
                <a:t>3 s      3 p      3</a:t>
              </a:r>
              <a:r>
                <a:rPr lang="fr-FR" sz="1600" b="1" dirty="0">
                  <a:solidFill>
                    <a:srgbClr val="0000FF"/>
                  </a:solidFill>
                </a:rPr>
                <a:t>d</a:t>
              </a:r>
              <a:r>
                <a:rPr lang="fr-FR" b="1" baseline="30000" dirty="0"/>
                <a:t>10</a:t>
              </a:r>
              <a:endParaRPr lang="fr-FR" sz="1400" b="1" dirty="0"/>
            </a:p>
            <a:p>
              <a:pPr algn="just"/>
              <a:endParaRPr lang="fr-FR" sz="1400" b="1" dirty="0">
                <a:solidFill>
                  <a:srgbClr val="0000FF"/>
                </a:solidFill>
              </a:endParaRPr>
            </a:p>
            <a:p>
              <a:pPr algn="just"/>
              <a:r>
                <a:rPr lang="fr-FR" sz="1400" b="1" dirty="0">
                  <a:solidFill>
                    <a:srgbClr val="0000FF"/>
                  </a:solidFill>
                </a:rPr>
                <a:t>4 s      4 p      4 d      4 </a:t>
              </a:r>
              <a:r>
                <a:rPr lang="fr-FR" sz="1600" b="1" dirty="0">
                  <a:solidFill>
                    <a:srgbClr val="0000FF"/>
                  </a:solidFill>
                </a:rPr>
                <a:t>f</a:t>
              </a:r>
              <a:r>
                <a:rPr lang="fr-FR" b="1" baseline="30000" dirty="0"/>
                <a:t>14</a:t>
              </a:r>
              <a:endParaRPr lang="fr-FR" sz="1400" b="1" dirty="0"/>
            </a:p>
            <a:p>
              <a:pPr algn="just"/>
              <a:endParaRPr lang="fr-FR" sz="1400" b="1" dirty="0">
                <a:solidFill>
                  <a:srgbClr val="0000FF"/>
                </a:solidFill>
              </a:endParaRPr>
            </a:p>
            <a:p>
              <a:pPr algn="just"/>
              <a:r>
                <a:rPr lang="fr-FR" sz="1400" b="1" dirty="0">
                  <a:solidFill>
                    <a:srgbClr val="0000FF"/>
                  </a:solidFill>
                </a:rPr>
                <a:t>5 s      5 p      5 d      5 f      5 </a:t>
              </a:r>
              <a:r>
                <a:rPr lang="fr-FR" sz="1600" b="1" dirty="0">
                  <a:solidFill>
                    <a:srgbClr val="0000FF"/>
                  </a:solidFill>
                </a:rPr>
                <a:t>g</a:t>
              </a:r>
              <a:r>
                <a:rPr lang="fr-FR" b="1" baseline="30000" dirty="0"/>
                <a:t>18</a:t>
              </a:r>
              <a:endParaRPr lang="fr-FR" sz="1400" b="1" dirty="0"/>
            </a:p>
            <a:p>
              <a:pPr algn="just"/>
              <a:endParaRPr lang="fr-FR" sz="1400" b="1" dirty="0">
                <a:solidFill>
                  <a:srgbClr val="0000FF"/>
                </a:solidFill>
              </a:endParaRPr>
            </a:p>
            <a:p>
              <a:pPr algn="just"/>
              <a:r>
                <a:rPr lang="fr-FR" sz="1400" b="1" dirty="0">
                  <a:solidFill>
                    <a:srgbClr val="0000FF"/>
                  </a:solidFill>
                </a:rPr>
                <a:t>6 s      6 p      6 d      6 f      6 g</a:t>
              </a:r>
            </a:p>
            <a:p>
              <a:pPr algn="just"/>
              <a:endParaRPr lang="fr-FR" sz="1400" b="1" dirty="0">
                <a:solidFill>
                  <a:srgbClr val="0000FF"/>
                </a:solidFill>
              </a:endParaRPr>
            </a:p>
            <a:p>
              <a:r>
                <a:rPr lang="fr-FR" sz="1400" b="1" dirty="0">
                  <a:solidFill>
                    <a:srgbClr val="0000FF"/>
                  </a:solidFill>
                </a:rPr>
                <a:t>7s       7 p      7 d      7 f      7 g</a:t>
              </a:r>
            </a:p>
            <a:p>
              <a:endParaRPr lang="fr-FR" sz="1400" b="1" dirty="0">
                <a:solidFill>
                  <a:srgbClr val="0000FF"/>
                </a:solidFill>
              </a:endParaRPr>
            </a:p>
            <a:p>
              <a:r>
                <a:rPr lang="fr-FR" sz="1400" b="1" dirty="0">
                  <a:solidFill>
                    <a:srgbClr val="0000FF"/>
                  </a:solidFill>
                </a:rPr>
                <a:t>8 s</a:t>
              </a:r>
              <a:endParaRPr lang="fr-FR" sz="1000" dirty="0">
                <a:latin typeface="Times New Roman" pitchFamily="18" charset="0"/>
              </a:endParaRPr>
            </a:p>
          </p:txBody>
        </p:sp>
        <p:sp>
          <p:nvSpPr>
            <p:cNvPr id="133138" name="Text Box 13"/>
            <p:cNvSpPr txBox="1">
              <a:spLocks noChangeArrowheads="1"/>
            </p:cNvSpPr>
            <p:nvPr/>
          </p:nvSpPr>
          <p:spPr bwMode="auto">
            <a:xfrm>
              <a:off x="0" y="1728"/>
              <a:ext cx="240" cy="202"/>
            </a:xfrm>
            <a:prstGeom prst="rect">
              <a:avLst/>
            </a:prstGeom>
            <a:noFill/>
            <a:ln w="9525">
              <a:noFill/>
              <a:miter lim="800000"/>
              <a:headEnd/>
              <a:tailEnd/>
            </a:ln>
          </p:spPr>
          <p:txBody>
            <a:bodyPr/>
            <a:lstStyle/>
            <a:p>
              <a:r>
                <a:rPr lang="fr-FR" sz="1400" b="1"/>
                <a:t>K</a:t>
              </a:r>
            </a:p>
          </p:txBody>
        </p:sp>
        <p:sp>
          <p:nvSpPr>
            <p:cNvPr id="133139" name="Text Box 14"/>
            <p:cNvSpPr txBox="1">
              <a:spLocks noChangeArrowheads="1"/>
            </p:cNvSpPr>
            <p:nvPr/>
          </p:nvSpPr>
          <p:spPr bwMode="auto">
            <a:xfrm>
              <a:off x="0" y="2016"/>
              <a:ext cx="313" cy="186"/>
            </a:xfrm>
            <a:prstGeom prst="rect">
              <a:avLst/>
            </a:prstGeom>
            <a:noFill/>
            <a:ln w="9525">
              <a:noFill/>
              <a:miter lim="800000"/>
              <a:headEnd/>
              <a:tailEnd/>
            </a:ln>
          </p:spPr>
          <p:txBody>
            <a:bodyPr/>
            <a:lstStyle/>
            <a:p>
              <a:r>
                <a:rPr lang="fr-FR" sz="1400" b="1"/>
                <a:t>L</a:t>
              </a:r>
            </a:p>
          </p:txBody>
        </p:sp>
        <p:sp>
          <p:nvSpPr>
            <p:cNvPr id="133140" name="Text Box 15"/>
            <p:cNvSpPr txBox="1">
              <a:spLocks noChangeArrowheads="1"/>
            </p:cNvSpPr>
            <p:nvPr/>
          </p:nvSpPr>
          <p:spPr bwMode="auto">
            <a:xfrm>
              <a:off x="0" y="2352"/>
              <a:ext cx="260" cy="211"/>
            </a:xfrm>
            <a:prstGeom prst="rect">
              <a:avLst/>
            </a:prstGeom>
            <a:noFill/>
            <a:ln w="9525">
              <a:noFill/>
              <a:miter lim="800000"/>
              <a:headEnd/>
              <a:tailEnd/>
            </a:ln>
          </p:spPr>
          <p:txBody>
            <a:bodyPr/>
            <a:lstStyle/>
            <a:p>
              <a:r>
                <a:rPr lang="fr-FR" sz="1400" b="1"/>
                <a:t>M</a:t>
              </a:r>
            </a:p>
          </p:txBody>
        </p:sp>
        <p:sp>
          <p:nvSpPr>
            <p:cNvPr id="133141" name="Text Box 16"/>
            <p:cNvSpPr txBox="1">
              <a:spLocks noChangeArrowheads="1"/>
            </p:cNvSpPr>
            <p:nvPr/>
          </p:nvSpPr>
          <p:spPr bwMode="auto">
            <a:xfrm>
              <a:off x="0" y="2544"/>
              <a:ext cx="240" cy="192"/>
            </a:xfrm>
            <a:prstGeom prst="rect">
              <a:avLst/>
            </a:prstGeom>
            <a:noFill/>
            <a:ln w="9525">
              <a:noFill/>
              <a:miter lim="800000"/>
              <a:headEnd/>
              <a:tailEnd/>
            </a:ln>
          </p:spPr>
          <p:txBody>
            <a:bodyPr/>
            <a:lstStyle/>
            <a:p>
              <a:r>
                <a:rPr lang="fr-FR" sz="1600" b="1"/>
                <a:t>N</a:t>
              </a:r>
            </a:p>
          </p:txBody>
        </p:sp>
        <p:sp>
          <p:nvSpPr>
            <p:cNvPr id="133142" name="Text Box 17"/>
            <p:cNvSpPr txBox="1">
              <a:spLocks noChangeArrowheads="1"/>
            </p:cNvSpPr>
            <p:nvPr/>
          </p:nvSpPr>
          <p:spPr bwMode="auto">
            <a:xfrm>
              <a:off x="0" y="2880"/>
              <a:ext cx="192" cy="226"/>
            </a:xfrm>
            <a:prstGeom prst="rect">
              <a:avLst/>
            </a:prstGeom>
            <a:noFill/>
            <a:ln w="9525">
              <a:noFill/>
              <a:miter lim="800000"/>
              <a:headEnd/>
              <a:tailEnd/>
            </a:ln>
          </p:spPr>
          <p:txBody>
            <a:bodyPr/>
            <a:lstStyle/>
            <a:p>
              <a:r>
                <a:rPr lang="fr-FR" sz="1600" b="1"/>
                <a:t>O</a:t>
              </a:r>
            </a:p>
          </p:txBody>
        </p:sp>
        <p:sp>
          <p:nvSpPr>
            <p:cNvPr id="133143" name="Text Box 18"/>
            <p:cNvSpPr txBox="1">
              <a:spLocks noChangeArrowheads="1"/>
            </p:cNvSpPr>
            <p:nvPr/>
          </p:nvSpPr>
          <p:spPr bwMode="auto">
            <a:xfrm>
              <a:off x="0" y="3168"/>
              <a:ext cx="290" cy="228"/>
            </a:xfrm>
            <a:prstGeom prst="rect">
              <a:avLst/>
            </a:prstGeom>
            <a:noFill/>
            <a:ln w="9525">
              <a:noFill/>
              <a:miter lim="800000"/>
              <a:headEnd/>
              <a:tailEnd/>
            </a:ln>
          </p:spPr>
          <p:txBody>
            <a:bodyPr/>
            <a:lstStyle/>
            <a:p>
              <a:r>
                <a:rPr lang="fr-FR" sz="1400" b="1"/>
                <a:t>P</a:t>
              </a:r>
            </a:p>
          </p:txBody>
        </p:sp>
        <p:sp>
          <p:nvSpPr>
            <p:cNvPr id="133144" name="Text Box 19"/>
            <p:cNvSpPr txBox="1">
              <a:spLocks noChangeArrowheads="1"/>
            </p:cNvSpPr>
            <p:nvPr/>
          </p:nvSpPr>
          <p:spPr bwMode="auto">
            <a:xfrm>
              <a:off x="0" y="3408"/>
              <a:ext cx="267" cy="211"/>
            </a:xfrm>
            <a:prstGeom prst="rect">
              <a:avLst/>
            </a:prstGeom>
            <a:noFill/>
            <a:ln w="9525">
              <a:noFill/>
              <a:miter lim="800000"/>
              <a:headEnd/>
              <a:tailEnd/>
            </a:ln>
          </p:spPr>
          <p:txBody>
            <a:bodyPr/>
            <a:lstStyle/>
            <a:p>
              <a:r>
                <a:rPr lang="fr-FR" sz="1400" b="1"/>
                <a:t>Q</a:t>
              </a:r>
            </a:p>
          </p:txBody>
        </p:sp>
        <p:sp>
          <p:nvSpPr>
            <p:cNvPr id="133145" name="Text Box 20"/>
            <p:cNvSpPr txBox="1">
              <a:spLocks noChangeArrowheads="1"/>
            </p:cNvSpPr>
            <p:nvPr/>
          </p:nvSpPr>
          <p:spPr bwMode="auto">
            <a:xfrm>
              <a:off x="0" y="3744"/>
              <a:ext cx="240" cy="210"/>
            </a:xfrm>
            <a:prstGeom prst="rect">
              <a:avLst/>
            </a:prstGeom>
            <a:noFill/>
            <a:ln w="9525">
              <a:noFill/>
              <a:miter lim="800000"/>
              <a:headEnd/>
              <a:tailEnd/>
            </a:ln>
          </p:spPr>
          <p:txBody>
            <a:bodyPr/>
            <a:lstStyle/>
            <a:p>
              <a:r>
                <a:rPr lang="fr-FR" sz="1400" b="1"/>
                <a:t>R</a:t>
              </a:r>
            </a:p>
          </p:txBody>
        </p:sp>
      </p:grpSp>
      <p:sp>
        <p:nvSpPr>
          <p:cNvPr id="133124" name="Text Box 21"/>
          <p:cNvSpPr txBox="1">
            <a:spLocks noChangeArrowheads="1"/>
          </p:cNvSpPr>
          <p:nvPr/>
        </p:nvSpPr>
        <p:spPr bwMode="auto">
          <a:xfrm>
            <a:off x="142844" y="428604"/>
            <a:ext cx="8572560" cy="430887"/>
          </a:xfrm>
          <a:prstGeom prst="rect">
            <a:avLst/>
          </a:prstGeom>
          <a:noFill/>
          <a:ln w="9525">
            <a:noFill/>
            <a:miter lim="800000"/>
            <a:headEnd/>
            <a:tailEnd/>
          </a:ln>
        </p:spPr>
        <p:txBody>
          <a:bodyPr wrap="square">
            <a:spAutoFit/>
          </a:bodyPr>
          <a:lstStyle/>
          <a:p>
            <a:pPr>
              <a:spcBef>
                <a:spcPct val="50000"/>
              </a:spcBef>
            </a:pPr>
            <a:r>
              <a:rPr lang="fr-FR" sz="2200" u="sng" dirty="0">
                <a:solidFill>
                  <a:srgbClr val="0000FF"/>
                </a:solidFill>
                <a:latin typeface="Times New Roman" pitchFamily="18" charset="0"/>
                <a:cs typeface="Times New Roman" pitchFamily="18" charset="0"/>
              </a:rPr>
              <a:t>Exemple </a:t>
            </a:r>
            <a:r>
              <a:rPr lang="fr-FR" sz="2200" dirty="0">
                <a:latin typeface="Times New Roman" pitchFamily="18" charset="0"/>
                <a:cs typeface="Times New Roman" pitchFamily="18" charset="0"/>
              </a:rPr>
              <a:t> : </a:t>
            </a:r>
            <a:r>
              <a:rPr lang="fr-FR" sz="2200" dirty="0" smtClean="0">
                <a:latin typeface="Times New Roman" pitchFamily="18" charset="0"/>
                <a:cs typeface="Times New Roman" pitchFamily="18" charset="0"/>
              </a:rPr>
              <a:t>Configuration </a:t>
            </a:r>
            <a:r>
              <a:rPr lang="fr-FR" sz="2200" dirty="0">
                <a:latin typeface="Times New Roman" pitchFamily="18" charset="0"/>
                <a:cs typeface="Times New Roman" pitchFamily="18" charset="0"/>
              </a:rPr>
              <a:t>électronique de </a:t>
            </a:r>
            <a:r>
              <a:rPr lang="fr-FR" sz="2200" dirty="0" smtClean="0">
                <a:latin typeface="Times New Roman" pitchFamily="18" charset="0"/>
                <a:cs typeface="Times New Roman" pitchFamily="18" charset="0"/>
              </a:rPr>
              <a:t>l'élément </a:t>
            </a:r>
            <a:r>
              <a:rPr lang="fr-FR" sz="2200" dirty="0">
                <a:latin typeface="Times New Roman" pitchFamily="18" charset="0"/>
                <a:cs typeface="Times New Roman" pitchFamily="18" charset="0"/>
              </a:rPr>
              <a:t>Z = 37; Rubidium: Rb</a:t>
            </a:r>
          </a:p>
        </p:txBody>
      </p:sp>
      <p:sp>
        <p:nvSpPr>
          <p:cNvPr id="133125" name="Text Box 22"/>
          <p:cNvSpPr txBox="1">
            <a:spLocks noChangeArrowheads="1"/>
          </p:cNvSpPr>
          <p:nvPr/>
        </p:nvSpPr>
        <p:spPr bwMode="auto">
          <a:xfrm>
            <a:off x="157194" y="857232"/>
            <a:ext cx="8915400" cy="769441"/>
          </a:xfrm>
          <a:prstGeom prst="rect">
            <a:avLst/>
          </a:prstGeom>
          <a:noFill/>
          <a:ln w="9525">
            <a:noFill/>
            <a:miter lim="800000"/>
            <a:headEnd/>
            <a:tailEnd/>
          </a:ln>
        </p:spPr>
        <p:txBody>
          <a:bodyPr>
            <a:spAutoFit/>
          </a:bodyPr>
          <a:lstStyle/>
          <a:p>
            <a:pPr marL="0" lvl="2" algn="just"/>
            <a:r>
              <a:rPr lang="fr-FR" sz="2200" b="1" u="sng" dirty="0">
                <a:solidFill>
                  <a:srgbClr val="008000"/>
                </a:solidFill>
                <a:latin typeface="Times New Roman" pitchFamily="18" charset="0"/>
                <a:cs typeface="Times New Roman" pitchFamily="18" charset="0"/>
              </a:rPr>
              <a:t>Ordre de remplissage selon </a:t>
            </a:r>
            <a:r>
              <a:rPr lang="fr-FR" sz="2200" b="1" u="sng" dirty="0" err="1">
                <a:solidFill>
                  <a:srgbClr val="008000"/>
                </a:solidFill>
                <a:latin typeface="Times New Roman" pitchFamily="18" charset="0"/>
                <a:cs typeface="Times New Roman" pitchFamily="18" charset="0"/>
              </a:rPr>
              <a:t>Klechkowski</a:t>
            </a:r>
            <a:r>
              <a:rPr lang="fr-FR" sz="2200" b="1" u="sng" dirty="0">
                <a:solidFill>
                  <a:srgbClr val="008000"/>
                </a:solidFill>
                <a:latin typeface="Times New Roman" pitchFamily="18" charset="0"/>
                <a:cs typeface="Times New Roman" pitchFamily="18" charset="0"/>
              </a:rPr>
              <a:t> : </a:t>
            </a:r>
          </a:p>
          <a:p>
            <a:pPr marL="0" lvl="2" algn="just"/>
            <a:r>
              <a:rPr lang="fr-FR" sz="2200" b="1" dirty="0">
                <a:solidFill>
                  <a:srgbClr val="0000FF"/>
                </a:solidFill>
              </a:rPr>
              <a:t>1 s</a:t>
            </a:r>
            <a:r>
              <a:rPr lang="fr-FR" sz="2200" b="1" baseline="30000" dirty="0">
                <a:solidFill>
                  <a:srgbClr val="0000FF"/>
                </a:solidFill>
              </a:rPr>
              <a:t>2</a:t>
            </a:r>
            <a:r>
              <a:rPr lang="fr-FR" sz="2200" b="1" dirty="0">
                <a:solidFill>
                  <a:srgbClr val="0000FF"/>
                </a:solidFill>
              </a:rPr>
              <a:t> , 2 s</a:t>
            </a:r>
            <a:r>
              <a:rPr lang="fr-FR" sz="2200" b="1" baseline="30000" dirty="0">
                <a:solidFill>
                  <a:srgbClr val="0000FF"/>
                </a:solidFill>
              </a:rPr>
              <a:t>2</a:t>
            </a:r>
            <a:r>
              <a:rPr lang="fr-FR" sz="2200" b="1" dirty="0">
                <a:solidFill>
                  <a:srgbClr val="0000FF"/>
                </a:solidFill>
              </a:rPr>
              <a:t> , 2 p</a:t>
            </a:r>
            <a:r>
              <a:rPr lang="fr-FR" sz="2200" b="1" baseline="30000" dirty="0">
                <a:solidFill>
                  <a:srgbClr val="0000FF"/>
                </a:solidFill>
              </a:rPr>
              <a:t>6 </a:t>
            </a:r>
            <a:r>
              <a:rPr lang="fr-FR" sz="2200" b="1" dirty="0">
                <a:solidFill>
                  <a:srgbClr val="0000FF"/>
                </a:solidFill>
              </a:rPr>
              <a:t>, 3s</a:t>
            </a:r>
            <a:r>
              <a:rPr lang="fr-FR" sz="2200" b="1" baseline="30000" dirty="0">
                <a:solidFill>
                  <a:srgbClr val="0000FF"/>
                </a:solidFill>
              </a:rPr>
              <a:t>2</a:t>
            </a:r>
            <a:r>
              <a:rPr lang="fr-FR" sz="2200" b="1" dirty="0">
                <a:solidFill>
                  <a:srgbClr val="0000FF"/>
                </a:solidFill>
              </a:rPr>
              <a:t>, 3 p</a:t>
            </a:r>
            <a:r>
              <a:rPr lang="fr-FR" sz="2200" b="1" baseline="30000" dirty="0">
                <a:solidFill>
                  <a:srgbClr val="0000FF"/>
                </a:solidFill>
              </a:rPr>
              <a:t>6</a:t>
            </a:r>
            <a:r>
              <a:rPr lang="fr-FR" sz="2200" b="1" dirty="0">
                <a:solidFill>
                  <a:srgbClr val="0000FF"/>
                </a:solidFill>
              </a:rPr>
              <a:t>, 4 s</a:t>
            </a:r>
            <a:r>
              <a:rPr lang="fr-FR" sz="2200" b="1" baseline="30000" dirty="0">
                <a:solidFill>
                  <a:srgbClr val="0000FF"/>
                </a:solidFill>
              </a:rPr>
              <a:t>2</a:t>
            </a:r>
            <a:r>
              <a:rPr lang="fr-FR" sz="2200" b="1" dirty="0">
                <a:solidFill>
                  <a:srgbClr val="0000FF"/>
                </a:solidFill>
              </a:rPr>
              <a:t>, 3 d</a:t>
            </a:r>
            <a:r>
              <a:rPr lang="fr-FR" sz="2200" b="1" baseline="30000" dirty="0">
                <a:solidFill>
                  <a:srgbClr val="0000FF"/>
                </a:solidFill>
              </a:rPr>
              <a:t>10</a:t>
            </a:r>
            <a:r>
              <a:rPr lang="fr-FR" sz="2200" b="1" dirty="0">
                <a:solidFill>
                  <a:srgbClr val="0000FF"/>
                </a:solidFill>
              </a:rPr>
              <a:t> , 4p</a:t>
            </a:r>
            <a:r>
              <a:rPr lang="fr-FR" sz="2200" b="1" baseline="30000" dirty="0">
                <a:solidFill>
                  <a:srgbClr val="0000FF"/>
                </a:solidFill>
              </a:rPr>
              <a:t>6</a:t>
            </a:r>
            <a:r>
              <a:rPr lang="fr-FR" sz="2200" b="1" dirty="0">
                <a:solidFill>
                  <a:srgbClr val="0000FF"/>
                </a:solidFill>
              </a:rPr>
              <a:t> , 5 s</a:t>
            </a:r>
            <a:r>
              <a:rPr lang="fr-FR" sz="2200" b="1" baseline="30000" dirty="0">
                <a:solidFill>
                  <a:srgbClr val="0000FF"/>
                </a:solidFill>
              </a:rPr>
              <a:t>1</a:t>
            </a:r>
            <a:r>
              <a:rPr lang="fr-FR" sz="2200" b="1" dirty="0">
                <a:solidFill>
                  <a:srgbClr val="0000FF"/>
                </a:solidFill>
              </a:rPr>
              <a:t> </a:t>
            </a:r>
          </a:p>
        </p:txBody>
      </p:sp>
      <p:sp>
        <p:nvSpPr>
          <p:cNvPr id="133126" name="Text Box 24"/>
          <p:cNvSpPr txBox="1">
            <a:spLocks noChangeArrowheads="1"/>
          </p:cNvSpPr>
          <p:nvPr/>
        </p:nvSpPr>
        <p:spPr bwMode="auto">
          <a:xfrm>
            <a:off x="4071934" y="3429000"/>
            <a:ext cx="3962400" cy="861774"/>
          </a:xfrm>
          <a:prstGeom prst="rect">
            <a:avLst/>
          </a:prstGeom>
          <a:solidFill>
            <a:schemeClr val="bg1"/>
          </a:solidFill>
          <a:ln w="9525">
            <a:solidFill>
              <a:schemeClr val="accent1"/>
            </a:solidFill>
            <a:miter lim="800000"/>
            <a:headEnd/>
            <a:tailEnd/>
          </a:ln>
        </p:spPr>
        <p:txBody>
          <a:bodyPr>
            <a:spAutoFit/>
          </a:bodyPr>
          <a:lstStyle/>
          <a:p>
            <a:pPr>
              <a:spcBef>
                <a:spcPct val="50000"/>
              </a:spcBef>
            </a:pPr>
            <a:r>
              <a:rPr lang="fr-FR" sz="2000" u="sng" dirty="0">
                <a:latin typeface="Times New Roman" pitchFamily="18" charset="0"/>
                <a:cs typeface="Times New Roman" pitchFamily="18" charset="0"/>
              </a:rPr>
              <a:t>Ecriture simplifiée:</a:t>
            </a:r>
          </a:p>
          <a:p>
            <a:pPr>
              <a:spcBef>
                <a:spcPct val="50000"/>
              </a:spcBef>
            </a:pPr>
            <a:r>
              <a:rPr lang="fr-FR" sz="2000" dirty="0"/>
              <a:t> </a:t>
            </a:r>
            <a:r>
              <a:rPr lang="fr-FR" sz="2000" b="1" dirty="0">
                <a:solidFill>
                  <a:srgbClr val="008000"/>
                </a:solidFill>
              </a:rPr>
              <a:t>K</a:t>
            </a:r>
            <a:r>
              <a:rPr lang="fr-FR" sz="2000" b="1" baseline="30000" dirty="0">
                <a:solidFill>
                  <a:srgbClr val="008000"/>
                </a:solidFill>
              </a:rPr>
              <a:t>2</a:t>
            </a:r>
            <a:r>
              <a:rPr lang="fr-FR" sz="2000" b="1" dirty="0">
                <a:solidFill>
                  <a:srgbClr val="008000"/>
                </a:solidFill>
              </a:rPr>
              <a:t> , L</a:t>
            </a:r>
            <a:r>
              <a:rPr lang="fr-FR" sz="2000" b="1" baseline="30000" dirty="0">
                <a:solidFill>
                  <a:srgbClr val="008000"/>
                </a:solidFill>
              </a:rPr>
              <a:t>8</a:t>
            </a:r>
            <a:r>
              <a:rPr lang="fr-FR" sz="2000" b="1" dirty="0">
                <a:solidFill>
                  <a:srgbClr val="008000"/>
                </a:solidFill>
              </a:rPr>
              <a:t> , M</a:t>
            </a:r>
            <a:r>
              <a:rPr lang="fr-FR" sz="2000" b="1" baseline="30000" dirty="0">
                <a:solidFill>
                  <a:srgbClr val="008000"/>
                </a:solidFill>
              </a:rPr>
              <a:t>18</a:t>
            </a:r>
            <a:r>
              <a:rPr lang="fr-FR" sz="2000" b="1" dirty="0">
                <a:solidFill>
                  <a:srgbClr val="008000"/>
                </a:solidFill>
              </a:rPr>
              <a:t> , N</a:t>
            </a:r>
            <a:r>
              <a:rPr lang="fr-FR" sz="2000" b="1" baseline="30000" dirty="0">
                <a:solidFill>
                  <a:srgbClr val="008000"/>
                </a:solidFill>
              </a:rPr>
              <a:t>8</a:t>
            </a:r>
            <a:r>
              <a:rPr lang="fr-FR" sz="2000" b="1" dirty="0">
                <a:solidFill>
                  <a:srgbClr val="008000"/>
                </a:solidFill>
              </a:rPr>
              <a:t> , O</a:t>
            </a:r>
            <a:r>
              <a:rPr lang="fr-FR" sz="2000" b="1" baseline="30000" dirty="0">
                <a:solidFill>
                  <a:srgbClr val="008000"/>
                </a:solidFill>
              </a:rPr>
              <a:t>1</a:t>
            </a:r>
          </a:p>
        </p:txBody>
      </p:sp>
      <p:sp>
        <p:nvSpPr>
          <p:cNvPr id="133127" name="Text Box 25"/>
          <p:cNvSpPr txBox="1">
            <a:spLocks noChangeArrowheads="1"/>
          </p:cNvSpPr>
          <p:nvPr/>
        </p:nvSpPr>
        <p:spPr bwMode="auto">
          <a:xfrm>
            <a:off x="3786182" y="1743006"/>
            <a:ext cx="5867400" cy="400110"/>
          </a:xfrm>
          <a:prstGeom prst="rect">
            <a:avLst/>
          </a:prstGeom>
          <a:noFill/>
          <a:ln w="9525">
            <a:noFill/>
            <a:miter lim="800000"/>
            <a:headEnd/>
            <a:tailEnd/>
          </a:ln>
        </p:spPr>
        <p:txBody>
          <a:bodyPr>
            <a:spAutoFit/>
          </a:bodyPr>
          <a:lstStyle/>
          <a:p>
            <a:pPr>
              <a:spcBef>
                <a:spcPct val="50000"/>
              </a:spcBef>
            </a:pPr>
            <a:r>
              <a:rPr lang="fr-FR" sz="2000" b="1" dirty="0">
                <a:solidFill>
                  <a:srgbClr val="0000CC"/>
                </a:solidFill>
                <a:latin typeface="Times New Roman" pitchFamily="18" charset="0"/>
                <a:cs typeface="Times New Roman" pitchFamily="18" charset="0"/>
              </a:rPr>
              <a:t>Soit une fois remis dans l ’ordre</a:t>
            </a:r>
          </a:p>
        </p:txBody>
      </p:sp>
      <p:sp>
        <p:nvSpPr>
          <p:cNvPr id="26" name="Espace réservé du numéro de diapositive 25"/>
          <p:cNvSpPr>
            <a:spLocks noGrp="1"/>
          </p:cNvSpPr>
          <p:nvPr>
            <p:ph type="sldNum" sz="quarter" idx="12"/>
          </p:nvPr>
        </p:nvSpPr>
        <p:spPr/>
        <p:txBody>
          <a:bodyPr/>
          <a:lstStyle/>
          <a:p>
            <a:pPr>
              <a:defRPr/>
            </a:pPr>
            <a:fld id="{7F67C682-C8CF-437B-8FBE-4C79EE4095B4}" type="slidenum">
              <a:rPr lang="fr-FR" smtClean="0"/>
              <a:pPr>
                <a:defRPr/>
              </a:pPr>
              <a:t>47</a:t>
            </a:fld>
            <a:endParaRPr lang="fr-F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48</a:t>
            </a:fld>
            <a:endParaRPr lang="fr-FR"/>
          </a:p>
        </p:txBody>
      </p:sp>
      <p:graphicFrame>
        <p:nvGraphicFramePr>
          <p:cNvPr id="3" name="Tableau 2"/>
          <p:cNvGraphicFramePr>
            <a:graphicFrameLocks noGrp="1"/>
          </p:cNvGraphicFramePr>
          <p:nvPr/>
        </p:nvGraphicFramePr>
        <p:xfrm>
          <a:off x="785785" y="3497592"/>
          <a:ext cx="7215239" cy="1645920"/>
        </p:xfrm>
        <a:graphic>
          <a:graphicData uri="http://schemas.openxmlformats.org/drawingml/2006/table">
            <a:tbl>
              <a:tblPr/>
              <a:tblGrid>
                <a:gridCol w="1084010"/>
                <a:gridCol w="3601114"/>
                <a:gridCol w="2530115"/>
              </a:tblGrid>
              <a:tr h="0">
                <a:tc>
                  <a:txBody>
                    <a:bodyPr/>
                    <a:lstStyle/>
                    <a:p>
                      <a:pPr algn="just">
                        <a:lnSpc>
                          <a:spcPct val="200000"/>
                        </a:lnSpc>
                        <a:spcBef>
                          <a:spcPts val="1200"/>
                        </a:spcBef>
                        <a:spcAft>
                          <a:spcPts val="0"/>
                        </a:spcAft>
                      </a:pPr>
                      <a:r>
                        <a:rPr lang="fr-FR" sz="1800" dirty="0">
                          <a:latin typeface="Times New Roman"/>
                          <a:ea typeface="Calibri"/>
                          <a:cs typeface="Arial"/>
                        </a:rPr>
                        <a:t>Elément</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200000"/>
                        </a:lnSpc>
                        <a:spcBef>
                          <a:spcPts val="1200"/>
                        </a:spcBef>
                        <a:spcAft>
                          <a:spcPts val="0"/>
                        </a:spcAft>
                      </a:pPr>
                      <a:r>
                        <a:rPr lang="fr-FR" sz="1800" dirty="0" smtClean="0">
                          <a:latin typeface="Times New Roman"/>
                          <a:ea typeface="Calibri"/>
                          <a:cs typeface="Arial"/>
                        </a:rPr>
                        <a:t>Configuration</a:t>
                      </a:r>
                      <a:r>
                        <a:rPr lang="fr-FR" sz="1800" baseline="0" dirty="0" smtClean="0">
                          <a:latin typeface="Times New Roman"/>
                          <a:ea typeface="Calibri"/>
                          <a:cs typeface="Arial"/>
                        </a:rPr>
                        <a:t> </a:t>
                      </a:r>
                      <a:r>
                        <a:rPr lang="fr-FR" sz="1800" dirty="0" smtClean="0">
                          <a:latin typeface="Times New Roman"/>
                          <a:ea typeface="Calibri"/>
                          <a:cs typeface="Arial"/>
                        </a:rPr>
                        <a:t>selon </a:t>
                      </a:r>
                      <a:r>
                        <a:rPr lang="fr-FR" sz="1800" dirty="0" err="1">
                          <a:latin typeface="Times New Roman"/>
                          <a:ea typeface="Calibri"/>
                          <a:cs typeface="Arial"/>
                        </a:rPr>
                        <a:t>Klechkowski</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200000"/>
                        </a:lnSpc>
                        <a:spcBef>
                          <a:spcPts val="1200"/>
                        </a:spcBef>
                        <a:spcAft>
                          <a:spcPts val="0"/>
                        </a:spcAft>
                      </a:pPr>
                      <a:r>
                        <a:rPr lang="fr-FR" sz="1800">
                          <a:latin typeface="Times New Roman"/>
                          <a:ea typeface="Calibri"/>
                          <a:cs typeface="Arial"/>
                        </a:rPr>
                        <a:t>Configuration réelle</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200000"/>
                        </a:lnSpc>
                        <a:spcBef>
                          <a:spcPts val="1200"/>
                        </a:spcBef>
                        <a:spcAft>
                          <a:spcPts val="0"/>
                        </a:spcAft>
                      </a:pPr>
                      <a:r>
                        <a:rPr lang="fr-FR" sz="1800" baseline="-25000" dirty="0">
                          <a:latin typeface="Times New Roman"/>
                          <a:ea typeface="Calibri"/>
                          <a:cs typeface="Arial"/>
                        </a:rPr>
                        <a:t>24</a:t>
                      </a:r>
                      <a:r>
                        <a:rPr lang="fr-FR" sz="1800" dirty="0">
                          <a:latin typeface="Times New Roman"/>
                          <a:ea typeface="Calibri"/>
                          <a:cs typeface="Arial"/>
                        </a:rPr>
                        <a:t>Cr</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200000"/>
                        </a:lnSpc>
                        <a:spcBef>
                          <a:spcPts val="1200"/>
                        </a:spcBef>
                        <a:spcAft>
                          <a:spcPts val="0"/>
                        </a:spcAft>
                      </a:pPr>
                      <a:r>
                        <a:rPr lang="fr-FR" sz="1800" dirty="0">
                          <a:latin typeface="Times New Roman"/>
                          <a:ea typeface="Calibri"/>
                          <a:cs typeface="Arial"/>
                        </a:rPr>
                        <a:t>1s</a:t>
                      </a:r>
                      <a:r>
                        <a:rPr lang="fr-FR" sz="1800" baseline="30000" dirty="0">
                          <a:latin typeface="Times New Roman"/>
                          <a:ea typeface="Calibri"/>
                          <a:cs typeface="Arial"/>
                        </a:rPr>
                        <a:t>2</a:t>
                      </a:r>
                      <a:r>
                        <a:rPr lang="fr-FR" sz="1800" dirty="0">
                          <a:latin typeface="Times New Roman"/>
                          <a:ea typeface="Calibri"/>
                          <a:cs typeface="Arial"/>
                        </a:rPr>
                        <a:t> </a:t>
                      </a:r>
                      <a:r>
                        <a:rPr lang="fr-FR" sz="1800" dirty="0" smtClean="0">
                          <a:latin typeface="Times New Roman"/>
                          <a:ea typeface="Calibri"/>
                          <a:cs typeface="Arial"/>
                        </a:rPr>
                        <a:t>2s</a:t>
                      </a:r>
                      <a:r>
                        <a:rPr lang="fr-FR" sz="1800" baseline="30000" dirty="0" smtClean="0">
                          <a:latin typeface="Times New Roman"/>
                          <a:ea typeface="Calibri"/>
                          <a:cs typeface="Arial"/>
                        </a:rPr>
                        <a:t>2 </a:t>
                      </a:r>
                      <a:r>
                        <a:rPr lang="fr-FR" sz="1800" dirty="0" smtClean="0">
                          <a:latin typeface="Times New Roman"/>
                          <a:ea typeface="Calibri"/>
                          <a:cs typeface="Arial"/>
                        </a:rPr>
                        <a:t>2p</a:t>
                      </a:r>
                      <a:r>
                        <a:rPr lang="fr-FR" sz="1800" baseline="30000" dirty="0" smtClean="0">
                          <a:latin typeface="Times New Roman"/>
                          <a:ea typeface="Calibri"/>
                          <a:cs typeface="Arial"/>
                        </a:rPr>
                        <a:t>6</a:t>
                      </a:r>
                      <a:r>
                        <a:rPr lang="fr-FR" sz="1800" dirty="0" smtClean="0">
                          <a:latin typeface="Times New Roman"/>
                          <a:ea typeface="Calibri"/>
                          <a:cs typeface="Arial"/>
                        </a:rPr>
                        <a:t> </a:t>
                      </a:r>
                      <a:r>
                        <a:rPr lang="fr-FR" sz="1800" dirty="0">
                          <a:latin typeface="Times New Roman"/>
                          <a:ea typeface="Calibri"/>
                          <a:cs typeface="Arial"/>
                        </a:rPr>
                        <a:t>3s</a:t>
                      </a:r>
                      <a:r>
                        <a:rPr lang="fr-FR" sz="1800" baseline="30000" dirty="0">
                          <a:latin typeface="Times New Roman"/>
                          <a:ea typeface="Calibri"/>
                          <a:cs typeface="Arial"/>
                        </a:rPr>
                        <a:t>2</a:t>
                      </a:r>
                      <a:r>
                        <a:rPr lang="fr-FR" sz="1800" dirty="0">
                          <a:latin typeface="Times New Roman"/>
                          <a:ea typeface="Calibri"/>
                          <a:cs typeface="Arial"/>
                        </a:rPr>
                        <a:t>3p</a:t>
                      </a:r>
                      <a:r>
                        <a:rPr lang="fr-FR" sz="1800" baseline="30000" dirty="0">
                          <a:latin typeface="Times New Roman"/>
                          <a:ea typeface="Calibri"/>
                          <a:cs typeface="Arial"/>
                        </a:rPr>
                        <a:t>6</a:t>
                      </a:r>
                      <a:r>
                        <a:rPr lang="fr-FR" sz="1800" dirty="0">
                          <a:latin typeface="Times New Roman"/>
                          <a:ea typeface="Calibri"/>
                          <a:cs typeface="Arial"/>
                        </a:rPr>
                        <a:t> 3d</a:t>
                      </a:r>
                      <a:r>
                        <a:rPr lang="fr-FR" sz="1800" baseline="30000" dirty="0">
                          <a:latin typeface="Times New Roman"/>
                          <a:ea typeface="Calibri"/>
                          <a:cs typeface="Arial"/>
                        </a:rPr>
                        <a:t>4</a:t>
                      </a:r>
                      <a:r>
                        <a:rPr lang="fr-FR" sz="1800" dirty="0">
                          <a:latin typeface="Times New Roman"/>
                          <a:ea typeface="Calibri"/>
                          <a:cs typeface="Arial"/>
                        </a:rPr>
                        <a:t> 4s</a:t>
                      </a:r>
                      <a:r>
                        <a:rPr lang="fr-FR" sz="1800" baseline="30000" dirty="0">
                          <a:latin typeface="Times New Roman"/>
                          <a:ea typeface="Calibri"/>
                          <a:cs typeface="Arial"/>
                        </a:rPr>
                        <a:t>2</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200000"/>
                        </a:lnSpc>
                        <a:spcBef>
                          <a:spcPts val="1200"/>
                        </a:spcBef>
                        <a:spcAft>
                          <a:spcPts val="0"/>
                        </a:spcAft>
                      </a:pPr>
                      <a:r>
                        <a:rPr lang="fr-FR" sz="1800" dirty="0">
                          <a:latin typeface="Times New Roman"/>
                          <a:ea typeface="Calibri"/>
                          <a:cs typeface="Arial"/>
                        </a:rPr>
                        <a:t>1s</a:t>
                      </a:r>
                      <a:r>
                        <a:rPr lang="fr-FR" sz="1800" baseline="30000" dirty="0">
                          <a:latin typeface="Times New Roman"/>
                          <a:ea typeface="Calibri"/>
                          <a:cs typeface="Arial"/>
                        </a:rPr>
                        <a:t>2</a:t>
                      </a:r>
                      <a:r>
                        <a:rPr lang="fr-FR" sz="1800" dirty="0">
                          <a:latin typeface="Times New Roman"/>
                          <a:ea typeface="Calibri"/>
                          <a:cs typeface="Arial"/>
                        </a:rPr>
                        <a:t> </a:t>
                      </a:r>
                      <a:r>
                        <a:rPr lang="fr-FR" sz="1800" dirty="0" smtClean="0">
                          <a:latin typeface="Times New Roman"/>
                          <a:ea typeface="Calibri"/>
                          <a:cs typeface="Arial"/>
                        </a:rPr>
                        <a:t>2s</a:t>
                      </a:r>
                      <a:r>
                        <a:rPr lang="fr-FR" sz="1800" baseline="30000" dirty="0" smtClean="0">
                          <a:latin typeface="Times New Roman"/>
                          <a:ea typeface="Calibri"/>
                          <a:cs typeface="Arial"/>
                        </a:rPr>
                        <a:t>2</a:t>
                      </a:r>
                      <a:r>
                        <a:rPr lang="fr-FR" sz="1800" dirty="0" smtClean="0">
                          <a:latin typeface="Times New Roman"/>
                          <a:ea typeface="Calibri"/>
                          <a:cs typeface="Arial"/>
                        </a:rPr>
                        <a:t>2p</a:t>
                      </a:r>
                      <a:r>
                        <a:rPr lang="fr-FR" sz="1800" baseline="30000" dirty="0" smtClean="0">
                          <a:latin typeface="Times New Roman"/>
                          <a:ea typeface="Calibri"/>
                          <a:cs typeface="Arial"/>
                        </a:rPr>
                        <a:t>6</a:t>
                      </a:r>
                      <a:r>
                        <a:rPr lang="fr-FR" sz="1800" dirty="0" smtClean="0">
                          <a:latin typeface="Times New Roman"/>
                          <a:ea typeface="Calibri"/>
                          <a:cs typeface="Arial"/>
                        </a:rPr>
                        <a:t> </a:t>
                      </a:r>
                      <a:r>
                        <a:rPr lang="fr-FR" sz="1800" dirty="0">
                          <a:latin typeface="Times New Roman"/>
                          <a:ea typeface="Calibri"/>
                          <a:cs typeface="Arial"/>
                        </a:rPr>
                        <a:t>3s</a:t>
                      </a:r>
                      <a:r>
                        <a:rPr lang="fr-FR" sz="1800" baseline="30000" dirty="0">
                          <a:latin typeface="Times New Roman"/>
                          <a:ea typeface="Calibri"/>
                          <a:cs typeface="Arial"/>
                        </a:rPr>
                        <a:t>2</a:t>
                      </a:r>
                      <a:r>
                        <a:rPr lang="fr-FR" sz="1800" dirty="0">
                          <a:latin typeface="Times New Roman"/>
                          <a:ea typeface="Calibri"/>
                          <a:cs typeface="Arial"/>
                        </a:rPr>
                        <a:t>3p</a:t>
                      </a:r>
                      <a:r>
                        <a:rPr lang="fr-FR" sz="1800" baseline="30000" dirty="0">
                          <a:latin typeface="Times New Roman"/>
                          <a:ea typeface="Calibri"/>
                          <a:cs typeface="Arial"/>
                        </a:rPr>
                        <a:t>6</a:t>
                      </a:r>
                      <a:r>
                        <a:rPr lang="fr-FR" sz="1800" dirty="0">
                          <a:latin typeface="Times New Roman"/>
                          <a:ea typeface="Calibri"/>
                          <a:cs typeface="Arial"/>
                        </a:rPr>
                        <a:t> 3d</a:t>
                      </a:r>
                      <a:r>
                        <a:rPr lang="fr-FR" sz="1800" baseline="30000" dirty="0">
                          <a:latin typeface="Times New Roman"/>
                          <a:ea typeface="Calibri"/>
                          <a:cs typeface="Arial"/>
                        </a:rPr>
                        <a:t>5</a:t>
                      </a:r>
                      <a:r>
                        <a:rPr lang="fr-FR" sz="1800" dirty="0">
                          <a:latin typeface="Times New Roman"/>
                          <a:ea typeface="Calibri"/>
                          <a:cs typeface="Arial"/>
                        </a:rPr>
                        <a:t> 4s</a:t>
                      </a:r>
                      <a:r>
                        <a:rPr lang="fr-FR" sz="1800" baseline="30000" dirty="0">
                          <a:latin typeface="Times New Roman"/>
                          <a:ea typeface="Calibri"/>
                          <a:cs typeface="Arial"/>
                        </a:rPr>
                        <a:t>1</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200000"/>
                        </a:lnSpc>
                        <a:spcBef>
                          <a:spcPts val="1200"/>
                        </a:spcBef>
                        <a:spcAft>
                          <a:spcPts val="0"/>
                        </a:spcAft>
                      </a:pPr>
                      <a:r>
                        <a:rPr lang="fr-FR" sz="1800" baseline="-25000">
                          <a:latin typeface="Times New Roman"/>
                          <a:ea typeface="Calibri"/>
                          <a:cs typeface="Arial"/>
                        </a:rPr>
                        <a:t>29</a:t>
                      </a:r>
                      <a:r>
                        <a:rPr lang="fr-FR" sz="1800">
                          <a:latin typeface="Times New Roman"/>
                          <a:ea typeface="Calibri"/>
                          <a:cs typeface="Arial"/>
                        </a:rPr>
                        <a:t>Cu</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200000"/>
                        </a:lnSpc>
                        <a:spcBef>
                          <a:spcPts val="1200"/>
                        </a:spcBef>
                        <a:spcAft>
                          <a:spcPts val="0"/>
                        </a:spcAft>
                      </a:pPr>
                      <a:r>
                        <a:rPr lang="fr-FR" sz="1800" dirty="0">
                          <a:latin typeface="Times New Roman"/>
                          <a:ea typeface="Calibri"/>
                          <a:cs typeface="Arial"/>
                        </a:rPr>
                        <a:t>1s</a:t>
                      </a:r>
                      <a:r>
                        <a:rPr lang="fr-FR" sz="1800" baseline="30000" dirty="0">
                          <a:latin typeface="Times New Roman"/>
                          <a:ea typeface="Calibri"/>
                          <a:cs typeface="Arial"/>
                        </a:rPr>
                        <a:t>2</a:t>
                      </a:r>
                      <a:r>
                        <a:rPr lang="fr-FR" sz="1800" dirty="0">
                          <a:latin typeface="Times New Roman"/>
                          <a:ea typeface="Calibri"/>
                          <a:cs typeface="Arial"/>
                        </a:rPr>
                        <a:t> </a:t>
                      </a:r>
                      <a:r>
                        <a:rPr lang="fr-FR" sz="1800" dirty="0" smtClean="0">
                          <a:latin typeface="Times New Roman"/>
                          <a:ea typeface="Calibri"/>
                          <a:cs typeface="Arial"/>
                        </a:rPr>
                        <a:t>2s</a:t>
                      </a:r>
                      <a:r>
                        <a:rPr lang="fr-FR" sz="1800" baseline="30000" dirty="0" smtClean="0">
                          <a:latin typeface="Times New Roman"/>
                          <a:ea typeface="Calibri"/>
                          <a:cs typeface="Arial"/>
                        </a:rPr>
                        <a:t>2</a:t>
                      </a:r>
                      <a:r>
                        <a:rPr lang="fr-FR" sz="1800" dirty="0" smtClean="0">
                          <a:latin typeface="Times New Roman"/>
                          <a:ea typeface="Calibri"/>
                          <a:cs typeface="Arial"/>
                        </a:rPr>
                        <a:t>2p</a:t>
                      </a:r>
                      <a:r>
                        <a:rPr lang="fr-FR" sz="1800" baseline="30000" dirty="0" smtClean="0">
                          <a:latin typeface="Times New Roman"/>
                          <a:ea typeface="Calibri"/>
                          <a:cs typeface="Arial"/>
                        </a:rPr>
                        <a:t>6</a:t>
                      </a:r>
                      <a:r>
                        <a:rPr lang="fr-FR" sz="1800" dirty="0" smtClean="0">
                          <a:latin typeface="Times New Roman"/>
                          <a:ea typeface="Calibri"/>
                          <a:cs typeface="Arial"/>
                        </a:rPr>
                        <a:t> </a:t>
                      </a:r>
                      <a:r>
                        <a:rPr lang="fr-FR" sz="1800" dirty="0">
                          <a:latin typeface="Times New Roman"/>
                          <a:ea typeface="Calibri"/>
                          <a:cs typeface="Arial"/>
                        </a:rPr>
                        <a:t>3s</a:t>
                      </a:r>
                      <a:r>
                        <a:rPr lang="fr-FR" sz="1800" baseline="30000" dirty="0">
                          <a:latin typeface="Times New Roman"/>
                          <a:ea typeface="Calibri"/>
                          <a:cs typeface="Arial"/>
                        </a:rPr>
                        <a:t>2</a:t>
                      </a:r>
                      <a:r>
                        <a:rPr lang="fr-FR" sz="1800" dirty="0">
                          <a:latin typeface="Times New Roman"/>
                          <a:ea typeface="Calibri"/>
                          <a:cs typeface="Arial"/>
                        </a:rPr>
                        <a:t>3p</a:t>
                      </a:r>
                      <a:r>
                        <a:rPr lang="fr-FR" sz="1800" baseline="30000" dirty="0">
                          <a:latin typeface="Times New Roman"/>
                          <a:ea typeface="Calibri"/>
                          <a:cs typeface="Arial"/>
                        </a:rPr>
                        <a:t>6</a:t>
                      </a:r>
                      <a:r>
                        <a:rPr lang="fr-FR" sz="1800" dirty="0">
                          <a:latin typeface="Times New Roman"/>
                          <a:ea typeface="Calibri"/>
                          <a:cs typeface="Arial"/>
                        </a:rPr>
                        <a:t> 3d</a:t>
                      </a:r>
                      <a:r>
                        <a:rPr lang="fr-FR" sz="1800" baseline="30000" dirty="0">
                          <a:latin typeface="Times New Roman"/>
                          <a:ea typeface="Calibri"/>
                          <a:cs typeface="Arial"/>
                        </a:rPr>
                        <a:t>9</a:t>
                      </a:r>
                      <a:r>
                        <a:rPr lang="fr-FR" sz="1800" dirty="0">
                          <a:latin typeface="Times New Roman"/>
                          <a:ea typeface="Calibri"/>
                          <a:cs typeface="Arial"/>
                        </a:rPr>
                        <a:t> 4s</a:t>
                      </a:r>
                      <a:r>
                        <a:rPr lang="fr-FR" sz="1800" baseline="30000" dirty="0">
                          <a:latin typeface="Times New Roman"/>
                          <a:ea typeface="Calibri"/>
                          <a:cs typeface="Arial"/>
                        </a:rPr>
                        <a:t>2</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200000"/>
                        </a:lnSpc>
                        <a:spcBef>
                          <a:spcPts val="1200"/>
                        </a:spcBef>
                        <a:spcAft>
                          <a:spcPts val="0"/>
                        </a:spcAft>
                      </a:pPr>
                      <a:r>
                        <a:rPr lang="fr-FR" sz="1800">
                          <a:latin typeface="Times New Roman"/>
                          <a:ea typeface="Calibri"/>
                          <a:cs typeface="Arial"/>
                        </a:rPr>
                        <a:t>1s</a:t>
                      </a:r>
                      <a:r>
                        <a:rPr lang="fr-FR" sz="1800" baseline="30000">
                          <a:latin typeface="Times New Roman"/>
                          <a:ea typeface="Calibri"/>
                          <a:cs typeface="Arial"/>
                        </a:rPr>
                        <a:t>2</a:t>
                      </a:r>
                      <a:r>
                        <a:rPr lang="fr-FR" sz="1800">
                          <a:latin typeface="Times New Roman"/>
                          <a:ea typeface="Calibri"/>
                          <a:cs typeface="Arial"/>
                        </a:rPr>
                        <a:t> </a:t>
                      </a:r>
                      <a:r>
                        <a:rPr lang="fr-FR" sz="1800" smtClean="0">
                          <a:latin typeface="Times New Roman"/>
                          <a:ea typeface="Calibri"/>
                          <a:cs typeface="Arial"/>
                        </a:rPr>
                        <a:t>2s</a:t>
                      </a:r>
                      <a:r>
                        <a:rPr lang="fr-FR" sz="1800" baseline="30000" smtClean="0">
                          <a:latin typeface="Times New Roman"/>
                          <a:ea typeface="Calibri"/>
                          <a:cs typeface="Arial"/>
                        </a:rPr>
                        <a:t>2</a:t>
                      </a:r>
                      <a:r>
                        <a:rPr lang="fr-FR" sz="1800" smtClean="0">
                          <a:latin typeface="Times New Roman"/>
                          <a:ea typeface="Calibri"/>
                          <a:cs typeface="Arial"/>
                        </a:rPr>
                        <a:t>2p</a:t>
                      </a:r>
                      <a:r>
                        <a:rPr lang="fr-FR" sz="1800" baseline="30000" smtClean="0">
                          <a:latin typeface="Times New Roman"/>
                          <a:ea typeface="Calibri"/>
                          <a:cs typeface="Arial"/>
                        </a:rPr>
                        <a:t>6</a:t>
                      </a:r>
                      <a:r>
                        <a:rPr lang="fr-FR" sz="1800" smtClean="0">
                          <a:latin typeface="Times New Roman"/>
                          <a:ea typeface="Calibri"/>
                          <a:cs typeface="Arial"/>
                        </a:rPr>
                        <a:t> </a:t>
                      </a:r>
                      <a:r>
                        <a:rPr lang="fr-FR" sz="1800" dirty="0">
                          <a:latin typeface="Times New Roman"/>
                          <a:ea typeface="Calibri"/>
                          <a:cs typeface="Arial"/>
                        </a:rPr>
                        <a:t>3s</a:t>
                      </a:r>
                      <a:r>
                        <a:rPr lang="fr-FR" sz="1800" baseline="30000" dirty="0">
                          <a:latin typeface="Times New Roman"/>
                          <a:ea typeface="Calibri"/>
                          <a:cs typeface="Arial"/>
                        </a:rPr>
                        <a:t>2</a:t>
                      </a:r>
                      <a:r>
                        <a:rPr lang="fr-FR" sz="1800" dirty="0">
                          <a:latin typeface="Times New Roman"/>
                          <a:ea typeface="Calibri"/>
                          <a:cs typeface="Arial"/>
                        </a:rPr>
                        <a:t>3p</a:t>
                      </a:r>
                      <a:r>
                        <a:rPr lang="fr-FR" sz="1800" baseline="30000" dirty="0">
                          <a:latin typeface="Times New Roman"/>
                          <a:ea typeface="Calibri"/>
                          <a:cs typeface="Arial"/>
                        </a:rPr>
                        <a:t>6</a:t>
                      </a:r>
                      <a:r>
                        <a:rPr lang="fr-FR" sz="1800" dirty="0">
                          <a:latin typeface="Times New Roman"/>
                          <a:ea typeface="Calibri"/>
                          <a:cs typeface="Arial"/>
                        </a:rPr>
                        <a:t> 3d</a:t>
                      </a:r>
                      <a:r>
                        <a:rPr lang="fr-FR" sz="1800" baseline="30000" dirty="0">
                          <a:latin typeface="Times New Roman"/>
                          <a:ea typeface="Calibri"/>
                          <a:cs typeface="Arial"/>
                        </a:rPr>
                        <a:t>10</a:t>
                      </a:r>
                      <a:r>
                        <a:rPr lang="fr-FR" sz="1800" dirty="0">
                          <a:latin typeface="Times New Roman"/>
                          <a:ea typeface="Calibri"/>
                          <a:cs typeface="Arial"/>
                        </a:rPr>
                        <a:t> 4s</a:t>
                      </a:r>
                      <a:r>
                        <a:rPr lang="fr-FR" sz="1800" baseline="30000" dirty="0">
                          <a:latin typeface="Times New Roman"/>
                          <a:ea typeface="Calibri"/>
                          <a:cs typeface="Arial"/>
                        </a:rPr>
                        <a:t>1</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77857" name="Rectangle 1"/>
          <p:cNvSpPr>
            <a:spLocks noChangeArrowheads="1"/>
          </p:cNvSpPr>
          <p:nvPr/>
        </p:nvSpPr>
        <p:spPr bwMode="auto">
          <a:xfrm>
            <a:off x="0" y="213865"/>
            <a:ext cx="9144000" cy="30008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Char char="•"/>
              <a:tabLst/>
            </a:pPr>
            <a:r>
              <a:rPr kumimoji="0" lang="fr-FR" b="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Exceptions de la règle de </a:t>
            </a:r>
            <a:r>
              <a:rPr kumimoji="0" lang="fr-FR" b="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Klechkowski</a:t>
            </a:r>
            <a:endParaRPr kumimoji="0" lang="fr-FR" b="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C’est par exemple, le cas des atomes de configuration électronique de type (n-1) d</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ns</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(Cu, Ag et Au) et (n-1) d</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4</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ns</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(Cr, Mo), qui se transforment respectivement en (n-1) d</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10</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ns</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(n-1) d</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5</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ns</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 électron de la sous couche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transite vers la sous couche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la compléter à 5 ou à 10 électrons) : la configuration ainsi obtenue sera stable que la configuration prévue de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Klechkowski</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Exemples</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 Box 6"/>
          <p:cNvSpPr txBox="1">
            <a:spLocks noChangeArrowheads="1"/>
          </p:cNvSpPr>
          <p:nvPr/>
        </p:nvSpPr>
        <p:spPr bwMode="auto">
          <a:xfrm>
            <a:off x="214313" y="2071678"/>
            <a:ext cx="10439400" cy="708025"/>
          </a:xfrm>
          <a:prstGeom prst="rect">
            <a:avLst/>
          </a:prstGeom>
          <a:noFill/>
          <a:ln w="9525">
            <a:noFill/>
            <a:miter lim="800000"/>
            <a:headEnd/>
            <a:tailEnd/>
          </a:ln>
        </p:spPr>
        <p:txBody>
          <a:bodyPr>
            <a:spAutoFit/>
          </a:bodyPr>
          <a:lstStyle/>
          <a:p>
            <a:pPr marL="0" lvl="2"/>
            <a:r>
              <a:rPr lang="fr-FR" sz="2000" b="1" dirty="0" smtClean="0">
                <a:latin typeface="Times New Roman" pitchFamily="18" charset="0"/>
                <a:cs typeface="Times New Roman" pitchFamily="18" charset="0"/>
              </a:rPr>
              <a:t>Z </a:t>
            </a:r>
            <a:r>
              <a:rPr lang="fr-FR" sz="2000" b="1" dirty="0">
                <a:latin typeface="Times New Roman" pitchFamily="18" charset="0"/>
                <a:cs typeface="Times New Roman" pitchFamily="18" charset="0"/>
              </a:rPr>
              <a:t>= </a:t>
            </a:r>
            <a:r>
              <a:rPr lang="fr-FR" sz="2000" b="1" dirty="0" smtClean="0">
                <a:latin typeface="Times New Roman" pitchFamily="18" charset="0"/>
                <a:cs typeface="Times New Roman" pitchFamily="18" charset="0"/>
              </a:rPr>
              <a:t>14</a:t>
            </a:r>
            <a:endParaRPr lang="fr-FR" sz="2000" b="1" dirty="0">
              <a:latin typeface="Times New Roman" pitchFamily="18" charset="0"/>
              <a:cs typeface="Times New Roman" pitchFamily="18" charset="0"/>
            </a:endParaRPr>
          </a:p>
          <a:p>
            <a:pPr marL="0" lvl="2"/>
            <a:r>
              <a:rPr lang="fr-FR" sz="2000" b="1" dirty="0" smtClean="0">
                <a:solidFill>
                  <a:srgbClr val="0000FF"/>
                </a:solidFill>
                <a:latin typeface="Times New Roman" pitchFamily="18" charset="0"/>
                <a:cs typeface="Times New Roman" pitchFamily="18" charset="0"/>
              </a:rPr>
              <a:t>1s</a:t>
            </a:r>
            <a:r>
              <a:rPr lang="fr-FR" sz="2000" b="1" baseline="30000" dirty="0" smtClean="0">
                <a:solidFill>
                  <a:srgbClr val="0000FF"/>
                </a:solidFill>
                <a:latin typeface="Times New Roman" pitchFamily="18" charset="0"/>
                <a:cs typeface="Times New Roman" pitchFamily="18" charset="0"/>
              </a:rPr>
              <a:t>2</a:t>
            </a:r>
            <a:r>
              <a:rPr lang="fr-FR" sz="2000" b="1" dirty="0" smtClean="0">
                <a:solidFill>
                  <a:srgbClr val="0000FF"/>
                </a:solidFill>
                <a:latin typeface="Times New Roman" pitchFamily="18" charset="0"/>
                <a:cs typeface="Times New Roman" pitchFamily="18" charset="0"/>
              </a:rPr>
              <a:t> 2s</a:t>
            </a:r>
            <a:r>
              <a:rPr lang="fr-FR" sz="2000" b="1" baseline="30000" dirty="0" smtClean="0">
                <a:solidFill>
                  <a:srgbClr val="0000FF"/>
                </a:solidFill>
                <a:latin typeface="Times New Roman" pitchFamily="18" charset="0"/>
                <a:cs typeface="Times New Roman" pitchFamily="18" charset="0"/>
              </a:rPr>
              <a:t>2</a:t>
            </a:r>
            <a:r>
              <a:rPr lang="fr-FR" sz="2000" b="1" dirty="0" smtClean="0">
                <a:solidFill>
                  <a:srgbClr val="0000FF"/>
                </a:solidFill>
                <a:latin typeface="Times New Roman" pitchFamily="18" charset="0"/>
                <a:cs typeface="Times New Roman" pitchFamily="18" charset="0"/>
              </a:rPr>
              <a:t>2 p</a:t>
            </a:r>
            <a:r>
              <a:rPr lang="fr-FR" sz="2000" b="1" baseline="30000" dirty="0" smtClean="0">
                <a:solidFill>
                  <a:srgbClr val="0000FF"/>
                </a:solidFill>
                <a:latin typeface="Times New Roman" pitchFamily="18" charset="0"/>
                <a:cs typeface="Times New Roman" pitchFamily="18" charset="0"/>
              </a:rPr>
              <a:t>6</a:t>
            </a:r>
            <a:r>
              <a:rPr lang="fr-FR" sz="2000" b="1" dirty="0" smtClean="0">
                <a:solidFill>
                  <a:srgbClr val="0000FF"/>
                </a:solidFill>
                <a:latin typeface="Times New Roman" pitchFamily="18" charset="0"/>
                <a:cs typeface="Times New Roman" pitchFamily="18" charset="0"/>
              </a:rPr>
              <a:t>  3s</a:t>
            </a:r>
            <a:r>
              <a:rPr lang="fr-FR" sz="2000" b="1" baseline="30000" dirty="0" smtClean="0">
                <a:solidFill>
                  <a:srgbClr val="0000FF"/>
                </a:solidFill>
                <a:latin typeface="Times New Roman" pitchFamily="18" charset="0"/>
                <a:cs typeface="Times New Roman" pitchFamily="18" charset="0"/>
              </a:rPr>
              <a:t>2</a:t>
            </a:r>
            <a:r>
              <a:rPr lang="fr-FR" sz="2000" b="1" dirty="0" smtClean="0">
                <a:solidFill>
                  <a:srgbClr val="0000FF"/>
                </a:solidFill>
                <a:latin typeface="Times New Roman" pitchFamily="18" charset="0"/>
                <a:cs typeface="Times New Roman" pitchFamily="18" charset="0"/>
              </a:rPr>
              <a:t>3p</a:t>
            </a:r>
            <a:r>
              <a:rPr lang="fr-FR" sz="2000" b="1" baseline="30000" dirty="0" smtClean="0">
                <a:solidFill>
                  <a:srgbClr val="0000FF"/>
                </a:solidFill>
                <a:latin typeface="Times New Roman" pitchFamily="18" charset="0"/>
                <a:cs typeface="Times New Roman" pitchFamily="18" charset="0"/>
              </a:rPr>
              <a:t>2</a:t>
            </a:r>
            <a:r>
              <a:rPr lang="fr-FR" sz="2000" b="1" dirty="0" smtClean="0">
                <a:solidFill>
                  <a:srgbClr val="0000FF"/>
                </a:solidFill>
                <a:latin typeface="Times New Roman" pitchFamily="18" charset="0"/>
                <a:cs typeface="Times New Roman" pitchFamily="18" charset="0"/>
              </a:rPr>
              <a:t> </a:t>
            </a:r>
            <a:r>
              <a:rPr lang="fr-FR" sz="2000" b="1" dirty="0">
                <a:solidFill>
                  <a:srgbClr val="0000FF"/>
                </a:solidFill>
                <a:latin typeface="Times New Roman" pitchFamily="18" charset="0"/>
                <a:cs typeface="Times New Roman" pitchFamily="18" charset="0"/>
              </a:rPr>
              <a:t>ou </a:t>
            </a:r>
            <a:r>
              <a:rPr lang="fr-FR" sz="2000" b="1" dirty="0">
                <a:solidFill>
                  <a:srgbClr val="008000"/>
                </a:solidFill>
                <a:latin typeface="Times New Roman" pitchFamily="18" charset="0"/>
                <a:cs typeface="Times New Roman" pitchFamily="18" charset="0"/>
              </a:rPr>
              <a:t>K</a:t>
            </a:r>
            <a:r>
              <a:rPr lang="fr-FR" sz="2000" b="1" baseline="30000" dirty="0">
                <a:solidFill>
                  <a:srgbClr val="008000"/>
                </a:solidFill>
                <a:latin typeface="Times New Roman" pitchFamily="18" charset="0"/>
                <a:cs typeface="Times New Roman" pitchFamily="18" charset="0"/>
              </a:rPr>
              <a:t>2</a:t>
            </a:r>
            <a:r>
              <a:rPr lang="fr-FR" sz="2000" b="1" dirty="0">
                <a:solidFill>
                  <a:srgbClr val="008000"/>
                </a:solidFill>
                <a:latin typeface="Times New Roman" pitchFamily="18" charset="0"/>
                <a:cs typeface="Times New Roman" pitchFamily="18" charset="0"/>
              </a:rPr>
              <a:t> , L</a:t>
            </a:r>
            <a:r>
              <a:rPr lang="fr-FR" sz="2000" b="1" baseline="30000" dirty="0">
                <a:solidFill>
                  <a:srgbClr val="008000"/>
                </a:solidFill>
                <a:latin typeface="Times New Roman" pitchFamily="18" charset="0"/>
                <a:cs typeface="Times New Roman" pitchFamily="18" charset="0"/>
              </a:rPr>
              <a:t>8</a:t>
            </a:r>
            <a:r>
              <a:rPr lang="fr-FR" sz="2000" b="1" dirty="0">
                <a:solidFill>
                  <a:srgbClr val="008000"/>
                </a:solidFill>
                <a:latin typeface="Times New Roman" pitchFamily="18" charset="0"/>
                <a:cs typeface="Times New Roman" pitchFamily="18" charset="0"/>
              </a:rPr>
              <a:t> , M</a:t>
            </a:r>
            <a:r>
              <a:rPr lang="fr-FR" sz="2000" b="1" baseline="30000" dirty="0">
                <a:solidFill>
                  <a:srgbClr val="008000"/>
                </a:solidFill>
                <a:latin typeface="Times New Roman" pitchFamily="18" charset="0"/>
                <a:cs typeface="Times New Roman" pitchFamily="18" charset="0"/>
              </a:rPr>
              <a:t>4</a:t>
            </a:r>
            <a:endParaRPr lang="fr-FR" sz="2000" b="1" dirty="0">
              <a:latin typeface="Times New Roman" pitchFamily="18" charset="0"/>
              <a:cs typeface="Times New Roman" pitchFamily="18" charset="0"/>
            </a:endParaRPr>
          </a:p>
        </p:txBody>
      </p:sp>
      <p:sp>
        <p:nvSpPr>
          <p:cNvPr id="134147" name="Oval 31"/>
          <p:cNvSpPr>
            <a:spLocks noChangeArrowheads="1"/>
          </p:cNvSpPr>
          <p:nvPr/>
        </p:nvSpPr>
        <p:spPr bwMode="auto">
          <a:xfrm>
            <a:off x="3887807" y="4579934"/>
            <a:ext cx="322263" cy="368300"/>
          </a:xfrm>
          <a:prstGeom prst="ellipse">
            <a:avLst/>
          </a:prstGeom>
          <a:solidFill>
            <a:srgbClr val="00CCFF"/>
          </a:solidFill>
          <a:ln w="38100">
            <a:solidFill>
              <a:srgbClr val="0000FF"/>
            </a:solidFill>
            <a:round/>
            <a:headEnd/>
            <a:tailEnd/>
          </a:ln>
        </p:spPr>
        <p:txBody>
          <a:bodyPr/>
          <a:lstStyle/>
          <a:p>
            <a:endParaRPr lang="fr-FR"/>
          </a:p>
        </p:txBody>
      </p:sp>
      <p:sp>
        <p:nvSpPr>
          <p:cNvPr id="134148" name="Oval 32"/>
          <p:cNvSpPr>
            <a:spLocks noChangeArrowheads="1"/>
          </p:cNvSpPr>
          <p:nvPr/>
        </p:nvSpPr>
        <p:spPr bwMode="auto">
          <a:xfrm>
            <a:off x="3497282" y="4248146"/>
            <a:ext cx="1103313" cy="985838"/>
          </a:xfrm>
          <a:prstGeom prst="ellipse">
            <a:avLst/>
          </a:prstGeom>
          <a:noFill/>
          <a:ln w="38100">
            <a:solidFill>
              <a:srgbClr val="7030A0"/>
            </a:solidFill>
            <a:round/>
            <a:headEnd/>
            <a:tailEnd/>
          </a:ln>
        </p:spPr>
        <p:txBody>
          <a:bodyPr/>
          <a:lstStyle/>
          <a:p>
            <a:endParaRPr lang="fr-FR"/>
          </a:p>
        </p:txBody>
      </p:sp>
      <p:sp>
        <p:nvSpPr>
          <p:cNvPr id="134149" name="Oval 33"/>
          <p:cNvSpPr>
            <a:spLocks noChangeArrowheads="1"/>
          </p:cNvSpPr>
          <p:nvPr/>
        </p:nvSpPr>
        <p:spPr bwMode="auto">
          <a:xfrm>
            <a:off x="3057545" y="3760784"/>
            <a:ext cx="2043112" cy="1852612"/>
          </a:xfrm>
          <a:prstGeom prst="ellipse">
            <a:avLst/>
          </a:prstGeom>
          <a:noFill/>
          <a:ln w="38100">
            <a:solidFill>
              <a:srgbClr val="008000"/>
            </a:solidFill>
            <a:round/>
            <a:headEnd/>
            <a:tailEnd/>
          </a:ln>
        </p:spPr>
        <p:txBody>
          <a:bodyPr/>
          <a:lstStyle/>
          <a:p>
            <a:endParaRPr lang="fr-FR"/>
          </a:p>
        </p:txBody>
      </p:sp>
      <p:sp>
        <p:nvSpPr>
          <p:cNvPr id="134150" name="Oval 34"/>
          <p:cNvSpPr>
            <a:spLocks noChangeArrowheads="1"/>
          </p:cNvSpPr>
          <p:nvPr/>
        </p:nvSpPr>
        <p:spPr bwMode="auto">
          <a:xfrm>
            <a:off x="2533670" y="3117846"/>
            <a:ext cx="3124200" cy="2851150"/>
          </a:xfrm>
          <a:prstGeom prst="ellipse">
            <a:avLst/>
          </a:prstGeom>
          <a:noFill/>
          <a:ln w="38100">
            <a:solidFill>
              <a:schemeClr val="accent1"/>
            </a:solidFill>
            <a:round/>
            <a:headEnd/>
            <a:tailEnd/>
          </a:ln>
        </p:spPr>
        <p:txBody>
          <a:bodyPr/>
          <a:lstStyle/>
          <a:p>
            <a:endParaRPr lang="fr-FR"/>
          </a:p>
        </p:txBody>
      </p:sp>
      <p:sp>
        <p:nvSpPr>
          <p:cNvPr id="134151" name="Text Box 35"/>
          <p:cNvSpPr txBox="1">
            <a:spLocks noChangeArrowheads="1"/>
          </p:cNvSpPr>
          <p:nvPr/>
        </p:nvSpPr>
        <p:spPr bwMode="auto">
          <a:xfrm>
            <a:off x="3389332" y="4008434"/>
            <a:ext cx="1520825" cy="212725"/>
          </a:xfrm>
          <a:prstGeom prst="rect">
            <a:avLst/>
          </a:prstGeom>
          <a:noFill/>
          <a:ln w="9525">
            <a:noFill/>
            <a:miter lim="800000"/>
            <a:headEnd/>
            <a:tailEnd/>
          </a:ln>
        </p:spPr>
        <p:txBody>
          <a:bodyPr/>
          <a:lstStyle/>
          <a:p>
            <a:r>
              <a:rPr lang="fr-FR" sz="1000" b="1" dirty="0">
                <a:solidFill>
                  <a:srgbClr val="7030A0"/>
                </a:solidFill>
              </a:rPr>
              <a:t>Couche K ( n = 1 )</a:t>
            </a:r>
          </a:p>
        </p:txBody>
      </p:sp>
      <p:sp>
        <p:nvSpPr>
          <p:cNvPr id="134152" name="Text Box 36"/>
          <p:cNvSpPr txBox="1">
            <a:spLocks noChangeArrowheads="1"/>
          </p:cNvSpPr>
          <p:nvPr/>
        </p:nvSpPr>
        <p:spPr bwMode="auto">
          <a:xfrm>
            <a:off x="3414732" y="3486146"/>
            <a:ext cx="1757363" cy="296863"/>
          </a:xfrm>
          <a:prstGeom prst="rect">
            <a:avLst/>
          </a:prstGeom>
          <a:noFill/>
          <a:ln w="9525">
            <a:noFill/>
            <a:miter lim="800000"/>
            <a:headEnd/>
            <a:tailEnd/>
          </a:ln>
        </p:spPr>
        <p:txBody>
          <a:bodyPr/>
          <a:lstStyle/>
          <a:p>
            <a:r>
              <a:rPr lang="fr-FR" sz="1000" b="1">
                <a:solidFill>
                  <a:srgbClr val="008000"/>
                </a:solidFill>
              </a:rPr>
              <a:t>Couche L ( n = 2 )</a:t>
            </a:r>
          </a:p>
          <a:p>
            <a:endParaRPr lang="fr-FR" sz="1000">
              <a:latin typeface="Times New Roman" pitchFamily="18" charset="0"/>
            </a:endParaRPr>
          </a:p>
        </p:txBody>
      </p:sp>
      <p:sp>
        <p:nvSpPr>
          <p:cNvPr id="134153" name="Text Box 37"/>
          <p:cNvSpPr txBox="1">
            <a:spLocks noChangeArrowheads="1"/>
          </p:cNvSpPr>
          <p:nvPr/>
        </p:nvSpPr>
        <p:spPr bwMode="auto">
          <a:xfrm>
            <a:off x="3449657" y="2857496"/>
            <a:ext cx="2517775" cy="320675"/>
          </a:xfrm>
          <a:prstGeom prst="rect">
            <a:avLst/>
          </a:prstGeom>
          <a:noFill/>
          <a:ln w="9525">
            <a:noFill/>
            <a:miter lim="800000"/>
            <a:headEnd/>
            <a:tailEnd/>
          </a:ln>
        </p:spPr>
        <p:txBody>
          <a:bodyPr/>
          <a:lstStyle/>
          <a:p>
            <a:r>
              <a:rPr lang="fr-FR" sz="1000" b="1">
                <a:solidFill>
                  <a:srgbClr val="336699"/>
                </a:solidFill>
              </a:rPr>
              <a:t>Couche M ( n = 3 )</a:t>
            </a:r>
          </a:p>
          <a:p>
            <a:endParaRPr lang="fr-FR" sz="1000">
              <a:latin typeface="Times New Roman" pitchFamily="18" charset="0"/>
            </a:endParaRPr>
          </a:p>
        </p:txBody>
      </p:sp>
      <p:sp>
        <p:nvSpPr>
          <p:cNvPr id="134154" name="Oval 38"/>
          <p:cNvSpPr>
            <a:spLocks noChangeArrowheads="1"/>
          </p:cNvSpPr>
          <p:nvPr/>
        </p:nvSpPr>
        <p:spPr bwMode="auto">
          <a:xfrm>
            <a:off x="3427432" y="4683121"/>
            <a:ext cx="149225" cy="130175"/>
          </a:xfrm>
          <a:prstGeom prst="ellipse">
            <a:avLst/>
          </a:prstGeom>
          <a:solidFill>
            <a:srgbClr val="7030A0"/>
          </a:solidFill>
          <a:ln w="9525">
            <a:solidFill>
              <a:srgbClr val="7030A0"/>
            </a:solidFill>
            <a:round/>
            <a:headEnd/>
            <a:tailEnd/>
          </a:ln>
        </p:spPr>
        <p:txBody>
          <a:bodyPr/>
          <a:lstStyle/>
          <a:p>
            <a:endParaRPr lang="fr-FR"/>
          </a:p>
        </p:txBody>
      </p:sp>
      <p:sp>
        <p:nvSpPr>
          <p:cNvPr id="134155" name="Oval 39"/>
          <p:cNvSpPr>
            <a:spLocks noChangeArrowheads="1"/>
          </p:cNvSpPr>
          <p:nvPr/>
        </p:nvSpPr>
        <p:spPr bwMode="auto">
          <a:xfrm>
            <a:off x="4435495" y="4978396"/>
            <a:ext cx="149225" cy="130175"/>
          </a:xfrm>
          <a:prstGeom prst="ellipse">
            <a:avLst/>
          </a:prstGeom>
          <a:solidFill>
            <a:srgbClr val="7030A0"/>
          </a:solidFill>
          <a:ln w="9525">
            <a:solidFill>
              <a:srgbClr val="000000"/>
            </a:solidFill>
            <a:round/>
            <a:headEnd/>
            <a:tailEnd/>
          </a:ln>
        </p:spPr>
        <p:txBody>
          <a:bodyPr/>
          <a:lstStyle/>
          <a:p>
            <a:endParaRPr lang="fr-FR"/>
          </a:p>
        </p:txBody>
      </p:sp>
      <p:sp>
        <p:nvSpPr>
          <p:cNvPr id="134156" name="Oval 40"/>
          <p:cNvSpPr>
            <a:spLocks noChangeArrowheads="1"/>
          </p:cNvSpPr>
          <p:nvPr/>
        </p:nvSpPr>
        <p:spPr bwMode="auto">
          <a:xfrm>
            <a:off x="3070245" y="5026021"/>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57" name="Oval 41"/>
          <p:cNvSpPr>
            <a:spLocks noChangeArrowheads="1"/>
          </p:cNvSpPr>
          <p:nvPr/>
        </p:nvSpPr>
        <p:spPr bwMode="auto">
          <a:xfrm>
            <a:off x="3367107" y="5346696"/>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58" name="Oval 42"/>
          <p:cNvSpPr>
            <a:spLocks noChangeArrowheads="1"/>
          </p:cNvSpPr>
          <p:nvPr/>
        </p:nvSpPr>
        <p:spPr bwMode="auto">
          <a:xfrm>
            <a:off x="4481532" y="3813171"/>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59" name="Oval 43"/>
          <p:cNvSpPr>
            <a:spLocks noChangeArrowheads="1"/>
          </p:cNvSpPr>
          <p:nvPr/>
        </p:nvSpPr>
        <p:spPr bwMode="auto">
          <a:xfrm>
            <a:off x="5029220" y="4478334"/>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60" name="Oval 44"/>
          <p:cNvSpPr>
            <a:spLocks noChangeArrowheads="1"/>
          </p:cNvSpPr>
          <p:nvPr/>
        </p:nvSpPr>
        <p:spPr bwMode="auto">
          <a:xfrm>
            <a:off x="3175020" y="4097334"/>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61" name="Oval 45"/>
          <p:cNvSpPr>
            <a:spLocks noChangeArrowheads="1"/>
          </p:cNvSpPr>
          <p:nvPr/>
        </p:nvSpPr>
        <p:spPr bwMode="auto">
          <a:xfrm>
            <a:off x="4184670" y="5534021"/>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62" name="Oval 46"/>
          <p:cNvSpPr>
            <a:spLocks noChangeArrowheads="1"/>
          </p:cNvSpPr>
          <p:nvPr/>
        </p:nvSpPr>
        <p:spPr bwMode="auto">
          <a:xfrm>
            <a:off x="3851295" y="3705221"/>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63" name="Oval 47"/>
          <p:cNvSpPr>
            <a:spLocks noChangeArrowheads="1"/>
          </p:cNvSpPr>
          <p:nvPr/>
        </p:nvSpPr>
        <p:spPr bwMode="auto">
          <a:xfrm>
            <a:off x="4908570" y="5072059"/>
            <a:ext cx="149225" cy="130175"/>
          </a:xfrm>
          <a:prstGeom prst="ellipse">
            <a:avLst/>
          </a:prstGeom>
          <a:solidFill>
            <a:srgbClr val="008000"/>
          </a:solidFill>
          <a:ln w="9525">
            <a:solidFill>
              <a:srgbClr val="000000"/>
            </a:solidFill>
            <a:round/>
            <a:headEnd/>
            <a:tailEnd/>
          </a:ln>
        </p:spPr>
        <p:txBody>
          <a:bodyPr/>
          <a:lstStyle/>
          <a:p>
            <a:endParaRPr lang="fr-FR"/>
          </a:p>
        </p:txBody>
      </p:sp>
      <p:sp>
        <p:nvSpPr>
          <p:cNvPr id="134164" name="Oval 48"/>
          <p:cNvSpPr>
            <a:spLocks noChangeArrowheads="1"/>
          </p:cNvSpPr>
          <p:nvPr/>
        </p:nvSpPr>
        <p:spPr bwMode="auto">
          <a:xfrm>
            <a:off x="3116282" y="5641971"/>
            <a:ext cx="149225" cy="130175"/>
          </a:xfrm>
          <a:prstGeom prst="ellipse">
            <a:avLst/>
          </a:prstGeom>
          <a:solidFill>
            <a:srgbClr val="0000CC"/>
          </a:solidFill>
          <a:ln w="9525">
            <a:solidFill>
              <a:schemeClr val="accent1"/>
            </a:solidFill>
            <a:round/>
            <a:headEnd/>
            <a:tailEnd/>
          </a:ln>
        </p:spPr>
        <p:txBody>
          <a:bodyPr/>
          <a:lstStyle/>
          <a:p>
            <a:endParaRPr lang="fr-FR"/>
          </a:p>
        </p:txBody>
      </p:sp>
      <p:sp>
        <p:nvSpPr>
          <p:cNvPr id="134165" name="Oval 49"/>
          <p:cNvSpPr>
            <a:spLocks noChangeArrowheads="1"/>
          </p:cNvSpPr>
          <p:nvPr/>
        </p:nvSpPr>
        <p:spPr bwMode="auto">
          <a:xfrm>
            <a:off x="4695845" y="5761034"/>
            <a:ext cx="149225" cy="130175"/>
          </a:xfrm>
          <a:prstGeom prst="ellipse">
            <a:avLst/>
          </a:prstGeom>
          <a:solidFill>
            <a:srgbClr val="0000CC"/>
          </a:solidFill>
          <a:ln w="9525">
            <a:solidFill>
              <a:schemeClr val="accent1"/>
            </a:solidFill>
            <a:round/>
            <a:headEnd/>
            <a:tailEnd/>
          </a:ln>
        </p:spPr>
        <p:txBody>
          <a:bodyPr/>
          <a:lstStyle/>
          <a:p>
            <a:endParaRPr lang="fr-FR"/>
          </a:p>
        </p:txBody>
      </p:sp>
      <p:sp>
        <p:nvSpPr>
          <p:cNvPr id="134166" name="Oval 50"/>
          <p:cNvSpPr>
            <a:spLocks noChangeArrowheads="1"/>
          </p:cNvSpPr>
          <p:nvPr/>
        </p:nvSpPr>
        <p:spPr bwMode="auto">
          <a:xfrm>
            <a:off x="2447945" y="4286246"/>
            <a:ext cx="149225" cy="130175"/>
          </a:xfrm>
          <a:prstGeom prst="ellipse">
            <a:avLst/>
          </a:prstGeom>
          <a:solidFill>
            <a:srgbClr val="0000CC"/>
          </a:solidFill>
          <a:ln w="9525">
            <a:solidFill>
              <a:schemeClr val="accent1"/>
            </a:solidFill>
            <a:round/>
            <a:headEnd/>
            <a:tailEnd/>
          </a:ln>
        </p:spPr>
        <p:txBody>
          <a:bodyPr/>
          <a:lstStyle/>
          <a:p>
            <a:endParaRPr lang="fr-FR"/>
          </a:p>
        </p:txBody>
      </p:sp>
      <p:sp>
        <p:nvSpPr>
          <p:cNvPr id="134167" name="Oval 51"/>
          <p:cNvSpPr>
            <a:spLocks noChangeArrowheads="1"/>
          </p:cNvSpPr>
          <p:nvPr/>
        </p:nvSpPr>
        <p:spPr bwMode="auto">
          <a:xfrm>
            <a:off x="5251470" y="3573459"/>
            <a:ext cx="150812" cy="130175"/>
          </a:xfrm>
          <a:prstGeom prst="ellipse">
            <a:avLst/>
          </a:prstGeom>
          <a:solidFill>
            <a:srgbClr val="0000CC"/>
          </a:solidFill>
          <a:ln w="9525">
            <a:solidFill>
              <a:schemeClr val="accent1"/>
            </a:solidFill>
            <a:round/>
            <a:headEnd/>
            <a:tailEnd/>
          </a:ln>
        </p:spPr>
        <p:txBody>
          <a:bodyPr/>
          <a:lstStyle/>
          <a:p>
            <a:endParaRPr lang="fr-FR"/>
          </a:p>
        </p:txBody>
      </p:sp>
      <p:sp>
        <p:nvSpPr>
          <p:cNvPr id="134168" name="Text Box 52"/>
          <p:cNvSpPr txBox="1">
            <a:spLocks noChangeArrowheads="1"/>
          </p:cNvSpPr>
          <p:nvPr/>
        </p:nvSpPr>
        <p:spPr bwMode="auto">
          <a:xfrm>
            <a:off x="5780107" y="3163884"/>
            <a:ext cx="1649413" cy="296862"/>
          </a:xfrm>
          <a:prstGeom prst="rect">
            <a:avLst/>
          </a:prstGeom>
          <a:solidFill>
            <a:srgbClr val="CCFFCC"/>
          </a:solidFill>
          <a:ln w="9525">
            <a:solidFill>
              <a:srgbClr val="7030A0"/>
            </a:solidFill>
            <a:miter lim="800000"/>
            <a:headEnd/>
            <a:tailEnd/>
          </a:ln>
        </p:spPr>
        <p:txBody>
          <a:bodyPr/>
          <a:lstStyle/>
          <a:p>
            <a:r>
              <a:rPr lang="fr-FR" sz="1200" b="1">
                <a:solidFill>
                  <a:srgbClr val="336699"/>
                </a:solidFill>
              </a:rPr>
              <a:t>Couche de Valence</a:t>
            </a:r>
          </a:p>
        </p:txBody>
      </p:sp>
      <p:sp>
        <p:nvSpPr>
          <p:cNvPr id="134169" name="Line 53"/>
          <p:cNvSpPr>
            <a:spLocks noChangeShapeType="1"/>
          </p:cNvSpPr>
          <p:nvPr/>
        </p:nvSpPr>
        <p:spPr bwMode="auto">
          <a:xfrm flipH="1">
            <a:off x="5541982" y="3425821"/>
            <a:ext cx="249238" cy="403225"/>
          </a:xfrm>
          <a:prstGeom prst="line">
            <a:avLst/>
          </a:prstGeom>
          <a:noFill/>
          <a:ln w="19050">
            <a:solidFill>
              <a:srgbClr val="336699"/>
            </a:solidFill>
            <a:round/>
            <a:headEnd/>
            <a:tailEnd type="triangle" w="med" len="med"/>
          </a:ln>
        </p:spPr>
        <p:txBody>
          <a:bodyPr/>
          <a:lstStyle/>
          <a:p>
            <a:endParaRPr lang="fr-FR"/>
          </a:p>
        </p:txBody>
      </p:sp>
      <p:sp>
        <p:nvSpPr>
          <p:cNvPr id="134173" name="ZoneTexte 6"/>
          <p:cNvSpPr txBox="1">
            <a:spLocks noChangeArrowheads="1"/>
          </p:cNvSpPr>
          <p:nvPr/>
        </p:nvSpPr>
        <p:spPr bwMode="auto">
          <a:xfrm>
            <a:off x="-32" y="202148"/>
            <a:ext cx="6858000" cy="369332"/>
          </a:xfrm>
          <a:prstGeom prst="rect">
            <a:avLst/>
          </a:prstGeom>
          <a:noFill/>
          <a:ln w="9525">
            <a:noFill/>
            <a:miter lim="800000"/>
            <a:headEnd/>
            <a:tailEnd/>
          </a:ln>
        </p:spPr>
        <p:txBody>
          <a:bodyPr>
            <a:spAutoFit/>
          </a:bodyPr>
          <a:lstStyle/>
          <a:p>
            <a:r>
              <a:rPr lang="fr-FR" b="1" dirty="0">
                <a:solidFill>
                  <a:srgbClr val="FF0000"/>
                </a:solidFill>
                <a:latin typeface="Times New Roman" pitchFamily="18" charset="0"/>
                <a:cs typeface="Times New Roman" pitchFamily="18" charset="0"/>
              </a:rPr>
              <a:t>Électrons de </a:t>
            </a:r>
            <a:r>
              <a:rPr lang="fr-FR" b="1" dirty="0" smtClean="0">
                <a:solidFill>
                  <a:srgbClr val="FF0000"/>
                </a:solidFill>
                <a:latin typeface="Times New Roman" pitchFamily="18" charset="0"/>
                <a:cs typeface="Times New Roman" pitchFamily="18" charset="0"/>
              </a:rPr>
              <a:t>valence</a:t>
            </a:r>
            <a:endParaRPr lang="fr-FR" b="1" dirty="0">
              <a:solidFill>
                <a:srgbClr val="FF0000"/>
              </a:solidFill>
              <a:latin typeface="Times New Roman" pitchFamily="18" charset="0"/>
              <a:cs typeface="Times New Roman" pitchFamily="18" charset="0"/>
            </a:endParaRPr>
          </a:p>
        </p:txBody>
      </p:sp>
      <p:sp>
        <p:nvSpPr>
          <p:cNvPr id="134174" name="Rectangle 7"/>
          <p:cNvSpPr>
            <a:spLocks noChangeArrowheads="1"/>
          </p:cNvSpPr>
          <p:nvPr/>
        </p:nvSpPr>
        <p:spPr bwMode="auto">
          <a:xfrm>
            <a:off x="0" y="714356"/>
            <a:ext cx="8715375" cy="1289071"/>
          </a:xfrm>
          <a:prstGeom prst="rect">
            <a:avLst/>
          </a:prstGeom>
          <a:noFill/>
          <a:ln w="9525">
            <a:noFill/>
            <a:miter lim="800000"/>
            <a:headEnd/>
            <a:tailEnd/>
          </a:ln>
        </p:spPr>
        <p:txBody>
          <a:bodyPr wrap="square">
            <a:spAutoFit/>
          </a:bodyPr>
          <a:lstStyle/>
          <a:p>
            <a:pPr algn="just">
              <a:lnSpc>
                <a:spcPct val="150000"/>
              </a:lnSpc>
            </a:pPr>
            <a:r>
              <a:rPr lang="fr-FR" dirty="0" smtClean="0">
                <a:latin typeface="Times New Roman" pitchFamily="18" charset="0"/>
                <a:cs typeface="Times New Roman" pitchFamily="18" charset="0"/>
              </a:rPr>
              <a:t>Ce sont les électrons de la couche la plus externe d’un atome donné</a:t>
            </a:r>
            <a:r>
              <a:rPr lang="fr-FR" smtClean="0">
                <a:latin typeface="Times New Roman" pitchFamily="18" charset="0"/>
                <a:cs typeface="Times New Roman" pitchFamily="18" charset="0"/>
              </a:rPr>
              <a:t>. </a:t>
            </a:r>
            <a:r>
              <a:rPr lang="fr-FR" dirty="0" smtClean="0">
                <a:latin typeface="Times New Roman" pitchFamily="18" charset="0"/>
                <a:cs typeface="Times New Roman" pitchFamily="18" charset="0"/>
              </a:rPr>
              <a:t>Pour un atome présentant une sous couche « d » ou « f » partiellement remplie, les électrons de valence sont ceux de la dernière couche et de la sous couche « d » ou « f ».</a:t>
            </a:r>
          </a:p>
        </p:txBody>
      </p:sp>
      <p:sp>
        <p:nvSpPr>
          <p:cNvPr id="31" name="Espace réservé du numéro de diapositive 30"/>
          <p:cNvSpPr>
            <a:spLocks noGrp="1"/>
          </p:cNvSpPr>
          <p:nvPr>
            <p:ph type="sldNum" sz="quarter" idx="12"/>
          </p:nvPr>
        </p:nvSpPr>
        <p:spPr/>
        <p:txBody>
          <a:bodyPr/>
          <a:lstStyle/>
          <a:p>
            <a:pPr>
              <a:defRPr/>
            </a:pPr>
            <a:fld id="{7F67C682-C8CF-437B-8FBE-4C79EE4095B4}" type="slidenum">
              <a:rPr lang="fr-FR" smtClean="0"/>
              <a:pPr>
                <a:defRPr/>
              </a:pPr>
              <a:t>49</a:t>
            </a:fld>
            <a:endParaRPr lang="fr-FR" dirty="0"/>
          </a:p>
        </p:txBody>
      </p:sp>
      <p:sp>
        <p:nvSpPr>
          <p:cNvPr id="29" name="ZoneTexte 6"/>
          <p:cNvSpPr txBox="1">
            <a:spLocks noChangeArrowheads="1"/>
          </p:cNvSpPr>
          <p:nvPr/>
        </p:nvSpPr>
        <p:spPr bwMode="auto">
          <a:xfrm>
            <a:off x="142876" y="3000372"/>
            <a:ext cx="2571736" cy="369332"/>
          </a:xfrm>
          <a:prstGeom prst="rect">
            <a:avLst/>
          </a:prstGeom>
          <a:noFill/>
          <a:ln w="9525">
            <a:noFill/>
            <a:miter lim="800000"/>
            <a:headEnd/>
            <a:tailEnd/>
          </a:ln>
        </p:spPr>
        <p:txBody>
          <a:bodyPr wrap="square">
            <a:spAutoFit/>
          </a:bodyPr>
          <a:lstStyle/>
          <a:p>
            <a:r>
              <a:rPr lang="fr-FR" b="1" dirty="0" smtClean="0">
                <a:solidFill>
                  <a:srgbClr val="FF0000"/>
                </a:solidFill>
                <a:latin typeface="Times New Roman" pitchFamily="18" charset="0"/>
                <a:cs typeface="Times New Roman" pitchFamily="18" charset="0"/>
              </a:rPr>
              <a:t>4 électrons </a:t>
            </a:r>
            <a:r>
              <a:rPr lang="fr-FR" b="1" dirty="0">
                <a:solidFill>
                  <a:srgbClr val="FF0000"/>
                </a:solidFill>
                <a:latin typeface="Times New Roman" pitchFamily="18" charset="0"/>
                <a:cs typeface="Times New Roman" pitchFamily="18" charset="0"/>
              </a:rPr>
              <a:t>de </a:t>
            </a:r>
            <a:r>
              <a:rPr lang="fr-FR" b="1" dirty="0" smtClean="0">
                <a:solidFill>
                  <a:srgbClr val="FF0000"/>
                </a:solidFill>
                <a:latin typeface="Times New Roman" pitchFamily="18" charset="0"/>
                <a:cs typeface="Times New Roman" pitchFamily="18" charset="0"/>
              </a:rPr>
              <a:t>valence </a:t>
            </a:r>
            <a:endParaRPr lang="fr-FR"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5</a:t>
            </a:fld>
            <a:endParaRPr lang="fr-FR"/>
          </a:p>
        </p:txBody>
      </p:sp>
      <p:pic>
        <p:nvPicPr>
          <p:cNvPr id="169986"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00365" y="3138489"/>
            <a:ext cx="2071701" cy="719139"/>
          </a:xfrm>
          <a:prstGeom prst="rect">
            <a:avLst/>
          </a:prstGeom>
          <a:noFill/>
        </p:spPr>
      </p:pic>
      <p:pic>
        <p:nvPicPr>
          <p:cNvPr id="169985"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00364" y="4286256"/>
            <a:ext cx="2643205" cy="785818"/>
          </a:xfrm>
          <a:prstGeom prst="rect">
            <a:avLst/>
          </a:prstGeom>
          <a:noFill/>
        </p:spPr>
      </p:pic>
      <p:sp>
        <p:nvSpPr>
          <p:cNvPr id="169987" name="Rectangle 3"/>
          <p:cNvSpPr>
            <a:spLocks noChangeArrowheads="1"/>
          </p:cNvSpPr>
          <p:nvPr/>
        </p:nvSpPr>
        <p:spPr bwMode="auto">
          <a:xfrm>
            <a:off x="0" y="-45628"/>
            <a:ext cx="9144000" cy="38318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nSpc>
                <a:spcPct val="150000"/>
              </a:lnSpc>
            </a:pPr>
            <a:r>
              <a:rPr lang="fr-FR" b="1" dirty="0" smtClean="0">
                <a:solidFill>
                  <a:srgbClr val="FF0000"/>
                </a:solidFill>
                <a:latin typeface="Times New Roman" pitchFamily="18" charset="0"/>
                <a:ea typeface="Calibri" pitchFamily="34" charset="0"/>
                <a:cs typeface="Times New Roman" pitchFamily="18" charset="0"/>
                <a:sym typeface="Wingdings 2" pitchFamily="18" charset="2"/>
              </a:rPr>
              <a:t>b)</a:t>
            </a:r>
            <a:r>
              <a:rPr kumimoji="0" lang="fr-FR" b="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Calcul de l’énergie potentielle E</a:t>
            </a:r>
            <a:r>
              <a:rPr kumimoji="0" lang="fr-FR" b="1"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sym typeface="Wingdings 2" pitchFamily="18" charset="2"/>
              </a:rPr>
              <a:t>p </a:t>
            </a:r>
            <a:r>
              <a:rPr kumimoji="0" lang="fr-FR" b="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2" pitchFamily="18" charset="2"/>
              </a:rPr>
              <a:t>:</a:t>
            </a:r>
            <a:endParaRPr kumimoji="0" lang="fr-FR" b="0" u="none" strike="noStrike" cap="none" normalizeH="0" baseline="0" dirty="0" smtClean="0">
              <a:ln>
                <a:noFill/>
              </a:ln>
              <a:solidFill>
                <a:srgbClr val="FF0000"/>
              </a:solidFill>
              <a:effectLst/>
              <a:latin typeface="Times New Roman" pitchFamily="18" charset="0"/>
              <a:cs typeface="Times New Roman" pitchFamily="18" charset="0"/>
              <a:sym typeface="Wingdings 2" pitchFamily="18" charset="2"/>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i="0" u="none" strike="noStrike" cap="none" normalizeH="0" baseline="0" dirty="0" smtClean="0">
                <a:ln>
                  <a:noFill/>
                </a:ln>
                <a:effectLst/>
                <a:latin typeface="Times New Roman" pitchFamily="18" charset="0"/>
                <a:ea typeface="Calibri" pitchFamily="34" charset="0"/>
                <a:cs typeface="Times New Roman" pitchFamily="18" charset="0"/>
                <a:sym typeface="Wingdings 2" pitchFamily="18" charset="2"/>
              </a:rPr>
              <a:t>- L’énergie potentielle E</a:t>
            </a:r>
            <a:r>
              <a:rPr kumimoji="0" lang="fr-FR" i="0" u="none" strike="noStrike" cap="none" normalizeH="0" baseline="-30000" dirty="0" smtClean="0">
                <a:ln>
                  <a:noFill/>
                </a:ln>
                <a:effectLst/>
                <a:latin typeface="Times New Roman" pitchFamily="18" charset="0"/>
                <a:ea typeface="Calibri" pitchFamily="34" charset="0"/>
                <a:cs typeface="Times New Roman" pitchFamily="18" charset="0"/>
                <a:sym typeface="Wingdings 2" pitchFamily="18" charset="2"/>
              </a:rPr>
              <a:t>p</a:t>
            </a:r>
            <a:r>
              <a:rPr kumimoji="0" lang="fr-FR" i="0" u="none" strike="noStrike" cap="none" normalizeH="0" baseline="0" dirty="0" smtClean="0">
                <a:ln>
                  <a:noFill/>
                </a:ln>
                <a:effectLst/>
                <a:latin typeface="Times New Roman" pitchFamily="18" charset="0"/>
                <a:ea typeface="Calibri" pitchFamily="34" charset="0"/>
                <a:cs typeface="Times New Roman" pitchFamily="18" charset="0"/>
                <a:sym typeface="Wingdings 2" pitchFamily="18" charset="2"/>
              </a:rPr>
              <a:t> est due à la position de l’électron dans le champ électrique du noyau (attraction du noyau).</a:t>
            </a:r>
          </a:p>
          <a:p>
            <a:pPr lvl="0" eaLnBrk="0" hangingPunct="0">
              <a:lnSpc>
                <a:spcPct val="150000"/>
              </a:lnSpc>
              <a:buFontTx/>
              <a:buChar char="-"/>
            </a:pPr>
            <a:r>
              <a:rPr lang="fr-FR" dirty="0" smtClean="0">
                <a:latin typeface="Times New Roman" pitchFamily="18" charset="0"/>
                <a:cs typeface="Times New Roman" pitchFamily="18" charset="0"/>
                <a:sym typeface="Wingdings 2" pitchFamily="18" charset="2"/>
              </a:rPr>
              <a:t> Le potentiel V crée par la charge du noyau à une distance r.</a:t>
            </a:r>
          </a:p>
          <a:p>
            <a:pPr eaLnBrk="0" hangingPunct="0">
              <a:lnSpc>
                <a:spcPct val="150000"/>
              </a:lnSpc>
            </a:pPr>
            <a:r>
              <a:rPr lang="fr-FR" b="1" dirty="0" smtClean="0">
                <a:latin typeface="Times New Roman" pitchFamily="18" charset="0"/>
                <a:cs typeface="Times New Roman" pitchFamily="18" charset="0"/>
                <a:sym typeface="Wingdings 2" pitchFamily="18" charset="2"/>
              </a:rPr>
              <a:t>                                         										 or        </a:t>
            </a:r>
            <a:r>
              <a:rPr lang="fr-FR" b="1" i="1" dirty="0" smtClean="0">
                <a:latin typeface="Times New Roman" pitchFamily="18" charset="0"/>
                <a:cs typeface="Times New Roman" pitchFamily="18" charset="0"/>
                <a:sym typeface="Wingdings 2" pitchFamily="18" charset="2"/>
              </a:rPr>
              <a:t>E</a:t>
            </a:r>
            <a:r>
              <a:rPr lang="fr-FR" b="1" i="1" baseline="-25000" dirty="0" smtClean="0">
                <a:latin typeface="Times New Roman" pitchFamily="18" charset="0"/>
                <a:cs typeface="Times New Roman" pitchFamily="18" charset="0"/>
                <a:sym typeface="Wingdings 2" pitchFamily="18" charset="2"/>
              </a:rPr>
              <a:t>p</a:t>
            </a:r>
            <a:r>
              <a:rPr lang="fr-FR" b="1" i="1" dirty="0" smtClean="0">
                <a:latin typeface="Times New Roman" pitchFamily="18" charset="0"/>
                <a:cs typeface="Times New Roman" pitchFamily="18" charset="0"/>
                <a:sym typeface="Wingdings 2" pitchFamily="18" charset="2"/>
              </a:rPr>
              <a:t>= q</a:t>
            </a:r>
            <a:r>
              <a:rPr lang="fr-FR" b="1" i="1" baseline="-25000" dirty="0" smtClean="0">
                <a:latin typeface="Times New Roman" pitchFamily="18" charset="0"/>
                <a:cs typeface="Times New Roman" pitchFamily="18" charset="0"/>
                <a:sym typeface="Wingdings 2" pitchFamily="18" charset="2"/>
              </a:rPr>
              <a:t>e</a:t>
            </a:r>
            <a:r>
              <a:rPr lang="fr-FR" b="1" i="1" dirty="0" smtClean="0">
                <a:latin typeface="Times New Roman" pitchFamily="18" charset="0"/>
                <a:cs typeface="Times New Roman" pitchFamily="18" charset="0"/>
                <a:sym typeface="Wingdings 2" pitchFamily="18" charset="2"/>
              </a:rPr>
              <a:t> V = - e V</a:t>
            </a:r>
          </a:p>
          <a:p>
            <a:pPr eaLnBrk="0" hangingPunct="0">
              <a:lnSpc>
                <a:spcPct val="150000"/>
              </a:lnSpc>
            </a:pPr>
            <a:endParaRPr lang="fr-FR" b="1" i="1" dirty="0" smtClean="0">
              <a:latin typeface="Times New Roman" pitchFamily="18" charset="0"/>
              <a:cs typeface="Times New Roman" pitchFamily="18" charset="0"/>
              <a:sym typeface="Wingdings 2" pitchFamily="18" charset="2"/>
            </a:endParaRPr>
          </a:p>
          <a:p>
            <a:pPr eaLnBrk="0" hangingPunct="0">
              <a:lnSpc>
                <a:spcPct val="150000"/>
              </a:lnSpc>
            </a:pPr>
            <a:endParaRPr lang="fr-FR" b="1" dirty="0" smtClean="0">
              <a:latin typeface="Times New Roman" pitchFamily="18" charset="0"/>
              <a:cs typeface="Times New Roman" pitchFamily="18" charset="0"/>
              <a:sym typeface="Wingdings 2" pitchFamily="18" charset="2"/>
            </a:endParaRPr>
          </a:p>
          <a:p>
            <a:pPr eaLnBrk="0" hangingPunct="0">
              <a:lnSpc>
                <a:spcPct val="150000"/>
              </a:lnSpc>
            </a:pPr>
            <a:r>
              <a:rPr lang="fr-FR" b="1" dirty="0" smtClean="0">
                <a:latin typeface="Times New Roman" pitchFamily="18" charset="0"/>
                <a:cs typeface="Times New Roman" pitchFamily="18" charset="0"/>
                <a:sym typeface="Wingdings 2" pitchFamily="18" charset="2"/>
              </a:rPr>
              <a:t>Donc</a:t>
            </a:r>
          </a:p>
        </p:txBody>
      </p:sp>
      <p:sp>
        <p:nvSpPr>
          <p:cNvPr id="169988" name="Rectangle 4"/>
          <p:cNvSpPr>
            <a:spLocks noChangeArrowheads="1"/>
          </p:cNvSpPr>
          <p:nvPr/>
        </p:nvSpPr>
        <p:spPr bwMode="auto">
          <a:xfrm>
            <a:off x="0" y="3469377"/>
            <a:ext cx="402129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fr-FR" b="1" dirty="0" smtClean="0">
              <a:solidFill>
                <a:srgbClr val="FF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Donc l’énergie totale de l’électron est : </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4689" name="Object 14"/>
          <p:cNvGraphicFramePr>
            <a:graphicFrameLocks noChangeAspect="1"/>
          </p:cNvGraphicFramePr>
          <p:nvPr/>
        </p:nvGraphicFramePr>
        <p:xfrm>
          <a:off x="357158" y="1857364"/>
          <a:ext cx="1338261" cy="714380"/>
        </p:xfrm>
        <a:graphic>
          <a:graphicData uri="http://schemas.openxmlformats.org/presentationml/2006/ole">
            <p:oleObj spid="_x0000_s114689" name="Équation" r:id="rId5" imgW="1054080" imgH="583920" progId="Equation.3">
              <p:embed/>
            </p:oleObj>
          </a:graphicData>
        </a:graphic>
      </p:graphicFrame>
      <p:sp>
        <p:nvSpPr>
          <p:cNvPr id="8" name="ZoneTexte 50"/>
          <p:cNvSpPr txBox="1">
            <a:spLocks noChangeArrowheads="1"/>
          </p:cNvSpPr>
          <p:nvPr/>
        </p:nvSpPr>
        <p:spPr bwMode="auto">
          <a:xfrm>
            <a:off x="0" y="5143512"/>
            <a:ext cx="9144000" cy="873572"/>
          </a:xfrm>
          <a:prstGeom prst="rect">
            <a:avLst/>
          </a:prstGeom>
          <a:noFill/>
          <a:ln w="9525">
            <a:noFill/>
            <a:miter lim="800000"/>
            <a:headEnd/>
            <a:tailEnd/>
          </a:ln>
        </p:spPr>
        <p:txBody>
          <a:bodyPr wrap="square">
            <a:spAutoFit/>
          </a:bodyPr>
          <a:lstStyle/>
          <a:p>
            <a:pPr algn="just">
              <a:lnSpc>
                <a:spcPct val="150000"/>
              </a:lnSpc>
            </a:pPr>
            <a:r>
              <a:rPr lang="fr-FR" dirty="0" smtClean="0">
                <a:latin typeface="Times New Roman" pitchFamily="18" charset="0"/>
                <a:cs typeface="Times New Roman" pitchFamily="18" charset="0"/>
              </a:rPr>
              <a:t>L’énergie totale de l’électron (E</a:t>
            </a:r>
            <a:r>
              <a:rPr lang="fr-FR" baseline="-25000" dirty="0" smtClean="0">
                <a:latin typeface="Times New Roman" pitchFamily="18" charset="0"/>
                <a:cs typeface="Times New Roman" pitchFamily="18" charset="0"/>
              </a:rPr>
              <a:t>T</a:t>
            </a:r>
            <a:r>
              <a:rPr lang="fr-FR" dirty="0" smtClean="0">
                <a:latin typeface="Times New Roman" pitchFamily="18" charset="0"/>
                <a:cs typeface="Times New Roman" pitchFamily="18" charset="0"/>
              </a:rPr>
              <a:t>) est une fonction continue de r, ce qui ne correspond pas à </a:t>
            </a:r>
            <a:r>
              <a:rPr lang="fr-FR" dirty="0">
                <a:latin typeface="Times New Roman" pitchFamily="18" charset="0"/>
                <a:cs typeface="Times New Roman" pitchFamily="18" charset="0"/>
              </a:rPr>
              <a:t>la réalité </a:t>
            </a:r>
            <a:r>
              <a:rPr lang="fr-FR" dirty="0" smtClean="0">
                <a:latin typeface="Times New Roman" pitchFamily="18" charset="0"/>
                <a:cs typeface="Times New Roman" pitchFamily="18" charset="0"/>
              </a:rPr>
              <a:t>expérimentale.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6</a:t>
            </a:fld>
            <a:endParaRPr lang="fr-FR"/>
          </a:p>
        </p:txBody>
      </p:sp>
      <p:sp>
        <p:nvSpPr>
          <p:cNvPr id="3" name="Rectangle 2"/>
          <p:cNvSpPr/>
          <p:nvPr/>
        </p:nvSpPr>
        <p:spPr>
          <a:xfrm>
            <a:off x="0" y="0"/>
            <a:ext cx="4166525" cy="369332"/>
          </a:xfrm>
          <a:prstGeom prst="rect">
            <a:avLst/>
          </a:prstGeom>
        </p:spPr>
        <p:txBody>
          <a:bodyPr wrap="none">
            <a:spAutoFit/>
          </a:bodyPr>
          <a:lstStyle/>
          <a:p>
            <a:r>
              <a:rPr lang="fr-CA" b="1" dirty="0" smtClean="0">
                <a:solidFill>
                  <a:srgbClr val="FF0000"/>
                </a:solidFill>
                <a:latin typeface="Times New Roman" pitchFamily="18" charset="0"/>
              </a:rPr>
              <a:t>c) Insuffisance du modèle de Rutherford</a:t>
            </a:r>
          </a:p>
        </p:txBody>
      </p:sp>
      <p:sp>
        <p:nvSpPr>
          <p:cNvPr id="169985" name="Rectangle 1"/>
          <p:cNvSpPr>
            <a:spLocks noChangeArrowheads="1"/>
          </p:cNvSpPr>
          <p:nvPr/>
        </p:nvSpPr>
        <p:spPr bwMode="auto">
          <a:xfrm>
            <a:off x="0" y="428604"/>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fr-FR" dirty="0" smtClean="0">
                <a:latin typeface="Times New Roman" pitchFamily="18" charset="0"/>
                <a:cs typeface="Times New Roman" pitchFamily="18" charset="0"/>
              </a:rPr>
              <a:t>Ce modèle ne fait appel qu'aux lois de la mécanique classique. Par contre, il présente des inconvénients : </a:t>
            </a:r>
            <a:endParaRPr lang="fr-FR" dirty="0" smtClean="0">
              <a:latin typeface="Times New Roman" pitchFamily="18" charset="0"/>
              <a:ea typeface="Calibri" pitchFamily="34" charset="0"/>
              <a:cs typeface="Times New Roman" pitchFamily="18" charset="0"/>
              <a:sym typeface="Wingdings 2" pitchFamily="18" charset="2"/>
            </a:endParaRPr>
          </a:p>
          <a:p>
            <a:pPr marL="0" marR="0" lvl="0" indent="0" algn="just" defTabSz="914400" rtl="0" eaLnBrk="1" fontAlgn="base" latinLnBrk="0" hangingPunct="1">
              <a:lnSpc>
                <a:spcPct val="150000"/>
              </a:lnSpc>
              <a:spcBef>
                <a:spcPct val="0"/>
              </a:spcBef>
              <a:spcAft>
                <a:spcPct val="0"/>
              </a:spcAft>
              <a:buClrTx/>
              <a:buSzTx/>
              <a:buFontTx/>
              <a:buNone/>
              <a:tabLst/>
            </a:pPr>
            <a:r>
              <a:rPr lang="fr-FR" dirty="0" smtClean="0">
                <a:latin typeface="Times New Roman" pitchFamily="18" charset="0"/>
                <a:ea typeface="Calibri" pitchFamily="34" charset="0"/>
                <a:cs typeface="Times New Roman" pitchFamily="18" charset="0"/>
                <a:sym typeface="Wingdings 2" pitchFamily="18" charset="2"/>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théorie électromagnétique exige que l'électron rayonne des ondes électromagnétiques, donc il va perdre de l'énergie et finirait par tomber sur le noyau, ce qui ne se produit jamais.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sym typeface="Wingdings 2" pitchFamily="18" charset="2"/>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 modèle ne permet pas d’interpréter le spectre d’absorption et d’émission de l’hydrogène, il prévoit que l'énergie lumineuse émise varie de façon continue, mais le spectre de l’hydrogène est discontinu, dans le domaine de la lumière visible, ce spectre est constitué de 4 raies  (410, 434, 486 et 656nm). </a:t>
            </a:r>
          </a:p>
        </p:txBody>
      </p:sp>
      <p:pic>
        <p:nvPicPr>
          <p:cNvPr id="7" name="Picture 14"/>
          <p:cNvPicPr>
            <a:picLocks noChangeAspect="1" noChangeArrowheads="1"/>
          </p:cNvPicPr>
          <p:nvPr/>
        </p:nvPicPr>
        <p:blipFill>
          <a:blip r:embed="rId2"/>
          <a:srcRect/>
          <a:stretch>
            <a:fillRect/>
          </a:stretch>
        </p:blipFill>
        <p:spPr bwMode="auto">
          <a:xfrm>
            <a:off x="71469" y="4165930"/>
            <a:ext cx="3714750" cy="2146300"/>
          </a:xfrm>
          <a:prstGeom prst="rect">
            <a:avLst/>
          </a:prstGeom>
          <a:noFill/>
          <a:ln w="9525">
            <a:noFill/>
            <a:miter lim="800000"/>
            <a:headEnd/>
            <a:tailEnd/>
          </a:ln>
        </p:spPr>
      </p:pic>
      <p:pic>
        <p:nvPicPr>
          <p:cNvPr id="8" name="Picture 2"/>
          <p:cNvPicPr>
            <a:picLocks noChangeAspect="1" noChangeArrowheads="1"/>
          </p:cNvPicPr>
          <p:nvPr/>
        </p:nvPicPr>
        <p:blipFill>
          <a:blip r:embed="rId3"/>
          <a:srcRect/>
          <a:stretch>
            <a:fillRect/>
          </a:stretch>
        </p:blipFill>
        <p:spPr bwMode="auto">
          <a:xfrm>
            <a:off x="4161774" y="4097251"/>
            <a:ext cx="4714875" cy="2171700"/>
          </a:xfrm>
          <a:prstGeom prst="rect">
            <a:avLst/>
          </a:prstGeom>
          <a:noFill/>
          <a:ln w="9525">
            <a:noFill/>
            <a:miter lim="800000"/>
            <a:headEnd/>
            <a:tailEnd/>
          </a:ln>
        </p:spPr>
      </p:pic>
      <p:sp>
        <p:nvSpPr>
          <p:cNvPr id="9" name="Rectangle 14"/>
          <p:cNvSpPr>
            <a:spLocks noChangeArrowheads="1"/>
          </p:cNvSpPr>
          <p:nvPr/>
        </p:nvSpPr>
        <p:spPr bwMode="auto">
          <a:xfrm>
            <a:off x="1643094" y="4615307"/>
            <a:ext cx="1236663" cy="369887"/>
          </a:xfrm>
          <a:prstGeom prst="rect">
            <a:avLst/>
          </a:prstGeom>
          <a:noFill/>
          <a:ln w="9525">
            <a:noFill/>
            <a:miter lim="800000"/>
            <a:headEnd/>
            <a:tailEnd/>
          </a:ln>
        </p:spPr>
        <p:txBody>
          <a:bodyPr wrap="none">
            <a:spAutoFit/>
          </a:bodyPr>
          <a:lstStyle/>
          <a:p>
            <a:r>
              <a:rPr lang="fr-CA" b="1" i="1" dirty="0">
                <a:solidFill>
                  <a:srgbClr val="003300"/>
                </a:solidFill>
                <a:latin typeface="Times New Roman" pitchFamily="18" charset="0"/>
              </a:rPr>
              <a:t>Absorption</a:t>
            </a:r>
            <a:endParaRPr lang="fr-FR" dirty="0">
              <a:solidFill>
                <a:srgbClr val="003300"/>
              </a:solidFill>
            </a:endParaRPr>
          </a:p>
        </p:txBody>
      </p:sp>
      <p:sp>
        <p:nvSpPr>
          <p:cNvPr id="10" name="Rectangle 15"/>
          <p:cNvSpPr>
            <a:spLocks noChangeArrowheads="1"/>
          </p:cNvSpPr>
          <p:nvPr/>
        </p:nvSpPr>
        <p:spPr bwMode="auto">
          <a:xfrm>
            <a:off x="6357969" y="4643443"/>
            <a:ext cx="1127125" cy="369887"/>
          </a:xfrm>
          <a:prstGeom prst="rect">
            <a:avLst/>
          </a:prstGeom>
          <a:noFill/>
          <a:ln w="9525">
            <a:noFill/>
            <a:miter lim="800000"/>
            <a:headEnd/>
            <a:tailEnd/>
          </a:ln>
        </p:spPr>
        <p:txBody>
          <a:bodyPr wrap="none">
            <a:spAutoFit/>
          </a:bodyPr>
          <a:lstStyle/>
          <a:p>
            <a:r>
              <a:rPr lang="fr-CA" b="1" i="1" dirty="0">
                <a:solidFill>
                  <a:srgbClr val="003300"/>
                </a:solidFill>
                <a:latin typeface="Times New Roman" pitchFamily="18" charset="0"/>
              </a:rPr>
              <a:t>Émission </a:t>
            </a:r>
            <a:endParaRPr lang="fr-FR" dirty="0">
              <a:solidFill>
                <a:srgbClr val="003300"/>
              </a:solidFill>
            </a:endParaRPr>
          </a:p>
        </p:txBody>
      </p:sp>
      <p:sp>
        <p:nvSpPr>
          <p:cNvPr id="12" name="Rectangle 11"/>
          <p:cNvSpPr/>
          <p:nvPr/>
        </p:nvSpPr>
        <p:spPr>
          <a:xfrm>
            <a:off x="-32" y="3845486"/>
            <a:ext cx="2499402" cy="369332"/>
          </a:xfrm>
          <a:prstGeom prst="rect">
            <a:avLst/>
          </a:prstGeom>
        </p:spPr>
        <p:txBody>
          <a:bodyPr wrap="none">
            <a:spAutoFit/>
          </a:bodyPr>
          <a:lstStyle/>
          <a:p>
            <a:r>
              <a:rPr lang="fr-FR" b="1" dirty="0" smtClean="0">
                <a:solidFill>
                  <a:srgbClr val="FF0000"/>
                </a:solidFill>
                <a:latin typeface="Times New Roman" pitchFamily="18" charset="0"/>
                <a:ea typeface="Calibri" pitchFamily="34" charset="0"/>
                <a:cs typeface="Times New Roman" pitchFamily="18" charset="0"/>
              </a:rPr>
              <a:t>Absorption et émission </a:t>
            </a:r>
            <a:endParaRPr lang="fr-FR" b="1" dirty="0">
              <a:solidFill>
                <a:srgbClr val="FF0000"/>
              </a:solidFill>
            </a:endParaRPr>
          </a:p>
        </p:txBody>
      </p:sp>
      <p:sp>
        <p:nvSpPr>
          <p:cNvPr id="11" name="ZoneTexte 10"/>
          <p:cNvSpPr txBox="1"/>
          <p:nvPr/>
        </p:nvSpPr>
        <p:spPr>
          <a:xfrm>
            <a:off x="6210380" y="5035277"/>
            <a:ext cx="269626" cy="400110"/>
          </a:xfrm>
          <a:prstGeom prst="rect">
            <a:avLst/>
          </a:prstGeom>
          <a:noFill/>
        </p:spPr>
        <p:txBody>
          <a:bodyPr wrap="none" rtlCol="0">
            <a:spAutoFit/>
          </a:bodyPr>
          <a:lstStyle/>
          <a:p>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7F67C682-C8CF-437B-8FBE-4C79EE4095B4}" type="slidenum">
              <a:rPr lang="fr-FR" smtClean="0"/>
              <a:pPr>
                <a:defRPr/>
              </a:pPr>
              <a:t>7</a:t>
            </a:fld>
            <a:endParaRPr lang="fr-FR"/>
          </a:p>
        </p:txBody>
      </p:sp>
      <p:sp>
        <p:nvSpPr>
          <p:cNvPr id="3" name="Rectangle 2"/>
          <p:cNvSpPr/>
          <p:nvPr/>
        </p:nvSpPr>
        <p:spPr>
          <a:xfrm>
            <a:off x="0" y="0"/>
            <a:ext cx="9144000" cy="4662815"/>
          </a:xfrm>
          <a:prstGeom prst="rect">
            <a:avLst/>
          </a:prstGeom>
        </p:spPr>
        <p:txBody>
          <a:bodyPr wrap="square">
            <a:spAutoFit/>
          </a:bodyPr>
          <a:lstStyle/>
          <a:p>
            <a:pPr marL="342900" indent="-342900" algn="just">
              <a:lnSpc>
                <a:spcPct val="150000"/>
              </a:lnSpc>
            </a:pPr>
            <a:r>
              <a:rPr lang="fr-FR" b="1" dirty="0" smtClean="0">
                <a:solidFill>
                  <a:srgbClr val="FF0000"/>
                </a:solidFill>
                <a:latin typeface="Times New Roman" pitchFamily="18" charset="0"/>
                <a:cs typeface="Times New Roman" pitchFamily="18" charset="0"/>
              </a:rPr>
              <a:t>d) Etude expérimentale du spectre d’émission de l’atome d’hydrogène </a:t>
            </a:r>
          </a:p>
          <a:p>
            <a:pPr algn="just">
              <a:lnSpc>
                <a:spcPct val="150000"/>
              </a:lnSpc>
            </a:pPr>
            <a:r>
              <a:rPr lang="fr-FR" dirty="0" smtClean="0">
                <a:latin typeface="Times New Roman" pitchFamily="18" charset="0"/>
                <a:cs typeface="Times New Roman" pitchFamily="18" charset="0"/>
              </a:rPr>
              <a:t>En comparant le spectre du rayonnement thermique émis par le soleil et le spectre d’émission de l’atome d’hydrogène, on constate que :</a:t>
            </a:r>
          </a:p>
          <a:p>
            <a:pPr algn="just">
              <a:lnSpc>
                <a:spcPct val="150000"/>
              </a:lnSpc>
            </a:pPr>
            <a:r>
              <a:rPr lang="fr-FR" dirty="0" smtClean="0">
                <a:latin typeface="Times New Roman" pitchFamily="18" charset="0"/>
                <a:cs typeface="Times New Roman" pitchFamily="18" charset="0"/>
              </a:rPr>
              <a:t>- Le spectre du rayonnement thermique est continu ce qui veut dire que toutes les couleurs, c’est à dire les longueurs d’ondes correspondantes, y sont représentées.</a:t>
            </a:r>
          </a:p>
          <a:p>
            <a:pPr algn="just">
              <a:lnSpc>
                <a:spcPct val="150000"/>
              </a:lnSpc>
            </a:pPr>
            <a:endParaRPr lang="fr-FR" dirty="0" smtClean="0">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Le spectre d’émission de l’atome d’hydrogène est discontinu. On ne peut distinguer que quelques raies colorées auxquelles correspondent des longueurs d’ondes discrètes. </a:t>
            </a:r>
            <a:endParaRPr lang="fr-FR" dirty="0">
              <a:latin typeface="Times New Roman" pitchFamily="18" charset="0"/>
              <a:cs typeface="Times New Roman" pitchFamily="18" charset="0"/>
            </a:endParaRPr>
          </a:p>
        </p:txBody>
      </p:sp>
      <p:pic>
        <p:nvPicPr>
          <p:cNvPr id="171010" name="Picture 2"/>
          <p:cNvPicPr>
            <a:picLocks noChangeAspect="1" noChangeArrowheads="1"/>
          </p:cNvPicPr>
          <p:nvPr/>
        </p:nvPicPr>
        <p:blipFill>
          <a:blip r:embed="rId2"/>
          <a:srcRect/>
          <a:stretch>
            <a:fillRect/>
          </a:stretch>
        </p:blipFill>
        <p:spPr bwMode="auto">
          <a:xfrm>
            <a:off x="2500298" y="2214554"/>
            <a:ext cx="4286279" cy="1362075"/>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2714612" y="4776805"/>
            <a:ext cx="3857652" cy="1152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Line 2"/>
          <p:cNvSpPr>
            <a:spLocks noChangeShapeType="1"/>
          </p:cNvSpPr>
          <p:nvPr/>
        </p:nvSpPr>
        <p:spPr bwMode="auto">
          <a:xfrm>
            <a:off x="468313" y="403225"/>
            <a:ext cx="0" cy="71438"/>
          </a:xfrm>
          <a:prstGeom prst="line">
            <a:avLst/>
          </a:prstGeom>
          <a:noFill/>
          <a:ln w="9525">
            <a:solidFill>
              <a:schemeClr val="bg1"/>
            </a:solidFill>
            <a:round/>
            <a:headEnd/>
            <a:tailEnd/>
          </a:ln>
        </p:spPr>
        <p:txBody>
          <a:bodyPr/>
          <a:lstStyle/>
          <a:p>
            <a:endParaRPr lang="fr-FR"/>
          </a:p>
        </p:txBody>
      </p:sp>
      <p:sp>
        <p:nvSpPr>
          <p:cNvPr id="66564" name="Line 3"/>
          <p:cNvSpPr>
            <a:spLocks noChangeShapeType="1"/>
          </p:cNvSpPr>
          <p:nvPr/>
        </p:nvSpPr>
        <p:spPr bwMode="auto">
          <a:xfrm>
            <a:off x="1619250" y="403225"/>
            <a:ext cx="0" cy="71438"/>
          </a:xfrm>
          <a:prstGeom prst="line">
            <a:avLst/>
          </a:prstGeom>
          <a:noFill/>
          <a:ln w="9525">
            <a:solidFill>
              <a:schemeClr val="bg1"/>
            </a:solidFill>
            <a:round/>
            <a:headEnd/>
            <a:tailEnd/>
          </a:ln>
        </p:spPr>
        <p:txBody>
          <a:bodyPr/>
          <a:lstStyle/>
          <a:p>
            <a:endParaRPr lang="fr-FR"/>
          </a:p>
        </p:txBody>
      </p:sp>
      <p:sp>
        <p:nvSpPr>
          <p:cNvPr id="66565" name="Line 4"/>
          <p:cNvSpPr>
            <a:spLocks noChangeShapeType="1"/>
          </p:cNvSpPr>
          <p:nvPr/>
        </p:nvSpPr>
        <p:spPr bwMode="auto">
          <a:xfrm>
            <a:off x="5580063" y="403225"/>
            <a:ext cx="0" cy="71438"/>
          </a:xfrm>
          <a:prstGeom prst="line">
            <a:avLst/>
          </a:prstGeom>
          <a:noFill/>
          <a:ln w="9525">
            <a:solidFill>
              <a:schemeClr val="bg1"/>
            </a:solidFill>
            <a:round/>
            <a:headEnd/>
            <a:tailEnd/>
          </a:ln>
        </p:spPr>
        <p:txBody>
          <a:bodyPr/>
          <a:lstStyle/>
          <a:p>
            <a:endParaRPr lang="fr-FR"/>
          </a:p>
        </p:txBody>
      </p:sp>
      <p:sp>
        <p:nvSpPr>
          <p:cNvPr id="66566" name="Rectangle 3"/>
          <p:cNvSpPr txBox="1">
            <a:spLocks noChangeArrowheads="1"/>
          </p:cNvSpPr>
          <p:nvPr/>
        </p:nvSpPr>
        <p:spPr bwMode="auto">
          <a:xfrm>
            <a:off x="0" y="785794"/>
            <a:ext cx="9143999" cy="5929333"/>
          </a:xfrm>
          <a:prstGeom prst="rect">
            <a:avLst/>
          </a:prstGeom>
          <a:noFill/>
          <a:ln w="9525">
            <a:noFill/>
            <a:miter lim="800000"/>
            <a:headEnd/>
            <a:tailEnd/>
          </a:ln>
        </p:spPr>
        <p:txBody>
          <a:bodyPr/>
          <a:lstStyle/>
          <a:p>
            <a:pPr marL="342900" indent="-342900" algn="just">
              <a:spcBef>
                <a:spcPct val="20000"/>
              </a:spcBef>
              <a:buFont typeface="Wingdings 3" pitchFamily="18" charset="2"/>
              <a:buChar char=""/>
            </a:pPr>
            <a:r>
              <a:rPr lang="fr-CA" dirty="0">
                <a:latin typeface="Times New Roman" pitchFamily="18" charset="0"/>
                <a:cs typeface="Times New Roman" pitchFamily="18" charset="0"/>
              </a:rPr>
              <a:t>Une lampe à hydrogène </a:t>
            </a:r>
            <a:r>
              <a:rPr lang="fr-CA" dirty="0" smtClean="0">
                <a:latin typeface="Times New Roman" pitchFamily="18" charset="0"/>
                <a:cs typeface="Times New Roman" pitchFamily="18" charset="0"/>
              </a:rPr>
              <a:t>est un tube dans lequel le gaz résiduel est de l’hydrogène maintenu </a:t>
            </a:r>
            <a:r>
              <a:rPr lang="fr-CA" dirty="0">
                <a:latin typeface="Times New Roman" pitchFamily="18" charset="0"/>
                <a:cs typeface="Times New Roman" pitchFamily="18" charset="0"/>
              </a:rPr>
              <a:t>à basse pression. </a:t>
            </a:r>
          </a:p>
          <a:p>
            <a:pPr marL="342900" indent="-342900" algn="just">
              <a:spcBef>
                <a:spcPct val="20000"/>
              </a:spcBef>
              <a:buFont typeface="Wingdings 3" pitchFamily="18" charset="2"/>
              <a:buChar char=""/>
            </a:pPr>
            <a:endParaRPr lang="fr-CA" dirty="0">
              <a:latin typeface="Times New Roman" pitchFamily="18" charset="0"/>
              <a:cs typeface="Times New Roman" pitchFamily="18" charset="0"/>
            </a:endParaRPr>
          </a:p>
          <a:p>
            <a:pPr marL="342900" indent="-342900" algn="just">
              <a:spcBef>
                <a:spcPct val="20000"/>
              </a:spcBef>
              <a:buFont typeface="Wingdings 3" pitchFamily="18" charset="2"/>
              <a:buChar char=""/>
            </a:pPr>
            <a:r>
              <a:rPr lang="fr-CA" dirty="0">
                <a:latin typeface="Times New Roman" pitchFamily="18" charset="0"/>
                <a:cs typeface="Times New Roman" pitchFamily="18" charset="0"/>
              </a:rPr>
              <a:t>En envoyant une décharge électrique dans le tube, une partie des atomes d’hydrogène acquièrent de </a:t>
            </a:r>
            <a:r>
              <a:rPr lang="fr-CA" dirty="0" smtClean="0">
                <a:latin typeface="Times New Roman" pitchFamily="18" charset="0"/>
                <a:cs typeface="Times New Roman" pitchFamily="18" charset="0"/>
              </a:rPr>
              <a:t>l’énergie (sont </a:t>
            </a:r>
            <a:r>
              <a:rPr lang="fr-CA" i="1" dirty="0" smtClean="0">
                <a:latin typeface="Times New Roman" pitchFamily="18" charset="0"/>
                <a:cs typeface="Times New Roman" pitchFamily="18" charset="0"/>
              </a:rPr>
              <a:t>excités</a:t>
            </a:r>
            <a:r>
              <a:rPr lang="fr-CA" dirty="0" smtClean="0">
                <a:latin typeface="Times New Roman" pitchFamily="18" charset="0"/>
                <a:cs typeface="Times New Roman" pitchFamily="18" charset="0"/>
              </a:rPr>
              <a:t>). </a:t>
            </a:r>
            <a:endParaRPr lang="fr-CA" dirty="0">
              <a:latin typeface="Times New Roman" pitchFamily="18" charset="0"/>
              <a:cs typeface="Times New Roman" pitchFamily="18" charset="0"/>
            </a:endParaRPr>
          </a:p>
          <a:p>
            <a:pPr marL="342900" indent="-342900" algn="just">
              <a:spcBef>
                <a:spcPct val="20000"/>
              </a:spcBef>
              <a:buFont typeface="Wingdings 3" pitchFamily="18" charset="2"/>
              <a:buChar char=""/>
            </a:pPr>
            <a:endParaRPr lang="fr-CA" dirty="0">
              <a:latin typeface="Times New Roman" pitchFamily="18" charset="0"/>
              <a:cs typeface="Times New Roman" pitchFamily="18" charset="0"/>
            </a:endParaRPr>
          </a:p>
          <a:p>
            <a:pPr marL="342900" indent="-342900" algn="just">
              <a:spcBef>
                <a:spcPct val="20000"/>
              </a:spcBef>
              <a:buFont typeface="Wingdings 3" pitchFamily="18" charset="2"/>
              <a:buChar char=""/>
            </a:pPr>
            <a:r>
              <a:rPr lang="fr-CA" dirty="0">
                <a:latin typeface="Times New Roman" pitchFamily="18" charset="0"/>
                <a:cs typeface="Times New Roman" pitchFamily="18" charset="0"/>
              </a:rPr>
              <a:t>Les atomes excités libèrent de </a:t>
            </a:r>
            <a:r>
              <a:rPr lang="fr-CA" dirty="0" smtClean="0">
                <a:latin typeface="Times New Roman" pitchFamily="18" charset="0"/>
                <a:cs typeface="Times New Roman" pitchFamily="18" charset="0"/>
              </a:rPr>
              <a:t>l’énergie sous </a:t>
            </a:r>
            <a:r>
              <a:rPr lang="fr-CA" dirty="0">
                <a:latin typeface="Times New Roman" pitchFamily="18" charset="0"/>
                <a:cs typeface="Times New Roman" pitchFamily="18" charset="0"/>
              </a:rPr>
              <a:t>forme de lumière.</a:t>
            </a:r>
          </a:p>
          <a:p>
            <a:pPr marL="342900" indent="-342900" algn="just">
              <a:spcBef>
                <a:spcPct val="20000"/>
              </a:spcBef>
              <a:buFont typeface="Wingdings 3" pitchFamily="18" charset="2"/>
              <a:buChar char=""/>
            </a:pPr>
            <a:endParaRPr lang="fr-CA" dirty="0">
              <a:latin typeface="Times New Roman" pitchFamily="18" charset="0"/>
              <a:cs typeface="Times New Roman" pitchFamily="18" charset="0"/>
            </a:endParaRPr>
          </a:p>
          <a:p>
            <a:pPr marL="342900" indent="-342900" algn="just">
              <a:spcBef>
                <a:spcPct val="20000"/>
              </a:spcBef>
              <a:buFont typeface="Wingdings 3" pitchFamily="18" charset="2"/>
              <a:buChar char=""/>
            </a:pPr>
            <a:r>
              <a:rPr lang="fr-CA" dirty="0">
                <a:latin typeface="Times New Roman" pitchFamily="18" charset="0"/>
                <a:cs typeface="Times New Roman" pitchFamily="18" charset="0"/>
              </a:rPr>
              <a:t>Si on fait passer cette lumière dans un prisme, on obtient </a:t>
            </a:r>
            <a:r>
              <a:rPr lang="fr-CA" dirty="0" smtClean="0">
                <a:latin typeface="Times New Roman" pitchFamily="18" charset="0"/>
                <a:cs typeface="Times New Roman" pitchFamily="18" charset="0"/>
              </a:rPr>
              <a:t>le </a:t>
            </a:r>
            <a:r>
              <a:rPr lang="fr-CA" dirty="0">
                <a:latin typeface="Times New Roman" pitchFamily="18" charset="0"/>
                <a:cs typeface="Times New Roman" pitchFamily="18" charset="0"/>
              </a:rPr>
              <a:t>spectre de raies.</a:t>
            </a:r>
            <a:r>
              <a:rPr lang="fr-FR" dirty="0">
                <a:latin typeface="Times New Roman" pitchFamily="18" charset="0"/>
                <a:ea typeface="Calibri" pitchFamily="34" charset="0"/>
                <a:cs typeface="Times New Roman" pitchFamily="18" charset="0"/>
              </a:rPr>
              <a:t> </a:t>
            </a:r>
          </a:p>
          <a:p>
            <a:pPr marL="342900" indent="-342900" algn="just">
              <a:spcBef>
                <a:spcPct val="20000"/>
              </a:spcBef>
              <a:buFont typeface="Wingdings 3" pitchFamily="18" charset="2"/>
              <a:buChar char=""/>
            </a:pPr>
            <a:endParaRPr lang="fr-FR" sz="1600" dirty="0">
              <a:latin typeface="Times New Roman" pitchFamily="18" charset="0"/>
              <a:ea typeface="Calibri" pitchFamily="34" charset="0"/>
              <a:cs typeface="Times New Roman" pitchFamily="18" charset="0"/>
            </a:endParaRPr>
          </a:p>
          <a:p>
            <a:pPr marL="342900" indent="-342900" algn="just">
              <a:spcBef>
                <a:spcPct val="20000"/>
              </a:spcBef>
            </a:pPr>
            <a:endParaRPr lang="fr-CA" sz="1200" dirty="0">
              <a:latin typeface="Times New Roman" pitchFamily="18" charset="0"/>
              <a:cs typeface="Times New Roman" pitchFamily="18" charset="0"/>
            </a:endParaRPr>
          </a:p>
        </p:txBody>
      </p:sp>
      <p:sp>
        <p:nvSpPr>
          <p:cNvPr id="66569" name="Line 2"/>
          <p:cNvSpPr>
            <a:spLocks noChangeShapeType="1"/>
          </p:cNvSpPr>
          <p:nvPr/>
        </p:nvSpPr>
        <p:spPr bwMode="auto">
          <a:xfrm>
            <a:off x="620713" y="182563"/>
            <a:ext cx="0" cy="71437"/>
          </a:xfrm>
          <a:prstGeom prst="line">
            <a:avLst/>
          </a:prstGeom>
          <a:noFill/>
          <a:ln w="9525">
            <a:solidFill>
              <a:schemeClr val="bg1"/>
            </a:solidFill>
            <a:round/>
            <a:headEnd/>
            <a:tailEnd/>
          </a:ln>
        </p:spPr>
        <p:txBody>
          <a:bodyPr/>
          <a:lstStyle/>
          <a:p>
            <a:endParaRPr lang="fr-FR"/>
          </a:p>
        </p:txBody>
      </p:sp>
      <p:sp>
        <p:nvSpPr>
          <p:cNvPr id="66570" name="Line 3"/>
          <p:cNvSpPr>
            <a:spLocks noChangeShapeType="1"/>
          </p:cNvSpPr>
          <p:nvPr/>
        </p:nvSpPr>
        <p:spPr bwMode="auto">
          <a:xfrm>
            <a:off x="1771650" y="182563"/>
            <a:ext cx="0" cy="71437"/>
          </a:xfrm>
          <a:prstGeom prst="line">
            <a:avLst/>
          </a:prstGeom>
          <a:noFill/>
          <a:ln w="9525">
            <a:solidFill>
              <a:schemeClr val="bg1"/>
            </a:solidFill>
            <a:round/>
            <a:headEnd/>
            <a:tailEnd/>
          </a:ln>
        </p:spPr>
        <p:txBody>
          <a:bodyPr/>
          <a:lstStyle/>
          <a:p>
            <a:endParaRPr lang="fr-FR"/>
          </a:p>
        </p:txBody>
      </p:sp>
      <p:sp>
        <p:nvSpPr>
          <p:cNvPr id="66571" name="Line 4"/>
          <p:cNvSpPr>
            <a:spLocks noChangeShapeType="1"/>
          </p:cNvSpPr>
          <p:nvPr/>
        </p:nvSpPr>
        <p:spPr bwMode="auto">
          <a:xfrm>
            <a:off x="5732463" y="182563"/>
            <a:ext cx="0" cy="71437"/>
          </a:xfrm>
          <a:prstGeom prst="line">
            <a:avLst/>
          </a:prstGeom>
          <a:noFill/>
          <a:ln w="9525">
            <a:solidFill>
              <a:schemeClr val="bg1"/>
            </a:solidFill>
            <a:round/>
            <a:headEnd/>
            <a:tailEnd/>
          </a:ln>
        </p:spPr>
        <p:txBody>
          <a:bodyPr/>
          <a:lstStyle/>
          <a:p>
            <a:endParaRPr lang="fr-FR"/>
          </a:p>
        </p:txBody>
      </p:sp>
      <p:sp>
        <p:nvSpPr>
          <p:cNvPr id="12" name="Espace réservé du numéro de diapositive 11"/>
          <p:cNvSpPr>
            <a:spLocks noGrp="1"/>
          </p:cNvSpPr>
          <p:nvPr>
            <p:ph type="sldNum" sz="quarter" idx="12"/>
          </p:nvPr>
        </p:nvSpPr>
        <p:spPr/>
        <p:txBody>
          <a:bodyPr/>
          <a:lstStyle/>
          <a:p>
            <a:pPr>
              <a:defRPr/>
            </a:pPr>
            <a:fld id="{8985629B-63F9-45B8-89BB-577B18F8D1A8}" type="slidenum">
              <a:rPr lang="fr-FR" smtClean="0"/>
              <a:pPr>
                <a:defRPr/>
              </a:pPr>
              <a:t>8</a:t>
            </a:fld>
            <a:endParaRPr lang="fr-FR"/>
          </a:p>
        </p:txBody>
      </p:sp>
      <p:pic>
        <p:nvPicPr>
          <p:cNvPr id="150532" name="Picture 4" descr="Résultat de recherche d'images pour &quot;expérience spectre de raies d émission&quot;"/>
          <p:cNvPicPr>
            <a:picLocks noChangeAspect="1" noChangeArrowheads="1"/>
          </p:cNvPicPr>
          <p:nvPr/>
        </p:nvPicPr>
        <p:blipFill>
          <a:blip r:embed="rId2"/>
          <a:srcRect/>
          <a:stretch>
            <a:fillRect/>
          </a:stretch>
        </p:blipFill>
        <p:spPr bwMode="auto">
          <a:xfrm>
            <a:off x="1857356" y="3929066"/>
            <a:ext cx="4857785" cy="1928826"/>
          </a:xfrm>
          <a:prstGeom prst="rect">
            <a:avLst/>
          </a:prstGeom>
          <a:noFill/>
        </p:spPr>
      </p:pic>
      <p:sp>
        <p:nvSpPr>
          <p:cNvPr id="18" name="ZoneTexte 17"/>
          <p:cNvSpPr txBox="1"/>
          <p:nvPr/>
        </p:nvSpPr>
        <p:spPr>
          <a:xfrm>
            <a:off x="71406" y="142852"/>
            <a:ext cx="1785950" cy="369332"/>
          </a:xfrm>
          <a:prstGeom prst="rect">
            <a:avLst/>
          </a:prstGeom>
          <a:noFill/>
        </p:spPr>
        <p:txBody>
          <a:bodyPr wrap="square" rtlCol="0">
            <a:spAutoFit/>
          </a:bodyPr>
          <a:lstStyle/>
          <a:p>
            <a:r>
              <a:rPr lang="fr-FR" b="1" dirty="0" smtClean="0">
                <a:solidFill>
                  <a:srgbClr val="FF0000"/>
                </a:solidFill>
                <a:latin typeface="Times New Roman" pitchFamily="18" charset="0"/>
                <a:cs typeface="Times New Roman" pitchFamily="18" charset="0"/>
              </a:rPr>
              <a:t>Expérience</a:t>
            </a:r>
            <a:endParaRPr lang="fr-FR"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Line 2"/>
          <p:cNvSpPr>
            <a:spLocks noChangeShapeType="1"/>
          </p:cNvSpPr>
          <p:nvPr/>
        </p:nvSpPr>
        <p:spPr bwMode="auto">
          <a:xfrm>
            <a:off x="468313" y="403225"/>
            <a:ext cx="0" cy="71438"/>
          </a:xfrm>
          <a:prstGeom prst="line">
            <a:avLst/>
          </a:prstGeom>
          <a:noFill/>
          <a:ln w="9525">
            <a:solidFill>
              <a:schemeClr val="bg1"/>
            </a:solidFill>
            <a:round/>
            <a:headEnd/>
            <a:tailEnd/>
          </a:ln>
        </p:spPr>
        <p:txBody>
          <a:bodyPr/>
          <a:lstStyle/>
          <a:p>
            <a:endParaRPr lang="fr-FR"/>
          </a:p>
        </p:txBody>
      </p:sp>
      <p:sp>
        <p:nvSpPr>
          <p:cNvPr id="70660" name="Line 3"/>
          <p:cNvSpPr>
            <a:spLocks noChangeShapeType="1"/>
          </p:cNvSpPr>
          <p:nvPr/>
        </p:nvSpPr>
        <p:spPr bwMode="auto">
          <a:xfrm>
            <a:off x="1619250" y="403225"/>
            <a:ext cx="0" cy="71438"/>
          </a:xfrm>
          <a:prstGeom prst="line">
            <a:avLst/>
          </a:prstGeom>
          <a:noFill/>
          <a:ln w="9525">
            <a:solidFill>
              <a:schemeClr val="bg1"/>
            </a:solidFill>
            <a:round/>
            <a:headEnd/>
            <a:tailEnd/>
          </a:ln>
        </p:spPr>
        <p:txBody>
          <a:bodyPr/>
          <a:lstStyle/>
          <a:p>
            <a:endParaRPr lang="fr-FR"/>
          </a:p>
        </p:txBody>
      </p:sp>
      <p:sp>
        <p:nvSpPr>
          <p:cNvPr id="70661" name="Line 4"/>
          <p:cNvSpPr>
            <a:spLocks noChangeShapeType="1"/>
          </p:cNvSpPr>
          <p:nvPr/>
        </p:nvSpPr>
        <p:spPr bwMode="auto">
          <a:xfrm>
            <a:off x="5580063" y="403225"/>
            <a:ext cx="0" cy="71438"/>
          </a:xfrm>
          <a:prstGeom prst="line">
            <a:avLst/>
          </a:prstGeom>
          <a:noFill/>
          <a:ln w="9525">
            <a:solidFill>
              <a:schemeClr val="bg1"/>
            </a:solidFill>
            <a:round/>
            <a:headEnd/>
            <a:tailEnd/>
          </a:ln>
        </p:spPr>
        <p:txBody>
          <a:bodyPr/>
          <a:lstStyle/>
          <a:p>
            <a:endParaRPr lang="fr-FR"/>
          </a:p>
        </p:txBody>
      </p:sp>
      <p:sp>
        <p:nvSpPr>
          <p:cNvPr id="70662" name="Rectangle 11"/>
          <p:cNvSpPr>
            <a:spLocks noChangeArrowheads="1"/>
          </p:cNvSpPr>
          <p:nvPr/>
        </p:nvSpPr>
        <p:spPr bwMode="auto">
          <a:xfrm>
            <a:off x="357188" y="1357298"/>
            <a:ext cx="4281487" cy="369887"/>
          </a:xfrm>
          <a:prstGeom prst="rect">
            <a:avLst/>
          </a:prstGeom>
          <a:noFill/>
          <a:ln w="9525">
            <a:noFill/>
            <a:miter lim="800000"/>
            <a:headEnd/>
            <a:tailEnd/>
          </a:ln>
        </p:spPr>
        <p:txBody>
          <a:bodyPr wrap="none">
            <a:spAutoFit/>
          </a:bodyPr>
          <a:lstStyle/>
          <a:p>
            <a:r>
              <a:rPr lang="fr-FR" dirty="0">
                <a:latin typeface="Times New Roman" pitchFamily="18" charset="0"/>
                <a:cs typeface="Times New Roman" pitchFamily="18" charset="0"/>
              </a:rPr>
              <a:t>* Balmer (1885) établit la relation suivante :</a:t>
            </a:r>
          </a:p>
        </p:txBody>
      </p:sp>
      <p:pic>
        <p:nvPicPr>
          <p:cNvPr id="1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14414" y="1857364"/>
            <a:ext cx="2643188" cy="642942"/>
          </a:xfrm>
          <a:prstGeom prst="rect">
            <a:avLst/>
          </a:prstGeom>
          <a:solidFill>
            <a:schemeClr val="tx2">
              <a:lumMod val="40000"/>
              <a:lumOff val="60000"/>
            </a:schemeClr>
          </a:solidFill>
        </p:spPr>
      </p:pic>
      <p:sp>
        <p:nvSpPr>
          <p:cNvPr id="70664" name="Rectangle 5"/>
          <p:cNvSpPr>
            <a:spLocks noChangeArrowheads="1"/>
          </p:cNvSpPr>
          <p:nvPr/>
        </p:nvSpPr>
        <p:spPr bwMode="auto">
          <a:xfrm>
            <a:off x="428628" y="2643182"/>
            <a:ext cx="4572000" cy="369332"/>
          </a:xfrm>
          <a:prstGeom prst="rect">
            <a:avLst/>
          </a:prstGeom>
          <a:noFill/>
          <a:ln w="9525">
            <a:noFill/>
            <a:miter lim="800000"/>
            <a:headEnd/>
            <a:tailEnd/>
          </a:ln>
        </p:spPr>
        <p:txBody>
          <a:bodyPr anchor="ctr">
            <a:spAutoFit/>
          </a:bodyPr>
          <a:lstStyle/>
          <a:p>
            <a:pPr algn="justLow" eaLnBrk="0" hangingPunct="0">
              <a:buFont typeface="Arial" pitchFamily="34" charset="0"/>
              <a:buChar char="•"/>
            </a:pPr>
            <a:r>
              <a:rPr lang="fr-FR" dirty="0" smtClean="0">
                <a:latin typeface="Times New Roman" pitchFamily="18" charset="0"/>
                <a:ea typeface="Calibri" pitchFamily="34" charset="0"/>
                <a:cs typeface="Times New Roman" pitchFamily="18" charset="0"/>
              </a:rPr>
              <a:t>Ritz </a:t>
            </a:r>
            <a:r>
              <a:rPr lang="fr-FR" dirty="0">
                <a:latin typeface="Times New Roman" pitchFamily="18" charset="0"/>
                <a:ea typeface="Calibri" pitchFamily="34" charset="0"/>
                <a:cs typeface="Times New Roman" pitchFamily="18" charset="0"/>
              </a:rPr>
              <a:t>a généralisé la formule de Balmer </a:t>
            </a:r>
            <a:r>
              <a:rPr lang="fr-FR" dirty="0" smtClean="0">
                <a:latin typeface="Times New Roman" pitchFamily="18" charset="0"/>
                <a:ea typeface="Calibri" pitchFamily="34" charset="0"/>
                <a:cs typeface="Times New Roman" pitchFamily="18" charset="0"/>
              </a:rPr>
              <a:t>    </a:t>
            </a:r>
            <a:endParaRPr lang="fr-FR" dirty="0">
              <a:latin typeface="Times New Roman" pitchFamily="18" charset="0"/>
              <a:ea typeface="Calibri" pitchFamily="34" charset="0"/>
              <a:cs typeface="Times New Roman" pitchFamily="18" charset="0"/>
            </a:endParaRPr>
          </a:p>
        </p:txBody>
      </p:sp>
      <p:pic>
        <p:nvPicPr>
          <p:cNvPr id="15"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214414" y="3143253"/>
            <a:ext cx="3824287" cy="714375"/>
          </a:xfrm>
          <a:prstGeom prst="rect">
            <a:avLst/>
          </a:prstGeom>
          <a:solidFill>
            <a:schemeClr val="tx2">
              <a:lumMod val="40000"/>
              <a:lumOff val="60000"/>
            </a:schemeClr>
          </a:solidFill>
          <a:ln w="9525">
            <a:noFill/>
            <a:miter lim="800000"/>
            <a:headEnd/>
            <a:tailEnd/>
          </a:ln>
        </p:spPr>
      </p:pic>
      <p:sp>
        <p:nvSpPr>
          <p:cNvPr id="70666" name="Rectangle 13"/>
          <p:cNvSpPr>
            <a:spLocks noChangeArrowheads="1"/>
          </p:cNvSpPr>
          <p:nvPr/>
        </p:nvSpPr>
        <p:spPr bwMode="auto">
          <a:xfrm>
            <a:off x="4714876" y="1648414"/>
            <a:ext cx="4214812" cy="923330"/>
          </a:xfrm>
          <a:prstGeom prst="rect">
            <a:avLst/>
          </a:prstGeom>
          <a:noFill/>
          <a:ln w="9525">
            <a:noFill/>
            <a:miter lim="800000"/>
            <a:headEnd/>
            <a:tailEnd/>
          </a:ln>
        </p:spPr>
        <p:txBody>
          <a:bodyPr wrap="square" anchor="ctr">
            <a:spAutoFit/>
          </a:bodyPr>
          <a:lstStyle/>
          <a:p>
            <a:pPr algn="justLow" eaLnBrk="0" hangingPunct="0"/>
            <a:r>
              <a:rPr lang="fr-FR" dirty="0">
                <a:latin typeface="Times New Roman" pitchFamily="18" charset="0"/>
              </a:rPr>
              <a:t>R</a:t>
            </a:r>
            <a:r>
              <a:rPr lang="fr-FR" baseline="-30000" dirty="0">
                <a:latin typeface="Times New Roman" pitchFamily="18" charset="0"/>
              </a:rPr>
              <a:t>H</a:t>
            </a:r>
            <a:r>
              <a:rPr lang="fr-FR" dirty="0"/>
              <a:t> </a:t>
            </a:r>
            <a:r>
              <a:rPr lang="fr-FR" dirty="0">
                <a:latin typeface="Times New Roman" pitchFamily="18" charset="0"/>
              </a:rPr>
              <a:t>: constante de Rydberg = 109677,6 cm</a:t>
            </a:r>
            <a:r>
              <a:rPr lang="fr-FR" baseline="30000" dirty="0">
                <a:latin typeface="Times New Roman" pitchFamily="18" charset="0"/>
              </a:rPr>
              <a:t>-1</a:t>
            </a:r>
            <a:endParaRPr lang="fr-FR" dirty="0"/>
          </a:p>
          <a:p>
            <a:pPr algn="justLow" eaLnBrk="0" hangingPunct="0"/>
            <a:r>
              <a:rPr lang="fr-FR" dirty="0">
                <a:latin typeface="Times New Roman" pitchFamily="18" charset="0"/>
              </a:rPr>
              <a:t>m</a:t>
            </a:r>
            <a:r>
              <a:rPr lang="fr-FR" dirty="0"/>
              <a:t> </a:t>
            </a:r>
            <a:r>
              <a:rPr lang="fr-FR" dirty="0">
                <a:latin typeface="Times New Roman" pitchFamily="18" charset="0"/>
              </a:rPr>
              <a:t>: entier naturel  m = 3, 4, 5 </a:t>
            </a:r>
            <a:r>
              <a:rPr lang="fr-FR" dirty="0"/>
              <a:t>…</a:t>
            </a:r>
          </a:p>
          <a:p>
            <a:pPr algn="justLow" eaLnBrk="0" hangingPunct="0"/>
            <a:r>
              <a:rPr lang="fr-FR" dirty="0">
                <a:latin typeface="Times New Roman" pitchFamily="18" charset="0"/>
                <a:sym typeface="Symbol" pitchFamily="18" charset="2"/>
              </a:rPr>
              <a:t></a:t>
            </a:r>
            <a:r>
              <a:rPr lang="fr-FR" dirty="0"/>
              <a:t> </a:t>
            </a:r>
            <a:r>
              <a:rPr lang="fr-FR" dirty="0">
                <a:latin typeface="Times New Roman" pitchFamily="18" charset="0"/>
              </a:rPr>
              <a:t>: nombre d</a:t>
            </a:r>
            <a:r>
              <a:rPr lang="fr-FR" dirty="0"/>
              <a:t>’</a:t>
            </a:r>
            <a:r>
              <a:rPr lang="fr-FR" dirty="0">
                <a:latin typeface="Times New Roman" pitchFamily="18" charset="0"/>
              </a:rPr>
              <a:t>onde</a:t>
            </a:r>
            <a:endParaRPr lang="fr-FR" dirty="0">
              <a:latin typeface="Times New Roman" pitchFamily="18" charset="0"/>
              <a:sym typeface="Symbol" pitchFamily="18" charset="2"/>
            </a:endParaRPr>
          </a:p>
        </p:txBody>
      </p:sp>
      <p:graphicFrame>
        <p:nvGraphicFramePr>
          <p:cNvPr id="17" name="Group 5"/>
          <p:cNvGraphicFramePr>
            <a:graphicFrameLocks/>
          </p:cNvGraphicFramePr>
          <p:nvPr/>
        </p:nvGraphicFramePr>
        <p:xfrm>
          <a:off x="1727220" y="4020522"/>
          <a:ext cx="5702300" cy="2194560"/>
        </p:xfrm>
        <a:graphic>
          <a:graphicData uri="http://schemas.openxmlformats.org/drawingml/2006/table">
            <a:tbl>
              <a:tblPr/>
              <a:tblGrid>
                <a:gridCol w="2220912"/>
                <a:gridCol w="1816100"/>
                <a:gridCol w="1665288"/>
              </a:tblGrid>
              <a:tr h="193675">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Domaine de la s</a:t>
                      </a:r>
                      <a:r>
                        <a:rPr kumimoji="0" lang="fr-FR" sz="1800" b="0" i="0" u="none" strike="noStrike" cap="none" normalizeH="0" baseline="0" dirty="0" smtClean="0">
                          <a:ln>
                            <a:noFill/>
                          </a:ln>
                          <a:solidFill>
                            <a:schemeClr val="tx1"/>
                          </a:solidFill>
                          <a:effectLst/>
                          <a:latin typeface="Calibri"/>
                          <a:cs typeface="Times New Roman" pitchFamily="18" charset="0"/>
                        </a:rPr>
                        <a:t>é</a:t>
                      </a: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rie</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Nom de la s</a:t>
                      </a:r>
                      <a:r>
                        <a:rPr kumimoji="0" lang="fr-FR" sz="1800" b="0" i="0" u="none" strike="noStrike" cap="none" normalizeH="0" baseline="0" dirty="0" smtClean="0">
                          <a:ln>
                            <a:noFill/>
                          </a:ln>
                          <a:solidFill>
                            <a:schemeClr val="tx1"/>
                          </a:solidFill>
                          <a:effectLst/>
                          <a:latin typeface="Calibri"/>
                          <a:cs typeface="Times New Roman" pitchFamily="18" charset="0"/>
                        </a:rPr>
                        <a:t>é</a:t>
                      </a: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rie</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Niveau final n</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2088">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defRPr/>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Ultra violet </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defRPr/>
                      </a:pPr>
                      <a:r>
                        <a:rPr kumimoji="0" lang="fr-FR" sz="1800" b="0" i="0" u="none" strike="noStrike" cap="none" normalizeH="0" baseline="0" dirty="0" err="1" smtClean="0">
                          <a:ln>
                            <a:noFill/>
                          </a:ln>
                          <a:solidFill>
                            <a:schemeClr val="tx1"/>
                          </a:solidFill>
                          <a:effectLst/>
                          <a:latin typeface="Times New Roman" pitchFamily="18" charset="0"/>
                          <a:cs typeface="Times New Roman" pitchFamily="18" charset="0"/>
                        </a:rPr>
                        <a:t>Lyman</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1</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3675">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defRPr/>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Visible</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defRPr/>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Balmer</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2</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2088">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Infra rouge</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smtClean="0">
                          <a:ln>
                            <a:noFill/>
                          </a:ln>
                          <a:solidFill>
                            <a:schemeClr val="tx1"/>
                          </a:solidFill>
                          <a:effectLst/>
                          <a:latin typeface="Times New Roman" pitchFamily="18" charset="0"/>
                          <a:cs typeface="Times New Roman" pitchFamily="18" charset="0"/>
                        </a:rPr>
                        <a:t>Paschen</a:t>
                      </a:r>
                      <a:endParaRPr kumimoji="0" lang="fr-FR" sz="18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fr-FR" sz="18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3675">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Infra rouge</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err="1" smtClean="0">
                          <a:ln>
                            <a:noFill/>
                          </a:ln>
                          <a:solidFill>
                            <a:schemeClr val="tx1"/>
                          </a:solidFill>
                          <a:effectLst/>
                          <a:latin typeface="Times New Roman" pitchFamily="18" charset="0"/>
                          <a:cs typeface="Times New Roman" pitchFamily="18" charset="0"/>
                        </a:rPr>
                        <a:t>Brackett</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4</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3675">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defRPr/>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Infra rouge</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pPr>
                      <a:r>
                        <a:rPr kumimoji="0" lang="fr-FR" sz="1800" b="0" i="0" u="none" strike="noStrike" cap="none" normalizeH="0" baseline="0" dirty="0" err="1" smtClean="0">
                          <a:ln>
                            <a:noFill/>
                          </a:ln>
                          <a:solidFill>
                            <a:schemeClr val="tx1"/>
                          </a:solidFill>
                          <a:effectLst/>
                          <a:latin typeface="Times New Roman" pitchFamily="18" charset="0"/>
                          <a:cs typeface="Times New Roman" pitchFamily="18" charset="0"/>
                        </a:rPr>
                        <a:t>Pfund</a:t>
                      </a: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 typeface="Arial" charset="0"/>
                        <a:buNone/>
                        <a:tabLst/>
                        <a:defRPr/>
                      </a:pPr>
                      <a:r>
                        <a:rPr kumimoji="0" lang="fr-FR" sz="1800" b="0" i="0" u="none" strike="noStrike" cap="none" normalizeH="0" baseline="0" dirty="0" smtClean="0">
                          <a:ln>
                            <a:noFill/>
                          </a:ln>
                          <a:solidFill>
                            <a:schemeClr val="tx1"/>
                          </a:solidFill>
                          <a:effectLst/>
                          <a:latin typeface="Times New Roman" pitchFamily="18" charset="0"/>
                          <a:cs typeface="Times New Roman" pitchFamily="18" charset="0"/>
                        </a:rPr>
                        <a:t>5</a:t>
                      </a:r>
                      <a:endParaRPr kumimoji="0" lang="fr-FR" sz="18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0700" name="Rectangle 44"/>
          <p:cNvSpPr>
            <a:spLocks noChangeArrowheads="1"/>
          </p:cNvSpPr>
          <p:nvPr/>
        </p:nvSpPr>
        <p:spPr bwMode="auto">
          <a:xfrm>
            <a:off x="0" y="501030"/>
            <a:ext cx="9144000" cy="784830"/>
          </a:xfrm>
          <a:prstGeom prst="rect">
            <a:avLst/>
          </a:prstGeom>
          <a:noFill/>
          <a:ln w="9525">
            <a:noFill/>
            <a:miter lim="800000"/>
            <a:headEnd/>
            <a:tailEnd/>
          </a:ln>
        </p:spPr>
        <p:txBody>
          <a:bodyPr wrap="square" anchor="ctr">
            <a:spAutoFit/>
          </a:bodyPr>
          <a:lstStyle/>
          <a:p>
            <a:pPr eaLnBrk="0" hangingPunct="0"/>
            <a:endParaRPr lang="fr-FR" sz="900" b="1" dirty="0"/>
          </a:p>
          <a:p>
            <a:pPr algn="just" eaLnBrk="0" hangingPunct="0"/>
            <a:r>
              <a:rPr lang="fr-FR" dirty="0">
                <a:latin typeface="Times New Roman" pitchFamily="18" charset="0"/>
                <a:cs typeface="Times New Roman" pitchFamily="18" charset="0"/>
              </a:rPr>
              <a:t>A la fin du XIX</a:t>
            </a:r>
            <a:r>
              <a:rPr lang="fr-FR" baseline="30000" dirty="0">
                <a:latin typeface="Times New Roman" pitchFamily="18" charset="0"/>
                <a:cs typeface="Times New Roman" pitchFamily="18" charset="0"/>
              </a:rPr>
              <a:t>e</a:t>
            </a:r>
            <a:r>
              <a:rPr lang="fr-FR" dirty="0">
                <a:latin typeface="Times New Roman" pitchFamily="18" charset="0"/>
                <a:cs typeface="Times New Roman" pitchFamily="18" charset="0"/>
              </a:rPr>
              <a:t> siècle, Balmer parvint à établir une formule </a:t>
            </a:r>
            <a:r>
              <a:rPr lang="fr-FR" dirty="0" smtClean="0">
                <a:latin typeface="Times New Roman" pitchFamily="18" charset="0"/>
                <a:cs typeface="Times New Roman" pitchFamily="18" charset="0"/>
              </a:rPr>
              <a:t>empirique (expérimentale) </a:t>
            </a:r>
            <a:r>
              <a:rPr lang="fr-FR" dirty="0">
                <a:latin typeface="Times New Roman" pitchFamily="18" charset="0"/>
                <a:cs typeface="Times New Roman" pitchFamily="18" charset="0"/>
              </a:rPr>
              <a:t>qui fournissait la longueur d’onde  </a:t>
            </a:r>
            <a:r>
              <a:rPr lang="fr-FR" dirty="0">
                <a:latin typeface="Times New Roman" pitchFamily="18" charset="0"/>
                <a:cs typeface="Times New Roman" pitchFamily="18" charset="0"/>
                <a:sym typeface="Symbol" pitchFamily="18" charset="2"/>
              </a:rPr>
              <a:t> </a:t>
            </a:r>
            <a:r>
              <a:rPr lang="fr-FR" dirty="0">
                <a:latin typeface="Times New Roman" pitchFamily="18" charset="0"/>
                <a:cs typeface="Times New Roman" pitchFamily="18" charset="0"/>
              </a:rPr>
              <a:t>des raies du spectre de l’atome </a:t>
            </a:r>
            <a:r>
              <a:rPr lang="fr-FR" dirty="0" smtClean="0">
                <a:latin typeface="Times New Roman" pitchFamily="18" charset="0"/>
                <a:cs typeface="Times New Roman" pitchFamily="18" charset="0"/>
              </a:rPr>
              <a:t>d’hydrogène.</a:t>
            </a:r>
            <a:endParaRPr lang="fr-FR" dirty="0">
              <a:latin typeface="Times New Roman" pitchFamily="18" charset="0"/>
              <a:cs typeface="Times New Roman" pitchFamily="18" charset="0"/>
            </a:endParaRPr>
          </a:p>
        </p:txBody>
      </p:sp>
      <p:sp>
        <p:nvSpPr>
          <p:cNvPr id="14" name="Espace réservé du numéro de diapositive 13"/>
          <p:cNvSpPr>
            <a:spLocks noGrp="1"/>
          </p:cNvSpPr>
          <p:nvPr>
            <p:ph type="sldNum" sz="quarter" idx="12"/>
          </p:nvPr>
        </p:nvSpPr>
        <p:spPr/>
        <p:txBody>
          <a:bodyPr/>
          <a:lstStyle/>
          <a:p>
            <a:pPr>
              <a:defRPr/>
            </a:pPr>
            <a:fld id="{8985629B-63F9-45B8-89BB-577B18F8D1A8}" type="slidenum">
              <a:rPr lang="fr-FR" smtClean="0"/>
              <a:pPr>
                <a:defRPr/>
              </a:pPr>
              <a:t>9</a:t>
            </a:fld>
            <a:endParaRPr lang="fr-FR"/>
          </a:p>
        </p:txBody>
      </p:sp>
      <p:sp>
        <p:nvSpPr>
          <p:cNvPr id="18" name="Rectangle 17"/>
          <p:cNvSpPr/>
          <p:nvPr/>
        </p:nvSpPr>
        <p:spPr>
          <a:xfrm>
            <a:off x="75051" y="71414"/>
            <a:ext cx="3046668" cy="369332"/>
          </a:xfrm>
          <a:prstGeom prst="rect">
            <a:avLst/>
          </a:prstGeom>
        </p:spPr>
        <p:txBody>
          <a:bodyPr wrap="none">
            <a:spAutoFit/>
          </a:bodyPr>
          <a:lstStyle/>
          <a:p>
            <a:r>
              <a:rPr lang="fr-FR" b="1" dirty="0" smtClean="0">
                <a:solidFill>
                  <a:srgbClr val="FF0000"/>
                </a:solidFill>
                <a:latin typeface="Times New Roman" pitchFamily="18" charset="0"/>
              </a:rPr>
              <a:t>e) Formule de Balmer et Ritz</a:t>
            </a:r>
            <a:endParaRPr lang="fr-FR"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9254</TotalTime>
  <Words>3661</Words>
  <Application>Microsoft Office PowerPoint</Application>
  <PresentationFormat>Affichage à l'écran (4:3)</PresentationFormat>
  <Paragraphs>606</Paragraphs>
  <Slides>49</Slides>
  <Notes>2</Notes>
  <HiddenSlides>0</HiddenSlides>
  <MMClips>0</MMClips>
  <ScaleCrop>false</ScaleCrop>
  <HeadingPairs>
    <vt:vector size="6" baseType="variant">
      <vt:variant>
        <vt:lpstr>Thème</vt:lpstr>
      </vt:variant>
      <vt:variant>
        <vt:i4>1</vt:i4>
      </vt:variant>
      <vt:variant>
        <vt:lpstr>Serveurs OLE incorporés</vt:lpstr>
      </vt:variant>
      <vt:variant>
        <vt:i4>3</vt:i4>
      </vt:variant>
      <vt:variant>
        <vt:lpstr>Titres des diapositives</vt:lpstr>
      </vt:variant>
      <vt:variant>
        <vt:i4>49</vt:i4>
      </vt:variant>
    </vt:vector>
  </HeadingPairs>
  <TitlesOfParts>
    <vt:vector size="53" baseType="lpstr">
      <vt:lpstr>Thème Office</vt:lpstr>
      <vt:lpstr>Équation</vt:lpstr>
      <vt:lpstr>Picture</vt:lpstr>
      <vt:lpstr>Document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  Avec,  : Fonction d’onde, E : Energie totale. H : opérateur Hamiltonien :   Et  est Le laplacien:</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ouafa</dc:creator>
  <cp:lastModifiedBy>abdessamad</cp:lastModifiedBy>
  <cp:revision>1065</cp:revision>
  <dcterms:created xsi:type="dcterms:W3CDTF">2012-12-24T23:41:20Z</dcterms:created>
  <dcterms:modified xsi:type="dcterms:W3CDTF">2021-01-14T17:29:26Z</dcterms:modified>
</cp:coreProperties>
</file>