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2" r:id="rId4"/>
    <p:sldId id="274" r:id="rId5"/>
    <p:sldId id="280" r:id="rId6"/>
    <p:sldId id="286" r:id="rId7"/>
    <p:sldId id="281" r:id="rId8"/>
    <p:sldId id="282" r:id="rId9"/>
    <p:sldId id="285" r:id="rId10"/>
    <p:sldId id="283" r:id="rId11"/>
    <p:sldId id="275" r:id="rId12"/>
    <p:sldId id="287" r:id="rId13"/>
    <p:sldId id="288" r:id="rId14"/>
    <p:sldId id="28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31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40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74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89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8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22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240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36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44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57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4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467C4-C63E-40EE-8329-615FA3D1AC65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3B94D-C3EC-4318-AB13-1D7A48DB52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12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Intercultural communication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Dept. of English language Studies</a:t>
            </a: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Moulay </a:t>
            </a:r>
            <a:r>
              <a:rPr lang="fr-FR" sz="3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smail university</a:t>
            </a: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Spring term</a:t>
            </a: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Semester6</a:t>
            </a: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2019-2020</a:t>
            </a: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Prof. M. Talay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lnSpcReduction="10000"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Globalizing forces are reconstituting the world as a single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social space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(a global community)</a:t>
            </a:r>
          </a:p>
          <a:p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Globalizing forces are also affecting our daily habits or 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‘ways of being’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 many ways: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he products we buy,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 language and the expressions we use,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 clothes we wear,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 food we eat,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 music we listen to,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 TV programmes we watch,</a:t>
            </a: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 internet sites we access</a:t>
            </a:r>
          </a:p>
          <a:p>
            <a:pPr>
              <a:buFont typeface="Wingdings" pitchFamily="2" charset="2"/>
              <a:buChar char="Ø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768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Internalization</a:t>
            </a:r>
          </a:p>
          <a:p>
            <a:pPr marL="0" indent="0">
              <a:buNone/>
            </a:pP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Globalization has led to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internalization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‘any systematic sustained effort aimed at making higher education more responsive to the requirements and challenges related to the globalization of societies, economy and labor markets’.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de-DE" sz="3000" dirty="0" smtClean="0">
                <a:latin typeface="Times New Roman" pitchFamily="18" charset="0"/>
                <a:cs typeface="Times New Roman" pitchFamily="18" charset="0"/>
              </a:rPr>
              <a:t>Kälvermark &amp; van </a:t>
            </a:r>
            <a:r>
              <a:rPr lang="de-DE" sz="3000" dirty="0">
                <a:latin typeface="Times New Roman" pitchFamily="18" charset="0"/>
                <a:cs typeface="Times New Roman" pitchFamily="18" charset="0"/>
              </a:rPr>
              <a:t>der Wende (1997: 19)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Kälvermark, T. and van der Wende, M.C. (1997) National Policies for Internationalization of Higher Education in Europe, Stockholm: National Agency for Higher Education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3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Globalization has resulted in an internationalization of training and education programmes which promote: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Knowledge industry: e.g., advanced scientific &amp; technological knowledge &amp; skills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ELT industry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International &amp; intercultural dimensions of learning, teaching &amp; research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Intercultural competence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‘the ability to communicate effectively and appropriately in intercultural situations based on one’s intercultural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skills and attitudes’ (Deardorff 2006: 249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Deardorff, D.K. and Hunter, W.D. (2006) ‘Educating global-ready graduates’, International Educator, 72–83.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51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55272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Internalization at Home (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IaH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embedding of international/ intercultural perspectives into local educational settings’ (Turner &amp; Robson 2008: 15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 to raise: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lobal awareness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Cultural understanding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Intercultural competence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Semester or year-long exchange students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Full- degree students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Departments offereing degrees in FLs &amp; cultures 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International clubs / Buddy system / mentorship schemes, etc.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this very course!</a:t>
            </a:r>
          </a:p>
        </p:txBody>
      </p:sp>
    </p:spTree>
    <p:extLst>
      <p:ext uri="{BB962C8B-B14F-4D97-AF65-F5344CB8AC3E}">
        <p14:creationId xmlns:p14="http://schemas.microsoft.com/office/powerpoint/2010/main" val="29103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4624"/>
            <a:ext cx="8928992" cy="66967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Education abroad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Internalization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is also realized via an increase of students gaining some form of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education abroad </a:t>
            </a:r>
          </a:p>
          <a:p>
            <a:pPr marL="0" indent="0">
              <a:buNone/>
            </a:pP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Examples:</a:t>
            </a:r>
          </a:p>
          <a:p>
            <a:pPr marL="0" indent="0">
              <a:buNone/>
            </a:pP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Study abroad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Internship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Volunteering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Directed travel with learning goals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According to UNESCO, students enrolled in tertiary education abroad  has moved from 2 million in 2000 to 3.6 million in 2010</a:t>
            </a:r>
          </a:p>
          <a:p>
            <a:pPr marL="0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Why study intercultural communication?</a:t>
            </a:r>
          </a:p>
          <a:p>
            <a:pPr marL="0" indent="0">
              <a:buNone/>
            </a:pPr>
            <a:endParaRPr lang="fr-F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Globalizing forces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Internalization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Transportation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Technological advances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Changing demographics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Conflict situations</a:t>
            </a:r>
          </a:p>
          <a:p>
            <a:pPr marL="0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Ethical intercultural communication is now more important than ever in human history</a:t>
            </a:r>
          </a:p>
          <a:p>
            <a:pPr>
              <a:buFont typeface="Wingdings" pitchFamily="2" charset="2"/>
              <a:buChar char="ü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71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396536" cy="6480720"/>
          </a:xfrm>
        </p:spPr>
        <p:txBody>
          <a:bodyPr/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Therefore, we need: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To learn how to adapt &amp; thrive in unfamiliar evironments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To contribute to our planet in a constructive, peaceful manner</a:t>
            </a:r>
          </a:p>
          <a:p>
            <a:pPr marL="0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Through interaction, we can: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learn more about ourselves &amp; our culture (the self)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earn more about others &amp; their culture (otherness)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discover respectful ways to build &amp; nurture intercultural relationships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995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Globalization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‘the flow of technology, economy, knowledge, people, values, [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and]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ideas . . . across borders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Knight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deWit (1997: 6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Giddens (1990: 64) observes that ‘local happenings are shaped by events occurring many miles away and vice versa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.’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Gerzon (2010) concurs, noting that humans are affected by ‘the decisions and actions’ of people in other parts of the world that they may never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meet.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5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116632"/>
            <a:ext cx="9505056" cy="6624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lobalizing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forces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trigger profound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changes in the social, cultural, political and linguistic dimensions of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communities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across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globe</a:t>
            </a:r>
          </a:p>
          <a:p>
            <a:pPr marL="0" indent="0">
              <a:buNone/>
            </a:pP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  E.g., 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It impacts language policies on all continents on many levels:</a:t>
            </a:r>
          </a:p>
          <a:p>
            <a:pPr marL="0" indent="0">
              <a:buNone/>
            </a:pP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English as the medium of instruction in foreign countries</a:t>
            </a:r>
          </a:p>
          <a:p>
            <a:pPr>
              <a:buFont typeface="Wingdings" pitchFamily="2" charset="2"/>
              <a:buChar char="ü"/>
            </a:pP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It also alters linguistic codes (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code-mixing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542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55272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Globalization has given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way to different varieties of  indigenized Englishes,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World Englishes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such as: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Cameroun English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Indian English,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Malysian English,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Nigerian English,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etc.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108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540552" cy="648072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‘Globalization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could not happen without its own language, and that language is unquestionably English.’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Ryan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(2006: 28) 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non-native speakers of English now outnumber native speakers by three to one.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David Crystal (2010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English has become a lingua franca in many parts of the world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is ‘a language which is used in communication between speakers who have no native language in common’ </a:t>
            </a:r>
            <a:endParaRPr lang="en-US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</a:rPr>
              <a:t>Trudgill 2003: 80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fr-FR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2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396536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Globalizing forces are also creating more interest in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languages.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Example of Chinese: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As of 2001,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China’s entry into the World Trade Organization (WTO) has had a     signinficant impact on learners of Chinese around the world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As of 2004,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China started establishing Confucius institutes across the globe to encourage trade ties  and promote Chinese culture and language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As of 2010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322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Confucius Institutes &amp; 337 classrooms in 97 countries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100 million people learn Chinese</a:t>
            </a:r>
          </a:p>
          <a:p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By 2020,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Chinese government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aims to establish 1000 Confucius Institutes worldwide</a:t>
            </a:r>
          </a:p>
        </p:txBody>
      </p:sp>
    </p:spTree>
    <p:extLst>
      <p:ext uri="{BB962C8B-B14F-4D97-AF65-F5344CB8AC3E}">
        <p14:creationId xmlns:p14="http://schemas.microsoft.com/office/powerpoint/2010/main" val="101490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828</Words>
  <Application>Microsoft Office PowerPoint</Application>
  <PresentationFormat>Affichage à l'écran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56</cp:revision>
  <dcterms:created xsi:type="dcterms:W3CDTF">2020-03-01T20:28:41Z</dcterms:created>
  <dcterms:modified xsi:type="dcterms:W3CDTF">2020-04-02T23:58:00Z</dcterms:modified>
</cp:coreProperties>
</file>