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94" r:id="rId2"/>
    <p:sldId id="257" r:id="rId3"/>
    <p:sldId id="281" r:id="rId4"/>
    <p:sldId id="367" r:id="rId5"/>
    <p:sldId id="390" r:id="rId6"/>
    <p:sldId id="259" r:id="rId7"/>
    <p:sldId id="361" r:id="rId8"/>
    <p:sldId id="373" r:id="rId9"/>
    <p:sldId id="395" r:id="rId10"/>
    <p:sldId id="261" r:id="rId11"/>
    <p:sldId id="337" r:id="rId12"/>
    <p:sldId id="282" r:id="rId13"/>
    <p:sldId id="371" r:id="rId14"/>
    <p:sldId id="264" r:id="rId15"/>
    <p:sldId id="391" r:id="rId16"/>
    <p:sldId id="265" r:id="rId17"/>
    <p:sldId id="277" r:id="rId1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270"/>
    <a:srgbClr val="107238"/>
    <a:srgbClr val="C9600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017" autoAdjust="0"/>
    <p:restoredTop sz="94638" autoAdjust="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F902A2-1001-4E3F-82DD-F37CF1D379A0}" type="datetimeFigureOut">
              <a:rPr lang="fr-FR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14A7D26-F98E-4D55-8C92-75F00B22D6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F2A455-0E96-4AED-A8A3-227273FF8623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97284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14" tIns="45857" rIns="91714" bIns="45857" anchor="b"/>
          <a:lstStyle/>
          <a:p>
            <a:pPr algn="r" eaLnBrk="0" hangingPunct="0"/>
            <a:fld id="{AFF8811F-E4AD-4F42-8E1A-D2AED06076F3}" type="slidenum">
              <a:rPr lang="fr-FR" sz="1200">
                <a:latin typeface="Calibri" pitchFamily="34" charset="0"/>
              </a:rPr>
              <a:pPr algn="r" eaLnBrk="0" hangingPunct="0"/>
              <a:t>16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98308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14" tIns="45857" rIns="91714" bIns="45857" anchor="b"/>
          <a:lstStyle/>
          <a:p>
            <a:pPr algn="r" eaLnBrk="0" hangingPunct="0"/>
            <a:fld id="{B562758C-3B9C-4942-B962-1FB3526E8895}" type="slidenum">
              <a:rPr lang="fr-FR" sz="1200">
                <a:latin typeface="Calibri" pitchFamily="34" charset="0"/>
              </a:rPr>
              <a:pPr algn="r" eaLnBrk="0" hangingPunct="0"/>
              <a:t>17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84996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14" tIns="45857" rIns="91714" bIns="45857" anchor="b"/>
          <a:lstStyle/>
          <a:p>
            <a:pPr algn="r" eaLnBrk="0" hangingPunct="0"/>
            <a:fld id="{8C094FC3-0412-4978-8568-83A9A06D331A}" type="slidenum">
              <a:rPr lang="fr-FR" sz="1200">
                <a:latin typeface="Calibri" pitchFamily="34" charset="0"/>
              </a:rPr>
              <a:pPr algn="r" eaLnBrk="0" hangingPunct="0"/>
              <a:t>2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86020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14" tIns="45857" rIns="91714" bIns="45857" anchor="b"/>
          <a:lstStyle/>
          <a:p>
            <a:pPr algn="r" eaLnBrk="0" hangingPunct="0"/>
            <a:fld id="{43572367-ADF2-4D06-9BF0-E4FA38005630}" type="slidenum">
              <a:rPr lang="fr-FR" sz="1200">
                <a:latin typeface="Calibri" pitchFamily="34" charset="0"/>
              </a:rPr>
              <a:pPr algn="r" eaLnBrk="0" hangingPunct="0"/>
              <a:t>3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88068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14" tIns="45857" rIns="91714" bIns="45857" anchor="b"/>
          <a:lstStyle/>
          <a:p>
            <a:pPr algn="r" eaLnBrk="0" hangingPunct="0"/>
            <a:fld id="{C2DFEF06-07A9-4746-85DC-A99816654954}" type="slidenum">
              <a:rPr lang="fr-FR" sz="1200">
                <a:latin typeface="Calibri" pitchFamily="34" charset="0"/>
              </a:rPr>
              <a:pPr algn="r" eaLnBrk="0" hangingPunct="0"/>
              <a:t>6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dirty="0" smtClean="0"/>
          </a:p>
        </p:txBody>
      </p:sp>
      <p:sp>
        <p:nvSpPr>
          <p:cNvPr id="89092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14" tIns="45857" rIns="91714" bIns="45857" anchor="b"/>
          <a:lstStyle/>
          <a:p>
            <a:pPr algn="r" eaLnBrk="0" hangingPunct="0"/>
            <a:fld id="{49E6BF9A-B6BA-494D-B1C9-EC35CC4409DD}" type="slidenum">
              <a:rPr lang="fr-FR" sz="1200">
                <a:latin typeface="Calibri" pitchFamily="34" charset="0"/>
              </a:rPr>
              <a:pPr algn="r" eaLnBrk="0" hangingPunct="0"/>
              <a:t>7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90116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14" tIns="45857" rIns="91714" bIns="45857" anchor="b"/>
          <a:lstStyle/>
          <a:p>
            <a:pPr algn="r" eaLnBrk="0" hangingPunct="0"/>
            <a:fld id="{E169A2E0-DA28-4767-B889-C6A32FE7751D}" type="slidenum">
              <a:rPr lang="fr-FR" sz="1200">
                <a:latin typeface="Calibri" pitchFamily="34" charset="0"/>
              </a:rPr>
              <a:pPr algn="r" eaLnBrk="0" hangingPunct="0"/>
              <a:t>8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14A7D26-F98E-4D55-8C92-75F00B22D64D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95236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14" tIns="45857" rIns="91714" bIns="45857" anchor="b"/>
          <a:lstStyle/>
          <a:p>
            <a:pPr algn="r" eaLnBrk="0" hangingPunct="0"/>
            <a:fld id="{C01CC7BC-E26E-4079-BB35-93BDD0047B2C}" type="slidenum">
              <a:rPr lang="fr-FR" sz="1200">
                <a:latin typeface="Calibri" pitchFamily="34" charset="0"/>
              </a:rPr>
              <a:pPr algn="r" eaLnBrk="0" hangingPunct="0"/>
              <a:t>12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Espace réservé des commentaires 2"/>
          <p:cNvSpPr>
            <a:spLocks noGrp="1"/>
          </p:cNvSpPr>
          <p:nvPr>
            <p:ph type="body" idx="1"/>
          </p:nvPr>
        </p:nvSpPr>
        <p:spPr bwMode="auto">
          <a:xfrm>
            <a:off x="687388" y="4343400"/>
            <a:ext cx="5483225" cy="4114800"/>
          </a:xfrm>
          <a:noFill/>
        </p:spPr>
        <p:txBody>
          <a:bodyPr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dirty="0" smtClean="0"/>
          </a:p>
        </p:txBody>
      </p:sp>
      <p:sp>
        <p:nvSpPr>
          <p:cNvPr id="96260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714" tIns="45857" rIns="91714" bIns="45857" anchor="b"/>
          <a:lstStyle/>
          <a:p>
            <a:pPr algn="r" eaLnBrk="0" hangingPunct="0"/>
            <a:fld id="{5051CBA2-72CC-41F5-8645-31DFE26A3BC8}" type="slidenum">
              <a:rPr lang="fr-FR" sz="1200">
                <a:latin typeface="Calibri" pitchFamily="34" charset="0"/>
              </a:rPr>
              <a:pPr algn="r" eaLnBrk="0" hangingPunct="0"/>
              <a:t>14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31B2E-6EDA-46DF-A441-FDDAD3B3B2B2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D8935-08F5-473C-9FFC-C1EF1B2B90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61838-58B2-4332-AF32-0E3BBE1ACD08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BE859-9677-4F5E-9393-6801B5393FB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3BD23C-50EA-4368-8C4E-AB6D2C1A897C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47DE0-F730-4D95-A86F-3AFCECCFCBA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1D701-6AED-4634-9E95-40A7ACAFAD71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FB29C-376A-446C-9267-0A7073D8144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47021-D6C4-452D-AEF1-665A1BCCCC5B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23E3E-40C2-454D-8F00-994CDED160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FDA7B-E297-4B94-9B36-198C7EEC9E0C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6525C-6BC8-4723-97ED-6C82F7B0451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51583-852E-4FF2-A766-FCBF9B365E8B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12E15-8670-4E54-B726-B722F271D41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C144D-447E-4055-867F-4FAD58E09A08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5814C-418B-4194-8468-86318789471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585A6-5E23-4DD5-A698-89B480F0F1C4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56E0A-11F4-48AF-875D-A1E85FD290D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E8BDB-77C3-4C0F-A571-5C406C0865BE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BC31-B0E5-4798-9FC5-5B9BEAE833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D5CFD-4B8D-4D25-A160-398F8CA84A03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09D63-E791-496D-8F77-1CDDBCE38F9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E5A72E-6287-4720-8186-98C180231036}" type="datetime1">
              <a:rPr lang="fr-FR" smtClean="0"/>
              <a:pPr>
                <a:defRPr/>
              </a:pPr>
              <a:t>29/12/2020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D3940C-E7CA-42D8-9E96-C57BC9443A3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4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466" y="118847"/>
            <a:ext cx="8929718" cy="62247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endParaRPr lang="fr-FR" sz="28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Faculté des Sciences et Techniques d’</a:t>
            </a:r>
            <a:r>
              <a:rPr lang="fr-FR" sz="2300" b="1" dirty="0" err="1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Errachidia</a:t>
            </a: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- Maroc</a:t>
            </a: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Parcours Biologie-Chimie-Géologie-BCG- </a:t>
            </a: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Semestre 1/ Section 1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Année universitaire : 2020/2021</a:t>
            </a:r>
            <a:r>
              <a:rPr lang="fr-FR" sz="2300" b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sz="2300" b="1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r-FR" sz="2300" b="1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Cours à distance du Module C211</a:t>
            </a:r>
            <a:endParaRPr lang="fr-FR" sz="23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STRUCTURE 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 ÉTATS 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DE LA MATIÈRE: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Thermodynamique chimique 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Et</a:t>
            </a:r>
          </a:p>
          <a:p>
            <a:pPr algn="ctr">
              <a:lnSpc>
                <a:spcPct val="150000"/>
              </a:lnSpc>
              <a:buNone/>
            </a:pP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tomistique</a:t>
            </a:r>
          </a:p>
          <a:p>
            <a:pPr algn="r">
              <a:buNone/>
            </a:pPr>
            <a:endParaRPr lang="fr-FR" sz="2300" b="1" cap="none" spc="0" dirty="0" smtClean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3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Pr. Abdessamad </a:t>
            </a:r>
            <a:r>
              <a:rPr lang="fr-FR" sz="2300" b="1" cap="none" spc="0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Mezdar</a:t>
            </a:r>
            <a:r>
              <a:rPr lang="fr-FR" sz="23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                     e-mail: mezdar@gmail.com</a:t>
            </a:r>
            <a:endParaRPr lang="fr-FR" sz="2300" b="1" cap="none" spc="0" dirty="0" smtClean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2C567-695F-4040-AE51-5862F10DD9ED}" type="slidenum">
              <a:rPr lang="fr-FR" smtClean="0"/>
              <a:pPr/>
              <a:t>1</a:t>
            </a:fld>
            <a:endParaRPr lang="fr-FR" dirty="0"/>
          </a:p>
        </p:txBody>
      </p:sp>
      <p:pic>
        <p:nvPicPr>
          <p:cNvPr id="5" name="Image 4" descr="LOGO_FST"/>
          <p:cNvPicPr/>
          <p:nvPr/>
        </p:nvPicPr>
        <p:blipFill>
          <a:blip r:embed="rId3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714612" y="142852"/>
            <a:ext cx="2762250" cy="714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ZoneTexte 19"/>
          <p:cNvSpPr txBox="1">
            <a:spLocks noChangeArrowheads="1"/>
          </p:cNvSpPr>
          <p:nvPr/>
        </p:nvSpPr>
        <p:spPr bwMode="auto">
          <a:xfrm>
            <a:off x="0" y="0"/>
            <a:ext cx="9144000" cy="632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</a:rPr>
              <a:t>3-4) Notion d’isotopie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</a:rPr>
              <a:t>a – Définition des isotopes </a:t>
            </a:r>
            <a:endParaRPr lang="fr-FR" b="1" dirty="0" smtClean="0">
              <a:solidFill>
                <a:srgbClr val="FF0000"/>
              </a:solidFill>
              <a:latin typeface="Times New Roman" pitchFamily="18" charset="0"/>
              <a:sym typeface="Wingdings 3" pitchFamily="18" charset="2"/>
            </a:endParaRPr>
          </a:p>
          <a:p>
            <a:pPr algn="just">
              <a:lnSpc>
                <a:spcPct val="150000"/>
              </a:lnSpc>
            </a:pPr>
            <a:r>
              <a:rPr lang="fr-FR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On appelle isotopes d’un même élément chimique X, des atomes de même numéro atomique Z (même nombre de protons) et de nombre de masse A différentes. Les isotopes d’un même élément ne différent donc que par le nombre de neutrons.  </a:t>
            </a:r>
          </a:p>
          <a:p>
            <a:pPr algn="just">
              <a:lnSpc>
                <a:spcPct val="150000"/>
              </a:lnSpc>
            </a:pP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Exemple: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Le carbone C comporte trois isotopes naturels</a:t>
            </a:r>
          </a:p>
          <a:p>
            <a:pPr algn="just">
              <a:lnSpc>
                <a:spcPct val="150000"/>
              </a:lnSpc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Remarque: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Les isotopes de l’hydrogène (H) ont des noms et parfois des symboles différents.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Hydrogène (</a:t>
            </a:r>
            <a:r>
              <a:rPr lang="en-GB" sz="14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H),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Deutérium (</a:t>
            </a:r>
            <a:r>
              <a:rPr lang="en-GB" sz="14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D), Tritium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1400" b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T).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Isoélectroniques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= ions de nombre des électrons identiques</a:t>
            </a:r>
          </a:p>
        </p:txBody>
      </p:sp>
      <p:sp>
        <p:nvSpPr>
          <p:cNvPr id="317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3175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31752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>
              <a:latin typeface="Calibri" pitchFamily="34" charset="0"/>
            </a:endParaRPr>
          </a:p>
        </p:txBody>
      </p:sp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500036" y="2714620"/>
          <a:ext cx="7119965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3993"/>
                <a:gridCol w="1423993"/>
                <a:gridCol w="1423993"/>
                <a:gridCol w="1423993"/>
                <a:gridCol w="142399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Elément</a:t>
                      </a:r>
                      <a:r>
                        <a:rPr lang="fr-FR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chimique</a:t>
                      </a:r>
                      <a:endParaRPr lang="fr-FR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Isotopes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Nombre de masse A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Numéro atomique Z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Nombre de neutrons N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370840"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fr-FR" dirty="0" smtClean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6" name="ZoneTexte 20"/>
          <p:cNvSpPr txBox="1">
            <a:spLocks noChangeArrowheads="1"/>
          </p:cNvSpPr>
          <p:nvPr/>
        </p:nvSpPr>
        <p:spPr bwMode="auto">
          <a:xfrm>
            <a:off x="2357422" y="3318160"/>
            <a:ext cx="5715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fr-FR" sz="1200" dirty="0" smtClean="0"/>
          </a:p>
          <a:p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20"/>
          <p:cNvSpPr txBox="1">
            <a:spLocks noChangeArrowheads="1"/>
          </p:cNvSpPr>
          <p:nvPr/>
        </p:nvSpPr>
        <p:spPr bwMode="auto">
          <a:xfrm>
            <a:off x="2337487" y="3683248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1 3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ZoneTexte 20"/>
          <p:cNvSpPr txBox="1">
            <a:spLocks noChangeArrowheads="1"/>
          </p:cNvSpPr>
          <p:nvPr/>
        </p:nvSpPr>
        <p:spPr bwMode="auto">
          <a:xfrm>
            <a:off x="2343567" y="4071942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20"/>
          <p:cNvSpPr txBox="1">
            <a:spLocks noChangeArrowheads="1"/>
          </p:cNvSpPr>
          <p:nvPr/>
        </p:nvSpPr>
        <p:spPr bwMode="auto">
          <a:xfrm>
            <a:off x="956372" y="3643314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A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ZoneTexte 20"/>
          <p:cNvSpPr txBox="1">
            <a:spLocks noChangeArrowheads="1"/>
          </p:cNvSpPr>
          <p:nvPr/>
        </p:nvSpPr>
        <p:spPr bwMode="auto">
          <a:xfrm>
            <a:off x="1085393" y="5371681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 1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2629319" y="5382619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 2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3157095" y="5385536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 2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4445142" y="5366601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3 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ZoneTexte 23"/>
          <p:cNvSpPr txBox="1">
            <a:spLocks noChangeArrowheads="1"/>
          </p:cNvSpPr>
          <p:nvPr/>
        </p:nvSpPr>
        <p:spPr bwMode="auto">
          <a:xfrm>
            <a:off x="5000628" y="5386817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378619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fr-FR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b- Conséquence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Les isotopes d’un même élément ont des masses atomiques différentes (la masse d’un atome est proportionnelle au nombre de masse A).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La masse atomique d’un élément chimique est la moyenne des masses atomiques de ses isotopes multipliées par leurs abondance relatives x</a:t>
            </a:r>
            <a:r>
              <a:rPr lang="fr-FR" sz="1800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(ou pourcentage).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</a:t>
            </a:r>
            <a:r>
              <a:rPr lang="fr-FR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sz="1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fr-FR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masse atomique de l’élément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x</a:t>
            </a:r>
            <a:r>
              <a:rPr lang="fr-FR" sz="1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pourcentage de l’isotope 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m</a:t>
            </a:r>
            <a:r>
              <a:rPr lang="fr-FR" sz="18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fr-FR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masse de l’isotope i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Application :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On sait que le chlore est un mélange d'isotope </a:t>
            </a:r>
            <a:r>
              <a:rPr lang="fr-FR" sz="1800" baseline="30000" dirty="0" smtClean="0"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Cl et </a:t>
            </a:r>
            <a:r>
              <a:rPr lang="fr-FR" sz="1800" baseline="30000" dirty="0" smtClean="0"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Cl dont les masses molaires atomiques sont respectivement égales à 34,97 et 36,97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g.mol</a:t>
            </a:r>
            <a:r>
              <a:rPr lang="fr-FR" sz="18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					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					Par conséquent M(Cl)</a:t>
            </a:r>
            <a:r>
              <a:rPr lang="fr-FR" sz="1800" baseline="-25000" dirty="0" smtClean="0">
                <a:latin typeface="Times New Roman" pitchFamily="18" charset="0"/>
                <a:cs typeface="Times New Roman" pitchFamily="18" charset="0"/>
              </a:rPr>
              <a:t>naturel</a:t>
            </a:r>
            <a:r>
              <a:rPr lang="fr-FR" sz="1800" dirty="0" smtClean="0">
                <a:latin typeface="Times New Roman" pitchFamily="18" charset="0"/>
                <a:cs typeface="Times New Roman" pitchFamily="18" charset="0"/>
              </a:rPr>
              <a:t>= 35,46 </a:t>
            </a:r>
            <a:r>
              <a:rPr lang="fr-FR" sz="1800" dirty="0" err="1" smtClean="0">
                <a:latin typeface="Times New Roman" pitchFamily="18" charset="0"/>
                <a:cs typeface="Times New Roman" pitchFamily="18" charset="0"/>
              </a:rPr>
              <a:t>g.mol</a:t>
            </a:r>
            <a:r>
              <a:rPr lang="fr-FR" sz="18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fr-FR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2357430"/>
            <a:ext cx="5314950" cy="8001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51471" y="4643446"/>
          <a:ext cx="4000528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2685"/>
                <a:gridCol w="21378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Isotopes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pourcentage de l’isotope i (x</a:t>
                      </a:r>
                      <a:r>
                        <a:rPr lang="fr-FR" sz="1800" b="1" kern="1200" baseline="-250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) %</a:t>
                      </a:r>
                      <a:endParaRPr lang="fr-FR" sz="1800" b="1" kern="1200" dirty="0">
                        <a:solidFill>
                          <a:schemeClr val="lt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75,4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Cl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24,6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8" name="ZoneTexte 20"/>
          <p:cNvSpPr txBox="1">
            <a:spLocks noChangeArrowheads="1"/>
          </p:cNvSpPr>
          <p:nvPr/>
        </p:nvSpPr>
        <p:spPr bwMode="auto">
          <a:xfrm>
            <a:off x="692659" y="5214950"/>
            <a:ext cx="5715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35</a:t>
            </a:r>
            <a:endParaRPr lang="fr-FR" sz="1200" dirty="0" smtClean="0"/>
          </a:p>
          <a:p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678804" y="5572140"/>
            <a:ext cx="5715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37</a:t>
            </a:r>
            <a:endParaRPr lang="fr-FR" sz="1200" dirty="0" smtClean="0"/>
          </a:p>
          <a:p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EFB29C-376A-446C-9267-0A7073D8144F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584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584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pic>
        <p:nvPicPr>
          <p:cNvPr id="3584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88" y="2071688"/>
            <a:ext cx="6215062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6" name="Text Box 11"/>
          <p:cNvSpPr txBox="1">
            <a:spLocks noChangeArrowheads="1"/>
          </p:cNvSpPr>
          <p:nvPr/>
        </p:nvSpPr>
        <p:spPr bwMode="auto">
          <a:xfrm>
            <a:off x="571500" y="2308225"/>
            <a:ext cx="728662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600" b="1" dirty="0">
                <a:solidFill>
                  <a:srgbClr val="000099"/>
                </a:solidFill>
                <a:latin typeface="Times New Roman" pitchFamily="18" charset="0"/>
              </a:rPr>
              <a:t>Chapitre 2: </a:t>
            </a:r>
          </a:p>
          <a:p>
            <a:pPr algn="ctr">
              <a:spcBef>
                <a:spcPct val="50000"/>
              </a:spcBef>
            </a:pPr>
            <a:r>
              <a:rPr lang="fr-FR" sz="3600" b="1" dirty="0">
                <a:solidFill>
                  <a:srgbClr val="000099"/>
                </a:solidFill>
                <a:latin typeface="Times New Roman" pitchFamily="18" charset="0"/>
              </a:rPr>
              <a:t>Noyau atomique 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2071688"/>
            <a:ext cx="6643687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ZoneTexte 9"/>
          <p:cNvSpPr txBox="1">
            <a:spLocks noChangeArrowheads="1"/>
          </p:cNvSpPr>
          <p:nvPr/>
        </p:nvSpPr>
        <p:spPr bwMode="auto">
          <a:xfrm>
            <a:off x="1285875" y="2714625"/>
            <a:ext cx="70723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4000" b="1" i="1">
                <a:solidFill>
                  <a:srgbClr val="000099"/>
                </a:solidFill>
                <a:latin typeface="Times New Roman" pitchFamily="18" charset="0"/>
              </a:rPr>
              <a:t>Défaut de masse et énergie de cohésion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Line 2"/>
          <p:cNvSpPr>
            <a:spLocks noChangeShapeType="1"/>
          </p:cNvSpPr>
          <p:nvPr/>
        </p:nvSpPr>
        <p:spPr bwMode="auto">
          <a:xfrm>
            <a:off x="468313" y="82550"/>
            <a:ext cx="0" cy="714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1619250" y="82550"/>
            <a:ext cx="0" cy="714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5580063" y="82550"/>
            <a:ext cx="0" cy="7143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7893" name="Rectangle 6"/>
          <p:cNvSpPr txBox="1">
            <a:spLocks noGrp="1" noChangeArrowheads="1"/>
          </p:cNvSpPr>
          <p:nvPr/>
        </p:nvSpPr>
        <p:spPr bwMode="auto">
          <a:xfrm>
            <a:off x="6588125" y="60579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fr-FR" sz="160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7894" name="Rectangle 30"/>
          <p:cNvSpPr>
            <a:spLocks noChangeArrowheads="1"/>
          </p:cNvSpPr>
          <p:nvPr/>
        </p:nvSpPr>
        <p:spPr bwMode="auto">
          <a:xfrm>
            <a:off x="6732588" y="5614988"/>
            <a:ext cx="773112" cy="73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7895" name="Text Box 33"/>
          <p:cNvSpPr txBox="1">
            <a:spLocks noChangeArrowheads="1"/>
          </p:cNvSpPr>
          <p:nvPr/>
        </p:nvSpPr>
        <p:spPr bwMode="auto">
          <a:xfrm>
            <a:off x="2195513" y="4173538"/>
            <a:ext cx="5616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160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7896" name="Rectangle 10"/>
          <p:cNvSpPr>
            <a:spLocks noChangeArrowheads="1"/>
          </p:cNvSpPr>
          <p:nvPr/>
        </p:nvSpPr>
        <p:spPr bwMode="auto">
          <a:xfrm>
            <a:off x="685800" y="714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fr-FR" sz="4400">
              <a:latin typeface="Comic Sans MS" pitchFamily="66" charset="0"/>
            </a:endParaRPr>
          </a:p>
        </p:txBody>
      </p:sp>
      <p:sp>
        <p:nvSpPr>
          <p:cNvPr id="37897" name="Text Box 14"/>
          <p:cNvSpPr txBox="1">
            <a:spLocks noChangeArrowheads="1"/>
          </p:cNvSpPr>
          <p:nvPr/>
        </p:nvSpPr>
        <p:spPr bwMode="auto">
          <a:xfrm>
            <a:off x="1" y="1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1)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Unité </a:t>
            </a: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masse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atomique (</a:t>
            </a:r>
            <a:r>
              <a:rPr lang="fr-F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u.m.a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a- Définition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On définit l’unité de masse atomique (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u.m.a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 comme le douzième de la masse d’un atome de carbone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  12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Par définition, une mole d’atomes de carbone 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 pèse 12 g. Or, une mole d’atomes 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 contient le nombre d’Avogadro (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6,022.10</a:t>
            </a:r>
            <a:r>
              <a:rPr lang="fr-FR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mol</a:t>
            </a:r>
            <a:r>
              <a:rPr lang="fr-FR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atomes.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Donc N</a:t>
            </a:r>
            <a:r>
              <a:rPr lang="fr-FR" baseline="-25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atomes de 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 pèse 12 g. D’où un atome 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fr-FR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 pèse            .</a:t>
            </a:r>
          </a:p>
          <a:p>
            <a:pPr algn="just">
              <a:lnSpc>
                <a:spcPct val="150000"/>
              </a:lnSpc>
            </a:pPr>
            <a:endParaRPr lang="fr-FR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Donc                                                                                             (</a:t>
            </a:r>
            <a:r>
              <a:rPr lang="fr-FR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g)</a:t>
            </a:r>
            <a:endParaRPr lang="fr-FR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Remarque: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L’unité (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u.m.a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 est utilisé uniquement pour simplifier les calculs.</a:t>
            </a:r>
          </a:p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La masse d’un proton 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= 1,673 10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-27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kg =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1,0073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u.m.a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fr-F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8" name="Text Box 16"/>
          <p:cNvSpPr txBox="1">
            <a:spLocks noChangeArrowheads="1"/>
          </p:cNvSpPr>
          <p:nvPr/>
        </p:nvSpPr>
        <p:spPr bwMode="auto">
          <a:xfrm>
            <a:off x="0" y="4357694"/>
            <a:ext cx="795969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</a:p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u.m.a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1,6604 10</a:t>
            </a:r>
            <a:r>
              <a:rPr lang="fr-FR" b="1" baseline="30000" dirty="0" smtClean="0">
                <a:latin typeface="Times New Roman" pitchFamily="18" charset="0"/>
                <a:cs typeface="Times New Roman" pitchFamily="18" charset="0"/>
              </a:rPr>
              <a:t>-27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kg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9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pic>
        <p:nvPicPr>
          <p:cNvPr id="10253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76509" y="3571876"/>
            <a:ext cx="3381375" cy="8001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sp>
        <p:nvSpPr>
          <p:cNvPr id="37901" name="Rectangle 15"/>
          <p:cNvSpPr>
            <a:spLocks noChangeArrowheads="1"/>
          </p:cNvSpPr>
          <p:nvPr/>
        </p:nvSpPr>
        <p:spPr bwMode="auto">
          <a:xfrm>
            <a:off x="0" y="719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37902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7903" name="Rectangle 18"/>
          <p:cNvSpPr>
            <a:spLocks noChangeArrowheads="1"/>
          </p:cNvSpPr>
          <p:nvPr/>
        </p:nvSpPr>
        <p:spPr bwMode="auto">
          <a:xfrm>
            <a:off x="0" y="538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3790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7905" name="Rectangle 21"/>
          <p:cNvSpPr>
            <a:spLocks noChangeArrowheads="1"/>
          </p:cNvSpPr>
          <p:nvPr/>
        </p:nvSpPr>
        <p:spPr bwMode="auto">
          <a:xfrm>
            <a:off x="0" y="538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37906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7908" name="Rectangle 24"/>
          <p:cNvSpPr>
            <a:spLocks noChangeArrowheads="1"/>
          </p:cNvSpPr>
          <p:nvPr/>
        </p:nvSpPr>
        <p:spPr bwMode="auto">
          <a:xfrm>
            <a:off x="0" y="595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fr-FR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1863737" y="1428736"/>
          <a:ext cx="4351337" cy="476250"/>
        </p:xfrm>
        <a:graphic>
          <a:graphicData uri="http://schemas.openxmlformats.org/presentationml/2006/ole">
            <p:oleObj spid="_x0000_s28675" r:id="rId5" imgW="4351680" imgH="477000" progId="">
              <p:embed/>
            </p:oleObj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5759462" y="2928934"/>
          <a:ext cx="527050" cy="515937"/>
        </p:xfrm>
        <a:graphic>
          <a:graphicData uri="http://schemas.openxmlformats.org/presentationml/2006/ole">
            <p:oleObj spid="_x0000_s28677" r:id="rId6" imgW="527760" imgH="515520" progId="">
              <p:embed/>
            </p:oleObj>
          </a:graphicData>
        </a:graphic>
      </p:graphicFrame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-31" y="-24"/>
            <a:ext cx="914403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Défaut de masse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Définition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masse d’un noyau est toujours inférieure à la somme des masses des nucléons (protons et neutrons) qui le composent.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différence est défaut de masse </a:t>
            </a:r>
            <a:r>
              <a:rPr lang="fr-FR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 :</a:t>
            </a: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3) Énergie de cohésion du noyau</a:t>
            </a:r>
          </a:p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Définition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L’énergie de cohésion du noyau, notée </a:t>
            </a:r>
            <a:r>
              <a:rPr lang="fr-FR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E, est l’énergie dégagée lors de la formation du noyau à partir de ses nucléons (Z protons + N neutrons             noyau). Elle représente également l’énergie à fournir au noyau pour le décomposer en protons et neutrons. </a:t>
            </a:r>
            <a:r>
              <a:rPr lang="fr-FR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 est donnée par la relation d’Einstein</a:t>
            </a: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fr-FR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25" y="2214554"/>
            <a:ext cx="4276725" cy="5572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6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5076840"/>
            <a:ext cx="1962150" cy="4953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sp>
        <p:nvSpPr>
          <p:cNvPr id="7" name="ZoneTexte 24"/>
          <p:cNvSpPr txBox="1">
            <a:spLocks noChangeArrowheads="1"/>
          </p:cNvSpPr>
          <p:nvPr/>
        </p:nvSpPr>
        <p:spPr bwMode="auto">
          <a:xfrm>
            <a:off x="-32" y="5572140"/>
            <a:ext cx="4857751" cy="872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: la vitesse de la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lumière C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= 3.10</a:t>
            </a:r>
            <a:r>
              <a:rPr lang="fr-FR" baseline="30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m/s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fr-FR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 est le défaut de masse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4643438" y="4214818"/>
          <a:ext cx="1143007" cy="249237"/>
        </p:xfrm>
        <a:graphic>
          <a:graphicData uri="http://schemas.openxmlformats.org/presentationml/2006/ole">
            <p:oleObj spid="_x0000_s29698" r:id="rId5" imgW="716400" imgH="2494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Line 2"/>
          <p:cNvSpPr>
            <a:spLocks noChangeShapeType="1"/>
          </p:cNvSpPr>
          <p:nvPr/>
        </p:nvSpPr>
        <p:spPr bwMode="auto">
          <a:xfrm>
            <a:off x="46831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8915" name="Line 3"/>
          <p:cNvSpPr>
            <a:spLocks noChangeShapeType="1"/>
          </p:cNvSpPr>
          <p:nvPr/>
        </p:nvSpPr>
        <p:spPr bwMode="auto">
          <a:xfrm>
            <a:off x="1619250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558006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8917" name="Rectangle 6"/>
          <p:cNvSpPr txBox="1">
            <a:spLocks noGrp="1" noChangeArrowheads="1"/>
          </p:cNvSpPr>
          <p:nvPr/>
        </p:nvSpPr>
        <p:spPr bwMode="auto">
          <a:xfrm>
            <a:off x="6588125" y="6596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fr-FR" sz="160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8918" name="Rectangle 30"/>
          <p:cNvSpPr>
            <a:spLocks noChangeArrowheads="1"/>
          </p:cNvSpPr>
          <p:nvPr/>
        </p:nvSpPr>
        <p:spPr bwMode="auto">
          <a:xfrm>
            <a:off x="6732588" y="5624513"/>
            <a:ext cx="773112" cy="73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8919" name="Text Box 33"/>
          <p:cNvSpPr txBox="1">
            <a:spLocks noChangeArrowheads="1"/>
          </p:cNvSpPr>
          <p:nvPr/>
        </p:nvSpPr>
        <p:spPr bwMode="auto">
          <a:xfrm>
            <a:off x="2195513" y="4183063"/>
            <a:ext cx="56165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fr-FR" sz="160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8920" name="Rectangle 10"/>
          <p:cNvSpPr>
            <a:spLocks noChangeArrowheads="1"/>
          </p:cNvSpPr>
          <p:nvPr/>
        </p:nvSpPr>
        <p:spPr bwMode="auto">
          <a:xfrm>
            <a:off x="685800" y="785802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fr-FR" sz="4400">
              <a:latin typeface="Comic Sans MS" pitchFamily="66" charset="0"/>
            </a:endParaRPr>
          </a:p>
        </p:txBody>
      </p:sp>
      <p:sp>
        <p:nvSpPr>
          <p:cNvPr id="3892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892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8925" name="Rectangle 18"/>
          <p:cNvSpPr>
            <a:spLocks noChangeArrowheads="1"/>
          </p:cNvSpPr>
          <p:nvPr/>
        </p:nvSpPr>
        <p:spPr bwMode="auto">
          <a:xfrm>
            <a:off x="0" y="9429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38927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38929" name="Rectangle 21"/>
          <p:cNvSpPr>
            <a:spLocks noChangeArrowheads="1"/>
          </p:cNvSpPr>
          <p:nvPr/>
        </p:nvSpPr>
        <p:spPr bwMode="auto">
          <a:xfrm>
            <a:off x="0" y="952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38930" name="Rectangle 14"/>
          <p:cNvSpPr>
            <a:spLocks noChangeArrowheads="1"/>
          </p:cNvSpPr>
          <p:nvPr/>
        </p:nvSpPr>
        <p:spPr bwMode="auto">
          <a:xfrm>
            <a:off x="-32" y="-24"/>
            <a:ext cx="914403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b- </a:t>
            </a: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Energie de cohésion par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nucléon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Afin de comparer les énergies de cohésion des divers noyaux, il est intéressant de calculer l’énergie de cohésion par nucléon </a:t>
            </a:r>
            <a:r>
              <a:rPr lang="fr-FR" dirty="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baseline="30000" dirty="0" smtClean="0">
                <a:latin typeface="Times New Roman" pitchFamily="18" charset="0"/>
                <a:cs typeface="Times New Roman" pitchFamily="18" charset="0"/>
              </a:rPr>
              <a:t>´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qui est l’énergie de cohésion divisée par le nombre de nucléons.</a:t>
            </a:r>
          </a:p>
        </p:txBody>
      </p:sp>
      <p:sp>
        <p:nvSpPr>
          <p:cNvPr id="38931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pic>
        <p:nvPicPr>
          <p:cNvPr id="3" name="Picture 2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1857370"/>
            <a:ext cx="1438275" cy="85725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sp>
        <p:nvSpPr>
          <p:cNvPr id="38933" name="Rectangle 24"/>
          <p:cNvSpPr>
            <a:spLocks noChangeArrowheads="1"/>
          </p:cNvSpPr>
          <p:nvPr/>
        </p:nvSpPr>
        <p:spPr bwMode="auto">
          <a:xfrm>
            <a:off x="0" y="78581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fr-FR"/>
          </a:p>
        </p:txBody>
      </p:sp>
      <p:sp>
        <p:nvSpPr>
          <p:cNvPr id="38935" name="Rectangle 24"/>
          <p:cNvSpPr>
            <a:spLocks noChangeArrowheads="1"/>
          </p:cNvSpPr>
          <p:nvPr/>
        </p:nvSpPr>
        <p:spPr bwMode="auto">
          <a:xfrm>
            <a:off x="-32" y="3000372"/>
            <a:ext cx="31432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J </a:t>
            </a:r>
            <a:r>
              <a:rPr lang="fr-FR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10</a:t>
            </a:r>
            <a:r>
              <a:rPr lang="fr-FR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</a:t>
            </a:r>
            <a:r>
              <a:rPr lang="fr-FR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ergs</a:t>
            </a:r>
            <a:endParaRPr lang="fr-FR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eV </a:t>
            </a:r>
            <a:r>
              <a:rPr lang="fr-FR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1,602.10</a:t>
            </a:r>
            <a:r>
              <a:rPr lang="fr-FR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-19</a:t>
            </a:r>
            <a:r>
              <a:rPr lang="fr-FR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endParaRPr lang="fr-FR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MeV </a:t>
            </a:r>
            <a:r>
              <a:rPr lang="fr-FR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10</a:t>
            </a:r>
            <a:r>
              <a:rPr lang="fr-FR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</a:t>
            </a:r>
            <a:r>
              <a:rPr lang="fr-FR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eV = 1,602.10</a:t>
            </a:r>
            <a:r>
              <a:rPr lang="fr-FR" baseline="30000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-13</a:t>
            </a:r>
            <a:r>
              <a:rPr lang="fr-FR" dirty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endParaRPr lang="fr-FR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Espace réservé du numéro de diapositive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Line 2"/>
          <p:cNvSpPr>
            <a:spLocks noChangeShapeType="1"/>
          </p:cNvSpPr>
          <p:nvPr/>
        </p:nvSpPr>
        <p:spPr bwMode="auto">
          <a:xfrm>
            <a:off x="46831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9939" name="Line 3"/>
          <p:cNvSpPr>
            <a:spLocks noChangeShapeType="1"/>
          </p:cNvSpPr>
          <p:nvPr/>
        </p:nvSpPr>
        <p:spPr bwMode="auto">
          <a:xfrm>
            <a:off x="1619250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558006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9941" name="Rectangle 6"/>
          <p:cNvSpPr txBox="1">
            <a:spLocks noGrp="1" noChangeArrowheads="1"/>
          </p:cNvSpPr>
          <p:nvPr/>
        </p:nvSpPr>
        <p:spPr bwMode="auto">
          <a:xfrm>
            <a:off x="6588125" y="65960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fr-FR" sz="160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9942" name="Rectangle 30"/>
          <p:cNvSpPr>
            <a:spLocks noChangeArrowheads="1"/>
          </p:cNvSpPr>
          <p:nvPr/>
        </p:nvSpPr>
        <p:spPr bwMode="auto">
          <a:xfrm>
            <a:off x="6732588" y="6153150"/>
            <a:ext cx="773112" cy="73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9944" name="Rectangle 10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fr-FR" sz="4400">
              <a:latin typeface="Comic Sans MS" pitchFamily="66" charset="0"/>
            </a:endParaRPr>
          </a:p>
        </p:txBody>
      </p:sp>
      <p:sp>
        <p:nvSpPr>
          <p:cNvPr id="39945" name="Line 2"/>
          <p:cNvSpPr>
            <a:spLocks noChangeShapeType="1"/>
          </p:cNvSpPr>
          <p:nvPr/>
        </p:nvSpPr>
        <p:spPr bwMode="auto">
          <a:xfrm>
            <a:off x="46831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9946" name="Line 3"/>
          <p:cNvSpPr>
            <a:spLocks noChangeShapeType="1"/>
          </p:cNvSpPr>
          <p:nvPr/>
        </p:nvSpPr>
        <p:spPr bwMode="auto">
          <a:xfrm>
            <a:off x="1619250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9947" name="Line 4"/>
          <p:cNvSpPr>
            <a:spLocks noChangeShapeType="1"/>
          </p:cNvSpPr>
          <p:nvPr/>
        </p:nvSpPr>
        <p:spPr bwMode="auto">
          <a:xfrm>
            <a:off x="558006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9948" name="ZoneTexte 18"/>
          <p:cNvSpPr txBox="1">
            <a:spLocks noChangeArrowheads="1"/>
          </p:cNvSpPr>
          <p:nvPr/>
        </p:nvSpPr>
        <p:spPr bwMode="auto">
          <a:xfrm>
            <a:off x="500063" y="785813"/>
            <a:ext cx="7572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Exemple</a:t>
            </a:r>
            <a:r>
              <a:rPr lang="fr-FR">
                <a:latin typeface="Times New Roman" pitchFamily="18" charset="0"/>
                <a:cs typeface="Times New Roman" pitchFamily="18" charset="0"/>
              </a:rPr>
              <a:t> : calcul de l’énergie de cohésion de l’atome :  </a:t>
            </a:r>
          </a:p>
        </p:txBody>
      </p:sp>
      <p:sp>
        <p:nvSpPr>
          <p:cNvPr id="3994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pic>
        <p:nvPicPr>
          <p:cNvPr id="39950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285875"/>
            <a:ext cx="4953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51" name="Rectangle 3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fr-FR"/>
          </a:p>
        </p:txBody>
      </p:sp>
      <p:pic>
        <p:nvPicPr>
          <p:cNvPr id="23" name="Picture 19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1928813"/>
            <a:ext cx="1962150" cy="4953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pic>
        <p:nvPicPr>
          <p:cNvPr id="24" name="Picture 1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8" y="2928938"/>
            <a:ext cx="4276725" cy="55721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</p:pic>
      <p:cxnSp>
        <p:nvCxnSpPr>
          <p:cNvPr id="30" name="Connecteur droit avec flèche 29"/>
          <p:cNvCxnSpPr/>
          <p:nvPr/>
        </p:nvCxnSpPr>
        <p:spPr>
          <a:xfrm rot="10800000" flipV="1">
            <a:off x="2071688" y="2286000"/>
            <a:ext cx="1357312" cy="642938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55" name="ZoneTexte 30"/>
          <p:cNvSpPr txBox="1">
            <a:spLocks noChangeArrowheads="1"/>
          </p:cNvSpPr>
          <p:nvPr/>
        </p:nvSpPr>
        <p:spPr bwMode="auto">
          <a:xfrm>
            <a:off x="5786438" y="2500313"/>
            <a:ext cx="2643187" cy="128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 err="1"/>
              <a:t>m</a:t>
            </a:r>
            <a:r>
              <a:rPr lang="fr-FR" b="1" baseline="-25000" dirty="0" err="1"/>
              <a:t>p</a:t>
            </a:r>
            <a:r>
              <a:rPr lang="fr-FR" b="1" dirty="0"/>
              <a:t> = 1,0073 </a:t>
            </a:r>
            <a:r>
              <a:rPr lang="fr-FR" b="1" dirty="0" err="1"/>
              <a:t>u.m.a</a:t>
            </a:r>
            <a:endParaRPr lang="fr-FR" b="1" dirty="0"/>
          </a:p>
          <a:p>
            <a:pPr>
              <a:lnSpc>
                <a:spcPct val="150000"/>
              </a:lnSpc>
            </a:pPr>
            <a:r>
              <a:rPr lang="fr-FR" b="1" dirty="0"/>
              <a:t>m</a:t>
            </a:r>
            <a:r>
              <a:rPr lang="fr-FR" b="1" baseline="-25000" dirty="0"/>
              <a:t>n</a:t>
            </a:r>
            <a:r>
              <a:rPr lang="fr-FR" b="1" dirty="0"/>
              <a:t>=  1,0087 </a:t>
            </a:r>
            <a:r>
              <a:rPr lang="fr-FR" b="1" dirty="0" err="1"/>
              <a:t>u.m.a</a:t>
            </a:r>
            <a:endParaRPr lang="fr-FR" b="1" dirty="0"/>
          </a:p>
          <a:p>
            <a:pPr>
              <a:lnSpc>
                <a:spcPct val="150000"/>
              </a:lnSpc>
            </a:pPr>
            <a:r>
              <a:rPr lang="fr-FR" b="1" dirty="0"/>
              <a:t>M</a:t>
            </a:r>
            <a:r>
              <a:rPr lang="fr-FR" b="1" baseline="-25000" dirty="0"/>
              <a:t>noyau </a:t>
            </a:r>
            <a:r>
              <a:rPr lang="fr-FR" b="1" dirty="0"/>
              <a:t>= 15,9905 </a:t>
            </a:r>
            <a:r>
              <a:rPr lang="fr-FR" b="1" dirty="0" err="1"/>
              <a:t>u.m.a</a:t>
            </a:r>
            <a:endParaRPr lang="fr-FR" b="1" dirty="0"/>
          </a:p>
        </p:txBody>
      </p:sp>
      <p:cxnSp>
        <p:nvCxnSpPr>
          <p:cNvPr id="33" name="Connecteur droit avec flèche 32"/>
          <p:cNvCxnSpPr/>
          <p:nvPr/>
        </p:nvCxnSpPr>
        <p:spPr>
          <a:xfrm flipV="1">
            <a:off x="6286500" y="1285875"/>
            <a:ext cx="428625" cy="142875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6286500" y="1428750"/>
            <a:ext cx="357188" cy="21431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58" name="ZoneTexte 36"/>
          <p:cNvSpPr txBox="1">
            <a:spLocks noChangeArrowheads="1"/>
          </p:cNvSpPr>
          <p:nvPr/>
        </p:nvSpPr>
        <p:spPr bwMode="auto">
          <a:xfrm>
            <a:off x="6715125" y="1071563"/>
            <a:ext cx="1571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/>
              <a:t>Z = 8</a:t>
            </a:r>
          </a:p>
        </p:txBody>
      </p:sp>
      <p:sp>
        <p:nvSpPr>
          <p:cNvPr id="39959" name="ZoneTexte 37"/>
          <p:cNvSpPr txBox="1">
            <a:spLocks noChangeArrowheads="1"/>
          </p:cNvSpPr>
          <p:nvPr/>
        </p:nvSpPr>
        <p:spPr bwMode="auto">
          <a:xfrm>
            <a:off x="6715125" y="1428750"/>
            <a:ext cx="157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/>
              <a:t>N = 8</a:t>
            </a:r>
          </a:p>
        </p:txBody>
      </p:sp>
      <p:sp>
        <p:nvSpPr>
          <p:cNvPr id="39960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pic>
        <p:nvPicPr>
          <p:cNvPr id="39961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25" y="4237038"/>
            <a:ext cx="54197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62" name="Rectangle 6"/>
          <p:cNvSpPr>
            <a:spLocks noChangeArrowheads="1"/>
          </p:cNvSpPr>
          <p:nvPr/>
        </p:nvSpPr>
        <p:spPr bwMode="auto">
          <a:xfrm>
            <a:off x="785813" y="4665663"/>
            <a:ext cx="714375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fr-FR" sz="2200" b="1">
                <a:latin typeface="Cambria Math" pitchFamily="18" charset="0"/>
                <a:cs typeface="Times New Roman" pitchFamily="18" charset="0"/>
              </a:rPr>
              <a:t>          = 0,137 u.m.a =0,137 ×1,6604 .10</a:t>
            </a:r>
            <a:r>
              <a:rPr lang="fr-FR" sz="2200" b="1" baseline="30000">
                <a:latin typeface="Cambria Math" pitchFamily="18" charset="0"/>
                <a:cs typeface="Times New Roman" pitchFamily="18" charset="0"/>
              </a:rPr>
              <a:t>-27 </a:t>
            </a:r>
            <a:r>
              <a:rPr lang="fr-FR" sz="2200" b="1">
                <a:latin typeface="Cambria Math" pitchFamily="18" charset="0"/>
                <a:cs typeface="Times New Roman" pitchFamily="18" charset="0"/>
              </a:rPr>
              <a:t>= 0,227 .10</a:t>
            </a:r>
            <a:r>
              <a:rPr lang="fr-FR" sz="2200" b="1" baseline="30000">
                <a:latin typeface="Cambria Math" pitchFamily="18" charset="0"/>
                <a:cs typeface="Times New Roman" pitchFamily="18" charset="0"/>
              </a:rPr>
              <a:t>-27</a:t>
            </a:r>
            <a:r>
              <a:rPr lang="fr-FR" sz="2200" b="1">
                <a:latin typeface="Cambria Math" pitchFamily="18" charset="0"/>
                <a:cs typeface="Times New Roman" pitchFamily="18" charset="0"/>
              </a:rPr>
              <a:t> kg</a:t>
            </a:r>
            <a:endParaRPr lang="fr-FR"/>
          </a:p>
        </p:txBody>
      </p:sp>
      <p:sp>
        <p:nvSpPr>
          <p:cNvPr id="39963" name="ZoneTexte 46"/>
          <p:cNvSpPr txBox="1">
            <a:spLocks noChangeArrowheads="1"/>
          </p:cNvSpPr>
          <p:nvPr/>
        </p:nvSpPr>
        <p:spPr bwMode="auto">
          <a:xfrm>
            <a:off x="928688" y="5286388"/>
            <a:ext cx="4714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Times New Roman" pitchFamily="18" charset="0"/>
                <a:cs typeface="Times New Roman" pitchFamily="18" charset="0"/>
              </a:rPr>
              <a:t>Donc;</a:t>
            </a:r>
            <a:r>
              <a:rPr lang="fr-FR"/>
              <a:t> </a:t>
            </a:r>
          </a:p>
        </p:txBody>
      </p:sp>
      <p:sp>
        <p:nvSpPr>
          <p:cNvPr id="3996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fr-FR" sz="2200" b="1">
                <a:latin typeface="Cambria Math" pitchFamily="18" charset="0"/>
                <a:cs typeface="Times New Roman" pitchFamily="18" charset="0"/>
              </a:rPr>
              <a:t>          </a:t>
            </a:r>
            <a:endParaRPr lang="fr-FR"/>
          </a:p>
        </p:txBody>
      </p:sp>
      <p:pic>
        <p:nvPicPr>
          <p:cNvPr id="39965" name="Picture 8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63" y="5286388"/>
            <a:ext cx="37528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66" name="ZoneTexte 50"/>
          <p:cNvSpPr txBox="1">
            <a:spLocks noChangeArrowheads="1"/>
          </p:cNvSpPr>
          <p:nvPr/>
        </p:nvSpPr>
        <p:spPr bwMode="auto">
          <a:xfrm>
            <a:off x="2428875" y="5715030"/>
            <a:ext cx="23574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b="1" dirty="0"/>
              <a:t>= 2,11.10</a:t>
            </a:r>
            <a:r>
              <a:rPr lang="fr-FR" b="1" baseline="30000" dirty="0"/>
              <a:t>-11</a:t>
            </a:r>
            <a:r>
              <a:rPr lang="fr-FR" b="1" dirty="0"/>
              <a:t>J</a:t>
            </a:r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lum bright="24000"/>
          </a:blip>
          <a:srcRect/>
          <a:stretch>
            <a:fillRect/>
          </a:stretch>
        </p:blipFill>
        <p:spPr bwMode="auto">
          <a:xfrm>
            <a:off x="3167063" y="6381750"/>
            <a:ext cx="59769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62"/>
          <p:cNvSpPr>
            <a:spLocks noChangeArrowheads="1"/>
          </p:cNvSpPr>
          <p:nvPr/>
        </p:nvSpPr>
        <p:spPr bwMode="auto">
          <a:xfrm>
            <a:off x="2411413" y="188913"/>
            <a:ext cx="4594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0" b="1" dirty="0">
                <a:solidFill>
                  <a:schemeClr val="accent2"/>
                </a:solidFill>
                <a:latin typeface="Andalus" pitchFamily="18" charset="-78"/>
                <a:cs typeface="Andalus" pitchFamily="18" charset="-78"/>
              </a:rPr>
              <a:t>Cours d’atomistique 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714375" y="1676400"/>
            <a:ext cx="8072438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2400" b="1" dirty="0">
                <a:solidFill>
                  <a:srgbClr val="000099"/>
                </a:solidFill>
                <a:latin typeface="Times New Roman" pitchFamily="18" charset="0"/>
              </a:rPr>
              <a:t>Chapitre 1</a:t>
            </a:r>
            <a:r>
              <a:rPr lang="fr-FR" sz="2400" b="1" dirty="0">
                <a:latin typeface="Times New Roman" pitchFamily="18" charset="0"/>
              </a:rPr>
              <a:t> : Constituants de l’atome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fr-FR" sz="2400" b="1" dirty="0">
              <a:latin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2400" b="1" dirty="0">
                <a:solidFill>
                  <a:srgbClr val="000099"/>
                </a:solidFill>
                <a:latin typeface="Times New Roman" pitchFamily="18" charset="0"/>
              </a:rPr>
              <a:t>Chapitre 2</a:t>
            </a:r>
            <a:r>
              <a:rPr lang="fr-FR" sz="2400" b="1" dirty="0">
                <a:latin typeface="Times New Roman" pitchFamily="18" charset="0"/>
              </a:rPr>
              <a:t> : Noyau </a:t>
            </a:r>
            <a:r>
              <a:rPr lang="fr-FR" sz="2400" b="1" dirty="0" smtClean="0">
                <a:latin typeface="Times New Roman" pitchFamily="18" charset="0"/>
              </a:rPr>
              <a:t>atomique</a:t>
            </a:r>
            <a:endParaRPr lang="fr-FR" sz="2400" b="1" dirty="0">
              <a:latin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fr-FR" sz="2400" b="1" dirty="0">
              <a:latin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2400" b="1" dirty="0">
                <a:solidFill>
                  <a:srgbClr val="000099"/>
                </a:solidFill>
                <a:latin typeface="Times New Roman" pitchFamily="18" charset="0"/>
              </a:rPr>
              <a:t>Chapitre 3</a:t>
            </a:r>
            <a:r>
              <a:rPr lang="fr-FR" sz="2400" b="1" dirty="0">
                <a:latin typeface="Times New Roman" pitchFamily="18" charset="0"/>
              </a:rPr>
              <a:t> : Structure électronique des atomes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fr-FR" sz="2400" b="1" dirty="0">
              <a:latin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2400" b="1" dirty="0">
                <a:solidFill>
                  <a:srgbClr val="000099"/>
                </a:solidFill>
                <a:latin typeface="Times New Roman" pitchFamily="18" charset="0"/>
              </a:rPr>
              <a:t>Chapitre 4</a:t>
            </a:r>
            <a:r>
              <a:rPr lang="fr-FR" sz="2400" b="1" dirty="0">
                <a:latin typeface="Times New Roman" pitchFamily="18" charset="0"/>
              </a:rPr>
              <a:t> : Classification périodique des éléments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fr-FR" sz="2400" b="1" dirty="0">
              <a:latin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r-FR" sz="2400" b="1" dirty="0">
                <a:solidFill>
                  <a:srgbClr val="000099"/>
                </a:solidFill>
                <a:latin typeface="Times New Roman" pitchFamily="18" charset="0"/>
              </a:rPr>
              <a:t>Chapitre 5</a:t>
            </a:r>
            <a:r>
              <a:rPr lang="fr-FR" sz="2400" b="1" dirty="0">
                <a:latin typeface="Times New Roman" pitchFamily="18" charset="0"/>
              </a:rPr>
              <a:t> : Liaisons chimiques et géométrie des molécules</a:t>
            </a:r>
            <a:endParaRPr lang="fr-FR" sz="2400" b="1" u="sng" dirty="0">
              <a:latin typeface="Times New Roman" pitchFamily="18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6140308" y="5786454"/>
            <a:ext cx="2860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Pr. </a:t>
            </a:r>
            <a:r>
              <a:rPr lang="fr-FR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Abdessamad</a:t>
            </a:r>
            <a:r>
              <a:rPr lang="fr-F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Mezdar</a:t>
            </a:r>
            <a:endParaRPr lang="fr-FR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88" y="2071688"/>
            <a:ext cx="6215062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11"/>
          <p:cNvSpPr txBox="1">
            <a:spLocks noChangeArrowheads="1"/>
          </p:cNvSpPr>
          <p:nvPr/>
        </p:nvSpPr>
        <p:spPr bwMode="auto">
          <a:xfrm>
            <a:off x="1214438" y="2143125"/>
            <a:ext cx="64071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600" b="1" i="1">
                <a:solidFill>
                  <a:srgbClr val="000099"/>
                </a:solidFill>
                <a:latin typeface="Times New Roman" pitchFamily="18" charset="0"/>
              </a:rPr>
              <a:t>Chapitre 1: </a:t>
            </a:r>
          </a:p>
          <a:p>
            <a:pPr algn="ctr">
              <a:spcBef>
                <a:spcPct val="50000"/>
              </a:spcBef>
            </a:pPr>
            <a:r>
              <a:rPr lang="fr-FR" sz="3600" b="1" i="1">
                <a:solidFill>
                  <a:srgbClr val="000099"/>
                </a:solidFill>
                <a:latin typeface="Times New Roman" pitchFamily="18" charset="0"/>
              </a:rPr>
              <a:t>Constituants de l’atome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88" y="2071688"/>
            <a:ext cx="6643687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ZoneTexte 9"/>
          <p:cNvSpPr txBox="1">
            <a:spLocks noChangeArrowheads="1"/>
          </p:cNvSpPr>
          <p:nvPr/>
        </p:nvSpPr>
        <p:spPr bwMode="auto">
          <a:xfrm>
            <a:off x="1285875" y="2714625"/>
            <a:ext cx="7072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4000" b="1" i="1">
                <a:solidFill>
                  <a:srgbClr val="000099"/>
                </a:solidFill>
                <a:latin typeface="Times New Roman" pitchFamily="18" charset="0"/>
              </a:rPr>
              <a:t>Caractéristiques de l’atome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0" y="23048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Dans la théorie atomique élaboré par Dalton au début du 19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siècle, l’atome constitue la partie indivisible de la matière. Par des méthodes physiques, on a pu ultérieurement décomposer l’atome en particules plus petites appelées particules élémentaires qui seront décrites dans ce chapitre.</a:t>
            </a:r>
          </a:p>
          <a:p>
            <a:pPr algn="just">
              <a:lnSpc>
                <a:spcPct val="150000"/>
              </a:lnSpc>
            </a:pPr>
            <a:r>
              <a:rPr lang="fr-FR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L'atome comprend : un noyau et des électrons en mouvement rapide autour de ce noyau. Cette représentation ressemble aux planètes du système solaire en mouvement autour du soleil.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fr-F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 descr="ato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63" y="3014674"/>
            <a:ext cx="20669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prot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2725" y="3411549"/>
            <a:ext cx="2762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neutr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92725" y="3987811"/>
            <a:ext cx="2762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 descr="électro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4163" y="4419611"/>
            <a:ext cx="2762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oneTexte 14"/>
          <p:cNvSpPr txBox="1">
            <a:spLocks noChangeArrowheads="1"/>
          </p:cNvSpPr>
          <p:nvPr/>
        </p:nvSpPr>
        <p:spPr bwMode="auto">
          <a:xfrm>
            <a:off x="5651500" y="3340111"/>
            <a:ext cx="10080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Proton</a:t>
            </a:r>
          </a:p>
        </p:txBody>
      </p:sp>
      <p:sp>
        <p:nvSpPr>
          <p:cNvPr id="12" name="ZoneTexte 20"/>
          <p:cNvSpPr txBox="1">
            <a:spLocks noChangeArrowheads="1"/>
          </p:cNvSpPr>
          <p:nvPr/>
        </p:nvSpPr>
        <p:spPr bwMode="auto">
          <a:xfrm>
            <a:off x="5651500" y="3916374"/>
            <a:ext cx="10080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Neutron</a:t>
            </a:r>
          </a:p>
        </p:txBody>
      </p:sp>
      <p:sp>
        <p:nvSpPr>
          <p:cNvPr id="13" name="ZoneTexte 21"/>
          <p:cNvSpPr txBox="1">
            <a:spLocks noChangeArrowheads="1"/>
          </p:cNvSpPr>
          <p:nvPr/>
        </p:nvSpPr>
        <p:spPr bwMode="auto">
          <a:xfrm>
            <a:off x="5643570" y="4419611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Electron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467507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1) Electron</a:t>
            </a:r>
          </a:p>
          <a:p>
            <a:pPr marL="342900" indent="-342900"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C’est une particule élémentaire chargé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négativement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 L’électron est caractérisé par</a:t>
            </a:r>
          </a:p>
          <a:p>
            <a:pPr marL="342900" indent="-342900"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     Sa masse                         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= 9,1.10</a:t>
            </a:r>
            <a:r>
              <a:rPr lang="fr-FR" b="1" baseline="30000" dirty="0" smtClean="0">
                <a:latin typeface="Times New Roman" pitchFamily="18" charset="0"/>
                <a:cs typeface="Times New Roman" pitchFamily="18" charset="0"/>
              </a:rPr>
              <a:t>- 31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kg</a:t>
            </a: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Sa charge électrique        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b="1" baseline="-25000" dirty="0" err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= - </a:t>
            </a:r>
            <a:r>
              <a:rPr lang="fr-FR" b="1" dirty="0" smtClean="0">
                <a:latin typeface="Times New Roman" pitchFamily="18" charset="0"/>
              </a:rPr>
              <a:t>e = - 1,6.10</a:t>
            </a:r>
            <a:r>
              <a:rPr lang="fr-FR" b="1" baseline="30000" dirty="0" smtClean="0">
                <a:latin typeface="Times New Roman" pitchFamily="18" charset="0"/>
                <a:sym typeface="Symbol" pitchFamily="18" charset="2"/>
              </a:rPr>
              <a:t></a:t>
            </a:r>
            <a:r>
              <a:rPr lang="fr-FR" b="1" baseline="30000" dirty="0" smtClean="0">
                <a:latin typeface="Times New Roman" pitchFamily="18" charset="0"/>
              </a:rPr>
              <a:t>19</a:t>
            </a:r>
            <a:r>
              <a:rPr lang="fr-FR" b="1" dirty="0" smtClean="0">
                <a:latin typeface="Times New Roman" pitchFamily="18" charset="0"/>
              </a:rPr>
              <a:t> coulomb (C )</a:t>
            </a:r>
            <a:endParaRPr lang="fr-F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Line 2"/>
          <p:cNvSpPr>
            <a:spLocks noChangeShapeType="1"/>
          </p:cNvSpPr>
          <p:nvPr/>
        </p:nvSpPr>
        <p:spPr bwMode="auto">
          <a:xfrm>
            <a:off x="46831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>
            <a:off x="1619250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558006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6631" name="Text Box 33"/>
          <p:cNvSpPr txBox="1">
            <a:spLocks noChangeArrowheads="1"/>
          </p:cNvSpPr>
          <p:nvPr/>
        </p:nvSpPr>
        <p:spPr bwMode="auto">
          <a:xfrm>
            <a:off x="0" y="3009415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Sa masse                         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b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= 1,673.10</a:t>
            </a:r>
            <a:r>
              <a:rPr lang="fr-FR" b="1" baseline="30000" dirty="0" smtClean="0">
                <a:latin typeface="Times New Roman" pitchFamily="18" charset="0"/>
                <a:cs typeface="Times New Roman" pitchFamily="18" charset="0"/>
              </a:rPr>
              <a:t>- 27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kg= 1836 m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</a:p>
          <a:p>
            <a:pPr marL="342900" indent="-342900"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Sa charge électrique        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b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= + </a:t>
            </a:r>
            <a:r>
              <a:rPr lang="fr-FR" b="1" dirty="0" smtClean="0">
                <a:latin typeface="Times New Roman" pitchFamily="18" charset="0"/>
              </a:rPr>
              <a:t>e = + 1,6.10</a:t>
            </a:r>
            <a:r>
              <a:rPr lang="fr-FR" b="1" baseline="30000" dirty="0" smtClean="0">
                <a:latin typeface="Times New Roman" pitchFamily="18" charset="0"/>
                <a:sym typeface="Symbol" pitchFamily="18" charset="2"/>
              </a:rPr>
              <a:t></a:t>
            </a:r>
            <a:r>
              <a:rPr lang="fr-FR" b="1" baseline="30000" dirty="0" smtClean="0">
                <a:latin typeface="Times New Roman" pitchFamily="18" charset="0"/>
              </a:rPr>
              <a:t>19</a:t>
            </a:r>
            <a:r>
              <a:rPr lang="fr-FR" b="1" dirty="0" smtClean="0">
                <a:latin typeface="Times New Roman" pitchFamily="18" charset="0"/>
              </a:rPr>
              <a:t> coulomb (C )</a:t>
            </a:r>
          </a:p>
        </p:txBody>
      </p:sp>
      <p:sp>
        <p:nvSpPr>
          <p:cNvPr id="26639" name="Rectangle 22"/>
          <p:cNvSpPr>
            <a:spLocks noChangeArrowheads="1"/>
          </p:cNvSpPr>
          <p:nvPr/>
        </p:nvSpPr>
        <p:spPr bwMode="auto">
          <a:xfrm>
            <a:off x="0" y="0"/>
            <a:ext cx="9144000" cy="6361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2000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2) Noyau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noyau est assimilable à une sphère de très petite dimension (r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= 10</a:t>
            </a:r>
            <a:r>
              <a:rPr lang="fr-FR" baseline="30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10</a:t>
            </a:r>
            <a:r>
              <a:rPr lang="fr-FR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m), le rayon (r ) de l’atome est de l’ordre de l’Angström </a:t>
            </a:r>
            <a:r>
              <a:rPr lang="fr-FR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(1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Å = 10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-10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m). Le noyau est constitué essentiellement de protons et de neutrons.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2-1) Proton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C’est une particule élémentaire chargée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positivement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et de charge égale en valeur absolue à celle de l’électron. Le proton est caractérisé par: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eaLnBrk="0" hangingPunct="0">
              <a:spcBef>
                <a:spcPct val="20000"/>
              </a:spcBef>
            </a:pPr>
            <a:endParaRPr lang="fr-FR" sz="2000" b="1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32" y="3857628"/>
            <a:ext cx="9144032" cy="1865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2-2) Neutrons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Le neutron est une particule matérielle </a:t>
            </a: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non chargée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(ne porte pas de charge électrique). Sa masse est sensiblement égale à celle du proton.</a:t>
            </a:r>
          </a:p>
          <a:p>
            <a:pPr algn="just" eaLnBrk="0" hangingPunct="0">
              <a:lnSpc>
                <a:spcPct val="150000"/>
              </a:lnSpc>
              <a:spcBef>
                <a:spcPct val="20000"/>
              </a:spcBef>
            </a:pP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3" name="Text Box 33"/>
          <p:cNvSpPr txBox="1">
            <a:spLocks noChangeArrowheads="1"/>
          </p:cNvSpPr>
          <p:nvPr/>
        </p:nvSpPr>
        <p:spPr bwMode="auto">
          <a:xfrm>
            <a:off x="-32" y="5143512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Sa masse                         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= 1,675.10</a:t>
            </a:r>
            <a:r>
              <a:rPr lang="fr-FR" b="1" baseline="30000" dirty="0" smtClean="0">
                <a:latin typeface="Times New Roman" pitchFamily="18" charset="0"/>
                <a:cs typeface="Times New Roman" pitchFamily="18" charset="0"/>
              </a:rPr>
              <a:t>- 27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kg 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</a:t>
            </a:r>
            <a:r>
              <a:rPr lang="fr-FR" b="1" dirty="0" smtClean="0">
                <a:solidFill>
                  <a:srgbClr val="000099"/>
                </a:solidFill>
                <a:latin typeface="Times New Roman" pitchFamily="18" charset="0"/>
              </a:rPr>
              <a:t>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fr-FR" b="1" baseline="-25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fr-FR" b="1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Sa charge électrique        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fr-FR" b="1" baseline="-250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= 0</a:t>
            </a:r>
            <a:r>
              <a:rPr lang="fr-FR" b="1" dirty="0" smtClean="0">
                <a:latin typeface="Times New Roman" pitchFamily="18" charset="0"/>
              </a:rPr>
              <a:t> (C )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Line 2"/>
          <p:cNvSpPr>
            <a:spLocks noChangeShapeType="1"/>
          </p:cNvSpPr>
          <p:nvPr/>
        </p:nvSpPr>
        <p:spPr bwMode="auto">
          <a:xfrm>
            <a:off x="46831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fr-FR"/>
          </a:p>
        </p:txBody>
      </p:sp>
      <p:sp>
        <p:nvSpPr>
          <p:cNvPr id="27652" name="Line 3"/>
          <p:cNvSpPr>
            <a:spLocks noChangeShapeType="1"/>
          </p:cNvSpPr>
          <p:nvPr/>
        </p:nvSpPr>
        <p:spPr bwMode="auto">
          <a:xfrm>
            <a:off x="1619250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fr-FR"/>
          </a:p>
        </p:txBody>
      </p:sp>
      <p:sp>
        <p:nvSpPr>
          <p:cNvPr id="27653" name="Line 4"/>
          <p:cNvSpPr>
            <a:spLocks noChangeShapeType="1"/>
          </p:cNvSpPr>
          <p:nvPr/>
        </p:nvSpPr>
        <p:spPr bwMode="auto">
          <a:xfrm>
            <a:off x="5580063" y="620713"/>
            <a:ext cx="0" cy="7143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ct val="150000"/>
              </a:lnSpc>
            </a:pPr>
            <a:endParaRPr lang="fr-FR"/>
          </a:p>
        </p:txBody>
      </p:sp>
      <p:sp>
        <p:nvSpPr>
          <p:cNvPr id="27667" name="Rectangle 21"/>
          <p:cNvSpPr>
            <a:spLocks noChangeArrowheads="1"/>
          </p:cNvSpPr>
          <p:nvPr/>
        </p:nvSpPr>
        <p:spPr bwMode="auto">
          <a:xfrm>
            <a:off x="-32" y="-24"/>
            <a:ext cx="4955524" cy="1704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</a:rPr>
              <a:t>Remarque</a:t>
            </a:r>
          </a:p>
          <a:p>
            <a:pPr eaLnBrk="0" hangingPunct="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b="1" dirty="0" smtClean="0">
                <a:latin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</a:rPr>
              <a:t>m</a:t>
            </a:r>
            <a:r>
              <a:rPr lang="fr-FR" baseline="-25000" dirty="0" smtClean="0">
                <a:latin typeface="Times New Roman" pitchFamily="18" charset="0"/>
              </a:rPr>
              <a:t>neutron</a:t>
            </a:r>
            <a:r>
              <a:rPr lang="fr-FR" dirty="0" smtClean="0">
                <a:latin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sym typeface="Symbol" pitchFamily="18" charset="2"/>
              </a:rPr>
              <a:t></a:t>
            </a:r>
            <a:r>
              <a:rPr lang="fr-FR" dirty="0">
                <a:latin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</a:rPr>
              <a:t>m</a:t>
            </a:r>
            <a:r>
              <a:rPr lang="fr-FR" baseline="-25000" dirty="0" smtClean="0">
                <a:latin typeface="Times New Roman" pitchFamily="18" charset="0"/>
              </a:rPr>
              <a:t>proton</a:t>
            </a:r>
            <a:r>
              <a:rPr lang="fr-FR" dirty="0" smtClean="0">
                <a:latin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</a:rPr>
              <a:t>= 1836 </a:t>
            </a:r>
            <a:r>
              <a:rPr lang="fr-FR" dirty="0" smtClean="0">
                <a:latin typeface="Times New Roman" pitchFamily="18" charset="0"/>
              </a:rPr>
              <a:t>m</a:t>
            </a:r>
            <a:r>
              <a:rPr lang="fr-FR" baseline="-25000" dirty="0" smtClean="0">
                <a:latin typeface="Times New Roman" pitchFamily="18" charset="0"/>
              </a:rPr>
              <a:t>électron</a:t>
            </a:r>
          </a:p>
          <a:p>
            <a:pPr eaLnBrk="0" hangingPunct="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 smtClean="0">
                <a:latin typeface="Times New Roman" pitchFamily="18" charset="0"/>
              </a:rPr>
              <a:t> m</a:t>
            </a:r>
            <a:r>
              <a:rPr lang="fr-FR" baseline="-25000" dirty="0" smtClean="0">
                <a:latin typeface="Times New Roman" pitchFamily="18" charset="0"/>
              </a:rPr>
              <a:t>atome</a:t>
            </a:r>
            <a:r>
              <a:rPr lang="fr-FR" dirty="0" smtClean="0">
                <a:latin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sym typeface="Symbol" pitchFamily="18" charset="2"/>
              </a:rPr>
              <a:t></a:t>
            </a:r>
            <a:r>
              <a:rPr lang="fr-FR" dirty="0" smtClean="0">
                <a:latin typeface="Times New Roman" pitchFamily="18" charset="0"/>
              </a:rPr>
              <a:t> m</a:t>
            </a:r>
            <a:r>
              <a:rPr lang="fr-FR" baseline="-25000" dirty="0" smtClean="0">
                <a:latin typeface="Times New Roman" pitchFamily="18" charset="0"/>
              </a:rPr>
              <a:t>noyau</a:t>
            </a:r>
          </a:p>
          <a:p>
            <a:pPr eaLnBrk="0" hangingPunct="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baseline="-25000" dirty="0" smtClean="0">
                <a:latin typeface="Times New Roman" pitchFamily="18" charset="0"/>
              </a:rPr>
              <a:t>  </a:t>
            </a:r>
            <a:r>
              <a:rPr lang="fr-FR" dirty="0" smtClean="0">
                <a:latin typeface="Times New Roman" pitchFamily="18" charset="0"/>
              </a:rPr>
              <a:t>L’atome étant électriquement neutre (non chargé).</a:t>
            </a:r>
            <a:endParaRPr lang="fr-FR" dirty="0">
              <a:latin typeface="Times New Roman" pitchFamily="18" charset="0"/>
            </a:endParaRPr>
          </a:p>
        </p:txBody>
      </p:sp>
      <p:sp>
        <p:nvSpPr>
          <p:cNvPr id="27670" name="Text Box 26"/>
          <p:cNvSpPr txBox="1">
            <a:spLocks noChangeArrowheads="1"/>
          </p:cNvSpPr>
          <p:nvPr/>
        </p:nvSpPr>
        <p:spPr bwMode="auto">
          <a:xfrm>
            <a:off x="0" y="1714488"/>
            <a:ext cx="9144000" cy="466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    Charge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de l’atome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= Charge des électrons + charge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protons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Z (- e) + Z e = 0      avec Z est le nombre de protons.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3) Caractéristiques de l’atome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3-1) Numéro atomique (Nombre de charge)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- Le numéro atomique, noté Z, représente le nombre de protons que contient le noyau d’un atome. Il désigne également le nombre d’électrons si l’atome ne porte pas de charge électrique.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- Pour un atome chargé (appelé ion), Z représente le nombre de protons.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3-2) Nombre de la masse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nombre de masse, noté A, est le nombre de nucléons (protons et neutrons) qui constitue le noyau de l’atome.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Comme                                         et 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00232" y="5500702"/>
            <a:ext cx="4357718" cy="473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542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∑ protons + </a:t>
            </a:r>
            <a:r>
              <a:rPr lang="fr-FR" dirty="0" smtClean="0">
                <a:latin typeface="Times New Roman"/>
                <a:cs typeface="Times New Roman"/>
                <a:sym typeface="Symbol" pitchFamily="18" charset="2"/>
              </a:rPr>
              <a:t>∑</a:t>
            </a:r>
            <a:r>
              <a:rPr lang="fr-FR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 neutrons = Z + N</a:t>
            </a: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05762" y="5868734"/>
            <a:ext cx="1928826" cy="473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542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Z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∑ protons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522937" y="5883439"/>
            <a:ext cx="2143140" cy="473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542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</a:t>
            </a:r>
            <a:r>
              <a:rPr lang="fr-FR" dirty="0" smtClean="0">
                <a:latin typeface="Times New Roman"/>
                <a:cs typeface="Times New Roman"/>
                <a:sym typeface="Symbol" pitchFamily="18" charset="2"/>
              </a:rPr>
              <a:t>∑</a:t>
            </a:r>
            <a:r>
              <a:rPr lang="fr-FR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 neutrons</a:t>
            </a:r>
            <a:endParaRPr lang="fr-FR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150000"/>
              </a:lnSpc>
              <a:defRPr/>
            </a:pPr>
            <a:fld id="{C0E56E0A-11F4-48AF-875D-A1E85FD290D3}" type="slidenum">
              <a:rPr lang="fr-FR" smtClean="0"/>
              <a:pPr>
                <a:lnSpc>
                  <a:spcPct val="150000"/>
                </a:lnSpc>
                <a:defRPr/>
              </a:pPr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7988212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3- 3) Notation d’un atome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 général, on représente un atome (élément chimique) X par la notation suivante: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X : symbole de l’élément chimique.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A : nombre de masse (ou nombre de nucléons).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Z : nombre de protons.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q : charge de l’élément.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Remarque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Nombre des électrons = Z - q</a:t>
            </a:r>
          </a:p>
        </p:txBody>
      </p:sp>
      <p:graphicFrame>
        <p:nvGraphicFramePr>
          <p:cNvPr id="4097" name="Object 12"/>
          <p:cNvGraphicFramePr>
            <a:graphicFrameLocks noChangeAspect="1"/>
          </p:cNvGraphicFramePr>
          <p:nvPr/>
        </p:nvGraphicFramePr>
        <p:xfrm>
          <a:off x="1785918" y="1085850"/>
          <a:ext cx="901700" cy="900113"/>
        </p:xfrm>
        <a:graphic>
          <a:graphicData uri="http://schemas.openxmlformats.org/presentationml/2006/ole">
            <p:oleObj spid="_x0000_s4097" name="Équation" r:id="rId4" imgW="545760" imgH="330120" progId="Equation.3">
              <p:embed/>
            </p:oleObj>
          </a:graphicData>
        </a:graphic>
      </p:graphicFrame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0" y="3356017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-2799" y="3357562"/>
            <a:ext cx="2717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  d’application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fr-FR" sz="105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7" y="3714752"/>
            <a:ext cx="82153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 err="1">
                <a:latin typeface="Times New Roman" pitchFamily="18" charset="0"/>
                <a:cs typeface="Times New Roman" pitchFamily="18" charset="0"/>
              </a:rPr>
              <a:t>Calculer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nombre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protons, de neutrons et des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électrons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des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atomes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suivants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: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e 26"/>
          <p:cNvGrpSpPr>
            <a:grpSpLocks/>
          </p:cNvGrpSpPr>
          <p:nvPr/>
        </p:nvGrpSpPr>
        <p:grpSpPr bwMode="auto">
          <a:xfrm>
            <a:off x="57176" y="4286256"/>
            <a:ext cx="8229600" cy="2492990"/>
            <a:chOff x="557214" y="2358991"/>
            <a:chExt cx="8229600" cy="2493185"/>
          </a:xfrm>
        </p:grpSpPr>
        <p:sp>
          <p:nvSpPr>
            <p:cNvPr id="11" name="Rectangle 2"/>
            <p:cNvSpPr txBox="1">
              <a:spLocks noChangeArrowheads="1"/>
            </p:cNvSpPr>
            <p:nvPr/>
          </p:nvSpPr>
          <p:spPr>
            <a:xfrm>
              <a:off x="557214" y="2358991"/>
              <a:ext cx="8229600" cy="2493185"/>
            </a:xfrm>
            <a:prstGeom prst="rect">
              <a:avLst/>
            </a:prstGeom>
            <a:ln/>
          </p:spPr>
          <p:txBody>
            <a:bodyPr>
              <a:spAutoFit/>
            </a:bodyPr>
            <a:lstStyle/>
            <a:p>
              <a:pPr marL="342900" indent="-342900" eaLnBrk="0" hangingPunct="0">
                <a:lnSpc>
                  <a:spcPct val="150000"/>
                </a:lnSpc>
                <a:spcBef>
                  <a:spcPct val="20000"/>
                </a:spcBef>
                <a:buFont typeface="Wingdings 3"/>
                <a:buChar char=""/>
                <a:tabLst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7350" algn="l"/>
                  <a:tab pos="7185025" algn="l"/>
                  <a:tab pos="7634288" algn="l"/>
                  <a:tab pos="8083550" algn="l"/>
                  <a:tab pos="8532813" algn="l"/>
                  <a:tab pos="8982075" algn="l"/>
                </a:tabLst>
                <a:defRPr/>
              </a:pP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Le </a:t>
              </a:r>
              <a:r>
                <a:rPr lang="en-GB" sz="2000" dirty="0">
                  <a:latin typeface="Times New Roman" pitchFamily="18" charset="0"/>
                  <a:cs typeface="Times New Roman" pitchFamily="18" charset="0"/>
                </a:rPr>
                <a:t>carbone :      </a:t>
              </a:r>
              <a:r>
                <a:rPr lang="en-GB" sz="2000" baseline="-25000" dirty="0" smtClean="0">
                  <a:latin typeface="Times New Roman" pitchFamily="18" charset="0"/>
                  <a:cs typeface="Times New Roman" pitchFamily="18" charset="0"/>
                </a:rPr>
                <a:t>6</a:t>
              </a: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C, </a:t>
              </a:r>
              <a:r>
                <a:rPr lang="en-GB" sz="2000" baseline="-25000" dirty="0" smtClean="0">
                  <a:latin typeface="Times New Roman" pitchFamily="18" charset="0"/>
                  <a:cs typeface="Times New Roman" pitchFamily="18" charset="0"/>
                </a:rPr>
                <a:t>6</a:t>
              </a: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C .</a:t>
              </a:r>
              <a:endParaRPr lang="en-GB" sz="2000" dirty="0">
                <a:latin typeface="Times New Roman" pitchFamily="18" charset="0"/>
                <a:cs typeface="Times New Roman" pitchFamily="18" charset="0"/>
              </a:endParaRPr>
            </a:p>
            <a:p>
              <a:pPr marL="342900" indent="-342900" eaLnBrk="0" hangingPunct="0">
                <a:lnSpc>
                  <a:spcPct val="150000"/>
                </a:lnSpc>
                <a:spcBef>
                  <a:spcPct val="20000"/>
                </a:spcBef>
                <a:buFont typeface="Wingdings 3"/>
                <a:buChar char=""/>
                <a:tabLst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7350" algn="l"/>
                  <a:tab pos="7185025" algn="l"/>
                  <a:tab pos="7634288" algn="l"/>
                  <a:tab pos="8083550" algn="l"/>
                  <a:tab pos="8532813" algn="l"/>
                  <a:tab pos="8982075" algn="l"/>
                </a:tabLst>
                <a:defRPr/>
              </a:pP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Le </a:t>
              </a:r>
              <a:r>
                <a:rPr lang="en-GB" sz="2000" dirty="0">
                  <a:latin typeface="Times New Roman" pitchFamily="18" charset="0"/>
                  <a:cs typeface="Times New Roman" pitchFamily="18" charset="0"/>
                </a:rPr>
                <a:t>fer : </a:t>
              </a:r>
              <a:r>
                <a:rPr lang="en-GB" sz="2000" baseline="30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000" dirty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GB" sz="2000" baseline="-25000" dirty="0">
                  <a:latin typeface="Times New Roman" pitchFamily="18" charset="0"/>
                  <a:cs typeface="Times New Roman" pitchFamily="18" charset="0"/>
                </a:rPr>
                <a:t>26</a:t>
              </a:r>
              <a:r>
                <a:rPr lang="en-GB" sz="2000" dirty="0">
                  <a:latin typeface="Times New Roman" pitchFamily="18" charset="0"/>
                  <a:cs typeface="Times New Roman" pitchFamily="18" charset="0"/>
                </a:rPr>
                <a:t>Fe</a:t>
              </a: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en-GB" sz="2000" dirty="0">
                <a:latin typeface="Times New Roman" pitchFamily="18" charset="0"/>
                <a:cs typeface="Times New Roman" pitchFamily="18" charset="0"/>
              </a:endParaRPr>
            </a:p>
            <a:p>
              <a:pPr marL="342900" indent="-342900" eaLnBrk="0" hangingPunct="0">
                <a:lnSpc>
                  <a:spcPct val="150000"/>
                </a:lnSpc>
                <a:spcBef>
                  <a:spcPct val="20000"/>
                </a:spcBef>
                <a:buFont typeface="Wingdings 3" pitchFamily="18" charset="2"/>
                <a:buChar char=""/>
                <a:tabLst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7350" algn="l"/>
                  <a:tab pos="7185025" algn="l"/>
                  <a:tab pos="7634288" algn="l"/>
                  <a:tab pos="8083550" algn="l"/>
                  <a:tab pos="8532813" algn="l"/>
                  <a:tab pos="8982075" algn="l"/>
                </a:tabLst>
                <a:defRPr/>
              </a:pPr>
              <a:r>
                <a:rPr lang="en-GB" sz="2000" dirty="0">
                  <a:latin typeface="Times New Roman" pitchFamily="18" charset="0"/>
                  <a:cs typeface="Times New Roman" pitchFamily="18" charset="0"/>
                </a:rPr>
                <a:t>L’hydrogène : </a:t>
              </a: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GB" sz="2000" baseline="-250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</a:p>
            <a:p>
              <a:pPr marL="342900" indent="-342900" eaLnBrk="0" hangingPunct="0">
                <a:lnSpc>
                  <a:spcPct val="150000"/>
                </a:lnSpc>
                <a:spcBef>
                  <a:spcPct val="20000"/>
                </a:spcBef>
                <a:buFont typeface="Wingdings 3" pitchFamily="18" charset="2"/>
                <a:buChar char=""/>
                <a:tabLst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7350" algn="l"/>
                  <a:tab pos="7185025" algn="l"/>
                  <a:tab pos="7634288" algn="l"/>
                  <a:tab pos="8083550" algn="l"/>
                  <a:tab pos="8532813" algn="l"/>
                  <a:tab pos="8982075" algn="l"/>
                </a:tabLst>
                <a:defRPr/>
              </a:pPr>
              <a:r>
                <a:rPr lang="fr-FR" sz="2000" dirty="0" smtClean="0">
                  <a:latin typeface="Times New Roman" pitchFamily="18" charset="0"/>
                  <a:cs typeface="Times New Roman" pitchFamily="18" charset="0"/>
                </a:rPr>
                <a:t>L’oxygène</a:t>
              </a: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 :      </a:t>
              </a:r>
              <a:r>
                <a:rPr lang="en-GB" sz="2000" baseline="-25000" dirty="0" smtClean="0">
                  <a:latin typeface="Times New Roman" pitchFamily="18" charset="0"/>
                  <a:cs typeface="Times New Roman" pitchFamily="18" charset="0"/>
                </a:rPr>
                <a:t>8</a:t>
              </a: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O, </a:t>
              </a:r>
              <a:r>
                <a:rPr lang="en-GB" sz="2000" baseline="-25000" dirty="0" smtClean="0">
                  <a:latin typeface="Times New Roman" pitchFamily="18" charset="0"/>
                  <a:cs typeface="Times New Roman" pitchFamily="18" charset="0"/>
                </a:rPr>
                <a:t>8</a:t>
              </a:r>
              <a:r>
                <a:rPr lang="en-GB" sz="2000" dirty="0" smtClean="0">
                  <a:latin typeface="Times New Roman" pitchFamily="18" charset="0"/>
                  <a:cs typeface="Times New Roman" pitchFamily="18" charset="0"/>
                </a:rPr>
                <a:t>O .</a:t>
              </a:r>
            </a:p>
            <a:p>
              <a:pPr marL="342900" indent="-342900" eaLnBrk="0" hangingPunct="0">
                <a:spcBef>
                  <a:spcPct val="20000"/>
                </a:spcBef>
                <a:buFont typeface="Wingdings 3" pitchFamily="18" charset="2"/>
                <a:buChar char=""/>
                <a:tabLst>
                  <a:tab pos="446088" algn="l"/>
                  <a:tab pos="895350" algn="l"/>
                  <a:tab pos="1344613" algn="l"/>
                  <a:tab pos="1793875" algn="l"/>
                  <a:tab pos="2243138" algn="l"/>
                  <a:tab pos="2692400" algn="l"/>
                  <a:tab pos="3141663" algn="l"/>
                  <a:tab pos="3590925" algn="l"/>
                  <a:tab pos="4040188" algn="l"/>
                  <a:tab pos="4489450" algn="l"/>
                  <a:tab pos="4938713" algn="l"/>
                  <a:tab pos="5387975" algn="l"/>
                  <a:tab pos="5837238" algn="l"/>
                  <a:tab pos="6286500" algn="l"/>
                  <a:tab pos="6737350" algn="l"/>
                  <a:tab pos="7185025" algn="l"/>
                  <a:tab pos="7634288" algn="l"/>
                  <a:tab pos="8083550" algn="l"/>
                  <a:tab pos="8532813" algn="l"/>
                  <a:tab pos="8982075" algn="l"/>
                </a:tabLst>
                <a:defRPr/>
              </a:pPr>
              <a:endParaRPr lang="en-GB" sz="20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2" name="Groupe 25"/>
            <p:cNvGrpSpPr>
              <a:grpSpLocks/>
            </p:cNvGrpSpPr>
            <p:nvPr/>
          </p:nvGrpSpPr>
          <p:grpSpPr bwMode="auto">
            <a:xfrm>
              <a:off x="1944784" y="2358991"/>
              <a:ext cx="1127018" cy="1348653"/>
              <a:chOff x="1944784" y="2358991"/>
              <a:chExt cx="1127018" cy="1348653"/>
            </a:xfrm>
          </p:grpSpPr>
          <p:sp>
            <p:nvSpPr>
              <p:cNvPr id="13" name="ZoneTexte 20"/>
              <p:cNvSpPr txBox="1">
                <a:spLocks noChangeArrowheads="1"/>
              </p:cNvSpPr>
              <p:nvPr/>
            </p:nvSpPr>
            <p:spPr bwMode="auto">
              <a:xfrm>
                <a:off x="2500298" y="2358991"/>
                <a:ext cx="571504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r-FR" sz="1200" dirty="0" smtClean="0">
                    <a:latin typeface="Times New Roman" pitchFamily="18" charset="0"/>
                    <a:cs typeface="Times New Roman" pitchFamily="18" charset="0"/>
                  </a:rPr>
                  <a:t>12</a:t>
                </a:r>
                <a:endParaRPr lang="fr-FR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" name="ZoneTexte 21"/>
              <p:cNvSpPr txBox="1">
                <a:spLocks noChangeArrowheads="1"/>
              </p:cNvSpPr>
              <p:nvPr/>
            </p:nvSpPr>
            <p:spPr bwMode="auto">
              <a:xfrm>
                <a:off x="1944784" y="2924051"/>
                <a:ext cx="571504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r-FR" sz="1200" dirty="0">
                    <a:latin typeface="Times New Roman" pitchFamily="18" charset="0"/>
                    <a:cs typeface="Times New Roman" pitchFamily="18" charset="0"/>
                  </a:rPr>
                  <a:t>56</a:t>
                </a:r>
              </a:p>
            </p:txBody>
          </p:sp>
          <p:sp>
            <p:nvSpPr>
              <p:cNvPr id="15" name="ZoneTexte 22"/>
              <p:cNvSpPr txBox="1">
                <a:spLocks noChangeArrowheads="1"/>
              </p:cNvSpPr>
              <p:nvPr/>
            </p:nvSpPr>
            <p:spPr bwMode="auto">
              <a:xfrm>
                <a:off x="2442687" y="3430645"/>
                <a:ext cx="571504" cy="2769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r-FR" sz="12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</p:grpSp>
      <p:sp>
        <p:nvSpPr>
          <p:cNvPr id="18" name="ZoneTexte 20"/>
          <p:cNvSpPr txBox="1">
            <a:spLocks noChangeArrowheads="1"/>
          </p:cNvSpPr>
          <p:nvPr/>
        </p:nvSpPr>
        <p:spPr bwMode="auto">
          <a:xfrm>
            <a:off x="2359585" y="4286256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9" name="ZoneTexte 20"/>
          <p:cNvSpPr txBox="1">
            <a:spLocks noChangeArrowheads="1"/>
          </p:cNvSpPr>
          <p:nvPr/>
        </p:nvSpPr>
        <p:spPr bwMode="auto">
          <a:xfrm>
            <a:off x="2670884" y="4366469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+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ZoneTexte 20"/>
          <p:cNvSpPr txBox="1">
            <a:spLocks noChangeArrowheads="1"/>
          </p:cNvSpPr>
          <p:nvPr/>
        </p:nvSpPr>
        <p:spPr bwMode="auto">
          <a:xfrm>
            <a:off x="1928794" y="5866667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>
            <a:spLocks noChangeArrowheads="1"/>
          </p:cNvSpPr>
          <p:nvPr/>
        </p:nvSpPr>
        <p:spPr bwMode="auto">
          <a:xfrm>
            <a:off x="2302002" y="5866667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2629319" y="5866667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2-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E56E0A-11F4-48AF-875D-A1E85FD290D3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214282" y="214290"/>
            <a:ext cx="27174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Exemple  d’application 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fr-FR" sz="105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500034" y="1066078"/>
          <a:ext cx="8072496" cy="3577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5416"/>
                <a:gridCol w="1345416"/>
                <a:gridCol w="1345416"/>
                <a:gridCol w="1345416"/>
                <a:gridCol w="1345416"/>
                <a:gridCol w="1345416"/>
              </a:tblGrid>
              <a:tr h="76605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Elément</a:t>
                      </a:r>
                      <a:r>
                        <a:rPr lang="fr-FR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chimique</a:t>
                      </a:r>
                      <a:endParaRPr lang="fr-FR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Nombre de masse A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Numéro atomique Z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Nombre de neutrons N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Charge q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Nombre </a:t>
                      </a:r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des </a:t>
                      </a:r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électrons</a:t>
                      </a:r>
                      <a:r>
                        <a:rPr lang="en-GB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443828"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443828"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443828"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Fe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443828"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443828"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  <a:tr h="443828">
                <a:tc>
                  <a:txBody>
                    <a:bodyPr/>
                    <a:lstStyle/>
                    <a:p>
                      <a:pPr algn="ctr"/>
                      <a:r>
                        <a:rPr lang="en-GB" sz="1800" baseline="-250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en-GB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fr-FR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- 2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fr-FR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6" name="ZoneTexte 20"/>
          <p:cNvSpPr txBox="1">
            <a:spLocks noChangeArrowheads="1"/>
          </p:cNvSpPr>
          <p:nvPr/>
        </p:nvSpPr>
        <p:spPr bwMode="auto">
          <a:xfrm>
            <a:off x="928662" y="1928802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ZoneTexte 20"/>
          <p:cNvSpPr txBox="1">
            <a:spLocks noChangeArrowheads="1"/>
          </p:cNvSpPr>
          <p:nvPr/>
        </p:nvSpPr>
        <p:spPr bwMode="auto">
          <a:xfrm>
            <a:off x="914807" y="2369122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ZoneTexte 20"/>
          <p:cNvSpPr txBox="1">
            <a:spLocks noChangeArrowheads="1"/>
          </p:cNvSpPr>
          <p:nvPr/>
        </p:nvSpPr>
        <p:spPr bwMode="auto">
          <a:xfrm>
            <a:off x="1175012" y="2401158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 +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21"/>
          <p:cNvSpPr txBox="1">
            <a:spLocks noChangeArrowheads="1"/>
          </p:cNvSpPr>
          <p:nvPr/>
        </p:nvSpPr>
        <p:spPr bwMode="auto">
          <a:xfrm>
            <a:off x="900952" y="2829786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56</a:t>
            </a:r>
          </a:p>
        </p:txBody>
      </p:sp>
      <p:sp>
        <p:nvSpPr>
          <p:cNvPr id="11" name="ZoneTexte 21"/>
          <p:cNvSpPr txBox="1">
            <a:spLocks noChangeArrowheads="1"/>
          </p:cNvSpPr>
          <p:nvPr/>
        </p:nvSpPr>
        <p:spPr bwMode="auto">
          <a:xfrm>
            <a:off x="956372" y="3304305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oneTexte 21"/>
          <p:cNvSpPr txBox="1">
            <a:spLocks noChangeArrowheads="1"/>
          </p:cNvSpPr>
          <p:nvPr/>
        </p:nvSpPr>
        <p:spPr bwMode="auto">
          <a:xfrm>
            <a:off x="884057" y="3752809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ZoneTexte 21"/>
          <p:cNvSpPr txBox="1">
            <a:spLocks noChangeArrowheads="1"/>
          </p:cNvSpPr>
          <p:nvPr/>
        </p:nvSpPr>
        <p:spPr bwMode="auto">
          <a:xfrm>
            <a:off x="887092" y="4189803"/>
            <a:ext cx="571504" cy="27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ZoneTexte 21"/>
          <p:cNvSpPr txBox="1">
            <a:spLocks noChangeArrowheads="1"/>
          </p:cNvSpPr>
          <p:nvPr/>
        </p:nvSpPr>
        <p:spPr bwMode="auto">
          <a:xfrm>
            <a:off x="1205757" y="4154604"/>
            <a:ext cx="57150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200" dirty="0" smtClean="0">
                <a:latin typeface="Times New Roman" pitchFamily="18" charset="0"/>
                <a:cs typeface="Times New Roman" pitchFamily="18" charset="0"/>
              </a:rPr>
              <a:t>2-</a:t>
            </a: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5786" y="4857760"/>
            <a:ext cx="3026470" cy="4580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Nombre des électrons = Z - q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1472" y="5357826"/>
            <a:ext cx="4357718" cy="473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5425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A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 ∑ protons + </a:t>
            </a:r>
            <a:r>
              <a:rPr lang="fr-FR" b="1" dirty="0" smtClean="0">
                <a:latin typeface="Times New Roman"/>
                <a:cs typeface="Times New Roman"/>
                <a:sym typeface="Symbol" pitchFamily="18" charset="2"/>
              </a:rPr>
              <a:t>∑</a:t>
            </a:r>
            <a:r>
              <a:rPr lang="fr-FR" b="1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 neutrons = Z + N</a:t>
            </a:r>
            <a:endParaRPr lang="fr-FR" b="1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3535</TotalTime>
  <Words>1241</Words>
  <Application>Microsoft Office PowerPoint</Application>
  <PresentationFormat>Affichage à l'écran (4:3)</PresentationFormat>
  <Paragraphs>275</Paragraphs>
  <Slides>17</Slides>
  <Notes>11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Thème Office</vt:lpstr>
      <vt:lpstr>Équation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ouafa</dc:creator>
  <cp:lastModifiedBy>abdessamad</cp:lastModifiedBy>
  <cp:revision>510</cp:revision>
  <dcterms:created xsi:type="dcterms:W3CDTF">2012-12-24T23:39:55Z</dcterms:created>
  <dcterms:modified xsi:type="dcterms:W3CDTF">2020-12-29T20:14:47Z</dcterms:modified>
</cp:coreProperties>
</file>