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721A16-FEFB-417B-A4F8-4134E594BF05}" type="datetimeFigureOut">
              <a:rPr lang="fr-FR" smtClean="0"/>
              <a:pPr/>
              <a:t>24/04/2021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9F63C2-AE98-4D2D-ACE5-7F42C987B8DF}" type="slidenum">
              <a:rPr lang="fr-FR" smtClean="0"/>
              <a:pPr/>
              <a:t>‹N°›</a:t>
            </a:fld>
            <a:endParaRPr lang="fr-FR"/>
          </a:p>
        </p:txBody>
      </p:sp>
    </p:spTree>
    <p:extLst>
      <p:ext uri="{BB962C8B-B14F-4D97-AF65-F5344CB8AC3E}">
        <p14:creationId xmlns:p14="http://schemas.microsoft.com/office/powerpoint/2010/main" val="2041782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D9F63C2-AE98-4D2D-ACE5-7F42C987B8DF}"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8091DC9-6B0A-46BB-8B2A-73221298D9B0}" type="datetimeFigureOut">
              <a:rPr lang="fr-FR" smtClean="0"/>
              <a:pPr/>
              <a:t>24/04/2021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261513-F684-4C88-8621-41207B2FCF5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91DC9-6B0A-46BB-8B2A-73221298D9B0}" type="datetimeFigureOut">
              <a:rPr lang="fr-FR" smtClean="0"/>
              <a:pPr/>
              <a:t>24/04/2021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61513-F684-4C88-8621-41207B2FCF5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3214686"/>
            <a:ext cx="7772400" cy="1798641"/>
          </a:xfrm>
        </p:spPr>
        <p:txBody>
          <a:bodyPr>
            <a:normAutofit fontScale="90000"/>
          </a:bodyPr>
          <a:lstStyle/>
          <a:p>
            <a:r>
              <a:rPr lang="ar-MA" dirty="0" smtClean="0"/>
              <a:t>مدخل إلى الاقتصاد</a:t>
            </a:r>
            <a:br>
              <a:rPr lang="ar-MA" dirty="0" smtClean="0"/>
            </a:br>
            <a:r>
              <a:rPr lang="ar-MA" sz="2000" b="1" dirty="0" smtClean="0"/>
              <a:t>ذ. </a:t>
            </a:r>
            <a:r>
              <a:rPr lang="ar-MA" sz="2000" b="1" dirty="0" err="1" smtClean="0"/>
              <a:t>المريزق</a:t>
            </a:r>
            <a:r>
              <a:rPr lang="ar-MA" sz="2000" b="1" dirty="0" smtClean="0"/>
              <a:t> المصطفى</a:t>
            </a:r>
            <a:br>
              <a:rPr lang="ar-MA" sz="2000" b="1" dirty="0" smtClean="0"/>
            </a:br>
            <a:r>
              <a:rPr lang="ar-MA" sz="2000" b="1" dirty="0" smtClean="0"/>
              <a:t>الدورة الربيعية 2021</a:t>
            </a:r>
            <a:br>
              <a:rPr lang="ar-MA" sz="2000" b="1" dirty="0" smtClean="0"/>
            </a:br>
            <a:endParaRPr lang="fr-FR" b="1" dirty="0"/>
          </a:p>
        </p:txBody>
      </p:sp>
      <p:sp>
        <p:nvSpPr>
          <p:cNvPr id="3" name="Sous-titre 2"/>
          <p:cNvSpPr>
            <a:spLocks noGrp="1"/>
          </p:cNvSpPr>
          <p:nvPr>
            <p:ph type="subTitle" idx="1"/>
          </p:nvPr>
        </p:nvSpPr>
        <p:spPr/>
        <p:txBody>
          <a:bodyPr/>
          <a:lstStyle/>
          <a:p>
            <a:endParaRPr lang="fr-FR"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357166"/>
            <a:ext cx="8072494" cy="1643074"/>
          </a:xfrm>
        </p:spPr>
        <p:style>
          <a:lnRef idx="2">
            <a:schemeClr val="dk1"/>
          </a:lnRef>
          <a:fillRef idx="1">
            <a:schemeClr val="lt1"/>
          </a:fillRef>
          <a:effectRef idx="0">
            <a:schemeClr val="dk1"/>
          </a:effectRef>
          <a:fontRef idx="minor">
            <a:schemeClr val="dk1"/>
          </a:fontRef>
        </p:style>
        <p:txBody>
          <a:bodyPr>
            <a:normAutofit fontScale="90000"/>
          </a:bodyPr>
          <a:lstStyle/>
          <a:p>
            <a:r>
              <a:rPr lang="ar-MA" sz="4000" b="1" dirty="0" smtClean="0">
                <a:solidFill>
                  <a:srgbClr val="FF0000"/>
                </a:solidFill>
              </a:rPr>
              <a:t>المحاور العامة </a:t>
            </a:r>
            <a:br>
              <a:rPr lang="ar-MA" sz="4000" b="1" dirty="0" smtClean="0">
                <a:solidFill>
                  <a:srgbClr val="FF0000"/>
                </a:solidFill>
              </a:rPr>
            </a:br>
            <a:r>
              <a:rPr lang="ar-MA" sz="4000" b="1" dirty="0" smtClean="0">
                <a:solidFill>
                  <a:srgbClr val="FF0000"/>
                </a:solidFill>
              </a:rPr>
              <a:t>والأساسية للمقرر</a:t>
            </a:r>
            <a:r>
              <a:rPr lang="fr-FR" b="1" dirty="0" smtClean="0">
                <a:solidFill>
                  <a:srgbClr val="FF0000"/>
                </a:solidFill>
              </a:rPr>
              <a:t/>
            </a:r>
            <a:br>
              <a:rPr lang="fr-FR" b="1" dirty="0" smtClean="0">
                <a:solidFill>
                  <a:srgbClr val="FF0000"/>
                </a:solidFill>
              </a:rPr>
            </a:br>
            <a:endParaRPr lang="fr-FR" dirty="0"/>
          </a:p>
        </p:txBody>
      </p:sp>
      <p:sp>
        <p:nvSpPr>
          <p:cNvPr id="3" name="Espace réservé du contenu 2"/>
          <p:cNvSpPr>
            <a:spLocks noGrp="1"/>
          </p:cNvSpPr>
          <p:nvPr>
            <p:ph idx="1"/>
          </p:nvPr>
        </p:nvSpPr>
        <p:spPr>
          <a:xfrm>
            <a:off x="500034" y="2000240"/>
            <a:ext cx="8229600" cy="4857760"/>
          </a:xfrm>
        </p:spPr>
        <p:txBody>
          <a:bodyPr>
            <a:noAutofit/>
          </a:bodyPr>
          <a:lstStyle/>
          <a:p>
            <a:pPr algn="r">
              <a:buNone/>
            </a:pPr>
            <a:r>
              <a:rPr lang="ar-MA" sz="1000" b="1" dirty="0" smtClean="0"/>
              <a:t/>
            </a:r>
            <a:br>
              <a:rPr lang="ar-MA" sz="1000" b="1" dirty="0" smtClean="0"/>
            </a:br>
            <a:r>
              <a:rPr lang="ar-MA" sz="1000" b="1" dirty="0" smtClean="0"/>
              <a:t>محاور المقرر: </a:t>
            </a:r>
          </a:p>
          <a:p>
            <a:pPr algn="r"/>
            <a:r>
              <a:rPr lang="ar-MA" sz="1000" b="1" dirty="0" smtClean="0"/>
              <a:t>مقدمة عامة</a:t>
            </a:r>
          </a:p>
          <a:p>
            <a:pPr algn="r"/>
            <a:r>
              <a:rPr lang="ar-MA" sz="1000" b="1" dirty="0" smtClean="0"/>
              <a:t>1. لماذا تدريس مدخل إلى الاقتصاد لطلبة علم الاجتماع؟</a:t>
            </a:r>
          </a:p>
          <a:p>
            <a:pPr algn="r"/>
            <a:r>
              <a:rPr lang="ar-MA" sz="1000" b="1" dirty="0" smtClean="0"/>
              <a:t>2. إطلالة موجزة على تاريخ الأفكار الاقتصادية.</a:t>
            </a:r>
          </a:p>
          <a:p>
            <a:pPr algn="r"/>
            <a:r>
              <a:rPr lang="ar-MA" sz="1000" b="1" dirty="0" smtClean="0"/>
              <a:t>3. المدارس الاقتصادية المختلفة ونظرياتها الخاصة:</a:t>
            </a:r>
          </a:p>
          <a:p>
            <a:pPr algn="r"/>
            <a:r>
              <a:rPr lang="ar-MA" sz="1000" b="1" dirty="0" smtClean="0"/>
              <a:t>أ. المدرسة </a:t>
            </a:r>
            <a:r>
              <a:rPr lang="ar-MA" sz="1000" b="1" dirty="0" err="1" smtClean="0"/>
              <a:t>الميركانتيلية</a:t>
            </a:r>
            <a:r>
              <a:rPr lang="ar-MA" sz="1000" b="1" dirty="0" smtClean="0"/>
              <a:t>.</a:t>
            </a:r>
          </a:p>
          <a:p>
            <a:pPr algn="r"/>
            <a:r>
              <a:rPr lang="ar-MA" sz="1000" b="1" dirty="0" smtClean="0"/>
              <a:t>ب. المدرسة </a:t>
            </a:r>
            <a:r>
              <a:rPr lang="ar-MA" sz="1000" b="1" dirty="0" err="1" smtClean="0"/>
              <a:t>الفيزيوقراطية</a:t>
            </a:r>
            <a:r>
              <a:rPr lang="ar-MA" sz="1000" b="1" dirty="0" smtClean="0"/>
              <a:t>.</a:t>
            </a:r>
          </a:p>
          <a:p>
            <a:pPr algn="r"/>
            <a:r>
              <a:rPr lang="ar-MA" sz="1000" b="1" dirty="0" smtClean="0"/>
              <a:t>ت. المدرسة الكلاسيكية.</a:t>
            </a:r>
          </a:p>
          <a:p>
            <a:pPr algn="r"/>
            <a:r>
              <a:rPr lang="ar-MA" sz="1000" b="1" dirty="0" smtClean="0"/>
              <a:t>ث. المدرسة الكلاسيكية الجديدة.</a:t>
            </a:r>
          </a:p>
          <a:p>
            <a:pPr algn="r"/>
            <a:r>
              <a:rPr lang="ar-MA" sz="1000" b="1" dirty="0" smtClean="0"/>
              <a:t>ج. المدرسة الماركسية.</a:t>
            </a:r>
          </a:p>
          <a:p>
            <a:pPr algn="r"/>
            <a:r>
              <a:rPr lang="ar-MA" sz="1000" b="1" dirty="0" smtClean="0"/>
              <a:t>ح. المدرسة الحدية.</a:t>
            </a:r>
          </a:p>
          <a:p>
            <a:pPr algn="r"/>
            <a:r>
              <a:rPr lang="ar-MA" sz="1000" b="1" dirty="0" smtClean="0"/>
              <a:t>خ. المدرسة </a:t>
            </a:r>
            <a:r>
              <a:rPr lang="ar-MA" sz="1000" b="1" dirty="0" err="1" smtClean="0"/>
              <a:t>الكينيزية</a:t>
            </a:r>
            <a:r>
              <a:rPr lang="ar-MA" sz="1000" b="1" dirty="0" smtClean="0"/>
              <a:t>.</a:t>
            </a:r>
          </a:p>
          <a:p>
            <a:pPr algn="r"/>
            <a:r>
              <a:rPr lang="ar-MA" sz="1000" b="1" dirty="0" smtClean="0"/>
              <a:t>4. علم الاقتصاد علم اجتماعي.</a:t>
            </a:r>
          </a:p>
          <a:p>
            <a:pPr algn="r"/>
            <a:r>
              <a:rPr lang="ar-MA" sz="1000" b="1" dirty="0" smtClean="0"/>
              <a:t>5. علاقة علم الاقتصاد بالعلوم الاجتماعية.</a:t>
            </a:r>
          </a:p>
          <a:p>
            <a:pPr algn="r"/>
            <a:r>
              <a:rPr lang="ar-MA" sz="1000" b="1" dirty="0" smtClean="0"/>
              <a:t>6. امتدادات الفكر الاقتصادي.</a:t>
            </a:r>
          </a:p>
          <a:p>
            <a:pPr algn="r"/>
            <a:r>
              <a:rPr lang="ar-MA" sz="1000" b="1" dirty="0" smtClean="0"/>
              <a:t>7. مجالات علم الاقتصاد.</a:t>
            </a:r>
          </a:p>
          <a:p>
            <a:pPr algn="r"/>
            <a:r>
              <a:rPr lang="ar-MA" sz="1000" b="1" dirty="0" smtClean="0"/>
              <a:t>8. الأنظمة الاقتصادية وآلياتها ( النظام الرأسمالي، النظام الاشتراكي، الديمقراطية الاجتماعية، </a:t>
            </a:r>
            <a:r>
              <a:rPr lang="ar-MA" sz="1000" b="1" dirty="0" err="1" smtClean="0"/>
              <a:t>البرسترويكا</a:t>
            </a:r>
            <a:r>
              <a:rPr lang="ar-MA" sz="1000" b="1" dirty="0" smtClean="0"/>
              <a:t>، العولمة، ..</a:t>
            </a:r>
            <a:r>
              <a:rPr lang="ar-MA" sz="1000" b="1" dirty="0" err="1" smtClean="0"/>
              <a:t>إلخ</a:t>
            </a:r>
            <a:r>
              <a:rPr lang="ar-MA" sz="1000" b="1" dirty="0" smtClean="0"/>
              <a:t>).</a:t>
            </a:r>
          </a:p>
          <a:p>
            <a:pPr algn="r"/>
            <a:r>
              <a:rPr lang="ar-MA" sz="1000" b="1" dirty="0" smtClean="0"/>
              <a:t>9. أثر المتغيرات الاقتصادية على المجتمع:</a:t>
            </a:r>
          </a:p>
          <a:p>
            <a:pPr algn="r"/>
            <a:r>
              <a:rPr lang="ar-MA" sz="1000" b="1" dirty="0" smtClean="0"/>
              <a:t>أ. الليبرالية </a:t>
            </a:r>
            <a:r>
              <a:rPr lang="ar-MA" sz="1000" b="1" dirty="0" err="1" smtClean="0"/>
              <a:t>الجديدية</a:t>
            </a:r>
            <a:r>
              <a:rPr lang="ar-MA" sz="1000" b="1" dirty="0" smtClean="0"/>
              <a:t>.</a:t>
            </a:r>
          </a:p>
          <a:p>
            <a:pPr algn="r"/>
            <a:r>
              <a:rPr lang="ar-MA" sz="1000" b="1" dirty="0" smtClean="0"/>
              <a:t>ب. العمل والحياة الاقتصادية.</a:t>
            </a:r>
          </a:p>
          <a:p>
            <a:pPr algn="r"/>
            <a:r>
              <a:rPr lang="ar-MA" sz="1000" b="1" dirty="0" smtClean="0"/>
              <a:t>ت. الانتقال </a:t>
            </a:r>
            <a:r>
              <a:rPr lang="ar-MA" sz="1000" b="1" dirty="0" err="1" smtClean="0"/>
              <a:t>الديمغرافي</a:t>
            </a:r>
            <a:r>
              <a:rPr lang="ar-MA" sz="1000" b="1" dirty="0" smtClean="0"/>
              <a:t> والأزمة الايكولوجية.</a:t>
            </a:r>
          </a:p>
          <a:p>
            <a:pPr algn="r"/>
            <a:r>
              <a:rPr lang="ar-MA" sz="1000" b="1" dirty="0" smtClean="0"/>
              <a:t>ث. التنمية الاجتماعية </a:t>
            </a:r>
            <a:r>
              <a:rPr lang="ar-MA" sz="1000" b="1" dirty="0" err="1" smtClean="0"/>
              <a:t>و</a:t>
            </a:r>
            <a:r>
              <a:rPr lang="ar-MA" sz="1000" b="1" dirty="0" smtClean="0"/>
              <a:t> "الحاشية السفلى".</a:t>
            </a:r>
          </a:p>
          <a:p>
            <a:pPr algn="r"/>
            <a:r>
              <a:rPr lang="ar-MA" sz="1000" b="1" dirty="0" smtClean="0"/>
              <a:t>ج. التفاوت الاجتماعي والحماية الاجتماعية.</a:t>
            </a:r>
          </a:p>
          <a:p>
            <a:pPr algn="r"/>
            <a:r>
              <a:rPr lang="ar-MA" sz="1000" b="1" dirty="0" smtClean="0"/>
              <a:t>10. المشاكل الاقتصادية والاجتماعية ( الثروة الطبيعية والبشرية، السوق، الشغل، البطالة، التعليم، الصحة، الجهة </a:t>
            </a:r>
            <a:r>
              <a:rPr lang="ar-MA" sz="1000" b="1" dirty="0" err="1" smtClean="0"/>
              <a:t>والجهوية</a:t>
            </a:r>
            <a:r>
              <a:rPr lang="ar-MA" sz="1000" b="1" dirty="0" smtClean="0"/>
              <a:t>، الهجرة، العدالة </a:t>
            </a:r>
            <a:r>
              <a:rPr lang="ar-MA" sz="1000" b="1" dirty="0" err="1" smtClean="0"/>
              <a:t>المجالية</a:t>
            </a:r>
            <a:r>
              <a:rPr lang="ar-MA" sz="1000" b="1" dirty="0" smtClean="0"/>
              <a:t> والعدالة الاجتماعية..، </a:t>
            </a:r>
            <a:r>
              <a:rPr lang="ar-MA" sz="1000" b="1" dirty="0" err="1" smtClean="0"/>
              <a:t>إلخ</a:t>
            </a:r>
            <a:r>
              <a:rPr lang="ar-MA" sz="1000" b="1" dirty="0" smtClean="0"/>
              <a:t>).</a:t>
            </a:r>
          </a:p>
          <a:p>
            <a:pPr algn="r"/>
            <a:r>
              <a:rPr lang="ar-MA" sz="1000" b="1" dirty="0" smtClean="0"/>
              <a:t>خلاصة عامة</a:t>
            </a:r>
          </a:p>
          <a:p>
            <a:pPr algn="r">
              <a:buNone/>
            </a:pPr>
            <a:r>
              <a:rPr lang="ar-MA" sz="1200" dirty="0" smtClean="0"/>
              <a:t> </a:t>
            </a:r>
            <a:endParaRPr lang="fr-FR"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b="1" dirty="0" smtClean="0">
                <a:solidFill>
                  <a:schemeClr val="tx2">
                    <a:lumMod val="60000"/>
                    <a:lumOff val="40000"/>
                  </a:schemeClr>
                </a:solidFill>
              </a:rPr>
              <a:t>مقدمة عامة</a:t>
            </a:r>
            <a:endParaRPr lang="fr-FR" b="1" dirty="0">
              <a:solidFill>
                <a:schemeClr val="tx2">
                  <a:lumMod val="60000"/>
                  <a:lumOff val="40000"/>
                </a:schemeClr>
              </a:solidFill>
            </a:endParaRPr>
          </a:p>
        </p:txBody>
      </p:sp>
      <p:sp>
        <p:nvSpPr>
          <p:cNvPr id="3" name="Espace réservé du contenu 2"/>
          <p:cNvSpPr>
            <a:spLocks noGrp="1"/>
          </p:cNvSpPr>
          <p:nvPr>
            <p:ph idx="1"/>
          </p:nvPr>
        </p:nvSpPr>
        <p:spPr/>
        <p:txBody>
          <a:bodyPr>
            <a:normAutofit/>
          </a:bodyPr>
          <a:lstStyle/>
          <a:p>
            <a:pPr algn="r">
              <a:buNone/>
            </a:pPr>
            <a:endParaRPr lang="fr-FR" sz="2400" dirty="0" smtClean="0"/>
          </a:p>
          <a:p>
            <a:pPr algn="r">
              <a:buNone/>
            </a:pPr>
            <a:endParaRPr lang="fr-FR" sz="2400" dirty="0" smtClean="0"/>
          </a:p>
          <a:p>
            <a:pPr algn="r">
              <a:buNone/>
            </a:pPr>
            <a:r>
              <a:rPr lang="ar-MA" sz="2400" dirty="0" smtClean="0"/>
              <a:t>تتسم دراسة الاقتصاد بأهمية علمية كبيرة، وذلك لأن جذور كثير من الدراسات </a:t>
            </a:r>
            <a:r>
              <a:rPr lang="ar-MA" sz="2400" dirty="0" err="1" smtClean="0"/>
              <a:t>و</a:t>
            </a:r>
            <a:r>
              <a:rPr lang="ar-MA" sz="2400" dirty="0" smtClean="0"/>
              <a:t> الأبحاث التي لا تزال حتى الآن تحتل أهمية كبرى، كانت تستحضر المقاربة الاقتصادية إلى جانب التاريخ والمذاهب الأدبية والفلسفية والاجتماعية والسياسية.</a:t>
            </a:r>
          </a:p>
          <a:p>
            <a:pPr algn="r">
              <a:buNone/>
            </a:pPr>
            <a:r>
              <a:rPr lang="ar-MA" sz="2400" dirty="0" smtClean="0"/>
              <a:t>فمن المعروف أنه منذ وجد الإنسان على وجه البسيط، واجه حقيقتين هامتين جدا: </a:t>
            </a:r>
            <a:r>
              <a:rPr lang="fr-FR" sz="2400" dirty="0" smtClean="0"/>
              <a:t>Besoins</a:t>
            </a:r>
            <a:r>
              <a:rPr lang="ar-MA" sz="2400" dirty="0" smtClean="0"/>
              <a:t>  </a:t>
            </a:r>
            <a:r>
              <a:rPr lang="fr-FR" sz="2400" dirty="0" smtClean="0"/>
              <a:t> multiples  </a:t>
            </a:r>
            <a:r>
              <a:rPr lang="ar-MA" sz="2400" dirty="0" smtClean="0"/>
              <a:t> الأولى، أن حاجياته متعددة </a:t>
            </a:r>
          </a:p>
          <a:p>
            <a:pPr algn="r">
              <a:buNone/>
            </a:pPr>
            <a:r>
              <a:rPr lang="ar-MA" sz="2400" dirty="0" smtClean="0"/>
              <a:t> إذا ما قرناها بالحاجات والأهداف .</a:t>
            </a:r>
            <a:r>
              <a:rPr lang="fr-FR" sz="2400" dirty="0" smtClean="0"/>
              <a:t> </a:t>
            </a:r>
            <a:r>
              <a:rPr lang="ar-MA" sz="2400" dirty="0" smtClean="0"/>
              <a:t>محدودة</a:t>
            </a:r>
            <a:r>
              <a:rPr lang="fr-FR" sz="2400" dirty="0" smtClean="0"/>
              <a:t> Ressources</a:t>
            </a:r>
            <a:r>
              <a:rPr lang="ar-MA" sz="2400" dirty="0" smtClean="0"/>
              <a:t>والثانية،  أن الموارد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algn="r">
              <a:buNone/>
            </a:pPr>
            <a:endParaRPr lang="ar-MA" sz="2400" dirty="0" smtClean="0"/>
          </a:p>
          <a:p>
            <a:pPr algn="r">
              <a:buNone/>
            </a:pPr>
            <a:r>
              <a:rPr lang="ar-MA" sz="2400" dirty="0" smtClean="0"/>
              <a:t>ومن هنا يمكن القول أن المشكلة الاقتصادية نشأت بسبب رغبة الإنسان الملحة لإشباع حاجياته، كما يمكن القول كذلك، أن الظواهر الاقتصادية (بوجه عام هي جميع الأنشطة التي أنشأها الإنسان لتلبية وتحسين كل حاجاته المادية غير الروحية، مثل الإنتاج والنقود والمبادلات الداخلية والخارجية والعروض وعمليات البيع والشراء، بطالة، هجرة، عولمة، فقر، تضخم استثمار.. </a:t>
            </a:r>
            <a:r>
              <a:rPr lang="ar-MA" sz="2400" dirty="0" err="1" smtClean="0"/>
              <a:t>إلخ</a:t>
            </a:r>
            <a:r>
              <a:rPr lang="ar-MA" sz="2400" dirty="0" smtClean="0"/>
              <a:t>) هي التي تنشأ  من وجود حاجات متعددة وموارد محدودة. </a:t>
            </a:r>
          </a:p>
          <a:p>
            <a:pPr algn="r">
              <a:buNone/>
            </a:pPr>
            <a:r>
              <a:rPr lang="ar-MA" sz="2400" dirty="0" smtClean="0"/>
              <a:t>و الإنسان، منذ وجوده، لم يكتف بالتأمل في الظواهر الاقتصادية فقط، بل حاول جاهدا دائما أن يفهم القوى التي تحكمها وتؤثر فيها، وكذلك الشأن بالنسبة للظواهر الكونية والاجتماعية.   </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a:buNone/>
            </a:pPr>
            <a:r>
              <a:rPr lang="ar-MA" sz="2400" dirty="0" smtClean="0"/>
              <a:t>وبعد أن عزز فهمه  لهذه الظواهر المتحكمة في  القوى الاقتصادية، استطاع بفضل اعتماده على مناهج علمية،  أن يصل إلى القوانين التي تحكم الظواهر الاقتصادية التي قادته إلى اكتشاف السياسة الاقتصادية التي يجب نهجها، واختيار وتحديد     النظم الاقتصادية التي يجب تبنيها. هكذا نشأت الإرهاصات الأولى للاقتصاد كعلم قائم الذات مستقلا عن باقي ميادين المعرفة الأخرى .</a:t>
            </a:r>
          </a:p>
          <a:p>
            <a:pPr algn="r">
              <a:buNone/>
            </a:pPr>
            <a:r>
              <a:rPr lang="ar-MA" sz="2400" dirty="0" smtClean="0"/>
              <a:t> وكما هو الشأن بنسبة للأفكار الاجتماعية التي مهدت الطريق لنشأة علم الاجتماع، يلزمنا الفكر الاقتصادي أن نميز: بين </a:t>
            </a:r>
            <a:r>
              <a:rPr lang="ar-MA" sz="2400" b="1" dirty="0" smtClean="0"/>
              <a:t>النظرية الاقتصادية</a:t>
            </a:r>
            <a:r>
              <a:rPr lang="ar-MA" sz="2400" dirty="0" smtClean="0"/>
              <a:t>، أي الدراسة العلمية، التي تهدف إلى كشف القوانين والروابط التي تحكم العلاقات والظواهر الاقتصادية المختلفة، وتحديد العوامل المؤثرة على الظاهرة الاقتصادية موضوع الدراسة بكل موضوعية، أي من دون الحكم عليها بأحكام معيارية وبمقياس تقييمي، </a:t>
            </a:r>
            <a:r>
              <a:rPr lang="ar-MA" sz="2400" dirty="0" err="1" smtClean="0"/>
              <a:t>و</a:t>
            </a:r>
            <a:r>
              <a:rPr lang="ar-MA" sz="2400" dirty="0" smtClean="0"/>
              <a:t> </a:t>
            </a:r>
            <a:r>
              <a:rPr lang="ar-MA" sz="2400" b="1" dirty="0" smtClean="0"/>
              <a:t>السياسة الاقتصادية </a:t>
            </a:r>
            <a:r>
              <a:rPr lang="ar-MA" sz="2400" dirty="0" smtClean="0"/>
              <a:t>كفرع من فروع علم الاقتصاد، موضوعه بحث أحسن الطرق والوسائل التي يجب أن تقوم عليها السياسات العمومية للوصول إلى غاية معينة وتحقيق إشباع حاجات الناس والرفاهية الاقتصادية،  </a:t>
            </a:r>
            <a:endParaRPr lang="fr-F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a:buNone/>
            </a:pPr>
            <a:r>
              <a:rPr lang="ar-MA" sz="2400" dirty="0" smtClean="0"/>
              <a:t>و بين </a:t>
            </a:r>
            <a:r>
              <a:rPr lang="ar-MA" sz="2400" b="1" dirty="0" smtClean="0"/>
              <a:t>المذهب الاقتصادي</a:t>
            </a:r>
            <a:r>
              <a:rPr lang="ar-MA" sz="2400" dirty="0" smtClean="0"/>
              <a:t>، الذي يستطيع الباحث فيه أن يعلن موقفه من نظام اقتصادي معين، ويكشف عن موقفه المذهبي لينحاز للدفاع عنه سياسيا لتغييره.</a:t>
            </a:r>
          </a:p>
          <a:p>
            <a:pPr algn="r">
              <a:buNone/>
            </a:pPr>
            <a:r>
              <a:rPr lang="ar-MA" sz="2400" dirty="0" smtClean="0"/>
              <a:t>و في الأخير، لا بد من الإشارة إلى أن </a:t>
            </a:r>
            <a:r>
              <a:rPr lang="ar-MA" sz="2400" b="1" dirty="0" smtClean="0"/>
              <a:t>علم الاقتصاد</a:t>
            </a:r>
            <a:r>
              <a:rPr lang="ar-MA" sz="2400" dirty="0" smtClean="0"/>
              <a:t> يجب اعتباره فرع من </a:t>
            </a:r>
            <a:r>
              <a:rPr lang="ar-MA" sz="2400" b="1" dirty="0" smtClean="0"/>
              <a:t>العلوم</a:t>
            </a:r>
            <a:r>
              <a:rPr lang="ar-MA" sz="2400" dirty="0" smtClean="0"/>
              <a:t> </a:t>
            </a:r>
            <a:r>
              <a:rPr lang="ar-MA" sz="2400" b="1" dirty="0" smtClean="0"/>
              <a:t>الاجتماعية الأخرى، </a:t>
            </a:r>
            <a:r>
              <a:rPr lang="ar-MA" sz="2400" dirty="0" err="1" smtClean="0"/>
              <a:t>و</a:t>
            </a:r>
            <a:r>
              <a:rPr lang="ar-MA" sz="2400" dirty="0" smtClean="0"/>
              <a:t> هو مجموعة من النظريات والنماذج الفكريّة التي تسعى إلى شرح كيفيّة بناء الثروة، وتوزيعها داخل المجتمع</a:t>
            </a:r>
            <a:r>
              <a:rPr lang="ar-MA" sz="2400" b="1" dirty="0" smtClean="0"/>
              <a:t>، </a:t>
            </a:r>
            <a:r>
              <a:rPr lang="ar-MA" sz="2400" dirty="0" smtClean="0"/>
              <a:t>كما أنه في تطور مستمر، وأن حدوده غير مستقرة نظرا لتحوله إلى فروع عديدة، اخترقتها مذاهب ومدارس فكرية متنوعة، بات يصطلح عليها </a:t>
            </a:r>
            <a:r>
              <a:rPr lang="ar-MA" sz="2400" b="1" dirty="0" smtClean="0"/>
              <a:t>العلوم الاقتصادية.   </a:t>
            </a:r>
          </a:p>
          <a:p>
            <a:pPr algn="r">
              <a:buNone/>
            </a:pPr>
            <a:endParaRPr lang="ar-MA" sz="2400" dirty="0" smtClean="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2108</TotalTime>
  <Words>382</Words>
  <Application>Microsoft Office PowerPoint</Application>
  <PresentationFormat>Affichage à l'écran (4:3)</PresentationFormat>
  <Paragraphs>42</Paragraphs>
  <Slides>6</Slides>
  <Notes>1</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مدخل إلى الاقتصاد ذ. المريزق المصطفى الدورة الربيعية 2021 </vt:lpstr>
      <vt:lpstr>المحاور العامة  والأساسية للمقرر </vt:lpstr>
      <vt:lpstr>مقدمة عامة</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إلى الاقتصاد ذ. المريزق المصطفى الدورة الربيعية 2021</dc:title>
  <dc:creator>hp</dc:creator>
  <cp:lastModifiedBy>rachid</cp:lastModifiedBy>
  <cp:revision>124</cp:revision>
  <dcterms:created xsi:type="dcterms:W3CDTF">2021-04-20T09:40:19Z</dcterms:created>
  <dcterms:modified xsi:type="dcterms:W3CDTF">2021-04-24T00:12:56Z</dcterms:modified>
</cp:coreProperties>
</file>