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5" r:id="rId10"/>
    <p:sldId id="266" r:id="rId11"/>
    <p:sldId id="269" r:id="rId12"/>
    <p:sldId id="270" r:id="rId13"/>
    <p:sldId id="271" r:id="rId14"/>
    <p:sldId id="283" r:id="rId15"/>
    <p:sldId id="274" r:id="rId16"/>
    <p:sldId id="275" r:id="rId17"/>
    <p:sldId id="276" r:id="rId18"/>
    <p:sldId id="277" r:id="rId19"/>
    <p:sldId id="278" r:id="rId20"/>
    <p:sldId id="279" r:id="rId21"/>
    <p:sldId id="280" r:id="rId22"/>
    <p:sldId id="281"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91" autoAdjust="0"/>
    <p:restoredTop sz="94660"/>
  </p:normalViewPr>
  <p:slideViewPr>
    <p:cSldViewPr snapToGrid="0">
      <p:cViewPr varScale="1">
        <p:scale>
          <a:sx n="67" d="100"/>
          <a:sy n="67" d="100"/>
        </p:scale>
        <p:origin x="7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2218622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3348753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13492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205310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87176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6DDBDBD-5854-40A3-8E8C-EE750C181DF7}" type="datetimeFigureOut">
              <a:rPr lang="fr-FR" smtClean="0"/>
              <a:t>23/11/2020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22122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6DDBDBD-5854-40A3-8E8C-EE750C181DF7}" type="datetimeFigureOut">
              <a:rPr lang="fr-FR" smtClean="0"/>
              <a:t>23/11/2020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219414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6DDBDBD-5854-40A3-8E8C-EE750C181DF7}" type="datetimeFigureOut">
              <a:rPr lang="fr-FR" smtClean="0"/>
              <a:t>23/11/2020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617746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6DDBDBD-5854-40A3-8E8C-EE750C181DF7}" type="datetimeFigureOut">
              <a:rPr lang="fr-FR" smtClean="0"/>
              <a:t>23/11/2020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4220042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6DDBDBD-5854-40A3-8E8C-EE750C181DF7}" type="datetimeFigureOut">
              <a:rPr lang="fr-FR" smtClean="0"/>
              <a:t>23/11/2020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03176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6DDBDBD-5854-40A3-8E8C-EE750C181DF7}" type="datetimeFigureOut">
              <a:rPr lang="fr-FR" smtClean="0"/>
              <a:t>23/11/2020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1B24676-C584-47B8-8FBD-56E96E6FA965}" type="slidenum">
              <a:rPr lang="fr-FR" smtClean="0"/>
              <a:t>‹N°›</a:t>
            </a:fld>
            <a:endParaRPr lang="fr-FR"/>
          </a:p>
        </p:txBody>
      </p:sp>
    </p:spTree>
    <p:extLst>
      <p:ext uri="{BB962C8B-B14F-4D97-AF65-F5344CB8AC3E}">
        <p14:creationId xmlns:p14="http://schemas.microsoft.com/office/powerpoint/2010/main" val="195082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DDBDBD-5854-40A3-8E8C-EE750C181DF7}" type="datetimeFigureOut">
              <a:rPr lang="fr-FR" smtClean="0"/>
              <a:t>23/11/2020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24676-C584-47B8-8FBD-56E96E6FA965}" type="slidenum">
              <a:rPr lang="fr-FR" smtClean="0"/>
              <a:t>‹N°›</a:t>
            </a:fld>
            <a:endParaRPr lang="fr-FR"/>
          </a:p>
        </p:txBody>
      </p:sp>
    </p:spTree>
    <p:extLst>
      <p:ext uri="{BB962C8B-B14F-4D97-AF65-F5344CB8AC3E}">
        <p14:creationId xmlns:p14="http://schemas.microsoft.com/office/powerpoint/2010/main" val="44355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hebalancecareers.com/how-to-find-your-employment-history-2060696" TargetMode="External"/><Relationship Id="rId2" Type="http://schemas.openxmlformats.org/officeDocument/2006/relationships/hyperlink" Target="https://www.thebalancecareers.com/what-is-a-chronological-resume-206194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thebalancecareers.com/providing-salary-history-to-employers-206343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thebalancecareers.com/how-to-include-bullet-points-in-a-resume-206312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hebalancecareers.com/how-to-include-bullet-points-in-a-resume-206312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hebalancecareers.com/resume-profile-examples-206282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smtClean="0"/>
              <a:t>How to Write a Curriculum Vitae  CV ?</a:t>
            </a:r>
            <a:endParaRPr lang="fr-FR"/>
          </a:p>
        </p:txBody>
      </p:sp>
      <p:sp>
        <p:nvSpPr>
          <p:cNvPr id="3" name="Sous-titre 2"/>
          <p:cNvSpPr>
            <a:spLocks noGrp="1"/>
          </p:cNvSpPr>
          <p:nvPr>
            <p:ph type="subTitle" idx="1"/>
          </p:nvPr>
        </p:nvSpPr>
        <p:spPr/>
        <p:txBody>
          <a:bodyPr/>
          <a:lstStyle/>
          <a:p>
            <a:endParaRPr lang="fr-F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3602038"/>
            <a:ext cx="3810000" cy="3810000"/>
          </a:xfrm>
          <a:prstGeom prst="rect">
            <a:avLst/>
          </a:prstGeom>
        </p:spPr>
      </p:pic>
    </p:spTree>
    <p:extLst>
      <p:ext uri="{BB962C8B-B14F-4D97-AF65-F5344CB8AC3E}">
        <p14:creationId xmlns:p14="http://schemas.microsoft.com/office/powerpoint/2010/main" val="3509458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smtClean="0"/>
              <a:t>Carefully rank and organize the sections of your resume according to what the institution you are applying for is seeking. For example, if you are applying to a university where research is emphasized, you should begin your list of publications on page one, right after your initial professional profile. If, on the other hand, you know that teaching is valued over publication by the department, you’ll want to give your professional career history pride of place on the first page.</a:t>
            </a:r>
            <a:endParaRPr lang="fr-FR"/>
          </a:p>
        </p:txBody>
      </p:sp>
    </p:spTree>
    <p:extLst>
      <p:ext uri="{BB962C8B-B14F-4D97-AF65-F5344CB8AC3E}">
        <p14:creationId xmlns:p14="http://schemas.microsoft.com/office/powerpoint/2010/main" val="2380731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smtClean="0"/>
              <a:t>Personal details and contact information.</a:t>
            </a:r>
            <a:r>
              <a:rPr lang="en-US" smtClean="0"/>
              <a:t> Most CVs start with contact information and personal data but take care to avoid superfluous details, such as religious affiliation, children's names and so on.</a:t>
            </a:r>
          </a:p>
          <a:p>
            <a:r>
              <a:rPr lang="en-US" b="1" smtClean="0"/>
              <a:t>Education and qualifications</a:t>
            </a:r>
            <a:r>
              <a:rPr lang="en-US" smtClean="0"/>
              <a:t>. Take care to include the names of institutions and dates attended in reverse</a:t>
            </a:r>
            <a:r>
              <a:rPr lang="en-US" b="1" smtClean="0"/>
              <a:t> </a:t>
            </a:r>
            <a:r>
              <a:rPr lang="en-US" smtClean="0"/>
              <a:t>order; Ph.D., Masters, Undergraduate.</a:t>
            </a:r>
          </a:p>
          <a:p>
            <a:endParaRPr lang="fr-FR"/>
          </a:p>
        </p:txBody>
      </p:sp>
    </p:spTree>
    <p:extLst>
      <p:ext uri="{BB962C8B-B14F-4D97-AF65-F5344CB8AC3E}">
        <p14:creationId xmlns:p14="http://schemas.microsoft.com/office/powerpoint/2010/main" val="4923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b="1" smtClean="0"/>
              <a:t>Work experience/employment history</a:t>
            </a:r>
            <a:r>
              <a:rPr lang="en-US" smtClean="0"/>
              <a:t>. The most widely accepted style of employment record is the </a:t>
            </a:r>
            <a:r>
              <a:rPr lang="en-US" smtClean="0">
                <a:hlinkClick r:id="rId2"/>
              </a:rPr>
              <a:t>chronological curriculum vitae</a:t>
            </a:r>
            <a:r>
              <a:rPr lang="en-US" smtClean="0"/>
              <a:t>. Your </a:t>
            </a:r>
            <a:r>
              <a:rPr lang="en-US" smtClean="0">
                <a:hlinkClick r:id="rId3"/>
              </a:rPr>
              <a:t>career history</a:t>
            </a:r>
            <a:r>
              <a:rPr lang="en-US" smtClean="0"/>
              <a:t> is presented in reverse date order starting with most recent. Achievements and responsibilities are listed for each role. More emphasis/information should be put on more recent jobs.</a:t>
            </a:r>
            <a:endParaRPr lang="fr-FR"/>
          </a:p>
        </p:txBody>
      </p:sp>
    </p:spTree>
    <p:extLst>
      <p:ext uri="{BB962C8B-B14F-4D97-AF65-F5344CB8AC3E}">
        <p14:creationId xmlns:p14="http://schemas.microsoft.com/office/powerpoint/2010/main" val="1780395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b="1" dirty="0" smtClean="0"/>
              <a:t>Skills</a:t>
            </a:r>
            <a:r>
              <a:rPr lang="en-US" dirty="0" smtClean="0"/>
              <a:t>. Include computer skills, foreign language skills, and any other recent training that is relevant to the role applied for.</a:t>
            </a:r>
          </a:p>
          <a:p>
            <a:r>
              <a:rPr lang="en-US" dirty="0" smtClean="0"/>
              <a:t>Brief biography</a:t>
            </a:r>
          </a:p>
          <a:p>
            <a:r>
              <a:rPr lang="en-US" dirty="0" smtClean="0"/>
              <a:t>Scholarships</a:t>
            </a:r>
          </a:p>
          <a:p>
            <a:r>
              <a:rPr lang="en-US" dirty="0" smtClean="0"/>
              <a:t>Training</a:t>
            </a:r>
          </a:p>
          <a:p>
            <a:r>
              <a:rPr lang="fr-FR" dirty="0" smtClean="0"/>
              <a:t>Project/s </a:t>
            </a:r>
            <a:r>
              <a:rPr lang="fr-FR" dirty="0" err="1" smtClean="0"/>
              <a:t>realized</a:t>
            </a:r>
            <a:endParaRPr lang="fr-FR" dirty="0"/>
          </a:p>
        </p:txBody>
      </p:sp>
    </p:spTree>
    <p:extLst>
      <p:ext uri="{BB962C8B-B14F-4D97-AF65-F5344CB8AC3E}">
        <p14:creationId xmlns:p14="http://schemas.microsoft.com/office/powerpoint/2010/main" val="2940763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Rectangle 3"/>
          <p:cNvSpPr/>
          <p:nvPr/>
        </p:nvSpPr>
        <p:spPr>
          <a:xfrm>
            <a:off x="3048000" y="2274838"/>
            <a:ext cx="6096000" cy="2523768"/>
          </a:xfrm>
          <a:prstGeom prst="rect">
            <a:avLst/>
          </a:prstGeom>
        </p:spPr>
        <p:txBody>
          <a:bodyPr>
            <a:spAutoFit/>
          </a:bodyPr>
          <a:lstStyle/>
          <a:p>
            <a:pPr algn="just" fontAlgn="base">
              <a:spcAft>
                <a:spcPts val="0"/>
              </a:spcAft>
              <a:tabLst>
                <a:tab pos="457200" algn="l"/>
              </a:tabLst>
            </a:pPr>
            <a:r>
              <a:rPr lang="en-US" b="1" u="sng"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Skills</a:t>
            </a:r>
            <a:endParaRPr lang="fr-FR" sz="1600" dirty="0">
              <a:latin typeface="Times New Roman" panose="02020603050405020304" pitchFamily="18" charset="0"/>
              <a:ea typeface="Times New Roman" panose="02020603050405020304" pitchFamily="18" charset="0"/>
            </a:endParaRPr>
          </a:p>
          <a:p>
            <a:pPr algn="just" fontAlgn="base">
              <a:spcAft>
                <a:spcPts val="0"/>
              </a:spcAft>
              <a:tabLst>
                <a:tab pos="457200" algn="l"/>
              </a:tabLst>
            </a:pPr>
            <a:r>
              <a:rPr lang="en-US" b="1"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Computer: </a:t>
            </a:r>
            <a:r>
              <a:rPr lang="en-US"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Microsoft Office Suite, HTML, Proficient  in Social Media, Adobe products, Data Entry, Typing: 50 WMP </a:t>
            </a:r>
            <a:endParaRPr lang="fr-FR" sz="1600" dirty="0">
              <a:latin typeface="Times New Roman" panose="02020603050405020304" pitchFamily="18" charset="0"/>
              <a:ea typeface="Times New Roman" panose="02020603050405020304" pitchFamily="18" charset="0"/>
            </a:endParaRPr>
          </a:p>
          <a:p>
            <a:pPr algn="just" fontAlgn="base">
              <a:spcAft>
                <a:spcPts val="0"/>
              </a:spcAft>
              <a:tabLst>
                <a:tab pos="457200" algn="l"/>
              </a:tabLst>
            </a:pPr>
            <a:r>
              <a:rPr lang="en-US" b="1"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Languages</a:t>
            </a:r>
            <a:r>
              <a:rPr lang="en-US" b="1" dirty="0" smtClean="0">
                <a:solidFill>
                  <a:srgbClr val="262626"/>
                </a:solidFill>
                <a:latin typeface="Arial" panose="020B0604020202020204" pitchFamily="34" charset="0"/>
                <a:ea typeface="Times New Roman" panose="02020603050405020304" pitchFamily="18" charset="0"/>
                <a:cs typeface="Times New Roman" panose="02020603050405020304" pitchFamily="18" charset="0"/>
              </a:rPr>
              <a:t>: Arabic : mother tongue </a:t>
            </a:r>
            <a:r>
              <a:rPr lang="en-US"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English (fluent), </a:t>
            </a:r>
            <a:r>
              <a:rPr lang="en-US" dirty="0" smtClean="0">
                <a:solidFill>
                  <a:srgbClr val="262626"/>
                </a:solidFill>
                <a:latin typeface="Arial" panose="020B0604020202020204" pitchFamily="34" charset="0"/>
                <a:ea typeface="Times New Roman" panose="02020603050405020304" pitchFamily="18" charset="0"/>
                <a:cs typeface="Times New Roman" panose="02020603050405020304" pitchFamily="18" charset="0"/>
              </a:rPr>
              <a:t>Spanish </a:t>
            </a:r>
            <a:r>
              <a:rPr lang="en-US" dirty="0">
                <a:solidFill>
                  <a:srgbClr val="262626"/>
                </a:solidFill>
                <a:latin typeface="Arial" panose="020B0604020202020204" pitchFamily="34" charset="0"/>
                <a:ea typeface="Times New Roman" panose="02020603050405020304" pitchFamily="18" charset="0"/>
                <a:cs typeface="Times New Roman" panose="02020603050405020304" pitchFamily="18" charset="0"/>
              </a:rPr>
              <a:t>(conversant), French (advanced)</a:t>
            </a:r>
            <a:endParaRPr lang="fr-FR" sz="1600" dirty="0">
              <a:latin typeface="Times New Roman" panose="02020603050405020304" pitchFamily="18" charset="0"/>
              <a:ea typeface="Times New Roman" panose="02020603050405020304" pitchFamily="18" charset="0"/>
            </a:endParaRPr>
          </a:p>
          <a:p>
            <a:pPr algn="just" fontAlgn="base">
              <a:spcAft>
                <a:spcPts val="0"/>
              </a:spcAft>
              <a:tabLst>
                <a:tab pos="457200" algn="l"/>
              </a:tabLst>
            </a:pPr>
            <a:r>
              <a:rPr lang="en-US" b="1" dirty="0" smtClean="0">
                <a:solidFill>
                  <a:srgbClr val="262626"/>
                </a:solidFill>
                <a:latin typeface="Arial" panose="020B0604020202020204" pitchFamily="34" charset="0"/>
                <a:ea typeface="Times New Roman" panose="02020603050405020304" pitchFamily="18" charset="0"/>
                <a:cs typeface="Times New Roman" panose="02020603050405020304" pitchFamily="18" charset="0"/>
              </a:rPr>
              <a:t>Communication skills excellent communicator</a:t>
            </a:r>
          </a:p>
          <a:p>
            <a:pPr algn="just" fontAlgn="base">
              <a:spcAft>
                <a:spcPts val="0"/>
              </a:spcAft>
              <a:tabLst>
                <a:tab pos="457200" algn="l"/>
              </a:tabLst>
            </a:pPr>
            <a:r>
              <a:rPr lang="en-US" sz="1600" b="1" dirty="0" smtClean="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Leadership skills </a:t>
            </a:r>
          </a:p>
          <a:p>
            <a:pPr algn="just" fontAlgn="base">
              <a:spcAft>
                <a:spcPts val="0"/>
              </a:spcAft>
              <a:tabLst>
                <a:tab pos="457200" algn="l"/>
              </a:tabLst>
            </a:pPr>
            <a:endParaRPr lang="fr-FR"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7602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smtClean="0"/>
              <a:t>What Not to Include </a:t>
            </a:r>
            <a:endParaRPr lang="fr-FR"/>
          </a:p>
        </p:txBody>
      </p:sp>
      <p:sp>
        <p:nvSpPr>
          <p:cNvPr id="3" name="Espace réservé du contenu 2"/>
          <p:cNvSpPr>
            <a:spLocks noGrp="1"/>
          </p:cNvSpPr>
          <p:nvPr>
            <p:ph idx="1"/>
          </p:nvPr>
        </p:nvSpPr>
        <p:spPr/>
        <p:txBody>
          <a:bodyPr/>
          <a:lstStyle/>
          <a:p>
            <a:r>
              <a:rPr lang="en-US" smtClean="0"/>
              <a:t>There is no need to include your photo, your </a:t>
            </a:r>
            <a:r>
              <a:rPr lang="en-US" smtClean="0">
                <a:hlinkClick r:id="rId2"/>
              </a:rPr>
              <a:t>salary history</a:t>
            </a:r>
            <a:r>
              <a:rPr lang="en-US" smtClean="0"/>
              <a:t>, the reason you left your previous position, or references in your CV. References should be listed separately and given to employers upon request.</a:t>
            </a:r>
            <a:endParaRPr lang="fr-FR"/>
          </a:p>
        </p:txBody>
      </p:sp>
    </p:spTree>
    <p:extLst>
      <p:ext uri="{BB962C8B-B14F-4D97-AF65-F5344CB8AC3E}">
        <p14:creationId xmlns:p14="http://schemas.microsoft.com/office/powerpoint/2010/main" val="1192794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smtClean="0"/>
              <a:t>How Long Should a CV Be? </a:t>
            </a:r>
            <a:endParaRPr lang="fr-FR"/>
          </a:p>
        </p:txBody>
      </p:sp>
      <p:sp>
        <p:nvSpPr>
          <p:cNvPr id="3" name="Espace réservé du contenu 2"/>
          <p:cNvSpPr>
            <a:spLocks noGrp="1"/>
          </p:cNvSpPr>
          <p:nvPr>
            <p:ph idx="1"/>
          </p:nvPr>
        </p:nvSpPr>
        <p:spPr/>
        <p:txBody>
          <a:bodyPr/>
          <a:lstStyle/>
          <a:p>
            <a:r>
              <a:rPr lang="en-US" smtClean="0"/>
              <a:t>A good curriculum vitae should ideally cover no more than two pages and never more than three. Aim to ensure the content is clear, structured, concise and relevant. </a:t>
            </a:r>
            <a:r>
              <a:rPr lang="en-US" smtClean="0">
                <a:hlinkClick r:id="rId2"/>
              </a:rPr>
              <a:t>Using bullet points</a:t>
            </a:r>
            <a:r>
              <a:rPr lang="en-US" smtClean="0"/>
              <a:t> rather than full sentences can help minimize word usage.</a:t>
            </a:r>
            <a:endParaRPr lang="fr-FR"/>
          </a:p>
        </p:txBody>
      </p:sp>
    </p:spTree>
    <p:extLst>
      <p:ext uri="{BB962C8B-B14F-4D97-AF65-F5344CB8AC3E}">
        <p14:creationId xmlns:p14="http://schemas.microsoft.com/office/powerpoint/2010/main" val="4191273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Font and Size</a:t>
            </a:r>
            <a:r>
              <a:rPr lang="en-US" dirty="0"/>
              <a:t/>
            </a:r>
            <a:br>
              <a:rPr lang="en-US" dirty="0"/>
            </a:br>
            <a:endParaRPr lang="fr-FR" dirty="0"/>
          </a:p>
        </p:txBody>
      </p:sp>
      <p:sp>
        <p:nvSpPr>
          <p:cNvPr id="3" name="Espace réservé du contenu 2"/>
          <p:cNvSpPr>
            <a:spLocks noGrp="1"/>
          </p:cNvSpPr>
          <p:nvPr>
            <p:ph idx="1"/>
          </p:nvPr>
        </p:nvSpPr>
        <p:spPr/>
        <p:txBody>
          <a:bodyPr/>
          <a:lstStyle/>
          <a:p>
            <a:endParaRPr lang="en-US" dirty="0"/>
          </a:p>
          <a:p>
            <a:r>
              <a:rPr lang="en-US" dirty="0" smtClean="0"/>
              <a:t>Do </a:t>
            </a:r>
            <a:r>
              <a:rPr lang="en-US" dirty="0"/>
              <a:t>not use ornate fonts that are difficult to read. Times New Roman, Arial, Calibri, or a similar font is best. Your font size should be between 10 and 12 points although your name and the section headings can be a little larger and/or bold</a:t>
            </a:r>
          </a:p>
          <a:p>
            <a:endParaRPr lang="fr-FR" dirty="0"/>
          </a:p>
        </p:txBody>
      </p:sp>
    </p:spTree>
    <p:extLst>
      <p:ext uri="{BB962C8B-B14F-4D97-AF65-F5344CB8AC3E}">
        <p14:creationId xmlns:p14="http://schemas.microsoft.com/office/powerpoint/2010/main" val="2170950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Page Margins</a:t>
            </a:r>
            <a:r>
              <a:rPr lang="en-US" dirty="0"/>
              <a:t/>
            </a:r>
            <a:br>
              <a:rPr lang="en-US" dirty="0"/>
            </a:br>
            <a:endParaRPr lang="fr-FR" dirty="0"/>
          </a:p>
        </p:txBody>
      </p:sp>
      <p:sp>
        <p:nvSpPr>
          <p:cNvPr id="3" name="Espace réservé du contenu 2"/>
          <p:cNvSpPr>
            <a:spLocks noGrp="1"/>
          </p:cNvSpPr>
          <p:nvPr>
            <p:ph idx="1"/>
          </p:nvPr>
        </p:nvSpPr>
        <p:spPr/>
        <p:txBody>
          <a:bodyPr/>
          <a:lstStyle/>
          <a:p>
            <a:r>
              <a:rPr lang="en-US" dirty="0" smtClean="0"/>
              <a:t>The </a:t>
            </a:r>
            <a:r>
              <a:rPr lang="en-US" dirty="0"/>
              <a:t>standard page margins in word processing programs (1" margins on the top, bottom and left and right sides of the page) work for most resumes. However, if you need to tighten the margins to reduce the length of your resume, it's fine to reduce the margins to a 1/2" on the sides and top and bottom.</a:t>
            </a:r>
          </a:p>
          <a:p>
            <a:endParaRPr lang="fr-FR" dirty="0"/>
          </a:p>
        </p:txBody>
      </p:sp>
    </p:spTree>
    <p:extLst>
      <p:ext uri="{BB962C8B-B14F-4D97-AF65-F5344CB8AC3E}">
        <p14:creationId xmlns:p14="http://schemas.microsoft.com/office/powerpoint/2010/main" val="1507389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Layout</a:t>
            </a:r>
            <a:r>
              <a:rPr lang="en-US" dirty="0"/>
              <a:t/>
            </a:r>
            <a:br>
              <a:rPr lang="en-US" dirty="0"/>
            </a:br>
            <a:endParaRPr lang="fr-FR" dirty="0"/>
          </a:p>
        </p:txBody>
      </p:sp>
      <p:sp>
        <p:nvSpPr>
          <p:cNvPr id="3" name="Espace réservé du contenu 2"/>
          <p:cNvSpPr>
            <a:spLocks noGrp="1"/>
          </p:cNvSpPr>
          <p:nvPr>
            <p:ph idx="1"/>
          </p:nvPr>
        </p:nvSpPr>
        <p:spPr/>
        <p:txBody>
          <a:bodyPr/>
          <a:lstStyle/>
          <a:p>
            <a:r>
              <a:rPr lang="en-US" dirty="0" smtClean="0"/>
              <a:t>However</a:t>
            </a:r>
            <a:r>
              <a:rPr lang="en-US" dirty="0"/>
              <a:t>, you decide to organize the sections of your resume, be sure to keep each section uniform. For example, if you put the name of one company in italics, every company name must be in italics. If you bold one job title, bold them all.</a:t>
            </a:r>
          </a:p>
          <a:p>
            <a:endParaRPr lang="fr-FR" dirty="0"/>
          </a:p>
        </p:txBody>
      </p:sp>
    </p:spTree>
    <p:extLst>
      <p:ext uri="{BB962C8B-B14F-4D97-AF65-F5344CB8AC3E}">
        <p14:creationId xmlns:p14="http://schemas.microsoft.com/office/powerpoint/2010/main" val="32489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 a curriculum vitae should include your name, contact information, education, skills, and experience. In addition to these basics, however, a CV also includes research and </a:t>
            </a:r>
            <a:r>
              <a:rPr lang="en-US" dirty="0" smtClean="0"/>
              <a:t> experience, presentations, </a:t>
            </a:r>
            <a:r>
              <a:rPr lang="en-US" dirty="0" smtClean="0"/>
              <a:t>awards and honors, and other information relevant to the position you are applying for.</a:t>
            </a:r>
            <a:endParaRPr lang="fr-FR" dirty="0"/>
          </a:p>
        </p:txBody>
      </p:sp>
    </p:spTree>
    <p:extLst>
      <p:ext uri="{BB962C8B-B14F-4D97-AF65-F5344CB8AC3E}">
        <p14:creationId xmlns:p14="http://schemas.microsoft.com/office/powerpoint/2010/main" val="36378438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fr-FR" b="1" dirty="0">
                <a:latin typeface="Arial" panose="020B0604020202020204" pitchFamily="34" charset="0"/>
              </a:rPr>
              <a:t>Information to </a:t>
            </a:r>
            <a:r>
              <a:rPr lang="fr-FR" b="1" dirty="0" err="1">
                <a:latin typeface="Arial" panose="020B0604020202020204" pitchFamily="34" charset="0"/>
              </a:rPr>
              <a:t>Avoid</a:t>
            </a:r>
            <a:r>
              <a:rPr lang="fr-FR" dirty="0">
                <a:latin typeface="Arial" panose="020B0604020202020204" pitchFamily="34" charset="0"/>
              </a:rPr>
              <a:t/>
            </a:r>
            <a:br>
              <a:rPr lang="fr-FR" dirty="0">
                <a:latin typeface="Arial" panose="020B0604020202020204" pitchFamily="34" charset="0"/>
              </a:rPr>
            </a:br>
            <a:endParaRPr lang="fr-FR" dirty="0"/>
          </a:p>
        </p:txBody>
      </p:sp>
      <p:sp>
        <p:nvSpPr>
          <p:cNvPr id="4" name="Rectangle 1"/>
          <p:cNvSpPr>
            <a:spLocks noGrp="1" noChangeArrowheads="1"/>
          </p:cNvSpPr>
          <p:nvPr>
            <p:ph idx="1"/>
          </p:nvPr>
        </p:nvSpPr>
        <p:spPr bwMode="auto">
          <a:xfrm>
            <a:off x="838200" y="3678128"/>
            <a:ext cx="872117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anose="020B0604020202020204" pitchFamily="34" charset="0"/>
              </a:rPr>
              <a:t>Do not </a:t>
            </a:r>
            <a:r>
              <a:rPr kumimoji="0" lang="fr-FR" sz="1800" b="0" i="0" u="none" strike="noStrike" cap="none" normalizeH="0" baseline="0" dirty="0" err="1" smtClean="0">
                <a:ln>
                  <a:noFill/>
                </a:ln>
                <a:solidFill>
                  <a:schemeClr val="tx1"/>
                </a:solidFill>
                <a:effectLst/>
                <a:latin typeface="Arial" panose="020B0604020202020204" pitchFamily="34" charset="0"/>
              </a:rPr>
              <a:t>include</a:t>
            </a: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personal</a:t>
            </a:r>
            <a:r>
              <a:rPr kumimoji="0" lang="fr-FR" sz="1800" b="0" i="0" u="none" strike="noStrike" cap="none" normalizeH="0" baseline="0" dirty="0" smtClean="0">
                <a:ln>
                  <a:noFill/>
                </a:ln>
                <a:solidFill>
                  <a:schemeClr val="tx1"/>
                </a:solidFill>
                <a:effectLst/>
                <a:latin typeface="Arial" panose="020B0604020202020204" pitchFamily="34" charset="0"/>
              </a:rPr>
              <a:t> information </a:t>
            </a:r>
            <a:r>
              <a:rPr kumimoji="0" lang="fr-FR" sz="1800" b="0" i="0" u="none" strike="noStrike" cap="none" normalizeH="0" baseline="0" dirty="0" err="1" smtClean="0">
                <a:ln>
                  <a:noFill/>
                </a:ln>
                <a:solidFill>
                  <a:schemeClr val="tx1"/>
                </a:solidFill>
                <a:effectLst/>
                <a:latin typeface="Arial" panose="020B0604020202020204" pitchFamily="34" charset="0"/>
              </a:rPr>
              <a:t>such</a:t>
            </a:r>
            <a:r>
              <a:rPr kumimoji="0" lang="fr-FR" sz="1800" b="0" i="0" u="none" strike="noStrike" cap="none" normalizeH="0" baseline="0" dirty="0" smtClean="0">
                <a:ln>
                  <a:noFill/>
                </a:ln>
                <a:solidFill>
                  <a:schemeClr val="tx1"/>
                </a:solidFill>
                <a:effectLst/>
                <a:latin typeface="Arial" panose="020B0604020202020204" pitchFamily="34" charset="0"/>
              </a:rPr>
              <a:t> as </a:t>
            </a:r>
            <a:r>
              <a:rPr kumimoji="0" lang="fr-FR" sz="1800" b="0" i="0" u="none" strike="noStrike" cap="none" normalizeH="0" baseline="0" dirty="0" err="1" smtClean="0">
                <a:ln>
                  <a:noFill/>
                </a:ln>
                <a:solidFill>
                  <a:schemeClr val="tx1"/>
                </a:solidFill>
                <a:effectLst/>
                <a:latin typeface="Arial" panose="020B0604020202020204" pitchFamily="34" charset="0"/>
              </a:rPr>
              <a:t>birthday</a:t>
            </a: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height</a:t>
            </a: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weight</a:t>
            </a: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children</a:t>
            </a:r>
            <a:r>
              <a:rPr kumimoji="0" lang="fr-FR" sz="1800" b="0" i="0" u="none" strike="noStrike" cap="none" normalizeH="0" baseline="0" dirty="0" smtClean="0">
                <a:ln>
                  <a:noFill/>
                </a:ln>
                <a:solidFill>
                  <a:schemeClr val="tx1"/>
                </a:solidFill>
                <a:effectLst/>
                <a:latin typeface="Arial" panose="020B0604020202020204" pitchFamily="34" charset="0"/>
              </a:rPr>
              <a:t>, etc.,</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unless</a:t>
            </a:r>
            <a:r>
              <a:rPr kumimoji="0" lang="fr-FR" sz="1800" b="0" i="0" u="none" strike="noStrike" cap="none" normalizeH="0" baseline="0" dirty="0" smtClean="0">
                <a:ln>
                  <a:noFill/>
                </a:ln>
                <a:solidFill>
                  <a:schemeClr val="tx1"/>
                </a:solidFill>
                <a:effectLst/>
                <a:latin typeface="Arial" panose="020B0604020202020204" pitchFamily="34" charset="0"/>
              </a:rPr>
              <a:t> the position </a:t>
            </a:r>
            <a:r>
              <a:rPr kumimoji="0" lang="fr-FR" sz="1800" b="0" i="0" u="none" strike="noStrike" cap="none" normalizeH="0" baseline="0" dirty="0" err="1" smtClean="0">
                <a:ln>
                  <a:noFill/>
                </a:ln>
                <a:solidFill>
                  <a:schemeClr val="tx1"/>
                </a:solidFill>
                <a:effectLst/>
                <a:latin typeface="Arial" panose="020B0604020202020204" pitchFamily="34" charset="0"/>
              </a:rPr>
              <a:t>requires</a:t>
            </a:r>
            <a:r>
              <a:rPr kumimoji="0" lang="fr-FR" sz="1800" b="0" i="0" u="none" strike="noStrike" cap="none" normalizeH="0" baseline="0" dirty="0" smtClean="0">
                <a:ln>
                  <a:noFill/>
                </a:ln>
                <a:solidFill>
                  <a:schemeClr val="tx1"/>
                </a:solidFill>
                <a:effectLst/>
                <a:latin typeface="Arial" panose="020B0604020202020204" pitchFamily="34" charset="0"/>
              </a:rPr>
              <a:t> </a:t>
            </a:r>
            <a:r>
              <a:rPr kumimoji="0" lang="fr-FR" sz="1800" b="0" i="0" u="none" strike="noStrike" cap="none" normalizeH="0" baseline="0" dirty="0" err="1" smtClean="0">
                <a:ln>
                  <a:noFill/>
                </a:ln>
                <a:solidFill>
                  <a:schemeClr val="tx1"/>
                </a:solidFill>
                <a:effectLst/>
                <a:latin typeface="Arial" panose="020B0604020202020204" pitchFamily="34" charset="0"/>
              </a:rPr>
              <a:t>it</a:t>
            </a:r>
            <a:r>
              <a:rPr kumimoji="0" lang="fr-FR" sz="1800"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40251290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Accuracy</a:t>
            </a:r>
            <a:r>
              <a:rPr lang="en-US" dirty="0"/>
              <a:t/>
            </a:r>
            <a:br>
              <a:rPr lang="en-US" dirty="0"/>
            </a:br>
            <a:endParaRPr lang="fr-FR" dirty="0"/>
          </a:p>
        </p:txBody>
      </p:sp>
      <p:sp>
        <p:nvSpPr>
          <p:cNvPr id="3" name="Espace réservé du contenu 2"/>
          <p:cNvSpPr>
            <a:spLocks noGrp="1"/>
          </p:cNvSpPr>
          <p:nvPr>
            <p:ph idx="1"/>
          </p:nvPr>
        </p:nvSpPr>
        <p:spPr/>
        <p:txBody>
          <a:bodyPr/>
          <a:lstStyle/>
          <a:p>
            <a:r>
              <a:rPr lang="en-US" dirty="0" smtClean="0"/>
              <a:t>Be </a:t>
            </a:r>
            <a:r>
              <a:rPr lang="en-US" dirty="0"/>
              <a:t>sure to edit your resume before sending it. Check spelling, grammar, tenses, names of companies and people, </a:t>
            </a:r>
            <a:r>
              <a:rPr lang="en-US" dirty="0" smtClean="0"/>
              <a:t>etc…</a:t>
            </a:r>
            <a:endParaRPr lang="fr-FR" dirty="0"/>
          </a:p>
        </p:txBody>
      </p:sp>
    </p:spTree>
    <p:extLst>
      <p:ext uri="{BB962C8B-B14F-4D97-AF65-F5344CB8AC3E}">
        <p14:creationId xmlns:p14="http://schemas.microsoft.com/office/powerpoint/2010/main" val="1382494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ln>
            <a:solidFill>
              <a:srgbClr val="7030A0"/>
            </a:solidFill>
          </a:ln>
        </p:spPr>
        <p:txBody>
          <a:bodyPr>
            <a:normAutofit fontScale="92500" lnSpcReduction="20000"/>
          </a:bodyPr>
          <a:lstStyle/>
          <a:p>
            <a:endParaRPr lang="fr-FR" sz="8800" dirty="0" smtClean="0">
              <a:solidFill>
                <a:srgbClr val="00B050"/>
              </a:solidFill>
            </a:endParaRPr>
          </a:p>
          <a:p>
            <a:endParaRPr lang="fr-FR" sz="8800" dirty="0" smtClean="0">
              <a:solidFill>
                <a:srgbClr val="00B050"/>
              </a:solidFill>
              <a:latin typeface="Blackadder ITC" panose="04020505051007020D02" pitchFamily="82" charset="0"/>
            </a:endParaRPr>
          </a:p>
          <a:p>
            <a:pPr marL="0" indent="0" algn="ctr">
              <a:buNone/>
            </a:pPr>
            <a:r>
              <a:rPr lang="fr-FR" sz="8800" dirty="0">
                <a:solidFill>
                  <a:srgbClr val="00B050"/>
                </a:solidFill>
                <a:latin typeface="Blackadder ITC" panose="04020505051007020D02" pitchFamily="82" charset="0"/>
              </a:rPr>
              <a:t> </a:t>
            </a:r>
            <a:r>
              <a:rPr lang="fr-FR" sz="8800" dirty="0" err="1" smtClean="0">
                <a:solidFill>
                  <a:srgbClr val="00B050"/>
                </a:solidFill>
                <a:latin typeface="Blackadder ITC" panose="04020505051007020D02" pitchFamily="82" charset="0"/>
              </a:rPr>
              <a:t>Thank</a:t>
            </a:r>
            <a:r>
              <a:rPr lang="fr-FR" sz="8800" dirty="0" smtClean="0">
                <a:solidFill>
                  <a:srgbClr val="00B050"/>
                </a:solidFill>
                <a:latin typeface="Blackadder ITC" panose="04020505051007020D02" pitchFamily="82" charset="0"/>
              </a:rPr>
              <a:t> </a:t>
            </a:r>
            <a:r>
              <a:rPr lang="fr-FR" sz="8800" dirty="0" err="1" smtClean="0">
                <a:solidFill>
                  <a:srgbClr val="00B050"/>
                </a:solidFill>
                <a:latin typeface="Blackadder ITC" panose="04020505051007020D02" pitchFamily="82" charset="0"/>
              </a:rPr>
              <a:t>you</a:t>
            </a:r>
            <a:r>
              <a:rPr lang="fr-FR" sz="8800" dirty="0" smtClean="0">
                <a:solidFill>
                  <a:srgbClr val="00B050"/>
                </a:solidFill>
                <a:latin typeface="Blackadder ITC" panose="04020505051007020D02" pitchFamily="82" charset="0"/>
              </a:rPr>
              <a:t> </a:t>
            </a:r>
          </a:p>
          <a:p>
            <a:pPr marL="0" indent="0" algn="ctr">
              <a:buNone/>
            </a:pPr>
            <a:r>
              <a:rPr lang="fr-FR" sz="8800" dirty="0" err="1" smtClean="0">
                <a:solidFill>
                  <a:srgbClr val="00B050"/>
                </a:solidFill>
                <a:latin typeface="Blackadder ITC" panose="04020505051007020D02" pitchFamily="82" charset="0"/>
              </a:rPr>
              <a:t>any</a:t>
            </a:r>
            <a:r>
              <a:rPr lang="fr-FR" sz="8800" dirty="0" smtClean="0">
                <a:solidFill>
                  <a:srgbClr val="00B050"/>
                </a:solidFill>
                <a:latin typeface="Blackadder ITC" panose="04020505051007020D02" pitchFamily="82" charset="0"/>
              </a:rPr>
              <a:t> questions ?</a:t>
            </a:r>
            <a:endParaRPr lang="fr-FR" sz="8800" dirty="0">
              <a:solidFill>
                <a:srgbClr val="00B050"/>
              </a:solidFill>
              <a:latin typeface="Blackadder ITC" panose="04020505051007020D02" pitchFamily="82" charset="0"/>
            </a:endParaRPr>
          </a:p>
        </p:txBody>
      </p:sp>
      <p:pic>
        <p:nvPicPr>
          <p:cNvPr id="4" name="Image 3"/>
          <p:cNvPicPr>
            <a:picLocks noChangeAspect="1"/>
          </p:cNvPicPr>
          <p:nvPr/>
        </p:nvPicPr>
        <p:blipFill>
          <a:blip r:embed="rId2"/>
          <a:stretch>
            <a:fillRect/>
          </a:stretch>
        </p:blipFill>
        <p:spPr>
          <a:xfrm>
            <a:off x="4446889" y="1975598"/>
            <a:ext cx="3298222" cy="1792379"/>
          </a:xfrm>
          <a:prstGeom prst="rect">
            <a:avLst/>
          </a:prstGeom>
        </p:spPr>
      </p:pic>
    </p:spTree>
    <p:extLst>
      <p:ext uri="{BB962C8B-B14F-4D97-AF65-F5344CB8AC3E}">
        <p14:creationId xmlns:p14="http://schemas.microsoft.com/office/powerpoint/2010/main" val="783131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smtClean="0"/>
              <a:t>Start by making a list of all your background information, then organize it into categories. Make sure you include dates on all the publications you list.</a:t>
            </a:r>
          </a:p>
          <a:p>
            <a:endParaRPr lang="fr-FR"/>
          </a:p>
        </p:txBody>
      </p:sp>
    </p:spTree>
    <p:extLst>
      <p:ext uri="{BB962C8B-B14F-4D97-AF65-F5344CB8AC3E}">
        <p14:creationId xmlns:p14="http://schemas.microsoft.com/office/powerpoint/2010/main" val="2074491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smtClean="0"/>
              <a:t>Personal Information to Include in an International CV</a:t>
            </a:r>
            <a:endParaRPr lang="fr-FR"/>
          </a:p>
        </p:txBody>
      </p:sp>
      <p:sp>
        <p:nvSpPr>
          <p:cNvPr id="3" name="Espace réservé du contenu 2"/>
          <p:cNvSpPr>
            <a:spLocks noGrp="1"/>
          </p:cNvSpPr>
          <p:nvPr>
            <p:ph idx="1"/>
          </p:nvPr>
        </p:nvSpPr>
        <p:spPr/>
        <p:txBody>
          <a:bodyPr/>
          <a:lstStyle/>
          <a:p>
            <a:r>
              <a:rPr lang="en-US" smtClean="0"/>
              <a:t>Nationality</a:t>
            </a:r>
          </a:p>
          <a:p>
            <a:r>
              <a:rPr lang="en-US" smtClean="0"/>
              <a:t>Marital status</a:t>
            </a:r>
          </a:p>
          <a:p>
            <a:r>
              <a:rPr lang="en-US" smtClean="0"/>
              <a:t>Age</a:t>
            </a:r>
          </a:p>
          <a:p>
            <a:r>
              <a:rPr lang="en-US" smtClean="0"/>
              <a:t>Number of children (ages optional)</a:t>
            </a:r>
          </a:p>
          <a:p>
            <a:r>
              <a:rPr lang="en-US" smtClean="0"/>
              <a:t>Personal interests like hobbies</a:t>
            </a:r>
          </a:p>
          <a:p>
            <a:r>
              <a:rPr lang="en-US" smtClean="0"/>
              <a:t>All education including high school / secondary school</a:t>
            </a:r>
          </a:p>
          <a:p>
            <a:r>
              <a:rPr lang="en-US" smtClean="0"/>
              <a:t>Photos are also recommended (professional headshot is best)</a:t>
            </a:r>
          </a:p>
          <a:p>
            <a:endParaRPr lang="fr-FR"/>
          </a:p>
        </p:txBody>
      </p:sp>
    </p:spTree>
    <p:extLst>
      <p:ext uri="{BB962C8B-B14F-4D97-AF65-F5344CB8AC3E}">
        <p14:creationId xmlns:p14="http://schemas.microsoft.com/office/powerpoint/2010/main" val="1977283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smtClean="0"/>
              <a:t>Customize Your Curriculum Vitae </a:t>
            </a:r>
            <a:endParaRPr lang="fr-FR"/>
          </a:p>
        </p:txBody>
      </p:sp>
      <p:sp>
        <p:nvSpPr>
          <p:cNvPr id="3" name="Espace réservé du contenu 2"/>
          <p:cNvSpPr>
            <a:spLocks noGrp="1"/>
          </p:cNvSpPr>
          <p:nvPr>
            <p:ph idx="1"/>
          </p:nvPr>
        </p:nvSpPr>
        <p:spPr/>
        <p:txBody>
          <a:bodyPr/>
          <a:lstStyle/>
          <a:p>
            <a:r>
              <a:rPr lang="en-US" smtClean="0"/>
              <a:t>Once you have made a list of the information you want to include, it's a good idea to create a custom curriculum vitae that specifically highlights the experience you have that is relevant to the job you are applying for. It takes more time to write a custom CV, but it's worth the effort – especially when you are applying for jobs that are a good match for your skills and experience.</a:t>
            </a:r>
            <a:endParaRPr lang="fr-FR"/>
          </a:p>
        </p:txBody>
      </p:sp>
    </p:spTree>
    <p:extLst>
      <p:ext uri="{BB962C8B-B14F-4D97-AF65-F5344CB8AC3E}">
        <p14:creationId xmlns:p14="http://schemas.microsoft.com/office/powerpoint/2010/main" val="2884901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smtClean="0"/>
              <a:t>Use </a:t>
            </a:r>
            <a:r>
              <a:rPr lang="en-US" smtClean="0">
                <a:hlinkClick r:id="rId2"/>
              </a:rPr>
              <a:t>accomplishment-oriented bullets</a:t>
            </a:r>
            <a:r>
              <a:rPr lang="en-US" smtClean="0"/>
              <a:t> that start with an action verb and include a result.</a:t>
            </a:r>
            <a:endParaRPr lang="fr-FR"/>
          </a:p>
        </p:txBody>
      </p:sp>
    </p:spTree>
    <p:extLst>
      <p:ext uri="{BB962C8B-B14F-4D97-AF65-F5344CB8AC3E}">
        <p14:creationId xmlns:p14="http://schemas.microsoft.com/office/powerpoint/2010/main" val="2952171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32496" y="1825625"/>
            <a:ext cx="6527007" cy="4351338"/>
          </a:xfrm>
        </p:spPr>
      </p:pic>
    </p:spTree>
    <p:extLst>
      <p:ext uri="{BB962C8B-B14F-4D97-AF65-F5344CB8AC3E}">
        <p14:creationId xmlns:p14="http://schemas.microsoft.com/office/powerpoint/2010/main" val="1891961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Start with a </a:t>
            </a:r>
            <a:r>
              <a:rPr lang="en-US" dirty="0" smtClean="0">
                <a:hlinkClick r:id="rId2"/>
              </a:rPr>
              <a:t>Professional Profile</a:t>
            </a:r>
            <a:r>
              <a:rPr lang="en-US" dirty="0" smtClean="0"/>
              <a:t> (also called a Summary) that highlights the best of what you as a candidate is offering.</a:t>
            </a:r>
            <a:endParaRPr lang="fr-FR" dirty="0"/>
          </a:p>
        </p:txBody>
      </p:sp>
    </p:spTree>
    <p:extLst>
      <p:ext uri="{BB962C8B-B14F-4D97-AF65-F5344CB8AC3E}">
        <p14:creationId xmlns:p14="http://schemas.microsoft.com/office/powerpoint/2010/main" val="1473668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smtClean="0"/>
              <a:t>Edit content to include those areas of expertise, skills, and knowledge that specifically match the job requirements; not all the details of your education and employment history (work, research, fellowships, etc.) may be relevant.</a:t>
            </a:r>
            <a:endParaRPr lang="fr-FR"/>
          </a:p>
        </p:txBody>
      </p:sp>
    </p:spTree>
    <p:extLst>
      <p:ext uri="{BB962C8B-B14F-4D97-AF65-F5344CB8AC3E}">
        <p14:creationId xmlns:p14="http://schemas.microsoft.com/office/powerpoint/2010/main" val="1812992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850</Words>
  <Application>Microsoft Office PowerPoint</Application>
  <PresentationFormat>Grand écran</PresentationFormat>
  <Paragraphs>50</Paragraphs>
  <Slides>22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Blackadder ITC</vt:lpstr>
      <vt:lpstr>Calibri</vt:lpstr>
      <vt:lpstr>Calibri Light</vt:lpstr>
      <vt:lpstr>Times New Roman</vt:lpstr>
      <vt:lpstr>Thème Office</vt:lpstr>
      <vt:lpstr>How to Write a Curriculum Vitae  CV ?</vt:lpstr>
      <vt:lpstr>Présentation PowerPoint</vt:lpstr>
      <vt:lpstr>Présentation PowerPoint</vt:lpstr>
      <vt:lpstr>Personal Information to Include in an International CV</vt:lpstr>
      <vt:lpstr>Customize Your Curriculum Vitae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What Not to Include </vt:lpstr>
      <vt:lpstr>How Long Should a CV Be? </vt:lpstr>
      <vt:lpstr>Font and Size </vt:lpstr>
      <vt:lpstr>Page Margins </vt:lpstr>
      <vt:lpstr>Layout </vt:lpstr>
      <vt:lpstr>Information to Avoid </vt:lpstr>
      <vt:lpstr>Accuracy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Curriculum Vitae  CV ?</dc:title>
  <dc:creator>AZZOUZI</dc:creator>
  <cp:lastModifiedBy>AZZOUZI</cp:lastModifiedBy>
  <cp:revision>8</cp:revision>
  <dcterms:created xsi:type="dcterms:W3CDTF">2018-10-15T19:07:29Z</dcterms:created>
  <dcterms:modified xsi:type="dcterms:W3CDTF">2020-11-23T20:17:52Z</dcterms:modified>
</cp:coreProperties>
</file>