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theme/themeOverride1.xml" ContentType="application/vnd.openxmlformats-officedocument.themeOverr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1.xml" ContentType="application/vnd.openxmlformats-officedocument.drawingml.diagramLayout+xml"/>
  <Override PartName="/ppt/diagrams/data2.xml" ContentType="application/vnd.openxmlformats-officedocument.drawingml.diagramData+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Override PartName="/ppt/slides/slide89.xml" ContentType="application/vnd.openxmlformats-officedocument.presentationml.slide+xml"/>
  <Override PartName="/ppt/charts/chart4.xml" ContentType="application/vnd.openxmlformats-officedocument.drawingml.char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diagrams/data1.xml" ContentType="application/vnd.openxmlformats-officedocument.drawingml.diagramData+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83" r:id="rId12"/>
    <p:sldId id="281" r:id="rId13"/>
    <p:sldId id="282" r:id="rId14"/>
    <p:sldId id="266" r:id="rId15"/>
    <p:sldId id="280" r:id="rId16"/>
    <p:sldId id="267" r:id="rId17"/>
    <p:sldId id="284" r:id="rId18"/>
    <p:sldId id="268" r:id="rId19"/>
    <p:sldId id="269" r:id="rId20"/>
    <p:sldId id="270" r:id="rId21"/>
    <p:sldId id="271" r:id="rId22"/>
    <p:sldId id="272" r:id="rId23"/>
    <p:sldId id="273" r:id="rId24"/>
    <p:sldId id="274" r:id="rId25"/>
    <p:sldId id="292" r:id="rId26"/>
    <p:sldId id="293" r:id="rId27"/>
    <p:sldId id="294" r:id="rId28"/>
    <p:sldId id="295" r:id="rId29"/>
    <p:sldId id="296" r:id="rId30"/>
    <p:sldId id="297" r:id="rId31"/>
    <p:sldId id="275" r:id="rId32"/>
    <p:sldId id="276" r:id="rId33"/>
    <p:sldId id="277" r:id="rId34"/>
    <p:sldId id="278" r:id="rId35"/>
    <p:sldId id="279" r:id="rId36"/>
    <p:sldId id="285" r:id="rId37"/>
    <p:sldId id="286" r:id="rId38"/>
    <p:sldId id="287" r:id="rId39"/>
    <p:sldId id="288" r:id="rId40"/>
    <p:sldId id="290" r:id="rId41"/>
    <p:sldId id="291" r:id="rId42"/>
    <p:sldId id="289" r:id="rId43"/>
    <p:sldId id="298" r:id="rId44"/>
    <p:sldId id="299" r:id="rId45"/>
    <p:sldId id="300" r:id="rId46"/>
    <p:sldId id="301" r:id="rId47"/>
    <p:sldId id="302" r:id="rId48"/>
    <p:sldId id="303" r:id="rId49"/>
    <p:sldId id="304" r:id="rId50"/>
    <p:sldId id="305" r:id="rId51"/>
    <p:sldId id="306" r:id="rId52"/>
    <p:sldId id="307" r:id="rId53"/>
    <p:sldId id="308" r:id="rId54"/>
    <p:sldId id="331" r:id="rId55"/>
    <p:sldId id="330" r:id="rId56"/>
    <p:sldId id="309" r:id="rId57"/>
    <p:sldId id="310" r:id="rId58"/>
    <p:sldId id="311" r:id="rId59"/>
    <p:sldId id="312" r:id="rId60"/>
    <p:sldId id="313" r:id="rId61"/>
    <p:sldId id="315" r:id="rId62"/>
    <p:sldId id="314" r:id="rId63"/>
    <p:sldId id="316" r:id="rId64"/>
    <p:sldId id="317" r:id="rId65"/>
    <p:sldId id="318" r:id="rId66"/>
    <p:sldId id="324" r:id="rId67"/>
    <p:sldId id="325" r:id="rId68"/>
    <p:sldId id="319" r:id="rId69"/>
    <p:sldId id="320" r:id="rId70"/>
    <p:sldId id="321" r:id="rId71"/>
    <p:sldId id="322" r:id="rId72"/>
    <p:sldId id="323" r:id="rId73"/>
    <p:sldId id="327" r:id="rId74"/>
    <p:sldId id="328" r:id="rId75"/>
    <p:sldId id="338" r:id="rId76"/>
    <p:sldId id="329" r:id="rId77"/>
    <p:sldId id="339" r:id="rId78"/>
    <p:sldId id="340" r:id="rId79"/>
    <p:sldId id="341" r:id="rId80"/>
    <p:sldId id="342" r:id="rId81"/>
    <p:sldId id="343" r:id="rId82"/>
    <p:sldId id="344" r:id="rId83"/>
    <p:sldId id="346" r:id="rId84"/>
    <p:sldId id="345" r:id="rId85"/>
    <p:sldId id="347" r:id="rId86"/>
    <p:sldId id="348" r:id="rId87"/>
    <p:sldId id="349" r:id="rId88"/>
    <p:sldId id="350" r:id="rId89"/>
    <p:sldId id="351" r:id="rId90"/>
    <p:sldId id="352" r:id="rId91"/>
    <p:sldId id="353" r:id="rId92"/>
    <p:sldId id="354" r:id="rId93"/>
    <p:sldId id="355" r:id="rId94"/>
    <p:sldId id="356" r:id="rId95"/>
    <p:sldId id="357" r:id="rId96"/>
    <p:sldId id="358" r:id="rId97"/>
    <p:sldId id="359" r:id="rId9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0877" autoAdjust="0"/>
    <p:restoredTop sz="94660"/>
  </p:normalViewPr>
  <p:slideViewPr>
    <p:cSldViewPr>
      <p:cViewPr>
        <p:scale>
          <a:sx n="70" d="100"/>
          <a:sy n="70" d="100"/>
        </p:scale>
        <p:origin x="-990" y="-1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rts/_rels/chart1.xml.rels><?xml version="1.0" encoding="UTF-8" standalone="yes"?>
<Relationships xmlns="http://schemas.openxmlformats.org/package/2006/relationships"><Relationship Id="rId1" Type="http://schemas.openxmlformats.org/officeDocument/2006/relationships/package" Target="../embeddings/Feuille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Feuille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Feuille_Microsoft_Office_Excel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Feuille_Microsoft_Office_Excel4.xlsx"/></Relationships>
</file>

<file path=ppt/charts/chart1.xml><?xml version="1.0" encoding="utf-8"?>
<c:chartSpace xmlns:c="http://schemas.openxmlformats.org/drawingml/2006/chart" xmlns:a="http://schemas.openxmlformats.org/drawingml/2006/main" xmlns:r="http://schemas.openxmlformats.org/officeDocument/2006/relationships">
  <c:lang val="fr-FR"/>
  <c:chart>
    <c:title>
      <c:tx>
        <c:rich>
          <a:bodyPr/>
          <a:lstStyle/>
          <a:p>
            <a:pPr>
              <a:defRPr/>
            </a:pPr>
            <a:r>
              <a:rPr lang="fr-FR" dirty="0" smtClean="0"/>
              <a:t>Polygone des</a:t>
            </a:r>
            <a:r>
              <a:rPr lang="fr-FR" baseline="0" dirty="0" smtClean="0"/>
              <a:t> fréquences</a:t>
            </a:r>
            <a:endParaRPr lang="fr-FR" dirty="0"/>
          </a:p>
        </c:rich>
      </c:tx>
      <c:layout/>
    </c:title>
    <c:plotArea>
      <c:layout/>
      <c:lineChart>
        <c:grouping val="standard"/>
        <c:ser>
          <c:idx val="0"/>
          <c:order val="0"/>
          <c:tx>
            <c:strRef>
              <c:f>Feuil1!$B$1</c:f>
              <c:strCache>
                <c:ptCount val="1"/>
                <c:pt idx="0">
                  <c:v>fréquence</c:v>
                </c:pt>
              </c:strCache>
            </c:strRef>
          </c:tx>
          <c:cat>
            <c:numRef>
              <c:f>Feuil1!$A$2:$A$5</c:f>
              <c:numCache>
                <c:formatCode>General</c:formatCode>
                <c:ptCount val="4"/>
                <c:pt idx="0">
                  <c:v>1</c:v>
                </c:pt>
                <c:pt idx="1">
                  <c:v>2</c:v>
                </c:pt>
                <c:pt idx="2">
                  <c:v>3</c:v>
                </c:pt>
                <c:pt idx="3">
                  <c:v>4</c:v>
                </c:pt>
              </c:numCache>
            </c:numRef>
          </c:cat>
          <c:val>
            <c:numRef>
              <c:f>Feuil1!$B$2:$B$5</c:f>
              <c:numCache>
                <c:formatCode>General</c:formatCode>
                <c:ptCount val="4"/>
                <c:pt idx="0">
                  <c:v>0.5</c:v>
                </c:pt>
                <c:pt idx="1">
                  <c:v>0.25</c:v>
                </c:pt>
                <c:pt idx="2">
                  <c:v>0.17500000000000004</c:v>
                </c:pt>
                <c:pt idx="3">
                  <c:v>7.5000000000000067E-2</c:v>
                </c:pt>
              </c:numCache>
            </c:numRef>
          </c:val>
        </c:ser>
        <c:marker val="1"/>
        <c:axId val="201848704"/>
        <c:axId val="201850240"/>
      </c:lineChart>
      <c:catAx>
        <c:axId val="201848704"/>
        <c:scaling>
          <c:orientation val="minMax"/>
        </c:scaling>
        <c:axPos val="b"/>
        <c:numFmt formatCode="General" sourceLinked="1"/>
        <c:tickLblPos val="nextTo"/>
        <c:crossAx val="201850240"/>
        <c:crosses val="autoZero"/>
        <c:auto val="1"/>
        <c:lblAlgn val="ctr"/>
        <c:lblOffset val="100"/>
      </c:catAx>
      <c:valAx>
        <c:axId val="201850240"/>
        <c:scaling>
          <c:orientation val="minMax"/>
        </c:scaling>
        <c:axPos val="l"/>
        <c:majorGridlines/>
        <c:numFmt formatCode="General" sourceLinked="1"/>
        <c:tickLblPos val="nextTo"/>
        <c:crossAx val="201848704"/>
        <c:crosses val="autoZero"/>
        <c:crossBetween val="between"/>
      </c:valAx>
    </c:plotArea>
    <c:plotVisOnly val="1"/>
  </c:chart>
  <c:txPr>
    <a:bodyPr/>
    <a:lstStyle/>
    <a:p>
      <a:pPr>
        <a:defRPr sz="1800"/>
      </a:pPr>
      <a:endParaRPr lang="fr-F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r-FR"/>
  <c:style val="4"/>
  <c:chart>
    <c:autoTitleDeleted val="1"/>
    <c:plotArea>
      <c:layout/>
      <c:barChart>
        <c:barDir val="col"/>
        <c:grouping val="clustered"/>
        <c:ser>
          <c:idx val="0"/>
          <c:order val="0"/>
          <c:tx>
            <c:strRef>
              <c:f>Feuil1!$B$1</c:f>
              <c:strCache>
                <c:ptCount val="1"/>
                <c:pt idx="0">
                  <c:v>effectif</c:v>
                </c:pt>
              </c:strCache>
            </c:strRef>
          </c:tx>
          <c:cat>
            <c:strRef>
              <c:f>Feuil1!$A$2:$A$5</c:f>
              <c:strCache>
                <c:ptCount val="4"/>
                <c:pt idx="0">
                  <c:v>[2;4[ </c:v>
                </c:pt>
                <c:pt idx="1">
                  <c:v>[4;6[ </c:v>
                </c:pt>
                <c:pt idx="2">
                  <c:v>[6;8[ </c:v>
                </c:pt>
                <c:pt idx="3">
                  <c:v>[8;10[ </c:v>
                </c:pt>
              </c:strCache>
            </c:strRef>
          </c:cat>
          <c:val>
            <c:numRef>
              <c:f>Feuil1!$B$2:$B$5</c:f>
              <c:numCache>
                <c:formatCode>General</c:formatCode>
                <c:ptCount val="4"/>
                <c:pt idx="0">
                  <c:v>5</c:v>
                </c:pt>
                <c:pt idx="1">
                  <c:v>18</c:v>
                </c:pt>
                <c:pt idx="2">
                  <c:v>10</c:v>
                </c:pt>
                <c:pt idx="3">
                  <c:v>25</c:v>
                </c:pt>
              </c:numCache>
            </c:numRef>
          </c:val>
        </c:ser>
        <c:gapWidth val="0"/>
        <c:axId val="206701312"/>
        <c:axId val="206703232"/>
      </c:barChart>
      <c:catAx>
        <c:axId val="206701312"/>
        <c:scaling>
          <c:orientation val="minMax"/>
        </c:scaling>
        <c:axPos val="b"/>
        <c:title>
          <c:tx>
            <c:rich>
              <a:bodyPr/>
              <a:lstStyle/>
              <a:p>
                <a:pPr>
                  <a:defRPr/>
                </a:pPr>
                <a:r>
                  <a:rPr lang="fr-FR"/>
                  <a:t>Modalités  </a:t>
                </a:r>
              </a:p>
            </c:rich>
          </c:tx>
          <c:layout/>
        </c:title>
        <c:majorTickMark val="none"/>
        <c:tickLblPos val="nextTo"/>
        <c:crossAx val="206703232"/>
        <c:crosses val="autoZero"/>
        <c:auto val="1"/>
        <c:lblAlgn val="ctr"/>
        <c:lblOffset val="100"/>
      </c:catAx>
      <c:valAx>
        <c:axId val="206703232"/>
        <c:scaling>
          <c:orientation val="minMax"/>
        </c:scaling>
        <c:axPos val="l"/>
        <c:title>
          <c:tx>
            <c:rich>
              <a:bodyPr/>
              <a:lstStyle/>
              <a:p>
                <a:pPr>
                  <a:defRPr/>
                </a:pPr>
                <a:r>
                  <a:rPr lang="fr-FR"/>
                  <a:t>Effectif </a:t>
                </a:r>
              </a:p>
            </c:rich>
          </c:tx>
          <c:layout/>
        </c:title>
        <c:numFmt formatCode="General" sourceLinked="1"/>
        <c:tickLblPos val="nextTo"/>
        <c:crossAx val="206701312"/>
        <c:crosses val="autoZero"/>
        <c:crossBetween val="between"/>
      </c:valAx>
    </c:plotArea>
    <c:plotVisOnly val="1"/>
  </c:chart>
  <c:txPr>
    <a:bodyPr/>
    <a:lstStyle/>
    <a:p>
      <a:pPr>
        <a:defRPr sz="1800"/>
      </a:pPr>
      <a:endParaRPr lang="fr-F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fr-FR"/>
  <c:style val="12"/>
  <c:chart>
    <c:autoTitleDeleted val="1"/>
    <c:plotArea>
      <c:layout/>
      <c:barChart>
        <c:barDir val="col"/>
        <c:grouping val="clustered"/>
        <c:ser>
          <c:idx val="0"/>
          <c:order val="0"/>
          <c:tx>
            <c:strRef>
              <c:f>Feuil1!$B$1</c:f>
              <c:strCache>
                <c:ptCount val="1"/>
                <c:pt idx="0">
                  <c:v>effectif</c:v>
                </c:pt>
              </c:strCache>
            </c:strRef>
          </c:tx>
          <c:cat>
            <c:strRef>
              <c:f>Feuil1!$A$2:$A$5</c:f>
              <c:strCache>
                <c:ptCount val="4"/>
                <c:pt idx="0">
                  <c:v>[2;4[ </c:v>
                </c:pt>
                <c:pt idx="1">
                  <c:v>[4;6[ </c:v>
                </c:pt>
                <c:pt idx="2">
                  <c:v>[6;8[ </c:v>
                </c:pt>
                <c:pt idx="3">
                  <c:v>[8;10[ </c:v>
                </c:pt>
              </c:strCache>
            </c:strRef>
          </c:cat>
          <c:val>
            <c:numRef>
              <c:f>Feuil1!$B$2:$B$5</c:f>
              <c:numCache>
                <c:formatCode>General</c:formatCode>
                <c:ptCount val="4"/>
                <c:pt idx="0">
                  <c:v>5</c:v>
                </c:pt>
                <c:pt idx="1">
                  <c:v>18</c:v>
                </c:pt>
                <c:pt idx="2">
                  <c:v>10</c:v>
                </c:pt>
                <c:pt idx="3">
                  <c:v>25</c:v>
                </c:pt>
              </c:numCache>
            </c:numRef>
          </c:val>
        </c:ser>
        <c:gapWidth val="0"/>
        <c:axId val="206798208"/>
        <c:axId val="206804480"/>
      </c:barChart>
      <c:catAx>
        <c:axId val="206798208"/>
        <c:scaling>
          <c:orientation val="minMax"/>
        </c:scaling>
        <c:axPos val="b"/>
        <c:title>
          <c:tx>
            <c:rich>
              <a:bodyPr/>
              <a:lstStyle/>
              <a:p>
                <a:pPr>
                  <a:defRPr/>
                </a:pPr>
                <a:r>
                  <a:rPr lang="fr-FR"/>
                  <a:t>Modalités  </a:t>
                </a:r>
              </a:p>
            </c:rich>
          </c:tx>
          <c:layout/>
        </c:title>
        <c:majorTickMark val="none"/>
        <c:tickLblPos val="nextTo"/>
        <c:crossAx val="206804480"/>
        <c:crosses val="autoZero"/>
        <c:auto val="1"/>
        <c:lblAlgn val="ctr"/>
        <c:lblOffset val="100"/>
      </c:catAx>
      <c:valAx>
        <c:axId val="206804480"/>
        <c:scaling>
          <c:orientation val="minMax"/>
        </c:scaling>
        <c:axPos val="l"/>
        <c:title>
          <c:tx>
            <c:rich>
              <a:bodyPr/>
              <a:lstStyle/>
              <a:p>
                <a:pPr>
                  <a:defRPr/>
                </a:pPr>
                <a:r>
                  <a:rPr lang="fr-FR"/>
                  <a:t>Effectif </a:t>
                </a:r>
              </a:p>
            </c:rich>
          </c:tx>
          <c:layout/>
        </c:title>
        <c:numFmt formatCode="General" sourceLinked="1"/>
        <c:tickLblPos val="nextTo"/>
        <c:crossAx val="206798208"/>
        <c:crosses val="autoZero"/>
        <c:crossBetween val="between"/>
      </c:valAx>
    </c:plotArea>
    <c:plotVisOnly val="1"/>
  </c:chart>
  <c:txPr>
    <a:bodyPr/>
    <a:lstStyle/>
    <a:p>
      <a:pPr>
        <a:defRPr sz="1800"/>
      </a:pPr>
      <a:endParaRPr lang="fr-F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fr-FR"/>
  <c:style val="4"/>
  <c:chart>
    <c:autoTitleDeleted val="1"/>
    <c:plotArea>
      <c:layout/>
      <c:barChart>
        <c:barDir val="col"/>
        <c:grouping val="clustered"/>
        <c:ser>
          <c:idx val="0"/>
          <c:order val="0"/>
          <c:tx>
            <c:strRef>
              <c:f>Feuil1!$B$1</c:f>
              <c:strCache>
                <c:ptCount val="1"/>
                <c:pt idx="0">
                  <c:v>Densité  </c:v>
                </c:pt>
              </c:strCache>
            </c:strRef>
          </c:tx>
          <c:cat>
            <c:strRef>
              <c:f>Feuil1!$A$2:$A$6</c:f>
              <c:strCache>
                <c:ptCount val="4"/>
                <c:pt idx="0">
                  <c:v>[50;60[ </c:v>
                </c:pt>
                <c:pt idx="1">
                  <c:v>[60;70[ </c:v>
                </c:pt>
                <c:pt idx="2">
                  <c:v>[70;75[ </c:v>
                </c:pt>
                <c:pt idx="3">
                  <c:v>[75;90[ </c:v>
                </c:pt>
              </c:strCache>
            </c:strRef>
          </c:cat>
          <c:val>
            <c:numRef>
              <c:f>Feuil1!$B$2:$B$6</c:f>
              <c:numCache>
                <c:formatCode>General</c:formatCode>
                <c:ptCount val="5"/>
                <c:pt idx="0">
                  <c:v>2</c:v>
                </c:pt>
                <c:pt idx="1">
                  <c:v>6</c:v>
                </c:pt>
                <c:pt idx="2">
                  <c:v>10</c:v>
                </c:pt>
                <c:pt idx="3">
                  <c:v>2.67</c:v>
                </c:pt>
              </c:numCache>
            </c:numRef>
          </c:val>
        </c:ser>
        <c:gapWidth val="0"/>
        <c:axId val="210479360"/>
        <c:axId val="210489728"/>
      </c:barChart>
      <c:catAx>
        <c:axId val="210479360"/>
        <c:scaling>
          <c:orientation val="minMax"/>
        </c:scaling>
        <c:axPos val="b"/>
        <c:title>
          <c:layout/>
        </c:title>
        <c:majorTickMark val="none"/>
        <c:tickLblPos val="nextTo"/>
        <c:crossAx val="210489728"/>
        <c:crosses val="autoZero"/>
        <c:auto val="1"/>
        <c:lblAlgn val="ctr"/>
        <c:lblOffset val="100"/>
      </c:catAx>
      <c:valAx>
        <c:axId val="210489728"/>
        <c:scaling>
          <c:orientation val="minMax"/>
        </c:scaling>
        <c:axPos val="l"/>
        <c:title>
          <c:layout/>
        </c:title>
        <c:numFmt formatCode="General" sourceLinked="1"/>
        <c:tickLblPos val="nextTo"/>
        <c:crossAx val="210479360"/>
        <c:crosses val="autoZero"/>
        <c:crossBetween val="between"/>
      </c:valAx>
    </c:plotArea>
    <c:plotVisOnly val="1"/>
  </c:chart>
  <c:txPr>
    <a:bodyPr/>
    <a:lstStyle/>
    <a:p>
      <a:pPr>
        <a:defRPr sz="1800"/>
      </a:pPr>
      <a:endParaRPr lang="fr-FR"/>
    </a:p>
  </c:txPr>
  <c:externalData r:id="rId1"/>
  <c:userShapes r:id="rId2"/>
</c:chartSpace>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31058D-C4A6-4C16-A952-D6C2564CFF71}" type="doc">
      <dgm:prSet loTypeId="urn:microsoft.com/office/officeart/2005/8/layout/process4" loCatId="list" qsTypeId="urn:microsoft.com/office/officeart/2005/8/quickstyle/simple1" qsCatId="simple" csTypeId="urn:microsoft.com/office/officeart/2005/8/colors/accent0_1" csCatId="mainScheme" phldr="1"/>
      <dgm:spPr/>
      <dgm:t>
        <a:bodyPr/>
        <a:lstStyle/>
        <a:p>
          <a:endParaRPr lang="fr-FR"/>
        </a:p>
      </dgm:t>
    </dgm:pt>
    <dgm:pt modelId="{20F49CD9-8EDF-4B26-B74C-7BD1DA279BFE}">
      <dgm:prSet phldrT="[Texte]" custT="1"/>
      <dgm:spPr/>
      <dgm:t>
        <a:bodyPr/>
        <a:lstStyle/>
        <a:p>
          <a:r>
            <a:rPr lang="fr-FR" sz="3200" b="1" dirty="0" smtClean="0">
              <a:solidFill>
                <a:schemeClr val="tx1"/>
              </a:solidFill>
              <a:latin typeface="Times New Roman" pitchFamily="18" charset="0"/>
              <a:cs typeface="Times New Roman" pitchFamily="18" charset="0"/>
            </a:rPr>
            <a:t>Collecte des données</a:t>
          </a:r>
          <a:endParaRPr lang="fr-FR" sz="3200" b="1" dirty="0">
            <a:solidFill>
              <a:schemeClr val="tx1"/>
            </a:solidFill>
            <a:latin typeface="Times New Roman" pitchFamily="18" charset="0"/>
            <a:cs typeface="Times New Roman" pitchFamily="18" charset="0"/>
          </a:endParaRPr>
        </a:p>
      </dgm:t>
    </dgm:pt>
    <dgm:pt modelId="{22041A46-F148-4317-B800-08EC4DA8977C}" type="parTrans" cxnId="{A255D079-43B2-4F90-8F55-1E786A3B2123}">
      <dgm:prSet/>
      <dgm:spPr/>
      <dgm:t>
        <a:bodyPr/>
        <a:lstStyle/>
        <a:p>
          <a:endParaRPr lang="fr-FR"/>
        </a:p>
      </dgm:t>
    </dgm:pt>
    <dgm:pt modelId="{58C2173D-0B6D-48A5-B9F5-E51DAC227939}" type="sibTrans" cxnId="{A255D079-43B2-4F90-8F55-1E786A3B2123}">
      <dgm:prSet/>
      <dgm:spPr/>
      <dgm:t>
        <a:bodyPr/>
        <a:lstStyle/>
        <a:p>
          <a:endParaRPr lang="fr-FR"/>
        </a:p>
      </dgm:t>
    </dgm:pt>
    <dgm:pt modelId="{CDB22CA8-53B9-4EA6-88FE-62F8B2FB84C7}">
      <dgm:prSet phldrT="[Texte]"/>
      <dgm:spPr/>
      <dgm:t>
        <a:bodyPr/>
        <a:lstStyle/>
        <a:p>
          <a:r>
            <a:rPr lang="fr-FR" dirty="0" smtClean="0">
              <a:latin typeface="Times New Roman" pitchFamily="18" charset="0"/>
              <a:cs typeface="Times New Roman" pitchFamily="18" charset="0"/>
            </a:rPr>
            <a:t>Recensement, sondage,… </a:t>
          </a:r>
          <a:endParaRPr lang="fr-FR" dirty="0">
            <a:latin typeface="Times New Roman" pitchFamily="18" charset="0"/>
            <a:cs typeface="Times New Roman" pitchFamily="18" charset="0"/>
          </a:endParaRPr>
        </a:p>
      </dgm:t>
    </dgm:pt>
    <dgm:pt modelId="{FEDB48E8-8E53-4526-AF56-01518EAF629D}" type="parTrans" cxnId="{3CD538A2-19B1-4A83-B6C1-808F8EECE0DD}">
      <dgm:prSet/>
      <dgm:spPr/>
      <dgm:t>
        <a:bodyPr/>
        <a:lstStyle/>
        <a:p>
          <a:endParaRPr lang="fr-FR"/>
        </a:p>
      </dgm:t>
    </dgm:pt>
    <dgm:pt modelId="{32CB0175-10CB-40DA-A91D-B5F965580787}" type="sibTrans" cxnId="{3CD538A2-19B1-4A83-B6C1-808F8EECE0DD}">
      <dgm:prSet/>
      <dgm:spPr/>
      <dgm:t>
        <a:bodyPr/>
        <a:lstStyle/>
        <a:p>
          <a:endParaRPr lang="fr-FR"/>
        </a:p>
      </dgm:t>
    </dgm:pt>
    <dgm:pt modelId="{34DDCA2B-79DB-409B-BABC-F76C02C531A9}">
      <dgm:prSet phldrT="[Texte]" custT="1"/>
      <dgm:spPr/>
      <dgm:t>
        <a:bodyPr/>
        <a:lstStyle/>
        <a:p>
          <a:r>
            <a:rPr lang="fr-FR" sz="3200" b="1" dirty="0" smtClean="0">
              <a:solidFill>
                <a:schemeClr val="tx1"/>
              </a:solidFill>
              <a:latin typeface="Times New Roman" pitchFamily="18" charset="0"/>
              <a:cs typeface="Times New Roman" pitchFamily="18" charset="0"/>
            </a:rPr>
            <a:t>Analyse statistique</a:t>
          </a:r>
          <a:endParaRPr lang="fr-FR" sz="3200" b="1" dirty="0">
            <a:solidFill>
              <a:schemeClr val="tx1"/>
            </a:solidFill>
            <a:latin typeface="Times New Roman" pitchFamily="18" charset="0"/>
            <a:cs typeface="Times New Roman" pitchFamily="18" charset="0"/>
          </a:endParaRPr>
        </a:p>
      </dgm:t>
    </dgm:pt>
    <dgm:pt modelId="{9156151D-EE69-4919-8E2B-B720D865958E}" type="parTrans" cxnId="{77DB17D8-7AE6-44AF-A587-C4FB2CC96EDB}">
      <dgm:prSet/>
      <dgm:spPr/>
      <dgm:t>
        <a:bodyPr/>
        <a:lstStyle/>
        <a:p>
          <a:endParaRPr lang="fr-FR"/>
        </a:p>
      </dgm:t>
    </dgm:pt>
    <dgm:pt modelId="{110804F4-2D21-4856-A205-CB90A1282AA2}" type="sibTrans" cxnId="{77DB17D8-7AE6-44AF-A587-C4FB2CC96EDB}">
      <dgm:prSet/>
      <dgm:spPr/>
      <dgm:t>
        <a:bodyPr/>
        <a:lstStyle/>
        <a:p>
          <a:endParaRPr lang="fr-FR"/>
        </a:p>
      </dgm:t>
    </dgm:pt>
    <dgm:pt modelId="{F12B97A2-5A4E-43E8-9EE9-77BE01EEB873}">
      <dgm:prSet phldrT="[Texte]"/>
      <dgm:spPr/>
      <dgm:t>
        <a:bodyPr/>
        <a:lstStyle/>
        <a:p>
          <a:r>
            <a:rPr lang="fr-FR" dirty="0" smtClean="0"/>
            <a:t>T</a:t>
          </a:r>
          <a:r>
            <a:rPr lang="fr-FR" dirty="0" smtClean="0">
              <a:latin typeface="Times New Roman" pitchFamily="18" charset="0"/>
              <a:cs typeface="Times New Roman" pitchFamily="18" charset="0"/>
            </a:rPr>
            <a:t>ableaux, diagrammes,…</a:t>
          </a:r>
          <a:endParaRPr lang="fr-FR" dirty="0">
            <a:latin typeface="Times New Roman" pitchFamily="18" charset="0"/>
            <a:cs typeface="Times New Roman" pitchFamily="18" charset="0"/>
          </a:endParaRPr>
        </a:p>
      </dgm:t>
    </dgm:pt>
    <dgm:pt modelId="{B06D4763-A807-473C-BB9C-D2F8EA75F516}" type="parTrans" cxnId="{8A26EC6B-838E-4590-B676-A4A5FBA02076}">
      <dgm:prSet/>
      <dgm:spPr/>
      <dgm:t>
        <a:bodyPr/>
        <a:lstStyle/>
        <a:p>
          <a:endParaRPr lang="fr-FR"/>
        </a:p>
      </dgm:t>
    </dgm:pt>
    <dgm:pt modelId="{A1F1BF7C-DFB9-4EAA-B7C2-235A176FC536}" type="sibTrans" cxnId="{8A26EC6B-838E-4590-B676-A4A5FBA02076}">
      <dgm:prSet/>
      <dgm:spPr/>
      <dgm:t>
        <a:bodyPr/>
        <a:lstStyle/>
        <a:p>
          <a:endParaRPr lang="fr-FR"/>
        </a:p>
      </dgm:t>
    </dgm:pt>
    <dgm:pt modelId="{AF8962E2-76DF-429F-95C3-02C52EF2D049}">
      <dgm:prSet phldrT="[Texte]" custT="1"/>
      <dgm:spPr/>
      <dgm:t>
        <a:bodyPr/>
        <a:lstStyle/>
        <a:p>
          <a:r>
            <a:rPr lang="fr-FR" sz="3200" b="1" dirty="0" smtClean="0">
              <a:solidFill>
                <a:schemeClr val="tx1"/>
              </a:solidFill>
              <a:latin typeface="Times New Roman" pitchFamily="18" charset="0"/>
              <a:cs typeface="Times New Roman" pitchFamily="18" charset="0"/>
            </a:rPr>
            <a:t>Décision statistique</a:t>
          </a:r>
          <a:endParaRPr lang="fr-FR" sz="3200" b="1" dirty="0">
            <a:solidFill>
              <a:schemeClr val="tx1"/>
            </a:solidFill>
            <a:latin typeface="Times New Roman" pitchFamily="18" charset="0"/>
            <a:cs typeface="Times New Roman" pitchFamily="18" charset="0"/>
          </a:endParaRPr>
        </a:p>
      </dgm:t>
    </dgm:pt>
    <dgm:pt modelId="{698F948A-3FFC-407F-A2B2-2466CECD74FA}" type="parTrans" cxnId="{21167F8F-7EEA-42D0-8857-128134435312}">
      <dgm:prSet/>
      <dgm:spPr/>
      <dgm:t>
        <a:bodyPr/>
        <a:lstStyle/>
        <a:p>
          <a:endParaRPr lang="fr-FR"/>
        </a:p>
      </dgm:t>
    </dgm:pt>
    <dgm:pt modelId="{BE38F3E8-6046-4900-9C9D-B978889F04AF}" type="sibTrans" cxnId="{21167F8F-7EEA-42D0-8857-128134435312}">
      <dgm:prSet/>
      <dgm:spPr/>
      <dgm:t>
        <a:bodyPr/>
        <a:lstStyle/>
        <a:p>
          <a:endParaRPr lang="fr-FR"/>
        </a:p>
      </dgm:t>
    </dgm:pt>
    <dgm:pt modelId="{48D1E105-81B7-4813-8137-AC569C43DCBC}">
      <dgm:prSet phldrT="[Texte]"/>
      <dgm:spPr/>
      <dgm:t>
        <a:bodyPr/>
        <a:lstStyle/>
        <a:p>
          <a:r>
            <a:rPr lang="fr-FR" dirty="0" smtClean="0">
              <a:latin typeface="Times New Roman" pitchFamily="18" charset="0"/>
              <a:cs typeface="Times New Roman" pitchFamily="18" charset="0"/>
            </a:rPr>
            <a:t>Interprétation des résultats</a:t>
          </a:r>
          <a:endParaRPr lang="fr-FR" dirty="0">
            <a:latin typeface="Times New Roman" pitchFamily="18" charset="0"/>
            <a:cs typeface="Times New Roman" pitchFamily="18" charset="0"/>
          </a:endParaRPr>
        </a:p>
      </dgm:t>
    </dgm:pt>
    <dgm:pt modelId="{EA42F80B-83C6-4AC8-ABFA-69467E2A1FE8}" type="parTrans" cxnId="{A0E46947-C8E2-40C2-89D4-FD7C4A8FF7FA}">
      <dgm:prSet/>
      <dgm:spPr/>
      <dgm:t>
        <a:bodyPr/>
        <a:lstStyle/>
        <a:p>
          <a:endParaRPr lang="fr-FR"/>
        </a:p>
      </dgm:t>
    </dgm:pt>
    <dgm:pt modelId="{DA7BF69B-863C-4BA9-9535-C33BB0F57824}" type="sibTrans" cxnId="{A0E46947-C8E2-40C2-89D4-FD7C4A8FF7FA}">
      <dgm:prSet/>
      <dgm:spPr/>
      <dgm:t>
        <a:bodyPr/>
        <a:lstStyle/>
        <a:p>
          <a:endParaRPr lang="fr-FR"/>
        </a:p>
      </dgm:t>
    </dgm:pt>
    <dgm:pt modelId="{460E8B48-3039-4E40-A454-211A3E105FF1}" type="pres">
      <dgm:prSet presAssocID="{F731058D-C4A6-4C16-A952-D6C2564CFF71}" presName="Name0" presStyleCnt="0">
        <dgm:presLayoutVars>
          <dgm:dir/>
          <dgm:animLvl val="lvl"/>
          <dgm:resizeHandles val="exact"/>
        </dgm:presLayoutVars>
      </dgm:prSet>
      <dgm:spPr/>
      <dgm:t>
        <a:bodyPr/>
        <a:lstStyle/>
        <a:p>
          <a:endParaRPr lang="fr-FR"/>
        </a:p>
      </dgm:t>
    </dgm:pt>
    <dgm:pt modelId="{EF628D35-C08D-48DF-B3DF-858B85433220}" type="pres">
      <dgm:prSet presAssocID="{AF8962E2-76DF-429F-95C3-02C52EF2D049}" presName="boxAndChildren" presStyleCnt="0"/>
      <dgm:spPr/>
    </dgm:pt>
    <dgm:pt modelId="{03AB9372-EA62-4FED-BF53-96952F732622}" type="pres">
      <dgm:prSet presAssocID="{AF8962E2-76DF-429F-95C3-02C52EF2D049}" presName="parentTextBox" presStyleLbl="node1" presStyleIdx="0" presStyleCnt="3"/>
      <dgm:spPr/>
      <dgm:t>
        <a:bodyPr/>
        <a:lstStyle/>
        <a:p>
          <a:endParaRPr lang="fr-FR"/>
        </a:p>
      </dgm:t>
    </dgm:pt>
    <dgm:pt modelId="{8434BD94-F0DD-4489-B051-0F69BFF90A42}" type="pres">
      <dgm:prSet presAssocID="{AF8962E2-76DF-429F-95C3-02C52EF2D049}" presName="entireBox" presStyleLbl="node1" presStyleIdx="0" presStyleCnt="3"/>
      <dgm:spPr/>
      <dgm:t>
        <a:bodyPr/>
        <a:lstStyle/>
        <a:p>
          <a:endParaRPr lang="fr-FR"/>
        </a:p>
      </dgm:t>
    </dgm:pt>
    <dgm:pt modelId="{97D86FAA-4F4D-40A9-8E3A-C1C8DCD43489}" type="pres">
      <dgm:prSet presAssocID="{AF8962E2-76DF-429F-95C3-02C52EF2D049}" presName="descendantBox" presStyleCnt="0"/>
      <dgm:spPr/>
    </dgm:pt>
    <dgm:pt modelId="{43DBC571-AA4A-44B1-9CC3-ECD4FDBAFFE9}" type="pres">
      <dgm:prSet presAssocID="{48D1E105-81B7-4813-8137-AC569C43DCBC}" presName="childTextBox" presStyleLbl="fgAccFollowNode1" presStyleIdx="0" presStyleCnt="3">
        <dgm:presLayoutVars>
          <dgm:bulletEnabled val="1"/>
        </dgm:presLayoutVars>
      </dgm:prSet>
      <dgm:spPr/>
      <dgm:t>
        <a:bodyPr/>
        <a:lstStyle/>
        <a:p>
          <a:endParaRPr lang="fr-FR"/>
        </a:p>
      </dgm:t>
    </dgm:pt>
    <dgm:pt modelId="{077AF00A-E52E-48A8-9742-74BEF75A6998}" type="pres">
      <dgm:prSet presAssocID="{110804F4-2D21-4856-A205-CB90A1282AA2}" presName="sp" presStyleCnt="0"/>
      <dgm:spPr/>
    </dgm:pt>
    <dgm:pt modelId="{64AE28F3-C8D3-4188-80D5-459A910D3A6C}" type="pres">
      <dgm:prSet presAssocID="{34DDCA2B-79DB-409B-BABC-F76C02C531A9}" presName="arrowAndChildren" presStyleCnt="0"/>
      <dgm:spPr/>
    </dgm:pt>
    <dgm:pt modelId="{C7D0A563-C63F-4B16-9481-B7FAF15774D4}" type="pres">
      <dgm:prSet presAssocID="{34DDCA2B-79DB-409B-BABC-F76C02C531A9}" presName="parentTextArrow" presStyleLbl="node1" presStyleIdx="0" presStyleCnt="3"/>
      <dgm:spPr/>
      <dgm:t>
        <a:bodyPr/>
        <a:lstStyle/>
        <a:p>
          <a:endParaRPr lang="fr-FR"/>
        </a:p>
      </dgm:t>
    </dgm:pt>
    <dgm:pt modelId="{3752FB12-D06C-4371-A7FC-F8D1077C70E6}" type="pres">
      <dgm:prSet presAssocID="{34DDCA2B-79DB-409B-BABC-F76C02C531A9}" presName="arrow" presStyleLbl="node1" presStyleIdx="1" presStyleCnt="3"/>
      <dgm:spPr/>
      <dgm:t>
        <a:bodyPr/>
        <a:lstStyle/>
        <a:p>
          <a:endParaRPr lang="fr-FR"/>
        </a:p>
      </dgm:t>
    </dgm:pt>
    <dgm:pt modelId="{85919A26-4AC4-450A-BFBA-9AB8E26B90D3}" type="pres">
      <dgm:prSet presAssocID="{34DDCA2B-79DB-409B-BABC-F76C02C531A9}" presName="descendantArrow" presStyleCnt="0"/>
      <dgm:spPr/>
    </dgm:pt>
    <dgm:pt modelId="{FEF4433F-F2F4-4B00-ACA6-D17C02FE81E4}" type="pres">
      <dgm:prSet presAssocID="{F12B97A2-5A4E-43E8-9EE9-77BE01EEB873}" presName="childTextArrow" presStyleLbl="fgAccFollowNode1" presStyleIdx="1" presStyleCnt="3">
        <dgm:presLayoutVars>
          <dgm:bulletEnabled val="1"/>
        </dgm:presLayoutVars>
      </dgm:prSet>
      <dgm:spPr/>
      <dgm:t>
        <a:bodyPr/>
        <a:lstStyle/>
        <a:p>
          <a:endParaRPr lang="fr-FR"/>
        </a:p>
      </dgm:t>
    </dgm:pt>
    <dgm:pt modelId="{5687E389-3EDF-4336-8A75-B742C40C81E7}" type="pres">
      <dgm:prSet presAssocID="{58C2173D-0B6D-48A5-B9F5-E51DAC227939}" presName="sp" presStyleCnt="0"/>
      <dgm:spPr/>
    </dgm:pt>
    <dgm:pt modelId="{23F458E2-CF08-4273-809E-111400C8405B}" type="pres">
      <dgm:prSet presAssocID="{20F49CD9-8EDF-4B26-B74C-7BD1DA279BFE}" presName="arrowAndChildren" presStyleCnt="0"/>
      <dgm:spPr/>
    </dgm:pt>
    <dgm:pt modelId="{07E288C2-D609-4E64-8DEE-FE27AF5C9C2A}" type="pres">
      <dgm:prSet presAssocID="{20F49CD9-8EDF-4B26-B74C-7BD1DA279BFE}" presName="parentTextArrow" presStyleLbl="node1" presStyleIdx="1" presStyleCnt="3"/>
      <dgm:spPr/>
      <dgm:t>
        <a:bodyPr/>
        <a:lstStyle/>
        <a:p>
          <a:endParaRPr lang="fr-FR"/>
        </a:p>
      </dgm:t>
    </dgm:pt>
    <dgm:pt modelId="{B9A0F944-4D17-4B48-93B1-5781EFD0DDE8}" type="pres">
      <dgm:prSet presAssocID="{20F49CD9-8EDF-4B26-B74C-7BD1DA279BFE}" presName="arrow" presStyleLbl="node1" presStyleIdx="2" presStyleCnt="3"/>
      <dgm:spPr/>
      <dgm:t>
        <a:bodyPr/>
        <a:lstStyle/>
        <a:p>
          <a:endParaRPr lang="fr-FR"/>
        </a:p>
      </dgm:t>
    </dgm:pt>
    <dgm:pt modelId="{DFA1519B-B067-41B3-9292-CA0CF192E325}" type="pres">
      <dgm:prSet presAssocID="{20F49CD9-8EDF-4B26-B74C-7BD1DA279BFE}" presName="descendantArrow" presStyleCnt="0"/>
      <dgm:spPr/>
    </dgm:pt>
    <dgm:pt modelId="{9086AD06-474B-48E1-A206-60A9979362A4}" type="pres">
      <dgm:prSet presAssocID="{CDB22CA8-53B9-4EA6-88FE-62F8B2FB84C7}" presName="childTextArrow" presStyleLbl="fgAccFollowNode1" presStyleIdx="2" presStyleCnt="3">
        <dgm:presLayoutVars>
          <dgm:bulletEnabled val="1"/>
        </dgm:presLayoutVars>
      </dgm:prSet>
      <dgm:spPr/>
      <dgm:t>
        <a:bodyPr/>
        <a:lstStyle/>
        <a:p>
          <a:endParaRPr lang="fr-FR"/>
        </a:p>
      </dgm:t>
    </dgm:pt>
  </dgm:ptLst>
  <dgm:cxnLst>
    <dgm:cxn modelId="{21167F8F-7EEA-42D0-8857-128134435312}" srcId="{F731058D-C4A6-4C16-A952-D6C2564CFF71}" destId="{AF8962E2-76DF-429F-95C3-02C52EF2D049}" srcOrd="2" destOrd="0" parTransId="{698F948A-3FFC-407F-A2B2-2466CECD74FA}" sibTransId="{BE38F3E8-6046-4900-9C9D-B978889F04AF}"/>
    <dgm:cxn modelId="{F11D25FF-D28C-4916-AC63-2C00670B61D6}" type="presOf" srcId="{34DDCA2B-79DB-409B-BABC-F76C02C531A9}" destId="{C7D0A563-C63F-4B16-9481-B7FAF15774D4}" srcOrd="0" destOrd="0" presId="urn:microsoft.com/office/officeart/2005/8/layout/process4"/>
    <dgm:cxn modelId="{4EFE7663-A1BA-4B1D-843D-8178E4F5DACA}" type="presOf" srcId="{CDB22CA8-53B9-4EA6-88FE-62F8B2FB84C7}" destId="{9086AD06-474B-48E1-A206-60A9979362A4}" srcOrd="0" destOrd="0" presId="urn:microsoft.com/office/officeart/2005/8/layout/process4"/>
    <dgm:cxn modelId="{A255D079-43B2-4F90-8F55-1E786A3B2123}" srcId="{F731058D-C4A6-4C16-A952-D6C2564CFF71}" destId="{20F49CD9-8EDF-4B26-B74C-7BD1DA279BFE}" srcOrd="0" destOrd="0" parTransId="{22041A46-F148-4317-B800-08EC4DA8977C}" sibTransId="{58C2173D-0B6D-48A5-B9F5-E51DAC227939}"/>
    <dgm:cxn modelId="{816B9E8D-1D47-41BF-9850-10A95CA4D6F1}" type="presOf" srcId="{F731058D-C4A6-4C16-A952-D6C2564CFF71}" destId="{460E8B48-3039-4E40-A454-211A3E105FF1}" srcOrd="0" destOrd="0" presId="urn:microsoft.com/office/officeart/2005/8/layout/process4"/>
    <dgm:cxn modelId="{15B3260A-6167-47A6-B0A4-DAB6C02F99D9}" type="presOf" srcId="{48D1E105-81B7-4813-8137-AC569C43DCBC}" destId="{43DBC571-AA4A-44B1-9CC3-ECD4FDBAFFE9}" srcOrd="0" destOrd="0" presId="urn:microsoft.com/office/officeart/2005/8/layout/process4"/>
    <dgm:cxn modelId="{77DB17D8-7AE6-44AF-A587-C4FB2CC96EDB}" srcId="{F731058D-C4A6-4C16-A952-D6C2564CFF71}" destId="{34DDCA2B-79DB-409B-BABC-F76C02C531A9}" srcOrd="1" destOrd="0" parTransId="{9156151D-EE69-4919-8E2B-B720D865958E}" sibTransId="{110804F4-2D21-4856-A205-CB90A1282AA2}"/>
    <dgm:cxn modelId="{3CD538A2-19B1-4A83-B6C1-808F8EECE0DD}" srcId="{20F49CD9-8EDF-4B26-B74C-7BD1DA279BFE}" destId="{CDB22CA8-53B9-4EA6-88FE-62F8B2FB84C7}" srcOrd="0" destOrd="0" parTransId="{FEDB48E8-8E53-4526-AF56-01518EAF629D}" sibTransId="{32CB0175-10CB-40DA-A91D-B5F965580787}"/>
    <dgm:cxn modelId="{1CBF750B-7122-4A65-86C7-CE54A7BDEA70}" type="presOf" srcId="{34DDCA2B-79DB-409B-BABC-F76C02C531A9}" destId="{3752FB12-D06C-4371-A7FC-F8D1077C70E6}" srcOrd="1" destOrd="0" presId="urn:microsoft.com/office/officeart/2005/8/layout/process4"/>
    <dgm:cxn modelId="{6367D9F1-06BC-4513-90AF-8309246BD328}" type="presOf" srcId="{20F49CD9-8EDF-4B26-B74C-7BD1DA279BFE}" destId="{07E288C2-D609-4E64-8DEE-FE27AF5C9C2A}" srcOrd="0" destOrd="0" presId="urn:microsoft.com/office/officeart/2005/8/layout/process4"/>
    <dgm:cxn modelId="{74A0709E-0B3A-4D3B-AAD9-44BEA7731AA2}" type="presOf" srcId="{AF8962E2-76DF-429F-95C3-02C52EF2D049}" destId="{03AB9372-EA62-4FED-BF53-96952F732622}" srcOrd="0" destOrd="0" presId="urn:microsoft.com/office/officeart/2005/8/layout/process4"/>
    <dgm:cxn modelId="{8A26EC6B-838E-4590-B676-A4A5FBA02076}" srcId="{34DDCA2B-79DB-409B-BABC-F76C02C531A9}" destId="{F12B97A2-5A4E-43E8-9EE9-77BE01EEB873}" srcOrd="0" destOrd="0" parTransId="{B06D4763-A807-473C-BB9C-D2F8EA75F516}" sibTransId="{A1F1BF7C-DFB9-4EAA-B7C2-235A176FC536}"/>
    <dgm:cxn modelId="{3219672F-350D-4222-93FB-A1BA01755516}" type="presOf" srcId="{20F49CD9-8EDF-4B26-B74C-7BD1DA279BFE}" destId="{B9A0F944-4D17-4B48-93B1-5781EFD0DDE8}" srcOrd="1" destOrd="0" presId="urn:microsoft.com/office/officeart/2005/8/layout/process4"/>
    <dgm:cxn modelId="{A0E46947-C8E2-40C2-89D4-FD7C4A8FF7FA}" srcId="{AF8962E2-76DF-429F-95C3-02C52EF2D049}" destId="{48D1E105-81B7-4813-8137-AC569C43DCBC}" srcOrd="0" destOrd="0" parTransId="{EA42F80B-83C6-4AC8-ABFA-69467E2A1FE8}" sibTransId="{DA7BF69B-863C-4BA9-9535-C33BB0F57824}"/>
    <dgm:cxn modelId="{F29BF7FC-CF26-4858-9EF0-D8255BDA1A10}" type="presOf" srcId="{AF8962E2-76DF-429F-95C3-02C52EF2D049}" destId="{8434BD94-F0DD-4489-B051-0F69BFF90A42}" srcOrd="1" destOrd="0" presId="urn:microsoft.com/office/officeart/2005/8/layout/process4"/>
    <dgm:cxn modelId="{D0E92EAC-366F-4F91-BCAB-EC9A55D0181A}" type="presOf" srcId="{F12B97A2-5A4E-43E8-9EE9-77BE01EEB873}" destId="{FEF4433F-F2F4-4B00-ACA6-D17C02FE81E4}" srcOrd="0" destOrd="0" presId="urn:microsoft.com/office/officeart/2005/8/layout/process4"/>
    <dgm:cxn modelId="{979BAAAD-23FF-4082-9D14-7FF67005E07B}" type="presParOf" srcId="{460E8B48-3039-4E40-A454-211A3E105FF1}" destId="{EF628D35-C08D-48DF-B3DF-858B85433220}" srcOrd="0" destOrd="0" presId="urn:microsoft.com/office/officeart/2005/8/layout/process4"/>
    <dgm:cxn modelId="{90E870EA-3159-4C5F-9062-D76532F856EF}" type="presParOf" srcId="{EF628D35-C08D-48DF-B3DF-858B85433220}" destId="{03AB9372-EA62-4FED-BF53-96952F732622}" srcOrd="0" destOrd="0" presId="urn:microsoft.com/office/officeart/2005/8/layout/process4"/>
    <dgm:cxn modelId="{901480D6-2E89-41DE-9882-935905159CEA}" type="presParOf" srcId="{EF628D35-C08D-48DF-B3DF-858B85433220}" destId="{8434BD94-F0DD-4489-B051-0F69BFF90A42}" srcOrd="1" destOrd="0" presId="urn:microsoft.com/office/officeart/2005/8/layout/process4"/>
    <dgm:cxn modelId="{6E8BBF19-9DB1-4608-BFF9-D27A962E010E}" type="presParOf" srcId="{EF628D35-C08D-48DF-B3DF-858B85433220}" destId="{97D86FAA-4F4D-40A9-8E3A-C1C8DCD43489}" srcOrd="2" destOrd="0" presId="urn:microsoft.com/office/officeart/2005/8/layout/process4"/>
    <dgm:cxn modelId="{518BEC6C-CC4E-463F-8137-04A506D25585}" type="presParOf" srcId="{97D86FAA-4F4D-40A9-8E3A-C1C8DCD43489}" destId="{43DBC571-AA4A-44B1-9CC3-ECD4FDBAFFE9}" srcOrd="0" destOrd="0" presId="urn:microsoft.com/office/officeart/2005/8/layout/process4"/>
    <dgm:cxn modelId="{3731514E-D983-47C2-8E68-C3802B606C0B}" type="presParOf" srcId="{460E8B48-3039-4E40-A454-211A3E105FF1}" destId="{077AF00A-E52E-48A8-9742-74BEF75A6998}" srcOrd="1" destOrd="0" presId="urn:microsoft.com/office/officeart/2005/8/layout/process4"/>
    <dgm:cxn modelId="{CE7AE00D-BD06-448A-B950-62170AD2D75E}" type="presParOf" srcId="{460E8B48-3039-4E40-A454-211A3E105FF1}" destId="{64AE28F3-C8D3-4188-80D5-459A910D3A6C}" srcOrd="2" destOrd="0" presId="urn:microsoft.com/office/officeart/2005/8/layout/process4"/>
    <dgm:cxn modelId="{4F767562-80D9-41BD-AE55-6030FC00E29E}" type="presParOf" srcId="{64AE28F3-C8D3-4188-80D5-459A910D3A6C}" destId="{C7D0A563-C63F-4B16-9481-B7FAF15774D4}" srcOrd="0" destOrd="0" presId="urn:microsoft.com/office/officeart/2005/8/layout/process4"/>
    <dgm:cxn modelId="{92EDBB35-F319-4CCD-9376-BD75DACF81A2}" type="presParOf" srcId="{64AE28F3-C8D3-4188-80D5-459A910D3A6C}" destId="{3752FB12-D06C-4371-A7FC-F8D1077C70E6}" srcOrd="1" destOrd="0" presId="urn:microsoft.com/office/officeart/2005/8/layout/process4"/>
    <dgm:cxn modelId="{B614EFB1-604A-4C13-809A-E64866F0EA8A}" type="presParOf" srcId="{64AE28F3-C8D3-4188-80D5-459A910D3A6C}" destId="{85919A26-4AC4-450A-BFBA-9AB8E26B90D3}" srcOrd="2" destOrd="0" presId="urn:microsoft.com/office/officeart/2005/8/layout/process4"/>
    <dgm:cxn modelId="{CAC4E7CF-78AE-4720-AEEB-F268DF4F8768}" type="presParOf" srcId="{85919A26-4AC4-450A-BFBA-9AB8E26B90D3}" destId="{FEF4433F-F2F4-4B00-ACA6-D17C02FE81E4}" srcOrd="0" destOrd="0" presId="urn:microsoft.com/office/officeart/2005/8/layout/process4"/>
    <dgm:cxn modelId="{572E0F30-4B2E-48D1-A0C2-91979A8A58EE}" type="presParOf" srcId="{460E8B48-3039-4E40-A454-211A3E105FF1}" destId="{5687E389-3EDF-4336-8A75-B742C40C81E7}" srcOrd="3" destOrd="0" presId="urn:microsoft.com/office/officeart/2005/8/layout/process4"/>
    <dgm:cxn modelId="{EF183D43-F8A0-4BE7-8E90-38210EBE5085}" type="presParOf" srcId="{460E8B48-3039-4E40-A454-211A3E105FF1}" destId="{23F458E2-CF08-4273-809E-111400C8405B}" srcOrd="4" destOrd="0" presId="urn:microsoft.com/office/officeart/2005/8/layout/process4"/>
    <dgm:cxn modelId="{09232D5D-A7CD-42F9-A083-3EB9877069E0}" type="presParOf" srcId="{23F458E2-CF08-4273-809E-111400C8405B}" destId="{07E288C2-D609-4E64-8DEE-FE27AF5C9C2A}" srcOrd="0" destOrd="0" presId="urn:microsoft.com/office/officeart/2005/8/layout/process4"/>
    <dgm:cxn modelId="{9A68C8F5-B66D-4096-A341-6D7506A0D3F8}" type="presParOf" srcId="{23F458E2-CF08-4273-809E-111400C8405B}" destId="{B9A0F944-4D17-4B48-93B1-5781EFD0DDE8}" srcOrd="1" destOrd="0" presId="urn:microsoft.com/office/officeart/2005/8/layout/process4"/>
    <dgm:cxn modelId="{BAD32EB1-6D11-483D-8B8D-42A3BBFB37CA}" type="presParOf" srcId="{23F458E2-CF08-4273-809E-111400C8405B}" destId="{DFA1519B-B067-41B3-9292-CA0CF192E325}" srcOrd="2" destOrd="0" presId="urn:microsoft.com/office/officeart/2005/8/layout/process4"/>
    <dgm:cxn modelId="{0E5988DB-D8E2-4535-A6E2-60EC6138F2FA}" type="presParOf" srcId="{DFA1519B-B067-41B3-9292-CA0CF192E325}" destId="{9086AD06-474B-48E1-A206-60A9979362A4}" srcOrd="0" destOrd="0" presId="urn:microsoft.com/office/officeart/2005/8/layout/process4"/>
  </dgm:cxnLst>
  <dgm:bg/>
  <dgm:whole/>
</dgm:dataModel>
</file>

<file path=ppt/diagrams/data2.xml><?xml version="1.0" encoding="utf-8"?>
<dgm:dataModel xmlns:dgm="http://schemas.openxmlformats.org/drawingml/2006/diagram" xmlns:a="http://schemas.openxmlformats.org/drawingml/2006/main">
  <dgm:ptLst>
    <dgm:pt modelId="{9F9F8CA9-2D69-4C5C-AC86-727148A4AD2C}" type="doc">
      <dgm:prSet loTypeId="urn:microsoft.com/office/officeart/2005/8/layout/hierarchy1" loCatId="hierarchy" qsTypeId="urn:microsoft.com/office/officeart/2005/8/quickstyle/simple1" qsCatId="simple" csTypeId="urn:microsoft.com/office/officeart/2005/8/colors/accent0_1" csCatId="mainScheme" phldr="1"/>
      <dgm:spPr/>
      <dgm:t>
        <a:bodyPr/>
        <a:lstStyle/>
        <a:p>
          <a:endParaRPr lang="fr-FR"/>
        </a:p>
      </dgm:t>
    </dgm:pt>
    <dgm:pt modelId="{1887D4CE-6995-4563-97AD-CACDEC4E8A8A}">
      <dgm:prSet phldrT="[Texte]" custT="1"/>
      <dgm:spPr/>
      <dgm:t>
        <a:bodyPr/>
        <a:lstStyle/>
        <a:p>
          <a:r>
            <a:rPr lang="fr-FR" sz="2400" b="1" dirty="0" smtClean="0"/>
            <a:t>Variable statistique</a:t>
          </a:r>
          <a:endParaRPr lang="fr-FR" sz="2400" b="1" dirty="0"/>
        </a:p>
      </dgm:t>
    </dgm:pt>
    <dgm:pt modelId="{859D932C-5CE0-49A5-8A2F-730E46253557}" type="parTrans" cxnId="{5F3696B5-B5CF-4AF0-869F-DFEBC20439EA}">
      <dgm:prSet/>
      <dgm:spPr/>
      <dgm:t>
        <a:bodyPr/>
        <a:lstStyle/>
        <a:p>
          <a:endParaRPr lang="fr-FR" b="1"/>
        </a:p>
      </dgm:t>
    </dgm:pt>
    <dgm:pt modelId="{44CC973B-3766-49A3-B511-BB228E2F252D}" type="sibTrans" cxnId="{5F3696B5-B5CF-4AF0-869F-DFEBC20439EA}">
      <dgm:prSet/>
      <dgm:spPr/>
      <dgm:t>
        <a:bodyPr/>
        <a:lstStyle/>
        <a:p>
          <a:endParaRPr lang="fr-FR" b="1"/>
        </a:p>
      </dgm:t>
    </dgm:pt>
    <dgm:pt modelId="{3CAB5E30-940A-4B92-ABF0-7DD7EB676B63}">
      <dgm:prSet phldrT="[Texte]"/>
      <dgm:spPr/>
      <dgm:t>
        <a:bodyPr/>
        <a:lstStyle/>
        <a:p>
          <a:r>
            <a:rPr lang="fr-FR" b="1" dirty="0" smtClean="0">
              <a:solidFill>
                <a:srgbClr val="C00000"/>
              </a:solidFill>
            </a:rPr>
            <a:t>Quantitative</a:t>
          </a:r>
          <a:r>
            <a:rPr lang="fr-FR" b="1" dirty="0" smtClean="0"/>
            <a:t> </a:t>
          </a:r>
          <a:endParaRPr lang="fr-FR" b="1" dirty="0"/>
        </a:p>
      </dgm:t>
    </dgm:pt>
    <dgm:pt modelId="{1B8F3100-3CFF-4A63-B976-ECD414AD6585}" type="parTrans" cxnId="{FB061A1E-6BF1-46FD-8EDD-02476ECF9B9D}">
      <dgm:prSet/>
      <dgm:spPr/>
      <dgm:t>
        <a:bodyPr/>
        <a:lstStyle/>
        <a:p>
          <a:endParaRPr lang="fr-FR" b="1"/>
        </a:p>
      </dgm:t>
    </dgm:pt>
    <dgm:pt modelId="{A9B34711-6210-493F-B6BA-2CB51DA84603}" type="sibTrans" cxnId="{FB061A1E-6BF1-46FD-8EDD-02476ECF9B9D}">
      <dgm:prSet/>
      <dgm:spPr/>
      <dgm:t>
        <a:bodyPr/>
        <a:lstStyle/>
        <a:p>
          <a:endParaRPr lang="fr-FR" b="1"/>
        </a:p>
      </dgm:t>
    </dgm:pt>
    <dgm:pt modelId="{3F637747-6319-4B82-97AB-9CB1E734D034}">
      <dgm:prSet phldrT="[Texte]"/>
      <dgm:spPr/>
      <dgm:t>
        <a:bodyPr/>
        <a:lstStyle/>
        <a:p>
          <a:r>
            <a:rPr lang="fr-FR" b="1" dirty="0" smtClean="0"/>
            <a:t>Discrète </a:t>
          </a:r>
          <a:endParaRPr lang="fr-FR" b="1" dirty="0"/>
        </a:p>
      </dgm:t>
    </dgm:pt>
    <dgm:pt modelId="{CFDCA311-EC87-4DDC-BF2C-E62031B85863}" type="parTrans" cxnId="{6063BAB9-17BA-4359-9713-2A22BAFC8728}">
      <dgm:prSet/>
      <dgm:spPr/>
      <dgm:t>
        <a:bodyPr/>
        <a:lstStyle/>
        <a:p>
          <a:endParaRPr lang="fr-FR" b="1"/>
        </a:p>
      </dgm:t>
    </dgm:pt>
    <dgm:pt modelId="{2EC5B0CB-E40B-41C4-AAE6-61D5C3908B04}" type="sibTrans" cxnId="{6063BAB9-17BA-4359-9713-2A22BAFC8728}">
      <dgm:prSet/>
      <dgm:spPr/>
      <dgm:t>
        <a:bodyPr/>
        <a:lstStyle/>
        <a:p>
          <a:endParaRPr lang="fr-FR" b="1"/>
        </a:p>
      </dgm:t>
    </dgm:pt>
    <dgm:pt modelId="{E4C7FC2F-32B7-4223-B959-9FDBC3D94932}">
      <dgm:prSet phldrT="[Texte]"/>
      <dgm:spPr/>
      <dgm:t>
        <a:bodyPr/>
        <a:lstStyle/>
        <a:p>
          <a:r>
            <a:rPr lang="fr-FR" b="1" dirty="0" smtClean="0"/>
            <a:t>Continue</a:t>
          </a:r>
          <a:endParaRPr lang="fr-FR" b="1" dirty="0"/>
        </a:p>
      </dgm:t>
    </dgm:pt>
    <dgm:pt modelId="{6FA238D6-7917-454B-8630-3E932D1BA171}" type="parTrans" cxnId="{07A42120-C7F0-4D4C-B019-BF94C40B37FC}">
      <dgm:prSet/>
      <dgm:spPr/>
      <dgm:t>
        <a:bodyPr/>
        <a:lstStyle/>
        <a:p>
          <a:endParaRPr lang="fr-FR" b="1"/>
        </a:p>
      </dgm:t>
    </dgm:pt>
    <dgm:pt modelId="{D8CA3917-488D-44B6-8E98-5109337A00AE}" type="sibTrans" cxnId="{07A42120-C7F0-4D4C-B019-BF94C40B37FC}">
      <dgm:prSet/>
      <dgm:spPr/>
      <dgm:t>
        <a:bodyPr/>
        <a:lstStyle/>
        <a:p>
          <a:endParaRPr lang="fr-FR" b="1"/>
        </a:p>
      </dgm:t>
    </dgm:pt>
    <dgm:pt modelId="{7B95BCD5-7538-473B-94ED-1A68289B4101}">
      <dgm:prSet phldrT="[Texte]"/>
      <dgm:spPr/>
      <dgm:t>
        <a:bodyPr/>
        <a:lstStyle/>
        <a:p>
          <a:r>
            <a:rPr lang="fr-FR" b="1" dirty="0" smtClean="0">
              <a:solidFill>
                <a:srgbClr val="C00000"/>
              </a:solidFill>
            </a:rPr>
            <a:t>Qualitative </a:t>
          </a:r>
          <a:endParaRPr lang="fr-FR" b="1" dirty="0">
            <a:solidFill>
              <a:srgbClr val="C00000"/>
            </a:solidFill>
          </a:endParaRPr>
        </a:p>
      </dgm:t>
    </dgm:pt>
    <dgm:pt modelId="{1382D833-914D-488F-B133-40F23030BD69}" type="parTrans" cxnId="{3182DE58-18D2-4B92-B72E-5DB7F56E7FF8}">
      <dgm:prSet/>
      <dgm:spPr/>
      <dgm:t>
        <a:bodyPr/>
        <a:lstStyle/>
        <a:p>
          <a:endParaRPr lang="fr-FR" b="1"/>
        </a:p>
      </dgm:t>
    </dgm:pt>
    <dgm:pt modelId="{79084EB6-3092-48A2-9CEA-F6DE93AB6D57}" type="sibTrans" cxnId="{3182DE58-18D2-4B92-B72E-5DB7F56E7FF8}">
      <dgm:prSet/>
      <dgm:spPr/>
      <dgm:t>
        <a:bodyPr/>
        <a:lstStyle/>
        <a:p>
          <a:endParaRPr lang="fr-FR" b="1"/>
        </a:p>
      </dgm:t>
    </dgm:pt>
    <dgm:pt modelId="{B532F5A5-DED1-4652-873B-A68142070FF3}">
      <dgm:prSet phldrT="[Texte]"/>
      <dgm:spPr/>
      <dgm:t>
        <a:bodyPr/>
        <a:lstStyle/>
        <a:p>
          <a:r>
            <a:rPr lang="fr-FR" b="1" dirty="0" smtClean="0"/>
            <a:t>Nominale </a:t>
          </a:r>
          <a:endParaRPr lang="fr-FR" b="1" dirty="0"/>
        </a:p>
      </dgm:t>
    </dgm:pt>
    <dgm:pt modelId="{5E165A91-904E-47DF-B617-BFC687348D6F}" type="parTrans" cxnId="{5A92FECC-2515-49A0-AD23-A01DB943ECA2}">
      <dgm:prSet/>
      <dgm:spPr/>
      <dgm:t>
        <a:bodyPr/>
        <a:lstStyle/>
        <a:p>
          <a:endParaRPr lang="fr-FR" b="1"/>
        </a:p>
      </dgm:t>
    </dgm:pt>
    <dgm:pt modelId="{ECF2D626-CD7D-4CD2-9A2F-4F3CDCCC746B}" type="sibTrans" cxnId="{5A92FECC-2515-49A0-AD23-A01DB943ECA2}">
      <dgm:prSet/>
      <dgm:spPr/>
      <dgm:t>
        <a:bodyPr/>
        <a:lstStyle/>
        <a:p>
          <a:endParaRPr lang="fr-FR" b="1"/>
        </a:p>
      </dgm:t>
    </dgm:pt>
    <dgm:pt modelId="{62F1E3A0-C9C0-4EB0-9409-9A5333A9D362}">
      <dgm:prSet phldrT="[Texte]"/>
      <dgm:spPr/>
      <dgm:t>
        <a:bodyPr/>
        <a:lstStyle/>
        <a:p>
          <a:r>
            <a:rPr lang="fr-FR" b="1" dirty="0" smtClean="0"/>
            <a:t>Ordinale  </a:t>
          </a:r>
          <a:endParaRPr lang="fr-FR" b="1" dirty="0"/>
        </a:p>
      </dgm:t>
    </dgm:pt>
    <dgm:pt modelId="{7223F118-334F-4126-8E79-B61F22906C71}" type="parTrans" cxnId="{D867345E-7942-4EC0-8A76-1DAF6DC54D37}">
      <dgm:prSet/>
      <dgm:spPr/>
      <dgm:t>
        <a:bodyPr/>
        <a:lstStyle/>
        <a:p>
          <a:endParaRPr lang="fr-FR" b="1"/>
        </a:p>
      </dgm:t>
    </dgm:pt>
    <dgm:pt modelId="{8CD87529-C235-4962-A569-0C22FFDBE905}" type="sibTrans" cxnId="{D867345E-7942-4EC0-8A76-1DAF6DC54D37}">
      <dgm:prSet/>
      <dgm:spPr/>
      <dgm:t>
        <a:bodyPr/>
        <a:lstStyle/>
        <a:p>
          <a:endParaRPr lang="fr-FR" b="1"/>
        </a:p>
      </dgm:t>
    </dgm:pt>
    <dgm:pt modelId="{7BA74053-4EC4-45EE-B128-C97C05764377}" type="pres">
      <dgm:prSet presAssocID="{9F9F8CA9-2D69-4C5C-AC86-727148A4AD2C}" presName="hierChild1" presStyleCnt="0">
        <dgm:presLayoutVars>
          <dgm:chPref val="1"/>
          <dgm:dir/>
          <dgm:animOne val="branch"/>
          <dgm:animLvl val="lvl"/>
          <dgm:resizeHandles/>
        </dgm:presLayoutVars>
      </dgm:prSet>
      <dgm:spPr/>
      <dgm:t>
        <a:bodyPr/>
        <a:lstStyle/>
        <a:p>
          <a:endParaRPr lang="fr-FR"/>
        </a:p>
      </dgm:t>
    </dgm:pt>
    <dgm:pt modelId="{9E3D6652-74C0-4F36-A6A7-2916FE321F51}" type="pres">
      <dgm:prSet presAssocID="{1887D4CE-6995-4563-97AD-CACDEC4E8A8A}" presName="hierRoot1" presStyleCnt="0"/>
      <dgm:spPr/>
    </dgm:pt>
    <dgm:pt modelId="{A06794D9-7B86-444C-B8D3-F7D9CA5445C0}" type="pres">
      <dgm:prSet presAssocID="{1887D4CE-6995-4563-97AD-CACDEC4E8A8A}" presName="composite" presStyleCnt="0"/>
      <dgm:spPr/>
    </dgm:pt>
    <dgm:pt modelId="{C4EFFCA8-1094-4A98-8ECE-36CD4152A9EC}" type="pres">
      <dgm:prSet presAssocID="{1887D4CE-6995-4563-97AD-CACDEC4E8A8A}" presName="background" presStyleLbl="node0" presStyleIdx="0" presStyleCnt="1"/>
      <dgm:spPr/>
    </dgm:pt>
    <dgm:pt modelId="{F275F210-49D8-4B62-B6D4-F44C4B193BA5}" type="pres">
      <dgm:prSet presAssocID="{1887D4CE-6995-4563-97AD-CACDEC4E8A8A}" presName="text" presStyleLbl="fgAcc0" presStyleIdx="0" presStyleCnt="1">
        <dgm:presLayoutVars>
          <dgm:chPref val="3"/>
        </dgm:presLayoutVars>
      </dgm:prSet>
      <dgm:spPr/>
      <dgm:t>
        <a:bodyPr/>
        <a:lstStyle/>
        <a:p>
          <a:endParaRPr lang="fr-FR"/>
        </a:p>
      </dgm:t>
    </dgm:pt>
    <dgm:pt modelId="{FC32F932-31BC-4EDE-8467-19FEC3D04E53}" type="pres">
      <dgm:prSet presAssocID="{1887D4CE-6995-4563-97AD-CACDEC4E8A8A}" presName="hierChild2" presStyleCnt="0"/>
      <dgm:spPr/>
    </dgm:pt>
    <dgm:pt modelId="{F6C87EB2-4459-4300-9470-FA2B102B1994}" type="pres">
      <dgm:prSet presAssocID="{1B8F3100-3CFF-4A63-B976-ECD414AD6585}" presName="Name10" presStyleLbl="parChTrans1D2" presStyleIdx="0" presStyleCnt="2"/>
      <dgm:spPr/>
      <dgm:t>
        <a:bodyPr/>
        <a:lstStyle/>
        <a:p>
          <a:endParaRPr lang="fr-FR"/>
        </a:p>
      </dgm:t>
    </dgm:pt>
    <dgm:pt modelId="{98209D39-B556-4E2F-B215-AE7C5F62FC29}" type="pres">
      <dgm:prSet presAssocID="{3CAB5E30-940A-4B92-ABF0-7DD7EB676B63}" presName="hierRoot2" presStyleCnt="0"/>
      <dgm:spPr/>
    </dgm:pt>
    <dgm:pt modelId="{A1223D80-9EC9-4508-95F4-DC5E7B45F162}" type="pres">
      <dgm:prSet presAssocID="{3CAB5E30-940A-4B92-ABF0-7DD7EB676B63}" presName="composite2" presStyleCnt="0"/>
      <dgm:spPr/>
    </dgm:pt>
    <dgm:pt modelId="{DF4ECD17-662A-4C39-92E5-5F98F7EA491B}" type="pres">
      <dgm:prSet presAssocID="{3CAB5E30-940A-4B92-ABF0-7DD7EB676B63}" presName="background2" presStyleLbl="node2" presStyleIdx="0" presStyleCnt="2"/>
      <dgm:spPr/>
    </dgm:pt>
    <dgm:pt modelId="{218F9A5B-D0C0-46B0-8A20-BCCB9DF363E0}" type="pres">
      <dgm:prSet presAssocID="{3CAB5E30-940A-4B92-ABF0-7DD7EB676B63}" presName="text2" presStyleLbl="fgAcc2" presStyleIdx="0" presStyleCnt="2">
        <dgm:presLayoutVars>
          <dgm:chPref val="3"/>
        </dgm:presLayoutVars>
      </dgm:prSet>
      <dgm:spPr/>
      <dgm:t>
        <a:bodyPr/>
        <a:lstStyle/>
        <a:p>
          <a:endParaRPr lang="fr-FR"/>
        </a:p>
      </dgm:t>
    </dgm:pt>
    <dgm:pt modelId="{1735FC4E-F8D2-43D4-A7CF-7988499E30FF}" type="pres">
      <dgm:prSet presAssocID="{3CAB5E30-940A-4B92-ABF0-7DD7EB676B63}" presName="hierChild3" presStyleCnt="0"/>
      <dgm:spPr/>
    </dgm:pt>
    <dgm:pt modelId="{C2060C7A-F158-450A-89F9-6D07E19F1E28}" type="pres">
      <dgm:prSet presAssocID="{CFDCA311-EC87-4DDC-BF2C-E62031B85863}" presName="Name17" presStyleLbl="parChTrans1D3" presStyleIdx="0" presStyleCnt="4"/>
      <dgm:spPr/>
      <dgm:t>
        <a:bodyPr/>
        <a:lstStyle/>
        <a:p>
          <a:endParaRPr lang="fr-FR"/>
        </a:p>
      </dgm:t>
    </dgm:pt>
    <dgm:pt modelId="{EDC2E741-0EC7-41CB-A2DF-A8CF3FA6F895}" type="pres">
      <dgm:prSet presAssocID="{3F637747-6319-4B82-97AB-9CB1E734D034}" presName="hierRoot3" presStyleCnt="0"/>
      <dgm:spPr/>
    </dgm:pt>
    <dgm:pt modelId="{CB3A05CE-9FCC-41FF-86CE-C9A818CF0F67}" type="pres">
      <dgm:prSet presAssocID="{3F637747-6319-4B82-97AB-9CB1E734D034}" presName="composite3" presStyleCnt="0"/>
      <dgm:spPr/>
    </dgm:pt>
    <dgm:pt modelId="{07F94F17-020D-4F90-9873-AD5620E72B95}" type="pres">
      <dgm:prSet presAssocID="{3F637747-6319-4B82-97AB-9CB1E734D034}" presName="background3" presStyleLbl="node3" presStyleIdx="0" presStyleCnt="4"/>
      <dgm:spPr/>
    </dgm:pt>
    <dgm:pt modelId="{4E13508C-3AA7-4A79-BCC9-F59BA131A696}" type="pres">
      <dgm:prSet presAssocID="{3F637747-6319-4B82-97AB-9CB1E734D034}" presName="text3" presStyleLbl="fgAcc3" presStyleIdx="0" presStyleCnt="4">
        <dgm:presLayoutVars>
          <dgm:chPref val="3"/>
        </dgm:presLayoutVars>
      </dgm:prSet>
      <dgm:spPr/>
      <dgm:t>
        <a:bodyPr/>
        <a:lstStyle/>
        <a:p>
          <a:endParaRPr lang="fr-FR"/>
        </a:p>
      </dgm:t>
    </dgm:pt>
    <dgm:pt modelId="{DAD982F1-4063-412D-B8F0-0865E90D2087}" type="pres">
      <dgm:prSet presAssocID="{3F637747-6319-4B82-97AB-9CB1E734D034}" presName="hierChild4" presStyleCnt="0"/>
      <dgm:spPr/>
    </dgm:pt>
    <dgm:pt modelId="{9464B864-9457-4CA6-B66A-38C0FE87ABA1}" type="pres">
      <dgm:prSet presAssocID="{6FA238D6-7917-454B-8630-3E932D1BA171}" presName="Name17" presStyleLbl="parChTrans1D3" presStyleIdx="1" presStyleCnt="4"/>
      <dgm:spPr/>
      <dgm:t>
        <a:bodyPr/>
        <a:lstStyle/>
        <a:p>
          <a:endParaRPr lang="fr-FR"/>
        </a:p>
      </dgm:t>
    </dgm:pt>
    <dgm:pt modelId="{ECCC5649-E9CA-42D2-9BFD-758460B2650B}" type="pres">
      <dgm:prSet presAssocID="{E4C7FC2F-32B7-4223-B959-9FDBC3D94932}" presName="hierRoot3" presStyleCnt="0"/>
      <dgm:spPr/>
    </dgm:pt>
    <dgm:pt modelId="{9C3FCBBD-9F92-4740-A33C-2DC6FFB960E4}" type="pres">
      <dgm:prSet presAssocID="{E4C7FC2F-32B7-4223-B959-9FDBC3D94932}" presName="composite3" presStyleCnt="0"/>
      <dgm:spPr/>
    </dgm:pt>
    <dgm:pt modelId="{8ABADD88-2885-4492-9287-09BB9756DEB8}" type="pres">
      <dgm:prSet presAssocID="{E4C7FC2F-32B7-4223-B959-9FDBC3D94932}" presName="background3" presStyleLbl="node3" presStyleIdx="1" presStyleCnt="4"/>
      <dgm:spPr/>
    </dgm:pt>
    <dgm:pt modelId="{08870771-A0CC-443B-B926-9A6DD40BC6C2}" type="pres">
      <dgm:prSet presAssocID="{E4C7FC2F-32B7-4223-B959-9FDBC3D94932}" presName="text3" presStyleLbl="fgAcc3" presStyleIdx="1" presStyleCnt="4">
        <dgm:presLayoutVars>
          <dgm:chPref val="3"/>
        </dgm:presLayoutVars>
      </dgm:prSet>
      <dgm:spPr/>
      <dgm:t>
        <a:bodyPr/>
        <a:lstStyle/>
        <a:p>
          <a:endParaRPr lang="fr-FR"/>
        </a:p>
      </dgm:t>
    </dgm:pt>
    <dgm:pt modelId="{4455002E-BAE7-4E1E-8E46-0607DA90FA3D}" type="pres">
      <dgm:prSet presAssocID="{E4C7FC2F-32B7-4223-B959-9FDBC3D94932}" presName="hierChild4" presStyleCnt="0"/>
      <dgm:spPr/>
    </dgm:pt>
    <dgm:pt modelId="{A541700C-448A-44C7-BF4B-04C2B8ED9627}" type="pres">
      <dgm:prSet presAssocID="{1382D833-914D-488F-B133-40F23030BD69}" presName="Name10" presStyleLbl="parChTrans1D2" presStyleIdx="1" presStyleCnt="2"/>
      <dgm:spPr/>
      <dgm:t>
        <a:bodyPr/>
        <a:lstStyle/>
        <a:p>
          <a:endParaRPr lang="fr-FR"/>
        </a:p>
      </dgm:t>
    </dgm:pt>
    <dgm:pt modelId="{1C832EBB-6D94-4C6A-A835-29F7BA8F75D5}" type="pres">
      <dgm:prSet presAssocID="{7B95BCD5-7538-473B-94ED-1A68289B4101}" presName="hierRoot2" presStyleCnt="0"/>
      <dgm:spPr/>
    </dgm:pt>
    <dgm:pt modelId="{2219D0B9-1FFD-4EFA-B701-77AA545A98D3}" type="pres">
      <dgm:prSet presAssocID="{7B95BCD5-7538-473B-94ED-1A68289B4101}" presName="composite2" presStyleCnt="0"/>
      <dgm:spPr/>
    </dgm:pt>
    <dgm:pt modelId="{7BED785B-EB7A-4B8B-8B8F-944DFD0EE4F8}" type="pres">
      <dgm:prSet presAssocID="{7B95BCD5-7538-473B-94ED-1A68289B4101}" presName="background2" presStyleLbl="node2" presStyleIdx="1" presStyleCnt="2"/>
      <dgm:spPr/>
    </dgm:pt>
    <dgm:pt modelId="{D6AB13B5-F076-4146-88CC-4A1C01D78616}" type="pres">
      <dgm:prSet presAssocID="{7B95BCD5-7538-473B-94ED-1A68289B4101}" presName="text2" presStyleLbl="fgAcc2" presStyleIdx="1" presStyleCnt="2">
        <dgm:presLayoutVars>
          <dgm:chPref val="3"/>
        </dgm:presLayoutVars>
      </dgm:prSet>
      <dgm:spPr/>
      <dgm:t>
        <a:bodyPr/>
        <a:lstStyle/>
        <a:p>
          <a:endParaRPr lang="fr-FR"/>
        </a:p>
      </dgm:t>
    </dgm:pt>
    <dgm:pt modelId="{3D7101A4-D019-4D04-B375-CA098B8B2D42}" type="pres">
      <dgm:prSet presAssocID="{7B95BCD5-7538-473B-94ED-1A68289B4101}" presName="hierChild3" presStyleCnt="0"/>
      <dgm:spPr/>
    </dgm:pt>
    <dgm:pt modelId="{F48D1712-1E12-4B3D-9897-67DC7EFAE874}" type="pres">
      <dgm:prSet presAssocID="{5E165A91-904E-47DF-B617-BFC687348D6F}" presName="Name17" presStyleLbl="parChTrans1D3" presStyleIdx="2" presStyleCnt="4"/>
      <dgm:spPr/>
      <dgm:t>
        <a:bodyPr/>
        <a:lstStyle/>
        <a:p>
          <a:endParaRPr lang="fr-FR"/>
        </a:p>
      </dgm:t>
    </dgm:pt>
    <dgm:pt modelId="{F0DDF35A-0179-409F-AACA-E6A40BE2D1E9}" type="pres">
      <dgm:prSet presAssocID="{B532F5A5-DED1-4652-873B-A68142070FF3}" presName="hierRoot3" presStyleCnt="0"/>
      <dgm:spPr/>
    </dgm:pt>
    <dgm:pt modelId="{418764A1-F8F2-4132-89F1-BB49F910F0A6}" type="pres">
      <dgm:prSet presAssocID="{B532F5A5-DED1-4652-873B-A68142070FF3}" presName="composite3" presStyleCnt="0"/>
      <dgm:spPr/>
    </dgm:pt>
    <dgm:pt modelId="{0FBD310B-62A2-4FEE-BCE3-A9F45D8BC145}" type="pres">
      <dgm:prSet presAssocID="{B532F5A5-DED1-4652-873B-A68142070FF3}" presName="background3" presStyleLbl="node3" presStyleIdx="2" presStyleCnt="4"/>
      <dgm:spPr/>
    </dgm:pt>
    <dgm:pt modelId="{C03A9A71-23BB-42E9-93BB-5C17943C7593}" type="pres">
      <dgm:prSet presAssocID="{B532F5A5-DED1-4652-873B-A68142070FF3}" presName="text3" presStyleLbl="fgAcc3" presStyleIdx="2" presStyleCnt="4">
        <dgm:presLayoutVars>
          <dgm:chPref val="3"/>
        </dgm:presLayoutVars>
      </dgm:prSet>
      <dgm:spPr/>
      <dgm:t>
        <a:bodyPr/>
        <a:lstStyle/>
        <a:p>
          <a:endParaRPr lang="fr-FR"/>
        </a:p>
      </dgm:t>
    </dgm:pt>
    <dgm:pt modelId="{6BEBC028-120B-40C5-84CD-894337A6FA2A}" type="pres">
      <dgm:prSet presAssocID="{B532F5A5-DED1-4652-873B-A68142070FF3}" presName="hierChild4" presStyleCnt="0"/>
      <dgm:spPr/>
    </dgm:pt>
    <dgm:pt modelId="{0CCA1FF4-A133-4555-95B7-B1B2A522571E}" type="pres">
      <dgm:prSet presAssocID="{7223F118-334F-4126-8E79-B61F22906C71}" presName="Name17" presStyleLbl="parChTrans1D3" presStyleIdx="3" presStyleCnt="4"/>
      <dgm:spPr/>
      <dgm:t>
        <a:bodyPr/>
        <a:lstStyle/>
        <a:p>
          <a:endParaRPr lang="fr-FR"/>
        </a:p>
      </dgm:t>
    </dgm:pt>
    <dgm:pt modelId="{76433178-96A5-4B1A-89C6-FDED699B3671}" type="pres">
      <dgm:prSet presAssocID="{62F1E3A0-C9C0-4EB0-9409-9A5333A9D362}" presName="hierRoot3" presStyleCnt="0"/>
      <dgm:spPr/>
    </dgm:pt>
    <dgm:pt modelId="{3C8A0308-B9EB-445D-8589-5539221B6F58}" type="pres">
      <dgm:prSet presAssocID="{62F1E3A0-C9C0-4EB0-9409-9A5333A9D362}" presName="composite3" presStyleCnt="0"/>
      <dgm:spPr/>
    </dgm:pt>
    <dgm:pt modelId="{DCD3DDB1-7C89-43A1-83FC-ACD504315CB0}" type="pres">
      <dgm:prSet presAssocID="{62F1E3A0-C9C0-4EB0-9409-9A5333A9D362}" presName="background3" presStyleLbl="node3" presStyleIdx="3" presStyleCnt="4"/>
      <dgm:spPr/>
    </dgm:pt>
    <dgm:pt modelId="{3704D5B4-6DCC-4BA3-85F0-E9FECE7D8DFC}" type="pres">
      <dgm:prSet presAssocID="{62F1E3A0-C9C0-4EB0-9409-9A5333A9D362}" presName="text3" presStyleLbl="fgAcc3" presStyleIdx="3" presStyleCnt="4">
        <dgm:presLayoutVars>
          <dgm:chPref val="3"/>
        </dgm:presLayoutVars>
      </dgm:prSet>
      <dgm:spPr/>
      <dgm:t>
        <a:bodyPr/>
        <a:lstStyle/>
        <a:p>
          <a:endParaRPr lang="fr-FR"/>
        </a:p>
      </dgm:t>
    </dgm:pt>
    <dgm:pt modelId="{EB0B2657-318E-4AA0-B5B4-8B638C7FA010}" type="pres">
      <dgm:prSet presAssocID="{62F1E3A0-C9C0-4EB0-9409-9A5333A9D362}" presName="hierChild4" presStyleCnt="0"/>
      <dgm:spPr/>
    </dgm:pt>
  </dgm:ptLst>
  <dgm:cxnLst>
    <dgm:cxn modelId="{3182DE58-18D2-4B92-B72E-5DB7F56E7FF8}" srcId="{1887D4CE-6995-4563-97AD-CACDEC4E8A8A}" destId="{7B95BCD5-7538-473B-94ED-1A68289B4101}" srcOrd="1" destOrd="0" parTransId="{1382D833-914D-488F-B133-40F23030BD69}" sibTransId="{79084EB6-3092-48A2-9CEA-F6DE93AB6D57}"/>
    <dgm:cxn modelId="{E8F19D56-D920-4779-802B-0763DEF1AFCC}" type="presOf" srcId="{1B8F3100-3CFF-4A63-B976-ECD414AD6585}" destId="{F6C87EB2-4459-4300-9470-FA2B102B1994}" srcOrd="0" destOrd="0" presId="urn:microsoft.com/office/officeart/2005/8/layout/hierarchy1"/>
    <dgm:cxn modelId="{5057E5C4-3A14-4C9E-97A9-985AB924BC8C}" type="presOf" srcId="{3F637747-6319-4B82-97AB-9CB1E734D034}" destId="{4E13508C-3AA7-4A79-BCC9-F59BA131A696}" srcOrd="0" destOrd="0" presId="urn:microsoft.com/office/officeart/2005/8/layout/hierarchy1"/>
    <dgm:cxn modelId="{9F5728D3-ED61-4186-9552-EB3130F5F1B1}" type="presOf" srcId="{6FA238D6-7917-454B-8630-3E932D1BA171}" destId="{9464B864-9457-4CA6-B66A-38C0FE87ABA1}" srcOrd="0" destOrd="0" presId="urn:microsoft.com/office/officeart/2005/8/layout/hierarchy1"/>
    <dgm:cxn modelId="{6063BAB9-17BA-4359-9713-2A22BAFC8728}" srcId="{3CAB5E30-940A-4B92-ABF0-7DD7EB676B63}" destId="{3F637747-6319-4B82-97AB-9CB1E734D034}" srcOrd="0" destOrd="0" parTransId="{CFDCA311-EC87-4DDC-BF2C-E62031B85863}" sibTransId="{2EC5B0CB-E40B-41C4-AAE6-61D5C3908B04}"/>
    <dgm:cxn modelId="{8A1576B6-4DB6-485A-8907-079C528A13E4}" type="presOf" srcId="{9F9F8CA9-2D69-4C5C-AC86-727148A4AD2C}" destId="{7BA74053-4EC4-45EE-B128-C97C05764377}" srcOrd="0" destOrd="0" presId="urn:microsoft.com/office/officeart/2005/8/layout/hierarchy1"/>
    <dgm:cxn modelId="{5F3696B5-B5CF-4AF0-869F-DFEBC20439EA}" srcId="{9F9F8CA9-2D69-4C5C-AC86-727148A4AD2C}" destId="{1887D4CE-6995-4563-97AD-CACDEC4E8A8A}" srcOrd="0" destOrd="0" parTransId="{859D932C-5CE0-49A5-8A2F-730E46253557}" sibTransId="{44CC973B-3766-49A3-B511-BB228E2F252D}"/>
    <dgm:cxn modelId="{979B4225-C194-45F0-B7CF-4FA380641B5A}" type="presOf" srcId="{62F1E3A0-C9C0-4EB0-9409-9A5333A9D362}" destId="{3704D5B4-6DCC-4BA3-85F0-E9FECE7D8DFC}" srcOrd="0" destOrd="0" presId="urn:microsoft.com/office/officeart/2005/8/layout/hierarchy1"/>
    <dgm:cxn modelId="{3FA3C848-CF20-4EF1-BF6C-34BE73C8B16C}" type="presOf" srcId="{7B95BCD5-7538-473B-94ED-1A68289B4101}" destId="{D6AB13B5-F076-4146-88CC-4A1C01D78616}" srcOrd="0" destOrd="0" presId="urn:microsoft.com/office/officeart/2005/8/layout/hierarchy1"/>
    <dgm:cxn modelId="{02DEA5C4-FFC9-426F-898D-593349D2A628}" type="presOf" srcId="{E4C7FC2F-32B7-4223-B959-9FDBC3D94932}" destId="{08870771-A0CC-443B-B926-9A6DD40BC6C2}" srcOrd="0" destOrd="0" presId="urn:microsoft.com/office/officeart/2005/8/layout/hierarchy1"/>
    <dgm:cxn modelId="{DB827BD2-80A1-4502-A8E1-B51F90E8A7EB}" type="presOf" srcId="{CFDCA311-EC87-4DDC-BF2C-E62031B85863}" destId="{C2060C7A-F158-450A-89F9-6D07E19F1E28}" srcOrd="0" destOrd="0" presId="urn:microsoft.com/office/officeart/2005/8/layout/hierarchy1"/>
    <dgm:cxn modelId="{54EBB3E7-ECA8-44A9-ACF1-03F881C5F60B}" type="presOf" srcId="{1382D833-914D-488F-B133-40F23030BD69}" destId="{A541700C-448A-44C7-BF4B-04C2B8ED9627}" srcOrd="0" destOrd="0" presId="urn:microsoft.com/office/officeart/2005/8/layout/hierarchy1"/>
    <dgm:cxn modelId="{D867345E-7942-4EC0-8A76-1DAF6DC54D37}" srcId="{7B95BCD5-7538-473B-94ED-1A68289B4101}" destId="{62F1E3A0-C9C0-4EB0-9409-9A5333A9D362}" srcOrd="1" destOrd="0" parTransId="{7223F118-334F-4126-8E79-B61F22906C71}" sibTransId="{8CD87529-C235-4962-A569-0C22FFDBE905}"/>
    <dgm:cxn modelId="{FD4B6B6F-AFB4-481B-8676-81B6594812CA}" type="presOf" srcId="{3CAB5E30-940A-4B92-ABF0-7DD7EB676B63}" destId="{218F9A5B-D0C0-46B0-8A20-BCCB9DF363E0}" srcOrd="0" destOrd="0" presId="urn:microsoft.com/office/officeart/2005/8/layout/hierarchy1"/>
    <dgm:cxn modelId="{E10524F4-1021-46AA-BF1A-63F795871954}" type="presOf" srcId="{B532F5A5-DED1-4652-873B-A68142070FF3}" destId="{C03A9A71-23BB-42E9-93BB-5C17943C7593}" srcOrd="0" destOrd="0" presId="urn:microsoft.com/office/officeart/2005/8/layout/hierarchy1"/>
    <dgm:cxn modelId="{07A42120-C7F0-4D4C-B019-BF94C40B37FC}" srcId="{3CAB5E30-940A-4B92-ABF0-7DD7EB676B63}" destId="{E4C7FC2F-32B7-4223-B959-9FDBC3D94932}" srcOrd="1" destOrd="0" parTransId="{6FA238D6-7917-454B-8630-3E932D1BA171}" sibTransId="{D8CA3917-488D-44B6-8E98-5109337A00AE}"/>
    <dgm:cxn modelId="{5A92FECC-2515-49A0-AD23-A01DB943ECA2}" srcId="{7B95BCD5-7538-473B-94ED-1A68289B4101}" destId="{B532F5A5-DED1-4652-873B-A68142070FF3}" srcOrd="0" destOrd="0" parTransId="{5E165A91-904E-47DF-B617-BFC687348D6F}" sibTransId="{ECF2D626-CD7D-4CD2-9A2F-4F3CDCCC746B}"/>
    <dgm:cxn modelId="{44A7794B-B5DC-4B93-A3E1-AC82624E6EEE}" type="presOf" srcId="{7223F118-334F-4126-8E79-B61F22906C71}" destId="{0CCA1FF4-A133-4555-95B7-B1B2A522571E}" srcOrd="0" destOrd="0" presId="urn:microsoft.com/office/officeart/2005/8/layout/hierarchy1"/>
    <dgm:cxn modelId="{C409FB1F-155E-4DF8-B31F-6E5DD97D3976}" type="presOf" srcId="{5E165A91-904E-47DF-B617-BFC687348D6F}" destId="{F48D1712-1E12-4B3D-9897-67DC7EFAE874}" srcOrd="0" destOrd="0" presId="urn:microsoft.com/office/officeart/2005/8/layout/hierarchy1"/>
    <dgm:cxn modelId="{FB061A1E-6BF1-46FD-8EDD-02476ECF9B9D}" srcId="{1887D4CE-6995-4563-97AD-CACDEC4E8A8A}" destId="{3CAB5E30-940A-4B92-ABF0-7DD7EB676B63}" srcOrd="0" destOrd="0" parTransId="{1B8F3100-3CFF-4A63-B976-ECD414AD6585}" sibTransId="{A9B34711-6210-493F-B6BA-2CB51DA84603}"/>
    <dgm:cxn modelId="{58263B08-7D39-4586-B869-DB7DED41002A}" type="presOf" srcId="{1887D4CE-6995-4563-97AD-CACDEC4E8A8A}" destId="{F275F210-49D8-4B62-B6D4-F44C4B193BA5}" srcOrd="0" destOrd="0" presId="urn:microsoft.com/office/officeart/2005/8/layout/hierarchy1"/>
    <dgm:cxn modelId="{2549E92C-B8EC-4C7B-8AE5-7602CD00C876}" type="presParOf" srcId="{7BA74053-4EC4-45EE-B128-C97C05764377}" destId="{9E3D6652-74C0-4F36-A6A7-2916FE321F51}" srcOrd="0" destOrd="0" presId="urn:microsoft.com/office/officeart/2005/8/layout/hierarchy1"/>
    <dgm:cxn modelId="{39D8A59A-8E45-4300-9EE2-12220837C852}" type="presParOf" srcId="{9E3D6652-74C0-4F36-A6A7-2916FE321F51}" destId="{A06794D9-7B86-444C-B8D3-F7D9CA5445C0}" srcOrd="0" destOrd="0" presId="urn:microsoft.com/office/officeart/2005/8/layout/hierarchy1"/>
    <dgm:cxn modelId="{C1653D18-A1C7-44FC-A493-8C7B6F247B92}" type="presParOf" srcId="{A06794D9-7B86-444C-B8D3-F7D9CA5445C0}" destId="{C4EFFCA8-1094-4A98-8ECE-36CD4152A9EC}" srcOrd="0" destOrd="0" presId="urn:microsoft.com/office/officeart/2005/8/layout/hierarchy1"/>
    <dgm:cxn modelId="{AC34F05A-799E-4C97-B1D8-E0A83079BC18}" type="presParOf" srcId="{A06794D9-7B86-444C-B8D3-F7D9CA5445C0}" destId="{F275F210-49D8-4B62-B6D4-F44C4B193BA5}" srcOrd="1" destOrd="0" presId="urn:microsoft.com/office/officeart/2005/8/layout/hierarchy1"/>
    <dgm:cxn modelId="{F53C91EA-22DD-4889-AFC2-103E444CEA95}" type="presParOf" srcId="{9E3D6652-74C0-4F36-A6A7-2916FE321F51}" destId="{FC32F932-31BC-4EDE-8467-19FEC3D04E53}" srcOrd="1" destOrd="0" presId="urn:microsoft.com/office/officeart/2005/8/layout/hierarchy1"/>
    <dgm:cxn modelId="{2817BC6F-A0A8-401E-A50A-62A037A38DE4}" type="presParOf" srcId="{FC32F932-31BC-4EDE-8467-19FEC3D04E53}" destId="{F6C87EB2-4459-4300-9470-FA2B102B1994}" srcOrd="0" destOrd="0" presId="urn:microsoft.com/office/officeart/2005/8/layout/hierarchy1"/>
    <dgm:cxn modelId="{8BC8AF3A-AF5A-4B62-8C98-AB9416D5616B}" type="presParOf" srcId="{FC32F932-31BC-4EDE-8467-19FEC3D04E53}" destId="{98209D39-B556-4E2F-B215-AE7C5F62FC29}" srcOrd="1" destOrd="0" presId="urn:microsoft.com/office/officeart/2005/8/layout/hierarchy1"/>
    <dgm:cxn modelId="{F16A9784-E4C3-42DA-9902-A9C5790CF0B0}" type="presParOf" srcId="{98209D39-B556-4E2F-B215-AE7C5F62FC29}" destId="{A1223D80-9EC9-4508-95F4-DC5E7B45F162}" srcOrd="0" destOrd="0" presId="urn:microsoft.com/office/officeart/2005/8/layout/hierarchy1"/>
    <dgm:cxn modelId="{AC33273D-0F41-4A84-96F4-44E8AC6E1EE8}" type="presParOf" srcId="{A1223D80-9EC9-4508-95F4-DC5E7B45F162}" destId="{DF4ECD17-662A-4C39-92E5-5F98F7EA491B}" srcOrd="0" destOrd="0" presId="urn:microsoft.com/office/officeart/2005/8/layout/hierarchy1"/>
    <dgm:cxn modelId="{F460119F-7E39-44F3-B40E-C271970376AB}" type="presParOf" srcId="{A1223D80-9EC9-4508-95F4-DC5E7B45F162}" destId="{218F9A5B-D0C0-46B0-8A20-BCCB9DF363E0}" srcOrd="1" destOrd="0" presId="urn:microsoft.com/office/officeart/2005/8/layout/hierarchy1"/>
    <dgm:cxn modelId="{526C41A1-C8D6-407A-9767-BACC39C06619}" type="presParOf" srcId="{98209D39-B556-4E2F-B215-AE7C5F62FC29}" destId="{1735FC4E-F8D2-43D4-A7CF-7988499E30FF}" srcOrd="1" destOrd="0" presId="urn:microsoft.com/office/officeart/2005/8/layout/hierarchy1"/>
    <dgm:cxn modelId="{3B5FF44D-8547-4C32-B2FD-D0783584BE10}" type="presParOf" srcId="{1735FC4E-F8D2-43D4-A7CF-7988499E30FF}" destId="{C2060C7A-F158-450A-89F9-6D07E19F1E28}" srcOrd="0" destOrd="0" presId="urn:microsoft.com/office/officeart/2005/8/layout/hierarchy1"/>
    <dgm:cxn modelId="{B42EDCA6-0D18-46CD-92FB-DDC4DD723897}" type="presParOf" srcId="{1735FC4E-F8D2-43D4-A7CF-7988499E30FF}" destId="{EDC2E741-0EC7-41CB-A2DF-A8CF3FA6F895}" srcOrd="1" destOrd="0" presId="urn:microsoft.com/office/officeart/2005/8/layout/hierarchy1"/>
    <dgm:cxn modelId="{8BA5F5C1-58FF-4385-9B5C-F8426FAD38DF}" type="presParOf" srcId="{EDC2E741-0EC7-41CB-A2DF-A8CF3FA6F895}" destId="{CB3A05CE-9FCC-41FF-86CE-C9A818CF0F67}" srcOrd="0" destOrd="0" presId="urn:microsoft.com/office/officeart/2005/8/layout/hierarchy1"/>
    <dgm:cxn modelId="{B5CAF17A-49C2-424C-8FB8-CDC717D0B32E}" type="presParOf" srcId="{CB3A05CE-9FCC-41FF-86CE-C9A818CF0F67}" destId="{07F94F17-020D-4F90-9873-AD5620E72B95}" srcOrd="0" destOrd="0" presId="urn:microsoft.com/office/officeart/2005/8/layout/hierarchy1"/>
    <dgm:cxn modelId="{DDBDCF3E-8C70-4A4A-862D-BE9298D34E36}" type="presParOf" srcId="{CB3A05CE-9FCC-41FF-86CE-C9A818CF0F67}" destId="{4E13508C-3AA7-4A79-BCC9-F59BA131A696}" srcOrd="1" destOrd="0" presId="urn:microsoft.com/office/officeart/2005/8/layout/hierarchy1"/>
    <dgm:cxn modelId="{56FDC5B9-603E-40B5-BBBD-3378BCFCBB1C}" type="presParOf" srcId="{EDC2E741-0EC7-41CB-A2DF-A8CF3FA6F895}" destId="{DAD982F1-4063-412D-B8F0-0865E90D2087}" srcOrd="1" destOrd="0" presId="urn:microsoft.com/office/officeart/2005/8/layout/hierarchy1"/>
    <dgm:cxn modelId="{E8A27FFC-0D68-4AB9-9CC8-DC64CA3C2812}" type="presParOf" srcId="{1735FC4E-F8D2-43D4-A7CF-7988499E30FF}" destId="{9464B864-9457-4CA6-B66A-38C0FE87ABA1}" srcOrd="2" destOrd="0" presId="urn:microsoft.com/office/officeart/2005/8/layout/hierarchy1"/>
    <dgm:cxn modelId="{6FF8EA4D-7F0F-43D0-AC3F-EEBDDC411C98}" type="presParOf" srcId="{1735FC4E-F8D2-43D4-A7CF-7988499E30FF}" destId="{ECCC5649-E9CA-42D2-9BFD-758460B2650B}" srcOrd="3" destOrd="0" presId="urn:microsoft.com/office/officeart/2005/8/layout/hierarchy1"/>
    <dgm:cxn modelId="{DE614489-2AE6-46E9-8D02-ADCC37334DC8}" type="presParOf" srcId="{ECCC5649-E9CA-42D2-9BFD-758460B2650B}" destId="{9C3FCBBD-9F92-4740-A33C-2DC6FFB960E4}" srcOrd="0" destOrd="0" presId="urn:microsoft.com/office/officeart/2005/8/layout/hierarchy1"/>
    <dgm:cxn modelId="{99CC2E53-C7BB-4842-AE90-2CF1B9E9BEC0}" type="presParOf" srcId="{9C3FCBBD-9F92-4740-A33C-2DC6FFB960E4}" destId="{8ABADD88-2885-4492-9287-09BB9756DEB8}" srcOrd="0" destOrd="0" presId="urn:microsoft.com/office/officeart/2005/8/layout/hierarchy1"/>
    <dgm:cxn modelId="{2A90EEAB-41F9-4583-807B-9993CDFF29FC}" type="presParOf" srcId="{9C3FCBBD-9F92-4740-A33C-2DC6FFB960E4}" destId="{08870771-A0CC-443B-B926-9A6DD40BC6C2}" srcOrd="1" destOrd="0" presId="urn:microsoft.com/office/officeart/2005/8/layout/hierarchy1"/>
    <dgm:cxn modelId="{01B3C14F-4A49-4368-A62E-B9C2133E674F}" type="presParOf" srcId="{ECCC5649-E9CA-42D2-9BFD-758460B2650B}" destId="{4455002E-BAE7-4E1E-8E46-0607DA90FA3D}" srcOrd="1" destOrd="0" presId="urn:microsoft.com/office/officeart/2005/8/layout/hierarchy1"/>
    <dgm:cxn modelId="{1F390672-A8AA-4B2F-8241-877B3EA02319}" type="presParOf" srcId="{FC32F932-31BC-4EDE-8467-19FEC3D04E53}" destId="{A541700C-448A-44C7-BF4B-04C2B8ED9627}" srcOrd="2" destOrd="0" presId="urn:microsoft.com/office/officeart/2005/8/layout/hierarchy1"/>
    <dgm:cxn modelId="{4BDC2E2F-1961-4C61-A675-CB341CE09BF2}" type="presParOf" srcId="{FC32F932-31BC-4EDE-8467-19FEC3D04E53}" destId="{1C832EBB-6D94-4C6A-A835-29F7BA8F75D5}" srcOrd="3" destOrd="0" presId="urn:microsoft.com/office/officeart/2005/8/layout/hierarchy1"/>
    <dgm:cxn modelId="{C72A5117-45E4-4BB8-8FF2-6AB225707F23}" type="presParOf" srcId="{1C832EBB-6D94-4C6A-A835-29F7BA8F75D5}" destId="{2219D0B9-1FFD-4EFA-B701-77AA545A98D3}" srcOrd="0" destOrd="0" presId="urn:microsoft.com/office/officeart/2005/8/layout/hierarchy1"/>
    <dgm:cxn modelId="{F8C4F484-E859-4DF7-872D-69CE82D0064A}" type="presParOf" srcId="{2219D0B9-1FFD-4EFA-B701-77AA545A98D3}" destId="{7BED785B-EB7A-4B8B-8B8F-944DFD0EE4F8}" srcOrd="0" destOrd="0" presId="urn:microsoft.com/office/officeart/2005/8/layout/hierarchy1"/>
    <dgm:cxn modelId="{6CE605E7-7265-48E4-992F-17F26BC5679E}" type="presParOf" srcId="{2219D0B9-1FFD-4EFA-B701-77AA545A98D3}" destId="{D6AB13B5-F076-4146-88CC-4A1C01D78616}" srcOrd="1" destOrd="0" presId="urn:microsoft.com/office/officeart/2005/8/layout/hierarchy1"/>
    <dgm:cxn modelId="{62D19EE0-6BF0-4825-B1CA-965C95492B76}" type="presParOf" srcId="{1C832EBB-6D94-4C6A-A835-29F7BA8F75D5}" destId="{3D7101A4-D019-4D04-B375-CA098B8B2D42}" srcOrd="1" destOrd="0" presId="urn:microsoft.com/office/officeart/2005/8/layout/hierarchy1"/>
    <dgm:cxn modelId="{AE1691D4-6636-4369-AFAB-320F845C28B2}" type="presParOf" srcId="{3D7101A4-D019-4D04-B375-CA098B8B2D42}" destId="{F48D1712-1E12-4B3D-9897-67DC7EFAE874}" srcOrd="0" destOrd="0" presId="urn:microsoft.com/office/officeart/2005/8/layout/hierarchy1"/>
    <dgm:cxn modelId="{74155025-85B8-47C3-9CDB-A48731C9D5BF}" type="presParOf" srcId="{3D7101A4-D019-4D04-B375-CA098B8B2D42}" destId="{F0DDF35A-0179-409F-AACA-E6A40BE2D1E9}" srcOrd="1" destOrd="0" presId="urn:microsoft.com/office/officeart/2005/8/layout/hierarchy1"/>
    <dgm:cxn modelId="{A510D3E7-2E0E-455F-B8BD-BDFC8F99DA5C}" type="presParOf" srcId="{F0DDF35A-0179-409F-AACA-E6A40BE2D1E9}" destId="{418764A1-F8F2-4132-89F1-BB49F910F0A6}" srcOrd="0" destOrd="0" presId="urn:microsoft.com/office/officeart/2005/8/layout/hierarchy1"/>
    <dgm:cxn modelId="{17A3C81E-E89C-4CED-B63C-05D719E649B7}" type="presParOf" srcId="{418764A1-F8F2-4132-89F1-BB49F910F0A6}" destId="{0FBD310B-62A2-4FEE-BCE3-A9F45D8BC145}" srcOrd="0" destOrd="0" presId="urn:microsoft.com/office/officeart/2005/8/layout/hierarchy1"/>
    <dgm:cxn modelId="{E3C58542-FCFB-457A-9E2A-2DFD1121258A}" type="presParOf" srcId="{418764A1-F8F2-4132-89F1-BB49F910F0A6}" destId="{C03A9A71-23BB-42E9-93BB-5C17943C7593}" srcOrd="1" destOrd="0" presId="urn:microsoft.com/office/officeart/2005/8/layout/hierarchy1"/>
    <dgm:cxn modelId="{3F5E554E-EEBD-40A0-9D6C-D91F59C3047E}" type="presParOf" srcId="{F0DDF35A-0179-409F-AACA-E6A40BE2D1E9}" destId="{6BEBC028-120B-40C5-84CD-894337A6FA2A}" srcOrd="1" destOrd="0" presId="urn:microsoft.com/office/officeart/2005/8/layout/hierarchy1"/>
    <dgm:cxn modelId="{999386D5-F3DC-495A-96C8-1BC98289D36C}" type="presParOf" srcId="{3D7101A4-D019-4D04-B375-CA098B8B2D42}" destId="{0CCA1FF4-A133-4555-95B7-B1B2A522571E}" srcOrd="2" destOrd="0" presId="urn:microsoft.com/office/officeart/2005/8/layout/hierarchy1"/>
    <dgm:cxn modelId="{3B08739B-E643-4E7E-A94A-6DAC293D7C81}" type="presParOf" srcId="{3D7101A4-D019-4D04-B375-CA098B8B2D42}" destId="{76433178-96A5-4B1A-89C6-FDED699B3671}" srcOrd="3" destOrd="0" presId="urn:microsoft.com/office/officeart/2005/8/layout/hierarchy1"/>
    <dgm:cxn modelId="{7D3815BA-3124-4116-908D-A88BFBA8B976}" type="presParOf" srcId="{76433178-96A5-4B1A-89C6-FDED699B3671}" destId="{3C8A0308-B9EB-445D-8589-5539221B6F58}" srcOrd="0" destOrd="0" presId="urn:microsoft.com/office/officeart/2005/8/layout/hierarchy1"/>
    <dgm:cxn modelId="{5BD9AEA4-28DC-4865-9FF9-976159942135}" type="presParOf" srcId="{3C8A0308-B9EB-445D-8589-5539221B6F58}" destId="{DCD3DDB1-7C89-43A1-83FC-ACD504315CB0}" srcOrd="0" destOrd="0" presId="urn:microsoft.com/office/officeart/2005/8/layout/hierarchy1"/>
    <dgm:cxn modelId="{1EDACC13-DD73-4FBE-A246-D992AF11840F}" type="presParOf" srcId="{3C8A0308-B9EB-445D-8589-5539221B6F58}" destId="{3704D5B4-6DCC-4BA3-85F0-E9FECE7D8DFC}" srcOrd="1" destOrd="0" presId="urn:microsoft.com/office/officeart/2005/8/layout/hierarchy1"/>
    <dgm:cxn modelId="{6B3F5118-7598-4F99-9693-28B9737F3C90}" type="presParOf" srcId="{76433178-96A5-4B1A-89C6-FDED699B3671}" destId="{EB0B2657-318E-4AA0-B5B4-8B638C7FA010}" srcOrd="1" destOrd="0" presId="urn:microsoft.com/office/officeart/2005/8/layout/hierarchy1"/>
  </dgm:cxnLst>
  <dgm:bg/>
  <dgm:whole/>
</dgm:dataModel>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0.48624</cdr:x>
      <cdr:y>0.73829</cdr:y>
    </cdr:from>
    <cdr:to>
      <cdr:x>0.54128</cdr:x>
      <cdr:y>0.82618</cdr:y>
    </cdr:to>
    <cdr:sp macro="" textlink="">
      <cdr:nvSpPr>
        <cdr:cNvPr id="2" name="ZoneTexte 1"/>
        <cdr:cNvSpPr txBox="1"/>
      </cdr:nvSpPr>
      <cdr:spPr>
        <a:xfrm xmlns:a="http://schemas.openxmlformats.org/drawingml/2006/main">
          <a:off x="3786214" y="3000396"/>
          <a:ext cx="428628" cy="35719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fr-FR" dirty="0" smtClean="0"/>
            <a:t>MO</a:t>
          </a:r>
          <a:endParaRPr lang="fr-FR"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45B5B42-1ECC-4B3F-9337-E0BBEB8B4610}" type="datetimeFigureOut">
              <a:rPr lang="fr-FR" smtClean="0"/>
              <a:pPr/>
              <a:t>17/03/2020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043779-05D9-4E68-AD2F-494E737770A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45B5B42-1ECC-4B3F-9337-E0BBEB8B4610}" type="datetimeFigureOut">
              <a:rPr lang="fr-FR" smtClean="0"/>
              <a:pPr/>
              <a:t>17/03/2020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043779-05D9-4E68-AD2F-494E737770A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45B5B42-1ECC-4B3F-9337-E0BBEB8B4610}" type="datetimeFigureOut">
              <a:rPr lang="fr-FR" smtClean="0"/>
              <a:pPr/>
              <a:t>17/03/2020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043779-05D9-4E68-AD2F-494E737770A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45B5B42-1ECC-4B3F-9337-E0BBEB8B4610}" type="datetimeFigureOut">
              <a:rPr lang="fr-FR" smtClean="0"/>
              <a:pPr/>
              <a:t>17/03/2020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043779-05D9-4E68-AD2F-494E737770A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45B5B42-1ECC-4B3F-9337-E0BBEB8B4610}" type="datetimeFigureOut">
              <a:rPr lang="fr-FR" smtClean="0"/>
              <a:pPr/>
              <a:t>17/03/2020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043779-05D9-4E68-AD2F-494E737770A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45B5B42-1ECC-4B3F-9337-E0BBEB8B4610}" type="datetimeFigureOut">
              <a:rPr lang="fr-FR" smtClean="0"/>
              <a:pPr/>
              <a:t>17/03/2020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043779-05D9-4E68-AD2F-494E737770A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45B5B42-1ECC-4B3F-9337-E0BBEB8B4610}" type="datetimeFigureOut">
              <a:rPr lang="fr-FR" smtClean="0"/>
              <a:pPr/>
              <a:t>17/03/2020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E043779-05D9-4E68-AD2F-494E737770A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45B5B42-1ECC-4B3F-9337-E0BBEB8B4610}" type="datetimeFigureOut">
              <a:rPr lang="fr-FR" smtClean="0"/>
              <a:pPr/>
              <a:t>17/03/2020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E043779-05D9-4E68-AD2F-494E737770A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45B5B42-1ECC-4B3F-9337-E0BBEB8B4610}" type="datetimeFigureOut">
              <a:rPr lang="fr-FR" smtClean="0"/>
              <a:pPr/>
              <a:t>17/03/2020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E043779-05D9-4E68-AD2F-494E737770A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45B5B42-1ECC-4B3F-9337-E0BBEB8B4610}" type="datetimeFigureOut">
              <a:rPr lang="fr-FR" smtClean="0"/>
              <a:pPr/>
              <a:t>17/03/2020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043779-05D9-4E68-AD2F-494E737770A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45B5B42-1ECC-4B3F-9337-E0BBEB8B4610}" type="datetimeFigureOut">
              <a:rPr lang="fr-FR" smtClean="0"/>
              <a:pPr/>
              <a:t>17/03/2020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043779-05D9-4E68-AD2F-494E737770A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5B5B42-1ECC-4B3F-9337-E0BBEB8B4610}" type="datetimeFigureOut">
              <a:rPr lang="fr-FR" smtClean="0"/>
              <a:pPr/>
              <a:t>17/03/2020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043779-05D9-4E68-AD2F-494E737770A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5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33.png"/><Relationship Id="rId4" Type="http://schemas.openxmlformats.org/officeDocument/2006/relationships/image" Target="../media/image32.png"/></Relationships>
</file>

<file path=ppt/slides/_rels/slide6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4.png"/></Relationships>
</file>

<file path=ppt/slides/_rels/slide71.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5.png"/><Relationship Id="rId1" Type="http://schemas.openxmlformats.org/officeDocument/2006/relationships/slideLayout" Target="../slideLayouts/slideLayout2.xml"/><Relationship Id="rId4" Type="http://schemas.openxmlformats.org/officeDocument/2006/relationships/image" Target="../media/image41.png"/></Relationships>
</file>

<file path=ppt/slides/_rels/slide72.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39.png"/><Relationship Id="rId1" Type="http://schemas.openxmlformats.org/officeDocument/2006/relationships/slideLayout" Target="../slideLayouts/slideLayout2.xml"/><Relationship Id="rId4" Type="http://schemas.openxmlformats.org/officeDocument/2006/relationships/image" Target="../media/image43.png"/></Relationships>
</file>

<file path=ppt/slides/_rels/slide73.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png"/><Relationship Id="rId1" Type="http://schemas.openxmlformats.org/officeDocument/2006/relationships/slideLayout" Target="../slideLayouts/slideLayout2.xml"/><Relationship Id="rId4" Type="http://schemas.openxmlformats.org/officeDocument/2006/relationships/image" Target="../media/image49.png"/></Relationships>
</file>

<file path=ppt/slides/_rels/slide84.xml.rels><?xml version="1.0" encoding="UTF-8" standalone="yes"?>
<Relationships xmlns="http://schemas.openxmlformats.org/package/2006/relationships"><Relationship Id="rId2" Type="http://schemas.openxmlformats.org/officeDocument/2006/relationships/image" Target="../media/image52.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53.jpe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image" Target="../media/image54.pn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image" Target="../media/image56.pn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58.pn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59.pn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image" Target="../media/image61.png"/><Relationship Id="rId2" Type="http://schemas.openxmlformats.org/officeDocument/2006/relationships/image" Target="../media/image60.png"/><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6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000232" y="0"/>
            <a:ext cx="5385306" cy="1200329"/>
          </a:xfrm>
          <a:prstGeom prst="rect">
            <a:avLst/>
          </a:prstGeom>
          <a:noFill/>
          <a:ln w="28575">
            <a:noFill/>
          </a:ln>
        </p:spPr>
        <p:txBody>
          <a:bodyPr wrap="square" rtlCol="0">
            <a:spAutoFit/>
          </a:bodyPr>
          <a:lstStyle/>
          <a:p>
            <a:pPr algn="ctr"/>
            <a:r>
              <a:rPr lang="en-US" sz="2400" b="1" dirty="0" err="1" smtClean="0">
                <a:solidFill>
                  <a:srgbClr val="C00000"/>
                </a:solidFill>
                <a:latin typeface="Monotype Corsiva" pitchFamily="66" charset="0"/>
                <a:ea typeface="Arial" pitchFamily="34" charset="0"/>
                <a:cs typeface="Arial" pitchFamily="34" charset="0"/>
              </a:rPr>
              <a:t>U</a:t>
            </a:r>
            <a:r>
              <a:rPr lang="en-US" sz="2400" b="1" dirty="0" err="1" smtClean="0">
                <a:latin typeface="Monotype Corsiva" pitchFamily="66" charset="0"/>
                <a:ea typeface="Arial" pitchFamily="34" charset="0"/>
                <a:cs typeface="Arial" pitchFamily="34" charset="0"/>
              </a:rPr>
              <a:t>niversité</a:t>
            </a:r>
            <a:r>
              <a:rPr lang="en-US" sz="2400" b="1" dirty="0" smtClean="0">
                <a:latin typeface="Monotype Corsiva" pitchFamily="66" charset="0"/>
                <a:ea typeface="Arial" pitchFamily="34" charset="0"/>
                <a:cs typeface="Arial" pitchFamily="34" charset="0"/>
              </a:rPr>
              <a:t> </a:t>
            </a:r>
            <a:r>
              <a:rPr lang="en-US" sz="2400" b="1" dirty="0" err="1" smtClean="0">
                <a:solidFill>
                  <a:srgbClr val="C00000"/>
                </a:solidFill>
                <a:latin typeface="Monotype Corsiva" pitchFamily="66" charset="0"/>
                <a:ea typeface="Arial" pitchFamily="34" charset="0"/>
                <a:cs typeface="Arial" pitchFamily="34" charset="0"/>
              </a:rPr>
              <a:t>M</a:t>
            </a:r>
            <a:r>
              <a:rPr lang="en-US" sz="2400" b="1" dirty="0" err="1" smtClean="0">
                <a:latin typeface="Monotype Corsiva" pitchFamily="66" charset="0"/>
                <a:ea typeface="Arial" pitchFamily="34" charset="0"/>
                <a:cs typeface="Arial" pitchFamily="34" charset="0"/>
              </a:rPr>
              <a:t>oulay</a:t>
            </a:r>
            <a:r>
              <a:rPr lang="en-US" sz="2400" b="1" dirty="0" smtClean="0">
                <a:latin typeface="Monotype Corsiva" pitchFamily="66" charset="0"/>
                <a:ea typeface="Arial" pitchFamily="34" charset="0"/>
                <a:cs typeface="Arial" pitchFamily="34" charset="0"/>
              </a:rPr>
              <a:t> </a:t>
            </a:r>
            <a:r>
              <a:rPr lang="en-US" sz="2400" b="1" dirty="0" smtClean="0">
                <a:solidFill>
                  <a:srgbClr val="C00000"/>
                </a:solidFill>
                <a:latin typeface="Monotype Corsiva" pitchFamily="66" charset="0"/>
                <a:ea typeface="Arial" pitchFamily="34" charset="0"/>
                <a:cs typeface="Arial" pitchFamily="34" charset="0"/>
              </a:rPr>
              <a:t>I</a:t>
            </a:r>
            <a:r>
              <a:rPr lang="en-US" sz="2400" b="1" dirty="0" smtClean="0">
                <a:latin typeface="Monotype Corsiva" pitchFamily="66" charset="0"/>
                <a:ea typeface="Arial" pitchFamily="34" charset="0"/>
                <a:cs typeface="Arial" pitchFamily="34" charset="0"/>
              </a:rPr>
              <a:t>smail</a:t>
            </a:r>
            <a:endParaRPr lang="en-US" b="1" i="1" dirty="0" smtClean="0">
              <a:latin typeface="Constantia" pitchFamily="18" charset="0"/>
            </a:endParaRPr>
          </a:p>
          <a:p>
            <a:pPr algn="ctr"/>
            <a:r>
              <a:rPr lang="en-US" sz="2400" b="1" i="1" dirty="0" err="1" smtClean="0">
                <a:solidFill>
                  <a:srgbClr val="C00000"/>
                </a:solidFill>
                <a:latin typeface="Monotype Corsiva" pitchFamily="66" charset="0"/>
              </a:rPr>
              <a:t>E</a:t>
            </a:r>
            <a:r>
              <a:rPr lang="en-US" sz="2400" b="1" i="1" dirty="0" err="1" smtClean="0">
                <a:latin typeface="Monotype Corsiva" pitchFamily="66" charset="0"/>
              </a:rPr>
              <a:t>cole</a:t>
            </a:r>
            <a:r>
              <a:rPr lang="en-US" sz="2400" b="1" i="1" dirty="0" smtClean="0">
                <a:latin typeface="Monotype Corsiva" pitchFamily="66" charset="0"/>
              </a:rPr>
              <a:t> </a:t>
            </a:r>
            <a:r>
              <a:rPr lang="en-US" sz="2400" b="1" i="1" dirty="0" err="1" smtClean="0">
                <a:solidFill>
                  <a:srgbClr val="C00000"/>
                </a:solidFill>
                <a:latin typeface="Monotype Corsiva" pitchFamily="66" charset="0"/>
              </a:rPr>
              <a:t>N</a:t>
            </a:r>
            <a:r>
              <a:rPr lang="en-US" sz="2400" b="1" i="1" dirty="0" err="1" smtClean="0">
                <a:latin typeface="Monotype Corsiva" pitchFamily="66" charset="0"/>
              </a:rPr>
              <a:t>ationale</a:t>
            </a:r>
            <a:r>
              <a:rPr lang="en-US" sz="2400" b="1" i="1" dirty="0" smtClean="0">
                <a:latin typeface="Monotype Corsiva" pitchFamily="66" charset="0"/>
              </a:rPr>
              <a:t> de </a:t>
            </a:r>
            <a:r>
              <a:rPr lang="en-US" sz="2400" b="1" i="1" dirty="0" smtClean="0">
                <a:solidFill>
                  <a:srgbClr val="C00000"/>
                </a:solidFill>
                <a:latin typeface="Monotype Corsiva" pitchFamily="66" charset="0"/>
              </a:rPr>
              <a:t>C</a:t>
            </a:r>
            <a:r>
              <a:rPr lang="en-US" sz="2400" b="1" i="1" dirty="0" smtClean="0">
                <a:latin typeface="Monotype Corsiva" pitchFamily="66" charset="0"/>
              </a:rPr>
              <a:t>ommerce</a:t>
            </a:r>
            <a:r>
              <a:rPr lang="en-US" sz="2400" b="1" i="1" dirty="0" smtClean="0">
                <a:solidFill>
                  <a:srgbClr val="C00000"/>
                </a:solidFill>
                <a:latin typeface="Monotype Corsiva" pitchFamily="66" charset="0"/>
              </a:rPr>
              <a:t> </a:t>
            </a:r>
            <a:r>
              <a:rPr lang="en-US" sz="2400" b="1" i="1" dirty="0" smtClean="0">
                <a:latin typeface="Monotype Corsiva" pitchFamily="66" charset="0"/>
              </a:rPr>
              <a:t>et de </a:t>
            </a:r>
            <a:r>
              <a:rPr lang="en-US" sz="2400" b="1" i="1" dirty="0" err="1" smtClean="0">
                <a:solidFill>
                  <a:srgbClr val="C00000"/>
                </a:solidFill>
                <a:latin typeface="Monotype Corsiva" pitchFamily="66" charset="0"/>
              </a:rPr>
              <a:t>G</a:t>
            </a:r>
            <a:r>
              <a:rPr lang="en-US" sz="2400" b="1" i="1" dirty="0" err="1" smtClean="0">
                <a:latin typeface="Monotype Corsiva" pitchFamily="66" charset="0"/>
              </a:rPr>
              <a:t>estion</a:t>
            </a:r>
            <a:r>
              <a:rPr lang="en-US" b="1" i="1" dirty="0" smtClean="0">
                <a:latin typeface="Constantia" pitchFamily="18" charset="0"/>
              </a:rPr>
              <a:t>  </a:t>
            </a:r>
          </a:p>
          <a:p>
            <a:pPr algn="ctr"/>
            <a:r>
              <a:rPr lang="en-US" b="1" i="1" dirty="0" smtClean="0">
                <a:latin typeface="Constantia" pitchFamily="18" charset="0"/>
              </a:rPr>
              <a:t> </a:t>
            </a:r>
            <a:r>
              <a:rPr lang="en-US" b="1" i="1" dirty="0" smtClean="0">
                <a:solidFill>
                  <a:srgbClr val="C00000"/>
                </a:solidFill>
                <a:latin typeface="Constantia" pitchFamily="18" charset="0"/>
              </a:rPr>
              <a:t>-</a:t>
            </a:r>
            <a:r>
              <a:rPr lang="en-US" sz="2400" b="1" i="1" dirty="0" err="1" smtClean="0">
                <a:solidFill>
                  <a:srgbClr val="C00000"/>
                </a:solidFill>
                <a:latin typeface="Monotype Corsiva" pitchFamily="66" charset="0"/>
              </a:rPr>
              <a:t>Meknès</a:t>
            </a:r>
            <a:r>
              <a:rPr lang="en-US" sz="2000" b="1" i="1" dirty="0" smtClean="0">
                <a:solidFill>
                  <a:srgbClr val="C00000"/>
                </a:solidFill>
                <a:latin typeface="Monotype Corsiva" pitchFamily="66" charset="0"/>
              </a:rPr>
              <a:t>-</a:t>
            </a:r>
            <a:endParaRPr lang="en-US" b="1" i="1" dirty="0">
              <a:solidFill>
                <a:srgbClr val="C00000"/>
              </a:solidFill>
              <a:latin typeface="Monotype Corsiva" pitchFamily="66" charset="0"/>
            </a:endParaRPr>
          </a:p>
        </p:txBody>
      </p:sp>
      <p:sp>
        <p:nvSpPr>
          <p:cNvPr id="5" name="Text Box 2"/>
          <p:cNvSpPr txBox="1">
            <a:spLocks noChangeArrowheads="1"/>
          </p:cNvSpPr>
          <p:nvPr/>
        </p:nvSpPr>
        <p:spPr bwMode="auto">
          <a:xfrm>
            <a:off x="1000100" y="1857365"/>
            <a:ext cx="7000924" cy="1357321"/>
          </a:xfrm>
          <a:prstGeom prst="rect">
            <a:avLst/>
          </a:prstGeom>
          <a:solidFill>
            <a:srgbClr val="FFFFFF"/>
          </a:solidFill>
          <a:ln w="38100">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fr-FR" sz="1400" b="1" i="0" u="none" strike="noStrike" cap="none" normalizeH="0" baseline="0" dirty="0" smtClean="0">
              <a:ln>
                <a:noFill/>
              </a:ln>
              <a:solidFill>
                <a:schemeClr val="tx1"/>
              </a:solidFill>
              <a:effectLst/>
              <a:latin typeface="Constantia" pitchFamily="18"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3600" b="1" i="0" u="none" strike="noStrike" cap="none" normalizeH="0" baseline="0" dirty="0" smtClean="0">
                <a:ln>
                  <a:noFill/>
                </a:ln>
                <a:solidFill>
                  <a:schemeClr val="tx1"/>
                </a:solidFill>
                <a:effectLst/>
                <a:latin typeface="Constantia" pitchFamily="18" charset="0"/>
                <a:ea typeface="Arial" pitchFamily="34" charset="0"/>
                <a:cs typeface="Arial" pitchFamily="34" charset="0"/>
              </a:rPr>
              <a:t>STATISTIQUE DESCRIPTIVE</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 Box 3"/>
          <p:cNvSpPr txBox="1">
            <a:spLocks noChangeArrowheads="1"/>
          </p:cNvSpPr>
          <p:nvPr/>
        </p:nvSpPr>
        <p:spPr bwMode="auto">
          <a:xfrm>
            <a:off x="2071670" y="4357694"/>
            <a:ext cx="5357850" cy="409575"/>
          </a:xfrm>
          <a:prstGeom prst="rect">
            <a:avLst/>
          </a:prstGeom>
          <a:solidFill>
            <a:srgbClr val="FFFF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rgbClr val="C00000"/>
                </a:solidFill>
                <a:effectLst/>
                <a:latin typeface="Constantia" pitchFamily="18" charset="0"/>
                <a:ea typeface="Arial" pitchFamily="34" charset="0"/>
                <a:cs typeface="Arial" pitchFamily="34" charset="0"/>
              </a:rPr>
              <a:t>Enseignante</a:t>
            </a:r>
            <a:r>
              <a:rPr kumimoji="0" lang="fr-FR" sz="2000" b="1" i="0" u="none" strike="noStrike" cap="none" normalizeH="0" smtClean="0">
                <a:ln>
                  <a:noFill/>
                </a:ln>
                <a:solidFill>
                  <a:srgbClr val="C00000"/>
                </a:solidFill>
                <a:effectLst/>
                <a:latin typeface="Constantia" pitchFamily="18" charset="0"/>
                <a:ea typeface="Arial" pitchFamily="34" charset="0"/>
                <a:cs typeface="Arial" pitchFamily="34" charset="0"/>
              </a:rPr>
              <a:t> </a:t>
            </a:r>
            <a:r>
              <a:rPr kumimoji="0" lang="fr-FR" sz="2000" b="1" i="0" u="none" strike="noStrike" cap="none" normalizeH="0" baseline="0" smtClean="0">
                <a:ln>
                  <a:noFill/>
                </a:ln>
                <a:solidFill>
                  <a:srgbClr val="C00000"/>
                </a:solidFill>
                <a:effectLst/>
                <a:latin typeface="Constantia" pitchFamily="18" charset="0"/>
                <a:ea typeface="Arial" pitchFamily="34" charset="0"/>
                <a:cs typeface="Arial" pitchFamily="34" charset="0"/>
              </a:rPr>
              <a:t> </a:t>
            </a:r>
            <a:r>
              <a:rPr kumimoji="0" lang="fr-FR" sz="2000" b="0" i="0" u="none" strike="noStrike" cap="none" normalizeH="0" baseline="0" dirty="0" smtClean="0">
                <a:ln>
                  <a:noFill/>
                </a:ln>
                <a:solidFill>
                  <a:schemeClr val="tx1"/>
                </a:solidFill>
                <a:effectLst/>
                <a:latin typeface="Constantia" pitchFamily="18" charset="0"/>
                <a:ea typeface="Arial" pitchFamily="34" charset="0"/>
                <a:cs typeface="Arial" pitchFamily="34" charset="0"/>
              </a:rPr>
              <a:t> : </a:t>
            </a:r>
            <a:r>
              <a:rPr kumimoji="0" lang="fr-FR" sz="2000" b="1" i="0" u="none" strike="noStrike" cap="none" normalizeH="0" baseline="0" dirty="0" smtClean="0">
                <a:ln>
                  <a:noFill/>
                </a:ln>
                <a:solidFill>
                  <a:schemeClr val="tx1"/>
                </a:solidFill>
                <a:effectLst/>
                <a:latin typeface="Constantia" pitchFamily="18" charset="0"/>
                <a:ea typeface="Arial" pitchFamily="34" charset="0"/>
                <a:cs typeface="Arial" pitchFamily="34" charset="0"/>
              </a:rPr>
              <a:t>Noura AIT ELMEKKI</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 Box 3"/>
          <p:cNvSpPr txBox="1">
            <a:spLocks noChangeArrowheads="1"/>
          </p:cNvSpPr>
          <p:nvPr/>
        </p:nvSpPr>
        <p:spPr bwMode="auto">
          <a:xfrm>
            <a:off x="2071670" y="5715016"/>
            <a:ext cx="5357850" cy="409575"/>
          </a:xfrm>
          <a:prstGeom prst="rect">
            <a:avLst/>
          </a:prstGeom>
          <a:solidFill>
            <a:srgbClr val="FFFF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fr-FR" sz="2000" b="1" dirty="0" smtClean="0">
                <a:solidFill>
                  <a:srgbClr val="C00000"/>
                </a:solidFill>
                <a:latin typeface="Constantia" pitchFamily="18" charset="0"/>
                <a:cs typeface="Arial" pitchFamily="34" charset="0"/>
              </a:rPr>
              <a:t>Année Universitaire: </a:t>
            </a:r>
            <a:r>
              <a:rPr lang="fr-FR" sz="2000" b="1" dirty="0" smtClean="0">
                <a:latin typeface="Constantia" pitchFamily="18" charset="0"/>
                <a:cs typeface="Arial" pitchFamily="34" charset="0"/>
              </a:rPr>
              <a:t>2019-2020</a:t>
            </a:r>
            <a:endParaRPr kumimoji="0" lang="fr-FR" sz="2400" b="0" i="0" u="none" strike="noStrike" cap="none" normalizeH="0" baseline="0" dirty="0" smtClean="0">
              <a:ln>
                <a:noFill/>
              </a:ln>
              <a:effectLst/>
              <a:latin typeface="Arial" pitchFamily="34" charset="0"/>
              <a:cs typeface="Arial" pitchFamily="34" charset="0"/>
            </a:endParaRPr>
          </a:p>
        </p:txBody>
      </p:sp>
      <p:sp>
        <p:nvSpPr>
          <p:cNvPr id="8" name="Text Box 3"/>
          <p:cNvSpPr txBox="1">
            <a:spLocks noChangeArrowheads="1"/>
          </p:cNvSpPr>
          <p:nvPr/>
        </p:nvSpPr>
        <p:spPr bwMode="auto">
          <a:xfrm>
            <a:off x="2071670" y="5072074"/>
            <a:ext cx="5357850" cy="409575"/>
          </a:xfrm>
          <a:prstGeom prst="rect">
            <a:avLst/>
          </a:prstGeom>
          <a:solidFill>
            <a:srgbClr val="FFFF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rgbClr val="C00000"/>
                </a:solidFill>
                <a:effectLst/>
                <a:latin typeface="Constantia" pitchFamily="18" charset="0"/>
                <a:ea typeface="Arial" pitchFamily="34" charset="0"/>
                <a:cs typeface="Arial" pitchFamily="34" charset="0"/>
              </a:rPr>
              <a:t>Etablissement</a:t>
            </a:r>
            <a:r>
              <a:rPr kumimoji="0" lang="fr-FR" sz="2000" b="0" i="0" u="none" strike="noStrike" cap="none" normalizeH="0" baseline="0" dirty="0" smtClean="0">
                <a:ln>
                  <a:noFill/>
                </a:ln>
                <a:solidFill>
                  <a:schemeClr val="tx1"/>
                </a:solidFill>
                <a:effectLst/>
                <a:latin typeface="Constantia" pitchFamily="18" charset="0"/>
                <a:ea typeface="Arial" pitchFamily="34" charset="0"/>
                <a:cs typeface="Arial" pitchFamily="34" charset="0"/>
              </a:rPr>
              <a:t> : </a:t>
            </a:r>
            <a:r>
              <a:rPr kumimoji="0" lang="fr-FR" sz="2000" b="1" i="0" u="none" strike="noStrike" cap="none" normalizeH="0" baseline="0" dirty="0" smtClean="0">
                <a:ln>
                  <a:noFill/>
                </a:ln>
                <a:solidFill>
                  <a:schemeClr val="tx1"/>
                </a:solidFill>
                <a:effectLst/>
                <a:latin typeface="Constantia" pitchFamily="18" charset="0"/>
                <a:ea typeface="Arial" pitchFamily="34" charset="0"/>
                <a:cs typeface="Arial" pitchFamily="34" charset="0"/>
              </a:rPr>
              <a:t>ENCG MEKNES</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ZoneTexte 8"/>
          <p:cNvSpPr txBox="1"/>
          <p:nvPr/>
        </p:nvSpPr>
        <p:spPr>
          <a:xfrm>
            <a:off x="3143240" y="3500438"/>
            <a:ext cx="2714644" cy="523220"/>
          </a:xfrm>
          <a:prstGeom prst="rect">
            <a:avLst/>
          </a:prstGeom>
          <a:noFill/>
        </p:spPr>
        <p:txBody>
          <a:bodyPr wrap="square" rtlCol="0">
            <a:spAutoFit/>
          </a:bodyPr>
          <a:lstStyle/>
          <a:p>
            <a:pPr algn="ctr"/>
            <a:r>
              <a:rPr lang="fr-FR" sz="2800" b="1" dirty="0">
                <a:latin typeface="Constantia" pitchFamily="18" charset="0"/>
                <a:ea typeface="Arial" pitchFamily="34" charset="0"/>
                <a:cs typeface="Arial" pitchFamily="34" charset="0"/>
              </a:rPr>
              <a:t>-Semestre 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pPr algn="just">
              <a:lnSpc>
                <a:spcPct val="150000"/>
              </a:lnSpc>
            </a:pPr>
            <a:r>
              <a:rPr lang="fr-FR" sz="2400" b="1" dirty="0" smtClean="0">
                <a:latin typeface="Times New Roman" pitchFamily="18" charset="0"/>
                <a:cs typeface="Times New Roman" pitchFamily="18" charset="0"/>
              </a:rPr>
              <a:t>Caractère/variable statistique</a:t>
            </a:r>
            <a:r>
              <a:rPr lang="fr-FR" sz="2400" dirty="0" smtClean="0">
                <a:latin typeface="Times New Roman" pitchFamily="18" charset="0"/>
                <a:cs typeface="Times New Roman" pitchFamily="18" charset="0"/>
              </a:rPr>
              <a:t>: la propriété ou l'aspect singulier que l'on se propose d'observer dans la population ou l'échantillon. Ainsi le personnel d’une entreprise peut être décrit selon les caractères suivants: âge, qualification, ancienneté dans l’entreprise, salaire mensuel, commune de résidence,…. .</a:t>
            </a:r>
          </a:p>
          <a:p>
            <a:pPr>
              <a:lnSpc>
                <a:spcPct val="150000"/>
              </a:lnSpc>
            </a:pPr>
            <a:r>
              <a:rPr lang="fr-FR" sz="2400" b="1" dirty="0" smtClean="0">
                <a:latin typeface="Times New Roman" pitchFamily="18" charset="0"/>
                <a:cs typeface="Times New Roman" pitchFamily="18" charset="0"/>
              </a:rPr>
              <a:t>Modalité</a:t>
            </a:r>
            <a:r>
              <a:rPr lang="fr-FR" sz="2400" dirty="0" smtClean="0">
                <a:latin typeface="Times New Roman" pitchFamily="18" charset="0"/>
                <a:cs typeface="Times New Roman" pitchFamily="18" charset="0"/>
              </a:rPr>
              <a:t>: la valeur que peut prendre une variable statistique. (exemple: la variable « couleur » comporte les modalités: bleu, vert, rouge… la variable âge comporte les modalités: 1,2,3….) . </a:t>
            </a:r>
          </a:p>
        </p:txBody>
      </p:sp>
      <p:sp>
        <p:nvSpPr>
          <p:cNvPr id="4" name="Titre 1"/>
          <p:cNvSpPr txBox="1">
            <a:spLocks/>
          </p:cNvSpPr>
          <p:nvPr/>
        </p:nvSpPr>
        <p:spPr>
          <a:xfrm>
            <a:off x="428596"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000" b="1" i="0" u="none" strike="noStrike" kern="1200" cap="none" spc="0" normalizeH="0" baseline="0" noProof="0" dirty="0" smtClean="0">
                <a:ln>
                  <a:noFill/>
                </a:ln>
                <a:solidFill>
                  <a:srgbClr val="C00000"/>
                </a:solidFill>
                <a:effectLst/>
                <a:uLnTx/>
                <a:uFillTx/>
                <a:latin typeface="Constantia" pitchFamily="18" charset="0"/>
                <a:ea typeface="+mn-ea"/>
                <a:cs typeface="+mn-cs"/>
              </a:rPr>
              <a:t>TERMINOLOGIE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Titre 1"/>
          <p:cNvSpPr txBox="1">
            <a:spLocks/>
          </p:cNvSpPr>
          <p:nvPr/>
        </p:nvSpPr>
        <p:spPr>
          <a:xfrm>
            <a:off x="428596"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000" b="1" i="0" u="none" strike="noStrike" kern="1200" cap="none" spc="0" normalizeH="0" baseline="0" noProof="0" dirty="0" smtClean="0">
                <a:ln>
                  <a:noFill/>
                </a:ln>
                <a:solidFill>
                  <a:srgbClr val="C00000"/>
                </a:solidFill>
                <a:effectLst/>
                <a:uLnTx/>
                <a:uFillTx/>
                <a:latin typeface="Constantia" pitchFamily="18" charset="0"/>
                <a:ea typeface="+mn-ea"/>
                <a:cs typeface="+mn-cs"/>
              </a:rPr>
              <a:t>TERMINOLOGIE </a:t>
            </a:r>
          </a:p>
        </p:txBody>
      </p:sp>
      <p:graphicFrame>
        <p:nvGraphicFramePr>
          <p:cNvPr id="5" name="Diagramme 4"/>
          <p:cNvGraphicFramePr/>
          <p:nvPr/>
        </p:nvGraphicFramePr>
        <p:xfrm>
          <a:off x="500034" y="2000240"/>
          <a:ext cx="8358246" cy="4286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5043510"/>
          </a:xfrm>
        </p:spPr>
        <p:txBody>
          <a:bodyPr>
            <a:normAutofit fontScale="32500" lnSpcReduction="20000"/>
          </a:bodyPr>
          <a:lstStyle/>
          <a:p>
            <a:pPr algn="ctr">
              <a:buNone/>
            </a:pPr>
            <a:r>
              <a:rPr lang="fr-FR" sz="8600" b="1" dirty="0" smtClean="0">
                <a:latin typeface="Times New Roman" pitchFamily="18" charset="0"/>
                <a:cs typeface="Times New Roman" pitchFamily="18" charset="0"/>
              </a:rPr>
              <a:t>Variable statistique</a:t>
            </a:r>
          </a:p>
          <a:p>
            <a:pPr algn="just">
              <a:lnSpc>
                <a:spcPct val="170000"/>
              </a:lnSpc>
            </a:pPr>
            <a:r>
              <a:rPr lang="fr-FR" sz="5500" b="1" dirty="0" smtClean="0">
                <a:latin typeface="Times New Roman" pitchFamily="18" charset="0"/>
                <a:cs typeface="Times New Roman" pitchFamily="18" charset="0"/>
              </a:rPr>
              <a:t>Variable quantitative </a:t>
            </a:r>
            <a:r>
              <a:rPr lang="fr-FR" sz="5500" dirty="0" smtClean="0">
                <a:latin typeface="Times New Roman" pitchFamily="18" charset="0"/>
                <a:cs typeface="Times New Roman" pitchFamily="18" charset="0"/>
              </a:rPr>
              <a:t>: une variable est dite quantitative si ses différentes modalités sont mesurables  ou repérables, c’est-à-dire si chacune de ses modalités  correspond à un nombre. Les modalités d’une variable quantitative sont les différentes valeurs possibles qu’elle peut prendre. (exemple: âge, poids, taille, nombre d’enfants...). Elle  peut prendre deux formes: </a:t>
            </a:r>
          </a:p>
          <a:p>
            <a:pPr algn="just">
              <a:lnSpc>
                <a:spcPct val="170000"/>
              </a:lnSpc>
              <a:buNone/>
            </a:pPr>
            <a:r>
              <a:rPr lang="fr-FR" sz="5500" dirty="0" smtClean="0">
                <a:latin typeface="Times New Roman" pitchFamily="18" charset="0"/>
                <a:cs typeface="Times New Roman" pitchFamily="18" charset="0"/>
              </a:rPr>
              <a:t>	- </a:t>
            </a:r>
            <a:r>
              <a:rPr lang="fr-FR" sz="5500" dirty="0" smtClean="0">
                <a:solidFill>
                  <a:srgbClr val="C00000"/>
                </a:solidFill>
                <a:latin typeface="Times New Roman" pitchFamily="18" charset="0"/>
                <a:cs typeface="Times New Roman" pitchFamily="18" charset="0"/>
              </a:rPr>
              <a:t>Variable discrète</a:t>
            </a:r>
            <a:r>
              <a:rPr lang="fr-FR" sz="5500" dirty="0" smtClean="0">
                <a:latin typeface="Times New Roman" pitchFamily="18" charset="0"/>
                <a:cs typeface="Times New Roman" pitchFamily="18" charset="0"/>
              </a:rPr>
              <a:t>: si elle ne prend que des valeurs isolées les unes des autres. Une variable discrète ne prend que des valeurs entières (exemple : nombre d'enfants d'une famille, nombre de pièces par appartement, nombre de véhicules par ménage).</a:t>
            </a:r>
          </a:p>
          <a:p>
            <a:pPr algn="just">
              <a:lnSpc>
                <a:spcPct val="170000"/>
              </a:lnSpc>
              <a:buNone/>
            </a:pPr>
            <a:r>
              <a:rPr lang="fr-FR" sz="5500" dirty="0" smtClean="0">
                <a:latin typeface="Times New Roman" pitchFamily="18" charset="0"/>
                <a:cs typeface="Times New Roman" pitchFamily="18" charset="0"/>
              </a:rPr>
              <a:t>	 - </a:t>
            </a:r>
            <a:r>
              <a:rPr lang="fr-FR" sz="5500" dirty="0" smtClean="0">
                <a:solidFill>
                  <a:srgbClr val="C00000"/>
                </a:solidFill>
                <a:latin typeface="Times New Roman" pitchFamily="18" charset="0"/>
                <a:cs typeface="Times New Roman" pitchFamily="18" charset="0"/>
              </a:rPr>
              <a:t>Variable continue</a:t>
            </a:r>
            <a:r>
              <a:rPr lang="fr-FR" sz="5500" dirty="0" smtClean="0">
                <a:latin typeface="Times New Roman" pitchFamily="18" charset="0"/>
                <a:cs typeface="Times New Roman" pitchFamily="18" charset="0"/>
              </a:rPr>
              <a:t>: lorsqu‘elle peut prendre toutes les valeurs d'un intervalle fini ou infini (exemple : diamètre de pièces, salaires...).</a:t>
            </a:r>
          </a:p>
          <a:p>
            <a:endParaRPr lang="fr-FR" b="1" dirty="0" smtClean="0">
              <a:latin typeface="Times New Roman" pitchFamily="18" charset="0"/>
              <a:cs typeface="Times New Roman" pitchFamily="18" charset="0"/>
            </a:endParaRPr>
          </a:p>
          <a:p>
            <a:endParaRPr lang="fr-FR" dirty="0"/>
          </a:p>
        </p:txBody>
      </p:sp>
      <p:sp>
        <p:nvSpPr>
          <p:cNvPr id="4" name="Titre 1"/>
          <p:cNvSpPr txBox="1">
            <a:spLocks/>
          </p:cNvSpPr>
          <p:nvPr/>
        </p:nvSpPr>
        <p:spPr>
          <a:xfrm>
            <a:off x="428596"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000" b="1" i="0" u="none" strike="noStrike" kern="1200" cap="none" spc="0" normalizeH="0" baseline="0" noProof="0" dirty="0" smtClean="0">
                <a:ln>
                  <a:noFill/>
                </a:ln>
                <a:solidFill>
                  <a:srgbClr val="C00000"/>
                </a:solidFill>
                <a:effectLst/>
                <a:uLnTx/>
                <a:uFillTx/>
                <a:latin typeface="Constantia" pitchFamily="18" charset="0"/>
                <a:ea typeface="+mn-ea"/>
                <a:cs typeface="+mn-cs"/>
              </a:rPr>
              <a:t>TERMINOLOGIE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algn="ctr">
              <a:buNone/>
            </a:pPr>
            <a:r>
              <a:rPr lang="fr-FR" b="1" dirty="0" smtClean="0">
                <a:latin typeface="Times New Roman" pitchFamily="18" charset="0"/>
                <a:cs typeface="Times New Roman" pitchFamily="18" charset="0"/>
              </a:rPr>
              <a:t>Variable statistique</a:t>
            </a:r>
          </a:p>
          <a:p>
            <a:pPr algn="just">
              <a:lnSpc>
                <a:spcPct val="150000"/>
              </a:lnSpc>
            </a:pPr>
            <a:r>
              <a:rPr lang="fr-FR" sz="2300" b="1" dirty="0" smtClean="0">
                <a:latin typeface="Times New Roman" pitchFamily="18" charset="0"/>
                <a:cs typeface="Times New Roman" pitchFamily="18" charset="0"/>
              </a:rPr>
              <a:t>Variable qualitative</a:t>
            </a:r>
            <a:r>
              <a:rPr lang="fr-FR" sz="2300" dirty="0" smtClean="0">
                <a:latin typeface="Times New Roman" pitchFamily="18" charset="0"/>
                <a:cs typeface="Times New Roman" pitchFamily="18" charset="0"/>
              </a:rPr>
              <a:t>: une variable est dite qualitative si ses diverses modalités ne sont pas mesurables, elle ne se prête pas à des valeurs numériques. (exemple: nationalité, profession, opinions politiques….). Elle peut prendre deux formes:</a:t>
            </a:r>
          </a:p>
          <a:p>
            <a:pPr algn="just">
              <a:lnSpc>
                <a:spcPct val="150000"/>
              </a:lnSpc>
              <a:buNone/>
            </a:pPr>
            <a:r>
              <a:rPr lang="fr-FR" sz="2300" dirty="0" smtClean="0">
                <a:latin typeface="Times New Roman" pitchFamily="18" charset="0"/>
                <a:cs typeface="Times New Roman" pitchFamily="18" charset="0"/>
              </a:rPr>
              <a:t>	- </a:t>
            </a:r>
            <a:r>
              <a:rPr lang="fr-FR" sz="2300" dirty="0" smtClean="0">
                <a:solidFill>
                  <a:srgbClr val="C00000"/>
                </a:solidFill>
                <a:latin typeface="Times New Roman" pitchFamily="18" charset="0"/>
                <a:cs typeface="Times New Roman" pitchFamily="18" charset="0"/>
              </a:rPr>
              <a:t>Variable ordinale</a:t>
            </a:r>
            <a:r>
              <a:rPr lang="fr-FR" sz="2300" dirty="0" smtClean="0">
                <a:latin typeface="Times New Roman" pitchFamily="18" charset="0"/>
                <a:cs typeface="Times New Roman" pitchFamily="18" charset="0"/>
              </a:rPr>
              <a:t>: lorsque l’ensemble des catégories est muni d’un ordre total. Cette variable correspond à des noms qui peuvent être classés dans un ordre précis. (exemple: résistance, satisfaction…)</a:t>
            </a:r>
          </a:p>
          <a:p>
            <a:pPr algn="just">
              <a:lnSpc>
                <a:spcPct val="150000"/>
              </a:lnSpc>
              <a:buNone/>
            </a:pPr>
            <a:r>
              <a:rPr lang="fr-FR" sz="2300" dirty="0" smtClean="0">
                <a:latin typeface="Times New Roman" pitchFamily="18" charset="0"/>
                <a:cs typeface="Times New Roman" pitchFamily="18" charset="0"/>
              </a:rPr>
              <a:t>	-</a:t>
            </a:r>
            <a:r>
              <a:rPr lang="fr-FR" sz="2300" dirty="0" smtClean="0">
                <a:solidFill>
                  <a:srgbClr val="C00000"/>
                </a:solidFill>
                <a:latin typeface="Times New Roman" pitchFamily="18" charset="0"/>
                <a:cs typeface="Times New Roman" pitchFamily="18" charset="0"/>
              </a:rPr>
              <a:t>Variable nominale</a:t>
            </a:r>
            <a:r>
              <a:rPr lang="fr-FR" sz="2300" dirty="0" smtClean="0">
                <a:latin typeface="Times New Roman" pitchFamily="18" charset="0"/>
                <a:cs typeface="Times New Roman" pitchFamily="18" charset="0"/>
              </a:rPr>
              <a:t>: les modalités de la variable ne peuvent être naturellement ordonnées (exemple: état matrimonial, couleur,…)</a:t>
            </a:r>
          </a:p>
          <a:p>
            <a:endParaRPr lang="fr-FR" dirty="0"/>
          </a:p>
        </p:txBody>
      </p:sp>
      <p:sp>
        <p:nvSpPr>
          <p:cNvPr id="4" name="Titre 1"/>
          <p:cNvSpPr txBox="1">
            <a:spLocks/>
          </p:cNvSpPr>
          <p:nvPr/>
        </p:nvSpPr>
        <p:spPr>
          <a:xfrm>
            <a:off x="428596"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000" b="1" i="0" u="none" strike="noStrike" kern="1200" cap="none" spc="0" normalizeH="0" baseline="0" noProof="0" dirty="0" smtClean="0">
                <a:ln>
                  <a:noFill/>
                </a:ln>
                <a:solidFill>
                  <a:srgbClr val="C00000"/>
                </a:solidFill>
                <a:effectLst/>
                <a:uLnTx/>
                <a:uFillTx/>
                <a:latin typeface="Constantia" pitchFamily="18" charset="0"/>
                <a:ea typeface="+mn-ea"/>
                <a:cs typeface="+mn-cs"/>
              </a:rPr>
              <a:t>TERMINOLOGIE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5257799"/>
          </a:xfrm>
        </p:spPr>
        <p:txBody>
          <a:bodyPr>
            <a:noAutofit/>
          </a:bodyPr>
          <a:lstStyle/>
          <a:p>
            <a:pPr>
              <a:lnSpc>
                <a:spcPct val="150000"/>
              </a:lnSpc>
            </a:pPr>
            <a:r>
              <a:rPr lang="fr-FR" sz="1800" b="1" dirty="0" smtClean="0">
                <a:latin typeface="Times New Roman" pitchFamily="18" charset="0"/>
                <a:cs typeface="Times New Roman" pitchFamily="18" charset="0"/>
              </a:rPr>
              <a:t>Série statistique: </a:t>
            </a:r>
            <a:r>
              <a:rPr lang="fr-FR" sz="1800" dirty="0" smtClean="0">
                <a:latin typeface="Times New Roman" pitchFamily="18" charset="0"/>
                <a:cs typeface="Times New Roman" pitchFamily="18" charset="0"/>
              </a:rPr>
              <a:t>La série d’observations recueillies. Elle est généralement retranscrite dans un tableau de données. Une population peut être étudiée selon une seule variable : on parle alors de série simple. Lorsqu’on s’intéresse à étudier deux variables en même temps sur une même population : on parle dans ce cas de série double. </a:t>
            </a:r>
          </a:p>
          <a:p>
            <a:pPr algn="ctr">
              <a:buNone/>
            </a:pPr>
            <a:r>
              <a:rPr lang="fr-FR" sz="1800" dirty="0" smtClean="0">
                <a:solidFill>
                  <a:srgbClr val="C00000"/>
                </a:solidFill>
                <a:latin typeface="Times New Roman" pitchFamily="18" charset="0"/>
                <a:cs typeface="Times New Roman" pitchFamily="18" charset="0"/>
              </a:rPr>
              <a:t>Exemple 1 </a:t>
            </a:r>
            <a:r>
              <a:rPr lang="fr-FR" sz="1800" dirty="0" smtClean="0">
                <a:latin typeface="Times New Roman" pitchFamily="18" charset="0"/>
                <a:cs typeface="Times New Roman" pitchFamily="18" charset="0"/>
              </a:rPr>
              <a:t>:</a:t>
            </a:r>
          </a:p>
          <a:p>
            <a:pPr algn="ctr">
              <a:buNone/>
            </a:pPr>
            <a:r>
              <a:rPr lang="fr-FR" sz="1800" dirty="0" smtClean="0">
                <a:latin typeface="Times New Roman" pitchFamily="18" charset="0"/>
                <a:cs typeface="Times New Roman" pitchFamily="18" charset="0"/>
              </a:rPr>
              <a:t>l’âge d’un groupe de garçons</a:t>
            </a:r>
          </a:p>
          <a:p>
            <a:pPr algn="ctr">
              <a:buNone/>
            </a:pPr>
            <a:r>
              <a:rPr lang="fr-FR" sz="1800" dirty="0" smtClean="0">
                <a:latin typeface="Times New Roman" pitchFamily="18" charset="0"/>
                <a:cs typeface="Times New Roman" pitchFamily="18" charset="0"/>
              </a:rPr>
              <a:t>Voici la série :  6, 7, 8, 8, 8, 4, 15</a:t>
            </a:r>
          </a:p>
          <a:p>
            <a:pPr algn="ctr">
              <a:buNone/>
            </a:pPr>
            <a:r>
              <a:rPr lang="fr-FR" sz="1800" dirty="0" smtClean="0">
                <a:latin typeface="Times New Roman" pitchFamily="18" charset="0"/>
                <a:cs typeface="Times New Roman" pitchFamily="18" charset="0"/>
              </a:rPr>
              <a:t>Les nombres « 6 » et « 7 » sont 2 valeurs de la série  « l’âge d’un groupe de garçon » .</a:t>
            </a:r>
          </a:p>
          <a:p>
            <a:pPr algn="ctr">
              <a:buNone/>
            </a:pPr>
            <a:endParaRPr lang="fr-FR" sz="1800" dirty="0" smtClean="0">
              <a:latin typeface="Times New Roman" pitchFamily="18" charset="0"/>
              <a:cs typeface="Times New Roman" pitchFamily="18" charset="0"/>
            </a:endParaRPr>
          </a:p>
          <a:p>
            <a:pPr algn="ctr">
              <a:buNone/>
            </a:pPr>
            <a:r>
              <a:rPr lang="fr-FR" sz="1800" dirty="0" smtClean="0">
                <a:solidFill>
                  <a:srgbClr val="C00000"/>
                </a:solidFill>
                <a:latin typeface="Times New Roman" pitchFamily="18" charset="0"/>
                <a:cs typeface="Times New Roman" pitchFamily="18" charset="0"/>
              </a:rPr>
              <a:t>Exemple 2</a:t>
            </a:r>
            <a:r>
              <a:rPr lang="fr-FR" sz="1800" dirty="0" smtClean="0">
                <a:latin typeface="Times New Roman" pitchFamily="18" charset="0"/>
                <a:cs typeface="Times New Roman" pitchFamily="18" charset="0"/>
              </a:rPr>
              <a:t> :</a:t>
            </a:r>
          </a:p>
          <a:p>
            <a:pPr algn="ctr">
              <a:buNone/>
            </a:pPr>
            <a:r>
              <a:rPr lang="fr-FR" sz="1800" dirty="0" smtClean="0">
                <a:latin typeface="Times New Roman" pitchFamily="18" charset="0"/>
                <a:cs typeface="Times New Roman" pitchFamily="18" charset="0"/>
              </a:rPr>
              <a:t>rouge, rouge, vert, noire, rouge, bleu, noir</a:t>
            </a:r>
          </a:p>
          <a:p>
            <a:pPr algn="ctr">
              <a:buNone/>
            </a:pPr>
            <a:r>
              <a:rPr lang="fr-FR" sz="1800" dirty="0" smtClean="0">
                <a:latin typeface="Times New Roman" pitchFamily="18" charset="0"/>
                <a:cs typeface="Times New Roman" pitchFamily="18" charset="0"/>
              </a:rPr>
              <a:t>C’est une série statistique portant sur « leur couleur préférée ».</a:t>
            </a:r>
          </a:p>
          <a:p>
            <a:pPr algn="ctr">
              <a:buNone/>
            </a:pPr>
            <a:r>
              <a:rPr lang="fr-FR" sz="1800" dirty="0" smtClean="0">
                <a:latin typeface="Times New Roman" pitchFamily="18" charset="0"/>
                <a:cs typeface="Times New Roman" pitchFamily="18" charset="0"/>
              </a:rPr>
              <a:t>« rouge » et « vert » sont des valeurs de la série « leur couleur préférée ».</a:t>
            </a:r>
          </a:p>
        </p:txBody>
      </p:sp>
      <p:sp>
        <p:nvSpPr>
          <p:cNvPr id="4" name="Titre 1"/>
          <p:cNvSpPr txBox="1">
            <a:spLocks/>
          </p:cNvSpPr>
          <p:nvPr/>
        </p:nvSpPr>
        <p:spPr>
          <a:xfrm>
            <a:off x="428596"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000" b="1" i="0" u="none" strike="noStrike" kern="1200" cap="none" spc="0" normalizeH="0" baseline="0" noProof="0" dirty="0" smtClean="0">
                <a:ln>
                  <a:noFill/>
                </a:ln>
                <a:solidFill>
                  <a:srgbClr val="C00000"/>
                </a:solidFill>
                <a:effectLst/>
                <a:uLnTx/>
                <a:uFillTx/>
                <a:latin typeface="Constantia" pitchFamily="18" charset="0"/>
                <a:ea typeface="+mn-ea"/>
                <a:cs typeface="+mn-cs"/>
              </a:rPr>
              <a:t>TERMINOLOGIE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slide(fromBottom)">
                                      <p:cBhvr>
                                        <p:cTn id="10" dur="500"/>
                                        <p:tgtEl>
                                          <p:spTgt spid="3">
                                            <p:txEl>
                                              <p:pRg st="2" end="2"/>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slide(fromBottom)">
                                      <p:cBhvr>
                                        <p:cTn id="13" dur="500"/>
                                        <p:tgtEl>
                                          <p:spTgt spid="3">
                                            <p:txEl>
                                              <p:pRg st="3" end="3"/>
                                            </p:txEl>
                                          </p:spTgt>
                                        </p:tgtEl>
                                      </p:cBhvr>
                                    </p:animEffect>
                                  </p:childTnLst>
                                </p:cTn>
                              </p:par>
                              <p:par>
                                <p:cTn id="14" presetID="12" presetClass="entr" presetSubtype="4"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slide(fromBottom)">
                                      <p:cBhvr>
                                        <p:cTn id="16" dur="500"/>
                                        <p:tgtEl>
                                          <p:spTgt spid="3">
                                            <p:txEl>
                                              <p:pRg st="4" end="4"/>
                                            </p:txEl>
                                          </p:spTgt>
                                        </p:tgtEl>
                                      </p:cBhvr>
                                    </p:animEffect>
                                  </p:childTnLst>
                                </p:cTn>
                              </p:par>
                              <p:par>
                                <p:cTn id="17" presetID="1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slide(fromBottom)">
                                      <p:cBhvr>
                                        <p:cTn id="19" dur="500"/>
                                        <p:tgtEl>
                                          <p:spTgt spid="3">
                                            <p:txEl>
                                              <p:pRg st="6" end="6"/>
                                            </p:txEl>
                                          </p:spTgt>
                                        </p:tgtEl>
                                      </p:cBhvr>
                                    </p:animEffect>
                                  </p:childTnLst>
                                </p:cTn>
                              </p:par>
                              <p:par>
                                <p:cTn id="20" presetID="12" presetClass="entr" presetSubtype="4"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slide(fromBottom)">
                                      <p:cBhvr>
                                        <p:cTn id="22" dur="500"/>
                                        <p:tgtEl>
                                          <p:spTgt spid="3">
                                            <p:txEl>
                                              <p:pRg st="7" end="7"/>
                                            </p:txEl>
                                          </p:spTgt>
                                        </p:tgtEl>
                                      </p:cBhvr>
                                    </p:animEffect>
                                  </p:childTnLst>
                                </p:cTn>
                              </p:par>
                              <p:par>
                                <p:cTn id="23" presetID="12" presetClass="entr" presetSubtype="4"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slide(fromBottom)">
                                      <p:cBhvr>
                                        <p:cTn id="25" dur="500"/>
                                        <p:tgtEl>
                                          <p:spTgt spid="3">
                                            <p:txEl>
                                              <p:pRg st="8" end="8"/>
                                            </p:txEl>
                                          </p:spTgt>
                                        </p:tgtEl>
                                      </p:cBhvr>
                                    </p:animEffect>
                                  </p:childTnLst>
                                </p:cTn>
                              </p:par>
                              <p:par>
                                <p:cTn id="26" presetID="12" presetClass="entr" presetSubtype="4" fill="hold"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slide(fromBottom)">
                                      <p:cBhvr>
                                        <p:cTn id="2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229600" cy="4900634"/>
          </a:xfrm>
        </p:spPr>
        <p:txBody>
          <a:bodyPr>
            <a:normAutofit fontScale="85000" lnSpcReduction="10000"/>
          </a:bodyPr>
          <a:lstStyle/>
          <a:p>
            <a:pPr algn="just">
              <a:lnSpc>
                <a:spcPct val="160000"/>
              </a:lnSpc>
            </a:pPr>
            <a:r>
              <a:rPr lang="fr-FR" sz="2800" b="1" dirty="0" smtClean="0">
                <a:latin typeface="Times New Roman" pitchFamily="18" charset="0"/>
                <a:cs typeface="Times New Roman" pitchFamily="18" charset="0"/>
              </a:rPr>
              <a:t>Effectif d’une modalité (ni) </a:t>
            </a:r>
            <a:r>
              <a:rPr lang="fr-FR" sz="2800" dirty="0" smtClean="0">
                <a:latin typeface="Times New Roman" pitchFamily="18" charset="0"/>
                <a:cs typeface="Times New Roman" pitchFamily="18" charset="0"/>
              </a:rPr>
              <a:t>: nombre d’individus ayant la même modalité.</a:t>
            </a:r>
          </a:p>
          <a:p>
            <a:pPr algn="just">
              <a:lnSpc>
                <a:spcPct val="160000"/>
              </a:lnSpc>
            </a:pPr>
            <a:r>
              <a:rPr lang="fr-FR" sz="2800" b="1" dirty="0" smtClean="0">
                <a:latin typeface="Times New Roman" pitchFamily="18" charset="0"/>
                <a:cs typeface="Times New Roman" pitchFamily="18" charset="0"/>
              </a:rPr>
              <a:t>Effectif de la population (n): </a:t>
            </a:r>
            <a:r>
              <a:rPr lang="fr-FR" sz="2800" dirty="0" smtClean="0">
                <a:latin typeface="Times New Roman" pitchFamily="18" charset="0"/>
                <a:cs typeface="Times New Roman" pitchFamily="18" charset="0"/>
              </a:rPr>
              <a:t>nombre d’individus formant une population.</a:t>
            </a:r>
          </a:p>
          <a:p>
            <a:pPr algn="ctr">
              <a:lnSpc>
                <a:spcPct val="150000"/>
              </a:lnSpc>
              <a:buNone/>
            </a:pPr>
            <a:r>
              <a:rPr lang="fr-FR" sz="3600" b="1" dirty="0" smtClean="0"/>
              <a:t>n = ∑ ni</a:t>
            </a:r>
            <a:endParaRPr lang="fr-FR" sz="3600" b="1" dirty="0" smtClean="0">
              <a:latin typeface="Times New Roman" pitchFamily="18" charset="0"/>
              <a:cs typeface="Times New Roman" pitchFamily="18" charset="0"/>
            </a:endParaRPr>
          </a:p>
          <a:p>
            <a:pPr algn="just">
              <a:lnSpc>
                <a:spcPct val="150000"/>
              </a:lnSpc>
            </a:pPr>
            <a:r>
              <a:rPr lang="fr-FR" sz="2800" b="1" dirty="0" smtClean="0">
                <a:latin typeface="Times New Roman" pitchFamily="18" charset="0"/>
                <a:cs typeface="Times New Roman" pitchFamily="18" charset="0"/>
              </a:rPr>
              <a:t>Fréquence</a:t>
            </a:r>
            <a:r>
              <a:rPr lang="fr-FR" sz="2800" dirty="0" smtClean="0">
                <a:latin typeface="Times New Roman" pitchFamily="18" charset="0"/>
                <a:cs typeface="Times New Roman" pitchFamily="18" charset="0"/>
              </a:rPr>
              <a:t>: proportion d’individus ayant la même modalité.</a:t>
            </a:r>
          </a:p>
          <a:p>
            <a:pPr algn="ctr">
              <a:lnSpc>
                <a:spcPct val="150000"/>
              </a:lnSpc>
              <a:buNone/>
            </a:pPr>
            <a:r>
              <a:rPr lang="fr-FR" sz="3600" b="1" dirty="0" smtClean="0"/>
              <a:t>fi = ni/ n</a:t>
            </a:r>
          </a:p>
        </p:txBody>
      </p:sp>
      <p:sp>
        <p:nvSpPr>
          <p:cNvPr id="4" name="Titre 1"/>
          <p:cNvSpPr txBox="1">
            <a:spLocks noGrp="1"/>
          </p:cNvSpPr>
          <p:nvPr>
            <p:ph type="title"/>
          </p:nvPr>
        </p:nvSpPr>
        <p:spPr>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000" b="1" i="0" u="none" strike="noStrike" kern="1200" cap="none" spc="0" normalizeH="0" baseline="0" noProof="0" dirty="0" smtClean="0">
                <a:ln>
                  <a:noFill/>
                </a:ln>
                <a:solidFill>
                  <a:srgbClr val="C00000"/>
                </a:solidFill>
                <a:effectLst/>
                <a:uLnTx/>
                <a:uFillTx/>
                <a:latin typeface="Constantia" pitchFamily="18" charset="0"/>
                <a:ea typeface="+mn-ea"/>
                <a:cs typeface="+mn-cs"/>
              </a:rPr>
              <a:t>TERMINOLOGIE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applicatio</a:t>
            </a:r>
            <a:endParaRPr lang="fr-FR" dirty="0"/>
          </a:p>
        </p:txBody>
      </p:sp>
      <p:sp>
        <p:nvSpPr>
          <p:cNvPr id="3" name="Espace réservé du contenu 2"/>
          <p:cNvSpPr>
            <a:spLocks noGrp="1"/>
          </p:cNvSpPr>
          <p:nvPr>
            <p:ph idx="1"/>
          </p:nvPr>
        </p:nvSpPr>
        <p:spPr/>
        <p:txBody>
          <a:bodyPr>
            <a:noAutofit/>
          </a:bodyPr>
          <a:lstStyle/>
          <a:p>
            <a:pPr algn="just">
              <a:lnSpc>
                <a:spcPct val="170000"/>
              </a:lnSpc>
            </a:pPr>
            <a:r>
              <a:rPr lang="fr-FR" sz="2200" dirty="0" smtClean="0">
                <a:latin typeface="Times New Roman" pitchFamily="18" charset="0"/>
                <a:cs typeface="Times New Roman" pitchFamily="18" charset="0"/>
              </a:rPr>
              <a:t>On considère la répartition du nombre de pièces électroniques monté dans une usine par 24 employés.</a:t>
            </a:r>
          </a:p>
          <a:p>
            <a:pPr algn="ctr">
              <a:lnSpc>
                <a:spcPct val="170000"/>
              </a:lnSpc>
              <a:buNone/>
            </a:pPr>
            <a:r>
              <a:rPr lang="fr-FR" sz="2200" dirty="0" smtClean="0">
                <a:latin typeface="Times New Roman" pitchFamily="18" charset="0"/>
                <a:cs typeface="Times New Roman" pitchFamily="18" charset="0"/>
              </a:rPr>
              <a:t>4;1;1;3;2;1;4;3;4;2;2;3;</a:t>
            </a:r>
          </a:p>
          <a:p>
            <a:pPr algn="ctr">
              <a:lnSpc>
                <a:spcPct val="170000"/>
              </a:lnSpc>
              <a:buNone/>
            </a:pPr>
            <a:r>
              <a:rPr lang="fr-FR" sz="2200" dirty="0" smtClean="0">
                <a:latin typeface="Times New Roman" pitchFamily="18" charset="0"/>
                <a:cs typeface="Times New Roman" pitchFamily="18" charset="0"/>
              </a:rPr>
              <a:t>4;3;4;1;2;4;3;4;3;4;4;4</a:t>
            </a:r>
          </a:p>
          <a:p>
            <a:pPr algn="just">
              <a:lnSpc>
                <a:spcPct val="170000"/>
              </a:lnSpc>
              <a:buNone/>
            </a:pPr>
            <a:r>
              <a:rPr lang="fr-FR" sz="2200" dirty="0" smtClean="0">
                <a:latin typeface="Times New Roman" pitchFamily="18" charset="0"/>
                <a:cs typeface="Times New Roman" pitchFamily="18" charset="0"/>
              </a:rPr>
              <a:t>1. Déterminer la population, sa taille et l’individu statistique.</a:t>
            </a:r>
          </a:p>
          <a:p>
            <a:pPr algn="just">
              <a:lnSpc>
                <a:spcPct val="170000"/>
              </a:lnSpc>
              <a:buNone/>
            </a:pPr>
            <a:r>
              <a:rPr lang="fr-FR" sz="2200" dirty="0" smtClean="0">
                <a:latin typeface="Times New Roman" pitchFamily="18" charset="0"/>
                <a:cs typeface="Times New Roman" pitchFamily="18" charset="0"/>
              </a:rPr>
              <a:t>2. Déterminer le  caractère et sa nature.</a:t>
            </a:r>
          </a:p>
          <a:p>
            <a:pPr algn="just">
              <a:lnSpc>
                <a:spcPct val="170000"/>
              </a:lnSpc>
              <a:buNone/>
            </a:pPr>
            <a:r>
              <a:rPr lang="fr-FR" sz="2200" dirty="0" smtClean="0">
                <a:latin typeface="Times New Roman" pitchFamily="18" charset="0"/>
                <a:cs typeface="Times New Roman" pitchFamily="18" charset="0"/>
              </a:rPr>
              <a:t>3. Dresser le tableau statistique.</a:t>
            </a:r>
            <a:endParaRPr lang="fr-FR" sz="2200" dirty="0">
              <a:latin typeface="Times New Roman" pitchFamily="18" charset="0"/>
              <a:cs typeface="Times New Roman" pitchFamily="18" charset="0"/>
            </a:endParaRPr>
          </a:p>
        </p:txBody>
      </p:sp>
      <p:sp>
        <p:nvSpPr>
          <p:cNvPr id="4" name="Titre 1"/>
          <p:cNvSpPr txBox="1">
            <a:spLocks/>
          </p:cNvSpPr>
          <p:nvPr/>
        </p:nvSpPr>
        <p:spPr>
          <a:xfrm>
            <a:off x="428596"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000" b="1" i="0" u="none" strike="noStrike" kern="1200" cap="none" spc="0" normalizeH="0" baseline="0" noProof="0" dirty="0" smtClean="0">
                <a:ln>
                  <a:noFill/>
                </a:ln>
                <a:solidFill>
                  <a:srgbClr val="C00000"/>
                </a:solidFill>
                <a:effectLst/>
                <a:uLnTx/>
                <a:uFillTx/>
                <a:latin typeface="Constantia" pitchFamily="18" charset="0"/>
                <a:ea typeface="+mn-ea"/>
                <a:cs typeface="+mn-cs"/>
              </a:rPr>
              <a:t>APPLICATION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514350" indent="-514350" algn="ctr">
              <a:lnSpc>
                <a:spcPct val="150000"/>
              </a:lnSpc>
              <a:buNone/>
            </a:pPr>
            <a:r>
              <a:rPr lang="fr-FR" b="1" dirty="0" smtClean="0">
                <a:latin typeface="Times New Roman" pitchFamily="18" charset="0"/>
                <a:cs typeface="Times New Roman" pitchFamily="18" charset="0"/>
              </a:rPr>
              <a:t>Plan du chapitre </a:t>
            </a:r>
          </a:p>
          <a:p>
            <a:pPr marL="514350" indent="-514350" algn="just">
              <a:lnSpc>
                <a:spcPct val="150000"/>
              </a:lnSpc>
              <a:buFont typeface="+mj-lt"/>
              <a:buAutoNum type="arabicPeriod"/>
            </a:pPr>
            <a:r>
              <a:rPr lang="fr-FR" dirty="0" smtClean="0">
                <a:latin typeface="Times New Roman" pitchFamily="18" charset="0"/>
                <a:cs typeface="Times New Roman" pitchFamily="18" charset="0"/>
              </a:rPr>
              <a:t>Tableaux statistiques</a:t>
            </a:r>
          </a:p>
          <a:p>
            <a:pPr marL="514350" indent="-514350" algn="just">
              <a:lnSpc>
                <a:spcPct val="150000"/>
              </a:lnSpc>
              <a:buFont typeface="+mj-lt"/>
              <a:buAutoNum type="arabicPeriod"/>
            </a:pPr>
            <a:r>
              <a:rPr lang="fr-FR" dirty="0" smtClean="0">
                <a:latin typeface="Times New Roman" pitchFamily="18" charset="0"/>
                <a:cs typeface="Times New Roman" pitchFamily="18" charset="0"/>
              </a:rPr>
              <a:t> Représentations graphiques</a:t>
            </a:r>
          </a:p>
          <a:p>
            <a:pPr marL="514350" indent="-514350" algn="just">
              <a:lnSpc>
                <a:spcPct val="150000"/>
              </a:lnSpc>
              <a:buFont typeface="+mj-lt"/>
              <a:buAutoNum type="arabicPeriod"/>
            </a:pPr>
            <a:r>
              <a:rPr lang="fr-FR" dirty="0" smtClean="0">
                <a:latin typeface="Times New Roman" pitchFamily="18" charset="0"/>
                <a:cs typeface="Times New Roman" pitchFamily="18" charset="0"/>
              </a:rPr>
              <a:t> Caractéristiques de tendance centrale </a:t>
            </a:r>
          </a:p>
          <a:p>
            <a:pPr marL="514350" indent="-514350" algn="just">
              <a:lnSpc>
                <a:spcPct val="150000"/>
              </a:lnSpc>
              <a:buFont typeface="+mj-lt"/>
              <a:buAutoNum type="arabicPeriod"/>
            </a:pPr>
            <a:r>
              <a:rPr lang="fr-FR" dirty="0" smtClean="0">
                <a:latin typeface="Times New Roman" pitchFamily="18" charset="0"/>
                <a:cs typeface="Times New Roman" pitchFamily="18" charset="0"/>
              </a:rPr>
              <a:t>Caractéristiques de dispersion</a:t>
            </a:r>
            <a:endParaRPr lang="fr-FR" dirty="0">
              <a:latin typeface="Times New Roman" pitchFamily="18" charset="0"/>
              <a:cs typeface="Times New Roman" pitchFamily="18" charset="0"/>
            </a:endParaRPr>
          </a:p>
        </p:txBody>
      </p:sp>
      <p:sp>
        <p:nvSpPr>
          <p:cNvPr id="4" name="Titre 1"/>
          <p:cNvSpPr txBox="1">
            <a:spLocks/>
          </p:cNvSpPr>
          <p:nvPr/>
        </p:nvSpPr>
        <p:spPr>
          <a:xfrm>
            <a:off x="428596"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a:t>
            </a:r>
            <a:r>
              <a:rPr kumimoji="0" lang="fr-FR" sz="3600" b="1" i="0" u="none" strike="noStrike" kern="1200" cap="none" spc="0" normalizeH="0" noProof="0" dirty="0" smtClean="0">
                <a:ln>
                  <a:noFill/>
                </a:ln>
                <a:solidFill>
                  <a:srgbClr val="C00000"/>
                </a:solidFill>
                <a:effectLst/>
                <a:uLnTx/>
                <a:uFillTx/>
                <a:latin typeface="Constantia" pitchFamily="18" charset="0"/>
                <a:ea typeface="+mn-ea"/>
                <a:cs typeface="+mn-cs"/>
              </a:rPr>
              <a:t> 1 : SÉRIE STATISTIQUE À UNE SEULE VARIABLE </a:t>
            </a:r>
            <a:endPar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514350" indent="-514350" algn="ctr">
              <a:lnSpc>
                <a:spcPct val="80000"/>
              </a:lnSpc>
              <a:buFont typeface="+mj-lt"/>
              <a:buAutoNum type="arabicPeriod"/>
            </a:pPr>
            <a:r>
              <a:rPr lang="fr-FR" sz="2800" b="1" dirty="0" smtClean="0">
                <a:latin typeface="Times New Roman" pitchFamily="18" charset="0"/>
                <a:cs typeface="Times New Roman" pitchFamily="18" charset="0"/>
              </a:rPr>
              <a:t>Tableaux statistiques</a:t>
            </a:r>
          </a:p>
          <a:p>
            <a:pPr marL="514350" indent="-514350" algn="just">
              <a:lnSpc>
                <a:spcPct val="150000"/>
              </a:lnSpc>
            </a:pPr>
            <a:r>
              <a:rPr lang="fr-FR" sz="2200" dirty="0" smtClean="0">
                <a:latin typeface="Times New Roman" pitchFamily="18" charset="0"/>
                <a:cs typeface="Times New Roman" pitchFamily="18" charset="0"/>
              </a:rPr>
              <a:t>On regroupe toutes les données de la série statistique dans un tableau indiquant la répartition des individus selon le caractère étudié.</a:t>
            </a:r>
          </a:p>
          <a:p>
            <a:pPr marL="514350" indent="-514350">
              <a:lnSpc>
                <a:spcPct val="80000"/>
              </a:lnSpc>
            </a:pPr>
            <a:endParaRPr lang="fr-FR" sz="3000" b="1" dirty="0" smtClean="0">
              <a:latin typeface="Times New Roman" pitchFamily="18" charset="0"/>
              <a:cs typeface="Times New Roman" pitchFamily="18" charset="0"/>
            </a:endParaRPr>
          </a:p>
        </p:txBody>
      </p:sp>
      <p:sp>
        <p:nvSpPr>
          <p:cNvPr id="4" name="Titre 1"/>
          <p:cNvSpPr txBox="1">
            <a:spLocks/>
          </p:cNvSpPr>
          <p:nvPr/>
        </p:nvSpPr>
        <p:spPr>
          <a:xfrm>
            <a:off x="428596"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a:t>
            </a:r>
            <a:r>
              <a:rPr kumimoji="0" lang="fr-FR" sz="3600" b="1" i="0" u="none" strike="noStrike" kern="1200" cap="none" spc="0" normalizeH="0" noProof="0" dirty="0" smtClean="0">
                <a:ln>
                  <a:noFill/>
                </a:ln>
                <a:solidFill>
                  <a:srgbClr val="C00000"/>
                </a:solidFill>
                <a:effectLst/>
                <a:uLnTx/>
                <a:uFillTx/>
                <a:latin typeface="Constantia" pitchFamily="18" charset="0"/>
                <a:ea typeface="+mn-ea"/>
                <a:cs typeface="+mn-cs"/>
              </a:rPr>
              <a:t> 1 : SÉRIE STATISTIQUE À UNE SEULE VARIABLE </a:t>
            </a:r>
            <a:endPar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endParaRPr>
          </a:p>
        </p:txBody>
      </p:sp>
      <p:graphicFrame>
        <p:nvGraphicFramePr>
          <p:cNvPr id="5" name="Tableau 4"/>
          <p:cNvGraphicFramePr>
            <a:graphicFrameLocks noGrp="1"/>
          </p:cNvGraphicFramePr>
          <p:nvPr/>
        </p:nvGraphicFramePr>
        <p:xfrm>
          <a:off x="1928794" y="3571876"/>
          <a:ext cx="5643602" cy="3042920"/>
        </p:xfrm>
        <a:graphic>
          <a:graphicData uri="http://schemas.openxmlformats.org/drawingml/2006/table">
            <a:tbl>
              <a:tblPr firstRow="1" bandRow="1">
                <a:tableStyleId>{5940675A-B579-460E-94D1-54222C63F5DA}</a:tableStyleId>
              </a:tblPr>
              <a:tblGrid>
                <a:gridCol w="2821801"/>
                <a:gridCol w="2821801"/>
              </a:tblGrid>
              <a:tr h="370840">
                <a:tc>
                  <a:txBody>
                    <a:bodyPr/>
                    <a:lstStyle/>
                    <a:p>
                      <a:pPr algn="ctr"/>
                      <a:r>
                        <a:rPr lang="fr-FR" sz="2400" b="1" dirty="0" smtClean="0">
                          <a:latin typeface="Times New Roman" pitchFamily="18" charset="0"/>
                          <a:cs typeface="Times New Roman" pitchFamily="18" charset="0"/>
                        </a:rPr>
                        <a:t>Modalités du caractère (xi)</a:t>
                      </a:r>
                      <a:endParaRPr lang="fr-FR" sz="2400" b="1" dirty="0">
                        <a:latin typeface="Times New Roman" pitchFamily="18" charset="0"/>
                        <a:cs typeface="Times New Roman" pitchFamily="18" charset="0"/>
                      </a:endParaRPr>
                    </a:p>
                  </a:txBody>
                  <a:tcPr/>
                </a:tc>
                <a:tc>
                  <a:txBody>
                    <a:bodyPr/>
                    <a:lstStyle/>
                    <a:p>
                      <a:pPr algn="ctr"/>
                      <a:r>
                        <a:rPr lang="fr-FR" sz="2400" b="1" dirty="0" smtClean="0">
                          <a:latin typeface="Times New Roman" pitchFamily="18" charset="0"/>
                          <a:cs typeface="Times New Roman" pitchFamily="18" charset="0"/>
                        </a:rPr>
                        <a:t>Effectif de chaque modalité</a:t>
                      </a:r>
                    </a:p>
                    <a:p>
                      <a:pPr algn="ctr"/>
                      <a:r>
                        <a:rPr lang="fr-FR" sz="2400" b="1" dirty="0" smtClean="0">
                          <a:latin typeface="Times New Roman" pitchFamily="18" charset="0"/>
                          <a:cs typeface="Times New Roman" pitchFamily="18" charset="0"/>
                        </a:rPr>
                        <a:t>(ni)</a:t>
                      </a:r>
                      <a:endParaRPr lang="fr-FR" sz="2400" b="1" dirty="0">
                        <a:latin typeface="Times New Roman" pitchFamily="18" charset="0"/>
                        <a:cs typeface="Times New Roman" pitchFamily="18" charset="0"/>
                      </a:endParaRPr>
                    </a:p>
                  </a:txBody>
                  <a:tcPr/>
                </a:tc>
              </a:tr>
              <a:tr h="370840">
                <a:tc>
                  <a:txBody>
                    <a:bodyPr/>
                    <a:lstStyle/>
                    <a:p>
                      <a:pPr algn="ctr"/>
                      <a:r>
                        <a:rPr lang="fr-FR" dirty="0" smtClean="0"/>
                        <a:t>x1</a:t>
                      </a:r>
                      <a:endParaRPr lang="fr-FR" dirty="0"/>
                    </a:p>
                  </a:txBody>
                  <a:tcPr/>
                </a:tc>
                <a:tc>
                  <a:txBody>
                    <a:bodyPr/>
                    <a:lstStyle/>
                    <a:p>
                      <a:pPr algn="ctr"/>
                      <a:r>
                        <a:rPr lang="fr-FR" dirty="0" smtClean="0"/>
                        <a:t>n1</a:t>
                      </a:r>
                      <a:endParaRPr lang="fr-FR" dirty="0"/>
                    </a:p>
                  </a:txBody>
                  <a:tcPr/>
                </a:tc>
              </a:tr>
              <a:tr h="370840">
                <a:tc>
                  <a:txBody>
                    <a:bodyPr/>
                    <a:lstStyle/>
                    <a:p>
                      <a:pPr algn="ctr"/>
                      <a:r>
                        <a:rPr lang="fr-FR" dirty="0" smtClean="0"/>
                        <a:t>x2</a:t>
                      </a:r>
                      <a:endParaRPr lang="fr-FR" dirty="0"/>
                    </a:p>
                  </a:txBody>
                  <a:tcPr/>
                </a:tc>
                <a:tc>
                  <a:txBody>
                    <a:bodyPr/>
                    <a:lstStyle/>
                    <a:p>
                      <a:pPr algn="ctr"/>
                      <a:r>
                        <a:rPr lang="fr-FR" dirty="0" smtClean="0"/>
                        <a:t>n2</a:t>
                      </a:r>
                      <a:endParaRPr lang="fr-FR" dirty="0"/>
                    </a:p>
                  </a:txBody>
                  <a:tcPr/>
                </a:tc>
              </a:tr>
              <a:tr h="370840">
                <a:tc>
                  <a:txBody>
                    <a:bodyPr/>
                    <a:lstStyle/>
                    <a:p>
                      <a:pPr algn="ctr"/>
                      <a:r>
                        <a:rPr lang="fr-FR" dirty="0" smtClean="0"/>
                        <a:t>.</a:t>
                      </a:r>
                      <a:endParaRPr lang="fr-FR" dirty="0"/>
                    </a:p>
                  </a:txBody>
                  <a:tcPr/>
                </a:tc>
                <a:tc>
                  <a:txBody>
                    <a:bodyPr/>
                    <a:lstStyle/>
                    <a:p>
                      <a:pPr algn="ctr"/>
                      <a:r>
                        <a:rPr lang="fr-FR" dirty="0" smtClean="0"/>
                        <a:t>.</a:t>
                      </a:r>
                      <a:endParaRPr lang="fr-FR" dirty="0"/>
                    </a:p>
                  </a:txBody>
                  <a:tcPr/>
                </a:tc>
              </a:tr>
              <a:tr h="370840">
                <a:tc>
                  <a:txBody>
                    <a:bodyPr/>
                    <a:lstStyle/>
                    <a:p>
                      <a:pPr algn="ctr"/>
                      <a:r>
                        <a:rPr lang="fr-FR" dirty="0" smtClean="0"/>
                        <a:t>.</a:t>
                      </a:r>
                      <a:endParaRPr lang="fr-FR" dirty="0"/>
                    </a:p>
                  </a:txBody>
                  <a:tcPr/>
                </a:tc>
                <a:tc>
                  <a:txBody>
                    <a:bodyPr/>
                    <a:lstStyle/>
                    <a:p>
                      <a:pPr algn="ctr"/>
                      <a:r>
                        <a:rPr lang="fr-FR" dirty="0" smtClean="0"/>
                        <a:t>.</a:t>
                      </a:r>
                    </a:p>
                  </a:txBody>
                  <a:tcPr/>
                </a:tc>
              </a:tr>
              <a:tr h="370840">
                <a:tc>
                  <a:txBody>
                    <a:bodyPr/>
                    <a:lstStyle/>
                    <a:p>
                      <a:pPr algn="ctr"/>
                      <a:r>
                        <a:rPr lang="fr-FR" b="1" dirty="0" smtClean="0"/>
                        <a:t>Total </a:t>
                      </a:r>
                      <a:endParaRPr lang="fr-FR" b="1" dirty="0"/>
                    </a:p>
                  </a:txBody>
                  <a:tcPr/>
                </a:tc>
                <a:tc>
                  <a:txBody>
                    <a:bodyPr/>
                    <a:lstStyle/>
                    <a:p>
                      <a:pPr algn="ctr"/>
                      <a:r>
                        <a:rPr lang="fr-FR" b="1" dirty="0" smtClean="0"/>
                        <a:t>n</a:t>
                      </a:r>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514350" indent="-514350" algn="ctr">
              <a:buFont typeface="+mj-lt"/>
              <a:buAutoNum type="arabicPeriod"/>
            </a:pPr>
            <a:r>
              <a:rPr lang="fr-FR" b="1" dirty="0" smtClean="0">
                <a:latin typeface="Times New Roman" pitchFamily="18" charset="0"/>
                <a:cs typeface="Times New Roman" pitchFamily="18" charset="0"/>
              </a:rPr>
              <a:t>Tableaux statistiques</a:t>
            </a:r>
          </a:p>
          <a:p>
            <a:pPr algn="just">
              <a:lnSpc>
                <a:spcPct val="150000"/>
              </a:lnSpc>
            </a:pPr>
            <a:r>
              <a:rPr lang="fr-FR" sz="1900" dirty="0" smtClean="0">
                <a:latin typeface="Times New Roman" pitchFamily="18" charset="0"/>
                <a:cs typeface="Times New Roman" pitchFamily="18" charset="0"/>
              </a:rPr>
              <a:t>La présentation  des modalités différent selon la nature du caractère étudié: qualitatif, quantitatif discret, quantitatif continu.</a:t>
            </a:r>
          </a:p>
          <a:p>
            <a:pPr algn="just">
              <a:lnSpc>
                <a:spcPct val="150000"/>
              </a:lnSpc>
            </a:pPr>
            <a:r>
              <a:rPr lang="fr-FR" sz="1900" dirty="0" smtClean="0">
                <a:latin typeface="Times New Roman" pitchFamily="18" charset="0"/>
                <a:cs typeface="Times New Roman" pitchFamily="18" charset="0"/>
              </a:rPr>
              <a:t>Lorsque le caractère est </a:t>
            </a:r>
            <a:r>
              <a:rPr lang="fr-FR" sz="1900" b="1" i="1" dirty="0" smtClean="0">
                <a:latin typeface="Times New Roman" pitchFamily="18" charset="0"/>
                <a:cs typeface="Times New Roman" pitchFamily="18" charset="0"/>
              </a:rPr>
              <a:t>qualitatif</a:t>
            </a:r>
            <a:r>
              <a:rPr lang="fr-FR" sz="1900" dirty="0" smtClean="0">
                <a:latin typeface="Times New Roman" pitchFamily="18" charset="0"/>
                <a:cs typeface="Times New Roman" pitchFamily="18" charset="0"/>
              </a:rPr>
              <a:t>, le tableau statistique est de la forme générale suivante:</a:t>
            </a:r>
          </a:p>
          <a:p>
            <a:pPr algn="ctr">
              <a:lnSpc>
                <a:spcPct val="150000"/>
              </a:lnSpc>
              <a:buNone/>
            </a:pPr>
            <a:r>
              <a:rPr lang="fr-FR" sz="1900" i="1" dirty="0" smtClean="0">
                <a:latin typeface="Times New Roman" pitchFamily="18" charset="0"/>
                <a:cs typeface="Times New Roman" pitchFamily="18" charset="0"/>
              </a:rPr>
              <a:t>Exemple: Répartition des étrangers vivant à Meknès suivant la nationalité:</a:t>
            </a:r>
          </a:p>
          <a:p>
            <a:pPr algn="ctr">
              <a:lnSpc>
                <a:spcPct val="150000"/>
              </a:lnSpc>
              <a:buNone/>
            </a:pPr>
            <a:r>
              <a:rPr lang="fr-FR" sz="1900" i="1" dirty="0" smtClean="0">
                <a:latin typeface="Times New Roman" pitchFamily="18" charset="0"/>
                <a:cs typeface="Times New Roman" pitchFamily="18" charset="0"/>
              </a:rPr>
              <a:t>italien, italien, espagnol, français, français, espagnol, portugais, allemands, tunisien, tunisien, algérien, italien, espagnol, français, français.</a:t>
            </a:r>
          </a:p>
          <a:p>
            <a:pPr algn="ctr">
              <a:lnSpc>
                <a:spcPct val="150000"/>
              </a:lnSpc>
              <a:buNone/>
            </a:pPr>
            <a:endParaRPr lang="fr-FR" sz="2200" i="1" dirty="0" smtClean="0">
              <a:latin typeface="Times New Roman" pitchFamily="18" charset="0"/>
              <a:cs typeface="Times New Roman" pitchFamily="18" charset="0"/>
            </a:endParaRPr>
          </a:p>
          <a:p>
            <a:pPr algn="just">
              <a:lnSpc>
                <a:spcPct val="150000"/>
              </a:lnSpc>
            </a:pPr>
            <a:endParaRPr lang="fr-FR" sz="2200" dirty="0" smtClean="0">
              <a:latin typeface="Times New Roman" pitchFamily="18" charset="0"/>
              <a:cs typeface="Times New Roman" pitchFamily="18" charset="0"/>
            </a:endParaRPr>
          </a:p>
        </p:txBody>
      </p:sp>
      <p:sp>
        <p:nvSpPr>
          <p:cNvPr id="4" name="Titre 1"/>
          <p:cNvSpPr txBox="1">
            <a:spLocks/>
          </p:cNvSpPr>
          <p:nvPr/>
        </p:nvSpPr>
        <p:spPr>
          <a:xfrm>
            <a:off x="428596"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a:t>
            </a:r>
            <a:r>
              <a:rPr kumimoji="0" lang="fr-FR" sz="3600" b="1" i="0" u="none" strike="noStrike" kern="1200" cap="none" spc="0" normalizeH="0" noProof="0" dirty="0" smtClean="0">
                <a:ln>
                  <a:noFill/>
                </a:ln>
                <a:solidFill>
                  <a:srgbClr val="C00000"/>
                </a:solidFill>
                <a:effectLst/>
                <a:uLnTx/>
                <a:uFillTx/>
                <a:latin typeface="Constantia" pitchFamily="18" charset="0"/>
                <a:ea typeface="+mn-ea"/>
                <a:cs typeface="+mn-cs"/>
              </a:rPr>
              <a:t> 1 : SÉRIE STATISTIQUE À UNE SEULE VARIABLE </a:t>
            </a:r>
            <a:endPar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ctr">
              <a:buNone/>
            </a:pPr>
            <a:r>
              <a:rPr lang="fr-FR" b="1" dirty="0" smtClean="0">
                <a:latin typeface="Times New Roman" pitchFamily="18" charset="0"/>
                <a:cs typeface="Times New Roman" pitchFamily="18" charset="0"/>
              </a:rPr>
              <a:t>La Statistique ou les statistiques ?</a:t>
            </a:r>
          </a:p>
          <a:p>
            <a:pPr algn="ctr">
              <a:buNone/>
            </a:pPr>
            <a:endParaRPr lang="fr-FR" sz="1700" b="1" dirty="0" smtClean="0">
              <a:latin typeface="Times New Roman" pitchFamily="18" charset="0"/>
              <a:cs typeface="Times New Roman" pitchFamily="18" charset="0"/>
            </a:endParaRPr>
          </a:p>
          <a:p>
            <a:pPr algn="just">
              <a:lnSpc>
                <a:spcPct val="150000"/>
              </a:lnSpc>
            </a:pPr>
            <a:r>
              <a:rPr lang="fr-FR" sz="2400" b="1" dirty="0" smtClean="0">
                <a:solidFill>
                  <a:srgbClr val="C00000"/>
                </a:solidFill>
                <a:latin typeface="Times New Roman" pitchFamily="18" charset="0"/>
                <a:cs typeface="Times New Roman" pitchFamily="18" charset="0"/>
              </a:rPr>
              <a:t>Les statistiques </a:t>
            </a:r>
            <a:r>
              <a:rPr lang="fr-FR" sz="2400" b="1"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grandeurs calculées à partir des observations recueillies. Ce sont les données chiffrées (moyennes, pourcentages, indices de toute sorte) des mass media et qu'on rencontre aujourd'hui dans tous les secteurs possibles et imaginables: statistiques officielles (HCP, ministères), statistiques relatives aux ventes d’une entreprise, statistiques relatives aux élections.</a:t>
            </a:r>
            <a:endParaRPr lang="fr-FR" sz="2400" b="1" dirty="0">
              <a:latin typeface="Times New Roman" pitchFamily="18" charset="0"/>
              <a:cs typeface="Times New Roman" pitchFamily="18" charset="0"/>
            </a:endParaRP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000" b="1" i="0" u="none" strike="noStrike" kern="1200" cap="none" spc="0" normalizeH="0" baseline="0" noProof="0" smtClean="0">
                <a:ln>
                  <a:noFill/>
                </a:ln>
                <a:solidFill>
                  <a:srgbClr val="C00000"/>
                </a:solidFill>
                <a:effectLst/>
                <a:uLnTx/>
                <a:uFillTx/>
                <a:latin typeface="Constantia" pitchFamily="18" charset="0"/>
                <a:ea typeface="+mn-ea"/>
                <a:cs typeface="+mn-cs"/>
              </a:rPr>
              <a:t>INTRODUCTION</a:t>
            </a:r>
            <a:endParaRPr kumimoji="0" lang="fr-FR" sz="4000" b="1" i="0" u="none" strike="noStrike" kern="1200" cap="none" spc="0" normalizeH="0" baseline="0" noProof="0" dirty="0" smtClean="0">
              <a:ln>
                <a:noFill/>
              </a:ln>
              <a:solidFill>
                <a:srgbClr val="C00000"/>
              </a:solidFill>
              <a:effectLst/>
              <a:uLnTx/>
              <a:uFillTx/>
              <a:latin typeface="Constantia"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lide(fromBottom)">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514350" indent="-514350" algn="ctr">
              <a:buFont typeface="+mj-lt"/>
              <a:buAutoNum type="arabicPeriod"/>
            </a:pPr>
            <a:r>
              <a:rPr lang="fr-FR" b="1" dirty="0" smtClean="0">
                <a:latin typeface="Times New Roman" pitchFamily="18" charset="0"/>
                <a:cs typeface="Times New Roman" pitchFamily="18" charset="0"/>
              </a:rPr>
              <a:t>Tableaux statistiques</a:t>
            </a:r>
          </a:p>
          <a:p>
            <a:pPr>
              <a:buNone/>
            </a:pPr>
            <a:endParaRPr lang="fr-FR" dirty="0"/>
          </a:p>
        </p:txBody>
      </p:sp>
      <p:sp>
        <p:nvSpPr>
          <p:cNvPr id="4" name="Titre 1"/>
          <p:cNvSpPr txBox="1">
            <a:spLocks noGrp="1"/>
          </p:cNvSpPr>
          <p:nvPr>
            <p:ph type="title"/>
          </p:nvPr>
        </p:nvSpPr>
        <p:spPr>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a:t>
            </a:r>
            <a:r>
              <a:rPr kumimoji="0" lang="fr-FR" sz="3600" b="1" i="0" u="none" strike="noStrike" kern="1200" cap="none" spc="0" normalizeH="0" noProof="0" dirty="0" smtClean="0">
                <a:ln>
                  <a:noFill/>
                </a:ln>
                <a:solidFill>
                  <a:srgbClr val="C00000"/>
                </a:solidFill>
                <a:effectLst/>
                <a:uLnTx/>
                <a:uFillTx/>
                <a:latin typeface="Constantia" pitchFamily="18" charset="0"/>
                <a:ea typeface="+mn-ea"/>
                <a:cs typeface="+mn-cs"/>
              </a:rPr>
              <a:t> 1 : SÉRIE STATISTIQUE À UNE SEULE VARIABLE </a:t>
            </a:r>
            <a:endPar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endParaRPr>
          </a:p>
        </p:txBody>
      </p:sp>
      <p:graphicFrame>
        <p:nvGraphicFramePr>
          <p:cNvPr id="5" name="Tableau 4"/>
          <p:cNvGraphicFramePr>
            <a:graphicFrameLocks noGrp="1"/>
          </p:cNvGraphicFramePr>
          <p:nvPr/>
        </p:nvGraphicFramePr>
        <p:xfrm>
          <a:off x="1643042" y="2500306"/>
          <a:ext cx="6096000" cy="3053080"/>
        </p:xfrm>
        <a:graphic>
          <a:graphicData uri="http://schemas.openxmlformats.org/drawingml/2006/table">
            <a:tbl>
              <a:tblPr firstRow="1" bandRow="1">
                <a:tableStyleId>{5940675A-B579-460E-94D1-54222C63F5DA}</a:tableStyleId>
              </a:tblPr>
              <a:tblGrid>
                <a:gridCol w="3048000"/>
                <a:gridCol w="3048000"/>
              </a:tblGrid>
              <a:tr h="370840">
                <a:tc>
                  <a:txBody>
                    <a:bodyPr/>
                    <a:lstStyle/>
                    <a:p>
                      <a:pPr algn="ctr"/>
                      <a:r>
                        <a:rPr lang="fr-FR" sz="2400" b="1" dirty="0" smtClean="0">
                          <a:latin typeface="Times New Roman" pitchFamily="18" charset="0"/>
                          <a:cs typeface="Times New Roman" pitchFamily="18" charset="0"/>
                        </a:rPr>
                        <a:t>Nationalité</a:t>
                      </a:r>
                      <a:endParaRPr lang="fr-FR" sz="2400" b="1" dirty="0">
                        <a:latin typeface="Times New Roman" pitchFamily="18" charset="0"/>
                        <a:cs typeface="Times New Roman" pitchFamily="18" charset="0"/>
                      </a:endParaRPr>
                    </a:p>
                  </a:txBody>
                  <a:tcPr/>
                </a:tc>
                <a:tc>
                  <a:txBody>
                    <a:bodyPr/>
                    <a:lstStyle/>
                    <a:p>
                      <a:pPr algn="ctr"/>
                      <a:r>
                        <a:rPr lang="fr-FR" sz="2400" b="1" dirty="0" smtClean="0">
                          <a:latin typeface="Times New Roman" pitchFamily="18" charset="0"/>
                          <a:cs typeface="Times New Roman" pitchFamily="18" charset="0"/>
                        </a:rPr>
                        <a:t>Effectif</a:t>
                      </a:r>
                      <a:endParaRPr lang="fr-FR" sz="2400" b="1" dirty="0">
                        <a:latin typeface="Times New Roman" pitchFamily="18" charset="0"/>
                        <a:cs typeface="Times New Roman" pitchFamily="18" charset="0"/>
                      </a:endParaRPr>
                    </a:p>
                  </a:txBody>
                  <a:tcPr/>
                </a:tc>
              </a:tr>
              <a:tr h="370840">
                <a:tc>
                  <a:txBody>
                    <a:bodyPr/>
                    <a:lstStyle/>
                    <a:p>
                      <a:pPr algn="ctr"/>
                      <a:r>
                        <a:rPr lang="fr-FR" dirty="0" smtClean="0">
                          <a:latin typeface="Times New Roman" pitchFamily="18" charset="0"/>
                          <a:cs typeface="Times New Roman" pitchFamily="18" charset="0"/>
                        </a:rPr>
                        <a:t>Italiens</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3</a:t>
                      </a:r>
                      <a:endParaRPr lang="fr-FR" dirty="0">
                        <a:latin typeface="Times New Roman" pitchFamily="18" charset="0"/>
                        <a:cs typeface="Times New Roman" pitchFamily="18" charset="0"/>
                      </a:endParaRPr>
                    </a:p>
                  </a:txBody>
                  <a:tcPr/>
                </a:tc>
              </a:tr>
              <a:tr h="370840">
                <a:tc>
                  <a:txBody>
                    <a:bodyPr/>
                    <a:lstStyle/>
                    <a:p>
                      <a:pPr algn="ctr"/>
                      <a:r>
                        <a:rPr lang="fr-FR" dirty="0" smtClean="0">
                          <a:latin typeface="Times New Roman" pitchFamily="18" charset="0"/>
                          <a:cs typeface="Times New Roman" pitchFamily="18" charset="0"/>
                        </a:rPr>
                        <a:t>Espagnols</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3</a:t>
                      </a:r>
                      <a:endParaRPr lang="fr-FR" dirty="0">
                        <a:latin typeface="Times New Roman" pitchFamily="18" charset="0"/>
                        <a:cs typeface="Times New Roman" pitchFamily="18" charset="0"/>
                      </a:endParaRPr>
                    </a:p>
                  </a:txBody>
                  <a:tcPr/>
                </a:tc>
              </a:tr>
              <a:tr h="370840">
                <a:tc>
                  <a:txBody>
                    <a:bodyPr/>
                    <a:lstStyle/>
                    <a:p>
                      <a:pPr algn="ctr"/>
                      <a:r>
                        <a:rPr lang="fr-FR" dirty="0" smtClean="0">
                          <a:latin typeface="Times New Roman" pitchFamily="18" charset="0"/>
                          <a:cs typeface="Times New Roman" pitchFamily="18" charset="0"/>
                        </a:rPr>
                        <a:t>Français</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4</a:t>
                      </a:r>
                      <a:endParaRPr lang="fr-FR" dirty="0">
                        <a:latin typeface="Times New Roman" pitchFamily="18" charset="0"/>
                        <a:cs typeface="Times New Roman" pitchFamily="18" charset="0"/>
                      </a:endParaRPr>
                    </a:p>
                  </a:txBody>
                  <a:tcPr/>
                </a:tc>
              </a:tr>
              <a:tr h="370840">
                <a:tc>
                  <a:txBody>
                    <a:bodyPr/>
                    <a:lstStyle/>
                    <a:p>
                      <a:pPr algn="ctr"/>
                      <a:r>
                        <a:rPr lang="fr-FR" dirty="0" smtClean="0">
                          <a:latin typeface="Times New Roman" pitchFamily="18" charset="0"/>
                          <a:cs typeface="Times New Roman" pitchFamily="18" charset="0"/>
                        </a:rPr>
                        <a:t>Algériens</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1</a:t>
                      </a:r>
                      <a:endParaRPr lang="fr-FR" dirty="0">
                        <a:latin typeface="Times New Roman" pitchFamily="18" charset="0"/>
                        <a:cs typeface="Times New Roman" pitchFamily="18" charset="0"/>
                      </a:endParaRPr>
                    </a:p>
                  </a:txBody>
                  <a:tcPr/>
                </a:tc>
              </a:tr>
              <a:tr h="370840">
                <a:tc>
                  <a:txBody>
                    <a:bodyPr/>
                    <a:lstStyle/>
                    <a:p>
                      <a:pPr algn="ctr"/>
                      <a:r>
                        <a:rPr lang="fr-FR" dirty="0" smtClean="0">
                          <a:latin typeface="Times New Roman" pitchFamily="18" charset="0"/>
                          <a:cs typeface="Times New Roman" pitchFamily="18" charset="0"/>
                        </a:rPr>
                        <a:t>Portugais</a:t>
                      </a:r>
                      <a:r>
                        <a:rPr lang="fr-FR" baseline="0" dirty="0" smtClean="0">
                          <a:latin typeface="Times New Roman" pitchFamily="18" charset="0"/>
                          <a:cs typeface="Times New Roman" pitchFamily="18" charset="0"/>
                        </a:rPr>
                        <a:t> </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1</a:t>
                      </a:r>
                      <a:endParaRPr lang="fr-FR" dirty="0">
                        <a:latin typeface="Times New Roman" pitchFamily="18" charset="0"/>
                        <a:cs typeface="Times New Roman" pitchFamily="18" charset="0"/>
                      </a:endParaRPr>
                    </a:p>
                  </a:txBody>
                  <a:tcPr/>
                </a:tc>
              </a:tr>
              <a:tr h="370840">
                <a:tc>
                  <a:txBody>
                    <a:bodyPr/>
                    <a:lstStyle/>
                    <a:p>
                      <a:pPr algn="ctr"/>
                      <a:r>
                        <a:rPr lang="fr-FR" dirty="0" smtClean="0">
                          <a:latin typeface="Times New Roman" pitchFamily="18" charset="0"/>
                          <a:cs typeface="Times New Roman" pitchFamily="18" charset="0"/>
                        </a:rPr>
                        <a:t>Allemands </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1</a:t>
                      </a:r>
                      <a:endParaRPr lang="fr-FR" dirty="0">
                        <a:latin typeface="Times New Roman" pitchFamily="18" charset="0"/>
                        <a:cs typeface="Times New Roman" pitchFamily="18" charset="0"/>
                      </a:endParaRPr>
                    </a:p>
                  </a:txBody>
                  <a:tcPr/>
                </a:tc>
              </a:tr>
              <a:tr h="370840">
                <a:tc>
                  <a:txBody>
                    <a:bodyPr/>
                    <a:lstStyle/>
                    <a:p>
                      <a:pPr algn="ctr"/>
                      <a:r>
                        <a:rPr lang="fr-FR" dirty="0" smtClean="0">
                          <a:latin typeface="Times New Roman" pitchFamily="18" charset="0"/>
                          <a:cs typeface="Times New Roman" pitchFamily="18" charset="0"/>
                        </a:rPr>
                        <a:t>Tunisiens </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2</a:t>
                      </a:r>
                      <a:endParaRPr lang="fr-FR"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5043510"/>
          </a:xfrm>
        </p:spPr>
        <p:txBody>
          <a:bodyPr/>
          <a:lstStyle/>
          <a:p>
            <a:pPr marL="514350" indent="-514350" algn="ctr">
              <a:buFont typeface="+mj-lt"/>
              <a:buAutoNum type="arabicPeriod"/>
            </a:pPr>
            <a:r>
              <a:rPr lang="fr-FR" b="1" dirty="0" smtClean="0">
                <a:latin typeface="Times New Roman" pitchFamily="18" charset="0"/>
                <a:cs typeface="Times New Roman" pitchFamily="18" charset="0"/>
              </a:rPr>
              <a:t>Tableaux statistiques</a:t>
            </a:r>
          </a:p>
          <a:p>
            <a:pPr marL="514350" indent="-514350">
              <a:lnSpc>
                <a:spcPct val="150000"/>
              </a:lnSpc>
            </a:pPr>
            <a:r>
              <a:rPr lang="fr-FR" sz="1900" dirty="0" smtClean="0">
                <a:latin typeface="Times New Roman" pitchFamily="18" charset="0"/>
                <a:cs typeface="Times New Roman" pitchFamily="18" charset="0"/>
              </a:rPr>
              <a:t>Lorsque la variable est </a:t>
            </a:r>
            <a:r>
              <a:rPr lang="fr-FR" sz="1900" b="1" i="1" dirty="0" smtClean="0">
                <a:latin typeface="Times New Roman" pitchFamily="18" charset="0"/>
                <a:cs typeface="Times New Roman" pitchFamily="18" charset="0"/>
              </a:rPr>
              <a:t>discrète</a:t>
            </a:r>
            <a:r>
              <a:rPr lang="fr-FR" sz="1900" dirty="0" smtClean="0">
                <a:latin typeface="Times New Roman" pitchFamily="18" charset="0"/>
                <a:cs typeface="Times New Roman" pitchFamily="18" charset="0"/>
              </a:rPr>
              <a:t> on porte entre les lignes du tableau statistique à la fois les valeurs possibles et les effectifs.</a:t>
            </a:r>
          </a:p>
          <a:p>
            <a:pPr marL="514350" indent="-514350" algn="ctr">
              <a:lnSpc>
                <a:spcPct val="150000"/>
              </a:lnSpc>
              <a:buNone/>
            </a:pPr>
            <a:r>
              <a:rPr lang="fr-FR" sz="1900" i="1" dirty="0" smtClean="0">
                <a:latin typeface="Times New Roman" pitchFamily="18" charset="0"/>
                <a:cs typeface="Times New Roman" pitchFamily="18" charset="0"/>
              </a:rPr>
              <a:t>Exemple : Nombre d’enfants d’un échantillon de 10 familles:</a:t>
            </a:r>
          </a:p>
          <a:p>
            <a:pPr marL="514350" indent="-514350" algn="ctr">
              <a:lnSpc>
                <a:spcPct val="150000"/>
              </a:lnSpc>
              <a:buNone/>
            </a:pPr>
            <a:r>
              <a:rPr lang="fr-FR" sz="1900" i="1" dirty="0" smtClean="0">
                <a:latin typeface="Times New Roman" pitchFamily="18" charset="0"/>
                <a:cs typeface="Times New Roman" pitchFamily="18" charset="0"/>
              </a:rPr>
              <a:t>1;0;1;3;2;1;0;2;3;2</a:t>
            </a:r>
          </a:p>
          <a:p>
            <a:pPr>
              <a:buNone/>
            </a:pPr>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graphicFrame>
        <p:nvGraphicFramePr>
          <p:cNvPr id="5" name="Tableau 4"/>
          <p:cNvGraphicFramePr>
            <a:graphicFrameLocks noGrp="1"/>
          </p:cNvGraphicFramePr>
          <p:nvPr/>
        </p:nvGraphicFramePr>
        <p:xfrm>
          <a:off x="1643042" y="4143380"/>
          <a:ext cx="6096000" cy="2123440"/>
        </p:xfrm>
        <a:graphic>
          <a:graphicData uri="http://schemas.openxmlformats.org/drawingml/2006/table">
            <a:tbl>
              <a:tblPr firstRow="1" bandRow="1">
                <a:tableStyleId>{5940675A-B579-460E-94D1-54222C63F5DA}</a:tableStyleId>
              </a:tblPr>
              <a:tblGrid>
                <a:gridCol w="3048000"/>
                <a:gridCol w="3048000"/>
              </a:tblGrid>
              <a:tr h="370840">
                <a:tc>
                  <a:txBody>
                    <a:bodyPr/>
                    <a:lstStyle/>
                    <a:p>
                      <a:pPr algn="ctr"/>
                      <a:r>
                        <a:rPr lang="fr-FR" b="1" dirty="0" smtClean="0">
                          <a:latin typeface="Times New Roman" pitchFamily="18" charset="0"/>
                          <a:cs typeface="Times New Roman" pitchFamily="18" charset="0"/>
                        </a:rPr>
                        <a:t>Nombre d’enfants par ménage</a:t>
                      </a:r>
                      <a:endParaRPr lang="fr-FR" b="1" dirty="0">
                        <a:latin typeface="Times New Roman" pitchFamily="18" charset="0"/>
                        <a:cs typeface="Times New Roman" pitchFamily="18" charset="0"/>
                      </a:endParaRPr>
                    </a:p>
                  </a:txBody>
                  <a:tcPr/>
                </a:tc>
                <a:tc>
                  <a:txBody>
                    <a:bodyPr/>
                    <a:lstStyle/>
                    <a:p>
                      <a:pPr algn="ctr"/>
                      <a:r>
                        <a:rPr lang="fr-FR" b="1" dirty="0" smtClean="0">
                          <a:latin typeface="Times New Roman" pitchFamily="18" charset="0"/>
                          <a:cs typeface="Times New Roman" pitchFamily="18" charset="0"/>
                        </a:rPr>
                        <a:t>Effectif </a:t>
                      </a:r>
                      <a:endParaRPr lang="fr-FR" b="1" dirty="0">
                        <a:latin typeface="Times New Roman" pitchFamily="18" charset="0"/>
                        <a:cs typeface="Times New Roman" pitchFamily="18" charset="0"/>
                      </a:endParaRPr>
                    </a:p>
                  </a:txBody>
                  <a:tcPr/>
                </a:tc>
              </a:tr>
              <a:tr h="370840">
                <a:tc>
                  <a:txBody>
                    <a:bodyPr/>
                    <a:lstStyle/>
                    <a:p>
                      <a:pPr algn="ctr"/>
                      <a:r>
                        <a:rPr lang="fr-FR" dirty="0" smtClean="0"/>
                        <a:t>0</a:t>
                      </a:r>
                      <a:endParaRPr lang="fr-FR" dirty="0"/>
                    </a:p>
                  </a:txBody>
                  <a:tcPr/>
                </a:tc>
                <a:tc>
                  <a:txBody>
                    <a:bodyPr/>
                    <a:lstStyle/>
                    <a:p>
                      <a:pPr algn="ctr"/>
                      <a:r>
                        <a:rPr lang="fr-FR" dirty="0" smtClean="0"/>
                        <a:t>2</a:t>
                      </a:r>
                      <a:endParaRPr lang="fr-FR" dirty="0"/>
                    </a:p>
                  </a:txBody>
                  <a:tcPr/>
                </a:tc>
              </a:tr>
              <a:tr h="370840">
                <a:tc>
                  <a:txBody>
                    <a:bodyPr/>
                    <a:lstStyle/>
                    <a:p>
                      <a:pPr algn="ctr"/>
                      <a:r>
                        <a:rPr lang="fr-FR" dirty="0" smtClean="0"/>
                        <a:t>1</a:t>
                      </a:r>
                      <a:endParaRPr lang="fr-FR" dirty="0"/>
                    </a:p>
                  </a:txBody>
                  <a:tcPr/>
                </a:tc>
                <a:tc>
                  <a:txBody>
                    <a:bodyPr/>
                    <a:lstStyle/>
                    <a:p>
                      <a:pPr algn="ctr"/>
                      <a:r>
                        <a:rPr lang="fr-FR" dirty="0" smtClean="0"/>
                        <a:t>3</a:t>
                      </a:r>
                      <a:endParaRPr lang="fr-FR" dirty="0"/>
                    </a:p>
                  </a:txBody>
                  <a:tcPr/>
                </a:tc>
              </a:tr>
              <a:tr h="370840">
                <a:tc>
                  <a:txBody>
                    <a:bodyPr/>
                    <a:lstStyle/>
                    <a:p>
                      <a:pPr algn="ctr"/>
                      <a:r>
                        <a:rPr lang="fr-FR" dirty="0" smtClean="0"/>
                        <a:t>2</a:t>
                      </a:r>
                      <a:endParaRPr lang="fr-FR" dirty="0"/>
                    </a:p>
                  </a:txBody>
                  <a:tcPr/>
                </a:tc>
                <a:tc>
                  <a:txBody>
                    <a:bodyPr/>
                    <a:lstStyle/>
                    <a:p>
                      <a:pPr algn="ctr"/>
                      <a:r>
                        <a:rPr lang="fr-FR" dirty="0" smtClean="0"/>
                        <a:t>3</a:t>
                      </a:r>
                      <a:endParaRPr lang="fr-FR" dirty="0"/>
                    </a:p>
                  </a:txBody>
                  <a:tcPr/>
                </a:tc>
              </a:tr>
              <a:tr h="370840">
                <a:tc>
                  <a:txBody>
                    <a:bodyPr/>
                    <a:lstStyle/>
                    <a:p>
                      <a:pPr algn="ctr"/>
                      <a:r>
                        <a:rPr lang="fr-FR" dirty="0" smtClean="0"/>
                        <a:t>3</a:t>
                      </a:r>
                      <a:endParaRPr lang="fr-FR" dirty="0"/>
                    </a:p>
                  </a:txBody>
                  <a:tcPr/>
                </a:tc>
                <a:tc>
                  <a:txBody>
                    <a:bodyPr/>
                    <a:lstStyle/>
                    <a:p>
                      <a:pPr algn="ctr"/>
                      <a:r>
                        <a:rPr lang="fr-FR" dirty="0" smtClean="0"/>
                        <a:t>2</a:t>
                      </a:r>
                      <a:endParaRPr lang="fr-FR"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Bottom)">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514350" indent="-514350" algn="ctr">
              <a:buFont typeface="+mj-lt"/>
              <a:buAutoNum type="arabicPeriod"/>
            </a:pPr>
            <a:r>
              <a:rPr lang="fr-FR" b="1" dirty="0" smtClean="0">
                <a:latin typeface="Times New Roman" pitchFamily="18" charset="0"/>
                <a:cs typeface="Times New Roman" pitchFamily="18" charset="0"/>
              </a:rPr>
              <a:t>Tableaux statistiques</a:t>
            </a:r>
          </a:p>
          <a:p>
            <a:pPr algn="just">
              <a:lnSpc>
                <a:spcPct val="150000"/>
              </a:lnSpc>
            </a:pPr>
            <a:r>
              <a:rPr lang="fr-FR" sz="1900" dirty="0" smtClean="0">
                <a:latin typeface="Times New Roman" pitchFamily="18" charset="0"/>
                <a:cs typeface="Times New Roman" pitchFamily="18" charset="0"/>
              </a:rPr>
              <a:t>Lorsque la variable statistique est </a:t>
            </a:r>
            <a:r>
              <a:rPr lang="fr-FR" sz="1900" b="1" i="1" dirty="0" smtClean="0">
                <a:latin typeface="Times New Roman" pitchFamily="18" charset="0"/>
                <a:cs typeface="Times New Roman" pitchFamily="18" charset="0"/>
              </a:rPr>
              <a:t>continue</a:t>
            </a:r>
            <a:r>
              <a:rPr lang="fr-FR" sz="1900" dirty="0" smtClean="0">
                <a:latin typeface="Times New Roman" pitchFamily="18" charset="0"/>
                <a:cs typeface="Times New Roman" pitchFamily="18" charset="0"/>
              </a:rPr>
              <a:t>, les modalités du caractère sont les classes de valeurs possibles définies par les extrémités de classe.</a:t>
            </a:r>
          </a:p>
          <a:p>
            <a:pPr algn="just">
              <a:lnSpc>
                <a:spcPct val="150000"/>
              </a:lnSpc>
            </a:pPr>
            <a:r>
              <a:rPr lang="fr-FR" sz="1900" dirty="0" smtClean="0">
                <a:latin typeface="Times New Roman" pitchFamily="18" charset="0"/>
                <a:cs typeface="Times New Roman" pitchFamily="18" charset="0"/>
              </a:rPr>
              <a:t>Les bornes des intervalles doivent être définis  de façon à ce qu’un individu ne soit classé que dans une seule classe. </a:t>
            </a:r>
          </a:p>
          <a:p>
            <a:pPr algn="ctr">
              <a:lnSpc>
                <a:spcPct val="150000"/>
              </a:lnSpc>
              <a:buNone/>
            </a:pPr>
            <a:r>
              <a:rPr lang="fr-FR" sz="1900" i="1" dirty="0" smtClean="0">
                <a:latin typeface="Times New Roman" pitchFamily="18" charset="0"/>
                <a:cs typeface="Times New Roman" pitchFamily="18" charset="0"/>
              </a:rPr>
              <a:t>Exemple: intervalles de classe de la variable « taille »:</a:t>
            </a:r>
          </a:p>
          <a:p>
            <a:pPr algn="ctr">
              <a:lnSpc>
                <a:spcPct val="150000"/>
              </a:lnSpc>
              <a:buNone/>
            </a:pPr>
            <a:r>
              <a:rPr lang="fr-FR" sz="1900" i="1" dirty="0" smtClean="0">
                <a:latin typeface="Times New Roman" pitchFamily="18" charset="0"/>
                <a:cs typeface="Times New Roman" pitchFamily="18" charset="0"/>
              </a:rPr>
              <a:t>≤165 cm / ≥ 165 cm (classe ouverte).</a:t>
            </a:r>
          </a:p>
          <a:p>
            <a:pPr algn="ctr">
              <a:lnSpc>
                <a:spcPct val="150000"/>
              </a:lnSpc>
              <a:buNone/>
            </a:pPr>
            <a:r>
              <a:rPr lang="fr-FR" sz="1900" i="1" dirty="0" smtClean="0">
                <a:latin typeface="Times New Roman" pitchFamily="18" charset="0"/>
                <a:cs typeface="Times New Roman" pitchFamily="18" charset="0"/>
              </a:rPr>
              <a:t>[165;175[ de 165 cm à 175 cm, 165 inclus et 175 exclu.</a:t>
            </a: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slide(fromBottom)">
                                      <p:cBhvr>
                                        <p:cTn id="7" dur="500"/>
                                        <p:tgtEl>
                                          <p:spTgt spid="3">
                                            <p:txEl>
                                              <p:pRg st="3" end="3"/>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slide(fromBottom)">
                                      <p:cBhvr>
                                        <p:cTn id="10" dur="500"/>
                                        <p:tgtEl>
                                          <p:spTgt spid="3">
                                            <p:txEl>
                                              <p:pRg st="4" end="4"/>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slide(fromBottom)">
                                      <p:cBhvr>
                                        <p:cTn id="1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514350" indent="-514350" algn="ctr">
              <a:buFont typeface="+mj-lt"/>
              <a:buAutoNum type="arabicPeriod"/>
            </a:pPr>
            <a:r>
              <a:rPr lang="fr-FR" b="1" dirty="0" smtClean="0">
                <a:latin typeface="Times New Roman" pitchFamily="18" charset="0"/>
                <a:cs typeface="Times New Roman" pitchFamily="18" charset="0"/>
              </a:rPr>
              <a:t>Tableaux statistiques</a:t>
            </a:r>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graphicFrame>
        <p:nvGraphicFramePr>
          <p:cNvPr id="5" name="Tableau 4"/>
          <p:cNvGraphicFramePr>
            <a:graphicFrameLocks noGrp="1"/>
          </p:cNvGraphicFramePr>
          <p:nvPr/>
        </p:nvGraphicFramePr>
        <p:xfrm>
          <a:off x="1571604" y="2643182"/>
          <a:ext cx="6096000" cy="1254705"/>
        </p:xfrm>
        <a:graphic>
          <a:graphicData uri="http://schemas.openxmlformats.org/drawingml/2006/table">
            <a:tbl>
              <a:tblPr firstRow="1" bandRow="1">
                <a:tableStyleId>{5940675A-B579-460E-94D1-54222C63F5DA}</a:tableStyleId>
              </a:tblPr>
              <a:tblGrid>
                <a:gridCol w="3048000"/>
                <a:gridCol w="3048000"/>
              </a:tblGrid>
              <a:tr h="523185">
                <a:tc>
                  <a:txBody>
                    <a:bodyPr/>
                    <a:lstStyle/>
                    <a:p>
                      <a:pPr algn="ctr"/>
                      <a:r>
                        <a:rPr lang="fr-FR" sz="2000" b="1" dirty="0" smtClean="0">
                          <a:latin typeface="Times New Roman" pitchFamily="18" charset="0"/>
                          <a:cs typeface="Times New Roman" pitchFamily="18" charset="0"/>
                        </a:rPr>
                        <a:t>Extrémités de classe</a:t>
                      </a:r>
                      <a:endParaRPr lang="fr-FR" sz="2000" b="1" dirty="0">
                        <a:latin typeface="Times New Roman" pitchFamily="18" charset="0"/>
                        <a:cs typeface="Times New Roman" pitchFamily="18" charset="0"/>
                      </a:endParaRPr>
                    </a:p>
                  </a:txBody>
                  <a:tcPr/>
                </a:tc>
                <a:tc>
                  <a:txBody>
                    <a:bodyPr/>
                    <a:lstStyle/>
                    <a:p>
                      <a:pPr algn="ctr"/>
                      <a:r>
                        <a:rPr lang="fr-FR" sz="2000" b="1" dirty="0" smtClean="0">
                          <a:latin typeface="Times New Roman" pitchFamily="18" charset="0"/>
                          <a:cs typeface="Times New Roman" pitchFamily="18" charset="0"/>
                        </a:rPr>
                        <a:t>Effectif </a:t>
                      </a:r>
                      <a:endParaRPr lang="fr-FR" sz="2000" b="1" dirty="0">
                        <a:latin typeface="Times New Roman" pitchFamily="18" charset="0"/>
                        <a:cs typeface="Times New Roman" pitchFamily="18" charset="0"/>
                      </a:endParaRPr>
                    </a:p>
                  </a:txBody>
                  <a:tcPr/>
                </a:tc>
              </a:tr>
              <a:tr h="645023">
                <a:tc>
                  <a:txBody>
                    <a:bodyPr/>
                    <a:lstStyle/>
                    <a:p>
                      <a:pPr algn="ctr"/>
                      <a:r>
                        <a:rPr lang="fr-FR" sz="2400" dirty="0" smtClean="0"/>
                        <a:t>[</a:t>
                      </a:r>
                      <a:r>
                        <a:rPr lang="fr-FR" sz="2400" kern="1200" dirty="0" err="1" smtClean="0">
                          <a:solidFill>
                            <a:schemeClr val="tx1"/>
                          </a:solidFill>
                          <a:latin typeface="+mn-lt"/>
                          <a:ea typeface="+mn-ea"/>
                          <a:cs typeface="+mn-cs"/>
                        </a:rPr>
                        <a:t>e</a:t>
                      </a:r>
                      <a:r>
                        <a:rPr lang="fr-FR" sz="2400" kern="1200" baseline="-25000" dirty="0" err="1" smtClean="0">
                          <a:solidFill>
                            <a:schemeClr val="tx1"/>
                          </a:solidFill>
                          <a:latin typeface="+mn-lt"/>
                          <a:ea typeface="+mn-ea"/>
                          <a:cs typeface="+mn-cs"/>
                        </a:rPr>
                        <a:t>i</a:t>
                      </a:r>
                      <a:r>
                        <a:rPr lang="fr-FR" sz="2400" kern="1200" baseline="-25000" dirty="0" smtClean="0">
                          <a:solidFill>
                            <a:schemeClr val="tx1"/>
                          </a:solidFill>
                          <a:latin typeface="+mn-lt"/>
                          <a:ea typeface="+mn-ea"/>
                          <a:cs typeface="+mn-cs"/>
                        </a:rPr>
                        <a:t> ; </a:t>
                      </a:r>
                      <a:r>
                        <a:rPr lang="fr-FR" sz="2400" kern="1200" dirty="0" err="1" smtClean="0">
                          <a:solidFill>
                            <a:schemeClr val="tx1"/>
                          </a:solidFill>
                          <a:latin typeface="+mn-lt"/>
                          <a:ea typeface="+mn-ea"/>
                          <a:cs typeface="+mn-cs"/>
                        </a:rPr>
                        <a:t>e</a:t>
                      </a:r>
                      <a:r>
                        <a:rPr lang="fr-FR" sz="2400" kern="1200" baseline="-25000" dirty="0" err="1" smtClean="0">
                          <a:solidFill>
                            <a:schemeClr val="tx1"/>
                          </a:solidFill>
                          <a:latin typeface="+mn-lt"/>
                          <a:ea typeface="+mn-ea"/>
                          <a:cs typeface="+mn-cs"/>
                        </a:rPr>
                        <a:t>i</a:t>
                      </a:r>
                      <a:r>
                        <a:rPr lang="fr-FR" sz="2400" kern="1200" baseline="-25000" dirty="0" smtClean="0">
                          <a:solidFill>
                            <a:schemeClr val="tx1"/>
                          </a:solidFill>
                          <a:latin typeface="+mn-lt"/>
                          <a:ea typeface="+mn-ea"/>
                          <a:cs typeface="+mn-cs"/>
                        </a:rPr>
                        <a:t>+1 </a:t>
                      </a:r>
                      <a:r>
                        <a:rPr lang="fr-FR" sz="2400" dirty="0" smtClean="0"/>
                        <a:t>[</a:t>
                      </a:r>
                      <a:endParaRPr lang="fr-FR"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kern="1200" dirty="0" smtClean="0">
                          <a:solidFill>
                            <a:schemeClr val="tx1"/>
                          </a:solidFill>
                          <a:latin typeface="+mn-lt"/>
                          <a:ea typeface="+mn-ea"/>
                          <a:cs typeface="+mn-cs"/>
                        </a:rPr>
                        <a:t>n</a:t>
                      </a:r>
                      <a:r>
                        <a:rPr lang="fr-FR" sz="2400" kern="1200" baseline="-25000" dirty="0" smtClean="0">
                          <a:solidFill>
                            <a:schemeClr val="tx1"/>
                          </a:solidFill>
                          <a:latin typeface="+mn-lt"/>
                          <a:ea typeface="+mn-ea"/>
                          <a:cs typeface="+mn-cs"/>
                        </a:rPr>
                        <a:t>i</a:t>
                      </a:r>
                      <a:endParaRPr lang="fr-FR" sz="2400" kern="1200" dirty="0" smtClean="0">
                        <a:solidFill>
                          <a:schemeClr val="tx1"/>
                        </a:solidFill>
                        <a:latin typeface="+mn-lt"/>
                        <a:ea typeface="+mn-ea"/>
                        <a:cs typeface="+mn-cs"/>
                      </a:endParaRPr>
                    </a:p>
                    <a:p>
                      <a:pPr algn="ctr"/>
                      <a:endParaRPr lang="fr-FR" dirty="0"/>
                    </a:p>
                  </a:txBody>
                  <a:tcPr/>
                </a:tc>
              </a:tr>
            </a:tbl>
          </a:graphicData>
        </a:graphic>
      </p:graphicFrame>
      <p:cxnSp>
        <p:nvCxnSpPr>
          <p:cNvPr id="7" name="Connecteur droit 6"/>
          <p:cNvCxnSpPr/>
          <p:nvPr/>
        </p:nvCxnSpPr>
        <p:spPr>
          <a:xfrm rot="10800000" flipV="1">
            <a:off x="1857356" y="3500438"/>
            <a:ext cx="857256" cy="714380"/>
          </a:xfrm>
          <a:prstGeom prst="line">
            <a:avLst/>
          </a:prstGeom>
        </p:spPr>
        <p:style>
          <a:lnRef idx="1">
            <a:schemeClr val="dk1"/>
          </a:lnRef>
          <a:fillRef idx="0">
            <a:schemeClr val="dk1"/>
          </a:fillRef>
          <a:effectRef idx="0">
            <a:schemeClr val="dk1"/>
          </a:effectRef>
          <a:fontRef idx="minor">
            <a:schemeClr val="tx1"/>
          </a:fontRef>
        </p:style>
      </p:cxnSp>
      <p:cxnSp>
        <p:nvCxnSpPr>
          <p:cNvPr id="9" name="Connecteur droit 8"/>
          <p:cNvCxnSpPr/>
          <p:nvPr/>
        </p:nvCxnSpPr>
        <p:spPr>
          <a:xfrm>
            <a:off x="3357554" y="3500438"/>
            <a:ext cx="928694" cy="714380"/>
          </a:xfrm>
          <a:prstGeom prst="line">
            <a:avLst/>
          </a:prstGeom>
        </p:spPr>
        <p:style>
          <a:lnRef idx="1">
            <a:schemeClr val="accent1"/>
          </a:lnRef>
          <a:fillRef idx="0">
            <a:schemeClr val="accent1"/>
          </a:fillRef>
          <a:effectRef idx="0">
            <a:schemeClr val="accent1"/>
          </a:effectRef>
          <a:fontRef idx="minor">
            <a:schemeClr val="tx1"/>
          </a:fontRef>
        </p:style>
      </p:cxnSp>
      <p:sp>
        <p:nvSpPr>
          <p:cNvPr id="10" name="ZoneTexte 9"/>
          <p:cNvSpPr txBox="1"/>
          <p:nvPr/>
        </p:nvSpPr>
        <p:spPr>
          <a:xfrm>
            <a:off x="785786" y="4286256"/>
            <a:ext cx="1643074" cy="923330"/>
          </a:xfrm>
          <a:prstGeom prst="rect">
            <a:avLst/>
          </a:prstGeom>
          <a:noFill/>
        </p:spPr>
        <p:txBody>
          <a:bodyPr wrap="square" rtlCol="0">
            <a:spAutoFit/>
          </a:bodyPr>
          <a:lstStyle/>
          <a:p>
            <a:pPr algn="ctr"/>
            <a:r>
              <a:rPr lang="fr-FR" b="1" dirty="0" smtClean="0">
                <a:solidFill>
                  <a:srgbClr val="C00000"/>
                </a:solidFill>
              </a:rPr>
              <a:t>Borne inférieure de la classe</a:t>
            </a:r>
            <a:endParaRPr lang="fr-FR" b="1" dirty="0">
              <a:solidFill>
                <a:srgbClr val="C00000"/>
              </a:solidFill>
            </a:endParaRPr>
          </a:p>
        </p:txBody>
      </p:sp>
      <p:sp>
        <p:nvSpPr>
          <p:cNvPr id="11" name="ZoneTexte 10"/>
          <p:cNvSpPr txBox="1"/>
          <p:nvPr/>
        </p:nvSpPr>
        <p:spPr>
          <a:xfrm>
            <a:off x="3571868" y="4214818"/>
            <a:ext cx="1643074" cy="923330"/>
          </a:xfrm>
          <a:prstGeom prst="rect">
            <a:avLst/>
          </a:prstGeom>
          <a:noFill/>
        </p:spPr>
        <p:txBody>
          <a:bodyPr wrap="square" rtlCol="0">
            <a:spAutoFit/>
          </a:bodyPr>
          <a:lstStyle/>
          <a:p>
            <a:pPr algn="ctr"/>
            <a:r>
              <a:rPr lang="fr-FR" b="1" dirty="0" smtClean="0">
                <a:solidFill>
                  <a:srgbClr val="C00000"/>
                </a:solidFill>
              </a:rPr>
              <a:t>Borne supérieure de la classe</a:t>
            </a:r>
            <a:endParaRPr lang="fr-FR" b="1" dirty="0">
              <a:solidFill>
                <a:srgbClr val="C00000"/>
              </a:solidFill>
            </a:endParaRPr>
          </a:p>
        </p:txBody>
      </p:sp>
      <p:sp>
        <p:nvSpPr>
          <p:cNvPr id="12" name="ZoneTexte 11"/>
          <p:cNvSpPr txBox="1"/>
          <p:nvPr/>
        </p:nvSpPr>
        <p:spPr>
          <a:xfrm>
            <a:off x="5643570" y="4214818"/>
            <a:ext cx="3071834" cy="923330"/>
          </a:xfrm>
          <a:prstGeom prst="rect">
            <a:avLst/>
          </a:prstGeom>
          <a:noFill/>
        </p:spPr>
        <p:txBody>
          <a:bodyPr wrap="square" rtlCol="0">
            <a:spAutoFit/>
          </a:bodyPr>
          <a:lstStyle/>
          <a:p>
            <a:r>
              <a:rPr lang="fr-FR" b="1" dirty="0" smtClean="0"/>
              <a:t>Centre de la classe  [</a:t>
            </a:r>
            <a:r>
              <a:rPr lang="fr-FR" b="1" dirty="0" err="1" smtClean="0"/>
              <a:t>e</a:t>
            </a:r>
            <a:r>
              <a:rPr lang="fr-FR" b="1" baseline="-25000" dirty="0" err="1" smtClean="0"/>
              <a:t>i</a:t>
            </a:r>
            <a:r>
              <a:rPr lang="fr-FR" b="1" baseline="-25000" dirty="0" smtClean="0"/>
              <a:t> ; </a:t>
            </a:r>
            <a:r>
              <a:rPr lang="fr-FR" b="1" dirty="0" err="1" smtClean="0"/>
              <a:t>e</a:t>
            </a:r>
            <a:r>
              <a:rPr lang="fr-FR" b="1" baseline="-25000" dirty="0" err="1" smtClean="0"/>
              <a:t>i</a:t>
            </a:r>
            <a:r>
              <a:rPr lang="fr-FR" b="1" baseline="-25000" dirty="0" smtClean="0"/>
              <a:t>+1 </a:t>
            </a:r>
            <a:r>
              <a:rPr lang="fr-FR" b="1" dirty="0" smtClean="0"/>
              <a:t>[: </a:t>
            </a:r>
          </a:p>
          <a:p>
            <a:r>
              <a:rPr lang="fr-FR" dirty="0" smtClean="0"/>
              <a:t> </a:t>
            </a:r>
          </a:p>
          <a:p>
            <a:r>
              <a:rPr lang="fr-FR" dirty="0" smtClean="0"/>
              <a:t> </a:t>
            </a:r>
            <a:endParaRPr lang="fr-FR" dirty="0"/>
          </a:p>
        </p:txBody>
      </p:sp>
      <p:sp>
        <p:nvSpPr>
          <p:cNvPr id="71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71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717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717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7175" name="Picture 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143636" y="4572008"/>
            <a:ext cx="1785949" cy="714380"/>
          </a:xfrm>
          <a:prstGeom prst="rect">
            <a:avLst/>
          </a:prstGeom>
          <a:noFill/>
        </p:spPr>
      </p:pic>
      <p:sp>
        <p:nvSpPr>
          <p:cNvPr id="24" name="ZoneTexte 23"/>
          <p:cNvSpPr txBox="1"/>
          <p:nvPr/>
        </p:nvSpPr>
        <p:spPr>
          <a:xfrm>
            <a:off x="5572132" y="5572140"/>
            <a:ext cx="3286148" cy="646331"/>
          </a:xfrm>
          <a:prstGeom prst="rect">
            <a:avLst/>
          </a:prstGeom>
          <a:noFill/>
        </p:spPr>
        <p:txBody>
          <a:bodyPr wrap="square" rtlCol="0">
            <a:spAutoFit/>
          </a:bodyPr>
          <a:lstStyle/>
          <a:p>
            <a:r>
              <a:rPr lang="fr-FR" b="1" dirty="0" smtClean="0"/>
              <a:t>Amplitude de la classe  [</a:t>
            </a:r>
            <a:r>
              <a:rPr lang="fr-FR" b="1" dirty="0" err="1" smtClean="0"/>
              <a:t>e</a:t>
            </a:r>
            <a:r>
              <a:rPr lang="fr-FR" b="1" baseline="-25000" dirty="0" err="1" smtClean="0"/>
              <a:t>i</a:t>
            </a:r>
            <a:r>
              <a:rPr lang="fr-FR" b="1" baseline="-25000" dirty="0" smtClean="0"/>
              <a:t> ; </a:t>
            </a:r>
            <a:r>
              <a:rPr lang="fr-FR" b="1" dirty="0" err="1" smtClean="0"/>
              <a:t>e</a:t>
            </a:r>
            <a:r>
              <a:rPr lang="fr-FR" b="1" baseline="-25000" dirty="0" err="1" smtClean="0"/>
              <a:t>i</a:t>
            </a:r>
            <a:r>
              <a:rPr lang="fr-FR" b="1" baseline="-25000" dirty="0" smtClean="0"/>
              <a:t>+1 </a:t>
            </a:r>
            <a:r>
              <a:rPr lang="fr-FR" b="1" dirty="0" smtClean="0"/>
              <a:t>[:</a:t>
            </a:r>
          </a:p>
          <a:p>
            <a:r>
              <a:rPr lang="fr-FR" b="1" dirty="0" smtClean="0"/>
              <a:t> </a:t>
            </a:r>
          </a:p>
        </p:txBody>
      </p:sp>
      <p:sp>
        <p:nvSpPr>
          <p:cNvPr id="717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7177" name="Picture 9"/>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143636" y="5929330"/>
            <a:ext cx="1889860" cy="42862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lide(fromBottom)">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slide(fromBottom)">
                                      <p:cBhvr>
                                        <p:cTn id="15" dur="500"/>
                                        <p:tgtEl>
                                          <p:spTgt spid="9"/>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slide(fromBottom)">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nodeType="clickEffect">
                                  <p:stCondLst>
                                    <p:cond delay="0"/>
                                  </p:stCondLst>
                                  <p:childTnLst>
                                    <p:set>
                                      <p:cBhvr>
                                        <p:cTn id="22" dur="1" fill="hold">
                                          <p:stCondLst>
                                            <p:cond delay="0"/>
                                          </p:stCondLst>
                                        </p:cTn>
                                        <p:tgtEl>
                                          <p:spTgt spid="7175"/>
                                        </p:tgtEl>
                                        <p:attrNameLst>
                                          <p:attrName>style.visibility</p:attrName>
                                        </p:attrNameLst>
                                      </p:cBhvr>
                                      <p:to>
                                        <p:strVal val="visible"/>
                                      </p:to>
                                    </p:set>
                                    <p:animEffect transition="in" filter="slide(fromBottom)">
                                      <p:cBhvr>
                                        <p:cTn id="23" dur="500"/>
                                        <p:tgtEl>
                                          <p:spTgt spid="7175"/>
                                        </p:tgtEl>
                                      </p:cBhvr>
                                    </p:animEffect>
                                  </p:childTnLst>
                                </p:cTn>
                              </p:par>
                              <p:par>
                                <p:cTn id="24" presetID="12" presetClass="entr" presetSubtype="4"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slide(fromBottom)">
                                      <p:cBhvr>
                                        <p:cTn id="26" dur="5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7177"/>
                                        </p:tgtEl>
                                        <p:attrNameLst>
                                          <p:attrName>style.visibility</p:attrName>
                                        </p:attrNameLst>
                                      </p:cBhvr>
                                      <p:to>
                                        <p:strVal val="visible"/>
                                      </p:to>
                                    </p:set>
                                    <p:animEffect transition="in" filter="slide(fromBottom)">
                                      <p:cBhvr>
                                        <p:cTn id="31" dur="500"/>
                                        <p:tgtEl>
                                          <p:spTgt spid="7177"/>
                                        </p:tgtEl>
                                      </p:cBhvr>
                                    </p:animEffect>
                                  </p:childTnLst>
                                </p:cTn>
                              </p:par>
                              <p:par>
                                <p:cTn id="32" presetID="12" presetClass="entr" presetSubtype="4"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slide(fromBottom)">
                                      <p:cBhvr>
                                        <p:cTn id="3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2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pic>
        <p:nvPicPr>
          <p:cNvPr id="6145" name="Picture 1"/>
          <p:cNvPicPr>
            <a:picLocks noGrp="1" noChangeAspect="1" noChangeArrowheads="1"/>
          </p:cNvPicPr>
          <p:nvPr>
            <p:ph idx="1"/>
          </p:nvPr>
        </p:nvPicPr>
        <p:blipFill>
          <a:blip r:embed="rId2"/>
          <a:srcRect l="4650" t="2665" r="2340" b="2071"/>
          <a:stretch>
            <a:fillRect/>
          </a:stretch>
        </p:blipFill>
        <p:spPr bwMode="auto">
          <a:xfrm>
            <a:off x="500034" y="2857496"/>
            <a:ext cx="4286280" cy="3286148"/>
          </a:xfrm>
          <a:prstGeom prst="rect">
            <a:avLst/>
          </a:prstGeom>
          <a:noFill/>
          <a:ln w="9525">
            <a:solidFill>
              <a:schemeClr val="tx1"/>
            </a:solidFill>
            <a:miter lim="800000"/>
            <a:headEnd/>
            <a:tailEnd/>
          </a:ln>
          <a:effectLst/>
        </p:spPr>
      </p:pic>
      <p:sp>
        <p:nvSpPr>
          <p:cNvPr id="6" name="ZoneTexte 5"/>
          <p:cNvSpPr txBox="1"/>
          <p:nvPr/>
        </p:nvSpPr>
        <p:spPr>
          <a:xfrm>
            <a:off x="3571868" y="3071810"/>
            <a:ext cx="1214446" cy="461665"/>
          </a:xfrm>
          <a:prstGeom prst="rect">
            <a:avLst/>
          </a:prstGeom>
          <a:solidFill>
            <a:schemeClr val="bg1"/>
          </a:solidFill>
        </p:spPr>
        <p:txBody>
          <a:bodyPr wrap="square" rtlCol="0">
            <a:spAutoFit/>
          </a:bodyPr>
          <a:lstStyle/>
          <a:p>
            <a:pPr algn="ctr"/>
            <a:r>
              <a:rPr lang="fr-FR" sz="2400" b="1" dirty="0" smtClean="0"/>
              <a:t>Effectif</a:t>
            </a:r>
            <a:endParaRPr lang="fr-FR" sz="2400" b="1" dirty="0"/>
          </a:p>
        </p:txBody>
      </p:sp>
      <p:sp>
        <p:nvSpPr>
          <p:cNvPr id="10" name="ZoneTexte 9"/>
          <p:cNvSpPr txBox="1"/>
          <p:nvPr/>
        </p:nvSpPr>
        <p:spPr>
          <a:xfrm>
            <a:off x="5429256" y="2714620"/>
            <a:ext cx="3071834" cy="2215991"/>
          </a:xfrm>
          <a:prstGeom prst="rect">
            <a:avLst/>
          </a:prstGeom>
          <a:noFill/>
        </p:spPr>
        <p:txBody>
          <a:bodyPr wrap="square" rtlCol="0">
            <a:spAutoFit/>
          </a:bodyPr>
          <a:lstStyle/>
          <a:p>
            <a:pPr algn="ctr"/>
            <a:r>
              <a:rPr lang="fr-FR" sz="2000" dirty="0" smtClean="0">
                <a:latin typeface="Times New Roman" pitchFamily="18" charset="0"/>
                <a:cs typeface="Times New Roman" pitchFamily="18" charset="0"/>
              </a:rPr>
              <a:t>En général, le nombre de classe est compris en 5 et 20. la règle de </a:t>
            </a:r>
            <a:r>
              <a:rPr lang="fr-FR" sz="2000" dirty="0" err="1" smtClean="0">
                <a:latin typeface="Times New Roman" pitchFamily="18" charset="0"/>
                <a:cs typeface="Times New Roman" pitchFamily="18" charset="0"/>
              </a:rPr>
              <a:t>Huntsberger</a:t>
            </a:r>
            <a:r>
              <a:rPr lang="fr-FR" sz="2000" dirty="0" smtClean="0">
                <a:latin typeface="Times New Roman" pitchFamily="18" charset="0"/>
                <a:cs typeface="Times New Roman" pitchFamily="18" charset="0"/>
              </a:rPr>
              <a:t> propose un nombre  de classe P:</a:t>
            </a:r>
          </a:p>
          <a:p>
            <a:pPr algn="ctr"/>
            <a:endParaRPr lang="fr-FR" sz="2000" dirty="0" smtClean="0">
              <a:latin typeface="Times New Roman" pitchFamily="18" charset="0"/>
              <a:cs typeface="Times New Roman" pitchFamily="18" charset="0"/>
            </a:endParaRPr>
          </a:p>
          <a:p>
            <a:endParaRPr lang="fr-FR" dirty="0"/>
          </a:p>
        </p:txBody>
      </p:sp>
      <p:sp>
        <p:nvSpPr>
          <p:cNvPr id="61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6149"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715008" y="4500570"/>
            <a:ext cx="2613981" cy="357190"/>
          </a:xfrm>
          <a:prstGeom prst="rect">
            <a:avLst/>
          </a:prstGeom>
          <a:noFill/>
        </p:spPr>
      </p:pic>
      <p:sp>
        <p:nvSpPr>
          <p:cNvPr id="15" name="ZoneTexte 14"/>
          <p:cNvSpPr txBox="1"/>
          <p:nvPr/>
        </p:nvSpPr>
        <p:spPr>
          <a:xfrm>
            <a:off x="2928926" y="1857364"/>
            <a:ext cx="2357454" cy="461665"/>
          </a:xfrm>
          <a:prstGeom prst="rect">
            <a:avLst/>
          </a:prstGeom>
          <a:noFill/>
        </p:spPr>
        <p:txBody>
          <a:bodyPr wrap="square" rtlCol="0">
            <a:spAutoFit/>
          </a:bodyPr>
          <a:lstStyle/>
          <a:p>
            <a:pPr algn="ctr"/>
            <a:r>
              <a:rPr lang="fr-FR" sz="2400" dirty="0" smtClean="0"/>
              <a:t>≥1.40 et &lt;1.50</a:t>
            </a:r>
            <a:endParaRPr lang="fr-FR" sz="2400" dirty="0"/>
          </a:p>
        </p:txBody>
      </p:sp>
      <p:cxnSp>
        <p:nvCxnSpPr>
          <p:cNvPr id="17" name="Connecteur droit avec flèche 16"/>
          <p:cNvCxnSpPr/>
          <p:nvPr/>
        </p:nvCxnSpPr>
        <p:spPr>
          <a:xfrm rot="5400000" flipH="1" flipV="1">
            <a:off x="1643042" y="2571744"/>
            <a:ext cx="2000264" cy="128588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slide(fromBottom)">
                                      <p:cBhvr>
                                        <p:cTn id="7" dur="500"/>
                                        <p:tgtEl>
                                          <p:spTgt spid="17"/>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slide(fromBottom)">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6149"/>
                                        </p:tgtEl>
                                        <p:attrNameLst>
                                          <p:attrName>style.visibility</p:attrName>
                                        </p:attrNameLst>
                                      </p:cBhvr>
                                      <p:to>
                                        <p:strVal val="visible"/>
                                      </p:to>
                                    </p:set>
                                    <p:animEffect transition="in" filter="slide(fromBottom)">
                                      <p:cBhvr>
                                        <p:cTn id="15" dur="500"/>
                                        <p:tgtEl>
                                          <p:spTgt spid="6149"/>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slide(fromBottom)">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buNone/>
            </a:pPr>
            <a:r>
              <a:rPr lang="fr-FR" sz="2400" b="1" dirty="0" smtClean="0">
                <a:solidFill>
                  <a:srgbClr val="C00000"/>
                </a:solidFill>
                <a:latin typeface="Times New Roman" pitchFamily="18" charset="0"/>
                <a:cs typeface="Times New Roman" pitchFamily="18" charset="0"/>
              </a:rPr>
              <a:t>Effectif cumulé croissant et décroissant</a:t>
            </a:r>
          </a:p>
          <a:p>
            <a:pPr>
              <a:buNone/>
            </a:pPr>
            <a:endParaRPr lang="fr-FR" sz="2400" b="1" dirty="0" smtClean="0">
              <a:solidFill>
                <a:srgbClr val="C00000"/>
              </a:solidFill>
              <a:latin typeface="Times New Roman" pitchFamily="18" charset="0"/>
              <a:cs typeface="Times New Roman" pitchFamily="18" charset="0"/>
            </a:endParaRPr>
          </a:p>
          <a:p>
            <a:pPr algn="just">
              <a:lnSpc>
                <a:spcPct val="150000"/>
              </a:lnSpc>
            </a:pPr>
            <a:r>
              <a:rPr lang="fr-FR" sz="1900" dirty="0" smtClean="0">
                <a:latin typeface="Times New Roman" pitchFamily="18" charset="0"/>
                <a:cs typeface="Times New Roman" pitchFamily="18" charset="0"/>
              </a:rPr>
              <a:t>L'effectif cumulé croissant, ECC, d'une valeur est la somme des effectifs de cette valeur avec la précédente.</a:t>
            </a:r>
          </a:p>
          <a:p>
            <a:pPr algn="just">
              <a:lnSpc>
                <a:spcPct val="150000"/>
              </a:lnSpc>
            </a:pPr>
            <a:r>
              <a:rPr lang="fr-FR" sz="1900" dirty="0" smtClean="0">
                <a:latin typeface="Times New Roman" pitchFamily="18" charset="0"/>
                <a:cs typeface="Times New Roman" pitchFamily="18" charset="0"/>
              </a:rPr>
              <a:t>L'effectif cumulé décroissant, ECD, d'une valeur est la somme des effectifs de cette valeur avec la suivante.</a:t>
            </a:r>
          </a:p>
          <a:p>
            <a:pPr>
              <a:buNone/>
            </a:pPr>
            <a:endParaRPr lang="fr-FR" sz="2400" b="1" dirty="0">
              <a:solidFill>
                <a:srgbClr val="C00000"/>
              </a:solidFill>
              <a:latin typeface="Times New Roman" pitchFamily="18" charset="0"/>
              <a:cs typeface="Times New Roman" pitchFamily="18" charset="0"/>
            </a:endParaRP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buNone/>
            </a:pPr>
            <a:r>
              <a:rPr lang="fr-FR" sz="2400" b="1" dirty="0" smtClean="0">
                <a:solidFill>
                  <a:srgbClr val="C00000"/>
                </a:solidFill>
                <a:latin typeface="Times New Roman" pitchFamily="18" charset="0"/>
                <a:cs typeface="Times New Roman" pitchFamily="18" charset="0"/>
              </a:rPr>
              <a:t>Effectif cumulé croissant</a:t>
            </a:r>
          </a:p>
          <a:p>
            <a:pPr algn="just">
              <a:lnSpc>
                <a:spcPct val="150000"/>
              </a:lnSpc>
            </a:pPr>
            <a:r>
              <a:rPr lang="fr-FR" sz="1900" dirty="0" smtClean="0">
                <a:latin typeface="Times New Roman" pitchFamily="18" charset="0"/>
                <a:cs typeface="Times New Roman" pitchFamily="18" charset="0"/>
              </a:rPr>
              <a:t>Exemple : l'âge des élèves d'une classe de primaire se répartit de la manière suivante :</a:t>
            </a: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graphicFrame>
        <p:nvGraphicFramePr>
          <p:cNvPr id="6" name="Tableau 5"/>
          <p:cNvGraphicFramePr>
            <a:graphicFrameLocks noGrp="1"/>
          </p:cNvGraphicFramePr>
          <p:nvPr/>
        </p:nvGraphicFramePr>
        <p:xfrm>
          <a:off x="2285984" y="3357562"/>
          <a:ext cx="4738710" cy="2225040"/>
        </p:xfrm>
        <a:graphic>
          <a:graphicData uri="http://schemas.openxmlformats.org/drawingml/2006/table">
            <a:tbl>
              <a:tblPr firstRow="1" bandRow="1">
                <a:tableStyleId>{5940675A-B579-460E-94D1-54222C63F5DA}</a:tableStyleId>
              </a:tblPr>
              <a:tblGrid>
                <a:gridCol w="1579570"/>
                <a:gridCol w="1579570"/>
                <a:gridCol w="1579570"/>
              </a:tblGrid>
              <a:tr h="370840">
                <a:tc>
                  <a:txBody>
                    <a:bodyPr/>
                    <a:lstStyle/>
                    <a:p>
                      <a:pPr algn="ctr"/>
                      <a:r>
                        <a:rPr lang="fr-FR" b="1" dirty="0" smtClean="0"/>
                        <a:t>Age </a:t>
                      </a:r>
                      <a:endParaRPr lang="fr-FR" b="1" dirty="0"/>
                    </a:p>
                  </a:txBody>
                  <a:tcPr/>
                </a:tc>
                <a:tc>
                  <a:txBody>
                    <a:bodyPr/>
                    <a:lstStyle/>
                    <a:p>
                      <a:pPr algn="ctr"/>
                      <a:r>
                        <a:rPr lang="fr-FR" b="1" dirty="0" smtClean="0"/>
                        <a:t>Effectif </a:t>
                      </a:r>
                      <a:endParaRPr lang="fr-FR" b="1" dirty="0"/>
                    </a:p>
                  </a:txBody>
                  <a:tcPr/>
                </a:tc>
                <a:tc>
                  <a:txBody>
                    <a:bodyPr/>
                    <a:lstStyle/>
                    <a:p>
                      <a:pPr algn="ctr"/>
                      <a:r>
                        <a:rPr lang="fr-FR" b="1" dirty="0" smtClean="0"/>
                        <a:t>ECC</a:t>
                      </a:r>
                      <a:endParaRPr lang="fr-FR" b="1" dirty="0"/>
                    </a:p>
                  </a:txBody>
                  <a:tcPr/>
                </a:tc>
              </a:tr>
              <a:tr h="370840">
                <a:tc>
                  <a:txBody>
                    <a:bodyPr/>
                    <a:lstStyle/>
                    <a:p>
                      <a:pPr algn="ctr"/>
                      <a:r>
                        <a:rPr lang="fr-FR" dirty="0" smtClean="0"/>
                        <a:t>[14;15[</a:t>
                      </a:r>
                      <a:endParaRPr lang="fr-FR" dirty="0"/>
                    </a:p>
                  </a:txBody>
                  <a:tcPr/>
                </a:tc>
                <a:tc>
                  <a:txBody>
                    <a:bodyPr/>
                    <a:lstStyle/>
                    <a:p>
                      <a:pPr algn="ctr"/>
                      <a:r>
                        <a:rPr lang="fr-FR" dirty="0" smtClean="0"/>
                        <a:t>5</a:t>
                      </a:r>
                      <a:endParaRPr lang="fr-FR" dirty="0"/>
                    </a:p>
                  </a:txBody>
                  <a:tcPr/>
                </a:tc>
                <a:tc>
                  <a:txBody>
                    <a:bodyPr/>
                    <a:lstStyle/>
                    <a:p>
                      <a:pPr algn="ctr"/>
                      <a:r>
                        <a:rPr lang="fr-FR" dirty="0" smtClean="0"/>
                        <a:t>5</a:t>
                      </a:r>
                      <a:endParaRPr lang="fr-FR" dirty="0"/>
                    </a:p>
                  </a:txBody>
                  <a:tcPr/>
                </a:tc>
              </a:tr>
              <a:tr h="370840">
                <a:tc>
                  <a:txBody>
                    <a:bodyPr/>
                    <a:lstStyle/>
                    <a:p>
                      <a:pPr algn="ctr"/>
                      <a:r>
                        <a:rPr lang="fr-FR" dirty="0" smtClean="0"/>
                        <a:t>[15;16[</a:t>
                      </a:r>
                      <a:endParaRPr lang="fr-FR" dirty="0"/>
                    </a:p>
                  </a:txBody>
                  <a:tcPr/>
                </a:tc>
                <a:tc>
                  <a:txBody>
                    <a:bodyPr/>
                    <a:lstStyle/>
                    <a:p>
                      <a:pPr algn="ctr"/>
                      <a:r>
                        <a:rPr lang="fr-FR" dirty="0" smtClean="0"/>
                        <a:t>10</a:t>
                      </a:r>
                      <a:endParaRPr lang="fr-FR" dirty="0"/>
                    </a:p>
                  </a:txBody>
                  <a:tcPr/>
                </a:tc>
                <a:tc>
                  <a:txBody>
                    <a:bodyPr/>
                    <a:lstStyle/>
                    <a:p>
                      <a:pPr algn="ctr"/>
                      <a:r>
                        <a:rPr lang="fr-FR" dirty="0" smtClean="0"/>
                        <a:t>15</a:t>
                      </a:r>
                      <a:endParaRPr lang="fr-FR" dirty="0"/>
                    </a:p>
                  </a:txBody>
                  <a:tcPr/>
                </a:tc>
              </a:tr>
              <a:tr h="370840">
                <a:tc>
                  <a:txBody>
                    <a:bodyPr/>
                    <a:lstStyle/>
                    <a:p>
                      <a:pPr algn="ctr"/>
                      <a:r>
                        <a:rPr lang="fr-FR" dirty="0" smtClean="0"/>
                        <a:t>[16;17[</a:t>
                      </a:r>
                      <a:endParaRPr lang="fr-FR" dirty="0"/>
                    </a:p>
                  </a:txBody>
                  <a:tcPr/>
                </a:tc>
                <a:tc>
                  <a:txBody>
                    <a:bodyPr/>
                    <a:lstStyle/>
                    <a:p>
                      <a:pPr algn="ctr"/>
                      <a:r>
                        <a:rPr lang="fr-FR" dirty="0" smtClean="0"/>
                        <a:t>7</a:t>
                      </a:r>
                      <a:endParaRPr lang="fr-FR" dirty="0"/>
                    </a:p>
                  </a:txBody>
                  <a:tcPr/>
                </a:tc>
                <a:tc>
                  <a:txBody>
                    <a:bodyPr/>
                    <a:lstStyle/>
                    <a:p>
                      <a:pPr algn="ctr"/>
                      <a:r>
                        <a:rPr lang="fr-FR" dirty="0" smtClean="0"/>
                        <a:t>22</a:t>
                      </a:r>
                      <a:endParaRPr lang="fr-FR" dirty="0"/>
                    </a:p>
                  </a:txBody>
                  <a:tcPr/>
                </a:tc>
              </a:tr>
              <a:tr h="370840">
                <a:tc>
                  <a:txBody>
                    <a:bodyPr/>
                    <a:lstStyle/>
                    <a:p>
                      <a:pPr algn="ctr"/>
                      <a:r>
                        <a:rPr lang="fr-FR" dirty="0" smtClean="0"/>
                        <a:t>[17;18[</a:t>
                      </a:r>
                      <a:endParaRPr lang="fr-FR" dirty="0"/>
                    </a:p>
                  </a:txBody>
                  <a:tcPr/>
                </a:tc>
                <a:tc>
                  <a:txBody>
                    <a:bodyPr/>
                    <a:lstStyle/>
                    <a:p>
                      <a:pPr algn="ctr"/>
                      <a:r>
                        <a:rPr lang="fr-FR" dirty="0" smtClean="0"/>
                        <a:t>2</a:t>
                      </a:r>
                      <a:endParaRPr lang="fr-FR" dirty="0"/>
                    </a:p>
                  </a:txBody>
                  <a:tcPr/>
                </a:tc>
                <a:tc>
                  <a:txBody>
                    <a:bodyPr/>
                    <a:lstStyle/>
                    <a:p>
                      <a:pPr algn="ctr"/>
                      <a:r>
                        <a:rPr lang="fr-FR" dirty="0" smtClean="0"/>
                        <a:t>24</a:t>
                      </a:r>
                      <a:endParaRPr lang="fr-FR" dirty="0"/>
                    </a:p>
                  </a:txBody>
                  <a:tcPr/>
                </a:tc>
              </a:tr>
              <a:tr h="370840">
                <a:tc>
                  <a:txBody>
                    <a:bodyPr/>
                    <a:lstStyle/>
                    <a:p>
                      <a:pPr algn="ctr"/>
                      <a:r>
                        <a:rPr lang="fr-FR" dirty="0" smtClean="0"/>
                        <a:t>Total </a:t>
                      </a:r>
                      <a:endParaRPr lang="fr-FR" dirty="0"/>
                    </a:p>
                  </a:txBody>
                  <a:tcPr/>
                </a:tc>
                <a:tc>
                  <a:txBody>
                    <a:bodyPr/>
                    <a:lstStyle/>
                    <a:p>
                      <a:pPr algn="ctr"/>
                      <a:r>
                        <a:rPr lang="fr-FR" dirty="0" smtClean="0"/>
                        <a:t>24</a:t>
                      </a:r>
                      <a:endParaRPr lang="fr-FR" dirty="0"/>
                    </a:p>
                  </a:txBody>
                  <a:tcPr/>
                </a:tc>
                <a:tc>
                  <a:txBody>
                    <a:bodyPr/>
                    <a:lstStyle/>
                    <a:p>
                      <a:pPr algn="ctr"/>
                      <a:r>
                        <a:rPr lang="fr-FR" dirty="0" smtClean="0"/>
                        <a:t>-</a:t>
                      </a:r>
                      <a:endParaRPr lang="fr-FR" dirty="0"/>
                    </a:p>
                  </a:txBody>
                  <a:tcPr/>
                </a:tc>
              </a:tr>
            </a:tbl>
          </a:graphicData>
        </a:graphic>
      </p:graphicFrame>
      <p:cxnSp>
        <p:nvCxnSpPr>
          <p:cNvPr id="8" name="Connecteur droit avec flèche 7"/>
          <p:cNvCxnSpPr/>
          <p:nvPr/>
        </p:nvCxnSpPr>
        <p:spPr>
          <a:xfrm>
            <a:off x="5143504" y="3929066"/>
            <a:ext cx="785818" cy="1588"/>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rot="10800000" flipV="1">
            <a:off x="5072066" y="3929066"/>
            <a:ext cx="785818" cy="428628"/>
          </a:xfrm>
          <a:prstGeom prst="line">
            <a:avLst/>
          </a:prstGeom>
        </p:spPr>
        <p:style>
          <a:lnRef idx="1">
            <a:schemeClr val="accent2"/>
          </a:lnRef>
          <a:fillRef idx="0">
            <a:schemeClr val="accent2"/>
          </a:fillRef>
          <a:effectRef idx="0">
            <a:schemeClr val="accent2"/>
          </a:effectRef>
          <a:fontRef idx="minor">
            <a:schemeClr val="tx1"/>
          </a:fontRef>
        </p:style>
      </p:cxnSp>
      <p:cxnSp>
        <p:nvCxnSpPr>
          <p:cNvPr id="12" name="Connecteur droit avec flèche 11"/>
          <p:cNvCxnSpPr/>
          <p:nvPr/>
        </p:nvCxnSpPr>
        <p:spPr>
          <a:xfrm>
            <a:off x="5072066" y="4357694"/>
            <a:ext cx="1071570" cy="1588"/>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5" name="Connecteur droit 14"/>
          <p:cNvCxnSpPr/>
          <p:nvPr/>
        </p:nvCxnSpPr>
        <p:spPr>
          <a:xfrm rot="10800000" flipV="1">
            <a:off x="5143504" y="4357694"/>
            <a:ext cx="928694" cy="285752"/>
          </a:xfrm>
          <a:prstGeom prst="line">
            <a:avLst/>
          </a:prstGeom>
        </p:spPr>
        <p:style>
          <a:lnRef idx="1">
            <a:schemeClr val="accent2"/>
          </a:lnRef>
          <a:fillRef idx="0">
            <a:schemeClr val="accent2"/>
          </a:fillRef>
          <a:effectRef idx="0">
            <a:schemeClr val="accent2"/>
          </a:effectRef>
          <a:fontRef idx="minor">
            <a:schemeClr val="tx1"/>
          </a:fontRef>
        </p:style>
      </p:cxnSp>
      <p:cxnSp>
        <p:nvCxnSpPr>
          <p:cNvPr id="17" name="Connecteur droit avec flèche 16"/>
          <p:cNvCxnSpPr/>
          <p:nvPr/>
        </p:nvCxnSpPr>
        <p:spPr>
          <a:xfrm>
            <a:off x="5143504" y="4643446"/>
            <a:ext cx="1000132" cy="1588"/>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9" name="Connecteur droit 18"/>
          <p:cNvCxnSpPr/>
          <p:nvPr/>
        </p:nvCxnSpPr>
        <p:spPr>
          <a:xfrm rot="10800000" flipV="1">
            <a:off x="4929190" y="4643446"/>
            <a:ext cx="1143008" cy="357190"/>
          </a:xfrm>
          <a:prstGeom prst="line">
            <a:avLst/>
          </a:prstGeom>
        </p:spPr>
        <p:style>
          <a:lnRef idx="1">
            <a:schemeClr val="accent2"/>
          </a:lnRef>
          <a:fillRef idx="0">
            <a:schemeClr val="accent2"/>
          </a:fillRef>
          <a:effectRef idx="0">
            <a:schemeClr val="accent2"/>
          </a:effectRef>
          <a:fontRef idx="minor">
            <a:schemeClr val="tx1"/>
          </a:fontRef>
        </p:style>
      </p:cxnSp>
      <p:cxnSp>
        <p:nvCxnSpPr>
          <p:cNvPr id="21" name="Connecteur droit avec flèche 20"/>
          <p:cNvCxnSpPr/>
          <p:nvPr/>
        </p:nvCxnSpPr>
        <p:spPr>
          <a:xfrm>
            <a:off x="4929190" y="5000636"/>
            <a:ext cx="1285884" cy="1588"/>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lide(fromBottom)">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slide(fromBottom)">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slide(fromBottom)">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slide(fromBottom)">
                                      <p:cBhvr>
                                        <p:cTn id="22" dur="500"/>
                                        <p:tgtEl>
                                          <p:spTgt spid="15"/>
                                        </p:tgtEl>
                                      </p:cBhvr>
                                    </p:animEffect>
                                  </p:childTnLst>
                                </p:cTn>
                              </p:par>
                              <p:par>
                                <p:cTn id="23" presetID="12" presetClass="entr" presetSubtype="4"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slide(fromBottom)">
                                      <p:cBhvr>
                                        <p:cTn id="25" dur="500"/>
                                        <p:tgtEl>
                                          <p:spTgt spid="17"/>
                                        </p:tgtEl>
                                      </p:cBhvr>
                                    </p:animEffect>
                                  </p:childTnLst>
                                </p:cTn>
                              </p:par>
                              <p:par>
                                <p:cTn id="26" presetID="12" presetClass="entr" presetSubtype="4" fill="hold"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slide(fromBottom)">
                                      <p:cBhvr>
                                        <p:cTn id="28" dur="500"/>
                                        <p:tgtEl>
                                          <p:spTgt spid="19"/>
                                        </p:tgtEl>
                                      </p:cBhvr>
                                    </p:animEffect>
                                  </p:childTnLst>
                                </p:cTn>
                              </p:par>
                              <p:par>
                                <p:cTn id="29" presetID="12" presetClass="entr" presetSubtype="4"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slide(fromBottom)">
                                      <p:cBhvr>
                                        <p:cTn id="3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r>
              <a:rPr lang="fr-FR" sz="2400" b="1" dirty="0" smtClean="0">
                <a:solidFill>
                  <a:srgbClr val="C00000"/>
                </a:solidFill>
                <a:latin typeface="Times New Roman" pitchFamily="18" charset="0"/>
                <a:cs typeface="Times New Roman" pitchFamily="18" charset="0"/>
              </a:rPr>
              <a:t>Effectif cumulé croissant</a:t>
            </a: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5" name="Rectangle 4"/>
          <p:cNvSpPr/>
          <p:nvPr/>
        </p:nvSpPr>
        <p:spPr>
          <a:xfrm>
            <a:off x="500034" y="2643182"/>
            <a:ext cx="8143932" cy="2862322"/>
          </a:xfrm>
          <a:prstGeom prst="rect">
            <a:avLst/>
          </a:prstGeom>
        </p:spPr>
        <p:txBody>
          <a:bodyPr wrap="square">
            <a:spAutoFit/>
          </a:bodyPr>
          <a:lstStyle/>
          <a:p>
            <a:pPr marL="457200" indent="-457200" algn="just">
              <a:lnSpc>
                <a:spcPct val="150000"/>
              </a:lnSpc>
              <a:buFont typeface="+mj-lt"/>
              <a:buAutoNum type="arabicPeriod"/>
            </a:pPr>
            <a:r>
              <a:rPr lang="fr-FR" sz="2000" dirty="0" smtClean="0">
                <a:latin typeface="Times New Roman" pitchFamily="18" charset="0"/>
                <a:cs typeface="Times New Roman" pitchFamily="18" charset="0"/>
              </a:rPr>
              <a:t>Pour la première case des ECC, on recopie la valeur n1.</a:t>
            </a:r>
          </a:p>
          <a:p>
            <a:pPr marL="457200" indent="-457200" algn="just">
              <a:lnSpc>
                <a:spcPct val="150000"/>
              </a:lnSpc>
              <a:buFont typeface="+mj-lt"/>
              <a:buAutoNum type="arabicPeriod"/>
            </a:pPr>
            <a:r>
              <a:rPr lang="fr-FR" sz="2000" dirty="0" smtClean="0">
                <a:latin typeface="Times New Roman" pitchFamily="18" charset="0"/>
                <a:cs typeface="Times New Roman" pitchFamily="18" charset="0"/>
              </a:rPr>
              <a:t>Par la suite on additionne la valeur et la valeur précédente 5+10 = 15; 15+7=22; 22+2=24, c'est pour cela que l'on dit effectifs cumulés ( addition ) croissants ( les nombres sont de plus en plus grand )</a:t>
            </a:r>
          </a:p>
          <a:p>
            <a:pPr marL="457200" indent="-457200" algn="just">
              <a:lnSpc>
                <a:spcPct val="150000"/>
              </a:lnSpc>
              <a:buFont typeface="+mj-lt"/>
              <a:buAutoNum type="arabicPeriod"/>
            </a:pPr>
            <a:r>
              <a:rPr lang="fr-FR" sz="2000" dirty="0" smtClean="0">
                <a:latin typeface="Times New Roman" pitchFamily="18" charset="0"/>
                <a:cs typeface="Times New Roman" pitchFamily="18" charset="0"/>
              </a:rPr>
              <a:t>Pour la dernière valeur des ECC, après calcul, on doit obtenir obligatoirement la valeur de l'effectif total N =24.</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sz="2400" b="1" dirty="0" smtClean="0">
                <a:solidFill>
                  <a:srgbClr val="C00000"/>
                </a:solidFill>
                <a:latin typeface="Times New Roman" pitchFamily="18" charset="0"/>
                <a:cs typeface="Times New Roman" pitchFamily="18" charset="0"/>
              </a:rPr>
              <a:t>Effectif cumulé décroissant</a:t>
            </a:r>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graphicFrame>
        <p:nvGraphicFramePr>
          <p:cNvPr id="5" name="Tableau 4"/>
          <p:cNvGraphicFramePr>
            <a:graphicFrameLocks noGrp="1"/>
          </p:cNvGraphicFramePr>
          <p:nvPr/>
        </p:nvGraphicFramePr>
        <p:xfrm>
          <a:off x="2214546" y="2714620"/>
          <a:ext cx="4738710" cy="2225040"/>
        </p:xfrm>
        <a:graphic>
          <a:graphicData uri="http://schemas.openxmlformats.org/drawingml/2006/table">
            <a:tbl>
              <a:tblPr firstRow="1" bandRow="1">
                <a:tableStyleId>{5940675A-B579-460E-94D1-54222C63F5DA}</a:tableStyleId>
              </a:tblPr>
              <a:tblGrid>
                <a:gridCol w="1579570"/>
                <a:gridCol w="1579570"/>
                <a:gridCol w="1579570"/>
              </a:tblGrid>
              <a:tr h="370840">
                <a:tc>
                  <a:txBody>
                    <a:bodyPr/>
                    <a:lstStyle/>
                    <a:p>
                      <a:pPr algn="ctr"/>
                      <a:r>
                        <a:rPr lang="fr-FR" b="1" dirty="0" smtClean="0"/>
                        <a:t>Age </a:t>
                      </a:r>
                      <a:endParaRPr lang="fr-FR" b="1" dirty="0"/>
                    </a:p>
                  </a:txBody>
                  <a:tcPr/>
                </a:tc>
                <a:tc>
                  <a:txBody>
                    <a:bodyPr/>
                    <a:lstStyle/>
                    <a:p>
                      <a:pPr algn="ctr"/>
                      <a:r>
                        <a:rPr lang="fr-FR" b="1" dirty="0" smtClean="0"/>
                        <a:t>Effectif </a:t>
                      </a:r>
                      <a:endParaRPr lang="fr-FR" b="1" dirty="0"/>
                    </a:p>
                  </a:txBody>
                  <a:tcPr/>
                </a:tc>
                <a:tc>
                  <a:txBody>
                    <a:bodyPr/>
                    <a:lstStyle/>
                    <a:p>
                      <a:pPr algn="ctr"/>
                      <a:r>
                        <a:rPr lang="fr-FR" b="1" dirty="0" smtClean="0"/>
                        <a:t>ECD</a:t>
                      </a:r>
                      <a:endParaRPr lang="fr-FR" b="1" dirty="0"/>
                    </a:p>
                  </a:txBody>
                  <a:tcPr/>
                </a:tc>
              </a:tr>
              <a:tr h="370840">
                <a:tc>
                  <a:txBody>
                    <a:bodyPr/>
                    <a:lstStyle/>
                    <a:p>
                      <a:pPr algn="ctr"/>
                      <a:r>
                        <a:rPr lang="fr-FR" dirty="0" smtClean="0"/>
                        <a:t>[14;15[</a:t>
                      </a:r>
                      <a:endParaRPr lang="fr-FR" dirty="0"/>
                    </a:p>
                  </a:txBody>
                  <a:tcPr/>
                </a:tc>
                <a:tc>
                  <a:txBody>
                    <a:bodyPr/>
                    <a:lstStyle/>
                    <a:p>
                      <a:pPr algn="ctr"/>
                      <a:r>
                        <a:rPr lang="fr-FR" dirty="0" smtClean="0"/>
                        <a:t>5</a:t>
                      </a:r>
                      <a:endParaRPr lang="fr-FR" dirty="0"/>
                    </a:p>
                  </a:txBody>
                  <a:tcPr/>
                </a:tc>
                <a:tc>
                  <a:txBody>
                    <a:bodyPr/>
                    <a:lstStyle/>
                    <a:p>
                      <a:pPr algn="ctr"/>
                      <a:r>
                        <a:rPr lang="fr-FR" dirty="0" smtClean="0"/>
                        <a:t>24</a:t>
                      </a:r>
                      <a:endParaRPr lang="fr-FR" dirty="0"/>
                    </a:p>
                  </a:txBody>
                  <a:tcPr/>
                </a:tc>
              </a:tr>
              <a:tr h="370840">
                <a:tc>
                  <a:txBody>
                    <a:bodyPr/>
                    <a:lstStyle/>
                    <a:p>
                      <a:pPr algn="ctr"/>
                      <a:r>
                        <a:rPr lang="fr-FR" dirty="0" smtClean="0"/>
                        <a:t>[15;16[</a:t>
                      </a:r>
                      <a:endParaRPr lang="fr-FR" dirty="0"/>
                    </a:p>
                  </a:txBody>
                  <a:tcPr/>
                </a:tc>
                <a:tc>
                  <a:txBody>
                    <a:bodyPr/>
                    <a:lstStyle/>
                    <a:p>
                      <a:pPr algn="ctr"/>
                      <a:r>
                        <a:rPr lang="fr-FR" dirty="0" smtClean="0"/>
                        <a:t>10</a:t>
                      </a:r>
                      <a:endParaRPr lang="fr-FR" dirty="0"/>
                    </a:p>
                  </a:txBody>
                  <a:tcPr/>
                </a:tc>
                <a:tc>
                  <a:txBody>
                    <a:bodyPr/>
                    <a:lstStyle/>
                    <a:p>
                      <a:pPr algn="ctr"/>
                      <a:r>
                        <a:rPr lang="fr-FR" dirty="0" smtClean="0"/>
                        <a:t>19</a:t>
                      </a:r>
                      <a:endParaRPr lang="fr-FR" dirty="0"/>
                    </a:p>
                  </a:txBody>
                  <a:tcPr/>
                </a:tc>
              </a:tr>
              <a:tr h="370840">
                <a:tc>
                  <a:txBody>
                    <a:bodyPr/>
                    <a:lstStyle/>
                    <a:p>
                      <a:pPr algn="ctr"/>
                      <a:r>
                        <a:rPr lang="fr-FR" dirty="0" smtClean="0"/>
                        <a:t>[16;17[</a:t>
                      </a:r>
                      <a:endParaRPr lang="fr-FR" dirty="0"/>
                    </a:p>
                  </a:txBody>
                  <a:tcPr/>
                </a:tc>
                <a:tc>
                  <a:txBody>
                    <a:bodyPr/>
                    <a:lstStyle/>
                    <a:p>
                      <a:pPr algn="ctr"/>
                      <a:r>
                        <a:rPr lang="fr-FR" dirty="0" smtClean="0"/>
                        <a:t>7</a:t>
                      </a:r>
                      <a:endParaRPr lang="fr-FR" dirty="0"/>
                    </a:p>
                  </a:txBody>
                  <a:tcPr/>
                </a:tc>
                <a:tc>
                  <a:txBody>
                    <a:bodyPr/>
                    <a:lstStyle/>
                    <a:p>
                      <a:pPr algn="ctr"/>
                      <a:r>
                        <a:rPr lang="fr-FR" dirty="0" smtClean="0"/>
                        <a:t>9</a:t>
                      </a:r>
                      <a:endParaRPr lang="fr-FR" dirty="0"/>
                    </a:p>
                  </a:txBody>
                  <a:tcPr/>
                </a:tc>
              </a:tr>
              <a:tr h="370840">
                <a:tc>
                  <a:txBody>
                    <a:bodyPr/>
                    <a:lstStyle/>
                    <a:p>
                      <a:pPr algn="ctr"/>
                      <a:r>
                        <a:rPr lang="fr-FR" dirty="0" smtClean="0"/>
                        <a:t>[17;18[</a:t>
                      </a:r>
                      <a:endParaRPr lang="fr-FR" dirty="0"/>
                    </a:p>
                  </a:txBody>
                  <a:tcPr/>
                </a:tc>
                <a:tc>
                  <a:txBody>
                    <a:bodyPr/>
                    <a:lstStyle/>
                    <a:p>
                      <a:pPr algn="ctr"/>
                      <a:r>
                        <a:rPr lang="fr-FR" dirty="0" smtClean="0"/>
                        <a:t>2</a:t>
                      </a:r>
                      <a:endParaRPr lang="fr-FR" dirty="0"/>
                    </a:p>
                  </a:txBody>
                  <a:tcPr/>
                </a:tc>
                <a:tc>
                  <a:txBody>
                    <a:bodyPr/>
                    <a:lstStyle/>
                    <a:p>
                      <a:pPr algn="ctr"/>
                      <a:r>
                        <a:rPr lang="fr-FR" dirty="0" smtClean="0"/>
                        <a:t>2</a:t>
                      </a:r>
                      <a:endParaRPr lang="fr-FR" dirty="0"/>
                    </a:p>
                  </a:txBody>
                  <a:tcPr/>
                </a:tc>
              </a:tr>
              <a:tr h="370840">
                <a:tc>
                  <a:txBody>
                    <a:bodyPr/>
                    <a:lstStyle/>
                    <a:p>
                      <a:pPr algn="ctr"/>
                      <a:r>
                        <a:rPr lang="fr-FR" dirty="0" smtClean="0"/>
                        <a:t>Total </a:t>
                      </a:r>
                      <a:endParaRPr lang="fr-FR" dirty="0"/>
                    </a:p>
                  </a:txBody>
                  <a:tcPr/>
                </a:tc>
                <a:tc>
                  <a:txBody>
                    <a:bodyPr/>
                    <a:lstStyle/>
                    <a:p>
                      <a:pPr algn="ctr"/>
                      <a:r>
                        <a:rPr lang="fr-FR" dirty="0" smtClean="0"/>
                        <a:t>24</a:t>
                      </a:r>
                      <a:endParaRPr lang="fr-FR" dirty="0"/>
                    </a:p>
                  </a:txBody>
                  <a:tcPr/>
                </a:tc>
                <a:tc>
                  <a:txBody>
                    <a:bodyPr/>
                    <a:lstStyle/>
                    <a:p>
                      <a:pPr algn="ctr"/>
                      <a:r>
                        <a:rPr lang="fr-FR" dirty="0" smtClean="0"/>
                        <a:t>-</a:t>
                      </a:r>
                      <a:endParaRPr lang="fr-FR" dirty="0"/>
                    </a:p>
                  </a:txBody>
                  <a:tcPr/>
                </a:tc>
              </a:tr>
            </a:tbl>
          </a:graphicData>
        </a:graphic>
      </p:graphicFrame>
      <p:cxnSp>
        <p:nvCxnSpPr>
          <p:cNvPr id="9" name="Connecteur droit 8"/>
          <p:cNvCxnSpPr/>
          <p:nvPr/>
        </p:nvCxnSpPr>
        <p:spPr>
          <a:xfrm rot="10800000">
            <a:off x="4714876" y="3286124"/>
            <a:ext cx="1357322" cy="1588"/>
          </a:xfrm>
          <a:prstGeom prst="line">
            <a:avLst/>
          </a:prstGeom>
        </p:spPr>
        <p:style>
          <a:lnRef idx="1">
            <a:schemeClr val="accent2"/>
          </a:lnRef>
          <a:fillRef idx="0">
            <a:schemeClr val="accent2"/>
          </a:fillRef>
          <a:effectRef idx="0">
            <a:schemeClr val="accent2"/>
          </a:effectRef>
          <a:fontRef idx="minor">
            <a:schemeClr val="tx1"/>
          </a:fontRef>
        </p:style>
      </p:cxnSp>
      <p:cxnSp>
        <p:nvCxnSpPr>
          <p:cNvPr id="11" name="Connecteur droit avec flèche 10"/>
          <p:cNvCxnSpPr/>
          <p:nvPr/>
        </p:nvCxnSpPr>
        <p:spPr>
          <a:xfrm>
            <a:off x="4714876" y="3286124"/>
            <a:ext cx="1357322" cy="35719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3" name="Connecteur droit 12"/>
          <p:cNvCxnSpPr/>
          <p:nvPr/>
        </p:nvCxnSpPr>
        <p:spPr>
          <a:xfrm rot="10800000">
            <a:off x="4714876" y="3643314"/>
            <a:ext cx="128588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4714876" y="3643314"/>
            <a:ext cx="1428760" cy="35719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rot="10800000">
            <a:off x="4714876" y="4000504"/>
            <a:ext cx="1428760"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4643438" y="4000504"/>
            <a:ext cx="1571636" cy="428628"/>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rot="10800000">
            <a:off x="4714876" y="4429132"/>
            <a:ext cx="1500198"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Bottom)">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slide(fromBottom)">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slide(fromBottom)">
                                      <p:cBhvr>
                                        <p:cTn id="17" dur="500"/>
                                        <p:tgtEl>
                                          <p:spTgt spid="13"/>
                                        </p:tgtEl>
                                      </p:cBhvr>
                                    </p:animEffect>
                                  </p:childTnLst>
                                </p:cTn>
                              </p:par>
                              <p:par>
                                <p:cTn id="18" presetID="12" presetClass="entr" presetSubtype="4" fill="hold"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slide(fromBottom)">
                                      <p:cBhvr>
                                        <p:cTn id="20" dur="500"/>
                                        <p:tgtEl>
                                          <p:spTgt spid="15"/>
                                        </p:tgtEl>
                                      </p:cBhvr>
                                    </p:animEffect>
                                  </p:childTnLst>
                                </p:cTn>
                              </p:par>
                              <p:par>
                                <p:cTn id="21" presetID="12" presetClass="entr" presetSubtype="4"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slide(fromBottom)">
                                      <p:cBhvr>
                                        <p:cTn id="23" dur="500"/>
                                        <p:tgtEl>
                                          <p:spTgt spid="17"/>
                                        </p:tgtEl>
                                      </p:cBhvr>
                                    </p:animEffect>
                                  </p:childTnLst>
                                </p:cTn>
                              </p:par>
                              <p:par>
                                <p:cTn id="24" presetID="12" presetClass="entr" presetSubtype="4" fill="hold" nodeType="with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slide(fromBottom)">
                                      <p:cBhvr>
                                        <p:cTn id="26" dur="500"/>
                                        <p:tgtEl>
                                          <p:spTgt spid="19"/>
                                        </p:tgtEl>
                                      </p:cBhvr>
                                    </p:animEffect>
                                  </p:childTnLst>
                                </p:cTn>
                              </p:par>
                              <p:par>
                                <p:cTn id="27" presetID="12" presetClass="entr" presetSubtype="4" fill="hold" nodeType="with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slide(fromBottom)">
                                      <p:cBhvr>
                                        <p:cTn id="2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buNone/>
            </a:pPr>
            <a:r>
              <a:rPr lang="fr-FR" sz="2400" b="1" dirty="0" smtClean="0">
                <a:solidFill>
                  <a:srgbClr val="C00000"/>
                </a:solidFill>
                <a:latin typeface="Times New Roman" pitchFamily="18" charset="0"/>
                <a:cs typeface="Times New Roman" pitchFamily="18" charset="0"/>
              </a:rPr>
              <a:t>Effectif cumulé croissant et décroissant</a:t>
            </a:r>
          </a:p>
          <a:p>
            <a:pPr>
              <a:buNone/>
            </a:pPr>
            <a:r>
              <a:rPr lang="fr-FR" sz="2400" i="1" dirty="0" smtClean="0">
                <a:latin typeface="Times New Roman" pitchFamily="18" charset="0"/>
                <a:cs typeface="Times New Roman" pitchFamily="18" charset="0"/>
              </a:rPr>
              <a:t>Exercice d’application </a:t>
            </a:r>
          </a:p>
          <a:p>
            <a:pPr>
              <a:buNone/>
            </a:pPr>
            <a:r>
              <a:rPr lang="fr-FR" sz="2400" i="1" dirty="0" smtClean="0">
                <a:latin typeface="Times New Roman" pitchFamily="18" charset="0"/>
                <a:cs typeface="Times New Roman" pitchFamily="18" charset="0"/>
              </a:rPr>
              <a:t>Le tableau suivant présente la distribution des notes de 20 élèves d’une  classe.</a:t>
            </a:r>
          </a:p>
          <a:p>
            <a:endParaRPr lang="fr-FR" dirty="0" smtClean="0"/>
          </a:p>
          <a:p>
            <a:endParaRPr lang="fr-FR" dirty="0" smtClean="0"/>
          </a:p>
          <a:p>
            <a:endParaRPr lang="fr-FR" dirty="0" smtClean="0"/>
          </a:p>
          <a:p>
            <a:endParaRPr lang="fr-FR" dirty="0" smtClean="0"/>
          </a:p>
          <a:p>
            <a:r>
              <a:rPr lang="fr-FR" sz="2400" i="1" dirty="0" smtClean="0">
                <a:latin typeface="Times New Roman" pitchFamily="18" charset="0"/>
                <a:cs typeface="Times New Roman" pitchFamily="18" charset="0"/>
              </a:rPr>
              <a:t>Calculez les effectifs cumulés croissants et décroissants</a:t>
            </a:r>
            <a:r>
              <a:rPr lang="fr-FR" dirty="0" smtClean="0"/>
              <a:t>.</a:t>
            </a:r>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graphicFrame>
        <p:nvGraphicFramePr>
          <p:cNvPr id="9" name="Tableau 8"/>
          <p:cNvGraphicFramePr>
            <a:graphicFrameLocks noGrp="1"/>
          </p:cNvGraphicFramePr>
          <p:nvPr/>
        </p:nvGraphicFramePr>
        <p:xfrm>
          <a:off x="1500166" y="3357562"/>
          <a:ext cx="6357984" cy="1828800"/>
        </p:xfrm>
        <a:graphic>
          <a:graphicData uri="http://schemas.openxmlformats.org/drawingml/2006/table">
            <a:tbl>
              <a:tblPr firstRow="1" bandRow="1">
                <a:tableStyleId>{5940675A-B579-460E-94D1-54222C63F5DA}</a:tableStyleId>
              </a:tblPr>
              <a:tblGrid>
                <a:gridCol w="1059664"/>
                <a:gridCol w="1059664"/>
                <a:gridCol w="1059664"/>
                <a:gridCol w="1059664"/>
                <a:gridCol w="1059664"/>
                <a:gridCol w="1059664"/>
              </a:tblGrid>
              <a:tr h="370840">
                <a:tc>
                  <a:txBody>
                    <a:bodyPr/>
                    <a:lstStyle/>
                    <a:p>
                      <a:pPr algn="ctr"/>
                      <a:r>
                        <a:rPr lang="fr-FR" b="1" dirty="0" smtClean="0"/>
                        <a:t>Notes des élèves </a:t>
                      </a:r>
                      <a:endParaRPr lang="fr-FR" b="1" dirty="0"/>
                    </a:p>
                  </a:txBody>
                  <a:tcPr/>
                </a:tc>
                <a:tc>
                  <a:txBody>
                    <a:bodyPr/>
                    <a:lstStyle/>
                    <a:p>
                      <a:pPr algn="ctr"/>
                      <a:r>
                        <a:rPr lang="fr-FR" dirty="0" smtClean="0"/>
                        <a:t>2</a:t>
                      </a:r>
                      <a:endParaRPr lang="fr-FR" dirty="0"/>
                    </a:p>
                  </a:txBody>
                  <a:tcPr/>
                </a:tc>
                <a:tc>
                  <a:txBody>
                    <a:bodyPr/>
                    <a:lstStyle/>
                    <a:p>
                      <a:pPr algn="ctr"/>
                      <a:r>
                        <a:rPr lang="fr-FR" dirty="0" smtClean="0"/>
                        <a:t>6</a:t>
                      </a:r>
                      <a:endParaRPr lang="fr-FR" dirty="0"/>
                    </a:p>
                  </a:txBody>
                  <a:tcPr/>
                </a:tc>
                <a:tc>
                  <a:txBody>
                    <a:bodyPr/>
                    <a:lstStyle/>
                    <a:p>
                      <a:pPr algn="ctr"/>
                      <a:r>
                        <a:rPr lang="fr-FR" dirty="0" smtClean="0"/>
                        <a:t>8</a:t>
                      </a:r>
                      <a:endParaRPr lang="fr-FR" dirty="0"/>
                    </a:p>
                  </a:txBody>
                  <a:tcPr/>
                </a:tc>
                <a:tc>
                  <a:txBody>
                    <a:bodyPr/>
                    <a:lstStyle/>
                    <a:p>
                      <a:pPr algn="ctr"/>
                      <a:r>
                        <a:rPr lang="fr-FR" dirty="0" smtClean="0"/>
                        <a:t>9</a:t>
                      </a:r>
                      <a:endParaRPr lang="fr-FR" dirty="0"/>
                    </a:p>
                  </a:txBody>
                  <a:tcPr/>
                </a:tc>
                <a:tc>
                  <a:txBody>
                    <a:bodyPr/>
                    <a:lstStyle/>
                    <a:p>
                      <a:pPr algn="ctr"/>
                      <a:r>
                        <a:rPr lang="fr-FR" dirty="0" smtClean="0"/>
                        <a:t>10</a:t>
                      </a:r>
                      <a:endParaRPr lang="fr-FR" dirty="0"/>
                    </a:p>
                  </a:txBody>
                  <a:tcPr/>
                </a:tc>
              </a:tr>
              <a:tr h="370840">
                <a:tc>
                  <a:txBody>
                    <a:bodyPr/>
                    <a:lstStyle/>
                    <a:p>
                      <a:pPr algn="ctr"/>
                      <a:r>
                        <a:rPr lang="fr-FR" b="1" dirty="0" smtClean="0"/>
                        <a:t>Nombre des élèves </a:t>
                      </a:r>
                      <a:endParaRPr lang="fr-FR" b="1" dirty="0"/>
                    </a:p>
                  </a:txBody>
                  <a:tcPr/>
                </a:tc>
                <a:tc>
                  <a:txBody>
                    <a:bodyPr/>
                    <a:lstStyle/>
                    <a:p>
                      <a:pPr algn="ctr"/>
                      <a:r>
                        <a:rPr lang="fr-FR" dirty="0" smtClean="0"/>
                        <a:t>1</a:t>
                      </a:r>
                      <a:endParaRPr lang="fr-FR" dirty="0"/>
                    </a:p>
                  </a:txBody>
                  <a:tcPr/>
                </a:tc>
                <a:tc>
                  <a:txBody>
                    <a:bodyPr/>
                    <a:lstStyle/>
                    <a:p>
                      <a:pPr algn="ctr"/>
                      <a:r>
                        <a:rPr lang="fr-FR" dirty="0" smtClean="0"/>
                        <a:t>3</a:t>
                      </a:r>
                      <a:endParaRPr lang="fr-FR" dirty="0"/>
                    </a:p>
                  </a:txBody>
                  <a:tcPr/>
                </a:tc>
                <a:tc>
                  <a:txBody>
                    <a:bodyPr/>
                    <a:lstStyle/>
                    <a:p>
                      <a:pPr algn="ctr"/>
                      <a:r>
                        <a:rPr lang="fr-FR" dirty="0" smtClean="0"/>
                        <a:t>3</a:t>
                      </a:r>
                      <a:endParaRPr lang="fr-FR" dirty="0"/>
                    </a:p>
                  </a:txBody>
                  <a:tcPr/>
                </a:tc>
                <a:tc>
                  <a:txBody>
                    <a:bodyPr/>
                    <a:lstStyle/>
                    <a:p>
                      <a:pPr algn="ctr"/>
                      <a:r>
                        <a:rPr lang="fr-FR" dirty="0" smtClean="0"/>
                        <a:t>7</a:t>
                      </a:r>
                      <a:endParaRPr lang="fr-FR" dirty="0"/>
                    </a:p>
                  </a:txBody>
                  <a:tcPr/>
                </a:tc>
                <a:tc>
                  <a:txBody>
                    <a:bodyPr/>
                    <a:lstStyle/>
                    <a:p>
                      <a:pPr algn="ctr"/>
                      <a:r>
                        <a:rPr lang="fr-FR" dirty="0" smtClean="0"/>
                        <a:t>6</a:t>
                      </a:r>
                      <a:endParaRPr lang="fr-FR" dirty="0"/>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b="1" dirty="0" smtClean="0">
                <a:latin typeface="Times New Roman" pitchFamily="18" charset="0"/>
                <a:cs typeface="Times New Roman" pitchFamily="18" charset="0"/>
              </a:rPr>
              <a:t>La Statistique ou les statistiques ?</a:t>
            </a:r>
          </a:p>
          <a:p>
            <a:pPr algn="ctr">
              <a:buNone/>
            </a:pPr>
            <a:endParaRPr lang="fr-FR" b="1" dirty="0" smtClean="0">
              <a:latin typeface="Times New Roman" pitchFamily="18" charset="0"/>
              <a:cs typeface="Times New Roman" pitchFamily="18" charset="0"/>
            </a:endParaRPr>
          </a:p>
          <a:p>
            <a:pPr algn="just">
              <a:lnSpc>
                <a:spcPct val="150000"/>
              </a:lnSpc>
            </a:pPr>
            <a:r>
              <a:rPr lang="fr-FR" sz="2400" b="1" dirty="0" smtClean="0">
                <a:solidFill>
                  <a:srgbClr val="C00000"/>
                </a:solidFill>
                <a:latin typeface="Times New Roman" pitchFamily="18" charset="0"/>
                <a:cs typeface="Times New Roman" pitchFamily="18" charset="0"/>
              </a:rPr>
              <a:t>La Statistique</a:t>
            </a:r>
            <a:r>
              <a:rPr lang="fr-FR" sz="2400" dirty="0" smtClean="0">
                <a:latin typeface="Times New Roman" pitchFamily="18" charset="0"/>
                <a:cs typeface="Times New Roman" pitchFamily="18" charset="0"/>
              </a:rPr>
              <a:t>: la  discipline qui a pour objet les méthodes qui permettent d'analyser les données statistiques. C’est la </a:t>
            </a:r>
            <a:r>
              <a:rPr lang="fr-FR" sz="2400" b="1" i="1" dirty="0" smtClean="0">
                <a:latin typeface="Times New Roman" pitchFamily="18" charset="0"/>
                <a:cs typeface="Times New Roman" pitchFamily="18" charset="0"/>
              </a:rPr>
              <a:t>science</a:t>
            </a:r>
            <a:r>
              <a:rPr lang="fr-FR" sz="2400" dirty="0" smtClean="0">
                <a:latin typeface="Times New Roman" pitchFamily="18" charset="0"/>
                <a:cs typeface="Times New Roman" pitchFamily="18" charset="0"/>
              </a:rPr>
              <a:t> qui permet d’obtenir et de traiter ces données. </a:t>
            </a:r>
            <a:endParaRPr lang="fr-FR" sz="2400" dirty="0">
              <a:latin typeface="Times New Roman" pitchFamily="18" charset="0"/>
              <a:cs typeface="Times New Roman" pitchFamily="18" charset="0"/>
            </a:endParaRP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000" b="1" i="0" u="none" strike="noStrike" kern="1200" cap="none" spc="0" normalizeH="0" baseline="0" noProof="0" smtClean="0">
                <a:ln>
                  <a:noFill/>
                </a:ln>
                <a:solidFill>
                  <a:srgbClr val="C00000"/>
                </a:solidFill>
                <a:effectLst/>
                <a:uLnTx/>
                <a:uFillTx/>
                <a:latin typeface="Constantia" pitchFamily="18" charset="0"/>
                <a:ea typeface="+mn-ea"/>
                <a:cs typeface="+mn-cs"/>
              </a:rPr>
              <a:t>INTRODUCTION</a:t>
            </a:r>
            <a:endParaRPr kumimoji="0" lang="fr-FR" sz="4000" b="1" i="0" u="none" strike="noStrike" kern="1200" cap="none" spc="0" normalizeH="0" baseline="0" noProof="0" dirty="0" smtClean="0">
              <a:ln>
                <a:noFill/>
              </a:ln>
              <a:solidFill>
                <a:srgbClr val="C00000"/>
              </a:solidFill>
              <a:effectLst/>
              <a:uLnTx/>
              <a:uFillTx/>
              <a:latin typeface="Constantia" pitchFamily="18" charset="0"/>
              <a:ea typeface="+mn-ea"/>
              <a:cs typeface="+mn-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idx="1"/>
          </p:nvPr>
        </p:nvGraphicFramePr>
        <p:xfrm>
          <a:off x="1000098" y="2357430"/>
          <a:ext cx="6929490" cy="3071834"/>
        </p:xfrm>
        <a:graphic>
          <a:graphicData uri="http://schemas.openxmlformats.org/drawingml/2006/table">
            <a:tbl>
              <a:tblPr firstRow="1" bandRow="1">
                <a:tableStyleId>{5940675A-B579-460E-94D1-54222C63F5DA}</a:tableStyleId>
              </a:tblPr>
              <a:tblGrid>
                <a:gridCol w="1154915"/>
                <a:gridCol w="1154915"/>
                <a:gridCol w="1154915"/>
                <a:gridCol w="1154915"/>
                <a:gridCol w="1154915"/>
                <a:gridCol w="1154915"/>
              </a:tblGrid>
              <a:tr h="1092747">
                <a:tc>
                  <a:txBody>
                    <a:bodyPr/>
                    <a:lstStyle/>
                    <a:p>
                      <a:pPr algn="ctr"/>
                      <a:r>
                        <a:rPr lang="fr-FR" b="1" dirty="0" smtClean="0"/>
                        <a:t>Notes des élèves </a:t>
                      </a:r>
                      <a:endParaRPr lang="fr-FR" b="1" dirty="0"/>
                    </a:p>
                  </a:txBody>
                  <a:tcPr/>
                </a:tc>
                <a:tc>
                  <a:txBody>
                    <a:bodyPr/>
                    <a:lstStyle/>
                    <a:p>
                      <a:pPr algn="ctr"/>
                      <a:r>
                        <a:rPr lang="fr-FR" dirty="0" smtClean="0"/>
                        <a:t>2</a:t>
                      </a:r>
                      <a:endParaRPr lang="fr-FR" dirty="0"/>
                    </a:p>
                  </a:txBody>
                  <a:tcPr/>
                </a:tc>
                <a:tc>
                  <a:txBody>
                    <a:bodyPr/>
                    <a:lstStyle/>
                    <a:p>
                      <a:pPr algn="ctr"/>
                      <a:r>
                        <a:rPr lang="fr-FR" dirty="0" smtClean="0"/>
                        <a:t>6</a:t>
                      </a:r>
                      <a:endParaRPr lang="fr-FR" dirty="0"/>
                    </a:p>
                  </a:txBody>
                  <a:tcPr/>
                </a:tc>
                <a:tc>
                  <a:txBody>
                    <a:bodyPr/>
                    <a:lstStyle/>
                    <a:p>
                      <a:pPr algn="ctr"/>
                      <a:r>
                        <a:rPr lang="fr-FR" dirty="0" smtClean="0"/>
                        <a:t>8</a:t>
                      </a:r>
                      <a:endParaRPr lang="fr-FR" dirty="0"/>
                    </a:p>
                  </a:txBody>
                  <a:tcPr/>
                </a:tc>
                <a:tc>
                  <a:txBody>
                    <a:bodyPr/>
                    <a:lstStyle/>
                    <a:p>
                      <a:pPr algn="ctr"/>
                      <a:r>
                        <a:rPr lang="fr-FR" dirty="0" smtClean="0"/>
                        <a:t>9</a:t>
                      </a:r>
                      <a:endParaRPr lang="fr-FR" dirty="0"/>
                    </a:p>
                  </a:txBody>
                  <a:tcPr/>
                </a:tc>
                <a:tc>
                  <a:txBody>
                    <a:bodyPr/>
                    <a:lstStyle/>
                    <a:p>
                      <a:pPr algn="ctr"/>
                      <a:r>
                        <a:rPr lang="fr-FR" dirty="0" smtClean="0"/>
                        <a:t>10</a:t>
                      </a:r>
                      <a:endParaRPr lang="fr-FR" dirty="0"/>
                    </a:p>
                  </a:txBody>
                  <a:tcPr/>
                </a:tc>
              </a:tr>
              <a:tr h="1092747">
                <a:tc>
                  <a:txBody>
                    <a:bodyPr/>
                    <a:lstStyle/>
                    <a:p>
                      <a:pPr algn="ctr"/>
                      <a:r>
                        <a:rPr lang="fr-FR" b="1" dirty="0" smtClean="0"/>
                        <a:t>Nombre des élèves </a:t>
                      </a:r>
                      <a:endParaRPr lang="fr-FR" b="1" dirty="0"/>
                    </a:p>
                  </a:txBody>
                  <a:tcPr/>
                </a:tc>
                <a:tc>
                  <a:txBody>
                    <a:bodyPr/>
                    <a:lstStyle/>
                    <a:p>
                      <a:pPr algn="ctr"/>
                      <a:r>
                        <a:rPr lang="fr-FR" dirty="0" smtClean="0"/>
                        <a:t>1</a:t>
                      </a:r>
                      <a:endParaRPr lang="fr-FR" dirty="0"/>
                    </a:p>
                  </a:txBody>
                  <a:tcPr/>
                </a:tc>
                <a:tc>
                  <a:txBody>
                    <a:bodyPr/>
                    <a:lstStyle/>
                    <a:p>
                      <a:pPr algn="ctr"/>
                      <a:r>
                        <a:rPr lang="fr-FR" dirty="0" smtClean="0"/>
                        <a:t>3</a:t>
                      </a:r>
                      <a:endParaRPr lang="fr-FR" dirty="0"/>
                    </a:p>
                  </a:txBody>
                  <a:tcPr/>
                </a:tc>
                <a:tc>
                  <a:txBody>
                    <a:bodyPr/>
                    <a:lstStyle/>
                    <a:p>
                      <a:pPr algn="ctr"/>
                      <a:r>
                        <a:rPr lang="fr-FR" dirty="0" smtClean="0"/>
                        <a:t>3</a:t>
                      </a:r>
                      <a:endParaRPr lang="fr-FR" dirty="0"/>
                    </a:p>
                  </a:txBody>
                  <a:tcPr/>
                </a:tc>
                <a:tc>
                  <a:txBody>
                    <a:bodyPr/>
                    <a:lstStyle/>
                    <a:p>
                      <a:pPr algn="ctr"/>
                      <a:r>
                        <a:rPr lang="fr-FR" dirty="0" smtClean="0"/>
                        <a:t>7</a:t>
                      </a:r>
                      <a:endParaRPr lang="fr-FR" dirty="0"/>
                    </a:p>
                  </a:txBody>
                  <a:tcPr/>
                </a:tc>
                <a:tc>
                  <a:txBody>
                    <a:bodyPr/>
                    <a:lstStyle/>
                    <a:p>
                      <a:pPr algn="ctr"/>
                      <a:r>
                        <a:rPr lang="fr-FR" dirty="0" smtClean="0"/>
                        <a:t>6</a:t>
                      </a:r>
                      <a:endParaRPr lang="fr-FR" dirty="0"/>
                    </a:p>
                  </a:txBody>
                  <a:tcPr/>
                </a:tc>
              </a:tr>
              <a:tr h="443170">
                <a:tc>
                  <a:txBody>
                    <a:bodyPr/>
                    <a:lstStyle/>
                    <a:p>
                      <a:pPr algn="ctr"/>
                      <a:r>
                        <a:rPr lang="fr-FR" b="1" dirty="0" smtClean="0"/>
                        <a:t>ECC</a:t>
                      </a:r>
                      <a:endParaRPr lang="fr-FR" b="1" dirty="0"/>
                    </a:p>
                  </a:txBody>
                  <a:tcPr/>
                </a:tc>
                <a:tc>
                  <a:txBody>
                    <a:bodyPr/>
                    <a:lstStyle/>
                    <a:p>
                      <a:pPr algn="ctr"/>
                      <a:r>
                        <a:rPr lang="fr-FR" dirty="0" smtClean="0"/>
                        <a:t>1</a:t>
                      </a:r>
                      <a:endParaRPr lang="fr-FR" dirty="0"/>
                    </a:p>
                  </a:txBody>
                  <a:tcPr/>
                </a:tc>
                <a:tc>
                  <a:txBody>
                    <a:bodyPr/>
                    <a:lstStyle/>
                    <a:p>
                      <a:pPr algn="ctr"/>
                      <a:r>
                        <a:rPr lang="fr-FR" dirty="0" smtClean="0"/>
                        <a:t>4</a:t>
                      </a:r>
                      <a:endParaRPr lang="fr-FR" dirty="0"/>
                    </a:p>
                  </a:txBody>
                  <a:tcPr/>
                </a:tc>
                <a:tc>
                  <a:txBody>
                    <a:bodyPr/>
                    <a:lstStyle/>
                    <a:p>
                      <a:pPr algn="ctr"/>
                      <a:r>
                        <a:rPr lang="fr-FR" dirty="0" smtClean="0"/>
                        <a:t>7</a:t>
                      </a:r>
                      <a:endParaRPr lang="fr-FR" dirty="0"/>
                    </a:p>
                  </a:txBody>
                  <a:tcPr/>
                </a:tc>
                <a:tc>
                  <a:txBody>
                    <a:bodyPr/>
                    <a:lstStyle/>
                    <a:p>
                      <a:pPr algn="ctr"/>
                      <a:r>
                        <a:rPr lang="fr-FR" dirty="0" smtClean="0"/>
                        <a:t>14</a:t>
                      </a:r>
                      <a:endParaRPr lang="fr-FR" dirty="0"/>
                    </a:p>
                  </a:txBody>
                  <a:tcPr/>
                </a:tc>
                <a:tc>
                  <a:txBody>
                    <a:bodyPr/>
                    <a:lstStyle/>
                    <a:p>
                      <a:pPr algn="ctr"/>
                      <a:r>
                        <a:rPr lang="fr-FR" dirty="0" smtClean="0"/>
                        <a:t>20</a:t>
                      </a:r>
                      <a:endParaRPr lang="fr-FR" dirty="0"/>
                    </a:p>
                  </a:txBody>
                  <a:tcPr/>
                </a:tc>
              </a:tr>
              <a:tr h="443170">
                <a:tc>
                  <a:txBody>
                    <a:bodyPr/>
                    <a:lstStyle/>
                    <a:p>
                      <a:pPr algn="ctr"/>
                      <a:r>
                        <a:rPr lang="fr-FR" b="1" dirty="0" smtClean="0"/>
                        <a:t>ECD</a:t>
                      </a:r>
                      <a:endParaRPr lang="fr-FR" b="1" dirty="0"/>
                    </a:p>
                  </a:txBody>
                  <a:tcPr/>
                </a:tc>
                <a:tc>
                  <a:txBody>
                    <a:bodyPr/>
                    <a:lstStyle/>
                    <a:p>
                      <a:pPr algn="ctr"/>
                      <a:r>
                        <a:rPr lang="fr-FR" dirty="0" smtClean="0"/>
                        <a:t>20</a:t>
                      </a:r>
                      <a:endParaRPr lang="fr-FR" dirty="0"/>
                    </a:p>
                  </a:txBody>
                  <a:tcPr/>
                </a:tc>
                <a:tc>
                  <a:txBody>
                    <a:bodyPr/>
                    <a:lstStyle/>
                    <a:p>
                      <a:pPr algn="ctr"/>
                      <a:r>
                        <a:rPr lang="fr-FR" dirty="0" smtClean="0"/>
                        <a:t>19</a:t>
                      </a:r>
                      <a:endParaRPr lang="fr-FR" dirty="0"/>
                    </a:p>
                  </a:txBody>
                  <a:tcPr/>
                </a:tc>
                <a:tc>
                  <a:txBody>
                    <a:bodyPr/>
                    <a:lstStyle/>
                    <a:p>
                      <a:pPr algn="ctr"/>
                      <a:r>
                        <a:rPr lang="fr-FR" dirty="0" smtClean="0"/>
                        <a:t>16</a:t>
                      </a:r>
                      <a:endParaRPr lang="fr-FR" dirty="0"/>
                    </a:p>
                  </a:txBody>
                  <a:tcPr/>
                </a:tc>
                <a:tc>
                  <a:txBody>
                    <a:bodyPr/>
                    <a:lstStyle/>
                    <a:p>
                      <a:pPr algn="ctr"/>
                      <a:r>
                        <a:rPr lang="fr-FR" dirty="0" smtClean="0"/>
                        <a:t>13</a:t>
                      </a:r>
                      <a:endParaRPr lang="fr-FR" dirty="0"/>
                    </a:p>
                  </a:txBody>
                  <a:tcPr/>
                </a:tc>
                <a:tc>
                  <a:txBody>
                    <a:bodyPr/>
                    <a:lstStyle/>
                    <a:p>
                      <a:pPr algn="ctr"/>
                      <a:r>
                        <a:rPr lang="fr-FR" dirty="0" smtClean="0"/>
                        <a:t>6</a:t>
                      </a:r>
                      <a:endParaRPr lang="fr-FR" dirty="0"/>
                    </a:p>
                  </a:txBody>
                  <a:tcPr/>
                </a:tc>
              </a:tr>
            </a:tbl>
          </a:graphicData>
        </a:graphic>
      </p:graphicFrame>
      <p:sp>
        <p:nvSpPr>
          <p:cNvPr id="5"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6" name="ZoneTexte 5"/>
          <p:cNvSpPr txBox="1"/>
          <p:nvPr/>
        </p:nvSpPr>
        <p:spPr>
          <a:xfrm>
            <a:off x="1142976" y="1643050"/>
            <a:ext cx="1571636" cy="369332"/>
          </a:xfrm>
          <a:prstGeom prst="rect">
            <a:avLst/>
          </a:prstGeom>
          <a:noFill/>
        </p:spPr>
        <p:txBody>
          <a:bodyPr wrap="square" rtlCol="0">
            <a:spAutoFit/>
          </a:bodyPr>
          <a:lstStyle/>
          <a:p>
            <a:r>
              <a:rPr lang="fr-FR" i="1" dirty="0" smtClean="0"/>
              <a:t>Réponse </a:t>
            </a:r>
            <a:r>
              <a:rPr lang="fr-FR" dirty="0" smtClean="0"/>
              <a:t>:</a:t>
            </a:r>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ctr">
              <a:buNone/>
            </a:pPr>
            <a:r>
              <a:rPr lang="fr-FR" b="1" dirty="0" smtClean="0">
                <a:latin typeface="Times New Roman" pitchFamily="18" charset="0"/>
                <a:cs typeface="Times New Roman" pitchFamily="18" charset="0"/>
              </a:rPr>
              <a:t>2. Représentations graphiques</a:t>
            </a:r>
          </a:p>
          <a:p>
            <a:pPr algn="just">
              <a:lnSpc>
                <a:spcPct val="150000"/>
              </a:lnSpc>
            </a:pPr>
            <a:r>
              <a:rPr lang="fr-FR" sz="2200" dirty="0" smtClean="0">
                <a:latin typeface="Times New Roman" pitchFamily="18" charset="0"/>
                <a:cs typeface="Times New Roman" pitchFamily="18" charset="0"/>
              </a:rPr>
              <a:t>Comme les tableaux statistiques, les graphiques permettent de réduire, de synthétiser les données brutes d’une série statistique. Ils donnent une synthèse visuelle des données en utilisant le dessin.</a:t>
            </a:r>
          </a:p>
          <a:p>
            <a:pPr algn="just">
              <a:lnSpc>
                <a:spcPct val="150000"/>
              </a:lnSpc>
            </a:pPr>
            <a:r>
              <a:rPr lang="fr-FR" sz="2200" dirty="0" smtClean="0">
                <a:latin typeface="Times New Roman" pitchFamily="18" charset="0"/>
                <a:cs typeface="Times New Roman" pitchFamily="18" charset="0"/>
              </a:rPr>
              <a:t>Les types de représentation sont toutefois différents selon la nature et le type du caractère ( de la variable) représenté, il est donc indispensable, avant de choisir un mode de représentation, de réfléchir sur la nature des modalités.</a:t>
            </a:r>
            <a:endParaRPr lang="fr-FR" sz="2200" dirty="0">
              <a:latin typeface="Times New Roman" pitchFamily="18" charset="0"/>
              <a:cs typeface="Times New Roman" pitchFamily="18" charset="0"/>
            </a:endParaRP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4972072"/>
          </a:xfrm>
        </p:spPr>
        <p:txBody>
          <a:bodyPr/>
          <a:lstStyle/>
          <a:p>
            <a:pPr algn="ctr">
              <a:buNone/>
            </a:pPr>
            <a:r>
              <a:rPr lang="fr-FR" b="1" dirty="0" smtClean="0">
                <a:latin typeface="Times New Roman" pitchFamily="18" charset="0"/>
                <a:cs typeface="Times New Roman" pitchFamily="18" charset="0"/>
              </a:rPr>
              <a:t>2. Représentations graphiques</a:t>
            </a:r>
          </a:p>
          <a:p>
            <a:pPr>
              <a:buNone/>
            </a:pPr>
            <a:r>
              <a:rPr lang="fr-FR" sz="2400" b="1" dirty="0" smtClean="0">
                <a:solidFill>
                  <a:srgbClr val="C00000"/>
                </a:solidFill>
                <a:latin typeface="Times New Roman" pitchFamily="18" charset="0"/>
                <a:cs typeface="Times New Roman" pitchFamily="18" charset="0"/>
              </a:rPr>
              <a:t>Cas d’une variable qualitative </a:t>
            </a:r>
          </a:p>
          <a:p>
            <a:pPr algn="just">
              <a:lnSpc>
                <a:spcPct val="150000"/>
              </a:lnSpc>
            </a:pPr>
            <a:r>
              <a:rPr lang="fr-FR" sz="2200" dirty="0" smtClean="0">
                <a:latin typeface="Times New Roman" pitchFamily="18" charset="0"/>
                <a:cs typeface="Times New Roman" pitchFamily="18" charset="0"/>
              </a:rPr>
              <a:t>On représente habituellement les distribution selon un caractère qualitatif au moyen de diagramme circulaire ou de tuyaux d’orgue.</a:t>
            </a:r>
          </a:p>
          <a:p>
            <a:pPr algn="just">
              <a:lnSpc>
                <a:spcPct val="150000"/>
              </a:lnSpc>
            </a:pPr>
            <a:r>
              <a:rPr lang="fr-FR" sz="2200" dirty="0" smtClean="0">
                <a:latin typeface="Times New Roman" pitchFamily="18" charset="0"/>
                <a:cs typeface="Times New Roman" pitchFamily="18" charset="0"/>
              </a:rPr>
              <a:t>Un </a:t>
            </a:r>
            <a:r>
              <a:rPr lang="fr-FR" sz="2200" b="1" i="1" dirty="0" smtClean="0">
                <a:latin typeface="Times New Roman" pitchFamily="18" charset="0"/>
                <a:cs typeface="Times New Roman" pitchFamily="18" charset="0"/>
              </a:rPr>
              <a:t>diagramme circulaire </a:t>
            </a:r>
            <a:r>
              <a:rPr lang="fr-FR" sz="2200" dirty="0" smtClean="0">
                <a:latin typeface="Times New Roman" pitchFamily="18" charset="0"/>
                <a:cs typeface="Times New Roman" pitchFamily="18" charset="0"/>
              </a:rPr>
              <a:t>est un graphique constitué d’un cercle divisé en secteurs dont les angles au centres sont proportionnels aux effectifs (ou au fréquences). L’angle </a:t>
            </a:r>
            <a:r>
              <a:rPr lang="el-GR" sz="2200" dirty="0" smtClean="0">
                <a:latin typeface="Times New Roman" pitchFamily="18" charset="0"/>
                <a:cs typeface="Times New Roman" pitchFamily="18" charset="0"/>
              </a:rPr>
              <a:t>α</a:t>
            </a:r>
            <a:r>
              <a:rPr lang="fr-FR" sz="2200" dirty="0" smtClean="0">
                <a:latin typeface="Times New Roman" pitchFamily="18" charset="0"/>
                <a:cs typeface="Times New Roman" pitchFamily="18" charset="0"/>
              </a:rPr>
              <a:t> d’une modalité d’effectif ni est donné en degrés par:</a:t>
            </a:r>
          </a:p>
          <a:p>
            <a:endParaRPr lang="fr-FR" sz="2400" dirty="0">
              <a:latin typeface="Times New Roman" pitchFamily="18" charset="0"/>
              <a:cs typeface="Times New Roman" pitchFamily="18" charset="0"/>
            </a:endParaRP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409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000364" y="5929330"/>
            <a:ext cx="3125413" cy="642942"/>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b="1" dirty="0" smtClean="0">
                <a:latin typeface="Times New Roman" pitchFamily="18" charset="0"/>
                <a:cs typeface="Times New Roman" pitchFamily="18" charset="0"/>
              </a:rPr>
              <a:t>2. Représentations graphiques</a:t>
            </a:r>
          </a:p>
          <a:p>
            <a:pPr>
              <a:buNone/>
            </a:pPr>
            <a:r>
              <a:rPr lang="fr-FR" sz="2400" b="1" dirty="0" smtClean="0">
                <a:solidFill>
                  <a:srgbClr val="C00000"/>
                </a:solidFill>
                <a:latin typeface="Times New Roman" pitchFamily="18" charset="0"/>
                <a:cs typeface="Times New Roman" pitchFamily="18" charset="0"/>
              </a:rPr>
              <a:t>Cas d’une variable qualitative </a:t>
            </a:r>
          </a:p>
          <a:p>
            <a:pPr algn="ctr">
              <a:buNone/>
            </a:pPr>
            <a:r>
              <a:rPr lang="fr-FR" sz="2400" i="1" dirty="0" smtClean="0">
                <a:latin typeface="Times New Roman" pitchFamily="18" charset="0"/>
                <a:cs typeface="Times New Roman" pitchFamily="18" charset="0"/>
              </a:rPr>
              <a:t>E</a:t>
            </a:r>
            <a:r>
              <a:rPr lang="fr-FR" sz="2000" i="1" dirty="0" smtClean="0">
                <a:latin typeface="Times New Roman" pitchFamily="18" charset="0"/>
                <a:cs typeface="Times New Roman" pitchFamily="18" charset="0"/>
              </a:rPr>
              <a:t>xemple: Préférence de chaines de télévision françaises pour 10 élèves.</a:t>
            </a:r>
            <a:r>
              <a:rPr lang="fr-FR" sz="2000" b="1" dirty="0" smtClean="0">
                <a:solidFill>
                  <a:srgbClr val="C00000"/>
                </a:solidFill>
                <a:latin typeface="Times New Roman" pitchFamily="18" charset="0"/>
                <a:cs typeface="Times New Roman" pitchFamily="18" charset="0"/>
              </a:rPr>
              <a:t> </a:t>
            </a:r>
            <a:endParaRPr lang="fr-FR" sz="2400" b="1" dirty="0" smtClean="0">
              <a:solidFill>
                <a:srgbClr val="C00000"/>
              </a:solidFill>
              <a:latin typeface="Times New Roman" pitchFamily="18" charset="0"/>
              <a:cs typeface="Times New Roman" pitchFamily="18" charset="0"/>
            </a:endParaRPr>
          </a:p>
          <a:p>
            <a:pPr algn="ctr">
              <a:buNone/>
            </a:pPr>
            <a:endParaRPr lang="fr-FR" sz="2400" b="1" dirty="0" smtClean="0">
              <a:solidFill>
                <a:srgbClr val="C00000"/>
              </a:solidFill>
              <a:latin typeface="Times New Roman" pitchFamily="18" charset="0"/>
              <a:cs typeface="Times New Roman" pitchFamily="18" charset="0"/>
            </a:endParaRPr>
          </a:p>
          <a:p>
            <a:pPr>
              <a:buNone/>
            </a:pPr>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graphicFrame>
        <p:nvGraphicFramePr>
          <p:cNvPr id="7" name="Tableau 6"/>
          <p:cNvGraphicFramePr>
            <a:graphicFrameLocks noGrp="1"/>
          </p:cNvGraphicFramePr>
          <p:nvPr/>
        </p:nvGraphicFramePr>
        <p:xfrm>
          <a:off x="857224" y="3429000"/>
          <a:ext cx="7643868" cy="1928824"/>
        </p:xfrm>
        <a:graphic>
          <a:graphicData uri="http://schemas.openxmlformats.org/drawingml/2006/table">
            <a:tbl>
              <a:tblPr firstRow="1" bandRow="1">
                <a:tableStyleId>{5940675A-B579-460E-94D1-54222C63F5DA}</a:tableStyleId>
              </a:tblPr>
              <a:tblGrid>
                <a:gridCol w="1273978"/>
                <a:gridCol w="1273978"/>
                <a:gridCol w="1273978"/>
                <a:gridCol w="1273978"/>
                <a:gridCol w="1273978"/>
                <a:gridCol w="1273978"/>
              </a:tblGrid>
              <a:tr h="482206">
                <a:tc>
                  <a:txBody>
                    <a:bodyPr/>
                    <a:lstStyle/>
                    <a:p>
                      <a:r>
                        <a:rPr lang="fr-FR" b="1" dirty="0" smtClean="0"/>
                        <a:t>Chaine TV</a:t>
                      </a:r>
                      <a:endParaRPr lang="fr-FR" b="1" dirty="0"/>
                    </a:p>
                  </a:txBody>
                  <a:tcPr/>
                </a:tc>
                <a:tc>
                  <a:txBody>
                    <a:bodyPr/>
                    <a:lstStyle/>
                    <a:p>
                      <a:pPr algn="ctr"/>
                      <a:r>
                        <a:rPr lang="fr-FR" dirty="0" smtClean="0"/>
                        <a:t>TF1</a:t>
                      </a:r>
                      <a:endParaRPr lang="fr-FR" dirty="0"/>
                    </a:p>
                  </a:txBody>
                  <a:tcPr/>
                </a:tc>
                <a:tc>
                  <a:txBody>
                    <a:bodyPr/>
                    <a:lstStyle/>
                    <a:p>
                      <a:pPr algn="ctr"/>
                      <a:r>
                        <a:rPr lang="fr-FR" dirty="0" smtClean="0"/>
                        <a:t>F2</a:t>
                      </a:r>
                      <a:endParaRPr lang="fr-FR" dirty="0"/>
                    </a:p>
                  </a:txBody>
                  <a:tcPr/>
                </a:tc>
                <a:tc>
                  <a:txBody>
                    <a:bodyPr/>
                    <a:lstStyle/>
                    <a:p>
                      <a:pPr algn="ctr"/>
                      <a:r>
                        <a:rPr lang="fr-FR" dirty="0" smtClean="0"/>
                        <a:t>BFM TV</a:t>
                      </a:r>
                      <a:endParaRPr lang="fr-FR" dirty="0"/>
                    </a:p>
                  </a:txBody>
                  <a:tcPr/>
                </a:tc>
                <a:tc>
                  <a:txBody>
                    <a:bodyPr/>
                    <a:lstStyle/>
                    <a:p>
                      <a:pPr algn="ctr"/>
                      <a:r>
                        <a:rPr lang="fr-FR" dirty="0" smtClean="0"/>
                        <a:t>W9</a:t>
                      </a:r>
                      <a:endParaRPr lang="fr-FR" dirty="0"/>
                    </a:p>
                  </a:txBody>
                  <a:tcPr/>
                </a:tc>
                <a:tc>
                  <a:txBody>
                    <a:bodyPr/>
                    <a:lstStyle/>
                    <a:p>
                      <a:pPr algn="ctr"/>
                      <a:r>
                        <a:rPr lang="fr-FR" dirty="0" smtClean="0"/>
                        <a:t>M6</a:t>
                      </a:r>
                      <a:endParaRPr lang="fr-FR" dirty="0"/>
                    </a:p>
                  </a:txBody>
                  <a:tcPr/>
                </a:tc>
              </a:tr>
              <a:tr h="482206">
                <a:tc>
                  <a:txBody>
                    <a:bodyPr/>
                    <a:lstStyle/>
                    <a:p>
                      <a:r>
                        <a:rPr lang="fr-FR" b="1" dirty="0" smtClean="0"/>
                        <a:t>Effectifs </a:t>
                      </a:r>
                      <a:endParaRPr lang="fr-FR" b="1" dirty="0"/>
                    </a:p>
                  </a:txBody>
                  <a:tcPr/>
                </a:tc>
                <a:tc>
                  <a:txBody>
                    <a:bodyPr/>
                    <a:lstStyle/>
                    <a:p>
                      <a:pPr algn="ctr"/>
                      <a:r>
                        <a:rPr lang="fr-FR" dirty="0" smtClean="0"/>
                        <a:t>4</a:t>
                      </a:r>
                      <a:endParaRPr lang="fr-FR" dirty="0"/>
                    </a:p>
                  </a:txBody>
                  <a:tcPr/>
                </a:tc>
                <a:tc>
                  <a:txBody>
                    <a:bodyPr/>
                    <a:lstStyle/>
                    <a:p>
                      <a:pPr algn="ctr"/>
                      <a:r>
                        <a:rPr lang="fr-FR" dirty="0" smtClean="0"/>
                        <a:t>3</a:t>
                      </a:r>
                      <a:endParaRPr lang="fr-FR" dirty="0"/>
                    </a:p>
                  </a:txBody>
                  <a:tcPr/>
                </a:tc>
                <a:tc>
                  <a:txBody>
                    <a:bodyPr/>
                    <a:lstStyle/>
                    <a:p>
                      <a:pPr algn="ctr"/>
                      <a:r>
                        <a:rPr lang="fr-FR" dirty="0" smtClean="0"/>
                        <a:t>0</a:t>
                      </a:r>
                      <a:endParaRPr lang="fr-FR" dirty="0"/>
                    </a:p>
                  </a:txBody>
                  <a:tcPr/>
                </a:tc>
                <a:tc>
                  <a:txBody>
                    <a:bodyPr/>
                    <a:lstStyle/>
                    <a:p>
                      <a:pPr algn="ctr"/>
                      <a:r>
                        <a:rPr lang="fr-FR" dirty="0" smtClean="0"/>
                        <a:t>1</a:t>
                      </a:r>
                      <a:endParaRPr lang="fr-FR" dirty="0"/>
                    </a:p>
                  </a:txBody>
                  <a:tcPr/>
                </a:tc>
                <a:tc>
                  <a:txBody>
                    <a:bodyPr/>
                    <a:lstStyle/>
                    <a:p>
                      <a:pPr algn="ctr"/>
                      <a:r>
                        <a:rPr lang="fr-FR" dirty="0" smtClean="0"/>
                        <a:t>2</a:t>
                      </a:r>
                      <a:endParaRPr lang="fr-FR" dirty="0"/>
                    </a:p>
                  </a:txBody>
                  <a:tcPr/>
                </a:tc>
              </a:tr>
              <a:tr h="482206">
                <a:tc>
                  <a:txBody>
                    <a:bodyPr/>
                    <a:lstStyle/>
                    <a:p>
                      <a:r>
                        <a:rPr lang="fr-FR" b="1" dirty="0" smtClean="0"/>
                        <a:t>Fréquences</a:t>
                      </a:r>
                      <a:endParaRPr lang="fr-FR" b="1" dirty="0"/>
                    </a:p>
                  </a:txBody>
                  <a:tcPr/>
                </a:tc>
                <a:tc>
                  <a:txBody>
                    <a:bodyPr/>
                    <a:lstStyle/>
                    <a:p>
                      <a:pPr algn="ctr"/>
                      <a:r>
                        <a:rPr lang="fr-FR" dirty="0" smtClean="0"/>
                        <a:t>0.4</a:t>
                      </a:r>
                      <a:endParaRPr lang="fr-FR" dirty="0"/>
                    </a:p>
                  </a:txBody>
                  <a:tcPr/>
                </a:tc>
                <a:tc>
                  <a:txBody>
                    <a:bodyPr/>
                    <a:lstStyle/>
                    <a:p>
                      <a:pPr algn="ctr"/>
                      <a:r>
                        <a:rPr lang="fr-FR" dirty="0" smtClean="0"/>
                        <a:t>0.3</a:t>
                      </a:r>
                      <a:endParaRPr lang="fr-FR" dirty="0"/>
                    </a:p>
                  </a:txBody>
                  <a:tcPr/>
                </a:tc>
                <a:tc>
                  <a:txBody>
                    <a:bodyPr/>
                    <a:lstStyle/>
                    <a:p>
                      <a:pPr algn="ctr"/>
                      <a:r>
                        <a:rPr lang="fr-FR" dirty="0" smtClean="0"/>
                        <a:t>0</a:t>
                      </a:r>
                      <a:endParaRPr lang="fr-FR" dirty="0"/>
                    </a:p>
                  </a:txBody>
                  <a:tcPr/>
                </a:tc>
                <a:tc>
                  <a:txBody>
                    <a:bodyPr/>
                    <a:lstStyle/>
                    <a:p>
                      <a:pPr algn="ctr"/>
                      <a:r>
                        <a:rPr lang="fr-FR" dirty="0" smtClean="0"/>
                        <a:t>0.1</a:t>
                      </a:r>
                      <a:endParaRPr lang="fr-FR" dirty="0"/>
                    </a:p>
                  </a:txBody>
                  <a:tcPr/>
                </a:tc>
                <a:tc>
                  <a:txBody>
                    <a:bodyPr/>
                    <a:lstStyle/>
                    <a:p>
                      <a:pPr algn="ctr"/>
                      <a:r>
                        <a:rPr lang="fr-FR" dirty="0" smtClean="0"/>
                        <a:t>0.2</a:t>
                      </a:r>
                      <a:endParaRPr lang="fr-FR" dirty="0"/>
                    </a:p>
                  </a:txBody>
                  <a:tcPr/>
                </a:tc>
              </a:tr>
              <a:tr h="482206">
                <a:tc>
                  <a:txBody>
                    <a:bodyPr/>
                    <a:lstStyle/>
                    <a:p>
                      <a:r>
                        <a:rPr lang="fr-FR" b="1" dirty="0" smtClean="0"/>
                        <a:t>Angle </a:t>
                      </a:r>
                      <a:endParaRPr lang="fr-FR" b="1" dirty="0"/>
                    </a:p>
                  </a:txBody>
                  <a:tcPr/>
                </a:tc>
                <a:tc>
                  <a:txBody>
                    <a:bodyPr/>
                    <a:lstStyle/>
                    <a:p>
                      <a:pPr algn="ctr"/>
                      <a:r>
                        <a:rPr lang="fr-FR" dirty="0" smtClean="0"/>
                        <a:t>144</a:t>
                      </a:r>
                      <a:endParaRPr lang="fr-FR" dirty="0"/>
                    </a:p>
                  </a:txBody>
                  <a:tcPr/>
                </a:tc>
                <a:tc>
                  <a:txBody>
                    <a:bodyPr/>
                    <a:lstStyle/>
                    <a:p>
                      <a:pPr algn="ctr"/>
                      <a:r>
                        <a:rPr lang="fr-FR" dirty="0" smtClean="0"/>
                        <a:t>108</a:t>
                      </a:r>
                      <a:endParaRPr lang="fr-FR" dirty="0"/>
                    </a:p>
                  </a:txBody>
                  <a:tcPr/>
                </a:tc>
                <a:tc>
                  <a:txBody>
                    <a:bodyPr/>
                    <a:lstStyle/>
                    <a:p>
                      <a:pPr algn="ctr"/>
                      <a:r>
                        <a:rPr lang="fr-FR" dirty="0" smtClean="0"/>
                        <a:t>0</a:t>
                      </a:r>
                      <a:endParaRPr lang="fr-FR" dirty="0"/>
                    </a:p>
                  </a:txBody>
                  <a:tcPr/>
                </a:tc>
                <a:tc>
                  <a:txBody>
                    <a:bodyPr/>
                    <a:lstStyle/>
                    <a:p>
                      <a:pPr algn="ctr"/>
                      <a:r>
                        <a:rPr lang="fr-FR" dirty="0" smtClean="0"/>
                        <a:t>36</a:t>
                      </a:r>
                      <a:endParaRPr lang="fr-FR" dirty="0"/>
                    </a:p>
                  </a:txBody>
                  <a:tcPr/>
                </a:tc>
                <a:tc>
                  <a:txBody>
                    <a:bodyPr/>
                    <a:lstStyle/>
                    <a:p>
                      <a:pPr algn="ctr"/>
                      <a:r>
                        <a:rPr lang="fr-FR" dirty="0" smtClean="0"/>
                        <a:t>72</a:t>
                      </a:r>
                      <a:endParaRPr lang="fr-FR" dirty="0"/>
                    </a:p>
                  </a:txBody>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b="1" dirty="0" smtClean="0">
                <a:latin typeface="Times New Roman" pitchFamily="18" charset="0"/>
                <a:cs typeface="Times New Roman" pitchFamily="18" charset="0"/>
              </a:rPr>
              <a:t>2. Représentations graphiques</a:t>
            </a:r>
          </a:p>
          <a:p>
            <a:pPr>
              <a:buNone/>
            </a:pPr>
            <a:r>
              <a:rPr lang="fr-FR" sz="2400" b="1" dirty="0" smtClean="0">
                <a:solidFill>
                  <a:srgbClr val="C00000"/>
                </a:solidFill>
                <a:latin typeface="Times New Roman" pitchFamily="18" charset="0"/>
                <a:cs typeface="Times New Roman" pitchFamily="18" charset="0"/>
              </a:rPr>
              <a:t>Cas d’une variable qualitative </a:t>
            </a:r>
          </a:p>
          <a:p>
            <a:pPr algn="ctr">
              <a:buNone/>
            </a:pPr>
            <a:r>
              <a:rPr lang="fr-FR" sz="2400" i="1" dirty="0" smtClean="0">
                <a:latin typeface="Times New Roman" pitchFamily="18" charset="0"/>
                <a:cs typeface="Times New Roman" pitchFamily="18" charset="0"/>
              </a:rPr>
              <a:t>E</a:t>
            </a:r>
            <a:r>
              <a:rPr lang="fr-FR" sz="2000" i="1" dirty="0" smtClean="0">
                <a:latin typeface="Times New Roman" pitchFamily="18" charset="0"/>
                <a:cs typeface="Times New Roman" pitchFamily="18" charset="0"/>
              </a:rPr>
              <a:t>xemple: Préférence de chaines de télévision françaises pour 10 élèves.</a:t>
            </a:r>
            <a:r>
              <a:rPr lang="fr-FR" sz="2000" b="1" dirty="0" smtClean="0">
                <a:solidFill>
                  <a:srgbClr val="C00000"/>
                </a:solidFill>
                <a:latin typeface="Times New Roman" pitchFamily="18" charset="0"/>
                <a:cs typeface="Times New Roman" pitchFamily="18" charset="0"/>
              </a:rPr>
              <a:t> </a:t>
            </a:r>
            <a:endParaRPr lang="fr-FR" sz="2400" b="1" dirty="0" smtClean="0">
              <a:solidFill>
                <a:srgbClr val="C00000"/>
              </a:solidFill>
              <a:latin typeface="Times New Roman" pitchFamily="18" charset="0"/>
              <a:cs typeface="Times New Roman" pitchFamily="18" charset="0"/>
            </a:endParaRPr>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pic>
        <p:nvPicPr>
          <p:cNvPr id="2049" name="Picture 1"/>
          <p:cNvPicPr>
            <a:picLocks noChangeAspect="1" noChangeArrowheads="1"/>
          </p:cNvPicPr>
          <p:nvPr/>
        </p:nvPicPr>
        <p:blipFill>
          <a:blip r:embed="rId2"/>
          <a:srcRect/>
          <a:stretch>
            <a:fillRect/>
          </a:stretch>
        </p:blipFill>
        <p:spPr bwMode="auto">
          <a:xfrm>
            <a:off x="19601" y="3071810"/>
            <a:ext cx="8695803" cy="3571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4757758"/>
          </a:xfrm>
        </p:spPr>
        <p:txBody>
          <a:bodyPr>
            <a:normAutofit/>
          </a:bodyPr>
          <a:lstStyle/>
          <a:p>
            <a:pPr algn="ctr">
              <a:buNone/>
            </a:pPr>
            <a:r>
              <a:rPr lang="fr-FR" b="1" dirty="0" smtClean="0">
                <a:latin typeface="Times New Roman" pitchFamily="18" charset="0"/>
                <a:cs typeface="Times New Roman" pitchFamily="18" charset="0"/>
              </a:rPr>
              <a:t>2. Représentations graphiques</a:t>
            </a:r>
          </a:p>
          <a:p>
            <a:pPr>
              <a:buNone/>
            </a:pPr>
            <a:r>
              <a:rPr lang="fr-FR" sz="2400" b="1" dirty="0" smtClean="0">
                <a:solidFill>
                  <a:srgbClr val="C00000"/>
                </a:solidFill>
                <a:latin typeface="Times New Roman" pitchFamily="18" charset="0"/>
                <a:cs typeface="Times New Roman" pitchFamily="18" charset="0"/>
              </a:rPr>
              <a:t>Cas d’une variable qualitative </a:t>
            </a:r>
          </a:p>
          <a:p>
            <a:pPr algn="just">
              <a:lnSpc>
                <a:spcPct val="150000"/>
              </a:lnSpc>
            </a:pPr>
            <a:r>
              <a:rPr lang="fr-FR" sz="2200" b="1" i="1" dirty="0" smtClean="0">
                <a:latin typeface="Times New Roman" pitchFamily="18" charset="0"/>
                <a:cs typeface="Times New Roman" pitchFamily="18" charset="0"/>
              </a:rPr>
              <a:t>Diagramme demi-circulaire</a:t>
            </a:r>
            <a:r>
              <a:rPr lang="fr-FR" sz="2200" dirty="0" smtClean="0">
                <a:latin typeface="Times New Roman" pitchFamily="18" charset="0"/>
                <a:cs typeface="Times New Roman" pitchFamily="18" charset="0"/>
              </a:rPr>
              <a:t>: il est également possible d’utiliser un graphique semi-circulaire qui se présente sous forme d’un demi cercle. Dans ce cas les angles sont calculés par:</a:t>
            </a:r>
          </a:p>
          <a:p>
            <a:pPr>
              <a:lnSpc>
                <a:spcPct val="150000"/>
              </a:lnSpc>
            </a:pPr>
            <a:endParaRPr lang="fr-FR" sz="2200" dirty="0" smtClean="0">
              <a:latin typeface="Times New Roman" pitchFamily="18" charset="0"/>
              <a:cs typeface="Times New Roman" pitchFamily="18" charset="0"/>
            </a:endParaRPr>
          </a:p>
          <a:p>
            <a:pPr algn="just">
              <a:lnSpc>
                <a:spcPct val="150000"/>
              </a:lnSpc>
            </a:pPr>
            <a:r>
              <a:rPr lang="fr-FR" sz="2200" b="1" i="1" dirty="0" smtClean="0">
                <a:latin typeface="Times New Roman" pitchFamily="18" charset="0"/>
                <a:cs typeface="Times New Roman" pitchFamily="18" charset="0"/>
              </a:rPr>
              <a:t>Diagrammes en tuyaux d’orgue</a:t>
            </a:r>
            <a:r>
              <a:rPr lang="fr-FR" sz="2200" dirty="0" smtClean="0">
                <a:latin typeface="Times New Roman" pitchFamily="18" charset="0"/>
                <a:cs typeface="Times New Roman" pitchFamily="18" charset="0"/>
              </a:rPr>
              <a:t>: Le principe de ce graphique consiste à dessiner pour chaque modalité de la variable un rectangle de hauteur égale à l’effectif de cette modalité (ou à sa fréquence).</a:t>
            </a:r>
          </a:p>
          <a:p>
            <a:pPr>
              <a:buNone/>
            </a:pPr>
            <a:endParaRPr lang="fr-FR" sz="2400" b="1" dirty="0" smtClean="0">
              <a:solidFill>
                <a:srgbClr val="C00000"/>
              </a:solidFill>
              <a:latin typeface="Times New Roman" pitchFamily="18" charset="0"/>
              <a:cs typeface="Times New Roman" pitchFamily="18" charset="0"/>
            </a:endParaRPr>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357554" y="4214818"/>
            <a:ext cx="2159376" cy="50006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slide(fromBottom)">
                                      <p:cBhvr>
                                        <p:cTn id="7" dur="5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5043510"/>
          </a:xfrm>
        </p:spPr>
        <p:txBody>
          <a:bodyPr/>
          <a:lstStyle/>
          <a:p>
            <a:pPr algn="ctr">
              <a:buNone/>
            </a:pPr>
            <a:r>
              <a:rPr lang="fr-FR" b="1" dirty="0" smtClean="0">
                <a:latin typeface="Times New Roman" pitchFamily="18" charset="0"/>
                <a:cs typeface="Times New Roman" pitchFamily="18" charset="0"/>
              </a:rPr>
              <a:t>2</a:t>
            </a:r>
            <a:r>
              <a:rPr lang="fr-FR" sz="2800" b="1" dirty="0" smtClean="0">
                <a:latin typeface="Times New Roman" pitchFamily="18" charset="0"/>
                <a:cs typeface="Times New Roman" pitchFamily="18" charset="0"/>
              </a:rPr>
              <a:t>. Représentations graphiques</a:t>
            </a:r>
            <a:endParaRPr lang="fr-FR" b="1" dirty="0" smtClean="0">
              <a:latin typeface="Times New Roman" pitchFamily="18" charset="0"/>
              <a:cs typeface="Times New Roman" pitchFamily="18" charset="0"/>
            </a:endParaRPr>
          </a:p>
          <a:p>
            <a:pPr>
              <a:buNone/>
            </a:pPr>
            <a:r>
              <a:rPr lang="fr-FR" sz="2400" b="1" dirty="0" smtClean="0">
                <a:solidFill>
                  <a:srgbClr val="C00000"/>
                </a:solidFill>
                <a:latin typeface="Times New Roman" pitchFamily="18" charset="0"/>
                <a:cs typeface="Times New Roman" pitchFamily="18" charset="0"/>
              </a:rPr>
              <a:t>Cas d’une variable qualitative </a:t>
            </a:r>
          </a:p>
          <a:p>
            <a:pPr algn="r">
              <a:buNone/>
            </a:pPr>
            <a:r>
              <a:rPr lang="fr-FR" sz="1600" i="1" dirty="0" smtClean="0">
                <a:latin typeface="Times New Roman" pitchFamily="18" charset="0"/>
                <a:cs typeface="Times New Roman" pitchFamily="18" charset="0"/>
              </a:rPr>
              <a:t>Préférence de chaines de télévision françaises pour 10 élèves</a:t>
            </a:r>
            <a:endParaRPr lang="fr-FR" sz="1600" b="1" dirty="0" smtClean="0">
              <a:solidFill>
                <a:srgbClr val="C00000"/>
              </a:solidFill>
              <a:latin typeface="Times New Roman" pitchFamily="18" charset="0"/>
              <a:cs typeface="Times New Roman" pitchFamily="18" charset="0"/>
            </a:endParaRPr>
          </a:p>
          <a:p>
            <a:pPr>
              <a:buNone/>
            </a:pPr>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pic>
        <p:nvPicPr>
          <p:cNvPr id="49153" name="Picture 1"/>
          <p:cNvPicPr>
            <a:picLocks noChangeAspect="1" noChangeArrowheads="1"/>
          </p:cNvPicPr>
          <p:nvPr/>
        </p:nvPicPr>
        <p:blipFill>
          <a:blip r:embed="rId2"/>
          <a:srcRect/>
          <a:stretch>
            <a:fillRect/>
          </a:stretch>
        </p:blipFill>
        <p:spPr bwMode="auto">
          <a:xfrm>
            <a:off x="1071538" y="2828925"/>
            <a:ext cx="5591175" cy="4029075"/>
          </a:xfrm>
          <a:prstGeom prst="rect">
            <a:avLst/>
          </a:prstGeom>
          <a:noFill/>
          <a:ln w="9525">
            <a:noFill/>
            <a:miter lim="800000"/>
            <a:headEnd/>
            <a:tailEnd/>
          </a:ln>
          <a:effectLst/>
        </p:spPr>
      </p:pic>
      <p:sp>
        <p:nvSpPr>
          <p:cNvPr id="6" name="Rectangle 5"/>
          <p:cNvSpPr/>
          <p:nvPr/>
        </p:nvSpPr>
        <p:spPr>
          <a:xfrm>
            <a:off x="6215074" y="6357958"/>
            <a:ext cx="357190" cy="1428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5786446" y="6143644"/>
            <a:ext cx="2571768" cy="338554"/>
          </a:xfrm>
          <a:prstGeom prst="rect">
            <a:avLst/>
          </a:prstGeom>
          <a:solidFill>
            <a:schemeClr val="bg1"/>
          </a:solidFill>
        </p:spPr>
        <p:txBody>
          <a:bodyPr wrap="square" rtlCol="0">
            <a:spAutoFit/>
          </a:bodyPr>
          <a:lstStyle/>
          <a:p>
            <a:r>
              <a:rPr lang="fr-FR" sz="1600" dirty="0" smtClean="0">
                <a:latin typeface="Times New Roman" pitchFamily="18" charset="0"/>
                <a:cs typeface="Times New Roman" pitchFamily="18" charset="0"/>
              </a:rPr>
              <a:t>Chaines de télévision</a:t>
            </a:r>
            <a:endParaRPr lang="fr-FR"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b="1" dirty="0" smtClean="0">
                <a:latin typeface="Times New Roman" pitchFamily="18" charset="0"/>
                <a:cs typeface="Times New Roman" pitchFamily="18" charset="0"/>
              </a:rPr>
              <a:t>2. Représentations graphiques</a:t>
            </a:r>
          </a:p>
          <a:p>
            <a:pPr>
              <a:buNone/>
            </a:pPr>
            <a:r>
              <a:rPr lang="fr-FR" sz="2400" b="1" dirty="0" smtClean="0">
                <a:solidFill>
                  <a:srgbClr val="C00000"/>
                </a:solidFill>
                <a:latin typeface="Times New Roman" pitchFamily="18" charset="0"/>
                <a:cs typeface="Times New Roman" pitchFamily="18" charset="0"/>
              </a:rPr>
              <a:t>Cas d’une variable quantitative discrète</a:t>
            </a:r>
          </a:p>
          <a:p>
            <a:pPr algn="just">
              <a:lnSpc>
                <a:spcPct val="150000"/>
              </a:lnSpc>
            </a:pPr>
            <a:r>
              <a:rPr lang="fr-FR" sz="2200" dirty="0" smtClean="0">
                <a:latin typeface="Times New Roman" pitchFamily="18" charset="0"/>
                <a:cs typeface="Times New Roman" pitchFamily="18" charset="0"/>
              </a:rPr>
              <a:t>Pour représenter une variable quantitative discrète, on utilise un graphique appelé </a:t>
            </a:r>
            <a:r>
              <a:rPr lang="fr-FR" sz="2200" b="1" i="1" dirty="0" smtClean="0">
                <a:latin typeface="Times New Roman" pitchFamily="18" charset="0"/>
                <a:cs typeface="Times New Roman" pitchFamily="18" charset="0"/>
              </a:rPr>
              <a:t>diagramme en bâtons</a:t>
            </a:r>
            <a:r>
              <a:rPr lang="fr-FR" sz="2200" dirty="0" smtClean="0">
                <a:latin typeface="Times New Roman" pitchFamily="18" charset="0"/>
                <a:cs typeface="Times New Roman" pitchFamily="18" charset="0"/>
              </a:rPr>
              <a:t>. Le principe de ce graphique consiste à dessiner pour chaque valeur de la variable un trait de hauteur l’effectif de cette valeur (ou la fréquence de cette valeur).</a:t>
            </a:r>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b="1" dirty="0" smtClean="0">
                <a:latin typeface="Times New Roman" pitchFamily="18" charset="0"/>
                <a:cs typeface="Times New Roman" pitchFamily="18" charset="0"/>
              </a:rPr>
              <a:t>2. Représentations graphiques</a:t>
            </a:r>
          </a:p>
          <a:p>
            <a:pPr>
              <a:buNone/>
            </a:pPr>
            <a:r>
              <a:rPr lang="fr-FR" sz="2400" b="1" dirty="0" smtClean="0">
                <a:solidFill>
                  <a:srgbClr val="C00000"/>
                </a:solidFill>
                <a:latin typeface="Times New Roman" pitchFamily="18" charset="0"/>
                <a:cs typeface="Times New Roman" pitchFamily="18" charset="0"/>
              </a:rPr>
              <a:t>Cas d’une variable quantitative discrète</a:t>
            </a:r>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pic>
        <p:nvPicPr>
          <p:cNvPr id="47106" name="Picture 2"/>
          <p:cNvPicPr>
            <a:picLocks noChangeAspect="1" noChangeArrowheads="1"/>
          </p:cNvPicPr>
          <p:nvPr/>
        </p:nvPicPr>
        <p:blipFill>
          <a:blip r:embed="rId2"/>
          <a:srcRect/>
          <a:stretch>
            <a:fillRect/>
          </a:stretch>
        </p:blipFill>
        <p:spPr bwMode="auto">
          <a:xfrm>
            <a:off x="3048000" y="2643182"/>
            <a:ext cx="6096000" cy="4214818"/>
          </a:xfrm>
          <a:prstGeom prst="rect">
            <a:avLst/>
          </a:prstGeom>
          <a:noFill/>
          <a:ln w="9525">
            <a:noFill/>
            <a:miter lim="800000"/>
            <a:headEnd/>
            <a:tailEnd/>
          </a:ln>
          <a:effectLst/>
        </p:spPr>
      </p:pic>
      <p:graphicFrame>
        <p:nvGraphicFramePr>
          <p:cNvPr id="7" name="Tableau 6"/>
          <p:cNvGraphicFramePr>
            <a:graphicFrameLocks noGrp="1"/>
          </p:cNvGraphicFramePr>
          <p:nvPr/>
        </p:nvGraphicFramePr>
        <p:xfrm>
          <a:off x="285720" y="4000504"/>
          <a:ext cx="2857520" cy="2123440"/>
        </p:xfrm>
        <a:graphic>
          <a:graphicData uri="http://schemas.openxmlformats.org/drawingml/2006/table">
            <a:tbl>
              <a:tblPr firstRow="1" bandRow="1">
                <a:tableStyleId>{5940675A-B579-460E-94D1-54222C63F5DA}</a:tableStyleId>
              </a:tblPr>
              <a:tblGrid>
                <a:gridCol w="1428760"/>
                <a:gridCol w="1428760"/>
              </a:tblGrid>
              <a:tr h="370840">
                <a:tc>
                  <a:txBody>
                    <a:bodyPr/>
                    <a:lstStyle/>
                    <a:p>
                      <a:pPr algn="ctr"/>
                      <a:r>
                        <a:rPr lang="fr-FR" b="1" dirty="0" smtClean="0">
                          <a:latin typeface="Times New Roman" pitchFamily="18" charset="0"/>
                          <a:cs typeface="Times New Roman" pitchFamily="18" charset="0"/>
                        </a:rPr>
                        <a:t>Nombre de pièces </a:t>
                      </a:r>
                      <a:endParaRPr lang="fr-FR" b="1" dirty="0">
                        <a:latin typeface="Times New Roman" pitchFamily="18" charset="0"/>
                        <a:cs typeface="Times New Roman" pitchFamily="18" charset="0"/>
                      </a:endParaRPr>
                    </a:p>
                  </a:txBody>
                  <a:tcPr/>
                </a:tc>
                <a:tc>
                  <a:txBody>
                    <a:bodyPr/>
                    <a:lstStyle/>
                    <a:p>
                      <a:pPr algn="ctr"/>
                      <a:r>
                        <a:rPr lang="fr-FR" b="1" dirty="0" smtClean="0">
                          <a:latin typeface="Times New Roman" pitchFamily="18" charset="0"/>
                          <a:cs typeface="Times New Roman" pitchFamily="18" charset="0"/>
                        </a:rPr>
                        <a:t>Effectif</a:t>
                      </a:r>
                      <a:endParaRPr lang="fr-FR" b="1" dirty="0">
                        <a:latin typeface="Times New Roman" pitchFamily="18" charset="0"/>
                        <a:cs typeface="Times New Roman" pitchFamily="18" charset="0"/>
                      </a:endParaRPr>
                    </a:p>
                  </a:txBody>
                  <a:tcPr/>
                </a:tc>
              </a:tr>
              <a:tr h="370840">
                <a:tc>
                  <a:txBody>
                    <a:bodyPr/>
                    <a:lstStyle/>
                    <a:p>
                      <a:pPr algn="ctr"/>
                      <a:r>
                        <a:rPr lang="fr-FR" dirty="0" smtClean="0"/>
                        <a:t>1</a:t>
                      </a:r>
                      <a:endParaRPr lang="fr-FR" dirty="0"/>
                    </a:p>
                  </a:txBody>
                  <a:tcPr/>
                </a:tc>
                <a:tc>
                  <a:txBody>
                    <a:bodyPr/>
                    <a:lstStyle/>
                    <a:p>
                      <a:pPr algn="ctr"/>
                      <a:r>
                        <a:rPr lang="fr-FR" dirty="0" smtClean="0"/>
                        <a:t>500</a:t>
                      </a:r>
                      <a:endParaRPr lang="fr-FR" dirty="0"/>
                    </a:p>
                  </a:txBody>
                  <a:tcPr/>
                </a:tc>
              </a:tr>
              <a:tr h="370840">
                <a:tc>
                  <a:txBody>
                    <a:bodyPr/>
                    <a:lstStyle/>
                    <a:p>
                      <a:pPr algn="ctr"/>
                      <a:r>
                        <a:rPr lang="fr-FR" dirty="0" smtClean="0"/>
                        <a:t>2</a:t>
                      </a:r>
                      <a:endParaRPr lang="fr-FR" dirty="0"/>
                    </a:p>
                  </a:txBody>
                  <a:tcPr/>
                </a:tc>
                <a:tc>
                  <a:txBody>
                    <a:bodyPr/>
                    <a:lstStyle/>
                    <a:p>
                      <a:pPr algn="ctr"/>
                      <a:r>
                        <a:rPr lang="fr-FR" dirty="0" smtClean="0"/>
                        <a:t>250</a:t>
                      </a:r>
                      <a:endParaRPr lang="fr-FR" dirty="0"/>
                    </a:p>
                  </a:txBody>
                  <a:tcPr/>
                </a:tc>
              </a:tr>
              <a:tr h="370840">
                <a:tc>
                  <a:txBody>
                    <a:bodyPr/>
                    <a:lstStyle/>
                    <a:p>
                      <a:pPr algn="ctr"/>
                      <a:r>
                        <a:rPr lang="fr-FR" dirty="0" smtClean="0"/>
                        <a:t>3</a:t>
                      </a:r>
                      <a:endParaRPr lang="fr-FR" dirty="0"/>
                    </a:p>
                  </a:txBody>
                  <a:tcPr/>
                </a:tc>
                <a:tc>
                  <a:txBody>
                    <a:bodyPr/>
                    <a:lstStyle/>
                    <a:p>
                      <a:pPr algn="ctr"/>
                      <a:r>
                        <a:rPr lang="fr-FR" dirty="0" smtClean="0"/>
                        <a:t>175</a:t>
                      </a:r>
                      <a:endParaRPr lang="fr-FR" dirty="0"/>
                    </a:p>
                  </a:txBody>
                  <a:tcPr/>
                </a:tc>
              </a:tr>
              <a:tr h="370840">
                <a:tc>
                  <a:txBody>
                    <a:bodyPr/>
                    <a:lstStyle/>
                    <a:p>
                      <a:pPr algn="ctr"/>
                      <a:r>
                        <a:rPr lang="fr-FR" dirty="0" smtClean="0"/>
                        <a:t>4</a:t>
                      </a:r>
                      <a:endParaRPr lang="fr-FR" dirty="0"/>
                    </a:p>
                  </a:txBody>
                  <a:tcPr/>
                </a:tc>
                <a:tc>
                  <a:txBody>
                    <a:bodyPr/>
                    <a:lstStyle/>
                    <a:p>
                      <a:pPr algn="ctr"/>
                      <a:r>
                        <a:rPr lang="fr-FR" dirty="0" smtClean="0"/>
                        <a:t>75</a:t>
                      </a:r>
                      <a:endParaRPr lang="fr-FR" dirty="0"/>
                    </a:p>
                  </a:txBody>
                  <a:tcPr/>
                </a:tc>
              </a:tr>
            </a:tbl>
          </a:graphicData>
        </a:graphic>
      </p:graphicFrame>
      <p:sp>
        <p:nvSpPr>
          <p:cNvPr id="8" name="Rectangle 7"/>
          <p:cNvSpPr/>
          <p:nvPr/>
        </p:nvSpPr>
        <p:spPr>
          <a:xfrm>
            <a:off x="285720" y="2928934"/>
            <a:ext cx="2714644" cy="923330"/>
          </a:xfrm>
          <a:prstGeom prst="rect">
            <a:avLst/>
          </a:prstGeom>
        </p:spPr>
        <p:txBody>
          <a:bodyPr wrap="square">
            <a:spAutoFit/>
          </a:bodyPr>
          <a:lstStyle/>
          <a:p>
            <a:pPr algn="ctr"/>
            <a:r>
              <a:rPr lang="fr-FR" b="1" dirty="0" smtClean="0">
                <a:latin typeface="Times New Roman" pitchFamily="18" charset="0"/>
                <a:cs typeface="Times New Roman" pitchFamily="18" charset="0"/>
              </a:rPr>
              <a:t>Répartition du nombre de pièces des habitations d’une commune </a:t>
            </a:r>
            <a:endParaRPr lang="fr-F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b="1" dirty="0" smtClean="0">
                <a:latin typeface="Times New Roman" pitchFamily="18" charset="0"/>
                <a:cs typeface="Times New Roman" pitchFamily="18" charset="0"/>
              </a:rPr>
              <a:t>2. Représentations graphiques</a:t>
            </a:r>
          </a:p>
          <a:p>
            <a:pPr>
              <a:buNone/>
            </a:pPr>
            <a:r>
              <a:rPr lang="fr-FR" sz="2400" b="1" dirty="0" smtClean="0">
                <a:solidFill>
                  <a:srgbClr val="C00000"/>
                </a:solidFill>
                <a:latin typeface="Times New Roman" pitchFamily="18" charset="0"/>
                <a:cs typeface="Times New Roman" pitchFamily="18" charset="0"/>
              </a:rPr>
              <a:t>Cas d’une variable quantitative discrète</a:t>
            </a:r>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graphicFrame>
        <p:nvGraphicFramePr>
          <p:cNvPr id="5" name="Tableau 4"/>
          <p:cNvGraphicFramePr>
            <a:graphicFrameLocks noGrp="1"/>
          </p:cNvGraphicFramePr>
          <p:nvPr/>
        </p:nvGraphicFramePr>
        <p:xfrm>
          <a:off x="285720" y="4000504"/>
          <a:ext cx="2857521" cy="2397760"/>
        </p:xfrm>
        <a:graphic>
          <a:graphicData uri="http://schemas.openxmlformats.org/drawingml/2006/table">
            <a:tbl>
              <a:tblPr firstRow="1" bandRow="1">
                <a:tableStyleId>{5940675A-B579-460E-94D1-54222C63F5DA}</a:tableStyleId>
              </a:tblPr>
              <a:tblGrid>
                <a:gridCol w="952507"/>
                <a:gridCol w="952507"/>
                <a:gridCol w="952507"/>
              </a:tblGrid>
              <a:tr h="370840">
                <a:tc>
                  <a:txBody>
                    <a:bodyPr/>
                    <a:lstStyle/>
                    <a:p>
                      <a:pPr algn="ctr"/>
                      <a:r>
                        <a:rPr lang="fr-FR" b="1" dirty="0" smtClean="0">
                          <a:latin typeface="Times New Roman" pitchFamily="18" charset="0"/>
                          <a:cs typeface="Times New Roman" pitchFamily="18" charset="0"/>
                        </a:rPr>
                        <a:t>Nombre de pièces </a:t>
                      </a:r>
                      <a:endParaRPr lang="fr-FR" b="1" dirty="0">
                        <a:latin typeface="Times New Roman" pitchFamily="18" charset="0"/>
                        <a:cs typeface="Times New Roman" pitchFamily="18" charset="0"/>
                      </a:endParaRPr>
                    </a:p>
                  </a:txBody>
                  <a:tcPr/>
                </a:tc>
                <a:tc>
                  <a:txBody>
                    <a:bodyPr/>
                    <a:lstStyle/>
                    <a:p>
                      <a:pPr algn="ctr"/>
                      <a:r>
                        <a:rPr lang="fr-FR" b="1" dirty="0" smtClean="0">
                          <a:latin typeface="Times New Roman" pitchFamily="18" charset="0"/>
                          <a:cs typeface="Times New Roman" pitchFamily="18" charset="0"/>
                        </a:rPr>
                        <a:t>Effectif</a:t>
                      </a:r>
                      <a:endParaRPr lang="fr-FR" b="1" dirty="0">
                        <a:latin typeface="Times New Roman" pitchFamily="18" charset="0"/>
                        <a:cs typeface="Times New Roman" pitchFamily="18" charset="0"/>
                      </a:endParaRPr>
                    </a:p>
                  </a:txBody>
                  <a:tcPr/>
                </a:tc>
                <a:tc>
                  <a:txBody>
                    <a:bodyPr/>
                    <a:lstStyle/>
                    <a:p>
                      <a:pPr algn="ctr"/>
                      <a:r>
                        <a:rPr lang="fr-FR" b="1" dirty="0" smtClean="0">
                          <a:latin typeface="Times New Roman" pitchFamily="18" charset="0"/>
                          <a:cs typeface="Times New Roman" pitchFamily="18" charset="0"/>
                        </a:rPr>
                        <a:t>fréquence</a:t>
                      </a:r>
                      <a:endParaRPr lang="fr-FR" b="1" dirty="0">
                        <a:latin typeface="Times New Roman" pitchFamily="18" charset="0"/>
                        <a:cs typeface="Times New Roman" pitchFamily="18" charset="0"/>
                      </a:endParaRPr>
                    </a:p>
                  </a:txBody>
                  <a:tcPr/>
                </a:tc>
              </a:tr>
              <a:tr h="370840">
                <a:tc>
                  <a:txBody>
                    <a:bodyPr/>
                    <a:lstStyle/>
                    <a:p>
                      <a:pPr algn="ctr"/>
                      <a:r>
                        <a:rPr lang="fr-FR" dirty="0" smtClean="0"/>
                        <a:t>1</a:t>
                      </a:r>
                      <a:endParaRPr lang="fr-FR" dirty="0"/>
                    </a:p>
                  </a:txBody>
                  <a:tcPr/>
                </a:tc>
                <a:tc>
                  <a:txBody>
                    <a:bodyPr/>
                    <a:lstStyle/>
                    <a:p>
                      <a:pPr algn="ctr"/>
                      <a:r>
                        <a:rPr lang="fr-FR" dirty="0" smtClean="0"/>
                        <a:t>500</a:t>
                      </a:r>
                      <a:endParaRPr lang="fr-FR" dirty="0"/>
                    </a:p>
                  </a:txBody>
                  <a:tcPr/>
                </a:tc>
                <a:tc>
                  <a:txBody>
                    <a:bodyPr/>
                    <a:lstStyle/>
                    <a:p>
                      <a:pPr algn="ctr"/>
                      <a:r>
                        <a:rPr lang="fr-FR" dirty="0" smtClean="0"/>
                        <a:t>0.5</a:t>
                      </a:r>
                      <a:endParaRPr lang="fr-FR" dirty="0"/>
                    </a:p>
                  </a:txBody>
                  <a:tcPr/>
                </a:tc>
              </a:tr>
              <a:tr h="370840">
                <a:tc>
                  <a:txBody>
                    <a:bodyPr/>
                    <a:lstStyle/>
                    <a:p>
                      <a:pPr algn="ctr"/>
                      <a:r>
                        <a:rPr lang="fr-FR" dirty="0" smtClean="0"/>
                        <a:t>2</a:t>
                      </a:r>
                      <a:endParaRPr lang="fr-FR" dirty="0"/>
                    </a:p>
                  </a:txBody>
                  <a:tcPr/>
                </a:tc>
                <a:tc>
                  <a:txBody>
                    <a:bodyPr/>
                    <a:lstStyle/>
                    <a:p>
                      <a:pPr algn="ctr"/>
                      <a:r>
                        <a:rPr lang="fr-FR" dirty="0" smtClean="0"/>
                        <a:t>250</a:t>
                      </a:r>
                      <a:endParaRPr lang="fr-FR" dirty="0"/>
                    </a:p>
                  </a:txBody>
                  <a:tcPr/>
                </a:tc>
                <a:tc>
                  <a:txBody>
                    <a:bodyPr/>
                    <a:lstStyle/>
                    <a:p>
                      <a:pPr algn="ctr"/>
                      <a:r>
                        <a:rPr lang="fr-FR" dirty="0" smtClean="0"/>
                        <a:t>0.25</a:t>
                      </a:r>
                      <a:endParaRPr lang="fr-FR" dirty="0"/>
                    </a:p>
                  </a:txBody>
                  <a:tcPr/>
                </a:tc>
              </a:tr>
              <a:tr h="370840">
                <a:tc>
                  <a:txBody>
                    <a:bodyPr/>
                    <a:lstStyle/>
                    <a:p>
                      <a:pPr algn="ctr"/>
                      <a:r>
                        <a:rPr lang="fr-FR" dirty="0" smtClean="0"/>
                        <a:t>3</a:t>
                      </a:r>
                      <a:endParaRPr lang="fr-FR" dirty="0"/>
                    </a:p>
                  </a:txBody>
                  <a:tcPr/>
                </a:tc>
                <a:tc>
                  <a:txBody>
                    <a:bodyPr/>
                    <a:lstStyle/>
                    <a:p>
                      <a:pPr algn="ctr"/>
                      <a:r>
                        <a:rPr lang="fr-FR" dirty="0" smtClean="0"/>
                        <a:t>175</a:t>
                      </a:r>
                      <a:endParaRPr lang="fr-FR" dirty="0"/>
                    </a:p>
                  </a:txBody>
                  <a:tcPr/>
                </a:tc>
                <a:tc>
                  <a:txBody>
                    <a:bodyPr/>
                    <a:lstStyle/>
                    <a:p>
                      <a:pPr algn="ctr"/>
                      <a:r>
                        <a:rPr lang="fr-FR" dirty="0" smtClean="0"/>
                        <a:t>0.175</a:t>
                      </a:r>
                      <a:endParaRPr lang="fr-FR" dirty="0"/>
                    </a:p>
                  </a:txBody>
                  <a:tcPr/>
                </a:tc>
              </a:tr>
              <a:tr h="370840">
                <a:tc>
                  <a:txBody>
                    <a:bodyPr/>
                    <a:lstStyle/>
                    <a:p>
                      <a:pPr algn="ctr"/>
                      <a:r>
                        <a:rPr lang="fr-FR" dirty="0" smtClean="0"/>
                        <a:t>4</a:t>
                      </a:r>
                      <a:endParaRPr lang="fr-FR" dirty="0"/>
                    </a:p>
                  </a:txBody>
                  <a:tcPr/>
                </a:tc>
                <a:tc>
                  <a:txBody>
                    <a:bodyPr/>
                    <a:lstStyle/>
                    <a:p>
                      <a:pPr algn="ctr"/>
                      <a:r>
                        <a:rPr lang="fr-FR" dirty="0" smtClean="0"/>
                        <a:t>75</a:t>
                      </a:r>
                      <a:endParaRPr lang="fr-FR" dirty="0"/>
                    </a:p>
                  </a:txBody>
                  <a:tcPr/>
                </a:tc>
                <a:tc>
                  <a:txBody>
                    <a:bodyPr/>
                    <a:lstStyle/>
                    <a:p>
                      <a:pPr algn="ctr"/>
                      <a:r>
                        <a:rPr lang="fr-FR" dirty="0" smtClean="0"/>
                        <a:t>0.075</a:t>
                      </a:r>
                      <a:endParaRPr lang="fr-FR" dirty="0"/>
                    </a:p>
                  </a:txBody>
                  <a:tcPr/>
                </a:tc>
              </a:tr>
            </a:tbl>
          </a:graphicData>
        </a:graphic>
      </p:graphicFrame>
      <p:sp>
        <p:nvSpPr>
          <p:cNvPr id="6" name="Rectangle 5"/>
          <p:cNvSpPr/>
          <p:nvPr/>
        </p:nvSpPr>
        <p:spPr>
          <a:xfrm>
            <a:off x="285720" y="2928934"/>
            <a:ext cx="2714644" cy="923330"/>
          </a:xfrm>
          <a:prstGeom prst="rect">
            <a:avLst/>
          </a:prstGeom>
        </p:spPr>
        <p:txBody>
          <a:bodyPr wrap="square">
            <a:spAutoFit/>
          </a:bodyPr>
          <a:lstStyle/>
          <a:p>
            <a:pPr algn="ctr"/>
            <a:r>
              <a:rPr lang="fr-FR" b="1" dirty="0" smtClean="0">
                <a:latin typeface="Times New Roman" pitchFamily="18" charset="0"/>
                <a:cs typeface="Times New Roman" pitchFamily="18" charset="0"/>
              </a:rPr>
              <a:t>Répartition du nombre de pièces des habitations d’une commune </a:t>
            </a:r>
            <a:endParaRPr lang="fr-FR" b="1" dirty="0">
              <a:latin typeface="Times New Roman" pitchFamily="18" charset="0"/>
              <a:cs typeface="Times New Roman" pitchFamily="18" charset="0"/>
            </a:endParaRPr>
          </a:p>
        </p:txBody>
      </p:sp>
      <p:graphicFrame>
        <p:nvGraphicFramePr>
          <p:cNvPr id="7" name="Graphique 6"/>
          <p:cNvGraphicFramePr/>
          <p:nvPr/>
        </p:nvGraphicFramePr>
        <p:xfrm>
          <a:off x="3214678" y="2571744"/>
          <a:ext cx="5929322"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8" name="ZoneTexte 7"/>
          <p:cNvSpPr txBox="1"/>
          <p:nvPr/>
        </p:nvSpPr>
        <p:spPr>
          <a:xfrm>
            <a:off x="5286380" y="6488668"/>
            <a:ext cx="1928826" cy="369332"/>
          </a:xfrm>
          <a:prstGeom prst="rect">
            <a:avLst/>
          </a:prstGeom>
          <a:noFill/>
        </p:spPr>
        <p:txBody>
          <a:bodyPr wrap="square" rtlCol="0">
            <a:spAutoFit/>
          </a:bodyPr>
          <a:lstStyle/>
          <a:p>
            <a:r>
              <a:rPr lang="fr-FR" b="1" dirty="0" smtClean="0"/>
              <a:t>Nombre de pièces </a:t>
            </a:r>
            <a:endParaRPr lang="fr-FR"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ctr">
              <a:buNone/>
            </a:pPr>
            <a:r>
              <a:rPr lang="fr-FR" b="1" dirty="0" smtClean="0">
                <a:latin typeface="Times New Roman" pitchFamily="18" charset="0"/>
                <a:cs typeface="Times New Roman" pitchFamily="18" charset="0"/>
              </a:rPr>
              <a:t>Définition</a:t>
            </a:r>
          </a:p>
          <a:p>
            <a:pPr algn="just">
              <a:lnSpc>
                <a:spcPct val="150000"/>
              </a:lnSpc>
            </a:pPr>
            <a:r>
              <a:rPr lang="fr-FR" sz="2400" b="1" i="1" dirty="0" smtClean="0">
                <a:latin typeface="Times New Roman" pitchFamily="18" charset="0"/>
                <a:cs typeface="Times New Roman" pitchFamily="18" charset="0"/>
              </a:rPr>
              <a:t>La statistique </a:t>
            </a:r>
            <a:r>
              <a:rPr lang="fr-FR" sz="2400" dirty="0" smtClean="0">
                <a:latin typeface="Times New Roman" pitchFamily="18" charset="0"/>
                <a:cs typeface="Times New Roman" pitchFamily="18" charset="0"/>
              </a:rPr>
              <a:t>est l’ensemble de méthodes permettant de décrire et d’analyser des observations (ou données). Ces méthodes consistent à réunir des données chiffrées sur des ensembles nombreux, puis à les analyser et  les interpréter, et finalement </a:t>
            </a:r>
            <a:r>
              <a:rPr lang="fr-FR" sz="2400" b="1" i="1" dirty="0" smtClean="0">
                <a:latin typeface="Times New Roman" pitchFamily="18" charset="0"/>
                <a:cs typeface="Times New Roman" pitchFamily="18" charset="0"/>
              </a:rPr>
              <a:t>prendre des décisions raisonnables </a:t>
            </a:r>
            <a:r>
              <a:rPr lang="fr-FR" sz="2400" dirty="0" smtClean="0">
                <a:latin typeface="Times New Roman" pitchFamily="18" charset="0"/>
                <a:cs typeface="Times New Roman" pitchFamily="18" charset="0"/>
              </a:rPr>
              <a:t>sur la base de cette analyse.</a:t>
            </a:r>
            <a:r>
              <a:rPr lang="fr-FR" b="1" dirty="0" smtClean="0">
                <a:latin typeface="Times New Roman" pitchFamily="18" charset="0"/>
                <a:cs typeface="Times New Roman" pitchFamily="18" charset="0"/>
              </a:rPr>
              <a:t> </a:t>
            </a:r>
            <a:endParaRPr lang="fr-FR" dirty="0" smtClean="0"/>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000" b="1" i="0" u="none" strike="noStrike" kern="1200" cap="none" spc="0" normalizeH="0" baseline="0" noProof="0" dirty="0" smtClean="0">
                <a:ln>
                  <a:noFill/>
                </a:ln>
                <a:solidFill>
                  <a:srgbClr val="C00000"/>
                </a:solidFill>
                <a:effectLst/>
                <a:uLnTx/>
                <a:uFillTx/>
                <a:latin typeface="Constantia" pitchFamily="18" charset="0"/>
                <a:ea typeface="+mn-ea"/>
                <a:cs typeface="+mn-cs"/>
              </a:rPr>
              <a:t>INTRODUCTION</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algn="ctr">
              <a:buNone/>
            </a:pPr>
            <a:r>
              <a:rPr lang="fr-FR" b="1" dirty="0" smtClean="0">
                <a:latin typeface="Times New Roman" pitchFamily="18" charset="0"/>
                <a:cs typeface="Times New Roman" pitchFamily="18" charset="0"/>
              </a:rPr>
              <a:t>2. Représentations graphiques</a:t>
            </a:r>
          </a:p>
          <a:p>
            <a:pPr>
              <a:buNone/>
            </a:pPr>
            <a:r>
              <a:rPr lang="fr-FR" sz="2400" b="1" dirty="0" smtClean="0">
                <a:solidFill>
                  <a:srgbClr val="C00000"/>
                </a:solidFill>
                <a:latin typeface="Times New Roman" pitchFamily="18" charset="0"/>
                <a:cs typeface="Times New Roman" pitchFamily="18" charset="0"/>
              </a:rPr>
              <a:t>Cas d’une variable quantitative discrète</a:t>
            </a:r>
          </a:p>
          <a:p>
            <a:pPr algn="just">
              <a:lnSpc>
                <a:spcPct val="160000"/>
              </a:lnSpc>
            </a:pPr>
            <a:r>
              <a:rPr lang="fr-FR" sz="2600" dirty="0" smtClean="0">
                <a:latin typeface="Times New Roman" pitchFamily="18" charset="0"/>
                <a:cs typeface="Times New Roman" pitchFamily="18" charset="0"/>
              </a:rPr>
              <a:t>Si le diagramme en bâtons est une représentation des fréquences ou des effectifs simples, </a:t>
            </a:r>
            <a:r>
              <a:rPr lang="fr-FR" sz="2600" b="1" i="1" dirty="0" smtClean="0">
                <a:latin typeface="Times New Roman" pitchFamily="18" charset="0"/>
                <a:cs typeface="Times New Roman" pitchFamily="18" charset="0"/>
              </a:rPr>
              <a:t>la courbe cumulative </a:t>
            </a:r>
            <a:r>
              <a:rPr lang="fr-FR" sz="2600" dirty="0" smtClean="0">
                <a:latin typeface="Times New Roman" pitchFamily="18" charset="0"/>
                <a:cs typeface="Times New Roman" pitchFamily="18" charset="0"/>
              </a:rPr>
              <a:t>est une représentation des fréquences ou des effectifs cumulés. </a:t>
            </a:r>
          </a:p>
          <a:p>
            <a:pPr algn="just">
              <a:lnSpc>
                <a:spcPct val="160000"/>
              </a:lnSpc>
            </a:pPr>
            <a:r>
              <a:rPr lang="fr-FR" sz="2600" dirty="0" smtClean="0">
                <a:latin typeface="Times New Roman" pitchFamily="18" charset="0"/>
                <a:cs typeface="Times New Roman" pitchFamily="18" charset="0"/>
              </a:rPr>
              <a:t>L’axe des ordonnées  représente ECC/ECD (ou FCC/FCD) et l’axe des abscisses) représente xi. À chaque modalité xi on associe, par un point, la fréquence cumulée Fi; à chaque intervalle on trace une ligne droite. </a:t>
            </a: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b="1" dirty="0" smtClean="0">
                <a:latin typeface="Times New Roman" pitchFamily="18" charset="0"/>
                <a:cs typeface="Times New Roman" pitchFamily="18" charset="0"/>
              </a:rPr>
              <a:t>2. Représentations graphiques</a:t>
            </a:r>
          </a:p>
          <a:p>
            <a:pPr>
              <a:buNone/>
            </a:pPr>
            <a:r>
              <a:rPr lang="fr-FR" sz="2400" b="1" dirty="0" smtClean="0">
                <a:solidFill>
                  <a:srgbClr val="C00000"/>
                </a:solidFill>
                <a:latin typeface="Times New Roman" pitchFamily="18" charset="0"/>
                <a:cs typeface="Times New Roman" pitchFamily="18" charset="0"/>
              </a:rPr>
              <a:t>Cas d’une variable quantitative discrète</a:t>
            </a:r>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pic>
        <p:nvPicPr>
          <p:cNvPr id="43009" name="Picture 1"/>
          <p:cNvPicPr>
            <a:picLocks noChangeAspect="1" noChangeArrowheads="1"/>
          </p:cNvPicPr>
          <p:nvPr/>
        </p:nvPicPr>
        <p:blipFill>
          <a:blip r:embed="rId2"/>
          <a:srcRect/>
          <a:stretch>
            <a:fillRect/>
          </a:stretch>
        </p:blipFill>
        <p:spPr bwMode="auto">
          <a:xfrm>
            <a:off x="285720" y="2643182"/>
            <a:ext cx="8515350" cy="4214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b="1" dirty="0" smtClean="0">
                <a:latin typeface="Times New Roman" pitchFamily="18" charset="0"/>
                <a:cs typeface="Times New Roman" pitchFamily="18" charset="0"/>
              </a:rPr>
              <a:t>2. Représentations graphiques</a:t>
            </a:r>
          </a:p>
          <a:p>
            <a:pPr>
              <a:buNone/>
            </a:pPr>
            <a:r>
              <a:rPr lang="fr-FR" sz="2400" b="1" dirty="0" smtClean="0">
                <a:solidFill>
                  <a:srgbClr val="C00000"/>
                </a:solidFill>
                <a:latin typeface="Times New Roman" pitchFamily="18" charset="0"/>
                <a:cs typeface="Times New Roman" pitchFamily="18" charset="0"/>
              </a:rPr>
              <a:t>Cas d’une variable quantitative discrète</a:t>
            </a:r>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graphicFrame>
        <p:nvGraphicFramePr>
          <p:cNvPr id="6" name="Tableau 5"/>
          <p:cNvGraphicFramePr>
            <a:graphicFrameLocks noGrp="1"/>
          </p:cNvGraphicFramePr>
          <p:nvPr/>
        </p:nvGraphicFramePr>
        <p:xfrm>
          <a:off x="1500166" y="3643314"/>
          <a:ext cx="6286545" cy="2123440"/>
        </p:xfrm>
        <a:graphic>
          <a:graphicData uri="http://schemas.openxmlformats.org/drawingml/2006/table">
            <a:tbl>
              <a:tblPr firstRow="1" bandRow="1">
                <a:tableStyleId>{5940675A-B579-460E-94D1-54222C63F5DA}</a:tableStyleId>
              </a:tblPr>
              <a:tblGrid>
                <a:gridCol w="1257309"/>
                <a:gridCol w="1257309"/>
                <a:gridCol w="1257309"/>
                <a:gridCol w="1257309"/>
                <a:gridCol w="1257309"/>
              </a:tblGrid>
              <a:tr h="370840">
                <a:tc>
                  <a:txBody>
                    <a:bodyPr/>
                    <a:lstStyle/>
                    <a:p>
                      <a:pPr algn="ctr"/>
                      <a:r>
                        <a:rPr lang="fr-FR" b="1" dirty="0" smtClean="0">
                          <a:latin typeface="Times New Roman" pitchFamily="18" charset="0"/>
                          <a:cs typeface="Times New Roman" pitchFamily="18" charset="0"/>
                        </a:rPr>
                        <a:t>Nombre de pièces </a:t>
                      </a:r>
                      <a:endParaRPr lang="fr-FR" b="1" dirty="0">
                        <a:latin typeface="Times New Roman" pitchFamily="18" charset="0"/>
                        <a:cs typeface="Times New Roman" pitchFamily="18" charset="0"/>
                      </a:endParaRPr>
                    </a:p>
                  </a:txBody>
                  <a:tcPr/>
                </a:tc>
                <a:tc>
                  <a:txBody>
                    <a:bodyPr/>
                    <a:lstStyle/>
                    <a:p>
                      <a:pPr algn="ctr"/>
                      <a:r>
                        <a:rPr lang="fr-FR" b="1" dirty="0" smtClean="0">
                          <a:latin typeface="Times New Roman" pitchFamily="18" charset="0"/>
                          <a:cs typeface="Times New Roman" pitchFamily="18" charset="0"/>
                        </a:rPr>
                        <a:t>Effectif</a:t>
                      </a:r>
                      <a:endParaRPr lang="fr-FR" b="1" dirty="0">
                        <a:latin typeface="Times New Roman" pitchFamily="18" charset="0"/>
                        <a:cs typeface="Times New Roman" pitchFamily="18" charset="0"/>
                      </a:endParaRPr>
                    </a:p>
                  </a:txBody>
                  <a:tcPr/>
                </a:tc>
                <a:tc>
                  <a:txBody>
                    <a:bodyPr/>
                    <a:lstStyle/>
                    <a:p>
                      <a:pPr algn="ctr"/>
                      <a:r>
                        <a:rPr lang="fr-FR" b="1" dirty="0" smtClean="0">
                          <a:latin typeface="Times New Roman" pitchFamily="18" charset="0"/>
                          <a:cs typeface="Times New Roman" pitchFamily="18" charset="0"/>
                        </a:rPr>
                        <a:t>Fréquence</a:t>
                      </a:r>
                    </a:p>
                    <a:p>
                      <a:pPr algn="ctr"/>
                      <a:endParaRPr lang="fr-FR" b="1" dirty="0">
                        <a:latin typeface="Times New Roman" pitchFamily="18" charset="0"/>
                        <a:cs typeface="Times New Roman" pitchFamily="18" charset="0"/>
                      </a:endParaRPr>
                    </a:p>
                  </a:txBody>
                  <a:tcPr/>
                </a:tc>
                <a:tc>
                  <a:txBody>
                    <a:bodyPr/>
                    <a:lstStyle/>
                    <a:p>
                      <a:pPr algn="ctr"/>
                      <a:r>
                        <a:rPr lang="fr-FR" b="1" dirty="0" smtClean="0">
                          <a:latin typeface="Times New Roman" pitchFamily="18" charset="0"/>
                          <a:cs typeface="Times New Roman" pitchFamily="18" charset="0"/>
                        </a:rPr>
                        <a:t>ECC</a:t>
                      </a:r>
                      <a:endParaRPr lang="fr-FR" b="1" dirty="0">
                        <a:latin typeface="Times New Roman" pitchFamily="18" charset="0"/>
                        <a:cs typeface="Times New Roman" pitchFamily="18" charset="0"/>
                      </a:endParaRPr>
                    </a:p>
                  </a:txBody>
                  <a:tcPr/>
                </a:tc>
                <a:tc>
                  <a:txBody>
                    <a:bodyPr/>
                    <a:lstStyle/>
                    <a:p>
                      <a:pPr algn="ctr"/>
                      <a:r>
                        <a:rPr lang="fr-FR" b="1" dirty="0" smtClean="0">
                          <a:latin typeface="Times New Roman" pitchFamily="18" charset="0"/>
                          <a:cs typeface="Times New Roman" pitchFamily="18" charset="0"/>
                        </a:rPr>
                        <a:t>ECD</a:t>
                      </a:r>
                      <a:endParaRPr lang="fr-FR" b="1" dirty="0">
                        <a:latin typeface="Times New Roman" pitchFamily="18" charset="0"/>
                        <a:cs typeface="Times New Roman" pitchFamily="18" charset="0"/>
                      </a:endParaRPr>
                    </a:p>
                  </a:txBody>
                  <a:tcPr/>
                </a:tc>
              </a:tr>
              <a:tr h="370840">
                <a:tc>
                  <a:txBody>
                    <a:bodyPr/>
                    <a:lstStyle/>
                    <a:p>
                      <a:pPr algn="ctr"/>
                      <a:r>
                        <a:rPr lang="fr-FR" dirty="0" smtClean="0"/>
                        <a:t>1</a:t>
                      </a:r>
                      <a:endParaRPr lang="fr-FR" dirty="0"/>
                    </a:p>
                  </a:txBody>
                  <a:tcPr/>
                </a:tc>
                <a:tc>
                  <a:txBody>
                    <a:bodyPr/>
                    <a:lstStyle/>
                    <a:p>
                      <a:pPr algn="ctr"/>
                      <a:r>
                        <a:rPr lang="fr-FR" dirty="0" smtClean="0"/>
                        <a:t>500</a:t>
                      </a:r>
                      <a:endParaRPr lang="fr-FR" dirty="0"/>
                    </a:p>
                  </a:txBody>
                  <a:tcPr/>
                </a:tc>
                <a:tc>
                  <a:txBody>
                    <a:bodyPr/>
                    <a:lstStyle/>
                    <a:p>
                      <a:pPr algn="ctr"/>
                      <a:r>
                        <a:rPr lang="fr-FR" dirty="0" smtClean="0"/>
                        <a:t>0.5</a:t>
                      </a:r>
                      <a:endParaRPr lang="fr-FR" dirty="0"/>
                    </a:p>
                  </a:txBody>
                  <a:tcPr/>
                </a:tc>
                <a:tc>
                  <a:txBody>
                    <a:bodyPr/>
                    <a:lstStyle/>
                    <a:p>
                      <a:pPr algn="ctr"/>
                      <a:r>
                        <a:rPr lang="fr-FR" dirty="0" smtClean="0"/>
                        <a:t>500</a:t>
                      </a:r>
                      <a:endParaRPr lang="fr-FR" dirty="0"/>
                    </a:p>
                  </a:txBody>
                  <a:tcPr/>
                </a:tc>
                <a:tc>
                  <a:txBody>
                    <a:bodyPr/>
                    <a:lstStyle/>
                    <a:p>
                      <a:pPr algn="ctr"/>
                      <a:r>
                        <a:rPr lang="fr-FR" dirty="0" smtClean="0"/>
                        <a:t>1000</a:t>
                      </a:r>
                      <a:endParaRPr lang="fr-FR" dirty="0"/>
                    </a:p>
                  </a:txBody>
                  <a:tcPr/>
                </a:tc>
              </a:tr>
              <a:tr h="370840">
                <a:tc>
                  <a:txBody>
                    <a:bodyPr/>
                    <a:lstStyle/>
                    <a:p>
                      <a:pPr algn="ctr"/>
                      <a:r>
                        <a:rPr lang="fr-FR" dirty="0" smtClean="0"/>
                        <a:t>2</a:t>
                      </a:r>
                      <a:endParaRPr lang="fr-FR" dirty="0"/>
                    </a:p>
                  </a:txBody>
                  <a:tcPr/>
                </a:tc>
                <a:tc>
                  <a:txBody>
                    <a:bodyPr/>
                    <a:lstStyle/>
                    <a:p>
                      <a:pPr algn="ctr"/>
                      <a:r>
                        <a:rPr lang="fr-FR" dirty="0" smtClean="0"/>
                        <a:t>250</a:t>
                      </a:r>
                      <a:endParaRPr lang="fr-FR" dirty="0"/>
                    </a:p>
                  </a:txBody>
                  <a:tcPr/>
                </a:tc>
                <a:tc>
                  <a:txBody>
                    <a:bodyPr/>
                    <a:lstStyle/>
                    <a:p>
                      <a:pPr algn="ctr"/>
                      <a:r>
                        <a:rPr lang="fr-FR" dirty="0" smtClean="0"/>
                        <a:t>0.25</a:t>
                      </a:r>
                      <a:endParaRPr lang="fr-FR" dirty="0"/>
                    </a:p>
                  </a:txBody>
                  <a:tcPr/>
                </a:tc>
                <a:tc>
                  <a:txBody>
                    <a:bodyPr/>
                    <a:lstStyle/>
                    <a:p>
                      <a:pPr algn="ctr"/>
                      <a:r>
                        <a:rPr lang="fr-FR" dirty="0" smtClean="0"/>
                        <a:t>750</a:t>
                      </a:r>
                      <a:endParaRPr lang="fr-FR" dirty="0"/>
                    </a:p>
                  </a:txBody>
                  <a:tcPr/>
                </a:tc>
                <a:tc>
                  <a:txBody>
                    <a:bodyPr/>
                    <a:lstStyle/>
                    <a:p>
                      <a:pPr algn="ctr"/>
                      <a:r>
                        <a:rPr lang="fr-FR" dirty="0" smtClean="0"/>
                        <a:t>500</a:t>
                      </a:r>
                      <a:endParaRPr lang="fr-FR" dirty="0"/>
                    </a:p>
                  </a:txBody>
                  <a:tcPr/>
                </a:tc>
              </a:tr>
              <a:tr h="370840">
                <a:tc>
                  <a:txBody>
                    <a:bodyPr/>
                    <a:lstStyle/>
                    <a:p>
                      <a:pPr algn="ctr"/>
                      <a:r>
                        <a:rPr lang="fr-FR" dirty="0" smtClean="0"/>
                        <a:t>3</a:t>
                      </a:r>
                      <a:endParaRPr lang="fr-FR" dirty="0"/>
                    </a:p>
                  </a:txBody>
                  <a:tcPr/>
                </a:tc>
                <a:tc>
                  <a:txBody>
                    <a:bodyPr/>
                    <a:lstStyle/>
                    <a:p>
                      <a:pPr algn="ctr"/>
                      <a:r>
                        <a:rPr lang="fr-FR" dirty="0" smtClean="0"/>
                        <a:t>175</a:t>
                      </a:r>
                      <a:endParaRPr lang="fr-FR" dirty="0"/>
                    </a:p>
                  </a:txBody>
                  <a:tcPr/>
                </a:tc>
                <a:tc>
                  <a:txBody>
                    <a:bodyPr/>
                    <a:lstStyle/>
                    <a:p>
                      <a:pPr algn="ctr"/>
                      <a:r>
                        <a:rPr lang="fr-FR" dirty="0" smtClean="0"/>
                        <a:t>0.175</a:t>
                      </a:r>
                      <a:endParaRPr lang="fr-FR" dirty="0"/>
                    </a:p>
                  </a:txBody>
                  <a:tcPr/>
                </a:tc>
                <a:tc>
                  <a:txBody>
                    <a:bodyPr/>
                    <a:lstStyle/>
                    <a:p>
                      <a:pPr algn="ctr"/>
                      <a:r>
                        <a:rPr lang="fr-FR" dirty="0" smtClean="0"/>
                        <a:t>925</a:t>
                      </a:r>
                      <a:endParaRPr lang="fr-FR" dirty="0"/>
                    </a:p>
                  </a:txBody>
                  <a:tcPr/>
                </a:tc>
                <a:tc>
                  <a:txBody>
                    <a:bodyPr/>
                    <a:lstStyle/>
                    <a:p>
                      <a:pPr algn="ctr"/>
                      <a:r>
                        <a:rPr lang="fr-FR" dirty="0" smtClean="0"/>
                        <a:t>250</a:t>
                      </a:r>
                      <a:endParaRPr lang="fr-FR" dirty="0"/>
                    </a:p>
                  </a:txBody>
                  <a:tcPr/>
                </a:tc>
              </a:tr>
              <a:tr h="370840">
                <a:tc>
                  <a:txBody>
                    <a:bodyPr/>
                    <a:lstStyle/>
                    <a:p>
                      <a:pPr algn="ctr"/>
                      <a:r>
                        <a:rPr lang="fr-FR" dirty="0" smtClean="0"/>
                        <a:t>4</a:t>
                      </a:r>
                      <a:endParaRPr lang="fr-FR" dirty="0"/>
                    </a:p>
                  </a:txBody>
                  <a:tcPr/>
                </a:tc>
                <a:tc>
                  <a:txBody>
                    <a:bodyPr/>
                    <a:lstStyle/>
                    <a:p>
                      <a:pPr algn="ctr"/>
                      <a:r>
                        <a:rPr lang="fr-FR" dirty="0" smtClean="0"/>
                        <a:t>75</a:t>
                      </a:r>
                      <a:endParaRPr lang="fr-FR" dirty="0"/>
                    </a:p>
                  </a:txBody>
                  <a:tcPr/>
                </a:tc>
                <a:tc>
                  <a:txBody>
                    <a:bodyPr/>
                    <a:lstStyle/>
                    <a:p>
                      <a:pPr algn="ctr"/>
                      <a:r>
                        <a:rPr lang="fr-FR" dirty="0" smtClean="0"/>
                        <a:t>0.075</a:t>
                      </a:r>
                      <a:endParaRPr lang="fr-FR" dirty="0"/>
                    </a:p>
                  </a:txBody>
                  <a:tcPr/>
                </a:tc>
                <a:tc>
                  <a:txBody>
                    <a:bodyPr/>
                    <a:lstStyle/>
                    <a:p>
                      <a:pPr algn="ctr"/>
                      <a:r>
                        <a:rPr lang="fr-FR" dirty="0" smtClean="0"/>
                        <a:t>1000</a:t>
                      </a:r>
                      <a:endParaRPr lang="fr-FR" dirty="0"/>
                    </a:p>
                  </a:txBody>
                  <a:tcPr/>
                </a:tc>
                <a:tc>
                  <a:txBody>
                    <a:bodyPr/>
                    <a:lstStyle/>
                    <a:p>
                      <a:pPr algn="ctr"/>
                      <a:r>
                        <a:rPr lang="fr-FR" dirty="0" smtClean="0"/>
                        <a:t>75</a:t>
                      </a:r>
                      <a:endParaRPr lang="fr-FR" dirty="0"/>
                    </a:p>
                  </a:txBody>
                  <a:tcPr/>
                </a:tc>
              </a:tr>
            </a:tbl>
          </a:graphicData>
        </a:graphic>
      </p:graphicFrame>
      <p:sp>
        <p:nvSpPr>
          <p:cNvPr id="7" name="Rectangle 6"/>
          <p:cNvSpPr/>
          <p:nvPr/>
        </p:nvSpPr>
        <p:spPr>
          <a:xfrm>
            <a:off x="2500298" y="2714620"/>
            <a:ext cx="4286280" cy="646331"/>
          </a:xfrm>
          <a:prstGeom prst="rect">
            <a:avLst/>
          </a:prstGeom>
        </p:spPr>
        <p:txBody>
          <a:bodyPr wrap="square">
            <a:spAutoFit/>
          </a:bodyPr>
          <a:lstStyle/>
          <a:p>
            <a:pPr algn="ctr"/>
            <a:r>
              <a:rPr lang="fr-FR" b="1" dirty="0" smtClean="0">
                <a:latin typeface="Times New Roman" pitchFamily="18" charset="0"/>
                <a:cs typeface="Times New Roman" pitchFamily="18" charset="0"/>
              </a:rPr>
              <a:t>Répartition du nombre de pièces des habitations d’une commune </a:t>
            </a:r>
            <a:endParaRPr lang="fr-F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algn="ctr">
              <a:buNone/>
            </a:pPr>
            <a:r>
              <a:rPr lang="fr-FR" b="1" dirty="0" smtClean="0">
                <a:latin typeface="Times New Roman" pitchFamily="18" charset="0"/>
                <a:cs typeface="Times New Roman" pitchFamily="18" charset="0"/>
              </a:rPr>
              <a:t>2. Représentations graphiques</a:t>
            </a:r>
          </a:p>
          <a:p>
            <a:pPr>
              <a:buNone/>
            </a:pPr>
            <a:r>
              <a:rPr lang="fr-FR" sz="2400" b="1" dirty="0" smtClean="0">
                <a:solidFill>
                  <a:srgbClr val="C00000"/>
                </a:solidFill>
                <a:latin typeface="Times New Roman" pitchFamily="18" charset="0"/>
                <a:cs typeface="Times New Roman" pitchFamily="18" charset="0"/>
              </a:rPr>
              <a:t>Cas d’une variable quantitative continue </a:t>
            </a:r>
            <a:endParaRPr lang="fr-FR" b="1" dirty="0" smtClean="0">
              <a:solidFill>
                <a:srgbClr val="C00000"/>
              </a:solidFill>
              <a:latin typeface="Times New Roman" pitchFamily="18" charset="0"/>
              <a:cs typeface="Times New Roman" pitchFamily="18" charset="0"/>
            </a:endParaRPr>
          </a:p>
          <a:p>
            <a:pPr algn="just">
              <a:lnSpc>
                <a:spcPct val="150000"/>
              </a:lnSpc>
            </a:pPr>
            <a:r>
              <a:rPr lang="fr-FR" sz="2600" dirty="0" smtClean="0">
                <a:latin typeface="Times New Roman" pitchFamily="18" charset="0"/>
                <a:cs typeface="Times New Roman" pitchFamily="18" charset="0"/>
              </a:rPr>
              <a:t>Le diagramme représentant la variable continue  est appelé </a:t>
            </a:r>
            <a:r>
              <a:rPr lang="fr-FR" sz="2600" b="1" i="1" dirty="0" smtClean="0">
                <a:latin typeface="Times New Roman" pitchFamily="18" charset="0"/>
                <a:cs typeface="Times New Roman" pitchFamily="18" charset="0"/>
              </a:rPr>
              <a:t>un histogramme</a:t>
            </a:r>
            <a:r>
              <a:rPr lang="fr-FR" sz="2600" dirty="0" smtClean="0">
                <a:latin typeface="Times New Roman" pitchFamily="18" charset="0"/>
                <a:cs typeface="Times New Roman" pitchFamily="18" charset="0"/>
              </a:rPr>
              <a:t> : ce sont des rectangles juxtaposés dont chacune des bases est égale à l’intervalle de chaque classe et dont la hauteur est telle que l’aire de chaque rectangle soit proportionnelle aux effectifs(histogramme des effectifs) ou aux fréquences de la classe correspondante (histogramme des fréquences).</a:t>
            </a:r>
          </a:p>
        </p:txBody>
      </p:sp>
      <p:sp>
        <p:nvSpPr>
          <p:cNvPr id="5"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b="1" dirty="0" smtClean="0">
                <a:latin typeface="Times New Roman" pitchFamily="18" charset="0"/>
                <a:cs typeface="Times New Roman" pitchFamily="18" charset="0"/>
              </a:rPr>
              <a:t>2. Représentations graphiques</a:t>
            </a:r>
          </a:p>
          <a:p>
            <a:pPr>
              <a:buNone/>
            </a:pPr>
            <a:r>
              <a:rPr lang="fr-FR" sz="2400" b="1" dirty="0" smtClean="0">
                <a:solidFill>
                  <a:srgbClr val="C00000"/>
                </a:solidFill>
                <a:latin typeface="Times New Roman" pitchFamily="18" charset="0"/>
                <a:cs typeface="Times New Roman" pitchFamily="18" charset="0"/>
              </a:rPr>
              <a:t>Cas d’une variable quantitative continue à amplitude égale</a:t>
            </a:r>
          </a:p>
          <a:p>
            <a:pPr algn="just">
              <a:lnSpc>
                <a:spcPct val="150000"/>
              </a:lnSpc>
            </a:pPr>
            <a:r>
              <a:rPr lang="fr-FR" sz="2400" dirty="0" smtClean="0">
                <a:latin typeface="Times New Roman" pitchFamily="18" charset="0"/>
                <a:cs typeface="Times New Roman" pitchFamily="18" charset="0"/>
              </a:rPr>
              <a:t>Chaque fréquence ou effectif est représenté par un rectangle dont la largeur représente l’amplitude de classe et dont la hauteur est proportionnelle à la fréquence ou l’effectif.</a:t>
            </a: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b="1" dirty="0" smtClean="0">
                <a:latin typeface="Times New Roman" pitchFamily="18" charset="0"/>
                <a:cs typeface="Times New Roman" pitchFamily="18" charset="0"/>
              </a:rPr>
              <a:t>2. Représentations graphiques</a:t>
            </a:r>
          </a:p>
          <a:p>
            <a:pPr>
              <a:buNone/>
            </a:pPr>
            <a:r>
              <a:rPr lang="fr-FR" sz="2400" b="1" dirty="0" smtClean="0">
                <a:solidFill>
                  <a:srgbClr val="C00000"/>
                </a:solidFill>
                <a:latin typeface="Times New Roman" pitchFamily="18" charset="0"/>
                <a:cs typeface="Times New Roman" pitchFamily="18" charset="0"/>
              </a:rPr>
              <a:t>Cas d’une variable quantitative continue à amplitude égale</a:t>
            </a:r>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graphicFrame>
        <p:nvGraphicFramePr>
          <p:cNvPr id="5" name="Tableau 4"/>
          <p:cNvGraphicFramePr>
            <a:graphicFrameLocks noGrp="1"/>
          </p:cNvGraphicFramePr>
          <p:nvPr/>
        </p:nvGraphicFramePr>
        <p:xfrm>
          <a:off x="285720" y="3071810"/>
          <a:ext cx="2571768" cy="2225040"/>
        </p:xfrm>
        <a:graphic>
          <a:graphicData uri="http://schemas.openxmlformats.org/drawingml/2006/table">
            <a:tbl>
              <a:tblPr firstRow="1" bandRow="1">
                <a:tableStyleId>{5940675A-B579-460E-94D1-54222C63F5DA}</a:tableStyleId>
              </a:tblPr>
              <a:tblGrid>
                <a:gridCol w="1285884"/>
                <a:gridCol w="1285884"/>
              </a:tblGrid>
              <a:tr h="370840">
                <a:tc>
                  <a:txBody>
                    <a:bodyPr/>
                    <a:lstStyle/>
                    <a:p>
                      <a:pPr algn="ctr"/>
                      <a:r>
                        <a:rPr lang="fr-FR" b="1" dirty="0" smtClean="0"/>
                        <a:t>Classe </a:t>
                      </a:r>
                      <a:endParaRPr lang="fr-FR" b="1" dirty="0"/>
                    </a:p>
                  </a:txBody>
                  <a:tcPr/>
                </a:tc>
                <a:tc>
                  <a:txBody>
                    <a:bodyPr/>
                    <a:lstStyle/>
                    <a:p>
                      <a:pPr algn="ctr"/>
                      <a:r>
                        <a:rPr lang="fr-FR" b="1" dirty="0" smtClean="0"/>
                        <a:t>Effectif</a:t>
                      </a:r>
                      <a:r>
                        <a:rPr lang="fr-FR" b="1" baseline="0" dirty="0" smtClean="0"/>
                        <a:t> </a:t>
                      </a:r>
                      <a:endParaRPr lang="fr-FR" b="1" dirty="0"/>
                    </a:p>
                  </a:txBody>
                  <a:tcPr/>
                </a:tc>
              </a:tr>
              <a:tr h="370840">
                <a:tc>
                  <a:txBody>
                    <a:bodyPr/>
                    <a:lstStyle/>
                    <a:p>
                      <a:pPr algn="ctr"/>
                      <a:r>
                        <a:rPr lang="fr-FR" dirty="0" smtClean="0"/>
                        <a:t>[2;4[</a:t>
                      </a:r>
                      <a:endParaRPr lang="fr-FR" dirty="0"/>
                    </a:p>
                  </a:txBody>
                  <a:tcPr/>
                </a:tc>
                <a:tc>
                  <a:txBody>
                    <a:bodyPr/>
                    <a:lstStyle/>
                    <a:p>
                      <a:pPr algn="ctr"/>
                      <a:r>
                        <a:rPr lang="fr-FR" dirty="0" smtClean="0"/>
                        <a:t>5</a:t>
                      </a:r>
                      <a:endParaRPr lang="fr-FR" dirty="0"/>
                    </a:p>
                  </a:txBody>
                  <a:tcPr/>
                </a:tc>
              </a:tr>
              <a:tr h="370840">
                <a:tc>
                  <a:txBody>
                    <a:bodyPr/>
                    <a:lstStyle/>
                    <a:p>
                      <a:pPr algn="ctr"/>
                      <a:r>
                        <a:rPr lang="fr-FR" dirty="0" smtClean="0"/>
                        <a:t>[4;6[</a:t>
                      </a:r>
                      <a:endParaRPr lang="fr-FR" dirty="0"/>
                    </a:p>
                  </a:txBody>
                  <a:tcPr/>
                </a:tc>
                <a:tc>
                  <a:txBody>
                    <a:bodyPr/>
                    <a:lstStyle/>
                    <a:p>
                      <a:pPr algn="ctr"/>
                      <a:r>
                        <a:rPr lang="fr-FR" dirty="0" smtClean="0"/>
                        <a:t>18</a:t>
                      </a:r>
                      <a:endParaRPr lang="fr-FR" dirty="0"/>
                    </a:p>
                  </a:txBody>
                  <a:tcPr/>
                </a:tc>
              </a:tr>
              <a:tr h="370840">
                <a:tc>
                  <a:txBody>
                    <a:bodyPr/>
                    <a:lstStyle/>
                    <a:p>
                      <a:pPr algn="ctr"/>
                      <a:r>
                        <a:rPr lang="fr-FR" dirty="0" smtClean="0"/>
                        <a:t>[6;8[</a:t>
                      </a:r>
                      <a:endParaRPr lang="fr-FR" dirty="0"/>
                    </a:p>
                  </a:txBody>
                  <a:tcPr/>
                </a:tc>
                <a:tc>
                  <a:txBody>
                    <a:bodyPr/>
                    <a:lstStyle/>
                    <a:p>
                      <a:pPr algn="ctr"/>
                      <a:r>
                        <a:rPr lang="fr-FR" dirty="0" smtClean="0"/>
                        <a:t>10</a:t>
                      </a:r>
                      <a:endParaRPr lang="fr-FR" dirty="0"/>
                    </a:p>
                  </a:txBody>
                  <a:tcPr/>
                </a:tc>
              </a:tr>
              <a:tr h="370840">
                <a:tc>
                  <a:txBody>
                    <a:bodyPr/>
                    <a:lstStyle/>
                    <a:p>
                      <a:pPr algn="ctr"/>
                      <a:r>
                        <a:rPr lang="fr-FR" dirty="0" smtClean="0"/>
                        <a:t>[8;10[</a:t>
                      </a:r>
                      <a:endParaRPr lang="fr-FR" dirty="0"/>
                    </a:p>
                  </a:txBody>
                  <a:tcPr/>
                </a:tc>
                <a:tc>
                  <a:txBody>
                    <a:bodyPr/>
                    <a:lstStyle/>
                    <a:p>
                      <a:pPr algn="ctr"/>
                      <a:r>
                        <a:rPr lang="fr-FR" dirty="0" smtClean="0"/>
                        <a:t>25</a:t>
                      </a:r>
                      <a:endParaRPr lang="fr-FR" dirty="0"/>
                    </a:p>
                  </a:txBody>
                  <a:tcPr/>
                </a:tc>
              </a:tr>
              <a:tr h="370840">
                <a:tc>
                  <a:txBody>
                    <a:bodyPr/>
                    <a:lstStyle/>
                    <a:p>
                      <a:pPr algn="ctr"/>
                      <a:r>
                        <a:rPr lang="fr-FR" b="1" dirty="0" smtClean="0"/>
                        <a:t>Total </a:t>
                      </a:r>
                      <a:endParaRPr lang="fr-FR" b="1" dirty="0"/>
                    </a:p>
                  </a:txBody>
                  <a:tcPr/>
                </a:tc>
                <a:tc>
                  <a:txBody>
                    <a:bodyPr/>
                    <a:lstStyle/>
                    <a:p>
                      <a:pPr algn="ctr"/>
                      <a:r>
                        <a:rPr lang="fr-FR" b="1" dirty="0" smtClean="0"/>
                        <a:t>58</a:t>
                      </a:r>
                      <a:endParaRPr lang="fr-FR" b="1" dirty="0"/>
                    </a:p>
                  </a:txBody>
                  <a:tcPr/>
                </a:tc>
              </a:tr>
            </a:tbl>
          </a:graphicData>
        </a:graphic>
      </p:graphicFrame>
      <p:graphicFrame>
        <p:nvGraphicFramePr>
          <p:cNvPr id="7" name="Graphique 6"/>
          <p:cNvGraphicFramePr/>
          <p:nvPr/>
        </p:nvGraphicFramePr>
        <p:xfrm>
          <a:off x="3048000" y="2786058"/>
          <a:ext cx="6096000" cy="356393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Bottom)">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lide(fromBottom)">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algn="ctr">
              <a:buNone/>
            </a:pPr>
            <a:r>
              <a:rPr lang="fr-FR" b="1" dirty="0" smtClean="0">
                <a:latin typeface="Times New Roman" pitchFamily="18" charset="0"/>
                <a:cs typeface="Times New Roman" pitchFamily="18" charset="0"/>
              </a:rPr>
              <a:t>2. Représentations graphiques</a:t>
            </a:r>
          </a:p>
          <a:p>
            <a:pPr>
              <a:buNone/>
            </a:pPr>
            <a:r>
              <a:rPr lang="fr-FR" sz="2400" b="1" dirty="0" smtClean="0">
                <a:solidFill>
                  <a:srgbClr val="C00000"/>
                </a:solidFill>
                <a:latin typeface="Times New Roman" pitchFamily="18" charset="0"/>
                <a:cs typeface="Times New Roman" pitchFamily="18" charset="0"/>
              </a:rPr>
              <a:t>Cas d’une variable quantitative continue à amplitude égale</a:t>
            </a:r>
          </a:p>
          <a:p>
            <a:pPr algn="just">
              <a:lnSpc>
                <a:spcPct val="150000"/>
              </a:lnSpc>
            </a:pPr>
            <a:r>
              <a:rPr lang="fr-FR" sz="2600" dirty="0" smtClean="0">
                <a:latin typeface="Times New Roman" pitchFamily="18" charset="0"/>
                <a:cs typeface="Times New Roman" pitchFamily="18" charset="0"/>
              </a:rPr>
              <a:t>On trace le </a:t>
            </a:r>
            <a:r>
              <a:rPr lang="fr-FR" sz="2600" b="1" i="1" dirty="0" smtClean="0">
                <a:latin typeface="Times New Roman" pitchFamily="18" charset="0"/>
                <a:cs typeface="Times New Roman" pitchFamily="18" charset="0"/>
              </a:rPr>
              <a:t>polygone des effectifs ou des fréquences </a:t>
            </a:r>
            <a:r>
              <a:rPr lang="fr-FR" sz="2600" dirty="0" smtClean="0">
                <a:latin typeface="Times New Roman" pitchFamily="18" charset="0"/>
                <a:cs typeface="Times New Roman" pitchFamily="18" charset="0"/>
              </a:rPr>
              <a:t>à partir de l’histogramme en repérant les milieux des cotés supérieurs des classes égales, puis en joignant tous les points ainsi obtenus.</a:t>
            </a:r>
          </a:p>
          <a:p>
            <a:pPr algn="just">
              <a:lnSpc>
                <a:spcPct val="150000"/>
              </a:lnSpc>
            </a:pPr>
            <a:r>
              <a:rPr lang="fr-FR" sz="2600" dirty="0" smtClean="0">
                <a:latin typeface="Times New Roman" pitchFamily="18" charset="0"/>
                <a:cs typeface="Times New Roman" pitchFamily="18" charset="0"/>
              </a:rPr>
              <a:t> On complète le polygone, aux extrémités avec deux points ayant pour ordonnée zéro et pour abscisse le milieu de deux classes fictives extrêmes. </a:t>
            </a: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b="1" dirty="0" smtClean="0">
                <a:latin typeface="Times New Roman" pitchFamily="18" charset="0"/>
                <a:cs typeface="Times New Roman" pitchFamily="18" charset="0"/>
              </a:rPr>
              <a:t>2. Représentations graphiques</a:t>
            </a:r>
          </a:p>
          <a:p>
            <a:pPr>
              <a:buNone/>
            </a:pPr>
            <a:r>
              <a:rPr lang="fr-FR" sz="2400" b="1" dirty="0" smtClean="0">
                <a:solidFill>
                  <a:srgbClr val="C00000"/>
                </a:solidFill>
                <a:latin typeface="Times New Roman" pitchFamily="18" charset="0"/>
                <a:cs typeface="Times New Roman" pitchFamily="18" charset="0"/>
              </a:rPr>
              <a:t>Cas d’une variable quantitative continue à amplitude égale</a:t>
            </a:r>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graphicFrame>
        <p:nvGraphicFramePr>
          <p:cNvPr id="5" name="Graphique 4"/>
          <p:cNvGraphicFramePr/>
          <p:nvPr/>
        </p:nvGraphicFramePr>
        <p:xfrm>
          <a:off x="1428728" y="2786058"/>
          <a:ext cx="6096000" cy="3563934"/>
        </p:xfrm>
        <a:graphic>
          <a:graphicData uri="http://schemas.openxmlformats.org/drawingml/2006/chart">
            <c:chart xmlns:c="http://schemas.openxmlformats.org/drawingml/2006/chart" xmlns:r="http://schemas.openxmlformats.org/officeDocument/2006/relationships" r:id="rId2"/>
          </a:graphicData>
        </a:graphic>
      </p:graphicFrame>
      <p:sp>
        <p:nvSpPr>
          <p:cNvPr id="7" name="Ellipse 6"/>
          <p:cNvSpPr/>
          <p:nvPr/>
        </p:nvSpPr>
        <p:spPr>
          <a:xfrm>
            <a:off x="6643702" y="3286124"/>
            <a:ext cx="142876" cy="142876"/>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8" name="Ellipse 7"/>
          <p:cNvSpPr/>
          <p:nvPr/>
        </p:nvSpPr>
        <p:spPr>
          <a:xfrm>
            <a:off x="5429256" y="4500570"/>
            <a:ext cx="142876" cy="142876"/>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9" name="Ellipse 8"/>
          <p:cNvSpPr/>
          <p:nvPr/>
        </p:nvSpPr>
        <p:spPr>
          <a:xfrm>
            <a:off x="4143372" y="3857628"/>
            <a:ext cx="142876" cy="142876"/>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10" name="Ellipse 9"/>
          <p:cNvSpPr/>
          <p:nvPr/>
        </p:nvSpPr>
        <p:spPr>
          <a:xfrm>
            <a:off x="2857488" y="4857760"/>
            <a:ext cx="142876" cy="142876"/>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cxnSp>
        <p:nvCxnSpPr>
          <p:cNvPr id="12" name="Connecteur droit 11"/>
          <p:cNvCxnSpPr>
            <a:stCxn id="10" idx="4"/>
            <a:endCxn id="9" idx="7"/>
          </p:cNvCxnSpPr>
          <p:nvPr/>
        </p:nvCxnSpPr>
        <p:spPr>
          <a:xfrm rot="5400000" flipH="1" flipV="1">
            <a:off x="3036083" y="3771395"/>
            <a:ext cx="1122084" cy="1336398"/>
          </a:xfrm>
          <a:prstGeom prst="line">
            <a:avLst/>
          </a:prstGeom>
        </p:spPr>
        <p:style>
          <a:lnRef idx="2">
            <a:schemeClr val="dk1"/>
          </a:lnRef>
          <a:fillRef idx="0">
            <a:schemeClr val="dk1"/>
          </a:fillRef>
          <a:effectRef idx="1">
            <a:schemeClr val="dk1"/>
          </a:effectRef>
          <a:fontRef idx="minor">
            <a:schemeClr val="tx1"/>
          </a:fontRef>
        </p:style>
      </p:cxnSp>
      <p:cxnSp>
        <p:nvCxnSpPr>
          <p:cNvPr id="14" name="Connecteur droit 13"/>
          <p:cNvCxnSpPr>
            <a:stCxn id="9" idx="1"/>
            <a:endCxn id="8" idx="5"/>
          </p:cNvCxnSpPr>
          <p:nvPr/>
        </p:nvCxnSpPr>
        <p:spPr>
          <a:xfrm rot="16200000" flipH="1">
            <a:off x="4485767" y="3557081"/>
            <a:ext cx="743970" cy="1386912"/>
          </a:xfrm>
          <a:prstGeom prst="line">
            <a:avLst/>
          </a:prstGeom>
        </p:spPr>
        <p:style>
          <a:lnRef idx="2">
            <a:schemeClr val="dk1"/>
          </a:lnRef>
          <a:fillRef idx="0">
            <a:schemeClr val="dk1"/>
          </a:fillRef>
          <a:effectRef idx="1">
            <a:schemeClr val="dk1"/>
          </a:effectRef>
          <a:fontRef idx="minor">
            <a:schemeClr val="tx1"/>
          </a:fontRef>
        </p:style>
      </p:cxnSp>
      <p:cxnSp>
        <p:nvCxnSpPr>
          <p:cNvPr id="16" name="Connecteur droit 15"/>
          <p:cNvCxnSpPr>
            <a:stCxn id="8" idx="1"/>
            <a:endCxn id="7" idx="6"/>
          </p:cNvCxnSpPr>
          <p:nvPr/>
        </p:nvCxnSpPr>
        <p:spPr>
          <a:xfrm rot="5400000" flipH="1" flipV="1">
            <a:off x="5536413" y="3271329"/>
            <a:ext cx="1163932" cy="1336398"/>
          </a:xfrm>
          <a:prstGeom prst="line">
            <a:avLst/>
          </a:prstGeom>
        </p:spPr>
        <p:style>
          <a:lnRef idx="2">
            <a:schemeClr val="dk1"/>
          </a:lnRef>
          <a:fillRef idx="0">
            <a:schemeClr val="dk1"/>
          </a:fillRef>
          <a:effectRef idx="1">
            <a:schemeClr val="dk1"/>
          </a:effectRef>
          <a:fontRef idx="minor">
            <a:schemeClr val="tx1"/>
          </a:fontRef>
        </p:style>
      </p:cxnSp>
      <p:cxnSp>
        <p:nvCxnSpPr>
          <p:cNvPr id="18" name="Connecteur droit 17"/>
          <p:cNvCxnSpPr>
            <a:stCxn id="7" idx="6"/>
          </p:cNvCxnSpPr>
          <p:nvPr/>
        </p:nvCxnSpPr>
        <p:spPr>
          <a:xfrm>
            <a:off x="6786578" y="3357562"/>
            <a:ext cx="1428760" cy="1928826"/>
          </a:xfrm>
          <a:prstGeom prst="line">
            <a:avLst/>
          </a:prstGeom>
        </p:spPr>
        <p:style>
          <a:lnRef idx="2">
            <a:schemeClr val="dk1"/>
          </a:lnRef>
          <a:fillRef idx="0">
            <a:schemeClr val="dk1"/>
          </a:fillRef>
          <a:effectRef idx="1">
            <a:schemeClr val="dk1"/>
          </a:effectRef>
          <a:fontRef idx="minor">
            <a:schemeClr val="tx1"/>
          </a:fontRef>
        </p:style>
      </p:cxnSp>
      <p:cxnSp>
        <p:nvCxnSpPr>
          <p:cNvPr id="20" name="Connecteur droit 19"/>
          <p:cNvCxnSpPr>
            <a:stCxn id="10" idx="3"/>
          </p:cNvCxnSpPr>
          <p:nvPr/>
        </p:nvCxnSpPr>
        <p:spPr>
          <a:xfrm rot="5400000">
            <a:off x="2500298" y="4908274"/>
            <a:ext cx="306676" cy="449552"/>
          </a:xfrm>
          <a:prstGeom prst="line">
            <a:avLst/>
          </a:prstGeom>
        </p:spPr>
        <p:style>
          <a:lnRef idx="2">
            <a:schemeClr val="dk1"/>
          </a:lnRef>
          <a:fillRef idx="0">
            <a:schemeClr val="dk1"/>
          </a:fillRef>
          <a:effectRef idx="1">
            <a:schemeClr val="dk1"/>
          </a:effectRef>
          <a:fontRef idx="minor">
            <a:schemeClr val="tx1"/>
          </a:fontRef>
        </p:style>
      </p:cxnSp>
      <p:sp>
        <p:nvSpPr>
          <p:cNvPr id="22" name="Rectangle 21"/>
          <p:cNvSpPr/>
          <p:nvPr/>
        </p:nvSpPr>
        <p:spPr>
          <a:xfrm>
            <a:off x="5357818" y="2643182"/>
            <a:ext cx="2928238" cy="461665"/>
          </a:xfrm>
          <a:prstGeom prst="rect">
            <a:avLst/>
          </a:prstGeom>
        </p:spPr>
        <p:txBody>
          <a:bodyPr wrap="none">
            <a:spAutoFit/>
          </a:bodyPr>
          <a:lstStyle/>
          <a:p>
            <a:r>
              <a:rPr lang="fr-FR" sz="2400" b="1" i="1" dirty="0" smtClean="0">
                <a:latin typeface="Times New Roman" pitchFamily="18" charset="0"/>
                <a:cs typeface="Times New Roman" pitchFamily="18" charset="0"/>
              </a:rPr>
              <a:t>Polygone des effectifs</a:t>
            </a:r>
            <a:endParaRPr lang="fr-FR" sz="2400" dirty="0"/>
          </a:p>
        </p:txBody>
      </p:sp>
      <p:cxnSp>
        <p:nvCxnSpPr>
          <p:cNvPr id="24" name="Connecteur droit avec flèche 23"/>
          <p:cNvCxnSpPr>
            <a:stCxn id="9" idx="1"/>
            <a:endCxn id="25" idx="2"/>
          </p:cNvCxnSpPr>
          <p:nvPr/>
        </p:nvCxnSpPr>
        <p:spPr>
          <a:xfrm rot="16200000" flipV="1">
            <a:off x="3377109" y="3091364"/>
            <a:ext cx="589039" cy="98533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5" name="ZoneTexte 24"/>
          <p:cNvSpPr txBox="1"/>
          <p:nvPr/>
        </p:nvSpPr>
        <p:spPr>
          <a:xfrm>
            <a:off x="2500298" y="2643182"/>
            <a:ext cx="1357322" cy="646331"/>
          </a:xfrm>
          <a:prstGeom prst="rect">
            <a:avLst/>
          </a:prstGeom>
          <a:noFill/>
        </p:spPr>
        <p:txBody>
          <a:bodyPr wrap="square" rtlCol="0">
            <a:spAutoFit/>
          </a:bodyPr>
          <a:lstStyle/>
          <a:p>
            <a:pPr algn="ctr"/>
            <a:r>
              <a:rPr lang="fr-FR" b="1" dirty="0" smtClean="0"/>
              <a:t>Centre de la classe</a:t>
            </a:r>
            <a:endParaRPr lang="fr-F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slide(fromBottom)">
                                      <p:cBhvr>
                                        <p:cTn id="7" dur="500"/>
                                        <p:tgtEl>
                                          <p:spTgt spid="24"/>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Bottom)">
                                      <p:cBhvr>
                                        <p:cTn id="10" dur="500"/>
                                        <p:tgtEl>
                                          <p:spTgt spid="25"/>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slide(fromBottom)">
                                      <p:cBhvr>
                                        <p:cTn id="15" dur="500"/>
                                        <p:tgtEl>
                                          <p:spTgt spid="20"/>
                                        </p:tgtEl>
                                      </p:cBhvr>
                                    </p:animEffect>
                                  </p:childTnLst>
                                </p:cTn>
                              </p:par>
                              <p:par>
                                <p:cTn id="16" presetID="12" presetClass="entr" presetSubtype="4"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slide(fromBottom)">
                                      <p:cBhvr>
                                        <p:cTn id="18" dur="500"/>
                                        <p:tgtEl>
                                          <p:spTgt spid="12"/>
                                        </p:tgtEl>
                                      </p:cBhvr>
                                    </p:animEffect>
                                  </p:childTnLst>
                                </p:cTn>
                              </p:par>
                              <p:par>
                                <p:cTn id="19" presetID="12" presetClass="entr" presetSubtype="4"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slide(fromBottom)">
                                      <p:cBhvr>
                                        <p:cTn id="21" dur="500"/>
                                        <p:tgtEl>
                                          <p:spTgt spid="14"/>
                                        </p:tgtEl>
                                      </p:cBhvr>
                                    </p:animEffect>
                                  </p:childTnLst>
                                </p:cTn>
                              </p:par>
                              <p:par>
                                <p:cTn id="22" presetID="12" presetClass="entr" presetSubtype="4" fill="hold"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slide(fromBottom)">
                                      <p:cBhvr>
                                        <p:cTn id="24" dur="500"/>
                                        <p:tgtEl>
                                          <p:spTgt spid="16"/>
                                        </p:tgtEl>
                                      </p:cBhvr>
                                    </p:animEffect>
                                  </p:childTnLst>
                                </p:cTn>
                              </p:par>
                              <p:par>
                                <p:cTn id="25" presetID="12" presetClass="entr" presetSubtype="4"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slide(fromBottom)">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b="1" dirty="0" smtClean="0">
                <a:latin typeface="Times New Roman" pitchFamily="18" charset="0"/>
                <a:cs typeface="Times New Roman" pitchFamily="18" charset="0"/>
              </a:rPr>
              <a:t>2. Représentations graphiques</a:t>
            </a:r>
          </a:p>
          <a:p>
            <a:pPr>
              <a:buNone/>
            </a:pPr>
            <a:r>
              <a:rPr lang="fr-FR" sz="2400" b="1" dirty="0" smtClean="0">
                <a:solidFill>
                  <a:srgbClr val="C00000"/>
                </a:solidFill>
                <a:latin typeface="Times New Roman" pitchFamily="18" charset="0"/>
                <a:cs typeface="Times New Roman" pitchFamily="18" charset="0"/>
              </a:rPr>
              <a:t>Cas d’une variable quantitative continue à amplitude inégale</a:t>
            </a:r>
          </a:p>
          <a:p>
            <a:pPr algn="just">
              <a:lnSpc>
                <a:spcPct val="150000"/>
              </a:lnSpc>
            </a:pPr>
            <a:r>
              <a:rPr lang="fr-FR" sz="2400" dirty="0" smtClean="0">
                <a:latin typeface="Times New Roman" pitchFamily="18" charset="0"/>
                <a:cs typeface="Times New Roman" pitchFamily="18" charset="0"/>
              </a:rPr>
              <a:t>La hauteur des rectangles n’est plus proportionnelle aux effectifs (ou fréquences), mais aux effectifs corrigés (ou fréquences corrigées).</a:t>
            </a:r>
            <a:r>
              <a:rPr lang="fr-FR" sz="2400" dirty="0" smtClean="0"/>
              <a:t>   </a:t>
            </a:r>
            <a:endParaRPr lang="fr-FR" sz="2400" dirty="0" smtClean="0">
              <a:latin typeface="Times New Roman" pitchFamily="18" charset="0"/>
              <a:cs typeface="Times New Roman" pitchFamily="18" charset="0"/>
            </a:endParaRP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51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512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918872" y="4572008"/>
            <a:ext cx="1833575" cy="857256"/>
          </a:xfrm>
          <a:prstGeom prst="rect">
            <a:avLst/>
          </a:prstGeom>
          <a:noFill/>
        </p:spPr>
      </p:pic>
      <p:sp>
        <p:nvSpPr>
          <p:cNvPr id="512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tx1"/>
                </a:solidFill>
                <a:effectLst/>
                <a:latin typeface="Calibri" pitchFamily="34" charset="0"/>
                <a:ea typeface="Times New Roman" pitchFamily="18" charset="0"/>
                <a:cs typeface="Calibri" pitchFamily="34" charset="0"/>
              </a:rPr>
              <a:t>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pic>
        <p:nvPicPr>
          <p:cNvPr id="5123"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572000" y="4572008"/>
            <a:ext cx="2143140" cy="833443"/>
          </a:xfrm>
          <a:prstGeom prst="rect">
            <a:avLst/>
          </a:prstGeom>
          <a:noFill/>
        </p:spPr>
      </p:pic>
      <p:sp>
        <p:nvSpPr>
          <p:cNvPr id="5125" name="Rectangle 5"/>
          <p:cNvSpPr>
            <a:spLocks noChangeArrowheads="1"/>
          </p:cNvSpPr>
          <p:nvPr/>
        </p:nvSpPr>
        <p:spPr bwMode="auto">
          <a:xfrm>
            <a:off x="0" y="266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800" b="0" i="0" u="none" strike="noStrike" cap="none" normalizeH="0" baseline="0" smtClean="0">
                <a:ln>
                  <a:noFill/>
                </a:ln>
                <a:solidFill>
                  <a:schemeClr val="tx1"/>
                </a:solidFill>
                <a:effectLst/>
                <a:latin typeface="Arial" pitchFamily="34" charset="0"/>
                <a:cs typeface="Arial" pitchFamily="34" charset="0"/>
              </a:rPr>
              <a:t>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11" name="Connecteur droit avec flèche 10"/>
          <p:cNvCxnSpPr/>
          <p:nvPr/>
        </p:nvCxnSpPr>
        <p:spPr>
          <a:xfrm flipV="1">
            <a:off x="3643306" y="4071942"/>
            <a:ext cx="1071570" cy="57150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2" name="ZoneTexte 11"/>
          <p:cNvSpPr txBox="1"/>
          <p:nvPr/>
        </p:nvSpPr>
        <p:spPr>
          <a:xfrm>
            <a:off x="4357686" y="3714752"/>
            <a:ext cx="1928826" cy="646331"/>
          </a:xfrm>
          <a:prstGeom prst="rect">
            <a:avLst/>
          </a:prstGeom>
          <a:noFill/>
        </p:spPr>
        <p:txBody>
          <a:bodyPr wrap="square" rtlCol="0">
            <a:spAutoFit/>
          </a:bodyPr>
          <a:lstStyle/>
          <a:p>
            <a:pPr algn="ctr"/>
            <a:r>
              <a:rPr lang="fr-FR" b="1" dirty="0" smtClean="0">
                <a:latin typeface="Times New Roman" pitchFamily="18" charset="0"/>
                <a:cs typeface="Times New Roman" pitchFamily="18" charset="0"/>
              </a:rPr>
              <a:t>La plus petite amplitude </a:t>
            </a:r>
            <a:endParaRPr lang="fr-FR" b="1" dirty="0">
              <a:latin typeface="Times New Roman" pitchFamily="18" charset="0"/>
              <a:cs typeface="Times New Roman" pitchFamily="18" charset="0"/>
            </a:endParaRPr>
          </a:p>
        </p:txBody>
      </p:sp>
      <p:cxnSp>
        <p:nvCxnSpPr>
          <p:cNvPr id="14" name="Connecteur droit avec flèche 13"/>
          <p:cNvCxnSpPr/>
          <p:nvPr/>
        </p:nvCxnSpPr>
        <p:spPr>
          <a:xfrm rot="10800000" flipV="1">
            <a:off x="2643174" y="5286388"/>
            <a:ext cx="928694"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5" name="ZoneTexte 14"/>
          <p:cNvSpPr txBox="1"/>
          <p:nvPr/>
        </p:nvSpPr>
        <p:spPr>
          <a:xfrm>
            <a:off x="1714480" y="5643578"/>
            <a:ext cx="2143140" cy="646331"/>
          </a:xfrm>
          <a:prstGeom prst="rect">
            <a:avLst/>
          </a:prstGeom>
          <a:noFill/>
        </p:spPr>
        <p:txBody>
          <a:bodyPr wrap="square" rtlCol="0">
            <a:spAutoFit/>
          </a:bodyPr>
          <a:lstStyle/>
          <a:p>
            <a:pPr algn="ctr"/>
            <a:r>
              <a:rPr lang="fr-FR" b="1" dirty="0" smtClean="0">
                <a:latin typeface="Times New Roman" pitchFamily="18" charset="0"/>
                <a:cs typeface="Times New Roman" pitchFamily="18" charset="0"/>
              </a:rPr>
              <a:t>Amplitude de la classe</a:t>
            </a:r>
            <a:endParaRPr lang="fr-FR"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slide(fromBottom)">
                                      <p:cBhvr>
                                        <p:cTn id="7" dur="500"/>
                                        <p:tgtEl>
                                          <p:spTgt spid="11"/>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Bottom)">
                                      <p:cBhvr>
                                        <p:cTn id="10" dur="500"/>
                                        <p:tgtEl>
                                          <p:spTgt spid="1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slide(fromBottom)">
                                      <p:cBhvr>
                                        <p:cTn id="1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b="1" dirty="0" smtClean="0">
                <a:latin typeface="Times New Roman" pitchFamily="18" charset="0"/>
                <a:cs typeface="Times New Roman" pitchFamily="18" charset="0"/>
              </a:rPr>
              <a:t>2. Représentations graphiques</a:t>
            </a:r>
          </a:p>
          <a:p>
            <a:pPr>
              <a:buNone/>
            </a:pPr>
            <a:r>
              <a:rPr lang="fr-FR" sz="2400" b="1" dirty="0" smtClean="0">
                <a:solidFill>
                  <a:srgbClr val="C00000"/>
                </a:solidFill>
                <a:latin typeface="Times New Roman" pitchFamily="18" charset="0"/>
                <a:cs typeface="Times New Roman" pitchFamily="18" charset="0"/>
              </a:rPr>
              <a:t>Cas d’une variable quantitative continue à amplitude inégale</a:t>
            </a:r>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graphicFrame>
        <p:nvGraphicFramePr>
          <p:cNvPr id="6" name="Tableau 5"/>
          <p:cNvGraphicFramePr>
            <a:graphicFrameLocks noGrp="1"/>
          </p:cNvGraphicFramePr>
          <p:nvPr/>
        </p:nvGraphicFramePr>
        <p:xfrm>
          <a:off x="928662" y="3071810"/>
          <a:ext cx="7286676" cy="1905015"/>
        </p:xfrm>
        <a:graphic>
          <a:graphicData uri="http://schemas.openxmlformats.org/drawingml/2006/table">
            <a:tbl>
              <a:tblPr firstRow="1" bandRow="1">
                <a:tableStyleId>{5940675A-B579-460E-94D1-54222C63F5DA}</a:tableStyleId>
              </a:tblPr>
              <a:tblGrid>
                <a:gridCol w="1660934"/>
                <a:gridCol w="1660934"/>
                <a:gridCol w="1660934"/>
                <a:gridCol w="2303874"/>
              </a:tblGrid>
              <a:tr h="381003">
                <a:tc>
                  <a:txBody>
                    <a:bodyPr/>
                    <a:lstStyle/>
                    <a:p>
                      <a:pPr algn="ctr"/>
                      <a:r>
                        <a:rPr lang="fr-FR" b="1" dirty="0" smtClean="0"/>
                        <a:t>Classe </a:t>
                      </a:r>
                      <a:endParaRPr lang="fr-FR" b="1" dirty="0"/>
                    </a:p>
                  </a:txBody>
                  <a:tcPr/>
                </a:tc>
                <a:tc>
                  <a:txBody>
                    <a:bodyPr/>
                    <a:lstStyle/>
                    <a:p>
                      <a:pPr algn="ctr"/>
                      <a:r>
                        <a:rPr lang="fr-FR" b="1" dirty="0" smtClean="0"/>
                        <a:t>Effectif</a:t>
                      </a:r>
                      <a:r>
                        <a:rPr lang="fr-FR" b="1" baseline="0" dirty="0" smtClean="0"/>
                        <a:t> </a:t>
                      </a:r>
                      <a:endParaRPr lang="fr-FR" b="1" dirty="0"/>
                    </a:p>
                  </a:txBody>
                  <a:tcPr/>
                </a:tc>
                <a:tc>
                  <a:txBody>
                    <a:bodyPr/>
                    <a:lstStyle/>
                    <a:p>
                      <a:pPr algn="ctr"/>
                      <a:r>
                        <a:rPr lang="fr-FR" b="1" dirty="0" smtClean="0"/>
                        <a:t>Amplitude   </a:t>
                      </a:r>
                      <a:endParaRPr lang="fr-FR" b="1" dirty="0"/>
                    </a:p>
                  </a:txBody>
                  <a:tcPr/>
                </a:tc>
                <a:tc>
                  <a:txBody>
                    <a:bodyPr/>
                    <a:lstStyle/>
                    <a:p>
                      <a:pPr algn="l"/>
                      <a:r>
                        <a:rPr lang="fr-FR" b="1" dirty="0" smtClean="0"/>
                        <a:t>    Effectif corrigé </a:t>
                      </a:r>
                      <a:endParaRPr lang="fr-FR" b="1" dirty="0"/>
                    </a:p>
                  </a:txBody>
                  <a:tcPr/>
                </a:tc>
              </a:tr>
              <a:tr h="381003">
                <a:tc>
                  <a:txBody>
                    <a:bodyPr/>
                    <a:lstStyle/>
                    <a:p>
                      <a:pPr algn="ctr"/>
                      <a:r>
                        <a:rPr lang="fr-FR" dirty="0" smtClean="0"/>
                        <a:t>[2;4[</a:t>
                      </a:r>
                      <a:endParaRPr lang="fr-FR" dirty="0"/>
                    </a:p>
                  </a:txBody>
                  <a:tcPr/>
                </a:tc>
                <a:tc>
                  <a:txBody>
                    <a:bodyPr/>
                    <a:lstStyle/>
                    <a:p>
                      <a:pPr algn="ctr"/>
                      <a:r>
                        <a:rPr lang="fr-FR" dirty="0" smtClean="0"/>
                        <a:t>5</a:t>
                      </a:r>
                      <a:endParaRPr lang="fr-FR" dirty="0"/>
                    </a:p>
                  </a:txBody>
                  <a:tcPr/>
                </a:tc>
                <a:tc>
                  <a:txBody>
                    <a:bodyPr/>
                    <a:lstStyle/>
                    <a:p>
                      <a:pPr algn="ctr"/>
                      <a:r>
                        <a:rPr lang="fr-FR" dirty="0" smtClean="0"/>
                        <a:t>2</a:t>
                      </a:r>
                      <a:endParaRPr lang="fr-FR" dirty="0"/>
                    </a:p>
                  </a:txBody>
                  <a:tcPr/>
                </a:tc>
                <a:tc>
                  <a:txBody>
                    <a:bodyPr/>
                    <a:lstStyle/>
                    <a:p>
                      <a:pPr algn="ctr"/>
                      <a:r>
                        <a:rPr lang="fr-FR" b="1" dirty="0" smtClean="0"/>
                        <a:t>5*2/2= </a:t>
                      </a:r>
                      <a:r>
                        <a:rPr lang="fr-FR" b="1" dirty="0" smtClean="0">
                          <a:solidFill>
                            <a:srgbClr val="C00000"/>
                          </a:solidFill>
                        </a:rPr>
                        <a:t>5</a:t>
                      </a:r>
                      <a:endParaRPr lang="fr-FR" b="1" dirty="0">
                        <a:solidFill>
                          <a:srgbClr val="C00000"/>
                        </a:solidFill>
                      </a:endParaRPr>
                    </a:p>
                  </a:txBody>
                  <a:tcPr/>
                </a:tc>
              </a:tr>
              <a:tr h="381003">
                <a:tc>
                  <a:txBody>
                    <a:bodyPr/>
                    <a:lstStyle/>
                    <a:p>
                      <a:pPr algn="ctr"/>
                      <a:r>
                        <a:rPr lang="fr-FR" dirty="0" smtClean="0"/>
                        <a:t>[4;8[</a:t>
                      </a:r>
                      <a:endParaRPr lang="fr-FR" dirty="0"/>
                    </a:p>
                  </a:txBody>
                  <a:tcPr/>
                </a:tc>
                <a:tc>
                  <a:txBody>
                    <a:bodyPr/>
                    <a:lstStyle/>
                    <a:p>
                      <a:pPr algn="ctr"/>
                      <a:r>
                        <a:rPr lang="fr-FR" dirty="0" smtClean="0"/>
                        <a:t>18</a:t>
                      </a:r>
                      <a:endParaRPr lang="fr-FR" dirty="0"/>
                    </a:p>
                  </a:txBody>
                  <a:tcPr/>
                </a:tc>
                <a:tc>
                  <a:txBody>
                    <a:bodyPr/>
                    <a:lstStyle/>
                    <a:p>
                      <a:pPr algn="ctr"/>
                      <a:r>
                        <a:rPr lang="fr-FR" dirty="0" smtClean="0"/>
                        <a:t>4</a:t>
                      </a:r>
                      <a:endParaRPr lang="fr-FR" dirty="0"/>
                    </a:p>
                  </a:txBody>
                  <a:tcPr/>
                </a:tc>
                <a:tc>
                  <a:txBody>
                    <a:bodyPr/>
                    <a:lstStyle/>
                    <a:p>
                      <a:pPr algn="ctr"/>
                      <a:r>
                        <a:rPr lang="fr-FR" b="1" dirty="0" smtClean="0"/>
                        <a:t>18*2/4= </a:t>
                      </a:r>
                      <a:r>
                        <a:rPr lang="fr-FR" b="1" dirty="0" smtClean="0">
                          <a:solidFill>
                            <a:srgbClr val="C00000"/>
                          </a:solidFill>
                        </a:rPr>
                        <a:t>9</a:t>
                      </a:r>
                      <a:endParaRPr lang="fr-FR" b="1" dirty="0">
                        <a:solidFill>
                          <a:srgbClr val="C00000"/>
                        </a:solidFill>
                      </a:endParaRPr>
                    </a:p>
                  </a:txBody>
                  <a:tcPr/>
                </a:tc>
              </a:tr>
              <a:tr h="381003">
                <a:tc>
                  <a:txBody>
                    <a:bodyPr/>
                    <a:lstStyle/>
                    <a:p>
                      <a:pPr algn="ctr"/>
                      <a:r>
                        <a:rPr lang="fr-FR" dirty="0" smtClean="0"/>
                        <a:t>[8;12[</a:t>
                      </a:r>
                      <a:endParaRPr lang="fr-FR" dirty="0"/>
                    </a:p>
                  </a:txBody>
                  <a:tcPr/>
                </a:tc>
                <a:tc>
                  <a:txBody>
                    <a:bodyPr/>
                    <a:lstStyle/>
                    <a:p>
                      <a:pPr algn="ctr"/>
                      <a:r>
                        <a:rPr lang="fr-FR" dirty="0" smtClean="0"/>
                        <a:t>10</a:t>
                      </a:r>
                      <a:endParaRPr lang="fr-FR" dirty="0"/>
                    </a:p>
                  </a:txBody>
                  <a:tcPr/>
                </a:tc>
                <a:tc>
                  <a:txBody>
                    <a:bodyPr/>
                    <a:lstStyle/>
                    <a:p>
                      <a:pPr algn="ctr"/>
                      <a:r>
                        <a:rPr lang="fr-FR" dirty="0" smtClean="0"/>
                        <a:t>4</a:t>
                      </a:r>
                      <a:endParaRPr lang="fr-FR" dirty="0"/>
                    </a:p>
                  </a:txBody>
                  <a:tcPr/>
                </a:tc>
                <a:tc>
                  <a:txBody>
                    <a:bodyPr/>
                    <a:lstStyle/>
                    <a:p>
                      <a:pPr algn="ctr"/>
                      <a:r>
                        <a:rPr lang="fr-FR" b="1" dirty="0" smtClean="0"/>
                        <a:t>10*2/4= </a:t>
                      </a:r>
                      <a:r>
                        <a:rPr lang="fr-FR" b="1" dirty="0" smtClean="0">
                          <a:solidFill>
                            <a:srgbClr val="C00000"/>
                          </a:solidFill>
                        </a:rPr>
                        <a:t>5</a:t>
                      </a:r>
                      <a:endParaRPr lang="fr-FR" b="1" dirty="0">
                        <a:solidFill>
                          <a:srgbClr val="C00000"/>
                        </a:solidFill>
                      </a:endParaRPr>
                    </a:p>
                  </a:txBody>
                  <a:tcPr/>
                </a:tc>
              </a:tr>
              <a:tr h="381003">
                <a:tc>
                  <a:txBody>
                    <a:bodyPr/>
                    <a:lstStyle/>
                    <a:p>
                      <a:pPr algn="ctr"/>
                      <a:r>
                        <a:rPr lang="fr-FR" dirty="0" smtClean="0"/>
                        <a:t>[12;20[</a:t>
                      </a:r>
                      <a:endParaRPr lang="fr-FR" dirty="0"/>
                    </a:p>
                  </a:txBody>
                  <a:tcPr/>
                </a:tc>
                <a:tc>
                  <a:txBody>
                    <a:bodyPr/>
                    <a:lstStyle/>
                    <a:p>
                      <a:pPr algn="ctr"/>
                      <a:r>
                        <a:rPr lang="fr-FR" dirty="0" smtClean="0"/>
                        <a:t>25</a:t>
                      </a:r>
                      <a:endParaRPr lang="fr-FR" dirty="0"/>
                    </a:p>
                  </a:txBody>
                  <a:tcPr/>
                </a:tc>
                <a:tc>
                  <a:txBody>
                    <a:bodyPr/>
                    <a:lstStyle/>
                    <a:p>
                      <a:pPr algn="ctr"/>
                      <a:r>
                        <a:rPr lang="fr-FR" dirty="0" smtClean="0"/>
                        <a:t>8</a:t>
                      </a:r>
                      <a:endParaRPr lang="fr-FR" dirty="0"/>
                    </a:p>
                  </a:txBody>
                  <a:tcPr/>
                </a:tc>
                <a:tc>
                  <a:txBody>
                    <a:bodyPr/>
                    <a:lstStyle/>
                    <a:p>
                      <a:pPr algn="ctr"/>
                      <a:r>
                        <a:rPr lang="fr-FR" b="1" dirty="0" smtClean="0"/>
                        <a:t>25*2/8= </a:t>
                      </a:r>
                      <a:r>
                        <a:rPr lang="fr-FR" b="1" dirty="0" smtClean="0">
                          <a:solidFill>
                            <a:srgbClr val="C00000"/>
                          </a:solidFill>
                        </a:rPr>
                        <a:t>6.25</a:t>
                      </a:r>
                      <a:endParaRPr lang="fr-FR" b="1" dirty="0">
                        <a:solidFill>
                          <a:srgbClr val="C00000"/>
                        </a:solidFill>
                      </a:endParaRPr>
                    </a:p>
                  </a:txBody>
                  <a:tcPr/>
                </a:tc>
              </a:tr>
            </a:tbl>
          </a:graphicData>
        </a:graphic>
      </p:graphicFrame>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409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715272" y="3143248"/>
            <a:ext cx="214314" cy="285752"/>
          </a:xfrm>
          <a:prstGeom prst="rect">
            <a:avLst/>
          </a:prstGeom>
          <a:noFill/>
        </p:spPr>
      </p:pic>
      <p:sp>
        <p:nvSpPr>
          <p:cNvPr id="41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41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4101"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857620" y="3143248"/>
            <a:ext cx="195263" cy="300405"/>
          </a:xfrm>
          <a:prstGeom prst="rect">
            <a:avLst/>
          </a:prstGeom>
          <a:noFill/>
        </p:spPr>
      </p:pic>
      <p:sp>
        <p:nvSpPr>
          <p:cNvPr id="410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4103"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643570" y="3143248"/>
            <a:ext cx="195263" cy="30040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lide(fromBottom)">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ctr">
              <a:buNone/>
            </a:pPr>
            <a:r>
              <a:rPr lang="fr-FR" b="1" dirty="0" smtClean="0">
                <a:latin typeface="Times New Roman" pitchFamily="18" charset="0"/>
                <a:cs typeface="Times New Roman" pitchFamily="18" charset="0"/>
              </a:rPr>
              <a:t>Domaines d’application</a:t>
            </a:r>
          </a:p>
          <a:p>
            <a:pPr algn="just">
              <a:lnSpc>
                <a:spcPct val="150000"/>
              </a:lnSpc>
            </a:pPr>
            <a:r>
              <a:rPr lang="fr-FR" sz="2400" dirty="0" smtClean="0">
                <a:latin typeface="Times New Roman" pitchFamily="18" charset="0"/>
                <a:cs typeface="Times New Roman" pitchFamily="18" charset="0"/>
              </a:rPr>
              <a:t>Les statistiques sont aujourd’hui utilisées presque dans tous les secteurs d’activité : </a:t>
            </a:r>
          </a:p>
          <a:p>
            <a:pPr algn="just">
              <a:lnSpc>
                <a:spcPct val="150000"/>
              </a:lnSpc>
              <a:buNone/>
            </a:pPr>
            <a:r>
              <a:rPr lang="fr-FR" sz="2400" dirty="0" smtClean="0">
                <a:latin typeface="Times New Roman" pitchFamily="18" charset="0"/>
                <a:cs typeface="Times New Roman" pitchFamily="18" charset="0"/>
              </a:rPr>
              <a:t>	- Industrie : fiabilité, contrôle qualité, …. </a:t>
            </a:r>
          </a:p>
          <a:p>
            <a:pPr algn="just">
              <a:lnSpc>
                <a:spcPct val="150000"/>
              </a:lnSpc>
              <a:buNone/>
            </a:pPr>
            <a:r>
              <a:rPr lang="fr-FR" sz="2400" dirty="0" smtClean="0">
                <a:latin typeface="Times New Roman" pitchFamily="18" charset="0"/>
                <a:cs typeface="Times New Roman" pitchFamily="18" charset="0"/>
              </a:rPr>
              <a:t>	-Economie et finance: sondages, enquête d’opinion, assurance, marketing ,…</a:t>
            </a:r>
          </a:p>
          <a:p>
            <a:pPr algn="just">
              <a:lnSpc>
                <a:spcPct val="150000"/>
              </a:lnSpc>
              <a:buNone/>
            </a:pPr>
            <a:r>
              <a:rPr lang="fr-FR" sz="2400" dirty="0" smtClean="0">
                <a:latin typeface="Times New Roman" pitchFamily="18" charset="0"/>
                <a:cs typeface="Times New Roman" pitchFamily="18" charset="0"/>
              </a:rPr>
              <a:t>	- Santé, environnement,…</a:t>
            </a:r>
          </a:p>
          <a:p>
            <a:pPr algn="just">
              <a:lnSpc>
                <a:spcPct val="150000"/>
              </a:lnSpc>
              <a:buNone/>
            </a:pPr>
            <a:r>
              <a:rPr lang="fr-FR" sz="2400" dirty="0" smtClean="0">
                <a:latin typeface="Times New Roman" pitchFamily="18" charset="0"/>
                <a:cs typeface="Times New Roman" pitchFamily="18" charset="0"/>
              </a:rPr>
              <a:t>	- Partout où l’on dispose de données.</a:t>
            </a:r>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000" b="1" i="0" u="none" strike="noStrike" kern="1200" cap="none" spc="0" normalizeH="0" baseline="0" noProof="0" smtClean="0">
                <a:ln>
                  <a:noFill/>
                </a:ln>
                <a:solidFill>
                  <a:srgbClr val="C00000"/>
                </a:solidFill>
                <a:effectLst/>
                <a:uLnTx/>
                <a:uFillTx/>
                <a:latin typeface="Constantia" pitchFamily="18" charset="0"/>
                <a:ea typeface="+mn-ea"/>
                <a:cs typeface="+mn-cs"/>
              </a:rPr>
              <a:t>INTRODUCTION</a:t>
            </a:r>
            <a:endParaRPr kumimoji="0" lang="fr-FR" sz="4000" b="1" i="0" u="none" strike="noStrike" kern="1200" cap="none" spc="0" normalizeH="0" baseline="0" noProof="0" dirty="0" smtClean="0">
              <a:ln>
                <a:noFill/>
              </a:ln>
              <a:solidFill>
                <a:srgbClr val="C00000"/>
              </a:solidFill>
              <a:effectLst/>
              <a:uLnTx/>
              <a:uFillTx/>
              <a:latin typeface="Constantia" pitchFamily="18" charset="0"/>
              <a:ea typeface="+mn-ea"/>
              <a:cs typeface="+mn-cs"/>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5043510"/>
          </a:xfrm>
        </p:spPr>
        <p:txBody>
          <a:bodyPr>
            <a:normAutofit fontScale="62500" lnSpcReduction="20000"/>
          </a:bodyPr>
          <a:lstStyle/>
          <a:p>
            <a:pPr algn="ctr">
              <a:buNone/>
            </a:pPr>
            <a:r>
              <a:rPr lang="fr-FR" sz="4500" b="1" dirty="0" smtClean="0">
                <a:latin typeface="Times New Roman" pitchFamily="18" charset="0"/>
                <a:cs typeface="Times New Roman" pitchFamily="18" charset="0"/>
              </a:rPr>
              <a:t>2. Représentations graphiques</a:t>
            </a:r>
          </a:p>
          <a:p>
            <a:pPr algn="ctr">
              <a:buNone/>
            </a:pPr>
            <a:r>
              <a:rPr lang="fr-FR" sz="3400" b="1" dirty="0" smtClean="0">
                <a:solidFill>
                  <a:srgbClr val="C00000"/>
                </a:solidFill>
                <a:latin typeface="Times New Roman" pitchFamily="18" charset="0"/>
                <a:cs typeface="Times New Roman" pitchFamily="18" charset="0"/>
              </a:rPr>
              <a:t>La courbe cumulative </a:t>
            </a:r>
          </a:p>
          <a:p>
            <a:pPr algn="just">
              <a:lnSpc>
                <a:spcPct val="170000"/>
              </a:lnSpc>
            </a:pPr>
            <a:r>
              <a:rPr lang="fr-FR" sz="2800" dirty="0" smtClean="0">
                <a:latin typeface="Times New Roman" pitchFamily="18" charset="0"/>
                <a:cs typeface="Times New Roman" pitchFamily="18" charset="0"/>
              </a:rPr>
              <a:t>On obtient le polygone des effectifs (ou fréquences) cumulés croissants en reliant les points dont les abscisses représentent la borne supérieure de chaque classe et les ordonnées représentent les effectifs (ou fréquences ) cumulés croissants correspondants.</a:t>
            </a:r>
          </a:p>
          <a:p>
            <a:pPr algn="just">
              <a:lnSpc>
                <a:spcPct val="170000"/>
              </a:lnSpc>
            </a:pPr>
            <a:r>
              <a:rPr lang="fr-FR" sz="2800" dirty="0" smtClean="0">
                <a:latin typeface="Times New Roman" pitchFamily="18" charset="0"/>
                <a:cs typeface="Times New Roman" pitchFamily="18" charset="0"/>
              </a:rPr>
              <a:t>On obtient le polygone des effectifs (ou fréquences) cumulés décroissants en reliant les points dont les abscisses représentent la borne inférieure de chaque classe et les ordonnées représentent les effectifs (ou fréquences ) cumulés croissants correspondants.</a:t>
            </a:r>
          </a:p>
          <a:p>
            <a:pPr algn="just">
              <a:lnSpc>
                <a:spcPct val="170000"/>
              </a:lnSpc>
            </a:pPr>
            <a:r>
              <a:rPr lang="fr-FR" sz="2800" dirty="0" smtClean="0">
                <a:latin typeface="Times New Roman" pitchFamily="18" charset="0"/>
                <a:cs typeface="Times New Roman" pitchFamily="18" charset="0"/>
              </a:rPr>
              <a:t>La représentation des effectifs et fréquences cumulés n’est pas affectée par l’égalité ou non des amplitudes des classes.</a:t>
            </a:r>
          </a:p>
          <a:p>
            <a:endParaRPr lang="fr-FR" dirty="0" smtClean="0"/>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b="1" dirty="0" smtClean="0">
                <a:latin typeface="Times New Roman" pitchFamily="18" charset="0"/>
                <a:cs typeface="Times New Roman" pitchFamily="18" charset="0"/>
              </a:rPr>
              <a:t>2. Représentations graphiques</a:t>
            </a:r>
          </a:p>
          <a:p>
            <a:pPr algn="ctr">
              <a:buNone/>
            </a:pPr>
            <a:r>
              <a:rPr lang="fr-FR" sz="2000" b="1" dirty="0" smtClean="0">
                <a:solidFill>
                  <a:srgbClr val="C00000"/>
                </a:solidFill>
                <a:latin typeface="Times New Roman" pitchFamily="18" charset="0"/>
                <a:cs typeface="Times New Roman" pitchFamily="18" charset="0"/>
              </a:rPr>
              <a:t>La courbe cumulative</a:t>
            </a:r>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graphicFrame>
        <p:nvGraphicFramePr>
          <p:cNvPr id="5" name="Tableau 4"/>
          <p:cNvGraphicFramePr>
            <a:graphicFrameLocks noGrp="1"/>
          </p:cNvGraphicFramePr>
          <p:nvPr/>
        </p:nvGraphicFramePr>
        <p:xfrm>
          <a:off x="2285984" y="3000372"/>
          <a:ext cx="4643472" cy="2214580"/>
        </p:xfrm>
        <a:graphic>
          <a:graphicData uri="http://schemas.openxmlformats.org/drawingml/2006/table">
            <a:tbl>
              <a:tblPr firstRow="1" bandRow="1">
                <a:tableStyleId>{5940675A-B579-460E-94D1-54222C63F5DA}</a:tableStyleId>
              </a:tblPr>
              <a:tblGrid>
                <a:gridCol w="1160868"/>
                <a:gridCol w="1160868"/>
                <a:gridCol w="1160868"/>
                <a:gridCol w="1160868"/>
              </a:tblGrid>
              <a:tr h="442916">
                <a:tc>
                  <a:txBody>
                    <a:bodyPr/>
                    <a:lstStyle/>
                    <a:p>
                      <a:pPr algn="ctr"/>
                      <a:r>
                        <a:rPr lang="fr-FR" b="1" dirty="0" smtClean="0"/>
                        <a:t>Classe </a:t>
                      </a:r>
                      <a:endParaRPr lang="fr-FR" b="1" dirty="0"/>
                    </a:p>
                  </a:txBody>
                  <a:tcPr/>
                </a:tc>
                <a:tc>
                  <a:txBody>
                    <a:bodyPr/>
                    <a:lstStyle/>
                    <a:p>
                      <a:pPr algn="ctr"/>
                      <a:r>
                        <a:rPr lang="fr-FR" b="1" dirty="0" smtClean="0"/>
                        <a:t>Effectif</a:t>
                      </a:r>
                      <a:r>
                        <a:rPr lang="fr-FR" b="1" baseline="0" dirty="0" smtClean="0"/>
                        <a:t> </a:t>
                      </a:r>
                      <a:endParaRPr lang="fr-FR" b="1" dirty="0"/>
                    </a:p>
                  </a:txBody>
                  <a:tcPr/>
                </a:tc>
                <a:tc>
                  <a:txBody>
                    <a:bodyPr/>
                    <a:lstStyle/>
                    <a:p>
                      <a:pPr algn="ctr"/>
                      <a:r>
                        <a:rPr lang="fr-FR" b="1" dirty="0" smtClean="0"/>
                        <a:t>ECC</a:t>
                      </a:r>
                      <a:endParaRPr lang="fr-FR" b="1" dirty="0"/>
                    </a:p>
                  </a:txBody>
                  <a:tcPr/>
                </a:tc>
                <a:tc>
                  <a:txBody>
                    <a:bodyPr/>
                    <a:lstStyle/>
                    <a:p>
                      <a:pPr algn="ctr"/>
                      <a:r>
                        <a:rPr lang="fr-FR" b="1" dirty="0" smtClean="0"/>
                        <a:t>ECD</a:t>
                      </a:r>
                      <a:endParaRPr lang="fr-FR" b="1" dirty="0"/>
                    </a:p>
                  </a:txBody>
                  <a:tcPr/>
                </a:tc>
              </a:tr>
              <a:tr h="442916">
                <a:tc>
                  <a:txBody>
                    <a:bodyPr/>
                    <a:lstStyle/>
                    <a:p>
                      <a:pPr algn="ctr"/>
                      <a:r>
                        <a:rPr lang="fr-FR" dirty="0" smtClean="0"/>
                        <a:t>[2;4[</a:t>
                      </a:r>
                      <a:endParaRPr lang="fr-FR" dirty="0"/>
                    </a:p>
                  </a:txBody>
                  <a:tcPr/>
                </a:tc>
                <a:tc>
                  <a:txBody>
                    <a:bodyPr/>
                    <a:lstStyle/>
                    <a:p>
                      <a:pPr algn="ctr"/>
                      <a:r>
                        <a:rPr lang="fr-FR" dirty="0" smtClean="0"/>
                        <a:t>5</a:t>
                      </a:r>
                      <a:endParaRPr lang="fr-FR" dirty="0"/>
                    </a:p>
                  </a:txBody>
                  <a:tcPr/>
                </a:tc>
                <a:tc>
                  <a:txBody>
                    <a:bodyPr/>
                    <a:lstStyle/>
                    <a:p>
                      <a:pPr algn="ctr"/>
                      <a:r>
                        <a:rPr lang="fr-FR" dirty="0" smtClean="0"/>
                        <a:t>5</a:t>
                      </a:r>
                      <a:endParaRPr lang="fr-FR" dirty="0"/>
                    </a:p>
                  </a:txBody>
                  <a:tcPr/>
                </a:tc>
                <a:tc>
                  <a:txBody>
                    <a:bodyPr/>
                    <a:lstStyle/>
                    <a:p>
                      <a:pPr algn="ctr"/>
                      <a:r>
                        <a:rPr lang="fr-FR" dirty="0" smtClean="0"/>
                        <a:t>58</a:t>
                      </a:r>
                      <a:endParaRPr lang="fr-FR" dirty="0"/>
                    </a:p>
                  </a:txBody>
                  <a:tcPr/>
                </a:tc>
              </a:tr>
              <a:tr h="442916">
                <a:tc>
                  <a:txBody>
                    <a:bodyPr/>
                    <a:lstStyle/>
                    <a:p>
                      <a:pPr algn="ctr"/>
                      <a:r>
                        <a:rPr lang="fr-FR" dirty="0" smtClean="0"/>
                        <a:t>[4;6[</a:t>
                      </a:r>
                      <a:endParaRPr lang="fr-FR" dirty="0"/>
                    </a:p>
                  </a:txBody>
                  <a:tcPr/>
                </a:tc>
                <a:tc>
                  <a:txBody>
                    <a:bodyPr/>
                    <a:lstStyle/>
                    <a:p>
                      <a:pPr algn="ctr"/>
                      <a:r>
                        <a:rPr lang="fr-FR" dirty="0" smtClean="0"/>
                        <a:t>18</a:t>
                      </a:r>
                      <a:endParaRPr lang="fr-FR" dirty="0"/>
                    </a:p>
                  </a:txBody>
                  <a:tcPr/>
                </a:tc>
                <a:tc>
                  <a:txBody>
                    <a:bodyPr/>
                    <a:lstStyle/>
                    <a:p>
                      <a:pPr algn="ctr"/>
                      <a:r>
                        <a:rPr lang="fr-FR" dirty="0" smtClean="0"/>
                        <a:t>23</a:t>
                      </a:r>
                      <a:endParaRPr lang="fr-FR" dirty="0"/>
                    </a:p>
                  </a:txBody>
                  <a:tcPr/>
                </a:tc>
                <a:tc>
                  <a:txBody>
                    <a:bodyPr/>
                    <a:lstStyle/>
                    <a:p>
                      <a:pPr algn="ctr"/>
                      <a:r>
                        <a:rPr lang="fr-FR" dirty="0" smtClean="0"/>
                        <a:t>53</a:t>
                      </a:r>
                      <a:endParaRPr lang="fr-FR" dirty="0"/>
                    </a:p>
                  </a:txBody>
                  <a:tcPr/>
                </a:tc>
              </a:tr>
              <a:tr h="442916">
                <a:tc>
                  <a:txBody>
                    <a:bodyPr/>
                    <a:lstStyle/>
                    <a:p>
                      <a:pPr algn="ctr"/>
                      <a:r>
                        <a:rPr lang="fr-FR" dirty="0" smtClean="0"/>
                        <a:t>[6;8[</a:t>
                      </a:r>
                      <a:endParaRPr lang="fr-FR" dirty="0"/>
                    </a:p>
                  </a:txBody>
                  <a:tcPr/>
                </a:tc>
                <a:tc>
                  <a:txBody>
                    <a:bodyPr/>
                    <a:lstStyle/>
                    <a:p>
                      <a:pPr algn="ctr"/>
                      <a:r>
                        <a:rPr lang="fr-FR" dirty="0" smtClean="0"/>
                        <a:t>10</a:t>
                      </a:r>
                      <a:endParaRPr lang="fr-FR" dirty="0"/>
                    </a:p>
                  </a:txBody>
                  <a:tcPr/>
                </a:tc>
                <a:tc>
                  <a:txBody>
                    <a:bodyPr/>
                    <a:lstStyle/>
                    <a:p>
                      <a:pPr algn="ctr"/>
                      <a:r>
                        <a:rPr lang="fr-FR" dirty="0" smtClean="0"/>
                        <a:t>33</a:t>
                      </a:r>
                      <a:endParaRPr lang="fr-FR" dirty="0"/>
                    </a:p>
                  </a:txBody>
                  <a:tcPr/>
                </a:tc>
                <a:tc>
                  <a:txBody>
                    <a:bodyPr/>
                    <a:lstStyle/>
                    <a:p>
                      <a:pPr algn="ctr"/>
                      <a:r>
                        <a:rPr lang="fr-FR" dirty="0" smtClean="0"/>
                        <a:t>35</a:t>
                      </a:r>
                      <a:endParaRPr lang="fr-FR" dirty="0"/>
                    </a:p>
                  </a:txBody>
                  <a:tcPr/>
                </a:tc>
              </a:tr>
              <a:tr h="442916">
                <a:tc>
                  <a:txBody>
                    <a:bodyPr/>
                    <a:lstStyle/>
                    <a:p>
                      <a:pPr algn="ctr"/>
                      <a:r>
                        <a:rPr lang="fr-FR" dirty="0" smtClean="0"/>
                        <a:t>[8;10[</a:t>
                      </a:r>
                      <a:endParaRPr lang="fr-FR" dirty="0"/>
                    </a:p>
                  </a:txBody>
                  <a:tcPr/>
                </a:tc>
                <a:tc>
                  <a:txBody>
                    <a:bodyPr/>
                    <a:lstStyle/>
                    <a:p>
                      <a:pPr algn="ctr"/>
                      <a:r>
                        <a:rPr lang="fr-FR" dirty="0" smtClean="0"/>
                        <a:t>25</a:t>
                      </a:r>
                      <a:endParaRPr lang="fr-FR" dirty="0"/>
                    </a:p>
                  </a:txBody>
                  <a:tcPr/>
                </a:tc>
                <a:tc>
                  <a:txBody>
                    <a:bodyPr/>
                    <a:lstStyle/>
                    <a:p>
                      <a:pPr algn="ctr"/>
                      <a:r>
                        <a:rPr lang="fr-FR" dirty="0" smtClean="0"/>
                        <a:t>58</a:t>
                      </a:r>
                      <a:endParaRPr lang="fr-FR" dirty="0"/>
                    </a:p>
                  </a:txBody>
                  <a:tcPr/>
                </a:tc>
                <a:tc>
                  <a:txBody>
                    <a:bodyPr/>
                    <a:lstStyle/>
                    <a:p>
                      <a:pPr algn="ctr"/>
                      <a:r>
                        <a:rPr lang="fr-FR" dirty="0" smtClean="0"/>
                        <a:t>25</a:t>
                      </a:r>
                      <a:endParaRPr lang="fr-FR"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Bottom)">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4829196"/>
          </a:xfrm>
        </p:spPr>
        <p:txBody>
          <a:bodyPr>
            <a:normAutofit/>
          </a:bodyPr>
          <a:lstStyle/>
          <a:p>
            <a:pPr algn="ctr">
              <a:buNone/>
            </a:pPr>
            <a:r>
              <a:rPr lang="fr-FR" sz="2400" b="1" dirty="0" smtClean="0">
                <a:latin typeface="Times New Roman" pitchFamily="18" charset="0"/>
                <a:cs typeface="Times New Roman" pitchFamily="18" charset="0"/>
              </a:rPr>
              <a:t>3. Caractéristiques de tendance centrale ou de position</a:t>
            </a:r>
          </a:p>
          <a:p>
            <a:pPr algn="just">
              <a:lnSpc>
                <a:spcPct val="150000"/>
              </a:lnSpc>
            </a:pPr>
            <a:r>
              <a:rPr lang="fr-FR" sz="1800" dirty="0" smtClean="0">
                <a:latin typeface="Times New Roman" pitchFamily="18" charset="0"/>
                <a:cs typeface="Times New Roman" pitchFamily="18" charset="0"/>
              </a:rPr>
              <a:t>Les mesures de tendance centrale permettent de résumer un ensemble de données. Elles permettent de déterminer une valeur «typique» ou centrale (celle qui "représente" toutes les valeurs) autour de laquelle des données ont tendance à se rassembler. </a:t>
            </a:r>
          </a:p>
          <a:p>
            <a:pPr algn="just">
              <a:lnSpc>
                <a:spcPct val="150000"/>
              </a:lnSpc>
            </a:pPr>
            <a:r>
              <a:rPr lang="fr-FR" sz="1800" dirty="0" smtClean="0">
                <a:latin typeface="Times New Roman" pitchFamily="18" charset="0"/>
                <a:cs typeface="Times New Roman" pitchFamily="18" charset="0"/>
              </a:rPr>
              <a:t>Les caractéristiques de position servent à désigner l’endroit de la distribution de X autour duquel se positionnent les modalités observées. Mais elles ne fournissent aucune information sur la façon dont les modalités se positionnent autour de cet endroit.</a:t>
            </a:r>
          </a:p>
          <a:p>
            <a:pPr algn="just">
              <a:lnSpc>
                <a:spcPct val="150000"/>
              </a:lnSpc>
            </a:pPr>
            <a:r>
              <a:rPr lang="fr-FR" sz="1800" dirty="0" smtClean="0">
                <a:latin typeface="Times New Roman" pitchFamily="18" charset="0"/>
                <a:cs typeface="Times New Roman" pitchFamily="18" charset="0"/>
              </a:rPr>
              <a:t>Les caractéristiques de tendance centrale sont le mode, la moyenne, la médiane et les quartiles.</a:t>
            </a:r>
          </a:p>
        </p:txBody>
      </p:sp>
      <p:sp>
        <p:nvSpPr>
          <p:cNvPr id="8"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4900634"/>
          </a:xfrm>
        </p:spPr>
        <p:txBody>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400" b="1" dirty="0" smtClean="0">
                <a:solidFill>
                  <a:srgbClr val="C00000"/>
                </a:solidFill>
                <a:latin typeface="Times New Roman" pitchFamily="18" charset="0"/>
                <a:cs typeface="Times New Roman" pitchFamily="18" charset="0"/>
              </a:rPr>
              <a:t>Le mode </a:t>
            </a:r>
          </a:p>
          <a:p>
            <a:r>
              <a:rPr lang="fr-FR" sz="1800" dirty="0" smtClean="0">
                <a:latin typeface="Times New Roman" pitchFamily="18" charset="0"/>
                <a:cs typeface="Times New Roman" pitchFamily="18" charset="0"/>
              </a:rPr>
              <a:t>Le mode est la valeur la plus fréquente dans une série d’observations.</a:t>
            </a:r>
          </a:p>
          <a:p>
            <a:pPr algn="ctr">
              <a:buNone/>
            </a:pPr>
            <a:r>
              <a:rPr lang="fr-FR" sz="1800" i="1" dirty="0" smtClean="0">
                <a:latin typeface="Times New Roman" pitchFamily="18" charset="0"/>
                <a:cs typeface="Times New Roman" pitchFamily="18" charset="0"/>
              </a:rPr>
              <a:t>Exemple: soit la série : 0,2,3,5,2, 4,4,6,6,2,2</a:t>
            </a:r>
          </a:p>
          <a:p>
            <a:pPr algn="ctr">
              <a:buNone/>
            </a:pPr>
            <a:r>
              <a:rPr lang="fr-FR" sz="1800" i="1" dirty="0" smtClean="0">
                <a:latin typeface="Times New Roman" pitchFamily="18" charset="0"/>
                <a:cs typeface="Times New Roman" pitchFamily="18" charset="0"/>
              </a:rPr>
              <a:t>Le mode est 2 car cette valeur est la plus fréquente dans la série </a:t>
            </a:r>
          </a:p>
          <a:p>
            <a:pPr>
              <a:buNone/>
            </a:pPr>
            <a:endParaRPr lang="fr-FR" sz="1800" i="1" dirty="0" smtClean="0">
              <a:latin typeface="Times New Roman" pitchFamily="18" charset="0"/>
              <a:cs typeface="Times New Roman" pitchFamily="18" charset="0"/>
            </a:endParaRPr>
          </a:p>
          <a:p>
            <a:pPr algn="just">
              <a:lnSpc>
                <a:spcPct val="150000"/>
              </a:lnSpc>
            </a:pPr>
            <a:r>
              <a:rPr lang="fr-FR" sz="1800" dirty="0" smtClean="0">
                <a:latin typeface="Times New Roman" pitchFamily="18" charset="0"/>
                <a:cs typeface="Times New Roman" pitchFamily="18" charset="0"/>
              </a:rPr>
              <a:t>Le mode peut être calculé pour tous les types de variable, quantitative et qualitative.</a:t>
            </a:r>
          </a:p>
          <a:p>
            <a:pPr algn="just">
              <a:lnSpc>
                <a:spcPct val="150000"/>
              </a:lnSpc>
            </a:pPr>
            <a:r>
              <a:rPr lang="fr-FR" sz="1800" dirty="0" smtClean="0">
                <a:latin typeface="Times New Roman" pitchFamily="18" charset="0"/>
                <a:cs typeface="Times New Roman" pitchFamily="18" charset="0"/>
              </a:rPr>
              <a:t>Une distribution peut présenter un seul mode (distribution </a:t>
            </a:r>
            <a:r>
              <a:rPr lang="fr-FR" sz="1800" dirty="0" err="1" smtClean="0">
                <a:latin typeface="Times New Roman" pitchFamily="18" charset="0"/>
                <a:cs typeface="Times New Roman" pitchFamily="18" charset="0"/>
              </a:rPr>
              <a:t>unimodale</a:t>
            </a:r>
            <a:r>
              <a:rPr lang="fr-FR" sz="1800" dirty="0" smtClean="0">
                <a:latin typeface="Times New Roman" pitchFamily="18" charset="0"/>
                <a:cs typeface="Times New Roman" pitchFamily="18" charset="0"/>
              </a:rPr>
              <a:t>) ou plusieurs modes (distribution bi ou </a:t>
            </a:r>
            <a:r>
              <a:rPr lang="fr-FR" sz="1800" dirty="0" err="1" smtClean="0">
                <a:latin typeface="Times New Roman" pitchFamily="18" charset="0"/>
                <a:cs typeface="Times New Roman" pitchFamily="18" charset="0"/>
              </a:rPr>
              <a:t>trimodale</a:t>
            </a:r>
            <a:r>
              <a:rPr lang="fr-FR" sz="1800" dirty="0" smtClean="0">
                <a:latin typeface="Times New Roman" pitchFamily="18" charset="0"/>
                <a:cs typeface="Times New Roman" pitchFamily="18" charset="0"/>
              </a:rPr>
              <a:t>).</a:t>
            </a:r>
          </a:p>
          <a:p>
            <a:pPr algn="just">
              <a:lnSpc>
                <a:spcPct val="150000"/>
              </a:lnSpc>
            </a:pPr>
            <a:r>
              <a:rPr lang="fr-FR" sz="1800" dirty="0" smtClean="0">
                <a:latin typeface="Times New Roman" pitchFamily="18" charset="0"/>
                <a:cs typeface="Times New Roman" pitchFamily="18" charset="0"/>
              </a:rPr>
              <a:t> Quand une variable continue est découpée en classes, on peut définir une classe modale (classe correspondant à l’effectif le plus élevé).</a:t>
            </a:r>
          </a:p>
          <a:p>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slide(fromBottom)">
                                      <p:cBhvr>
                                        <p:cTn id="7" dur="500"/>
                                        <p:tgtEl>
                                          <p:spTgt spid="3">
                                            <p:txEl>
                                              <p:pRg st="3" end="3"/>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slide(fromBottom)">
                                      <p:cBhvr>
                                        <p:cTn id="10" dur="500"/>
                                        <p:tgtEl>
                                          <p:spTgt spid="3">
                                            <p:txEl>
                                              <p:pRg st="4" end="4"/>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slide(fromBottom)">
                                      <p:cBhvr>
                                        <p:cTn id="13" dur="500"/>
                                        <p:tgtEl>
                                          <p:spTgt spid="3">
                                            <p:txEl>
                                              <p:pRg st="6" end="6"/>
                                            </p:txEl>
                                          </p:spTgt>
                                        </p:tgtEl>
                                      </p:cBhvr>
                                    </p:animEffect>
                                  </p:childTnLst>
                                </p:cTn>
                              </p:par>
                              <p:par>
                                <p:cTn id="14" presetID="12" presetClass="entr" presetSubtype="4" fill="hold" nodeType="with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animEffect transition="in" filter="slide(fromBottom)">
                                      <p:cBhvr>
                                        <p:cTn id="16" dur="500"/>
                                        <p:tgtEl>
                                          <p:spTgt spid="3">
                                            <p:txEl>
                                              <p:pRg st="8" end="8"/>
                                            </p:txEl>
                                          </p:spTgt>
                                        </p:tgtEl>
                                      </p:cBhvr>
                                    </p:animEffect>
                                  </p:childTnLst>
                                </p:cTn>
                              </p:par>
                              <p:par>
                                <p:cTn id="17" presetID="12" presetClass="entr" presetSubtype="4"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slide(fromBottom)">
                                      <p:cBhvr>
                                        <p:cTn id="1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4900634"/>
          </a:xfrm>
        </p:spPr>
        <p:txBody>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400" b="1" dirty="0" smtClean="0">
                <a:solidFill>
                  <a:srgbClr val="C00000"/>
                </a:solidFill>
                <a:latin typeface="Times New Roman" pitchFamily="18" charset="0"/>
                <a:cs typeface="Times New Roman" pitchFamily="18" charset="0"/>
              </a:rPr>
              <a:t>Propriétés du  mode </a:t>
            </a:r>
          </a:p>
          <a:p>
            <a:pPr algn="just">
              <a:lnSpc>
                <a:spcPct val="150000"/>
              </a:lnSpc>
            </a:pPr>
            <a:r>
              <a:rPr lang="fr-FR" sz="1800" dirty="0" smtClean="0">
                <a:latin typeface="Times New Roman" pitchFamily="18" charset="0"/>
                <a:cs typeface="Times New Roman" pitchFamily="18" charset="0"/>
              </a:rPr>
              <a:t>Les principaux avantages du mode font qu’ il est facile à déterminer et qu’il a une signification immédiate. </a:t>
            </a:r>
          </a:p>
          <a:p>
            <a:pPr algn="just">
              <a:lnSpc>
                <a:spcPct val="150000"/>
              </a:lnSpc>
            </a:pPr>
            <a:r>
              <a:rPr lang="fr-FR" sz="1800" dirty="0" smtClean="0">
                <a:latin typeface="Times New Roman" pitchFamily="18" charset="0"/>
                <a:cs typeface="Times New Roman" pitchFamily="18" charset="0"/>
              </a:rPr>
              <a:t>Par contre sa détermination n’est pas assez précise dans le cas continu. Elle dépend en partie du découpage en classes. Ainsi, il est sensible aux fluctuations d’échantillonnage et se prête très mal au calcul algébrique.</a:t>
            </a:r>
          </a:p>
          <a:p>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400" b="1" dirty="0" smtClean="0">
                <a:solidFill>
                  <a:srgbClr val="C00000"/>
                </a:solidFill>
                <a:latin typeface="Times New Roman" pitchFamily="18" charset="0"/>
                <a:cs typeface="Times New Roman" pitchFamily="18" charset="0"/>
              </a:rPr>
              <a:t>Le mode </a:t>
            </a:r>
          </a:p>
          <a:p>
            <a:pPr algn="just">
              <a:lnSpc>
                <a:spcPct val="150000"/>
              </a:lnSpc>
            </a:pPr>
            <a:r>
              <a:rPr lang="fr-FR" sz="2400" dirty="0" smtClean="0">
                <a:latin typeface="Times New Roman" pitchFamily="18" charset="0"/>
                <a:cs typeface="Times New Roman" pitchFamily="18" charset="0"/>
              </a:rPr>
              <a:t>Dans le cas d’une </a:t>
            </a:r>
            <a:r>
              <a:rPr lang="fr-FR" sz="2400" b="1" i="1" dirty="0" smtClean="0">
                <a:latin typeface="Times New Roman" pitchFamily="18" charset="0"/>
                <a:cs typeface="Times New Roman" pitchFamily="18" charset="0"/>
              </a:rPr>
              <a:t>variable continue à amplitude égale </a:t>
            </a:r>
            <a:r>
              <a:rPr lang="fr-FR" sz="2400" dirty="0" smtClean="0">
                <a:latin typeface="Times New Roman" pitchFamily="18" charset="0"/>
                <a:cs typeface="Times New Roman" pitchFamily="18" charset="0"/>
              </a:rPr>
              <a:t>,  la classe modale est la classe qui représente l’effectif le plus élevé.</a:t>
            </a:r>
          </a:p>
          <a:p>
            <a:endParaRPr lang="fr-FR" dirty="0" smtClean="0">
              <a:latin typeface="Times New Roman" pitchFamily="18" charset="0"/>
              <a:cs typeface="Times New Roman" pitchFamily="18" charset="0"/>
            </a:endParaRPr>
          </a:p>
          <a:p>
            <a:endParaRPr lang="fr-FR" dirty="0" smtClean="0">
              <a:latin typeface="Times New Roman" pitchFamily="18" charset="0"/>
              <a:cs typeface="Times New Roman" pitchFamily="18" charset="0"/>
            </a:endParaRPr>
          </a:p>
          <a:p>
            <a:pPr algn="ctr">
              <a:buNone/>
            </a:pPr>
            <a:r>
              <a:rPr lang="fr-FR" sz="2000" i="1" dirty="0" smtClean="0">
                <a:latin typeface="Times New Roman" pitchFamily="18" charset="0"/>
                <a:cs typeface="Times New Roman" pitchFamily="18" charset="0"/>
              </a:rPr>
              <a:t>La classe modale est [70;80[</a:t>
            </a:r>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graphicFrame>
        <p:nvGraphicFramePr>
          <p:cNvPr id="5" name="Tableau 4"/>
          <p:cNvGraphicFramePr>
            <a:graphicFrameLocks noGrp="1"/>
          </p:cNvGraphicFramePr>
          <p:nvPr/>
        </p:nvGraphicFramePr>
        <p:xfrm>
          <a:off x="428596" y="4286256"/>
          <a:ext cx="8286810" cy="1010920"/>
        </p:xfrm>
        <a:graphic>
          <a:graphicData uri="http://schemas.openxmlformats.org/drawingml/2006/table">
            <a:tbl>
              <a:tblPr firstRow="1" bandRow="1">
                <a:tableStyleId>{5940675A-B579-460E-94D1-54222C63F5DA}</a:tableStyleId>
              </a:tblPr>
              <a:tblGrid>
                <a:gridCol w="2071703"/>
                <a:gridCol w="1243021"/>
                <a:gridCol w="1657362"/>
                <a:gridCol w="1657362"/>
                <a:gridCol w="1657362"/>
              </a:tblGrid>
              <a:tr h="370840">
                <a:tc>
                  <a:txBody>
                    <a:bodyPr/>
                    <a:lstStyle/>
                    <a:p>
                      <a:pPr algn="ctr"/>
                      <a:r>
                        <a:rPr lang="fr-FR" b="1" dirty="0" smtClean="0">
                          <a:latin typeface="Times New Roman" pitchFamily="18" charset="0"/>
                          <a:cs typeface="Times New Roman" pitchFamily="18" charset="0"/>
                        </a:rPr>
                        <a:t>Salaires (en milliers de DH)</a:t>
                      </a:r>
                      <a:endParaRPr lang="fr-FR" b="1"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[50;60[</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[60;70[</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[70;80[</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[80;90[</a:t>
                      </a:r>
                      <a:endParaRPr lang="fr-FR" dirty="0">
                        <a:latin typeface="Times New Roman" pitchFamily="18" charset="0"/>
                        <a:cs typeface="Times New Roman" pitchFamily="18" charset="0"/>
                      </a:endParaRPr>
                    </a:p>
                  </a:txBody>
                  <a:tcPr/>
                </a:tc>
              </a:tr>
              <a:tr h="370840">
                <a:tc>
                  <a:txBody>
                    <a:bodyPr/>
                    <a:lstStyle/>
                    <a:p>
                      <a:pPr algn="ctr"/>
                      <a:r>
                        <a:rPr lang="fr-FR" b="1" dirty="0" smtClean="0">
                          <a:latin typeface="Times New Roman" pitchFamily="18" charset="0"/>
                          <a:cs typeface="Times New Roman" pitchFamily="18" charset="0"/>
                        </a:rPr>
                        <a:t>Effectifs</a:t>
                      </a:r>
                      <a:endParaRPr lang="fr-FR" b="1"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12</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5</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21</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4</a:t>
                      </a:r>
                      <a:endParaRPr lang="fr-FR"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Bottom)">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sz="2400" b="1" dirty="0" smtClean="0">
                <a:latin typeface="Times New Roman" pitchFamily="18" charset="0"/>
                <a:cs typeface="Times New Roman" pitchFamily="18" charset="0"/>
              </a:rPr>
              <a:t>3. Caractéristiques de tendance centrale ou de position</a:t>
            </a:r>
            <a:endParaRPr lang="fr-FR" b="1" dirty="0" smtClean="0">
              <a:latin typeface="Times New Roman" pitchFamily="18" charset="0"/>
              <a:cs typeface="Times New Roman" pitchFamily="18" charset="0"/>
            </a:endParaRPr>
          </a:p>
          <a:p>
            <a:pPr>
              <a:buNone/>
            </a:pPr>
            <a:r>
              <a:rPr lang="fr-FR" sz="2800" b="1" dirty="0" smtClean="0">
                <a:solidFill>
                  <a:srgbClr val="C00000"/>
                </a:solidFill>
                <a:latin typeface="Times New Roman" pitchFamily="18" charset="0"/>
                <a:cs typeface="Times New Roman" pitchFamily="18" charset="0"/>
              </a:rPr>
              <a:t>Le mode </a:t>
            </a:r>
          </a:p>
          <a:p>
            <a:pPr algn="just">
              <a:lnSpc>
                <a:spcPct val="150000"/>
              </a:lnSpc>
            </a:pPr>
            <a:r>
              <a:rPr lang="fr-FR" sz="2000" dirty="0" smtClean="0">
                <a:latin typeface="Times New Roman" pitchFamily="18" charset="0"/>
                <a:cs typeface="Times New Roman" pitchFamily="18" charset="0"/>
              </a:rPr>
              <a:t>Dans le cas d’une </a:t>
            </a:r>
            <a:r>
              <a:rPr lang="fr-FR" sz="2000" b="1" i="1" dirty="0" smtClean="0">
                <a:latin typeface="Times New Roman" pitchFamily="18" charset="0"/>
                <a:cs typeface="Times New Roman" pitchFamily="18" charset="0"/>
              </a:rPr>
              <a:t>variable continue à amplitude inégale</a:t>
            </a:r>
            <a:r>
              <a:rPr lang="fr-FR" sz="2000" dirty="0" smtClean="0">
                <a:latin typeface="Times New Roman" pitchFamily="18" charset="0"/>
                <a:cs typeface="Times New Roman" pitchFamily="18" charset="0"/>
              </a:rPr>
              <a:t>, la classe modale correspond à la classe ayant la plus grande valeur de densité.</a:t>
            </a:r>
          </a:p>
          <a:p>
            <a:pPr algn="just">
              <a:lnSpc>
                <a:spcPct val="150000"/>
              </a:lnSpc>
            </a:pPr>
            <a:r>
              <a:rPr lang="fr-FR" sz="2000" dirty="0" smtClean="0">
                <a:latin typeface="Times New Roman" pitchFamily="18" charset="0"/>
                <a:cs typeface="Times New Roman" pitchFamily="18" charset="0"/>
              </a:rPr>
              <a:t>La densité d’une classe est définie par:</a:t>
            </a:r>
          </a:p>
          <a:p>
            <a:pPr>
              <a:buNone/>
            </a:pPr>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696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6963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71868" y="4000504"/>
            <a:ext cx="1428760" cy="85725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9633"/>
                                        </p:tgtEl>
                                        <p:attrNameLst>
                                          <p:attrName>style.visibility</p:attrName>
                                        </p:attrNameLst>
                                      </p:cBhvr>
                                      <p:to>
                                        <p:strVal val="visible"/>
                                      </p:to>
                                    </p:set>
                                    <p:animEffect transition="in" filter="slide(fromBottom)">
                                      <p:cBhvr>
                                        <p:cTn id="7" dur="500"/>
                                        <p:tgtEl>
                                          <p:spTgt spid="696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Le mode </a:t>
            </a:r>
          </a:p>
          <a:p>
            <a:r>
              <a:rPr lang="fr-FR" sz="2400" i="1" dirty="0" smtClean="0">
                <a:latin typeface="Times New Roman" pitchFamily="18" charset="0"/>
                <a:cs typeface="Times New Roman" pitchFamily="18" charset="0"/>
              </a:rPr>
              <a:t>Exemple: </a:t>
            </a:r>
            <a:endParaRPr lang="fr-FR" sz="2400" i="1" dirty="0">
              <a:latin typeface="Times New Roman" pitchFamily="18" charset="0"/>
              <a:cs typeface="Times New Roman" pitchFamily="18" charset="0"/>
            </a:endParaRPr>
          </a:p>
        </p:txBody>
      </p:sp>
      <p:sp>
        <p:nvSpPr>
          <p:cNvPr id="5"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graphicFrame>
        <p:nvGraphicFramePr>
          <p:cNvPr id="6" name="Tableau 5"/>
          <p:cNvGraphicFramePr>
            <a:graphicFrameLocks noGrp="1"/>
          </p:cNvGraphicFramePr>
          <p:nvPr/>
        </p:nvGraphicFramePr>
        <p:xfrm>
          <a:off x="1571604" y="3143248"/>
          <a:ext cx="6096000" cy="1854200"/>
        </p:xfrm>
        <a:graphic>
          <a:graphicData uri="http://schemas.openxmlformats.org/drawingml/2006/table">
            <a:tbl>
              <a:tblPr firstRow="1" bandRow="1">
                <a:tableStyleId>{5940675A-B579-460E-94D1-54222C63F5DA}</a:tableStyleId>
              </a:tblPr>
              <a:tblGrid>
                <a:gridCol w="1524000"/>
                <a:gridCol w="1524000"/>
                <a:gridCol w="1595470"/>
                <a:gridCol w="1452530"/>
              </a:tblGrid>
              <a:tr h="370840">
                <a:tc>
                  <a:txBody>
                    <a:bodyPr/>
                    <a:lstStyle/>
                    <a:p>
                      <a:pPr algn="ctr"/>
                      <a:r>
                        <a:rPr lang="fr-FR" b="1" dirty="0" smtClean="0"/>
                        <a:t>Classes</a:t>
                      </a:r>
                      <a:r>
                        <a:rPr lang="fr-FR" dirty="0" smtClean="0"/>
                        <a:t> </a:t>
                      </a:r>
                      <a:endParaRPr lang="fr-FR" dirty="0"/>
                    </a:p>
                  </a:txBody>
                  <a:tcPr/>
                </a:tc>
                <a:tc>
                  <a:txBody>
                    <a:bodyPr/>
                    <a:lstStyle/>
                    <a:p>
                      <a:pPr algn="ctr"/>
                      <a:r>
                        <a:rPr lang="fr-FR" b="1" dirty="0" smtClean="0"/>
                        <a:t>Effectif</a:t>
                      </a:r>
                      <a:r>
                        <a:rPr lang="fr-FR" b="1" baseline="0" dirty="0" smtClean="0"/>
                        <a:t> </a:t>
                      </a:r>
                      <a:endParaRPr lang="fr-FR" b="1" dirty="0"/>
                    </a:p>
                  </a:txBody>
                  <a:tcPr/>
                </a:tc>
                <a:tc>
                  <a:txBody>
                    <a:bodyPr/>
                    <a:lstStyle/>
                    <a:p>
                      <a:pPr algn="ctr"/>
                      <a:r>
                        <a:rPr lang="fr-FR" b="1" dirty="0" smtClean="0"/>
                        <a:t>Amplitude   </a:t>
                      </a:r>
                      <a:endParaRPr lang="fr-FR" b="1" dirty="0"/>
                    </a:p>
                  </a:txBody>
                  <a:tcPr/>
                </a:tc>
                <a:tc>
                  <a:txBody>
                    <a:bodyPr/>
                    <a:lstStyle/>
                    <a:p>
                      <a:pPr algn="l"/>
                      <a:r>
                        <a:rPr lang="fr-FR" b="1" dirty="0" smtClean="0"/>
                        <a:t>Densité </a:t>
                      </a:r>
                      <a:endParaRPr lang="fr-FR" b="1" dirty="0"/>
                    </a:p>
                  </a:txBody>
                  <a:tcPr/>
                </a:tc>
              </a:tr>
              <a:tr h="370840">
                <a:tc>
                  <a:txBody>
                    <a:bodyPr/>
                    <a:lstStyle/>
                    <a:p>
                      <a:pPr algn="ctr"/>
                      <a:r>
                        <a:rPr lang="fr-FR" dirty="0" smtClean="0">
                          <a:latin typeface="Times New Roman" pitchFamily="18" charset="0"/>
                          <a:cs typeface="Times New Roman" pitchFamily="18" charset="0"/>
                        </a:rPr>
                        <a:t>[</a:t>
                      </a:r>
                      <a:r>
                        <a:rPr lang="fr-FR" dirty="0" smtClean="0"/>
                        <a:t>50;60</a:t>
                      </a:r>
                      <a:r>
                        <a:rPr lang="fr-FR" dirty="0" smtClean="0">
                          <a:latin typeface="Times New Roman" pitchFamily="18" charset="0"/>
                          <a:cs typeface="Times New Roman" pitchFamily="18" charset="0"/>
                        </a:rPr>
                        <a:t>[</a:t>
                      </a:r>
                      <a:endParaRPr lang="fr-FR" dirty="0"/>
                    </a:p>
                  </a:txBody>
                  <a:tcPr/>
                </a:tc>
                <a:tc>
                  <a:txBody>
                    <a:bodyPr/>
                    <a:lstStyle/>
                    <a:p>
                      <a:pPr algn="ctr"/>
                      <a:r>
                        <a:rPr lang="fr-FR" dirty="0" smtClean="0"/>
                        <a:t>20</a:t>
                      </a:r>
                      <a:endParaRPr lang="fr-FR" dirty="0"/>
                    </a:p>
                  </a:txBody>
                  <a:tcPr/>
                </a:tc>
                <a:tc>
                  <a:txBody>
                    <a:bodyPr/>
                    <a:lstStyle/>
                    <a:p>
                      <a:pPr algn="ctr"/>
                      <a:r>
                        <a:rPr lang="fr-FR" dirty="0" smtClean="0"/>
                        <a:t>10</a:t>
                      </a:r>
                      <a:endParaRPr lang="fr-FR" dirty="0"/>
                    </a:p>
                  </a:txBody>
                  <a:tcPr/>
                </a:tc>
                <a:tc>
                  <a:txBody>
                    <a:bodyPr/>
                    <a:lstStyle/>
                    <a:p>
                      <a:pPr algn="ctr"/>
                      <a:r>
                        <a:rPr lang="fr-FR" b="1" dirty="0" smtClean="0"/>
                        <a:t>20/10=</a:t>
                      </a:r>
                      <a:r>
                        <a:rPr lang="fr-FR" b="1" dirty="0" smtClean="0">
                          <a:solidFill>
                            <a:srgbClr val="C00000"/>
                          </a:solidFill>
                        </a:rPr>
                        <a:t>2</a:t>
                      </a:r>
                      <a:endParaRPr lang="fr-FR" b="1" dirty="0">
                        <a:solidFill>
                          <a:srgbClr val="C00000"/>
                        </a:solidFill>
                      </a:endParaRPr>
                    </a:p>
                  </a:txBody>
                  <a:tcPr/>
                </a:tc>
              </a:tr>
              <a:tr h="370840">
                <a:tc>
                  <a:txBody>
                    <a:bodyPr/>
                    <a:lstStyle/>
                    <a:p>
                      <a:pPr algn="ctr"/>
                      <a:r>
                        <a:rPr lang="fr-FR" dirty="0" smtClean="0">
                          <a:latin typeface="Times New Roman" pitchFamily="18" charset="0"/>
                          <a:cs typeface="Times New Roman" pitchFamily="18" charset="0"/>
                        </a:rPr>
                        <a:t>[</a:t>
                      </a:r>
                      <a:r>
                        <a:rPr lang="fr-FR" dirty="0" smtClean="0"/>
                        <a:t>60;70</a:t>
                      </a:r>
                      <a:r>
                        <a:rPr lang="fr-FR" dirty="0" smtClean="0">
                          <a:latin typeface="Times New Roman" pitchFamily="18" charset="0"/>
                          <a:cs typeface="Times New Roman" pitchFamily="18" charset="0"/>
                        </a:rPr>
                        <a:t>[</a:t>
                      </a:r>
                      <a:endParaRPr lang="fr-FR" dirty="0"/>
                    </a:p>
                  </a:txBody>
                  <a:tcPr/>
                </a:tc>
                <a:tc>
                  <a:txBody>
                    <a:bodyPr/>
                    <a:lstStyle/>
                    <a:p>
                      <a:pPr algn="ctr"/>
                      <a:r>
                        <a:rPr lang="fr-FR" dirty="0" smtClean="0"/>
                        <a:t>60</a:t>
                      </a:r>
                      <a:endParaRPr lang="fr-FR" dirty="0"/>
                    </a:p>
                  </a:txBody>
                  <a:tcPr/>
                </a:tc>
                <a:tc>
                  <a:txBody>
                    <a:bodyPr/>
                    <a:lstStyle/>
                    <a:p>
                      <a:pPr algn="ctr"/>
                      <a:r>
                        <a:rPr lang="fr-FR" dirty="0" smtClean="0"/>
                        <a:t>10</a:t>
                      </a:r>
                      <a:endParaRPr lang="fr-FR" dirty="0"/>
                    </a:p>
                  </a:txBody>
                  <a:tcPr/>
                </a:tc>
                <a:tc>
                  <a:txBody>
                    <a:bodyPr/>
                    <a:lstStyle/>
                    <a:p>
                      <a:pPr algn="ctr"/>
                      <a:r>
                        <a:rPr lang="fr-FR" b="1" dirty="0" smtClean="0"/>
                        <a:t>60/10=</a:t>
                      </a:r>
                      <a:r>
                        <a:rPr lang="fr-FR" b="1" dirty="0" smtClean="0">
                          <a:solidFill>
                            <a:srgbClr val="C00000"/>
                          </a:solidFill>
                        </a:rPr>
                        <a:t>6</a:t>
                      </a:r>
                      <a:endParaRPr lang="fr-FR" b="1" dirty="0">
                        <a:solidFill>
                          <a:srgbClr val="C00000"/>
                        </a:solidFill>
                      </a:endParaRPr>
                    </a:p>
                  </a:txBody>
                  <a:tcPr/>
                </a:tc>
              </a:tr>
              <a:tr h="370840">
                <a:tc>
                  <a:txBody>
                    <a:bodyPr/>
                    <a:lstStyle/>
                    <a:p>
                      <a:pPr algn="ctr"/>
                      <a:r>
                        <a:rPr lang="fr-FR" dirty="0" smtClean="0">
                          <a:latin typeface="Times New Roman" pitchFamily="18" charset="0"/>
                          <a:cs typeface="Times New Roman" pitchFamily="18" charset="0"/>
                        </a:rPr>
                        <a:t>[</a:t>
                      </a:r>
                      <a:r>
                        <a:rPr lang="fr-FR" dirty="0" smtClean="0"/>
                        <a:t>70;75</a:t>
                      </a:r>
                      <a:r>
                        <a:rPr lang="fr-FR" dirty="0" smtClean="0">
                          <a:latin typeface="Times New Roman" pitchFamily="18" charset="0"/>
                          <a:cs typeface="Times New Roman" pitchFamily="18" charset="0"/>
                        </a:rPr>
                        <a:t>[</a:t>
                      </a:r>
                      <a:endParaRPr lang="fr-FR" dirty="0"/>
                    </a:p>
                  </a:txBody>
                  <a:tcPr/>
                </a:tc>
                <a:tc>
                  <a:txBody>
                    <a:bodyPr/>
                    <a:lstStyle/>
                    <a:p>
                      <a:pPr algn="ctr"/>
                      <a:r>
                        <a:rPr lang="fr-FR" dirty="0" smtClean="0"/>
                        <a:t>50</a:t>
                      </a:r>
                      <a:endParaRPr lang="fr-FR" dirty="0"/>
                    </a:p>
                  </a:txBody>
                  <a:tcPr/>
                </a:tc>
                <a:tc>
                  <a:txBody>
                    <a:bodyPr/>
                    <a:lstStyle/>
                    <a:p>
                      <a:pPr algn="ctr"/>
                      <a:r>
                        <a:rPr lang="fr-FR" dirty="0" smtClean="0"/>
                        <a:t>5</a:t>
                      </a:r>
                      <a:endParaRPr lang="fr-FR" dirty="0"/>
                    </a:p>
                  </a:txBody>
                  <a:tcPr/>
                </a:tc>
                <a:tc>
                  <a:txBody>
                    <a:bodyPr/>
                    <a:lstStyle/>
                    <a:p>
                      <a:pPr algn="ctr"/>
                      <a:r>
                        <a:rPr lang="fr-FR" b="1" dirty="0" smtClean="0"/>
                        <a:t>50/5=</a:t>
                      </a:r>
                      <a:r>
                        <a:rPr lang="fr-FR" b="1" dirty="0" smtClean="0">
                          <a:solidFill>
                            <a:srgbClr val="C00000"/>
                          </a:solidFill>
                        </a:rPr>
                        <a:t>10</a:t>
                      </a:r>
                      <a:endParaRPr lang="fr-FR" b="1" dirty="0">
                        <a:solidFill>
                          <a:srgbClr val="C00000"/>
                        </a:solidFill>
                      </a:endParaRPr>
                    </a:p>
                  </a:txBody>
                  <a:tcPr/>
                </a:tc>
              </a:tr>
              <a:tr h="370840">
                <a:tc>
                  <a:txBody>
                    <a:bodyPr/>
                    <a:lstStyle/>
                    <a:p>
                      <a:pPr algn="ctr"/>
                      <a:r>
                        <a:rPr lang="fr-FR" dirty="0" smtClean="0">
                          <a:latin typeface="Times New Roman" pitchFamily="18" charset="0"/>
                          <a:cs typeface="Times New Roman" pitchFamily="18" charset="0"/>
                        </a:rPr>
                        <a:t>[</a:t>
                      </a:r>
                      <a:r>
                        <a:rPr lang="fr-FR" dirty="0" smtClean="0"/>
                        <a:t>75;90</a:t>
                      </a:r>
                      <a:r>
                        <a:rPr lang="fr-FR" dirty="0" smtClean="0">
                          <a:latin typeface="Times New Roman" pitchFamily="18" charset="0"/>
                          <a:cs typeface="Times New Roman" pitchFamily="18" charset="0"/>
                        </a:rPr>
                        <a:t>[</a:t>
                      </a:r>
                      <a:endParaRPr lang="fr-FR" dirty="0"/>
                    </a:p>
                  </a:txBody>
                  <a:tcPr/>
                </a:tc>
                <a:tc>
                  <a:txBody>
                    <a:bodyPr/>
                    <a:lstStyle/>
                    <a:p>
                      <a:pPr algn="ctr"/>
                      <a:r>
                        <a:rPr lang="fr-FR" dirty="0" smtClean="0"/>
                        <a:t>40</a:t>
                      </a:r>
                      <a:endParaRPr lang="fr-FR" dirty="0"/>
                    </a:p>
                  </a:txBody>
                  <a:tcPr/>
                </a:tc>
                <a:tc>
                  <a:txBody>
                    <a:bodyPr/>
                    <a:lstStyle/>
                    <a:p>
                      <a:pPr algn="ctr"/>
                      <a:r>
                        <a:rPr lang="fr-FR" dirty="0" smtClean="0"/>
                        <a:t>15</a:t>
                      </a:r>
                      <a:endParaRPr lang="fr-FR" dirty="0"/>
                    </a:p>
                  </a:txBody>
                  <a:tcPr/>
                </a:tc>
                <a:tc>
                  <a:txBody>
                    <a:bodyPr/>
                    <a:lstStyle/>
                    <a:p>
                      <a:pPr algn="ctr"/>
                      <a:r>
                        <a:rPr lang="fr-FR" b="1" dirty="0" smtClean="0"/>
                        <a:t>30/15=</a:t>
                      </a:r>
                      <a:r>
                        <a:rPr lang="fr-FR" b="1" dirty="0" smtClean="0">
                          <a:solidFill>
                            <a:srgbClr val="C00000"/>
                          </a:solidFill>
                        </a:rPr>
                        <a:t>2.67</a:t>
                      </a:r>
                      <a:endParaRPr lang="fr-FR" b="1" dirty="0">
                        <a:solidFill>
                          <a:srgbClr val="C00000"/>
                        </a:solidFill>
                      </a:endParaRPr>
                    </a:p>
                  </a:txBody>
                  <a:tcPr/>
                </a:tc>
              </a:tr>
            </a:tbl>
          </a:graphicData>
        </a:graphic>
      </p:graphicFrame>
      <p:pic>
        <p:nvPicPr>
          <p:cNvPr id="7"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214810" y="3214686"/>
            <a:ext cx="195263" cy="300405"/>
          </a:xfrm>
          <a:prstGeom prst="rect">
            <a:avLst/>
          </a:prstGeom>
          <a:noFill/>
        </p:spPr>
      </p:pic>
      <p:pic>
        <p:nvPicPr>
          <p:cNvPr id="8"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000760" y="3214686"/>
            <a:ext cx="195263" cy="300405"/>
          </a:xfrm>
          <a:prstGeom prst="rect">
            <a:avLst/>
          </a:prstGeom>
          <a:noFill/>
        </p:spPr>
      </p:pic>
      <p:sp>
        <p:nvSpPr>
          <p:cNvPr id="6861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68610" name="Picture 2"/>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122338" y="3214686"/>
            <a:ext cx="216694" cy="333376"/>
          </a:xfrm>
          <a:prstGeom prst="rect">
            <a:avLst/>
          </a:prstGeom>
          <a:noFill/>
        </p:spPr>
      </p:pic>
      <p:sp>
        <p:nvSpPr>
          <p:cNvPr id="11" name="Rectangle 10"/>
          <p:cNvSpPr/>
          <p:nvPr/>
        </p:nvSpPr>
        <p:spPr>
          <a:xfrm>
            <a:off x="3286116" y="5572140"/>
            <a:ext cx="2877711" cy="369332"/>
          </a:xfrm>
          <a:prstGeom prst="rect">
            <a:avLst/>
          </a:prstGeom>
        </p:spPr>
        <p:txBody>
          <a:bodyPr wrap="none">
            <a:spAutoFit/>
          </a:bodyPr>
          <a:lstStyle/>
          <a:p>
            <a:pPr algn="ctr">
              <a:buNone/>
            </a:pPr>
            <a:r>
              <a:rPr lang="fr-FR" i="1" dirty="0" smtClean="0">
                <a:latin typeface="Times New Roman" pitchFamily="18" charset="0"/>
                <a:cs typeface="Times New Roman" pitchFamily="18" charset="0"/>
              </a:rPr>
              <a:t>La classe modale est [70;75[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slide(fromBottom)">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4900634"/>
          </a:xfrm>
        </p:spPr>
        <p:txBody>
          <a:bodyPr>
            <a:normAutofit/>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Calcul du mode (méthode analytique)</a:t>
            </a:r>
          </a:p>
          <a:p>
            <a:pPr>
              <a:buNone/>
            </a:pPr>
            <a:endParaRPr lang="fr-FR" sz="2800" b="1" dirty="0" smtClean="0">
              <a:solidFill>
                <a:srgbClr val="C00000"/>
              </a:solidFill>
              <a:latin typeface="Times New Roman" pitchFamily="18" charset="0"/>
              <a:cs typeface="Times New Roman" pitchFamily="18" charset="0"/>
            </a:endParaRPr>
          </a:p>
          <a:p>
            <a:pPr>
              <a:buNone/>
            </a:pPr>
            <a:endParaRPr lang="fr-FR" sz="2800" b="1" dirty="0" smtClean="0">
              <a:solidFill>
                <a:srgbClr val="C00000"/>
              </a:solidFill>
              <a:latin typeface="Times New Roman" pitchFamily="18" charset="0"/>
              <a:cs typeface="Times New Roman" pitchFamily="18" charset="0"/>
            </a:endParaRPr>
          </a:p>
          <a:p>
            <a:pPr>
              <a:buNone/>
            </a:pPr>
            <a:r>
              <a:rPr lang="fr-FR" sz="1900" dirty="0" smtClean="0">
                <a:latin typeface="Times New Roman" pitchFamily="18" charset="0"/>
                <a:cs typeface="Times New Roman" pitchFamily="18" charset="0"/>
              </a:rPr>
              <a:t>	</a:t>
            </a:r>
          </a:p>
          <a:p>
            <a:pPr>
              <a:buNone/>
            </a:pPr>
            <a:r>
              <a:rPr lang="fr-FR" sz="1900" dirty="0" smtClean="0">
                <a:latin typeface="Times New Roman" pitchFamily="18" charset="0"/>
                <a:cs typeface="Times New Roman" pitchFamily="18" charset="0"/>
              </a:rPr>
              <a:t>		</a:t>
            </a:r>
          </a:p>
          <a:p>
            <a:pPr>
              <a:buNone/>
            </a:pPr>
            <a:endParaRPr lang="fr-FR" sz="1900" dirty="0" smtClean="0">
              <a:latin typeface="Times New Roman" pitchFamily="18" charset="0"/>
              <a:cs typeface="Times New Roman" pitchFamily="18" charset="0"/>
            </a:endParaRPr>
          </a:p>
          <a:p>
            <a:pPr>
              <a:buNone/>
            </a:pPr>
            <a:r>
              <a:rPr lang="fr-FR" sz="1900" dirty="0" smtClean="0">
                <a:latin typeface="Times New Roman" pitchFamily="18" charset="0"/>
                <a:cs typeface="Times New Roman" pitchFamily="18" charset="0"/>
              </a:rPr>
              <a:t>				</a:t>
            </a:r>
          </a:p>
          <a:p>
            <a:pPr>
              <a:buNone/>
            </a:pPr>
            <a:endParaRPr lang="fr-FR" sz="2800" dirty="0" smtClean="0">
              <a:solidFill>
                <a:srgbClr val="C00000"/>
              </a:solidFill>
              <a:latin typeface="Times New Roman" pitchFamily="18" charset="0"/>
              <a:cs typeface="Times New Roman" pitchFamily="18" charset="0"/>
            </a:endParaRPr>
          </a:p>
          <a:p>
            <a:pPr>
              <a:buNone/>
            </a:pPr>
            <a:endParaRPr lang="fr-FR" sz="2400" dirty="0" smtClean="0">
              <a:solidFill>
                <a:srgbClr val="C00000"/>
              </a:solidFill>
              <a:latin typeface="Times New Roman" pitchFamily="18" charset="0"/>
              <a:cs typeface="Times New Roman" pitchFamily="18" charset="0"/>
            </a:endParaRP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675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6758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357422" y="3286124"/>
            <a:ext cx="4533565" cy="785818"/>
          </a:xfrm>
          <a:prstGeom prst="rect">
            <a:avLst/>
          </a:prstGeom>
          <a:noFill/>
        </p:spPr>
      </p:pic>
      <p:sp>
        <p:nvSpPr>
          <p:cNvPr id="6758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cxnSp>
        <p:nvCxnSpPr>
          <p:cNvPr id="10" name="Connecteur droit avec flèche 9"/>
          <p:cNvCxnSpPr/>
          <p:nvPr/>
        </p:nvCxnSpPr>
        <p:spPr>
          <a:xfrm rot="16200000" flipH="1">
            <a:off x="4250529" y="2893215"/>
            <a:ext cx="357190" cy="14287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2" name="Connecteur droit avec flèche 11"/>
          <p:cNvCxnSpPr/>
          <p:nvPr/>
        </p:nvCxnSpPr>
        <p:spPr>
          <a:xfrm>
            <a:off x="2786050" y="3143248"/>
            <a:ext cx="428628" cy="21431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4" name="Connecteur droit avec flèche 13"/>
          <p:cNvCxnSpPr/>
          <p:nvPr/>
        </p:nvCxnSpPr>
        <p:spPr>
          <a:xfrm rot="10800000" flipV="1">
            <a:off x="5000628" y="2786058"/>
            <a:ext cx="571504"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 name="Connecteur droit avec flèche 17"/>
          <p:cNvCxnSpPr/>
          <p:nvPr/>
        </p:nvCxnSpPr>
        <p:spPr>
          <a:xfrm>
            <a:off x="6500826" y="3929066"/>
            <a:ext cx="500066"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Connecteur droit avec flèche 19"/>
          <p:cNvCxnSpPr/>
          <p:nvPr/>
        </p:nvCxnSpPr>
        <p:spPr>
          <a:xfrm rot="5400000">
            <a:off x="4500562" y="4000504"/>
            <a:ext cx="357190"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1" name="ZoneTexte 20"/>
          <p:cNvSpPr txBox="1"/>
          <p:nvPr/>
        </p:nvSpPr>
        <p:spPr>
          <a:xfrm>
            <a:off x="2643174" y="2428868"/>
            <a:ext cx="2143140" cy="646331"/>
          </a:xfrm>
          <a:prstGeom prst="rect">
            <a:avLst/>
          </a:prstGeom>
          <a:noFill/>
        </p:spPr>
        <p:txBody>
          <a:bodyPr wrap="square" rtlCol="0">
            <a:spAutoFit/>
          </a:bodyPr>
          <a:lstStyle/>
          <a:p>
            <a:pPr algn="ctr"/>
            <a:r>
              <a:rPr lang="fr-FR" b="1" dirty="0" smtClean="0">
                <a:latin typeface="Times New Roman" pitchFamily="18" charset="0"/>
                <a:cs typeface="Times New Roman" pitchFamily="18" charset="0"/>
              </a:rPr>
              <a:t>L’amplitude de la classe modale</a:t>
            </a:r>
            <a:endParaRPr lang="fr-FR" b="1" dirty="0"/>
          </a:p>
        </p:txBody>
      </p:sp>
      <p:sp>
        <p:nvSpPr>
          <p:cNvPr id="23" name="ZoneTexte 22"/>
          <p:cNvSpPr txBox="1"/>
          <p:nvPr/>
        </p:nvSpPr>
        <p:spPr>
          <a:xfrm>
            <a:off x="5429256" y="2285992"/>
            <a:ext cx="1714512" cy="646331"/>
          </a:xfrm>
          <a:prstGeom prst="rect">
            <a:avLst/>
          </a:prstGeom>
          <a:noFill/>
        </p:spPr>
        <p:txBody>
          <a:bodyPr wrap="square" rtlCol="0">
            <a:spAutoFit/>
          </a:bodyPr>
          <a:lstStyle/>
          <a:p>
            <a:pPr algn="ctr"/>
            <a:r>
              <a:rPr lang="fr-FR" b="1" dirty="0" smtClean="0">
                <a:latin typeface="Times New Roman" pitchFamily="18" charset="0"/>
                <a:cs typeface="Times New Roman" pitchFamily="18" charset="0"/>
              </a:rPr>
              <a:t>L’effectif de la classe modale</a:t>
            </a:r>
            <a:endParaRPr lang="fr-FR" b="1" dirty="0"/>
          </a:p>
        </p:txBody>
      </p:sp>
      <p:sp>
        <p:nvSpPr>
          <p:cNvPr id="27" name="ZoneTexte 26"/>
          <p:cNvSpPr txBox="1"/>
          <p:nvPr/>
        </p:nvSpPr>
        <p:spPr>
          <a:xfrm>
            <a:off x="1643042" y="4357694"/>
            <a:ext cx="3000396" cy="923330"/>
          </a:xfrm>
          <a:prstGeom prst="rect">
            <a:avLst/>
          </a:prstGeom>
          <a:noFill/>
        </p:spPr>
        <p:txBody>
          <a:bodyPr wrap="square" rtlCol="0">
            <a:spAutoFit/>
          </a:bodyPr>
          <a:lstStyle/>
          <a:p>
            <a:pPr algn="ctr">
              <a:buNone/>
            </a:pPr>
            <a:r>
              <a:rPr lang="fr-FR" b="1" dirty="0" smtClean="0">
                <a:latin typeface="Times New Roman" pitchFamily="18" charset="0"/>
                <a:cs typeface="Times New Roman" pitchFamily="18" charset="0"/>
              </a:rPr>
              <a:t>L’effectif de la classe supérieure la plus proche de la classe modale</a:t>
            </a:r>
          </a:p>
        </p:txBody>
      </p:sp>
      <p:sp>
        <p:nvSpPr>
          <p:cNvPr id="29" name="ZoneTexte 28"/>
          <p:cNvSpPr txBox="1"/>
          <p:nvPr/>
        </p:nvSpPr>
        <p:spPr>
          <a:xfrm>
            <a:off x="5643570" y="4429132"/>
            <a:ext cx="3000396" cy="923330"/>
          </a:xfrm>
          <a:prstGeom prst="rect">
            <a:avLst/>
          </a:prstGeom>
          <a:noFill/>
        </p:spPr>
        <p:txBody>
          <a:bodyPr wrap="square" rtlCol="0">
            <a:spAutoFit/>
          </a:bodyPr>
          <a:lstStyle/>
          <a:p>
            <a:pPr algn="ctr">
              <a:buNone/>
            </a:pPr>
            <a:r>
              <a:rPr lang="fr-FR" b="1" dirty="0" smtClean="0">
                <a:latin typeface="Times New Roman" pitchFamily="18" charset="0"/>
                <a:cs typeface="Times New Roman" pitchFamily="18" charset="0"/>
              </a:rPr>
              <a:t>L’effectif de la classe inférieure la plus proche de la classe modale</a:t>
            </a:r>
          </a:p>
        </p:txBody>
      </p:sp>
      <p:sp>
        <p:nvSpPr>
          <p:cNvPr id="30" name="ZoneTexte 29"/>
          <p:cNvSpPr txBox="1"/>
          <p:nvPr/>
        </p:nvSpPr>
        <p:spPr>
          <a:xfrm>
            <a:off x="1357290" y="2714620"/>
            <a:ext cx="1571636" cy="646331"/>
          </a:xfrm>
          <a:prstGeom prst="rect">
            <a:avLst/>
          </a:prstGeom>
          <a:noFill/>
        </p:spPr>
        <p:txBody>
          <a:bodyPr wrap="square" rtlCol="0">
            <a:spAutoFit/>
          </a:bodyPr>
          <a:lstStyle/>
          <a:p>
            <a:pPr algn="ctr"/>
            <a:r>
              <a:rPr lang="fr-FR" b="1" dirty="0" smtClean="0"/>
              <a:t>Borne Inférieure</a:t>
            </a:r>
            <a:endParaRPr lang="fr-F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slide(fromBottom)">
                                      <p:cBhvr>
                                        <p:cTn id="7" dur="500"/>
                                        <p:tgtEl>
                                          <p:spTgt spid="30"/>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slide(fromBottom)">
                                      <p:cBhvr>
                                        <p:cTn id="10" dur="500"/>
                                        <p:tgtEl>
                                          <p:spTgt spid="23"/>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slide(fromBottom)">
                                      <p:cBhvr>
                                        <p:cTn id="13" dur="500"/>
                                        <p:tgtEl>
                                          <p:spTgt spid="27"/>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29"/>
                                        </p:tgtEl>
                                        <p:attrNameLst>
                                          <p:attrName>style.visibility</p:attrName>
                                        </p:attrNameLst>
                                      </p:cBhvr>
                                      <p:to>
                                        <p:strVal val="visible"/>
                                      </p:to>
                                    </p:set>
                                    <p:animEffect transition="in" filter="slide(fromBottom)">
                                      <p:cBhvr>
                                        <p:cTn id="16" dur="500"/>
                                        <p:tgtEl>
                                          <p:spTgt spid="29"/>
                                        </p:tgtEl>
                                      </p:cBhvr>
                                    </p:animEffect>
                                  </p:childTnLst>
                                </p:cTn>
                              </p:par>
                              <p:par>
                                <p:cTn id="17" presetID="12" presetClass="entr" presetSubtype="4"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slide(fromBottom)">
                                      <p:cBhvr>
                                        <p:cTn id="19" dur="500"/>
                                        <p:tgtEl>
                                          <p:spTgt spid="14"/>
                                        </p:tgtEl>
                                      </p:cBhvr>
                                    </p:animEffect>
                                  </p:childTnLst>
                                </p:cTn>
                              </p:par>
                              <p:par>
                                <p:cTn id="20" presetID="12" presetClass="entr" presetSubtype="4"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slide(fromBottom)">
                                      <p:cBhvr>
                                        <p:cTn id="22" dur="500"/>
                                        <p:tgtEl>
                                          <p:spTgt spid="12"/>
                                        </p:tgtEl>
                                      </p:cBhvr>
                                    </p:animEffect>
                                  </p:childTnLst>
                                </p:cTn>
                              </p:par>
                              <p:par>
                                <p:cTn id="23" presetID="12" presetClass="entr" presetSubtype="4"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slide(fromBottom)">
                                      <p:cBhvr>
                                        <p:cTn id="25" dur="500"/>
                                        <p:tgtEl>
                                          <p:spTgt spid="20"/>
                                        </p:tgtEl>
                                      </p:cBhvr>
                                    </p:animEffect>
                                  </p:childTnLst>
                                </p:cTn>
                              </p:par>
                              <p:par>
                                <p:cTn id="26" presetID="12" presetClass="entr" presetSubtype="4"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slide(fromBottom)">
                                      <p:cBhvr>
                                        <p:cTn id="28" dur="500"/>
                                        <p:tgtEl>
                                          <p:spTgt spid="18"/>
                                        </p:tgtEl>
                                      </p:cBhvr>
                                    </p:animEffect>
                                  </p:childTnLst>
                                </p:cTn>
                              </p:par>
                              <p:par>
                                <p:cTn id="29" presetID="12" presetClass="entr" presetSubtype="4"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slide(fromBottom)">
                                      <p:cBhvr>
                                        <p:cTn id="31" dur="500"/>
                                        <p:tgtEl>
                                          <p:spTgt spid="21"/>
                                        </p:tgtEl>
                                      </p:cBhvr>
                                    </p:animEffect>
                                  </p:childTnLst>
                                </p:cTn>
                              </p:par>
                              <p:par>
                                <p:cTn id="32" presetID="12" presetClass="entr" presetSubtype="4" fill="hold"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slide(fromBottom)">
                                      <p:cBhvr>
                                        <p:cTn id="3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p:bldP spid="27" grpId="0"/>
      <p:bldP spid="29" grpId="0"/>
      <p:bldP spid="30"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Calcul du mode </a:t>
            </a:r>
          </a:p>
          <a:p>
            <a:r>
              <a:rPr lang="fr-FR" sz="2400" i="1" dirty="0" smtClean="0">
                <a:latin typeface="Times New Roman" pitchFamily="18" charset="0"/>
                <a:cs typeface="Times New Roman" pitchFamily="18" charset="0"/>
              </a:rPr>
              <a:t>Exemple amplitude égale</a:t>
            </a:r>
            <a:endParaRPr lang="fr-FR" sz="2400" i="1" dirty="0">
              <a:latin typeface="Times New Roman" pitchFamily="18" charset="0"/>
              <a:cs typeface="Times New Roman" pitchFamily="18" charset="0"/>
            </a:endParaRP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graphicFrame>
        <p:nvGraphicFramePr>
          <p:cNvPr id="6" name="Tableau 5"/>
          <p:cNvGraphicFramePr>
            <a:graphicFrameLocks noGrp="1"/>
          </p:cNvGraphicFramePr>
          <p:nvPr/>
        </p:nvGraphicFramePr>
        <p:xfrm>
          <a:off x="714348" y="3357562"/>
          <a:ext cx="3048000" cy="2468880"/>
        </p:xfrm>
        <a:graphic>
          <a:graphicData uri="http://schemas.openxmlformats.org/drawingml/2006/table">
            <a:tbl>
              <a:tblPr firstRow="1" bandRow="1">
                <a:tableStyleId>{5940675A-B579-460E-94D1-54222C63F5DA}</a:tableStyleId>
              </a:tblPr>
              <a:tblGrid>
                <a:gridCol w="1524000"/>
                <a:gridCol w="1524000"/>
              </a:tblGrid>
              <a:tr h="306919">
                <a:tc>
                  <a:txBody>
                    <a:bodyPr/>
                    <a:lstStyle/>
                    <a:p>
                      <a:pPr algn="ctr"/>
                      <a:r>
                        <a:rPr lang="fr-FR" b="1" dirty="0" smtClean="0"/>
                        <a:t>Classes</a:t>
                      </a:r>
                      <a:r>
                        <a:rPr lang="fr-FR" dirty="0" smtClean="0"/>
                        <a:t> </a:t>
                      </a:r>
                      <a:endParaRPr lang="fr-FR" dirty="0"/>
                    </a:p>
                  </a:txBody>
                  <a:tcPr/>
                </a:tc>
                <a:tc>
                  <a:txBody>
                    <a:bodyPr/>
                    <a:lstStyle/>
                    <a:p>
                      <a:pPr algn="ctr"/>
                      <a:r>
                        <a:rPr lang="fr-FR" b="1" dirty="0" smtClean="0"/>
                        <a:t>Effectif</a:t>
                      </a:r>
                      <a:r>
                        <a:rPr lang="fr-FR" b="1" baseline="0" dirty="0" smtClean="0"/>
                        <a:t> </a:t>
                      </a:r>
                      <a:endParaRPr lang="fr-FR" b="1" dirty="0"/>
                    </a:p>
                  </a:txBody>
                  <a:tcPr/>
                </a:tc>
              </a:tr>
              <a:tr h="306919">
                <a:tc>
                  <a:txBody>
                    <a:bodyPr/>
                    <a:lstStyle/>
                    <a:p>
                      <a:pPr algn="ctr"/>
                      <a:r>
                        <a:rPr lang="fr-FR" dirty="0" smtClean="0">
                          <a:latin typeface="Times New Roman" pitchFamily="18" charset="0"/>
                          <a:cs typeface="Times New Roman" pitchFamily="18" charset="0"/>
                        </a:rPr>
                        <a:t>[</a:t>
                      </a:r>
                      <a:r>
                        <a:rPr lang="fr-FR" dirty="0" smtClean="0"/>
                        <a:t>50;60</a:t>
                      </a:r>
                      <a:r>
                        <a:rPr lang="fr-FR" dirty="0" smtClean="0">
                          <a:latin typeface="Times New Roman" pitchFamily="18" charset="0"/>
                          <a:cs typeface="Times New Roman" pitchFamily="18" charset="0"/>
                        </a:rPr>
                        <a:t>[</a:t>
                      </a:r>
                      <a:endParaRPr lang="fr-FR" dirty="0"/>
                    </a:p>
                  </a:txBody>
                  <a:tcPr/>
                </a:tc>
                <a:tc>
                  <a:txBody>
                    <a:bodyPr/>
                    <a:lstStyle/>
                    <a:p>
                      <a:pPr algn="ctr"/>
                      <a:r>
                        <a:rPr lang="fr-FR" dirty="0" smtClean="0"/>
                        <a:t>20</a:t>
                      </a:r>
                      <a:endParaRPr lang="fr-FR" dirty="0"/>
                    </a:p>
                  </a:txBody>
                  <a:tcPr/>
                </a:tc>
              </a:tr>
              <a:tr h="306919">
                <a:tc>
                  <a:txBody>
                    <a:bodyPr/>
                    <a:lstStyle/>
                    <a:p>
                      <a:pPr algn="ctr"/>
                      <a:r>
                        <a:rPr lang="fr-FR" dirty="0" smtClean="0">
                          <a:latin typeface="Times New Roman" pitchFamily="18" charset="0"/>
                          <a:cs typeface="Times New Roman" pitchFamily="18" charset="0"/>
                        </a:rPr>
                        <a:t>[</a:t>
                      </a:r>
                      <a:r>
                        <a:rPr lang="fr-FR" dirty="0" smtClean="0"/>
                        <a:t>60;70</a:t>
                      </a:r>
                      <a:r>
                        <a:rPr lang="fr-FR" dirty="0" smtClean="0">
                          <a:latin typeface="Times New Roman" pitchFamily="18" charset="0"/>
                          <a:cs typeface="Times New Roman" pitchFamily="18" charset="0"/>
                        </a:rPr>
                        <a:t>[</a:t>
                      </a:r>
                      <a:endParaRPr lang="fr-FR" dirty="0"/>
                    </a:p>
                  </a:txBody>
                  <a:tcPr/>
                </a:tc>
                <a:tc>
                  <a:txBody>
                    <a:bodyPr/>
                    <a:lstStyle/>
                    <a:p>
                      <a:pPr algn="ctr"/>
                      <a:r>
                        <a:rPr lang="fr-FR" dirty="0" smtClean="0"/>
                        <a:t>60</a:t>
                      </a:r>
                      <a:endParaRPr lang="fr-FR" dirty="0"/>
                    </a:p>
                  </a:txBody>
                  <a:tcPr/>
                </a:tc>
              </a:tr>
              <a:tr h="306919">
                <a:tc>
                  <a:txBody>
                    <a:bodyPr/>
                    <a:lstStyle/>
                    <a:p>
                      <a:pPr algn="ctr"/>
                      <a:r>
                        <a:rPr lang="fr-FR" dirty="0" smtClean="0">
                          <a:latin typeface="Times New Roman" pitchFamily="18" charset="0"/>
                          <a:cs typeface="Times New Roman" pitchFamily="18" charset="0"/>
                        </a:rPr>
                        <a:t>[</a:t>
                      </a:r>
                      <a:r>
                        <a:rPr lang="fr-FR" dirty="0" smtClean="0"/>
                        <a:t>70;80</a:t>
                      </a:r>
                      <a:r>
                        <a:rPr lang="fr-FR" dirty="0" smtClean="0">
                          <a:latin typeface="Times New Roman" pitchFamily="18" charset="0"/>
                          <a:cs typeface="Times New Roman" pitchFamily="18" charset="0"/>
                        </a:rPr>
                        <a:t>[</a:t>
                      </a:r>
                      <a:endParaRPr lang="fr-FR" dirty="0"/>
                    </a:p>
                  </a:txBody>
                  <a:tcPr/>
                </a:tc>
                <a:tc>
                  <a:txBody>
                    <a:bodyPr/>
                    <a:lstStyle/>
                    <a:p>
                      <a:pPr algn="ctr"/>
                      <a:r>
                        <a:rPr lang="fr-FR" dirty="0" smtClean="0"/>
                        <a:t>50</a:t>
                      </a:r>
                      <a:endParaRPr lang="fr-FR" dirty="0"/>
                    </a:p>
                  </a:txBody>
                  <a:tcPr/>
                </a:tc>
              </a:tr>
              <a:tr h="306919">
                <a:tc>
                  <a:txBody>
                    <a:bodyPr/>
                    <a:lstStyle/>
                    <a:p>
                      <a:pPr algn="ctr"/>
                      <a:r>
                        <a:rPr lang="fr-FR" dirty="0" smtClean="0">
                          <a:latin typeface="Times New Roman" pitchFamily="18" charset="0"/>
                          <a:cs typeface="Times New Roman" pitchFamily="18" charset="0"/>
                        </a:rPr>
                        <a:t>[</a:t>
                      </a:r>
                      <a:r>
                        <a:rPr lang="fr-FR" dirty="0" smtClean="0"/>
                        <a:t>80;90</a:t>
                      </a:r>
                      <a:r>
                        <a:rPr lang="fr-FR" dirty="0" smtClean="0">
                          <a:latin typeface="Times New Roman" pitchFamily="18" charset="0"/>
                          <a:cs typeface="Times New Roman" pitchFamily="18" charset="0"/>
                        </a:rPr>
                        <a:t>[</a:t>
                      </a:r>
                      <a:endParaRPr lang="fr-FR" dirty="0"/>
                    </a:p>
                  </a:txBody>
                  <a:tcPr/>
                </a:tc>
                <a:tc>
                  <a:txBody>
                    <a:bodyPr/>
                    <a:lstStyle/>
                    <a:p>
                      <a:pPr algn="ctr"/>
                      <a:r>
                        <a:rPr lang="fr-FR" dirty="0" smtClean="0"/>
                        <a:t>40</a:t>
                      </a:r>
                      <a:endParaRPr lang="fr-FR" dirty="0"/>
                    </a:p>
                  </a:txBody>
                  <a:tcPr/>
                </a:tc>
              </a:tr>
              <a:tr h="53710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latin typeface="Times New Roman" pitchFamily="18" charset="0"/>
                          <a:cs typeface="Times New Roman" pitchFamily="18" charset="0"/>
                        </a:rPr>
                        <a:t>[9</a:t>
                      </a:r>
                      <a:r>
                        <a:rPr lang="fr-FR" dirty="0" smtClean="0"/>
                        <a:t>0;100</a:t>
                      </a:r>
                      <a:r>
                        <a:rPr lang="fr-FR" dirty="0" smtClean="0">
                          <a:latin typeface="Times New Roman" pitchFamily="18" charset="0"/>
                          <a:cs typeface="Times New Roman" pitchFamily="18" charset="0"/>
                        </a:rPr>
                        <a:t>[</a:t>
                      </a:r>
                      <a:endParaRPr lang="fr-FR" dirty="0" smtClean="0"/>
                    </a:p>
                    <a:p>
                      <a:pPr algn="ctr"/>
                      <a:endParaRPr lang="fr-FR" dirty="0"/>
                    </a:p>
                  </a:txBody>
                  <a:tcPr/>
                </a:tc>
                <a:tc>
                  <a:txBody>
                    <a:bodyPr/>
                    <a:lstStyle/>
                    <a:p>
                      <a:pPr algn="ctr"/>
                      <a:r>
                        <a:rPr lang="fr-FR" dirty="0" smtClean="0"/>
                        <a:t>30</a:t>
                      </a:r>
                      <a:endParaRPr lang="fr-FR" dirty="0"/>
                    </a:p>
                  </a:txBody>
                  <a:tcPr/>
                </a:tc>
              </a:tr>
            </a:tbl>
          </a:graphicData>
        </a:graphic>
      </p:graphicFrame>
      <p:sp>
        <p:nvSpPr>
          <p:cNvPr id="7066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70659"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857752" y="2357430"/>
            <a:ext cx="3938249" cy="714380"/>
          </a:xfrm>
          <a:prstGeom prst="rect">
            <a:avLst/>
          </a:prstGeom>
          <a:noFill/>
        </p:spPr>
      </p:pic>
      <p:sp>
        <p:nvSpPr>
          <p:cNvPr id="7066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70661"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000628" y="3357562"/>
            <a:ext cx="1350178" cy="500066"/>
          </a:xfrm>
          <a:prstGeom prst="rect">
            <a:avLst/>
          </a:prstGeom>
          <a:noFill/>
          <a:ln>
            <a:solidFill>
              <a:schemeClr val="tx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70659"/>
                                        </p:tgtEl>
                                        <p:attrNameLst>
                                          <p:attrName>style.visibility</p:attrName>
                                        </p:attrNameLst>
                                      </p:cBhvr>
                                      <p:to>
                                        <p:strVal val="visible"/>
                                      </p:to>
                                    </p:set>
                                    <p:animEffect transition="in" filter="slide(fromBottom)">
                                      <p:cBhvr>
                                        <p:cTn id="7" dur="500"/>
                                        <p:tgtEl>
                                          <p:spTgt spid="70659"/>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70661"/>
                                        </p:tgtEl>
                                        <p:attrNameLst>
                                          <p:attrName>style.visibility</p:attrName>
                                        </p:attrNameLst>
                                      </p:cBhvr>
                                      <p:to>
                                        <p:strVal val="visible"/>
                                      </p:to>
                                    </p:set>
                                    <p:animEffect transition="in" filter="slide(fromBottom)">
                                      <p:cBhvr>
                                        <p:cTn id="12" dur="500"/>
                                        <p:tgtEl>
                                          <p:spTgt spid="706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000" b="1" i="0" u="none" strike="noStrike" kern="1200" cap="none" spc="0" normalizeH="0" baseline="0" noProof="0" dirty="0" smtClean="0">
                <a:ln>
                  <a:noFill/>
                </a:ln>
                <a:solidFill>
                  <a:srgbClr val="C00000"/>
                </a:solidFill>
                <a:effectLst/>
                <a:uLnTx/>
                <a:uFillTx/>
                <a:latin typeface="Constantia" pitchFamily="18" charset="0"/>
                <a:ea typeface="+mn-ea"/>
                <a:cs typeface="+mn-cs"/>
              </a:rPr>
              <a:t>DEMARCHE</a:t>
            </a:r>
            <a:r>
              <a:rPr kumimoji="0" lang="fr-FR" sz="4000" b="1" i="0" u="none" strike="noStrike" kern="1200" cap="none" spc="0" normalizeH="0" noProof="0" dirty="0" smtClean="0">
                <a:ln>
                  <a:noFill/>
                </a:ln>
                <a:solidFill>
                  <a:srgbClr val="C00000"/>
                </a:solidFill>
                <a:effectLst/>
                <a:uLnTx/>
                <a:uFillTx/>
                <a:latin typeface="Constantia" pitchFamily="18" charset="0"/>
                <a:ea typeface="+mn-ea"/>
                <a:cs typeface="+mn-cs"/>
              </a:rPr>
              <a:t> DE LA STATISTIQUE</a:t>
            </a:r>
            <a:endParaRPr kumimoji="0" lang="fr-FR" sz="4000" b="1" i="0" u="none" strike="noStrike" kern="1200" cap="none" spc="0" normalizeH="0" baseline="0" noProof="0" dirty="0" smtClean="0">
              <a:ln>
                <a:noFill/>
              </a:ln>
              <a:solidFill>
                <a:srgbClr val="C00000"/>
              </a:solidFill>
              <a:effectLst/>
              <a:uLnTx/>
              <a:uFillTx/>
              <a:latin typeface="Constantia" pitchFamily="18" charset="0"/>
              <a:ea typeface="+mn-ea"/>
              <a:cs typeface="+mn-cs"/>
            </a:endParaRPr>
          </a:p>
        </p:txBody>
      </p:sp>
      <p:graphicFrame>
        <p:nvGraphicFramePr>
          <p:cNvPr id="5" name="Diagramme 4"/>
          <p:cNvGraphicFramePr/>
          <p:nvPr/>
        </p:nvGraphicFramePr>
        <p:xfrm>
          <a:off x="1643042" y="1643050"/>
          <a:ext cx="6096000" cy="4786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Calcul du mode </a:t>
            </a:r>
          </a:p>
          <a:p>
            <a:r>
              <a:rPr lang="fr-FR" sz="2400" i="1" dirty="0" smtClean="0">
                <a:latin typeface="Times New Roman" pitchFamily="18" charset="0"/>
                <a:cs typeface="Times New Roman" pitchFamily="18" charset="0"/>
              </a:rPr>
              <a:t>Exemple amplitude inégale </a:t>
            </a: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graphicFrame>
        <p:nvGraphicFramePr>
          <p:cNvPr id="5" name="Tableau 4"/>
          <p:cNvGraphicFramePr>
            <a:graphicFrameLocks noGrp="1"/>
          </p:cNvGraphicFramePr>
          <p:nvPr/>
        </p:nvGraphicFramePr>
        <p:xfrm>
          <a:off x="1428728" y="3071810"/>
          <a:ext cx="6096000" cy="1854200"/>
        </p:xfrm>
        <a:graphic>
          <a:graphicData uri="http://schemas.openxmlformats.org/drawingml/2006/table">
            <a:tbl>
              <a:tblPr firstRow="1" bandRow="1">
                <a:tableStyleId>{5940675A-B579-460E-94D1-54222C63F5DA}</a:tableStyleId>
              </a:tblPr>
              <a:tblGrid>
                <a:gridCol w="1524000"/>
                <a:gridCol w="1524000"/>
                <a:gridCol w="1595470"/>
                <a:gridCol w="1452530"/>
              </a:tblGrid>
              <a:tr h="370840">
                <a:tc>
                  <a:txBody>
                    <a:bodyPr/>
                    <a:lstStyle/>
                    <a:p>
                      <a:pPr algn="ctr"/>
                      <a:r>
                        <a:rPr lang="fr-FR" b="1" dirty="0" smtClean="0"/>
                        <a:t>Classes</a:t>
                      </a:r>
                      <a:r>
                        <a:rPr lang="fr-FR" dirty="0" smtClean="0"/>
                        <a:t> </a:t>
                      </a:r>
                      <a:endParaRPr lang="fr-FR" dirty="0"/>
                    </a:p>
                  </a:txBody>
                  <a:tcPr/>
                </a:tc>
                <a:tc>
                  <a:txBody>
                    <a:bodyPr/>
                    <a:lstStyle/>
                    <a:p>
                      <a:pPr algn="ctr"/>
                      <a:r>
                        <a:rPr lang="fr-FR" b="1" dirty="0" smtClean="0"/>
                        <a:t>Effectif</a:t>
                      </a:r>
                      <a:r>
                        <a:rPr lang="fr-FR" b="1" baseline="0" dirty="0" smtClean="0"/>
                        <a:t> </a:t>
                      </a:r>
                      <a:endParaRPr lang="fr-FR" b="1" dirty="0"/>
                    </a:p>
                  </a:txBody>
                  <a:tcPr/>
                </a:tc>
                <a:tc>
                  <a:txBody>
                    <a:bodyPr/>
                    <a:lstStyle/>
                    <a:p>
                      <a:pPr algn="ctr"/>
                      <a:r>
                        <a:rPr lang="fr-FR" b="1" dirty="0" smtClean="0"/>
                        <a:t>Amplitude   </a:t>
                      </a:r>
                      <a:endParaRPr lang="fr-FR" b="1" dirty="0"/>
                    </a:p>
                  </a:txBody>
                  <a:tcPr/>
                </a:tc>
                <a:tc>
                  <a:txBody>
                    <a:bodyPr/>
                    <a:lstStyle/>
                    <a:p>
                      <a:pPr algn="ctr"/>
                      <a:r>
                        <a:rPr lang="fr-FR" b="1" dirty="0" smtClean="0"/>
                        <a:t>Densité </a:t>
                      </a:r>
                      <a:endParaRPr lang="fr-FR" b="1" dirty="0"/>
                    </a:p>
                  </a:txBody>
                  <a:tcPr/>
                </a:tc>
              </a:tr>
              <a:tr h="370840">
                <a:tc>
                  <a:txBody>
                    <a:bodyPr/>
                    <a:lstStyle/>
                    <a:p>
                      <a:pPr algn="ctr"/>
                      <a:r>
                        <a:rPr lang="fr-FR" dirty="0" smtClean="0">
                          <a:latin typeface="Times New Roman" pitchFamily="18" charset="0"/>
                          <a:cs typeface="Times New Roman" pitchFamily="18" charset="0"/>
                        </a:rPr>
                        <a:t>[</a:t>
                      </a:r>
                      <a:r>
                        <a:rPr lang="fr-FR" dirty="0" smtClean="0"/>
                        <a:t>50;60</a:t>
                      </a:r>
                      <a:r>
                        <a:rPr lang="fr-FR" dirty="0" smtClean="0">
                          <a:latin typeface="Times New Roman" pitchFamily="18" charset="0"/>
                          <a:cs typeface="Times New Roman" pitchFamily="18" charset="0"/>
                        </a:rPr>
                        <a:t>[</a:t>
                      </a:r>
                      <a:endParaRPr lang="fr-FR" dirty="0"/>
                    </a:p>
                  </a:txBody>
                  <a:tcPr/>
                </a:tc>
                <a:tc>
                  <a:txBody>
                    <a:bodyPr/>
                    <a:lstStyle/>
                    <a:p>
                      <a:pPr algn="ctr"/>
                      <a:r>
                        <a:rPr lang="fr-FR" dirty="0" smtClean="0"/>
                        <a:t>20</a:t>
                      </a:r>
                      <a:endParaRPr lang="fr-FR" dirty="0"/>
                    </a:p>
                  </a:txBody>
                  <a:tcPr/>
                </a:tc>
                <a:tc>
                  <a:txBody>
                    <a:bodyPr/>
                    <a:lstStyle/>
                    <a:p>
                      <a:pPr algn="ctr"/>
                      <a:r>
                        <a:rPr lang="fr-FR" dirty="0" smtClean="0"/>
                        <a:t>10</a:t>
                      </a:r>
                      <a:endParaRPr lang="fr-FR" dirty="0"/>
                    </a:p>
                  </a:txBody>
                  <a:tcPr/>
                </a:tc>
                <a:tc>
                  <a:txBody>
                    <a:bodyPr/>
                    <a:lstStyle/>
                    <a:p>
                      <a:pPr algn="ctr"/>
                      <a:r>
                        <a:rPr lang="fr-FR" b="1" dirty="0" smtClean="0"/>
                        <a:t>20/10=</a:t>
                      </a:r>
                      <a:r>
                        <a:rPr lang="fr-FR" b="1" dirty="0" smtClean="0">
                          <a:solidFill>
                            <a:srgbClr val="C00000"/>
                          </a:solidFill>
                        </a:rPr>
                        <a:t>2</a:t>
                      </a:r>
                      <a:endParaRPr lang="fr-FR" b="1" dirty="0">
                        <a:solidFill>
                          <a:srgbClr val="C00000"/>
                        </a:solidFill>
                      </a:endParaRPr>
                    </a:p>
                  </a:txBody>
                  <a:tcPr/>
                </a:tc>
              </a:tr>
              <a:tr h="370840">
                <a:tc>
                  <a:txBody>
                    <a:bodyPr/>
                    <a:lstStyle/>
                    <a:p>
                      <a:pPr algn="ctr"/>
                      <a:r>
                        <a:rPr lang="fr-FR" dirty="0" smtClean="0">
                          <a:latin typeface="Times New Roman" pitchFamily="18" charset="0"/>
                          <a:cs typeface="Times New Roman" pitchFamily="18" charset="0"/>
                        </a:rPr>
                        <a:t>[</a:t>
                      </a:r>
                      <a:r>
                        <a:rPr lang="fr-FR" dirty="0" smtClean="0"/>
                        <a:t>60;70</a:t>
                      </a:r>
                      <a:r>
                        <a:rPr lang="fr-FR" dirty="0" smtClean="0">
                          <a:latin typeface="Times New Roman" pitchFamily="18" charset="0"/>
                          <a:cs typeface="Times New Roman" pitchFamily="18" charset="0"/>
                        </a:rPr>
                        <a:t>[</a:t>
                      </a:r>
                      <a:endParaRPr lang="fr-FR" dirty="0"/>
                    </a:p>
                  </a:txBody>
                  <a:tcPr/>
                </a:tc>
                <a:tc>
                  <a:txBody>
                    <a:bodyPr/>
                    <a:lstStyle/>
                    <a:p>
                      <a:pPr algn="ctr"/>
                      <a:r>
                        <a:rPr lang="fr-FR" dirty="0" smtClean="0"/>
                        <a:t>60</a:t>
                      </a:r>
                      <a:endParaRPr lang="fr-FR" dirty="0"/>
                    </a:p>
                  </a:txBody>
                  <a:tcPr/>
                </a:tc>
                <a:tc>
                  <a:txBody>
                    <a:bodyPr/>
                    <a:lstStyle/>
                    <a:p>
                      <a:pPr algn="ctr"/>
                      <a:r>
                        <a:rPr lang="fr-FR" dirty="0" smtClean="0"/>
                        <a:t>10</a:t>
                      </a:r>
                      <a:endParaRPr lang="fr-FR" dirty="0"/>
                    </a:p>
                  </a:txBody>
                  <a:tcPr/>
                </a:tc>
                <a:tc>
                  <a:txBody>
                    <a:bodyPr/>
                    <a:lstStyle/>
                    <a:p>
                      <a:pPr algn="ctr"/>
                      <a:r>
                        <a:rPr lang="fr-FR" b="1" dirty="0" smtClean="0"/>
                        <a:t>60/10=</a:t>
                      </a:r>
                      <a:r>
                        <a:rPr lang="fr-FR" b="1" dirty="0" smtClean="0">
                          <a:solidFill>
                            <a:srgbClr val="C00000"/>
                          </a:solidFill>
                        </a:rPr>
                        <a:t>6</a:t>
                      </a:r>
                      <a:endParaRPr lang="fr-FR" b="1" dirty="0">
                        <a:solidFill>
                          <a:srgbClr val="C00000"/>
                        </a:solidFill>
                      </a:endParaRPr>
                    </a:p>
                  </a:txBody>
                  <a:tcPr/>
                </a:tc>
              </a:tr>
              <a:tr h="370840">
                <a:tc>
                  <a:txBody>
                    <a:bodyPr/>
                    <a:lstStyle/>
                    <a:p>
                      <a:pPr algn="ctr"/>
                      <a:r>
                        <a:rPr lang="fr-FR" dirty="0" smtClean="0">
                          <a:latin typeface="Times New Roman" pitchFamily="18" charset="0"/>
                          <a:cs typeface="Times New Roman" pitchFamily="18" charset="0"/>
                        </a:rPr>
                        <a:t>[</a:t>
                      </a:r>
                      <a:r>
                        <a:rPr lang="fr-FR" dirty="0" smtClean="0"/>
                        <a:t>70;75</a:t>
                      </a:r>
                      <a:r>
                        <a:rPr lang="fr-FR" dirty="0" smtClean="0">
                          <a:latin typeface="Times New Roman" pitchFamily="18" charset="0"/>
                          <a:cs typeface="Times New Roman" pitchFamily="18" charset="0"/>
                        </a:rPr>
                        <a:t>[</a:t>
                      </a:r>
                      <a:endParaRPr lang="fr-FR" dirty="0"/>
                    </a:p>
                  </a:txBody>
                  <a:tcPr/>
                </a:tc>
                <a:tc>
                  <a:txBody>
                    <a:bodyPr/>
                    <a:lstStyle/>
                    <a:p>
                      <a:pPr algn="ctr"/>
                      <a:r>
                        <a:rPr lang="fr-FR" dirty="0" smtClean="0"/>
                        <a:t>50</a:t>
                      </a:r>
                      <a:endParaRPr lang="fr-FR" dirty="0"/>
                    </a:p>
                  </a:txBody>
                  <a:tcPr/>
                </a:tc>
                <a:tc>
                  <a:txBody>
                    <a:bodyPr/>
                    <a:lstStyle/>
                    <a:p>
                      <a:pPr algn="ctr"/>
                      <a:r>
                        <a:rPr lang="fr-FR" dirty="0" smtClean="0"/>
                        <a:t>5</a:t>
                      </a:r>
                      <a:endParaRPr lang="fr-FR" dirty="0"/>
                    </a:p>
                  </a:txBody>
                  <a:tcPr/>
                </a:tc>
                <a:tc>
                  <a:txBody>
                    <a:bodyPr/>
                    <a:lstStyle/>
                    <a:p>
                      <a:pPr algn="ctr"/>
                      <a:r>
                        <a:rPr lang="fr-FR" b="1" dirty="0" smtClean="0"/>
                        <a:t>50/5=</a:t>
                      </a:r>
                      <a:r>
                        <a:rPr lang="fr-FR" b="1" dirty="0" smtClean="0">
                          <a:solidFill>
                            <a:srgbClr val="C00000"/>
                          </a:solidFill>
                        </a:rPr>
                        <a:t>10</a:t>
                      </a:r>
                      <a:endParaRPr lang="fr-FR" b="1" dirty="0">
                        <a:solidFill>
                          <a:srgbClr val="C00000"/>
                        </a:solidFill>
                      </a:endParaRPr>
                    </a:p>
                  </a:txBody>
                  <a:tcPr/>
                </a:tc>
              </a:tr>
              <a:tr h="370840">
                <a:tc>
                  <a:txBody>
                    <a:bodyPr/>
                    <a:lstStyle/>
                    <a:p>
                      <a:pPr algn="ctr"/>
                      <a:r>
                        <a:rPr lang="fr-FR" dirty="0" smtClean="0">
                          <a:latin typeface="Times New Roman" pitchFamily="18" charset="0"/>
                          <a:cs typeface="Times New Roman" pitchFamily="18" charset="0"/>
                        </a:rPr>
                        <a:t>[</a:t>
                      </a:r>
                      <a:r>
                        <a:rPr lang="fr-FR" dirty="0" smtClean="0"/>
                        <a:t>75;90</a:t>
                      </a:r>
                      <a:r>
                        <a:rPr lang="fr-FR" dirty="0" smtClean="0">
                          <a:latin typeface="Times New Roman" pitchFamily="18" charset="0"/>
                          <a:cs typeface="Times New Roman" pitchFamily="18" charset="0"/>
                        </a:rPr>
                        <a:t>[</a:t>
                      </a:r>
                      <a:endParaRPr lang="fr-FR" dirty="0"/>
                    </a:p>
                  </a:txBody>
                  <a:tcPr/>
                </a:tc>
                <a:tc>
                  <a:txBody>
                    <a:bodyPr/>
                    <a:lstStyle/>
                    <a:p>
                      <a:pPr algn="ctr"/>
                      <a:r>
                        <a:rPr lang="fr-FR" dirty="0" smtClean="0"/>
                        <a:t>40</a:t>
                      </a:r>
                      <a:endParaRPr lang="fr-FR" dirty="0"/>
                    </a:p>
                  </a:txBody>
                  <a:tcPr/>
                </a:tc>
                <a:tc>
                  <a:txBody>
                    <a:bodyPr/>
                    <a:lstStyle/>
                    <a:p>
                      <a:pPr algn="ctr"/>
                      <a:r>
                        <a:rPr lang="fr-FR" dirty="0" smtClean="0"/>
                        <a:t>15</a:t>
                      </a:r>
                      <a:endParaRPr lang="fr-FR" dirty="0"/>
                    </a:p>
                  </a:txBody>
                  <a:tcPr/>
                </a:tc>
                <a:tc>
                  <a:txBody>
                    <a:bodyPr/>
                    <a:lstStyle/>
                    <a:p>
                      <a:pPr algn="ctr"/>
                      <a:r>
                        <a:rPr lang="fr-FR" b="1" dirty="0" smtClean="0"/>
                        <a:t>30/15=</a:t>
                      </a:r>
                      <a:r>
                        <a:rPr lang="fr-FR" b="1" dirty="0" smtClean="0">
                          <a:solidFill>
                            <a:srgbClr val="C00000"/>
                          </a:solidFill>
                        </a:rPr>
                        <a:t>2.67</a:t>
                      </a:r>
                      <a:endParaRPr lang="fr-FR" b="1" dirty="0">
                        <a:solidFill>
                          <a:srgbClr val="C00000"/>
                        </a:solidFill>
                      </a:endParaRPr>
                    </a:p>
                  </a:txBody>
                  <a:tcPr/>
                </a:tc>
              </a:tr>
            </a:tbl>
          </a:graphicData>
        </a:graphic>
      </p:graphicFrame>
      <p:sp>
        <p:nvSpPr>
          <p:cNvPr id="716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7168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85720" y="5357826"/>
            <a:ext cx="3725766" cy="642942"/>
          </a:xfrm>
          <a:prstGeom prst="rect">
            <a:avLst/>
          </a:prstGeom>
          <a:noFill/>
        </p:spPr>
      </p:pic>
      <p:sp>
        <p:nvSpPr>
          <p:cNvPr id="7168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71683"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857751" y="5357826"/>
            <a:ext cx="3593881" cy="642942"/>
          </a:xfrm>
          <a:prstGeom prst="rect">
            <a:avLst/>
          </a:prstGeom>
          <a:noFill/>
        </p:spPr>
      </p:pic>
      <p:cxnSp>
        <p:nvCxnSpPr>
          <p:cNvPr id="11" name="Connecteur droit avec flèche 10"/>
          <p:cNvCxnSpPr/>
          <p:nvPr/>
        </p:nvCxnSpPr>
        <p:spPr>
          <a:xfrm>
            <a:off x="4214810" y="5715016"/>
            <a:ext cx="428628" cy="1588"/>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
        <p:nvSpPr>
          <p:cNvPr id="7168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71685"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929190" y="6143644"/>
            <a:ext cx="1607355" cy="42862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71681"/>
                                        </p:tgtEl>
                                        <p:attrNameLst>
                                          <p:attrName>style.visibility</p:attrName>
                                        </p:attrNameLst>
                                      </p:cBhvr>
                                      <p:to>
                                        <p:strVal val="visible"/>
                                      </p:to>
                                    </p:set>
                                    <p:animEffect transition="in" filter="slide(fromBottom)">
                                      <p:cBhvr>
                                        <p:cTn id="7" dur="500"/>
                                        <p:tgtEl>
                                          <p:spTgt spid="71681"/>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slide(fromBottom)">
                                      <p:cBhvr>
                                        <p:cTn id="12" dur="500"/>
                                        <p:tgtEl>
                                          <p:spTgt spid="11"/>
                                        </p:tgtEl>
                                      </p:cBhvr>
                                    </p:animEffect>
                                  </p:childTnLst>
                                </p:cTn>
                              </p:par>
                              <p:par>
                                <p:cTn id="13" presetID="12" presetClass="entr" presetSubtype="4" fill="hold" nodeType="withEffect">
                                  <p:stCondLst>
                                    <p:cond delay="0"/>
                                  </p:stCondLst>
                                  <p:childTnLst>
                                    <p:set>
                                      <p:cBhvr>
                                        <p:cTn id="14" dur="1" fill="hold">
                                          <p:stCondLst>
                                            <p:cond delay="0"/>
                                          </p:stCondLst>
                                        </p:cTn>
                                        <p:tgtEl>
                                          <p:spTgt spid="71683"/>
                                        </p:tgtEl>
                                        <p:attrNameLst>
                                          <p:attrName>style.visibility</p:attrName>
                                        </p:attrNameLst>
                                      </p:cBhvr>
                                      <p:to>
                                        <p:strVal val="visible"/>
                                      </p:to>
                                    </p:set>
                                    <p:animEffect transition="in" filter="slide(fromBottom)">
                                      <p:cBhvr>
                                        <p:cTn id="15" dur="500"/>
                                        <p:tgtEl>
                                          <p:spTgt spid="71683"/>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nodeType="clickEffect">
                                  <p:stCondLst>
                                    <p:cond delay="0"/>
                                  </p:stCondLst>
                                  <p:childTnLst>
                                    <p:set>
                                      <p:cBhvr>
                                        <p:cTn id="19" dur="1" fill="hold">
                                          <p:stCondLst>
                                            <p:cond delay="0"/>
                                          </p:stCondLst>
                                        </p:cTn>
                                        <p:tgtEl>
                                          <p:spTgt spid="71685"/>
                                        </p:tgtEl>
                                        <p:attrNameLst>
                                          <p:attrName>style.visibility</p:attrName>
                                        </p:attrNameLst>
                                      </p:cBhvr>
                                      <p:to>
                                        <p:strVal val="visible"/>
                                      </p:to>
                                    </p:set>
                                    <p:animEffect transition="in" filter="slide(fromBottom)">
                                      <p:cBhvr>
                                        <p:cTn id="20" dur="500"/>
                                        <p:tgtEl>
                                          <p:spTgt spid="716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Calcul du mode (méthode graphique)</a:t>
            </a:r>
          </a:p>
          <a:p>
            <a:pPr algn="just">
              <a:lnSpc>
                <a:spcPct val="150000"/>
              </a:lnSpc>
            </a:pPr>
            <a:r>
              <a:rPr lang="fr-FR" sz="1800" dirty="0" smtClean="0">
                <a:latin typeface="Times New Roman" pitchFamily="18" charset="0"/>
                <a:cs typeface="Times New Roman" pitchFamily="18" charset="0"/>
              </a:rPr>
              <a:t>Le mode est l’abscisse du point d’intersection de la diagonale reliant le coin supérieur droit de la classe modale et le coin supérieur à droite de la classe gauche la plus proche et la diagonale reliant le coin supérieur gauche de la classe modale et le coin supérieur gauche de la classe droite la plus proche, comme indiqué dans le graphique suivant.</a:t>
            </a: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Calcul du mode (méthode graphique)</a:t>
            </a:r>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graphicFrame>
        <p:nvGraphicFramePr>
          <p:cNvPr id="5" name="Graphique 4"/>
          <p:cNvGraphicFramePr/>
          <p:nvPr/>
        </p:nvGraphicFramePr>
        <p:xfrm>
          <a:off x="571472" y="2428868"/>
          <a:ext cx="7786742" cy="4064000"/>
        </p:xfrm>
        <a:graphic>
          <a:graphicData uri="http://schemas.openxmlformats.org/drawingml/2006/chart">
            <c:chart xmlns:c="http://schemas.openxmlformats.org/drawingml/2006/chart" xmlns:r="http://schemas.openxmlformats.org/officeDocument/2006/relationships" r:id="rId2"/>
          </a:graphicData>
        </a:graphic>
      </p:graphicFrame>
      <p:cxnSp>
        <p:nvCxnSpPr>
          <p:cNvPr id="7" name="Connecteur droit 6"/>
          <p:cNvCxnSpPr/>
          <p:nvPr/>
        </p:nvCxnSpPr>
        <p:spPr>
          <a:xfrm rot="16200000" flipH="1">
            <a:off x="4071934" y="3357562"/>
            <a:ext cx="1714512" cy="1285884"/>
          </a:xfrm>
          <a:prstGeom prst="line">
            <a:avLst/>
          </a:prstGeom>
        </p:spPr>
        <p:style>
          <a:lnRef idx="1">
            <a:schemeClr val="dk1"/>
          </a:lnRef>
          <a:fillRef idx="0">
            <a:schemeClr val="dk1"/>
          </a:fillRef>
          <a:effectRef idx="0">
            <a:schemeClr val="dk1"/>
          </a:effectRef>
          <a:fontRef idx="minor">
            <a:schemeClr val="tx1"/>
          </a:fontRef>
        </p:style>
      </p:cxnSp>
      <p:cxnSp>
        <p:nvCxnSpPr>
          <p:cNvPr id="9" name="Connecteur droit 8"/>
          <p:cNvCxnSpPr/>
          <p:nvPr/>
        </p:nvCxnSpPr>
        <p:spPr>
          <a:xfrm rot="10800000" flipV="1">
            <a:off x="4214810" y="3143248"/>
            <a:ext cx="1285884" cy="928694"/>
          </a:xfrm>
          <a:prstGeom prst="line">
            <a:avLst/>
          </a:prstGeom>
        </p:spPr>
        <p:style>
          <a:lnRef idx="1">
            <a:schemeClr val="dk1"/>
          </a:lnRef>
          <a:fillRef idx="0">
            <a:schemeClr val="dk1"/>
          </a:fillRef>
          <a:effectRef idx="0">
            <a:schemeClr val="dk1"/>
          </a:effectRef>
          <a:fontRef idx="minor">
            <a:schemeClr val="tx1"/>
          </a:fontRef>
        </p:style>
      </p:cxnSp>
      <p:cxnSp>
        <p:nvCxnSpPr>
          <p:cNvPr id="11" name="Connecteur droit 10"/>
          <p:cNvCxnSpPr/>
          <p:nvPr/>
        </p:nvCxnSpPr>
        <p:spPr>
          <a:xfrm rot="5400000">
            <a:off x="3786182" y="4643446"/>
            <a:ext cx="1857388" cy="1588"/>
          </a:xfrm>
          <a:prstGeom prst="line">
            <a:avLst/>
          </a:prstGeom>
        </p:spPr>
        <p:style>
          <a:lnRef idx="2">
            <a:schemeClr val="accent4"/>
          </a:lnRef>
          <a:fillRef idx="0">
            <a:schemeClr val="accent4"/>
          </a:fillRef>
          <a:effectRef idx="1">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slide(fromBottom)">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slide(fromBottom)">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La moyenne</a:t>
            </a:r>
          </a:p>
          <a:p>
            <a:pPr algn="just">
              <a:lnSpc>
                <a:spcPct val="150000"/>
              </a:lnSpc>
            </a:pPr>
            <a:r>
              <a:rPr lang="fr-FR" sz="2100" dirty="0" smtClean="0">
                <a:latin typeface="Times New Roman" pitchFamily="18" charset="0"/>
                <a:cs typeface="Times New Roman" pitchFamily="18" charset="0"/>
              </a:rPr>
              <a:t>L’indicateur le plus couramment utilisé est la moyenne empirique ou moyenne arithmétique.</a:t>
            </a:r>
          </a:p>
          <a:p>
            <a:pPr algn="just">
              <a:lnSpc>
                <a:spcPct val="150000"/>
              </a:lnSpc>
            </a:pPr>
            <a:r>
              <a:rPr lang="fr-FR" sz="2100" dirty="0" smtClean="0">
                <a:latin typeface="Times New Roman" pitchFamily="18" charset="0"/>
                <a:cs typeface="Times New Roman" pitchFamily="18" charset="0"/>
              </a:rPr>
              <a:t>La notion de moyenne d’un variable statistique a été introduite à l’origine dans le cas des grandeurs additives, notamment les grandeurs financières (salaire, revenu, bénéfice,…). Ainsi, le salaire moyen d’un ensemble d’individus est le salaire que chacun percevrait si la masse salariale totale était répartie égalitairement entre les individus considérés.</a:t>
            </a: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4757758"/>
          </a:xfrm>
        </p:spPr>
        <p:txBody>
          <a:bodyPr>
            <a:normAutofit lnSpcReduction="10000"/>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La moyenne</a:t>
            </a:r>
          </a:p>
          <a:p>
            <a:r>
              <a:rPr lang="fr-FR" sz="2000" dirty="0" smtClean="0">
                <a:latin typeface="Times New Roman" pitchFamily="18" charset="0"/>
                <a:cs typeface="Times New Roman" pitchFamily="18" charset="0"/>
              </a:rPr>
              <a:t>La moyenne s'obtient en divisant la somme des valeurs par le nombre de valeurs (n) : </a:t>
            </a:r>
          </a:p>
          <a:p>
            <a:pPr>
              <a:buNone/>
            </a:pPr>
            <a:r>
              <a:rPr lang="fr-FR" dirty="0" smtClean="0"/>
              <a:t>					   =</a:t>
            </a:r>
          </a:p>
          <a:p>
            <a:pPr>
              <a:buNone/>
            </a:pPr>
            <a:endParaRPr lang="fr-FR" sz="2000" i="1" dirty="0" smtClean="0">
              <a:latin typeface="Times New Roman" pitchFamily="18" charset="0"/>
              <a:cs typeface="Times New Roman" pitchFamily="18" charset="0"/>
            </a:endParaRPr>
          </a:p>
          <a:p>
            <a:pPr>
              <a:buNone/>
            </a:pPr>
            <a:r>
              <a:rPr lang="fr-FR" sz="2000" i="1" dirty="0" smtClean="0">
                <a:latin typeface="Times New Roman" pitchFamily="18" charset="0"/>
                <a:cs typeface="Times New Roman" pitchFamily="18" charset="0"/>
              </a:rPr>
              <a:t>(Où k désigne le nombre de modalités)</a:t>
            </a:r>
          </a:p>
          <a:p>
            <a:pPr algn="just">
              <a:lnSpc>
                <a:spcPct val="150000"/>
              </a:lnSpc>
            </a:pPr>
            <a:r>
              <a:rPr lang="fr-FR" sz="2000" dirty="0" smtClean="0">
                <a:latin typeface="Times New Roman" pitchFamily="18" charset="0"/>
                <a:cs typeface="Times New Roman" pitchFamily="18" charset="0"/>
              </a:rPr>
              <a:t>La moyenne arithmétique de X est dite </a:t>
            </a:r>
            <a:r>
              <a:rPr lang="fr-FR" sz="2000" b="1" i="1" dirty="0" smtClean="0">
                <a:latin typeface="Times New Roman" pitchFamily="18" charset="0"/>
                <a:cs typeface="Times New Roman" pitchFamily="18" charset="0"/>
              </a:rPr>
              <a:t>pondérée</a:t>
            </a:r>
            <a:r>
              <a:rPr lang="fr-FR" sz="2000" dirty="0" smtClean="0">
                <a:latin typeface="Times New Roman" pitchFamily="18" charset="0"/>
                <a:cs typeface="Times New Roman" pitchFamily="18" charset="0"/>
              </a:rPr>
              <a:t> car, dans son calcul, chacune des valeurs observées xi est affectée du coefficient correspondant au nombre ni de fois où cette valeur a été observée ou à la fréquence fi de cette observation, ce coefficient est un coefficient de pondération.</a:t>
            </a: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143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433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357422" y="2928934"/>
            <a:ext cx="1571636" cy="950291"/>
          </a:xfrm>
          <a:prstGeom prst="rect">
            <a:avLst/>
          </a:prstGeom>
          <a:noFill/>
        </p:spPr>
      </p:pic>
      <p:sp>
        <p:nvSpPr>
          <p:cNvPr id="143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4339"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357818" y="2928934"/>
            <a:ext cx="1285884" cy="92869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slide(fromBottom)">
                                      <p:cBhvr>
                                        <p:cTn id="7" dur="500"/>
                                        <p:tgtEl>
                                          <p:spTgt spid="14339"/>
                                        </p:tgtEl>
                                      </p:cBhvr>
                                    </p:animEffect>
                                  </p:childTnLst>
                                </p:cTn>
                              </p:par>
                              <p:par>
                                <p:cTn id="8" presetID="12" presetClass="entr" presetSubtype="4"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slide(fromBottom)">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slide(fromBottom)">
                                      <p:cBhvr>
                                        <p:cTn id="1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La moyenne</a:t>
            </a:r>
          </a:p>
          <a:p>
            <a:r>
              <a:rPr lang="fr-FR" sz="1900" b="1" i="1" dirty="0" smtClean="0">
                <a:latin typeface="Times New Roman" pitchFamily="18" charset="0"/>
                <a:cs typeface="Times New Roman" pitchFamily="18" charset="0"/>
              </a:rPr>
              <a:t>Application</a:t>
            </a:r>
            <a:r>
              <a:rPr lang="fr-FR" sz="1900" dirty="0" smtClean="0">
                <a:latin typeface="Times New Roman" pitchFamily="18" charset="0"/>
                <a:cs typeface="Times New Roman" pitchFamily="18" charset="0"/>
              </a:rPr>
              <a:t> </a:t>
            </a:r>
          </a:p>
          <a:p>
            <a:pPr>
              <a:buNone/>
            </a:pPr>
            <a:r>
              <a:rPr lang="fr-FR" sz="1900" i="1" dirty="0" smtClean="0">
                <a:latin typeface="Times New Roman" pitchFamily="18" charset="0"/>
                <a:cs typeface="Times New Roman" pitchFamily="18" charset="0"/>
              </a:rPr>
              <a:t>Les nombres d’enfants de 8 familles sont les suivants :</a:t>
            </a:r>
          </a:p>
          <a:p>
            <a:endParaRPr lang="fr-FR" i="1"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graphicFrame>
        <p:nvGraphicFramePr>
          <p:cNvPr id="5" name="Tableau 4"/>
          <p:cNvGraphicFramePr>
            <a:graphicFrameLocks noGrp="1"/>
          </p:cNvGraphicFramePr>
          <p:nvPr/>
        </p:nvGraphicFramePr>
        <p:xfrm>
          <a:off x="357158" y="3357562"/>
          <a:ext cx="2928958" cy="2865120"/>
        </p:xfrm>
        <a:graphic>
          <a:graphicData uri="http://schemas.openxmlformats.org/drawingml/2006/table">
            <a:tbl>
              <a:tblPr firstRow="1" bandRow="1">
                <a:tableStyleId>{5940675A-B579-460E-94D1-54222C63F5DA}</a:tableStyleId>
              </a:tblPr>
              <a:tblGrid>
                <a:gridCol w="1714512"/>
                <a:gridCol w="1214446"/>
              </a:tblGrid>
              <a:tr h="370840">
                <a:tc>
                  <a:txBody>
                    <a:bodyPr/>
                    <a:lstStyle/>
                    <a:p>
                      <a:pPr algn="ctr"/>
                      <a:r>
                        <a:rPr lang="fr-FR" dirty="0" smtClean="0">
                          <a:latin typeface="Times New Roman" pitchFamily="18" charset="0"/>
                          <a:cs typeface="Times New Roman" pitchFamily="18" charset="0"/>
                        </a:rPr>
                        <a:t>Nombre</a:t>
                      </a:r>
                      <a:r>
                        <a:rPr lang="fr-FR" baseline="0" dirty="0" smtClean="0">
                          <a:latin typeface="Times New Roman" pitchFamily="18" charset="0"/>
                          <a:cs typeface="Times New Roman" pitchFamily="18" charset="0"/>
                        </a:rPr>
                        <a:t> d’enfants </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Effectif</a:t>
                      </a:r>
                      <a:endParaRPr lang="fr-FR" dirty="0">
                        <a:latin typeface="Times New Roman" pitchFamily="18" charset="0"/>
                        <a:cs typeface="Times New Roman" pitchFamily="18" charset="0"/>
                      </a:endParaRPr>
                    </a:p>
                  </a:txBody>
                  <a:tcPr/>
                </a:tc>
              </a:tr>
              <a:tr h="370840">
                <a:tc>
                  <a:txBody>
                    <a:bodyPr/>
                    <a:lstStyle/>
                    <a:p>
                      <a:pPr algn="ctr"/>
                      <a:r>
                        <a:rPr lang="fr-FR" dirty="0" smtClean="0">
                          <a:latin typeface="Times New Roman" pitchFamily="18" charset="0"/>
                          <a:cs typeface="Times New Roman" pitchFamily="18" charset="0"/>
                        </a:rPr>
                        <a:t>0</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2</a:t>
                      </a:r>
                      <a:endParaRPr lang="fr-FR" dirty="0">
                        <a:latin typeface="Times New Roman" pitchFamily="18" charset="0"/>
                        <a:cs typeface="Times New Roman" pitchFamily="18" charset="0"/>
                      </a:endParaRPr>
                    </a:p>
                  </a:txBody>
                  <a:tcPr/>
                </a:tc>
              </a:tr>
              <a:tr h="370840">
                <a:tc>
                  <a:txBody>
                    <a:bodyPr/>
                    <a:lstStyle/>
                    <a:p>
                      <a:pPr algn="ctr"/>
                      <a:r>
                        <a:rPr lang="fr-FR" dirty="0" smtClean="0">
                          <a:latin typeface="Times New Roman" pitchFamily="18" charset="0"/>
                          <a:cs typeface="Times New Roman" pitchFamily="18" charset="0"/>
                        </a:rPr>
                        <a:t>1</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3</a:t>
                      </a:r>
                      <a:endParaRPr lang="fr-FR" dirty="0">
                        <a:latin typeface="Times New Roman" pitchFamily="18" charset="0"/>
                        <a:cs typeface="Times New Roman" pitchFamily="18" charset="0"/>
                      </a:endParaRPr>
                    </a:p>
                  </a:txBody>
                  <a:tcPr/>
                </a:tc>
              </a:tr>
              <a:tr h="370840">
                <a:tc>
                  <a:txBody>
                    <a:bodyPr/>
                    <a:lstStyle/>
                    <a:p>
                      <a:pPr algn="ctr"/>
                      <a:r>
                        <a:rPr lang="fr-FR" dirty="0" smtClean="0">
                          <a:latin typeface="Times New Roman" pitchFamily="18" charset="0"/>
                          <a:cs typeface="Times New Roman" pitchFamily="18" charset="0"/>
                        </a:rPr>
                        <a:t>2</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1</a:t>
                      </a:r>
                      <a:endParaRPr lang="fr-FR" dirty="0">
                        <a:latin typeface="Times New Roman" pitchFamily="18" charset="0"/>
                        <a:cs typeface="Times New Roman" pitchFamily="18" charset="0"/>
                      </a:endParaRPr>
                    </a:p>
                  </a:txBody>
                  <a:tcPr/>
                </a:tc>
              </a:tr>
              <a:tr h="370840">
                <a:tc>
                  <a:txBody>
                    <a:bodyPr/>
                    <a:lstStyle/>
                    <a:p>
                      <a:pPr algn="ctr"/>
                      <a:r>
                        <a:rPr lang="fr-FR" dirty="0" smtClean="0">
                          <a:latin typeface="Times New Roman" pitchFamily="18" charset="0"/>
                          <a:cs typeface="Times New Roman" pitchFamily="18" charset="0"/>
                        </a:rPr>
                        <a:t>3</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1</a:t>
                      </a:r>
                      <a:endParaRPr lang="fr-FR" dirty="0">
                        <a:latin typeface="Times New Roman" pitchFamily="18" charset="0"/>
                        <a:cs typeface="Times New Roman" pitchFamily="18" charset="0"/>
                      </a:endParaRPr>
                    </a:p>
                  </a:txBody>
                  <a:tcPr/>
                </a:tc>
              </a:tr>
              <a:tr h="370840">
                <a:tc>
                  <a:txBody>
                    <a:bodyPr/>
                    <a:lstStyle/>
                    <a:p>
                      <a:pPr algn="ctr"/>
                      <a:r>
                        <a:rPr lang="fr-FR" dirty="0" smtClean="0">
                          <a:latin typeface="Times New Roman" pitchFamily="18" charset="0"/>
                          <a:cs typeface="Times New Roman" pitchFamily="18" charset="0"/>
                        </a:rPr>
                        <a:t>4</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1</a:t>
                      </a:r>
                      <a:endParaRPr lang="fr-FR" dirty="0">
                        <a:latin typeface="Times New Roman" pitchFamily="18" charset="0"/>
                        <a:cs typeface="Times New Roman" pitchFamily="18" charset="0"/>
                      </a:endParaRPr>
                    </a:p>
                  </a:txBody>
                  <a:tcPr/>
                </a:tc>
              </a:tr>
              <a:tr h="370840">
                <a:tc>
                  <a:txBody>
                    <a:bodyPr/>
                    <a:lstStyle/>
                    <a:p>
                      <a:pPr algn="ctr"/>
                      <a:r>
                        <a:rPr lang="fr-FR" dirty="0" smtClean="0">
                          <a:latin typeface="Times New Roman" pitchFamily="18" charset="0"/>
                          <a:cs typeface="Times New Roman" pitchFamily="18" charset="0"/>
                        </a:rPr>
                        <a:t>Total </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8</a:t>
                      </a:r>
                      <a:endParaRPr lang="fr-FR" dirty="0">
                        <a:latin typeface="Times New Roman" pitchFamily="18" charset="0"/>
                        <a:cs typeface="Times New Roman" pitchFamily="18" charset="0"/>
                      </a:endParaRPr>
                    </a:p>
                  </a:txBody>
                  <a:tcPr/>
                </a:tc>
              </a:tr>
            </a:tbl>
          </a:graphicData>
        </a:graphic>
      </p:graphicFrame>
      <p:sp>
        <p:nvSpPr>
          <p:cNvPr id="133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331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714744" y="3357562"/>
            <a:ext cx="5016535" cy="649623"/>
          </a:xfrm>
          <a:prstGeom prst="rect">
            <a:avLst/>
          </a:prstGeom>
          <a:noFill/>
        </p:spPr>
      </p:pic>
      <p:sp>
        <p:nvSpPr>
          <p:cNvPr id="1331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331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3317"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714744" y="4357694"/>
            <a:ext cx="1028707" cy="428628"/>
          </a:xfrm>
          <a:prstGeom prst="rect">
            <a:avLst/>
          </a:prstGeom>
          <a:noFill/>
          <a:ln>
            <a:solidFill>
              <a:schemeClr val="tx1"/>
            </a:solidFill>
          </a:ln>
        </p:spPr>
      </p:pic>
      <p:sp>
        <p:nvSpPr>
          <p:cNvPr id="13" name="ZoneTexte 12"/>
          <p:cNvSpPr txBox="1"/>
          <p:nvPr/>
        </p:nvSpPr>
        <p:spPr>
          <a:xfrm>
            <a:off x="3643306" y="5214950"/>
            <a:ext cx="4572032" cy="369332"/>
          </a:xfrm>
          <a:prstGeom prst="rect">
            <a:avLst/>
          </a:prstGeom>
          <a:noFill/>
        </p:spPr>
        <p:txBody>
          <a:bodyPr wrap="square" rtlCol="0">
            <a:spAutoFit/>
          </a:bodyPr>
          <a:lstStyle/>
          <a:p>
            <a:r>
              <a:rPr lang="fr-FR" i="1" dirty="0" smtClean="0">
                <a:latin typeface="Times New Roman" pitchFamily="18" charset="0"/>
                <a:cs typeface="Times New Roman" pitchFamily="18" charset="0"/>
              </a:rPr>
              <a:t>Le nombre moyen d’enfants par famille est 1.5</a:t>
            </a:r>
            <a:endParaRPr lang="fr-FR" i="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3313"/>
                                        </p:tgtEl>
                                        <p:attrNameLst>
                                          <p:attrName>style.visibility</p:attrName>
                                        </p:attrNameLst>
                                      </p:cBhvr>
                                      <p:to>
                                        <p:strVal val="visible"/>
                                      </p:to>
                                    </p:set>
                                    <p:animEffect transition="in" filter="slide(fromBottom)">
                                      <p:cBhvr>
                                        <p:cTn id="7" dur="500"/>
                                        <p:tgtEl>
                                          <p:spTgt spid="13313"/>
                                        </p:tgtEl>
                                      </p:cBhvr>
                                    </p:animEffect>
                                  </p:childTnLst>
                                </p:cTn>
                              </p:par>
                              <p:par>
                                <p:cTn id="8" presetID="12" presetClass="entr" presetSubtype="4" fill="hold" nodeType="withEffect">
                                  <p:stCondLst>
                                    <p:cond delay="0"/>
                                  </p:stCondLst>
                                  <p:childTnLst>
                                    <p:set>
                                      <p:cBhvr>
                                        <p:cTn id="9" dur="1" fill="hold">
                                          <p:stCondLst>
                                            <p:cond delay="0"/>
                                          </p:stCondLst>
                                        </p:cTn>
                                        <p:tgtEl>
                                          <p:spTgt spid="13317"/>
                                        </p:tgtEl>
                                        <p:attrNameLst>
                                          <p:attrName>style.visibility</p:attrName>
                                        </p:attrNameLst>
                                      </p:cBhvr>
                                      <p:to>
                                        <p:strVal val="visible"/>
                                      </p:to>
                                    </p:set>
                                    <p:animEffect transition="in" filter="slide(fromBottom)">
                                      <p:cBhvr>
                                        <p:cTn id="10" dur="500"/>
                                        <p:tgtEl>
                                          <p:spTgt spid="13317"/>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slide(fromBottom)">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Propriétés de la moyenne</a:t>
            </a:r>
          </a:p>
          <a:p>
            <a:pPr algn="just">
              <a:lnSpc>
                <a:spcPct val="150000"/>
              </a:lnSpc>
            </a:pPr>
            <a:r>
              <a:rPr lang="fr-FR" sz="1800" dirty="0" smtClean="0"/>
              <a:t> </a:t>
            </a:r>
            <a:r>
              <a:rPr lang="fr-FR" sz="1800" b="1" i="1" dirty="0" smtClean="0">
                <a:latin typeface="Times New Roman" pitchFamily="18" charset="0"/>
                <a:cs typeface="Times New Roman" pitchFamily="18" charset="0"/>
              </a:rPr>
              <a:t>Propriété </a:t>
            </a:r>
            <a:r>
              <a:rPr lang="fr-FR" sz="1800" dirty="0" smtClean="0">
                <a:latin typeface="Times New Roman" pitchFamily="18" charset="0"/>
                <a:cs typeface="Times New Roman" pitchFamily="18" charset="0"/>
              </a:rPr>
              <a:t>: La moyenne arithmétique est </a:t>
            </a:r>
            <a:r>
              <a:rPr lang="fr-FR" sz="1800" b="1" dirty="0" smtClean="0">
                <a:latin typeface="Times New Roman" pitchFamily="18" charset="0"/>
                <a:cs typeface="Times New Roman" pitchFamily="18" charset="0"/>
              </a:rPr>
              <a:t>linéaire</a:t>
            </a:r>
            <a:r>
              <a:rPr lang="fr-FR" sz="1800" dirty="0" smtClean="0">
                <a:latin typeface="Times New Roman" pitchFamily="18" charset="0"/>
                <a:cs typeface="Times New Roman" pitchFamily="18" charset="0"/>
              </a:rPr>
              <a:t>. Les moyennes de deux variables statistiques en correspondance linéaire sont liées par la même correspondance. </a:t>
            </a:r>
          </a:p>
          <a:p>
            <a:pPr algn="just">
              <a:lnSpc>
                <a:spcPct val="150000"/>
              </a:lnSpc>
            </a:pPr>
            <a:r>
              <a:rPr lang="fr-FR" sz="1800" dirty="0" smtClean="0"/>
              <a:t> </a:t>
            </a:r>
            <a:r>
              <a:rPr lang="fr-FR" sz="1800" dirty="0" smtClean="0">
                <a:latin typeface="Times New Roman" pitchFamily="18" charset="0"/>
                <a:cs typeface="Times New Roman" pitchFamily="18" charset="0"/>
              </a:rPr>
              <a:t>En effet, pour deux séries statistiques (x</a:t>
            </a:r>
            <a:r>
              <a:rPr lang="fr-FR" sz="1800" baseline="-25000" dirty="0" smtClean="0">
                <a:latin typeface="Times New Roman" pitchFamily="18" charset="0"/>
                <a:cs typeface="Times New Roman" pitchFamily="18" charset="0"/>
              </a:rPr>
              <a:t>i</a:t>
            </a:r>
            <a:r>
              <a:rPr lang="fr-FR" sz="1800" dirty="0" smtClean="0">
                <a:latin typeface="Times New Roman" pitchFamily="18" charset="0"/>
                <a:cs typeface="Times New Roman" pitchFamily="18" charset="0"/>
              </a:rPr>
              <a:t> , n</a:t>
            </a:r>
            <a:r>
              <a:rPr lang="fr-FR" sz="1800" baseline="-25000" dirty="0" smtClean="0">
                <a:latin typeface="Times New Roman" pitchFamily="18" charset="0"/>
                <a:cs typeface="Times New Roman" pitchFamily="18" charset="0"/>
              </a:rPr>
              <a:t>i</a:t>
            </a:r>
            <a:r>
              <a:rPr lang="fr-FR" sz="1800" dirty="0" smtClean="0">
                <a:latin typeface="Times New Roman" pitchFamily="18" charset="0"/>
                <a:cs typeface="Times New Roman" pitchFamily="18" charset="0"/>
              </a:rPr>
              <a:t>) et (x’</a:t>
            </a:r>
            <a:r>
              <a:rPr lang="fr-FR" sz="1800" baseline="-25000" dirty="0" smtClean="0">
                <a:latin typeface="Times New Roman" pitchFamily="18" charset="0"/>
                <a:cs typeface="Times New Roman" pitchFamily="18" charset="0"/>
              </a:rPr>
              <a:t>i</a:t>
            </a:r>
            <a:r>
              <a:rPr lang="fr-FR" sz="1800" dirty="0" smtClean="0">
                <a:latin typeface="Times New Roman" pitchFamily="18" charset="0"/>
                <a:cs typeface="Times New Roman" pitchFamily="18" charset="0"/>
              </a:rPr>
              <a:t> , n</a:t>
            </a:r>
            <a:r>
              <a:rPr lang="fr-FR" sz="1800" baseline="-25000" dirty="0" smtClean="0">
                <a:latin typeface="Times New Roman" pitchFamily="18" charset="0"/>
                <a:cs typeface="Times New Roman" pitchFamily="18" charset="0"/>
              </a:rPr>
              <a:t>i</a:t>
            </a:r>
            <a:r>
              <a:rPr lang="fr-FR" sz="1800" dirty="0" smtClean="0">
                <a:latin typeface="Times New Roman" pitchFamily="18" charset="0"/>
                <a:cs typeface="Times New Roman" pitchFamily="18" charset="0"/>
              </a:rPr>
              <a:t>): </a:t>
            </a:r>
          </a:p>
          <a:p>
            <a:pPr algn="just">
              <a:lnSpc>
                <a:spcPct val="150000"/>
              </a:lnSpc>
              <a:buNone/>
            </a:pPr>
            <a:endParaRPr lang="fr-FR" sz="1800" dirty="0" smtClean="0">
              <a:latin typeface="Times New Roman" pitchFamily="18" charset="0"/>
              <a:cs typeface="Times New Roman" pitchFamily="18" charset="0"/>
            </a:endParaRPr>
          </a:p>
          <a:p>
            <a:pPr algn="just">
              <a:lnSpc>
                <a:spcPct val="150000"/>
              </a:lnSpc>
              <a:buNone/>
            </a:pPr>
            <a:r>
              <a:rPr lang="fr-FR" sz="1800" dirty="0" smtClean="0">
                <a:latin typeface="Times New Roman" pitchFamily="18" charset="0"/>
                <a:cs typeface="Times New Roman" pitchFamily="18" charset="0"/>
              </a:rPr>
              <a:t>Si                                    où a et b sont des réels,  alors 		   .</a:t>
            </a:r>
          </a:p>
          <a:p>
            <a:pPr algn="just">
              <a:lnSpc>
                <a:spcPct val="150000"/>
              </a:lnSpc>
            </a:pPr>
            <a:endParaRPr lang="fr-FR" sz="1800" dirty="0" smtClean="0">
              <a:latin typeface="Times New Roman" pitchFamily="18" charset="0"/>
              <a:cs typeface="Times New Roman" pitchFamily="18" charset="0"/>
            </a:endParaRPr>
          </a:p>
          <a:p>
            <a:pPr>
              <a:buNone/>
            </a:pPr>
            <a:endParaRPr lang="fr-FR" sz="2800" b="1" dirty="0" smtClean="0">
              <a:solidFill>
                <a:srgbClr val="C00000"/>
              </a:solidFill>
              <a:latin typeface="Times New Roman" pitchFamily="18" charset="0"/>
              <a:cs typeface="Times New Roman" pitchFamily="18" charset="0"/>
            </a:endParaRPr>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71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716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000100" y="4429132"/>
            <a:ext cx="1571635" cy="442714"/>
          </a:xfrm>
          <a:prstGeom prst="rect">
            <a:avLst/>
          </a:prstGeom>
          <a:noFill/>
        </p:spPr>
      </p:pic>
      <p:sp>
        <p:nvSpPr>
          <p:cNvPr id="71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7171"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643570" y="4357694"/>
            <a:ext cx="1409277" cy="500066"/>
          </a:xfrm>
          <a:prstGeom prst="rect">
            <a:avLst/>
          </a:prstGeom>
          <a:noFill/>
        </p:spPr>
      </p:pic>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fr-FR" dirty="0"/>
          </a:p>
        </p:txBody>
      </p:sp>
      <p:sp>
        <p:nvSpPr>
          <p:cNvPr id="3" name="Espace réservé du contenu 2"/>
          <p:cNvSpPr>
            <a:spLocks noGrp="1"/>
          </p:cNvSpPr>
          <p:nvPr>
            <p:ph idx="1"/>
          </p:nvPr>
        </p:nvSpPr>
        <p:spPr>
          <a:xfrm>
            <a:off x="457200" y="1600200"/>
            <a:ext cx="8229600" cy="4972072"/>
          </a:xfrm>
        </p:spPr>
        <p:txBody>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Propriété de la moyenne</a:t>
            </a:r>
          </a:p>
          <a:p>
            <a:r>
              <a:rPr lang="fr-FR" sz="2000" b="1" i="1" dirty="0" smtClean="0">
                <a:latin typeface="Times New Roman" pitchFamily="18" charset="0"/>
                <a:cs typeface="Times New Roman" pitchFamily="18" charset="0"/>
              </a:rPr>
              <a:t>Démonstration</a:t>
            </a:r>
            <a:r>
              <a:rPr lang="fr-FR" sz="2000" dirty="0" smtClean="0"/>
              <a:t>  : on a </a:t>
            </a:r>
          </a:p>
          <a:p>
            <a:endParaRPr lang="fr-FR" sz="2000" i="1" dirty="0" smtClean="0">
              <a:latin typeface="Times New Roman" pitchFamily="18" charset="0"/>
              <a:cs typeface="Times New Roman" pitchFamily="18" charset="0"/>
            </a:endParaRPr>
          </a:p>
          <a:p>
            <a:endParaRPr lang="fr-FR" dirty="0" smtClean="0"/>
          </a:p>
          <a:p>
            <a:pPr>
              <a:buNone/>
            </a:pPr>
            <a:r>
              <a:rPr lang="fr-FR" sz="2000" dirty="0" smtClean="0">
                <a:latin typeface="Times New Roman" pitchFamily="18" charset="0"/>
                <a:cs typeface="Times New Roman" pitchFamily="18" charset="0"/>
              </a:rPr>
              <a:t>Puisque </a:t>
            </a:r>
          </a:p>
          <a:p>
            <a:pPr>
              <a:buNone/>
            </a:pP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			et 		=1</a:t>
            </a:r>
          </a:p>
          <a:p>
            <a:pPr>
              <a:buNone/>
            </a:pP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Donc </a:t>
            </a:r>
          </a:p>
          <a:p>
            <a:pPr>
              <a:buNone/>
            </a:pPr>
            <a:endParaRPr lang="fr-FR" sz="2000" dirty="0">
              <a:latin typeface="Times New Roman" pitchFamily="18" charset="0"/>
              <a:cs typeface="Times New Roman" pitchFamily="18" charset="0"/>
            </a:endParaRP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61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614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71472" y="3143248"/>
            <a:ext cx="8255058" cy="428628"/>
          </a:xfrm>
          <a:prstGeom prst="rect">
            <a:avLst/>
          </a:prstGeom>
          <a:noFill/>
        </p:spPr>
      </p:pic>
      <p:sp>
        <p:nvSpPr>
          <p:cNvPr id="6147" name="Rectangle 3"/>
          <p:cNvSpPr>
            <a:spLocks noChangeArrowheads="1"/>
          </p:cNvSpPr>
          <p:nvPr/>
        </p:nvSpPr>
        <p:spPr bwMode="auto">
          <a:xfrm>
            <a:off x="0" y="7143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942975" algn="l"/>
              </a:tabLst>
            </a:pPr>
            <a:r>
              <a:rPr kumimoji="0" lang="fr-FR" sz="11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156"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6155" name="Picture 1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14347" y="4572008"/>
            <a:ext cx="1333509" cy="500066"/>
          </a:xfrm>
          <a:prstGeom prst="rect">
            <a:avLst/>
          </a:prstGeom>
          <a:noFill/>
        </p:spPr>
      </p:pic>
      <p:sp>
        <p:nvSpPr>
          <p:cNvPr id="6158"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6157" name="Picture 1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071802" y="4572008"/>
            <a:ext cx="1066008" cy="485776"/>
          </a:xfrm>
          <a:prstGeom prst="rect">
            <a:avLst/>
          </a:prstGeom>
          <a:noFill/>
        </p:spPr>
      </p:pic>
      <p:sp>
        <p:nvSpPr>
          <p:cNvPr id="6160"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6159" name="Picture 15"/>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714611" y="5715016"/>
            <a:ext cx="1896355" cy="571504"/>
          </a:xfrm>
          <a:prstGeom prst="rect">
            <a:avLst/>
          </a:prstGeom>
          <a:noFill/>
          <a:ln>
            <a:solidFill>
              <a:schemeClr val="tx1"/>
            </a:solidFill>
          </a:ln>
        </p:spPr>
      </p:pic>
      <p:pic>
        <p:nvPicPr>
          <p:cNvPr id="21" name="Picture 1"/>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357554" y="2571744"/>
            <a:ext cx="1571635" cy="44271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145"/>
                                        </p:tgtEl>
                                        <p:attrNameLst>
                                          <p:attrName>style.visibility</p:attrName>
                                        </p:attrNameLst>
                                      </p:cBhvr>
                                      <p:to>
                                        <p:strVal val="visible"/>
                                      </p:to>
                                    </p:set>
                                    <p:animEffect transition="in" filter="slide(fromBottom)">
                                      <p:cBhvr>
                                        <p:cTn id="7" dur="500"/>
                                        <p:tgtEl>
                                          <p:spTgt spid="6145"/>
                                        </p:tgtEl>
                                      </p:cBhvr>
                                    </p:animEffect>
                                  </p:childTnLst>
                                </p:cTn>
                              </p:par>
                              <p:par>
                                <p:cTn id="8" presetID="12" presetClass="entr" presetSubtype="4" fill="hold" nodeType="withEffect">
                                  <p:stCondLst>
                                    <p:cond delay="0"/>
                                  </p:stCondLst>
                                  <p:childTnLst>
                                    <p:set>
                                      <p:cBhvr>
                                        <p:cTn id="9" dur="1" fill="hold">
                                          <p:stCondLst>
                                            <p:cond delay="0"/>
                                          </p:stCondLst>
                                        </p:cTn>
                                        <p:tgtEl>
                                          <p:spTgt spid="6155"/>
                                        </p:tgtEl>
                                        <p:attrNameLst>
                                          <p:attrName>style.visibility</p:attrName>
                                        </p:attrNameLst>
                                      </p:cBhvr>
                                      <p:to>
                                        <p:strVal val="visible"/>
                                      </p:to>
                                    </p:set>
                                    <p:animEffect transition="in" filter="slide(fromBottom)">
                                      <p:cBhvr>
                                        <p:cTn id="10" dur="500"/>
                                        <p:tgtEl>
                                          <p:spTgt spid="6155"/>
                                        </p:tgtEl>
                                      </p:cBhvr>
                                    </p:animEffect>
                                  </p:childTnLst>
                                </p:cTn>
                              </p:par>
                              <p:par>
                                <p:cTn id="11" presetID="12" presetClass="entr" presetSubtype="4" fill="hold" nodeType="withEffect">
                                  <p:stCondLst>
                                    <p:cond delay="0"/>
                                  </p:stCondLst>
                                  <p:childTnLst>
                                    <p:set>
                                      <p:cBhvr>
                                        <p:cTn id="12" dur="1" fill="hold">
                                          <p:stCondLst>
                                            <p:cond delay="0"/>
                                          </p:stCondLst>
                                        </p:cTn>
                                        <p:tgtEl>
                                          <p:spTgt spid="6157"/>
                                        </p:tgtEl>
                                        <p:attrNameLst>
                                          <p:attrName>style.visibility</p:attrName>
                                        </p:attrNameLst>
                                      </p:cBhvr>
                                      <p:to>
                                        <p:strVal val="visible"/>
                                      </p:to>
                                    </p:set>
                                    <p:animEffect transition="in" filter="slide(fromBottom)">
                                      <p:cBhvr>
                                        <p:cTn id="13" dur="500"/>
                                        <p:tgtEl>
                                          <p:spTgt spid="6157"/>
                                        </p:tgtEl>
                                      </p:cBhvr>
                                    </p:animEffect>
                                  </p:childTnLst>
                                </p:cTn>
                              </p:par>
                              <p:par>
                                <p:cTn id="14" presetID="12" presetClass="entr" presetSubtype="4" fill="hold" nodeType="withEffect">
                                  <p:stCondLst>
                                    <p:cond delay="0"/>
                                  </p:stCondLst>
                                  <p:childTnLst>
                                    <p:set>
                                      <p:cBhvr>
                                        <p:cTn id="15" dur="1" fill="hold">
                                          <p:stCondLst>
                                            <p:cond delay="0"/>
                                          </p:stCondLst>
                                        </p:cTn>
                                        <p:tgtEl>
                                          <p:spTgt spid="6159"/>
                                        </p:tgtEl>
                                        <p:attrNameLst>
                                          <p:attrName>style.visibility</p:attrName>
                                        </p:attrNameLst>
                                      </p:cBhvr>
                                      <p:to>
                                        <p:strVal val="visible"/>
                                      </p:to>
                                    </p:set>
                                    <p:animEffect transition="in" filter="slide(fromBottom)">
                                      <p:cBhvr>
                                        <p:cTn id="16" dur="500"/>
                                        <p:tgtEl>
                                          <p:spTgt spid="6159"/>
                                        </p:tgtEl>
                                      </p:cBhvr>
                                    </p:animEffect>
                                  </p:childTnLst>
                                </p:cTn>
                              </p:par>
                              <p:par>
                                <p:cTn id="17" presetID="1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slide(fromBottom)">
                                      <p:cBhvr>
                                        <p:cTn id="19" dur="500"/>
                                        <p:tgtEl>
                                          <p:spTgt spid="3">
                                            <p:txEl>
                                              <p:pRg st="5" end="5"/>
                                            </p:txEl>
                                          </p:spTgt>
                                        </p:tgtEl>
                                      </p:cBhvr>
                                    </p:animEffect>
                                  </p:childTnLst>
                                </p:cTn>
                              </p:par>
                              <p:par>
                                <p:cTn id="20" presetID="12" presetClass="entr" presetSubtype="4"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slide(fromBottom)">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slide(fromBottom)">
                                      <p:cBhvr>
                                        <p:cTn id="2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5043510"/>
          </a:xfrm>
        </p:spPr>
        <p:txBody>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400" b="1" dirty="0" smtClean="0">
                <a:solidFill>
                  <a:srgbClr val="C00000"/>
                </a:solidFill>
                <a:latin typeface="Times New Roman" pitchFamily="18" charset="0"/>
                <a:cs typeface="Times New Roman" pitchFamily="18" charset="0"/>
              </a:rPr>
              <a:t>Calcul de la moyenne par changement de variable</a:t>
            </a:r>
          </a:p>
          <a:p>
            <a:pPr algn="just">
              <a:lnSpc>
                <a:spcPct val="150000"/>
              </a:lnSpc>
            </a:pPr>
            <a:r>
              <a:rPr lang="fr-FR" sz="1800" dirty="0" smtClean="0">
                <a:latin typeface="Times New Roman" pitchFamily="18" charset="0"/>
                <a:cs typeface="Times New Roman" pitchFamily="18" charset="0"/>
              </a:rPr>
              <a:t>Lorsque la variable X prend des valeurs assez grandes et les calculs sont plus compliqués, il est plus pratique de calculer la moyenne par un changement de variable. On définit donc une nouvelle variable  X’.</a:t>
            </a:r>
          </a:p>
          <a:p>
            <a:pPr algn="just">
              <a:lnSpc>
                <a:spcPct val="150000"/>
              </a:lnSpc>
            </a:pPr>
            <a:r>
              <a:rPr lang="fr-FR" sz="1800" dirty="0" smtClean="0">
                <a:latin typeface="Times New Roman" pitchFamily="18" charset="0"/>
                <a:cs typeface="Times New Roman" pitchFamily="18" charset="0"/>
              </a:rPr>
              <a:t>X’ se déduit de X par un changement d’origine</a:t>
            </a:r>
            <a:r>
              <a:rPr lang="fr-FR" sz="1800" i="1" dirty="0" smtClean="0">
                <a:latin typeface="Times New Roman" pitchFamily="18" charset="0"/>
                <a:cs typeface="Times New Roman" pitchFamily="18" charset="0"/>
              </a:rPr>
              <a:t> </a:t>
            </a:r>
            <a:r>
              <a:rPr lang="fr-FR" sz="1800" i="1" dirty="0" smtClean="0"/>
              <a:t>X</a:t>
            </a:r>
            <a:r>
              <a:rPr lang="fr-FR" sz="1800" i="1" baseline="-25000" dirty="0" smtClean="0"/>
              <a:t>0  </a:t>
            </a:r>
            <a:r>
              <a:rPr lang="fr-FR" sz="1800" dirty="0" smtClean="0">
                <a:latin typeface="Times New Roman" pitchFamily="18" charset="0"/>
                <a:cs typeface="Times New Roman" pitchFamily="18" charset="0"/>
              </a:rPr>
              <a:t>et un changement d’échelle </a:t>
            </a:r>
            <a:r>
              <a:rPr lang="fr-FR" sz="1800" i="1" dirty="0" smtClean="0">
                <a:latin typeface="Times New Roman" pitchFamily="18" charset="0"/>
                <a:cs typeface="Times New Roman" pitchFamily="18" charset="0"/>
              </a:rPr>
              <a:t>a</a:t>
            </a:r>
            <a:r>
              <a:rPr lang="fr-FR" sz="1800" dirty="0" smtClean="0">
                <a:latin typeface="Times New Roman" pitchFamily="18" charset="0"/>
                <a:cs typeface="Times New Roman" pitchFamily="18" charset="0"/>
              </a:rPr>
              <a:t>: </a:t>
            </a:r>
          </a:p>
          <a:p>
            <a:pPr algn="just">
              <a:lnSpc>
                <a:spcPct val="150000"/>
              </a:lnSpc>
              <a:buNone/>
            </a:pPr>
            <a:endParaRPr lang="fr-FR" sz="1800" dirty="0" smtClean="0">
              <a:latin typeface="Times New Roman" pitchFamily="18" charset="0"/>
              <a:cs typeface="Times New Roman" pitchFamily="18" charset="0"/>
            </a:endParaRPr>
          </a:p>
          <a:p>
            <a:pPr algn="just">
              <a:lnSpc>
                <a:spcPct val="150000"/>
              </a:lnSpc>
            </a:pPr>
            <a:endParaRPr lang="fr-FR" sz="1800" dirty="0" smtClean="0">
              <a:latin typeface="Times New Roman" pitchFamily="18" charset="0"/>
              <a:cs typeface="Times New Roman" pitchFamily="18" charset="0"/>
            </a:endParaRPr>
          </a:p>
          <a:p>
            <a:pPr algn="just">
              <a:lnSpc>
                <a:spcPct val="150000"/>
              </a:lnSpc>
            </a:pPr>
            <a:r>
              <a:rPr lang="fr-FR" sz="1800" dirty="0" smtClean="0">
                <a:latin typeface="Times New Roman" pitchFamily="18" charset="0"/>
                <a:cs typeface="Times New Roman" pitchFamily="18" charset="0"/>
              </a:rPr>
              <a:t>La variable statistique X’ a pour valeurs possibles les quantités : </a:t>
            </a:r>
          </a:p>
          <a:p>
            <a:pPr algn="just">
              <a:lnSpc>
                <a:spcPct val="150000"/>
              </a:lnSpc>
            </a:pPr>
            <a:endParaRPr lang="fr-FR" sz="1800" dirty="0" smtClean="0">
              <a:latin typeface="Times New Roman" pitchFamily="18" charset="0"/>
              <a:cs typeface="Times New Roman" pitchFamily="18" charset="0"/>
            </a:endParaRPr>
          </a:p>
          <a:p>
            <a:pPr>
              <a:buNone/>
            </a:pPr>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1229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229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2291"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786182" y="4357694"/>
            <a:ext cx="1404947" cy="674375"/>
          </a:xfrm>
          <a:prstGeom prst="rect">
            <a:avLst/>
          </a:prstGeom>
          <a:noFill/>
        </p:spPr>
      </p:pic>
      <p:sp>
        <p:nvSpPr>
          <p:cNvPr id="1229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2293"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857620" y="5715016"/>
            <a:ext cx="1607355" cy="714380"/>
          </a:xfrm>
          <a:prstGeom prst="rect">
            <a:avLst/>
          </a:prstGeom>
          <a:noFill/>
        </p:spPr>
      </p:pic>
      <p:sp>
        <p:nvSpPr>
          <p:cNvPr id="11" name="ZoneTexte 10"/>
          <p:cNvSpPr txBox="1"/>
          <p:nvPr/>
        </p:nvSpPr>
        <p:spPr>
          <a:xfrm>
            <a:off x="6786578" y="4286256"/>
            <a:ext cx="2357422" cy="2431435"/>
          </a:xfrm>
          <a:prstGeom prst="rect">
            <a:avLst/>
          </a:prstGeom>
          <a:noFill/>
          <a:ln>
            <a:solidFill>
              <a:schemeClr val="tx1"/>
            </a:solidFill>
          </a:ln>
        </p:spPr>
        <p:txBody>
          <a:bodyPr wrap="square" rtlCol="0">
            <a:spAutoFit/>
          </a:bodyPr>
          <a:lstStyle/>
          <a:p>
            <a:pPr algn="just">
              <a:buFontTx/>
              <a:buChar char="-"/>
            </a:pPr>
            <a:r>
              <a:rPr lang="fr-FR" sz="1600" b="1" i="1" dirty="0" smtClean="0">
                <a:latin typeface="Times New Roman" pitchFamily="18" charset="0"/>
                <a:cs typeface="Times New Roman" pitchFamily="18" charset="0"/>
              </a:rPr>
              <a:t>X</a:t>
            </a:r>
            <a:r>
              <a:rPr lang="fr-FR" sz="1600" b="1" i="1" baseline="-25000" dirty="0" smtClean="0">
                <a:latin typeface="Times New Roman" pitchFamily="18" charset="0"/>
                <a:cs typeface="Times New Roman" pitchFamily="18" charset="0"/>
              </a:rPr>
              <a:t>0</a:t>
            </a:r>
            <a:r>
              <a:rPr lang="fr-FR" sz="1600" dirty="0" smtClean="0">
                <a:latin typeface="Times New Roman" pitchFamily="18" charset="0"/>
                <a:cs typeface="Times New Roman" pitchFamily="18" charset="0"/>
              </a:rPr>
              <a:t> est une valeur qui correspond généralement au mode ou à la médiane, et dans le cas continu, au centre de la classe modale ou de la classe médiane.</a:t>
            </a:r>
          </a:p>
          <a:p>
            <a:pPr algn="just"/>
            <a:endParaRPr lang="fr-FR" sz="800" dirty="0" smtClean="0">
              <a:latin typeface="Times New Roman" pitchFamily="18" charset="0"/>
              <a:cs typeface="Times New Roman" pitchFamily="18" charset="0"/>
            </a:endParaRPr>
          </a:p>
          <a:p>
            <a:pPr algn="just"/>
            <a:r>
              <a:rPr lang="fr-FR" sz="1600" dirty="0" smtClean="0">
                <a:latin typeface="Times New Roman" pitchFamily="18" charset="0"/>
                <a:cs typeface="Times New Roman" pitchFamily="18" charset="0"/>
              </a:rPr>
              <a:t>- </a:t>
            </a:r>
            <a:r>
              <a:rPr lang="fr-FR" sz="1600" b="1" i="1" dirty="0" smtClean="0">
                <a:latin typeface="Times New Roman" pitchFamily="18" charset="0"/>
                <a:cs typeface="Times New Roman" pitchFamily="18" charset="0"/>
              </a:rPr>
              <a:t>a</a:t>
            </a:r>
            <a:r>
              <a:rPr lang="fr-FR" sz="1600" dirty="0" smtClean="0">
                <a:latin typeface="Times New Roman" pitchFamily="18" charset="0"/>
                <a:cs typeface="Times New Roman" pitchFamily="18" charset="0"/>
              </a:rPr>
              <a:t> est le plus grand diviseur commun à</a:t>
            </a:r>
            <a:r>
              <a:rPr lang="fr-FR" sz="1600" i="1" dirty="0" smtClean="0">
                <a:latin typeface="Times New Roman" pitchFamily="18" charset="0"/>
                <a:cs typeface="Times New Roman" pitchFamily="18" charset="0"/>
              </a:rPr>
              <a:t> x</a:t>
            </a:r>
            <a:r>
              <a:rPr lang="fr-FR" sz="1600" i="1" baseline="-25000" dirty="0" smtClean="0">
                <a:latin typeface="Times New Roman" pitchFamily="18" charset="0"/>
                <a:cs typeface="Times New Roman" pitchFamily="18" charset="0"/>
              </a:rPr>
              <a:t>i</a:t>
            </a:r>
            <a:r>
              <a:rPr lang="fr-FR" sz="1600" i="1" dirty="0" smtClean="0">
                <a:latin typeface="Times New Roman" pitchFamily="18" charset="0"/>
                <a:cs typeface="Times New Roman" pitchFamily="18" charset="0"/>
              </a:rPr>
              <a:t>-x</a:t>
            </a:r>
            <a:r>
              <a:rPr lang="fr-FR" sz="1600" i="1" baseline="-25000" dirty="0" smtClean="0">
                <a:latin typeface="Times New Roman" pitchFamily="18" charset="0"/>
                <a:cs typeface="Times New Roman" pitchFamily="18" charset="0"/>
              </a:rPr>
              <a:t>0</a:t>
            </a:r>
            <a:endParaRPr lang="fr-FR" sz="1600" dirty="0">
              <a:latin typeface="Times New Roman" pitchFamily="18" charset="0"/>
              <a:cs typeface="Times New Roman" pitchFamily="18" charset="0"/>
            </a:endParaRPr>
          </a:p>
        </p:txBody>
      </p:sp>
      <p:cxnSp>
        <p:nvCxnSpPr>
          <p:cNvPr id="13" name="Connecteur droit 12"/>
          <p:cNvCxnSpPr>
            <a:stCxn id="12291" idx="1"/>
          </p:cNvCxnSpPr>
          <p:nvPr/>
        </p:nvCxnSpPr>
        <p:spPr>
          <a:xfrm rot="10800000">
            <a:off x="2500298" y="4500570"/>
            <a:ext cx="1285884" cy="194312"/>
          </a:xfrm>
          <a:prstGeom prst="line">
            <a:avLst/>
          </a:prstGeom>
        </p:spPr>
        <p:style>
          <a:lnRef idx="1">
            <a:schemeClr val="dk1"/>
          </a:lnRef>
          <a:fillRef idx="0">
            <a:schemeClr val="dk1"/>
          </a:fillRef>
          <a:effectRef idx="0">
            <a:schemeClr val="dk1"/>
          </a:effectRef>
          <a:fontRef idx="minor">
            <a:schemeClr val="tx1"/>
          </a:fontRef>
        </p:style>
      </p:cxnSp>
      <p:cxnSp>
        <p:nvCxnSpPr>
          <p:cNvPr id="15" name="Connecteur droit 14"/>
          <p:cNvCxnSpPr/>
          <p:nvPr/>
        </p:nvCxnSpPr>
        <p:spPr>
          <a:xfrm flipV="1">
            <a:off x="5072066" y="4357694"/>
            <a:ext cx="428628" cy="71438"/>
          </a:xfrm>
          <a:prstGeom prst="line">
            <a:avLst/>
          </a:prstGeom>
        </p:spPr>
        <p:style>
          <a:lnRef idx="1">
            <a:schemeClr val="dk1"/>
          </a:lnRef>
          <a:fillRef idx="0">
            <a:schemeClr val="dk1"/>
          </a:fillRef>
          <a:effectRef idx="0">
            <a:schemeClr val="dk1"/>
          </a:effectRef>
          <a:fontRef idx="minor">
            <a:schemeClr val="tx1"/>
          </a:fontRef>
        </p:style>
      </p:cxnSp>
      <p:cxnSp>
        <p:nvCxnSpPr>
          <p:cNvPr id="17" name="Connecteur droit 16"/>
          <p:cNvCxnSpPr/>
          <p:nvPr/>
        </p:nvCxnSpPr>
        <p:spPr>
          <a:xfrm rot="10800000" flipV="1">
            <a:off x="4286248" y="4929198"/>
            <a:ext cx="428628" cy="142876"/>
          </a:xfrm>
          <a:prstGeom prst="line">
            <a:avLst/>
          </a:prstGeom>
        </p:spPr>
        <p:style>
          <a:lnRef idx="1">
            <a:schemeClr val="dk1"/>
          </a:lnRef>
          <a:fillRef idx="0">
            <a:schemeClr val="dk1"/>
          </a:fillRef>
          <a:effectRef idx="0">
            <a:schemeClr val="dk1"/>
          </a:effectRef>
          <a:fontRef idx="minor">
            <a:schemeClr val="tx1"/>
          </a:fontRef>
        </p:style>
      </p:cxnSp>
      <p:sp>
        <p:nvSpPr>
          <p:cNvPr id="18" name="ZoneTexte 17"/>
          <p:cNvSpPr txBox="1"/>
          <p:nvPr/>
        </p:nvSpPr>
        <p:spPr>
          <a:xfrm>
            <a:off x="1428728" y="4286256"/>
            <a:ext cx="1071570" cy="646331"/>
          </a:xfrm>
          <a:prstGeom prst="rect">
            <a:avLst/>
          </a:prstGeom>
          <a:noFill/>
        </p:spPr>
        <p:txBody>
          <a:bodyPr wrap="square" rtlCol="0">
            <a:spAutoFit/>
          </a:bodyPr>
          <a:lstStyle/>
          <a:p>
            <a:pPr algn="ctr"/>
            <a:r>
              <a:rPr lang="fr-FR" b="1" i="1" dirty="0" smtClean="0"/>
              <a:t>Nouvelle variable</a:t>
            </a:r>
            <a:endParaRPr lang="fr-FR" b="1" i="1" dirty="0"/>
          </a:p>
        </p:txBody>
      </p:sp>
      <p:sp>
        <p:nvSpPr>
          <p:cNvPr id="19" name="ZoneTexte 18"/>
          <p:cNvSpPr txBox="1"/>
          <p:nvPr/>
        </p:nvSpPr>
        <p:spPr>
          <a:xfrm>
            <a:off x="3286116" y="4714884"/>
            <a:ext cx="1071570" cy="646331"/>
          </a:xfrm>
          <a:prstGeom prst="rect">
            <a:avLst/>
          </a:prstGeom>
          <a:noFill/>
        </p:spPr>
        <p:txBody>
          <a:bodyPr wrap="square" rtlCol="0">
            <a:spAutoFit/>
          </a:bodyPr>
          <a:lstStyle/>
          <a:p>
            <a:pPr algn="ctr"/>
            <a:r>
              <a:rPr lang="fr-FR" b="1" i="1" dirty="0" smtClean="0"/>
              <a:t>Nouvelle échelle</a:t>
            </a:r>
            <a:endParaRPr lang="fr-FR" b="1" i="1" dirty="0"/>
          </a:p>
        </p:txBody>
      </p:sp>
      <p:sp>
        <p:nvSpPr>
          <p:cNvPr id="20" name="ZoneTexte 19"/>
          <p:cNvSpPr txBox="1"/>
          <p:nvPr/>
        </p:nvSpPr>
        <p:spPr>
          <a:xfrm>
            <a:off x="5357818" y="4071942"/>
            <a:ext cx="1071570" cy="646331"/>
          </a:xfrm>
          <a:prstGeom prst="rect">
            <a:avLst/>
          </a:prstGeom>
          <a:noFill/>
        </p:spPr>
        <p:txBody>
          <a:bodyPr wrap="square" rtlCol="0">
            <a:spAutoFit/>
          </a:bodyPr>
          <a:lstStyle/>
          <a:p>
            <a:pPr algn="ctr"/>
            <a:r>
              <a:rPr lang="fr-FR" b="1" i="1" dirty="0" smtClean="0"/>
              <a:t>Nouvelle origine</a:t>
            </a:r>
            <a:endParaRPr lang="fr-FR"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2291"/>
                                        </p:tgtEl>
                                        <p:attrNameLst>
                                          <p:attrName>style.visibility</p:attrName>
                                        </p:attrNameLst>
                                      </p:cBhvr>
                                      <p:to>
                                        <p:strVal val="visible"/>
                                      </p:to>
                                    </p:set>
                                    <p:animEffect transition="in" filter="slide(fromBottom)">
                                      <p:cBhvr>
                                        <p:cTn id="7" dur="500"/>
                                        <p:tgtEl>
                                          <p:spTgt spid="12291"/>
                                        </p:tgtEl>
                                      </p:cBhvr>
                                    </p:animEffect>
                                  </p:childTnLst>
                                </p:cTn>
                              </p:par>
                              <p:par>
                                <p:cTn id="8" presetID="12" presetClass="entr" presetSubtype="4"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slide(fromBottom)">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slide(fromBottom)">
                                      <p:cBhvr>
                                        <p:cTn id="15" dur="500"/>
                                        <p:tgtEl>
                                          <p:spTgt spid="18"/>
                                        </p:tgtEl>
                                      </p:cBhvr>
                                    </p:animEffect>
                                  </p:childTnLst>
                                </p:cTn>
                              </p:par>
                              <p:par>
                                <p:cTn id="16" presetID="12" presetClass="entr" presetSubtype="4" fill="hold"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slide(fromBottom)">
                                      <p:cBhvr>
                                        <p:cTn id="18" dur="500"/>
                                        <p:tgtEl>
                                          <p:spTgt spid="13"/>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slide(fromBottom)">
                                      <p:cBhvr>
                                        <p:cTn id="21" dur="500"/>
                                        <p:tgtEl>
                                          <p:spTgt spid="19"/>
                                        </p:tgtEl>
                                      </p:cBhvr>
                                    </p:animEffect>
                                  </p:childTnLst>
                                </p:cTn>
                              </p:par>
                              <p:par>
                                <p:cTn id="22" presetID="12" presetClass="entr" presetSubtype="4" fill="hold"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slide(fromBottom)">
                                      <p:cBhvr>
                                        <p:cTn id="24" dur="500"/>
                                        <p:tgtEl>
                                          <p:spTgt spid="17"/>
                                        </p:tgtEl>
                                      </p:cBhvr>
                                    </p:animEffect>
                                  </p:childTnLst>
                                </p:cTn>
                              </p:par>
                              <p:par>
                                <p:cTn id="25" presetID="12" presetClass="entr" presetSubtype="4"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slide(fromBottom)">
                                      <p:cBhvr>
                                        <p:cTn id="27" dur="500"/>
                                        <p:tgtEl>
                                          <p:spTgt spid="15"/>
                                        </p:tgtEl>
                                      </p:cBhvr>
                                    </p:animEffect>
                                  </p:childTnLst>
                                </p:cTn>
                              </p:par>
                              <p:par>
                                <p:cTn id="28" presetID="12" presetClass="entr" presetSubtype="4" fill="hold" grpId="0" nodeType="with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slide(fromBottom)">
                                      <p:cBhvr>
                                        <p:cTn id="30" dur="500"/>
                                        <p:tgtEl>
                                          <p:spTgt spid="20"/>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slide(fromBottom)">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4"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slide(fromBottom)">
                                      <p:cBhvr>
                                        <p:cTn id="40" dur="500"/>
                                        <p:tgtEl>
                                          <p:spTgt spid="3">
                                            <p:txEl>
                                              <p:pRg st="6" end="6"/>
                                            </p:txEl>
                                          </p:spTgt>
                                        </p:tgtEl>
                                      </p:cBhvr>
                                    </p:animEffect>
                                  </p:childTnLst>
                                </p:cTn>
                              </p:par>
                              <p:par>
                                <p:cTn id="41" presetID="12" presetClass="entr" presetSubtype="4" fill="hold" nodeType="withEffect">
                                  <p:stCondLst>
                                    <p:cond delay="0"/>
                                  </p:stCondLst>
                                  <p:childTnLst>
                                    <p:set>
                                      <p:cBhvr>
                                        <p:cTn id="42" dur="1" fill="hold">
                                          <p:stCondLst>
                                            <p:cond delay="0"/>
                                          </p:stCondLst>
                                        </p:cTn>
                                        <p:tgtEl>
                                          <p:spTgt spid="12293"/>
                                        </p:tgtEl>
                                        <p:attrNameLst>
                                          <p:attrName>style.visibility</p:attrName>
                                        </p:attrNameLst>
                                      </p:cBhvr>
                                      <p:to>
                                        <p:strVal val="visible"/>
                                      </p:to>
                                    </p:set>
                                    <p:animEffect transition="in" filter="slide(fromBottom)">
                                      <p:cBhvr>
                                        <p:cTn id="43" dur="500"/>
                                        <p:tgtEl>
                                          <p:spTgt spid="122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p:bldP spid="19" grpId="0"/>
      <p:bldP spid="20"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400" b="1" dirty="0" smtClean="0">
                <a:solidFill>
                  <a:srgbClr val="C00000"/>
                </a:solidFill>
                <a:latin typeface="Times New Roman" pitchFamily="18" charset="0"/>
                <a:cs typeface="Times New Roman" pitchFamily="18" charset="0"/>
              </a:rPr>
              <a:t>Calcul de la moyenne par changement de variable</a:t>
            </a:r>
          </a:p>
          <a:p>
            <a:pPr algn="just">
              <a:lnSpc>
                <a:spcPct val="150000"/>
              </a:lnSpc>
            </a:pPr>
            <a:r>
              <a:rPr lang="fr-FR" sz="2400" dirty="0" smtClean="0">
                <a:latin typeface="Times New Roman" pitchFamily="18" charset="0"/>
                <a:cs typeface="Times New Roman" pitchFamily="18" charset="0"/>
              </a:rPr>
              <a:t>Le tableau statistique de la variable X’ est donc le tableau des valeurs </a:t>
            </a:r>
            <a:r>
              <a:rPr lang="fr-FR" sz="2400" i="1" dirty="0" smtClean="0">
                <a:latin typeface="Times New Roman" pitchFamily="18" charset="0"/>
                <a:cs typeface="Times New Roman" pitchFamily="18" charset="0"/>
              </a:rPr>
              <a:t>x’</a:t>
            </a:r>
            <a:r>
              <a:rPr lang="fr-FR" sz="2400" i="1" baseline="-25000" dirty="0" smtClean="0">
                <a:latin typeface="Times New Roman" pitchFamily="18" charset="0"/>
                <a:cs typeface="Times New Roman" pitchFamily="18" charset="0"/>
              </a:rPr>
              <a:t>i</a:t>
            </a:r>
            <a:r>
              <a:rPr lang="fr-FR" sz="2400" i="1" dirty="0" smtClean="0">
                <a:latin typeface="Times New Roman" pitchFamily="18" charset="0"/>
                <a:cs typeface="Times New Roman" pitchFamily="18" charset="0"/>
              </a:rPr>
              <a:t>= (x</a:t>
            </a:r>
            <a:r>
              <a:rPr lang="fr-FR" sz="2400" i="1" baseline="-25000" dirty="0" smtClean="0">
                <a:latin typeface="Times New Roman" pitchFamily="18" charset="0"/>
                <a:cs typeface="Times New Roman" pitchFamily="18" charset="0"/>
              </a:rPr>
              <a:t>i</a:t>
            </a:r>
            <a:r>
              <a:rPr lang="fr-FR" sz="2400" i="1" dirty="0" smtClean="0">
                <a:latin typeface="Times New Roman" pitchFamily="18" charset="0"/>
                <a:cs typeface="Times New Roman" pitchFamily="18" charset="0"/>
              </a:rPr>
              <a:t>-x</a:t>
            </a:r>
            <a:r>
              <a:rPr lang="fr-FR" sz="2400" i="1" baseline="-25000" dirty="0" smtClean="0">
                <a:latin typeface="Times New Roman" pitchFamily="18" charset="0"/>
                <a:cs typeface="Times New Roman" pitchFamily="18" charset="0"/>
              </a:rPr>
              <a:t>0</a:t>
            </a:r>
            <a:r>
              <a:rPr lang="fr-FR" sz="2400" i="1" dirty="0" smtClean="0">
                <a:latin typeface="Times New Roman" pitchFamily="18" charset="0"/>
                <a:cs typeface="Times New Roman" pitchFamily="18" charset="0"/>
              </a:rPr>
              <a:t>)/a </a:t>
            </a:r>
            <a:r>
              <a:rPr lang="fr-FR" sz="2400" dirty="0" smtClean="0">
                <a:latin typeface="Times New Roman" pitchFamily="18" charset="0"/>
                <a:cs typeface="Times New Roman" pitchFamily="18" charset="0"/>
              </a:rPr>
              <a:t>associées aux effectifs </a:t>
            </a:r>
            <a:r>
              <a:rPr lang="fr-FR" sz="2400" i="1" dirty="0" smtClean="0">
                <a:latin typeface="Times New Roman" pitchFamily="18" charset="0"/>
                <a:cs typeface="Times New Roman" pitchFamily="18" charset="0"/>
              </a:rPr>
              <a:t>n</a:t>
            </a:r>
            <a:r>
              <a:rPr lang="fr-FR" sz="2400" i="1" baseline="-25000" dirty="0" smtClean="0">
                <a:latin typeface="Times New Roman" pitchFamily="18" charset="0"/>
                <a:cs typeface="Times New Roman" pitchFamily="18" charset="0"/>
              </a:rPr>
              <a:t>i</a:t>
            </a:r>
            <a:r>
              <a:rPr lang="fr-FR" sz="2400" baseline="-250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ou encore aux fréquences </a:t>
            </a:r>
            <a:r>
              <a:rPr lang="fr-FR" sz="2400" i="1" dirty="0" smtClean="0">
                <a:latin typeface="Times New Roman" pitchFamily="18" charset="0"/>
                <a:cs typeface="Times New Roman" pitchFamily="18" charset="0"/>
              </a:rPr>
              <a:t>f</a:t>
            </a:r>
            <a:r>
              <a:rPr lang="fr-FR" sz="2400" i="1" baseline="-25000" dirty="0" smtClean="0">
                <a:latin typeface="Times New Roman" pitchFamily="18" charset="0"/>
                <a:cs typeface="Times New Roman" pitchFamily="18" charset="0"/>
              </a:rPr>
              <a:t>i </a:t>
            </a:r>
            <a:r>
              <a:rPr lang="fr-FR" sz="2400" dirty="0" smtClean="0">
                <a:latin typeface="Times New Roman" pitchFamily="18" charset="0"/>
                <a:cs typeface="Times New Roman" pitchFamily="18" charset="0"/>
              </a:rPr>
              <a:t>:</a:t>
            </a:r>
            <a:r>
              <a:rPr lang="fr-FR" sz="2400" i="1" baseline="-25000" dirty="0" smtClean="0">
                <a:latin typeface="Times New Roman" pitchFamily="18" charset="0"/>
                <a:cs typeface="Times New Roman" pitchFamily="18" charset="0"/>
              </a:rPr>
              <a:t>     </a:t>
            </a:r>
            <a:endParaRPr lang="fr-FR" sz="2400" dirty="0" smtClean="0">
              <a:latin typeface="Times New Roman" pitchFamily="18" charset="0"/>
              <a:cs typeface="Times New Roman" pitchFamily="18" charset="0"/>
            </a:endParaRP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graphicFrame>
        <p:nvGraphicFramePr>
          <p:cNvPr id="5" name="Tableau 4"/>
          <p:cNvGraphicFramePr>
            <a:graphicFrameLocks noGrp="1"/>
          </p:cNvGraphicFramePr>
          <p:nvPr/>
        </p:nvGraphicFramePr>
        <p:xfrm>
          <a:off x="1142976" y="5214950"/>
          <a:ext cx="2571768" cy="741680"/>
        </p:xfrm>
        <a:graphic>
          <a:graphicData uri="http://schemas.openxmlformats.org/drawingml/2006/table">
            <a:tbl>
              <a:tblPr firstRow="1" bandRow="1">
                <a:tableStyleId>{5940675A-B579-460E-94D1-54222C63F5DA}</a:tableStyleId>
              </a:tblPr>
              <a:tblGrid>
                <a:gridCol w="1285884"/>
                <a:gridCol w="1285884"/>
              </a:tblGrid>
              <a:tr h="370840">
                <a:tc>
                  <a:txBody>
                    <a:bodyPr/>
                    <a:lstStyle/>
                    <a:p>
                      <a:pPr algn="ctr"/>
                      <a:r>
                        <a:rPr lang="fr-FR" sz="1800" b="1" i="0" dirty="0" smtClean="0">
                          <a:latin typeface="Times New Roman" pitchFamily="18" charset="0"/>
                          <a:cs typeface="Times New Roman" pitchFamily="18" charset="0"/>
                        </a:rPr>
                        <a:t>x</a:t>
                      </a:r>
                      <a:r>
                        <a:rPr lang="fr-FR" sz="1800" b="1" i="0" baseline="-25000" dirty="0" smtClean="0">
                          <a:latin typeface="Times New Roman" pitchFamily="18" charset="0"/>
                          <a:cs typeface="Times New Roman" pitchFamily="18" charset="0"/>
                        </a:rPr>
                        <a:t>i</a:t>
                      </a:r>
                      <a:endParaRPr lang="fr-FR" b="1" i="0" dirty="0"/>
                    </a:p>
                  </a:txBody>
                  <a:tcPr/>
                </a:tc>
                <a:tc>
                  <a:txBody>
                    <a:bodyPr/>
                    <a:lstStyle/>
                    <a:p>
                      <a:pPr algn="ctr"/>
                      <a:r>
                        <a:rPr lang="fr-FR" sz="1800" b="1" i="0" dirty="0" smtClean="0">
                          <a:latin typeface="Times New Roman" pitchFamily="18" charset="0"/>
                          <a:cs typeface="Times New Roman" pitchFamily="18" charset="0"/>
                        </a:rPr>
                        <a:t>f</a:t>
                      </a:r>
                      <a:r>
                        <a:rPr lang="fr-FR" sz="1800" b="1" i="0" baseline="-25000" dirty="0" smtClean="0">
                          <a:latin typeface="Times New Roman" pitchFamily="18" charset="0"/>
                          <a:cs typeface="Times New Roman" pitchFamily="18" charset="0"/>
                        </a:rPr>
                        <a:t>i </a:t>
                      </a:r>
                      <a:endParaRPr lang="fr-FR" b="1" i="0" dirty="0"/>
                    </a:p>
                  </a:txBody>
                  <a:tcPr/>
                </a:tc>
              </a:tr>
              <a:tr h="370840">
                <a:tc>
                  <a:txBody>
                    <a:bodyPr/>
                    <a:lstStyle/>
                    <a:p>
                      <a:endParaRPr lang="fr-FR" dirty="0"/>
                    </a:p>
                  </a:txBody>
                  <a:tcPr/>
                </a:tc>
                <a:tc>
                  <a:txBody>
                    <a:bodyPr/>
                    <a:lstStyle/>
                    <a:p>
                      <a:endParaRPr lang="fr-FR" dirty="0"/>
                    </a:p>
                  </a:txBody>
                  <a:tcPr/>
                </a:tc>
              </a:tr>
            </a:tbl>
          </a:graphicData>
        </a:graphic>
      </p:graphicFrame>
      <p:graphicFrame>
        <p:nvGraphicFramePr>
          <p:cNvPr id="6" name="Tableau 5"/>
          <p:cNvGraphicFramePr>
            <a:graphicFrameLocks noGrp="1"/>
          </p:cNvGraphicFramePr>
          <p:nvPr/>
        </p:nvGraphicFramePr>
        <p:xfrm>
          <a:off x="5286380" y="5214950"/>
          <a:ext cx="3095604" cy="741680"/>
        </p:xfrm>
        <a:graphic>
          <a:graphicData uri="http://schemas.openxmlformats.org/drawingml/2006/table">
            <a:tbl>
              <a:tblPr firstRow="1" bandRow="1">
                <a:tableStyleId>{5940675A-B579-460E-94D1-54222C63F5DA}</a:tableStyleId>
              </a:tblPr>
              <a:tblGrid>
                <a:gridCol w="1547802"/>
                <a:gridCol w="1547802"/>
              </a:tblGrid>
              <a:tr h="370840">
                <a:tc>
                  <a:txBody>
                    <a:bodyPr/>
                    <a:lstStyle/>
                    <a:p>
                      <a:pPr algn="ctr"/>
                      <a:r>
                        <a:rPr lang="fr-FR" sz="1800" b="1" i="0" dirty="0" smtClean="0">
                          <a:latin typeface="Times New Roman" pitchFamily="18" charset="0"/>
                          <a:cs typeface="Times New Roman" pitchFamily="18" charset="0"/>
                        </a:rPr>
                        <a:t>x’</a:t>
                      </a:r>
                      <a:r>
                        <a:rPr lang="fr-FR" sz="1800" b="1" i="0" baseline="-25000" dirty="0" smtClean="0">
                          <a:latin typeface="Times New Roman" pitchFamily="18" charset="0"/>
                          <a:cs typeface="Times New Roman" pitchFamily="18" charset="0"/>
                        </a:rPr>
                        <a:t>i</a:t>
                      </a:r>
                      <a:r>
                        <a:rPr lang="fr-FR" sz="1800" b="1" i="0" dirty="0" smtClean="0">
                          <a:latin typeface="Times New Roman" pitchFamily="18" charset="0"/>
                          <a:cs typeface="Times New Roman" pitchFamily="18" charset="0"/>
                        </a:rPr>
                        <a:t>= (x</a:t>
                      </a:r>
                      <a:r>
                        <a:rPr lang="fr-FR" sz="1800" b="1" i="0" baseline="-25000" dirty="0" smtClean="0">
                          <a:latin typeface="Times New Roman" pitchFamily="18" charset="0"/>
                          <a:cs typeface="Times New Roman" pitchFamily="18" charset="0"/>
                        </a:rPr>
                        <a:t>i</a:t>
                      </a:r>
                      <a:r>
                        <a:rPr lang="fr-FR" sz="1800" b="1" i="0" dirty="0" smtClean="0">
                          <a:latin typeface="Times New Roman" pitchFamily="18" charset="0"/>
                          <a:cs typeface="Times New Roman" pitchFamily="18" charset="0"/>
                        </a:rPr>
                        <a:t>-x</a:t>
                      </a:r>
                      <a:r>
                        <a:rPr lang="fr-FR" sz="1800" b="1" i="0" baseline="-25000" dirty="0" smtClean="0">
                          <a:latin typeface="Times New Roman" pitchFamily="18" charset="0"/>
                          <a:cs typeface="Times New Roman" pitchFamily="18" charset="0"/>
                        </a:rPr>
                        <a:t>0</a:t>
                      </a:r>
                      <a:r>
                        <a:rPr lang="fr-FR" sz="1800" b="1" i="0" dirty="0" smtClean="0">
                          <a:latin typeface="Times New Roman" pitchFamily="18" charset="0"/>
                          <a:cs typeface="Times New Roman" pitchFamily="18" charset="0"/>
                        </a:rPr>
                        <a:t>)/a </a:t>
                      </a:r>
                      <a:endParaRPr lang="fr-FR" b="1" i="0" dirty="0"/>
                    </a:p>
                  </a:txBody>
                  <a:tcPr/>
                </a:tc>
                <a:tc>
                  <a:txBody>
                    <a:bodyPr/>
                    <a:lstStyle/>
                    <a:p>
                      <a:pPr algn="ctr"/>
                      <a:r>
                        <a:rPr lang="fr-FR" sz="1800" b="1" i="0" dirty="0" smtClean="0">
                          <a:latin typeface="Times New Roman" pitchFamily="18" charset="0"/>
                          <a:cs typeface="Times New Roman" pitchFamily="18" charset="0"/>
                        </a:rPr>
                        <a:t> f</a:t>
                      </a:r>
                      <a:r>
                        <a:rPr lang="fr-FR" sz="1800" b="1" i="0" baseline="-25000" dirty="0" smtClean="0">
                          <a:latin typeface="Times New Roman" pitchFamily="18" charset="0"/>
                          <a:cs typeface="Times New Roman" pitchFamily="18" charset="0"/>
                        </a:rPr>
                        <a:t>i </a:t>
                      </a:r>
                      <a:endParaRPr lang="fr-FR" b="1" i="0" dirty="0"/>
                    </a:p>
                  </a:txBody>
                  <a:tcPr/>
                </a:tc>
              </a:tr>
              <a:tr h="370840">
                <a:tc>
                  <a:txBody>
                    <a:bodyPr/>
                    <a:lstStyle/>
                    <a:p>
                      <a:endParaRPr lang="fr-FR"/>
                    </a:p>
                  </a:txBody>
                  <a:tcPr/>
                </a:tc>
                <a:tc>
                  <a:txBody>
                    <a:bodyPr/>
                    <a:lstStyle/>
                    <a:p>
                      <a:endParaRPr lang="fr-FR" dirty="0"/>
                    </a:p>
                  </a:txBody>
                  <a:tcPr/>
                </a:tc>
              </a:tr>
            </a:tbl>
          </a:graphicData>
        </a:graphic>
      </p:graphicFrame>
      <p:sp>
        <p:nvSpPr>
          <p:cNvPr id="8" name="ZoneTexte 7"/>
          <p:cNvSpPr txBox="1"/>
          <p:nvPr/>
        </p:nvSpPr>
        <p:spPr>
          <a:xfrm>
            <a:off x="1285852" y="4429132"/>
            <a:ext cx="2214578" cy="646331"/>
          </a:xfrm>
          <a:prstGeom prst="rect">
            <a:avLst/>
          </a:prstGeom>
          <a:noFill/>
        </p:spPr>
        <p:txBody>
          <a:bodyPr wrap="square" rtlCol="0">
            <a:spAutoFit/>
          </a:bodyPr>
          <a:lstStyle/>
          <a:p>
            <a:pPr algn="ctr"/>
            <a:r>
              <a:rPr lang="fr-FR" b="1" i="1" dirty="0" smtClean="0">
                <a:solidFill>
                  <a:srgbClr val="C00000"/>
                </a:solidFill>
                <a:latin typeface="Times New Roman" pitchFamily="18" charset="0"/>
                <a:cs typeface="Times New Roman" pitchFamily="18" charset="0"/>
              </a:rPr>
              <a:t>Tableau statistique de  la variable X</a:t>
            </a:r>
            <a:endParaRPr lang="fr-FR" b="1" i="1" dirty="0">
              <a:solidFill>
                <a:srgbClr val="C00000"/>
              </a:solidFill>
              <a:latin typeface="Times New Roman" pitchFamily="18" charset="0"/>
              <a:cs typeface="Times New Roman" pitchFamily="18" charset="0"/>
            </a:endParaRPr>
          </a:p>
        </p:txBody>
      </p:sp>
      <p:sp>
        <p:nvSpPr>
          <p:cNvPr id="9" name="ZoneTexte 8"/>
          <p:cNvSpPr txBox="1"/>
          <p:nvPr/>
        </p:nvSpPr>
        <p:spPr>
          <a:xfrm>
            <a:off x="5643570" y="4429132"/>
            <a:ext cx="2214578" cy="646331"/>
          </a:xfrm>
          <a:prstGeom prst="rect">
            <a:avLst/>
          </a:prstGeom>
          <a:noFill/>
        </p:spPr>
        <p:txBody>
          <a:bodyPr wrap="square" rtlCol="0">
            <a:spAutoFit/>
          </a:bodyPr>
          <a:lstStyle/>
          <a:p>
            <a:pPr algn="ctr"/>
            <a:r>
              <a:rPr lang="fr-FR" b="1" i="1" dirty="0" smtClean="0">
                <a:solidFill>
                  <a:srgbClr val="C00000"/>
                </a:solidFill>
                <a:latin typeface="Times New Roman" pitchFamily="18" charset="0"/>
                <a:cs typeface="Times New Roman" pitchFamily="18" charset="0"/>
              </a:rPr>
              <a:t>Tableau statistique de  la variable X’</a:t>
            </a:r>
            <a:endParaRPr lang="fr-FR" b="1" i="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5043510"/>
          </a:xfrm>
        </p:spPr>
        <p:txBody>
          <a:bodyPr>
            <a:normAutofit/>
          </a:bodyPr>
          <a:lstStyle/>
          <a:p>
            <a:pPr algn="just">
              <a:lnSpc>
                <a:spcPct val="170000"/>
              </a:lnSpc>
              <a:buFont typeface="Arial" pitchFamily="34" charset="0"/>
              <a:buNone/>
            </a:pPr>
            <a:r>
              <a:rPr lang="fr-FR" sz="1800" b="1" dirty="0" smtClean="0">
                <a:solidFill>
                  <a:srgbClr val="C00000"/>
                </a:solidFill>
                <a:latin typeface="Times New Roman" pitchFamily="18" charset="0"/>
                <a:cs typeface="Times New Roman" pitchFamily="18" charset="0"/>
              </a:rPr>
              <a:t>1. Collecte des données</a:t>
            </a:r>
            <a:r>
              <a:rPr lang="fr-FR" sz="1800" dirty="0" smtClean="0">
                <a:latin typeface="Times New Roman" pitchFamily="18" charset="0"/>
                <a:cs typeface="Times New Roman" pitchFamily="18" charset="0"/>
              </a:rPr>
              <a:t>: ce processus est préliminaire à l'analyse statistique des données. Il s’agit du Rassemblement systématique des données dans un but particulier à partir de diverses sources, y compris des questionnaires, des entrevues, des observations, d'enregistrements existants, et de dispositifs électroniques..</a:t>
            </a:r>
          </a:p>
          <a:p>
            <a:pPr algn="just">
              <a:lnSpc>
                <a:spcPct val="170000"/>
              </a:lnSpc>
              <a:buFont typeface="Arial" pitchFamily="34" charset="0"/>
              <a:buNone/>
            </a:pPr>
            <a:r>
              <a:rPr lang="fr-FR" sz="1800" b="1" dirty="0" smtClean="0">
                <a:solidFill>
                  <a:srgbClr val="C00000"/>
                </a:solidFill>
                <a:latin typeface="Times New Roman" pitchFamily="18" charset="0"/>
                <a:cs typeface="Times New Roman" pitchFamily="18" charset="0"/>
              </a:rPr>
              <a:t>2. Analyse statistique</a:t>
            </a:r>
            <a:r>
              <a:rPr lang="fr-FR" sz="1800" dirty="0" smtClean="0">
                <a:latin typeface="Times New Roman" pitchFamily="18" charset="0"/>
                <a:cs typeface="Times New Roman" pitchFamily="18" charset="0"/>
              </a:rPr>
              <a:t>: une fois que les données sont collectées, l'étape suivante est de grouper et structurer celles-ci. Cette étape a pour objectif L’organisation et le tri  des données récoltées et leur présentation sous forme de tableau, de graphique ou de carte.</a:t>
            </a:r>
          </a:p>
          <a:p>
            <a:pPr algn="just">
              <a:lnSpc>
                <a:spcPct val="170000"/>
              </a:lnSpc>
              <a:buFont typeface="Arial" pitchFamily="34" charset="0"/>
              <a:buNone/>
            </a:pPr>
            <a:r>
              <a:rPr lang="fr-FR" sz="1800" b="1" dirty="0" smtClean="0">
                <a:solidFill>
                  <a:srgbClr val="C00000"/>
                </a:solidFill>
                <a:latin typeface="Times New Roman" pitchFamily="18" charset="0"/>
                <a:cs typeface="Times New Roman" pitchFamily="18" charset="0"/>
              </a:rPr>
              <a:t>3. Décision statistique</a:t>
            </a:r>
            <a:r>
              <a:rPr lang="fr-FR" sz="1800" dirty="0" smtClean="0">
                <a:latin typeface="Times New Roman" pitchFamily="18" charset="0"/>
                <a:cs typeface="Times New Roman" pitchFamily="18" charset="0"/>
              </a:rPr>
              <a:t>: une fois les éléments connus et assimilés, il est possible de tirer des conclusions et de définir des actions.</a:t>
            </a:r>
            <a:endParaRPr lang="fr-FR" sz="1800" dirty="0">
              <a:latin typeface="Times New Roman" pitchFamily="18" charset="0"/>
              <a:cs typeface="Times New Roman" pitchFamily="18" charset="0"/>
            </a:endParaRP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000" b="1" i="0" u="none" strike="noStrike" kern="1200" cap="none" spc="0" normalizeH="0" baseline="0" noProof="0" dirty="0" smtClean="0">
                <a:ln>
                  <a:noFill/>
                </a:ln>
                <a:solidFill>
                  <a:srgbClr val="C00000"/>
                </a:solidFill>
                <a:effectLst/>
                <a:uLnTx/>
                <a:uFillTx/>
                <a:latin typeface="Constantia" pitchFamily="18" charset="0"/>
                <a:ea typeface="+mn-ea"/>
                <a:cs typeface="+mn-cs"/>
              </a:rPr>
              <a:t>DEMARCHE</a:t>
            </a:r>
            <a:r>
              <a:rPr kumimoji="0" lang="fr-FR" sz="4000" b="1" i="0" u="none" strike="noStrike" kern="1200" cap="none" spc="0" normalizeH="0" noProof="0" dirty="0" smtClean="0">
                <a:ln>
                  <a:noFill/>
                </a:ln>
                <a:solidFill>
                  <a:srgbClr val="C00000"/>
                </a:solidFill>
                <a:effectLst/>
                <a:uLnTx/>
                <a:uFillTx/>
                <a:latin typeface="Constantia" pitchFamily="18" charset="0"/>
                <a:ea typeface="+mn-ea"/>
                <a:cs typeface="+mn-cs"/>
              </a:rPr>
              <a:t> DE LA STATISTIQUE</a:t>
            </a:r>
            <a:endParaRPr kumimoji="0" lang="fr-FR" sz="4000" b="1" i="0" u="none" strike="noStrike" kern="1200" cap="none" spc="0" normalizeH="0" baseline="0" noProof="0" dirty="0" smtClean="0">
              <a:ln>
                <a:noFill/>
              </a:ln>
              <a:solidFill>
                <a:srgbClr val="C00000"/>
              </a:solidFill>
              <a:effectLst/>
              <a:uLnTx/>
              <a:uFillTx/>
              <a:latin typeface="Constantia"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400" b="1" dirty="0" smtClean="0">
                <a:solidFill>
                  <a:srgbClr val="C00000"/>
                </a:solidFill>
                <a:latin typeface="Times New Roman" pitchFamily="18" charset="0"/>
                <a:cs typeface="Times New Roman" pitchFamily="18" charset="0"/>
              </a:rPr>
              <a:t>Calcul de la moyenne par changement de variable</a:t>
            </a:r>
          </a:p>
          <a:p>
            <a:r>
              <a:rPr lang="fr-FR" dirty="0" smtClean="0">
                <a:latin typeface="Times New Roman" pitchFamily="18" charset="0"/>
                <a:cs typeface="Times New Roman" pitchFamily="18" charset="0"/>
              </a:rPr>
              <a:t>Le calcul de la moyenne    se fait à partir du calcul de la moyenne     </a:t>
            </a:r>
            <a:r>
              <a:rPr lang="fr-FR" dirty="0" smtClean="0"/>
              <a:t>. </a:t>
            </a:r>
            <a:r>
              <a:rPr lang="fr-FR" dirty="0" smtClean="0">
                <a:latin typeface="Times New Roman" pitchFamily="18" charset="0"/>
                <a:cs typeface="Times New Roman" pitchFamily="18" charset="0"/>
              </a:rPr>
              <a:t>Comme :</a:t>
            </a:r>
          </a:p>
          <a:p>
            <a:endParaRPr lang="fr-FR" dirty="0" smtClean="0"/>
          </a:p>
          <a:p>
            <a:endParaRPr lang="fr-FR" dirty="0" smtClean="0"/>
          </a:p>
          <a:p>
            <a:r>
              <a:rPr lang="fr-FR" dirty="0" smtClean="0">
                <a:latin typeface="Times New Roman" pitchFamily="18" charset="0"/>
                <a:cs typeface="Times New Roman" pitchFamily="18" charset="0"/>
              </a:rPr>
              <a:t>D’après la propriété de la moyenne: </a:t>
            </a:r>
            <a:endParaRPr lang="fr-FR" dirty="0">
              <a:latin typeface="Times New Roman" pitchFamily="18" charset="0"/>
              <a:cs typeface="Times New Roman" pitchFamily="18" charset="0"/>
            </a:endParaRP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102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024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893471" y="2643182"/>
            <a:ext cx="214314" cy="428628"/>
          </a:xfrm>
          <a:prstGeom prst="rect">
            <a:avLst/>
          </a:prstGeom>
          <a:noFill/>
        </p:spPr>
      </p:pic>
      <p:sp>
        <p:nvSpPr>
          <p:cNvPr id="1024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0243"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429124" y="3143248"/>
            <a:ext cx="266701" cy="451340"/>
          </a:xfrm>
          <a:prstGeom prst="rect">
            <a:avLst/>
          </a:prstGeom>
          <a:noFill/>
        </p:spPr>
      </p:pic>
      <p:pic>
        <p:nvPicPr>
          <p:cNvPr id="9"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071538" y="3929066"/>
            <a:ext cx="1690699" cy="674375"/>
          </a:xfrm>
          <a:prstGeom prst="rect">
            <a:avLst/>
          </a:prstGeom>
          <a:noFill/>
        </p:spPr>
      </p:pic>
      <p:sp>
        <p:nvSpPr>
          <p:cNvPr id="1024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0245" name="Picture 5"/>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929190" y="4000504"/>
            <a:ext cx="2125281" cy="500066"/>
          </a:xfrm>
          <a:prstGeom prst="rect">
            <a:avLst/>
          </a:prstGeom>
          <a:noFill/>
        </p:spPr>
      </p:pic>
      <p:sp>
        <p:nvSpPr>
          <p:cNvPr id="12" name="Double flèche horizontale 11"/>
          <p:cNvSpPr/>
          <p:nvPr/>
        </p:nvSpPr>
        <p:spPr>
          <a:xfrm>
            <a:off x="3571868" y="4000504"/>
            <a:ext cx="714380" cy="357190"/>
          </a:xfrm>
          <a:prstGeom prst="lef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
        <p:nvSpPr>
          <p:cNvPr id="1024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0247" name="Picture 7"/>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5072066" y="5715017"/>
            <a:ext cx="2286016" cy="59871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0245"/>
                                        </p:tgtEl>
                                        <p:attrNameLst>
                                          <p:attrName>style.visibility</p:attrName>
                                        </p:attrNameLst>
                                      </p:cBhvr>
                                      <p:to>
                                        <p:strVal val="visible"/>
                                      </p:to>
                                    </p:set>
                                    <p:animEffect transition="in" filter="slide(fromBottom)">
                                      <p:cBhvr>
                                        <p:cTn id="7" dur="500"/>
                                        <p:tgtEl>
                                          <p:spTgt spid="10245"/>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Bottom)">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slide(fromBottom)">
                                      <p:cBhvr>
                                        <p:cTn id="15" dur="500"/>
                                        <p:tgtEl>
                                          <p:spTgt spid="3">
                                            <p:txEl>
                                              <p:pRg st="5" end="5"/>
                                            </p:txEl>
                                          </p:spTgt>
                                        </p:tgtEl>
                                      </p:cBhvr>
                                    </p:animEffect>
                                  </p:childTnLst>
                                </p:cTn>
                              </p:par>
                              <p:par>
                                <p:cTn id="16" presetID="12" presetClass="entr" presetSubtype="4" fill="hold" nodeType="withEffect">
                                  <p:stCondLst>
                                    <p:cond delay="0"/>
                                  </p:stCondLst>
                                  <p:childTnLst>
                                    <p:set>
                                      <p:cBhvr>
                                        <p:cTn id="17" dur="1" fill="hold">
                                          <p:stCondLst>
                                            <p:cond delay="0"/>
                                          </p:stCondLst>
                                        </p:cTn>
                                        <p:tgtEl>
                                          <p:spTgt spid="10247"/>
                                        </p:tgtEl>
                                        <p:attrNameLst>
                                          <p:attrName>style.visibility</p:attrName>
                                        </p:attrNameLst>
                                      </p:cBhvr>
                                      <p:to>
                                        <p:strVal val="visible"/>
                                      </p:to>
                                    </p:set>
                                    <p:animEffect transition="in" filter="slide(fromBottom)">
                                      <p:cBhvr>
                                        <p:cTn id="18" dur="500"/>
                                        <p:tgtEl>
                                          <p:spTgt spid="102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400" b="1" dirty="0" smtClean="0">
                <a:solidFill>
                  <a:srgbClr val="C00000"/>
                </a:solidFill>
                <a:latin typeface="Times New Roman" pitchFamily="18" charset="0"/>
                <a:cs typeface="Times New Roman" pitchFamily="18" charset="0"/>
              </a:rPr>
              <a:t>Calcul de la moyenne par changement de variable</a:t>
            </a:r>
          </a:p>
          <a:p>
            <a:r>
              <a:rPr lang="fr-FR" sz="2400" i="1" dirty="0" smtClean="0">
                <a:latin typeface="Times New Roman" pitchFamily="18" charset="0"/>
                <a:cs typeface="Times New Roman" pitchFamily="18" charset="0"/>
              </a:rPr>
              <a:t>Application</a:t>
            </a:r>
            <a:r>
              <a:rPr lang="fr-FR" dirty="0" smtClean="0"/>
              <a:t> </a:t>
            </a:r>
            <a:r>
              <a:rPr lang="fr-FR" sz="2400" i="1" dirty="0" smtClean="0">
                <a:latin typeface="Times New Roman" pitchFamily="18" charset="0"/>
                <a:cs typeface="Times New Roman" pitchFamily="18" charset="0"/>
              </a:rPr>
              <a:t>(on prend x</a:t>
            </a:r>
            <a:r>
              <a:rPr lang="fr-FR" sz="2400" i="1" baseline="-25000" dirty="0" smtClean="0">
                <a:latin typeface="Times New Roman" pitchFamily="18" charset="0"/>
                <a:cs typeface="Times New Roman" pitchFamily="18" charset="0"/>
              </a:rPr>
              <a:t>0</a:t>
            </a:r>
            <a:r>
              <a:rPr lang="fr-FR" sz="2400" i="1" dirty="0" smtClean="0">
                <a:latin typeface="Times New Roman" pitchFamily="18" charset="0"/>
                <a:cs typeface="Times New Roman" pitchFamily="18" charset="0"/>
              </a:rPr>
              <a:t>=mode); (a=5)</a:t>
            </a:r>
            <a:endParaRPr lang="fr-FR" i="1" dirty="0" smtClean="0">
              <a:latin typeface="Times New Roman" pitchFamily="18" charset="0"/>
              <a:cs typeface="Times New Roman" pitchFamily="18" charset="0"/>
            </a:endParaRPr>
          </a:p>
          <a:p>
            <a:pPr>
              <a:buNone/>
            </a:pPr>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graphicFrame>
        <p:nvGraphicFramePr>
          <p:cNvPr id="6" name="Tableau 5"/>
          <p:cNvGraphicFramePr>
            <a:graphicFrameLocks noGrp="1"/>
          </p:cNvGraphicFramePr>
          <p:nvPr/>
        </p:nvGraphicFramePr>
        <p:xfrm>
          <a:off x="500034" y="3143248"/>
          <a:ext cx="5429290" cy="3510280"/>
        </p:xfrm>
        <a:graphic>
          <a:graphicData uri="http://schemas.openxmlformats.org/drawingml/2006/table">
            <a:tbl>
              <a:tblPr firstRow="1" bandRow="1">
                <a:tableStyleId>{5940675A-B579-460E-94D1-54222C63F5DA}</a:tableStyleId>
              </a:tblPr>
              <a:tblGrid>
                <a:gridCol w="976052"/>
                <a:gridCol w="976052"/>
                <a:gridCol w="1159062"/>
                <a:gridCol w="1159062"/>
                <a:gridCol w="1159062"/>
              </a:tblGrid>
              <a:tr h="370840">
                <a:tc>
                  <a:txBody>
                    <a:bodyPr/>
                    <a:lstStyle/>
                    <a:p>
                      <a:pPr algn="ctr"/>
                      <a:r>
                        <a:rPr lang="fr-FR" b="1" dirty="0" smtClean="0">
                          <a:latin typeface="Times New Roman" pitchFamily="18" charset="0"/>
                          <a:cs typeface="Times New Roman" pitchFamily="18" charset="0"/>
                        </a:rPr>
                        <a:t>xi </a:t>
                      </a:r>
                      <a:endParaRPr lang="fr-FR" b="1" dirty="0">
                        <a:latin typeface="Times New Roman" pitchFamily="18" charset="0"/>
                        <a:cs typeface="Times New Roman" pitchFamily="18" charset="0"/>
                      </a:endParaRPr>
                    </a:p>
                  </a:txBody>
                  <a:tcPr/>
                </a:tc>
                <a:tc>
                  <a:txBody>
                    <a:bodyPr/>
                    <a:lstStyle/>
                    <a:p>
                      <a:pPr algn="ctr"/>
                      <a:r>
                        <a:rPr lang="fr-FR" b="1" dirty="0" smtClean="0">
                          <a:latin typeface="Times New Roman" pitchFamily="18" charset="0"/>
                          <a:cs typeface="Times New Roman" pitchFamily="18" charset="0"/>
                        </a:rPr>
                        <a:t>ni </a:t>
                      </a:r>
                      <a:endParaRPr lang="fr-FR" b="1" dirty="0">
                        <a:latin typeface="Times New Roman" pitchFamily="18" charset="0"/>
                        <a:cs typeface="Times New Roman" pitchFamily="18" charset="0"/>
                      </a:endParaRPr>
                    </a:p>
                  </a:txBody>
                  <a:tcPr/>
                </a:tc>
                <a:tc>
                  <a:txBody>
                    <a:bodyPr/>
                    <a:lstStyle/>
                    <a:p>
                      <a:pPr algn="ctr"/>
                      <a:r>
                        <a:rPr lang="fr-FR" sz="1800" b="1" i="0" dirty="0" smtClean="0">
                          <a:latin typeface="Times New Roman" pitchFamily="18" charset="0"/>
                          <a:cs typeface="Times New Roman" pitchFamily="18" charset="0"/>
                        </a:rPr>
                        <a:t>x</a:t>
                      </a:r>
                      <a:r>
                        <a:rPr lang="fr-FR" sz="1800" b="1" i="0" baseline="-25000" dirty="0" smtClean="0">
                          <a:latin typeface="Times New Roman" pitchFamily="18" charset="0"/>
                          <a:cs typeface="Times New Roman" pitchFamily="18" charset="0"/>
                        </a:rPr>
                        <a:t>i</a:t>
                      </a:r>
                      <a:r>
                        <a:rPr lang="fr-FR" sz="1800" b="1" i="0" dirty="0" smtClean="0">
                          <a:latin typeface="Times New Roman" pitchFamily="18" charset="0"/>
                          <a:cs typeface="Times New Roman" pitchFamily="18" charset="0"/>
                        </a:rPr>
                        <a:t>-x</a:t>
                      </a:r>
                      <a:r>
                        <a:rPr lang="fr-FR" sz="1800" b="1" i="0" baseline="-25000" dirty="0" smtClean="0">
                          <a:latin typeface="Times New Roman" pitchFamily="18" charset="0"/>
                          <a:cs typeface="Times New Roman" pitchFamily="18" charset="0"/>
                        </a:rPr>
                        <a:t>0</a:t>
                      </a:r>
                    </a:p>
                    <a:p>
                      <a:pPr algn="ctr"/>
                      <a:r>
                        <a:rPr lang="fr-FR" sz="1800" b="0" i="1" dirty="0" smtClean="0">
                          <a:latin typeface="Times New Roman" pitchFamily="18" charset="0"/>
                          <a:cs typeface="Times New Roman" pitchFamily="18" charset="0"/>
                        </a:rPr>
                        <a:t>(x</a:t>
                      </a:r>
                      <a:r>
                        <a:rPr lang="fr-FR" sz="1800" b="0" i="1" baseline="-25000" dirty="0" smtClean="0">
                          <a:latin typeface="Times New Roman" pitchFamily="18" charset="0"/>
                          <a:cs typeface="Times New Roman" pitchFamily="18" charset="0"/>
                        </a:rPr>
                        <a:t>i</a:t>
                      </a:r>
                      <a:r>
                        <a:rPr lang="fr-FR" sz="1800" b="0" i="1" kern="1200" dirty="0" smtClean="0">
                          <a:solidFill>
                            <a:schemeClr val="tx1"/>
                          </a:solidFill>
                          <a:latin typeface="Times New Roman" pitchFamily="18" charset="0"/>
                          <a:ea typeface="+mn-ea"/>
                          <a:cs typeface="Times New Roman" pitchFamily="18" charset="0"/>
                        </a:rPr>
                        <a:t>-130)</a:t>
                      </a:r>
                    </a:p>
                  </a:txBody>
                  <a:tcPr/>
                </a:tc>
                <a:tc>
                  <a:txBody>
                    <a:bodyPr/>
                    <a:lstStyle/>
                    <a:p>
                      <a:pPr algn="ctr"/>
                      <a:r>
                        <a:rPr lang="fr-FR" sz="1800" b="1" i="0" dirty="0" smtClean="0">
                          <a:latin typeface="Times New Roman" pitchFamily="18" charset="0"/>
                          <a:cs typeface="Times New Roman" pitchFamily="18" charset="0"/>
                        </a:rPr>
                        <a:t>(x</a:t>
                      </a:r>
                      <a:r>
                        <a:rPr lang="fr-FR" sz="1800" b="1" i="0" baseline="-25000" dirty="0" smtClean="0">
                          <a:latin typeface="Times New Roman" pitchFamily="18" charset="0"/>
                          <a:cs typeface="Times New Roman" pitchFamily="18" charset="0"/>
                        </a:rPr>
                        <a:t>i</a:t>
                      </a:r>
                      <a:r>
                        <a:rPr lang="fr-FR" sz="1800" b="1" i="0" dirty="0" smtClean="0">
                          <a:latin typeface="Times New Roman" pitchFamily="18" charset="0"/>
                          <a:cs typeface="Times New Roman" pitchFamily="18" charset="0"/>
                        </a:rPr>
                        <a:t>-x</a:t>
                      </a:r>
                      <a:r>
                        <a:rPr lang="fr-FR" sz="1800" b="1" i="0" baseline="-25000" dirty="0" smtClean="0">
                          <a:latin typeface="Times New Roman" pitchFamily="18" charset="0"/>
                          <a:cs typeface="Times New Roman" pitchFamily="18" charset="0"/>
                        </a:rPr>
                        <a:t>0</a:t>
                      </a:r>
                      <a:r>
                        <a:rPr lang="fr-FR" sz="1800" b="1" kern="1200" dirty="0" smtClean="0">
                          <a:solidFill>
                            <a:schemeClr val="tx1"/>
                          </a:solidFill>
                          <a:latin typeface="Times New Roman" pitchFamily="18" charset="0"/>
                          <a:ea typeface="+mn-ea"/>
                          <a:cs typeface="Times New Roman" pitchFamily="18" charset="0"/>
                        </a:rPr>
                        <a:t>)/a</a:t>
                      </a:r>
                      <a:endParaRPr lang="fr-FR" sz="1800" b="1" i="0" baseline="-25000" dirty="0" smtClean="0">
                        <a:latin typeface="Times New Roman" pitchFamily="18" charset="0"/>
                        <a:cs typeface="Times New Roman" pitchFamily="18" charset="0"/>
                      </a:endParaRPr>
                    </a:p>
                    <a:p>
                      <a:pPr algn="ctr"/>
                      <a:r>
                        <a:rPr lang="fr-FR" sz="1800" b="0" i="1" dirty="0" smtClean="0">
                          <a:latin typeface="Times New Roman" pitchFamily="18" charset="0"/>
                          <a:cs typeface="Times New Roman" pitchFamily="18" charset="0"/>
                        </a:rPr>
                        <a:t>(x</a:t>
                      </a:r>
                      <a:r>
                        <a:rPr lang="fr-FR" sz="1800" b="0" i="1" baseline="-25000" dirty="0" smtClean="0">
                          <a:latin typeface="Times New Roman" pitchFamily="18" charset="0"/>
                          <a:cs typeface="Times New Roman" pitchFamily="18" charset="0"/>
                        </a:rPr>
                        <a:t>i</a:t>
                      </a:r>
                      <a:r>
                        <a:rPr lang="fr-FR" sz="1800" b="0" i="1" kern="1200" dirty="0" smtClean="0">
                          <a:solidFill>
                            <a:schemeClr val="tx1"/>
                          </a:solidFill>
                          <a:latin typeface="Times New Roman" pitchFamily="18" charset="0"/>
                          <a:ea typeface="+mn-ea"/>
                          <a:cs typeface="Times New Roman" pitchFamily="18" charset="0"/>
                        </a:rPr>
                        <a:t>-130)/5</a:t>
                      </a:r>
                    </a:p>
                    <a:p>
                      <a:pPr algn="ctr"/>
                      <a:endParaRPr lang="fr-FR" sz="1800" b="1" kern="1200" dirty="0" smtClean="0">
                        <a:solidFill>
                          <a:schemeClr val="tx1"/>
                        </a:solidFill>
                        <a:latin typeface="Times New Roman" pitchFamily="18" charset="0"/>
                        <a:ea typeface="+mn-ea"/>
                        <a:cs typeface="Times New Roman" pitchFamily="18" charset="0"/>
                      </a:endParaRPr>
                    </a:p>
                  </a:txBody>
                  <a:tcPr/>
                </a:tc>
                <a:tc>
                  <a:txBody>
                    <a:bodyPr/>
                    <a:lstStyle/>
                    <a:p>
                      <a:pPr algn="ctr"/>
                      <a:r>
                        <a:rPr lang="fr-FR" sz="1800" b="1" kern="1200" dirty="0" err="1" smtClean="0">
                          <a:solidFill>
                            <a:schemeClr val="tx1"/>
                          </a:solidFill>
                          <a:latin typeface="Times New Roman" pitchFamily="18" charset="0"/>
                          <a:ea typeface="+mn-ea"/>
                          <a:cs typeface="Times New Roman" pitchFamily="18" charset="0"/>
                        </a:rPr>
                        <a:t>ni</a:t>
                      </a:r>
                      <a:r>
                        <a:rPr lang="fr-FR" sz="1800" b="1" i="0" dirty="0" err="1" smtClean="0">
                          <a:latin typeface="Times New Roman" pitchFamily="18" charset="0"/>
                          <a:cs typeface="Times New Roman" pitchFamily="18" charset="0"/>
                        </a:rPr>
                        <a:t>x’</a:t>
                      </a:r>
                      <a:r>
                        <a:rPr lang="fr-FR" sz="1800" b="1" i="0" baseline="-25000" dirty="0" err="1" smtClean="0">
                          <a:latin typeface="Times New Roman" pitchFamily="18" charset="0"/>
                          <a:cs typeface="Times New Roman" pitchFamily="18" charset="0"/>
                        </a:rPr>
                        <a:t>i</a:t>
                      </a:r>
                      <a:endParaRPr lang="fr-FR" sz="1800" b="1" i="0" kern="1200" dirty="0" smtClean="0">
                        <a:solidFill>
                          <a:schemeClr val="tx1"/>
                        </a:solidFill>
                        <a:latin typeface="Times New Roman" pitchFamily="18" charset="0"/>
                        <a:ea typeface="+mn-ea"/>
                        <a:cs typeface="Times New Roman" pitchFamily="18" charset="0"/>
                      </a:endParaRPr>
                    </a:p>
                  </a:txBody>
                  <a:tcPr/>
                </a:tc>
              </a:tr>
              <a:tr h="370840">
                <a:tc>
                  <a:txBody>
                    <a:bodyPr/>
                    <a:lstStyle/>
                    <a:p>
                      <a:pPr algn="ctr"/>
                      <a:r>
                        <a:rPr lang="fr-FR" dirty="0" smtClean="0">
                          <a:latin typeface="Times New Roman" pitchFamily="18" charset="0"/>
                          <a:cs typeface="Times New Roman" pitchFamily="18" charset="0"/>
                        </a:rPr>
                        <a:t>120</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3</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-10</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-2</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-6</a:t>
                      </a:r>
                      <a:endParaRPr lang="fr-FR" dirty="0">
                        <a:latin typeface="Times New Roman" pitchFamily="18" charset="0"/>
                        <a:cs typeface="Times New Roman" pitchFamily="18" charset="0"/>
                      </a:endParaRPr>
                    </a:p>
                  </a:txBody>
                  <a:tcPr/>
                </a:tc>
              </a:tr>
              <a:tr h="370840">
                <a:tc>
                  <a:txBody>
                    <a:bodyPr/>
                    <a:lstStyle/>
                    <a:p>
                      <a:pPr algn="ctr"/>
                      <a:r>
                        <a:rPr lang="fr-FR" dirty="0" smtClean="0">
                          <a:latin typeface="Times New Roman" pitchFamily="18" charset="0"/>
                          <a:cs typeface="Times New Roman" pitchFamily="18" charset="0"/>
                        </a:rPr>
                        <a:t>125</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5</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-5</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-1</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-5</a:t>
                      </a:r>
                      <a:endParaRPr lang="fr-FR" dirty="0">
                        <a:latin typeface="Times New Roman" pitchFamily="18" charset="0"/>
                        <a:cs typeface="Times New Roman" pitchFamily="18" charset="0"/>
                      </a:endParaRPr>
                    </a:p>
                  </a:txBody>
                  <a:tcPr/>
                </a:tc>
              </a:tr>
              <a:tr h="370840">
                <a:tc>
                  <a:txBody>
                    <a:bodyPr/>
                    <a:lstStyle/>
                    <a:p>
                      <a:pPr algn="ctr"/>
                      <a:r>
                        <a:rPr lang="fr-FR" dirty="0" smtClean="0">
                          <a:latin typeface="Times New Roman" pitchFamily="18" charset="0"/>
                          <a:cs typeface="Times New Roman" pitchFamily="18" charset="0"/>
                        </a:rPr>
                        <a:t>130</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9</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0</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0</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0</a:t>
                      </a:r>
                      <a:endParaRPr lang="fr-FR" dirty="0">
                        <a:latin typeface="Times New Roman" pitchFamily="18" charset="0"/>
                        <a:cs typeface="Times New Roman" pitchFamily="18" charset="0"/>
                      </a:endParaRPr>
                    </a:p>
                  </a:txBody>
                  <a:tcPr/>
                </a:tc>
              </a:tr>
              <a:tr h="370840">
                <a:tc>
                  <a:txBody>
                    <a:bodyPr/>
                    <a:lstStyle/>
                    <a:p>
                      <a:pPr algn="ctr"/>
                      <a:r>
                        <a:rPr lang="fr-FR" dirty="0" smtClean="0">
                          <a:latin typeface="Times New Roman" pitchFamily="18" charset="0"/>
                          <a:cs typeface="Times New Roman" pitchFamily="18" charset="0"/>
                        </a:rPr>
                        <a:t>135</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7</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5</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1</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7</a:t>
                      </a:r>
                      <a:endParaRPr lang="fr-FR" dirty="0">
                        <a:latin typeface="Times New Roman" pitchFamily="18" charset="0"/>
                        <a:cs typeface="Times New Roman" pitchFamily="18" charset="0"/>
                      </a:endParaRPr>
                    </a:p>
                  </a:txBody>
                  <a:tcPr/>
                </a:tc>
              </a:tr>
              <a:tr h="370840">
                <a:tc>
                  <a:txBody>
                    <a:bodyPr/>
                    <a:lstStyle/>
                    <a:p>
                      <a:pPr algn="ctr"/>
                      <a:r>
                        <a:rPr lang="fr-FR" dirty="0" smtClean="0">
                          <a:latin typeface="Times New Roman" pitchFamily="18" charset="0"/>
                          <a:cs typeface="Times New Roman" pitchFamily="18" charset="0"/>
                        </a:rPr>
                        <a:t>140</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2</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10</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2</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4</a:t>
                      </a:r>
                      <a:endParaRPr lang="fr-FR" dirty="0">
                        <a:latin typeface="Times New Roman" pitchFamily="18" charset="0"/>
                        <a:cs typeface="Times New Roman" pitchFamily="18" charset="0"/>
                      </a:endParaRPr>
                    </a:p>
                  </a:txBody>
                  <a:tcPr/>
                </a:tc>
              </a:tr>
              <a:tr h="370840">
                <a:tc>
                  <a:txBody>
                    <a:bodyPr/>
                    <a:lstStyle/>
                    <a:p>
                      <a:pPr algn="ctr"/>
                      <a:r>
                        <a:rPr lang="fr-FR" dirty="0" smtClean="0">
                          <a:latin typeface="Times New Roman" pitchFamily="18" charset="0"/>
                          <a:cs typeface="Times New Roman" pitchFamily="18" charset="0"/>
                        </a:rPr>
                        <a:t>145</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8</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15</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3</a:t>
                      </a:r>
                      <a:endParaRPr lang="fr-FR" dirty="0">
                        <a:latin typeface="Times New Roman" pitchFamily="18" charset="0"/>
                        <a:cs typeface="Times New Roman" pitchFamily="18" charset="0"/>
                      </a:endParaRPr>
                    </a:p>
                  </a:txBody>
                  <a:tcPr/>
                </a:tc>
                <a:tc>
                  <a:txBody>
                    <a:bodyPr/>
                    <a:lstStyle/>
                    <a:p>
                      <a:pPr algn="ctr"/>
                      <a:r>
                        <a:rPr lang="fr-FR" dirty="0" smtClean="0">
                          <a:latin typeface="Times New Roman" pitchFamily="18" charset="0"/>
                          <a:cs typeface="Times New Roman" pitchFamily="18" charset="0"/>
                        </a:rPr>
                        <a:t>24</a:t>
                      </a:r>
                      <a:endParaRPr lang="fr-FR" dirty="0">
                        <a:latin typeface="Times New Roman" pitchFamily="18" charset="0"/>
                        <a:cs typeface="Times New Roman" pitchFamily="18" charset="0"/>
                      </a:endParaRPr>
                    </a:p>
                  </a:txBody>
                  <a:tcPr/>
                </a:tc>
              </a:tr>
              <a:tr h="370840">
                <a:tc>
                  <a:txBody>
                    <a:bodyPr/>
                    <a:lstStyle/>
                    <a:p>
                      <a:pPr algn="ctr"/>
                      <a:r>
                        <a:rPr lang="fr-FR" b="1" dirty="0" smtClean="0">
                          <a:latin typeface="Times New Roman" pitchFamily="18" charset="0"/>
                          <a:cs typeface="Times New Roman" pitchFamily="18" charset="0"/>
                        </a:rPr>
                        <a:t>Total </a:t>
                      </a:r>
                      <a:endParaRPr lang="fr-FR" b="1" dirty="0">
                        <a:latin typeface="Times New Roman" pitchFamily="18" charset="0"/>
                        <a:cs typeface="Times New Roman" pitchFamily="18" charset="0"/>
                      </a:endParaRPr>
                    </a:p>
                  </a:txBody>
                  <a:tcPr/>
                </a:tc>
                <a:tc>
                  <a:txBody>
                    <a:bodyPr/>
                    <a:lstStyle/>
                    <a:p>
                      <a:pPr algn="ctr"/>
                      <a:r>
                        <a:rPr lang="fr-FR" b="1" dirty="0" smtClean="0">
                          <a:latin typeface="Times New Roman" pitchFamily="18" charset="0"/>
                          <a:cs typeface="Times New Roman" pitchFamily="18" charset="0"/>
                        </a:rPr>
                        <a:t>34</a:t>
                      </a:r>
                      <a:endParaRPr lang="fr-FR" b="1" dirty="0">
                        <a:latin typeface="Times New Roman" pitchFamily="18" charset="0"/>
                        <a:cs typeface="Times New Roman" pitchFamily="18" charset="0"/>
                      </a:endParaRPr>
                    </a:p>
                  </a:txBody>
                  <a:tcPr/>
                </a:tc>
                <a:tc>
                  <a:txBody>
                    <a:bodyPr/>
                    <a:lstStyle/>
                    <a:p>
                      <a:pPr algn="ctr"/>
                      <a:r>
                        <a:rPr lang="fr-FR" b="1" dirty="0" smtClean="0">
                          <a:latin typeface="Times New Roman" pitchFamily="18" charset="0"/>
                          <a:cs typeface="Times New Roman" pitchFamily="18" charset="0"/>
                        </a:rPr>
                        <a:t>-</a:t>
                      </a:r>
                      <a:endParaRPr lang="fr-FR" b="1" dirty="0">
                        <a:latin typeface="Times New Roman" pitchFamily="18" charset="0"/>
                        <a:cs typeface="Times New Roman" pitchFamily="18" charset="0"/>
                      </a:endParaRPr>
                    </a:p>
                  </a:txBody>
                  <a:tcPr/>
                </a:tc>
                <a:tc>
                  <a:txBody>
                    <a:bodyPr/>
                    <a:lstStyle/>
                    <a:p>
                      <a:pPr algn="ctr"/>
                      <a:r>
                        <a:rPr lang="fr-FR" b="1" dirty="0" smtClean="0">
                          <a:latin typeface="Times New Roman" pitchFamily="18" charset="0"/>
                          <a:cs typeface="Times New Roman" pitchFamily="18" charset="0"/>
                        </a:rPr>
                        <a:t>-</a:t>
                      </a:r>
                      <a:endParaRPr lang="fr-FR" b="1" dirty="0">
                        <a:latin typeface="Times New Roman" pitchFamily="18" charset="0"/>
                        <a:cs typeface="Times New Roman" pitchFamily="18" charset="0"/>
                      </a:endParaRPr>
                    </a:p>
                  </a:txBody>
                  <a:tcPr/>
                </a:tc>
                <a:tc>
                  <a:txBody>
                    <a:bodyPr/>
                    <a:lstStyle/>
                    <a:p>
                      <a:pPr algn="ctr"/>
                      <a:r>
                        <a:rPr lang="fr-FR" b="1" dirty="0" smtClean="0">
                          <a:latin typeface="Times New Roman" pitchFamily="18" charset="0"/>
                          <a:cs typeface="Times New Roman" pitchFamily="18" charset="0"/>
                        </a:rPr>
                        <a:t>24</a:t>
                      </a:r>
                      <a:endParaRPr lang="fr-FR" b="1" dirty="0">
                        <a:latin typeface="Times New Roman" pitchFamily="18" charset="0"/>
                        <a:cs typeface="Times New Roman" pitchFamily="18" charset="0"/>
                      </a:endParaRPr>
                    </a:p>
                  </a:txBody>
                  <a:tcPr/>
                </a:tc>
              </a:tr>
            </a:tbl>
          </a:graphicData>
        </a:graphic>
      </p:graphicFrame>
      <p:pic>
        <p:nvPicPr>
          <p:cNvPr id="8"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786578" y="3000372"/>
            <a:ext cx="1607355" cy="714380"/>
          </a:xfrm>
          <a:prstGeom prst="rect">
            <a:avLst/>
          </a:prstGeom>
          <a:noFill/>
        </p:spPr>
      </p:pic>
      <p:sp>
        <p:nvSpPr>
          <p:cNvPr id="92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922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9219"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786578" y="3929066"/>
            <a:ext cx="1660934" cy="928694"/>
          </a:xfrm>
          <a:prstGeom prst="rect">
            <a:avLst/>
          </a:prstGeom>
          <a:noFill/>
        </p:spPr>
      </p:pic>
      <p:sp>
        <p:nvSpPr>
          <p:cNvPr id="922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9221"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858016" y="5143511"/>
            <a:ext cx="1547822" cy="599157"/>
          </a:xfrm>
          <a:prstGeom prst="rect">
            <a:avLst/>
          </a:prstGeom>
          <a:noFill/>
          <a:ln>
            <a:solidFill>
              <a:schemeClr val="tx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lide(fromBottom)">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9219"/>
                                        </p:tgtEl>
                                        <p:attrNameLst>
                                          <p:attrName>style.visibility</p:attrName>
                                        </p:attrNameLst>
                                      </p:cBhvr>
                                      <p:to>
                                        <p:strVal val="visible"/>
                                      </p:to>
                                    </p:set>
                                    <p:animEffect transition="in" filter="slide(fromBottom)">
                                      <p:cBhvr>
                                        <p:cTn id="12" dur="500"/>
                                        <p:tgtEl>
                                          <p:spTgt spid="9219"/>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9221"/>
                                        </p:tgtEl>
                                        <p:attrNameLst>
                                          <p:attrName>style.visibility</p:attrName>
                                        </p:attrNameLst>
                                      </p:cBhvr>
                                      <p:to>
                                        <p:strVal val="visible"/>
                                      </p:to>
                                    </p:set>
                                    <p:animEffect transition="in" filter="slide(fromBottom)">
                                      <p:cBhvr>
                                        <p:cTn id="17" dur="500"/>
                                        <p:tgtEl>
                                          <p:spTgt spid="92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400" b="1" dirty="0" smtClean="0">
                <a:solidFill>
                  <a:srgbClr val="C00000"/>
                </a:solidFill>
                <a:latin typeface="Times New Roman" pitchFamily="18" charset="0"/>
                <a:cs typeface="Times New Roman" pitchFamily="18" charset="0"/>
              </a:rPr>
              <a:t>Calcul de la moyenne par changement de variable</a:t>
            </a:r>
          </a:p>
          <a:p>
            <a:r>
              <a:rPr lang="fr-FR" sz="2800" i="1" dirty="0" smtClean="0">
                <a:latin typeface="Times New Roman" pitchFamily="18" charset="0"/>
                <a:cs typeface="Times New Roman" pitchFamily="18" charset="0"/>
              </a:rPr>
              <a:t>Application</a:t>
            </a:r>
            <a:endParaRPr lang="fr-FR" sz="2800"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pic>
        <p:nvPicPr>
          <p:cNvPr id="5" name="Picture 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71472" y="3357562"/>
            <a:ext cx="2286016" cy="598719"/>
          </a:xfrm>
          <a:prstGeom prst="rect">
            <a:avLst/>
          </a:prstGeom>
          <a:noFill/>
        </p:spPr>
      </p:pic>
      <p:sp>
        <p:nvSpPr>
          <p:cNvPr id="6" name="Flèche droite 5"/>
          <p:cNvSpPr/>
          <p:nvPr/>
        </p:nvSpPr>
        <p:spPr>
          <a:xfrm>
            <a:off x="3071802" y="3500438"/>
            <a:ext cx="714380" cy="35719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
        <p:nvSpPr>
          <p:cNvPr id="81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819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000496" y="3429000"/>
            <a:ext cx="3000396" cy="500066"/>
          </a:xfrm>
          <a:prstGeom prst="rect">
            <a:avLst/>
          </a:prstGeom>
          <a:noFill/>
        </p:spPr>
      </p:pic>
      <p:sp>
        <p:nvSpPr>
          <p:cNvPr id="820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8201" name="Picture 9"/>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000496" y="4286256"/>
            <a:ext cx="1943114" cy="571504"/>
          </a:xfrm>
          <a:prstGeom prst="rect">
            <a:avLst/>
          </a:prstGeom>
          <a:noFill/>
          <a:ln>
            <a:solidFill>
              <a:schemeClr val="tx1"/>
            </a:solidFill>
          </a:ln>
        </p:spPr>
      </p:pic>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229600" cy="5043510"/>
          </a:xfrm>
        </p:spPr>
        <p:txBody>
          <a:bodyPr>
            <a:normAutofit lnSpcReduction="10000"/>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Autres types de moyennes</a:t>
            </a:r>
          </a:p>
          <a:p>
            <a:pPr algn="just">
              <a:lnSpc>
                <a:spcPct val="150000"/>
              </a:lnSpc>
            </a:pPr>
            <a:r>
              <a:rPr lang="fr-FR" sz="2400" b="1" i="1" dirty="0" smtClean="0">
                <a:latin typeface="Times New Roman" pitchFamily="18" charset="0"/>
                <a:cs typeface="Times New Roman" pitchFamily="18" charset="0"/>
              </a:rPr>
              <a:t>La moyenne géométrique : </a:t>
            </a:r>
            <a:r>
              <a:rPr lang="fr-FR" sz="1900" dirty="0" smtClean="0">
                <a:latin typeface="Times New Roman" pitchFamily="18" charset="0"/>
                <a:cs typeface="Times New Roman" pitchFamily="18" charset="0"/>
              </a:rPr>
              <a:t>La moyenne géométrique, G, est la valeur moyenne de valeurs concernées par un phénomène multiplicatif comme l'évolution d'un taux de croissance ou d’un  taux d’</a:t>
            </a:r>
            <a:r>
              <a:rPr lang="fr-FR" sz="1900" dirty="0" err="1" smtClean="0">
                <a:latin typeface="Times New Roman" pitchFamily="18" charset="0"/>
                <a:cs typeface="Times New Roman" pitchFamily="18" charset="0"/>
              </a:rPr>
              <a:t>interet</a:t>
            </a:r>
            <a:r>
              <a:rPr lang="fr-FR" sz="1900" dirty="0" smtClean="0">
                <a:latin typeface="Times New Roman" pitchFamily="18" charset="0"/>
                <a:cs typeface="Times New Roman" pitchFamily="18" charset="0"/>
              </a:rPr>
              <a:t> par exemple. Sa formule est :</a:t>
            </a:r>
          </a:p>
          <a:p>
            <a:pPr algn="just">
              <a:lnSpc>
                <a:spcPct val="150000"/>
              </a:lnSpc>
              <a:buNone/>
            </a:pPr>
            <a:r>
              <a:rPr lang="fr-FR" sz="1900" dirty="0" smtClean="0">
                <a:latin typeface="Times New Roman" pitchFamily="18" charset="0"/>
                <a:cs typeface="Times New Roman" pitchFamily="18" charset="0"/>
              </a:rPr>
              <a:t>	                                                             ou </a:t>
            </a:r>
          </a:p>
          <a:p>
            <a:pPr algn="just">
              <a:lnSpc>
                <a:spcPct val="150000"/>
              </a:lnSpc>
            </a:pPr>
            <a:r>
              <a:rPr lang="fr-FR" sz="1900" dirty="0" smtClean="0">
                <a:latin typeface="Times New Roman" pitchFamily="18" charset="0"/>
                <a:cs typeface="Times New Roman" pitchFamily="18" charset="0"/>
              </a:rPr>
              <a:t>La moyenne géométrique est un instrument permettant de calculer des taux moyens, notamment des taux moyens annuels. Son utilisation n’a un sens que si les valeurs ont un caractère multiplicatif. Elles est toujours inférieure ou égale à une moyenne arithmétique.</a:t>
            </a:r>
          </a:p>
        </p:txBody>
      </p:sp>
      <p:pic>
        <p:nvPicPr>
          <p:cNvPr id="4098" name="Picture 2"/>
          <p:cNvPicPr>
            <a:picLocks noChangeAspect="1" noChangeArrowheads="1"/>
          </p:cNvPicPr>
          <p:nvPr/>
        </p:nvPicPr>
        <p:blipFill>
          <a:blip r:embed="rId2"/>
          <a:srcRect r="2197" b="11765"/>
          <a:stretch>
            <a:fillRect/>
          </a:stretch>
        </p:blipFill>
        <p:spPr bwMode="auto">
          <a:xfrm>
            <a:off x="4929190" y="3857628"/>
            <a:ext cx="2643206" cy="1071570"/>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2285984" y="4143380"/>
            <a:ext cx="2143140" cy="574751"/>
          </a:xfrm>
          <a:prstGeom prst="rect">
            <a:avLst/>
          </a:prstGeom>
          <a:noFill/>
          <a:ln w="9525">
            <a:noFill/>
            <a:miter lim="800000"/>
            <a:headEnd/>
            <a:tailEnd/>
          </a:ln>
          <a:effectLst/>
        </p:spPr>
      </p:pic>
      <p:sp>
        <p:nvSpPr>
          <p:cNvPr id="2" name="Titre 1"/>
          <p:cNvSpPr>
            <a:spLocks noGrp="1"/>
          </p:cNvSpPr>
          <p:nvPr>
            <p:ph type="title"/>
          </p:nvPr>
        </p:nvSpPr>
        <p:spPr/>
        <p:txBody>
          <a:bodyPr/>
          <a:lstStyle/>
          <a:p>
            <a:endParaRPr lang="fr-F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Autres types de moyenne</a:t>
            </a:r>
          </a:p>
          <a:p>
            <a:pPr algn="just">
              <a:lnSpc>
                <a:spcPct val="150000"/>
              </a:lnSpc>
            </a:pPr>
            <a:r>
              <a:rPr lang="fr-FR" sz="2000" b="1" i="1" dirty="0" smtClean="0">
                <a:latin typeface="Times New Roman" pitchFamily="18" charset="0"/>
                <a:cs typeface="Times New Roman" pitchFamily="18" charset="0"/>
              </a:rPr>
              <a:t>La moyenne harmonique : </a:t>
            </a:r>
            <a:r>
              <a:rPr lang="fr-FR" sz="1900" dirty="0" smtClean="0">
                <a:latin typeface="Times New Roman" pitchFamily="18" charset="0"/>
                <a:cs typeface="Times New Roman" pitchFamily="18" charset="0"/>
              </a:rPr>
              <a:t>Cette moyenne est généralement utilisée pour calculer la valeur moyenne d'un ensemble de valeurs dont l'unité est exprimée en fonction d'une autre unité (km/h, F/kg, etc.), comme la vitesse. Elle se calcule comme suit: </a:t>
            </a:r>
          </a:p>
          <a:p>
            <a:pPr algn="just">
              <a:lnSpc>
                <a:spcPct val="150000"/>
              </a:lnSpc>
            </a:pPr>
            <a:endParaRPr lang="fr-FR" sz="1900" dirty="0" smtClean="0">
              <a:latin typeface="Times New Roman" pitchFamily="18" charset="0"/>
              <a:cs typeface="Times New Roman" pitchFamily="18" charset="0"/>
            </a:endParaRPr>
          </a:p>
          <a:p>
            <a:pPr algn="just">
              <a:lnSpc>
                <a:spcPct val="150000"/>
              </a:lnSpc>
              <a:buNone/>
            </a:pPr>
            <a:endParaRPr lang="fr-FR" sz="1900" dirty="0" smtClean="0">
              <a:latin typeface="Times New Roman" pitchFamily="18" charset="0"/>
              <a:cs typeface="Times New Roman" pitchFamily="18" charset="0"/>
            </a:endParaRPr>
          </a:p>
          <a:p>
            <a:pPr algn="just">
              <a:lnSpc>
                <a:spcPct val="150000"/>
              </a:lnSpc>
            </a:pPr>
            <a:r>
              <a:rPr lang="fr-FR" sz="1900" dirty="0" smtClean="0">
                <a:latin typeface="Times New Roman" pitchFamily="18" charset="0"/>
                <a:cs typeface="Times New Roman" pitchFamily="18" charset="0"/>
              </a:rPr>
              <a:t>On utilise la moyenne harmonique lorsqu’on veut déterminer un rapport moyen dans des domaines ou ils existent des liens de proportionnalité inverse.</a:t>
            </a:r>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pic>
        <p:nvPicPr>
          <p:cNvPr id="3074" name="Picture 2"/>
          <p:cNvPicPr>
            <a:picLocks noChangeAspect="1" noChangeArrowheads="1"/>
          </p:cNvPicPr>
          <p:nvPr/>
        </p:nvPicPr>
        <p:blipFill>
          <a:blip r:embed="rId2"/>
          <a:srcRect/>
          <a:stretch>
            <a:fillRect/>
          </a:stretch>
        </p:blipFill>
        <p:spPr bwMode="auto">
          <a:xfrm>
            <a:off x="3071802" y="3929066"/>
            <a:ext cx="4524375" cy="12382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5257800"/>
          </a:xfrm>
        </p:spPr>
        <p:txBody>
          <a:bodyPr>
            <a:normAutofit/>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Autres types de moyenne</a:t>
            </a:r>
          </a:p>
          <a:p>
            <a:pPr algn="just">
              <a:lnSpc>
                <a:spcPct val="150000"/>
              </a:lnSpc>
            </a:pPr>
            <a:r>
              <a:rPr lang="fr-FR" sz="2400" b="1" i="1" dirty="0" smtClean="0">
                <a:latin typeface="Times New Roman" pitchFamily="18" charset="0"/>
                <a:cs typeface="Times New Roman" pitchFamily="18" charset="0"/>
              </a:rPr>
              <a:t>La moyenne quadratique: </a:t>
            </a:r>
            <a:r>
              <a:rPr lang="fr-FR" sz="1900" dirty="0" smtClean="0">
                <a:latin typeface="Times New Roman" pitchFamily="18" charset="0"/>
                <a:cs typeface="Times New Roman" pitchFamily="18" charset="0"/>
              </a:rPr>
              <a:t>On l'utilise quand l'on désire que la moyenne soit positive, ou encore dans le calcul d'une moyenne des écarts à une valeur centrale, afin de ne pas avoir à travailler avec des valeurs négatives. Elle s'écrit: </a:t>
            </a:r>
          </a:p>
          <a:p>
            <a:pPr algn="just">
              <a:lnSpc>
                <a:spcPct val="150000"/>
              </a:lnSpc>
            </a:pPr>
            <a:endParaRPr lang="fr-FR" sz="1900" dirty="0" smtClean="0">
              <a:latin typeface="Times New Roman" pitchFamily="18" charset="0"/>
              <a:cs typeface="Times New Roman" pitchFamily="18" charset="0"/>
            </a:endParaRPr>
          </a:p>
          <a:p>
            <a:pPr algn="just">
              <a:lnSpc>
                <a:spcPct val="150000"/>
              </a:lnSpc>
            </a:pPr>
            <a:endParaRPr lang="fr-FR" sz="1900" dirty="0" smtClean="0">
              <a:latin typeface="Times New Roman" pitchFamily="18" charset="0"/>
              <a:cs typeface="Times New Roman" pitchFamily="18" charset="0"/>
            </a:endParaRPr>
          </a:p>
          <a:p>
            <a:pPr algn="just">
              <a:lnSpc>
                <a:spcPct val="150000"/>
              </a:lnSpc>
            </a:pPr>
            <a:r>
              <a:rPr lang="fr-FR" sz="1900" dirty="0" smtClean="0">
                <a:latin typeface="Times New Roman" pitchFamily="18" charset="0"/>
                <a:cs typeface="Times New Roman" pitchFamily="18" charset="0"/>
              </a:rPr>
              <a:t>Une moyenne qui trouve des applications lorsque l'on a affaire à des phénomène présentant un caractère sinusoïdal avec alternance de valeurs positives et de valeurs négatives. Elle est, de ce fait, très utilisée en électricité. Elle permet notamment de calculer la grandeur d'un ensemble de nombre.</a:t>
            </a: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358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3584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357554" y="4071941"/>
            <a:ext cx="2571768" cy="1000133"/>
          </a:xfrm>
          <a:prstGeom prst="rect">
            <a:avLst/>
          </a:prstGeom>
          <a:noFill/>
        </p:spPr>
      </p:pic>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4329130"/>
          </a:xfrm>
        </p:spPr>
        <p:txBody>
          <a:bodyPr>
            <a:normAutofit/>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Relation entre les différentes moyennes</a:t>
            </a:r>
          </a:p>
          <a:p>
            <a:pPr algn="just">
              <a:lnSpc>
                <a:spcPct val="150000"/>
              </a:lnSpc>
            </a:pPr>
            <a:r>
              <a:rPr lang="fr-FR" sz="2400" dirty="0" smtClean="0">
                <a:latin typeface="Times New Roman" pitchFamily="18" charset="0"/>
                <a:cs typeface="Times New Roman" pitchFamily="18" charset="0"/>
              </a:rPr>
              <a:t>D'une façon générale, pour une même distribution, les résultats obtenus par les différentes moyennes décrites s'organisent de la façon suivante : </a:t>
            </a:r>
          </a:p>
          <a:p>
            <a:pPr algn="ctr">
              <a:lnSpc>
                <a:spcPct val="150000"/>
              </a:lnSpc>
              <a:buNone/>
            </a:pPr>
            <a:r>
              <a:rPr lang="fr-FR" sz="2400" dirty="0" smtClean="0">
                <a:latin typeface="Times New Roman" pitchFamily="18" charset="0"/>
                <a:cs typeface="Times New Roman" pitchFamily="18" charset="0"/>
              </a:rPr>
              <a:t>	Moyenne Harmonique ≤ Moyenne Géométrique ≤ Moyenne Arithmétique ≤ Moyenne Quadratique</a:t>
            </a:r>
          </a:p>
          <a:p>
            <a:pPr>
              <a:buNone/>
            </a:pPr>
            <a:endParaRPr lang="fr-FR" sz="2800" b="1" dirty="0" smtClean="0">
              <a:solidFill>
                <a:srgbClr val="C00000"/>
              </a:solidFill>
              <a:latin typeface="Times New Roman" pitchFamily="18" charset="0"/>
              <a:cs typeface="Times New Roman" pitchFamily="18" charset="0"/>
            </a:endParaRP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58204" cy="5043510"/>
          </a:xfrm>
        </p:spPr>
        <p:txBody>
          <a:bodyPr>
            <a:normAutofit fontScale="92500" lnSpcReduction="20000"/>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La médiane</a:t>
            </a:r>
          </a:p>
          <a:p>
            <a:pPr algn="just">
              <a:lnSpc>
                <a:spcPct val="150000"/>
              </a:lnSpc>
            </a:pPr>
            <a:r>
              <a:rPr lang="fr-FR" sz="2400" dirty="0" smtClean="0">
                <a:latin typeface="Times New Roman" pitchFamily="18" charset="0"/>
                <a:cs typeface="Times New Roman" pitchFamily="18" charset="0"/>
              </a:rPr>
              <a:t>La médiane, Me, se définie comme la valeur de la variable qui divise en deux parties égales les valeurs observées rangées par ordre croissant ou décroissant.</a:t>
            </a:r>
          </a:p>
          <a:p>
            <a:pPr algn="justLow">
              <a:lnSpc>
                <a:spcPct val="150000"/>
              </a:lnSpc>
            </a:pPr>
            <a:r>
              <a:rPr lang="fr-FR" sz="2400" dirty="0" smtClean="0">
                <a:latin typeface="Times New Roman" pitchFamily="18" charset="0"/>
                <a:cs typeface="Times New Roman" pitchFamily="18" charset="0"/>
              </a:rPr>
              <a:t> Elle est ainsi définie de sorte que 50 % des valeurs lui soient inférieures et 50% lui soient supérieures ou égales. Par conséquent, mathématiquement, Me est telle que F(Me) = 50 % et N(Me) = N/2.  </a:t>
            </a:r>
          </a:p>
          <a:p>
            <a:pPr algn="just">
              <a:lnSpc>
                <a:spcPct val="150000"/>
              </a:lnSpc>
            </a:pPr>
            <a:r>
              <a:rPr lang="fr-FR" sz="2400" dirty="0" smtClean="0">
                <a:latin typeface="Times New Roman" pitchFamily="18" charset="0"/>
                <a:cs typeface="Times New Roman" pitchFamily="18" charset="0"/>
              </a:rPr>
              <a:t>Contrairement au mode, la médiane est une mesure centrale qui ne peut être calculée et utilisée que pour des variables quantitatives, continues ou discrètes.</a:t>
            </a: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58204" cy="5043510"/>
          </a:xfrm>
        </p:spPr>
        <p:txBody>
          <a:bodyPr>
            <a:normAutofit fontScale="85000" lnSpcReduction="10000"/>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Calcul de la médiane</a:t>
            </a:r>
          </a:p>
          <a:p>
            <a:pPr algn="just">
              <a:lnSpc>
                <a:spcPct val="150000"/>
              </a:lnSpc>
            </a:pPr>
            <a:r>
              <a:rPr lang="fr-FR" sz="2400" dirty="0" smtClean="0">
                <a:latin typeface="Times New Roman" pitchFamily="18" charset="0"/>
                <a:cs typeface="Times New Roman" pitchFamily="18" charset="0"/>
              </a:rPr>
              <a:t>La médiane, notée Me est est une valeur centrale de la série statistique obtenue de la manière suivante :</a:t>
            </a:r>
          </a:p>
          <a:p>
            <a:pPr algn="ctr">
              <a:lnSpc>
                <a:spcPct val="150000"/>
              </a:lnSpc>
              <a:buNone/>
            </a:pPr>
            <a:r>
              <a:rPr lang="fr-FR" sz="2400" dirty="0" smtClean="0">
                <a:latin typeface="Times New Roman" pitchFamily="18" charset="0"/>
                <a:cs typeface="Times New Roman" pitchFamily="18" charset="0"/>
              </a:rPr>
              <a:t>3  2  1  0  0  1  2</a:t>
            </a:r>
          </a:p>
          <a:p>
            <a:pPr algn="just">
              <a:lnSpc>
                <a:spcPct val="150000"/>
              </a:lnSpc>
            </a:pPr>
            <a:r>
              <a:rPr lang="fr-FR" sz="2400" dirty="0" smtClean="0">
                <a:latin typeface="Times New Roman" pitchFamily="18" charset="0"/>
                <a:cs typeface="Times New Roman" pitchFamily="18" charset="0"/>
              </a:rPr>
              <a:t> On trie la série statistique par ordre croissant des valeurs observées. on obtient :</a:t>
            </a:r>
          </a:p>
          <a:p>
            <a:pPr algn="ctr">
              <a:lnSpc>
                <a:spcPct val="150000"/>
              </a:lnSpc>
              <a:buNone/>
            </a:pPr>
            <a:r>
              <a:rPr lang="fr-FR" sz="2400" dirty="0" smtClean="0">
                <a:latin typeface="Times New Roman" pitchFamily="18" charset="0"/>
                <a:cs typeface="Times New Roman" pitchFamily="18" charset="0"/>
              </a:rPr>
              <a:t>0  0  1  1  2  2  3</a:t>
            </a:r>
          </a:p>
          <a:p>
            <a:pPr algn="just">
              <a:lnSpc>
                <a:spcPct val="150000"/>
              </a:lnSpc>
            </a:pPr>
            <a:r>
              <a:rPr lang="fr-FR" sz="2400" dirty="0" smtClean="0">
                <a:latin typeface="Times New Roman" pitchFamily="18" charset="0"/>
                <a:cs typeface="Times New Roman" pitchFamily="18" charset="0"/>
              </a:rPr>
              <a:t> La médiane est la valeur qui se trouve au milieu de la série ordonnée :</a:t>
            </a:r>
          </a:p>
          <a:p>
            <a:pPr algn="ctr">
              <a:lnSpc>
                <a:spcPct val="150000"/>
              </a:lnSpc>
              <a:buNone/>
            </a:pPr>
            <a:r>
              <a:rPr lang="fr-FR" sz="2400" dirty="0" smtClean="0">
                <a:latin typeface="Times New Roman" pitchFamily="18" charset="0"/>
                <a:cs typeface="Times New Roman" pitchFamily="18" charset="0"/>
              </a:rPr>
              <a:t>0  0  1  1  2  2  3</a:t>
            </a:r>
          </a:p>
          <a:p>
            <a:pPr>
              <a:lnSpc>
                <a:spcPct val="150000"/>
              </a:lnSpc>
            </a:pPr>
            <a:r>
              <a:rPr lang="fr-FR" sz="2400" dirty="0" smtClean="0">
                <a:latin typeface="Times New Roman" pitchFamily="18" charset="0"/>
                <a:cs typeface="Times New Roman" pitchFamily="18" charset="0"/>
              </a:rPr>
              <a:t>On note alors Me= 1.</a:t>
            </a:r>
          </a:p>
          <a:p>
            <a:pPr algn="ctr">
              <a:buNone/>
            </a:pPr>
            <a:endParaRPr lang="fr-FR" sz="2800" dirty="0" smtClean="0"/>
          </a:p>
          <a:p>
            <a:endParaRPr lang="fr-FR" sz="2800" dirty="0" smtClean="0"/>
          </a:p>
          <a:p>
            <a:pPr>
              <a:buNone/>
            </a:pPr>
            <a:endParaRPr lang="fr-FR" sz="2800" b="1" dirty="0" smtClean="0">
              <a:solidFill>
                <a:srgbClr val="C00000"/>
              </a:solidFill>
              <a:latin typeface="Times New Roman" pitchFamily="18" charset="0"/>
              <a:cs typeface="Times New Roman" pitchFamily="18" charset="0"/>
            </a:endParaRP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5" name="Ellipse 4"/>
          <p:cNvSpPr/>
          <p:nvPr/>
        </p:nvSpPr>
        <p:spPr>
          <a:xfrm>
            <a:off x="4429124" y="5715016"/>
            <a:ext cx="285752" cy="42862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slide(fromBottom)">
                                      <p:cBhvr>
                                        <p:cTn id="7" dur="500"/>
                                        <p:tgtEl>
                                          <p:spTgt spid="3">
                                            <p:txEl>
                                              <p:pRg st="4" end="4"/>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slide(fromBottom)">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slide(fromBottom)">
                                      <p:cBhvr>
                                        <p:cTn id="15" dur="500"/>
                                        <p:tgtEl>
                                          <p:spTgt spid="3">
                                            <p:txEl>
                                              <p:pRg st="6" end="6"/>
                                            </p:txEl>
                                          </p:spTgt>
                                        </p:tgtEl>
                                      </p:cBhvr>
                                    </p:animEffect>
                                  </p:childTnLst>
                                </p:cTn>
                              </p:par>
                              <p:par>
                                <p:cTn id="16" presetID="12" presetClass="entr" presetSubtype="4"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slide(fromBottom)">
                                      <p:cBhvr>
                                        <p:cTn id="18" dur="500"/>
                                        <p:tgtEl>
                                          <p:spTgt spid="3">
                                            <p:txEl>
                                              <p:pRg st="7" end="7"/>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slide(fromBottom)">
                                      <p:cBhvr>
                                        <p:cTn id="23" dur="500"/>
                                        <p:tgtEl>
                                          <p:spTgt spid="5"/>
                                        </p:tgtEl>
                                      </p:cBhvr>
                                    </p:animEffect>
                                  </p:childTnLst>
                                </p:cTn>
                              </p:par>
                              <p:par>
                                <p:cTn id="24" presetID="12" presetClass="entr" presetSubtype="4" fill="hold" nodeType="with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slide(fromBottom)">
                                      <p:cBhvr>
                                        <p:cTn id="2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58204" cy="5043510"/>
          </a:xfrm>
        </p:spPr>
        <p:txBody>
          <a:bodyPr>
            <a:normAutofit/>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Calcul de la médiane</a:t>
            </a:r>
          </a:p>
          <a:p>
            <a:pPr>
              <a:buNone/>
            </a:pPr>
            <a:r>
              <a:rPr lang="fr-FR" sz="2000" b="1" i="1" dirty="0" smtClean="0">
                <a:latin typeface="Times New Roman" pitchFamily="18" charset="0"/>
                <a:cs typeface="Times New Roman" pitchFamily="18" charset="0"/>
              </a:rPr>
              <a:t>Le cas discret </a:t>
            </a:r>
          </a:p>
          <a:p>
            <a:pPr algn="just">
              <a:lnSpc>
                <a:spcPct val="150000"/>
              </a:lnSpc>
            </a:pPr>
            <a:r>
              <a:rPr lang="fr-FR" sz="2000" dirty="0" smtClean="0">
                <a:latin typeface="Times New Roman" pitchFamily="18" charset="0"/>
                <a:cs typeface="Times New Roman" pitchFamily="18" charset="0"/>
              </a:rPr>
              <a:t>Si </a:t>
            </a:r>
            <a:r>
              <a:rPr lang="fr-FR" sz="2000" b="1" i="1" dirty="0" smtClean="0">
                <a:latin typeface="Times New Roman" pitchFamily="18" charset="0"/>
                <a:cs typeface="Times New Roman" pitchFamily="18" charset="0"/>
              </a:rPr>
              <a:t>N</a:t>
            </a:r>
            <a:r>
              <a:rPr lang="fr-FR" sz="2000" dirty="0" smtClean="0">
                <a:latin typeface="Times New Roman" pitchFamily="18" charset="0"/>
                <a:cs typeface="Times New Roman" pitchFamily="18" charset="0"/>
              </a:rPr>
              <a:t> est </a:t>
            </a:r>
            <a:r>
              <a:rPr lang="fr-FR" sz="2000" b="1" i="1" dirty="0" smtClean="0">
                <a:latin typeface="Times New Roman" pitchFamily="18" charset="0"/>
                <a:cs typeface="Times New Roman" pitchFamily="18" charset="0"/>
              </a:rPr>
              <a:t>impair </a:t>
            </a:r>
            <a:r>
              <a:rPr lang="fr-FR" sz="2000" dirty="0" smtClean="0">
                <a:latin typeface="Times New Roman" pitchFamily="18" charset="0"/>
                <a:cs typeface="Times New Roman" pitchFamily="18" charset="0"/>
              </a:rPr>
              <a:t>alors il est possible d'identifier simplement la valeur qui partage la population en deux effectifs égaux. Le rang central étant égal à [(N+1)/2].</a:t>
            </a:r>
          </a:p>
          <a:p>
            <a:r>
              <a:rPr lang="fr-FR" sz="2000" i="1" dirty="0" smtClean="0">
                <a:latin typeface="Times New Roman" pitchFamily="18" charset="0"/>
                <a:cs typeface="Times New Roman" pitchFamily="18" charset="0"/>
              </a:rPr>
              <a:t>Exemple: Considérons une série statistique composée de 9 mesures :</a:t>
            </a:r>
          </a:p>
          <a:p>
            <a:pPr algn="ctr">
              <a:buNone/>
            </a:pPr>
            <a:r>
              <a:rPr lang="fr-FR" sz="2000" i="1" dirty="0" smtClean="0">
                <a:latin typeface="Times New Roman" pitchFamily="18" charset="0"/>
                <a:cs typeface="Times New Roman" pitchFamily="18" charset="0"/>
              </a:rPr>
              <a:t>18; 17; 13; 9; 8; 24; 19; 23; 28</a:t>
            </a:r>
          </a:p>
          <a:p>
            <a:pPr>
              <a:buNone/>
            </a:pPr>
            <a:r>
              <a:rPr lang="fr-FR" sz="2000" i="1" dirty="0" smtClean="0">
                <a:latin typeface="Times New Roman" pitchFamily="18" charset="0"/>
                <a:cs typeface="Times New Roman" pitchFamily="18" charset="0"/>
              </a:rPr>
              <a:t>Après classement des valeurs de la série par ordre croissant:</a:t>
            </a:r>
          </a:p>
          <a:p>
            <a:pPr algn="ctr">
              <a:buNone/>
            </a:pPr>
            <a:r>
              <a:rPr lang="fr-FR" sz="2000" i="1" dirty="0" smtClean="0">
                <a:latin typeface="Times New Roman" pitchFamily="18" charset="0"/>
                <a:cs typeface="Times New Roman" pitchFamily="18" charset="0"/>
              </a:rPr>
              <a:t>8; 9; 13; 17; 18; 19; 23; 24; 28</a:t>
            </a:r>
          </a:p>
          <a:p>
            <a:pPr>
              <a:buNone/>
            </a:pPr>
            <a:r>
              <a:rPr lang="fr-FR" sz="2000" i="1" dirty="0" smtClean="0">
                <a:latin typeface="Times New Roman" pitchFamily="18" charset="0"/>
                <a:cs typeface="Times New Roman" pitchFamily="18" charset="0"/>
              </a:rPr>
              <a:t>Donc la médiane est Me= 18</a:t>
            </a:r>
          </a:p>
          <a:p>
            <a:pPr>
              <a:buNone/>
            </a:pPr>
            <a:endParaRPr lang="fr-FR" sz="2000" dirty="0" smtClean="0"/>
          </a:p>
          <a:p>
            <a:pPr algn="just">
              <a:lnSpc>
                <a:spcPct val="150000"/>
              </a:lnSpc>
            </a:pPr>
            <a:endParaRPr lang="fr-FR" sz="2000" dirty="0" smtClean="0">
              <a:latin typeface="Times New Roman" pitchFamily="18" charset="0"/>
              <a:cs typeface="Times New Roman" pitchFamily="18" charset="0"/>
            </a:endParaRP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slide(fromBottom)">
                                      <p:cBhvr>
                                        <p:cTn id="7" dur="500"/>
                                        <p:tgtEl>
                                          <p:spTgt spid="3">
                                            <p:txEl>
                                              <p:pRg st="4" end="4"/>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slide(fromBottom)">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slide(fromBottom)">
                                      <p:cBhvr>
                                        <p:cTn id="15" dur="500"/>
                                        <p:tgtEl>
                                          <p:spTgt spid="3">
                                            <p:txEl>
                                              <p:pRg st="6" end="6"/>
                                            </p:txEl>
                                          </p:spTgt>
                                        </p:tgtEl>
                                      </p:cBhvr>
                                    </p:animEffect>
                                  </p:childTnLst>
                                </p:cTn>
                              </p:par>
                              <p:par>
                                <p:cTn id="16" presetID="12" presetClass="entr" presetSubtype="4"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slide(fromBottom)">
                                      <p:cBhvr>
                                        <p:cTn id="18" dur="500"/>
                                        <p:tgtEl>
                                          <p:spTgt spid="3">
                                            <p:txEl>
                                              <p:pRg st="7" end="7"/>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slide(fromBottom)">
                                      <p:cBhvr>
                                        <p:cTn id="2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Titre 1"/>
          <p:cNvSpPr txBox="1">
            <a:spLocks/>
          </p:cNvSpPr>
          <p:nvPr/>
        </p:nvSpPr>
        <p:spPr>
          <a:xfrm>
            <a:off x="428596"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000" b="1" i="0" u="none" strike="noStrike" kern="1200" cap="none" spc="0" normalizeH="0" baseline="0" noProof="0" dirty="0" smtClean="0">
                <a:ln>
                  <a:noFill/>
                </a:ln>
                <a:solidFill>
                  <a:srgbClr val="C00000"/>
                </a:solidFill>
                <a:effectLst/>
                <a:uLnTx/>
                <a:uFillTx/>
                <a:latin typeface="Constantia" pitchFamily="18" charset="0"/>
                <a:ea typeface="+mn-ea"/>
                <a:cs typeface="+mn-cs"/>
              </a:rPr>
              <a:t>TERMINOLOGIE </a:t>
            </a:r>
          </a:p>
        </p:txBody>
      </p:sp>
      <p:sp>
        <p:nvSpPr>
          <p:cNvPr id="6" name="ZoneTexte 5"/>
          <p:cNvSpPr txBox="1"/>
          <p:nvPr/>
        </p:nvSpPr>
        <p:spPr>
          <a:xfrm>
            <a:off x="214282" y="1857364"/>
            <a:ext cx="3786214" cy="995422"/>
          </a:xfrm>
          <a:prstGeom prst="flowChartConnector">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fr-FR" sz="4000" b="1" dirty="0" smtClean="0"/>
              <a:t>Population</a:t>
            </a:r>
          </a:p>
        </p:txBody>
      </p:sp>
      <p:sp>
        <p:nvSpPr>
          <p:cNvPr id="7" name="ZoneTexte 6"/>
          <p:cNvSpPr txBox="1"/>
          <p:nvPr/>
        </p:nvSpPr>
        <p:spPr>
          <a:xfrm>
            <a:off x="1785918" y="3071810"/>
            <a:ext cx="2786082" cy="735747"/>
          </a:xfrm>
          <a:prstGeom prst="flowChartConnector">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fr-FR" sz="2800" b="1" dirty="0" smtClean="0"/>
              <a:t>Echantillon</a:t>
            </a:r>
          </a:p>
        </p:txBody>
      </p:sp>
      <p:sp>
        <p:nvSpPr>
          <p:cNvPr id="8" name="ZoneTexte 7"/>
          <p:cNvSpPr txBox="1"/>
          <p:nvPr/>
        </p:nvSpPr>
        <p:spPr>
          <a:xfrm>
            <a:off x="5786446" y="5429264"/>
            <a:ext cx="2500330" cy="735747"/>
          </a:xfrm>
          <a:prstGeom prst="flowChartConnector">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fr-FR" sz="2800" b="1" dirty="0" smtClean="0"/>
              <a:t>Fréquence</a:t>
            </a:r>
            <a:r>
              <a:rPr lang="fr-FR" dirty="0" smtClean="0"/>
              <a:t> </a:t>
            </a:r>
          </a:p>
        </p:txBody>
      </p:sp>
      <p:sp>
        <p:nvSpPr>
          <p:cNvPr id="9" name="ZoneTexte 8"/>
          <p:cNvSpPr txBox="1"/>
          <p:nvPr/>
        </p:nvSpPr>
        <p:spPr>
          <a:xfrm>
            <a:off x="4071934" y="4500570"/>
            <a:ext cx="1857388" cy="735747"/>
          </a:xfrm>
          <a:prstGeom prst="flowChartConnector">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fr-FR" sz="2800" b="1" dirty="0" smtClean="0"/>
              <a:t>Effectif</a:t>
            </a:r>
          </a:p>
        </p:txBody>
      </p:sp>
      <p:sp>
        <p:nvSpPr>
          <p:cNvPr id="10" name="ZoneTexte 9"/>
          <p:cNvSpPr txBox="1"/>
          <p:nvPr/>
        </p:nvSpPr>
        <p:spPr>
          <a:xfrm>
            <a:off x="1428728" y="4214818"/>
            <a:ext cx="1857388" cy="562630"/>
          </a:xfrm>
          <a:prstGeom prst="flowChartConnector">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fr-FR" sz="2000" b="1" dirty="0" smtClean="0"/>
              <a:t>Individu</a:t>
            </a:r>
          </a:p>
        </p:txBody>
      </p:sp>
      <p:sp>
        <p:nvSpPr>
          <p:cNvPr id="11" name="ZoneTexte 10"/>
          <p:cNvSpPr txBox="1"/>
          <p:nvPr/>
        </p:nvSpPr>
        <p:spPr>
          <a:xfrm>
            <a:off x="1857356" y="5357826"/>
            <a:ext cx="1857388" cy="908864"/>
          </a:xfrm>
          <a:prstGeom prst="flowChartConnector">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fr-FR" b="1" dirty="0" smtClean="0"/>
              <a:t>Série statistique</a:t>
            </a:r>
          </a:p>
        </p:txBody>
      </p:sp>
      <p:sp>
        <p:nvSpPr>
          <p:cNvPr id="13" name="ZoneTexte 12"/>
          <p:cNvSpPr txBox="1"/>
          <p:nvPr/>
        </p:nvSpPr>
        <p:spPr>
          <a:xfrm>
            <a:off x="4643438" y="2000240"/>
            <a:ext cx="3786214" cy="995422"/>
          </a:xfrm>
          <a:prstGeom prst="flowChartConnector">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fr-FR" sz="4000" b="1" dirty="0" smtClean="0"/>
              <a:t>Caractère</a:t>
            </a:r>
          </a:p>
        </p:txBody>
      </p:sp>
      <p:sp>
        <p:nvSpPr>
          <p:cNvPr id="14" name="ZoneTexte 13"/>
          <p:cNvSpPr txBox="1"/>
          <p:nvPr/>
        </p:nvSpPr>
        <p:spPr>
          <a:xfrm>
            <a:off x="4786314" y="3500438"/>
            <a:ext cx="2786082" cy="735747"/>
          </a:xfrm>
          <a:prstGeom prst="flowChartConnector">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fr-FR" sz="2800" b="1" dirty="0" smtClean="0"/>
              <a:t>Modalité</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58204" cy="5043510"/>
          </a:xfrm>
        </p:spPr>
        <p:txBody>
          <a:bodyPr>
            <a:normAutofit/>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Calcul de la médiane</a:t>
            </a:r>
          </a:p>
          <a:p>
            <a:pPr>
              <a:buNone/>
            </a:pPr>
            <a:r>
              <a:rPr lang="fr-FR" sz="2000" b="1" i="1" dirty="0" smtClean="0">
                <a:latin typeface="Times New Roman" pitchFamily="18" charset="0"/>
                <a:cs typeface="Times New Roman" pitchFamily="18" charset="0"/>
              </a:rPr>
              <a:t>Le cas discret </a:t>
            </a:r>
          </a:p>
          <a:p>
            <a:pPr algn="just">
              <a:lnSpc>
                <a:spcPct val="150000"/>
              </a:lnSpc>
            </a:pPr>
            <a:r>
              <a:rPr lang="fr-FR" sz="2000" dirty="0" smtClean="0">
                <a:latin typeface="Times New Roman" pitchFamily="18" charset="0"/>
                <a:cs typeface="Times New Roman" pitchFamily="18" charset="0"/>
              </a:rPr>
              <a:t>si </a:t>
            </a:r>
            <a:r>
              <a:rPr lang="fr-FR" sz="2000" b="1" i="1" dirty="0" smtClean="0">
                <a:latin typeface="Times New Roman" pitchFamily="18" charset="0"/>
                <a:cs typeface="Times New Roman" pitchFamily="18" charset="0"/>
              </a:rPr>
              <a:t>N </a:t>
            </a:r>
            <a:r>
              <a:rPr lang="fr-FR" sz="2000" dirty="0" smtClean="0">
                <a:latin typeface="Times New Roman" pitchFamily="18" charset="0"/>
                <a:cs typeface="Times New Roman" pitchFamily="18" charset="0"/>
              </a:rPr>
              <a:t>est </a:t>
            </a:r>
            <a:r>
              <a:rPr lang="fr-FR" sz="2000" b="1" i="1" dirty="0" smtClean="0">
                <a:latin typeface="Times New Roman" pitchFamily="18" charset="0"/>
                <a:cs typeface="Times New Roman" pitchFamily="18" charset="0"/>
              </a:rPr>
              <a:t>pair</a:t>
            </a:r>
            <a:r>
              <a:rPr lang="fr-FR" sz="2000" dirty="0" smtClean="0">
                <a:latin typeface="Times New Roman" pitchFamily="18" charset="0"/>
                <a:cs typeface="Times New Roman" pitchFamily="18" charset="0"/>
              </a:rPr>
              <a:t>, il n'y a pas possibilité d'identifier simplement la valeur qui partage la population en deux effectifs égaux. Deux valeurs se situent au centre de la série et jouent ce rôle respectivement de rang (N/2) et [(N/2)+1]. La médiane est alors égale à la moyenne des valeurs encadrant le milieu de la série</a:t>
            </a:r>
            <a:r>
              <a:rPr lang="fr-FR" sz="2000" dirty="0" smtClean="0"/>
              <a:t>. </a:t>
            </a:r>
          </a:p>
          <a:p>
            <a:pPr algn="just">
              <a:lnSpc>
                <a:spcPct val="150000"/>
              </a:lnSpc>
            </a:pPr>
            <a:endParaRPr lang="fr-FR" sz="2000" dirty="0" smtClean="0">
              <a:latin typeface="Times New Roman" pitchFamily="18" charset="0"/>
              <a:cs typeface="Times New Roman" pitchFamily="18" charset="0"/>
            </a:endParaRP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911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911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91139"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571736" y="5429264"/>
            <a:ext cx="5968873" cy="785818"/>
          </a:xfrm>
          <a:prstGeom prst="rect">
            <a:avLst/>
          </a:prstGeom>
          <a:noFill/>
        </p:spPr>
      </p:pic>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58204" cy="5043510"/>
          </a:xfrm>
        </p:spPr>
        <p:txBody>
          <a:bodyPr>
            <a:normAutofit/>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Calcul de la médiane</a:t>
            </a:r>
          </a:p>
          <a:p>
            <a:pPr>
              <a:buNone/>
            </a:pPr>
            <a:r>
              <a:rPr lang="fr-FR" sz="2000" b="1" i="1" dirty="0" smtClean="0">
                <a:latin typeface="Times New Roman" pitchFamily="18" charset="0"/>
                <a:cs typeface="Times New Roman" pitchFamily="18" charset="0"/>
              </a:rPr>
              <a:t>Le cas discret </a:t>
            </a:r>
          </a:p>
          <a:p>
            <a:r>
              <a:rPr lang="fr-FR" sz="2000" i="1" dirty="0" smtClean="0">
                <a:latin typeface="Times New Roman" pitchFamily="18" charset="0"/>
                <a:cs typeface="Times New Roman" pitchFamily="18" charset="0"/>
              </a:rPr>
              <a:t>Exemple : </a:t>
            </a:r>
          </a:p>
          <a:p>
            <a:pPr>
              <a:buNone/>
            </a:pPr>
            <a:r>
              <a:rPr lang="fr-FR" sz="2000" i="1" dirty="0" smtClean="0">
                <a:latin typeface="Times New Roman" pitchFamily="18" charset="0"/>
                <a:cs typeface="Times New Roman" pitchFamily="18" charset="0"/>
              </a:rPr>
              <a:t>Supposons que la série statistique soit :</a:t>
            </a:r>
          </a:p>
          <a:p>
            <a:pPr algn="ctr">
              <a:buNone/>
            </a:pPr>
            <a:r>
              <a:rPr lang="fr-FR" sz="2000" i="1" dirty="0" smtClean="0">
                <a:latin typeface="Times New Roman" pitchFamily="18" charset="0"/>
                <a:cs typeface="Times New Roman" pitchFamily="18" charset="0"/>
              </a:rPr>
              <a:t>8; 9; 13; 15; 17; 18; 19; 23; 24; 28</a:t>
            </a:r>
          </a:p>
          <a:p>
            <a:pPr>
              <a:buNone/>
            </a:pPr>
            <a:r>
              <a:rPr lang="fr-FR" sz="2000" dirty="0" smtClean="0"/>
              <a:t/>
            </a:r>
            <a:br>
              <a:rPr lang="fr-FR" sz="2000" dirty="0" smtClean="0"/>
            </a:br>
            <a:endParaRPr lang="fr-FR" sz="2000" dirty="0" smtClean="0"/>
          </a:p>
          <a:p>
            <a:pPr>
              <a:buNone/>
            </a:pPr>
            <a:endParaRPr lang="fr-FR" sz="2000" i="1" dirty="0" smtClean="0">
              <a:latin typeface="Times New Roman" pitchFamily="18" charset="0"/>
              <a:cs typeface="Times New Roman" pitchFamily="18" charset="0"/>
            </a:endParaRPr>
          </a:p>
          <a:p>
            <a:pPr>
              <a:buNone/>
            </a:pPr>
            <a:endParaRPr lang="fr-FR" sz="2000" i="1" dirty="0" smtClean="0">
              <a:latin typeface="Times New Roman" pitchFamily="18" charset="0"/>
              <a:cs typeface="Times New Roman" pitchFamily="18" charset="0"/>
            </a:endParaRPr>
          </a:p>
          <a:p>
            <a:pPr>
              <a:buNone/>
            </a:pPr>
            <a:r>
              <a:rPr lang="fr-FR" sz="2000" i="1" dirty="0" smtClean="0">
                <a:latin typeface="Times New Roman" pitchFamily="18" charset="0"/>
                <a:cs typeface="Times New Roman" pitchFamily="18" charset="0"/>
              </a:rPr>
              <a:t>Donc, Me= (17+18)/2= 17.5 </a:t>
            </a: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911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911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8" name="Accolade ouvrante 7"/>
          <p:cNvSpPr/>
          <p:nvPr/>
        </p:nvSpPr>
        <p:spPr>
          <a:xfrm>
            <a:off x="4071934" y="3643314"/>
            <a:ext cx="45719" cy="571504"/>
          </a:xfrm>
          <a:prstGeom prst="leftBrace">
            <a:avLst/>
          </a:pr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fr-FR"/>
          </a:p>
        </p:txBody>
      </p:sp>
      <p:sp>
        <p:nvSpPr>
          <p:cNvPr id="9" name="Accolade fermante 8"/>
          <p:cNvSpPr/>
          <p:nvPr/>
        </p:nvSpPr>
        <p:spPr>
          <a:xfrm>
            <a:off x="4786314" y="3571876"/>
            <a:ext cx="45719" cy="642942"/>
          </a:xfrm>
          <a:prstGeom prst="rightBrace">
            <a:avLst/>
          </a:pr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fr-FR"/>
          </a:p>
        </p:txBody>
      </p:sp>
      <p:cxnSp>
        <p:nvCxnSpPr>
          <p:cNvPr id="11" name="Connecteur droit 10"/>
          <p:cNvCxnSpPr/>
          <p:nvPr/>
        </p:nvCxnSpPr>
        <p:spPr>
          <a:xfrm rot="10800000" flipV="1">
            <a:off x="3643306" y="3929066"/>
            <a:ext cx="642942" cy="500066"/>
          </a:xfrm>
          <a:prstGeom prst="line">
            <a:avLst/>
          </a:prstGeom>
        </p:spPr>
        <p:style>
          <a:lnRef idx="1">
            <a:schemeClr val="dk1"/>
          </a:lnRef>
          <a:fillRef idx="0">
            <a:schemeClr val="dk1"/>
          </a:fillRef>
          <a:effectRef idx="0">
            <a:schemeClr val="dk1"/>
          </a:effectRef>
          <a:fontRef idx="minor">
            <a:schemeClr val="tx1"/>
          </a:fontRef>
        </p:style>
      </p:cxnSp>
      <p:cxnSp>
        <p:nvCxnSpPr>
          <p:cNvPr id="13" name="Connecteur droit 12"/>
          <p:cNvCxnSpPr/>
          <p:nvPr/>
        </p:nvCxnSpPr>
        <p:spPr>
          <a:xfrm rot="16200000" flipH="1">
            <a:off x="4679157" y="3893347"/>
            <a:ext cx="642942" cy="571504"/>
          </a:xfrm>
          <a:prstGeom prst="line">
            <a:avLst/>
          </a:prstGeom>
        </p:spPr>
        <p:style>
          <a:lnRef idx="1">
            <a:schemeClr val="dk1"/>
          </a:lnRef>
          <a:fillRef idx="0">
            <a:schemeClr val="dk1"/>
          </a:fillRef>
          <a:effectRef idx="0">
            <a:schemeClr val="dk1"/>
          </a:effectRef>
          <a:fontRef idx="minor">
            <a:schemeClr val="tx1"/>
          </a:fontRef>
        </p:style>
      </p:cxnSp>
      <p:sp>
        <p:nvSpPr>
          <p:cNvPr id="14" name="ZoneTexte 13"/>
          <p:cNvSpPr txBox="1"/>
          <p:nvPr/>
        </p:nvSpPr>
        <p:spPr>
          <a:xfrm>
            <a:off x="1285852" y="4500570"/>
            <a:ext cx="2500330" cy="646331"/>
          </a:xfrm>
          <a:prstGeom prst="rect">
            <a:avLst/>
          </a:prstGeom>
          <a:noFill/>
        </p:spPr>
        <p:txBody>
          <a:bodyPr wrap="square" rtlCol="0">
            <a:spAutoFit/>
          </a:bodyPr>
          <a:lstStyle/>
          <a:p>
            <a:pPr algn="ctr"/>
            <a:r>
              <a:rPr lang="fr-FR" b="1" i="1" dirty="0" smtClean="0">
                <a:latin typeface="Times New Roman" pitchFamily="18" charset="0"/>
                <a:cs typeface="Times New Roman" pitchFamily="18" charset="0"/>
              </a:rPr>
              <a:t>(N/2) </a:t>
            </a:r>
            <a:r>
              <a:rPr lang="fr-FR" b="1" i="1" dirty="0" err="1" smtClean="0">
                <a:latin typeface="Times New Roman" pitchFamily="18" charset="0"/>
                <a:cs typeface="Times New Roman" pitchFamily="18" charset="0"/>
              </a:rPr>
              <a:t>éme</a:t>
            </a:r>
            <a:r>
              <a:rPr lang="fr-FR" b="1" i="1" dirty="0" smtClean="0">
                <a:latin typeface="Times New Roman" pitchFamily="18" charset="0"/>
                <a:cs typeface="Times New Roman" pitchFamily="18" charset="0"/>
              </a:rPr>
              <a:t> observation</a:t>
            </a:r>
          </a:p>
          <a:p>
            <a:pPr algn="ctr"/>
            <a:r>
              <a:rPr lang="fr-FR" i="1" dirty="0" smtClean="0">
                <a:latin typeface="Times New Roman" pitchFamily="18" charset="0"/>
                <a:cs typeface="Times New Roman" pitchFamily="18" charset="0"/>
              </a:rPr>
              <a:t>5éme observation  </a:t>
            </a:r>
            <a:endParaRPr lang="fr-FR" i="1" dirty="0">
              <a:latin typeface="Times New Roman" pitchFamily="18" charset="0"/>
              <a:cs typeface="Times New Roman" pitchFamily="18" charset="0"/>
            </a:endParaRPr>
          </a:p>
        </p:txBody>
      </p:sp>
      <p:sp>
        <p:nvSpPr>
          <p:cNvPr id="15" name="ZoneTexte 14"/>
          <p:cNvSpPr txBox="1"/>
          <p:nvPr/>
        </p:nvSpPr>
        <p:spPr>
          <a:xfrm>
            <a:off x="5500694" y="4429132"/>
            <a:ext cx="2534669" cy="646331"/>
          </a:xfrm>
          <a:prstGeom prst="rect">
            <a:avLst/>
          </a:prstGeom>
          <a:noFill/>
        </p:spPr>
        <p:txBody>
          <a:bodyPr wrap="none" rtlCol="0">
            <a:spAutoFit/>
          </a:bodyPr>
          <a:lstStyle/>
          <a:p>
            <a:pPr algn="ctr"/>
            <a:r>
              <a:rPr lang="fr-FR" b="1" i="1" dirty="0" smtClean="0">
                <a:latin typeface="Times New Roman" pitchFamily="18" charset="0"/>
                <a:cs typeface="Times New Roman" pitchFamily="18" charset="0"/>
              </a:rPr>
              <a:t>(N/2+1) </a:t>
            </a:r>
            <a:r>
              <a:rPr lang="fr-FR" b="1" i="1" dirty="0" err="1" smtClean="0">
                <a:latin typeface="Times New Roman" pitchFamily="18" charset="0"/>
                <a:cs typeface="Times New Roman" pitchFamily="18" charset="0"/>
              </a:rPr>
              <a:t>éme</a:t>
            </a:r>
            <a:r>
              <a:rPr lang="fr-FR" b="1" i="1" dirty="0" smtClean="0">
                <a:latin typeface="Times New Roman" pitchFamily="18" charset="0"/>
                <a:cs typeface="Times New Roman" pitchFamily="18" charset="0"/>
              </a:rPr>
              <a:t> observation</a:t>
            </a:r>
          </a:p>
          <a:p>
            <a:pPr algn="ctr"/>
            <a:r>
              <a:rPr lang="fr-FR" i="1" dirty="0" smtClean="0">
                <a:latin typeface="Times New Roman" pitchFamily="18" charset="0"/>
                <a:cs typeface="Times New Roman" pitchFamily="18" charset="0"/>
              </a:rPr>
              <a:t>6éme observation  </a:t>
            </a:r>
            <a:endParaRPr lang="fr-FR" i="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lide(fromBottom)">
                                      <p:cBhvr>
                                        <p:cTn id="7" dur="500"/>
                                        <p:tgtEl>
                                          <p:spTgt spid="8"/>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slide(fromBottom)">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slide(fromBottom)">
                                      <p:cBhvr>
                                        <p:cTn id="15" dur="500"/>
                                        <p:tgtEl>
                                          <p:spTgt spid="11"/>
                                        </p:tgtEl>
                                      </p:cBhvr>
                                    </p:animEffect>
                                  </p:childTnLst>
                                </p:cTn>
                              </p:par>
                              <p:par>
                                <p:cTn id="16" presetID="12" presetClass="entr" presetSubtype="4" fill="hold"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slide(fromBottom)">
                                      <p:cBhvr>
                                        <p:cTn id="18" dur="500"/>
                                        <p:tgtEl>
                                          <p:spTgt spid="13"/>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slide(fromBottom)">
                                      <p:cBhvr>
                                        <p:cTn id="21" dur="500"/>
                                        <p:tgtEl>
                                          <p:spTgt spid="15"/>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slide(fromBottom)">
                                      <p:cBhvr>
                                        <p:cTn id="24" dur="5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Effect transition="in" filter="slide(fromBottom)">
                                      <p:cBhvr>
                                        <p:cTn id="29"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4" grpId="0"/>
      <p:bldP spid="15"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5257800"/>
          </a:xfrm>
        </p:spPr>
        <p:txBody>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Calcul de la médiane</a:t>
            </a:r>
          </a:p>
          <a:p>
            <a:pPr>
              <a:buNone/>
            </a:pPr>
            <a:r>
              <a:rPr lang="fr-FR" sz="2000" b="1" i="1" dirty="0" smtClean="0">
                <a:latin typeface="Times New Roman" pitchFamily="18" charset="0"/>
                <a:cs typeface="Times New Roman" pitchFamily="18" charset="0"/>
              </a:rPr>
              <a:t>Le cas continu </a:t>
            </a:r>
          </a:p>
          <a:p>
            <a:pPr algn="just">
              <a:lnSpc>
                <a:spcPct val="150000"/>
              </a:lnSpc>
            </a:pPr>
            <a:r>
              <a:rPr lang="fr-FR" sz="2000" dirty="0" smtClean="0"/>
              <a:t> </a:t>
            </a:r>
            <a:r>
              <a:rPr lang="fr-FR" sz="2000" dirty="0" smtClean="0">
                <a:latin typeface="Times New Roman" pitchFamily="18" charset="0"/>
                <a:cs typeface="Times New Roman" pitchFamily="18" charset="0"/>
              </a:rPr>
              <a:t>On détermine un intervalle médian (intervalle contenant la médiane), puis on procède à l'intérieur de cette classe à une interpolation linéaire.</a:t>
            </a:r>
          </a:p>
          <a:p>
            <a:pPr algn="just">
              <a:lnSpc>
                <a:spcPct val="150000"/>
              </a:lnSpc>
            </a:pPr>
            <a:r>
              <a:rPr lang="fr-FR" sz="2000" dirty="0" smtClean="0">
                <a:latin typeface="Times New Roman" pitchFamily="18" charset="0"/>
                <a:cs typeface="Times New Roman" pitchFamily="18" charset="0"/>
              </a:rPr>
              <a:t>De manière générale, si </a:t>
            </a:r>
            <a:r>
              <a:rPr lang="fr-FR" sz="2000" dirty="0" err="1" smtClean="0">
                <a:latin typeface="Times New Roman" pitchFamily="18" charset="0"/>
                <a:cs typeface="Times New Roman" pitchFamily="18" charset="0"/>
              </a:rPr>
              <a:t>e</a:t>
            </a:r>
            <a:r>
              <a:rPr lang="fr-FR" sz="2000" baseline="-25000" dirty="0" err="1" smtClean="0">
                <a:latin typeface="Times New Roman" pitchFamily="18" charset="0"/>
                <a:cs typeface="Times New Roman" pitchFamily="18" charset="0"/>
              </a:rPr>
              <a:t>i</a:t>
            </a:r>
            <a:r>
              <a:rPr lang="fr-FR" sz="2000" baseline="-25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et </a:t>
            </a:r>
            <a:r>
              <a:rPr lang="fr-FR" sz="2000" dirty="0" err="1" smtClean="0">
                <a:latin typeface="Times New Roman" pitchFamily="18" charset="0"/>
                <a:cs typeface="Times New Roman" pitchFamily="18" charset="0"/>
              </a:rPr>
              <a:t>e</a:t>
            </a:r>
            <a:r>
              <a:rPr lang="fr-FR" sz="2000" baseline="-25000" dirty="0" err="1" smtClean="0">
                <a:latin typeface="Times New Roman" pitchFamily="18" charset="0"/>
                <a:cs typeface="Times New Roman" pitchFamily="18" charset="0"/>
              </a:rPr>
              <a:t>i</a:t>
            </a:r>
            <a:r>
              <a:rPr lang="fr-FR" sz="2000" baseline="-25000" dirty="0" smtClean="0">
                <a:latin typeface="Times New Roman" pitchFamily="18" charset="0"/>
                <a:cs typeface="Times New Roman" pitchFamily="18" charset="0"/>
              </a:rPr>
              <a:t>+1</a:t>
            </a:r>
            <a:r>
              <a:rPr lang="fr-FR" sz="2000" dirty="0" smtClean="0">
                <a:latin typeface="Times New Roman" pitchFamily="18" charset="0"/>
                <a:cs typeface="Times New Roman" pitchFamily="18" charset="0"/>
              </a:rPr>
              <a:t> sont les bornes de la classe médiane, F(</a:t>
            </a:r>
            <a:r>
              <a:rPr lang="fr-FR" sz="2000" dirty="0" err="1" smtClean="0">
                <a:latin typeface="Times New Roman" pitchFamily="18" charset="0"/>
                <a:cs typeface="Times New Roman" pitchFamily="18" charset="0"/>
              </a:rPr>
              <a:t>e</a:t>
            </a:r>
            <a:r>
              <a:rPr lang="fr-FR" sz="2000" baseline="-25000" dirty="0" err="1" smtClean="0">
                <a:latin typeface="Times New Roman" pitchFamily="18" charset="0"/>
                <a:cs typeface="Times New Roman" pitchFamily="18" charset="0"/>
              </a:rPr>
              <a:t>i</a:t>
            </a:r>
            <a:r>
              <a:rPr lang="fr-FR" sz="2000" baseline="-25000"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 et F(</a:t>
            </a:r>
            <a:r>
              <a:rPr lang="fr-FR" sz="2000" dirty="0" err="1" smtClean="0">
                <a:latin typeface="Times New Roman" pitchFamily="18" charset="0"/>
                <a:cs typeface="Times New Roman" pitchFamily="18" charset="0"/>
              </a:rPr>
              <a:t>e</a:t>
            </a:r>
            <a:r>
              <a:rPr lang="fr-FR" sz="2000" baseline="-25000" dirty="0" err="1" smtClean="0">
                <a:latin typeface="Times New Roman" pitchFamily="18" charset="0"/>
                <a:cs typeface="Times New Roman" pitchFamily="18" charset="0"/>
              </a:rPr>
              <a:t>i</a:t>
            </a:r>
            <a:r>
              <a:rPr lang="fr-FR" sz="2000" baseline="-25000" dirty="0" smtClean="0">
                <a:latin typeface="Times New Roman" pitchFamily="18" charset="0"/>
                <a:cs typeface="Times New Roman" pitchFamily="18" charset="0"/>
              </a:rPr>
              <a:t>+1</a:t>
            </a:r>
            <a:r>
              <a:rPr lang="fr-FR" sz="2000" dirty="0" smtClean="0">
                <a:latin typeface="Times New Roman" pitchFamily="18" charset="0"/>
                <a:cs typeface="Times New Roman" pitchFamily="18" charset="0"/>
              </a:rPr>
              <a:t>) les valeurs de la  fréquence cumulée croissante de </a:t>
            </a:r>
            <a:r>
              <a:rPr lang="fr-FR" sz="2000" dirty="0" err="1" smtClean="0">
                <a:latin typeface="Times New Roman" pitchFamily="18" charset="0"/>
                <a:cs typeface="Times New Roman" pitchFamily="18" charset="0"/>
              </a:rPr>
              <a:t>e</a:t>
            </a:r>
            <a:r>
              <a:rPr lang="fr-FR" sz="2000" baseline="-25000" dirty="0" err="1" smtClean="0">
                <a:latin typeface="Times New Roman" pitchFamily="18" charset="0"/>
                <a:cs typeface="Times New Roman" pitchFamily="18" charset="0"/>
              </a:rPr>
              <a:t>i</a:t>
            </a:r>
            <a:r>
              <a:rPr lang="fr-FR" sz="2000" dirty="0" smtClean="0">
                <a:latin typeface="Times New Roman" pitchFamily="18" charset="0"/>
                <a:cs typeface="Times New Roman" pitchFamily="18" charset="0"/>
              </a:rPr>
              <a:t> et </a:t>
            </a:r>
            <a:r>
              <a:rPr lang="fr-FR" sz="2000" dirty="0" err="1" smtClean="0">
                <a:latin typeface="Times New Roman" pitchFamily="18" charset="0"/>
                <a:cs typeface="Times New Roman" pitchFamily="18" charset="0"/>
              </a:rPr>
              <a:t>e</a:t>
            </a:r>
            <a:r>
              <a:rPr lang="fr-FR" sz="2000" baseline="-25000" dirty="0" err="1" smtClean="0">
                <a:latin typeface="Times New Roman" pitchFamily="18" charset="0"/>
                <a:cs typeface="Times New Roman" pitchFamily="18" charset="0"/>
              </a:rPr>
              <a:t>i</a:t>
            </a:r>
            <a:r>
              <a:rPr lang="fr-FR" sz="2000" baseline="-25000" dirty="0" smtClean="0">
                <a:latin typeface="Times New Roman" pitchFamily="18" charset="0"/>
                <a:cs typeface="Times New Roman" pitchFamily="18" charset="0"/>
              </a:rPr>
              <a:t>+1</a:t>
            </a:r>
            <a:r>
              <a:rPr lang="fr-FR" sz="2000" dirty="0" smtClean="0">
                <a:latin typeface="Times New Roman" pitchFamily="18" charset="0"/>
                <a:cs typeface="Times New Roman" pitchFamily="18" charset="0"/>
              </a:rPr>
              <a:t> , alors: </a:t>
            </a:r>
          </a:p>
          <a:p>
            <a:pPr algn="just">
              <a:lnSpc>
                <a:spcPct val="150000"/>
              </a:lnSpc>
            </a:pPr>
            <a:endParaRPr lang="fr-FR" sz="2000" dirty="0" smtClean="0">
              <a:latin typeface="Times New Roman" pitchFamily="18" charset="0"/>
              <a:cs typeface="Times New Roman" pitchFamily="18" charset="0"/>
            </a:endParaRPr>
          </a:p>
          <a:p>
            <a:pPr lvl="8" algn="just">
              <a:lnSpc>
                <a:spcPct val="150000"/>
              </a:lnSpc>
            </a:pPr>
            <a:r>
              <a:rPr lang="fr-FR" sz="800" dirty="0" smtClean="0">
                <a:latin typeface="Times New Roman" pitchFamily="18" charset="0"/>
                <a:cs typeface="Times New Roman" pitchFamily="18" charset="0"/>
              </a:rPr>
              <a:t>                                                </a:t>
            </a:r>
            <a:r>
              <a:rPr lang="fr-FR" sz="1600" i="1" dirty="0" smtClean="0">
                <a:latin typeface="Times New Roman" pitchFamily="18" charset="0"/>
                <a:cs typeface="Times New Roman" pitchFamily="18" charset="0"/>
              </a:rPr>
              <a:t>tel que F(</a:t>
            </a:r>
            <a:r>
              <a:rPr lang="fr-FR" sz="1600" i="1" dirty="0" err="1" smtClean="0">
                <a:latin typeface="Times New Roman" pitchFamily="18" charset="0"/>
                <a:cs typeface="Times New Roman" pitchFamily="18" charset="0"/>
              </a:rPr>
              <a:t>e</a:t>
            </a:r>
            <a:r>
              <a:rPr lang="fr-FR" sz="1600" i="1" baseline="-25000" dirty="0" err="1" smtClean="0">
                <a:latin typeface="Times New Roman" pitchFamily="18" charset="0"/>
                <a:cs typeface="Times New Roman" pitchFamily="18" charset="0"/>
              </a:rPr>
              <a:t>i</a:t>
            </a:r>
            <a:r>
              <a:rPr lang="fr-FR" sz="1600" i="1" baseline="-25000" dirty="0" smtClean="0">
                <a:latin typeface="Times New Roman" pitchFamily="18" charset="0"/>
                <a:cs typeface="Times New Roman" pitchFamily="18" charset="0"/>
              </a:rPr>
              <a:t> </a:t>
            </a:r>
            <a:r>
              <a:rPr lang="fr-FR" sz="1600" i="1" dirty="0" smtClean="0">
                <a:latin typeface="Times New Roman" pitchFamily="18" charset="0"/>
                <a:cs typeface="Times New Roman" pitchFamily="18" charset="0"/>
              </a:rPr>
              <a:t>) &lt;0.5 et F(</a:t>
            </a:r>
            <a:r>
              <a:rPr lang="fr-FR" sz="1600" i="1" dirty="0" err="1" smtClean="0">
                <a:latin typeface="Times New Roman" pitchFamily="18" charset="0"/>
                <a:cs typeface="Times New Roman" pitchFamily="18" charset="0"/>
              </a:rPr>
              <a:t>e</a:t>
            </a:r>
            <a:r>
              <a:rPr lang="fr-FR" sz="1600" i="1" baseline="-25000" dirty="0" err="1" smtClean="0">
                <a:latin typeface="Times New Roman" pitchFamily="18" charset="0"/>
                <a:cs typeface="Times New Roman" pitchFamily="18" charset="0"/>
              </a:rPr>
              <a:t>i</a:t>
            </a:r>
            <a:r>
              <a:rPr lang="fr-FR" sz="1600" i="1" baseline="-25000" dirty="0" smtClean="0">
                <a:latin typeface="Times New Roman" pitchFamily="18" charset="0"/>
                <a:cs typeface="Times New Roman" pitchFamily="18" charset="0"/>
              </a:rPr>
              <a:t>+1</a:t>
            </a:r>
            <a:r>
              <a:rPr lang="fr-FR" sz="1600" i="1" dirty="0" smtClean="0">
                <a:latin typeface="Times New Roman" pitchFamily="18" charset="0"/>
                <a:cs typeface="Times New Roman" pitchFamily="18" charset="0"/>
              </a:rPr>
              <a:t>) ≥ 0.5 </a:t>
            </a: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143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433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214414" y="5357826"/>
            <a:ext cx="3956566" cy="85725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4337"/>
                                        </p:tgtEl>
                                        <p:attrNameLst>
                                          <p:attrName>style.visibility</p:attrName>
                                        </p:attrNameLst>
                                      </p:cBhvr>
                                      <p:to>
                                        <p:strVal val="visible"/>
                                      </p:to>
                                    </p:set>
                                    <p:animEffect transition="in" filter="slide(fromBottom)">
                                      <p:cBhvr>
                                        <p:cTn id="7" dur="500"/>
                                        <p:tgtEl>
                                          <p:spTgt spid="14337"/>
                                        </p:tgtEl>
                                      </p:cBhvr>
                                    </p:animEffect>
                                  </p:childTnLst>
                                </p:cTn>
                              </p:par>
                              <p:par>
                                <p:cTn id="8" presetID="12" presetClass="entr" presetSubtype="4"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slide(fromBottom)">
                                      <p:cBhvr>
                                        <p:cTn id="10" dur="500"/>
                                        <p:tgtEl>
                                          <p:spTgt spid="3">
                                            <p:txEl>
                                              <p:pRg st="4" end="4"/>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slide(fromBottom)">
                                      <p:cBhvr>
                                        <p:cTn id="13" dur="500"/>
                                        <p:tgtEl>
                                          <p:spTgt spid="3">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slide(fromBottom)">
                                      <p:cBhvr>
                                        <p:cTn id="1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Calcul de la médiane</a:t>
            </a:r>
          </a:p>
          <a:p>
            <a:pPr>
              <a:buNone/>
            </a:pPr>
            <a:r>
              <a:rPr lang="fr-FR" sz="2000" b="1" i="1" dirty="0" smtClean="0">
                <a:latin typeface="Times New Roman" pitchFamily="18" charset="0"/>
                <a:cs typeface="Times New Roman" pitchFamily="18" charset="0"/>
              </a:rPr>
              <a:t>Le cas continu (l’interpolation linéaire)   </a:t>
            </a:r>
          </a:p>
          <a:p>
            <a:pPr>
              <a:buNone/>
            </a:pPr>
            <a:endParaRPr lang="fr-FR" sz="2000" b="1" i="1" dirty="0" smtClean="0">
              <a:latin typeface="Times New Roman" pitchFamily="18" charset="0"/>
              <a:cs typeface="Times New Roman" pitchFamily="18" charset="0"/>
            </a:endParaRPr>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5" name="Rectangle 4"/>
          <p:cNvSpPr/>
          <p:nvPr/>
        </p:nvSpPr>
        <p:spPr>
          <a:xfrm>
            <a:off x="3000364" y="3143248"/>
            <a:ext cx="3929281" cy="369332"/>
          </a:xfrm>
          <a:prstGeom prst="rect">
            <a:avLst/>
          </a:prstGeom>
          <a:ln>
            <a:noFill/>
          </a:ln>
        </p:spPr>
        <p:txBody>
          <a:bodyPr wrap="none">
            <a:spAutoFit/>
          </a:bodyPr>
          <a:lstStyle/>
          <a:p>
            <a:r>
              <a:rPr lang="fr-FR" dirty="0" err="1" smtClean="0">
                <a:latin typeface="Times New Roman" pitchFamily="18" charset="0"/>
                <a:cs typeface="Times New Roman" pitchFamily="18" charset="0"/>
              </a:rPr>
              <a:t>e</a:t>
            </a:r>
            <a:r>
              <a:rPr lang="fr-FR" baseline="-25000" dirty="0" err="1" smtClean="0">
                <a:latin typeface="Times New Roman" pitchFamily="18" charset="0"/>
                <a:cs typeface="Times New Roman" pitchFamily="18" charset="0"/>
              </a:rPr>
              <a:t>i</a:t>
            </a:r>
            <a:r>
              <a:rPr lang="fr-FR" baseline="-25000"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        Me</a:t>
            </a:r>
            <a:r>
              <a:rPr lang="fr-FR" baseline="-25000" dirty="0" smtClean="0">
                <a:latin typeface="Times New Roman" pitchFamily="18" charset="0"/>
                <a:cs typeface="Times New Roman" pitchFamily="18" charset="0"/>
              </a:rPr>
              <a:t>                                       </a:t>
            </a:r>
            <a:r>
              <a:rPr lang="fr-FR" dirty="0" err="1" smtClean="0">
                <a:latin typeface="Times New Roman" pitchFamily="18" charset="0"/>
                <a:cs typeface="Times New Roman" pitchFamily="18" charset="0"/>
              </a:rPr>
              <a:t>e</a:t>
            </a:r>
            <a:r>
              <a:rPr lang="fr-FR" baseline="-25000" dirty="0" err="1" smtClean="0">
                <a:latin typeface="Times New Roman" pitchFamily="18" charset="0"/>
                <a:cs typeface="Times New Roman" pitchFamily="18" charset="0"/>
              </a:rPr>
              <a:t>i</a:t>
            </a:r>
            <a:r>
              <a:rPr lang="fr-FR" baseline="-25000" dirty="0" smtClean="0">
                <a:latin typeface="Times New Roman" pitchFamily="18" charset="0"/>
                <a:cs typeface="Times New Roman" pitchFamily="18" charset="0"/>
              </a:rPr>
              <a:t>+1</a:t>
            </a:r>
            <a:r>
              <a:rPr lang="fr-FR" dirty="0" smtClean="0">
                <a:latin typeface="Times New Roman" pitchFamily="18" charset="0"/>
                <a:cs typeface="Times New Roman" pitchFamily="18" charset="0"/>
              </a:rPr>
              <a:t> </a:t>
            </a:r>
            <a:endParaRPr lang="fr-FR" dirty="0"/>
          </a:p>
        </p:txBody>
      </p:sp>
      <p:sp>
        <p:nvSpPr>
          <p:cNvPr id="6" name="Rectangle 5"/>
          <p:cNvSpPr/>
          <p:nvPr/>
        </p:nvSpPr>
        <p:spPr>
          <a:xfrm>
            <a:off x="2928926" y="3643314"/>
            <a:ext cx="4572032" cy="369332"/>
          </a:xfrm>
          <a:prstGeom prst="rect">
            <a:avLst/>
          </a:prstGeom>
          <a:ln>
            <a:noFill/>
          </a:ln>
        </p:spPr>
        <p:txBody>
          <a:bodyPr wrap="square">
            <a:spAutoFit/>
          </a:bodyPr>
          <a:lstStyle/>
          <a:p>
            <a:r>
              <a:rPr lang="fr-FR" dirty="0" smtClean="0">
                <a:latin typeface="Times New Roman" pitchFamily="18" charset="0"/>
                <a:cs typeface="Times New Roman" pitchFamily="18" charset="0"/>
              </a:rPr>
              <a:t>F(</a:t>
            </a:r>
            <a:r>
              <a:rPr lang="fr-FR" dirty="0" err="1" smtClean="0">
                <a:latin typeface="Times New Roman" pitchFamily="18" charset="0"/>
                <a:cs typeface="Times New Roman" pitchFamily="18" charset="0"/>
              </a:rPr>
              <a:t>e</a:t>
            </a:r>
            <a:r>
              <a:rPr lang="fr-FR" baseline="-25000" dirty="0" err="1" smtClean="0">
                <a:latin typeface="Times New Roman" pitchFamily="18" charset="0"/>
                <a:cs typeface="Times New Roman" pitchFamily="18" charset="0"/>
              </a:rPr>
              <a:t>i</a:t>
            </a:r>
            <a:r>
              <a:rPr lang="fr-FR" baseline="-25000"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                    0.5                     F(</a:t>
            </a:r>
            <a:r>
              <a:rPr lang="fr-FR" dirty="0" err="1" smtClean="0">
                <a:latin typeface="Times New Roman" pitchFamily="18" charset="0"/>
                <a:cs typeface="Times New Roman" pitchFamily="18" charset="0"/>
              </a:rPr>
              <a:t>e</a:t>
            </a:r>
            <a:r>
              <a:rPr lang="fr-FR" baseline="-25000" dirty="0" err="1" smtClean="0">
                <a:latin typeface="Times New Roman" pitchFamily="18" charset="0"/>
                <a:cs typeface="Times New Roman" pitchFamily="18" charset="0"/>
              </a:rPr>
              <a:t>i</a:t>
            </a:r>
            <a:r>
              <a:rPr lang="fr-FR" baseline="-25000" dirty="0" smtClean="0">
                <a:latin typeface="Times New Roman" pitchFamily="18" charset="0"/>
                <a:cs typeface="Times New Roman" pitchFamily="18" charset="0"/>
              </a:rPr>
              <a:t>+1</a:t>
            </a:r>
            <a:r>
              <a:rPr lang="fr-FR" dirty="0" smtClean="0">
                <a:latin typeface="Times New Roman" pitchFamily="18" charset="0"/>
                <a:cs typeface="Times New Roman" pitchFamily="18" charset="0"/>
              </a:rPr>
              <a:t>)</a:t>
            </a:r>
            <a:endParaRPr lang="fr-FR" dirty="0"/>
          </a:p>
        </p:txBody>
      </p:sp>
      <p:cxnSp>
        <p:nvCxnSpPr>
          <p:cNvPr id="8" name="Connecteur droit 7"/>
          <p:cNvCxnSpPr/>
          <p:nvPr/>
        </p:nvCxnSpPr>
        <p:spPr>
          <a:xfrm>
            <a:off x="3286116" y="3357562"/>
            <a:ext cx="128588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a:off x="5000628" y="3357562"/>
            <a:ext cx="128588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3571868" y="3857628"/>
            <a:ext cx="92869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5000628" y="3857628"/>
            <a:ext cx="107157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2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228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14282" y="4500570"/>
            <a:ext cx="3205551" cy="714380"/>
          </a:xfrm>
          <a:prstGeom prst="rect">
            <a:avLst/>
          </a:prstGeom>
          <a:noFill/>
        </p:spPr>
      </p:pic>
      <p:sp>
        <p:nvSpPr>
          <p:cNvPr id="18" name="Flèche droite 17"/>
          <p:cNvSpPr/>
          <p:nvPr/>
        </p:nvSpPr>
        <p:spPr>
          <a:xfrm>
            <a:off x="3643306" y="4714884"/>
            <a:ext cx="571504" cy="214314"/>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
        <p:nvSpPr>
          <p:cNvPr id="1229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2291"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571999" y="4500570"/>
            <a:ext cx="4414503" cy="714380"/>
          </a:xfrm>
          <a:prstGeom prst="rect">
            <a:avLst/>
          </a:prstGeom>
          <a:noFill/>
        </p:spPr>
      </p:pic>
      <p:sp>
        <p:nvSpPr>
          <p:cNvPr id="21" name="Flèche droite 20"/>
          <p:cNvSpPr/>
          <p:nvPr/>
        </p:nvSpPr>
        <p:spPr>
          <a:xfrm>
            <a:off x="3643306" y="5643578"/>
            <a:ext cx="571504" cy="214314"/>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
        <p:nvSpPr>
          <p:cNvPr id="1229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2293"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643439" y="5429264"/>
            <a:ext cx="3500462" cy="758433"/>
          </a:xfrm>
          <a:prstGeom prst="rect">
            <a:avLst/>
          </a:prstGeom>
          <a:noFill/>
          <a:ln>
            <a:solidFill>
              <a:srgbClr val="C00000"/>
            </a:solidFill>
          </a:ln>
        </p:spPr>
      </p:pic>
      <p:sp>
        <p:nvSpPr>
          <p:cNvPr id="24" name="Rectangle 23"/>
          <p:cNvSpPr/>
          <p:nvPr/>
        </p:nvSpPr>
        <p:spPr>
          <a:xfrm>
            <a:off x="5000628" y="2571744"/>
            <a:ext cx="3337773" cy="369332"/>
          </a:xfrm>
          <a:prstGeom prst="rect">
            <a:avLst/>
          </a:prstGeom>
        </p:spPr>
        <p:txBody>
          <a:bodyPr wrap="none">
            <a:spAutoFit/>
          </a:bodyPr>
          <a:lstStyle/>
          <a:p>
            <a:r>
              <a:rPr lang="fr-FR" i="1" dirty="0" smtClean="0">
                <a:latin typeface="Times New Roman" pitchFamily="18" charset="0"/>
                <a:cs typeface="Times New Roman" pitchFamily="18" charset="0"/>
              </a:rPr>
              <a:t>tel que F(</a:t>
            </a:r>
            <a:r>
              <a:rPr lang="fr-FR" i="1" dirty="0" err="1" smtClean="0">
                <a:latin typeface="Times New Roman" pitchFamily="18" charset="0"/>
                <a:cs typeface="Times New Roman" pitchFamily="18" charset="0"/>
              </a:rPr>
              <a:t>e</a:t>
            </a:r>
            <a:r>
              <a:rPr lang="fr-FR" i="1" baseline="-25000" dirty="0" err="1" smtClean="0">
                <a:latin typeface="Times New Roman" pitchFamily="18" charset="0"/>
                <a:cs typeface="Times New Roman" pitchFamily="18" charset="0"/>
              </a:rPr>
              <a:t>i</a:t>
            </a:r>
            <a:r>
              <a:rPr lang="fr-FR" i="1" baseline="-25000" dirty="0" smtClean="0">
                <a:latin typeface="Times New Roman" pitchFamily="18" charset="0"/>
                <a:cs typeface="Times New Roman" pitchFamily="18" charset="0"/>
              </a:rPr>
              <a:t> </a:t>
            </a:r>
            <a:r>
              <a:rPr lang="fr-FR" i="1" dirty="0" smtClean="0">
                <a:latin typeface="Times New Roman" pitchFamily="18" charset="0"/>
                <a:cs typeface="Times New Roman" pitchFamily="18" charset="0"/>
              </a:rPr>
              <a:t>) &lt;0.5 et F(</a:t>
            </a:r>
            <a:r>
              <a:rPr lang="fr-FR" i="1" dirty="0" err="1" smtClean="0">
                <a:latin typeface="Times New Roman" pitchFamily="18" charset="0"/>
                <a:cs typeface="Times New Roman" pitchFamily="18" charset="0"/>
              </a:rPr>
              <a:t>e</a:t>
            </a:r>
            <a:r>
              <a:rPr lang="fr-FR" i="1" baseline="-25000" dirty="0" err="1" smtClean="0">
                <a:latin typeface="Times New Roman" pitchFamily="18" charset="0"/>
                <a:cs typeface="Times New Roman" pitchFamily="18" charset="0"/>
              </a:rPr>
              <a:t>i</a:t>
            </a:r>
            <a:r>
              <a:rPr lang="fr-FR" i="1" baseline="-25000" dirty="0" smtClean="0">
                <a:latin typeface="Times New Roman" pitchFamily="18" charset="0"/>
                <a:cs typeface="Times New Roman" pitchFamily="18" charset="0"/>
              </a:rPr>
              <a:t>+1</a:t>
            </a:r>
            <a:r>
              <a:rPr lang="fr-FR" i="1" dirty="0" smtClean="0">
                <a:latin typeface="Times New Roman" pitchFamily="18" charset="0"/>
                <a:cs typeface="Times New Roman" pitchFamily="18" charset="0"/>
              </a:rPr>
              <a:t>) ≥ 0.5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Bottom)">
                                      <p:cBhvr>
                                        <p:cTn id="7" dur="500"/>
                                        <p:tgtEl>
                                          <p:spTgt spid="5"/>
                                        </p:tgtEl>
                                      </p:cBhvr>
                                    </p:animEffect>
                                  </p:childTnLst>
                                </p:cTn>
                              </p:par>
                              <p:par>
                                <p:cTn id="8" presetID="12" presetClass="entr" presetSubtype="4"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slide(fromBottom)">
                                      <p:cBhvr>
                                        <p:cTn id="10" dur="500"/>
                                        <p:tgtEl>
                                          <p:spTgt spid="8"/>
                                        </p:tgtEl>
                                      </p:cBhvr>
                                    </p:animEffect>
                                  </p:childTnLst>
                                </p:cTn>
                              </p:par>
                              <p:par>
                                <p:cTn id="11" presetID="12" presetClass="entr" presetSubtype="4"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slide(fromBottom)">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slide(fromBottom)">
                                      <p:cBhvr>
                                        <p:cTn id="18" dur="500"/>
                                        <p:tgtEl>
                                          <p:spTgt spid="6"/>
                                        </p:tgtEl>
                                      </p:cBhvr>
                                    </p:animEffect>
                                  </p:childTnLst>
                                </p:cTn>
                              </p:par>
                              <p:par>
                                <p:cTn id="19" presetID="12" presetClass="entr" presetSubtype="4"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slide(fromBottom)">
                                      <p:cBhvr>
                                        <p:cTn id="21" dur="500"/>
                                        <p:tgtEl>
                                          <p:spTgt spid="13"/>
                                        </p:tgtEl>
                                      </p:cBhvr>
                                    </p:animEffect>
                                  </p:childTnLst>
                                </p:cTn>
                              </p:par>
                              <p:par>
                                <p:cTn id="22" presetID="12" presetClass="entr" presetSubtype="4" fill="hold"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slide(fromBottom)">
                                      <p:cBhvr>
                                        <p:cTn id="24" dur="500"/>
                                        <p:tgtEl>
                                          <p:spTgt spid="14"/>
                                        </p:tgtEl>
                                      </p:cBhvr>
                                    </p:animEffect>
                                  </p:childTnLst>
                                </p:cTn>
                              </p:par>
                              <p:par>
                                <p:cTn id="25" presetID="12" presetClass="entr" presetSubtype="4"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slide(fromBottom)">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12289"/>
                                        </p:tgtEl>
                                        <p:attrNameLst>
                                          <p:attrName>style.visibility</p:attrName>
                                        </p:attrNameLst>
                                      </p:cBhvr>
                                      <p:to>
                                        <p:strVal val="visible"/>
                                      </p:to>
                                    </p:set>
                                    <p:animEffect transition="in" filter="slide(fromBottom)">
                                      <p:cBhvr>
                                        <p:cTn id="32" dur="500"/>
                                        <p:tgtEl>
                                          <p:spTgt spid="12289"/>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slide(fromBottom)">
                                      <p:cBhvr>
                                        <p:cTn id="37" dur="500"/>
                                        <p:tgtEl>
                                          <p:spTgt spid="18"/>
                                        </p:tgtEl>
                                      </p:cBhvr>
                                    </p:animEffect>
                                  </p:childTnLst>
                                </p:cTn>
                              </p:par>
                              <p:par>
                                <p:cTn id="38" presetID="12" presetClass="entr" presetSubtype="4" fill="hold" nodeType="withEffect">
                                  <p:stCondLst>
                                    <p:cond delay="0"/>
                                  </p:stCondLst>
                                  <p:childTnLst>
                                    <p:set>
                                      <p:cBhvr>
                                        <p:cTn id="39" dur="1" fill="hold">
                                          <p:stCondLst>
                                            <p:cond delay="0"/>
                                          </p:stCondLst>
                                        </p:cTn>
                                        <p:tgtEl>
                                          <p:spTgt spid="12291"/>
                                        </p:tgtEl>
                                        <p:attrNameLst>
                                          <p:attrName>style.visibility</p:attrName>
                                        </p:attrNameLst>
                                      </p:cBhvr>
                                      <p:to>
                                        <p:strVal val="visible"/>
                                      </p:to>
                                    </p:set>
                                    <p:animEffect transition="in" filter="slide(fromBottom)">
                                      <p:cBhvr>
                                        <p:cTn id="40" dur="500"/>
                                        <p:tgtEl>
                                          <p:spTgt spid="12291"/>
                                        </p:tgtEl>
                                      </p:cBhvr>
                                    </p:animEffect>
                                  </p:childTnLst>
                                </p:cTn>
                              </p:par>
                            </p:childTnLst>
                          </p:cTn>
                        </p:par>
                      </p:childTnLst>
                    </p:cTn>
                  </p:par>
                  <p:par>
                    <p:cTn id="41" fill="hold">
                      <p:stCondLst>
                        <p:cond delay="indefinite"/>
                      </p:stCondLst>
                      <p:childTnLst>
                        <p:par>
                          <p:cTn id="42" fill="hold">
                            <p:stCondLst>
                              <p:cond delay="0"/>
                            </p:stCondLst>
                            <p:childTnLst>
                              <p:par>
                                <p:cTn id="43" presetID="12" presetClass="entr" presetSubtype="4"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animEffect transition="in" filter="slide(fromBottom)">
                                      <p:cBhvr>
                                        <p:cTn id="45" dur="500"/>
                                        <p:tgtEl>
                                          <p:spTgt spid="21"/>
                                        </p:tgtEl>
                                      </p:cBhvr>
                                    </p:animEffect>
                                  </p:childTnLst>
                                </p:cTn>
                              </p:par>
                              <p:par>
                                <p:cTn id="46" presetID="12" presetClass="entr" presetSubtype="4" fill="hold" nodeType="withEffect">
                                  <p:stCondLst>
                                    <p:cond delay="0"/>
                                  </p:stCondLst>
                                  <p:childTnLst>
                                    <p:set>
                                      <p:cBhvr>
                                        <p:cTn id="47" dur="1" fill="hold">
                                          <p:stCondLst>
                                            <p:cond delay="0"/>
                                          </p:stCondLst>
                                        </p:cTn>
                                        <p:tgtEl>
                                          <p:spTgt spid="12293"/>
                                        </p:tgtEl>
                                        <p:attrNameLst>
                                          <p:attrName>style.visibility</p:attrName>
                                        </p:attrNameLst>
                                      </p:cBhvr>
                                      <p:to>
                                        <p:strVal val="visible"/>
                                      </p:to>
                                    </p:set>
                                    <p:animEffect transition="in" filter="slide(fromBottom)">
                                      <p:cBhvr>
                                        <p:cTn id="48" dur="500"/>
                                        <p:tgtEl>
                                          <p:spTgt spid="122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8" grpId="0" animBg="1"/>
      <p:bldP spid="21" grpId="0" animBg="1"/>
      <p:bldP spid="24"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5043510"/>
          </a:xfrm>
        </p:spPr>
        <p:txBody>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Calcul de la médiane</a:t>
            </a:r>
          </a:p>
          <a:p>
            <a:pPr>
              <a:buNone/>
            </a:pPr>
            <a:r>
              <a:rPr lang="fr-FR" sz="2000" b="1" i="1" dirty="0" smtClean="0">
                <a:latin typeface="Times New Roman" pitchFamily="18" charset="0"/>
                <a:cs typeface="Times New Roman" pitchFamily="18" charset="0"/>
              </a:rPr>
              <a:t>Le cas continu (application)</a:t>
            </a:r>
          </a:p>
          <a:p>
            <a:pPr lvl="7">
              <a:buNone/>
            </a:pPr>
            <a:r>
              <a:rPr lang="fr-FR" i="1" dirty="0" smtClean="0"/>
              <a:t>Classe médiane [8;12[</a:t>
            </a:r>
          </a:p>
          <a:p>
            <a:pPr lvl="7">
              <a:buNone/>
            </a:pPr>
            <a:endParaRPr lang="fr-FR" i="1" dirty="0" smtClean="0"/>
          </a:p>
          <a:p>
            <a:pPr lvl="7">
              <a:buNone/>
            </a:pPr>
            <a:endParaRPr lang="fr-FR" i="1" dirty="0" smtClean="0"/>
          </a:p>
          <a:p>
            <a:pPr lvl="7">
              <a:buNone/>
            </a:pPr>
            <a:r>
              <a:rPr lang="fr-FR" i="1" dirty="0" smtClean="0"/>
              <a:t>Me= 10.33</a:t>
            </a:r>
          </a:p>
          <a:p>
            <a:pPr lvl="7">
              <a:buNone/>
            </a:pPr>
            <a:r>
              <a:rPr lang="fr-FR" dirty="0" smtClean="0">
                <a:latin typeface="Times New Roman" pitchFamily="18" charset="0"/>
                <a:cs typeface="Times New Roman" pitchFamily="18" charset="0"/>
              </a:rPr>
              <a:t>50 % environ des personnes ont eu une note inférieure ou égale à 10.33.</a:t>
            </a:r>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graphicFrame>
        <p:nvGraphicFramePr>
          <p:cNvPr id="5" name="Tableau 4"/>
          <p:cNvGraphicFramePr>
            <a:graphicFrameLocks noGrp="1"/>
          </p:cNvGraphicFramePr>
          <p:nvPr/>
        </p:nvGraphicFramePr>
        <p:xfrm>
          <a:off x="500034" y="3071810"/>
          <a:ext cx="2857520" cy="2865120"/>
        </p:xfrm>
        <a:graphic>
          <a:graphicData uri="http://schemas.openxmlformats.org/drawingml/2006/table">
            <a:tbl>
              <a:tblPr firstRow="1" bandRow="1">
                <a:tableStyleId>{5940675A-B579-460E-94D1-54222C63F5DA}</a:tableStyleId>
              </a:tblPr>
              <a:tblGrid>
                <a:gridCol w="857256"/>
                <a:gridCol w="571504"/>
                <a:gridCol w="642942"/>
                <a:gridCol w="785818"/>
              </a:tblGrid>
              <a:tr h="370840">
                <a:tc>
                  <a:txBody>
                    <a:bodyPr/>
                    <a:lstStyle/>
                    <a:p>
                      <a:pPr algn="ctr"/>
                      <a:r>
                        <a:rPr lang="fr-FR" b="1" dirty="0" smtClean="0"/>
                        <a:t>Notes Xi </a:t>
                      </a:r>
                      <a:endParaRPr lang="fr-FR" b="1" dirty="0"/>
                    </a:p>
                  </a:txBody>
                  <a:tcPr/>
                </a:tc>
                <a:tc>
                  <a:txBody>
                    <a:bodyPr/>
                    <a:lstStyle/>
                    <a:p>
                      <a:pPr algn="ctr"/>
                      <a:r>
                        <a:rPr lang="fr-FR" b="1" dirty="0" smtClean="0"/>
                        <a:t>Ni  </a:t>
                      </a:r>
                      <a:endParaRPr lang="fr-FR" b="1" dirty="0"/>
                    </a:p>
                  </a:txBody>
                  <a:tcPr/>
                </a:tc>
                <a:tc>
                  <a:txBody>
                    <a:bodyPr/>
                    <a:lstStyle/>
                    <a:p>
                      <a:pPr algn="ctr"/>
                      <a:r>
                        <a:rPr lang="fr-FR" b="1" dirty="0" smtClean="0"/>
                        <a:t>Fi </a:t>
                      </a:r>
                      <a:endParaRPr lang="fr-FR" b="1" dirty="0"/>
                    </a:p>
                  </a:txBody>
                  <a:tcPr/>
                </a:tc>
                <a:tc>
                  <a:txBody>
                    <a:bodyPr/>
                    <a:lstStyle/>
                    <a:p>
                      <a:pPr algn="ctr"/>
                      <a:r>
                        <a:rPr lang="fr-FR" b="1" dirty="0" smtClean="0"/>
                        <a:t>FCC</a:t>
                      </a:r>
                      <a:endParaRPr lang="fr-FR" b="1" dirty="0"/>
                    </a:p>
                  </a:txBody>
                  <a:tcPr/>
                </a:tc>
              </a:tr>
              <a:tr h="370840">
                <a:tc>
                  <a:txBody>
                    <a:bodyPr/>
                    <a:lstStyle/>
                    <a:p>
                      <a:pPr algn="ctr"/>
                      <a:r>
                        <a:rPr lang="fr-FR" dirty="0" smtClean="0"/>
                        <a:t>[0;5[</a:t>
                      </a:r>
                      <a:endParaRPr lang="fr-FR" dirty="0"/>
                    </a:p>
                  </a:txBody>
                  <a:tcPr/>
                </a:tc>
                <a:tc>
                  <a:txBody>
                    <a:bodyPr/>
                    <a:lstStyle/>
                    <a:p>
                      <a:pPr algn="ctr"/>
                      <a:r>
                        <a:rPr lang="fr-FR" dirty="0" smtClean="0"/>
                        <a:t>10</a:t>
                      </a:r>
                      <a:endParaRPr lang="fr-FR" dirty="0"/>
                    </a:p>
                  </a:txBody>
                  <a:tcPr/>
                </a:tc>
                <a:tc>
                  <a:txBody>
                    <a:bodyPr/>
                    <a:lstStyle/>
                    <a:p>
                      <a:pPr algn="ctr"/>
                      <a:r>
                        <a:rPr lang="fr-FR" dirty="0" smtClean="0"/>
                        <a:t>0.2</a:t>
                      </a:r>
                      <a:endParaRPr lang="fr-FR" dirty="0"/>
                    </a:p>
                  </a:txBody>
                  <a:tcPr/>
                </a:tc>
                <a:tc>
                  <a:txBody>
                    <a:bodyPr/>
                    <a:lstStyle/>
                    <a:p>
                      <a:pPr algn="ctr"/>
                      <a:r>
                        <a:rPr lang="fr-FR" dirty="0" smtClean="0"/>
                        <a:t>0.2</a:t>
                      </a:r>
                      <a:endParaRPr lang="fr-FR" dirty="0"/>
                    </a:p>
                  </a:txBody>
                  <a:tcPr/>
                </a:tc>
              </a:tr>
              <a:tr h="370840">
                <a:tc>
                  <a:txBody>
                    <a:bodyPr/>
                    <a:lstStyle/>
                    <a:p>
                      <a:pPr algn="ctr"/>
                      <a:r>
                        <a:rPr lang="fr-FR" dirty="0" smtClean="0"/>
                        <a:t>[5:8[</a:t>
                      </a:r>
                      <a:endParaRPr lang="fr-FR" dirty="0"/>
                    </a:p>
                  </a:txBody>
                  <a:tcPr/>
                </a:tc>
                <a:tc>
                  <a:txBody>
                    <a:bodyPr/>
                    <a:lstStyle/>
                    <a:p>
                      <a:pPr algn="ctr"/>
                      <a:r>
                        <a:rPr lang="fr-FR" dirty="0" smtClean="0"/>
                        <a:t>8</a:t>
                      </a:r>
                      <a:endParaRPr lang="fr-FR" dirty="0"/>
                    </a:p>
                  </a:txBody>
                  <a:tcPr/>
                </a:tc>
                <a:tc>
                  <a:txBody>
                    <a:bodyPr/>
                    <a:lstStyle/>
                    <a:p>
                      <a:pPr algn="ctr"/>
                      <a:r>
                        <a:rPr lang="fr-FR" dirty="0" smtClean="0"/>
                        <a:t>0.16</a:t>
                      </a:r>
                      <a:endParaRPr lang="fr-FR" dirty="0"/>
                    </a:p>
                  </a:txBody>
                  <a:tcPr/>
                </a:tc>
                <a:tc>
                  <a:txBody>
                    <a:bodyPr/>
                    <a:lstStyle/>
                    <a:p>
                      <a:pPr algn="ctr"/>
                      <a:r>
                        <a:rPr lang="fr-FR" dirty="0" smtClean="0"/>
                        <a:t>0.36</a:t>
                      </a:r>
                      <a:endParaRPr lang="fr-FR" dirty="0"/>
                    </a:p>
                  </a:txBody>
                  <a:tcPr/>
                </a:tc>
              </a:tr>
              <a:tr h="370840">
                <a:tc>
                  <a:txBody>
                    <a:bodyPr/>
                    <a:lstStyle/>
                    <a:p>
                      <a:pPr algn="ctr"/>
                      <a:r>
                        <a:rPr lang="fr-FR" dirty="0" smtClean="0"/>
                        <a:t>[8;12[</a:t>
                      </a:r>
                      <a:endParaRPr lang="fr-FR" dirty="0"/>
                    </a:p>
                  </a:txBody>
                  <a:tcPr/>
                </a:tc>
                <a:tc>
                  <a:txBody>
                    <a:bodyPr/>
                    <a:lstStyle/>
                    <a:p>
                      <a:pPr algn="ctr"/>
                      <a:r>
                        <a:rPr lang="fr-FR" dirty="0" smtClean="0"/>
                        <a:t>12</a:t>
                      </a:r>
                      <a:endParaRPr lang="fr-FR" dirty="0"/>
                    </a:p>
                  </a:txBody>
                  <a:tcPr/>
                </a:tc>
                <a:tc>
                  <a:txBody>
                    <a:bodyPr/>
                    <a:lstStyle/>
                    <a:p>
                      <a:pPr algn="ctr"/>
                      <a:r>
                        <a:rPr lang="fr-FR" dirty="0" smtClean="0"/>
                        <a:t>0.24</a:t>
                      </a:r>
                      <a:endParaRPr lang="fr-FR" dirty="0"/>
                    </a:p>
                  </a:txBody>
                  <a:tcPr/>
                </a:tc>
                <a:tc>
                  <a:txBody>
                    <a:bodyPr/>
                    <a:lstStyle/>
                    <a:p>
                      <a:pPr algn="ctr"/>
                      <a:r>
                        <a:rPr lang="fr-FR" dirty="0" smtClean="0"/>
                        <a:t>0.6</a:t>
                      </a:r>
                      <a:endParaRPr lang="fr-FR" dirty="0"/>
                    </a:p>
                  </a:txBody>
                  <a:tcPr/>
                </a:tc>
              </a:tr>
              <a:tr h="370840">
                <a:tc>
                  <a:txBody>
                    <a:bodyPr/>
                    <a:lstStyle/>
                    <a:p>
                      <a:pPr algn="ctr"/>
                      <a:r>
                        <a:rPr lang="fr-FR" dirty="0" smtClean="0"/>
                        <a:t>[12;15[</a:t>
                      </a:r>
                      <a:endParaRPr lang="fr-FR" dirty="0"/>
                    </a:p>
                  </a:txBody>
                  <a:tcPr/>
                </a:tc>
                <a:tc>
                  <a:txBody>
                    <a:bodyPr/>
                    <a:lstStyle/>
                    <a:p>
                      <a:pPr algn="ctr"/>
                      <a:r>
                        <a:rPr lang="fr-FR" dirty="0" smtClean="0"/>
                        <a:t>11</a:t>
                      </a:r>
                      <a:endParaRPr lang="fr-FR" dirty="0"/>
                    </a:p>
                  </a:txBody>
                  <a:tcPr/>
                </a:tc>
                <a:tc>
                  <a:txBody>
                    <a:bodyPr/>
                    <a:lstStyle/>
                    <a:p>
                      <a:pPr algn="ctr"/>
                      <a:r>
                        <a:rPr lang="fr-FR" dirty="0" smtClean="0"/>
                        <a:t>0.22</a:t>
                      </a:r>
                      <a:endParaRPr lang="fr-FR" dirty="0"/>
                    </a:p>
                  </a:txBody>
                  <a:tcPr/>
                </a:tc>
                <a:tc>
                  <a:txBody>
                    <a:bodyPr/>
                    <a:lstStyle/>
                    <a:p>
                      <a:pPr algn="ctr"/>
                      <a:r>
                        <a:rPr lang="fr-FR" dirty="0" smtClean="0"/>
                        <a:t>0.82</a:t>
                      </a:r>
                      <a:endParaRPr lang="fr-FR" dirty="0"/>
                    </a:p>
                  </a:txBody>
                  <a:tcPr/>
                </a:tc>
              </a:tr>
              <a:tr h="370840">
                <a:tc>
                  <a:txBody>
                    <a:bodyPr/>
                    <a:lstStyle/>
                    <a:p>
                      <a:pPr algn="ctr"/>
                      <a:r>
                        <a:rPr lang="fr-FR" dirty="0" smtClean="0"/>
                        <a:t>[15;20[</a:t>
                      </a:r>
                      <a:endParaRPr lang="fr-FR" dirty="0"/>
                    </a:p>
                  </a:txBody>
                  <a:tcPr/>
                </a:tc>
                <a:tc>
                  <a:txBody>
                    <a:bodyPr/>
                    <a:lstStyle/>
                    <a:p>
                      <a:pPr algn="ctr"/>
                      <a:r>
                        <a:rPr lang="fr-FR" dirty="0" smtClean="0"/>
                        <a:t>9</a:t>
                      </a:r>
                      <a:endParaRPr lang="fr-FR" dirty="0"/>
                    </a:p>
                  </a:txBody>
                  <a:tcPr/>
                </a:tc>
                <a:tc>
                  <a:txBody>
                    <a:bodyPr/>
                    <a:lstStyle/>
                    <a:p>
                      <a:pPr algn="ctr"/>
                      <a:r>
                        <a:rPr lang="fr-FR" dirty="0" smtClean="0"/>
                        <a:t>0.18</a:t>
                      </a:r>
                      <a:endParaRPr lang="fr-FR" dirty="0"/>
                    </a:p>
                  </a:txBody>
                  <a:tcPr/>
                </a:tc>
                <a:tc>
                  <a:txBody>
                    <a:bodyPr/>
                    <a:lstStyle/>
                    <a:p>
                      <a:pPr algn="ctr"/>
                      <a:r>
                        <a:rPr lang="fr-FR" dirty="0" smtClean="0"/>
                        <a:t>1</a:t>
                      </a:r>
                      <a:endParaRPr lang="fr-FR" dirty="0"/>
                    </a:p>
                  </a:txBody>
                  <a:tcPr/>
                </a:tc>
              </a:tr>
              <a:tr h="370840">
                <a:tc>
                  <a:txBody>
                    <a:bodyPr/>
                    <a:lstStyle/>
                    <a:p>
                      <a:pPr algn="ctr"/>
                      <a:r>
                        <a:rPr lang="fr-FR" dirty="0" smtClean="0"/>
                        <a:t>Total </a:t>
                      </a:r>
                      <a:endParaRPr lang="fr-FR" dirty="0"/>
                    </a:p>
                  </a:txBody>
                  <a:tcPr/>
                </a:tc>
                <a:tc>
                  <a:txBody>
                    <a:bodyPr/>
                    <a:lstStyle/>
                    <a:p>
                      <a:pPr algn="ctr"/>
                      <a:r>
                        <a:rPr lang="fr-FR" dirty="0" smtClean="0"/>
                        <a:t>50</a:t>
                      </a:r>
                      <a:endParaRPr lang="fr-FR" dirty="0"/>
                    </a:p>
                  </a:txBody>
                  <a:tcPr/>
                </a:tc>
                <a:tc>
                  <a:txBody>
                    <a:bodyPr/>
                    <a:lstStyle/>
                    <a:p>
                      <a:pPr algn="ctr"/>
                      <a:r>
                        <a:rPr lang="fr-FR" dirty="0" smtClean="0"/>
                        <a:t>1</a:t>
                      </a:r>
                      <a:endParaRPr lang="fr-FR" dirty="0"/>
                    </a:p>
                  </a:txBody>
                  <a:tcPr/>
                </a:tc>
                <a:tc>
                  <a:txBody>
                    <a:bodyPr/>
                    <a:lstStyle/>
                    <a:p>
                      <a:pPr algn="ctr"/>
                      <a:r>
                        <a:rPr lang="fr-FR" dirty="0" smtClean="0"/>
                        <a:t>-</a:t>
                      </a:r>
                      <a:endParaRPr lang="fr-FR" dirty="0"/>
                    </a:p>
                  </a:txBody>
                  <a:tcPr/>
                </a:tc>
              </a:tr>
            </a:tbl>
          </a:graphicData>
        </a:graphic>
      </p:graphicFrame>
      <p:sp>
        <p:nvSpPr>
          <p:cNvPr id="133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331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331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3317"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786182" y="3429000"/>
            <a:ext cx="2413017" cy="57150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slide(fromBottom)">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13317"/>
                                        </p:tgtEl>
                                        <p:attrNameLst>
                                          <p:attrName>style.visibility</p:attrName>
                                        </p:attrNameLst>
                                      </p:cBhvr>
                                      <p:to>
                                        <p:strVal val="visible"/>
                                      </p:to>
                                    </p:set>
                                    <p:animEffect transition="in" filter="slide(fromBottom)">
                                      <p:cBhvr>
                                        <p:cTn id="12" dur="500"/>
                                        <p:tgtEl>
                                          <p:spTgt spid="13317"/>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slide(fromBottom)">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slide(fromBottom)">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slide(fromBottom)">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142844" y="1600200"/>
            <a:ext cx="8786874" cy="4972072"/>
          </a:xfrm>
        </p:spPr>
        <p:txBody>
          <a:bodyPr>
            <a:normAutofit/>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Calcul de la médiane</a:t>
            </a:r>
          </a:p>
          <a:p>
            <a:pPr>
              <a:buNone/>
            </a:pPr>
            <a:r>
              <a:rPr lang="fr-FR" sz="2000" b="1" i="1" dirty="0" smtClean="0">
                <a:latin typeface="Times New Roman" pitchFamily="18" charset="0"/>
                <a:cs typeface="Times New Roman" pitchFamily="18" charset="0"/>
              </a:rPr>
              <a:t>Le cas continu (graphiquement)</a:t>
            </a:r>
          </a:p>
          <a:p>
            <a:pPr>
              <a:buNone/>
            </a:pPr>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pic>
        <p:nvPicPr>
          <p:cNvPr id="11266" name="Picture 2" descr="Résultat de recherche d'images pour &quot;calcul de la médiane dans le cas continu méthode graphique&quot;"/>
          <p:cNvPicPr>
            <a:picLocks noChangeAspect="1" noChangeArrowheads="1"/>
          </p:cNvPicPr>
          <p:nvPr/>
        </p:nvPicPr>
        <p:blipFill>
          <a:blip r:embed="rId2"/>
          <a:srcRect/>
          <a:stretch>
            <a:fillRect/>
          </a:stretch>
        </p:blipFill>
        <p:spPr bwMode="auto">
          <a:xfrm>
            <a:off x="4106830" y="2928934"/>
            <a:ext cx="5037170" cy="3643338"/>
          </a:xfrm>
          <a:prstGeom prst="rect">
            <a:avLst/>
          </a:prstGeom>
          <a:noFill/>
        </p:spPr>
      </p:pic>
      <p:sp>
        <p:nvSpPr>
          <p:cNvPr id="9" name="ZoneTexte 8"/>
          <p:cNvSpPr txBox="1"/>
          <p:nvPr/>
        </p:nvSpPr>
        <p:spPr>
          <a:xfrm>
            <a:off x="285720" y="3000373"/>
            <a:ext cx="3714776" cy="4062651"/>
          </a:xfrm>
          <a:prstGeom prst="rect">
            <a:avLst/>
          </a:prstGeom>
          <a:noFill/>
        </p:spPr>
        <p:txBody>
          <a:bodyPr wrap="square" rtlCol="0">
            <a:spAutoFit/>
          </a:bodyPr>
          <a:lstStyle/>
          <a:p>
            <a:pPr algn="just">
              <a:lnSpc>
                <a:spcPct val="150000"/>
              </a:lnSpc>
            </a:pPr>
            <a:r>
              <a:rPr lang="fr-FR" sz="2000" dirty="0" smtClean="0">
                <a:latin typeface="Times New Roman" pitchFamily="18" charset="0"/>
                <a:cs typeface="Times New Roman" pitchFamily="18" charset="0"/>
              </a:rPr>
              <a:t>On peut obtenir la valeur de la médiane  en traçant les deux courbes des effectifs ou des fréquences cumulées croissantes et décroissantes. Le point d’intersection a pour ordonnée Fi = 50 % et pour abscisse la valeur de la médiane</a:t>
            </a:r>
            <a:r>
              <a:rPr lang="fr-FR" sz="2000" dirty="0" smtClean="0"/>
              <a:t>.</a:t>
            </a:r>
          </a:p>
          <a:p>
            <a:endParaRPr lang="fr-FR" dirty="0"/>
          </a:p>
        </p:txBody>
      </p:sp>
      <p:sp>
        <p:nvSpPr>
          <p:cNvPr id="10" name="Rectangle 9"/>
          <p:cNvSpPr/>
          <p:nvPr/>
        </p:nvSpPr>
        <p:spPr>
          <a:xfrm>
            <a:off x="7358050" y="4286256"/>
            <a:ext cx="1785950" cy="2143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sz="2400" b="1" dirty="0" smtClean="0">
                <a:latin typeface="Times New Roman" pitchFamily="18" charset="0"/>
                <a:cs typeface="Times New Roman" pitchFamily="18" charset="0"/>
              </a:rPr>
              <a:t>3.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Les quantiles </a:t>
            </a:r>
          </a:p>
          <a:p>
            <a:pPr algn="just">
              <a:lnSpc>
                <a:spcPct val="150000"/>
              </a:lnSpc>
            </a:pPr>
            <a:r>
              <a:rPr lang="vi-VN" sz="2000" dirty="0" smtClean="0">
                <a:latin typeface="Times New Roman" pitchFamily="18" charset="0"/>
                <a:cs typeface="Times New Roman" pitchFamily="18" charset="0"/>
              </a:rPr>
              <a:t>La notion de quantile g</a:t>
            </a:r>
            <a:r>
              <a:rPr lang="fr-FR" sz="2000" dirty="0" smtClean="0">
                <a:latin typeface="Times New Roman" pitchFamily="18" charset="0"/>
                <a:cs typeface="Times New Roman" pitchFamily="18" charset="0"/>
              </a:rPr>
              <a:t>é</a:t>
            </a:r>
            <a:r>
              <a:rPr lang="vi-VN" sz="2000" dirty="0" smtClean="0">
                <a:latin typeface="Times New Roman" pitchFamily="18" charset="0"/>
                <a:cs typeface="Times New Roman" pitchFamily="18" charset="0"/>
              </a:rPr>
              <a:t>n</a:t>
            </a:r>
            <a:r>
              <a:rPr lang="fr-FR" sz="2000" dirty="0" smtClean="0">
                <a:latin typeface="Times New Roman" pitchFamily="18" charset="0"/>
                <a:cs typeface="Times New Roman" pitchFamily="18" charset="0"/>
              </a:rPr>
              <a:t>é</a:t>
            </a:r>
            <a:r>
              <a:rPr lang="vi-VN" sz="2000" dirty="0" smtClean="0">
                <a:latin typeface="Times New Roman" pitchFamily="18" charset="0"/>
                <a:cs typeface="Times New Roman" pitchFamily="18" charset="0"/>
              </a:rPr>
              <a:t>ralise la m</a:t>
            </a:r>
            <a:r>
              <a:rPr lang="fr-FR" sz="2000" dirty="0" smtClean="0">
                <a:latin typeface="Times New Roman" pitchFamily="18" charset="0"/>
                <a:cs typeface="Times New Roman" pitchFamily="18" charset="0"/>
              </a:rPr>
              <a:t>é</a:t>
            </a:r>
            <a:r>
              <a:rPr lang="vi-VN" sz="2000" dirty="0" smtClean="0">
                <a:latin typeface="Times New Roman" pitchFamily="18" charset="0"/>
                <a:cs typeface="Times New Roman" pitchFamily="18" charset="0"/>
              </a:rPr>
              <a:t>diane</a:t>
            </a:r>
            <a:r>
              <a:rPr lang="fr-FR" sz="2000" dirty="0" smtClean="0">
                <a:latin typeface="Times New Roman" pitchFamily="18" charset="0"/>
                <a:cs typeface="Times New Roman" pitchFamily="18" charset="0"/>
              </a:rPr>
              <a:t>.</a:t>
            </a:r>
            <a:endParaRPr lang="vi-VN" sz="2000" dirty="0" smtClean="0">
              <a:latin typeface="Times New Roman" pitchFamily="18" charset="0"/>
              <a:cs typeface="Times New Roman" pitchFamily="18" charset="0"/>
            </a:endParaRPr>
          </a:p>
          <a:p>
            <a:pPr algn="just">
              <a:lnSpc>
                <a:spcPct val="150000"/>
              </a:lnSpc>
            </a:pPr>
            <a:r>
              <a:rPr lang="fr-FR" sz="2000" dirty="0" smtClean="0">
                <a:latin typeface="Times New Roman" pitchFamily="18" charset="0"/>
                <a:cs typeface="Times New Roman" pitchFamily="18" charset="0"/>
              </a:rPr>
              <a:t>De façon générale, un quantile d'ordre </a:t>
            </a:r>
            <a:r>
              <a:rPr lang="fr-FR" sz="2000" i="1" dirty="0" smtClean="0">
                <a:latin typeface="Times New Roman" pitchFamily="18" charset="0"/>
                <a:cs typeface="Times New Roman" pitchFamily="18" charset="0"/>
              </a:rPr>
              <a:t>a</a:t>
            </a:r>
            <a:r>
              <a:rPr lang="fr-FR" sz="2000" dirty="0" smtClean="0">
                <a:latin typeface="Times New Roman" pitchFamily="18" charset="0"/>
                <a:cs typeface="Times New Roman" pitchFamily="18" charset="0"/>
              </a:rPr>
              <a:t>, que nous noterons </a:t>
            </a:r>
            <a:r>
              <a:rPr lang="fr-FR" sz="2000" dirty="0" err="1" smtClean="0">
                <a:latin typeface="Times New Roman" pitchFamily="18" charset="0"/>
                <a:cs typeface="Times New Roman" pitchFamily="18" charset="0"/>
              </a:rPr>
              <a:t>xa</a:t>
            </a:r>
            <a:r>
              <a:rPr lang="fr-FR" sz="2000" dirty="0" smtClean="0">
                <a:latin typeface="Times New Roman" pitchFamily="18" charset="0"/>
                <a:cs typeface="Times New Roman" pitchFamily="18" charset="0"/>
              </a:rPr>
              <a:t>, est une valeur en dessous de laquelle un pourcentage </a:t>
            </a:r>
            <a:r>
              <a:rPr lang="fr-FR" sz="2000" i="1" dirty="0" smtClean="0">
                <a:latin typeface="Times New Roman" pitchFamily="18" charset="0"/>
                <a:cs typeface="Times New Roman" pitchFamily="18" charset="0"/>
              </a:rPr>
              <a:t>a</a:t>
            </a:r>
            <a:r>
              <a:rPr lang="fr-FR" sz="2000" dirty="0" smtClean="0">
                <a:latin typeface="Times New Roman" pitchFamily="18" charset="0"/>
                <a:cs typeface="Times New Roman" pitchFamily="18" charset="0"/>
              </a:rPr>
              <a:t> de valeurs sont situées. Par conséquent, </a:t>
            </a:r>
            <a:r>
              <a:rPr lang="fr-FR" sz="2000" i="1" dirty="0" smtClean="0">
                <a:latin typeface="Times New Roman" pitchFamily="18" charset="0"/>
                <a:cs typeface="Times New Roman" pitchFamily="18" charset="0"/>
              </a:rPr>
              <a:t>F(</a:t>
            </a:r>
            <a:r>
              <a:rPr lang="fr-FR" sz="2000" i="1" dirty="0" err="1" smtClean="0">
                <a:latin typeface="Times New Roman" pitchFamily="18" charset="0"/>
                <a:cs typeface="Times New Roman" pitchFamily="18" charset="0"/>
              </a:rPr>
              <a:t>xa</a:t>
            </a:r>
            <a:r>
              <a:rPr lang="fr-FR" sz="2000" i="1"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mesure la proportion </a:t>
            </a:r>
            <a:r>
              <a:rPr lang="fr-FR" sz="2000" i="1" dirty="0" smtClean="0">
                <a:latin typeface="Times New Roman" pitchFamily="18" charset="0"/>
                <a:cs typeface="Times New Roman" pitchFamily="18" charset="0"/>
              </a:rPr>
              <a:t>a</a:t>
            </a:r>
            <a:r>
              <a:rPr lang="fr-FR" sz="2000" dirty="0" smtClean="0">
                <a:latin typeface="Times New Roman" pitchFamily="18" charset="0"/>
                <a:cs typeface="Times New Roman" pitchFamily="18" charset="0"/>
              </a:rPr>
              <a:t> des individus qui possèdent les valeurs </a:t>
            </a:r>
            <a:r>
              <a:rPr lang="fr-FR" sz="2000" i="1" dirty="0" smtClean="0">
                <a:latin typeface="Times New Roman" pitchFamily="18" charset="0"/>
                <a:cs typeface="Times New Roman" pitchFamily="18" charset="0"/>
              </a:rPr>
              <a:t>xi</a:t>
            </a:r>
            <a:r>
              <a:rPr lang="fr-FR" sz="2000" dirty="0" smtClean="0">
                <a:latin typeface="Times New Roman" pitchFamily="18" charset="0"/>
                <a:cs typeface="Times New Roman" pitchFamily="18" charset="0"/>
              </a:rPr>
              <a:t> inférieure à </a:t>
            </a:r>
            <a:r>
              <a:rPr lang="fr-FR" sz="2000" i="1" dirty="0" err="1" smtClean="0">
                <a:latin typeface="Times New Roman" pitchFamily="18" charset="0"/>
                <a:cs typeface="Times New Roman" pitchFamily="18" charset="0"/>
              </a:rPr>
              <a:t>xa</a:t>
            </a:r>
            <a:r>
              <a:rPr lang="fr-FR" sz="2000" dirty="0" smtClean="0">
                <a:latin typeface="Times New Roman" pitchFamily="18" charset="0"/>
                <a:cs typeface="Times New Roman" pitchFamily="18" charset="0"/>
              </a:rPr>
              <a:t>.</a:t>
            </a: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5257800"/>
          </a:xfrm>
        </p:spPr>
        <p:txBody>
          <a:bodyPr>
            <a:normAutofit fontScale="62500" lnSpcReduction="20000"/>
          </a:bodyPr>
          <a:lstStyle/>
          <a:p>
            <a:pPr algn="ctr">
              <a:buNone/>
            </a:pPr>
            <a:r>
              <a:rPr lang="fr-FR" sz="4400" b="1" dirty="0" smtClean="0">
                <a:latin typeface="Times New Roman" pitchFamily="18" charset="0"/>
                <a:cs typeface="Times New Roman" pitchFamily="18" charset="0"/>
              </a:rPr>
              <a:t>3.</a:t>
            </a:r>
            <a:r>
              <a:rPr lang="fr-FR" sz="5100" b="1" dirty="0" smtClean="0">
                <a:latin typeface="Times New Roman" pitchFamily="18" charset="0"/>
                <a:cs typeface="Times New Roman" pitchFamily="18" charset="0"/>
              </a:rPr>
              <a:t> </a:t>
            </a:r>
            <a:r>
              <a:rPr lang="fr-FR" sz="3300" b="1" dirty="0" smtClean="0">
                <a:latin typeface="Times New Roman" pitchFamily="18" charset="0"/>
                <a:cs typeface="Times New Roman" pitchFamily="18" charset="0"/>
              </a:rPr>
              <a:t>Caractéristiques de tendance centrale ou de position</a:t>
            </a:r>
            <a:endParaRPr lang="fr-FR" sz="2900" b="1" dirty="0" smtClean="0">
              <a:latin typeface="Times New Roman" pitchFamily="18" charset="0"/>
              <a:cs typeface="Times New Roman" pitchFamily="18" charset="0"/>
            </a:endParaRPr>
          </a:p>
          <a:p>
            <a:pPr>
              <a:buNone/>
            </a:pPr>
            <a:r>
              <a:rPr lang="fr-FR" sz="3600" b="1" dirty="0" smtClean="0">
                <a:solidFill>
                  <a:srgbClr val="C00000"/>
                </a:solidFill>
                <a:latin typeface="Times New Roman" pitchFamily="18" charset="0"/>
                <a:cs typeface="Times New Roman" pitchFamily="18" charset="0"/>
              </a:rPr>
              <a:t>Les quantiles </a:t>
            </a:r>
          </a:p>
          <a:p>
            <a:pPr algn="just">
              <a:lnSpc>
                <a:spcPct val="170000"/>
              </a:lnSpc>
            </a:pPr>
            <a:r>
              <a:rPr lang="fr-FR" sz="2900" dirty="0" smtClean="0">
                <a:latin typeface="Times New Roman" pitchFamily="18" charset="0"/>
                <a:cs typeface="Times New Roman" pitchFamily="18" charset="0"/>
              </a:rPr>
              <a:t>Les quantiles d'ordre 0,25 (</a:t>
            </a:r>
            <a:r>
              <a:rPr lang="fr-FR" sz="2900" dirty="0" smtClean="0"/>
              <a:t>x</a:t>
            </a:r>
            <a:r>
              <a:rPr lang="fr-FR" sz="2900" baseline="-25000" dirty="0" smtClean="0"/>
              <a:t>0,25</a:t>
            </a:r>
            <a:r>
              <a:rPr lang="fr-FR" sz="2900" dirty="0" smtClean="0">
                <a:latin typeface="Times New Roman" pitchFamily="18" charset="0"/>
                <a:cs typeface="Times New Roman" pitchFamily="18" charset="0"/>
              </a:rPr>
              <a:t>); d'ordre 0,5 (x</a:t>
            </a:r>
            <a:r>
              <a:rPr lang="fr-FR" sz="2900" baseline="-25000" dirty="0" smtClean="0"/>
              <a:t>0,5</a:t>
            </a:r>
            <a:r>
              <a:rPr lang="fr-FR" sz="2900" dirty="0" smtClean="0">
                <a:latin typeface="Times New Roman" pitchFamily="18" charset="0"/>
                <a:cs typeface="Times New Roman" pitchFamily="18" charset="0"/>
              </a:rPr>
              <a:t>) ; et d'ordre 0,75(x</a:t>
            </a:r>
            <a:r>
              <a:rPr lang="fr-FR" sz="2900" baseline="-25000" dirty="0" smtClean="0"/>
              <a:t>0,75</a:t>
            </a:r>
            <a:r>
              <a:rPr lang="fr-FR" sz="2900" dirty="0" smtClean="0">
                <a:latin typeface="Times New Roman" pitchFamily="18" charset="0"/>
                <a:cs typeface="Times New Roman" pitchFamily="18" charset="0"/>
              </a:rPr>
              <a:t>) ; sont appelés </a:t>
            </a:r>
            <a:r>
              <a:rPr lang="fr-FR" sz="2900" b="1" i="1" dirty="0" smtClean="0">
                <a:latin typeface="Times New Roman" pitchFamily="18" charset="0"/>
                <a:cs typeface="Times New Roman" pitchFamily="18" charset="0"/>
              </a:rPr>
              <a:t>quartiles</a:t>
            </a:r>
            <a:r>
              <a:rPr lang="fr-FR" sz="2900" dirty="0" smtClean="0">
                <a:latin typeface="Times New Roman" pitchFamily="18" charset="0"/>
                <a:cs typeface="Times New Roman" pitchFamily="18" charset="0"/>
              </a:rPr>
              <a:t> et divisent la population en quatre parties égales. Ils sont aussi notés </a:t>
            </a:r>
            <a:r>
              <a:rPr lang="fr-FR" sz="2900" b="1" dirty="0" smtClean="0">
                <a:latin typeface="Times New Roman" pitchFamily="18" charset="0"/>
                <a:cs typeface="Times New Roman" pitchFamily="18" charset="0"/>
              </a:rPr>
              <a:t>Q1</a:t>
            </a:r>
            <a:r>
              <a:rPr lang="fr-FR" sz="2900" dirty="0" smtClean="0">
                <a:latin typeface="Times New Roman" pitchFamily="18" charset="0"/>
                <a:cs typeface="Times New Roman" pitchFamily="18" charset="0"/>
              </a:rPr>
              <a:t> , </a:t>
            </a:r>
            <a:r>
              <a:rPr lang="fr-FR" sz="2900" b="1" dirty="0" smtClean="0">
                <a:latin typeface="Times New Roman" pitchFamily="18" charset="0"/>
                <a:cs typeface="Times New Roman" pitchFamily="18" charset="0"/>
              </a:rPr>
              <a:t>Q2 </a:t>
            </a:r>
            <a:r>
              <a:rPr lang="fr-FR" sz="2900" dirty="0" smtClean="0">
                <a:latin typeface="Times New Roman" pitchFamily="18" charset="0"/>
                <a:cs typeface="Times New Roman" pitchFamily="18" charset="0"/>
              </a:rPr>
              <a:t>et </a:t>
            </a:r>
            <a:r>
              <a:rPr lang="fr-FR" sz="2900" b="1" dirty="0" smtClean="0">
                <a:latin typeface="Times New Roman" pitchFamily="18" charset="0"/>
                <a:cs typeface="Times New Roman" pitchFamily="18" charset="0"/>
              </a:rPr>
              <a:t>Q3</a:t>
            </a:r>
            <a:r>
              <a:rPr lang="fr-FR" sz="2900" dirty="0" smtClean="0">
                <a:latin typeface="Times New Roman" pitchFamily="18" charset="0"/>
                <a:cs typeface="Times New Roman" pitchFamily="18" charset="0"/>
              </a:rPr>
              <a:t>. D'où F(Q1) = 25 %, F(Q2) = 50 % et F(Q3) = 75 %. Nous déduisons donc que x</a:t>
            </a:r>
            <a:r>
              <a:rPr lang="fr-FR" sz="2900" baseline="-25000" dirty="0" smtClean="0"/>
              <a:t>0,5 </a:t>
            </a:r>
            <a:r>
              <a:rPr lang="fr-FR" sz="2900" dirty="0" smtClean="0">
                <a:latin typeface="Times New Roman" pitchFamily="18" charset="0"/>
                <a:cs typeface="Times New Roman" pitchFamily="18" charset="0"/>
              </a:rPr>
              <a:t>= Me : le quantile d'ordre 0,5 correspond à la médiane.</a:t>
            </a:r>
          </a:p>
          <a:p>
            <a:pPr algn="just">
              <a:lnSpc>
                <a:spcPct val="170000"/>
              </a:lnSpc>
            </a:pPr>
            <a:r>
              <a:rPr lang="fr-FR" sz="2900" dirty="0" smtClean="0">
                <a:latin typeface="Times New Roman" pitchFamily="18" charset="0"/>
                <a:cs typeface="Times New Roman" pitchFamily="18" charset="0"/>
              </a:rPr>
              <a:t>Les quantiles d'ordre 0,1 (x0,1) ; d'ordre 0,2 (x0,2) ; … ; et d'ordre 0,9 (x0,9) ; sont appelés </a:t>
            </a:r>
            <a:r>
              <a:rPr lang="fr-FR" sz="2900" b="1" i="1" dirty="0" smtClean="0">
                <a:latin typeface="Times New Roman" pitchFamily="18" charset="0"/>
                <a:cs typeface="Times New Roman" pitchFamily="18" charset="0"/>
              </a:rPr>
              <a:t>déciles</a:t>
            </a:r>
            <a:r>
              <a:rPr lang="fr-FR" sz="2900" dirty="0" smtClean="0">
                <a:latin typeface="Times New Roman" pitchFamily="18" charset="0"/>
                <a:cs typeface="Times New Roman" pitchFamily="18" charset="0"/>
              </a:rPr>
              <a:t> et divisent la population en dix parties égales. Ils sont aussi notés D1 , D2,…, et D9. D'où F(D1) = 10 %, F(D2) = 20 %,…, et F(D9) = 90 %. </a:t>
            </a:r>
          </a:p>
          <a:p>
            <a:pPr algn="just">
              <a:lnSpc>
                <a:spcPct val="170000"/>
              </a:lnSpc>
            </a:pPr>
            <a:r>
              <a:rPr lang="fr-FR" sz="2900" dirty="0" smtClean="0">
                <a:latin typeface="Times New Roman" pitchFamily="18" charset="0"/>
                <a:cs typeface="Times New Roman" pitchFamily="18" charset="0"/>
              </a:rPr>
              <a:t>Les quantiles d'ordre 0,01 (x</a:t>
            </a:r>
            <a:r>
              <a:rPr lang="fr-FR" sz="2900" baseline="-25000" dirty="0" smtClean="0"/>
              <a:t>0,01</a:t>
            </a:r>
            <a:r>
              <a:rPr lang="fr-FR" sz="2900" dirty="0" smtClean="0">
                <a:latin typeface="Times New Roman" pitchFamily="18" charset="0"/>
                <a:cs typeface="Times New Roman" pitchFamily="18" charset="0"/>
              </a:rPr>
              <a:t>) ; d'ordre 0,02 (x</a:t>
            </a:r>
            <a:r>
              <a:rPr lang="fr-FR" sz="2900" baseline="-25000" dirty="0" smtClean="0"/>
              <a:t>0,02</a:t>
            </a:r>
            <a:r>
              <a:rPr lang="fr-FR" sz="2900" dirty="0" smtClean="0">
                <a:latin typeface="Times New Roman" pitchFamily="18" charset="0"/>
                <a:cs typeface="Times New Roman" pitchFamily="18" charset="0"/>
              </a:rPr>
              <a:t>) ; … ; et d'ordre 0,99 (x</a:t>
            </a:r>
            <a:r>
              <a:rPr lang="fr-FR" sz="2900" baseline="-25000" dirty="0" smtClean="0"/>
              <a:t>0,99</a:t>
            </a:r>
            <a:r>
              <a:rPr lang="fr-FR" sz="2900" dirty="0" smtClean="0">
                <a:latin typeface="Times New Roman" pitchFamily="18" charset="0"/>
                <a:cs typeface="Times New Roman" pitchFamily="18" charset="0"/>
              </a:rPr>
              <a:t>) ; sont appelés</a:t>
            </a:r>
            <a:r>
              <a:rPr lang="fr-FR" sz="2900" b="1" i="1" dirty="0" smtClean="0">
                <a:latin typeface="Times New Roman" pitchFamily="18" charset="0"/>
                <a:cs typeface="Times New Roman" pitchFamily="18" charset="0"/>
              </a:rPr>
              <a:t> centiles </a:t>
            </a:r>
            <a:r>
              <a:rPr lang="fr-FR" sz="2900" dirty="0" smtClean="0">
                <a:latin typeface="Times New Roman" pitchFamily="18" charset="0"/>
                <a:cs typeface="Times New Roman" pitchFamily="18" charset="0"/>
              </a:rPr>
              <a:t>et divisent la population en cent parties égales. Ils sont aussi notés C1 , C2,…, et C99. D'où F(C1) = 1 %, F(C2) = 2 %,…, et F(C99) = 99 %.</a:t>
            </a: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lide(fromBottom)">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lide(fromBottom)">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slide(fromBottom)">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5257800"/>
          </a:xfrm>
        </p:spPr>
        <p:txBody>
          <a:bodyPr/>
          <a:lstStyle/>
          <a:p>
            <a:pPr algn="ctr">
              <a:buNone/>
            </a:pPr>
            <a:r>
              <a:rPr lang="fr-FR" b="1" dirty="0" smtClean="0">
                <a:latin typeface="Times New Roman" pitchFamily="18" charset="0"/>
                <a:cs typeface="Times New Roman" pitchFamily="18" charset="0"/>
              </a:rPr>
              <a:t>3</a:t>
            </a:r>
            <a:r>
              <a:rPr lang="fr-FR" sz="2400" b="1" dirty="0" smtClean="0">
                <a:latin typeface="Times New Roman" pitchFamily="18" charset="0"/>
                <a:cs typeface="Times New Roman" pitchFamily="18" charset="0"/>
              </a:rPr>
              <a:t>. Caractéristiques de tendance centrale ou de position</a:t>
            </a:r>
          </a:p>
          <a:p>
            <a:pPr>
              <a:buNone/>
            </a:pPr>
            <a:r>
              <a:rPr lang="fr-FR" sz="2800" b="1" dirty="0" smtClean="0">
                <a:solidFill>
                  <a:srgbClr val="C00000"/>
                </a:solidFill>
                <a:latin typeface="Times New Roman" pitchFamily="18" charset="0"/>
                <a:cs typeface="Times New Roman" pitchFamily="18" charset="0"/>
              </a:rPr>
              <a:t>Les quantiles </a:t>
            </a:r>
          </a:p>
          <a:p>
            <a:pPr>
              <a:buNone/>
            </a:pPr>
            <a:r>
              <a:rPr lang="fr-FR" sz="2000" b="1" i="1" dirty="0" smtClean="0">
                <a:latin typeface="Times New Roman" pitchFamily="18" charset="0"/>
                <a:cs typeface="Times New Roman" pitchFamily="18" charset="0"/>
              </a:rPr>
              <a:t>Les quartiles </a:t>
            </a:r>
          </a:p>
          <a:p>
            <a:pPr algn="just">
              <a:lnSpc>
                <a:spcPct val="150000"/>
              </a:lnSpc>
              <a:buNone/>
            </a:pPr>
            <a:r>
              <a:rPr lang="fr-FR" sz="1800" b="1" dirty="0" smtClean="0">
                <a:latin typeface="Times New Roman" pitchFamily="18" charset="0"/>
                <a:cs typeface="Times New Roman" pitchFamily="18" charset="0"/>
              </a:rPr>
              <a:t>Q1</a:t>
            </a:r>
            <a:r>
              <a:rPr lang="fr-FR" sz="1800" dirty="0" smtClean="0">
                <a:latin typeface="Times New Roman" pitchFamily="18" charset="0"/>
                <a:cs typeface="Times New Roman" pitchFamily="18" charset="0"/>
              </a:rPr>
              <a:t>: Quantile d'ordre 1/4 : C’est la valeur Q1 tel que F(Q1) = 0.25. </a:t>
            </a:r>
          </a:p>
          <a:p>
            <a:pPr algn="just">
              <a:lnSpc>
                <a:spcPct val="150000"/>
              </a:lnSpc>
              <a:buNone/>
            </a:pPr>
            <a:endParaRPr lang="fr-FR" sz="1800" dirty="0" smtClean="0">
              <a:latin typeface="Times New Roman" pitchFamily="18" charset="0"/>
              <a:cs typeface="Times New Roman" pitchFamily="18" charset="0"/>
            </a:endParaRPr>
          </a:p>
          <a:p>
            <a:pPr algn="just">
              <a:lnSpc>
                <a:spcPct val="150000"/>
              </a:lnSpc>
              <a:buNone/>
            </a:pPr>
            <a:endParaRPr lang="fr-FR" sz="1800" dirty="0" smtClean="0">
              <a:latin typeface="Times New Roman" pitchFamily="18" charset="0"/>
              <a:cs typeface="Times New Roman" pitchFamily="18" charset="0"/>
            </a:endParaRPr>
          </a:p>
          <a:p>
            <a:pPr algn="just">
              <a:lnSpc>
                <a:spcPct val="150000"/>
              </a:lnSpc>
              <a:buNone/>
            </a:pPr>
            <a:r>
              <a:rPr lang="fr-FR" sz="1800" b="1" dirty="0" smtClean="0">
                <a:latin typeface="Times New Roman" pitchFamily="18" charset="0"/>
                <a:cs typeface="Times New Roman" pitchFamily="18" charset="0"/>
              </a:rPr>
              <a:t>Q2</a:t>
            </a:r>
            <a:r>
              <a:rPr lang="fr-FR" sz="1800" dirty="0" smtClean="0">
                <a:latin typeface="Times New Roman" pitchFamily="18" charset="0"/>
                <a:cs typeface="Times New Roman" pitchFamily="18" charset="0"/>
              </a:rPr>
              <a:t>: Quantile d’ordre:1/2  c’est la valeur Q2 tel que F(Q2)= 0,5. (la médiane)</a:t>
            </a:r>
          </a:p>
          <a:p>
            <a:pPr algn="just">
              <a:lnSpc>
                <a:spcPct val="150000"/>
              </a:lnSpc>
              <a:buNone/>
            </a:pPr>
            <a:r>
              <a:rPr lang="fr-FR" sz="1800" b="1" dirty="0" smtClean="0">
                <a:latin typeface="Times New Roman" pitchFamily="18" charset="0"/>
                <a:cs typeface="Times New Roman" pitchFamily="18" charset="0"/>
              </a:rPr>
              <a:t>Q3</a:t>
            </a:r>
            <a:r>
              <a:rPr lang="fr-FR" sz="1800" dirty="0" smtClean="0">
                <a:latin typeface="Times New Roman" pitchFamily="18" charset="0"/>
                <a:cs typeface="Times New Roman" pitchFamily="18" charset="0"/>
              </a:rPr>
              <a:t>: Quantile d'ordre 3/4 : C’est la valeur Q3 tel que F(Q3) = 0.75.</a:t>
            </a:r>
          </a:p>
          <a:p>
            <a:pPr algn="just">
              <a:lnSpc>
                <a:spcPct val="150000"/>
              </a:lnSpc>
              <a:buNone/>
            </a:pPr>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81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81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8195"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928926" y="3643314"/>
            <a:ext cx="3242186" cy="714380"/>
          </a:xfrm>
          <a:prstGeom prst="rect">
            <a:avLst/>
          </a:prstGeom>
          <a:noFill/>
        </p:spPr>
      </p:pic>
      <p:sp>
        <p:nvSpPr>
          <p:cNvPr id="81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8197"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071802" y="5643578"/>
            <a:ext cx="3586554" cy="78581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8195"/>
                                        </p:tgtEl>
                                        <p:attrNameLst>
                                          <p:attrName>style.visibility</p:attrName>
                                        </p:attrNameLst>
                                      </p:cBhvr>
                                      <p:to>
                                        <p:strVal val="visible"/>
                                      </p:to>
                                    </p:set>
                                    <p:animEffect transition="in" filter="slide(fromBottom)">
                                      <p:cBhvr>
                                        <p:cTn id="7" dur="500"/>
                                        <p:tgtEl>
                                          <p:spTgt spid="8195"/>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slide(fromBottom)">
                                      <p:cBhvr>
                                        <p:cTn id="11" dur="500"/>
                                        <p:tgtEl>
                                          <p:spTgt spid="3">
                                            <p:txEl>
                                              <p:pRg st="3" end="3"/>
                                            </p:txEl>
                                          </p:spTgt>
                                        </p:tgtEl>
                                      </p:cBhvr>
                                    </p:animEffect>
                                  </p:childTnLst>
                                </p:cTn>
                              </p:par>
                            </p:childTnLst>
                          </p:cTn>
                        </p:par>
                        <p:par>
                          <p:cTn id="12" fill="hold">
                            <p:stCondLst>
                              <p:cond delay="1000"/>
                            </p:stCondLst>
                            <p:childTnLst>
                              <p:par>
                                <p:cTn id="13" presetID="12" presetClass="entr" presetSubtype="4" fill="hold" nodeType="after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slide(fromBottom)">
                                      <p:cBhvr>
                                        <p:cTn id="15" dur="500"/>
                                        <p:tgtEl>
                                          <p:spTgt spid="3">
                                            <p:txEl>
                                              <p:pRg st="6" end="6"/>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nodeType="clickEffect">
                                  <p:stCondLst>
                                    <p:cond delay="0"/>
                                  </p:stCondLst>
                                  <p:childTnLst>
                                    <p:set>
                                      <p:cBhvr>
                                        <p:cTn id="19" dur="1" fill="hold">
                                          <p:stCondLst>
                                            <p:cond delay="0"/>
                                          </p:stCondLst>
                                        </p:cTn>
                                        <p:tgtEl>
                                          <p:spTgt spid="8197"/>
                                        </p:tgtEl>
                                        <p:attrNameLst>
                                          <p:attrName>style.visibility</p:attrName>
                                        </p:attrNameLst>
                                      </p:cBhvr>
                                      <p:to>
                                        <p:strVal val="visible"/>
                                      </p:to>
                                    </p:set>
                                    <p:animEffect transition="in" filter="slide(fromBottom)">
                                      <p:cBhvr>
                                        <p:cTn id="20" dur="500"/>
                                        <p:tgtEl>
                                          <p:spTgt spid="8197"/>
                                        </p:tgtEl>
                                      </p:cBhvr>
                                    </p:animEffect>
                                  </p:childTnLst>
                                </p:cTn>
                              </p:par>
                            </p:childTnLst>
                          </p:cTn>
                        </p:par>
                        <p:par>
                          <p:cTn id="21" fill="hold">
                            <p:stCondLst>
                              <p:cond delay="500"/>
                            </p:stCondLst>
                            <p:childTnLst>
                              <p:par>
                                <p:cTn id="22" presetID="12" presetClass="entr" presetSubtype="4" fill="hold" nodeType="after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slide(fromBottom)">
                                      <p:cBhvr>
                                        <p:cTn id="2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5257800"/>
          </a:xfrm>
        </p:spPr>
        <p:txBody>
          <a:bodyPr>
            <a:normAutofit fontScale="70000" lnSpcReduction="20000"/>
          </a:bodyPr>
          <a:lstStyle/>
          <a:p>
            <a:pPr algn="ctr">
              <a:buNone/>
            </a:pPr>
            <a:r>
              <a:rPr lang="fr-FR" sz="3400" b="1" dirty="0" smtClean="0">
                <a:latin typeface="Times New Roman" pitchFamily="18" charset="0"/>
                <a:cs typeface="Times New Roman" pitchFamily="18" charset="0"/>
              </a:rPr>
              <a:t>3. Caractéristiques de dispersion </a:t>
            </a:r>
          </a:p>
          <a:p>
            <a:pPr algn="just">
              <a:lnSpc>
                <a:spcPct val="160000"/>
              </a:lnSpc>
            </a:pPr>
            <a:r>
              <a:rPr lang="fr-FR" sz="2600" dirty="0" smtClean="0">
                <a:latin typeface="Times New Roman" pitchFamily="18" charset="0"/>
                <a:cs typeface="Times New Roman" pitchFamily="18" charset="0"/>
              </a:rPr>
              <a:t>L'indice de dispersion est un indice qui sert à préciser la variabilité d’une série. Il permet de savoir si les valeurs observées sont proches ou relativement éloignées de l'indice de tendance centrale.</a:t>
            </a:r>
          </a:p>
          <a:p>
            <a:pPr algn="just">
              <a:lnSpc>
                <a:spcPct val="160000"/>
              </a:lnSpc>
            </a:pPr>
            <a:r>
              <a:rPr lang="fr-FR" sz="2600" dirty="0" smtClean="0">
                <a:latin typeface="Times New Roman" pitchFamily="18" charset="0"/>
                <a:cs typeface="Times New Roman" pitchFamily="18" charset="0"/>
              </a:rPr>
              <a:t>Une forte ou faible variabilité des notes (forte ou faible dispersion) autour de l'indice de tendance centrale est une information utile et complémentaire à l'information apportée par l'indice de tendance centrale.</a:t>
            </a:r>
          </a:p>
          <a:p>
            <a:pPr algn="just">
              <a:lnSpc>
                <a:spcPct val="160000"/>
              </a:lnSpc>
            </a:pPr>
            <a:r>
              <a:rPr lang="fr-FR" sz="2600" dirty="0" smtClean="0">
                <a:latin typeface="Times New Roman" pitchFamily="18" charset="0"/>
                <a:cs typeface="Times New Roman" pitchFamily="18" charset="0"/>
              </a:rPr>
              <a:t>Plus les écarts entre les valeurs seront grands, plus le paramètre de dispersion le sera et nous dirons que la dispersion est forte. Dans les cas contraires, nous dirons qu'elle est faible. En cas de forte dispersion, nous pourrons déduire que la moyenne de la population étudiée n'est pas significative ou représentative de ladite population.</a:t>
            </a: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lide(fromBottom)">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just">
              <a:lnSpc>
                <a:spcPct val="150000"/>
              </a:lnSpc>
            </a:pPr>
            <a:r>
              <a:rPr lang="fr-FR" sz="2400" b="1" dirty="0" smtClean="0">
                <a:latin typeface="Times New Roman" pitchFamily="18" charset="0"/>
                <a:cs typeface="Times New Roman" pitchFamily="18" charset="0"/>
              </a:rPr>
              <a:t>Population</a:t>
            </a:r>
            <a:r>
              <a:rPr lang="fr-FR" sz="2400" dirty="0" smtClean="0">
                <a:latin typeface="Times New Roman" pitchFamily="18" charset="0"/>
                <a:cs typeface="Times New Roman" pitchFamily="18" charset="0"/>
              </a:rPr>
              <a:t>: l’ensemble de personnes (hommes, femmes, fonctionnaires, étudiants,..) ou d’objets équivalents  (villes, produits, machines,…) étudiés qui seront soumis à une analyse statistique. </a:t>
            </a:r>
          </a:p>
          <a:p>
            <a:pPr algn="just">
              <a:lnSpc>
                <a:spcPct val="150000"/>
              </a:lnSpc>
            </a:pPr>
            <a:r>
              <a:rPr lang="fr-FR" sz="2400" b="1" dirty="0" smtClean="0">
                <a:latin typeface="Times New Roman" pitchFamily="18" charset="0"/>
                <a:cs typeface="Times New Roman" pitchFamily="18" charset="0"/>
              </a:rPr>
              <a:t>Echantillon</a:t>
            </a:r>
            <a:r>
              <a:rPr lang="fr-FR" sz="2400" dirty="0" smtClean="0">
                <a:latin typeface="Times New Roman" pitchFamily="18" charset="0"/>
                <a:cs typeface="Times New Roman" pitchFamily="18" charset="0"/>
              </a:rPr>
              <a:t>: un sous ensemble de la population considérée.</a:t>
            </a:r>
          </a:p>
          <a:p>
            <a:pPr algn="just">
              <a:lnSpc>
                <a:spcPct val="150000"/>
              </a:lnSpc>
            </a:pPr>
            <a:r>
              <a:rPr lang="fr-FR" sz="2400" b="1" dirty="0" smtClean="0">
                <a:latin typeface="Times New Roman" pitchFamily="18" charset="0"/>
                <a:cs typeface="Times New Roman" pitchFamily="18" charset="0"/>
              </a:rPr>
              <a:t>Individu/unité statistique</a:t>
            </a:r>
            <a:r>
              <a:rPr lang="fr-FR" sz="2400" dirty="0" smtClean="0">
                <a:latin typeface="Times New Roman" pitchFamily="18" charset="0"/>
                <a:cs typeface="Times New Roman" pitchFamily="18" charset="0"/>
              </a:rPr>
              <a:t>: éléments de la population ou de l’échantillon. L’effectif d’une population (N) est le nombre d’individus formant une population.</a:t>
            </a:r>
          </a:p>
        </p:txBody>
      </p:sp>
      <p:sp>
        <p:nvSpPr>
          <p:cNvPr id="4" name="Titre 1"/>
          <p:cNvSpPr txBox="1">
            <a:spLocks/>
          </p:cNvSpPr>
          <p:nvPr/>
        </p:nvSpPr>
        <p:spPr>
          <a:xfrm>
            <a:off x="428596"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000" b="1" i="0" u="none" strike="noStrike" kern="1200" cap="none" spc="0" normalizeH="0" baseline="0" noProof="0" dirty="0" smtClean="0">
                <a:ln>
                  <a:noFill/>
                </a:ln>
                <a:solidFill>
                  <a:srgbClr val="C00000"/>
                </a:solidFill>
                <a:effectLst/>
                <a:uLnTx/>
                <a:uFillTx/>
                <a:latin typeface="Constantia" pitchFamily="18" charset="0"/>
                <a:ea typeface="+mn-ea"/>
                <a:cs typeface="+mn-cs"/>
              </a:rPr>
              <a:t>TERMINOLOGIE </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buNone/>
            </a:pPr>
            <a:r>
              <a:rPr lang="fr-FR" sz="2400" b="1" dirty="0" smtClean="0">
                <a:latin typeface="Times New Roman" pitchFamily="18" charset="0"/>
                <a:cs typeface="Times New Roman" pitchFamily="18" charset="0"/>
              </a:rPr>
              <a:t>3. Caractéristiques de dispersion</a:t>
            </a:r>
          </a:p>
          <a:p>
            <a:pPr>
              <a:buNone/>
            </a:pPr>
            <a:r>
              <a:rPr lang="fr-FR" sz="2400" b="1" dirty="0" smtClean="0">
                <a:solidFill>
                  <a:srgbClr val="C00000"/>
                </a:solidFill>
                <a:latin typeface="Times New Roman" pitchFamily="18" charset="0"/>
                <a:cs typeface="Times New Roman" pitchFamily="18" charset="0"/>
              </a:rPr>
              <a:t>L’étendu </a:t>
            </a:r>
          </a:p>
          <a:p>
            <a:pPr algn="just">
              <a:lnSpc>
                <a:spcPct val="150000"/>
              </a:lnSpc>
            </a:pPr>
            <a:r>
              <a:rPr lang="fr-FR" sz="2000" dirty="0" smtClean="0">
                <a:latin typeface="Times New Roman" pitchFamily="18" charset="0"/>
                <a:cs typeface="Times New Roman" pitchFamily="18" charset="0"/>
              </a:rPr>
              <a:t>L'étendue d'une série statistique est la différence entre la plus grande valeur et la plus petite : </a:t>
            </a:r>
            <a:r>
              <a:rPr lang="fr-FR" sz="2000" b="1" dirty="0" smtClean="0">
                <a:latin typeface="Times New Roman" pitchFamily="18" charset="0"/>
                <a:cs typeface="Times New Roman" pitchFamily="18" charset="0"/>
              </a:rPr>
              <a:t>E= </a:t>
            </a:r>
            <a:r>
              <a:rPr lang="fr-FR" sz="2000" b="1" dirty="0" err="1" smtClean="0">
                <a:latin typeface="Times New Roman" pitchFamily="18" charset="0"/>
                <a:cs typeface="Times New Roman" pitchFamily="18" charset="0"/>
              </a:rPr>
              <a:t>Xmax</a:t>
            </a:r>
            <a:r>
              <a:rPr lang="fr-FR" sz="2000" b="1" dirty="0" smtClean="0">
                <a:latin typeface="Times New Roman" pitchFamily="18" charset="0"/>
                <a:cs typeface="Times New Roman" pitchFamily="18" charset="0"/>
              </a:rPr>
              <a:t> – </a:t>
            </a:r>
            <a:r>
              <a:rPr lang="fr-FR" sz="2000" b="1" dirty="0" err="1" smtClean="0">
                <a:latin typeface="Times New Roman" pitchFamily="18" charset="0"/>
                <a:cs typeface="Times New Roman" pitchFamily="18" charset="0"/>
              </a:rPr>
              <a:t>Xmin</a:t>
            </a:r>
            <a:r>
              <a:rPr lang="fr-FR" sz="2000" b="1" dirty="0" smtClean="0">
                <a:latin typeface="Times New Roman" pitchFamily="18" charset="0"/>
                <a:cs typeface="Times New Roman" pitchFamily="18" charset="0"/>
              </a:rPr>
              <a:t>.</a:t>
            </a:r>
          </a:p>
          <a:p>
            <a:pPr algn="just">
              <a:lnSpc>
                <a:spcPct val="150000"/>
              </a:lnSpc>
            </a:pPr>
            <a:r>
              <a:rPr lang="fr-FR" sz="2000" i="1" dirty="0" smtClean="0">
                <a:latin typeface="Times New Roman" pitchFamily="18" charset="0"/>
                <a:cs typeface="Times New Roman" pitchFamily="18" charset="0"/>
              </a:rPr>
              <a:t>Exemple: l’étendue des notes 2;15;8;16;8;11;18 est E= 18-2=16</a:t>
            </a:r>
          </a:p>
          <a:p>
            <a:pPr algn="just">
              <a:lnSpc>
                <a:spcPct val="150000"/>
              </a:lnSpc>
            </a:pPr>
            <a:r>
              <a:rPr lang="fr-FR" sz="2000" i="1" dirty="0" smtClean="0">
                <a:latin typeface="Times New Roman" pitchFamily="18" charset="0"/>
                <a:cs typeface="Times New Roman" pitchFamily="18" charset="0"/>
              </a:rPr>
              <a:t>Interprétation: l’écart maximale entre les notes est de 16.</a:t>
            </a:r>
          </a:p>
          <a:p>
            <a:pPr algn="just">
              <a:lnSpc>
                <a:spcPct val="150000"/>
              </a:lnSpc>
              <a:buNone/>
            </a:pPr>
            <a:r>
              <a:rPr lang="fr-FR" sz="2400" b="1" dirty="0" smtClean="0">
                <a:solidFill>
                  <a:srgbClr val="C00000"/>
                </a:solidFill>
                <a:latin typeface="Times New Roman" pitchFamily="18" charset="0"/>
                <a:cs typeface="Times New Roman" pitchFamily="18" charset="0"/>
              </a:rPr>
              <a:t>L’intervalle interquartile </a:t>
            </a:r>
          </a:p>
          <a:p>
            <a:pPr algn="just">
              <a:lnSpc>
                <a:spcPct val="150000"/>
              </a:lnSpc>
            </a:pPr>
            <a:r>
              <a:rPr lang="fr-FR" sz="2000" dirty="0" smtClean="0">
                <a:latin typeface="Times New Roman" pitchFamily="18" charset="0"/>
                <a:cs typeface="Times New Roman" pitchFamily="18" charset="0"/>
              </a:rPr>
              <a:t>L'intervalle interquartile est la différence entre le troisième et le premier quartiles : </a:t>
            </a:r>
            <a:r>
              <a:rPr lang="fr-FR" sz="2000" b="1" dirty="0" smtClean="0">
                <a:latin typeface="Times New Roman" pitchFamily="18" charset="0"/>
                <a:cs typeface="Times New Roman" pitchFamily="18" charset="0"/>
              </a:rPr>
              <a:t>IQ = Q3 – Q1 .</a:t>
            </a:r>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slide(fromBottom)">
                                      <p:cBhvr>
                                        <p:cTn id="10" dur="500"/>
                                        <p:tgtEl>
                                          <p:spTgt spid="3">
                                            <p:txEl>
                                              <p:pRg st="2" end="2"/>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slide(fromBottom)">
                                      <p:cBhvr>
                                        <p:cTn id="13" dur="500"/>
                                        <p:tgtEl>
                                          <p:spTgt spid="3">
                                            <p:txEl>
                                              <p:pRg st="3" end="3"/>
                                            </p:txEl>
                                          </p:spTgt>
                                        </p:tgtEl>
                                      </p:cBhvr>
                                    </p:animEffect>
                                  </p:childTnLst>
                                </p:cTn>
                              </p:par>
                              <p:par>
                                <p:cTn id="14" presetID="12" presetClass="entr" presetSubtype="4"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slide(fromBottom)">
                                      <p:cBhvr>
                                        <p:cTn id="16" dur="5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slide(fromBottom)">
                                      <p:cBhvr>
                                        <p:cTn id="21" dur="500"/>
                                        <p:tgtEl>
                                          <p:spTgt spid="3">
                                            <p:txEl>
                                              <p:pRg st="5" end="5"/>
                                            </p:txEl>
                                          </p:spTgt>
                                        </p:tgtEl>
                                      </p:cBhvr>
                                    </p:animEffect>
                                  </p:childTnLst>
                                </p:cTn>
                              </p:par>
                              <p:par>
                                <p:cTn id="22" presetID="12" presetClass="entr" presetSubtype="4"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slide(fromBottom)">
                                      <p:cBhvr>
                                        <p:cTn id="2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ctr">
              <a:buNone/>
            </a:pPr>
            <a:r>
              <a:rPr lang="fr-FR" sz="2400" b="1" dirty="0" smtClean="0">
                <a:latin typeface="Times New Roman" pitchFamily="18" charset="0"/>
                <a:cs typeface="Times New Roman" pitchFamily="18" charset="0"/>
              </a:rPr>
              <a:t>3. Caractéristiques de dispersion</a:t>
            </a:r>
          </a:p>
          <a:p>
            <a:pPr>
              <a:buNone/>
            </a:pPr>
            <a:r>
              <a:rPr lang="fr-FR" sz="2800" b="1" dirty="0" smtClean="0">
                <a:solidFill>
                  <a:srgbClr val="C00000"/>
                </a:solidFill>
                <a:latin typeface="Times New Roman" pitchFamily="18" charset="0"/>
                <a:cs typeface="Times New Roman" pitchFamily="18" charset="0"/>
              </a:rPr>
              <a:t>La variance </a:t>
            </a:r>
          </a:p>
          <a:p>
            <a:pPr algn="just">
              <a:lnSpc>
                <a:spcPct val="150000"/>
              </a:lnSpc>
            </a:pPr>
            <a:r>
              <a:rPr lang="fr-FR" sz="2000" dirty="0" smtClean="0">
                <a:latin typeface="Times New Roman" pitchFamily="18" charset="0"/>
                <a:cs typeface="Times New Roman" pitchFamily="18" charset="0"/>
              </a:rPr>
              <a:t>La variance est la caractéristique de dispersion la plus utilisée avec l'écart type. Elle correspond à la moyenne arithmétique du carré des écarts à la moyenne. </a:t>
            </a:r>
          </a:p>
          <a:p>
            <a:pPr algn="just">
              <a:lnSpc>
                <a:spcPct val="150000"/>
              </a:lnSpc>
            </a:pPr>
            <a:endParaRPr lang="fr-FR" sz="2000" dirty="0" smtClean="0">
              <a:latin typeface="Times New Roman" pitchFamily="18" charset="0"/>
              <a:cs typeface="Times New Roman" pitchFamily="18" charset="0"/>
            </a:endParaRPr>
          </a:p>
          <a:p>
            <a:pPr algn="just">
              <a:lnSpc>
                <a:spcPct val="150000"/>
              </a:lnSpc>
            </a:pPr>
            <a:r>
              <a:rPr lang="fr-FR" sz="2100" dirty="0" smtClean="0">
                <a:latin typeface="Times New Roman" pitchFamily="18" charset="0"/>
                <a:cs typeface="Times New Roman" pitchFamily="18" charset="0"/>
              </a:rPr>
              <a:t>La variance est toujours positive ou nulle. La formule ci-dessus impose de calculer les différences             ce qui est assez fastidieux. On peut éviter cet inconvénient en utilisant le théorème de Koenig.</a:t>
            </a: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51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512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5123"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786182" y="5214950"/>
            <a:ext cx="842968" cy="285752"/>
          </a:xfrm>
          <a:prstGeom prst="rect">
            <a:avLst/>
          </a:prstGeom>
          <a:noFill/>
        </p:spPr>
      </p:pic>
      <p:sp>
        <p:nvSpPr>
          <p:cNvPr id="512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5127"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857620" y="3643313"/>
            <a:ext cx="2643206" cy="87545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127"/>
                                        </p:tgtEl>
                                        <p:attrNameLst>
                                          <p:attrName>style.visibility</p:attrName>
                                        </p:attrNameLst>
                                      </p:cBhvr>
                                      <p:to>
                                        <p:strVal val="visible"/>
                                      </p:to>
                                    </p:set>
                                    <p:animEffect transition="in" filter="slide(fromBottom)">
                                      <p:cBhvr>
                                        <p:cTn id="7" dur="500"/>
                                        <p:tgtEl>
                                          <p:spTgt spid="5127"/>
                                        </p:tgtEl>
                                      </p:cBhvr>
                                    </p:animEffect>
                                  </p:childTnLst>
                                </p:cTn>
                              </p:par>
                              <p:par>
                                <p:cTn id="8" presetID="1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slide(fromBottom)">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slide(fromBottom)">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5043510"/>
          </a:xfrm>
        </p:spPr>
        <p:txBody>
          <a:bodyPr>
            <a:normAutofit/>
          </a:bodyPr>
          <a:lstStyle/>
          <a:p>
            <a:pPr algn="ctr">
              <a:buNone/>
            </a:pPr>
            <a:r>
              <a:rPr lang="fr-FR" sz="2400" b="1" dirty="0" smtClean="0">
                <a:latin typeface="Times New Roman" pitchFamily="18" charset="0"/>
                <a:cs typeface="Times New Roman" pitchFamily="18" charset="0"/>
              </a:rPr>
              <a:t>3. Caractéristiques de dispersion</a:t>
            </a:r>
          </a:p>
          <a:p>
            <a:pPr>
              <a:buNone/>
            </a:pPr>
            <a:r>
              <a:rPr lang="fr-FR" sz="2800" b="1" dirty="0" smtClean="0">
                <a:solidFill>
                  <a:srgbClr val="C00000"/>
                </a:solidFill>
                <a:latin typeface="Times New Roman" pitchFamily="18" charset="0"/>
                <a:cs typeface="Times New Roman" pitchFamily="18" charset="0"/>
              </a:rPr>
              <a:t>La variance </a:t>
            </a:r>
          </a:p>
          <a:p>
            <a:pPr>
              <a:buNone/>
            </a:pPr>
            <a:r>
              <a:rPr lang="fr-FR" sz="2400" b="1" i="1" dirty="0" smtClean="0">
                <a:latin typeface="Times New Roman" pitchFamily="18" charset="0"/>
                <a:cs typeface="Times New Roman" pitchFamily="18" charset="0"/>
              </a:rPr>
              <a:t>Théorème de Koenig</a:t>
            </a:r>
          </a:p>
          <a:p>
            <a:pPr algn="just">
              <a:lnSpc>
                <a:spcPct val="170000"/>
              </a:lnSpc>
            </a:pPr>
            <a:r>
              <a:rPr lang="fr-FR" sz="2100" dirty="0" smtClean="0">
                <a:latin typeface="Times New Roman" pitchFamily="18" charset="0"/>
                <a:cs typeface="Times New Roman" pitchFamily="18" charset="0"/>
              </a:rPr>
              <a:t>Cette deuxième formule de la variance, permet d'éviter de </a:t>
            </a:r>
            <a:r>
              <a:rPr lang="fr-FR" sz="2100" dirty="0" smtClean="0">
                <a:latin typeface="Times New Roman" pitchFamily="18" charset="0"/>
                <a:cs typeface="Times New Roman" pitchFamily="18" charset="0"/>
              </a:rPr>
              <a:t>propager, </a:t>
            </a:r>
            <a:r>
              <a:rPr lang="fr-FR" sz="2100" dirty="0" smtClean="0">
                <a:latin typeface="Times New Roman" pitchFamily="18" charset="0"/>
                <a:cs typeface="Times New Roman" pitchFamily="18" charset="0"/>
              </a:rPr>
              <a:t>tout le long du calcul de la variance, les erreurs d'arrondis éventuelles qui découleraient du calcul de la moyenne.</a:t>
            </a:r>
          </a:p>
          <a:p>
            <a:pPr>
              <a:buNone/>
            </a:pPr>
            <a:endParaRPr lang="fr-FR" sz="2400" b="1" i="1" dirty="0" smtClean="0">
              <a:latin typeface="Times New Roman" pitchFamily="18" charset="0"/>
              <a:cs typeface="Times New Roman" pitchFamily="18" charset="0"/>
            </a:endParaRP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41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4099"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419376" y="5072074"/>
            <a:ext cx="3135030" cy="1000132"/>
          </a:xfrm>
          <a:prstGeom prst="rect">
            <a:avLst/>
          </a:prstGeom>
          <a:noFill/>
        </p:spPr>
      </p:pic>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5043510"/>
          </a:xfrm>
        </p:spPr>
        <p:txBody>
          <a:bodyPr>
            <a:normAutofit fontScale="85000" lnSpcReduction="10000"/>
          </a:bodyPr>
          <a:lstStyle/>
          <a:p>
            <a:pPr algn="ctr">
              <a:buNone/>
            </a:pPr>
            <a:r>
              <a:rPr lang="fr-FR" sz="2200" b="1" dirty="0" smtClean="0">
                <a:latin typeface="Times New Roman" pitchFamily="18" charset="0"/>
                <a:cs typeface="Times New Roman" pitchFamily="18" charset="0"/>
              </a:rPr>
              <a:t>3. Caractéristiques de dispersion</a:t>
            </a:r>
          </a:p>
          <a:p>
            <a:pPr>
              <a:buNone/>
            </a:pPr>
            <a:r>
              <a:rPr lang="fr-FR" sz="3000" b="1" dirty="0" smtClean="0">
                <a:solidFill>
                  <a:srgbClr val="C00000"/>
                </a:solidFill>
                <a:latin typeface="Times New Roman" pitchFamily="18" charset="0"/>
                <a:cs typeface="Times New Roman" pitchFamily="18" charset="0"/>
              </a:rPr>
              <a:t>L’Ecart-type</a:t>
            </a:r>
          </a:p>
          <a:p>
            <a:pPr algn="just">
              <a:lnSpc>
                <a:spcPct val="150000"/>
              </a:lnSpc>
            </a:pPr>
            <a:r>
              <a:rPr lang="fr-FR" sz="2400" dirty="0" smtClean="0">
                <a:latin typeface="Times New Roman" pitchFamily="18" charset="0"/>
                <a:cs typeface="Times New Roman" pitchFamily="18" charset="0"/>
              </a:rPr>
              <a:t>L'</a:t>
            </a:r>
            <a:r>
              <a:rPr lang="fr-FR" sz="2400" dirty="0" err="1" smtClean="0">
                <a:latin typeface="Times New Roman" pitchFamily="18" charset="0"/>
                <a:cs typeface="Times New Roman" pitchFamily="18" charset="0"/>
              </a:rPr>
              <a:t>écart–type</a:t>
            </a:r>
            <a:r>
              <a:rPr lang="fr-FR" sz="2400" dirty="0" smtClean="0">
                <a:latin typeface="Times New Roman" pitchFamily="18" charset="0"/>
                <a:cs typeface="Times New Roman" pitchFamily="18" charset="0"/>
              </a:rPr>
              <a:t> est la racine carrée de la variance . Il permet de mesurer la dispersion de la distribution statistique autour de sa valeur moyenne. On l'appelle aussi écart quadratique moyen puisqu'il est la moyenne quadratique des écarts à la moyenne. </a:t>
            </a:r>
          </a:p>
          <a:p>
            <a:pPr algn="just">
              <a:lnSpc>
                <a:spcPct val="170000"/>
              </a:lnSpc>
            </a:pPr>
            <a:endParaRPr lang="fr-FR" sz="2400" dirty="0" smtClean="0">
              <a:latin typeface="Times New Roman" pitchFamily="18" charset="0"/>
              <a:cs typeface="Times New Roman" pitchFamily="18" charset="0"/>
            </a:endParaRPr>
          </a:p>
          <a:p>
            <a:pPr algn="just">
              <a:lnSpc>
                <a:spcPct val="170000"/>
              </a:lnSpc>
            </a:pPr>
            <a:r>
              <a:rPr lang="fr-FR" sz="2400" b="1" i="1" dirty="0" smtClean="0">
                <a:latin typeface="Times New Roman" pitchFamily="18" charset="0"/>
                <a:cs typeface="Times New Roman" pitchFamily="18" charset="0"/>
              </a:rPr>
              <a:t>Remarque:</a:t>
            </a:r>
            <a:r>
              <a:rPr lang="fr-FR" sz="2400" dirty="0" smtClean="0">
                <a:latin typeface="Times New Roman" pitchFamily="18" charset="0"/>
                <a:cs typeface="Times New Roman" pitchFamily="18" charset="0"/>
              </a:rPr>
              <a:t> Si on utilise la moyenne pour mesurer la tendance centrale, on lui associera l'écart-type pour mesurer la dispersion. Si par contre on utilise la médiane, on lui associera l'intervalle interquartile.</a:t>
            </a:r>
          </a:p>
          <a:p>
            <a:pPr algn="just">
              <a:lnSpc>
                <a:spcPct val="150000"/>
              </a:lnSpc>
            </a:pPr>
            <a:endParaRPr lang="fr-FR" sz="2400" dirty="0" smtClean="0">
              <a:latin typeface="Times New Roman" pitchFamily="18" charset="0"/>
              <a:cs typeface="Times New Roman" pitchFamily="18" charset="0"/>
            </a:endParaRPr>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30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307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00430" y="4143380"/>
            <a:ext cx="2053843" cy="71438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slide(fromBottom)">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5257800"/>
          </a:xfrm>
        </p:spPr>
        <p:txBody>
          <a:bodyPr>
            <a:normAutofit fontScale="62500" lnSpcReduction="20000"/>
          </a:bodyPr>
          <a:lstStyle/>
          <a:p>
            <a:pPr algn="ctr">
              <a:buNone/>
            </a:pPr>
            <a:r>
              <a:rPr lang="fr-FR" sz="3800" b="1" dirty="0" smtClean="0">
                <a:latin typeface="Times New Roman" pitchFamily="18" charset="0"/>
                <a:cs typeface="Times New Roman" pitchFamily="18" charset="0"/>
              </a:rPr>
              <a:t>3. Caractéristiques de dispersion</a:t>
            </a:r>
          </a:p>
          <a:p>
            <a:pPr>
              <a:buNone/>
            </a:pPr>
            <a:r>
              <a:rPr lang="fr-FR" b="1" dirty="0" smtClean="0">
                <a:solidFill>
                  <a:srgbClr val="C00000"/>
                </a:solidFill>
                <a:latin typeface="Times New Roman" pitchFamily="18" charset="0"/>
                <a:cs typeface="Times New Roman" pitchFamily="18" charset="0"/>
              </a:rPr>
              <a:t>L’Ecart-type</a:t>
            </a:r>
          </a:p>
          <a:p>
            <a:pPr algn="just">
              <a:lnSpc>
                <a:spcPct val="170000"/>
              </a:lnSpc>
              <a:buNone/>
            </a:pPr>
            <a:r>
              <a:rPr lang="fr-FR" sz="2600" b="1" i="1" dirty="0" smtClean="0">
                <a:latin typeface="Times New Roman" pitchFamily="18" charset="0"/>
                <a:cs typeface="Times New Roman" pitchFamily="18" charset="0"/>
              </a:rPr>
              <a:t>Propriétés et utilité de l'écart-type </a:t>
            </a:r>
            <a:r>
              <a:rPr lang="fr-FR" sz="2600" dirty="0" smtClean="0">
                <a:latin typeface="Times New Roman" pitchFamily="18" charset="0"/>
                <a:cs typeface="Times New Roman" pitchFamily="18" charset="0"/>
              </a:rPr>
              <a:t>:</a:t>
            </a:r>
          </a:p>
          <a:p>
            <a:pPr algn="just">
              <a:lnSpc>
                <a:spcPct val="170000"/>
              </a:lnSpc>
            </a:pPr>
            <a:r>
              <a:rPr lang="fr-FR" sz="2600" dirty="0" smtClean="0">
                <a:latin typeface="Times New Roman" pitchFamily="18" charset="0"/>
                <a:cs typeface="Times New Roman" pitchFamily="18" charset="0"/>
              </a:rPr>
              <a:t> </a:t>
            </a:r>
            <a:r>
              <a:rPr lang="fr-FR" sz="2700" dirty="0" smtClean="0">
                <a:latin typeface="Times New Roman" pitchFamily="18" charset="0"/>
                <a:cs typeface="Times New Roman" pitchFamily="18" charset="0"/>
              </a:rPr>
              <a:t>Son unité est celle de la variable à laquelle il se rapporte. Si la variable étudiée est exprimée en euro ($), l'unité de l'écart-type sera le dollar. </a:t>
            </a:r>
          </a:p>
          <a:p>
            <a:pPr algn="just">
              <a:lnSpc>
                <a:spcPct val="170000"/>
              </a:lnSpc>
            </a:pPr>
            <a:r>
              <a:rPr lang="fr-FR" sz="2700" dirty="0" smtClean="0">
                <a:latin typeface="Times New Roman" pitchFamily="18" charset="0"/>
                <a:cs typeface="Times New Roman" pitchFamily="18" charset="0"/>
              </a:rPr>
              <a:t>Un écart-type faible signifie que les valeurs sont relativement concentrées autour de la moyenne et que la population regroupe des individus aux caractéristiques relativement homogène.</a:t>
            </a:r>
          </a:p>
          <a:p>
            <a:pPr algn="just">
              <a:lnSpc>
                <a:spcPct val="170000"/>
              </a:lnSpc>
            </a:pPr>
            <a:r>
              <a:rPr lang="fr-FR" sz="2700" dirty="0" smtClean="0">
                <a:latin typeface="Times New Roman" pitchFamily="18" charset="0"/>
                <a:cs typeface="Times New Roman" pitchFamily="18" charset="0"/>
              </a:rPr>
              <a:t> A contrario, un écart-type élevé est révélateur de valeurs très dispersées autour de la moyenne et d'une population hétérogène.</a:t>
            </a:r>
          </a:p>
          <a:p>
            <a:pPr algn="just">
              <a:lnSpc>
                <a:spcPct val="170000"/>
              </a:lnSpc>
            </a:pPr>
            <a:r>
              <a:rPr lang="fr-FR" sz="2700" dirty="0" smtClean="0">
                <a:latin typeface="Times New Roman" pitchFamily="18" charset="0"/>
                <a:cs typeface="Times New Roman" pitchFamily="18" charset="0"/>
              </a:rPr>
              <a:t>L'écart-type peut servir de bornes pour délimiter une partie de la population, celle la plus proche des tendances centrales et donc la plus représentative du phénomène étudié et la plus pertinente à son interprétation, ou bien celle la plus éloignée.</a:t>
            </a: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slide(fromBottom)">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slide(fromBottom)">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slide(fromBottom)">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slide(fromBottom)">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5257800"/>
          </a:xfrm>
        </p:spPr>
        <p:txBody>
          <a:bodyPr>
            <a:normAutofit/>
          </a:bodyPr>
          <a:lstStyle/>
          <a:p>
            <a:pPr algn="ctr">
              <a:buNone/>
            </a:pPr>
            <a:r>
              <a:rPr lang="fr-FR" sz="2400" b="1" dirty="0" smtClean="0">
                <a:latin typeface="Times New Roman" pitchFamily="18" charset="0"/>
                <a:cs typeface="Times New Roman" pitchFamily="18" charset="0"/>
              </a:rPr>
              <a:t>3. Caractéristiques de dispersion</a:t>
            </a:r>
          </a:p>
          <a:p>
            <a:pPr>
              <a:buNone/>
            </a:pPr>
            <a:r>
              <a:rPr lang="fr-FR" sz="2000" b="1" dirty="0" smtClean="0">
                <a:solidFill>
                  <a:srgbClr val="C00000"/>
                </a:solidFill>
                <a:latin typeface="Times New Roman" pitchFamily="18" charset="0"/>
                <a:cs typeface="Times New Roman" pitchFamily="18" charset="0"/>
              </a:rPr>
              <a:t>L’Ecart moyen absolu</a:t>
            </a:r>
          </a:p>
          <a:p>
            <a:pPr algn="just">
              <a:lnSpc>
                <a:spcPct val="150000"/>
              </a:lnSpc>
            </a:pPr>
            <a:r>
              <a:rPr lang="fr-FR" sz="1700" dirty="0" smtClean="0">
                <a:latin typeface="Times New Roman" pitchFamily="18" charset="0"/>
                <a:cs typeface="Times New Roman" pitchFamily="18" charset="0"/>
              </a:rPr>
              <a:t>L’écart moyen absolu permet de mesurer la dispersion moyenne de la population par rapport à la valeur moyenne. Il correspond à la somme des valeurs absolues des écarts à la moyenne divisée par le nombre d’observations: </a:t>
            </a:r>
          </a:p>
          <a:p>
            <a:pPr>
              <a:lnSpc>
                <a:spcPct val="150000"/>
              </a:lnSpc>
              <a:buNone/>
            </a:pPr>
            <a:endParaRPr lang="fr-FR" sz="2000" b="1" dirty="0" smtClean="0">
              <a:solidFill>
                <a:srgbClr val="C00000"/>
              </a:solidFill>
              <a:latin typeface="Times New Roman" pitchFamily="18" charset="0"/>
              <a:cs typeface="Times New Roman" pitchFamily="18" charset="0"/>
            </a:endParaRPr>
          </a:p>
          <a:p>
            <a:pPr>
              <a:lnSpc>
                <a:spcPct val="150000"/>
              </a:lnSpc>
              <a:buNone/>
            </a:pPr>
            <a:r>
              <a:rPr lang="fr-FR" sz="2000" b="1" dirty="0" smtClean="0">
                <a:solidFill>
                  <a:srgbClr val="C00000"/>
                </a:solidFill>
                <a:latin typeface="Times New Roman" pitchFamily="18" charset="0"/>
                <a:cs typeface="Times New Roman" pitchFamily="18" charset="0"/>
              </a:rPr>
              <a:t>L’Ecart médian absolu </a:t>
            </a:r>
          </a:p>
          <a:p>
            <a:pPr algn="just">
              <a:lnSpc>
                <a:spcPct val="150000"/>
              </a:lnSpc>
            </a:pPr>
            <a:r>
              <a:rPr lang="fr-FR" sz="1700" dirty="0" smtClean="0">
                <a:latin typeface="Times New Roman" pitchFamily="18" charset="0"/>
                <a:cs typeface="Times New Roman" pitchFamily="18" charset="0"/>
              </a:rPr>
              <a:t>L’écart médian absolu permet de mesurer la dispersion moyenne de la population par rapport à la valeur médiane. Il correspond à la somme des valeurs absolues des écarts à la médiane divisée par le nombre d’observations: </a:t>
            </a:r>
          </a:p>
          <a:p>
            <a:pPr>
              <a:buNone/>
            </a:pPr>
            <a:endParaRPr lang="fr-FR" b="1" dirty="0" smtClean="0">
              <a:solidFill>
                <a:srgbClr val="C00000"/>
              </a:solidFill>
              <a:latin typeface="Times New Roman" pitchFamily="18" charset="0"/>
              <a:cs typeface="Times New Roman" pitchFamily="18" charset="0"/>
            </a:endParaRPr>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857620" y="3714752"/>
            <a:ext cx="1949433" cy="785818"/>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029"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929058" y="6000768"/>
            <a:ext cx="2472785" cy="85723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slide(fromBottom)">
                                      <p:cBhvr>
                                        <p:cTn id="10" dur="500"/>
                                        <p:tgtEl>
                                          <p:spTgt spid="3">
                                            <p:txEl>
                                              <p:pRg st="2" end="2"/>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1025"/>
                                        </p:tgtEl>
                                        <p:attrNameLst>
                                          <p:attrName>style.visibility</p:attrName>
                                        </p:attrNameLst>
                                      </p:cBhvr>
                                      <p:to>
                                        <p:strVal val="visible"/>
                                      </p:to>
                                    </p:set>
                                    <p:animEffect transition="in" filter="slide(fromBottom)">
                                      <p:cBhvr>
                                        <p:cTn id="13" dur="500"/>
                                        <p:tgtEl>
                                          <p:spTgt spid="1025"/>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slide(fromBottom)">
                                      <p:cBhvr>
                                        <p:cTn id="18" dur="500"/>
                                        <p:tgtEl>
                                          <p:spTgt spid="3">
                                            <p:txEl>
                                              <p:pRg st="4" end="4"/>
                                            </p:txEl>
                                          </p:spTgt>
                                        </p:tgtEl>
                                      </p:cBhvr>
                                    </p:animEffect>
                                  </p:childTnLst>
                                </p:cTn>
                              </p:par>
                              <p:par>
                                <p:cTn id="19" presetID="1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slide(fromBottom)">
                                      <p:cBhvr>
                                        <p:cTn id="21" dur="500"/>
                                        <p:tgtEl>
                                          <p:spTgt spid="3">
                                            <p:txEl>
                                              <p:pRg st="5" end="5"/>
                                            </p:txEl>
                                          </p:spTgt>
                                        </p:tgtEl>
                                      </p:cBhvr>
                                    </p:animEffect>
                                  </p:childTnLst>
                                </p:cTn>
                              </p:par>
                              <p:par>
                                <p:cTn id="22" presetID="12" presetClass="entr" presetSubtype="4" fill="hold" nodeType="withEffect">
                                  <p:stCondLst>
                                    <p:cond delay="0"/>
                                  </p:stCondLst>
                                  <p:childTnLst>
                                    <p:set>
                                      <p:cBhvr>
                                        <p:cTn id="23" dur="1" fill="hold">
                                          <p:stCondLst>
                                            <p:cond delay="0"/>
                                          </p:stCondLst>
                                        </p:cTn>
                                        <p:tgtEl>
                                          <p:spTgt spid="1029"/>
                                        </p:tgtEl>
                                        <p:attrNameLst>
                                          <p:attrName>style.visibility</p:attrName>
                                        </p:attrNameLst>
                                      </p:cBhvr>
                                      <p:to>
                                        <p:strVal val="visible"/>
                                      </p:to>
                                    </p:set>
                                    <p:animEffect transition="in" filter="slide(fromBottom)">
                                      <p:cBhvr>
                                        <p:cTn id="24" dur="5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5257800"/>
          </a:xfrm>
        </p:spPr>
        <p:txBody>
          <a:bodyPr>
            <a:normAutofit fontScale="70000" lnSpcReduction="20000"/>
          </a:bodyPr>
          <a:lstStyle/>
          <a:p>
            <a:pPr algn="ctr">
              <a:buNone/>
            </a:pPr>
            <a:r>
              <a:rPr lang="fr-FR" b="1" dirty="0" smtClean="0">
                <a:latin typeface="Times New Roman" pitchFamily="18" charset="0"/>
                <a:cs typeface="Times New Roman" pitchFamily="18" charset="0"/>
              </a:rPr>
              <a:t>3. Caractéristiques de dispersion</a:t>
            </a:r>
          </a:p>
          <a:p>
            <a:pPr>
              <a:buNone/>
            </a:pPr>
            <a:r>
              <a:rPr lang="fr-FR" b="1" dirty="0" smtClean="0">
                <a:solidFill>
                  <a:srgbClr val="C00000"/>
                </a:solidFill>
                <a:latin typeface="Times New Roman" pitchFamily="18" charset="0"/>
                <a:cs typeface="Times New Roman" pitchFamily="18" charset="0"/>
              </a:rPr>
              <a:t>Le coefficient de variation </a:t>
            </a:r>
          </a:p>
          <a:p>
            <a:pPr algn="just">
              <a:lnSpc>
                <a:spcPct val="170000"/>
              </a:lnSpc>
            </a:pPr>
            <a:r>
              <a:rPr lang="fr-FR" sz="2700" dirty="0" smtClean="0">
                <a:latin typeface="Times New Roman" pitchFamily="18" charset="0"/>
                <a:cs typeface="Times New Roman" pitchFamily="18" charset="0"/>
              </a:rPr>
              <a:t>L'écart-type, malgré sa pertinence dans la mesure de la dispersion d'une distribution, possède un inconvénient majeur: il est exprimé dans l'unité de la variable à laquelle il se rapporte. Il est alors impossible de comparer les dispersions de deux ou davantage distributions ayant un lien entre elles et dont les valeurs s'expriment dans des unités différentes. </a:t>
            </a:r>
          </a:p>
          <a:p>
            <a:pPr algn="just">
              <a:lnSpc>
                <a:spcPct val="170000"/>
              </a:lnSpc>
            </a:pPr>
            <a:r>
              <a:rPr lang="fr-FR" sz="2700" dirty="0" smtClean="0">
                <a:latin typeface="Times New Roman" pitchFamily="18" charset="0"/>
                <a:cs typeface="Times New Roman" pitchFamily="18" charset="0"/>
              </a:rPr>
              <a:t>Le coefficient de variation est une mesure de dispersion des observations d'une variable quantitative d'intervalle qui permet de s'affranchir de la notion d'unité et ainsi de comparer la dispersion de différentes distributions. C'est une mesure neutre qui s'exprime la plupart du temps en pourcentage. </a:t>
            </a:r>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lide(fromBottom)">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lide(fromBottom)">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600200"/>
            <a:ext cx="8229600" cy="5043510"/>
          </a:xfrm>
        </p:spPr>
        <p:txBody>
          <a:bodyPr>
            <a:normAutofit fontScale="92500" lnSpcReduction="20000"/>
          </a:bodyPr>
          <a:lstStyle/>
          <a:p>
            <a:pPr algn="ctr">
              <a:buNone/>
            </a:pPr>
            <a:r>
              <a:rPr lang="fr-FR" sz="2800" b="1" dirty="0" smtClean="0">
                <a:latin typeface="Times New Roman" pitchFamily="18" charset="0"/>
                <a:cs typeface="Times New Roman" pitchFamily="18" charset="0"/>
              </a:rPr>
              <a:t>3. Caractéristiques de dispersion</a:t>
            </a:r>
          </a:p>
          <a:p>
            <a:pPr>
              <a:buNone/>
            </a:pPr>
            <a:r>
              <a:rPr lang="fr-FR" sz="2800" b="1" dirty="0" smtClean="0">
                <a:solidFill>
                  <a:srgbClr val="C00000"/>
                </a:solidFill>
                <a:latin typeface="Times New Roman" pitchFamily="18" charset="0"/>
                <a:cs typeface="Times New Roman" pitchFamily="18" charset="0"/>
              </a:rPr>
              <a:t>Le coefficient de variation </a:t>
            </a:r>
          </a:p>
          <a:p>
            <a:pPr algn="just">
              <a:lnSpc>
                <a:spcPct val="150000"/>
              </a:lnSpc>
            </a:pPr>
            <a:r>
              <a:rPr lang="fr-FR" sz="2800" dirty="0" smtClean="0">
                <a:latin typeface="Times New Roman" pitchFamily="18" charset="0"/>
                <a:cs typeface="Times New Roman" pitchFamily="18" charset="0"/>
              </a:rPr>
              <a:t>Le coefficient de variation mesure la proportion de la moyenne expliquée par </a:t>
            </a:r>
            <a:r>
              <a:rPr lang="fr-FR" sz="2800" dirty="0" smtClean="0">
                <a:latin typeface="Times New Roman" pitchFamily="18" charset="0"/>
                <a:cs typeface="Times New Roman" pitchFamily="18" charset="0"/>
              </a:rPr>
              <a:t>l</a:t>
            </a:r>
            <a:r>
              <a:rPr lang="fr-FR" sz="2800" dirty="0" smtClean="0">
                <a:latin typeface="Times New Roman" pitchFamily="18" charset="0"/>
                <a:cs typeface="Times New Roman" pitchFamily="18" charset="0"/>
              </a:rPr>
              <a:t>'écart-type</a:t>
            </a:r>
            <a:r>
              <a:rPr lang="fr-FR" sz="2800" dirty="0" smtClean="0">
                <a:latin typeface="Times New Roman" pitchFamily="18" charset="0"/>
                <a:cs typeface="Times New Roman" pitchFamily="18" charset="0"/>
              </a:rPr>
              <a:t>. </a:t>
            </a:r>
            <a:r>
              <a:rPr lang="fr-FR" sz="2800" dirty="0" smtClean="0">
                <a:latin typeface="Times New Roman" pitchFamily="18" charset="0"/>
                <a:cs typeface="Times New Roman" pitchFamily="18" charset="0"/>
              </a:rPr>
              <a:t>Il est donc égal à </a:t>
            </a:r>
            <a:r>
              <a:rPr lang="fr-FR" sz="2800" dirty="0" smtClean="0">
                <a:latin typeface="Times New Roman" pitchFamily="18" charset="0"/>
                <a:cs typeface="Times New Roman" pitchFamily="18" charset="0"/>
              </a:rPr>
              <a:t>l'écart-type </a:t>
            </a:r>
            <a:r>
              <a:rPr lang="fr-FR" sz="2800" dirty="0" smtClean="0">
                <a:latin typeface="Times New Roman" pitchFamily="18" charset="0"/>
                <a:cs typeface="Times New Roman" pitchFamily="18" charset="0"/>
              </a:rPr>
              <a:t>divisé par la moyenne </a:t>
            </a:r>
            <a:r>
              <a:rPr lang="fr-FR" dirty="0" smtClean="0">
                <a:latin typeface="Times New Roman" pitchFamily="18" charset="0"/>
                <a:cs typeface="Times New Roman" pitchFamily="18" charset="0"/>
              </a:rPr>
              <a:t>: </a:t>
            </a:r>
          </a:p>
          <a:p>
            <a:pPr algn="just">
              <a:lnSpc>
                <a:spcPct val="150000"/>
              </a:lnSpc>
            </a:pPr>
            <a:endParaRPr lang="fr-FR" dirty="0" smtClean="0">
              <a:latin typeface="Times New Roman" pitchFamily="18" charset="0"/>
              <a:cs typeface="Times New Roman" pitchFamily="18" charset="0"/>
            </a:endParaRPr>
          </a:p>
          <a:p>
            <a:pPr algn="just">
              <a:lnSpc>
                <a:spcPct val="150000"/>
              </a:lnSpc>
            </a:pPr>
            <a:endParaRPr lang="fr-FR" dirty="0" smtClean="0"/>
          </a:p>
          <a:p>
            <a:pPr algn="just">
              <a:lnSpc>
                <a:spcPct val="150000"/>
              </a:lnSpc>
            </a:pPr>
            <a:r>
              <a:rPr lang="fr-FR" sz="2800" dirty="0" smtClean="0">
                <a:latin typeface="Times New Roman" pitchFamily="18" charset="0"/>
                <a:cs typeface="Times New Roman" pitchFamily="18" charset="0"/>
              </a:rPr>
              <a:t>Plus grand est le coefficient de variation, plus grande est la dispersion.</a:t>
            </a:r>
          </a:p>
          <a:p>
            <a:endParaRPr lang="fr-FR" dirty="0"/>
          </a:p>
        </p:txBody>
      </p:sp>
      <p:sp>
        <p:nvSpPr>
          <p:cNvPr id="4" name="Titre 1"/>
          <p:cNvSpPr txBox="1">
            <a:spLocks/>
          </p:cNvSpPr>
          <p:nvPr/>
        </p:nvSpPr>
        <p:spPr>
          <a:xfrm>
            <a:off x="500034" y="285728"/>
            <a:ext cx="8229600" cy="1143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1" i="0" u="none" strike="noStrike" kern="1200" cap="none" spc="0" normalizeH="0" baseline="0" noProof="0" dirty="0" smtClean="0">
                <a:ln>
                  <a:noFill/>
                </a:ln>
                <a:solidFill>
                  <a:srgbClr val="C00000"/>
                </a:solidFill>
                <a:effectLst/>
                <a:uLnTx/>
                <a:uFillTx/>
                <a:latin typeface="Constantia" pitchFamily="18" charset="0"/>
                <a:ea typeface="+mn-ea"/>
                <a:cs typeface="+mn-cs"/>
              </a:rPr>
              <a:t>CHAPITRE 1 : SÉRIE STATISTIQUE À UNE SEULE VARIABLE </a:t>
            </a:r>
          </a:p>
        </p:txBody>
      </p:sp>
      <p:sp>
        <p:nvSpPr>
          <p:cNvPr id="1105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1059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714744" y="4214818"/>
            <a:ext cx="1571636" cy="1127478"/>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13939</TotalTime>
  <Words>6530</Words>
  <Application>Microsoft Office PowerPoint</Application>
  <PresentationFormat>Affichage à l'écran (4:3)</PresentationFormat>
  <Paragraphs>977</Paragraphs>
  <Slides>97</Slides>
  <Notes>0</Notes>
  <HiddenSlides>0</HiddenSlides>
  <MMClips>0</MMClips>
  <ScaleCrop>false</ScaleCrop>
  <HeadingPairs>
    <vt:vector size="4" baseType="variant">
      <vt:variant>
        <vt:lpstr>Thème</vt:lpstr>
      </vt:variant>
      <vt:variant>
        <vt:i4>1</vt:i4>
      </vt:variant>
      <vt:variant>
        <vt:lpstr>Titres des diapositives</vt:lpstr>
      </vt:variant>
      <vt:variant>
        <vt:i4>97</vt:i4>
      </vt:variant>
    </vt:vector>
  </HeadingPairs>
  <TitlesOfParts>
    <vt:vector size="98"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TERMINOLOGIE </vt:lpstr>
      <vt:lpstr>applicatio</vt:lpstr>
      <vt:lpstr>Diapositive 17</vt:lpstr>
      <vt:lpstr>Diapositive 18</vt:lpstr>
      <vt:lpstr>Diapositive 19</vt:lpstr>
      <vt:lpstr>CHAPITRE 1 : SÉRIE STATISTIQUE À UNE SEULE VARIABLE </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Diapositive 51</vt:lpstr>
      <vt:lpstr>Diapositive 52</vt:lpstr>
      <vt:lpstr>Diapositive 53</vt:lpstr>
      <vt:lpstr>Diapositive 54</vt:lpstr>
      <vt:lpstr>Diapositive 55</vt:lpstr>
      <vt:lpstr>Diapositive 56</vt:lpstr>
      <vt:lpstr>Diapositive 57</vt:lpstr>
      <vt:lpstr>Diapositive 58</vt:lpstr>
      <vt:lpstr>Diapositive 59</vt:lpstr>
      <vt:lpstr>Diapositive 60</vt:lpstr>
      <vt:lpstr>Diapositive 61</vt:lpstr>
      <vt:lpstr>Diapositive 62</vt:lpstr>
      <vt:lpstr>Diapositive 63</vt:lpstr>
      <vt:lpstr>Diapositive 64</vt:lpstr>
      <vt:lpstr>Diapositive 65</vt:lpstr>
      <vt:lpstr>Diapositive 66</vt:lpstr>
      <vt:lpstr> </vt:lpstr>
      <vt:lpstr>Diapositive 68</vt:lpstr>
      <vt:lpstr>Diapositive 69</vt:lpstr>
      <vt:lpstr>Diapositive 70</vt:lpstr>
      <vt:lpstr>Diapositive 71</vt:lpstr>
      <vt:lpstr>Diapositive 72</vt:lpstr>
      <vt:lpstr>Diapositive 73</vt:lpstr>
      <vt:lpstr>Diapositive 74</vt:lpstr>
      <vt:lpstr>Diapositive 75</vt:lpstr>
      <vt:lpstr>Diapositive 76</vt:lpstr>
      <vt:lpstr>Diapositive 77</vt:lpstr>
      <vt:lpstr>Diapositive 78</vt:lpstr>
      <vt:lpstr>Diapositive 79</vt:lpstr>
      <vt:lpstr>Diapositive 80</vt:lpstr>
      <vt:lpstr>Diapositive 81</vt:lpstr>
      <vt:lpstr>Diapositive 82</vt:lpstr>
      <vt:lpstr>Diapositive 83</vt:lpstr>
      <vt:lpstr>Diapositive 84</vt:lpstr>
      <vt:lpstr>Diapositive 85</vt:lpstr>
      <vt:lpstr>Diapositive 86</vt:lpstr>
      <vt:lpstr>Diapositive 87</vt:lpstr>
      <vt:lpstr>Diapositive 88</vt:lpstr>
      <vt:lpstr>Diapositive 89</vt:lpstr>
      <vt:lpstr>Diapositive 90</vt:lpstr>
      <vt:lpstr>Diapositive 91</vt:lpstr>
      <vt:lpstr>Diapositive 92</vt:lpstr>
      <vt:lpstr>Diapositive 93</vt:lpstr>
      <vt:lpstr>Diapositive 94</vt:lpstr>
      <vt:lpstr>Diapositive 95</vt:lpstr>
      <vt:lpstr>Diapositive 96</vt:lpstr>
      <vt:lpstr>Diapositive 97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Utilisateur Windows</dc:creator>
  <cp:lastModifiedBy>Utilisateur Windows</cp:lastModifiedBy>
  <cp:revision>25</cp:revision>
  <dcterms:created xsi:type="dcterms:W3CDTF">2020-02-02T20:52:33Z</dcterms:created>
  <dcterms:modified xsi:type="dcterms:W3CDTF">2020-03-17T18:35:56Z</dcterms:modified>
</cp:coreProperties>
</file>