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74" r:id="rId11"/>
    <p:sldId id="275" r:id="rId12"/>
    <p:sldId id="266" r:id="rId13"/>
    <p:sldId id="267" r:id="rId14"/>
    <p:sldId id="268" r:id="rId15"/>
    <p:sldId id="269" r:id="rId16"/>
    <p:sldId id="276" r:id="rId17"/>
    <p:sldId id="277" r:id="rId18"/>
    <p:sldId id="271" r:id="rId19"/>
    <p:sldId id="272" r:id="rId20"/>
    <p:sldId id="273" r:id="rId21"/>
    <p:sldId id="278" r:id="rId22"/>
    <p:sldId id="27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fr-FR" smtClean="0"/>
              <a:t>Modifiez le style du titre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1/20/2021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1/20/2021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fr-FR" smtClean="0"/>
              <a:t>Modifiez le style du titre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1/20/2021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fr-FR" smtClean="0"/>
              <a:t>Modifiez le style du titre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1/20/2021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1/20/2021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t>1/20/2021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1/20/2021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fr-FR" smtClean="0"/>
              <a:t>Modifiez le style du titre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1/20/2021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85800" y="3132666"/>
            <a:ext cx="5311775" cy="3086019"/>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172200" y="3132666"/>
            <a:ext cx="5334000" cy="3086019"/>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fr-FR" smtClean="0"/>
              <a:t>Modifiez le style du titre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1/20/2021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1/20/2021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71600" y="1803405"/>
            <a:ext cx="9448800" cy="1244595"/>
          </a:xfrm>
        </p:spPr>
        <p:txBody>
          <a:bodyPr/>
          <a:lstStyle/>
          <a:p>
            <a:r>
              <a:rPr lang="fr-FR" dirty="0" smtClean="0">
                <a:latin typeface="Algerian" panose="04020705040A02060702" pitchFamily="82" charset="0"/>
              </a:rPr>
              <a:t>Maupassant de </a:t>
            </a:r>
            <a:r>
              <a:rPr lang="fr-FR" i="1" dirty="0" smtClean="0">
                <a:latin typeface="Algerian" panose="04020705040A02060702" pitchFamily="82" charset="0"/>
              </a:rPr>
              <a:t>Bel ami</a:t>
            </a:r>
            <a:endParaRPr lang="fr-FR" i="1" dirty="0">
              <a:latin typeface="Algerian" panose="04020705040A02060702" pitchFamily="82" charset="0"/>
            </a:endParaRPr>
          </a:p>
        </p:txBody>
      </p:sp>
      <p:sp>
        <p:nvSpPr>
          <p:cNvPr id="3" name="Sous-titre 2"/>
          <p:cNvSpPr>
            <a:spLocks noGrp="1"/>
          </p:cNvSpPr>
          <p:nvPr>
            <p:ph type="subTitle" idx="1"/>
          </p:nvPr>
        </p:nvSpPr>
        <p:spPr>
          <a:xfrm>
            <a:off x="1371600" y="3370218"/>
            <a:ext cx="9448800" cy="2029096"/>
          </a:xfrm>
        </p:spPr>
        <p:txBody>
          <a:bodyPr>
            <a:normAutofit fontScale="92500" lnSpcReduction="20000"/>
          </a:bodyPr>
          <a:lstStyle/>
          <a:p>
            <a:pPr algn="ctr"/>
            <a:endParaRPr lang="fr-FR" sz="3200" dirty="0" smtClean="0">
              <a:latin typeface="Algerian" panose="04020705040A02060702" pitchFamily="82" charset="0"/>
            </a:endParaRPr>
          </a:p>
          <a:p>
            <a:pPr algn="ctr"/>
            <a:r>
              <a:rPr lang="fr-FR" sz="3200" dirty="0" smtClean="0">
                <a:latin typeface="Algerian" panose="04020705040A02060702" pitchFamily="82" charset="0"/>
              </a:rPr>
              <a:t>L’écrivain, le style et la vision du monde</a:t>
            </a:r>
          </a:p>
          <a:p>
            <a:pPr algn="ctr"/>
            <a:endParaRPr lang="fr-FR" sz="3200" dirty="0" smtClean="0">
              <a:latin typeface="Algerian" panose="04020705040A02060702" pitchFamily="82" charset="0"/>
            </a:endParaRPr>
          </a:p>
          <a:p>
            <a:pPr algn="r"/>
            <a:r>
              <a:rPr lang="fr-FR" sz="2100" dirty="0" smtClean="0">
                <a:latin typeface="Algerian" panose="04020705040A02060702" pitchFamily="82" charset="0"/>
              </a:rPr>
              <a:t>M. Khalid </a:t>
            </a:r>
            <a:r>
              <a:rPr lang="fr-FR" sz="2100" dirty="0" err="1" smtClean="0">
                <a:latin typeface="Algerian" panose="04020705040A02060702" pitchFamily="82" charset="0"/>
              </a:rPr>
              <a:t>Dahmany</a:t>
            </a:r>
            <a:endParaRPr lang="fr-FR" sz="2100" dirty="0" smtClean="0">
              <a:latin typeface="Algerian" panose="04020705040A02060702" pitchFamily="82" charset="0"/>
            </a:endParaRPr>
          </a:p>
          <a:p>
            <a:pPr algn="r"/>
            <a:r>
              <a:rPr lang="fr-FR" sz="2100" dirty="0" smtClean="0">
                <a:latin typeface="Algerian" panose="04020705040A02060702" pitchFamily="82" charset="0"/>
              </a:rPr>
              <a:t>ENS – Université Moulay Ismaïl</a:t>
            </a:r>
          </a:p>
          <a:p>
            <a:pPr algn="ctr"/>
            <a:endParaRPr lang="fr-FR" sz="3200" dirty="0">
              <a:latin typeface="Algerian" panose="04020705040A02060702" pitchFamily="82" charset="0"/>
            </a:endParaRPr>
          </a:p>
          <a:p>
            <a:pPr algn="ctr"/>
            <a:endParaRPr lang="fr-FR" sz="3200" dirty="0">
              <a:latin typeface="Algerian" panose="04020705040A02060702" pitchFamily="82" charset="0"/>
            </a:endParaRPr>
          </a:p>
        </p:txBody>
      </p:sp>
    </p:spTree>
    <p:extLst>
      <p:ext uri="{BB962C8B-B14F-4D97-AF65-F5344CB8AC3E}">
        <p14:creationId xmlns:p14="http://schemas.microsoft.com/office/powerpoint/2010/main" val="37531766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896983"/>
            <a:ext cx="6873240" cy="757646"/>
          </a:xfrm>
        </p:spPr>
        <p:txBody>
          <a:bodyPr/>
          <a:lstStyle/>
          <a:p>
            <a:pPr algn="ctr"/>
            <a:r>
              <a:rPr lang="fr-FR" dirty="0" smtClean="0">
                <a:latin typeface="Andalus" panose="02020603050405020304" pitchFamily="18" charset="-78"/>
                <a:cs typeface="Andalus" panose="02020603050405020304" pitchFamily="18" charset="-78"/>
              </a:rPr>
              <a:t>Vers le roman d’apprentissage</a:t>
            </a:r>
            <a:r>
              <a:rPr lang="fr-FR" dirty="0" smtClean="0"/>
              <a:t> </a:t>
            </a:r>
            <a:endParaRPr lang="fr-FR" dirty="0"/>
          </a:p>
        </p:txBody>
      </p:sp>
      <p:pic>
        <p:nvPicPr>
          <p:cNvPr id="5" name="Espace réservé pour une image  4"/>
          <p:cNvPicPr>
            <a:picLocks noGrp="1" noChangeAspect="1"/>
          </p:cNvPicPr>
          <p:nvPr>
            <p:ph type="pic" idx="1"/>
          </p:nvPr>
        </p:nvPicPr>
        <p:blipFill>
          <a:blip r:embed="rId2">
            <a:extLst>
              <a:ext uri="{28A0092B-C50C-407E-A947-70E740481C1C}">
                <a14:useLocalDpi xmlns:a14="http://schemas.microsoft.com/office/drawing/2010/main" val="0"/>
              </a:ext>
            </a:extLst>
          </a:blip>
          <a:srcRect l="33333" r="33333"/>
          <a:stretch>
            <a:fillRect/>
          </a:stretch>
        </p:blipFill>
        <p:spPr/>
      </p:pic>
      <p:sp>
        <p:nvSpPr>
          <p:cNvPr id="4" name="Espace réservé du texte 3"/>
          <p:cNvSpPr>
            <a:spLocks noGrp="1"/>
          </p:cNvSpPr>
          <p:nvPr>
            <p:ph type="body" sz="half" idx="2"/>
          </p:nvPr>
        </p:nvSpPr>
        <p:spPr>
          <a:xfrm>
            <a:off x="557349" y="2272937"/>
            <a:ext cx="7001691" cy="3849953"/>
          </a:xfrm>
        </p:spPr>
        <p:txBody>
          <a:bodyPr>
            <a:normAutofit/>
          </a:bodyPr>
          <a:lstStyle/>
          <a:p>
            <a:pPr indent="450000" algn="just">
              <a:lnSpc>
                <a:spcPct val="150000"/>
              </a:lnSpc>
              <a:spcBef>
                <a:spcPts val="600"/>
              </a:spcBef>
              <a:spcAft>
                <a:spcPts val="600"/>
              </a:spcAft>
            </a:pPr>
            <a:r>
              <a:rPr lang="fr-FR" sz="2400" dirty="0">
                <a:latin typeface="Times New Roman" panose="02020603050405020304" pitchFamily="18" charset="0"/>
                <a:ea typeface="Calibri" panose="020F0502020204030204" pitchFamily="34" charset="0"/>
                <a:cs typeface="Arial" panose="020B0604020202020204" pitchFamily="34" charset="0"/>
              </a:rPr>
              <a:t>Avec le roman d’apprentissage, le lecteur est lui aussi appelé à apprendre tant par la réussite du héros que par ses échecs. Cet apprentissage passe par une certaine expérience de </a:t>
            </a:r>
            <a:r>
              <a:rPr lang="fr-FR" sz="2400" dirty="0" smtClean="0">
                <a:latin typeface="Times New Roman" panose="02020603050405020304" pitchFamily="18" charset="0"/>
                <a:ea typeface="Calibri" panose="020F0502020204030204" pitchFamily="34" charset="0"/>
                <a:cs typeface="Arial" panose="020B0604020202020204" pitchFamily="34" charset="0"/>
              </a:rPr>
              <a:t>l’émotionnel </a:t>
            </a:r>
            <a:r>
              <a:rPr lang="fr-FR" sz="2400" dirty="0">
                <a:latin typeface="Times New Roman" panose="02020603050405020304" pitchFamily="18" charset="0"/>
                <a:ea typeface="Calibri" panose="020F0502020204030204" pitchFamily="34" charset="0"/>
                <a:cs typeface="Arial" panose="020B0604020202020204" pitchFamily="34" charset="0"/>
              </a:rPr>
              <a:t>dont l’intérêt réside dans la portée pédagogique et instructive de ce type de roman de formation</a:t>
            </a:r>
            <a:r>
              <a:rPr lang="fr-FR" dirty="0">
                <a:latin typeface="Times New Roman" panose="02020603050405020304" pitchFamily="18" charset="0"/>
                <a:ea typeface="Calibri" panose="020F0502020204030204" pitchFamily="34" charset="0"/>
                <a:cs typeface="Arial" panose="020B0604020202020204" pitchFamily="34" charset="0"/>
              </a:rPr>
              <a:t>. </a:t>
            </a:r>
            <a:endParaRPr lang="fr-FR"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59790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5989" y="1236732"/>
            <a:ext cx="9431383" cy="3970318"/>
          </a:xfrm>
          <a:prstGeom prst="rect">
            <a:avLst/>
          </a:prstGeom>
        </p:spPr>
        <p:txBody>
          <a:bodyPr wrap="square">
            <a:spAutoFit/>
          </a:bodyPr>
          <a:lstStyle/>
          <a:p>
            <a:pPr lvl="0" indent="450000" algn="just" defTabSz="914400">
              <a:lnSpc>
                <a:spcPct val="150000"/>
              </a:lnSpc>
              <a:spcBef>
                <a:spcPts val="600"/>
              </a:spcBef>
              <a:spcAft>
                <a:spcPts val="600"/>
              </a:spcAft>
            </a:pPr>
            <a:r>
              <a:rPr lang="fr-FR" sz="2400" dirty="0">
                <a:solidFill>
                  <a:prstClr val="white"/>
                </a:solidFill>
                <a:latin typeface="Times New Roman" panose="02020603050405020304" pitchFamily="18" charset="0"/>
                <a:ea typeface="Calibri" panose="020F0502020204030204" pitchFamily="34" charset="0"/>
                <a:cs typeface="Arial" panose="020B0604020202020204" pitchFamily="34" charset="0"/>
              </a:rPr>
              <a:t>Le mélange des nuances tonales et la variabilité des résonnances (ironiques, tragiques, comique…) aident le lecteur à intérioriser les leçons de l’histoire et </a:t>
            </a:r>
            <a:r>
              <a:rPr lang="fr-FR" sz="2400" dirty="0" smtClean="0">
                <a:solidFill>
                  <a:prstClr val="white"/>
                </a:solidFill>
                <a:latin typeface="Times New Roman" panose="02020603050405020304" pitchFamily="18" charset="0"/>
                <a:ea typeface="Calibri" panose="020F0502020204030204" pitchFamily="34" charset="0"/>
                <a:cs typeface="Arial" panose="020B0604020202020204" pitchFamily="34" charset="0"/>
              </a:rPr>
              <a:t>stimulent </a:t>
            </a:r>
            <a:r>
              <a:rPr lang="fr-FR" sz="2400" dirty="0">
                <a:solidFill>
                  <a:prstClr val="white"/>
                </a:solidFill>
                <a:latin typeface="Times New Roman" panose="02020603050405020304" pitchFamily="18" charset="0"/>
                <a:ea typeface="Calibri" panose="020F0502020204030204" pitchFamily="34" charset="0"/>
                <a:cs typeface="Arial" panose="020B0604020202020204" pitchFamily="34" charset="0"/>
              </a:rPr>
              <a:t>chez lui, sinon un désir d’identification (ou de distanciation), du moins un sentiment d’empathie (ou de désaccord) avec le(s) personnage(s). Ainsi se construit la vision </a:t>
            </a:r>
            <a:r>
              <a:rPr lang="fr-FR" sz="2400" dirty="0" smtClean="0">
                <a:solidFill>
                  <a:prstClr val="white"/>
                </a:solidFill>
                <a:latin typeface="Times New Roman" panose="02020603050405020304" pitchFamily="18" charset="0"/>
                <a:ea typeface="Calibri" panose="020F0502020204030204" pitchFamily="34" charset="0"/>
                <a:cs typeface="Arial" panose="020B0604020202020204" pitchFamily="34" charset="0"/>
              </a:rPr>
              <a:t>personnelle, </a:t>
            </a:r>
            <a:r>
              <a:rPr lang="fr-FR" sz="2400" dirty="0">
                <a:solidFill>
                  <a:prstClr val="white"/>
                </a:solidFill>
                <a:latin typeface="Times New Roman" panose="02020603050405020304" pitchFamily="18" charset="0"/>
                <a:ea typeface="Calibri" panose="020F0502020204030204" pitchFamily="34" charset="0"/>
                <a:cs typeface="Arial" panose="020B0604020202020204" pitchFamily="34" charset="0"/>
              </a:rPr>
              <a:t>mais </a:t>
            </a:r>
            <a:r>
              <a:rPr lang="fr-FR" sz="2400" dirty="0" smtClean="0">
                <a:solidFill>
                  <a:prstClr val="white"/>
                </a:solidFill>
                <a:latin typeface="Times New Roman" panose="02020603050405020304" pitchFamily="18" charset="0"/>
                <a:ea typeface="Calibri" panose="020F0502020204030204" pitchFamily="34" charset="0"/>
                <a:cs typeface="Arial" panose="020B0604020202020204" pitchFamily="34" charset="0"/>
              </a:rPr>
              <a:t>profonde, </a:t>
            </a:r>
            <a:r>
              <a:rPr lang="fr-FR" sz="2400" dirty="0">
                <a:solidFill>
                  <a:prstClr val="white"/>
                </a:solidFill>
                <a:latin typeface="Times New Roman" panose="02020603050405020304" pitchFamily="18" charset="0"/>
                <a:ea typeface="Calibri" panose="020F0502020204030204" pitchFamily="34" charset="0"/>
                <a:cs typeface="Arial" panose="020B0604020202020204" pitchFamily="34" charset="0"/>
              </a:rPr>
              <a:t>du </a:t>
            </a:r>
            <a:r>
              <a:rPr lang="fr-FR" sz="2400" dirty="0" smtClean="0">
                <a:solidFill>
                  <a:prstClr val="white"/>
                </a:solidFill>
                <a:latin typeface="Times New Roman" panose="02020603050405020304" pitchFamily="18" charset="0"/>
                <a:ea typeface="Calibri" panose="020F0502020204030204" pitchFamily="34" charset="0"/>
                <a:cs typeface="Arial" panose="020B0604020202020204" pitchFamily="34" charset="0"/>
              </a:rPr>
              <a:t>lecteur </a:t>
            </a:r>
            <a:r>
              <a:rPr lang="fr-FR" sz="2400" dirty="0">
                <a:solidFill>
                  <a:prstClr val="white"/>
                </a:solidFill>
                <a:latin typeface="Times New Roman" panose="02020603050405020304" pitchFamily="18" charset="0"/>
                <a:ea typeface="Calibri" panose="020F0502020204030204" pitchFamily="34" charset="0"/>
                <a:cs typeface="Arial" panose="020B0604020202020204" pitchFamily="34" charset="0"/>
              </a:rPr>
              <a:t>grâce à la dimension pédagogique qui sous-tend la valeur formatrice de l’intrigue romanesque.</a:t>
            </a:r>
            <a:endParaRPr lang="fr-FR" sz="2400" dirty="0">
              <a:solidFill>
                <a:prstClr val="white"/>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53591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1152" y="857612"/>
            <a:ext cx="9326881" cy="5539978"/>
          </a:xfrm>
          <a:prstGeom prst="rect">
            <a:avLst/>
          </a:prstGeom>
        </p:spPr>
        <p:txBody>
          <a:bodyPr wrap="square">
            <a:spAutoFit/>
          </a:bodyPr>
          <a:lstStyle/>
          <a:p>
            <a:pPr indent="180340" algn="just">
              <a:lnSpc>
                <a:spcPct val="150000"/>
              </a:lnSpc>
              <a:spcBef>
                <a:spcPts val="600"/>
              </a:spcBef>
              <a:spcAft>
                <a:spcPts val="600"/>
              </a:spcAft>
            </a:pPr>
            <a:r>
              <a:rPr lang="fr-FR" sz="2400" dirty="0">
                <a:latin typeface="Times New Roman" panose="02020603050405020304" pitchFamily="18" charset="0"/>
                <a:ea typeface="Calibri" panose="020F0502020204030204" pitchFamily="34" charset="0"/>
              </a:rPr>
              <a:t>Dans le cas, entre autres, de </a:t>
            </a:r>
            <a:r>
              <a:rPr lang="fr-FR" sz="2400" i="1" dirty="0">
                <a:latin typeface="Times New Roman" panose="02020603050405020304" pitchFamily="18" charset="0"/>
                <a:ea typeface="Calibri" panose="020F0502020204030204" pitchFamily="34" charset="0"/>
              </a:rPr>
              <a:t>Bel Ami</a:t>
            </a:r>
            <a:r>
              <a:rPr lang="fr-FR" sz="2400" dirty="0">
                <a:latin typeface="Times New Roman" panose="02020603050405020304" pitchFamily="18" charset="0"/>
                <a:ea typeface="Calibri" panose="020F0502020204030204" pitchFamily="34" charset="0"/>
              </a:rPr>
              <a:t>, il s’agit, selon l’expression de </a:t>
            </a:r>
            <a:r>
              <a:rPr lang="fr-FR" sz="2400" dirty="0" err="1">
                <a:latin typeface="Times New Roman" panose="02020603050405020304" pitchFamily="18" charset="0"/>
                <a:ea typeface="Calibri" panose="020F0502020204030204" pitchFamily="34" charset="0"/>
              </a:rPr>
              <a:t>Mariane</a:t>
            </a:r>
            <a:r>
              <a:rPr lang="fr-FR" sz="2400" dirty="0">
                <a:latin typeface="Times New Roman" panose="02020603050405020304" pitchFamily="18" charset="0"/>
                <a:ea typeface="Calibri" panose="020F0502020204030204" pitchFamily="34" charset="0"/>
              </a:rPr>
              <a:t> Bury, d’un « apprentissage exemplaire réussi </a:t>
            </a:r>
            <a:r>
              <a:rPr lang="fr-FR" sz="2400" dirty="0" smtClean="0">
                <a:latin typeface="Times New Roman" panose="02020603050405020304" pitchFamily="18" charset="0"/>
                <a:ea typeface="Calibri" panose="020F0502020204030204" pitchFamily="34" charset="0"/>
              </a:rPr>
              <a:t>»</a:t>
            </a:r>
            <a:r>
              <a:rPr lang="fr-FR" sz="2400" baseline="30000" dirty="0" smtClean="0">
                <a:latin typeface="Times New Roman" panose="02020603050405020304" pitchFamily="18" charset="0"/>
                <a:ea typeface="Calibri" panose="020F0502020204030204" pitchFamily="34" charset="0"/>
              </a:rPr>
              <a:t>1</a:t>
            </a:r>
            <a:r>
              <a:rPr lang="fr-FR" sz="2400" dirty="0" smtClean="0">
                <a:latin typeface="Times New Roman" panose="02020603050405020304" pitchFamily="18" charset="0"/>
                <a:ea typeface="Calibri" panose="020F0502020204030204" pitchFamily="34" charset="0"/>
              </a:rPr>
              <a:t>. </a:t>
            </a:r>
            <a:r>
              <a:rPr lang="fr-FR" sz="2400" dirty="0">
                <a:latin typeface="Times New Roman" panose="02020603050405020304" pitchFamily="18" charset="0"/>
                <a:ea typeface="Calibri" panose="020F0502020204030204" pitchFamily="34" charset="0"/>
              </a:rPr>
              <a:t>A cet égard, l’expérience initiatique « consacre la réussite du héros menant à bien son ambitieux projet et parvenant à une insertion parfaite dans la société </a:t>
            </a:r>
            <a:r>
              <a:rPr lang="fr-FR" sz="2400" dirty="0" smtClean="0">
                <a:latin typeface="Times New Roman" panose="02020603050405020304" pitchFamily="18" charset="0"/>
                <a:ea typeface="Calibri" panose="020F0502020204030204" pitchFamily="34" charset="0"/>
              </a:rPr>
              <a:t>»</a:t>
            </a:r>
            <a:r>
              <a:rPr lang="fr-FR" sz="2400" baseline="30000" dirty="0" smtClean="0">
                <a:latin typeface="Times New Roman" panose="02020603050405020304" pitchFamily="18" charset="0"/>
                <a:ea typeface="Calibri" panose="020F0502020204030204" pitchFamily="34" charset="0"/>
              </a:rPr>
              <a:t>2</a:t>
            </a:r>
            <a:r>
              <a:rPr lang="fr-FR" sz="2400" dirty="0" smtClean="0">
                <a:latin typeface="Times New Roman" panose="02020603050405020304" pitchFamily="18" charset="0"/>
                <a:ea typeface="Calibri" panose="020F0502020204030204" pitchFamily="34" charset="0"/>
              </a:rPr>
              <a:t> </a:t>
            </a:r>
            <a:r>
              <a:rPr lang="fr-FR" sz="2400" dirty="0">
                <a:latin typeface="Times New Roman" panose="02020603050405020304" pitchFamily="18" charset="0"/>
                <a:ea typeface="Calibri" panose="020F0502020204030204" pitchFamily="34" charset="0"/>
              </a:rPr>
              <a:t>quoique par des moyens on ne peut moins honnêtes. Le pragmatisme du protagoniste l’emporte sur le respect des conventions </a:t>
            </a:r>
            <a:r>
              <a:rPr lang="fr-FR" sz="2400" dirty="0" smtClean="0">
                <a:latin typeface="Times New Roman" panose="02020603050405020304" pitchFamily="18" charset="0"/>
                <a:ea typeface="Calibri" panose="020F0502020204030204" pitchFamily="34" charset="0"/>
              </a:rPr>
              <a:t>éthiques.</a:t>
            </a:r>
            <a:endParaRPr lang="fr-FR" sz="2400" dirty="0"/>
          </a:p>
          <a:p>
            <a:pPr indent="180340" algn="just">
              <a:lnSpc>
                <a:spcPct val="150000"/>
              </a:lnSpc>
              <a:spcBef>
                <a:spcPts val="600"/>
              </a:spcBef>
              <a:spcAft>
                <a:spcPts val="600"/>
              </a:spcAft>
            </a:pPr>
            <a:endParaRPr lang="fr-FR" sz="2400" dirty="0" smtClean="0">
              <a:latin typeface="Times New Roman" panose="02020603050405020304" pitchFamily="18" charset="0"/>
              <a:ea typeface="Calibri" panose="020F0502020204030204" pitchFamily="34" charset="0"/>
              <a:cs typeface="Arial" panose="020B0604020202020204" pitchFamily="34" charset="0"/>
            </a:endParaRPr>
          </a:p>
          <a:p>
            <a:pPr lvl="2" algn="just">
              <a:lnSpc>
                <a:spcPct val="150000"/>
              </a:lnSpc>
              <a:spcBef>
                <a:spcPts val="600"/>
              </a:spcBef>
              <a:spcAft>
                <a:spcPts val="600"/>
              </a:spcAft>
            </a:pPr>
            <a:r>
              <a:rPr lang="fr-FR" sz="1600" dirty="0" smtClean="0">
                <a:latin typeface="Times New Roman" panose="02020603050405020304" pitchFamily="18" charset="0"/>
                <a:ea typeface="Calibri" panose="020F0502020204030204" pitchFamily="34" charset="0"/>
                <a:cs typeface="Arial" panose="020B0604020202020204" pitchFamily="34" charset="0"/>
              </a:rPr>
              <a:t>1- </a:t>
            </a:r>
            <a:r>
              <a:rPr lang="fr-FR" sz="1600" dirty="0" err="1" smtClean="0">
                <a:latin typeface="Times New Roman" panose="02020603050405020304" pitchFamily="18" charset="0"/>
                <a:ea typeface="Calibri" panose="020F0502020204030204" pitchFamily="34" charset="0"/>
                <a:cs typeface="Arial" panose="020B0604020202020204" pitchFamily="34" charset="0"/>
              </a:rPr>
              <a:t>Mariane</a:t>
            </a:r>
            <a:r>
              <a:rPr lang="fr-FR" sz="1600" dirty="0" smtClean="0">
                <a:latin typeface="Times New Roman" panose="02020603050405020304" pitchFamily="18" charset="0"/>
                <a:ea typeface="Calibri" panose="020F0502020204030204" pitchFamily="34" charset="0"/>
                <a:cs typeface="Arial" panose="020B0604020202020204" pitchFamily="34" charset="0"/>
              </a:rPr>
              <a:t> </a:t>
            </a:r>
            <a:r>
              <a:rPr lang="fr-FR" sz="1600" dirty="0">
                <a:latin typeface="Times New Roman" panose="02020603050405020304" pitchFamily="18" charset="0"/>
                <a:ea typeface="Calibri" panose="020F0502020204030204" pitchFamily="34" charset="0"/>
                <a:cs typeface="Arial" panose="020B0604020202020204" pitchFamily="34" charset="0"/>
              </a:rPr>
              <a:t>Bury, </a:t>
            </a:r>
            <a:r>
              <a:rPr lang="fr-FR" sz="1600" i="1" dirty="0">
                <a:latin typeface="Times New Roman" panose="02020603050405020304" pitchFamily="18" charset="0"/>
                <a:ea typeface="Calibri" panose="020F0502020204030204" pitchFamily="34" charset="0"/>
                <a:cs typeface="Arial" panose="020B0604020202020204" pitchFamily="34" charset="0"/>
              </a:rPr>
              <a:t>Le Roman d’apprentissage au XIX</a:t>
            </a:r>
            <a:r>
              <a:rPr lang="fr-FR" sz="1600" i="1" baseline="30000" dirty="0">
                <a:latin typeface="Times New Roman" panose="02020603050405020304" pitchFamily="18" charset="0"/>
                <a:ea typeface="Calibri" panose="020F0502020204030204" pitchFamily="34" charset="0"/>
                <a:cs typeface="Arial" panose="020B0604020202020204" pitchFamily="34" charset="0"/>
              </a:rPr>
              <a:t>e</a:t>
            </a:r>
            <a:r>
              <a:rPr lang="fr-FR" sz="1600" i="1" dirty="0">
                <a:latin typeface="Times New Roman" panose="02020603050405020304" pitchFamily="18" charset="0"/>
                <a:ea typeface="Calibri" panose="020F0502020204030204" pitchFamily="34" charset="0"/>
                <a:cs typeface="Arial" panose="020B0604020202020204" pitchFamily="34" charset="0"/>
              </a:rPr>
              <a:t> siècle</a:t>
            </a:r>
            <a:r>
              <a:rPr lang="fr-FR" sz="1600" dirty="0">
                <a:latin typeface="Times New Roman" panose="02020603050405020304" pitchFamily="18" charset="0"/>
                <a:ea typeface="Calibri" panose="020F0502020204030204" pitchFamily="34" charset="0"/>
                <a:cs typeface="Arial" panose="020B0604020202020204" pitchFamily="34" charset="0"/>
              </a:rPr>
              <a:t>, Paris, Hatier, Coll. « Profil Histoire Littéraire », 1995, p. 50.</a:t>
            </a:r>
            <a:endParaRPr lang="fr-FR" sz="1600" dirty="0">
              <a:latin typeface="Calibri" panose="020F0502020204030204" pitchFamily="34" charset="0"/>
              <a:ea typeface="Calibri" panose="020F0502020204030204" pitchFamily="34" charset="0"/>
              <a:cs typeface="Arial" panose="020B0604020202020204" pitchFamily="34" charset="0"/>
            </a:endParaRPr>
          </a:p>
          <a:p>
            <a:pPr lvl="2" algn="just">
              <a:lnSpc>
                <a:spcPct val="150000"/>
              </a:lnSpc>
              <a:spcBef>
                <a:spcPts val="600"/>
              </a:spcBef>
              <a:spcAft>
                <a:spcPts val="600"/>
              </a:spcAft>
            </a:pPr>
            <a:r>
              <a:rPr lang="fr-FR" sz="1600" dirty="0" smtClean="0">
                <a:latin typeface="Times New Roman" panose="02020603050405020304" pitchFamily="18" charset="0"/>
                <a:ea typeface="Calibri" panose="020F0502020204030204" pitchFamily="34" charset="0"/>
                <a:cs typeface="Arial" panose="020B0604020202020204" pitchFamily="34" charset="0"/>
              </a:rPr>
              <a:t>2-</a:t>
            </a:r>
            <a:r>
              <a:rPr lang="fr-FR" sz="1600" i="1" dirty="0" smtClean="0">
                <a:latin typeface="Times New Roman" panose="02020603050405020304" pitchFamily="18" charset="0"/>
                <a:ea typeface="Calibri" panose="020F0502020204030204" pitchFamily="34" charset="0"/>
                <a:cs typeface="Arial" panose="020B0604020202020204" pitchFamily="34" charset="0"/>
              </a:rPr>
              <a:t> Ibid</a:t>
            </a:r>
            <a:r>
              <a:rPr lang="fr-FR" sz="1600" dirty="0" smtClean="0">
                <a:latin typeface="Times New Roman" panose="02020603050405020304" pitchFamily="18" charset="0"/>
                <a:ea typeface="Calibri" panose="020F0502020204030204" pitchFamily="34" charset="0"/>
                <a:cs typeface="Arial" panose="020B0604020202020204" pitchFamily="34" charset="0"/>
              </a:rPr>
              <a:t>. </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01957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9234" y="613727"/>
            <a:ext cx="9710057" cy="5816977"/>
          </a:xfrm>
          <a:prstGeom prst="rect">
            <a:avLst/>
          </a:prstGeom>
        </p:spPr>
        <p:txBody>
          <a:bodyPr wrap="square">
            <a:spAutoFit/>
          </a:bodyPr>
          <a:lstStyle/>
          <a:p>
            <a:pPr indent="450215" algn="just">
              <a:lnSpc>
                <a:spcPct val="150000"/>
              </a:lnSpc>
              <a:spcBef>
                <a:spcPts val="600"/>
              </a:spcBef>
              <a:spcAft>
                <a:spcPts val="600"/>
              </a:spcAft>
            </a:pPr>
            <a:r>
              <a:rPr lang="fr-FR" sz="2400" dirty="0">
                <a:latin typeface="Times New Roman" panose="02020603050405020304" pitchFamily="18" charset="0"/>
                <a:ea typeface="Calibri" panose="020F0502020204030204" pitchFamily="34" charset="0"/>
                <a:cs typeface="Arial" panose="020B0604020202020204" pitchFamily="34" charset="0"/>
              </a:rPr>
              <a:t>Si, pour lui, la fin justifie les moyens, c’est que la réussite en tant que finalité vaut plus que le chemin qui y mène :</a:t>
            </a:r>
            <a:endParaRPr lang="fr-FR" sz="2400" dirty="0">
              <a:latin typeface="Calibri" panose="020F0502020204030204" pitchFamily="34" charset="0"/>
              <a:ea typeface="Calibri" panose="020F0502020204030204" pitchFamily="34" charset="0"/>
              <a:cs typeface="Arial" panose="020B0604020202020204" pitchFamily="34" charset="0"/>
            </a:endParaRPr>
          </a:p>
          <a:p>
            <a:pPr marL="1260475" algn="just">
              <a:lnSpc>
                <a:spcPct val="150000"/>
              </a:lnSpc>
              <a:spcBef>
                <a:spcPts val="600"/>
              </a:spcBef>
              <a:spcAft>
                <a:spcPts val="600"/>
              </a:spcAft>
            </a:pPr>
            <a:r>
              <a:rPr lang="fr-FR" sz="2400" dirty="0">
                <a:latin typeface="Times New Roman" panose="02020603050405020304" pitchFamily="18" charset="0"/>
                <a:ea typeface="Calibri" panose="020F0502020204030204" pitchFamily="34" charset="0"/>
                <a:cs typeface="Arial" panose="020B0604020202020204" pitchFamily="34" charset="0"/>
              </a:rPr>
              <a:t>« la fin du roman, ajoute </a:t>
            </a:r>
            <a:r>
              <a:rPr lang="fr-FR" sz="2400" dirty="0" err="1">
                <a:latin typeface="Times New Roman" panose="02020603050405020304" pitchFamily="18" charset="0"/>
                <a:ea typeface="Calibri" panose="020F0502020204030204" pitchFamily="34" charset="0"/>
                <a:cs typeface="Arial" panose="020B0604020202020204" pitchFamily="34" charset="0"/>
              </a:rPr>
              <a:t>Mariane</a:t>
            </a:r>
            <a:r>
              <a:rPr lang="fr-FR" sz="2400" dirty="0">
                <a:latin typeface="Times New Roman" panose="02020603050405020304" pitchFamily="18" charset="0"/>
                <a:ea typeface="Calibri" panose="020F0502020204030204" pitchFamily="34" charset="0"/>
                <a:cs typeface="Arial" panose="020B0604020202020204" pitchFamily="34" charset="0"/>
              </a:rPr>
              <a:t> Bury, est conçue comme une apothéose où rien ne ternit une réussite reconnue par tous. Le narrateur prend soin à ce moment de rappeler les origines de Duroy, comme pour consacrer son éclatant succès […] Le choix des moyens importe peu dès lors, et seul compte le triomphe final </a:t>
            </a:r>
            <a:r>
              <a:rPr lang="fr-FR" sz="2400" dirty="0" smtClean="0">
                <a:latin typeface="Times New Roman" panose="02020603050405020304" pitchFamily="18" charset="0"/>
                <a:ea typeface="Calibri" panose="020F0502020204030204" pitchFamily="34" charset="0"/>
                <a:cs typeface="Arial" panose="020B0604020202020204" pitchFamily="34" charset="0"/>
              </a:rPr>
              <a:t>»</a:t>
            </a:r>
            <a:r>
              <a:rPr lang="fr-FR" sz="2400" baseline="30000" dirty="0" smtClean="0">
                <a:latin typeface="Times New Roman" panose="02020603050405020304" pitchFamily="18" charset="0"/>
                <a:ea typeface="Calibri" panose="020F0502020204030204" pitchFamily="34" charset="0"/>
                <a:cs typeface="Arial" panose="020B0604020202020204" pitchFamily="34" charset="0"/>
              </a:rPr>
              <a:t>1</a:t>
            </a:r>
            <a:r>
              <a:rPr lang="fr-FR" sz="2400" dirty="0" smtClean="0">
                <a:latin typeface="Times New Roman" panose="02020603050405020304" pitchFamily="18" charset="0"/>
                <a:ea typeface="Calibri" panose="020F0502020204030204" pitchFamily="34" charset="0"/>
                <a:cs typeface="Arial" panose="020B0604020202020204" pitchFamily="34" charset="0"/>
              </a:rPr>
              <a:t>.</a:t>
            </a:r>
          </a:p>
          <a:p>
            <a:pPr marL="1260475" algn="just">
              <a:lnSpc>
                <a:spcPct val="150000"/>
              </a:lnSpc>
              <a:spcBef>
                <a:spcPts val="600"/>
              </a:spcBef>
              <a:spcAft>
                <a:spcPts val="600"/>
              </a:spcAft>
            </a:pPr>
            <a:endParaRPr lang="fr-FR" sz="2400" dirty="0">
              <a:latin typeface="Calibri" panose="020F0502020204030204" pitchFamily="34" charset="0"/>
              <a:ea typeface="Calibri" panose="020F0502020204030204" pitchFamily="34" charset="0"/>
              <a:cs typeface="Arial" panose="020B0604020202020204" pitchFamily="34" charset="0"/>
            </a:endParaRPr>
          </a:p>
          <a:p>
            <a:pPr marL="180340" indent="-180340" algn="just">
              <a:spcBef>
                <a:spcPts val="600"/>
              </a:spcBef>
              <a:spcAft>
                <a:spcPts val="600"/>
              </a:spcAft>
            </a:pPr>
            <a:r>
              <a:rPr lang="fr-FR" dirty="0" smtClean="0">
                <a:latin typeface="Times New Roman" panose="02020603050405020304" pitchFamily="18" charset="0"/>
                <a:ea typeface="Calibri" panose="020F0502020204030204" pitchFamily="34" charset="0"/>
                <a:cs typeface="Arial" panose="020B0604020202020204" pitchFamily="34" charset="0"/>
              </a:rPr>
              <a:t>		1-</a:t>
            </a:r>
            <a:r>
              <a:rPr lang="fr-FR" i="1" dirty="0" smtClean="0">
                <a:latin typeface="Times New Roman" panose="02020603050405020304" pitchFamily="18" charset="0"/>
                <a:ea typeface="Calibri" panose="020F0502020204030204" pitchFamily="34" charset="0"/>
                <a:cs typeface="Arial" panose="020B0604020202020204" pitchFamily="34" charset="0"/>
              </a:rPr>
              <a:t> Ibid</a:t>
            </a:r>
            <a:r>
              <a:rPr lang="fr-FR" dirty="0">
                <a:latin typeface="Times New Roman" panose="02020603050405020304" pitchFamily="18" charset="0"/>
                <a:ea typeface="Calibri" panose="020F0502020204030204" pitchFamily="34" charset="0"/>
                <a:cs typeface="Arial" panose="020B0604020202020204" pitchFamily="34" charset="0"/>
              </a:rPr>
              <a:t>., p. 50-51.</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821224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719" y="159647"/>
            <a:ext cx="11164389" cy="6586418"/>
          </a:xfrm>
          <a:prstGeom prst="rect">
            <a:avLst/>
          </a:prstGeom>
        </p:spPr>
        <p:txBody>
          <a:bodyPr wrap="square">
            <a:spAutoFit/>
          </a:bodyPr>
          <a:lstStyle/>
          <a:p>
            <a:pPr indent="450215" algn="just">
              <a:lnSpc>
                <a:spcPct val="150000"/>
              </a:lnSpc>
              <a:spcBef>
                <a:spcPts val="600"/>
              </a:spcBef>
              <a:spcAft>
                <a:spcPts val="600"/>
              </a:spcAft>
            </a:pPr>
            <a:r>
              <a:rPr lang="fr-FR" sz="2000" i="1" dirty="0">
                <a:latin typeface="Times New Roman" panose="02020603050405020304" pitchFamily="18" charset="0"/>
                <a:ea typeface="Calibri" panose="020F0502020204030204" pitchFamily="34" charset="0"/>
                <a:cs typeface="Arial" panose="020B0604020202020204" pitchFamily="34" charset="0"/>
              </a:rPr>
              <a:t>Bel Ami</a:t>
            </a:r>
            <a:r>
              <a:rPr lang="fr-FR" sz="2000" dirty="0">
                <a:latin typeface="Times New Roman" panose="02020603050405020304" pitchFamily="18" charset="0"/>
                <a:ea typeface="Calibri" panose="020F0502020204030204" pitchFamily="34" charset="0"/>
                <a:cs typeface="Arial" panose="020B0604020202020204" pitchFamily="34" charset="0"/>
              </a:rPr>
              <a:t> est donc le récit d’une impérieuse ascension sociale, d’une avidité irréfrénable du succès. Grâce aux femmes séduites et au journalisme, Duroy saura comment conquérir le Paris officiel. Si la femme de son ex-compagnon de régiment, Charles Forestier, l’initiera à la conquête féminine, ce dernier va, quant à lui, l’introduire dans le monde de la presse où il apprendra les manigances du quatrième pouvoir. Voici ce </a:t>
            </a:r>
            <a:r>
              <a:rPr lang="fr-FR" sz="2000" dirty="0" smtClean="0">
                <a:latin typeface="Times New Roman" panose="02020603050405020304" pitchFamily="18" charset="0"/>
                <a:ea typeface="Calibri" panose="020F0502020204030204" pitchFamily="34" charset="0"/>
                <a:cs typeface="Arial" panose="020B0604020202020204" pitchFamily="34" charset="0"/>
              </a:rPr>
              <a:t>que l’on </a:t>
            </a:r>
            <a:r>
              <a:rPr lang="fr-FR" sz="2000" dirty="0">
                <a:latin typeface="Times New Roman" panose="02020603050405020304" pitchFamily="18" charset="0"/>
                <a:ea typeface="Calibri" panose="020F0502020204030204" pitchFamily="34" charset="0"/>
                <a:cs typeface="Arial" panose="020B0604020202020204" pitchFamily="34" charset="0"/>
              </a:rPr>
              <a:t>peut lire dans un manuel d’histoire littéraire :</a:t>
            </a:r>
            <a:endParaRPr lang="fr-FR" sz="2000" dirty="0">
              <a:latin typeface="Calibri" panose="020F0502020204030204" pitchFamily="34" charset="0"/>
              <a:ea typeface="Calibri" panose="020F0502020204030204" pitchFamily="34" charset="0"/>
              <a:cs typeface="Arial" panose="020B0604020202020204" pitchFamily="34" charset="0"/>
            </a:endParaRPr>
          </a:p>
          <a:p>
            <a:pPr marL="1260475" algn="just">
              <a:lnSpc>
                <a:spcPct val="150000"/>
              </a:lnSpc>
              <a:spcBef>
                <a:spcPts val="600"/>
              </a:spcBef>
              <a:spcAft>
                <a:spcPts val="600"/>
              </a:spcAft>
            </a:pPr>
            <a:r>
              <a:rPr lang="fr-FR" sz="2000" dirty="0" smtClean="0">
                <a:latin typeface="Times New Roman" panose="02020603050405020304" pitchFamily="18" charset="0"/>
                <a:ea typeface="Calibri" panose="020F0502020204030204" pitchFamily="34" charset="0"/>
              </a:rPr>
              <a:t>	</a:t>
            </a:r>
            <a:r>
              <a:rPr lang="fr-FR" sz="2000" dirty="0">
                <a:latin typeface="Times New Roman" panose="02020603050405020304" pitchFamily="18" charset="0"/>
                <a:ea typeface="Calibri" panose="020F0502020204030204" pitchFamily="34" charset="0"/>
                <a:cs typeface="Arial" panose="020B0604020202020204" pitchFamily="34" charset="0"/>
              </a:rPr>
              <a:t>« </a:t>
            </a:r>
            <a:r>
              <a:rPr lang="fr-FR" sz="2000" i="1" dirty="0">
                <a:latin typeface="Times New Roman" panose="02020603050405020304" pitchFamily="18" charset="0"/>
                <a:ea typeface="Calibri" panose="020F0502020204030204" pitchFamily="34" charset="0"/>
                <a:cs typeface="Arial" panose="020B0604020202020204" pitchFamily="34" charset="0"/>
              </a:rPr>
              <a:t>Bel Ami</a:t>
            </a:r>
            <a:r>
              <a:rPr lang="fr-FR" sz="2000" dirty="0">
                <a:latin typeface="Times New Roman" panose="02020603050405020304" pitchFamily="18" charset="0"/>
                <a:ea typeface="Calibri" panose="020F0502020204030204" pitchFamily="34" charset="0"/>
                <a:cs typeface="Arial" panose="020B0604020202020204" pitchFamily="34" charset="0"/>
              </a:rPr>
              <a:t>, c’est aussi l’histoire d’un journal. </a:t>
            </a:r>
            <a:r>
              <a:rPr lang="fr-FR" sz="2000" i="1" dirty="0">
                <a:latin typeface="Times New Roman" panose="02020603050405020304" pitchFamily="18" charset="0"/>
                <a:ea typeface="Calibri" panose="020F0502020204030204" pitchFamily="34" charset="0"/>
                <a:cs typeface="Arial" panose="020B0604020202020204" pitchFamily="34" charset="0"/>
              </a:rPr>
              <a:t>La Vie française</a:t>
            </a:r>
            <a:r>
              <a:rPr lang="fr-FR" sz="2000" dirty="0">
                <a:latin typeface="Times New Roman" panose="02020603050405020304" pitchFamily="18" charset="0"/>
                <a:ea typeface="Calibri" panose="020F0502020204030204" pitchFamily="34" charset="0"/>
                <a:cs typeface="Arial" panose="020B0604020202020204" pitchFamily="34" charset="0"/>
              </a:rPr>
              <a:t> n’est d’abord qu’une feuille suspecte, un « journal d’argent » que dirigent en secret les banquiers et hommes politiques. A force de manœuvres habiles, grâce à des rédacteurs de la trempe de Duroy, elle devient le porte-parole du gouvernement, lance ou anéantit les campagnes coloniales, fait et défait les ministères ; bref, c’est un journal que l’on respecte et que l’on consulte dans la France entière </a:t>
            </a:r>
            <a:r>
              <a:rPr lang="fr-FR" sz="2000" dirty="0" smtClean="0">
                <a:latin typeface="Times New Roman" panose="02020603050405020304" pitchFamily="18" charset="0"/>
                <a:ea typeface="Calibri" panose="020F0502020204030204" pitchFamily="34" charset="0"/>
                <a:cs typeface="Arial" panose="020B0604020202020204" pitchFamily="34" charset="0"/>
              </a:rPr>
              <a:t>»</a:t>
            </a:r>
            <a:r>
              <a:rPr lang="fr-FR" sz="2000" baseline="30000" dirty="0" smtClean="0">
                <a:latin typeface="Times New Roman" panose="02020603050405020304" pitchFamily="18" charset="0"/>
                <a:ea typeface="Calibri" panose="020F0502020204030204" pitchFamily="34" charset="0"/>
                <a:cs typeface="Arial" panose="020B0604020202020204" pitchFamily="34" charset="0"/>
              </a:rPr>
              <a:t>1</a:t>
            </a:r>
            <a:r>
              <a:rPr lang="fr-FR" sz="2000" dirty="0" smtClean="0">
                <a:latin typeface="Times New Roman" panose="02020603050405020304" pitchFamily="18" charset="0"/>
                <a:ea typeface="Calibri" panose="020F0502020204030204" pitchFamily="34" charset="0"/>
                <a:cs typeface="Arial" panose="020B0604020202020204" pitchFamily="34" charset="0"/>
              </a:rPr>
              <a:t>.</a:t>
            </a:r>
          </a:p>
          <a:p>
            <a:pPr marL="1260475" algn="just">
              <a:lnSpc>
                <a:spcPct val="150000"/>
              </a:lnSpc>
              <a:spcBef>
                <a:spcPts val="600"/>
              </a:spcBef>
              <a:spcAft>
                <a:spcPts val="600"/>
              </a:spcAft>
            </a:pPr>
            <a:endParaRPr lang="fr-FR" sz="2000" dirty="0">
              <a:latin typeface="Calibri" panose="020F0502020204030204" pitchFamily="34" charset="0"/>
              <a:ea typeface="Calibri" panose="020F0502020204030204" pitchFamily="34" charset="0"/>
              <a:cs typeface="Arial" panose="020B0604020202020204" pitchFamily="34" charset="0"/>
            </a:endParaRPr>
          </a:p>
          <a:p>
            <a:pPr marL="180340" indent="-180340" algn="just">
              <a:spcBef>
                <a:spcPts val="600"/>
              </a:spcBef>
              <a:spcAft>
                <a:spcPts val="600"/>
              </a:spcAft>
            </a:pPr>
            <a:r>
              <a:rPr lang="fr-FR" sz="1600" dirty="0" smtClean="0">
                <a:latin typeface="Times New Roman" panose="02020603050405020304" pitchFamily="18" charset="0"/>
                <a:ea typeface="Calibri" panose="020F0502020204030204" pitchFamily="34" charset="0"/>
                <a:cs typeface="Arial" panose="020B0604020202020204" pitchFamily="34" charset="0"/>
              </a:rPr>
              <a:t>			1- Georges </a:t>
            </a:r>
            <a:r>
              <a:rPr lang="fr-FR" sz="1600" dirty="0">
                <a:latin typeface="Times New Roman" panose="02020603050405020304" pitchFamily="18" charset="0"/>
                <a:ea typeface="Calibri" panose="020F0502020204030204" pitchFamily="34" charset="0"/>
                <a:cs typeface="Arial" panose="020B0604020202020204" pitchFamily="34" charset="0"/>
              </a:rPr>
              <a:t>Décote &amp; Joël </a:t>
            </a:r>
            <a:r>
              <a:rPr lang="fr-FR" sz="1600" dirty="0" err="1" smtClean="0">
                <a:latin typeface="Times New Roman" panose="02020603050405020304" pitchFamily="18" charset="0"/>
                <a:ea typeface="Calibri" panose="020F0502020204030204" pitchFamily="34" charset="0"/>
                <a:cs typeface="Arial" panose="020B0604020202020204" pitchFamily="34" charset="0"/>
              </a:rPr>
              <a:t>Dubosclard</a:t>
            </a:r>
            <a:r>
              <a:rPr lang="fr-FR" sz="1600" dirty="0" smtClean="0">
                <a:latin typeface="Times New Roman" panose="02020603050405020304" pitchFamily="18" charset="0"/>
                <a:ea typeface="Calibri" panose="020F0502020204030204" pitchFamily="34" charset="0"/>
                <a:cs typeface="Arial" panose="020B0604020202020204" pitchFamily="34" charset="0"/>
              </a:rPr>
              <a:t> (sous la </a:t>
            </a:r>
            <a:r>
              <a:rPr lang="fr-FR" sz="1600" dirty="0" err="1" smtClean="0">
                <a:latin typeface="Times New Roman" panose="02020603050405020304" pitchFamily="18" charset="0"/>
                <a:ea typeface="Calibri" panose="020F0502020204030204" pitchFamily="34" charset="0"/>
                <a:cs typeface="Arial" panose="020B0604020202020204" pitchFamily="34" charset="0"/>
              </a:rPr>
              <a:t>dir</a:t>
            </a:r>
            <a:r>
              <a:rPr lang="fr-FR" sz="1600" dirty="0" smtClean="0">
                <a:latin typeface="Times New Roman" panose="02020603050405020304" pitchFamily="18" charset="0"/>
                <a:ea typeface="Calibri" panose="020F0502020204030204" pitchFamily="34" charset="0"/>
                <a:cs typeface="Arial" panose="020B0604020202020204" pitchFamily="34" charset="0"/>
              </a:rPr>
              <a:t>. </a:t>
            </a:r>
            <a:r>
              <a:rPr lang="fr-FR" sz="1600" dirty="0">
                <a:latin typeface="Times New Roman" panose="02020603050405020304" pitchFamily="18" charset="0"/>
                <a:ea typeface="Calibri" panose="020F0502020204030204" pitchFamily="34" charset="0"/>
                <a:cs typeface="Arial" panose="020B0604020202020204" pitchFamily="34" charset="0"/>
              </a:rPr>
              <a:t>d</a:t>
            </a:r>
            <a:r>
              <a:rPr lang="fr-FR" sz="1600" dirty="0" smtClean="0">
                <a:latin typeface="Times New Roman" panose="02020603050405020304" pitchFamily="18" charset="0"/>
                <a:ea typeface="Calibri" panose="020F0502020204030204" pitchFamily="34" charset="0"/>
                <a:cs typeface="Arial" panose="020B0604020202020204" pitchFamily="34" charset="0"/>
              </a:rPr>
              <a:t>e), </a:t>
            </a:r>
            <a:r>
              <a:rPr lang="fr-FR" sz="1600" i="1" dirty="0">
                <a:latin typeface="Times New Roman" panose="02020603050405020304" pitchFamily="18" charset="0"/>
                <a:ea typeface="Calibri" panose="020F0502020204030204" pitchFamily="34" charset="0"/>
                <a:cs typeface="Arial" panose="020B0604020202020204" pitchFamily="34" charset="0"/>
              </a:rPr>
              <a:t>XIXe siècle</a:t>
            </a:r>
            <a:r>
              <a:rPr lang="fr-FR" sz="1600" dirty="0">
                <a:latin typeface="Times New Roman" panose="02020603050405020304" pitchFamily="18" charset="0"/>
                <a:ea typeface="Calibri" panose="020F0502020204030204" pitchFamily="34" charset="0"/>
                <a:cs typeface="Arial" panose="020B0604020202020204" pitchFamily="34" charset="0"/>
              </a:rPr>
              <a:t>, Paris, Hatier, Coll. « Itinéraires Littéraires », 1990, p.456.</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42547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571" y="1584480"/>
            <a:ext cx="9535886" cy="4124206"/>
          </a:xfrm>
          <a:prstGeom prst="rect">
            <a:avLst/>
          </a:prstGeom>
        </p:spPr>
        <p:txBody>
          <a:bodyPr wrap="square">
            <a:spAutoFit/>
          </a:bodyPr>
          <a:lstStyle/>
          <a:p>
            <a:pPr indent="457200" algn="just">
              <a:lnSpc>
                <a:spcPct val="150000"/>
              </a:lnSpc>
              <a:spcBef>
                <a:spcPts val="600"/>
              </a:spcBef>
              <a:spcAft>
                <a:spcPts val="600"/>
              </a:spcAft>
            </a:pPr>
            <a:r>
              <a:rPr lang="fr-FR" sz="2400" dirty="0">
                <a:latin typeface="Times New Roman" panose="02020603050405020304" pitchFamily="18" charset="0"/>
                <a:ea typeface="Calibri" panose="020F0502020204030204" pitchFamily="34" charset="0"/>
                <a:cs typeface="Arial" panose="020B0604020202020204" pitchFamily="34" charset="0"/>
              </a:rPr>
              <a:t>Entre habileté, intelligence et machinations, le futur baron Georges Duroy de </a:t>
            </a:r>
            <a:r>
              <a:rPr lang="fr-FR" sz="2400" dirty="0" err="1">
                <a:latin typeface="Times New Roman" panose="02020603050405020304" pitchFamily="18" charset="0"/>
                <a:ea typeface="Calibri" panose="020F0502020204030204" pitchFamily="34" charset="0"/>
                <a:cs typeface="Arial" panose="020B0604020202020204" pitchFamily="34" charset="0"/>
              </a:rPr>
              <a:t>Cantel</a:t>
            </a:r>
            <a:r>
              <a:rPr lang="fr-FR" sz="2400" dirty="0">
                <a:latin typeface="Times New Roman" panose="02020603050405020304" pitchFamily="18" charset="0"/>
                <a:ea typeface="Calibri" panose="020F0502020204030204" pitchFamily="34" charset="0"/>
                <a:cs typeface="Arial" panose="020B0604020202020204" pitchFamily="34" charset="0"/>
              </a:rPr>
              <a:t> ne peut que s’enorgueillir de ses succès personnel, professionnel et même politique.</a:t>
            </a:r>
            <a:endParaRPr lang="fr-FR" sz="2400" dirty="0">
              <a:latin typeface="Calibri" panose="020F0502020204030204" pitchFamily="34" charset="0"/>
              <a:ea typeface="Calibri" panose="020F0502020204030204" pitchFamily="34" charset="0"/>
              <a:cs typeface="Arial" panose="020B0604020202020204" pitchFamily="34" charset="0"/>
            </a:endParaRPr>
          </a:p>
          <a:p>
            <a:pPr indent="457200" algn="just">
              <a:lnSpc>
                <a:spcPct val="150000"/>
              </a:lnSpc>
              <a:spcBef>
                <a:spcPts val="600"/>
              </a:spcBef>
              <a:spcAft>
                <a:spcPts val="600"/>
              </a:spcAft>
            </a:pPr>
            <a:r>
              <a:rPr lang="fr-FR" sz="2400" dirty="0">
                <a:latin typeface="Times New Roman" panose="02020603050405020304" pitchFamily="18" charset="0"/>
                <a:ea typeface="Calibri" panose="020F0502020204030204" pitchFamily="34" charset="0"/>
              </a:rPr>
              <a:t>Rappelons-le : le réalisme de Maupassant, nourri de </a:t>
            </a:r>
            <a:r>
              <a:rPr lang="fr-FR" sz="2400" dirty="0" smtClean="0">
                <a:latin typeface="Times New Roman" panose="02020603050405020304" pitchFamily="18" charset="0"/>
                <a:ea typeface="Calibri" panose="020F0502020204030204" pitchFamily="34" charset="0"/>
              </a:rPr>
              <a:t>pessimisme lucide, </a:t>
            </a:r>
            <a:r>
              <a:rPr lang="fr-FR" sz="2400" dirty="0">
                <a:latin typeface="Times New Roman" panose="02020603050405020304" pitchFamily="18" charset="0"/>
                <a:ea typeface="Calibri" panose="020F0502020204030204" pitchFamily="34" charset="0"/>
              </a:rPr>
              <a:t>se dresse comme une réflexion sur la nature humaine qui peine à se retrouver dans une société régie par des rapports de conflits d’intérêt, de manipulations, de haine ou encore d’amour déshonnête.</a:t>
            </a:r>
            <a:endParaRPr lang="fr-FR" sz="2400" dirty="0"/>
          </a:p>
        </p:txBody>
      </p:sp>
    </p:spTree>
    <p:extLst>
      <p:ext uri="{BB962C8B-B14F-4D97-AF65-F5344CB8AC3E}">
        <p14:creationId xmlns:p14="http://schemas.microsoft.com/office/powerpoint/2010/main" val="13248145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940526"/>
            <a:ext cx="6873240" cy="444137"/>
          </a:xfrm>
        </p:spPr>
        <p:txBody>
          <a:bodyPr>
            <a:normAutofit fontScale="90000"/>
          </a:bodyPr>
          <a:lstStyle/>
          <a:p>
            <a:pPr algn="ctr"/>
            <a:r>
              <a:rPr lang="fr-FR" dirty="0" smtClean="0">
                <a:latin typeface="Andalus" panose="02020603050405020304" pitchFamily="18" charset="-78"/>
                <a:cs typeface="Andalus" panose="02020603050405020304" pitchFamily="18" charset="-78"/>
              </a:rPr>
              <a:t>L’intelligence pessimiste</a:t>
            </a:r>
            <a:endParaRPr lang="fr-FR" dirty="0">
              <a:latin typeface="Andalus" panose="02020603050405020304" pitchFamily="18" charset="-78"/>
              <a:cs typeface="Andalus" panose="02020603050405020304" pitchFamily="18" charset="-78"/>
            </a:endParaRPr>
          </a:p>
        </p:txBody>
      </p:sp>
      <p:pic>
        <p:nvPicPr>
          <p:cNvPr id="5" name="Espace réservé pour une image  4"/>
          <p:cNvPicPr>
            <a:picLocks noGrp="1" noChangeAspect="1"/>
          </p:cNvPicPr>
          <p:nvPr>
            <p:ph type="pic" idx="1"/>
          </p:nvPr>
        </p:nvPicPr>
        <p:blipFill>
          <a:blip r:embed="rId2">
            <a:extLst>
              <a:ext uri="{28A0092B-C50C-407E-A947-70E740481C1C}">
                <a14:useLocalDpi xmlns:a14="http://schemas.microsoft.com/office/drawing/2010/main" val="0"/>
              </a:ext>
            </a:extLst>
          </a:blip>
          <a:srcRect l="25000" r="25000"/>
          <a:stretch>
            <a:fillRect/>
          </a:stretch>
        </p:blipFill>
        <p:spPr/>
      </p:pic>
      <p:sp>
        <p:nvSpPr>
          <p:cNvPr id="4" name="Espace réservé du texte 3"/>
          <p:cNvSpPr>
            <a:spLocks noGrp="1"/>
          </p:cNvSpPr>
          <p:nvPr>
            <p:ph type="body" sz="half" idx="2"/>
          </p:nvPr>
        </p:nvSpPr>
        <p:spPr>
          <a:xfrm>
            <a:off x="685800" y="2029097"/>
            <a:ext cx="6873240" cy="4189587"/>
          </a:xfrm>
        </p:spPr>
        <p:txBody>
          <a:bodyPr>
            <a:normAutofit fontScale="92500" lnSpcReduction="10000"/>
          </a:bodyPr>
          <a:lstStyle/>
          <a:p>
            <a:pPr indent="450215" algn="just">
              <a:lnSpc>
                <a:spcPct val="150000"/>
              </a:lnSpc>
              <a:spcBef>
                <a:spcPts val="600"/>
              </a:spcBef>
              <a:spcAft>
                <a:spcPts val="600"/>
              </a:spcAft>
            </a:pPr>
            <a:r>
              <a:rPr lang="fr-FR" sz="2400" dirty="0">
                <a:latin typeface="Times New Roman" panose="02020603050405020304" pitchFamily="18" charset="0"/>
                <a:ea typeface="Calibri" panose="020F0502020204030204" pitchFamily="34" charset="0"/>
                <a:cs typeface="Arial" panose="020B0604020202020204" pitchFamily="34" charset="0"/>
              </a:rPr>
              <a:t>L’égocentrisme et l’égoïsme </a:t>
            </a:r>
            <a:r>
              <a:rPr lang="fr-FR" sz="2400" dirty="0" smtClean="0">
                <a:latin typeface="Times New Roman" panose="02020603050405020304" pitchFamily="18" charset="0"/>
                <a:ea typeface="Calibri" panose="020F0502020204030204" pitchFamily="34" charset="0"/>
                <a:cs typeface="Arial" panose="020B0604020202020204" pitchFamily="34" charset="0"/>
              </a:rPr>
              <a:t>ne font que précipiter </a:t>
            </a:r>
            <a:r>
              <a:rPr lang="fr-FR" sz="2400" dirty="0">
                <a:latin typeface="Times New Roman" panose="02020603050405020304" pitchFamily="18" charset="0"/>
                <a:ea typeface="Calibri" panose="020F0502020204030204" pitchFamily="34" charset="0"/>
                <a:cs typeface="Arial" panose="020B0604020202020204" pitchFamily="34" charset="0"/>
              </a:rPr>
              <a:t>les personnages </a:t>
            </a:r>
            <a:r>
              <a:rPr lang="fr-FR" sz="2400" dirty="0" err="1">
                <a:latin typeface="Times New Roman" panose="02020603050405020304" pitchFamily="18" charset="0"/>
                <a:ea typeface="Calibri" panose="020F0502020204030204" pitchFamily="34" charset="0"/>
                <a:cs typeface="Arial" panose="020B0604020202020204" pitchFamily="34" charset="0"/>
              </a:rPr>
              <a:t>maupassantiens</a:t>
            </a:r>
            <a:r>
              <a:rPr lang="fr-FR" sz="2400" dirty="0">
                <a:latin typeface="Times New Roman" panose="02020603050405020304" pitchFamily="18" charset="0"/>
                <a:ea typeface="Calibri" panose="020F0502020204030204" pitchFamily="34" charset="0"/>
                <a:cs typeface="Arial" panose="020B0604020202020204" pitchFamily="34" charset="0"/>
              </a:rPr>
              <a:t> dans l’absurdité et la désespérance. Schopenhauer ne disait-il pas : « La vie donc oscille, comme un pendule, de droite à gauche, de la souffrance à l’ennui ; ce sont là les deux éléments dont elle est faite, en somme »</a:t>
            </a:r>
            <a:r>
              <a:rPr lang="fr-FR" sz="2400" baseline="30000" dirty="0">
                <a:latin typeface="Times New Roman" panose="02020603050405020304" pitchFamily="18" charset="0"/>
                <a:ea typeface="Calibri" panose="020F0502020204030204" pitchFamily="34" charset="0"/>
                <a:cs typeface="Arial" panose="020B0604020202020204" pitchFamily="34" charset="0"/>
              </a:rPr>
              <a:t>1</a:t>
            </a:r>
            <a:r>
              <a:rPr lang="fr-FR" sz="2400" dirty="0">
                <a:latin typeface="Times New Roman" panose="02020603050405020304" pitchFamily="18" charset="0"/>
                <a:ea typeface="Calibri" panose="020F0502020204030204" pitchFamily="34" charset="0"/>
                <a:cs typeface="Arial" panose="020B0604020202020204" pitchFamily="34" charset="0"/>
              </a:rPr>
              <a:t> </a:t>
            </a:r>
            <a:r>
              <a:rPr lang="fr-FR" sz="2400" dirty="0" smtClean="0">
                <a:latin typeface="Times New Roman" panose="02020603050405020304" pitchFamily="18" charset="0"/>
                <a:ea typeface="Calibri" panose="020F0502020204030204" pitchFamily="34" charset="0"/>
                <a:cs typeface="Arial" panose="020B0604020202020204" pitchFamily="34" charset="0"/>
              </a:rPr>
              <a:t>?</a:t>
            </a:r>
          </a:p>
          <a:p>
            <a:pPr indent="450215" algn="just">
              <a:lnSpc>
                <a:spcPct val="150000"/>
              </a:lnSpc>
              <a:spcBef>
                <a:spcPts val="600"/>
              </a:spcBef>
              <a:spcAft>
                <a:spcPts val="600"/>
              </a:spcAft>
            </a:pPr>
            <a:endParaRPr lang="fr-FR" sz="1100" dirty="0">
              <a:latin typeface="Calibri" panose="020F0502020204030204" pitchFamily="34" charset="0"/>
              <a:ea typeface="Calibri" panose="020F0502020204030204" pitchFamily="34" charset="0"/>
              <a:cs typeface="Arial" panose="020B0604020202020204" pitchFamily="34" charset="0"/>
            </a:endParaRPr>
          </a:p>
          <a:p>
            <a:pPr marL="180340" algn="just">
              <a:spcBef>
                <a:spcPts val="600"/>
              </a:spcBef>
              <a:spcAft>
                <a:spcPts val="600"/>
              </a:spcAft>
              <a:tabLst>
                <a:tab pos="487680" algn="l"/>
              </a:tabLst>
            </a:pPr>
            <a:r>
              <a:rPr lang="fr-FR" dirty="0">
                <a:latin typeface="Times New Roman" panose="02020603050405020304" pitchFamily="18" charset="0"/>
                <a:ea typeface="Calibri" panose="020F0502020204030204" pitchFamily="34" charset="0"/>
                <a:cs typeface="Arial" panose="020B0604020202020204" pitchFamily="34" charset="0"/>
              </a:rPr>
              <a:t>1- Arthur Schopenhauer, </a:t>
            </a:r>
            <a:r>
              <a:rPr lang="fr-FR" i="1" dirty="0">
                <a:latin typeface="Times New Roman" panose="02020603050405020304" pitchFamily="18" charset="0"/>
                <a:ea typeface="Calibri" panose="020F0502020204030204" pitchFamily="34" charset="0"/>
                <a:cs typeface="Arial" panose="020B0604020202020204" pitchFamily="34" charset="0"/>
              </a:rPr>
              <a:t>Le Monde comme volonté et comme représentation</a:t>
            </a:r>
            <a:r>
              <a:rPr lang="fr-FR" dirty="0">
                <a:latin typeface="Times New Roman" panose="02020603050405020304" pitchFamily="18" charset="0"/>
                <a:ea typeface="Calibri" panose="020F0502020204030204" pitchFamily="34" charset="0"/>
                <a:cs typeface="Arial" panose="020B0604020202020204" pitchFamily="34" charset="0"/>
              </a:rPr>
              <a:t>, Paris, Pour la trad. </a:t>
            </a:r>
            <a:r>
              <a:rPr lang="fr-FR" dirty="0" err="1">
                <a:latin typeface="Times New Roman" panose="02020603050405020304" pitchFamily="18" charset="0"/>
                <a:ea typeface="Calibri" panose="020F0502020204030204" pitchFamily="34" charset="0"/>
                <a:cs typeface="Arial" panose="020B0604020202020204" pitchFamily="34" charset="0"/>
              </a:rPr>
              <a:t>fr.</a:t>
            </a:r>
            <a:r>
              <a:rPr lang="fr-FR" dirty="0">
                <a:latin typeface="Times New Roman" panose="02020603050405020304" pitchFamily="18" charset="0"/>
                <a:ea typeface="Calibri" panose="020F0502020204030204" pitchFamily="34" charset="0"/>
                <a:cs typeface="Arial" panose="020B0604020202020204" pitchFamily="34" charset="0"/>
              </a:rPr>
              <a:t> PUF, Coll. « Quadrige Grands Textes », 2009 (1966 pour la 1</a:t>
            </a:r>
            <a:r>
              <a:rPr lang="fr-FR" baseline="30000" dirty="0">
                <a:latin typeface="Times New Roman" panose="02020603050405020304" pitchFamily="18" charset="0"/>
                <a:ea typeface="Calibri" panose="020F0502020204030204" pitchFamily="34" charset="0"/>
                <a:cs typeface="Arial" panose="020B0604020202020204" pitchFamily="34" charset="0"/>
              </a:rPr>
              <a:t>ère</a:t>
            </a:r>
            <a:r>
              <a:rPr lang="fr-FR" dirty="0">
                <a:latin typeface="Times New Roman" panose="02020603050405020304" pitchFamily="18" charset="0"/>
                <a:ea typeface="Calibri" panose="020F0502020204030204" pitchFamily="34" charset="0"/>
                <a:cs typeface="Arial" panose="020B0604020202020204" pitchFamily="34" charset="0"/>
              </a:rPr>
              <a:t> éd.), p. 394.</a:t>
            </a:r>
            <a:endParaRPr lang="fr-FR"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24741417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8869" y="942008"/>
            <a:ext cx="9413966" cy="5232202"/>
          </a:xfrm>
          <a:prstGeom prst="rect">
            <a:avLst/>
          </a:prstGeom>
        </p:spPr>
        <p:txBody>
          <a:bodyPr wrap="square">
            <a:spAutoFit/>
          </a:bodyPr>
          <a:lstStyle/>
          <a:p>
            <a:pPr indent="450215" algn="just">
              <a:lnSpc>
                <a:spcPct val="150000"/>
              </a:lnSpc>
              <a:spcBef>
                <a:spcPts val="600"/>
              </a:spcBef>
              <a:spcAft>
                <a:spcPts val="600"/>
              </a:spcAft>
            </a:pPr>
            <a:r>
              <a:rPr lang="fr-FR" sz="2400" dirty="0">
                <a:latin typeface="Times New Roman" panose="02020603050405020304" pitchFamily="18" charset="0"/>
                <a:ea typeface="Calibri" panose="020F0502020204030204" pitchFamily="34" charset="0"/>
                <a:cs typeface="Arial" panose="020B0604020202020204" pitchFamily="34" charset="0"/>
              </a:rPr>
              <a:t>Plus généralement, les romans de Maupassant font le procès </a:t>
            </a:r>
            <a:r>
              <a:rPr lang="fr-FR" sz="2400" dirty="0" smtClean="0">
                <a:latin typeface="Times New Roman" panose="02020603050405020304" pitchFamily="18" charset="0"/>
                <a:ea typeface="Calibri" panose="020F0502020204030204" pitchFamily="34" charset="0"/>
                <a:cs typeface="Arial" panose="020B0604020202020204" pitchFamily="34" charset="0"/>
              </a:rPr>
              <a:t>d’une société malade de son cynisme et de son opportunisme, </a:t>
            </a:r>
            <a:r>
              <a:rPr lang="fr-FR" sz="2400" dirty="0">
                <a:latin typeface="Times New Roman" panose="02020603050405020304" pitchFamily="18" charset="0"/>
                <a:ea typeface="Calibri" panose="020F0502020204030204" pitchFamily="34" charset="0"/>
                <a:cs typeface="Arial" panose="020B0604020202020204" pitchFamily="34" charset="0"/>
              </a:rPr>
              <a:t>prisonnière d’un mensonge interindividuel et social, qui </a:t>
            </a:r>
            <a:r>
              <a:rPr lang="fr-FR" sz="2400" dirty="0" smtClean="0">
                <a:latin typeface="Times New Roman" panose="02020603050405020304" pitchFamily="18" charset="0"/>
                <a:ea typeface="Calibri" panose="020F0502020204030204" pitchFamily="34" charset="0"/>
                <a:cs typeface="Arial" panose="020B0604020202020204" pitchFamily="34" charset="0"/>
              </a:rPr>
              <a:t>ne </a:t>
            </a:r>
            <a:r>
              <a:rPr lang="fr-FR" sz="2400" dirty="0">
                <a:latin typeface="Times New Roman" panose="02020603050405020304" pitchFamily="18" charset="0"/>
                <a:ea typeface="Calibri" panose="020F0502020204030204" pitchFamily="34" charset="0"/>
                <a:cs typeface="Arial" panose="020B0604020202020204" pitchFamily="34" charset="0"/>
              </a:rPr>
              <a:t>procure que des bonheurs illégitimes, chimériques ou éphémères</a:t>
            </a:r>
            <a:r>
              <a:rPr lang="fr-FR" sz="2400" dirty="0" smtClean="0">
                <a:latin typeface="Times New Roman" panose="02020603050405020304" pitchFamily="18" charset="0"/>
                <a:ea typeface="Calibri" panose="020F0502020204030204" pitchFamily="34" charset="0"/>
                <a:cs typeface="Arial" panose="020B0604020202020204" pitchFamily="34" charset="0"/>
              </a:rPr>
              <a:t>.</a:t>
            </a:r>
          </a:p>
          <a:p>
            <a:pPr indent="450215" algn="just">
              <a:lnSpc>
                <a:spcPct val="150000"/>
              </a:lnSpc>
              <a:spcBef>
                <a:spcPts val="600"/>
              </a:spcBef>
              <a:spcAft>
                <a:spcPts val="600"/>
              </a:spcAft>
            </a:pPr>
            <a:r>
              <a:rPr lang="fr-FR" sz="2400" dirty="0">
                <a:latin typeface="Times New Roman" panose="02020603050405020304" pitchFamily="18" charset="0"/>
                <a:ea typeface="Calibri" panose="020F0502020204030204" pitchFamily="34" charset="0"/>
              </a:rPr>
              <a:t>Les faits narratifs décrivent des situations dramatiques où l’on dénonce, en écharpe, un monde impitoyablement égoïste, une humanité condamnée à la disqualification morale, des compromis compromettants des relations mondaines et des attitudes qui </a:t>
            </a:r>
            <a:r>
              <a:rPr lang="fr-FR" sz="2400" dirty="0" smtClean="0">
                <a:latin typeface="Times New Roman" panose="02020603050405020304" pitchFamily="18" charset="0"/>
                <a:ea typeface="Calibri" panose="020F0502020204030204" pitchFamily="34" charset="0"/>
              </a:rPr>
              <a:t>sombrent </a:t>
            </a:r>
            <a:r>
              <a:rPr lang="fr-FR" sz="2400" dirty="0">
                <a:latin typeface="Times New Roman" panose="02020603050405020304" pitchFamily="18" charset="0"/>
                <a:ea typeface="Calibri" panose="020F0502020204030204" pitchFamily="34" charset="0"/>
              </a:rPr>
              <a:t>fatalement dans la misère accablante du désir et de la possession.</a:t>
            </a:r>
            <a:endParaRPr lang="fr-FR" sz="2400" dirty="0">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769799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7244" y="900559"/>
            <a:ext cx="9074332" cy="5170646"/>
          </a:xfrm>
          <a:prstGeom prst="rect">
            <a:avLst/>
          </a:prstGeom>
        </p:spPr>
        <p:txBody>
          <a:bodyPr wrap="square">
            <a:spAutoFit/>
          </a:bodyPr>
          <a:lstStyle/>
          <a:p>
            <a:pPr indent="457200" algn="just">
              <a:lnSpc>
                <a:spcPct val="150000"/>
              </a:lnSpc>
              <a:spcBef>
                <a:spcPts val="600"/>
              </a:spcBef>
              <a:spcAft>
                <a:spcPts val="600"/>
              </a:spcAft>
            </a:pPr>
            <a:r>
              <a:rPr lang="fr-FR" sz="2400" dirty="0" smtClean="0">
                <a:latin typeface="Times New Roman" panose="02020603050405020304" pitchFamily="18" charset="0"/>
                <a:ea typeface="Calibri" panose="020F0502020204030204" pitchFamily="34" charset="0"/>
              </a:rPr>
              <a:t>Que </a:t>
            </a:r>
            <a:r>
              <a:rPr lang="fr-FR" sz="2400" dirty="0">
                <a:latin typeface="Times New Roman" panose="02020603050405020304" pitchFamily="18" charset="0"/>
                <a:ea typeface="Calibri" panose="020F0502020204030204" pitchFamily="34" charset="0"/>
              </a:rPr>
              <a:t>cherche, en fait, Georges Duroy dans </a:t>
            </a:r>
            <a:r>
              <a:rPr lang="fr-FR" sz="2400" i="1" dirty="0">
                <a:latin typeface="Times New Roman" panose="02020603050405020304" pitchFamily="18" charset="0"/>
                <a:ea typeface="Calibri" panose="020F0502020204030204" pitchFamily="34" charset="0"/>
              </a:rPr>
              <a:t>Bel Ami</a:t>
            </a:r>
            <a:r>
              <a:rPr lang="fr-FR" sz="2400" dirty="0">
                <a:latin typeface="Times New Roman" panose="02020603050405020304" pitchFamily="18" charset="0"/>
                <a:ea typeface="Calibri" panose="020F0502020204030204" pitchFamily="34" charset="0"/>
              </a:rPr>
              <a:t>, sinon le désir (charnel) des </a:t>
            </a:r>
            <a:r>
              <a:rPr lang="fr-FR" sz="2400" dirty="0" smtClean="0">
                <a:latin typeface="Times New Roman" panose="02020603050405020304" pitchFamily="18" charset="0"/>
                <a:ea typeface="Calibri" panose="020F0502020204030204" pitchFamily="34" charset="0"/>
              </a:rPr>
              <a:t>femmes, </a:t>
            </a:r>
            <a:r>
              <a:rPr lang="fr-FR" sz="2400" dirty="0">
                <a:latin typeface="Times New Roman" panose="02020603050405020304" pitchFamily="18" charset="0"/>
                <a:ea typeface="Calibri" panose="020F0502020204030204" pitchFamily="34" charset="0"/>
              </a:rPr>
              <a:t>qui assureront son ascension </a:t>
            </a:r>
            <a:r>
              <a:rPr lang="fr-FR" sz="2400" dirty="0" smtClean="0">
                <a:latin typeface="Times New Roman" panose="02020603050405020304" pitchFamily="18" charset="0"/>
                <a:ea typeface="Calibri" panose="020F0502020204030204" pitchFamily="34" charset="0"/>
              </a:rPr>
              <a:t>sociale, </a:t>
            </a:r>
            <a:r>
              <a:rPr lang="fr-FR" sz="2400" dirty="0">
                <a:latin typeface="Times New Roman" panose="02020603050405020304" pitchFamily="18" charset="0"/>
                <a:ea typeface="Calibri" panose="020F0502020204030204" pitchFamily="34" charset="0"/>
              </a:rPr>
              <a:t>et la possession (politique) de Paris – entreprise qu’il hisse, d’entrée de jeu, au rang de défi ? Le récit en donne le ton dès l’incipit : </a:t>
            </a:r>
            <a:endParaRPr lang="fr-FR" sz="2400" dirty="0" smtClean="0">
              <a:latin typeface="Times New Roman" panose="02020603050405020304" pitchFamily="18" charset="0"/>
              <a:ea typeface="Calibri" panose="020F0502020204030204" pitchFamily="34" charset="0"/>
            </a:endParaRPr>
          </a:p>
          <a:p>
            <a:pPr marL="1260475" lvl="0" algn="just">
              <a:lnSpc>
                <a:spcPct val="150000"/>
              </a:lnSpc>
              <a:spcBef>
                <a:spcPts val="600"/>
              </a:spcBef>
              <a:spcAft>
                <a:spcPts val="600"/>
              </a:spcAft>
            </a:pPr>
            <a:r>
              <a:rPr lang="fr-FR" sz="2400" dirty="0">
                <a:solidFill>
                  <a:prstClr val="white"/>
                </a:solidFill>
                <a:latin typeface="Times New Roman" panose="02020603050405020304" pitchFamily="18" charset="0"/>
                <a:ea typeface="Calibri" panose="020F0502020204030204" pitchFamily="34" charset="0"/>
                <a:cs typeface="Arial" panose="020B0604020202020204" pitchFamily="34" charset="0"/>
              </a:rPr>
              <a:t>« Il [= Georges Duroy] avait l’air de toujours défier quelqu’un, les passants, les maisons, </a:t>
            </a:r>
            <a:r>
              <a:rPr lang="fr-FR" sz="2400" i="1" dirty="0">
                <a:solidFill>
                  <a:prstClr val="white"/>
                </a:solidFill>
                <a:latin typeface="Times New Roman" panose="02020603050405020304" pitchFamily="18" charset="0"/>
                <a:ea typeface="Calibri" panose="020F0502020204030204" pitchFamily="34" charset="0"/>
                <a:cs typeface="Arial" panose="020B0604020202020204" pitchFamily="34" charset="0"/>
              </a:rPr>
              <a:t>la ville entière</a:t>
            </a:r>
            <a:r>
              <a:rPr lang="fr-FR" sz="2400" dirty="0">
                <a:solidFill>
                  <a:prstClr val="white"/>
                </a:solidFill>
                <a:latin typeface="Times New Roman" panose="02020603050405020304" pitchFamily="18" charset="0"/>
                <a:ea typeface="Calibri" panose="020F0502020204030204" pitchFamily="34" charset="0"/>
                <a:cs typeface="Arial" panose="020B0604020202020204" pitchFamily="34" charset="0"/>
              </a:rPr>
              <a:t>, par chic de beau soldat tombé dans le civil »</a:t>
            </a:r>
            <a:r>
              <a:rPr lang="fr-FR" sz="2400" baseline="30000" dirty="0">
                <a:solidFill>
                  <a:prstClr val="white"/>
                </a:solidFill>
                <a:latin typeface="Times New Roman" panose="02020603050405020304" pitchFamily="18" charset="0"/>
                <a:ea typeface="Calibri" panose="020F0502020204030204" pitchFamily="34" charset="0"/>
                <a:cs typeface="Arial" panose="020B0604020202020204" pitchFamily="34" charset="0"/>
              </a:rPr>
              <a:t>1</a:t>
            </a:r>
            <a:r>
              <a:rPr lang="fr-FR" sz="2400" dirty="0">
                <a:solidFill>
                  <a:prstClr val="white"/>
                </a:solidFill>
                <a:latin typeface="Times New Roman" panose="02020603050405020304" pitchFamily="18" charset="0"/>
                <a:ea typeface="Calibri" panose="020F0502020204030204" pitchFamily="34" charset="0"/>
                <a:cs typeface="Arial" panose="020B0604020202020204" pitchFamily="34" charset="0"/>
              </a:rPr>
              <a:t>.</a:t>
            </a:r>
            <a:endParaRPr lang="fr-FR" sz="2400" dirty="0">
              <a:solidFill>
                <a:prstClr val="white"/>
              </a:solidFill>
              <a:latin typeface="Calibri" panose="020F0502020204030204" pitchFamily="34" charset="0"/>
              <a:ea typeface="Calibri" panose="020F0502020204030204" pitchFamily="34" charset="0"/>
              <a:cs typeface="Arial" panose="020B0604020202020204" pitchFamily="34" charset="0"/>
            </a:endParaRPr>
          </a:p>
          <a:p>
            <a:pPr marL="180340" lvl="0" indent="-180340">
              <a:spcBef>
                <a:spcPts val="600"/>
              </a:spcBef>
              <a:spcAft>
                <a:spcPts val="600"/>
              </a:spcAft>
            </a:pPr>
            <a:endParaRPr lang="fr-FR" sz="1600" dirty="0" smtClean="0">
              <a:solidFill>
                <a:prstClr val="white"/>
              </a:solidFill>
              <a:latin typeface="Times New Roman" panose="02020603050405020304" pitchFamily="18" charset="0"/>
              <a:ea typeface="Calibri" panose="020F0502020204030204" pitchFamily="34" charset="0"/>
              <a:cs typeface="Arial" panose="020B0604020202020204" pitchFamily="34" charset="0"/>
            </a:endParaRPr>
          </a:p>
          <a:p>
            <a:pPr marL="180340" lvl="0" indent="-180340">
              <a:spcBef>
                <a:spcPts val="600"/>
              </a:spcBef>
              <a:spcAft>
                <a:spcPts val="600"/>
              </a:spcAft>
            </a:pPr>
            <a:r>
              <a:rPr lang="fr-FR" sz="1600" dirty="0" smtClean="0">
                <a:solidFill>
                  <a:prstClr val="white"/>
                </a:solidFill>
                <a:latin typeface="Times New Roman" panose="02020603050405020304" pitchFamily="18" charset="0"/>
                <a:ea typeface="Calibri" panose="020F0502020204030204" pitchFamily="34" charset="0"/>
                <a:cs typeface="Arial" panose="020B0604020202020204" pitchFamily="34" charset="0"/>
              </a:rPr>
              <a:t>1- </a:t>
            </a:r>
            <a:r>
              <a:rPr lang="fr-FR" sz="1600" dirty="0">
                <a:solidFill>
                  <a:prstClr val="white"/>
                </a:solidFill>
                <a:latin typeface="Times New Roman" panose="02020603050405020304" pitchFamily="18" charset="0"/>
                <a:ea typeface="Calibri" panose="020F0502020204030204" pitchFamily="34" charset="0"/>
                <a:cs typeface="Arial" panose="020B0604020202020204" pitchFamily="34" charset="0"/>
              </a:rPr>
              <a:t>Guy de Maupassant, </a:t>
            </a:r>
            <a:r>
              <a:rPr lang="fr-FR" sz="1600" i="1" dirty="0">
                <a:solidFill>
                  <a:prstClr val="white"/>
                </a:solidFill>
                <a:latin typeface="Times New Roman" panose="02020603050405020304" pitchFamily="18" charset="0"/>
                <a:ea typeface="Calibri" panose="020F0502020204030204" pitchFamily="34" charset="0"/>
                <a:cs typeface="Arial" panose="020B0604020202020204" pitchFamily="34" charset="0"/>
              </a:rPr>
              <a:t>Bel Ami</a:t>
            </a:r>
            <a:r>
              <a:rPr lang="fr-FR" sz="1600" dirty="0">
                <a:solidFill>
                  <a:prstClr val="white"/>
                </a:solidFill>
                <a:latin typeface="Times New Roman" panose="02020603050405020304" pitchFamily="18" charset="0"/>
                <a:ea typeface="Calibri" panose="020F0502020204030204" pitchFamily="34" charset="0"/>
                <a:cs typeface="Arial" panose="020B0604020202020204" pitchFamily="34" charset="0"/>
              </a:rPr>
              <a:t>, Paris, </a:t>
            </a:r>
            <a:r>
              <a:rPr lang="fr-FR" sz="1600" dirty="0" err="1">
                <a:solidFill>
                  <a:prstClr val="white"/>
                </a:solidFill>
                <a:latin typeface="Times New Roman" panose="02020603050405020304" pitchFamily="18" charset="0"/>
                <a:ea typeface="Calibri" panose="020F0502020204030204" pitchFamily="34" charset="0"/>
                <a:cs typeface="Arial" panose="020B0604020202020204" pitchFamily="34" charset="0"/>
              </a:rPr>
              <a:t>Ablin</a:t>
            </a:r>
            <a:r>
              <a:rPr lang="fr-FR" sz="1600" dirty="0">
                <a:solidFill>
                  <a:prstClr val="white"/>
                </a:solidFill>
                <a:latin typeface="Times New Roman" panose="02020603050405020304" pitchFamily="18" charset="0"/>
                <a:ea typeface="Calibri" panose="020F0502020204030204" pitchFamily="34" charset="0"/>
                <a:cs typeface="Arial" panose="020B0604020202020204" pitchFamily="34" charset="0"/>
              </a:rPr>
              <a:t> Michel, Coll. « Le Livre de Poche », 1980, p. 8. Nous soulignons</a:t>
            </a:r>
            <a:r>
              <a:rPr lang="fr-FR" sz="1600" dirty="0" smtClean="0">
                <a:solidFill>
                  <a:prstClr val="white"/>
                </a:solidFill>
                <a:latin typeface="Times New Roman" panose="02020603050405020304" pitchFamily="18" charset="0"/>
                <a:ea typeface="Calibri" panose="020F0502020204030204" pitchFamily="34" charset="0"/>
                <a:cs typeface="Arial" panose="020B0604020202020204" pitchFamily="34" charset="0"/>
              </a:rPr>
              <a:t>.</a:t>
            </a:r>
            <a:endParaRPr lang="fr-FR" sz="1600" dirty="0">
              <a:solidFill>
                <a:prstClr val="white"/>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83147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1554" y="304937"/>
            <a:ext cx="10615748" cy="5601533"/>
          </a:xfrm>
          <a:prstGeom prst="rect">
            <a:avLst/>
          </a:prstGeom>
        </p:spPr>
        <p:txBody>
          <a:bodyPr wrap="square">
            <a:spAutoFit/>
          </a:bodyPr>
          <a:lstStyle/>
          <a:p>
            <a:pPr marL="180340" indent="450000" algn="just">
              <a:lnSpc>
                <a:spcPct val="150000"/>
              </a:lnSpc>
              <a:spcBef>
                <a:spcPts val="600"/>
              </a:spcBef>
              <a:spcAft>
                <a:spcPts val="600"/>
              </a:spcAft>
            </a:pPr>
            <a:endParaRPr lang="fr-FR" sz="2200" dirty="0" smtClean="0">
              <a:latin typeface="Times New Roman" panose="02020603050405020304" pitchFamily="18" charset="0"/>
              <a:ea typeface="Calibri" panose="020F0502020204030204" pitchFamily="34" charset="0"/>
            </a:endParaRPr>
          </a:p>
          <a:p>
            <a:pPr marL="180340" indent="450000" algn="just">
              <a:lnSpc>
                <a:spcPct val="150000"/>
              </a:lnSpc>
              <a:spcBef>
                <a:spcPts val="600"/>
              </a:spcBef>
              <a:spcAft>
                <a:spcPts val="600"/>
              </a:spcAft>
            </a:pPr>
            <a:r>
              <a:rPr lang="fr-FR" sz="2400" dirty="0" smtClean="0">
                <a:latin typeface="Times New Roman" panose="02020603050405020304" pitchFamily="18" charset="0"/>
                <a:ea typeface="Calibri" panose="020F0502020204030204" pitchFamily="34" charset="0"/>
              </a:rPr>
              <a:t>Le défi qu’il décide de relever émane de la conscience qu’il a à surmonter tous les obstacles qui se dressent devant lui, et ce, grâce à l’exaltation de sa volonté que stimulent des appétits immodérés en vue d’une « affirmation excessivement énergique » de soi. Duroy ressemble, pour ainsi dire, à l’individu dont parle Schopenhauer, celui qui « ne s’en tient pas à affirmer sa propre existence, [mais] nie celle de tous les autres, et tâche de les supprimer dès qu’il les trouve sur son passage »</a:t>
            </a:r>
            <a:r>
              <a:rPr lang="fr-FR" sz="2400" baseline="30000" dirty="0" smtClean="0">
                <a:latin typeface="Times New Roman" panose="02020603050405020304" pitchFamily="18" charset="0"/>
                <a:ea typeface="Calibri" panose="020F0502020204030204" pitchFamily="34" charset="0"/>
              </a:rPr>
              <a:t>1</a:t>
            </a:r>
            <a:r>
              <a:rPr lang="fr-FR" sz="2400" dirty="0" smtClean="0">
                <a:latin typeface="Times New Roman" panose="02020603050405020304" pitchFamily="18" charset="0"/>
                <a:ea typeface="Calibri" panose="020F0502020204030204" pitchFamily="34" charset="0"/>
              </a:rPr>
              <a:t>.</a:t>
            </a:r>
            <a:r>
              <a:rPr lang="fr-FR" sz="2400" dirty="0" smtClean="0"/>
              <a:t> </a:t>
            </a:r>
          </a:p>
          <a:p>
            <a:pPr marL="180340" indent="450000" algn="just">
              <a:lnSpc>
                <a:spcPct val="150000"/>
              </a:lnSpc>
              <a:spcBef>
                <a:spcPts val="600"/>
              </a:spcBef>
              <a:spcAft>
                <a:spcPts val="600"/>
              </a:spcAft>
            </a:pPr>
            <a:endParaRPr lang="fr-FR" dirty="0" smtClean="0"/>
          </a:p>
          <a:p>
            <a:pPr marL="180340" indent="-180340" algn="just">
              <a:spcBef>
                <a:spcPts val="600"/>
              </a:spcBef>
              <a:spcAft>
                <a:spcPts val="600"/>
              </a:spcAft>
            </a:pPr>
            <a:r>
              <a:rPr lang="en-US" sz="1600" dirty="0" smtClean="0">
                <a:latin typeface="Times New Roman" panose="02020603050405020304" pitchFamily="18" charset="0"/>
                <a:ea typeface="Calibri" panose="020F0502020204030204" pitchFamily="34" charset="0"/>
                <a:cs typeface="Arial" panose="020B0604020202020204" pitchFamily="34" charset="0"/>
              </a:rPr>
              <a:t>		1- Arthur </a:t>
            </a:r>
            <a:r>
              <a:rPr lang="en-US" sz="1600" dirty="0">
                <a:latin typeface="Times New Roman" panose="02020603050405020304" pitchFamily="18" charset="0"/>
                <a:ea typeface="Calibri" panose="020F0502020204030204" pitchFamily="34" charset="0"/>
                <a:cs typeface="Arial" panose="020B0604020202020204" pitchFamily="34" charset="0"/>
              </a:rPr>
              <a:t>Schopenhauer, </a:t>
            </a:r>
            <a:r>
              <a:rPr lang="en-US" sz="1600" i="1" dirty="0">
                <a:latin typeface="Times New Roman" panose="02020603050405020304" pitchFamily="18" charset="0"/>
                <a:ea typeface="Calibri" panose="020F0502020204030204" pitchFamily="34" charset="0"/>
                <a:cs typeface="Arial" panose="020B0604020202020204" pitchFamily="34" charset="0"/>
              </a:rPr>
              <a:t>op. cit</a:t>
            </a:r>
            <a:r>
              <a:rPr lang="en-US" sz="1600" dirty="0">
                <a:latin typeface="Times New Roman" panose="02020603050405020304" pitchFamily="18" charset="0"/>
                <a:ea typeface="Calibri" panose="020F0502020204030204" pitchFamily="34" charset="0"/>
                <a:cs typeface="Arial" panose="020B0604020202020204" pitchFamily="34" charset="0"/>
              </a:rPr>
              <a:t>., p. </a:t>
            </a:r>
            <a:r>
              <a:rPr lang="en-US" sz="1600" dirty="0" smtClean="0">
                <a:latin typeface="Times New Roman" panose="02020603050405020304" pitchFamily="18" charset="0"/>
                <a:ea typeface="Calibri" panose="020F0502020204030204" pitchFamily="34" charset="0"/>
                <a:cs typeface="Arial" panose="020B0604020202020204" pitchFamily="34" charset="0"/>
              </a:rPr>
              <a:t>413.</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34715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1524000"/>
            <a:ext cx="6873240" cy="952500"/>
          </a:xfrm>
        </p:spPr>
        <p:txBody>
          <a:bodyPr/>
          <a:lstStyle/>
          <a:p>
            <a:r>
              <a:rPr lang="fr-FR" dirty="0" smtClean="0">
                <a:latin typeface="Bodoni MT" panose="02070603080606020203" pitchFamily="18" charset="0"/>
              </a:rPr>
              <a:t>Un naturaliste malgré lui</a:t>
            </a:r>
            <a:endParaRPr lang="fr-FR" dirty="0">
              <a:latin typeface="Bodoni MT" panose="02070603080606020203" pitchFamily="18" charset="0"/>
            </a:endParaRPr>
          </a:p>
        </p:txBody>
      </p:sp>
      <p:pic>
        <p:nvPicPr>
          <p:cNvPr id="5" name="Espace réservé pour une image  4"/>
          <p:cNvPicPr preferRelativeResize="0">
            <a:picLocks noGrp="1"/>
          </p:cNvPicPr>
          <p:nvPr>
            <p:ph type="pic" idx="1"/>
          </p:nvPr>
        </p:nvPicPr>
        <p:blipFill rotWithShape="1">
          <a:blip r:embed="rId2">
            <a:extLst>
              <a:ext uri="{28A0092B-C50C-407E-A947-70E740481C1C}">
                <a14:useLocalDpi xmlns:a14="http://schemas.microsoft.com/office/drawing/2010/main" val="0"/>
              </a:ext>
            </a:extLst>
          </a:blip>
          <a:srcRect l="-575" t="-73" r="-575" b="-73"/>
          <a:stretch/>
        </p:blipFill>
        <p:spPr>
          <a:xfrm>
            <a:off x="7953375" y="1524000"/>
            <a:ext cx="4114799" cy="4694684"/>
          </a:xfrm>
        </p:spPr>
      </p:pic>
      <p:sp>
        <p:nvSpPr>
          <p:cNvPr id="4" name="Espace réservé du texte 3"/>
          <p:cNvSpPr>
            <a:spLocks noGrp="1"/>
          </p:cNvSpPr>
          <p:nvPr>
            <p:ph type="body" sz="half" idx="2"/>
          </p:nvPr>
        </p:nvSpPr>
        <p:spPr>
          <a:xfrm>
            <a:off x="421958" y="2723061"/>
            <a:ext cx="7334250" cy="3667126"/>
          </a:xfrm>
        </p:spPr>
        <p:txBody>
          <a:bodyPr>
            <a:noAutofit/>
          </a:bodyPr>
          <a:lstStyle/>
          <a:p>
            <a:pPr indent="450215" algn="just">
              <a:lnSpc>
                <a:spcPct val="150000"/>
              </a:lnSpc>
              <a:spcBef>
                <a:spcPts val="600"/>
              </a:spcBef>
              <a:spcAft>
                <a:spcPts val="600"/>
              </a:spcAft>
            </a:pPr>
            <a:r>
              <a:rPr lang="fr-FR" sz="2000" dirty="0">
                <a:latin typeface="Times New Roman" panose="02020603050405020304" pitchFamily="18" charset="0"/>
                <a:ea typeface="Calibri" panose="020F0502020204030204" pitchFamily="34" charset="0"/>
                <a:cs typeface="Arial" panose="020B0604020202020204" pitchFamily="34" charset="0"/>
              </a:rPr>
              <a:t>Si Guy de Maupassant est l’un des membres de l’école naturaliste (dont le chef de fil est le grand écrivain autodidacte Emile Zola), il n’en reste pas moins que l’ensemble de son œuvre vacille entre une représentation crue d’un réel </a:t>
            </a:r>
            <a:r>
              <a:rPr lang="fr-FR" sz="2000" dirty="0" smtClean="0">
                <a:latin typeface="Times New Roman" panose="02020603050405020304" pitchFamily="18" charset="0"/>
                <a:ea typeface="Calibri" panose="020F0502020204030204" pitchFamily="34" charset="0"/>
                <a:cs typeface="Arial" panose="020B0604020202020204" pitchFamily="34" charset="0"/>
              </a:rPr>
              <a:t>déterminé par les conditions sociales, </a:t>
            </a:r>
            <a:r>
              <a:rPr lang="fr-FR" sz="2000" dirty="0">
                <a:latin typeface="Times New Roman" panose="02020603050405020304" pitchFamily="18" charset="0"/>
                <a:ea typeface="Calibri" panose="020F0502020204030204" pitchFamily="34" charset="0"/>
                <a:cs typeface="Arial" panose="020B0604020202020204" pitchFamily="34" charset="0"/>
              </a:rPr>
              <a:t>et l’élaboration de récits fantastiques relatant des événements surnaturels, étrangement inexplicables par la raison, qui font nourrir des </a:t>
            </a:r>
            <a:r>
              <a:rPr lang="fr-FR" sz="2000" dirty="0" smtClean="0">
                <a:latin typeface="Times New Roman" panose="02020603050405020304" pitchFamily="18" charset="0"/>
                <a:ea typeface="Calibri" panose="020F0502020204030204" pitchFamily="34" charset="0"/>
                <a:cs typeface="Arial" panose="020B0604020202020204" pitchFamily="34" charset="0"/>
              </a:rPr>
              <a:t>sentiments </a:t>
            </a:r>
            <a:r>
              <a:rPr lang="fr-FR" sz="2000" dirty="0">
                <a:latin typeface="Times New Roman" panose="02020603050405020304" pitchFamily="18" charset="0"/>
                <a:ea typeface="Calibri" panose="020F0502020204030204" pitchFamily="34" charset="0"/>
                <a:cs typeface="Arial" panose="020B0604020202020204" pitchFamily="34" charset="0"/>
              </a:rPr>
              <a:t>ambigus mâtinés d’inquiétude ou d’angoisse</a:t>
            </a:r>
            <a:r>
              <a:rPr lang="fr-FR" sz="2000" dirty="0" smtClean="0">
                <a:latin typeface="Times New Roman" panose="02020603050405020304" pitchFamily="18" charset="0"/>
                <a:ea typeface="Calibri" panose="020F0502020204030204" pitchFamily="34" charset="0"/>
                <a:cs typeface="Arial" panose="020B0604020202020204" pitchFamily="34" charset="0"/>
              </a:rPr>
              <a:t>.</a:t>
            </a:r>
            <a:endParaRPr lang="fr-FR" sz="20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916736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659999"/>
            <a:ext cx="6873240" cy="771525"/>
          </a:xfrm>
        </p:spPr>
        <p:txBody>
          <a:bodyPr>
            <a:normAutofit fontScale="90000"/>
          </a:bodyPr>
          <a:lstStyle/>
          <a:p>
            <a:pPr algn="ctr"/>
            <a:r>
              <a:rPr lang="fr-FR" dirty="0" smtClean="0">
                <a:latin typeface="Andalus" panose="02020603050405020304" pitchFamily="18" charset="-78"/>
                <a:cs typeface="Andalus" panose="02020603050405020304" pitchFamily="18" charset="-78"/>
              </a:rPr>
              <a:t>Écriture dysphorique : Réalisme ou illusionnisme ?</a:t>
            </a:r>
            <a:endParaRPr lang="fr-FR" dirty="0">
              <a:latin typeface="Andalus" panose="02020603050405020304" pitchFamily="18" charset="-78"/>
              <a:cs typeface="Andalus" panose="02020603050405020304" pitchFamily="18" charset="-78"/>
            </a:endParaRPr>
          </a:p>
        </p:txBody>
      </p:sp>
      <p:sp>
        <p:nvSpPr>
          <p:cNvPr id="4" name="Espace réservé du texte 3"/>
          <p:cNvSpPr>
            <a:spLocks noGrp="1"/>
          </p:cNvSpPr>
          <p:nvPr>
            <p:ph type="body" sz="half" idx="2"/>
          </p:nvPr>
        </p:nvSpPr>
        <p:spPr>
          <a:xfrm>
            <a:off x="685800" y="1974756"/>
            <a:ext cx="7162800" cy="4016469"/>
          </a:xfrm>
        </p:spPr>
        <p:txBody>
          <a:bodyPr>
            <a:noAutofit/>
          </a:bodyPr>
          <a:lstStyle/>
          <a:p>
            <a:pPr indent="450000" algn="just">
              <a:lnSpc>
                <a:spcPct val="150000"/>
              </a:lnSpc>
              <a:spcBef>
                <a:spcPts val="600"/>
              </a:spcBef>
              <a:spcAft>
                <a:spcPts val="600"/>
              </a:spcAft>
            </a:pPr>
            <a:r>
              <a:rPr lang="fr-FR" sz="2400" dirty="0" smtClean="0">
                <a:latin typeface="Times New Roman" panose="02020603050405020304" pitchFamily="18" charset="0"/>
                <a:ea typeface="Calibri" panose="020F0502020204030204" pitchFamily="34" charset="0"/>
              </a:rPr>
              <a:t>L’univers romanesque </a:t>
            </a:r>
            <a:r>
              <a:rPr lang="fr-FR" sz="2400" dirty="0">
                <a:latin typeface="Times New Roman" panose="02020603050405020304" pitchFamily="18" charset="0"/>
                <a:ea typeface="Calibri" panose="020F0502020204030204" pitchFamily="34" charset="0"/>
              </a:rPr>
              <a:t>de Maupassant donne à voir (et à lire) un monde rongé par le désespoir, qui croule sous le poids de </a:t>
            </a:r>
            <a:r>
              <a:rPr lang="fr-FR" sz="2400" dirty="0" smtClean="0">
                <a:latin typeface="Times New Roman" panose="02020603050405020304" pitchFamily="18" charset="0"/>
                <a:ea typeface="Calibri" panose="020F0502020204030204" pitchFamily="34" charset="0"/>
              </a:rPr>
              <a:t>la corruption </a:t>
            </a:r>
            <a:r>
              <a:rPr lang="fr-FR" sz="2400" dirty="0">
                <a:latin typeface="Times New Roman" panose="02020603050405020304" pitchFamily="18" charset="0"/>
                <a:ea typeface="Calibri" panose="020F0502020204030204" pitchFamily="34" charset="0"/>
              </a:rPr>
              <a:t>ou de l’hostilité, et se perd, fatalité de destin oblige, dans l’aversion pour l’existence humaine. Aussi le rapport du « héros » au monde d’alors est-il régi par le conflit et le désir de réussir par tous les moyens sans se soucier des dommages y afférant. </a:t>
            </a:r>
            <a:endParaRPr lang="fr-FR" sz="2400" dirty="0"/>
          </a:p>
        </p:txBody>
      </p:sp>
      <p:pic>
        <p:nvPicPr>
          <p:cNvPr id="9" name="Espace réservé pour une image  8"/>
          <p:cNvPicPr>
            <a:picLocks noGrp="1"/>
          </p:cNvPicPr>
          <p:nvPr>
            <p:ph type="pic" idx="1"/>
          </p:nvPr>
        </p:nvPicPr>
        <p:blipFill>
          <a:blip r:embed="rId2">
            <a:extLst>
              <a:ext uri="{28A0092B-C50C-407E-A947-70E740481C1C}">
                <a14:useLocalDpi xmlns:a14="http://schemas.microsoft.com/office/drawing/2010/main" val="0"/>
              </a:ext>
            </a:extLst>
          </a:blip>
          <a:stretch>
            <a:fillRect/>
          </a:stretch>
        </p:blipFill>
        <p:spPr>
          <a:xfrm>
            <a:off x="8347013" y="659999"/>
            <a:ext cx="3024000" cy="5724000"/>
          </a:xfrm>
        </p:spPr>
      </p:pic>
    </p:spTree>
    <p:extLst>
      <p:ext uri="{BB962C8B-B14F-4D97-AF65-F5344CB8AC3E}">
        <p14:creationId xmlns:p14="http://schemas.microsoft.com/office/powerpoint/2010/main" val="12265488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0174" y="974944"/>
            <a:ext cx="9286875" cy="4862870"/>
          </a:xfrm>
          <a:prstGeom prst="rect">
            <a:avLst/>
          </a:prstGeom>
        </p:spPr>
        <p:txBody>
          <a:bodyPr wrap="square">
            <a:spAutoFit/>
          </a:bodyPr>
          <a:lstStyle/>
          <a:p>
            <a:pPr indent="450215" algn="just">
              <a:lnSpc>
                <a:spcPct val="150000"/>
              </a:lnSpc>
              <a:spcBef>
                <a:spcPts val="600"/>
              </a:spcBef>
              <a:spcAft>
                <a:spcPts val="600"/>
              </a:spcAft>
            </a:pPr>
            <a:r>
              <a:rPr lang="fr-FR" sz="2400" dirty="0">
                <a:latin typeface="Times New Roman" panose="02020603050405020304" pitchFamily="18" charset="0"/>
                <a:ea typeface="Calibri" panose="020F0502020204030204" pitchFamily="34" charset="0"/>
                <a:cs typeface="Arial" panose="020B0604020202020204" pitchFamily="34" charset="0"/>
              </a:rPr>
              <a:t>Même s’ils sont des </a:t>
            </a:r>
            <a:r>
              <a:rPr lang="fr-FR" sz="2400" dirty="0" smtClean="0">
                <a:latin typeface="Times New Roman" panose="02020603050405020304" pitchFamily="18" charset="0"/>
                <a:ea typeface="Calibri" panose="020F0502020204030204" pitchFamily="34" charset="0"/>
                <a:cs typeface="Arial" panose="020B0604020202020204" pitchFamily="34" charset="0"/>
              </a:rPr>
              <a:t>illusionnistes</a:t>
            </a:r>
            <a:r>
              <a:rPr lang="fr-FR" sz="2400" baseline="30000" dirty="0" smtClean="0">
                <a:latin typeface="Times New Roman" panose="02020603050405020304" pitchFamily="18" charset="0"/>
                <a:ea typeface="Calibri" panose="020F0502020204030204" pitchFamily="34" charset="0"/>
                <a:cs typeface="Arial" panose="020B0604020202020204" pitchFamily="34" charset="0"/>
              </a:rPr>
              <a:t>1</a:t>
            </a:r>
            <a:r>
              <a:rPr lang="fr-FR" sz="2400" dirty="0" smtClean="0">
                <a:latin typeface="Times New Roman" panose="02020603050405020304" pitchFamily="18" charset="0"/>
                <a:ea typeface="Calibri" panose="020F0502020204030204" pitchFamily="34" charset="0"/>
                <a:cs typeface="Arial" panose="020B0604020202020204" pitchFamily="34" charset="0"/>
              </a:rPr>
              <a:t>, </a:t>
            </a:r>
            <a:r>
              <a:rPr lang="fr-FR" sz="2400" dirty="0">
                <a:latin typeface="Times New Roman" panose="02020603050405020304" pitchFamily="18" charset="0"/>
                <a:ea typeface="Calibri" panose="020F0502020204030204" pitchFamily="34" charset="0"/>
                <a:cs typeface="Arial" panose="020B0604020202020204" pitchFamily="34" charset="0"/>
              </a:rPr>
              <a:t>selon l’avis de Maupassant lui-même, les écrivains réalistes (ou naturalistes) n’ont pas manqué, fût-ce obliquement, d’interroger la réalité de leur époque par le truchement de la fiction : « l’époque, souligne Jean-Yves </a:t>
            </a:r>
            <a:r>
              <a:rPr lang="fr-FR" sz="2400" dirty="0" err="1">
                <a:latin typeface="Times New Roman" panose="02020603050405020304" pitchFamily="18" charset="0"/>
                <a:ea typeface="Calibri" panose="020F0502020204030204" pitchFamily="34" charset="0"/>
                <a:cs typeface="Arial" panose="020B0604020202020204" pitchFamily="34" charset="0"/>
              </a:rPr>
              <a:t>Tadié</a:t>
            </a:r>
            <a:r>
              <a:rPr lang="fr-FR" sz="2400" dirty="0">
                <a:latin typeface="Times New Roman" panose="02020603050405020304" pitchFamily="18" charset="0"/>
                <a:ea typeface="Calibri" panose="020F0502020204030204" pitchFamily="34" charset="0"/>
                <a:cs typeface="Arial" panose="020B0604020202020204" pitchFamily="34" charset="0"/>
              </a:rPr>
              <a:t>, compte autant que l’intrigue, et se complète dans le cours du récit </a:t>
            </a:r>
            <a:r>
              <a:rPr lang="fr-FR" sz="2400" dirty="0" smtClean="0">
                <a:latin typeface="Times New Roman" panose="02020603050405020304" pitchFamily="18" charset="0"/>
                <a:ea typeface="Calibri" panose="020F0502020204030204" pitchFamily="34" charset="0"/>
                <a:cs typeface="Arial" panose="020B0604020202020204" pitchFamily="34" charset="0"/>
              </a:rPr>
              <a:t>»</a:t>
            </a:r>
            <a:r>
              <a:rPr lang="fr-FR" sz="2400" baseline="30000" dirty="0" smtClean="0">
                <a:latin typeface="Times New Roman" panose="02020603050405020304" pitchFamily="18" charset="0"/>
                <a:ea typeface="Calibri" panose="020F0502020204030204" pitchFamily="34" charset="0"/>
                <a:cs typeface="Arial" panose="020B0604020202020204" pitchFamily="34" charset="0"/>
              </a:rPr>
              <a:t>2</a:t>
            </a:r>
            <a:r>
              <a:rPr lang="fr-FR" sz="2400" dirty="0" smtClean="0">
                <a:latin typeface="Times New Roman" panose="02020603050405020304" pitchFamily="18" charset="0"/>
                <a:ea typeface="Calibri" panose="020F0502020204030204" pitchFamily="34" charset="0"/>
                <a:cs typeface="Arial" panose="020B0604020202020204" pitchFamily="34" charset="0"/>
              </a:rPr>
              <a:t>.</a:t>
            </a:r>
          </a:p>
          <a:p>
            <a:pPr indent="450215" algn="just">
              <a:lnSpc>
                <a:spcPct val="150000"/>
              </a:lnSpc>
              <a:spcBef>
                <a:spcPts val="600"/>
              </a:spcBef>
              <a:spcAft>
                <a:spcPts val="600"/>
              </a:spcAft>
            </a:pPr>
            <a:endParaRPr lang="fr-FR" sz="2400" dirty="0">
              <a:latin typeface="Calibri" panose="020F0502020204030204" pitchFamily="34" charset="0"/>
              <a:ea typeface="Calibri" panose="020F0502020204030204" pitchFamily="34" charset="0"/>
              <a:cs typeface="Arial" panose="020B0604020202020204" pitchFamily="34" charset="0"/>
            </a:endParaRPr>
          </a:p>
          <a:p>
            <a:pPr marL="180340" algn="just">
              <a:spcBef>
                <a:spcPts val="600"/>
              </a:spcBef>
              <a:spcAft>
                <a:spcPts val="600"/>
              </a:spcAft>
            </a:pPr>
            <a:r>
              <a:rPr lang="fr-FR" sz="1600" dirty="0" smtClean="0">
                <a:latin typeface="Times New Roman" panose="02020603050405020304" pitchFamily="18" charset="0"/>
                <a:ea typeface="Calibri" panose="020F0502020204030204" pitchFamily="34" charset="0"/>
                <a:cs typeface="Arial" panose="020B0604020202020204" pitchFamily="34" charset="0"/>
              </a:rPr>
              <a:t>		1- Voir </a:t>
            </a:r>
            <a:r>
              <a:rPr lang="fr-FR" sz="1600" dirty="0">
                <a:latin typeface="Times New Roman" panose="02020603050405020304" pitchFamily="18" charset="0"/>
                <a:ea typeface="Calibri" panose="020F0502020204030204" pitchFamily="34" charset="0"/>
                <a:cs typeface="Arial" panose="020B0604020202020204" pitchFamily="34" charset="0"/>
              </a:rPr>
              <a:t>la Préface de Guy de Maupassant à </a:t>
            </a:r>
            <a:r>
              <a:rPr lang="fr-FR" sz="1600" i="1" dirty="0">
                <a:latin typeface="Times New Roman" panose="02020603050405020304" pitchFamily="18" charset="0"/>
                <a:ea typeface="Calibri" panose="020F0502020204030204" pitchFamily="34" charset="0"/>
                <a:cs typeface="Arial" panose="020B0604020202020204" pitchFamily="34" charset="0"/>
              </a:rPr>
              <a:t>Pierre et Jean</a:t>
            </a:r>
            <a:r>
              <a:rPr lang="fr-FR" sz="1600" dirty="0">
                <a:latin typeface="Times New Roman" panose="02020603050405020304" pitchFamily="18" charset="0"/>
                <a:ea typeface="Calibri" panose="020F0502020204030204" pitchFamily="34" charset="0"/>
                <a:cs typeface="Arial" panose="020B0604020202020204" pitchFamily="34" charset="0"/>
              </a:rPr>
              <a:t>, intitulée « Le Roman », Paris, GF Flammarion, 1999, p. 22.</a:t>
            </a:r>
            <a:endParaRPr lang="fr-FR" sz="1600" dirty="0">
              <a:latin typeface="Calibri" panose="020F0502020204030204" pitchFamily="34" charset="0"/>
              <a:ea typeface="Calibri" panose="020F0502020204030204" pitchFamily="34" charset="0"/>
              <a:cs typeface="Arial" panose="020B0604020202020204" pitchFamily="34" charset="0"/>
            </a:endParaRPr>
          </a:p>
          <a:p>
            <a:pPr marL="180340" algn="just">
              <a:spcBef>
                <a:spcPts val="600"/>
              </a:spcBef>
              <a:spcAft>
                <a:spcPts val="600"/>
              </a:spcAft>
            </a:pPr>
            <a:r>
              <a:rPr lang="fr-FR" sz="1600" dirty="0" smtClean="0">
                <a:latin typeface="Times New Roman" panose="02020603050405020304" pitchFamily="18" charset="0"/>
                <a:ea typeface="Calibri" panose="020F0502020204030204" pitchFamily="34" charset="0"/>
                <a:cs typeface="Arial" panose="020B0604020202020204" pitchFamily="34" charset="0"/>
              </a:rPr>
              <a:t>		2- Jean-Yves </a:t>
            </a:r>
            <a:r>
              <a:rPr lang="fr-FR" sz="1600" dirty="0" err="1">
                <a:latin typeface="Times New Roman" panose="02020603050405020304" pitchFamily="18" charset="0"/>
                <a:ea typeface="Calibri" panose="020F0502020204030204" pitchFamily="34" charset="0"/>
                <a:cs typeface="Arial" panose="020B0604020202020204" pitchFamily="34" charset="0"/>
              </a:rPr>
              <a:t>Tadié</a:t>
            </a:r>
            <a:r>
              <a:rPr lang="fr-FR" sz="1600" dirty="0">
                <a:latin typeface="Times New Roman" panose="02020603050405020304" pitchFamily="18" charset="0"/>
                <a:ea typeface="Calibri" panose="020F0502020204030204" pitchFamily="34" charset="0"/>
                <a:cs typeface="Arial" panose="020B0604020202020204" pitchFamily="34" charset="0"/>
              </a:rPr>
              <a:t>, </a:t>
            </a:r>
            <a:r>
              <a:rPr lang="fr-FR" sz="1600" i="1" dirty="0">
                <a:latin typeface="Times New Roman" panose="02020603050405020304" pitchFamily="18" charset="0"/>
                <a:ea typeface="Calibri" panose="020F0502020204030204" pitchFamily="34" charset="0"/>
                <a:cs typeface="Arial" panose="020B0604020202020204" pitchFamily="34" charset="0"/>
              </a:rPr>
              <a:t>Introduction à la vie littéraire du XIXe siècle</a:t>
            </a:r>
            <a:r>
              <a:rPr lang="fr-FR" sz="1600" dirty="0">
                <a:latin typeface="Times New Roman" panose="02020603050405020304" pitchFamily="18" charset="0"/>
                <a:ea typeface="Calibri" panose="020F0502020204030204" pitchFamily="34" charset="0"/>
                <a:cs typeface="Arial" panose="020B0604020202020204" pitchFamily="34" charset="0"/>
              </a:rPr>
              <a:t>, Paris, Pocket, Coll. « Agora », 2006, p. 93.</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444092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3925" y="183714"/>
            <a:ext cx="9867900" cy="6432530"/>
          </a:xfrm>
          <a:prstGeom prst="rect">
            <a:avLst/>
          </a:prstGeom>
        </p:spPr>
        <p:txBody>
          <a:bodyPr wrap="square">
            <a:spAutoFit/>
          </a:bodyPr>
          <a:lstStyle/>
          <a:p>
            <a:pPr indent="450215" algn="just">
              <a:lnSpc>
                <a:spcPct val="150000"/>
              </a:lnSpc>
              <a:spcBef>
                <a:spcPts val="600"/>
              </a:spcBef>
              <a:spcAft>
                <a:spcPts val="600"/>
              </a:spcAft>
            </a:pPr>
            <a:r>
              <a:rPr lang="fr-FR" sz="2000" dirty="0">
                <a:latin typeface="Times New Roman" panose="02020603050405020304" pitchFamily="18" charset="0"/>
                <a:ea typeface="Calibri" panose="020F0502020204030204" pitchFamily="34" charset="0"/>
                <a:cs typeface="Arial" panose="020B0604020202020204" pitchFamily="34" charset="0"/>
              </a:rPr>
              <a:t>Optant pour une écriture simple mais décapante, limpide mais dynamique, </a:t>
            </a:r>
            <a:r>
              <a:rPr lang="fr-FR" sz="2000">
                <a:latin typeface="Times New Roman" panose="02020603050405020304" pitchFamily="18" charset="0"/>
                <a:ea typeface="Calibri" panose="020F0502020204030204" pitchFamily="34" charset="0"/>
                <a:cs typeface="Arial" panose="020B0604020202020204" pitchFamily="34" charset="0"/>
              </a:rPr>
              <a:t>Maupassant </a:t>
            </a:r>
            <a:r>
              <a:rPr lang="fr-FR" sz="2000" smtClean="0">
                <a:latin typeface="Times New Roman" panose="02020603050405020304" pitchFamily="18" charset="0"/>
                <a:ea typeface="Calibri" panose="020F0502020204030204" pitchFamily="34" charset="0"/>
                <a:cs typeface="Arial" panose="020B0604020202020204" pitchFamily="34" charset="0"/>
              </a:rPr>
              <a:t>travaille, </a:t>
            </a:r>
            <a:r>
              <a:rPr lang="fr-FR" sz="2000" dirty="0">
                <a:latin typeface="Times New Roman" panose="02020603050405020304" pitchFamily="18" charset="0"/>
                <a:ea typeface="Calibri" panose="020F0502020204030204" pitchFamily="34" charset="0"/>
                <a:cs typeface="Arial" panose="020B0604020202020204" pitchFamily="34" charset="0"/>
              </a:rPr>
              <a:t>à sa manière, des effets de réel suivant un style où les harmoniques narratifs se révèlent le mieux dans la justesse de l’observation ou de la représentation que dans l’approximation ou le flottement de la diction</a:t>
            </a:r>
            <a:r>
              <a:rPr lang="fr-FR" sz="2000" dirty="0" smtClean="0">
                <a:latin typeface="Times New Roman" panose="02020603050405020304" pitchFamily="18" charset="0"/>
                <a:ea typeface="Calibri" panose="020F0502020204030204" pitchFamily="34" charset="0"/>
                <a:cs typeface="Arial" panose="020B0604020202020204" pitchFamily="34" charset="0"/>
              </a:rPr>
              <a:t>.</a:t>
            </a:r>
          </a:p>
          <a:p>
            <a:pPr indent="450215" algn="just">
              <a:lnSpc>
                <a:spcPct val="150000"/>
              </a:lnSpc>
              <a:spcBef>
                <a:spcPts val="600"/>
              </a:spcBef>
              <a:spcAft>
                <a:spcPts val="600"/>
              </a:spcAft>
            </a:pPr>
            <a:endParaRPr lang="fr-FR" sz="2000" dirty="0">
              <a:effectLst/>
              <a:latin typeface="Times New Roman" panose="02020603050405020304" pitchFamily="18" charset="0"/>
              <a:ea typeface="Calibri" panose="020F0502020204030204" pitchFamily="34" charset="0"/>
              <a:cs typeface="Arial" panose="020B0604020202020204" pitchFamily="34" charset="0"/>
            </a:endParaRPr>
          </a:p>
          <a:p>
            <a:pPr indent="450215" algn="just">
              <a:lnSpc>
                <a:spcPct val="150000"/>
              </a:lnSpc>
              <a:spcBef>
                <a:spcPts val="600"/>
              </a:spcBef>
              <a:spcAft>
                <a:spcPts val="600"/>
              </a:spcAft>
            </a:pPr>
            <a:r>
              <a:rPr lang="fr-FR" sz="2000" u="sng" dirty="0" smtClean="0">
                <a:latin typeface="Times New Roman" panose="02020603050405020304" pitchFamily="18" charset="0"/>
                <a:ea typeface="Calibri" panose="020F0502020204030204" pitchFamily="34" charset="0"/>
                <a:cs typeface="Arial" panose="020B0604020202020204" pitchFamily="34" charset="0"/>
              </a:rPr>
              <a:t>Sources </a:t>
            </a:r>
            <a:r>
              <a:rPr lang="fr-FR" sz="2000" dirty="0" smtClean="0">
                <a:latin typeface="Times New Roman" panose="02020603050405020304" pitchFamily="18" charset="0"/>
                <a:ea typeface="Calibri" panose="020F0502020204030204" pitchFamily="34" charset="0"/>
                <a:cs typeface="Arial" panose="020B0604020202020204" pitchFamily="34" charset="0"/>
              </a:rPr>
              <a:t>:</a:t>
            </a:r>
          </a:p>
          <a:p>
            <a:pPr marL="342900" indent="-342900" algn="just">
              <a:spcBef>
                <a:spcPts val="600"/>
              </a:spcBef>
              <a:spcAft>
                <a:spcPts val="600"/>
              </a:spcAft>
              <a:buFontTx/>
              <a:buChar char="-"/>
            </a:pPr>
            <a:r>
              <a:rPr lang="fr-FR" dirty="0" smtClean="0">
                <a:effectLst/>
                <a:latin typeface="Times New Roman" panose="02020603050405020304" pitchFamily="18" charset="0"/>
                <a:ea typeface="Calibri" panose="020F0502020204030204" pitchFamily="34" charset="0"/>
                <a:cs typeface="Arial" panose="020B0604020202020204" pitchFamily="34" charset="0"/>
              </a:rPr>
              <a:t>BURY, </a:t>
            </a:r>
            <a:r>
              <a:rPr lang="fr-FR" dirty="0" err="1" smtClean="0">
                <a:effectLst/>
                <a:latin typeface="Times New Roman" panose="02020603050405020304" pitchFamily="18" charset="0"/>
                <a:ea typeface="Calibri" panose="020F0502020204030204" pitchFamily="34" charset="0"/>
                <a:cs typeface="Arial" panose="020B0604020202020204" pitchFamily="34" charset="0"/>
              </a:rPr>
              <a:t>Mariane</a:t>
            </a:r>
            <a:r>
              <a:rPr lang="fr-FR" dirty="0" smtClean="0">
                <a:effectLst/>
                <a:latin typeface="Times New Roman" panose="02020603050405020304" pitchFamily="18" charset="0"/>
                <a:ea typeface="Calibri" panose="020F0502020204030204" pitchFamily="34" charset="0"/>
                <a:cs typeface="Arial" panose="020B0604020202020204" pitchFamily="34" charset="0"/>
              </a:rPr>
              <a:t>, </a:t>
            </a:r>
            <a:r>
              <a:rPr lang="fr-FR" i="1" dirty="0" smtClean="0">
                <a:effectLst/>
                <a:latin typeface="Times New Roman" panose="02020603050405020304" pitchFamily="18" charset="0"/>
                <a:ea typeface="Calibri" panose="020F0502020204030204" pitchFamily="34" charset="0"/>
                <a:cs typeface="Arial" panose="020B0604020202020204" pitchFamily="34" charset="0"/>
              </a:rPr>
              <a:t>Le Roman d’apprentissage au XIX</a:t>
            </a:r>
            <a:r>
              <a:rPr lang="fr-FR" i="1" baseline="30000" dirty="0" smtClean="0">
                <a:effectLst/>
                <a:latin typeface="Times New Roman" panose="02020603050405020304" pitchFamily="18" charset="0"/>
                <a:ea typeface="Calibri" panose="020F0502020204030204" pitchFamily="34" charset="0"/>
                <a:cs typeface="Arial" panose="020B0604020202020204" pitchFamily="34" charset="0"/>
              </a:rPr>
              <a:t>e</a:t>
            </a:r>
            <a:r>
              <a:rPr lang="fr-FR" i="1" dirty="0" smtClean="0">
                <a:effectLst/>
                <a:latin typeface="Times New Roman" panose="02020603050405020304" pitchFamily="18" charset="0"/>
                <a:ea typeface="Calibri" panose="020F0502020204030204" pitchFamily="34" charset="0"/>
                <a:cs typeface="Arial" panose="020B0604020202020204" pitchFamily="34" charset="0"/>
              </a:rPr>
              <a:t> siècle</a:t>
            </a:r>
            <a:r>
              <a:rPr lang="fr-FR" dirty="0" smtClean="0">
                <a:effectLst/>
                <a:latin typeface="Times New Roman" panose="02020603050405020304" pitchFamily="18" charset="0"/>
                <a:ea typeface="Calibri" panose="020F0502020204030204" pitchFamily="34" charset="0"/>
                <a:cs typeface="Arial" panose="020B0604020202020204" pitchFamily="34" charset="0"/>
              </a:rPr>
              <a:t>, Paris, Hatier, Coll. « Profil Histoire Littéraire », 1995.</a:t>
            </a:r>
          </a:p>
          <a:p>
            <a:pPr marL="342900" indent="-342900" algn="just">
              <a:spcBef>
                <a:spcPts val="600"/>
              </a:spcBef>
              <a:spcAft>
                <a:spcPts val="600"/>
              </a:spcAft>
              <a:buFontTx/>
              <a:buChar char="-"/>
            </a:pPr>
            <a:r>
              <a:rPr lang="fr-FR" dirty="0" smtClean="0">
                <a:latin typeface="Times New Roman" panose="02020603050405020304" pitchFamily="18" charset="0"/>
                <a:ea typeface="Calibri" panose="020F0502020204030204" pitchFamily="34" charset="0"/>
                <a:cs typeface="Arial" panose="020B0604020202020204" pitchFamily="34" charset="0"/>
              </a:rPr>
              <a:t>CARLIER, Christophe, </a:t>
            </a:r>
            <a:r>
              <a:rPr lang="fr-FR" i="1" dirty="0" smtClean="0">
                <a:latin typeface="Times New Roman" panose="02020603050405020304" pitchFamily="18" charset="0"/>
                <a:ea typeface="Calibri" panose="020F0502020204030204" pitchFamily="34" charset="0"/>
                <a:cs typeface="Arial" panose="020B0604020202020204" pitchFamily="34" charset="0"/>
              </a:rPr>
              <a:t>Le Roman naturaliste : Zola et Maupassant</a:t>
            </a:r>
            <a:r>
              <a:rPr lang="fr-FR" dirty="0" smtClean="0">
                <a:latin typeface="Times New Roman" panose="02020603050405020304" pitchFamily="18" charset="0"/>
                <a:ea typeface="Calibri" panose="020F0502020204030204" pitchFamily="34" charset="0"/>
                <a:cs typeface="Arial" panose="020B0604020202020204" pitchFamily="34" charset="0"/>
              </a:rPr>
              <a:t>, Paris, Hatier, Coll. « Profil Bac », 1999.</a:t>
            </a:r>
            <a:endParaRPr lang="fr-FR" dirty="0" smtClean="0">
              <a:latin typeface="Calibri" panose="020F0502020204030204" pitchFamily="34" charset="0"/>
              <a:ea typeface="Calibri" panose="020F0502020204030204" pitchFamily="34" charset="0"/>
              <a:cs typeface="Arial" panose="020B0604020202020204" pitchFamily="34" charset="0"/>
            </a:endParaRPr>
          </a:p>
          <a:p>
            <a:pPr marL="342900" indent="-342900" algn="just">
              <a:spcBef>
                <a:spcPts val="600"/>
              </a:spcBef>
              <a:spcAft>
                <a:spcPts val="600"/>
              </a:spcAft>
              <a:buFontTx/>
              <a:buChar char="-"/>
            </a:pPr>
            <a:r>
              <a:rPr lang="fr-FR" dirty="0" smtClean="0">
                <a:latin typeface="Times New Roman" panose="02020603050405020304" pitchFamily="18" charset="0"/>
                <a:ea typeface="Calibri" panose="020F0502020204030204" pitchFamily="34" charset="0"/>
                <a:cs typeface="Times New Roman" panose="02020603050405020304" pitchFamily="18" charset="0"/>
              </a:rPr>
              <a:t>MAURIAC, François, </a:t>
            </a:r>
            <a:r>
              <a:rPr lang="fr-FR" i="1" dirty="0" smtClean="0">
                <a:latin typeface="Times New Roman" panose="02020603050405020304" pitchFamily="18" charset="0"/>
                <a:ea typeface="Calibri" panose="020F0502020204030204" pitchFamily="34" charset="0"/>
                <a:cs typeface="Times New Roman" panose="02020603050405020304" pitchFamily="18" charset="0"/>
              </a:rPr>
              <a:t>Le Romancier et ses personnages</a:t>
            </a:r>
            <a:r>
              <a:rPr lang="fr-FR" dirty="0" smtClean="0">
                <a:latin typeface="Times New Roman" panose="02020603050405020304" pitchFamily="18" charset="0"/>
                <a:ea typeface="Calibri" panose="020F0502020204030204" pitchFamily="34" charset="0"/>
                <a:cs typeface="Times New Roman" panose="02020603050405020304" pitchFamily="18" charset="0"/>
              </a:rPr>
              <a:t>, Paris, Pocket, Coll. « Agora », 1990.</a:t>
            </a:r>
          </a:p>
          <a:p>
            <a:pPr marL="342900" indent="-342900" algn="just">
              <a:spcBef>
                <a:spcPts val="600"/>
              </a:spcBef>
              <a:spcAft>
                <a:spcPts val="600"/>
              </a:spcAft>
              <a:buFontTx/>
              <a:buChar char="-"/>
            </a:pPr>
            <a:r>
              <a:rPr lang="fr-FR" dirty="0" smtClean="0">
                <a:latin typeface="Times New Roman" panose="02020603050405020304" pitchFamily="18" charset="0"/>
                <a:ea typeface="Calibri" panose="020F0502020204030204" pitchFamily="34" charset="0"/>
                <a:cs typeface="Times New Roman" panose="02020603050405020304" pitchFamily="18" charset="0"/>
              </a:rPr>
              <a:t>SCHOPENHAUER, Arthur, </a:t>
            </a:r>
            <a:r>
              <a:rPr lang="fr-FR" i="1" dirty="0" smtClean="0">
                <a:latin typeface="Times New Roman" panose="02020603050405020304" pitchFamily="18" charset="0"/>
                <a:ea typeface="Calibri" panose="020F0502020204030204" pitchFamily="34" charset="0"/>
                <a:cs typeface="Times New Roman" panose="02020603050405020304" pitchFamily="18" charset="0"/>
              </a:rPr>
              <a:t>Le Monde comme volonté et comme représentation</a:t>
            </a:r>
            <a:r>
              <a:rPr lang="fr-FR" dirty="0" smtClean="0">
                <a:latin typeface="Times New Roman" panose="02020603050405020304" pitchFamily="18" charset="0"/>
                <a:ea typeface="Calibri" panose="020F0502020204030204" pitchFamily="34" charset="0"/>
                <a:cs typeface="Times New Roman" panose="02020603050405020304" pitchFamily="18" charset="0"/>
              </a:rPr>
              <a:t>, Paris, Pour la trad. </a:t>
            </a:r>
            <a:r>
              <a:rPr lang="fr-FR" dirty="0" err="1" smtClean="0">
                <a:latin typeface="Times New Roman" panose="02020603050405020304" pitchFamily="18" charset="0"/>
                <a:ea typeface="Calibri" panose="020F0502020204030204" pitchFamily="34" charset="0"/>
                <a:cs typeface="Times New Roman" panose="02020603050405020304" pitchFamily="18" charset="0"/>
              </a:rPr>
              <a:t>fr.</a:t>
            </a:r>
            <a:r>
              <a:rPr lang="fr-FR" dirty="0" smtClean="0">
                <a:latin typeface="Times New Roman" panose="02020603050405020304" pitchFamily="18" charset="0"/>
                <a:ea typeface="Calibri" panose="020F0502020204030204" pitchFamily="34" charset="0"/>
                <a:cs typeface="Times New Roman" panose="02020603050405020304" pitchFamily="18" charset="0"/>
              </a:rPr>
              <a:t> PUF, Coll. « Quadrige Grands Textes », 2009.</a:t>
            </a:r>
          </a:p>
          <a:p>
            <a:pPr marL="342900" indent="-342900" algn="just">
              <a:spcBef>
                <a:spcPts val="600"/>
              </a:spcBef>
              <a:spcAft>
                <a:spcPts val="600"/>
              </a:spcAft>
              <a:buFontTx/>
              <a:buChar char="-"/>
            </a:pPr>
            <a:r>
              <a:rPr lang="fr-FR" dirty="0" smtClean="0">
                <a:latin typeface="Times New Roman" panose="02020603050405020304" pitchFamily="18" charset="0"/>
                <a:ea typeface="Calibri" panose="020F0502020204030204" pitchFamily="34" charset="0"/>
                <a:cs typeface="Times New Roman" panose="02020603050405020304" pitchFamily="18" charset="0"/>
              </a:rPr>
              <a:t>TADIE, Jean-Yves, </a:t>
            </a:r>
            <a:r>
              <a:rPr lang="fr-FR" i="1" dirty="0" smtClean="0">
                <a:latin typeface="Times New Roman" panose="02020603050405020304" pitchFamily="18" charset="0"/>
                <a:ea typeface="Calibri" panose="020F0502020204030204" pitchFamily="34" charset="0"/>
                <a:cs typeface="Times New Roman" panose="02020603050405020304" pitchFamily="18" charset="0"/>
              </a:rPr>
              <a:t>Introduction à la vie littéraire du XIX</a:t>
            </a:r>
            <a:r>
              <a:rPr lang="fr-FR" i="1" baseline="30000" dirty="0" smtClean="0">
                <a:latin typeface="Times New Roman" panose="02020603050405020304" pitchFamily="18" charset="0"/>
                <a:ea typeface="Calibri" panose="020F0502020204030204" pitchFamily="34" charset="0"/>
                <a:cs typeface="Times New Roman" panose="02020603050405020304" pitchFamily="18" charset="0"/>
              </a:rPr>
              <a:t>e</a:t>
            </a:r>
            <a:r>
              <a:rPr lang="fr-FR" i="1" dirty="0" smtClean="0">
                <a:latin typeface="Times New Roman" panose="02020603050405020304" pitchFamily="18" charset="0"/>
                <a:ea typeface="Calibri" panose="020F0502020204030204" pitchFamily="34" charset="0"/>
                <a:cs typeface="Times New Roman" panose="02020603050405020304" pitchFamily="18" charset="0"/>
              </a:rPr>
              <a:t> siècle</a:t>
            </a:r>
            <a:r>
              <a:rPr lang="fr-FR" dirty="0" smtClean="0">
                <a:latin typeface="Times New Roman" panose="02020603050405020304" pitchFamily="18" charset="0"/>
                <a:ea typeface="Calibri" panose="020F0502020204030204" pitchFamily="34" charset="0"/>
                <a:cs typeface="Times New Roman" panose="02020603050405020304" pitchFamily="18" charset="0"/>
              </a:rPr>
              <a:t>, Paris, Pocket, Coll. « Agora », 2006.</a:t>
            </a:r>
          </a:p>
        </p:txBody>
      </p:sp>
    </p:spTree>
    <p:extLst>
      <p:ext uri="{BB962C8B-B14F-4D97-AF65-F5344CB8AC3E}">
        <p14:creationId xmlns:p14="http://schemas.microsoft.com/office/powerpoint/2010/main" val="2213480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7725" y="476161"/>
            <a:ext cx="10153650" cy="5786199"/>
          </a:xfrm>
          <a:prstGeom prst="rect">
            <a:avLst/>
          </a:prstGeom>
        </p:spPr>
        <p:txBody>
          <a:bodyPr wrap="square">
            <a:spAutoFit/>
          </a:bodyPr>
          <a:lstStyle/>
          <a:p>
            <a:pPr indent="450215" algn="just">
              <a:lnSpc>
                <a:spcPct val="150000"/>
              </a:lnSpc>
              <a:spcBef>
                <a:spcPts val="600"/>
              </a:spcBef>
              <a:spcAft>
                <a:spcPts val="600"/>
              </a:spcAft>
            </a:pPr>
            <a:r>
              <a:rPr lang="fr-FR" sz="2400" dirty="0">
                <a:latin typeface="Times New Roman" panose="02020603050405020304" pitchFamily="18" charset="0"/>
                <a:ea typeface="Calibri" panose="020F0502020204030204" pitchFamily="34" charset="0"/>
                <a:cs typeface="Arial" panose="020B0604020202020204" pitchFamily="34" charset="0"/>
              </a:rPr>
              <a:t>Qu’ils soient de facture réaliste (voire naturaliste) ou de type fantastique, les récits </a:t>
            </a:r>
            <a:r>
              <a:rPr lang="fr-FR" sz="2400" dirty="0" err="1">
                <a:latin typeface="Times New Roman" panose="02020603050405020304" pitchFamily="18" charset="0"/>
                <a:ea typeface="Calibri" panose="020F0502020204030204" pitchFamily="34" charset="0"/>
                <a:cs typeface="Arial" panose="020B0604020202020204" pitchFamily="34" charset="0"/>
              </a:rPr>
              <a:t>maupassantiens</a:t>
            </a:r>
            <a:r>
              <a:rPr lang="fr-FR" sz="2400" dirty="0">
                <a:latin typeface="Times New Roman" panose="02020603050405020304" pitchFamily="18" charset="0"/>
                <a:ea typeface="Calibri" panose="020F0502020204030204" pitchFamily="34" charset="0"/>
                <a:cs typeface="Arial" panose="020B0604020202020204" pitchFamily="34" charset="0"/>
              </a:rPr>
              <a:t> </a:t>
            </a:r>
            <a:r>
              <a:rPr lang="fr-FR" sz="2400" dirty="0" smtClean="0">
                <a:latin typeface="Times New Roman" panose="02020603050405020304" pitchFamily="18" charset="0"/>
                <a:ea typeface="Calibri" panose="020F0502020204030204" pitchFamily="34" charset="0"/>
                <a:cs typeface="Arial" panose="020B0604020202020204" pitchFamily="34" charset="0"/>
              </a:rPr>
              <a:t>décrivent </a:t>
            </a:r>
            <a:r>
              <a:rPr lang="fr-FR" sz="2400" dirty="0">
                <a:latin typeface="Times New Roman" panose="02020603050405020304" pitchFamily="18" charset="0"/>
                <a:ea typeface="Calibri" panose="020F0502020204030204" pitchFamily="34" charset="0"/>
                <a:cs typeface="Arial" panose="020B0604020202020204" pitchFamily="34" charset="0"/>
              </a:rPr>
              <a:t>généralement </a:t>
            </a:r>
            <a:r>
              <a:rPr lang="fr-FR" sz="2400" dirty="0" smtClean="0">
                <a:latin typeface="Times New Roman" panose="02020603050405020304" pitchFamily="18" charset="0"/>
                <a:ea typeface="Calibri" panose="020F0502020204030204" pitchFamily="34" charset="0"/>
                <a:cs typeface="Arial" panose="020B0604020202020204" pitchFamily="34" charset="0"/>
              </a:rPr>
              <a:t>les déconvenues d’un monde </a:t>
            </a:r>
            <a:r>
              <a:rPr lang="fr-FR" sz="2400" dirty="0">
                <a:latin typeface="Times New Roman" panose="02020603050405020304" pitchFamily="18" charset="0"/>
                <a:ea typeface="Calibri" panose="020F0502020204030204" pitchFamily="34" charset="0"/>
                <a:cs typeface="Arial" panose="020B0604020202020204" pitchFamily="34" charset="0"/>
              </a:rPr>
              <a:t>où le mal l’emporte sur le bien, la cruauté sur la charité. Influencé sans doute par le philosophe allemand Arthur Schopenhauer, Maupassant cultive une vision pessimiste sur le monde </a:t>
            </a:r>
            <a:r>
              <a:rPr lang="fr-FR" sz="2400" dirty="0" smtClean="0">
                <a:latin typeface="Times New Roman" panose="02020603050405020304" pitchFamily="18" charset="0"/>
                <a:ea typeface="Calibri" panose="020F0502020204030204" pitchFamily="34" charset="0"/>
                <a:cs typeface="Arial" panose="020B0604020202020204" pitchFamily="34" charset="0"/>
              </a:rPr>
              <a:t>(On y reviendra).</a:t>
            </a:r>
          </a:p>
          <a:p>
            <a:pPr indent="450215" algn="just">
              <a:lnSpc>
                <a:spcPct val="150000"/>
              </a:lnSpc>
              <a:spcBef>
                <a:spcPts val="600"/>
              </a:spcBef>
              <a:spcAft>
                <a:spcPts val="600"/>
              </a:spcAft>
            </a:pPr>
            <a:r>
              <a:rPr lang="fr-FR" sz="2400" dirty="0">
                <a:latin typeface="Times New Roman" panose="02020603050405020304" pitchFamily="18" charset="0"/>
                <a:ea typeface="Calibri" panose="020F0502020204030204" pitchFamily="34" charset="0"/>
              </a:rPr>
              <a:t>Observateur lucide de la société de son époque, Maupassant ne peut que déplorer les troubles politiques et les conflits guerriers qu’a connus la France de l’après Révolution. Comme chez les romantiques, il est possible de relever dans </a:t>
            </a:r>
            <a:r>
              <a:rPr lang="fr-FR" sz="2400" dirty="0" smtClean="0">
                <a:latin typeface="Times New Roman" panose="02020603050405020304" pitchFamily="18" charset="0"/>
                <a:ea typeface="Calibri" panose="020F0502020204030204" pitchFamily="34" charset="0"/>
              </a:rPr>
              <a:t>l’univers </a:t>
            </a:r>
            <a:r>
              <a:rPr lang="fr-FR" sz="2400" dirty="0" err="1">
                <a:latin typeface="Times New Roman" panose="02020603050405020304" pitchFamily="18" charset="0"/>
                <a:ea typeface="Calibri" panose="020F0502020204030204" pitchFamily="34" charset="0"/>
              </a:rPr>
              <a:t>maupssantien</a:t>
            </a:r>
            <a:r>
              <a:rPr lang="fr-FR" sz="2400" dirty="0">
                <a:latin typeface="Times New Roman" panose="02020603050405020304" pitchFamily="18" charset="0"/>
                <a:ea typeface="Calibri" panose="020F0502020204030204" pitchFamily="34" charset="0"/>
              </a:rPr>
              <a:t> une résonnance alarmiste amplifiée sans doute par les effets terribles de la guerre franco-prussienne de 1870. </a:t>
            </a: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817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2217" y="506117"/>
            <a:ext cx="11399520" cy="6278642"/>
          </a:xfrm>
          <a:prstGeom prst="rect">
            <a:avLst/>
          </a:prstGeom>
        </p:spPr>
        <p:txBody>
          <a:bodyPr wrap="square">
            <a:spAutoFit/>
          </a:bodyPr>
          <a:lstStyle/>
          <a:p>
            <a:pPr algn="just">
              <a:lnSpc>
                <a:spcPct val="150000"/>
              </a:lnSpc>
            </a:pPr>
            <a:r>
              <a:rPr lang="fr-FR" sz="2400" dirty="0" smtClean="0">
                <a:latin typeface="Times New Roman" panose="02020603050405020304" pitchFamily="18" charset="0"/>
                <a:ea typeface="Calibri" panose="020F0502020204030204" pitchFamily="34" charset="0"/>
              </a:rPr>
              <a:t>L’instabilité sociale et politique qu’a connue la France n’a pas manqué d’aiguiser </a:t>
            </a:r>
            <a:r>
              <a:rPr lang="fr-FR" sz="2400" dirty="0" smtClean="0">
                <a:latin typeface="Times New Roman" panose="02020603050405020304" pitchFamily="18" charset="0"/>
                <a:ea typeface="Calibri" panose="020F0502020204030204" pitchFamily="34" charset="0"/>
              </a:rPr>
              <a:t>les </a:t>
            </a:r>
            <a:r>
              <a:rPr lang="fr-FR" sz="2400" dirty="0" smtClean="0">
                <a:latin typeface="Times New Roman" panose="02020603050405020304" pitchFamily="18" charset="0"/>
                <a:ea typeface="Calibri" panose="020F0502020204030204" pitchFamily="34" charset="0"/>
              </a:rPr>
              <a:t>inquiétudes </a:t>
            </a:r>
            <a:r>
              <a:rPr lang="fr-FR" sz="2400" dirty="0" smtClean="0">
                <a:latin typeface="Times New Roman" panose="02020603050405020304" pitchFamily="18" charset="0"/>
                <a:ea typeface="Calibri" panose="020F0502020204030204" pitchFamily="34" charset="0"/>
              </a:rPr>
              <a:t>existentielles de l’écrivain. En effet, </a:t>
            </a:r>
            <a:r>
              <a:rPr lang="fr-FR" sz="2400" smtClean="0">
                <a:latin typeface="Times New Roman" panose="02020603050405020304" pitchFamily="18" charset="0"/>
                <a:ea typeface="Calibri" panose="020F0502020204030204" pitchFamily="34" charset="0"/>
              </a:rPr>
              <a:t>Maupassant semble </a:t>
            </a:r>
            <a:r>
              <a:rPr lang="fr-FR" sz="2400" dirty="0" smtClean="0">
                <a:latin typeface="Times New Roman" panose="02020603050405020304" pitchFamily="18" charset="0"/>
                <a:ea typeface="Calibri" panose="020F0502020204030204" pitchFamily="34" charset="0"/>
              </a:rPr>
              <a:t>se défier de tout. Son </a:t>
            </a:r>
            <a:r>
              <a:rPr lang="fr-FR" sz="2400" dirty="0">
                <a:latin typeface="Times New Roman" panose="02020603050405020304" pitchFamily="18" charset="0"/>
                <a:ea typeface="Calibri" panose="020F0502020204030204" pitchFamily="34" charset="0"/>
              </a:rPr>
              <a:t>esprit sceptique est tel qu’il n’hésite pas à douter de la bonté de </a:t>
            </a:r>
            <a:r>
              <a:rPr lang="fr-FR" sz="2400" dirty="0" smtClean="0">
                <a:latin typeface="Times New Roman" panose="02020603050405020304" pitchFamily="18" charset="0"/>
                <a:ea typeface="Calibri" panose="020F0502020204030204" pitchFamily="34" charset="0"/>
              </a:rPr>
              <a:t>l’Homme </a:t>
            </a:r>
            <a:r>
              <a:rPr lang="fr-FR" sz="2400" dirty="0">
                <a:latin typeface="Times New Roman" panose="02020603050405020304" pitchFamily="18" charset="0"/>
                <a:ea typeface="Calibri" panose="020F0502020204030204" pitchFamily="34" charset="0"/>
              </a:rPr>
              <a:t>voire de l’existence divine. Son scepticisme va jusqu’à dénigrer le bien fondé des écoles littéraires (dont le naturalisme auquel on l’associe peut-être à son corps défendant) et des appellations en </a:t>
            </a:r>
            <a:r>
              <a:rPr lang="fr-FR" sz="2400" i="1" dirty="0">
                <a:latin typeface="Times New Roman" panose="02020603050405020304" pitchFamily="18" charset="0"/>
                <a:ea typeface="Calibri" panose="020F0502020204030204" pitchFamily="34" charset="0"/>
              </a:rPr>
              <a:t>–</a:t>
            </a:r>
            <a:r>
              <a:rPr lang="fr-FR" sz="2400" i="1" dirty="0" err="1">
                <a:latin typeface="Times New Roman" panose="02020603050405020304" pitchFamily="18" charset="0"/>
                <a:ea typeface="Calibri" panose="020F0502020204030204" pitchFamily="34" charset="0"/>
              </a:rPr>
              <a:t>isme</a:t>
            </a:r>
            <a:r>
              <a:rPr lang="fr-FR" sz="2400" dirty="0">
                <a:latin typeface="Times New Roman" panose="02020603050405020304" pitchFamily="18" charset="0"/>
                <a:ea typeface="Calibri" panose="020F0502020204030204" pitchFamily="34" charset="0"/>
              </a:rPr>
              <a:t> à teneur idéologique </a:t>
            </a:r>
            <a:r>
              <a:rPr lang="fr-FR" sz="2400" dirty="0" smtClean="0">
                <a:latin typeface="Times New Roman" panose="02020603050405020304" pitchFamily="18" charset="0"/>
                <a:ea typeface="Calibri" panose="020F0502020204030204" pitchFamily="34" charset="0"/>
              </a:rPr>
              <a:t>:</a:t>
            </a:r>
          </a:p>
          <a:p>
            <a:pPr marL="1260475" algn="just">
              <a:lnSpc>
                <a:spcPct val="150000"/>
              </a:lnSpc>
              <a:spcBef>
                <a:spcPts val="600"/>
              </a:spcBef>
              <a:spcAft>
                <a:spcPts val="600"/>
              </a:spcAft>
            </a:pPr>
            <a:r>
              <a:rPr lang="fr-FR" sz="2000" dirty="0">
                <a:latin typeface="Times New Roman" panose="02020603050405020304" pitchFamily="18" charset="0"/>
                <a:ea typeface="Calibri" panose="020F0502020204030204" pitchFamily="34" charset="0"/>
                <a:cs typeface="Arial" panose="020B0604020202020204" pitchFamily="34" charset="0"/>
              </a:rPr>
              <a:t>« Je ne crois pas plus au naturalisme et au réalisme qu’au romantisme. Ces mots à mon sens ne signifient absolument rien et ne servent qu’à des querelles de tempéraments opposés </a:t>
            </a:r>
            <a:r>
              <a:rPr lang="fr-FR" sz="2000" dirty="0" smtClean="0">
                <a:latin typeface="Times New Roman" panose="02020603050405020304" pitchFamily="18" charset="0"/>
                <a:ea typeface="Calibri" panose="020F0502020204030204" pitchFamily="34" charset="0"/>
                <a:cs typeface="Arial" panose="020B0604020202020204" pitchFamily="34" charset="0"/>
              </a:rPr>
              <a:t>»</a:t>
            </a:r>
            <a:r>
              <a:rPr lang="fr-FR" sz="2000" baseline="30000" dirty="0" smtClean="0">
                <a:latin typeface="Times New Roman" panose="02020603050405020304" pitchFamily="18" charset="0"/>
                <a:ea typeface="Calibri" panose="020F0502020204030204" pitchFamily="34" charset="0"/>
                <a:cs typeface="Arial" panose="020B0604020202020204" pitchFamily="34" charset="0"/>
              </a:rPr>
              <a:t>1</a:t>
            </a:r>
            <a:r>
              <a:rPr lang="fr-FR" sz="2000" dirty="0" smtClean="0">
                <a:latin typeface="Times New Roman" panose="02020603050405020304" pitchFamily="18" charset="0"/>
                <a:ea typeface="Calibri" panose="020F0502020204030204" pitchFamily="34" charset="0"/>
                <a:cs typeface="Arial" panose="020B0604020202020204" pitchFamily="34" charset="0"/>
              </a:rPr>
              <a:t>, </a:t>
            </a:r>
            <a:r>
              <a:rPr lang="fr-FR" sz="2000" dirty="0">
                <a:latin typeface="Times New Roman" panose="02020603050405020304" pitchFamily="18" charset="0"/>
                <a:ea typeface="Calibri" panose="020F0502020204030204" pitchFamily="34" charset="0"/>
                <a:cs typeface="Arial" panose="020B0604020202020204" pitchFamily="34" charset="0"/>
              </a:rPr>
              <a:t>écrit-il en 1877 au journaliste et écrivain Antoine Joseph Paul Alexis.</a:t>
            </a:r>
            <a:endParaRPr lang="fr-FR" sz="2000" dirty="0">
              <a:latin typeface="Calibri" panose="020F0502020204030204" pitchFamily="34" charset="0"/>
              <a:ea typeface="Calibri" panose="020F0502020204030204" pitchFamily="34" charset="0"/>
              <a:cs typeface="Arial" panose="020B0604020202020204" pitchFamily="34" charset="0"/>
            </a:endParaRPr>
          </a:p>
          <a:p>
            <a:pPr marL="180340" indent="-180340" algn="just">
              <a:spcBef>
                <a:spcPts val="600"/>
              </a:spcBef>
              <a:spcAft>
                <a:spcPts val="600"/>
              </a:spcAft>
            </a:pPr>
            <a:endParaRPr lang="fr-FR" sz="1400" dirty="0">
              <a:latin typeface="Times New Roman" panose="02020603050405020304" pitchFamily="18" charset="0"/>
              <a:ea typeface="Calibri" panose="020F0502020204030204" pitchFamily="34" charset="0"/>
              <a:cs typeface="Arial" panose="020B0604020202020204" pitchFamily="34" charset="0"/>
            </a:endParaRPr>
          </a:p>
          <a:p>
            <a:pPr marL="180340" indent="-180340" algn="just">
              <a:spcBef>
                <a:spcPts val="600"/>
              </a:spcBef>
              <a:spcAft>
                <a:spcPts val="600"/>
              </a:spcAft>
            </a:pPr>
            <a:r>
              <a:rPr lang="fr-FR" sz="1600" dirty="0" smtClean="0">
                <a:latin typeface="Times New Roman" panose="02020603050405020304" pitchFamily="18" charset="0"/>
                <a:ea typeface="Calibri" panose="020F0502020204030204" pitchFamily="34" charset="0"/>
                <a:cs typeface="Arial" panose="020B0604020202020204" pitchFamily="34" charset="0"/>
              </a:rPr>
              <a:t>		1- Cité </a:t>
            </a:r>
            <a:r>
              <a:rPr lang="fr-FR" sz="1600" dirty="0">
                <a:latin typeface="Times New Roman" panose="02020603050405020304" pitchFamily="18" charset="0"/>
                <a:ea typeface="Calibri" panose="020F0502020204030204" pitchFamily="34" charset="0"/>
                <a:cs typeface="Arial" panose="020B0604020202020204" pitchFamily="34" charset="0"/>
              </a:rPr>
              <a:t>par Christophe Carlier in </a:t>
            </a:r>
            <a:r>
              <a:rPr lang="fr-FR" sz="1600" i="1" dirty="0">
                <a:latin typeface="Times New Roman" panose="02020603050405020304" pitchFamily="18" charset="0"/>
                <a:ea typeface="Calibri" panose="020F0502020204030204" pitchFamily="34" charset="0"/>
                <a:cs typeface="Arial" panose="020B0604020202020204" pitchFamily="34" charset="0"/>
              </a:rPr>
              <a:t>Le Roman naturaliste : Zola, Maupassant</a:t>
            </a:r>
            <a:r>
              <a:rPr lang="fr-FR" sz="1600" dirty="0">
                <a:latin typeface="Times New Roman" panose="02020603050405020304" pitchFamily="18" charset="0"/>
                <a:ea typeface="Calibri" panose="020F0502020204030204" pitchFamily="34" charset="0"/>
                <a:cs typeface="Arial" panose="020B0604020202020204" pitchFamily="34" charset="0"/>
              </a:rPr>
              <a:t>, Paris, Hatier, Coll. « Profil d’une œuvre/Profil Bac », 1999, p. 50.</a:t>
            </a:r>
            <a:endParaRPr lang="fr-FR" sz="1600" dirty="0">
              <a:latin typeface="Calibri" panose="020F0502020204030204" pitchFamily="34" charset="0"/>
              <a:ea typeface="Calibri" panose="020F0502020204030204" pitchFamily="34" charset="0"/>
              <a:cs typeface="Arial" panose="020B0604020202020204" pitchFamily="34" charset="0"/>
            </a:endParaRPr>
          </a:p>
          <a:p>
            <a:pPr algn="just"/>
            <a:endParaRPr lang="fr-FR" sz="2000" dirty="0"/>
          </a:p>
        </p:txBody>
      </p:sp>
    </p:spTree>
    <p:extLst>
      <p:ext uri="{BB962C8B-B14F-4D97-AF65-F5344CB8AC3E}">
        <p14:creationId xmlns:p14="http://schemas.microsoft.com/office/powerpoint/2010/main" val="3506196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8250" y="1227341"/>
            <a:ext cx="9753600" cy="4893647"/>
          </a:xfrm>
          <a:prstGeom prst="rect">
            <a:avLst/>
          </a:prstGeom>
        </p:spPr>
        <p:txBody>
          <a:bodyPr wrap="square">
            <a:spAutoFit/>
          </a:bodyPr>
          <a:lstStyle/>
          <a:p>
            <a:pPr indent="450215" algn="just">
              <a:lnSpc>
                <a:spcPct val="150000"/>
              </a:lnSpc>
              <a:spcBef>
                <a:spcPts val="600"/>
              </a:spcBef>
              <a:spcAft>
                <a:spcPts val="600"/>
              </a:spcAft>
            </a:pPr>
            <a:r>
              <a:rPr lang="fr-FR" sz="2600" dirty="0">
                <a:latin typeface="Times New Roman" panose="02020603050405020304" pitchFamily="18" charset="0"/>
                <a:ea typeface="Calibri" panose="020F0502020204030204" pitchFamily="34" charset="0"/>
                <a:cs typeface="Arial" panose="020B0604020202020204" pitchFamily="34" charset="0"/>
              </a:rPr>
              <a:t>Si on doit le ranger </a:t>
            </a:r>
            <a:r>
              <a:rPr lang="fr-FR" sz="2600" dirty="0" smtClean="0">
                <a:latin typeface="Times New Roman" panose="02020603050405020304" pitchFamily="18" charset="0"/>
                <a:ea typeface="Calibri" panose="020F0502020204030204" pitchFamily="34" charset="0"/>
                <a:cs typeface="Arial" panose="020B0604020202020204" pitchFamily="34" charset="0"/>
              </a:rPr>
              <a:t>parmi les naturalistes, </a:t>
            </a:r>
            <a:r>
              <a:rPr lang="fr-FR" sz="2600" dirty="0">
                <a:latin typeface="Times New Roman" panose="02020603050405020304" pitchFamily="18" charset="0"/>
                <a:ea typeface="Calibri" panose="020F0502020204030204" pitchFamily="34" charset="0"/>
                <a:cs typeface="Arial" panose="020B0604020202020204" pitchFamily="34" charset="0"/>
              </a:rPr>
              <a:t>c’est moins par affiliation partisane ou doctrinale que par stratégies techniques et scripturales. Son sens aigu de l’observation et son style </a:t>
            </a:r>
            <a:r>
              <a:rPr lang="fr-FR" sz="2600" dirty="0" smtClean="0">
                <a:latin typeface="Times New Roman" panose="02020603050405020304" pitchFamily="18" charset="0"/>
                <a:ea typeface="Calibri" panose="020F0502020204030204" pitchFamily="34" charset="0"/>
                <a:cs typeface="Arial" panose="020B0604020202020204" pitchFamily="34" charset="0"/>
              </a:rPr>
              <a:t>clair, </a:t>
            </a:r>
            <a:r>
              <a:rPr lang="fr-FR" sz="2600" dirty="0">
                <a:latin typeface="Times New Roman" panose="02020603050405020304" pitchFamily="18" charset="0"/>
                <a:ea typeface="Calibri" panose="020F0502020204030204" pitchFamily="34" charset="0"/>
                <a:cs typeface="Arial" panose="020B0604020202020204" pitchFamily="34" charset="0"/>
              </a:rPr>
              <a:t>mais </a:t>
            </a:r>
            <a:r>
              <a:rPr lang="fr-FR" sz="2600" dirty="0" smtClean="0">
                <a:latin typeface="Times New Roman" panose="02020603050405020304" pitchFamily="18" charset="0"/>
                <a:ea typeface="Calibri" panose="020F0502020204030204" pitchFamily="34" charset="0"/>
                <a:cs typeface="Arial" panose="020B0604020202020204" pitchFamily="34" charset="0"/>
              </a:rPr>
              <a:t>accrocheur, </a:t>
            </a:r>
            <a:r>
              <a:rPr lang="fr-FR" sz="2600" dirty="0">
                <a:latin typeface="Times New Roman" panose="02020603050405020304" pitchFamily="18" charset="0"/>
                <a:ea typeface="Calibri" panose="020F0502020204030204" pitchFamily="34" charset="0"/>
                <a:cs typeface="Arial" panose="020B0604020202020204" pitchFamily="34" charset="0"/>
              </a:rPr>
              <a:t>dans la relation des événements concourent à l’élaboration d’une écriture transparente néanmoins suggestive. Pour dire les égarements, l’affliction, le cynisme, le vice et l’étrange spectacle de l’imbécilité humaine, Maupassant ne nimbe pas ses romans de mystères empreints de quelque </a:t>
            </a:r>
            <a:r>
              <a:rPr lang="fr-FR" sz="2600" dirty="0" smtClean="0">
                <a:latin typeface="Times New Roman" panose="02020603050405020304" pitchFamily="18" charset="0"/>
                <a:ea typeface="Calibri" panose="020F0502020204030204" pitchFamily="34" charset="0"/>
                <a:cs typeface="Arial" panose="020B0604020202020204" pitchFamily="34" charset="0"/>
              </a:rPr>
              <a:t>figure allégorisante, </a:t>
            </a:r>
            <a:r>
              <a:rPr lang="fr-FR" sz="2600" dirty="0">
                <a:latin typeface="Times New Roman" panose="02020603050405020304" pitchFamily="18" charset="0"/>
                <a:ea typeface="Calibri" panose="020F0502020204030204" pitchFamily="34" charset="0"/>
                <a:cs typeface="Arial" panose="020B0604020202020204" pitchFamily="34" charset="0"/>
              </a:rPr>
              <a:t>tant s’en faut.</a:t>
            </a:r>
            <a:endParaRPr lang="fr-FR" sz="2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27917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5325" y="751241"/>
            <a:ext cx="6873240" cy="933450"/>
          </a:xfrm>
        </p:spPr>
        <p:txBody>
          <a:bodyPr>
            <a:normAutofit fontScale="90000"/>
          </a:bodyPr>
          <a:lstStyle/>
          <a:p>
            <a:pPr algn="ctr"/>
            <a:r>
              <a:rPr lang="fr-FR" dirty="0" smtClean="0">
                <a:latin typeface="Bodoni MT" panose="02070603080606020203" pitchFamily="18" charset="0"/>
              </a:rPr>
              <a:t>Le roman : au-delà de l’analyse psychologique</a:t>
            </a:r>
            <a:endParaRPr lang="fr-FR" dirty="0">
              <a:latin typeface="Bodoni MT" panose="02070603080606020203" pitchFamily="18" charset="0"/>
            </a:endParaRPr>
          </a:p>
        </p:txBody>
      </p:sp>
      <p:pic>
        <p:nvPicPr>
          <p:cNvPr id="5" name="Espace réservé pour une image  4"/>
          <p:cNvPicPr>
            <a:picLocks noGrp="1" noChangeAspect="1"/>
          </p:cNvPicPr>
          <p:nvPr>
            <p:ph type="pic" idx="1"/>
          </p:nvPr>
        </p:nvPicPr>
        <p:blipFill>
          <a:blip r:embed="rId2">
            <a:extLst>
              <a:ext uri="{28A0092B-C50C-407E-A947-70E740481C1C}">
                <a14:useLocalDpi xmlns:a14="http://schemas.microsoft.com/office/drawing/2010/main" val="0"/>
              </a:ext>
            </a:extLst>
          </a:blip>
          <a:srcRect l="27667" r="27667"/>
          <a:stretch>
            <a:fillRect/>
          </a:stretch>
        </p:blipFill>
        <p:spPr/>
      </p:pic>
      <p:sp>
        <p:nvSpPr>
          <p:cNvPr id="4" name="Espace réservé du texte 3"/>
          <p:cNvSpPr>
            <a:spLocks noGrp="1"/>
          </p:cNvSpPr>
          <p:nvPr>
            <p:ph type="body" sz="half" idx="2"/>
          </p:nvPr>
        </p:nvSpPr>
        <p:spPr>
          <a:xfrm>
            <a:off x="130629" y="1876425"/>
            <a:ext cx="7527471" cy="4342259"/>
          </a:xfrm>
        </p:spPr>
        <p:txBody>
          <a:bodyPr>
            <a:normAutofit lnSpcReduction="10000"/>
          </a:bodyPr>
          <a:lstStyle/>
          <a:p>
            <a:pPr indent="450215" algn="just">
              <a:lnSpc>
                <a:spcPct val="150000"/>
              </a:lnSpc>
              <a:spcBef>
                <a:spcPts val="600"/>
              </a:spcBef>
              <a:spcAft>
                <a:spcPts val="600"/>
              </a:spcAft>
            </a:pPr>
            <a:r>
              <a:rPr lang="fr-FR" sz="2000" dirty="0">
                <a:latin typeface="Times New Roman" panose="02020603050405020304" pitchFamily="18" charset="0"/>
                <a:ea typeface="Calibri" panose="020F0502020204030204" pitchFamily="34" charset="0"/>
                <a:cs typeface="Arial" panose="020B0604020202020204" pitchFamily="34" charset="0"/>
              </a:rPr>
              <a:t>Si l’on excepte peut-être ses contes noirs, Maupassant semble prendre plaisir à commettre des récits qui dépeignent un monde presque « en vertu toute nue », c’est-à-dire sans filtre idéalisant ni élan dépaysant. Ses modèles romanesques ont l’air d’être empruntés à la réalité de l’époque. Le naturalisme de Maupassant se réclame à bien des égards des orientations flaubertiennes qui s’écartent des notions d’héroïsation, d’idéalisation ou encore de </a:t>
            </a:r>
            <a:r>
              <a:rPr lang="fr-FR" sz="2000" dirty="0" smtClean="0">
                <a:latin typeface="Times New Roman" panose="02020603050405020304" pitchFamily="18" charset="0"/>
                <a:ea typeface="Calibri" panose="020F0502020204030204" pitchFamily="34" charset="0"/>
                <a:cs typeface="Arial" panose="020B0604020202020204" pitchFamily="34" charset="0"/>
              </a:rPr>
              <a:t>psychologisation</a:t>
            </a:r>
            <a:r>
              <a:rPr lang="fr-FR" sz="2000" baseline="30000" dirty="0" smtClean="0">
                <a:latin typeface="Times New Roman" panose="02020603050405020304" pitchFamily="18" charset="0"/>
                <a:ea typeface="Calibri" panose="020F0502020204030204" pitchFamily="34" charset="0"/>
                <a:cs typeface="Arial" panose="020B0604020202020204" pitchFamily="34" charset="0"/>
              </a:rPr>
              <a:t>1</a:t>
            </a:r>
            <a:r>
              <a:rPr lang="fr-FR" sz="2000" dirty="0" smtClean="0">
                <a:latin typeface="Times New Roman" panose="02020603050405020304" pitchFamily="18" charset="0"/>
                <a:ea typeface="Calibri" panose="020F0502020204030204" pitchFamily="34" charset="0"/>
                <a:cs typeface="Arial" panose="020B0604020202020204" pitchFamily="34" charset="0"/>
              </a:rPr>
              <a:t> </a:t>
            </a:r>
            <a:r>
              <a:rPr lang="fr-FR" sz="2000" dirty="0">
                <a:latin typeface="Times New Roman" panose="02020603050405020304" pitchFamily="18" charset="0"/>
                <a:ea typeface="Calibri" panose="020F0502020204030204" pitchFamily="34" charset="0"/>
                <a:cs typeface="Arial" panose="020B0604020202020204" pitchFamily="34" charset="0"/>
              </a:rPr>
              <a:t>des caractères.</a:t>
            </a:r>
            <a:endParaRPr lang="fr-FR" sz="2000" dirty="0">
              <a:latin typeface="Calibri" panose="020F0502020204030204" pitchFamily="34" charset="0"/>
              <a:ea typeface="Calibri" panose="020F0502020204030204" pitchFamily="34" charset="0"/>
              <a:cs typeface="Arial" panose="020B0604020202020204" pitchFamily="34" charset="0"/>
            </a:endParaRPr>
          </a:p>
          <a:p>
            <a:pPr marL="180340" indent="-180340" algn="just">
              <a:spcBef>
                <a:spcPts val="600"/>
              </a:spcBef>
              <a:spcAft>
                <a:spcPts val="600"/>
              </a:spcAft>
            </a:pPr>
            <a:endParaRPr lang="fr-FR" sz="1100" i="1" dirty="0" smtClean="0">
              <a:latin typeface="Times New Roman" panose="02020603050405020304" pitchFamily="18" charset="0"/>
              <a:ea typeface="Calibri" panose="020F0502020204030204" pitchFamily="34" charset="0"/>
              <a:cs typeface="Arial" panose="020B0604020202020204" pitchFamily="34" charset="0"/>
            </a:endParaRPr>
          </a:p>
          <a:p>
            <a:pPr marL="180340" indent="-180340" algn="just">
              <a:spcBef>
                <a:spcPts val="600"/>
              </a:spcBef>
              <a:spcAft>
                <a:spcPts val="600"/>
              </a:spcAft>
            </a:pPr>
            <a:r>
              <a:rPr lang="fr-FR" dirty="0" smtClean="0">
                <a:latin typeface="Times New Roman" panose="02020603050405020304" pitchFamily="18" charset="0"/>
                <a:ea typeface="Calibri" panose="020F0502020204030204" pitchFamily="34" charset="0"/>
                <a:cs typeface="Arial" panose="020B0604020202020204" pitchFamily="34" charset="0"/>
              </a:rPr>
              <a:t>	1- </a:t>
            </a:r>
            <a:r>
              <a:rPr lang="fr-FR" i="1" dirty="0" smtClean="0">
                <a:latin typeface="Times New Roman" panose="02020603050405020304" pitchFamily="18" charset="0"/>
                <a:ea typeface="Calibri" panose="020F0502020204030204" pitchFamily="34" charset="0"/>
                <a:cs typeface="Arial" panose="020B0604020202020204" pitchFamily="34" charset="0"/>
              </a:rPr>
              <a:t>Ibid</a:t>
            </a:r>
            <a:r>
              <a:rPr lang="fr-FR" dirty="0">
                <a:latin typeface="Times New Roman" panose="02020603050405020304" pitchFamily="18" charset="0"/>
                <a:ea typeface="Calibri" panose="020F0502020204030204" pitchFamily="34" charset="0"/>
                <a:cs typeface="Arial" panose="020B0604020202020204" pitchFamily="34" charset="0"/>
              </a:rPr>
              <a:t>., p. 51</a:t>
            </a:r>
            <a:r>
              <a:rPr lang="fr-FR" dirty="0" smtClean="0">
                <a:latin typeface="Times New Roman" panose="02020603050405020304" pitchFamily="18" charset="0"/>
                <a:ea typeface="Calibri" panose="020F0502020204030204" pitchFamily="34" charset="0"/>
                <a:cs typeface="Arial" panose="020B0604020202020204" pitchFamily="34" charset="0"/>
              </a:rPr>
              <a:t>.</a:t>
            </a:r>
            <a:endParaRPr lang="fr-FR"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240885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1" y="781928"/>
            <a:ext cx="9944100" cy="5539978"/>
          </a:xfrm>
          <a:prstGeom prst="rect">
            <a:avLst/>
          </a:prstGeom>
        </p:spPr>
        <p:txBody>
          <a:bodyPr wrap="square">
            <a:spAutoFit/>
          </a:bodyPr>
          <a:lstStyle/>
          <a:p>
            <a:pPr indent="450215" algn="just">
              <a:lnSpc>
                <a:spcPct val="150000"/>
              </a:lnSpc>
              <a:spcBef>
                <a:spcPts val="600"/>
              </a:spcBef>
              <a:spcAft>
                <a:spcPts val="600"/>
              </a:spcAft>
            </a:pPr>
            <a:r>
              <a:rPr lang="fr-FR" sz="2600" dirty="0">
                <a:latin typeface="Times New Roman" panose="02020603050405020304" pitchFamily="18" charset="0"/>
                <a:ea typeface="Calibri" panose="020F0502020204030204" pitchFamily="34" charset="0"/>
                <a:cs typeface="Arial" panose="020B0604020202020204" pitchFamily="34" charset="0"/>
              </a:rPr>
              <a:t>Le « romanesque » de Maupassant se refuse toute </a:t>
            </a:r>
            <a:r>
              <a:rPr lang="fr-FR" sz="2600" dirty="0" smtClean="0">
                <a:latin typeface="Times New Roman" panose="02020603050405020304" pitchFamily="18" charset="0"/>
                <a:ea typeface="Calibri" panose="020F0502020204030204" pitchFamily="34" charset="0"/>
                <a:cs typeface="Arial" panose="020B0604020202020204" pitchFamily="34" charset="0"/>
              </a:rPr>
              <a:t>vision candide sur la réalité </a:t>
            </a:r>
            <a:r>
              <a:rPr lang="fr-FR" sz="2600" dirty="0">
                <a:latin typeface="Times New Roman" panose="02020603050405020304" pitchFamily="18" charset="0"/>
                <a:ea typeface="Calibri" panose="020F0502020204030204" pitchFamily="34" charset="0"/>
                <a:cs typeface="Arial" panose="020B0604020202020204" pitchFamily="34" charset="0"/>
              </a:rPr>
              <a:t>et tout sentimentalisme dévot ou suranné susceptibles de bercer mièvrement le </a:t>
            </a:r>
            <a:r>
              <a:rPr lang="fr-FR" sz="2600" dirty="0" smtClean="0">
                <a:latin typeface="Times New Roman" panose="02020603050405020304" pitchFamily="18" charset="0"/>
                <a:ea typeface="Calibri" panose="020F0502020204030204" pitchFamily="34" charset="0"/>
                <a:cs typeface="Arial" panose="020B0604020202020204" pitchFamily="34" charset="0"/>
              </a:rPr>
              <a:t>lecteur.</a:t>
            </a:r>
            <a:endParaRPr lang="fr-FR" sz="2600" dirty="0" smtClean="0">
              <a:latin typeface="Calibri" panose="020F0502020204030204" pitchFamily="34" charset="0"/>
              <a:ea typeface="Calibri" panose="020F0502020204030204" pitchFamily="34" charset="0"/>
              <a:cs typeface="Arial" panose="020B0604020202020204" pitchFamily="34" charset="0"/>
            </a:endParaRPr>
          </a:p>
          <a:p>
            <a:pPr indent="450215" algn="just">
              <a:lnSpc>
                <a:spcPct val="150000"/>
              </a:lnSpc>
              <a:spcBef>
                <a:spcPts val="600"/>
              </a:spcBef>
              <a:spcAft>
                <a:spcPts val="600"/>
              </a:spcAft>
            </a:pPr>
            <a:r>
              <a:rPr lang="fr-FR" sz="2600" dirty="0" smtClean="0">
                <a:latin typeface="Times New Roman" panose="02020603050405020304" pitchFamily="18" charset="0"/>
                <a:ea typeface="Calibri" panose="020F0502020204030204" pitchFamily="34" charset="0"/>
              </a:rPr>
              <a:t>Pour </a:t>
            </a:r>
            <a:r>
              <a:rPr lang="fr-FR" sz="2600" dirty="0">
                <a:latin typeface="Times New Roman" panose="02020603050405020304" pitchFamily="18" charset="0"/>
                <a:ea typeface="Calibri" panose="020F0502020204030204" pitchFamily="34" charset="0"/>
              </a:rPr>
              <a:t>éviter de prendre à partie ses personnages </a:t>
            </a:r>
            <a:r>
              <a:rPr lang="fr-FR" sz="2600" i="1" dirty="0">
                <a:latin typeface="Times New Roman" panose="02020603050405020304" pitchFamily="18" charset="0"/>
                <a:ea typeface="Calibri" panose="020F0502020204030204" pitchFamily="34" charset="0"/>
              </a:rPr>
              <a:t>via</a:t>
            </a:r>
            <a:r>
              <a:rPr lang="fr-FR" sz="2600" dirty="0">
                <a:latin typeface="Times New Roman" panose="02020603050405020304" pitchFamily="18" charset="0"/>
                <a:ea typeface="Calibri" panose="020F0502020204030204" pitchFamily="34" charset="0"/>
              </a:rPr>
              <a:t> une caractérisation </a:t>
            </a:r>
            <a:r>
              <a:rPr lang="fr-FR" sz="2600" dirty="0" smtClean="0">
                <a:latin typeface="Times New Roman" panose="02020603050405020304" pitchFamily="18" charset="0"/>
                <a:ea typeface="Calibri" panose="020F0502020204030204" pitchFamily="34" charset="0"/>
              </a:rPr>
              <a:t>explicite</a:t>
            </a:r>
            <a:r>
              <a:rPr lang="fr-FR" sz="2600" baseline="30000" dirty="0" smtClean="0">
                <a:latin typeface="Times New Roman" panose="02020603050405020304" pitchFamily="18" charset="0"/>
                <a:ea typeface="Calibri" panose="020F0502020204030204" pitchFamily="34" charset="0"/>
              </a:rPr>
              <a:t>1</a:t>
            </a:r>
            <a:r>
              <a:rPr lang="fr-FR" sz="2600" dirty="0" smtClean="0">
                <a:latin typeface="Times New Roman" panose="02020603050405020304" pitchFamily="18" charset="0"/>
                <a:ea typeface="Calibri" panose="020F0502020204030204" pitchFamily="34" charset="0"/>
              </a:rPr>
              <a:t>, </a:t>
            </a:r>
            <a:r>
              <a:rPr lang="fr-FR" sz="2600" dirty="0">
                <a:latin typeface="Times New Roman" panose="02020603050405020304" pitchFamily="18" charset="0"/>
                <a:ea typeface="Calibri" panose="020F0502020204030204" pitchFamily="34" charset="0"/>
              </a:rPr>
              <a:t>Maupassant préfère procéder par touches subtiles pour prévenir tout parti pris ou jugement de valeur à finalité moralisante</a:t>
            </a:r>
            <a:r>
              <a:rPr lang="fr-FR" sz="2600" dirty="0" smtClean="0">
                <a:latin typeface="Times New Roman" panose="02020603050405020304" pitchFamily="18" charset="0"/>
                <a:ea typeface="Calibri" panose="020F0502020204030204" pitchFamily="34" charset="0"/>
              </a:rPr>
              <a:t>.</a:t>
            </a:r>
          </a:p>
          <a:p>
            <a:pPr indent="450215" algn="just">
              <a:lnSpc>
                <a:spcPct val="150000"/>
              </a:lnSpc>
              <a:spcBef>
                <a:spcPts val="600"/>
              </a:spcBef>
              <a:spcAft>
                <a:spcPts val="600"/>
              </a:spcAft>
            </a:pPr>
            <a:endParaRPr lang="fr-FR" sz="2400" dirty="0" smtClean="0">
              <a:latin typeface="Times New Roman" panose="02020603050405020304" pitchFamily="18" charset="0"/>
              <a:ea typeface="Calibri" panose="020F0502020204030204" pitchFamily="34" charset="0"/>
            </a:endParaRPr>
          </a:p>
          <a:p>
            <a:pPr marL="180340" indent="-180340" algn="just">
              <a:spcBef>
                <a:spcPts val="600"/>
              </a:spcBef>
              <a:spcAft>
                <a:spcPts val="600"/>
              </a:spcAft>
            </a:pPr>
            <a:r>
              <a:rPr lang="fr-FR" dirty="0" smtClean="0">
                <a:latin typeface="Times New Roman" panose="02020603050405020304" pitchFamily="18" charset="0"/>
                <a:ea typeface="Calibri" panose="020F0502020204030204" pitchFamily="34" charset="0"/>
                <a:cs typeface="Arial" panose="020B0604020202020204" pitchFamily="34" charset="0"/>
              </a:rPr>
              <a:t>		1- Qui </a:t>
            </a:r>
            <a:r>
              <a:rPr lang="fr-FR" dirty="0">
                <a:latin typeface="Times New Roman" panose="02020603050405020304" pitchFamily="18" charset="0"/>
                <a:ea typeface="Calibri" panose="020F0502020204030204" pitchFamily="34" charset="0"/>
                <a:cs typeface="Arial" panose="020B0604020202020204" pitchFamily="34" charset="0"/>
              </a:rPr>
              <a:t>consiste à nommer les émotions, les comportements, les qualités et les défauts du </a:t>
            </a:r>
            <a:r>
              <a:rPr lang="fr-FR" dirty="0" smtClean="0">
                <a:latin typeface="Times New Roman" panose="02020603050405020304" pitchFamily="18" charset="0"/>
                <a:ea typeface="Calibri" panose="020F0502020204030204" pitchFamily="34" charset="0"/>
                <a:cs typeface="Arial" panose="020B0604020202020204" pitchFamily="34" charset="0"/>
              </a:rPr>
              <a:t>				personnage</a:t>
            </a:r>
            <a:r>
              <a:rPr lang="fr-FR" dirty="0">
                <a:latin typeface="Times New Roman" panose="02020603050405020304" pitchFamily="18" charset="0"/>
                <a:ea typeface="Calibri" panose="020F0502020204030204" pitchFamily="34" charset="0"/>
                <a:cs typeface="Arial" panose="020B0604020202020204" pitchFamily="34" charset="0"/>
              </a:rPr>
              <a:t>. </a:t>
            </a:r>
            <a:r>
              <a:rPr lang="fr-FR" dirty="0" smtClean="0">
                <a:latin typeface="Times New Roman" panose="02020603050405020304" pitchFamily="18" charset="0"/>
                <a:ea typeface="Calibri" panose="020F0502020204030204" pitchFamily="34" charset="0"/>
                <a:cs typeface="Arial" panose="020B0604020202020204" pitchFamily="34" charset="0"/>
              </a:rPr>
              <a:t>Rappelons </a:t>
            </a:r>
            <a:r>
              <a:rPr lang="fr-FR" dirty="0">
                <a:latin typeface="Times New Roman" panose="02020603050405020304" pitchFamily="18" charset="0"/>
                <a:ea typeface="Calibri" panose="020F0502020204030204" pitchFamily="34" charset="0"/>
                <a:cs typeface="Arial" panose="020B0604020202020204" pitchFamily="34" charset="0"/>
              </a:rPr>
              <a:t>que le réalisme psychologique repose sur une double caractérisation : </a:t>
            </a:r>
            <a:r>
              <a:rPr lang="fr-FR" dirty="0" smtClean="0">
                <a:latin typeface="Times New Roman" panose="02020603050405020304" pitchFamily="18" charset="0"/>
                <a:ea typeface="Calibri" panose="020F0502020204030204" pitchFamily="34" charset="0"/>
                <a:cs typeface="Arial" panose="020B0604020202020204" pitchFamily="34" charset="0"/>
              </a:rPr>
              <a:t>			explicite </a:t>
            </a:r>
            <a:r>
              <a:rPr lang="fr-FR" dirty="0">
                <a:latin typeface="Times New Roman" panose="02020603050405020304" pitchFamily="18" charset="0"/>
                <a:ea typeface="Calibri" panose="020F0502020204030204" pitchFamily="34" charset="0"/>
                <a:cs typeface="Arial" panose="020B0604020202020204" pitchFamily="34" charset="0"/>
              </a:rPr>
              <a:t>et implicite.</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70419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8175" y="643622"/>
            <a:ext cx="10782300" cy="5970865"/>
          </a:xfrm>
          <a:prstGeom prst="rect">
            <a:avLst/>
          </a:prstGeom>
        </p:spPr>
        <p:txBody>
          <a:bodyPr wrap="square">
            <a:spAutoFit/>
          </a:bodyPr>
          <a:lstStyle/>
          <a:p>
            <a:pPr indent="450215" algn="just">
              <a:lnSpc>
                <a:spcPct val="150000"/>
              </a:lnSpc>
              <a:spcBef>
                <a:spcPts val="600"/>
              </a:spcBef>
              <a:spcAft>
                <a:spcPts val="600"/>
              </a:spcAft>
            </a:pPr>
            <a:r>
              <a:rPr lang="fr-FR" sz="2400" dirty="0">
                <a:latin typeface="Times New Roman" panose="02020603050405020304" pitchFamily="18" charset="0"/>
                <a:ea typeface="Calibri" panose="020F0502020204030204" pitchFamily="34" charset="0"/>
                <a:cs typeface="Arial" panose="020B0604020202020204" pitchFamily="34" charset="0"/>
              </a:rPr>
              <a:t>Par la description des faits et la peinture des sentiments, le récit </a:t>
            </a:r>
            <a:r>
              <a:rPr lang="fr-FR" sz="2400" dirty="0" err="1">
                <a:latin typeface="Times New Roman" panose="02020603050405020304" pitchFamily="18" charset="0"/>
                <a:ea typeface="Calibri" panose="020F0502020204030204" pitchFamily="34" charset="0"/>
                <a:cs typeface="Arial" panose="020B0604020202020204" pitchFamily="34" charset="0"/>
              </a:rPr>
              <a:t>maupassantien</a:t>
            </a:r>
            <a:r>
              <a:rPr lang="fr-FR" sz="2400" dirty="0">
                <a:latin typeface="Times New Roman" panose="02020603050405020304" pitchFamily="18" charset="0"/>
                <a:ea typeface="Calibri" panose="020F0502020204030204" pitchFamily="34" charset="0"/>
                <a:cs typeface="Arial" panose="020B0604020202020204" pitchFamily="34" charset="0"/>
              </a:rPr>
              <a:t> invite le lecteur à manifester une certaine empathie pour le personnel romanesque plutôt qu’à cultiver une </a:t>
            </a:r>
            <a:r>
              <a:rPr lang="fr-FR" sz="2400" i="1" dirty="0">
                <a:latin typeface="Times New Roman" panose="02020603050405020304" pitchFamily="18" charset="0"/>
                <a:ea typeface="Calibri" panose="020F0502020204030204" pitchFamily="34" charset="0"/>
                <a:cs typeface="Arial" panose="020B0604020202020204" pitchFamily="34" charset="0"/>
              </a:rPr>
              <a:t>opinion-procès</a:t>
            </a:r>
            <a:r>
              <a:rPr lang="fr-FR" sz="2400" dirty="0">
                <a:latin typeface="Times New Roman" panose="02020603050405020304" pitchFamily="18" charset="0"/>
                <a:ea typeface="Calibri" panose="020F0502020204030204" pitchFamily="34" charset="0"/>
                <a:cs typeface="Arial" panose="020B0604020202020204" pitchFamily="34" charset="0"/>
              </a:rPr>
              <a:t> sur leurs actes somme toute répréhensibles :</a:t>
            </a:r>
            <a:endParaRPr lang="fr-FR" sz="2400" dirty="0">
              <a:latin typeface="Calibri" panose="020F0502020204030204" pitchFamily="34" charset="0"/>
              <a:ea typeface="Calibri" panose="020F0502020204030204" pitchFamily="34" charset="0"/>
              <a:cs typeface="Arial" panose="020B0604020202020204" pitchFamily="34" charset="0"/>
            </a:endParaRPr>
          </a:p>
          <a:p>
            <a:pPr marL="1260475" algn="just">
              <a:lnSpc>
                <a:spcPct val="150000"/>
              </a:lnSpc>
              <a:spcBef>
                <a:spcPts val="600"/>
              </a:spcBef>
              <a:spcAft>
                <a:spcPts val="600"/>
              </a:spcAft>
            </a:pPr>
            <a:r>
              <a:rPr lang="fr-FR" sz="2400" dirty="0" smtClean="0">
                <a:latin typeface="Times New Roman" panose="02020603050405020304" pitchFamily="18" charset="0"/>
                <a:ea typeface="Calibri" panose="020F0502020204030204" pitchFamily="34" charset="0"/>
                <a:cs typeface="Arial" panose="020B0604020202020204" pitchFamily="34" charset="0"/>
              </a:rPr>
              <a:t>«</a:t>
            </a:r>
            <a:r>
              <a:rPr lang="fr-FR" sz="2400" dirty="0">
                <a:latin typeface="Times New Roman" panose="02020603050405020304" pitchFamily="18" charset="0"/>
                <a:ea typeface="Calibri" panose="020F0502020204030204" pitchFamily="34" charset="0"/>
                <a:cs typeface="Arial" panose="020B0604020202020204" pitchFamily="34" charset="0"/>
              </a:rPr>
              <a:t> Maupassant, remarque Christophe Carlier, se garde de juger les </a:t>
            </a:r>
            <a:r>
              <a:rPr lang="fr-FR" sz="2400" dirty="0" smtClean="0">
                <a:latin typeface="Times New Roman" panose="02020603050405020304" pitchFamily="18" charset="0"/>
                <a:ea typeface="Calibri" panose="020F0502020204030204" pitchFamily="34" charset="0"/>
                <a:cs typeface="Arial" panose="020B0604020202020204" pitchFamily="34" charset="0"/>
              </a:rPr>
              <a:t>réactions </a:t>
            </a:r>
            <a:r>
              <a:rPr lang="fr-FR" sz="2400" dirty="0">
                <a:latin typeface="Times New Roman" panose="02020603050405020304" pitchFamily="18" charset="0"/>
                <a:ea typeface="Calibri" panose="020F0502020204030204" pitchFamily="34" charset="0"/>
                <a:cs typeface="Arial" panose="020B0604020202020204" pitchFamily="34" charset="0"/>
              </a:rPr>
              <a:t>de ses personnages. Il s’abstient de maximes générales. Il </a:t>
            </a:r>
            <a:r>
              <a:rPr lang="fr-FR" sz="2400" dirty="0" smtClean="0">
                <a:latin typeface="Times New Roman" panose="02020603050405020304" pitchFamily="18" charset="0"/>
                <a:ea typeface="Calibri" panose="020F0502020204030204" pitchFamily="34" charset="0"/>
                <a:cs typeface="Arial" panose="020B0604020202020204" pitchFamily="34" charset="0"/>
              </a:rPr>
              <a:t>ne </a:t>
            </a:r>
            <a:r>
              <a:rPr lang="fr-FR" sz="2400" dirty="0">
                <a:latin typeface="Times New Roman" panose="02020603050405020304" pitchFamily="18" charset="0"/>
                <a:ea typeface="Calibri" panose="020F0502020204030204" pitchFamily="34" charset="0"/>
                <a:cs typeface="Arial" panose="020B0604020202020204" pitchFamily="34" charset="0"/>
              </a:rPr>
              <a:t>prend pas son lecteur à témoin des faiblesses ou des douleurs du </a:t>
            </a:r>
            <a:r>
              <a:rPr lang="fr-FR" sz="2400" dirty="0" smtClean="0">
                <a:latin typeface="Times New Roman" panose="02020603050405020304" pitchFamily="18" charset="0"/>
                <a:ea typeface="Calibri" panose="020F0502020204030204" pitchFamily="34" charset="0"/>
                <a:cs typeface="Arial" panose="020B0604020202020204" pitchFamily="34" charset="0"/>
              </a:rPr>
              <a:t>cœur </a:t>
            </a:r>
            <a:r>
              <a:rPr lang="fr-FR" sz="2400" dirty="0">
                <a:latin typeface="Times New Roman" panose="02020603050405020304" pitchFamily="18" charset="0"/>
                <a:ea typeface="Calibri" panose="020F0502020204030204" pitchFamily="34" charset="0"/>
                <a:cs typeface="Arial" panose="020B0604020202020204" pitchFamily="34" charset="0"/>
              </a:rPr>
              <a:t>humain. A l’analyse psychologique, il préfère la suggestion. Son but est de nous faire éprouver les mêmes sentiments que ses personnages. </a:t>
            </a:r>
            <a:r>
              <a:rPr lang="fr-FR" sz="2400" dirty="0" smtClean="0">
                <a:latin typeface="Times New Roman" panose="02020603050405020304" pitchFamily="18" charset="0"/>
                <a:ea typeface="Calibri" panose="020F0502020204030204" pitchFamily="34" charset="0"/>
                <a:cs typeface="Arial" panose="020B0604020202020204" pitchFamily="34" charset="0"/>
              </a:rPr>
              <a:t>»</a:t>
            </a:r>
            <a:r>
              <a:rPr lang="fr-FR" sz="2400" baseline="30000" dirty="0" smtClean="0">
                <a:latin typeface="Times New Roman" panose="02020603050405020304" pitchFamily="18" charset="0"/>
                <a:ea typeface="Calibri" panose="020F0502020204030204" pitchFamily="34" charset="0"/>
                <a:cs typeface="Arial" panose="020B0604020202020204" pitchFamily="34" charset="0"/>
              </a:rPr>
              <a:t>1</a:t>
            </a:r>
            <a:endParaRPr lang="fr-FR" sz="2400" baseline="30000" dirty="0">
              <a:latin typeface="Calibri" panose="020F0502020204030204" pitchFamily="34" charset="0"/>
              <a:ea typeface="Calibri" panose="020F0502020204030204" pitchFamily="34" charset="0"/>
              <a:cs typeface="Arial" panose="020B0604020202020204" pitchFamily="34" charset="0"/>
            </a:endParaRPr>
          </a:p>
          <a:p>
            <a:pPr marL="180340" indent="-180340" algn="just">
              <a:spcBef>
                <a:spcPts val="600"/>
              </a:spcBef>
              <a:spcAft>
                <a:spcPts val="600"/>
              </a:spcAft>
            </a:pPr>
            <a:r>
              <a:rPr lang="fr-FR" dirty="0" smtClean="0">
                <a:latin typeface="Times New Roman" panose="02020603050405020304" pitchFamily="18" charset="0"/>
                <a:ea typeface="Calibri" panose="020F0502020204030204" pitchFamily="34" charset="0"/>
                <a:cs typeface="Arial" panose="020B0604020202020204" pitchFamily="34" charset="0"/>
              </a:rPr>
              <a:t>			</a:t>
            </a:r>
          </a:p>
          <a:p>
            <a:pPr marL="180340" indent="-180340" algn="just">
              <a:spcBef>
                <a:spcPts val="600"/>
              </a:spcBef>
              <a:spcAft>
                <a:spcPts val="600"/>
              </a:spcAft>
            </a:pPr>
            <a:endParaRPr lang="fr-FR" dirty="0">
              <a:latin typeface="Times New Roman" panose="02020603050405020304" pitchFamily="18" charset="0"/>
              <a:ea typeface="Calibri" panose="020F0502020204030204" pitchFamily="34" charset="0"/>
              <a:cs typeface="Arial" panose="020B0604020202020204" pitchFamily="34" charset="0"/>
            </a:endParaRPr>
          </a:p>
          <a:p>
            <a:pPr marL="180340" indent="-180340" algn="just">
              <a:spcBef>
                <a:spcPts val="600"/>
              </a:spcBef>
              <a:spcAft>
                <a:spcPts val="600"/>
              </a:spcAft>
            </a:pPr>
            <a:r>
              <a:rPr lang="fr-FR" dirty="0" smtClean="0">
                <a:latin typeface="Times New Roman" panose="02020603050405020304" pitchFamily="18" charset="0"/>
                <a:ea typeface="Calibri" panose="020F0502020204030204" pitchFamily="34" charset="0"/>
                <a:cs typeface="Arial" panose="020B0604020202020204" pitchFamily="34" charset="0"/>
              </a:rPr>
              <a:t>			1-</a:t>
            </a:r>
            <a:r>
              <a:rPr lang="fr-FR" i="1" dirty="0" smtClean="0">
                <a:latin typeface="Times New Roman" panose="02020603050405020304" pitchFamily="18" charset="0"/>
                <a:ea typeface="Calibri" panose="020F0502020204030204" pitchFamily="34" charset="0"/>
                <a:cs typeface="Arial" panose="020B0604020202020204" pitchFamily="34" charset="0"/>
              </a:rPr>
              <a:t> Ibid</a:t>
            </a:r>
            <a:r>
              <a:rPr lang="fr-FR" dirty="0">
                <a:latin typeface="Times New Roman" panose="02020603050405020304" pitchFamily="18" charset="0"/>
                <a:ea typeface="Calibri" panose="020F0502020204030204" pitchFamily="34" charset="0"/>
                <a:cs typeface="Arial" panose="020B0604020202020204" pitchFamily="34" charset="0"/>
              </a:rPr>
              <a:t>., p. 52.</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630854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6353" y="612338"/>
            <a:ext cx="10389326" cy="5778120"/>
          </a:xfrm>
          <a:prstGeom prst="rect">
            <a:avLst/>
          </a:prstGeom>
        </p:spPr>
        <p:txBody>
          <a:bodyPr wrap="square">
            <a:spAutoFit/>
          </a:bodyPr>
          <a:lstStyle/>
          <a:p>
            <a:pPr indent="450215" algn="just">
              <a:lnSpc>
                <a:spcPct val="150000"/>
              </a:lnSpc>
              <a:spcBef>
                <a:spcPts val="600"/>
              </a:spcBef>
              <a:spcAft>
                <a:spcPts val="600"/>
              </a:spcAft>
            </a:pPr>
            <a:r>
              <a:rPr lang="fr-FR" sz="2200" dirty="0">
                <a:latin typeface="Times New Roman" panose="02020603050405020304" pitchFamily="18" charset="0"/>
                <a:ea typeface="Calibri" panose="020F0502020204030204" pitchFamily="34" charset="0"/>
                <a:cs typeface="Arial" panose="020B0604020202020204" pitchFamily="34" charset="0"/>
              </a:rPr>
              <a:t>C’est plutôt l’évolution du personnage dans un milieu qui caractérise le roman naturaliste en général et celui de Maupassant en particulier. La (tranche de) vie des personnages progresse selon une trajectoire presque rectiligne sans hiérarchisation dans la conception des séquences ou dans l’organisation du déroulé chronologique de l’histoire</a:t>
            </a:r>
            <a:r>
              <a:rPr lang="fr-FR" sz="2200" dirty="0" smtClean="0">
                <a:latin typeface="Times New Roman" panose="02020603050405020304" pitchFamily="18" charset="0"/>
                <a:ea typeface="Calibri" panose="020F0502020204030204" pitchFamily="34" charset="0"/>
                <a:cs typeface="Arial" panose="020B0604020202020204" pitchFamily="34" charset="0"/>
              </a:rPr>
              <a:t>.</a:t>
            </a:r>
          </a:p>
          <a:p>
            <a:pPr indent="450215" algn="just">
              <a:lnSpc>
                <a:spcPct val="150000"/>
              </a:lnSpc>
              <a:spcBef>
                <a:spcPts val="600"/>
              </a:spcBef>
              <a:spcAft>
                <a:spcPts val="600"/>
              </a:spcAft>
            </a:pPr>
            <a:r>
              <a:rPr lang="fr-FR" sz="2200" dirty="0">
                <a:latin typeface="Times New Roman" panose="02020603050405020304" pitchFamily="18" charset="0"/>
                <a:ea typeface="Calibri" panose="020F0502020204030204" pitchFamily="34" charset="0"/>
              </a:rPr>
              <a:t>Ainsi </a:t>
            </a:r>
            <a:r>
              <a:rPr lang="fr-FR" sz="2200" dirty="0" smtClean="0">
                <a:latin typeface="Times New Roman" panose="02020603050405020304" pitchFamily="18" charset="0"/>
                <a:ea typeface="Calibri" panose="020F0502020204030204" pitchFamily="34" charset="0"/>
              </a:rPr>
              <a:t>s’organise </a:t>
            </a:r>
            <a:r>
              <a:rPr lang="fr-FR" sz="2200" dirty="0">
                <a:latin typeface="Times New Roman" panose="02020603050405020304" pitchFamily="18" charset="0"/>
                <a:ea typeface="Calibri" panose="020F0502020204030204" pitchFamily="34" charset="0"/>
              </a:rPr>
              <a:t>la trame diégétique du second roman de Maupassant, </a:t>
            </a:r>
            <a:r>
              <a:rPr lang="fr-FR" sz="2200" i="1" dirty="0">
                <a:latin typeface="Times New Roman" panose="02020603050405020304" pitchFamily="18" charset="0"/>
                <a:ea typeface="Calibri" panose="020F0502020204030204" pitchFamily="34" charset="0"/>
              </a:rPr>
              <a:t>Bel Ami</a:t>
            </a:r>
            <a:r>
              <a:rPr lang="fr-FR" sz="2200" dirty="0">
                <a:latin typeface="Times New Roman" panose="02020603050405020304" pitchFamily="18" charset="0"/>
                <a:ea typeface="Calibri" panose="020F0502020204030204" pitchFamily="34" charset="0"/>
              </a:rPr>
              <a:t>. Roman d’apprentissage, celui-ci relate l’histoire d’un jeune </a:t>
            </a:r>
            <a:r>
              <a:rPr lang="fr-FR" sz="2200" dirty="0" err="1" smtClean="0">
                <a:latin typeface="Times New Roman" panose="02020603050405020304" pitchFamily="18" charset="0"/>
                <a:ea typeface="Calibri" panose="020F0502020204030204" pitchFamily="34" charset="0"/>
              </a:rPr>
              <a:t>sous-officié</a:t>
            </a:r>
            <a:r>
              <a:rPr lang="fr-FR" sz="2200" dirty="0" smtClean="0">
                <a:latin typeface="Times New Roman" panose="02020603050405020304" pitchFamily="18" charset="0"/>
                <a:ea typeface="Calibri" panose="020F0502020204030204" pitchFamily="34" charset="0"/>
              </a:rPr>
              <a:t> </a:t>
            </a:r>
            <a:r>
              <a:rPr lang="fr-FR" sz="2200" dirty="0">
                <a:latin typeface="Times New Roman" panose="02020603050405020304" pitchFamily="18" charset="0"/>
                <a:ea typeface="Calibri" panose="020F0502020204030204" pitchFamily="34" charset="0"/>
              </a:rPr>
              <a:t>qui, basculé dans le civil, se voit contraint d’affronter les épreuves de l’existence pour améliorer sa situation sociale. En effet, Georges Duroy incarne le personnage type du parvenu, démesurément ambitieux, auquel peuvent s’identifier les jeunes gens qui sont au début de leur carrière. Et c’est grâce à l’amour des femmes et le défi de la société que le protagoniste assure son initiation au mode de vie des riches.</a:t>
            </a:r>
            <a:endParaRPr lang="fr-FR" sz="2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24412432"/>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înée de condensation">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TM04033937[[fn=Traînée de condensation]]</Template>
  <TotalTime>377</TotalTime>
  <Words>2442</Words>
  <Application>Microsoft Office PowerPoint</Application>
  <PresentationFormat>Grand écran</PresentationFormat>
  <Paragraphs>75</Paragraphs>
  <Slides>22</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22</vt:i4>
      </vt:variant>
    </vt:vector>
  </HeadingPairs>
  <TitlesOfParts>
    <vt:vector size="30" baseType="lpstr">
      <vt:lpstr>Algerian</vt:lpstr>
      <vt:lpstr>Andalus</vt:lpstr>
      <vt:lpstr>Arial</vt:lpstr>
      <vt:lpstr>Bodoni MT</vt:lpstr>
      <vt:lpstr>Calibri</vt:lpstr>
      <vt:lpstr>Century Gothic</vt:lpstr>
      <vt:lpstr>Times New Roman</vt:lpstr>
      <vt:lpstr>Traînée de condensation</vt:lpstr>
      <vt:lpstr>Maupassant de Bel ami</vt:lpstr>
      <vt:lpstr>Un naturaliste malgré lui</vt:lpstr>
      <vt:lpstr>Présentation PowerPoint</vt:lpstr>
      <vt:lpstr>Présentation PowerPoint</vt:lpstr>
      <vt:lpstr>Présentation PowerPoint</vt:lpstr>
      <vt:lpstr>Le roman : au-delà de l’analyse psychologique</vt:lpstr>
      <vt:lpstr>Présentation PowerPoint</vt:lpstr>
      <vt:lpstr>Présentation PowerPoint</vt:lpstr>
      <vt:lpstr>Présentation PowerPoint</vt:lpstr>
      <vt:lpstr>Vers le roman d’apprentissage </vt:lpstr>
      <vt:lpstr>Présentation PowerPoint</vt:lpstr>
      <vt:lpstr>Présentation PowerPoint</vt:lpstr>
      <vt:lpstr>Présentation PowerPoint</vt:lpstr>
      <vt:lpstr>Présentation PowerPoint</vt:lpstr>
      <vt:lpstr>Présentation PowerPoint</vt:lpstr>
      <vt:lpstr>L’intelligence pessimiste</vt:lpstr>
      <vt:lpstr>Présentation PowerPoint</vt:lpstr>
      <vt:lpstr>Présentation PowerPoint</vt:lpstr>
      <vt:lpstr>Présentation PowerPoint</vt:lpstr>
      <vt:lpstr>Écriture dysphorique : Réalisme ou illusionnisme ?</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Maupassant de Bel ami</dc:title>
  <dc:creator>admin</dc:creator>
  <cp:lastModifiedBy>admin</cp:lastModifiedBy>
  <cp:revision>33</cp:revision>
  <dcterms:created xsi:type="dcterms:W3CDTF">2021-01-17T21:25:48Z</dcterms:created>
  <dcterms:modified xsi:type="dcterms:W3CDTF">2021-01-20T17:59:48Z</dcterms:modified>
</cp:coreProperties>
</file>