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82" r:id="rId2"/>
    <p:sldId id="269" r:id="rId3"/>
    <p:sldId id="270" r:id="rId4"/>
    <p:sldId id="271" r:id="rId5"/>
    <p:sldId id="272" r:id="rId6"/>
    <p:sldId id="273" r:id="rId7"/>
    <p:sldId id="283" r:id="rId8"/>
    <p:sldId id="274" r:id="rId9"/>
    <p:sldId id="285" r:id="rId10"/>
    <p:sldId id="276" r:id="rId11"/>
    <p:sldId id="286" r:id="rId12"/>
    <p:sldId id="277" r:id="rId13"/>
    <p:sldId id="287" r:id="rId14"/>
    <p:sldId id="288" r:id="rId15"/>
    <p:sldId id="279" r:id="rId16"/>
    <p:sldId id="280" r:id="rId17"/>
    <p:sldId id="289" r:id="rId18"/>
    <p:sldId id="290" r:id="rId19"/>
    <p:sldId id="291" r:id="rId20"/>
    <p:sldId id="281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3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0450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32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64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329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59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0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7460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0925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102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14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1738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1896D-7727-4988-9BD0-D6D0E49FE7FF}" type="datetimeFigureOut">
              <a:rPr lang="fr-FR" smtClean="0"/>
              <a:t>07/03/2020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062D6-C4E3-43C4-913B-58C07A2C2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7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112568"/>
          </a:xfrm>
        </p:spPr>
        <p:txBody>
          <a:bodyPr>
            <a:normAutofit/>
          </a:bodyPr>
          <a:lstStyle/>
          <a:p>
            <a:r>
              <a:rPr lang="fr-FR" b="1" dirty="0"/>
              <a:t>Chapitre 3</a:t>
            </a:r>
            <a:r>
              <a:rPr lang="fr-FR" dirty="0"/>
              <a:t/>
            </a:r>
            <a:br>
              <a:rPr lang="fr-FR" dirty="0"/>
            </a:br>
            <a:r>
              <a:rPr lang="fr-FR" b="1" dirty="0" smtClean="0"/>
              <a:t>Particule dans un potentiel stationnaire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490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7030A0"/>
                    </a:solidFill>
                  </a:rPr>
                  <a:t>a -Etude classique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La </a:t>
                </a:r>
                <a:r>
                  <a:rPr lang="fr-FR" sz="2000" dirty="0"/>
                  <a:t>particule d’énergie E a une vitesse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20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r>
                  <a:rPr lang="fr-FR" sz="2000" dirty="0"/>
                  <a:t> dans la région (1), elle est ralentie à la discontinuité et prend la vitesse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20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d>
                          </m:num>
                          <m:den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r>
                  <a:rPr lang="fr-FR" sz="2000" dirty="0"/>
                  <a:t> dans la région (2). </a:t>
                </a:r>
                <a:r>
                  <a:rPr lang="fr-FR" sz="2000" dirty="0">
                    <a:solidFill>
                      <a:srgbClr val="FF0000"/>
                    </a:solidFill>
                  </a:rPr>
                  <a:t>On dit qu’il 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ya</a:t>
                </a:r>
                <a:r>
                  <a:rPr lang="fr-FR" sz="2000" dirty="0">
                    <a:solidFill>
                      <a:srgbClr val="FF0000"/>
                    </a:solidFill>
                  </a:rPr>
                  <a:t> transmission totale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7030A0"/>
                    </a:solidFill>
                  </a:rPr>
                  <a:t>b-Etude quantique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1900" dirty="0"/>
                  <a:t>Définition des coefficients de réflexion et de transmission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1900" dirty="0" smtClean="0"/>
                  <a:t>On </a:t>
                </a:r>
                <a:r>
                  <a:rPr lang="fr-FR" sz="1900" dirty="0"/>
                  <a:t>définit le coefficient de réflexion par:	</a:t>
                </a:r>
                <a14:m>
                  <m:oMath xmlns:m="http://schemas.openxmlformats.org/officeDocument/2006/math">
                    <m:r>
                      <a:rPr lang="fr-FR" sz="1900">
                        <a:latin typeface="Cambria Math" panose="02040503050406030204" pitchFamily="18" charset="0"/>
                      </a:rPr>
                      <m:t>𝑹</m:t>
                    </m:r>
                    <m:r>
                      <a:rPr lang="fr-FR" sz="1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19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19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1900"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fr-FR" sz="190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19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1900"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fr-FR" sz="190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den>
                    </m:f>
                  </m:oMath>
                </a14:m>
                <a:endParaRPr lang="fr-FR" sz="1900" dirty="0"/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1900" dirty="0"/>
                  <a:t>On définit le coefficient de transmission par: </a:t>
                </a:r>
                <a14:m>
                  <m:oMath xmlns:m="http://schemas.openxmlformats.org/officeDocument/2006/math">
                    <m:r>
                      <a:rPr lang="fr-FR" sz="1900">
                        <a:latin typeface="Cambria Math" panose="02040503050406030204" pitchFamily="18" charset="0"/>
                      </a:rPr>
                      <m:t>𝑻</m:t>
                    </m:r>
                    <m:r>
                      <a:rPr lang="fr-FR" sz="1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19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19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1900"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fr-FR" sz="190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19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1900"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fr-FR" sz="190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den>
                    </m:f>
                  </m:oMath>
                </a14:m>
                <a:endParaRPr lang="fr-FR" sz="19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4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2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5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fr-FR" sz="2200" dirty="0"/>
                  <a:t>L’équation de Schrödinger peut s’écrire :</a:t>
                </a:r>
              </a:p>
              <a:p>
                <a:pPr marL="0" indent="0" algn="ctr">
                  <a:buNone/>
                </a:pPr>
                <a:r>
                  <a:rPr lang="fr-FR" sz="2200" dirty="0" smtClean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num>
                      <m:den>
                        <m:sSup>
                          <m:sSup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2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  <m:sup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200" dirty="0"/>
                  <a:t>			</a:t>
                </a:r>
                <a:r>
                  <a:rPr lang="fr-FR" sz="2200" dirty="0" smtClean="0"/>
                  <a:t>(</a:t>
                </a:r>
                <a:r>
                  <a:rPr lang="fr-FR" sz="2200" dirty="0"/>
                  <a:t>13</a:t>
                </a:r>
              </a:p>
              <a:p>
                <a:pPr marL="0" indent="0">
                  <a:buNone/>
                </a:pPr>
                <a:r>
                  <a:rPr lang="fr-FR" sz="2200" dirty="0"/>
                  <a:t>Dans la région (1), cette équation s’écrit sous la forme suivante :</a:t>
                </a:r>
              </a:p>
              <a:p>
                <a:pPr marL="0" indent="0" algn="ctr">
                  <a:buNone/>
                </a:pPr>
                <a:r>
                  <a:rPr lang="fr-FR" sz="2200" dirty="0" smtClean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bSup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++</m:t>
                    </m:r>
                    <m:sSubSup>
                      <m:sSub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/>
                    </m:sSubSup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200" dirty="0"/>
                  <a:t>				(14)</a:t>
                </a:r>
              </a:p>
              <a:p>
                <a:pPr marL="0" indent="0">
                  <a:buNone/>
                </a:pPr>
                <a:r>
                  <a:rPr lang="fr-FR" sz="2200" dirty="0"/>
                  <a:t>C’est une équation différentielle de second ordre qui a pour solution </a:t>
                </a:r>
                <a:r>
                  <a:rPr lang="fr-FR" sz="2200" dirty="0" smtClean="0"/>
                  <a:t>:</a:t>
                </a:r>
              </a:p>
              <a:p>
                <a:pPr marL="0" indent="0">
                  <a:buNone/>
                </a:pPr>
                <a:endParaRPr lang="fr-FR" sz="22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	</a:t>
                </a:r>
                <a:r>
                  <a:rPr lang="fr-FR" sz="2200" dirty="0"/>
                  <a:t>		(15)</a:t>
                </a:r>
              </a:p>
              <a:p>
                <a:pPr marL="0" indent="0" algn="ctr">
                  <a:buNone/>
                </a:pPr>
                <a:r>
                  <a:rPr lang="fr-FR" sz="2200" dirty="0" smtClean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2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  <m:sup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fr-FR" sz="2200" dirty="0"/>
                  <a:t>				(16)</a:t>
                </a:r>
              </a:p>
              <a:p>
                <a:pPr marL="0" indent="0">
                  <a:buNone/>
                </a:pPr>
                <a:r>
                  <a:rPr lang="fr-FR" sz="2200" dirty="0"/>
                  <a:t>Dans la région (2), l’équation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bSup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++</m:t>
                    </m:r>
                    <m:sSubSup>
                      <m:sSub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</m:sub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/>
                    </m:sSubSup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200" dirty="0"/>
                  <a:t>			</a:t>
                </a:r>
                <a:r>
                  <a:rPr lang="fr-FR" sz="2200" dirty="0" smtClean="0"/>
                  <a:t>	</a:t>
                </a:r>
                <a:r>
                  <a:rPr lang="fr-FR" sz="2200" dirty="0"/>
                  <a:t>	(17)</a:t>
                </a:r>
              </a:p>
              <a:p>
                <a:pPr marL="0" indent="0">
                  <a:buNone/>
                </a:pPr>
                <a:r>
                  <a:rPr lang="fr-FR" sz="2200" dirty="0"/>
                  <a:t>On obtient une équation différentielle de second ordre qui a pour solution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	</a:t>
                </a:r>
                <a:r>
                  <a:rPr lang="fr-FR" sz="2200" dirty="0"/>
                  <a:t>		(18</a:t>
                </a:r>
                <a:r>
                  <a:rPr lang="fr-FR" sz="2200" dirty="0" smtClean="0"/>
                  <a:t>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</m:sub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2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  <m:sup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	</a:t>
                </a:r>
                <a:r>
                  <a:rPr lang="fr-FR" sz="2200" dirty="0"/>
                  <a:t>				(19</a:t>
                </a:r>
                <a:r>
                  <a:rPr lang="fr-FR" sz="2200" dirty="0" smtClean="0"/>
                  <a:t>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 représente l’onde incidente,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 représente l’onde réfléchie par le saut de potentiel</a:t>
                </a:r>
                <a:r>
                  <a:rPr lang="fr-FR" sz="22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2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 représente l’onde transmise,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 représente l’onde réfléchie de l’infini ce qu’est impossible. </a:t>
                </a:r>
                <a:r>
                  <a:rPr lang="fr-FR" sz="2200" b="1" dirty="0">
                    <a:solidFill>
                      <a:srgbClr val="FF0000"/>
                    </a:solidFill>
                  </a:rPr>
                  <a:t>Donc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fr-FR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fr-FR" sz="2200" b="1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algn="just"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7030A0"/>
                    </a:solidFill>
                  </a:rPr>
                  <a:t>		</a:t>
                </a:r>
                <a:endParaRPr lang="fr-FR" sz="24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667" t="-1156" r="-8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891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0"/>
                <a:ext cx="8229600" cy="68580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Les conditions de continuité de la fonction d’onde et de sa dérivée sont</a:t>
                </a:r>
                <a:r>
                  <a:rPr lang="fr-FR" sz="2000" dirty="0"/>
                  <a:t>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	(22)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	(23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/>
                  <a:t>Ces deux conditions donnent :</a:t>
                </a:r>
              </a:p>
              <a:p>
                <a:pPr marL="0" indent="0" algn="ctr">
                  <a:buNone/>
                </a:pPr>
                <a:r>
                  <a:rPr lang="fr-FR" sz="2000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	</a:t>
                </a:r>
                <a:r>
                  <a:rPr lang="fr-FR" sz="2000" dirty="0"/>
                  <a:t>	(24)</a:t>
                </a:r>
              </a:p>
              <a:p>
                <a:pPr marL="0" indent="0" algn="ctr">
                  <a:buNone/>
                </a:pPr>
                <a:r>
                  <a:rPr lang="fr-FR" sz="2000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/>
                        </m:sSubSup>
                      </m:num>
                      <m:den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2000" dirty="0"/>
                  <a:t>					(25)</a:t>
                </a:r>
              </a:p>
              <a:p>
                <a:pPr marL="0" indent="0">
                  <a:buNone/>
                </a:pPr>
                <a:r>
                  <a:rPr lang="fr-FR" sz="2000" dirty="0"/>
                  <a:t>On définit alors les coefficients de réflexion R et de transmission T de la particule par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</m:num>
                              <m:den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	</a:t>
                </a:r>
                <a:r>
                  <a:rPr lang="fr-FR" sz="2000" dirty="0"/>
                  <a:t>	(26)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/>
                                </m:sSubSup>
                              </m:num>
                              <m:den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	</a:t>
                </a:r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27)</a:t>
                </a:r>
              </a:p>
              <a:p>
                <a:r>
                  <a:rPr lang="fr-FR" sz="2000" dirty="0"/>
                  <a:t>V</a:t>
                </a:r>
                <a:r>
                  <a:rPr lang="fr-FR" sz="2000" baseline="-25000" dirty="0"/>
                  <a:t>g1</a:t>
                </a:r>
                <a:r>
                  <a:rPr lang="fr-FR" sz="2000" dirty="0"/>
                  <a:t> et V</a:t>
                </a:r>
                <a:r>
                  <a:rPr lang="fr-FR" sz="2000" baseline="-25000" dirty="0"/>
                  <a:t>g2</a:t>
                </a:r>
                <a:r>
                  <a:rPr lang="fr-FR" sz="2000" dirty="0"/>
                  <a:t> sont les vitesses de groupe associées aux paquets d’ondes dans les deux régions 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ℏ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ℏ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0"/>
                <a:ext cx="8229600" cy="6858000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20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Les </a:t>
                </a:r>
                <a:r>
                  <a:rPr lang="fr-FR" sz="2000" dirty="0"/>
                  <a:t>coefficients de réflexion et de transmission deviennent alors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</m:num>
                              <m:den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28)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29)</a:t>
                </a:r>
              </a:p>
              <a:p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vérifie bien que l’on a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R+T=1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En conclusion on peut dire que contrairement aux prévisions classiques la particule a une probabilité non nulle de revenir en arrière (figure 3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0"/>
                <a:ext cx="8229600" cy="6858000"/>
              </a:xfrm>
              <a:blipFill rotWithShape="0">
                <a:blip r:embed="rId2"/>
                <a:stretch>
                  <a:fillRect l="-8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/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149080"/>
            <a:ext cx="3790950" cy="257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961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b="1" u="sng" dirty="0"/>
                  <a:t>2. Cas où </a:t>
                </a:r>
                <a:r>
                  <a:rPr lang="fr-FR" sz="2000" b="1" u="sng" dirty="0" smtClean="0"/>
                  <a:t>E </a:t>
                </a:r>
                <a14:m>
                  <m:oMath xmlns:m="http://schemas.openxmlformats.org/officeDocument/2006/math">
                    <m:r>
                      <a:rPr lang="fr-FR" sz="2000" b="1" i="1" u="sng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fr-FR" sz="2000" b="1" i="1" u="sng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u="sng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fr-FR" sz="2000" b="1" i="1" u="sng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fr-FR" sz="2000" b="1" u="sng" dirty="0"/>
              </a:p>
              <a:p>
                <a:pPr marL="0" indent="0">
                  <a:buNone/>
                </a:pPr>
                <a:endParaRPr lang="fr-FR" sz="2000" b="1" u="sng" dirty="0" smtClean="0"/>
              </a:p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a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. étude classique :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La </a:t>
                </a:r>
                <a:r>
                  <a:rPr lang="fr-FR" sz="2000" dirty="0">
                    <a:solidFill>
                      <a:srgbClr val="FF0000"/>
                    </a:solidFill>
                  </a:rPr>
                  <a:t>réflexion est totale,</a:t>
                </a:r>
                <a:r>
                  <a:rPr lang="fr-FR" sz="2000" dirty="0"/>
                  <a:t> La particule a une vitesse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20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r>
                  <a:rPr lang="fr-FR" sz="2000" dirty="0"/>
                  <a:t> dans la région (1), elle rebondit élastiquement à la discontinuité et repart avec la même vitesse</a:t>
                </a:r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Ne peut passer dans la région (2)</a:t>
                </a:r>
                <a:endParaRPr lang="fr-FR" sz="2000" dirty="0"/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b. étude quantique 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:endParaRPr lang="fr-FR" sz="2000" b="1" u="sng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/>
                  <a:t>Les </a:t>
                </a:r>
                <a:r>
                  <a:rPr lang="fr-FR" sz="2000" dirty="0"/>
                  <a:t>fonctions d’ondes dans les deux régions sont données par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/>
                  <a:t>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30)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31)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fr-FR" sz="20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fr-FR" sz="2000" dirty="0"/>
                  <a:t>			(32)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(33)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0"/>
                <a:ext cx="8229600" cy="6858000"/>
              </a:xfrm>
              <a:blipFill rotWithShape="0">
                <a:blip r:embed="rId2"/>
                <a:stretch>
                  <a:fillRect l="-8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9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Pour </a:t>
                </a:r>
                <a:r>
                  <a:rPr lang="fr-FR" sz="2000" dirty="0">
                    <a:solidFill>
                      <a:srgbClr val="FF0000"/>
                    </a:solidFill>
                  </a:rPr>
                  <a:t>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reste bornée lorsque x tend vers l’infini il faut que B</a:t>
                </a:r>
                <a:r>
                  <a:rPr lang="fr-FR" sz="2000" baseline="-25000" dirty="0">
                    <a:solidFill>
                      <a:srgbClr val="FF0000"/>
                    </a:solidFill>
                  </a:rPr>
                  <a:t>2</a:t>
                </a:r>
                <a:r>
                  <a:rPr lang="fr-FR" sz="2000" dirty="0">
                    <a:solidFill>
                      <a:srgbClr val="FF0000"/>
                    </a:solidFill>
                  </a:rPr>
                  <a:t>=0. Les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fonctions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d’ondes deviennent alors 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/>
                  <a:t>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34)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35)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La </a:t>
                </a:r>
                <a:r>
                  <a:rPr lang="fr-FR" sz="2000" dirty="0">
                    <a:solidFill>
                      <a:srgbClr val="FF0000"/>
                    </a:solidFill>
                  </a:rPr>
                  <a:t>fonction d’onde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s’appelle l’onde évanescente.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Les </a:t>
                </a:r>
                <a:r>
                  <a:rPr lang="fr-FR" sz="2000" dirty="0">
                    <a:solidFill>
                      <a:srgbClr val="FF0000"/>
                    </a:solidFill>
                  </a:rPr>
                  <a:t>mêmes conditions de quantification que précédemment, on montre que le coefficient de réflexion R=1. 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Donc </a:t>
                </a:r>
                <a:r>
                  <a:rPr lang="fr-FR" sz="2000" dirty="0"/>
                  <a:t>en mécanique quantique, La réflexion est totale</a:t>
                </a:r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 </a:t>
                </a:r>
                <a:r>
                  <a:rPr lang="fr-FR" sz="2000" dirty="0"/>
                  <a:t>Cependant, on peut remarquer que la densité de probabilité de présence de la particule dans la région (𝒙&gt;𝟎) n’est pas nulle et dépend de x. cette densité de probabilité est donnée par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  <m:sub/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sz="2000" i="1"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/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−2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36)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25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Donc </a:t>
                </a:r>
                <a:r>
                  <a:rPr lang="fr-FR" sz="2000" dirty="0"/>
                  <a:t>les particules avant d’être réfléchies, pénètrent dans la région (2) sur une profondeur de l’ordre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2000" dirty="0"/>
                  <a:t> </a:t>
                </a:r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En conclusion la particule peut passer dans la région (2). Important!!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/>
          <p:cNvPicPr/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36912"/>
            <a:ext cx="3924300" cy="2096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21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III. Barriere de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potentiel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On considère une particule qui arrive sur une barrière de potentiel 𝑽</a:t>
                </a:r>
                <a:r>
                  <a:rPr lang="fr-FR" sz="2000" baseline="-25000" dirty="0"/>
                  <a:t>𝟎</a:t>
                </a:r>
                <a:r>
                  <a:rPr lang="fr-FR" sz="2000" dirty="0"/>
                  <a:t> de largeur 𝒂. 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=0, 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&lt;0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,0≤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=0, 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eqAr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>
                    <a:solidFill>
                      <a:srgbClr val="FF0000"/>
                    </a:solidFill>
                  </a:rPr>
                  <a:t>37)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/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61048"/>
            <a:ext cx="3888432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50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1 cas où E</a:t>
                </a:r>
                <a14:m>
                  <m:oMath xmlns:m="http://schemas.openxmlformats.org/officeDocument/2006/math">
                    <m:r>
                      <a:rPr lang="fr-FR" sz="2000" b="1" i="1" u="sng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fr-FR" sz="2000" b="1" i="1" u="sng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u="sng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fr-FR" sz="2000" b="1" i="1" u="sng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fr-FR" sz="2000" b="1" u="sng" dirty="0" smtClean="0">
                    <a:solidFill>
                      <a:srgbClr val="FF0000"/>
                    </a:solidFill>
                  </a:rPr>
                  <a:t> : effet tunnel </a:t>
                </a:r>
              </a:p>
              <a:p>
                <a:pPr marL="0" indent="0">
                  <a:buNone/>
                </a:pPr>
                <a:endParaRPr lang="fr-FR" sz="2000" b="1" u="sng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La barrière de potentiel est infranchissable pour la particule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classique</a:t>
                </a:r>
                <a:r>
                  <a:rPr lang="fr-FR" sz="2000" u="sng" dirty="0"/>
                  <a:t> </a:t>
                </a:r>
                <a:r>
                  <a:rPr lang="fr-FR" sz="2000" dirty="0"/>
                  <a:t>qui est </a:t>
                </a:r>
                <a:r>
                  <a:rPr lang="fr-FR" sz="2000" dirty="0">
                    <a:solidFill>
                      <a:srgbClr val="FF0000"/>
                    </a:solidFill>
                  </a:rPr>
                  <a:t>toujours réfléchie dans la région (1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).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En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mécanique quantique</a:t>
                </a:r>
                <a:r>
                  <a:rPr lang="fr-FR" sz="2000" dirty="0">
                    <a:solidFill>
                      <a:srgbClr val="FF0000"/>
                    </a:solidFill>
                  </a:rPr>
                  <a:t>, On montre facilement que les fonctions d’onde de la particule dans ces régions s’écrivent :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/>
          <p:cNvPicPr/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2"/>
            <a:ext cx="4104456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92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endParaRPr lang="fr-FR" sz="2000" i="1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/>
                  <a:t>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38</a:t>
                </a:r>
                <a:r>
                  <a:rPr lang="fr-FR" sz="20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/>
                  <a:t>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39</a:t>
                </a:r>
                <a:r>
                  <a:rPr lang="fr-FR" sz="20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fr-FR" sz="2000" dirty="0"/>
                  <a:t>	</a:t>
                </a:r>
                <a:r>
                  <a:rPr lang="fr-FR" sz="2000" dirty="0" smtClean="0"/>
                  <a:t>(40)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doit être nul car toute réflexion à l’infini est impossible.</a:t>
                </a:r>
                <a:r>
                  <a:rPr lang="fr-FR" sz="2000" dirty="0"/>
                  <a:t> </a:t>
                </a: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Les conditions de continuité en x=0 et x=a donnent,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</m:num>
                              <m:den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1 </m:t>
                                </m:r>
                              </m:sub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𝑠h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4</m:t>
                        </m:r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1 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1 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𝑠h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den>
                    </m:f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41)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  <m:sup/>
                                </m:sSubSup>
                              </m:num>
                              <m:den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1 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4</m:t>
                        </m:r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1 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1 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𝑠h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den>
                    </m:f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42)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Le coefficient de transmission 𝑻, qui représente la densité relative de particules ayant franchi la barrière est donc non nulle. Donc la particule a une probabilité non nulle de franchir la barrière de potentiel : c’est l’effet Tunnel.</a:t>
                </a:r>
              </a:p>
              <a:p>
                <a:pPr marL="0" indent="0" algn="just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5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 lnSpcReduction="10000"/>
              </a:bodyPr>
              <a:lstStyle/>
              <a:p>
                <a:pPr marL="514350" indent="-514350">
                  <a:buAutoNum type="romanUcPeriod"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Résolution 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de l’équation de Schrödinger</a:t>
                </a:r>
                <a:r>
                  <a:rPr lang="fr-FR" sz="2000" b="1" u="sng" dirty="0" smtClean="0"/>
                  <a:t>.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>
                  <a:buNone/>
                </a:pPr>
                <a:r>
                  <a:rPr lang="fr-FR" sz="2000" dirty="0"/>
                  <a:t>On considère une particule de masse m se déplaçant dans un potentiel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</m:d>
                  </m:oMath>
                </a14:m>
                <a:r>
                  <a:rPr lang="fr-FR" sz="2000" dirty="0"/>
                  <a:t> indépendant du temps et on se propose de déterminer sa fonction d‘onde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457200" indent="-457200">
                  <a:buAutoNum type="arabicPeriod"/>
                </a:pPr>
                <a:r>
                  <a:rPr lang="fr-FR" sz="2000" b="1" u="sng" dirty="0" smtClean="0">
                    <a:solidFill>
                      <a:schemeClr val="accent1"/>
                    </a:solidFill>
                  </a:rPr>
                  <a:t>Méthode </a:t>
                </a:r>
                <a:r>
                  <a:rPr lang="fr-FR" sz="2000" b="1" u="sng" dirty="0">
                    <a:solidFill>
                      <a:schemeClr val="accent1"/>
                    </a:solidFill>
                  </a:rPr>
                  <a:t>de séparation des variables</a:t>
                </a:r>
                <a:r>
                  <a:rPr lang="fr-FR" sz="2000" b="1" u="sng" dirty="0" smtClean="0">
                    <a:solidFill>
                      <a:schemeClr val="accent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L’équation de Schrödinger s’écrit </a:t>
                </a:r>
                <a:r>
                  <a:rPr lang="fr-FR" sz="2000" dirty="0" smtClean="0"/>
                  <a:t>:</a:t>
                </a:r>
              </a:p>
              <a:p>
                <a:endParaRPr lang="fr-FR" sz="2000" dirty="0"/>
              </a:p>
              <a:p>
                <a:pPr marL="0" indent="0" algn="ctr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−ℏ</m:t>
                                </m:r>
                              </m:e>
                              <m:sup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∆+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</m:acc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ℏ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</m:acc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num>
                      <m:den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		(1)</a:t>
                </a:r>
                <a:r>
                  <a:rPr lang="fr-FR" sz="2000" dirty="0"/>
                  <a:t>	</a:t>
                </a:r>
              </a:p>
              <a:p>
                <a:pPr marL="0" indent="0">
                  <a:buNone/>
                </a:pPr>
                <a:r>
                  <a:rPr lang="fr-FR" sz="2000" dirty="0"/>
                  <a:t>Comme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l’évolution en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acc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et en t sont indépendantes,</a:t>
                </a:r>
                <a:r>
                  <a:rPr lang="fr-FR" sz="2000" dirty="0"/>
                  <a:t> on peut donc faire une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séparation des variables spatiale et temporelle</a:t>
                </a:r>
                <a:r>
                  <a:rPr lang="fr-FR" sz="2000" dirty="0"/>
                  <a:t>. La fonction d’onde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fr-FR" sz="2000" dirty="0"/>
                  <a:t>s’écrire sous la forme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fr-FR" sz="2000" dirty="0" smtClean="0"/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(2)</a:t>
                </a:r>
                <a:r>
                  <a:rPr lang="fr-FR" sz="2000" dirty="0"/>
                  <a:t>				</a:t>
                </a:r>
              </a:p>
              <a:p>
                <a:pPr marL="0" indent="0">
                  <a:buNone/>
                </a:pPr>
                <a:r>
                  <a:rPr lang="fr-FR" sz="2000" dirty="0"/>
                  <a:t>On remplace dans l’équation de Schrödinger</a:t>
                </a:r>
                <a:r>
                  <a:rPr lang="fr-FR" sz="2000" dirty="0" smtClean="0"/>
                  <a:t>, </a:t>
                </a:r>
                <a:r>
                  <a:rPr lang="fr-FR" sz="2000" dirty="0"/>
                  <a:t>on obtient :</a:t>
                </a: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815" t="-1085" r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196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endParaRPr lang="fr-FR" sz="2800" u="sng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800" u="sng" dirty="0" smtClean="0">
                    <a:solidFill>
                      <a:srgbClr val="FF0000"/>
                    </a:solidFill>
                  </a:rPr>
                  <a:t>Etude </a:t>
                </a:r>
                <a:r>
                  <a:rPr lang="fr-FR" sz="2800" u="sng" dirty="0">
                    <a:solidFill>
                      <a:srgbClr val="FF0000"/>
                    </a:solidFill>
                  </a:rPr>
                  <a:t>des deux cas limites d’une barrière très étroite et très large : </a:t>
                </a:r>
                <a:endParaRPr lang="fr-FR" sz="2800" u="sng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8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800" dirty="0" smtClean="0"/>
                  <a:t>cas </a:t>
                </a:r>
                <a:r>
                  <a:rPr lang="fr-FR" sz="2800" dirty="0"/>
                  <a:t>d’une barrière très étroite (𝒂 très petit), dans ce cas on trouve T=1. Cela veut dire que la transmission est totale quel que soit le potentiel V</a:t>
                </a:r>
                <a:r>
                  <a:rPr lang="fr-FR" sz="2800" baseline="-25000" dirty="0"/>
                  <a:t>0</a:t>
                </a:r>
                <a:r>
                  <a:rPr lang="fr-FR" sz="2800" dirty="0"/>
                  <a:t>&gt;E</a:t>
                </a:r>
                <a:r>
                  <a:rPr lang="fr-FR" sz="2800" dirty="0" smtClean="0"/>
                  <a:t>.</a:t>
                </a:r>
              </a:p>
              <a:p>
                <a:pPr marL="0" indent="0">
                  <a:buNone/>
                </a:pPr>
                <a:endParaRPr lang="fr-FR" sz="2800" dirty="0"/>
              </a:p>
              <a:p>
                <a:pPr marL="0" indent="0">
                  <a:buNone/>
                </a:pPr>
                <a:r>
                  <a:rPr lang="fr-FR" sz="2800" dirty="0" smtClean="0">
                    <a:solidFill>
                      <a:srgbClr val="FF0000"/>
                    </a:solidFill>
                  </a:rPr>
                  <a:t>Approximation </a:t>
                </a:r>
                <a:r>
                  <a:rPr lang="fr-FR" sz="2800" dirty="0">
                    <a:solidFill>
                      <a:srgbClr val="FF0000"/>
                    </a:solidFill>
                  </a:rPr>
                  <a:t>de la barrière épaisse</a:t>
                </a:r>
              </a:p>
              <a:p>
                <a:pPr marL="0" indent="0">
                  <a:buNone/>
                </a:pPr>
                <a:r>
                  <a:rPr lang="fr-FR" sz="2800" dirty="0"/>
                  <a:t>Cette approximation correspond à la situation où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≫1</m:t>
                    </m:r>
                  </m:oMath>
                </a14:m>
                <a:r>
                  <a:rPr lang="fr-FR" sz="2800" dirty="0"/>
                  <a:t>, dans ce cas, on a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𝑠h</m:t>
                    </m:r>
                    <m:d>
                      <m:dPr>
                        <m:ctrlPr>
                          <a:rPr lang="fr-FR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fr-FR" sz="2800" i="1"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fr-FR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fr-FR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</m:oMath>
                </a14:m>
                <a:r>
                  <a:rPr lang="fr-FR" sz="2800" dirty="0"/>
                  <a:t>		</a:t>
                </a:r>
                <a:r>
                  <a:rPr lang="fr-FR" sz="2800" dirty="0" smtClean="0"/>
                  <a:t>(</a:t>
                </a:r>
                <a:r>
                  <a:rPr lang="fr-FR" sz="2800" dirty="0"/>
                  <a:t>43</a:t>
                </a:r>
                <a:r>
                  <a:rPr lang="fr-FR" sz="28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2800" dirty="0"/>
              </a:p>
              <a:p>
                <a:pPr marL="0" indent="0">
                  <a:buNone/>
                </a:pPr>
                <a:r>
                  <a:rPr lang="fr-FR" sz="2800" dirty="0"/>
                  <a:t>Le coefficient de transmission s’écrit alors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fr-FR" sz="28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fr-FR" sz="28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sSup>
                      <m:sSupPr>
                        <m:ctrlPr>
                          <a:rPr lang="fr-FR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−2</m:t>
                        </m:r>
                        <m:sSub>
                          <m:sSubPr>
                            <m:ctrlPr>
                              <a:rPr lang="fr-FR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</m:oMath>
                </a14:m>
                <a:r>
                  <a:rPr lang="fr-FR" sz="2800" dirty="0"/>
                  <a:t>	</a:t>
                </a:r>
                <a:r>
                  <a:rPr lang="fr-FR" sz="2800" dirty="0" smtClean="0"/>
                  <a:t>(</a:t>
                </a:r>
                <a:r>
                  <a:rPr lang="fr-FR" sz="2800" dirty="0"/>
                  <a:t>44)</a:t>
                </a:r>
              </a:p>
              <a:p>
                <a:pPr marL="0" indent="0">
                  <a:buNone/>
                </a:pPr>
                <a:r>
                  <a:rPr lang="fr-FR" sz="2800" dirty="0">
                    <a:solidFill>
                      <a:srgbClr val="FF0000"/>
                    </a:solidFill>
                  </a:rPr>
                  <a:t>Si 𝒂 tend vers l’infini, 𝑻 = 𝟎 et on retrouve le cas de la marche de potentiel.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8000" b="1" dirty="0" smtClean="0">
                  <a:solidFill>
                    <a:srgbClr val="00B0F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1333" r="-1704" b="-10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529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ℏ </m:t>
                    </m:r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num>
                      <m:den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den>
                    </m:f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−ℏ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fr-FR" sz="2000" dirty="0"/>
                  <a:t>			(3)</a:t>
                </a:r>
              </a:p>
              <a:p>
                <a:pPr marL="0" indent="0">
                  <a:buNone/>
                </a:pPr>
                <a:r>
                  <a:rPr lang="fr-FR" sz="2000" dirty="0"/>
                  <a:t>En divisant les deux membres de l’équation (3) par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𝜒</m:t>
                    </m:r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φ</m:t>
                    </m:r>
                    <m:r>
                      <a:rPr lang="fr-FR" sz="200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000" dirty="0"/>
                  <a:t> on obtient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ℏ 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den>
                    </m:f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num>
                      <m:den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den>
                    </m:f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−ℏ</m:t>
                                </m:r>
                              </m:e>
                              <m:sup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</a:t>
                </a:r>
                <a:r>
                  <a:rPr lang="fr-FR" sz="2000" dirty="0" smtClean="0"/>
                  <a:t>	(</a:t>
                </a:r>
                <a:r>
                  <a:rPr lang="fr-FR" sz="2000" dirty="0"/>
                  <a:t>4)</a:t>
                </a:r>
              </a:p>
              <a:p>
                <a:pPr marL="0" indent="0">
                  <a:buNone/>
                </a:pPr>
                <a:r>
                  <a:rPr lang="fr-FR" sz="2000" dirty="0"/>
                  <a:t>Le membre de gauche est une fonction du temps. Tandis que le membre de droite est fonction uniquement de la position. </a:t>
                </a: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Pour qu’il y ait égalité quelque soient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acc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et t il faut que les deux membres soient constants. </a:t>
                </a:r>
              </a:p>
              <a:p>
                <a:pPr marL="0" indent="0">
                  <a:buNone/>
                </a:pPr>
                <a:r>
                  <a:rPr lang="fr-FR" sz="2000" dirty="0"/>
                  <a:t>Cette constante a les dimensions d’une énergie qu’on notera E. on obtient deux équations différentielles indépendantes :</a:t>
                </a:r>
              </a:p>
              <a:p>
                <a:pPr marL="0" indent="0" algn="ctr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ℏ 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dt</m:t>
                    </m:r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5)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−ℏ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		(</a:t>
                </a:r>
                <a:r>
                  <a:rPr lang="fr-FR" sz="2000" dirty="0">
                    <a:solidFill>
                      <a:srgbClr val="FF0000"/>
                    </a:solidFill>
                  </a:rPr>
                  <a:t>6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fr-FR" sz="2000" dirty="0"/>
                  <a:t>L’équation (6) est l’équation de Schrödinger indépendante de temps. Qui s’écrit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fr-FR" sz="2000" dirty="0"/>
                  <a:t>				(7)</a:t>
                </a:r>
              </a:p>
              <a:p>
                <a:pPr marL="0" indent="0" algn="ctr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lnSpc>
                    <a:spcPct val="17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fr-FR" sz="2000" dirty="0"/>
                  <a:t>				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75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Dite équations aux valeurs propres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 </a:t>
                </a:r>
                <a:r>
                  <a:rPr lang="fr-FR" sz="2000" dirty="0"/>
                  <a:t>E est la valeur propre ou énergie propre de H 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fr-FR" sz="2000" dirty="0"/>
                  <a:t> est la fonction propre ou état propre de H. </a:t>
                </a: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cette </a:t>
                </a:r>
                <a:r>
                  <a:rPr lang="fr-FR" sz="2000" dirty="0"/>
                  <a:t>fonction propre doit être de carré sommable.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d>
                                  <m:d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fr-FR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	(8</a:t>
                </a:r>
                <a:r>
                  <a:rPr lang="fr-FR" sz="2000" dirty="0" smtClean="0"/>
                  <a:t>)</a:t>
                </a:r>
              </a:p>
              <a:p>
                <a:pPr marL="0" indent="0">
                  <a:buNone/>
                </a:pPr>
                <a:r>
                  <a:rPr lang="fr-FR" sz="2000" dirty="0"/>
                  <a:t>L’équation (5) est une équation différentielle de premier ordre qui admet comme solution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𝑖𝐸𝑡</m:t>
                            </m:r>
                          </m:num>
                          <m:den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	(9)</a:t>
                </a:r>
              </a:p>
              <a:p>
                <a:pPr marL="0" indent="0">
                  <a:buNone/>
                </a:pPr>
                <a:r>
                  <a:rPr lang="fr-FR" sz="2000" dirty="0"/>
                  <a:t>N est une constante d’intégration</a:t>
                </a:r>
              </a:p>
              <a:p>
                <a:pPr marL="0" indent="0">
                  <a:buNone/>
                </a:pPr>
                <a:r>
                  <a:rPr lang="fr-FR" sz="2000" dirty="0"/>
                  <a:t>La fonction d’onde stationnaire s’écrit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</m:d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𝑖𝐸𝑡</m:t>
                            </m:r>
                          </m:num>
                          <m:den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(10)</a:t>
                </a:r>
              </a:p>
              <a:p>
                <a:pPr marL="0" indent="0">
                  <a:buNone/>
                </a:pPr>
                <a:r>
                  <a:rPr lang="fr-FR" sz="2000" dirty="0"/>
                  <a:t>La densité de probabilité de présence est donnée par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Ψ</m:t>
                            </m:r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⃗"/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acc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⃗"/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acc>
                              </m:e>
                            </m:d>
                          </m:e>
                        </m:d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/>
                  <a:t>				(11)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16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00B050"/>
                    </a:solidFill>
                  </a:rPr>
                  <a:t>	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On remarque que la densité de probabilité donc </a:t>
                </a:r>
                <a:r>
                  <a:rPr lang="fr-FR" sz="2000" dirty="0"/>
                  <a:t>indépendante de temps. </a:t>
                </a: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Ψ</m:t>
                              </m:r>
                              <m:d>
                                <m:d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20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acc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  <m:d>
                                <m:d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20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dit dans ce cas que la particule est dans 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des états stationnaires</a:t>
                </a:r>
                <a:r>
                  <a:rPr lang="fr-FR" sz="2000" dirty="0">
                    <a:solidFill>
                      <a:srgbClr val="FF0000"/>
                    </a:solidFill>
                  </a:rPr>
                  <a:t> c'est-à-dire pour lesquels l’énergie E est constante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On obtient ces états en résolvant </a:t>
                </a:r>
                <a:r>
                  <a:rPr lang="fr-FR" sz="2000" dirty="0"/>
                  <a:t>l’équation aux valeurs propres (7).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m:rPr>
                          <m:sty m:val="p"/>
                        </m:rPr>
                        <a:rPr lang="fr-FR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fr-FR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m:rPr>
                          <m:sty m:val="p"/>
                        </m:rPr>
                        <a:rPr lang="fr-FR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500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b="1" u="sng" dirty="0"/>
                  <a:t>2. Modélisation de potentiels </a:t>
                </a:r>
                <a:r>
                  <a:rPr lang="fr-FR" sz="2000" b="1" u="sng" dirty="0" smtClean="0"/>
                  <a:t>réels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>
                  <a:buNone/>
                </a:pPr>
                <a:r>
                  <a:rPr lang="fr-FR" sz="2000" dirty="0"/>
                  <a:t>A part les cas où le potentiel est nul ou constant, la situation la plus simple est celle où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fr-FR" sz="2000" dirty="0"/>
                  <a:t> subit des discontinuités en restant constant entre deux discontinuités. </a:t>
                </a: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/>
                  <a:t>La recherche des solutions pour de tels potentiels ne présente pas de difficultés mathématiques et cela permettra de modéliser des situations réelles qu’on peut approximer par de tels potentiels suivant :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 t="-452" r="-1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97885"/>
            <a:ext cx="2457450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80560"/>
            <a:ext cx="1657350" cy="1762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454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 smtClean="0"/>
              <a:t>L’étude des potentiels « carrés » ou « constants par morceau » est justifiée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 smtClean="0"/>
              <a:t>par le fait que tout potentiel réel peut-être approximé par une fonction constante par morceau.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000" b="1" dirty="0" smtClean="0"/>
              <a:t>Potentiels typiques et leurs modèles en « paliers »</a:t>
            </a:r>
            <a:endParaRPr lang="fr-FR" sz="2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1916833"/>
            <a:ext cx="547260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00B050"/>
                    </a:solidFill>
                  </a:rPr>
                  <a:t>	II-Marche </a:t>
                </a:r>
                <a:r>
                  <a:rPr lang="fr-FR" sz="2000" dirty="0">
                    <a:solidFill>
                      <a:srgbClr val="00B050"/>
                    </a:solidFill>
                  </a:rPr>
                  <a:t>de potentiel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Considérons une particule libre dans un métal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(</m:t>
                    </m:r>
                    <m:r>
                      <a:rPr lang="fr-FR" sz="2000" b="1" i="1" dirty="0" smtClean="0">
                        <a:latin typeface="Cambria Math"/>
                      </a:rPr>
                      <m:t>𝒙</m:t>
                    </m:r>
                    <m:r>
                      <a:rPr lang="fr-FR" sz="2000" b="1" i="1" dirty="0" smtClean="0">
                        <a:latin typeface="Cambria Math"/>
                      </a:rPr>
                      <m:t>&lt;</m:t>
                    </m:r>
                    <m:r>
                      <a:rPr lang="fr-FR" sz="2000" b="1" i="1" dirty="0" smtClean="0">
                        <a:latin typeface="Cambria Math"/>
                      </a:rPr>
                      <m:t>𝒐</m:t>
                    </m:r>
                    <m:r>
                      <a:rPr lang="fr-FR" sz="2000" b="1" i="1" dirty="0" smtClean="0">
                        <a:latin typeface="Cambria Math"/>
                      </a:rPr>
                      <m:t>) </m:t>
                    </m:r>
                  </m:oMath>
                </a14:m>
                <a:r>
                  <a:rPr lang="fr-FR" sz="2000" dirty="0"/>
                  <a:t>et qui arrive sur la surface du métal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dirty="0" smtClean="0">
                            <a:latin typeface="Cambria Math"/>
                          </a:rPr>
                          <m:t>𝒙</m:t>
                        </m:r>
                        <m:r>
                          <a:rPr lang="fr-FR" sz="2000" b="1" i="1" dirty="0" smtClean="0">
                            <a:latin typeface="Cambria Math"/>
                          </a:rPr>
                          <m:t>=</m:t>
                        </m:r>
                        <m:r>
                          <a:rPr lang="fr-FR" sz="2000" b="1" i="1" dirty="0" smtClean="0">
                            <a:latin typeface="Cambria Math"/>
                          </a:rPr>
                          <m:t>𝒐</m:t>
                        </m:r>
                      </m:e>
                    </m:d>
                    <m:r>
                      <a:rPr lang="fr-FR" sz="2000" b="1" i="1" dirty="0" smtClean="0">
                        <a:latin typeface="Cambria Math"/>
                      </a:rPr>
                      <m:t>, </m:t>
                    </m:r>
                  </m:oMath>
                </a14:m>
                <a:r>
                  <a:rPr lang="fr-FR" sz="2000" dirty="0"/>
                  <a:t>placé dans le vide où règne un potentiel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𝑽</m:t>
                    </m:r>
                    <m:r>
                      <a:rPr lang="fr-FR" sz="2000" b="1" i="1" baseline="-25000" dirty="0">
                        <a:latin typeface="Cambria Math"/>
                      </a:rPr>
                      <m:t>𝟎</m:t>
                    </m:r>
                  </m:oMath>
                </a14:m>
                <a:r>
                  <a:rPr lang="fr-FR" sz="2000" dirty="0"/>
                  <a:t> 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Du point de vue physique, la variation du potentiel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𝑽</m:t>
                    </m:r>
                    <m:r>
                      <a:rPr lang="fr-FR" sz="2000" b="1" i="1" dirty="0" smtClean="0">
                        <a:latin typeface="Cambria Math"/>
                      </a:rPr>
                      <m:t>(</m:t>
                    </m:r>
                    <m:r>
                      <a:rPr lang="fr-FR" sz="2000" b="1" i="1" dirty="0" smtClean="0">
                        <a:latin typeface="Cambria Math"/>
                      </a:rPr>
                      <m:t>𝒙</m:t>
                    </m:r>
                    <m:r>
                      <a:rPr lang="fr-FR" sz="2000" b="1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au voisinage de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𝒙</m:t>
                    </m:r>
                    <m:r>
                      <a:rPr lang="fr-FR" sz="2000" b="1" i="1" dirty="0" smtClean="0">
                        <a:latin typeface="Cambria Math"/>
                      </a:rPr>
                      <m:t> = </m:t>
                    </m:r>
                    <m:r>
                      <a:rPr lang="fr-FR" sz="2000" b="1" i="1" dirty="0" smtClean="0">
                        <a:latin typeface="Cambria Math"/>
                      </a:rPr>
                      <m:t>𝒐</m:t>
                    </m:r>
                    <m:r>
                      <a:rPr lang="fr-FR" sz="2000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ne présente pas de discontinuité (courbe rouge). </a:t>
                </a: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Toutefois</a:t>
                </a:r>
                <a:r>
                  <a:rPr lang="fr-FR" sz="2000" dirty="0"/>
                  <a:t>, pour simplifier les calculs, on approche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𝑽</m:t>
                    </m:r>
                    <m:r>
                      <a:rPr lang="fr-FR" sz="2000" b="1" i="1" dirty="0" smtClean="0">
                        <a:latin typeface="Cambria Math"/>
                      </a:rPr>
                      <m:t>(</m:t>
                    </m:r>
                    <m:r>
                      <a:rPr lang="fr-FR" sz="2000" b="1" i="1" dirty="0" smtClean="0">
                        <a:latin typeface="Cambria Math"/>
                      </a:rPr>
                      <m:t>𝒙</m:t>
                    </m:r>
                    <m:r>
                      <a:rPr lang="fr-FR" sz="2000" b="1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par la fonction saut 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𝑽</m:t>
                    </m:r>
                    <m:d>
                      <m:d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dirty="0" smtClean="0"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fr-FR" sz="2000" b="1" i="1" dirty="0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000" b="1" i="1" dirty="0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fr-FR" sz="2000" b="1" i="1" dirty="0">
                                <a:latin typeface="Cambria Math"/>
                              </a:rPr>
                              <m:t>𝟎</m:t>
                            </m:r>
                            <m:r>
                              <a:rPr lang="fr-FR" sz="2000" b="1" i="1" dirty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fr-FR" sz="2000" b="1" dirty="0"/>
                              <m:t>pour</m:t>
                            </m:r>
                            <m:r>
                              <m:rPr>
                                <m:nor/>
                              </m:rPr>
                              <a:rPr lang="fr-FR" sz="2000" b="1" dirty="0"/>
                              <m:t> </m:t>
                            </m:r>
                            <m:r>
                              <a:rPr lang="fr-FR" sz="2000" b="1" i="1" dirty="0">
                                <a:latin typeface="Cambria Math"/>
                              </a:rPr>
                              <m:t>𝒙</m:t>
                            </m:r>
                            <m:r>
                              <a:rPr lang="fr-FR" sz="2000" b="1" i="1" dirty="0">
                                <a:latin typeface="Cambria Math"/>
                              </a:rPr>
                              <m:t>&lt;</m:t>
                            </m:r>
                            <m:r>
                              <a:rPr lang="fr-FR" sz="2000" b="1" i="1" dirty="0">
                                <a:latin typeface="Cambria Math"/>
                              </a:rPr>
                              <m:t>𝟎</m:t>
                            </m:r>
                          </m:e>
                          <m:e>
                            <m:r>
                              <a:rPr lang="fr-FR" sz="2000" b="1" i="1" dirty="0">
                                <a:latin typeface="Cambria Math"/>
                              </a:rPr>
                              <m:t>𝑽</m:t>
                            </m:r>
                            <m:r>
                              <a:rPr lang="fr-FR" sz="2000" b="1" i="1" baseline="-25000" dirty="0">
                                <a:latin typeface="Cambria Math"/>
                              </a:rPr>
                              <m:t>𝟎</m:t>
                            </m:r>
                            <m:r>
                              <a:rPr lang="fr-FR" sz="2000" b="1" i="1" dirty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fr-FR" sz="2000" b="1" dirty="0"/>
                              <m:t>pour</m:t>
                            </m:r>
                            <m:r>
                              <m:rPr>
                                <m:nor/>
                              </m:rPr>
                              <a:rPr lang="fr-FR" sz="2000" b="1" dirty="0"/>
                              <m:t> </m:t>
                            </m:r>
                            <m:r>
                              <a:rPr lang="fr-FR" sz="2000" b="1" i="1" dirty="0">
                                <a:latin typeface="Cambria Math"/>
                              </a:rPr>
                              <m:t>𝒙</m:t>
                            </m:r>
                            <m:r>
                              <a:rPr lang="fr-FR" sz="2000" b="1" i="1" dirty="0">
                                <a:latin typeface="Cambria Math"/>
                              </a:rPr>
                              <m:t> &gt;</m:t>
                            </m:r>
                            <m:r>
                              <a:rPr lang="fr-FR" sz="2000" b="1" i="1" dirty="0">
                                <a:latin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fr-FR" sz="2000" dirty="0" smtClean="0"/>
                  <a:t>  . </a:t>
                </a:r>
                <a:r>
                  <a:rPr lang="fr-FR" sz="2000" dirty="0"/>
                  <a:t>Cette approximation est d’autant plus valable que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𝒅</m:t>
                    </m:r>
                    <m:r>
                      <a:rPr lang="fr-FR" sz="2000" b="1" i="1" dirty="0" smtClean="0">
                        <a:latin typeface="Cambria Math"/>
                      </a:rPr>
                      <m:t> &lt;&lt; </m:t>
                    </m:r>
                  </m:oMath>
                </a14:m>
                <a:r>
                  <a:rPr lang="fr-FR" sz="2000" dirty="0"/>
                  <a:t>à la longueur d’onde associée à la particule.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695" y="2420888"/>
            <a:ext cx="4591521" cy="2419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18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0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Nous </a:t>
            </a:r>
            <a:r>
              <a:rPr lang="fr-FR" sz="2400" dirty="0">
                <a:solidFill>
                  <a:srgbClr val="FF0000"/>
                </a:solidFill>
              </a:rPr>
              <a:t>devons considérer deux cas, suivant que l’énergie E est supérieure ou inférieure à la marche V</a:t>
            </a:r>
            <a:r>
              <a:rPr lang="fr-FR" sz="2400" baseline="-25000" dirty="0">
                <a:solidFill>
                  <a:srgbClr val="FF0000"/>
                </a:solidFill>
              </a:rPr>
              <a:t>0</a:t>
            </a:r>
            <a:r>
              <a:rPr lang="fr-FR" sz="2400" dirty="0" smtClean="0">
                <a:solidFill>
                  <a:srgbClr val="FF0000"/>
                </a:solidFill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b="1" u="sng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fr-FR" sz="2000" b="1" u="sng" dirty="0" smtClean="0"/>
              <a:t>1</a:t>
            </a:r>
            <a:r>
              <a:rPr lang="fr-FR" sz="2000" b="1" u="sng" dirty="0"/>
              <a:t>. Cas où E&gt;V</a:t>
            </a:r>
            <a:r>
              <a:rPr lang="fr-FR" sz="2000" b="1" u="sng" baseline="-25000" dirty="0"/>
              <a:t>0</a:t>
            </a:r>
            <a:endParaRPr lang="fr-FR" sz="2000" b="1" u="sng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b="1" dirty="0" smtClean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  <p:pic>
        <p:nvPicPr>
          <p:cNvPr id="6" name="Imag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98" y="116632"/>
            <a:ext cx="3549806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/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149080"/>
            <a:ext cx="3790950" cy="257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99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656</Words>
  <Application>Microsoft Office PowerPoint</Application>
  <PresentationFormat>Affichage à l'écran (4:3)</PresentationFormat>
  <Paragraphs>215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Chapitre 3 Particule dans un potentiel stationnaire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3 Equation de Schrödinger Etude de quelques systèmes quantiques à une dimension</dc:title>
  <dc:creator>HP PC 1</dc:creator>
  <cp:lastModifiedBy>HP</cp:lastModifiedBy>
  <cp:revision>113</cp:revision>
  <dcterms:created xsi:type="dcterms:W3CDTF">2016-01-18T22:14:17Z</dcterms:created>
  <dcterms:modified xsi:type="dcterms:W3CDTF">2020-03-07T11:05:51Z</dcterms:modified>
</cp:coreProperties>
</file>