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a" ContentType="audio/x-ms-wma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71" r:id="rId2"/>
    <p:sldId id="269" r:id="rId3"/>
    <p:sldId id="256" r:id="rId4"/>
    <p:sldId id="257" r:id="rId5"/>
    <p:sldId id="258" r:id="rId6"/>
    <p:sldId id="260" r:id="rId7"/>
    <p:sldId id="259" r:id="rId8"/>
    <p:sldId id="267" r:id="rId9"/>
    <p:sldId id="273" r:id="rId10"/>
    <p:sldId id="274" r:id="rId11"/>
    <p:sldId id="276" r:id="rId12"/>
    <p:sldId id="278" r:id="rId1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00" autoAdjust="0"/>
    <p:restoredTop sz="88330" autoAdjust="0"/>
  </p:normalViewPr>
  <p:slideViewPr>
    <p:cSldViewPr snapToGrid="0">
      <p:cViewPr varScale="1">
        <p:scale>
          <a:sx n="66" d="100"/>
          <a:sy n="66" d="100"/>
        </p:scale>
        <p:origin x="900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image" Target="../media/image4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7DEA835-8EBB-4970-8776-278B87F4A21E}" type="datetimeFigureOut">
              <a:rPr lang="en-US" smtClean="0"/>
              <a:t>5/18/2020</a:t>
            </a:fld>
            <a:endParaRPr lang="en-US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BC0C6A5-726C-4926-A37A-AE13C5FB749F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00304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C0C6A5-726C-4926-A37A-AE13C5FB749F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085450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 smtClean="0"/>
              <a:t>Modifiez le style des sous-titres du masque</a:t>
            </a:r>
            <a:endParaRPr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7E9227-6FB4-439F-B639-F3D56617ABF4}" type="datetimeFigureOut">
              <a:rPr lang="en-US" smtClean="0"/>
              <a:t>5/18/2020</a:t>
            </a:fld>
            <a:endParaRPr lang="en-US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CB3FD5-ED7D-46E8-9F99-164114A385F5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97397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7E9227-6FB4-439F-B639-F3D56617ABF4}" type="datetimeFigureOut">
              <a:rPr lang="en-US" smtClean="0"/>
              <a:t>5/18/2020</a:t>
            </a:fld>
            <a:endParaRPr lang="en-US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CB3FD5-ED7D-46E8-9F99-164114A385F5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79286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7E9227-6FB4-439F-B639-F3D56617ABF4}" type="datetimeFigureOut">
              <a:rPr lang="en-US" smtClean="0"/>
              <a:t>5/18/2020</a:t>
            </a:fld>
            <a:endParaRPr lang="en-US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CB3FD5-ED7D-46E8-9F99-164114A385F5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59710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7E9227-6FB4-439F-B639-F3D56617ABF4}" type="datetimeFigureOut">
              <a:rPr lang="en-US" smtClean="0"/>
              <a:t>5/18/2020</a:t>
            </a:fld>
            <a:endParaRPr lang="en-US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CB3FD5-ED7D-46E8-9F99-164114A385F5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79267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7E9227-6FB4-439F-B639-F3D56617ABF4}" type="datetimeFigureOut">
              <a:rPr lang="en-US" smtClean="0"/>
              <a:t>5/18/2020</a:t>
            </a:fld>
            <a:endParaRPr lang="en-US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CB3FD5-ED7D-46E8-9F99-164114A385F5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30221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7E9227-6FB4-439F-B639-F3D56617ABF4}" type="datetimeFigureOut">
              <a:rPr lang="en-US" smtClean="0"/>
              <a:t>5/18/2020</a:t>
            </a:fld>
            <a:endParaRPr lang="en-US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CB3FD5-ED7D-46E8-9F99-164114A385F5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74368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7E9227-6FB4-439F-B639-F3D56617ABF4}" type="datetimeFigureOut">
              <a:rPr lang="en-US" smtClean="0"/>
              <a:t>5/18/2020</a:t>
            </a:fld>
            <a:endParaRPr lang="en-US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CB3FD5-ED7D-46E8-9F99-164114A385F5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93143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7E9227-6FB4-439F-B639-F3D56617ABF4}" type="datetimeFigureOut">
              <a:rPr lang="en-US" smtClean="0"/>
              <a:t>5/18/2020</a:t>
            </a:fld>
            <a:endParaRPr lang="en-US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CB3FD5-ED7D-46E8-9F99-164114A385F5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10308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7E9227-6FB4-439F-B639-F3D56617ABF4}" type="datetimeFigureOut">
              <a:rPr lang="en-US" smtClean="0"/>
              <a:t>5/18/2020</a:t>
            </a:fld>
            <a:endParaRPr lang="en-US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CB3FD5-ED7D-46E8-9F99-164114A385F5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36024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7E9227-6FB4-439F-B639-F3D56617ABF4}" type="datetimeFigureOut">
              <a:rPr lang="en-US" smtClean="0"/>
              <a:t>5/18/2020</a:t>
            </a:fld>
            <a:endParaRPr lang="en-US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CB3FD5-ED7D-46E8-9F99-164114A385F5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70647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7E9227-6FB4-439F-B639-F3D56617ABF4}" type="datetimeFigureOut">
              <a:rPr lang="en-US" smtClean="0"/>
              <a:t>5/18/2020</a:t>
            </a:fld>
            <a:endParaRPr lang="en-US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CB3FD5-ED7D-46E8-9F99-164114A385F5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34765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7E9227-6FB4-439F-B639-F3D56617ABF4}" type="datetimeFigureOut">
              <a:rPr lang="en-US" smtClean="0"/>
              <a:t>5/18/2020</a:t>
            </a:fld>
            <a:endParaRPr lang="en-US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3CB3FD5-ED7D-46E8-9F99-164114A385F5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10887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wma"/><Relationship Id="rId1" Type="http://schemas.microsoft.com/office/2007/relationships/media" Target="../media/media1.wma"/><Relationship Id="rId6" Type="http://schemas.openxmlformats.org/officeDocument/2006/relationships/image" Target="../media/image3.png"/><Relationship Id="rId5" Type="http://schemas.openxmlformats.org/officeDocument/2006/relationships/image" Target="../media/image2.jpeg"/><Relationship Id="rId4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.vml"/><Relationship Id="rId6" Type="http://schemas.openxmlformats.org/officeDocument/2006/relationships/image" Target="../media/image12.emf"/><Relationship Id="rId5" Type="http://schemas.openxmlformats.org/officeDocument/2006/relationships/oleObject" Target="../embeddings/oleObject9.bin"/><Relationship Id="rId4" Type="http://schemas.openxmlformats.org/officeDocument/2006/relationships/image" Target="../media/image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9.vml"/><Relationship Id="rId6" Type="http://schemas.openxmlformats.org/officeDocument/2006/relationships/image" Target="../media/image13.emf"/><Relationship Id="rId5" Type="http://schemas.openxmlformats.org/officeDocument/2006/relationships/oleObject" Target="../embeddings/oleObject10.bin"/><Relationship Id="rId4" Type="http://schemas.openxmlformats.org/officeDocument/2006/relationships/image" Target="../media/image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0.vml"/><Relationship Id="rId6" Type="http://schemas.openxmlformats.org/officeDocument/2006/relationships/image" Target="../media/image14.emf"/><Relationship Id="rId5" Type="http://schemas.openxmlformats.org/officeDocument/2006/relationships/oleObject" Target="../embeddings/oleObject11.bin"/><Relationship Id="rId4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wma"/><Relationship Id="rId1" Type="http://schemas.microsoft.com/office/2007/relationships/media" Target="../media/media1.wma"/><Relationship Id="rId6" Type="http://schemas.openxmlformats.org/officeDocument/2006/relationships/image" Target="../media/image3.png"/><Relationship Id="rId5" Type="http://schemas.openxmlformats.org/officeDocument/2006/relationships/image" Target="../media/image2.jpeg"/><Relationship Id="rId4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audio" Target="../media/media2.wma"/><Relationship Id="rId7" Type="http://schemas.openxmlformats.org/officeDocument/2006/relationships/image" Target="../media/image2.jpeg"/><Relationship Id="rId12" Type="http://schemas.openxmlformats.org/officeDocument/2006/relationships/image" Target="../media/image5.emf"/><Relationship Id="rId2" Type="http://schemas.microsoft.com/office/2007/relationships/media" Target="../media/media2.wma"/><Relationship Id="rId1" Type="http://schemas.openxmlformats.org/officeDocument/2006/relationships/vmlDrawing" Target="../drawings/vmlDrawing1.vml"/><Relationship Id="rId6" Type="http://schemas.openxmlformats.org/officeDocument/2006/relationships/image" Target="../media/image1.jpeg"/><Relationship Id="rId11" Type="http://schemas.openxmlformats.org/officeDocument/2006/relationships/oleObject" Target="../embeddings/oleObject2.bin"/><Relationship Id="rId5" Type="http://schemas.openxmlformats.org/officeDocument/2006/relationships/notesSlide" Target="../notesSlides/notesSlide1.xml"/><Relationship Id="rId10" Type="http://schemas.openxmlformats.org/officeDocument/2006/relationships/image" Target="../media/image4.emf"/><Relationship Id="rId4" Type="http://schemas.openxmlformats.org/officeDocument/2006/relationships/slideLayout" Target="../slideLayouts/slideLayout4.xml"/><Relationship Id="rId9" Type="http://schemas.openxmlformats.org/officeDocument/2006/relationships/oleObject" Target="../embeddings/oleObject1.bin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6.emf"/><Relationship Id="rId5" Type="http://schemas.openxmlformats.org/officeDocument/2006/relationships/oleObject" Target="../embeddings/oleObject3.bin"/><Relationship Id="rId4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7.emf"/><Relationship Id="rId5" Type="http://schemas.openxmlformats.org/officeDocument/2006/relationships/oleObject" Target="../embeddings/oleObject4.bin"/><Relationship Id="rId4" Type="http://schemas.openxmlformats.org/officeDocument/2006/relationships/image" Target="../media/image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8.emf"/><Relationship Id="rId5" Type="http://schemas.openxmlformats.org/officeDocument/2006/relationships/oleObject" Target="../embeddings/oleObject5.bin"/><Relationship Id="rId4" Type="http://schemas.openxmlformats.org/officeDocument/2006/relationships/image" Target="../media/image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9.emf"/><Relationship Id="rId5" Type="http://schemas.openxmlformats.org/officeDocument/2006/relationships/oleObject" Target="../embeddings/oleObject6.bin"/><Relationship Id="rId4" Type="http://schemas.openxmlformats.org/officeDocument/2006/relationships/image" Target="../media/image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10.emf"/><Relationship Id="rId5" Type="http://schemas.openxmlformats.org/officeDocument/2006/relationships/oleObject" Target="../embeddings/oleObject7.bin"/><Relationship Id="rId4" Type="http://schemas.openxmlformats.org/officeDocument/2006/relationships/image" Target="../media/image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6" Type="http://schemas.openxmlformats.org/officeDocument/2006/relationships/image" Target="../media/image11.emf"/><Relationship Id="rId5" Type="http://schemas.openxmlformats.org/officeDocument/2006/relationships/oleObject" Target="../embeddings/oleObject8.bin"/><Relationship Id="rId4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4436" y="0"/>
            <a:ext cx="2940274" cy="820271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</p:spPr>
      </p:pic>
      <p:pic>
        <p:nvPicPr>
          <p:cNvPr id="6" name="Image 5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573" y="1"/>
            <a:ext cx="529562" cy="6858000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</p:spPr>
      </p:pic>
      <p:sp>
        <p:nvSpPr>
          <p:cNvPr id="7" name="Rectangle 6"/>
          <p:cNvSpPr/>
          <p:nvPr/>
        </p:nvSpPr>
        <p:spPr>
          <a:xfrm>
            <a:off x="1830593" y="2307115"/>
            <a:ext cx="813816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3200" b="1" dirty="0"/>
          </a:p>
        </p:txBody>
      </p:sp>
      <p:sp>
        <p:nvSpPr>
          <p:cNvPr id="9" name="Titre 8"/>
          <p:cNvSpPr>
            <a:spLocks noGrp="1"/>
          </p:cNvSpPr>
          <p:nvPr>
            <p:ph type="title"/>
          </p:nvPr>
        </p:nvSpPr>
        <p:spPr>
          <a:xfrm>
            <a:off x="641873" y="852212"/>
            <a:ext cx="10515600" cy="1325563"/>
          </a:xfrm>
        </p:spPr>
        <p:txBody>
          <a:bodyPr/>
          <a:lstStyle/>
          <a:p>
            <a:pPr algn="ctr"/>
            <a:r>
              <a:rPr lang="fr-FR" b="1" dirty="0" smtClean="0">
                <a:solidFill>
                  <a:schemeClr val="accent2"/>
                </a:solidFill>
              </a:rPr>
              <a:t>Introduction générale</a:t>
            </a:r>
            <a:endParaRPr lang="fr-FR" b="1" dirty="0">
              <a:solidFill>
                <a:schemeClr val="accent2"/>
              </a:solidFill>
            </a:endParaRPr>
          </a:p>
        </p:txBody>
      </p:sp>
      <p:sp>
        <p:nvSpPr>
          <p:cNvPr id="10" name="Espace réservé du contenu 9"/>
          <p:cNvSpPr>
            <a:spLocks noGrp="1"/>
          </p:cNvSpPr>
          <p:nvPr>
            <p:ph idx="1"/>
          </p:nvPr>
        </p:nvSpPr>
        <p:spPr>
          <a:xfrm>
            <a:off x="641873" y="2307115"/>
            <a:ext cx="11550127" cy="4351338"/>
          </a:xfrm>
        </p:spPr>
        <p:txBody>
          <a:bodyPr/>
          <a:lstStyle/>
          <a:p>
            <a:pPr>
              <a:buFont typeface="Wingdings" panose="05000000000000000000" pitchFamily="2" charset="2"/>
              <a:buChar char="v"/>
            </a:pPr>
            <a:r>
              <a:rPr lang="fr-FR" dirty="0" smtClean="0"/>
              <a:t> Objectif &amp; intérêt du module de Chimie Organique 2.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fr-FR" dirty="0" smtClean="0"/>
              <a:t>Bref sur les chapitres du module.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fr-FR" dirty="0" smtClean="0"/>
              <a:t>Principales règles utilisées en C.O.</a:t>
            </a:r>
            <a:endParaRPr lang="fr-FR" dirty="0"/>
          </a:p>
          <a:p>
            <a:pPr>
              <a:buFont typeface="Wingdings" panose="05000000000000000000" pitchFamily="2" charset="2"/>
              <a:buChar char="v"/>
            </a:pPr>
            <a:r>
              <a:rPr lang="fr-FR" dirty="0" smtClean="0"/>
              <a:t>Principes et facteurs de stabilités.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fr-FR" dirty="0" smtClean="0"/>
              <a:t>Différentes types des réactions d’addition, de substitution et d’élimination. 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fr-FR" dirty="0"/>
              <a:t>Différentes </a:t>
            </a:r>
            <a:r>
              <a:rPr lang="fr-FR" dirty="0" smtClean="0"/>
              <a:t>modes d’Oxydation.</a:t>
            </a:r>
            <a:endParaRPr lang="fr-FR" dirty="0"/>
          </a:p>
          <a:p>
            <a:pPr>
              <a:buFont typeface="Wingdings" panose="05000000000000000000" pitchFamily="2" charset="2"/>
              <a:buChar char="v"/>
            </a:pPr>
            <a:endParaRPr lang="fr-FR" dirty="0"/>
          </a:p>
        </p:txBody>
      </p:sp>
      <p:pic>
        <p:nvPicPr>
          <p:cNvPr id="4" name="Audio 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430000" y="611051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45725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2786"/>
    </mc:Choice>
    <mc:Fallback xmlns="">
      <p:transition spd="slow" advTm="2278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10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4436" y="0"/>
            <a:ext cx="2940274" cy="820271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</p:spPr>
      </p:pic>
      <p:pic>
        <p:nvPicPr>
          <p:cNvPr id="8" name="Image 7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573" y="1"/>
            <a:ext cx="529562" cy="6858000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</p:spPr>
      </p:pic>
      <p:graphicFrame>
        <p:nvGraphicFramePr>
          <p:cNvPr id="2" name="Obje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79410484"/>
              </p:ext>
            </p:extLst>
          </p:nvPr>
        </p:nvGraphicFramePr>
        <p:xfrm>
          <a:off x="1465943" y="170278"/>
          <a:ext cx="10580914" cy="644823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06" name="CS ChemDraw Drawing" r:id="rId5" imgW="6845650" imgH="3969903" progId="ChemDraw.Document.6.0">
                  <p:embed/>
                </p:oleObj>
              </mc:Choice>
              <mc:Fallback>
                <p:oleObj name="CS ChemDraw Drawing" r:id="rId5" imgW="6845650" imgH="3969903" progId="ChemDraw.Document.6.0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465943" y="170278"/>
                        <a:ext cx="10580914" cy="644823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677398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4436" y="0"/>
            <a:ext cx="2940274" cy="820271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</p:spPr>
      </p:pic>
      <p:pic>
        <p:nvPicPr>
          <p:cNvPr id="8" name="Image 7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573" y="1"/>
            <a:ext cx="529562" cy="6858000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</p:spPr>
      </p:pic>
      <p:graphicFrame>
        <p:nvGraphicFramePr>
          <p:cNvPr id="3" name="Obje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38091244"/>
              </p:ext>
            </p:extLst>
          </p:nvPr>
        </p:nvGraphicFramePr>
        <p:xfrm>
          <a:off x="1011667" y="1030514"/>
          <a:ext cx="10368698" cy="499291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28" name="CS ChemDraw Drawing" r:id="rId5" imgW="6320037" imgH="3042842" progId="ChemDraw.Document.6.0">
                  <p:embed/>
                </p:oleObj>
              </mc:Choice>
              <mc:Fallback>
                <p:oleObj name="CS ChemDraw Drawing" r:id="rId5" imgW="6320037" imgH="3042842" progId="ChemDraw.Document.6.0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011667" y="1030514"/>
                        <a:ext cx="10368698" cy="499291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841836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4436" y="0"/>
            <a:ext cx="2940274" cy="820271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</p:spPr>
      </p:pic>
      <p:pic>
        <p:nvPicPr>
          <p:cNvPr id="8" name="Image 7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573" y="1"/>
            <a:ext cx="529562" cy="6858000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</p:spPr>
      </p:pic>
      <p:graphicFrame>
        <p:nvGraphicFramePr>
          <p:cNvPr id="2" name="Obje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30370961"/>
              </p:ext>
            </p:extLst>
          </p:nvPr>
        </p:nvGraphicFramePr>
        <p:xfrm>
          <a:off x="2773901" y="246111"/>
          <a:ext cx="9185870" cy="650303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75" name="CS ChemDraw Drawing" r:id="rId5" imgW="5368391" imgH="4320188" progId="ChemDraw.Document.6.0">
                  <p:embed/>
                </p:oleObj>
              </mc:Choice>
              <mc:Fallback>
                <p:oleObj name="CS ChemDraw Drawing" r:id="rId5" imgW="5368391" imgH="4320188" progId="ChemDraw.Document.6.0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773901" y="246111"/>
                        <a:ext cx="9185870" cy="650303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2509030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4436" y="0"/>
            <a:ext cx="2940274" cy="820271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</p:spPr>
      </p:pic>
      <p:pic>
        <p:nvPicPr>
          <p:cNvPr id="6" name="Image 5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573" y="1"/>
            <a:ext cx="529562" cy="6858000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</p:spPr>
      </p:pic>
      <p:sp>
        <p:nvSpPr>
          <p:cNvPr id="7" name="Rectangle 6"/>
          <p:cNvSpPr/>
          <p:nvPr/>
        </p:nvSpPr>
        <p:spPr>
          <a:xfrm>
            <a:off x="1830593" y="2307115"/>
            <a:ext cx="813816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3200" b="1" dirty="0"/>
          </a:p>
        </p:txBody>
      </p:sp>
      <p:sp>
        <p:nvSpPr>
          <p:cNvPr id="9" name="Titre 8"/>
          <p:cNvSpPr>
            <a:spLocks noGrp="1"/>
          </p:cNvSpPr>
          <p:nvPr>
            <p:ph type="title"/>
          </p:nvPr>
        </p:nvSpPr>
        <p:spPr>
          <a:xfrm>
            <a:off x="641873" y="852212"/>
            <a:ext cx="10515600" cy="1325563"/>
          </a:xfrm>
        </p:spPr>
        <p:txBody>
          <a:bodyPr/>
          <a:lstStyle/>
          <a:p>
            <a:pPr algn="ctr"/>
            <a:r>
              <a:rPr lang="fr-FR" b="1" dirty="0" smtClean="0">
                <a:solidFill>
                  <a:schemeClr val="accent2"/>
                </a:solidFill>
              </a:rPr>
              <a:t>Réactivité des alcènes</a:t>
            </a:r>
            <a:endParaRPr lang="fr-FR" b="1" dirty="0">
              <a:solidFill>
                <a:schemeClr val="accent2"/>
              </a:solidFill>
            </a:endParaRPr>
          </a:p>
        </p:txBody>
      </p:sp>
      <p:sp>
        <p:nvSpPr>
          <p:cNvPr id="10" name="Espace réservé du contenu 9"/>
          <p:cNvSpPr>
            <a:spLocks noGrp="1"/>
          </p:cNvSpPr>
          <p:nvPr>
            <p:ph idx="1"/>
          </p:nvPr>
        </p:nvSpPr>
        <p:spPr>
          <a:xfrm>
            <a:off x="641873" y="2307115"/>
            <a:ext cx="11550127" cy="4351338"/>
          </a:xfrm>
        </p:spPr>
        <p:txBody>
          <a:bodyPr/>
          <a:lstStyle/>
          <a:p>
            <a:pPr>
              <a:buFont typeface="Wingdings" panose="05000000000000000000" pitchFamily="2" charset="2"/>
              <a:buChar char="v"/>
            </a:pPr>
            <a:r>
              <a:rPr lang="fr-FR" dirty="0" smtClean="0"/>
              <a:t> Hydratation en milieu acide.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fr-FR" dirty="0" err="1" smtClean="0"/>
              <a:t>Hydrohalogénation</a:t>
            </a:r>
            <a:r>
              <a:rPr lang="fr-FR" dirty="0" smtClean="0"/>
              <a:t>.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fr-FR" dirty="0" smtClean="0"/>
              <a:t>Addition électrophile de H2O( action des boranes</a:t>
            </a:r>
            <a:r>
              <a:rPr lang="fr-FR" dirty="0"/>
              <a:t>) </a:t>
            </a:r>
            <a:r>
              <a:rPr lang="fr-FR" dirty="0" smtClean="0"/>
              <a:t>             Anti </a:t>
            </a:r>
            <a:r>
              <a:rPr lang="fr-FR" dirty="0" err="1" smtClean="0"/>
              <a:t>Markownikov</a:t>
            </a:r>
            <a:endParaRPr lang="fr-FR" dirty="0"/>
          </a:p>
          <a:p>
            <a:pPr>
              <a:buFont typeface="Wingdings" panose="05000000000000000000" pitchFamily="2" charset="2"/>
              <a:buChar char="v"/>
            </a:pPr>
            <a:r>
              <a:rPr lang="fr-FR" dirty="0" smtClean="0"/>
              <a:t>Addition radicalaire  </a:t>
            </a:r>
            <a:r>
              <a:rPr lang="fr-FR" dirty="0"/>
              <a:t>de </a:t>
            </a:r>
            <a:r>
              <a:rPr lang="fr-FR" dirty="0" smtClean="0"/>
              <a:t>HX                 Anti </a:t>
            </a:r>
            <a:r>
              <a:rPr lang="fr-FR" dirty="0" err="1" smtClean="0"/>
              <a:t>Markovnikov</a:t>
            </a:r>
            <a:endParaRPr lang="fr-FR" dirty="0" smtClean="0"/>
          </a:p>
          <a:p>
            <a:pPr>
              <a:buFont typeface="Wingdings" panose="05000000000000000000" pitchFamily="2" charset="2"/>
              <a:buChar char="v"/>
            </a:pPr>
            <a:r>
              <a:rPr lang="fr-FR" dirty="0" smtClean="0"/>
              <a:t>Oxydation.</a:t>
            </a:r>
            <a:endParaRPr lang="fr-FR" dirty="0"/>
          </a:p>
          <a:p>
            <a:pPr>
              <a:buFont typeface="Wingdings" panose="05000000000000000000" pitchFamily="2" charset="2"/>
              <a:buChar char="v"/>
            </a:pPr>
            <a:endParaRPr lang="fr-FR" dirty="0"/>
          </a:p>
        </p:txBody>
      </p:sp>
      <p:sp>
        <p:nvSpPr>
          <p:cNvPr id="11" name="Flèche droite 10"/>
          <p:cNvSpPr/>
          <p:nvPr/>
        </p:nvSpPr>
        <p:spPr>
          <a:xfrm>
            <a:off x="8360230" y="3545114"/>
            <a:ext cx="841828" cy="9797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Flèche droite 11"/>
          <p:cNvSpPr/>
          <p:nvPr/>
        </p:nvSpPr>
        <p:spPr>
          <a:xfrm>
            <a:off x="5094514" y="4009656"/>
            <a:ext cx="1074058" cy="15594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4" name="Audio 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430000" y="611051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0445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2786"/>
    </mc:Choice>
    <mc:Fallback xmlns="">
      <p:transition spd="slow" advTm="2278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10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4436" y="0"/>
            <a:ext cx="2940274" cy="820271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</p:spPr>
      </p:pic>
      <p:pic>
        <p:nvPicPr>
          <p:cNvPr id="6" name="Image 5"/>
          <p:cNvPicPr/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573" y="1"/>
            <a:ext cx="529562" cy="6858000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</p:spPr>
      </p:pic>
      <p:sp>
        <p:nvSpPr>
          <p:cNvPr id="10" name="Titre 9"/>
          <p:cNvSpPr>
            <a:spLocks noGrp="1"/>
          </p:cNvSpPr>
          <p:nvPr>
            <p:ph type="title"/>
          </p:nvPr>
        </p:nvSpPr>
        <p:spPr>
          <a:xfrm>
            <a:off x="3478156" y="0"/>
            <a:ext cx="8561443" cy="998990"/>
          </a:xfrm>
        </p:spPr>
        <p:txBody>
          <a:bodyPr>
            <a:normAutofit/>
          </a:bodyPr>
          <a:lstStyle/>
          <a:p>
            <a:pPr algn="ctr"/>
            <a:r>
              <a:rPr lang="fr-FR" sz="2200" b="1" dirty="0" smtClean="0">
                <a:solidFill>
                  <a:srgbClr val="00B0F0"/>
                </a:solidFill>
              </a:rPr>
              <a:t>Série 2: </a:t>
            </a:r>
            <a:r>
              <a:rPr lang="fr-FR" sz="2200" b="1" dirty="0" smtClean="0">
                <a:solidFill>
                  <a:srgbClr val="FF0000"/>
                </a:solidFill>
              </a:rPr>
              <a:t/>
            </a:r>
            <a:br>
              <a:rPr lang="fr-FR" sz="2200" b="1" dirty="0" smtClean="0">
                <a:solidFill>
                  <a:srgbClr val="FF0000"/>
                </a:solidFill>
              </a:rPr>
            </a:br>
            <a:r>
              <a:rPr lang="fr-FR" sz="2200" b="1" dirty="0" smtClean="0">
                <a:solidFill>
                  <a:srgbClr val="FF0000"/>
                </a:solidFill>
              </a:rPr>
              <a:t>Exercice 1: Identification des composés dans un enchainements réactionnel.</a:t>
            </a:r>
            <a:endParaRPr lang="fr-FR" b="1" dirty="0">
              <a:solidFill>
                <a:srgbClr val="7030A0"/>
              </a:solidFill>
            </a:endParaRPr>
          </a:p>
        </p:txBody>
      </p:sp>
      <p:pic>
        <p:nvPicPr>
          <p:cNvPr id="2" name="Audio 1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1430000" y="6096000"/>
            <a:ext cx="609600" cy="609600"/>
          </a:xfrm>
          <a:prstGeom prst="rect">
            <a:avLst/>
          </a:prstGeom>
        </p:spPr>
      </p:pic>
      <p:graphicFrame>
        <p:nvGraphicFramePr>
          <p:cNvPr id="7" name="Obje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41212424"/>
              </p:ext>
            </p:extLst>
          </p:nvPr>
        </p:nvGraphicFramePr>
        <p:xfrm>
          <a:off x="2235200" y="1148805"/>
          <a:ext cx="7968343" cy="303361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5" name="CS ChemDraw Drawing" r:id="rId9" imgW="5874746" imgH="2236763" progId="ChemDraw.Document.6.0">
                  <p:embed/>
                </p:oleObj>
              </mc:Choice>
              <mc:Fallback>
                <p:oleObj name="CS ChemDraw Drawing" r:id="rId9" imgW="5874746" imgH="2236763" progId="ChemDraw.Document.6.0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2235200" y="1148805"/>
                        <a:ext cx="7968343" cy="303361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35968621"/>
              </p:ext>
            </p:extLst>
          </p:nvPr>
        </p:nvGraphicFramePr>
        <p:xfrm>
          <a:off x="1221943" y="4539979"/>
          <a:ext cx="10208057" cy="186082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6" name="CS ChemDraw Drawing" r:id="rId11" imgW="3980379" imgH="724955" progId="ChemDraw.Document.6.0">
                  <p:embed/>
                </p:oleObj>
              </mc:Choice>
              <mc:Fallback>
                <p:oleObj name="CS ChemDraw Drawing" r:id="rId11" imgW="3980379" imgH="724955" progId="ChemDraw.Document.6.0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1221943" y="4539979"/>
                        <a:ext cx="10208057" cy="186082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7225075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2935"/>
    </mc:Choice>
    <mc:Fallback xmlns="">
      <p:transition spd="slow" advTm="1293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4436" y="0"/>
            <a:ext cx="2940274" cy="820271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</p:spPr>
      </p:pic>
      <p:pic>
        <p:nvPicPr>
          <p:cNvPr id="6" name="Image 5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573" y="1"/>
            <a:ext cx="529562" cy="6858000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</p:spPr>
      </p:pic>
      <p:graphicFrame>
        <p:nvGraphicFramePr>
          <p:cNvPr id="14" name="Obje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64397304"/>
              </p:ext>
            </p:extLst>
          </p:nvPr>
        </p:nvGraphicFramePr>
        <p:xfrm>
          <a:off x="485161" y="957943"/>
          <a:ext cx="11584865" cy="566057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03" name="CS ChemDraw Drawing" r:id="rId5" imgW="6777071" imgH="2802284" progId="ChemDraw.Document.6.0">
                  <p:embed/>
                </p:oleObj>
              </mc:Choice>
              <mc:Fallback>
                <p:oleObj name="CS ChemDraw Drawing" r:id="rId5" imgW="6777071" imgH="2802284" progId="ChemDraw.Document.6.0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85161" y="957943"/>
                        <a:ext cx="11584865" cy="566057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0157386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4436" y="0"/>
            <a:ext cx="2940274" cy="820271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</p:spPr>
      </p:pic>
      <p:pic>
        <p:nvPicPr>
          <p:cNvPr id="6" name="Image 5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573" y="1"/>
            <a:ext cx="529562" cy="6858000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</p:spPr>
      </p:pic>
      <p:graphicFrame>
        <p:nvGraphicFramePr>
          <p:cNvPr id="2" name="Obje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03548700"/>
              </p:ext>
            </p:extLst>
          </p:nvPr>
        </p:nvGraphicFramePr>
        <p:xfrm>
          <a:off x="1434420" y="406400"/>
          <a:ext cx="10546840" cy="6096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6" name="CS ChemDraw Drawing" r:id="rId5" imgW="5982780" imgH="2064668" progId="ChemDraw.Document.6.0">
                  <p:embed/>
                </p:oleObj>
              </mc:Choice>
              <mc:Fallback>
                <p:oleObj name="CS ChemDraw Drawing" r:id="rId5" imgW="5982780" imgH="2064668" progId="ChemDraw.Document.6.0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434420" y="406400"/>
                        <a:ext cx="10546840" cy="6096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311949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4436" y="0"/>
            <a:ext cx="2940274" cy="820271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</p:spPr>
      </p:pic>
      <p:pic>
        <p:nvPicPr>
          <p:cNvPr id="8" name="Image 7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573" y="1"/>
            <a:ext cx="529562" cy="6858000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</p:spPr>
      </p:pic>
      <p:graphicFrame>
        <p:nvGraphicFramePr>
          <p:cNvPr id="2" name="Obje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7915579"/>
              </p:ext>
            </p:extLst>
          </p:nvPr>
        </p:nvGraphicFramePr>
        <p:xfrm>
          <a:off x="2722677" y="116114"/>
          <a:ext cx="9338693" cy="656045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29" name="CS ChemDraw Drawing" r:id="rId5" imgW="5656327" imgH="3649628" progId="ChemDraw.Document.6.0">
                  <p:embed/>
                </p:oleObj>
              </mc:Choice>
              <mc:Fallback>
                <p:oleObj name="CS ChemDraw Drawing" r:id="rId5" imgW="5656327" imgH="3649628" progId="ChemDraw.Document.6.0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722677" y="116114"/>
                        <a:ext cx="9338693" cy="656045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2174843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4436" y="0"/>
            <a:ext cx="2940274" cy="820271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</p:spPr>
      </p:pic>
      <p:pic>
        <p:nvPicPr>
          <p:cNvPr id="6" name="Image 5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573" y="1"/>
            <a:ext cx="529562" cy="6858000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</p:spPr>
      </p:pic>
      <p:graphicFrame>
        <p:nvGraphicFramePr>
          <p:cNvPr id="2" name="Obje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38120209"/>
              </p:ext>
            </p:extLst>
          </p:nvPr>
        </p:nvGraphicFramePr>
        <p:xfrm>
          <a:off x="1508576" y="999612"/>
          <a:ext cx="9899653" cy="553181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52" name="CS ChemDraw Drawing" r:id="rId5" imgW="6764389" imgH="3780458" progId="ChemDraw.Document.6.0">
                  <p:embed/>
                </p:oleObj>
              </mc:Choice>
              <mc:Fallback>
                <p:oleObj name="CS ChemDraw Drawing" r:id="rId5" imgW="6764389" imgH="3780458" progId="ChemDraw.Document.6.0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08576" y="999612"/>
                        <a:ext cx="9899653" cy="553181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3679249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4436" y="0"/>
            <a:ext cx="2940274" cy="820271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</p:spPr>
      </p:pic>
      <p:pic>
        <p:nvPicPr>
          <p:cNvPr id="8" name="Image 7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573" y="1"/>
            <a:ext cx="529562" cy="6858000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</p:spPr>
      </p:pic>
      <p:sp>
        <p:nvSpPr>
          <p:cNvPr id="5" name="Rectangle 4"/>
          <p:cNvSpPr/>
          <p:nvPr/>
        </p:nvSpPr>
        <p:spPr>
          <a:xfrm>
            <a:off x="5765161" y="40803"/>
            <a:ext cx="118898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fr-FR" b="1" dirty="0" smtClean="0">
                <a:solidFill>
                  <a:srgbClr val="FF0000"/>
                </a:solidFill>
              </a:rPr>
              <a:t>Exercice 2:</a:t>
            </a:r>
            <a:endParaRPr lang="fr-FR" dirty="0"/>
          </a:p>
        </p:txBody>
      </p:sp>
      <p:graphicFrame>
        <p:nvGraphicFramePr>
          <p:cNvPr id="9" name="Obje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69576492"/>
              </p:ext>
            </p:extLst>
          </p:nvPr>
        </p:nvGraphicFramePr>
        <p:xfrm>
          <a:off x="928763" y="820271"/>
          <a:ext cx="11263237" cy="580441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00" name="CS ChemDraw Drawing" r:id="rId5" imgW="6312052" imgH="3252919" progId="ChemDraw.Document.6.0">
                  <p:embed/>
                </p:oleObj>
              </mc:Choice>
              <mc:Fallback>
                <p:oleObj name="CS ChemDraw Drawing" r:id="rId5" imgW="6312052" imgH="3252919" progId="ChemDraw.Document.6.0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928763" y="820271"/>
                        <a:ext cx="11263237" cy="580441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6633362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4436" y="0"/>
            <a:ext cx="2940274" cy="820271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</p:spPr>
      </p:pic>
      <p:pic>
        <p:nvPicPr>
          <p:cNvPr id="8" name="Image 7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573" y="1"/>
            <a:ext cx="529562" cy="6858000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</p:spPr>
      </p:pic>
      <p:graphicFrame>
        <p:nvGraphicFramePr>
          <p:cNvPr id="2" name="Obje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46537054"/>
              </p:ext>
            </p:extLst>
          </p:nvPr>
        </p:nvGraphicFramePr>
        <p:xfrm>
          <a:off x="1669144" y="909304"/>
          <a:ext cx="9666514" cy="558267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84" name="CS ChemDraw Drawing" r:id="rId5" imgW="6768147" imgH="3908474" progId="ChemDraw.Document.6.0">
                  <p:embed/>
                </p:oleObj>
              </mc:Choice>
              <mc:Fallback>
                <p:oleObj name="CS ChemDraw Drawing" r:id="rId5" imgW="6768147" imgH="3908474" progId="ChemDraw.Document.6.0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669144" y="909304"/>
                        <a:ext cx="9666514" cy="558267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8854838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5020</TotalTime>
  <Words>84</Words>
  <Application>Microsoft Office PowerPoint</Application>
  <PresentationFormat>Grand écran</PresentationFormat>
  <Paragraphs>16</Paragraphs>
  <Slides>12</Slides>
  <Notes>1</Notes>
  <HiddenSlides>0</HiddenSlides>
  <MMClips>3</MMClips>
  <ScaleCrop>false</ScaleCrop>
  <HeadingPairs>
    <vt:vector size="8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Serveurs OLE incorporés</vt:lpstr>
      </vt:variant>
      <vt:variant>
        <vt:i4>1</vt:i4>
      </vt:variant>
      <vt:variant>
        <vt:lpstr>Titres des diapositives</vt:lpstr>
      </vt:variant>
      <vt:variant>
        <vt:i4>12</vt:i4>
      </vt:variant>
    </vt:vector>
  </HeadingPairs>
  <TitlesOfParts>
    <vt:vector size="18" baseType="lpstr">
      <vt:lpstr>Arial</vt:lpstr>
      <vt:lpstr>Calibri</vt:lpstr>
      <vt:lpstr>Calibri Light</vt:lpstr>
      <vt:lpstr>Wingdings</vt:lpstr>
      <vt:lpstr>Thème Office</vt:lpstr>
      <vt:lpstr>CS ChemDraw Drawing</vt:lpstr>
      <vt:lpstr>Introduction générale</vt:lpstr>
      <vt:lpstr>Réactivité des alcènes</vt:lpstr>
      <vt:lpstr>Série 2:  Exercice 1: Identification des composés dans un enchainements réactionnel.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mohamed jabha</dc:creator>
  <cp:lastModifiedBy>admin</cp:lastModifiedBy>
  <cp:revision>61</cp:revision>
  <dcterms:created xsi:type="dcterms:W3CDTF">2019-10-07T11:37:29Z</dcterms:created>
  <dcterms:modified xsi:type="dcterms:W3CDTF">2020-05-18T14:23:48Z</dcterms:modified>
</cp:coreProperties>
</file>