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1" r:id="rId2"/>
    <p:sldId id="285" r:id="rId3"/>
    <p:sldId id="284" r:id="rId4"/>
    <p:sldId id="272" r:id="rId5"/>
    <p:sldId id="256" r:id="rId6"/>
    <p:sldId id="257" r:id="rId7"/>
    <p:sldId id="258" r:id="rId8"/>
    <p:sldId id="260" r:id="rId9"/>
    <p:sldId id="259" r:id="rId10"/>
    <p:sldId id="267" r:id="rId11"/>
    <p:sldId id="266" r:id="rId12"/>
    <p:sldId id="274" r:id="rId13"/>
    <p:sldId id="275" r:id="rId14"/>
    <p:sldId id="276" r:id="rId15"/>
    <p:sldId id="277" r:id="rId16"/>
    <p:sldId id="283" r:id="rId17"/>
    <p:sldId id="278" r:id="rId18"/>
    <p:sldId id="279" r:id="rId19"/>
    <p:sldId id="280" r:id="rId20"/>
    <p:sldId id="281"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434" autoAdjust="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DEA835-8EBB-4970-8776-278B87F4A21E}" type="datetimeFigureOut">
              <a:rPr lang="en-US" smtClean="0"/>
              <a:t>6/18/2020</a:t>
            </a:fld>
            <a:endParaRPr lang="en-US"/>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C0C6A5-726C-4926-A37A-AE13C5FB749F}" type="slidenum">
              <a:rPr lang="en-US" smtClean="0"/>
              <a:t>‹N°›</a:t>
            </a:fld>
            <a:endParaRPr lang="en-US"/>
          </a:p>
        </p:txBody>
      </p:sp>
    </p:spTree>
    <p:extLst>
      <p:ext uri="{BB962C8B-B14F-4D97-AF65-F5344CB8AC3E}">
        <p14:creationId xmlns:p14="http://schemas.microsoft.com/office/powerpoint/2010/main" val="1170030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BC0C6A5-726C-4926-A37A-AE13C5FB749F}" type="slidenum">
              <a:rPr lang="en-US" smtClean="0"/>
              <a:t>5</a:t>
            </a:fld>
            <a:endParaRPr lang="en-US"/>
          </a:p>
        </p:txBody>
      </p:sp>
    </p:spTree>
    <p:extLst>
      <p:ext uri="{BB962C8B-B14F-4D97-AF65-F5344CB8AC3E}">
        <p14:creationId xmlns:p14="http://schemas.microsoft.com/office/powerpoint/2010/main" val="500854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BC0C6A5-726C-4926-A37A-AE13C5FB749F}" type="slidenum">
              <a:rPr lang="en-US" smtClean="0"/>
              <a:t>6</a:t>
            </a:fld>
            <a:endParaRPr lang="en-US"/>
          </a:p>
        </p:txBody>
      </p:sp>
    </p:spTree>
    <p:extLst>
      <p:ext uri="{BB962C8B-B14F-4D97-AF65-F5344CB8AC3E}">
        <p14:creationId xmlns:p14="http://schemas.microsoft.com/office/powerpoint/2010/main" val="3598048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en-US"/>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a:p>
        </p:txBody>
      </p:sp>
      <p:sp>
        <p:nvSpPr>
          <p:cNvPr id="4" name="Espace réservé de la date 3"/>
          <p:cNvSpPr>
            <a:spLocks noGrp="1"/>
          </p:cNvSpPr>
          <p:nvPr>
            <p:ph type="dt" sz="half" idx="10"/>
          </p:nvPr>
        </p:nvSpPr>
        <p:spPr/>
        <p:txBody>
          <a:bodyPr/>
          <a:lstStyle/>
          <a:p>
            <a:fld id="{087E9227-6FB4-439F-B639-F3D56617ABF4}" type="datetimeFigureOut">
              <a:rPr lang="en-US" smtClean="0"/>
              <a:t>6/18/2020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1229739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087E9227-6FB4-439F-B639-F3D56617ABF4}" type="datetimeFigureOut">
              <a:rPr lang="en-US" smtClean="0"/>
              <a:t>6/18/2020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1277928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en-US"/>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087E9227-6FB4-439F-B639-F3D56617ABF4}" type="datetimeFigureOut">
              <a:rPr lang="en-US" smtClean="0"/>
              <a:t>6/18/2020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3615971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087E9227-6FB4-439F-B639-F3D56617ABF4}" type="datetimeFigureOut">
              <a:rPr lang="en-US" smtClean="0"/>
              <a:t>6/18/2020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4177926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en-US"/>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087E9227-6FB4-439F-B639-F3D56617ABF4}" type="datetimeFigureOut">
              <a:rPr lang="en-US" smtClean="0"/>
              <a:t>6/18/2020</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3433022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p>
            <a:fld id="{087E9227-6FB4-439F-B639-F3D56617ABF4}" type="datetimeFigureOut">
              <a:rPr lang="en-US" smtClean="0"/>
              <a:t>6/18/2020</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344743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en-US"/>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6"/>
          <p:cNvSpPr>
            <a:spLocks noGrp="1"/>
          </p:cNvSpPr>
          <p:nvPr>
            <p:ph type="dt" sz="half" idx="10"/>
          </p:nvPr>
        </p:nvSpPr>
        <p:spPr/>
        <p:txBody>
          <a:bodyPr/>
          <a:lstStyle/>
          <a:p>
            <a:fld id="{087E9227-6FB4-439F-B639-F3D56617ABF4}" type="datetimeFigureOut">
              <a:rPr lang="en-US" smtClean="0"/>
              <a:t>6/18/2020</a:t>
            </a:fld>
            <a:endParaRPr lang="en-US"/>
          </a:p>
        </p:txBody>
      </p:sp>
      <p:sp>
        <p:nvSpPr>
          <p:cNvPr id="8" name="Espace réservé du pied de page 7"/>
          <p:cNvSpPr>
            <a:spLocks noGrp="1"/>
          </p:cNvSpPr>
          <p:nvPr>
            <p:ph type="ftr" sz="quarter" idx="11"/>
          </p:nvPr>
        </p:nvSpPr>
        <p:spPr/>
        <p:txBody>
          <a:bodyPr/>
          <a:lstStyle/>
          <a:p>
            <a:endParaRPr lang="en-US"/>
          </a:p>
        </p:txBody>
      </p:sp>
      <p:sp>
        <p:nvSpPr>
          <p:cNvPr id="9" name="Espace réservé du numéro de diapositive 8"/>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1109314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e la date 2"/>
          <p:cNvSpPr>
            <a:spLocks noGrp="1"/>
          </p:cNvSpPr>
          <p:nvPr>
            <p:ph type="dt" sz="half" idx="10"/>
          </p:nvPr>
        </p:nvSpPr>
        <p:spPr/>
        <p:txBody>
          <a:bodyPr/>
          <a:lstStyle/>
          <a:p>
            <a:fld id="{087E9227-6FB4-439F-B639-F3D56617ABF4}" type="datetimeFigureOut">
              <a:rPr lang="en-US" smtClean="0"/>
              <a:t>6/18/2020</a:t>
            </a:fld>
            <a:endParaRPr lang="en-US"/>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2641030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87E9227-6FB4-439F-B639-F3D56617ABF4}" type="datetimeFigureOut">
              <a:rPr lang="en-US" smtClean="0"/>
              <a:t>6/18/2020</a:t>
            </a:fld>
            <a:endParaRPr lang="en-US"/>
          </a:p>
        </p:txBody>
      </p:sp>
      <p:sp>
        <p:nvSpPr>
          <p:cNvPr id="3" name="Espace réservé du pied de page 2"/>
          <p:cNvSpPr>
            <a:spLocks noGrp="1"/>
          </p:cNvSpPr>
          <p:nvPr>
            <p:ph type="ftr" sz="quarter" idx="11"/>
          </p:nvPr>
        </p:nvSpPr>
        <p:spPr/>
        <p:txBody>
          <a:bodyPr/>
          <a:lstStyle/>
          <a:p>
            <a:endParaRPr lang="en-US"/>
          </a:p>
        </p:txBody>
      </p:sp>
      <p:sp>
        <p:nvSpPr>
          <p:cNvPr id="4" name="Espace réservé du numéro de diapositive 3"/>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1093602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en-US"/>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87E9227-6FB4-439F-B639-F3D56617ABF4}" type="datetimeFigureOut">
              <a:rPr lang="en-US" smtClean="0"/>
              <a:t>6/18/2020</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1317064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en-US"/>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87E9227-6FB4-439F-B639-F3D56617ABF4}" type="datetimeFigureOut">
              <a:rPr lang="en-US" smtClean="0"/>
              <a:t>6/18/2020</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83CB3FD5-ED7D-46E8-9F99-164114A385F5}" type="slidenum">
              <a:rPr lang="en-US" smtClean="0"/>
              <a:t>‹N°›</a:t>
            </a:fld>
            <a:endParaRPr lang="en-US"/>
          </a:p>
        </p:txBody>
      </p:sp>
    </p:spTree>
    <p:extLst>
      <p:ext uri="{BB962C8B-B14F-4D97-AF65-F5344CB8AC3E}">
        <p14:creationId xmlns:p14="http://schemas.microsoft.com/office/powerpoint/2010/main" val="3783476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en-US"/>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7E9227-6FB4-439F-B639-F3D56617ABF4}" type="datetimeFigureOut">
              <a:rPr lang="en-US" smtClean="0"/>
              <a:t>6/18/2020</a:t>
            </a:fld>
            <a:endParaRPr lang="en-US"/>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CB3FD5-ED7D-46E8-9F99-164114A385F5}" type="slidenum">
              <a:rPr lang="en-US" smtClean="0"/>
              <a:t>‹N°›</a:t>
            </a:fld>
            <a:endParaRPr lang="en-US"/>
          </a:p>
        </p:txBody>
      </p:sp>
    </p:spTree>
    <p:extLst>
      <p:ext uri="{BB962C8B-B14F-4D97-AF65-F5344CB8AC3E}">
        <p14:creationId xmlns:p14="http://schemas.microsoft.com/office/powerpoint/2010/main" val="23810887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jpeg"/><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xml"/><Relationship Id="rId7" Type="http://schemas.openxmlformats.org/officeDocument/2006/relationships/image" Target="../media/image3.png"/><Relationship Id="rId2" Type="http://schemas.openxmlformats.org/officeDocument/2006/relationships/audio" Target="../media/media3.wma"/><Relationship Id="rId1" Type="http://schemas.microsoft.com/office/2007/relationships/media" Target="../media/media3.wma"/><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notesSlide" Target="../notesSlides/notesSlide1.xml"/><Relationship Id="rId9"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jpeg"/><Relationship Id="rId7"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2.jpeg"/><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5">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7" name="Rectangle 6"/>
          <p:cNvSpPr/>
          <p:nvPr/>
        </p:nvSpPr>
        <p:spPr>
          <a:xfrm>
            <a:off x="1830593" y="2307115"/>
            <a:ext cx="8138160" cy="584775"/>
          </a:xfrm>
          <a:prstGeom prst="rect">
            <a:avLst/>
          </a:prstGeom>
        </p:spPr>
        <p:txBody>
          <a:bodyPr wrap="square">
            <a:spAutoFit/>
          </a:bodyPr>
          <a:lstStyle/>
          <a:p>
            <a:pPr algn="ctr"/>
            <a:endParaRPr lang="fr-FR" sz="3200" b="1" dirty="0"/>
          </a:p>
        </p:txBody>
      </p:sp>
      <p:sp>
        <p:nvSpPr>
          <p:cNvPr id="9" name="Titre 8"/>
          <p:cNvSpPr>
            <a:spLocks noGrp="1"/>
          </p:cNvSpPr>
          <p:nvPr>
            <p:ph type="title"/>
          </p:nvPr>
        </p:nvSpPr>
        <p:spPr>
          <a:xfrm>
            <a:off x="641873" y="852212"/>
            <a:ext cx="10515600" cy="1325563"/>
          </a:xfrm>
        </p:spPr>
        <p:txBody>
          <a:bodyPr>
            <a:normAutofit/>
          </a:bodyPr>
          <a:lstStyle/>
          <a:p>
            <a:pPr algn="ctr"/>
            <a:r>
              <a:rPr lang="fr-FR" sz="4000" b="1" dirty="0">
                <a:solidFill>
                  <a:schemeClr val="accent2"/>
                </a:solidFill>
              </a:rPr>
              <a:t>TRAVAUX </a:t>
            </a:r>
            <a:r>
              <a:rPr lang="fr-FR" sz="4000" b="1" dirty="0" smtClean="0">
                <a:solidFill>
                  <a:schemeClr val="accent2"/>
                </a:solidFill>
              </a:rPr>
              <a:t>PRATIQUES DE </a:t>
            </a:r>
            <a:r>
              <a:rPr lang="fr-FR" sz="4000" b="1" dirty="0">
                <a:solidFill>
                  <a:schemeClr val="accent2"/>
                </a:solidFill>
              </a:rPr>
              <a:t>CHIMIE ORGANIQUE</a:t>
            </a:r>
          </a:p>
        </p:txBody>
      </p:sp>
      <p:sp>
        <p:nvSpPr>
          <p:cNvPr id="10" name="Espace réservé du contenu 9"/>
          <p:cNvSpPr>
            <a:spLocks noGrp="1"/>
          </p:cNvSpPr>
          <p:nvPr>
            <p:ph idx="1"/>
          </p:nvPr>
        </p:nvSpPr>
        <p:spPr>
          <a:xfrm>
            <a:off x="641873" y="1886201"/>
            <a:ext cx="11550127" cy="4351338"/>
          </a:xfrm>
        </p:spPr>
        <p:txBody>
          <a:bodyPr>
            <a:normAutofit fontScale="62500" lnSpcReduction="20000"/>
          </a:bodyPr>
          <a:lstStyle/>
          <a:p>
            <a:pPr marL="0" indent="0">
              <a:buNone/>
            </a:pPr>
            <a:r>
              <a:rPr lang="fr-FR" dirty="0"/>
              <a:t> </a:t>
            </a:r>
            <a:r>
              <a:rPr lang="fr-FR" dirty="0" smtClean="0"/>
              <a:t>                                                                          </a:t>
            </a:r>
            <a:r>
              <a:rPr lang="fr-FR" sz="3600" b="1" dirty="0" smtClean="0"/>
              <a:t>Objectif </a:t>
            </a:r>
            <a:r>
              <a:rPr lang="fr-FR" sz="3600" b="1" dirty="0"/>
              <a:t>:</a:t>
            </a:r>
          </a:p>
          <a:p>
            <a:pPr>
              <a:buFont typeface="Wingdings" panose="05000000000000000000" pitchFamily="2" charset="2"/>
              <a:buChar char="v"/>
            </a:pPr>
            <a:r>
              <a:rPr lang="fr-FR" dirty="0"/>
              <a:t>Familiariser l’étudiant à la synthèse organique en utilisant lors de ces </a:t>
            </a:r>
            <a:r>
              <a:rPr lang="fr-FR" dirty="0" smtClean="0"/>
              <a:t>manipulations des </a:t>
            </a:r>
            <a:r>
              <a:rPr lang="fr-FR" dirty="0"/>
              <a:t>techniques élaborées</a:t>
            </a:r>
            <a:r>
              <a:rPr lang="fr-FR" dirty="0" smtClean="0"/>
              <a:t>.</a:t>
            </a:r>
          </a:p>
          <a:p>
            <a:pPr marL="0" indent="0">
              <a:buNone/>
            </a:pPr>
            <a:endParaRPr lang="fr-FR" dirty="0"/>
          </a:p>
          <a:p>
            <a:pPr>
              <a:buFont typeface="Wingdings" panose="05000000000000000000" pitchFamily="2" charset="2"/>
              <a:buChar char="v"/>
            </a:pPr>
            <a:r>
              <a:rPr lang="fr-FR" dirty="0"/>
              <a:t>Faire de nouvelles synthèses quelques fois délicates et qui nécessitent beaucoup </a:t>
            </a:r>
            <a:r>
              <a:rPr lang="fr-FR" dirty="0" smtClean="0"/>
              <a:t>de soins.</a:t>
            </a:r>
          </a:p>
          <a:p>
            <a:pPr marL="0" indent="0">
              <a:buNone/>
            </a:pPr>
            <a:endParaRPr lang="fr-FR" dirty="0"/>
          </a:p>
          <a:p>
            <a:pPr>
              <a:buFont typeface="Wingdings" panose="05000000000000000000" pitchFamily="2" charset="2"/>
              <a:buChar char="v"/>
            </a:pPr>
            <a:r>
              <a:rPr lang="fr-FR" dirty="0"/>
              <a:t>Développer la réflexion des étudiants au moyen de questions d’ordres théorique </a:t>
            </a:r>
            <a:r>
              <a:rPr lang="fr-FR" dirty="0" smtClean="0"/>
              <a:t>et pratique </a:t>
            </a:r>
            <a:r>
              <a:rPr lang="fr-FR" dirty="0"/>
              <a:t>quelques fois insérées dans le texte pour faciliter ainsi le contrôle des connaissances</a:t>
            </a:r>
            <a:r>
              <a:rPr lang="fr-FR" dirty="0" smtClean="0"/>
              <a:t>.</a:t>
            </a:r>
          </a:p>
          <a:p>
            <a:pPr marL="0" indent="0">
              <a:buNone/>
            </a:pPr>
            <a:endParaRPr lang="fr-FR" dirty="0"/>
          </a:p>
          <a:p>
            <a:pPr>
              <a:buFont typeface="Wingdings" panose="05000000000000000000" pitchFamily="2" charset="2"/>
              <a:buChar char="v"/>
            </a:pPr>
            <a:r>
              <a:rPr lang="fr-FR" dirty="0"/>
              <a:t>Au cours de chaque manipulation, l’étudiant peut être questionné oralement sur le travail en</a:t>
            </a:r>
          </a:p>
          <a:p>
            <a:pPr marL="0" indent="0">
              <a:buNone/>
            </a:pPr>
            <a:r>
              <a:rPr lang="fr-FR" dirty="0"/>
              <a:t>cours ou accompli. Il devra démontrer qu’il a cherché à atteindre intelligemment un but</a:t>
            </a:r>
            <a:r>
              <a:rPr lang="fr-FR" dirty="0" smtClean="0"/>
              <a:t>.</a:t>
            </a:r>
          </a:p>
          <a:p>
            <a:pPr marL="0" indent="0">
              <a:buNone/>
            </a:pPr>
            <a:endParaRPr lang="fr-FR" dirty="0"/>
          </a:p>
          <a:p>
            <a:pPr>
              <a:buFont typeface="Wingdings" panose="05000000000000000000" pitchFamily="2" charset="2"/>
              <a:buChar char="v"/>
            </a:pPr>
            <a:r>
              <a:rPr lang="fr-FR" dirty="0"/>
              <a:t>Le compte rendu exigé pour chaque manipulation doit comporter, des réponses </a:t>
            </a:r>
            <a:r>
              <a:rPr lang="fr-FR" dirty="0" smtClean="0"/>
              <a:t>aux questions </a:t>
            </a:r>
            <a:r>
              <a:rPr lang="fr-FR" dirty="0"/>
              <a:t>demandées : mécanisme, poids, rendement, critère de pureté des différents </a:t>
            </a:r>
            <a:r>
              <a:rPr lang="fr-FR" dirty="0" smtClean="0"/>
              <a:t>produits synthétisés </a:t>
            </a:r>
            <a:r>
              <a:rPr lang="fr-FR" dirty="0"/>
              <a:t>; ainsi que le schéma des principaux montages, </a:t>
            </a:r>
            <a:r>
              <a:rPr lang="fr-FR" b="1" u="sng" dirty="0"/>
              <a:t>mais en aucun cas, le </a:t>
            </a:r>
            <a:r>
              <a:rPr lang="fr-FR" b="1" u="sng" dirty="0" smtClean="0"/>
              <a:t>mode opératoire</a:t>
            </a:r>
            <a:r>
              <a:rPr lang="fr-FR" dirty="0"/>
              <a:t>.</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110514"/>
            <a:ext cx="609600" cy="609600"/>
          </a:xfrm>
          <a:prstGeom prst="rect">
            <a:avLst/>
          </a:prstGeom>
        </p:spPr>
      </p:pic>
    </p:spTree>
    <p:extLst>
      <p:ext uri="{BB962C8B-B14F-4D97-AF65-F5344CB8AC3E}">
        <p14:creationId xmlns:p14="http://schemas.microsoft.com/office/powerpoint/2010/main" val="3867305789"/>
      </p:ext>
    </p:extLst>
  </p:cSld>
  <p:clrMapOvr>
    <a:masterClrMapping/>
  </p:clrMapOvr>
  <mc:AlternateContent xmlns:mc="http://schemas.openxmlformats.org/markup-compatibility/2006" xmlns:p14="http://schemas.microsoft.com/office/powerpoint/2010/main">
    <mc:Choice Requires="p14">
      <p:transition spd="slow" p14:dur="2000" advTm="32"/>
    </mc:Choice>
    <mc:Fallback xmlns="">
      <p:transition spd="slow" advTm="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9393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8" name="Image 7"/>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5" name="Rectangle 4"/>
          <p:cNvSpPr/>
          <p:nvPr/>
        </p:nvSpPr>
        <p:spPr>
          <a:xfrm>
            <a:off x="5945944" y="450939"/>
            <a:ext cx="1964342" cy="523220"/>
          </a:xfrm>
          <a:prstGeom prst="rect">
            <a:avLst/>
          </a:prstGeom>
        </p:spPr>
        <p:txBody>
          <a:bodyPr wrap="square">
            <a:spAutoFit/>
          </a:bodyPr>
          <a:lstStyle/>
          <a:p>
            <a:pPr algn="ctr"/>
            <a:r>
              <a:rPr lang="fr-FR" sz="2800" b="1" dirty="0">
                <a:solidFill>
                  <a:srgbClr val="FF0000"/>
                </a:solidFill>
              </a:rPr>
              <a:t>SECHAGE.</a:t>
            </a:r>
            <a:endParaRPr lang="fr-FR" sz="2800" dirty="0"/>
          </a:p>
        </p:txBody>
      </p:sp>
      <p:sp>
        <p:nvSpPr>
          <p:cNvPr id="9" name="Rectangle 8"/>
          <p:cNvSpPr/>
          <p:nvPr/>
        </p:nvSpPr>
        <p:spPr>
          <a:xfrm>
            <a:off x="1248229" y="1166843"/>
            <a:ext cx="10551885" cy="5632311"/>
          </a:xfrm>
          <a:prstGeom prst="rect">
            <a:avLst/>
          </a:prstGeom>
        </p:spPr>
        <p:txBody>
          <a:bodyPr wrap="square">
            <a:spAutoFit/>
          </a:bodyPr>
          <a:lstStyle/>
          <a:p>
            <a:r>
              <a:rPr lang="fr-FR" sz="2400" dirty="0" smtClean="0"/>
              <a:t>       L’eau </a:t>
            </a:r>
            <a:r>
              <a:rPr lang="fr-FR" sz="2400" dirty="0"/>
              <a:t>constitue une impureté des solides et aussi des liquides : en distillant un liquide en présence d’eau, il peut y avoir réaction (hydrolyse) ou entraînement à la vapeur (point d’ébullition abaissé). </a:t>
            </a:r>
            <a:endParaRPr lang="fr-FR" sz="2400" dirty="0" smtClean="0"/>
          </a:p>
          <a:p>
            <a:r>
              <a:rPr lang="fr-FR" sz="2400" dirty="0" smtClean="0"/>
              <a:t>Le </a:t>
            </a:r>
            <a:r>
              <a:rPr lang="fr-FR" sz="2400" dirty="0"/>
              <a:t>séchage doit donc précéder toute distillation. Il s’effectue de préférence en solution, par exemple dans le solvant d’extraction. </a:t>
            </a:r>
            <a:endParaRPr lang="fr-FR" sz="2400" dirty="0" smtClean="0"/>
          </a:p>
          <a:p>
            <a:endParaRPr lang="fr-FR" sz="2400" dirty="0" smtClean="0"/>
          </a:p>
          <a:p>
            <a:r>
              <a:rPr lang="fr-FR" sz="2400" dirty="0" smtClean="0"/>
              <a:t>      Le </a:t>
            </a:r>
            <a:r>
              <a:rPr lang="fr-FR" sz="2400" dirty="0"/>
              <a:t>séchage le plus courant est le séchage par agent chimique qui s’effectue en mettant en contact l’agent desséchant et le liquide à sécher. </a:t>
            </a:r>
            <a:endParaRPr lang="fr-FR" sz="2400" dirty="0" smtClean="0"/>
          </a:p>
          <a:p>
            <a:r>
              <a:rPr lang="fr-FR" sz="2400" dirty="0" smtClean="0"/>
              <a:t>L’agent </a:t>
            </a:r>
            <a:r>
              <a:rPr lang="fr-FR" sz="2400" dirty="0"/>
              <a:t>desséchant réagit avec l’eau : il ne doit pas être réactif avec le produit à sécher et doit pouvoir en être séparé facilement. </a:t>
            </a:r>
            <a:endParaRPr lang="fr-FR" sz="2400" dirty="0" smtClean="0"/>
          </a:p>
          <a:p>
            <a:endParaRPr lang="fr-FR" sz="2400" dirty="0" smtClean="0"/>
          </a:p>
          <a:p>
            <a:r>
              <a:rPr lang="fr-FR" sz="2400" dirty="0" smtClean="0"/>
              <a:t>      Il </a:t>
            </a:r>
            <a:r>
              <a:rPr lang="fr-FR" sz="2400" dirty="0"/>
              <a:t>existe deux classes principales d’agents desséchants : </a:t>
            </a:r>
            <a:endParaRPr lang="fr-FR" sz="2400" dirty="0" smtClean="0"/>
          </a:p>
          <a:p>
            <a:r>
              <a:rPr lang="fr-FR" sz="2400" dirty="0" smtClean="0"/>
              <a:t>1- </a:t>
            </a:r>
            <a:r>
              <a:rPr lang="fr-FR" sz="2400" dirty="0"/>
              <a:t>les produits réagissant de manière irréversible avec l’eau (P2O5, </a:t>
            </a:r>
            <a:r>
              <a:rPr lang="fr-FR" sz="2400" dirty="0" err="1"/>
              <a:t>CaO</a:t>
            </a:r>
            <a:r>
              <a:rPr lang="fr-FR" sz="2400" dirty="0"/>
              <a:t>, Na). On peut distiller les liquides à leur contact, mais leur emploi est limité par leur grande réactivité.</a:t>
            </a:r>
          </a:p>
        </p:txBody>
      </p:sp>
    </p:spTree>
    <p:extLst>
      <p:ext uri="{BB962C8B-B14F-4D97-AF65-F5344CB8AC3E}">
        <p14:creationId xmlns:p14="http://schemas.microsoft.com/office/powerpoint/2010/main" val="6633362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7" name="Rectangle 6"/>
          <p:cNvSpPr/>
          <p:nvPr/>
        </p:nvSpPr>
        <p:spPr>
          <a:xfrm>
            <a:off x="769257" y="820271"/>
            <a:ext cx="10726057" cy="2862322"/>
          </a:xfrm>
          <a:prstGeom prst="rect">
            <a:avLst/>
          </a:prstGeom>
        </p:spPr>
        <p:txBody>
          <a:bodyPr wrap="square">
            <a:spAutoFit/>
          </a:bodyPr>
          <a:lstStyle/>
          <a:p>
            <a:r>
              <a:rPr lang="fr-FR" sz="2000" dirty="0"/>
              <a:t>2- Les sels (ou autres produits) anhydres formant des hydrates avec l’eau, de manière réversible. Leurs choix dépendent de leur caractère chimique (neutre, acide, basique), de leur capacité, de leur rapidité d’action</a:t>
            </a:r>
            <a:r>
              <a:rPr lang="fr-FR" sz="2000" dirty="0" smtClean="0"/>
              <a:t>.</a:t>
            </a:r>
          </a:p>
          <a:p>
            <a:r>
              <a:rPr lang="fr-FR" sz="2000" dirty="0" smtClean="0"/>
              <a:t> </a:t>
            </a:r>
            <a:r>
              <a:rPr lang="fr-FR" sz="2000" dirty="0"/>
              <a:t>Ex : Na2SO4 , CaSO4 sont des sels neutres pouvant être employés dans tous les cas : CaCl2 a une grande capacité de séchage mais réagit avec beaucoup de produits ; KOH, </a:t>
            </a:r>
            <a:r>
              <a:rPr lang="fr-FR" sz="2000" dirty="0" err="1"/>
              <a:t>NaOH</a:t>
            </a:r>
            <a:r>
              <a:rPr lang="fr-FR" sz="2000" dirty="0"/>
              <a:t> et K2CO3 ont un caractère basique : </a:t>
            </a:r>
            <a:endParaRPr lang="fr-FR" sz="2000" dirty="0" smtClean="0"/>
          </a:p>
          <a:p>
            <a:r>
              <a:rPr lang="fr-FR" sz="2000" dirty="0" smtClean="0"/>
              <a:t>L’efficacité </a:t>
            </a:r>
            <a:r>
              <a:rPr lang="fr-FR" sz="2000" dirty="0"/>
              <a:t>du séchage est plus grande si on sèche plusieurs fois avec de nouvelles portions de desséchant, plutôt qu’une seule fois avec la totalité. Il faut agiter pour favoriser le contact entre le liquide et l’agent dessèchement et attendre un certain temps. </a:t>
            </a:r>
          </a:p>
        </p:txBody>
      </p:sp>
      <p:pic>
        <p:nvPicPr>
          <p:cNvPr id="3074" name="Picture 2" descr="Afficher l’image sour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436" y="3740650"/>
            <a:ext cx="5042560" cy="292140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fficher l’image sour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4547" y="3817824"/>
            <a:ext cx="3792310" cy="284423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fficher l’image sour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4408" y="3817824"/>
            <a:ext cx="2336911" cy="2728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47006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5012143" y="148525"/>
            <a:ext cx="5046257" cy="523220"/>
          </a:xfrm>
          <a:prstGeom prst="rect">
            <a:avLst/>
          </a:prstGeom>
        </p:spPr>
        <p:txBody>
          <a:bodyPr wrap="square">
            <a:spAutoFit/>
          </a:bodyPr>
          <a:lstStyle/>
          <a:p>
            <a:r>
              <a:rPr lang="fr-FR" sz="2800" b="1" dirty="0">
                <a:solidFill>
                  <a:srgbClr val="FF0000"/>
                </a:solidFill>
              </a:rPr>
              <a:t>POINT DE FUSION.</a:t>
            </a:r>
            <a:endParaRPr lang="fr-FR" sz="2800" dirty="0"/>
          </a:p>
        </p:txBody>
      </p:sp>
      <p:sp>
        <p:nvSpPr>
          <p:cNvPr id="2" name="Rectangle 1"/>
          <p:cNvSpPr/>
          <p:nvPr/>
        </p:nvSpPr>
        <p:spPr>
          <a:xfrm>
            <a:off x="1480458" y="856358"/>
            <a:ext cx="10276113" cy="5262979"/>
          </a:xfrm>
          <a:prstGeom prst="rect">
            <a:avLst/>
          </a:prstGeom>
        </p:spPr>
        <p:txBody>
          <a:bodyPr wrap="square">
            <a:spAutoFit/>
          </a:bodyPr>
          <a:lstStyle/>
          <a:p>
            <a:r>
              <a:rPr lang="fr-FR" sz="2400" b="1" dirty="0">
                <a:solidFill>
                  <a:schemeClr val="accent2"/>
                </a:solidFill>
              </a:rPr>
              <a:t>I- Principe :</a:t>
            </a:r>
          </a:p>
          <a:p>
            <a:r>
              <a:rPr lang="fr-FR" sz="2400" dirty="0"/>
              <a:t>Le point de fusion est la température à laquelle un solide devient liquide. La </a:t>
            </a:r>
            <a:r>
              <a:rPr lang="fr-FR" sz="2400" dirty="0" smtClean="0"/>
              <a:t>plupart des </a:t>
            </a:r>
            <a:r>
              <a:rPr lang="fr-FR" sz="2400" dirty="0"/>
              <a:t>composés organiques fondent entre 50°C et 300°C. Facile à mesurer, (four, banc </a:t>
            </a:r>
            <a:r>
              <a:rPr lang="fr-FR" sz="2400" dirty="0" err="1" smtClean="0"/>
              <a:t>Kofler</a:t>
            </a:r>
            <a:r>
              <a:rPr lang="fr-FR" sz="2400" dirty="0" smtClean="0"/>
              <a:t>) le </a:t>
            </a:r>
            <a:r>
              <a:rPr lang="fr-FR" sz="2400" dirty="0"/>
              <a:t>point de fusion constitue pour un solide un bon critère de pureté. On montre en effet, </a:t>
            </a:r>
            <a:r>
              <a:rPr lang="fr-FR" sz="2400" dirty="0" err="1" smtClean="0"/>
              <a:t>enthermodynamique</a:t>
            </a:r>
            <a:r>
              <a:rPr lang="fr-FR" sz="2400" dirty="0"/>
              <a:t>, que le mélange de deux produits différents (corps pur + impureté </a:t>
            </a:r>
            <a:r>
              <a:rPr lang="fr-FR" sz="2400" dirty="0" smtClean="0"/>
              <a:t>par exemple</a:t>
            </a:r>
            <a:r>
              <a:rPr lang="fr-FR" sz="2400" dirty="0"/>
              <a:t>) fond à une température inferieure à celle de chacun des constituants du </a:t>
            </a:r>
            <a:r>
              <a:rPr lang="fr-FR" sz="2400" dirty="0" smtClean="0"/>
              <a:t>mélange. Cela </a:t>
            </a:r>
            <a:r>
              <a:rPr lang="fr-FR" sz="2400" dirty="0"/>
              <a:t>signifie, qu’après avoir subi plusieurs procédés destinés à le purifier, un solide doit </a:t>
            </a:r>
            <a:r>
              <a:rPr lang="fr-FR" sz="2400" dirty="0" smtClean="0"/>
              <a:t>avoir une </a:t>
            </a:r>
            <a:r>
              <a:rPr lang="fr-FR" sz="2400" dirty="0"/>
              <a:t>température de fusion invariable</a:t>
            </a:r>
          </a:p>
          <a:p>
            <a:endParaRPr lang="fr-FR" sz="2400" dirty="0"/>
          </a:p>
          <a:p>
            <a:r>
              <a:rPr lang="fr-FR" sz="2400" b="1" dirty="0">
                <a:solidFill>
                  <a:schemeClr val="accent2"/>
                </a:solidFill>
              </a:rPr>
              <a:t>II- Technique de mesure :</a:t>
            </a:r>
          </a:p>
          <a:p>
            <a:r>
              <a:rPr lang="fr-FR" sz="2400" dirty="0"/>
              <a:t>La détermination d’un point de fusion se fait soit avec un four, soit avec le banc </a:t>
            </a:r>
            <a:r>
              <a:rPr lang="fr-FR" sz="2400" dirty="0" err="1" smtClean="0"/>
              <a:t>Kofler</a:t>
            </a:r>
            <a:r>
              <a:rPr lang="fr-FR" sz="2400" dirty="0" smtClean="0"/>
              <a:t>. L’échantillon </a:t>
            </a:r>
            <a:r>
              <a:rPr lang="fr-FR" sz="2400" dirty="0"/>
              <a:t>doit être sec et finement pulvérisé.</a:t>
            </a:r>
          </a:p>
          <a:p>
            <a:r>
              <a:rPr lang="fr-FR" sz="2400" dirty="0"/>
              <a:t>a- le four à point de fusion :</a:t>
            </a:r>
          </a:p>
        </p:txBody>
      </p:sp>
      <p:pic>
        <p:nvPicPr>
          <p:cNvPr id="12290" name="Picture 2" descr="Afficher l’image sour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2041" y="73296"/>
            <a:ext cx="3912718" cy="1242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3070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2" name="Rectangle 1"/>
          <p:cNvSpPr/>
          <p:nvPr/>
        </p:nvSpPr>
        <p:spPr>
          <a:xfrm>
            <a:off x="1451429" y="820271"/>
            <a:ext cx="10537371" cy="3477875"/>
          </a:xfrm>
          <a:prstGeom prst="rect">
            <a:avLst/>
          </a:prstGeom>
        </p:spPr>
        <p:txBody>
          <a:bodyPr wrap="square">
            <a:spAutoFit/>
          </a:bodyPr>
          <a:lstStyle/>
          <a:p>
            <a:r>
              <a:rPr lang="fr-FR" sz="2000" dirty="0" smtClean="0"/>
              <a:t>La </a:t>
            </a:r>
            <a:r>
              <a:rPr lang="fr-FR" sz="2000" dirty="0"/>
              <a:t>substance est placée dans un tube capillaire à paroi mince que l’on chauffe sur un bloc Métallique de cuivre muni d’un thermomètre. Le support du bloc comporte un oculaire permettant d’observer le changement de phase. La valeur de la température est lue sur le thermomètre lors de la fusion. </a:t>
            </a:r>
            <a:endParaRPr lang="fr-FR" sz="2000" dirty="0" smtClean="0"/>
          </a:p>
          <a:p>
            <a:endParaRPr lang="fr-FR" sz="2000" dirty="0" smtClean="0"/>
          </a:p>
          <a:p>
            <a:r>
              <a:rPr lang="fr-FR" sz="2000" b="1" dirty="0" smtClean="0">
                <a:solidFill>
                  <a:schemeClr val="accent2"/>
                </a:solidFill>
              </a:rPr>
              <a:t>b- </a:t>
            </a:r>
            <a:r>
              <a:rPr lang="fr-FR" sz="2000" b="1" dirty="0">
                <a:solidFill>
                  <a:schemeClr val="accent2"/>
                </a:solidFill>
              </a:rPr>
              <a:t>Le Banc </a:t>
            </a:r>
            <a:r>
              <a:rPr lang="fr-FR" sz="2000" b="1" dirty="0" err="1">
                <a:solidFill>
                  <a:schemeClr val="accent2"/>
                </a:solidFill>
              </a:rPr>
              <a:t>Kofler</a:t>
            </a:r>
            <a:r>
              <a:rPr lang="fr-FR" sz="2000" b="1" dirty="0">
                <a:solidFill>
                  <a:schemeClr val="accent2"/>
                </a:solidFill>
              </a:rPr>
              <a:t> </a:t>
            </a:r>
            <a:endParaRPr lang="fr-FR" sz="2000" b="1" dirty="0" smtClean="0">
              <a:solidFill>
                <a:schemeClr val="accent2"/>
              </a:solidFill>
            </a:endParaRPr>
          </a:p>
          <a:p>
            <a:r>
              <a:rPr lang="fr-FR" sz="2000" dirty="0" smtClean="0"/>
              <a:t>C’est </a:t>
            </a:r>
            <a:r>
              <a:rPr lang="fr-FR" sz="2000" dirty="0"/>
              <a:t>une plaque métallique chauffée électriquement de façon à réaliser un gradient de Température. L’échantillon y est posé et déplacé à l’aide d’un index. La température de fusion est lue directement sur une échelle graduée. Le banc doit être étalonné avant utilisation à l’aide de substances standards. </a:t>
            </a:r>
            <a:endParaRPr lang="fr-FR" sz="2000" dirty="0" smtClean="0"/>
          </a:p>
          <a:p>
            <a:pPr marL="342900" indent="-342900">
              <a:buFont typeface="Arial" panose="020B0604020202020204" pitchFamily="34" charset="0"/>
              <a:buChar char="•"/>
            </a:pPr>
            <a:r>
              <a:rPr lang="fr-FR" sz="2000" dirty="0" smtClean="0"/>
              <a:t> </a:t>
            </a:r>
            <a:r>
              <a:rPr lang="fr-FR" sz="2000" dirty="0"/>
              <a:t>Il est recommandé d’effectuer une mesure rapide pour déterminer approximativement le point de fusion, puis une mesure plus précise en chauffant lentement et progressivement. </a:t>
            </a:r>
          </a:p>
        </p:txBody>
      </p:sp>
      <p:pic>
        <p:nvPicPr>
          <p:cNvPr id="8194" name="Picture 2" descr="Afficher l’image sourc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7221" y="4790941"/>
            <a:ext cx="3047961" cy="172576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Afficher l’image sour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1314" y="4298146"/>
            <a:ext cx="7567486" cy="2559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87620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5012143" y="148525"/>
            <a:ext cx="5046257" cy="523220"/>
          </a:xfrm>
          <a:prstGeom prst="rect">
            <a:avLst/>
          </a:prstGeom>
        </p:spPr>
        <p:txBody>
          <a:bodyPr wrap="square">
            <a:spAutoFit/>
          </a:bodyPr>
          <a:lstStyle/>
          <a:p>
            <a:r>
              <a:rPr lang="fr-FR" sz="2800" b="1" dirty="0">
                <a:solidFill>
                  <a:srgbClr val="FF0000"/>
                </a:solidFill>
              </a:rPr>
              <a:t>INDICE DE REFRACTION.</a:t>
            </a:r>
            <a:endParaRPr lang="fr-FR" sz="2800" dirty="0"/>
          </a:p>
        </p:txBody>
      </p:sp>
      <p:sp>
        <p:nvSpPr>
          <p:cNvPr id="2" name="Rectangle 1"/>
          <p:cNvSpPr/>
          <p:nvPr/>
        </p:nvSpPr>
        <p:spPr>
          <a:xfrm>
            <a:off x="899886" y="1378872"/>
            <a:ext cx="10856685" cy="4893647"/>
          </a:xfrm>
          <a:prstGeom prst="rect">
            <a:avLst/>
          </a:prstGeom>
        </p:spPr>
        <p:txBody>
          <a:bodyPr wrap="square">
            <a:spAutoFit/>
          </a:bodyPr>
          <a:lstStyle/>
          <a:p>
            <a:r>
              <a:rPr lang="fr-FR" sz="2400" dirty="0"/>
              <a:t>L’indice de réfraction d’un liquide est une constante physique très importante, facile à déterminer avec précision. Il est utilisé comme critère de pureté et comme moyen d’identification des liquides. </a:t>
            </a:r>
            <a:endParaRPr lang="fr-FR" sz="2400" dirty="0" smtClean="0"/>
          </a:p>
          <a:p>
            <a:endParaRPr lang="fr-FR" sz="2400" dirty="0" smtClean="0"/>
          </a:p>
          <a:p>
            <a:r>
              <a:rPr lang="fr-FR" sz="2400" dirty="0" smtClean="0"/>
              <a:t>L’indice </a:t>
            </a:r>
            <a:r>
              <a:rPr lang="fr-FR" sz="2400" dirty="0"/>
              <a:t>est le rapport de la vitesse d’une radiation lumineuse dans le vide à sa vitesse dans le liquide considéré, à une température donnée. </a:t>
            </a:r>
            <a:endParaRPr lang="fr-FR" sz="2400" dirty="0" smtClean="0"/>
          </a:p>
          <a:p>
            <a:endParaRPr lang="fr-FR" sz="2400" dirty="0" smtClean="0"/>
          </a:p>
          <a:p>
            <a:r>
              <a:rPr lang="fr-FR" sz="2400" dirty="0" smtClean="0"/>
              <a:t>Pour </a:t>
            </a:r>
            <a:r>
              <a:rPr lang="fr-FR" sz="2400" dirty="0"/>
              <a:t>mesurer un indice, on utilise un réfractomètre muni d’un thermomètre. L’indice décroît quand la température croit, de 0,0004 unités par degré °C. </a:t>
            </a:r>
            <a:endParaRPr lang="fr-FR" sz="2400" dirty="0" smtClean="0"/>
          </a:p>
          <a:p>
            <a:r>
              <a:rPr lang="fr-FR" sz="2400" dirty="0" smtClean="0"/>
              <a:t>Ex </a:t>
            </a:r>
            <a:r>
              <a:rPr lang="fr-FR" sz="2400" dirty="0"/>
              <a:t>: pour l’eau, </a:t>
            </a:r>
            <a:r>
              <a:rPr lang="fr-FR" sz="2400" dirty="0" err="1"/>
              <a:t>nD</a:t>
            </a:r>
            <a:r>
              <a:rPr lang="fr-FR" sz="2400" dirty="0"/>
              <a:t> 20 = 1,3330 ; </a:t>
            </a:r>
            <a:r>
              <a:rPr lang="fr-FR" sz="2400" dirty="0" err="1"/>
              <a:t>nD</a:t>
            </a:r>
            <a:r>
              <a:rPr lang="fr-FR" sz="2400" dirty="0"/>
              <a:t> 50 = 1,3210 </a:t>
            </a:r>
            <a:endParaRPr lang="fr-FR" sz="2400" dirty="0" smtClean="0"/>
          </a:p>
          <a:p>
            <a:r>
              <a:rPr lang="fr-FR" sz="2400" dirty="0" smtClean="0"/>
              <a:t>Avec </a:t>
            </a:r>
            <a:r>
              <a:rPr lang="fr-FR" sz="2400" dirty="0"/>
              <a:t>20 et 50 = température en degrés Celsius D : radiation utilisée (raie 0 du sodium) </a:t>
            </a:r>
            <a:endParaRPr lang="fr-FR" sz="2400" dirty="0" smtClean="0"/>
          </a:p>
          <a:p>
            <a:r>
              <a:rPr lang="fr-FR" sz="2400" b="1" dirty="0" smtClean="0">
                <a:solidFill>
                  <a:schemeClr val="accent2"/>
                </a:solidFill>
              </a:rPr>
              <a:t>Remarque</a:t>
            </a:r>
            <a:r>
              <a:rPr lang="fr-FR" sz="2400" dirty="0" smtClean="0"/>
              <a:t> </a:t>
            </a:r>
            <a:r>
              <a:rPr lang="fr-FR" sz="2400" dirty="0"/>
              <a:t>: Dans de nombreux cas l’indice des mélanges </a:t>
            </a:r>
            <a:r>
              <a:rPr lang="fr-FR" sz="2400" dirty="0" smtClean="0"/>
              <a:t>varie proportionnellement </a:t>
            </a:r>
            <a:r>
              <a:rPr lang="fr-FR" sz="2400" dirty="0"/>
              <a:t>à la composition.</a:t>
            </a:r>
          </a:p>
        </p:txBody>
      </p:sp>
    </p:spTree>
    <p:extLst>
      <p:ext uri="{BB962C8B-B14F-4D97-AF65-F5344CB8AC3E}">
        <p14:creationId xmlns:p14="http://schemas.microsoft.com/office/powerpoint/2010/main" val="26836617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3759200" y="0"/>
            <a:ext cx="7997371" cy="523220"/>
          </a:xfrm>
          <a:prstGeom prst="rect">
            <a:avLst/>
          </a:prstGeom>
        </p:spPr>
        <p:txBody>
          <a:bodyPr wrap="square">
            <a:spAutoFit/>
          </a:bodyPr>
          <a:lstStyle/>
          <a:p>
            <a:r>
              <a:rPr lang="fr-FR" sz="2800" b="1" dirty="0" smtClean="0">
                <a:solidFill>
                  <a:srgbClr val="FF0000"/>
                </a:solidFill>
              </a:rPr>
              <a:t>    </a:t>
            </a:r>
            <a:r>
              <a:rPr lang="fr-FR" sz="2400" b="1" dirty="0" smtClean="0">
                <a:solidFill>
                  <a:srgbClr val="FF0000"/>
                </a:solidFill>
              </a:rPr>
              <a:t>MANIPULATION : REACTION </a:t>
            </a:r>
            <a:r>
              <a:rPr lang="fr-FR" sz="2400" b="1" dirty="0">
                <a:solidFill>
                  <a:srgbClr val="FF0000"/>
                </a:solidFill>
              </a:rPr>
              <a:t>DE CANNIZZARO.</a:t>
            </a:r>
            <a:endParaRPr lang="fr-FR" sz="2400" dirty="0"/>
          </a:p>
        </p:txBody>
      </p:sp>
      <p:pic>
        <p:nvPicPr>
          <p:cNvPr id="4" name="Image 3"/>
          <p:cNvPicPr>
            <a:picLocks noChangeAspect="1"/>
          </p:cNvPicPr>
          <p:nvPr/>
        </p:nvPicPr>
        <p:blipFill>
          <a:blip r:embed="rId4"/>
          <a:stretch>
            <a:fillRect/>
          </a:stretch>
        </p:blipFill>
        <p:spPr>
          <a:xfrm>
            <a:off x="4127572" y="417807"/>
            <a:ext cx="5118028" cy="4539312"/>
          </a:xfrm>
          <a:prstGeom prst="rect">
            <a:avLst/>
          </a:prstGeom>
        </p:spPr>
      </p:pic>
      <p:pic>
        <p:nvPicPr>
          <p:cNvPr id="7" name="Image 6"/>
          <p:cNvPicPr>
            <a:picLocks noChangeAspect="1"/>
          </p:cNvPicPr>
          <p:nvPr/>
        </p:nvPicPr>
        <p:blipFill>
          <a:blip r:embed="rId5"/>
          <a:stretch>
            <a:fillRect/>
          </a:stretch>
        </p:blipFill>
        <p:spPr>
          <a:xfrm>
            <a:off x="3033486" y="5254170"/>
            <a:ext cx="6639604" cy="1463503"/>
          </a:xfrm>
          <a:prstGeom prst="rect">
            <a:avLst/>
          </a:prstGeom>
        </p:spPr>
      </p:pic>
    </p:spTree>
    <p:extLst>
      <p:ext uri="{BB962C8B-B14F-4D97-AF65-F5344CB8AC3E}">
        <p14:creationId xmlns:p14="http://schemas.microsoft.com/office/powerpoint/2010/main" val="27435081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4" name="Rectangle 3"/>
          <p:cNvSpPr/>
          <p:nvPr/>
        </p:nvSpPr>
        <p:spPr>
          <a:xfrm>
            <a:off x="1172668" y="820271"/>
            <a:ext cx="11088914" cy="2831544"/>
          </a:xfrm>
          <a:prstGeom prst="rect">
            <a:avLst/>
          </a:prstGeom>
        </p:spPr>
        <p:txBody>
          <a:bodyPr wrap="square">
            <a:spAutoFit/>
          </a:bodyPr>
          <a:lstStyle/>
          <a:p>
            <a:r>
              <a:rPr lang="fr-FR" sz="1600" dirty="0">
                <a:solidFill>
                  <a:srgbClr val="000000"/>
                </a:solidFill>
                <a:latin typeface="Times-Roman"/>
              </a:rPr>
              <a:t>On se propose au cours de cette manipulation de réaliser un chauffage au reflux puis de</a:t>
            </a:r>
            <a:br>
              <a:rPr lang="fr-FR" sz="1600" dirty="0">
                <a:solidFill>
                  <a:srgbClr val="000000"/>
                </a:solidFill>
                <a:latin typeface="Times-Roman"/>
              </a:rPr>
            </a:br>
            <a:r>
              <a:rPr lang="fr-FR" sz="1600" dirty="0">
                <a:solidFill>
                  <a:srgbClr val="000000"/>
                </a:solidFill>
                <a:latin typeface="Times-Roman"/>
              </a:rPr>
              <a:t>procéder à la purification du mélange réactionnel obtenu à savoir séparer l’alcool benzylique,</a:t>
            </a:r>
            <a:br>
              <a:rPr lang="fr-FR" sz="1600" dirty="0">
                <a:solidFill>
                  <a:srgbClr val="000000"/>
                </a:solidFill>
                <a:latin typeface="Times-Roman"/>
              </a:rPr>
            </a:br>
            <a:r>
              <a:rPr lang="fr-FR" sz="1600" dirty="0">
                <a:solidFill>
                  <a:srgbClr val="000000"/>
                </a:solidFill>
                <a:latin typeface="Times-Roman"/>
              </a:rPr>
              <a:t>l’acide benzoïque et le benzaldéhyde éventuellement restant.</a:t>
            </a:r>
            <a:br>
              <a:rPr lang="fr-FR" sz="1600" dirty="0">
                <a:solidFill>
                  <a:srgbClr val="000000"/>
                </a:solidFill>
                <a:latin typeface="Times-Roman"/>
              </a:rPr>
            </a:br>
            <a:r>
              <a:rPr lang="fr-FR" sz="1600" dirty="0">
                <a:solidFill>
                  <a:srgbClr val="000000"/>
                </a:solidFill>
                <a:latin typeface="Times-Roman"/>
              </a:rPr>
              <a:t>Les techniques suivantes seront alors abordées :</a:t>
            </a:r>
            <a:br>
              <a:rPr lang="fr-FR" sz="1600" dirty="0">
                <a:solidFill>
                  <a:srgbClr val="000000"/>
                </a:solidFill>
                <a:latin typeface="Times-Roman"/>
              </a:rPr>
            </a:br>
            <a:r>
              <a:rPr lang="fr-FR" sz="1600" dirty="0">
                <a:solidFill>
                  <a:srgbClr val="000000"/>
                </a:solidFill>
                <a:latin typeface="Symbol" panose="05050102010706020507" pitchFamily="18" charset="2"/>
              </a:rPr>
              <a:t>• </a:t>
            </a:r>
            <a:r>
              <a:rPr lang="fr-FR" sz="1600" dirty="0">
                <a:solidFill>
                  <a:srgbClr val="000000"/>
                </a:solidFill>
                <a:latin typeface="Times-Roman"/>
              </a:rPr>
              <a:t>extraction</a:t>
            </a:r>
            <a:br>
              <a:rPr lang="fr-FR" sz="1600" dirty="0">
                <a:solidFill>
                  <a:srgbClr val="000000"/>
                </a:solidFill>
                <a:latin typeface="Times-Roman"/>
              </a:rPr>
            </a:br>
            <a:r>
              <a:rPr lang="fr-FR" sz="1600" dirty="0">
                <a:solidFill>
                  <a:srgbClr val="000000"/>
                </a:solidFill>
                <a:latin typeface="Symbol" panose="05050102010706020507" pitchFamily="18" charset="2"/>
              </a:rPr>
              <a:t>• </a:t>
            </a:r>
            <a:r>
              <a:rPr lang="fr-FR" sz="1600" dirty="0">
                <a:solidFill>
                  <a:srgbClr val="000000"/>
                </a:solidFill>
                <a:latin typeface="Times-Roman"/>
              </a:rPr>
              <a:t>essorage</a:t>
            </a:r>
            <a:br>
              <a:rPr lang="fr-FR" sz="1600" dirty="0">
                <a:solidFill>
                  <a:srgbClr val="000000"/>
                </a:solidFill>
                <a:latin typeface="Times-Roman"/>
              </a:rPr>
            </a:br>
            <a:r>
              <a:rPr lang="fr-FR" sz="1600" dirty="0">
                <a:solidFill>
                  <a:srgbClr val="000000"/>
                </a:solidFill>
                <a:latin typeface="Symbol" panose="05050102010706020507" pitchFamily="18" charset="2"/>
              </a:rPr>
              <a:t>• </a:t>
            </a:r>
            <a:r>
              <a:rPr lang="fr-FR" sz="1600" dirty="0">
                <a:solidFill>
                  <a:srgbClr val="000000"/>
                </a:solidFill>
                <a:latin typeface="Times-Roman"/>
              </a:rPr>
              <a:t>séchage</a:t>
            </a:r>
            <a:br>
              <a:rPr lang="fr-FR" sz="1600" dirty="0">
                <a:solidFill>
                  <a:srgbClr val="000000"/>
                </a:solidFill>
                <a:latin typeface="Times-Roman"/>
              </a:rPr>
            </a:br>
            <a:r>
              <a:rPr lang="fr-FR" sz="1600" dirty="0">
                <a:solidFill>
                  <a:srgbClr val="000000"/>
                </a:solidFill>
                <a:latin typeface="Symbol" panose="05050102010706020507" pitchFamily="18" charset="2"/>
              </a:rPr>
              <a:t>• </a:t>
            </a:r>
            <a:r>
              <a:rPr lang="fr-FR" sz="1600" dirty="0">
                <a:solidFill>
                  <a:srgbClr val="000000"/>
                </a:solidFill>
                <a:latin typeface="Times-Roman"/>
              </a:rPr>
              <a:t>distillation sous pression réduite</a:t>
            </a:r>
            <a:br>
              <a:rPr lang="fr-FR" sz="1600" dirty="0">
                <a:solidFill>
                  <a:srgbClr val="000000"/>
                </a:solidFill>
                <a:latin typeface="Times-Roman"/>
              </a:rPr>
            </a:br>
            <a:r>
              <a:rPr lang="fr-FR" sz="1600" dirty="0">
                <a:solidFill>
                  <a:srgbClr val="000000"/>
                </a:solidFill>
                <a:latin typeface="Symbol" panose="05050102010706020507" pitchFamily="18" charset="2"/>
              </a:rPr>
              <a:t>• </a:t>
            </a:r>
            <a:r>
              <a:rPr lang="fr-FR" sz="1600" dirty="0">
                <a:solidFill>
                  <a:srgbClr val="000000"/>
                </a:solidFill>
                <a:latin typeface="Times-Roman"/>
              </a:rPr>
              <a:t>recristallisation</a:t>
            </a:r>
            <a:br>
              <a:rPr lang="fr-FR" sz="1600" dirty="0">
                <a:solidFill>
                  <a:srgbClr val="000000"/>
                </a:solidFill>
                <a:latin typeface="Times-Roman"/>
              </a:rPr>
            </a:br>
            <a:r>
              <a:rPr lang="fr-FR" sz="1600" dirty="0">
                <a:solidFill>
                  <a:srgbClr val="000000"/>
                </a:solidFill>
                <a:latin typeface="Symbol" panose="05050102010706020507" pitchFamily="18" charset="2"/>
              </a:rPr>
              <a:t>• </a:t>
            </a:r>
            <a:r>
              <a:rPr lang="fr-FR" sz="1600" dirty="0">
                <a:solidFill>
                  <a:srgbClr val="000000"/>
                </a:solidFill>
                <a:latin typeface="Times-Roman"/>
              </a:rPr>
              <a:t>prise de point de fusion</a:t>
            </a:r>
            <a:r>
              <a:rPr lang="fr-FR" sz="1600" dirty="0"/>
              <a:t> </a:t>
            </a:r>
            <a:r>
              <a:rPr lang="fr-FR" dirty="0"/>
              <a:t/>
            </a:r>
            <a:br>
              <a:rPr lang="fr-FR" dirty="0"/>
            </a:br>
            <a:endParaRPr lang="fr-FR" dirty="0"/>
          </a:p>
        </p:txBody>
      </p:sp>
      <p:sp>
        <p:nvSpPr>
          <p:cNvPr id="7" name="Rectangle 6"/>
          <p:cNvSpPr/>
          <p:nvPr/>
        </p:nvSpPr>
        <p:spPr>
          <a:xfrm>
            <a:off x="911411" y="3429001"/>
            <a:ext cx="11350171" cy="3570208"/>
          </a:xfrm>
          <a:prstGeom prst="rect">
            <a:avLst/>
          </a:prstGeom>
        </p:spPr>
        <p:txBody>
          <a:bodyPr wrap="square">
            <a:spAutoFit/>
          </a:bodyPr>
          <a:lstStyle/>
          <a:p>
            <a:r>
              <a:rPr lang="fr-FR" sz="1600" b="1" dirty="0" smtClean="0">
                <a:solidFill>
                  <a:srgbClr val="000000"/>
                </a:solidFill>
                <a:latin typeface="Times-Bold"/>
              </a:rPr>
              <a:t>Séchage</a:t>
            </a:r>
            <a:r>
              <a:rPr lang="fr-FR" sz="1600" b="1" dirty="0">
                <a:solidFill>
                  <a:srgbClr val="000000"/>
                </a:solidFill>
                <a:latin typeface="Times-Bold"/>
              </a:rPr>
              <a:t/>
            </a:r>
            <a:br>
              <a:rPr lang="fr-FR" sz="1600" b="1" dirty="0">
                <a:solidFill>
                  <a:srgbClr val="000000"/>
                </a:solidFill>
                <a:latin typeface="Times-Bold"/>
              </a:rPr>
            </a:br>
            <a:r>
              <a:rPr lang="fr-FR" sz="1600" dirty="0">
                <a:solidFill>
                  <a:srgbClr val="000000"/>
                </a:solidFill>
                <a:latin typeface="Times-Roman"/>
              </a:rPr>
              <a:t>Le séchage d’un composé consiste à éliminer l’eau ou le solvant organique qu’il </a:t>
            </a:r>
            <a:r>
              <a:rPr lang="fr-FR" sz="1600" dirty="0" smtClean="0">
                <a:solidFill>
                  <a:srgbClr val="000000"/>
                </a:solidFill>
                <a:latin typeface="Times-Roman"/>
              </a:rPr>
              <a:t>contient. Cette </a:t>
            </a:r>
            <a:r>
              <a:rPr lang="fr-FR" sz="1600" dirty="0">
                <a:solidFill>
                  <a:srgbClr val="000000"/>
                </a:solidFill>
                <a:latin typeface="Times-Roman"/>
              </a:rPr>
              <a:t>opération s’applique soit avant une synthèse afin d’éliminer l’humidité d’un réactif (</a:t>
            </a:r>
            <a:r>
              <a:rPr lang="fr-FR" sz="1600" dirty="0" smtClean="0">
                <a:solidFill>
                  <a:srgbClr val="000000"/>
                </a:solidFill>
                <a:latin typeface="Times-Roman"/>
              </a:rPr>
              <a:t>ou avant </a:t>
            </a:r>
            <a:r>
              <a:rPr lang="fr-FR" sz="1600" dirty="0">
                <a:solidFill>
                  <a:srgbClr val="000000"/>
                </a:solidFill>
                <a:latin typeface="Times-Roman"/>
              </a:rPr>
              <a:t>une distillation), soit après une extraction (ou une cristallisation.</a:t>
            </a:r>
            <a:r>
              <a:rPr lang="fr-FR" sz="1600" dirty="0"/>
              <a:t/>
            </a:r>
            <a:br>
              <a:rPr lang="fr-FR" sz="1600" dirty="0"/>
            </a:br>
            <a:r>
              <a:rPr lang="fr-FR" sz="1600" dirty="0">
                <a:solidFill>
                  <a:srgbClr val="000000"/>
                </a:solidFill>
                <a:latin typeface="Times-Roman"/>
              </a:rPr>
              <a:t/>
            </a:r>
            <a:br>
              <a:rPr lang="fr-FR" sz="1600" dirty="0">
                <a:solidFill>
                  <a:srgbClr val="000000"/>
                </a:solidFill>
                <a:latin typeface="Times-Roman"/>
              </a:rPr>
            </a:br>
            <a:r>
              <a:rPr lang="fr-FR" sz="1600" b="1" dirty="0">
                <a:solidFill>
                  <a:srgbClr val="000000"/>
                </a:solidFill>
                <a:latin typeface="Times-Bold"/>
              </a:rPr>
              <a:t>Séchage des liquides</a:t>
            </a:r>
            <a:br>
              <a:rPr lang="fr-FR" sz="1600" b="1" dirty="0">
                <a:solidFill>
                  <a:srgbClr val="000000"/>
                </a:solidFill>
                <a:latin typeface="Times-Bold"/>
              </a:rPr>
            </a:br>
            <a:r>
              <a:rPr lang="fr-FR" sz="1600" dirty="0">
                <a:solidFill>
                  <a:srgbClr val="000000"/>
                </a:solidFill>
                <a:latin typeface="Times-Roman"/>
              </a:rPr>
              <a:t>Les phases organiques sont séchées par contact direct avec un desséchant. On </a:t>
            </a:r>
            <a:r>
              <a:rPr lang="fr-FR" sz="1600" dirty="0" smtClean="0">
                <a:solidFill>
                  <a:srgbClr val="000000"/>
                </a:solidFill>
                <a:latin typeface="Times-Roman"/>
              </a:rPr>
              <a:t>utilise différents </a:t>
            </a:r>
            <a:r>
              <a:rPr lang="fr-FR" sz="1600" dirty="0">
                <a:solidFill>
                  <a:srgbClr val="000000"/>
                </a:solidFill>
                <a:latin typeface="Times-Roman"/>
              </a:rPr>
              <a:t>agents desséchants ; les plus courants sont entre autres le sulfate de </a:t>
            </a:r>
            <a:r>
              <a:rPr lang="fr-FR" sz="1600" dirty="0" smtClean="0">
                <a:solidFill>
                  <a:srgbClr val="000000"/>
                </a:solidFill>
                <a:latin typeface="Times-Roman"/>
              </a:rPr>
              <a:t>magnésium anhydre </a:t>
            </a:r>
            <a:r>
              <a:rPr lang="fr-FR" sz="1600" dirty="0">
                <a:solidFill>
                  <a:srgbClr val="000000"/>
                </a:solidFill>
                <a:latin typeface="Times-Roman"/>
              </a:rPr>
              <a:t>MgSO4 et le sulfate de sodium anhydre Na2SO4.</a:t>
            </a:r>
            <a:br>
              <a:rPr lang="fr-FR" sz="1600" dirty="0">
                <a:solidFill>
                  <a:srgbClr val="000000"/>
                </a:solidFill>
                <a:latin typeface="Times-Roman"/>
              </a:rPr>
            </a:br>
            <a:r>
              <a:rPr lang="fr-FR" sz="1600" b="1" dirty="0">
                <a:solidFill>
                  <a:srgbClr val="000000"/>
                </a:solidFill>
                <a:latin typeface="Times-Bold"/>
              </a:rPr>
              <a:t>Séchage des solides</a:t>
            </a:r>
            <a:br>
              <a:rPr lang="fr-FR" sz="1600" b="1" dirty="0">
                <a:solidFill>
                  <a:srgbClr val="000000"/>
                </a:solidFill>
                <a:latin typeface="Times-Bold"/>
              </a:rPr>
            </a:br>
            <a:r>
              <a:rPr lang="fr-FR" sz="1600" dirty="0">
                <a:solidFill>
                  <a:srgbClr val="000000"/>
                </a:solidFill>
                <a:latin typeface="Times-Roman"/>
              </a:rPr>
              <a:t>Un solide peut être séché (sous vide ou non) dans un dessiccateur où une </a:t>
            </a:r>
            <a:r>
              <a:rPr lang="fr-FR" sz="1600" dirty="0" smtClean="0">
                <a:solidFill>
                  <a:srgbClr val="000000"/>
                </a:solidFill>
                <a:latin typeface="Times-Roman"/>
              </a:rPr>
              <a:t>substance desséchante </a:t>
            </a:r>
            <a:r>
              <a:rPr lang="fr-FR" sz="1600" dirty="0">
                <a:solidFill>
                  <a:srgbClr val="000000"/>
                </a:solidFill>
                <a:latin typeface="Times-Roman"/>
              </a:rPr>
              <a:t>placée au fond capte les vapeurs </a:t>
            </a:r>
            <a:r>
              <a:rPr lang="fr-FR" sz="1600" dirty="0" smtClean="0">
                <a:solidFill>
                  <a:srgbClr val="000000"/>
                </a:solidFill>
                <a:latin typeface="Times-Roman"/>
              </a:rPr>
              <a:t>émises. Un </a:t>
            </a:r>
            <a:r>
              <a:rPr lang="fr-FR" sz="1600" dirty="0">
                <a:solidFill>
                  <a:srgbClr val="000000"/>
                </a:solidFill>
                <a:latin typeface="Times-Roman"/>
              </a:rPr>
              <a:t>autre moyen pour éliminer l’eau des solides est de mettre ceux-ci dans une étuve dont </a:t>
            </a:r>
            <a:r>
              <a:rPr lang="fr-FR" sz="1600" dirty="0" smtClean="0">
                <a:solidFill>
                  <a:srgbClr val="000000"/>
                </a:solidFill>
                <a:latin typeface="Times-Roman"/>
              </a:rPr>
              <a:t>la température </a:t>
            </a:r>
            <a:r>
              <a:rPr lang="fr-FR" sz="1600" dirty="0">
                <a:solidFill>
                  <a:srgbClr val="000000"/>
                </a:solidFill>
                <a:latin typeface="Times-Roman"/>
              </a:rPr>
              <a:t>est choisie de façon à ce que le séchage soit rapide (le séchage d’un solide </a:t>
            </a:r>
            <a:r>
              <a:rPr lang="fr-FR" sz="1600" dirty="0" smtClean="0">
                <a:solidFill>
                  <a:srgbClr val="000000"/>
                </a:solidFill>
                <a:latin typeface="Times-Roman"/>
              </a:rPr>
              <a:t>est terminé </a:t>
            </a:r>
            <a:r>
              <a:rPr lang="fr-FR" sz="1600" dirty="0">
                <a:solidFill>
                  <a:srgbClr val="000000"/>
                </a:solidFill>
                <a:latin typeface="Times-Roman"/>
              </a:rPr>
              <a:t>lorsque la masse des cristaux ne varie plus.</a:t>
            </a:r>
            <a:r>
              <a:rPr lang="fr-FR" sz="1600" dirty="0"/>
              <a:t> </a:t>
            </a:r>
            <a:r>
              <a:rPr lang="fr-FR" dirty="0"/>
              <a:t/>
            </a:r>
            <a:br>
              <a:rPr lang="fr-FR" dirty="0"/>
            </a:br>
            <a:endParaRPr lang="fr-FR" dirty="0"/>
          </a:p>
        </p:txBody>
      </p:sp>
      <p:pic>
        <p:nvPicPr>
          <p:cNvPr id="9218" name="Picture 2" descr="Afficher l’image sour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2027" y="1596981"/>
            <a:ext cx="3154206" cy="196080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Afficher l’image sour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6212" y="1596981"/>
            <a:ext cx="2275604" cy="2054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31117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2960914" y="0"/>
            <a:ext cx="8795657" cy="461665"/>
          </a:xfrm>
          <a:prstGeom prst="rect">
            <a:avLst/>
          </a:prstGeom>
        </p:spPr>
        <p:txBody>
          <a:bodyPr wrap="square">
            <a:spAutoFit/>
          </a:bodyPr>
          <a:lstStyle/>
          <a:p>
            <a:r>
              <a:rPr lang="fr-FR" sz="2400" b="1" dirty="0">
                <a:solidFill>
                  <a:srgbClr val="FF0000"/>
                </a:solidFill>
              </a:rPr>
              <a:t>SYNTHESE DE L’ALCOOL BENZYLIQUE ET DE L’ACIDE BENZOÏQUE</a:t>
            </a:r>
            <a:r>
              <a:rPr lang="fr-FR" sz="2400" b="1" dirty="0" smtClean="0">
                <a:solidFill>
                  <a:srgbClr val="FF0000"/>
                </a:solidFill>
              </a:rPr>
              <a:t>.</a:t>
            </a:r>
            <a:endParaRPr lang="fr-FR" sz="2400" dirty="0"/>
          </a:p>
        </p:txBody>
      </p:sp>
      <p:sp>
        <p:nvSpPr>
          <p:cNvPr id="7" name="Rectangle 6"/>
          <p:cNvSpPr/>
          <p:nvPr/>
        </p:nvSpPr>
        <p:spPr>
          <a:xfrm>
            <a:off x="1393372" y="976423"/>
            <a:ext cx="10653486" cy="1477328"/>
          </a:xfrm>
          <a:prstGeom prst="rect">
            <a:avLst/>
          </a:prstGeom>
        </p:spPr>
        <p:txBody>
          <a:bodyPr wrap="square">
            <a:spAutoFit/>
          </a:bodyPr>
          <a:lstStyle/>
          <a:p>
            <a:r>
              <a:rPr lang="fr-FR" b="1" dirty="0">
                <a:solidFill>
                  <a:schemeClr val="accent2"/>
                </a:solidFill>
              </a:rPr>
              <a:t>I- Principe </a:t>
            </a:r>
            <a:r>
              <a:rPr lang="fr-FR" b="1" dirty="0" smtClean="0">
                <a:solidFill>
                  <a:schemeClr val="accent2"/>
                </a:solidFill>
              </a:rPr>
              <a:t>:</a:t>
            </a:r>
          </a:p>
          <a:p>
            <a:r>
              <a:rPr lang="fr-FR" dirty="0" smtClean="0"/>
              <a:t> </a:t>
            </a:r>
            <a:r>
              <a:rPr lang="fr-FR" dirty="0"/>
              <a:t>La réaction de Cannizzaro est une réaction d’oxydoréduction, en présence de soude concentrée, entre deux aldéhydes ne possédant pas d’atome d’hydrogène en  du groupement carbonyle (cas de l’aldéhyde benzoïque). Une molécule d’aldéhyde s’oxyde en acide (qui apparaît sous forme de son sel) pendant qu’une autre est réduite en alcool primaire : </a:t>
            </a:r>
          </a:p>
        </p:txBody>
      </p:sp>
      <p:pic>
        <p:nvPicPr>
          <p:cNvPr id="8" name="Image 7"/>
          <p:cNvPicPr>
            <a:picLocks noChangeAspect="1"/>
          </p:cNvPicPr>
          <p:nvPr/>
        </p:nvPicPr>
        <p:blipFill>
          <a:blip r:embed="rId4"/>
          <a:stretch>
            <a:fillRect/>
          </a:stretch>
        </p:blipFill>
        <p:spPr>
          <a:xfrm>
            <a:off x="1814286" y="2609903"/>
            <a:ext cx="9256481" cy="379639"/>
          </a:xfrm>
          <a:prstGeom prst="rect">
            <a:avLst/>
          </a:prstGeom>
        </p:spPr>
      </p:pic>
      <p:sp>
        <p:nvSpPr>
          <p:cNvPr id="9" name="Rectangle 8"/>
          <p:cNvSpPr/>
          <p:nvPr/>
        </p:nvSpPr>
        <p:spPr>
          <a:xfrm>
            <a:off x="1393371" y="3429001"/>
            <a:ext cx="9677395" cy="2308324"/>
          </a:xfrm>
          <a:prstGeom prst="rect">
            <a:avLst/>
          </a:prstGeom>
        </p:spPr>
        <p:txBody>
          <a:bodyPr wrap="square">
            <a:spAutoFit/>
          </a:bodyPr>
          <a:lstStyle/>
          <a:p>
            <a:r>
              <a:rPr lang="fr-FR" b="1" dirty="0">
                <a:solidFill>
                  <a:schemeClr val="accent2"/>
                </a:solidFill>
              </a:rPr>
              <a:t>III- Mode opératoire </a:t>
            </a:r>
            <a:endParaRPr lang="fr-FR" b="1" dirty="0" smtClean="0">
              <a:solidFill>
                <a:schemeClr val="accent2"/>
              </a:solidFill>
            </a:endParaRPr>
          </a:p>
          <a:p>
            <a:r>
              <a:rPr lang="fr-FR" b="1" u="sng" dirty="0" smtClean="0">
                <a:solidFill>
                  <a:schemeClr val="accent2"/>
                </a:solidFill>
              </a:rPr>
              <a:t>1- </a:t>
            </a:r>
            <a:r>
              <a:rPr lang="fr-FR" b="1" u="sng" dirty="0">
                <a:solidFill>
                  <a:schemeClr val="accent2"/>
                </a:solidFill>
              </a:rPr>
              <a:t>Synthèse </a:t>
            </a:r>
            <a:endParaRPr lang="fr-FR" b="1" u="sng" dirty="0" smtClean="0">
              <a:solidFill>
                <a:schemeClr val="accent2"/>
              </a:solidFill>
            </a:endParaRPr>
          </a:p>
          <a:p>
            <a:r>
              <a:rPr lang="fr-FR" dirty="0" smtClean="0"/>
              <a:t>Dans </a:t>
            </a:r>
            <a:r>
              <a:rPr lang="fr-FR" dirty="0"/>
              <a:t>un ballon de 100ml, on prépare une solution de 5g de soude dans 20ml d’eau. Après dissolution complète de la soude, on ajoute 6ml de benzaldéhyde à la solution chaude de soude. Agiter pour obtenir une émulsion. Placer le ballon dans un chauffe ballon. Adapter un réfrigérant vertical et chauffer à reflux pendant 1h30. </a:t>
            </a:r>
            <a:endParaRPr lang="fr-FR" dirty="0" smtClean="0"/>
          </a:p>
          <a:p>
            <a:r>
              <a:rPr lang="fr-FR" dirty="0" smtClean="0"/>
              <a:t>Après </a:t>
            </a:r>
            <a:r>
              <a:rPr lang="fr-FR" dirty="0"/>
              <a:t>le chauffage à reflux, laisser refroidir le mélange à température ambiante, puis ajouter le minimum d’eau nécessaire pour dissoudre le benzoate de sodium. </a:t>
            </a:r>
          </a:p>
        </p:txBody>
      </p:sp>
    </p:spTree>
    <p:extLst>
      <p:ext uri="{BB962C8B-B14F-4D97-AF65-F5344CB8AC3E}">
        <p14:creationId xmlns:p14="http://schemas.microsoft.com/office/powerpoint/2010/main" val="13052596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9" name="Rectangle 8"/>
          <p:cNvSpPr/>
          <p:nvPr/>
        </p:nvSpPr>
        <p:spPr>
          <a:xfrm>
            <a:off x="1451428" y="820271"/>
            <a:ext cx="10203543" cy="1754326"/>
          </a:xfrm>
          <a:prstGeom prst="rect">
            <a:avLst/>
          </a:prstGeom>
        </p:spPr>
        <p:txBody>
          <a:bodyPr wrap="square">
            <a:spAutoFit/>
          </a:bodyPr>
          <a:lstStyle/>
          <a:p>
            <a:r>
              <a:rPr lang="fr-FR" b="1" dirty="0">
                <a:solidFill>
                  <a:schemeClr val="accent2"/>
                </a:solidFill>
              </a:rPr>
              <a:t>III- Mode opératoire </a:t>
            </a:r>
            <a:endParaRPr lang="fr-FR" b="1" dirty="0" smtClean="0">
              <a:solidFill>
                <a:schemeClr val="accent2"/>
              </a:solidFill>
            </a:endParaRPr>
          </a:p>
          <a:p>
            <a:r>
              <a:rPr lang="fr-FR" b="1" u="sng" dirty="0">
                <a:solidFill>
                  <a:schemeClr val="accent2"/>
                </a:solidFill>
              </a:rPr>
              <a:t>2- séparation par extraction </a:t>
            </a:r>
            <a:endParaRPr lang="fr-FR" b="1" u="sng" dirty="0" smtClean="0">
              <a:solidFill>
                <a:schemeClr val="accent2"/>
              </a:solidFill>
            </a:endParaRPr>
          </a:p>
          <a:p>
            <a:r>
              <a:rPr lang="fr-FR" dirty="0"/>
              <a:t>Transvaser le mélange dans une ampoule à décanter, rincer le ballon avec un peu d’eau puis avec 5ml d’éther. Ajouter finalement 15ml d’éther dans l’ampoule puis agiter énergiquement. Après décantation recueillir la phase éthérée dans un bêcher. On recommence l’extraction de la phase aqueuse avec 20ml d’éther , rassembler les phases éthérées dans l’ampoule à décanter.</a:t>
            </a:r>
          </a:p>
        </p:txBody>
      </p:sp>
      <p:sp>
        <p:nvSpPr>
          <p:cNvPr id="4" name="Rectangle 3"/>
          <p:cNvSpPr/>
          <p:nvPr/>
        </p:nvSpPr>
        <p:spPr>
          <a:xfrm>
            <a:off x="1451428" y="2715846"/>
            <a:ext cx="10479314" cy="923330"/>
          </a:xfrm>
          <a:prstGeom prst="rect">
            <a:avLst/>
          </a:prstGeom>
        </p:spPr>
        <p:txBody>
          <a:bodyPr wrap="square">
            <a:spAutoFit/>
          </a:bodyPr>
          <a:lstStyle/>
          <a:p>
            <a:r>
              <a:rPr lang="fr-FR" b="1" dirty="0">
                <a:solidFill>
                  <a:schemeClr val="accent2"/>
                </a:solidFill>
              </a:rPr>
              <a:t>Question </a:t>
            </a:r>
            <a:r>
              <a:rPr lang="fr-FR" b="1" dirty="0" smtClean="0">
                <a:solidFill>
                  <a:schemeClr val="accent2"/>
                </a:solidFill>
              </a:rPr>
              <a:t>1 </a:t>
            </a:r>
            <a:r>
              <a:rPr lang="fr-FR" b="1" dirty="0">
                <a:solidFill>
                  <a:schemeClr val="accent2"/>
                </a:solidFill>
              </a:rPr>
              <a:t>: </a:t>
            </a:r>
            <a:r>
              <a:rPr lang="fr-FR" dirty="0"/>
              <a:t>Après cette opération, nous obtenons une phase aqueuse et une phase éthérée, quels sont les produits contenus dans chacune de ces 2 phases. </a:t>
            </a:r>
            <a:endParaRPr lang="fr-FR" dirty="0" smtClean="0"/>
          </a:p>
          <a:p>
            <a:r>
              <a:rPr lang="fr-FR" b="1" dirty="0" smtClean="0">
                <a:solidFill>
                  <a:schemeClr val="accent2"/>
                </a:solidFill>
              </a:rPr>
              <a:t>Question 2 </a:t>
            </a:r>
            <a:r>
              <a:rPr lang="fr-FR" b="1" dirty="0">
                <a:solidFill>
                  <a:schemeClr val="accent2"/>
                </a:solidFill>
              </a:rPr>
              <a:t>: </a:t>
            </a:r>
            <a:r>
              <a:rPr lang="fr-FR" dirty="0"/>
              <a:t>Quel est le rôle de l’éther dans cette opération ? pourquoi ?</a:t>
            </a:r>
          </a:p>
        </p:txBody>
      </p:sp>
      <p:sp>
        <p:nvSpPr>
          <p:cNvPr id="10" name="Rectangle 9"/>
          <p:cNvSpPr/>
          <p:nvPr/>
        </p:nvSpPr>
        <p:spPr>
          <a:xfrm>
            <a:off x="914401" y="3780425"/>
            <a:ext cx="11277599" cy="2862322"/>
          </a:xfrm>
          <a:prstGeom prst="rect">
            <a:avLst/>
          </a:prstGeom>
        </p:spPr>
        <p:txBody>
          <a:bodyPr wrap="square">
            <a:spAutoFit/>
          </a:bodyPr>
          <a:lstStyle/>
          <a:p>
            <a:r>
              <a:rPr lang="fr-FR" b="1" dirty="0">
                <a:solidFill>
                  <a:schemeClr val="accent2"/>
                </a:solidFill>
              </a:rPr>
              <a:t>3- Purification Traitement de la phase aqueuse (réaction violente). </a:t>
            </a:r>
            <a:endParaRPr lang="fr-FR" b="1" dirty="0" smtClean="0">
              <a:solidFill>
                <a:schemeClr val="accent2"/>
              </a:solidFill>
            </a:endParaRPr>
          </a:p>
          <a:p>
            <a:r>
              <a:rPr lang="fr-FR" dirty="0" smtClean="0"/>
              <a:t>Dans </a:t>
            </a:r>
            <a:r>
              <a:rPr lang="fr-FR" dirty="0"/>
              <a:t>un bécher de 150ml, acidifier la phase (fortement alcaline) avec 20 à 30ml de </a:t>
            </a:r>
            <a:r>
              <a:rPr lang="fr-FR" b="1" dirty="0" err="1"/>
              <a:t>HCl</a:t>
            </a:r>
            <a:r>
              <a:rPr lang="fr-FR" dirty="0"/>
              <a:t> concentré jusqu’à pH acide. Agiter avec précaution tout en refroidissant le bécher dans un bain de glace. </a:t>
            </a:r>
            <a:endParaRPr lang="fr-FR" dirty="0" smtClean="0"/>
          </a:p>
          <a:p>
            <a:r>
              <a:rPr lang="fr-FR" b="1" dirty="0" smtClean="0">
                <a:solidFill>
                  <a:schemeClr val="accent2"/>
                </a:solidFill>
              </a:rPr>
              <a:t>Question 3 </a:t>
            </a:r>
            <a:r>
              <a:rPr lang="fr-FR" dirty="0"/>
              <a:t>Quelle réaction provoque-ton par acidification de la phase aqueuse ? Le précipité obtenu est recueilli par filtration sur entonnoir </a:t>
            </a:r>
            <a:r>
              <a:rPr lang="fr-FR" dirty="0" err="1"/>
              <a:t>büchner</a:t>
            </a:r>
            <a:r>
              <a:rPr lang="fr-FR" dirty="0"/>
              <a:t>. Laver avec un peu d’eau froide et sécher sur un papier filtre, puis à l’étuve. </a:t>
            </a:r>
            <a:endParaRPr lang="fr-FR" dirty="0" smtClean="0"/>
          </a:p>
          <a:p>
            <a:r>
              <a:rPr lang="fr-FR" b="1" dirty="0" smtClean="0">
                <a:solidFill>
                  <a:schemeClr val="accent2"/>
                </a:solidFill>
              </a:rPr>
              <a:t>Question 4</a:t>
            </a:r>
            <a:r>
              <a:rPr lang="fr-FR" dirty="0" smtClean="0"/>
              <a:t> </a:t>
            </a:r>
            <a:r>
              <a:rPr lang="fr-FR" dirty="0"/>
              <a:t>Quelle est le point de fusion du produit brut obtenu ? Le produit obtenu doit être purifié par recristallisation dans l’eau. Introduire le produit dans un bécher en présence de 10ml d’eau. Chauffer et ajouter la quantité d’eau juste nécessaire pour dissoudre la totalité du précipité. Après refroidissement dans la glace, filtrer la solution aqueuse sur entonnoir Büchner, puis déterminer le point de fusion du produit recristallisé</a:t>
            </a:r>
            <a:r>
              <a:rPr lang="fr-FR" dirty="0" smtClean="0"/>
              <a:t>.</a:t>
            </a:r>
          </a:p>
          <a:p>
            <a:r>
              <a:rPr lang="fr-FR" b="1" dirty="0">
                <a:solidFill>
                  <a:schemeClr val="accent2"/>
                </a:solidFill>
              </a:rPr>
              <a:t>Question </a:t>
            </a:r>
            <a:r>
              <a:rPr lang="fr-FR" b="1" dirty="0" smtClean="0">
                <a:solidFill>
                  <a:schemeClr val="accent2"/>
                </a:solidFill>
              </a:rPr>
              <a:t>5 </a:t>
            </a:r>
            <a:r>
              <a:rPr lang="fr-FR" dirty="0" smtClean="0"/>
              <a:t>Quel </a:t>
            </a:r>
            <a:r>
              <a:rPr lang="fr-FR" dirty="0"/>
              <a:t>est le rendement de la réaction </a:t>
            </a:r>
            <a:r>
              <a:rPr lang="fr-FR" dirty="0" smtClean="0"/>
              <a:t>? Comparer </a:t>
            </a:r>
            <a:r>
              <a:rPr lang="fr-FR" dirty="0"/>
              <a:t>les points de fusion. Qu’en déduisez- vous ?</a:t>
            </a:r>
          </a:p>
        </p:txBody>
      </p:sp>
    </p:spTree>
    <p:extLst>
      <p:ext uri="{BB962C8B-B14F-4D97-AF65-F5344CB8AC3E}">
        <p14:creationId xmlns:p14="http://schemas.microsoft.com/office/powerpoint/2010/main" val="32257956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2" name="Rectangle 1"/>
          <p:cNvSpPr/>
          <p:nvPr/>
        </p:nvSpPr>
        <p:spPr>
          <a:xfrm>
            <a:off x="1001486" y="1481968"/>
            <a:ext cx="10943771" cy="4154984"/>
          </a:xfrm>
          <a:prstGeom prst="rect">
            <a:avLst/>
          </a:prstGeom>
        </p:spPr>
        <p:txBody>
          <a:bodyPr wrap="square">
            <a:spAutoFit/>
          </a:bodyPr>
          <a:lstStyle/>
          <a:p>
            <a:r>
              <a:rPr lang="fr-FR" sz="2400" b="1" dirty="0">
                <a:solidFill>
                  <a:schemeClr val="accent2"/>
                </a:solidFill>
              </a:rPr>
              <a:t>4- Traitement de la phase éthérée </a:t>
            </a:r>
            <a:endParaRPr lang="fr-FR" sz="2400" b="1" dirty="0" smtClean="0">
              <a:solidFill>
                <a:schemeClr val="accent2"/>
              </a:solidFill>
            </a:endParaRPr>
          </a:p>
          <a:p>
            <a:r>
              <a:rPr lang="fr-FR" sz="2400" dirty="0" smtClean="0"/>
              <a:t>Traiter </a:t>
            </a:r>
            <a:r>
              <a:rPr lang="fr-FR" sz="2400" dirty="0"/>
              <a:t>la phase éthérée avec 20 ml d’une solution à 30% de bisulfite de sodium. Agiter fortement, un précipité blanc peut apparaître : le dissoudre dans le minimum d’eau. Décanter la couche aqueuse. </a:t>
            </a:r>
            <a:endParaRPr lang="fr-FR" sz="2400" dirty="0" smtClean="0"/>
          </a:p>
          <a:p>
            <a:r>
              <a:rPr lang="fr-FR" sz="2400" b="1" dirty="0" smtClean="0">
                <a:solidFill>
                  <a:schemeClr val="accent2"/>
                </a:solidFill>
              </a:rPr>
              <a:t>Question 6 </a:t>
            </a:r>
            <a:r>
              <a:rPr lang="fr-FR" sz="2400" dirty="0"/>
              <a:t>Quel produit a-t-on ainsi éliminé ? Comment réagit-t il avec le bisulfite de sodium </a:t>
            </a:r>
            <a:r>
              <a:rPr lang="fr-FR" sz="2400" dirty="0" smtClean="0"/>
              <a:t>?</a:t>
            </a:r>
          </a:p>
          <a:p>
            <a:r>
              <a:rPr lang="fr-FR" sz="2400" dirty="0" smtClean="0"/>
              <a:t> </a:t>
            </a:r>
            <a:r>
              <a:rPr lang="fr-FR" sz="2400" dirty="0"/>
              <a:t>Laver la phase éthérée avec 10ml de Na2CO3 10% puis avec de l’eau jusqu’à pH=7. Sécher la phase éthérée sur sulfate de sodium anhydre. </a:t>
            </a:r>
            <a:endParaRPr lang="fr-FR" sz="2400" dirty="0" smtClean="0"/>
          </a:p>
          <a:p>
            <a:r>
              <a:rPr lang="fr-FR" sz="2400" dirty="0" smtClean="0"/>
              <a:t>Recueillir </a:t>
            </a:r>
            <a:r>
              <a:rPr lang="fr-FR" sz="2400" dirty="0"/>
              <a:t>cette dernière phase dans un ballon de 100ml , éliminer l’éther à l’aide d’un évaporateur rotatif. </a:t>
            </a:r>
            <a:endParaRPr lang="fr-FR" sz="2400" dirty="0" smtClean="0"/>
          </a:p>
          <a:p>
            <a:r>
              <a:rPr lang="fr-FR" sz="2400" b="1" dirty="0" smtClean="0">
                <a:solidFill>
                  <a:schemeClr val="accent2"/>
                </a:solidFill>
              </a:rPr>
              <a:t>Question 7</a:t>
            </a:r>
            <a:r>
              <a:rPr lang="fr-FR" sz="2400" dirty="0" smtClean="0"/>
              <a:t> </a:t>
            </a:r>
            <a:r>
              <a:rPr lang="fr-FR" sz="2400" dirty="0"/>
              <a:t>Déterminer le rendement de la réaction; et l’indice de réfraction .</a:t>
            </a:r>
          </a:p>
        </p:txBody>
      </p:sp>
    </p:spTree>
    <p:extLst>
      <p:ext uri="{BB962C8B-B14F-4D97-AF65-F5344CB8AC3E}">
        <p14:creationId xmlns:p14="http://schemas.microsoft.com/office/powerpoint/2010/main" val="11610989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Afficher l’image sour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77" y="270456"/>
            <a:ext cx="11752517" cy="6587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83841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1994573" y="693632"/>
            <a:ext cx="8694056" cy="4845942"/>
          </a:xfrm>
          <a:prstGeom prst="rect">
            <a:avLst/>
          </a:prstGeom>
        </p:spPr>
        <p:txBody>
          <a:bodyPr wrap="square">
            <a:spAutoFit/>
          </a:bodyPr>
          <a:lstStyle/>
          <a:p>
            <a:pPr algn="ctr">
              <a:spcAft>
                <a:spcPts val="0"/>
              </a:spcAft>
            </a:pPr>
            <a:r>
              <a:rPr lang="fr-FR" sz="2400" b="1" dirty="0">
                <a:solidFill>
                  <a:schemeClr val="accent2"/>
                </a:solidFill>
                <a:latin typeface="Arial" panose="020B0604020202020204" pitchFamily="34" charset="0"/>
                <a:ea typeface="Times New Roman" panose="02020603050405020304" pitchFamily="18" charset="0"/>
              </a:rPr>
              <a:t>Examen de TP de Chimie Organique</a:t>
            </a:r>
            <a:endParaRPr lang="fr-FR" sz="2000" dirty="0">
              <a:solidFill>
                <a:schemeClr val="accent2"/>
              </a:solidFill>
              <a:latin typeface="Times New Roman" panose="02020603050405020304" pitchFamily="18" charset="0"/>
              <a:ea typeface="Times New Roman" panose="02020603050405020304" pitchFamily="18" charset="0"/>
            </a:endParaRPr>
          </a:p>
          <a:p>
            <a:pPr algn="ctr">
              <a:spcAft>
                <a:spcPts val="0"/>
              </a:spcAft>
            </a:pPr>
            <a:r>
              <a:rPr lang="fr-FR" sz="2000" dirty="0">
                <a:solidFill>
                  <a:schemeClr val="accent2"/>
                </a:solidFill>
                <a:latin typeface="Arial" panose="020B0604020202020204" pitchFamily="34" charset="0"/>
                <a:ea typeface="Times New Roman" panose="02020603050405020304" pitchFamily="18" charset="0"/>
              </a:rPr>
              <a:t> </a:t>
            </a:r>
            <a:endParaRPr lang="fr-FR" sz="2000" dirty="0">
              <a:solidFill>
                <a:schemeClr val="accent2"/>
              </a:solidFill>
              <a:latin typeface="Times New Roman" panose="02020603050405020304" pitchFamily="18" charset="0"/>
              <a:ea typeface="Times New Roman" panose="02020603050405020304" pitchFamily="18" charset="0"/>
            </a:endParaRPr>
          </a:p>
          <a:p>
            <a:pPr algn="ctr">
              <a:spcAft>
                <a:spcPts val="0"/>
              </a:spcAft>
            </a:pPr>
            <a:r>
              <a:rPr lang="fr-FR" sz="2000" b="1" dirty="0">
                <a:solidFill>
                  <a:schemeClr val="accent2"/>
                </a:solidFill>
                <a:latin typeface="Arial" panose="020B0604020202020204" pitchFamily="34" charset="0"/>
                <a:ea typeface="Times New Roman" panose="02020603050405020304" pitchFamily="18" charset="0"/>
              </a:rPr>
              <a:t>Durée : 15 mn </a:t>
            </a:r>
            <a:endParaRPr lang="fr-FR" sz="2000" dirty="0">
              <a:solidFill>
                <a:schemeClr val="accent2"/>
              </a:solidFill>
              <a:latin typeface="Times New Roman" panose="02020603050405020304" pitchFamily="18" charset="0"/>
              <a:ea typeface="Times New Roman" panose="02020603050405020304" pitchFamily="18" charset="0"/>
            </a:endParaRPr>
          </a:p>
          <a:p>
            <a:pPr algn="ctr">
              <a:spcAft>
                <a:spcPts val="0"/>
              </a:spcAft>
            </a:pPr>
            <a:r>
              <a:rPr lang="fr-FR" sz="2000" b="1" dirty="0">
                <a:latin typeface="Arial" panose="020B0604020202020204" pitchFamily="34" charset="0"/>
                <a:ea typeface="Times New Roman" panose="02020603050405020304" pitchFamily="18" charset="0"/>
              </a:rPr>
              <a:t> </a:t>
            </a:r>
            <a:endParaRPr lang="fr-FR" sz="2000" dirty="0">
              <a:latin typeface="Times New Roman" panose="02020603050405020304" pitchFamily="18" charset="0"/>
              <a:ea typeface="Times New Roman" panose="02020603050405020304" pitchFamily="18" charset="0"/>
            </a:endParaRPr>
          </a:p>
          <a:p>
            <a:pPr>
              <a:spcAft>
                <a:spcPts val="0"/>
              </a:spcAft>
            </a:pPr>
            <a:r>
              <a:rPr lang="fr-FR" sz="2000" b="1" i="1" u="sng" dirty="0">
                <a:latin typeface="Arial" panose="020B0604020202020204" pitchFamily="34" charset="0"/>
                <a:ea typeface="Times New Roman" panose="02020603050405020304" pitchFamily="18" charset="0"/>
              </a:rPr>
              <a:t>N.B</a:t>
            </a:r>
            <a:r>
              <a:rPr lang="fr-FR" sz="2000" b="1" i="1" dirty="0">
                <a:latin typeface="Arial" panose="020B0604020202020204" pitchFamily="34" charset="0"/>
                <a:ea typeface="Times New Roman" panose="02020603050405020304" pitchFamily="18" charset="0"/>
              </a:rPr>
              <a:t>. : À rédiger séparément sur une feuille intercalaire</a:t>
            </a:r>
            <a:endParaRPr lang="fr-FR" sz="2000" dirty="0">
              <a:latin typeface="Times New Roman" panose="02020603050405020304" pitchFamily="18" charset="0"/>
              <a:ea typeface="Times New Roman" panose="02020603050405020304" pitchFamily="18" charset="0"/>
            </a:endParaRPr>
          </a:p>
          <a:p>
            <a:pPr>
              <a:spcAft>
                <a:spcPts val="0"/>
              </a:spcAft>
            </a:pPr>
            <a:r>
              <a:rPr lang="fr-FR" sz="2000" b="1" i="1" dirty="0">
                <a:latin typeface="Arial" panose="020B0604020202020204" pitchFamily="34" charset="0"/>
                <a:ea typeface="Times New Roman" panose="02020603050405020304" pitchFamily="18" charset="0"/>
              </a:rPr>
              <a:t> </a:t>
            </a:r>
            <a:endParaRPr lang="fr-FR" sz="2000" dirty="0">
              <a:latin typeface="Times New Roman" panose="02020603050405020304" pitchFamily="18" charset="0"/>
              <a:ea typeface="Times New Roman" panose="02020603050405020304" pitchFamily="18" charset="0"/>
            </a:endParaRPr>
          </a:p>
          <a:p>
            <a:pPr>
              <a:spcAft>
                <a:spcPts val="0"/>
              </a:spcAft>
            </a:pPr>
            <a:r>
              <a:rPr lang="fr-FR" sz="2000" b="1" i="1" dirty="0">
                <a:latin typeface="Arial" panose="020B0604020202020204" pitchFamily="34" charset="0"/>
                <a:ea typeface="Times New Roman" panose="02020603050405020304" pitchFamily="18" charset="0"/>
              </a:rPr>
              <a:t>Réaction de Cannizzaro</a:t>
            </a:r>
            <a:endParaRPr lang="fr-FR" sz="2000" dirty="0">
              <a:latin typeface="Times New Roman" panose="02020603050405020304" pitchFamily="18" charset="0"/>
              <a:ea typeface="Times New Roman" panose="02020603050405020304" pitchFamily="18" charset="0"/>
            </a:endParaRPr>
          </a:p>
          <a:p>
            <a:pPr>
              <a:spcAft>
                <a:spcPts val="0"/>
              </a:spcAft>
            </a:pPr>
            <a:r>
              <a:rPr lang="fr-FR" sz="2000" b="1" i="1" dirty="0">
                <a:latin typeface="Arial" panose="020B0604020202020204" pitchFamily="34" charset="0"/>
                <a:ea typeface="Times New Roman" panose="02020603050405020304" pitchFamily="18" charset="0"/>
              </a:rPr>
              <a:t> </a:t>
            </a:r>
            <a:endParaRPr lang="fr-FR" sz="2000" dirty="0">
              <a:latin typeface="Times New Roman" panose="02020603050405020304" pitchFamily="18" charset="0"/>
              <a:ea typeface="Times New Roman" panose="02020603050405020304" pitchFamily="18" charset="0"/>
            </a:endParaRPr>
          </a:p>
          <a:p>
            <a:pPr marL="342900" lvl="0" indent="-342900">
              <a:lnSpc>
                <a:spcPct val="115000"/>
              </a:lnSpc>
              <a:spcAft>
                <a:spcPts val="0"/>
              </a:spcAft>
              <a:buFont typeface="+mj-lt"/>
              <a:buAutoNum type="arabicParenR"/>
            </a:pPr>
            <a:r>
              <a:rPr lang="fr-FR" dirty="0">
                <a:latin typeface="Arial" panose="020B0604020202020204" pitchFamily="34" charset="0"/>
                <a:ea typeface="Calibri" panose="020F0502020204030204" pitchFamily="34" charset="0"/>
                <a:cs typeface="Arial" panose="020B0604020202020204" pitchFamily="34" charset="0"/>
              </a:rPr>
              <a:t>Ecrire l’équation bilan de la réaction de</a:t>
            </a:r>
            <a:r>
              <a:rPr lang="fr-FR" i="1" dirty="0">
                <a:latin typeface="Arial" panose="020B0604020202020204" pitchFamily="34" charset="0"/>
                <a:ea typeface="Calibri" panose="020F0502020204030204" pitchFamily="34" charset="0"/>
                <a:cs typeface="Arial" panose="020B0604020202020204" pitchFamily="34" charset="0"/>
              </a:rPr>
              <a:t> Cannizzaro</a:t>
            </a:r>
            <a:r>
              <a:rPr lang="fr-FR" dirty="0">
                <a:latin typeface="Arial" panose="020B0604020202020204" pitchFamily="34" charset="0"/>
                <a:ea typeface="Calibri" panose="020F0502020204030204" pitchFamily="34" charset="0"/>
                <a:cs typeface="Arial" panose="020B0604020202020204" pitchFamily="34" charset="0"/>
              </a:rPr>
              <a:t> dans le cas du benzaldéhyde.</a:t>
            </a:r>
            <a:endParaRPr lang="fr-FR"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spcAft>
                <a:spcPts val="0"/>
              </a:spcAft>
              <a:buFont typeface="+mj-lt"/>
              <a:buAutoNum type="arabicParenR"/>
            </a:pPr>
            <a:r>
              <a:rPr lang="fr-FR" dirty="0">
                <a:latin typeface="Arial" panose="020B0604020202020204" pitchFamily="34" charset="0"/>
                <a:ea typeface="Calibri" panose="020F0502020204030204" pitchFamily="34" charset="0"/>
                <a:cs typeface="Arial" panose="020B0604020202020204" pitchFamily="34" charset="0"/>
              </a:rPr>
              <a:t>Quels types d’aldéhydes donnent la réaction de </a:t>
            </a:r>
            <a:r>
              <a:rPr lang="fr-FR" i="1" dirty="0">
                <a:latin typeface="Arial" panose="020B0604020202020204" pitchFamily="34" charset="0"/>
                <a:ea typeface="Calibri" panose="020F0502020204030204" pitchFamily="34" charset="0"/>
                <a:cs typeface="Arial" panose="020B0604020202020204" pitchFamily="34" charset="0"/>
              </a:rPr>
              <a:t>Cannizzaro ?</a:t>
            </a:r>
            <a:endParaRPr lang="fr-FR"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spcAft>
                <a:spcPts val="0"/>
              </a:spcAft>
              <a:buFont typeface="+mj-lt"/>
              <a:buAutoNum type="arabicParenR"/>
            </a:pPr>
            <a:r>
              <a:rPr lang="fr-FR" dirty="0">
                <a:latin typeface="Arial" panose="020B0604020202020204" pitchFamily="34" charset="0"/>
                <a:ea typeface="Calibri" panose="020F0502020204030204" pitchFamily="34" charset="0"/>
                <a:cs typeface="Arial" panose="020B0604020202020204" pitchFamily="34" charset="0"/>
              </a:rPr>
              <a:t>A quel grand type de réaction appartient la réaction de</a:t>
            </a:r>
            <a:r>
              <a:rPr lang="fr-FR" i="1" dirty="0">
                <a:latin typeface="Arial" panose="020B0604020202020204" pitchFamily="34" charset="0"/>
                <a:ea typeface="Calibri" panose="020F0502020204030204" pitchFamily="34" charset="0"/>
                <a:cs typeface="Arial" panose="020B0604020202020204" pitchFamily="34" charset="0"/>
              </a:rPr>
              <a:t> Cannizzaro ?</a:t>
            </a:r>
            <a:endParaRPr lang="fr-FR"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spcAft>
                <a:spcPts val="0"/>
              </a:spcAft>
              <a:buFont typeface="+mj-lt"/>
              <a:buAutoNum type="arabicParenR"/>
            </a:pPr>
            <a:r>
              <a:rPr lang="fr-FR" dirty="0">
                <a:latin typeface="Arial" panose="020B0604020202020204" pitchFamily="34" charset="0"/>
                <a:ea typeface="Calibri" panose="020F0502020204030204" pitchFamily="34" charset="0"/>
                <a:cs typeface="Arial" panose="020B0604020202020204" pitchFamily="34" charset="0"/>
              </a:rPr>
              <a:t>Pourquoi lave-t-on la phase organique avec une solution de bisulfite de sodium (NaHSO</a:t>
            </a:r>
            <a:r>
              <a:rPr lang="fr-FR" baseline="-25000" dirty="0">
                <a:latin typeface="Arial" panose="020B0604020202020204" pitchFamily="34" charset="0"/>
                <a:ea typeface="Calibri" panose="020F0502020204030204" pitchFamily="34" charset="0"/>
                <a:cs typeface="Arial" panose="020B0604020202020204" pitchFamily="34" charset="0"/>
              </a:rPr>
              <a:t>3</a:t>
            </a:r>
            <a:r>
              <a:rPr lang="fr-FR" dirty="0">
                <a:latin typeface="Arial" panose="020B0604020202020204" pitchFamily="34" charset="0"/>
                <a:ea typeface="Calibri" panose="020F0502020204030204" pitchFamily="34" charset="0"/>
                <a:cs typeface="Arial" panose="020B0604020202020204" pitchFamily="34" charset="0"/>
              </a:rPr>
              <a:t>) ?</a:t>
            </a:r>
            <a:endParaRPr lang="fr-FR"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spcAft>
                <a:spcPts val="0"/>
              </a:spcAft>
              <a:buFont typeface="+mj-lt"/>
              <a:buAutoNum type="arabicParenR"/>
            </a:pPr>
            <a:r>
              <a:rPr lang="fr-FR" dirty="0">
                <a:latin typeface="Arial" panose="020B0604020202020204" pitchFamily="34" charset="0"/>
                <a:ea typeface="Calibri" panose="020F0502020204030204" pitchFamily="34" charset="0"/>
                <a:cs typeface="Arial" panose="020B0604020202020204" pitchFamily="34" charset="0"/>
              </a:rPr>
              <a:t>Qu’observe-t-on au cours de l’acidification de la phase aqueuse. Pourquoi ?</a:t>
            </a:r>
            <a:endParaRPr lang="fr-FR"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273437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rerie en chim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9133" y="0"/>
            <a:ext cx="5801830" cy="6966135"/>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p:cNvPicPr>
            <a:picLocks noChangeAspect="1"/>
          </p:cNvPicPr>
          <p:nvPr/>
        </p:nvPicPr>
        <p:blipFill>
          <a:blip r:embed="rId3"/>
          <a:stretch>
            <a:fillRect/>
          </a:stretch>
        </p:blipFill>
        <p:spPr>
          <a:xfrm>
            <a:off x="360607" y="321972"/>
            <a:ext cx="5666705" cy="6536028"/>
          </a:xfrm>
          <a:prstGeom prst="rect">
            <a:avLst/>
          </a:prstGeom>
        </p:spPr>
      </p:pic>
    </p:spTree>
    <p:extLst>
      <p:ext uri="{BB962C8B-B14F-4D97-AF65-F5344CB8AC3E}">
        <p14:creationId xmlns:p14="http://schemas.microsoft.com/office/powerpoint/2010/main" val="901073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5">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7" name="Rectangle 6"/>
          <p:cNvSpPr/>
          <p:nvPr/>
        </p:nvSpPr>
        <p:spPr>
          <a:xfrm>
            <a:off x="1830593" y="2307115"/>
            <a:ext cx="8138160" cy="584775"/>
          </a:xfrm>
          <a:prstGeom prst="rect">
            <a:avLst/>
          </a:prstGeom>
        </p:spPr>
        <p:txBody>
          <a:bodyPr wrap="square">
            <a:spAutoFit/>
          </a:bodyPr>
          <a:lstStyle/>
          <a:p>
            <a:pPr algn="ctr"/>
            <a:endParaRPr lang="fr-FR" sz="3200" b="1" dirty="0"/>
          </a:p>
        </p:txBody>
      </p:sp>
      <p:sp>
        <p:nvSpPr>
          <p:cNvPr id="9" name="Titre 8"/>
          <p:cNvSpPr>
            <a:spLocks noGrp="1"/>
          </p:cNvSpPr>
          <p:nvPr>
            <p:ph type="title"/>
          </p:nvPr>
        </p:nvSpPr>
        <p:spPr>
          <a:xfrm>
            <a:off x="914400" y="0"/>
            <a:ext cx="10515600" cy="656823"/>
          </a:xfrm>
        </p:spPr>
        <p:txBody>
          <a:bodyPr>
            <a:normAutofit/>
          </a:bodyPr>
          <a:lstStyle/>
          <a:p>
            <a:pPr algn="ctr"/>
            <a:r>
              <a:rPr lang="fr-FR" sz="2800" b="1" dirty="0">
                <a:solidFill>
                  <a:schemeClr val="accent2"/>
                </a:solidFill>
              </a:rPr>
              <a:t>DISTILLATION</a:t>
            </a:r>
          </a:p>
        </p:txBody>
      </p:sp>
      <p:sp>
        <p:nvSpPr>
          <p:cNvPr id="10" name="Espace réservé du contenu 9"/>
          <p:cNvSpPr>
            <a:spLocks noGrp="1"/>
          </p:cNvSpPr>
          <p:nvPr>
            <p:ph idx="1"/>
          </p:nvPr>
        </p:nvSpPr>
        <p:spPr>
          <a:xfrm>
            <a:off x="641873" y="820271"/>
            <a:ext cx="11550127" cy="3841881"/>
          </a:xfrm>
        </p:spPr>
        <p:txBody>
          <a:bodyPr>
            <a:normAutofit fontScale="92500" lnSpcReduction="20000"/>
          </a:bodyPr>
          <a:lstStyle/>
          <a:p>
            <a:pPr marL="0" indent="0">
              <a:buNone/>
            </a:pPr>
            <a:r>
              <a:rPr lang="fr-FR" b="1" dirty="0" smtClean="0"/>
              <a:t> </a:t>
            </a:r>
            <a:r>
              <a:rPr lang="fr-FR" sz="2400" dirty="0"/>
              <a:t>1- L’appareillage comprend un chauffe-ballon, un ballon à distillation, une colonne, </a:t>
            </a:r>
            <a:r>
              <a:rPr lang="fr-FR" sz="2400" dirty="0" smtClean="0"/>
              <a:t>une tête </a:t>
            </a:r>
            <a:r>
              <a:rPr lang="fr-FR" sz="2400" dirty="0"/>
              <a:t>de colonne, un thermomètre, un réfrigérant et des ballons de récupérations.</a:t>
            </a:r>
          </a:p>
          <a:p>
            <a:pPr marL="0" indent="0">
              <a:buNone/>
            </a:pPr>
            <a:r>
              <a:rPr lang="fr-FR" sz="2400" dirty="0"/>
              <a:t>2- Le ballon à distiller est rempli au maximum aux 2/3, la pierre ponce ou toute </a:t>
            </a:r>
            <a:r>
              <a:rPr lang="fr-FR" sz="2400" dirty="0" smtClean="0"/>
              <a:t>autre matière </a:t>
            </a:r>
            <a:r>
              <a:rPr lang="fr-FR" sz="2400" dirty="0"/>
              <a:t>poreuse empêche la surchauffe, en permettant aux molécules vaporisées de</a:t>
            </a:r>
          </a:p>
          <a:p>
            <a:pPr marL="0" indent="0">
              <a:buNone/>
            </a:pPr>
            <a:r>
              <a:rPr lang="fr-FR" sz="2400" dirty="0"/>
              <a:t>s’échapper aussitôt du liquide.</a:t>
            </a:r>
          </a:p>
          <a:p>
            <a:pPr marL="0" indent="0">
              <a:buNone/>
            </a:pPr>
            <a:r>
              <a:rPr lang="fr-FR" sz="2400" dirty="0"/>
              <a:t>3- Le chauffage doit être augmenté progressivement de façon que la distillation ait </a:t>
            </a:r>
            <a:r>
              <a:rPr lang="fr-FR" sz="2400" dirty="0" smtClean="0"/>
              <a:t>lieu très </a:t>
            </a:r>
            <a:r>
              <a:rPr lang="fr-FR" sz="2400" dirty="0"/>
              <a:t>régulièrement et assez lentement.(une à deux gouttes par seconde).</a:t>
            </a:r>
          </a:p>
          <a:p>
            <a:pPr marL="0" indent="0">
              <a:buNone/>
            </a:pPr>
            <a:r>
              <a:rPr lang="fr-FR" sz="2400" dirty="0"/>
              <a:t>4- Le réservoir du thermomètre doit baigner constamment dans la vapeur du produit en</a:t>
            </a:r>
          </a:p>
          <a:p>
            <a:pPr marL="0" indent="0">
              <a:buNone/>
            </a:pPr>
            <a:r>
              <a:rPr lang="fr-FR" sz="2400" dirty="0"/>
              <a:t>train de distiller.</a:t>
            </a:r>
          </a:p>
          <a:p>
            <a:pPr marL="0" indent="0">
              <a:buNone/>
            </a:pPr>
            <a:r>
              <a:rPr lang="fr-FR" sz="2400" dirty="0"/>
              <a:t>5- Le réfrigérant descendant doit refroidir suffisamment les vapeurs. L’eau circule dans</a:t>
            </a:r>
          </a:p>
          <a:p>
            <a:pPr marL="0" indent="0">
              <a:buNone/>
            </a:pPr>
            <a:r>
              <a:rPr lang="fr-FR" sz="2400" dirty="0"/>
              <a:t>la gaine extérieure de bas en haut, en un courant doux.                                                                                 </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0" y="6096000"/>
            <a:ext cx="609600" cy="609600"/>
          </a:xfrm>
          <a:prstGeom prst="rect">
            <a:avLst/>
          </a:prstGeom>
        </p:spPr>
      </p:pic>
      <p:sp>
        <p:nvSpPr>
          <p:cNvPr id="3" name="AutoShape 2" descr="Résultat d’images pour Distill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6" descr="Résultat d’images pour Distill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0248" name="Picture 8" descr="https://www.oresomeresources.com/app/uploads/2018/06/Image-FractionalDistillation-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9524" y="4380030"/>
            <a:ext cx="7762875" cy="2325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3578099"/>
      </p:ext>
    </p:extLst>
  </p:cSld>
  <p:clrMapOvr>
    <a:masterClrMapping/>
  </p:clrMapOvr>
  <mc:AlternateContent xmlns:mc="http://schemas.openxmlformats.org/markup-compatibility/2006" xmlns:p14="http://schemas.microsoft.com/office/powerpoint/2010/main">
    <mc:Choice Requires="p14">
      <p:transition spd="slow" p14:dur="2000" advTm="726218"/>
    </mc:Choice>
    <mc:Fallback xmlns="">
      <p:transition spd="slow" advTm="7262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303"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6">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pic>
        <p:nvPicPr>
          <p:cNvPr id="8" name="Image 7"/>
          <p:cNvPicPr>
            <a:picLocks noChangeAspect="1"/>
          </p:cNvPicPr>
          <p:nvPr/>
        </p:nvPicPr>
        <p:blipFill>
          <a:blip r:embed="rId8"/>
          <a:stretch>
            <a:fillRect/>
          </a:stretch>
        </p:blipFill>
        <p:spPr>
          <a:xfrm>
            <a:off x="6717914" y="820271"/>
            <a:ext cx="5321686" cy="4909191"/>
          </a:xfrm>
          <a:prstGeom prst="rect">
            <a:avLst/>
          </a:prstGeom>
        </p:spPr>
      </p:pic>
      <p:pic>
        <p:nvPicPr>
          <p:cNvPr id="5126" name="Picture 6" descr="Afficher l’image sourc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0989" y="1216186"/>
            <a:ext cx="5777918" cy="3634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507540"/>
      </p:ext>
    </p:extLst>
  </p:cSld>
  <p:clrMapOvr>
    <a:masterClrMapping/>
  </p:clrMapOvr>
  <mc:AlternateContent xmlns:mc="http://schemas.openxmlformats.org/markup-compatibility/2006" xmlns:p14="http://schemas.microsoft.com/office/powerpoint/2010/main">
    <mc:Choice Requires="p14">
      <p:transition spd="slow" p14:dur="2000" advTm="12935"/>
    </mc:Choice>
    <mc:Fallback xmlns="">
      <p:transition spd="slow" advTm="129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4">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9" name="Titre 8"/>
          <p:cNvSpPr>
            <a:spLocks noGrp="1"/>
          </p:cNvSpPr>
          <p:nvPr>
            <p:ph type="title"/>
          </p:nvPr>
        </p:nvSpPr>
        <p:spPr>
          <a:xfrm>
            <a:off x="913763" y="85731"/>
            <a:ext cx="10515600" cy="754643"/>
          </a:xfrm>
        </p:spPr>
        <p:txBody>
          <a:bodyPr>
            <a:normAutofit/>
          </a:bodyPr>
          <a:lstStyle/>
          <a:p>
            <a:pPr algn="ctr"/>
            <a:r>
              <a:rPr lang="fr-FR" sz="2400" b="1" dirty="0" smtClean="0">
                <a:solidFill>
                  <a:srgbClr val="FF0000"/>
                </a:solidFill>
              </a:rPr>
              <a:t>RECRISTALLISATION</a:t>
            </a:r>
            <a:endParaRPr lang="fr-FR" sz="2400" b="1" dirty="0">
              <a:solidFill>
                <a:srgbClr val="FF0000"/>
              </a:solidFill>
            </a:endParaRPr>
          </a:p>
        </p:txBody>
      </p:sp>
      <p:sp>
        <p:nvSpPr>
          <p:cNvPr id="7" name="Rectangle 6"/>
          <p:cNvSpPr/>
          <p:nvPr/>
        </p:nvSpPr>
        <p:spPr>
          <a:xfrm>
            <a:off x="1839049" y="820271"/>
            <a:ext cx="8665027" cy="2585323"/>
          </a:xfrm>
          <a:prstGeom prst="rect">
            <a:avLst/>
          </a:prstGeom>
        </p:spPr>
        <p:txBody>
          <a:bodyPr wrap="square">
            <a:spAutoFit/>
          </a:bodyPr>
          <a:lstStyle/>
          <a:p>
            <a:r>
              <a:rPr lang="fr-FR" dirty="0" smtClean="0"/>
              <a:t>C’est </a:t>
            </a:r>
            <a:r>
              <a:rPr lang="fr-FR" dirty="0"/>
              <a:t>une méthode de purification des solides. Elle consiste à dissoudre à chaud le</a:t>
            </a:r>
          </a:p>
          <a:p>
            <a:r>
              <a:rPr lang="fr-FR" dirty="0"/>
              <a:t>composé dans un solvant convenablement choisi. La solution chaude est filtrée pour </a:t>
            </a:r>
            <a:r>
              <a:rPr lang="fr-FR" dirty="0" smtClean="0"/>
              <a:t>séparer les </a:t>
            </a:r>
            <a:r>
              <a:rPr lang="fr-FR" dirty="0"/>
              <a:t>impuretés qui y sont insolubles. Lors du refroidissement, les cristaux précipitent, </a:t>
            </a:r>
            <a:r>
              <a:rPr lang="fr-FR" dirty="0" smtClean="0"/>
              <a:t>tandis que </a:t>
            </a:r>
            <a:r>
              <a:rPr lang="fr-FR" dirty="0"/>
              <a:t>d’autres impuretés restent en solution. Par filtration et essorage, on récupère le solide </a:t>
            </a:r>
            <a:r>
              <a:rPr lang="fr-FR" dirty="0" smtClean="0"/>
              <a:t>qui peut </a:t>
            </a:r>
            <a:r>
              <a:rPr lang="fr-FR" dirty="0"/>
              <a:t>être recristallisé à nouveau.</a:t>
            </a:r>
          </a:p>
          <a:p>
            <a:r>
              <a:rPr lang="fr-FR" b="1" dirty="0">
                <a:solidFill>
                  <a:schemeClr val="accent2"/>
                </a:solidFill>
              </a:rPr>
              <a:t>a- choix du solvant :</a:t>
            </a:r>
          </a:p>
          <a:p>
            <a:pPr marL="285750" indent="-285750">
              <a:buFont typeface="Wingdings" panose="05000000000000000000" pitchFamily="2" charset="2"/>
              <a:buChar char="v"/>
            </a:pPr>
            <a:r>
              <a:rPr lang="fr-FR" dirty="0" smtClean="0"/>
              <a:t>le </a:t>
            </a:r>
            <a:r>
              <a:rPr lang="fr-FR" dirty="0"/>
              <a:t>solide doit y être plus soluble à chaud qu’à froid.</a:t>
            </a:r>
          </a:p>
          <a:p>
            <a:pPr marL="285750" indent="-285750">
              <a:buFont typeface="Wingdings" panose="05000000000000000000" pitchFamily="2" charset="2"/>
              <a:buChar char="v"/>
            </a:pPr>
            <a:r>
              <a:rPr lang="fr-FR" dirty="0" smtClean="0"/>
              <a:t>Les </a:t>
            </a:r>
            <a:r>
              <a:rPr lang="fr-FR" dirty="0"/>
              <a:t>impuretés doivent y être solubles à chaud, ou très soluble à froid.</a:t>
            </a:r>
          </a:p>
          <a:p>
            <a:pPr marL="285750" indent="-285750">
              <a:buFont typeface="Wingdings" panose="05000000000000000000" pitchFamily="2" charset="2"/>
              <a:buChar char="v"/>
            </a:pPr>
            <a:r>
              <a:rPr lang="fr-FR" dirty="0" smtClean="0"/>
              <a:t>Il </a:t>
            </a:r>
            <a:r>
              <a:rPr lang="fr-FR" dirty="0"/>
              <a:t>ne doit pas réagir chimiquement avec le composé à purifier.</a:t>
            </a:r>
          </a:p>
        </p:txBody>
      </p:sp>
      <p:sp>
        <p:nvSpPr>
          <p:cNvPr id="8" name="Rectangle 7"/>
          <p:cNvSpPr/>
          <p:nvPr/>
        </p:nvSpPr>
        <p:spPr>
          <a:xfrm>
            <a:off x="1839049" y="3959592"/>
            <a:ext cx="9336951" cy="2585323"/>
          </a:xfrm>
          <a:prstGeom prst="rect">
            <a:avLst/>
          </a:prstGeom>
        </p:spPr>
        <p:txBody>
          <a:bodyPr wrap="square">
            <a:spAutoFit/>
          </a:bodyPr>
          <a:lstStyle/>
          <a:p>
            <a:r>
              <a:rPr lang="fr-FR" b="1" dirty="0">
                <a:solidFill>
                  <a:schemeClr val="accent2"/>
                </a:solidFill>
              </a:rPr>
              <a:t>b- </a:t>
            </a:r>
            <a:r>
              <a:rPr lang="fr-FR" b="1" dirty="0" smtClean="0">
                <a:solidFill>
                  <a:schemeClr val="accent2"/>
                </a:solidFill>
              </a:rPr>
              <a:t>Technique</a:t>
            </a:r>
          </a:p>
          <a:p>
            <a:endParaRPr lang="fr-FR" b="1" dirty="0"/>
          </a:p>
          <a:p>
            <a:r>
              <a:rPr lang="fr-FR" b="1" dirty="0"/>
              <a:t>1- dissolution à chaud :</a:t>
            </a:r>
          </a:p>
          <a:p>
            <a:r>
              <a:rPr lang="fr-FR" dirty="0"/>
              <a:t>La recristallisation se fait en général, dans un ballon, muni d’un réfrigérant, contenant le</a:t>
            </a:r>
          </a:p>
          <a:p>
            <a:r>
              <a:rPr lang="fr-FR" dirty="0"/>
              <a:t>solide finement pulvérisé et un peu de solvant. On porte l’ensemble à ébullition douce, une</a:t>
            </a:r>
          </a:p>
          <a:p>
            <a:r>
              <a:rPr lang="fr-FR" dirty="0"/>
              <a:t>fraction du composé se solubilise par l’extrémité supérieure du réfrigérant, on rajoute par</a:t>
            </a:r>
          </a:p>
          <a:p>
            <a:r>
              <a:rPr lang="fr-FR" dirty="0"/>
              <a:t>portions successive le solvant, en maintenant l’ébullition entre chaque addition. On procède</a:t>
            </a:r>
          </a:p>
          <a:p>
            <a:r>
              <a:rPr lang="fr-FR" dirty="0"/>
              <a:t>ainsi jusqu’à dissolution totale. A cause des impuretés, la solution est parfois colorée. On</a:t>
            </a:r>
          </a:p>
          <a:p>
            <a:r>
              <a:rPr lang="fr-FR" dirty="0"/>
              <a:t>élimine les impuretés en ajoutant à ébullition un peu de noir décolorant.</a:t>
            </a:r>
          </a:p>
        </p:txBody>
      </p:sp>
      <p:pic>
        <p:nvPicPr>
          <p:cNvPr id="4100" name="Picture 4" descr="Afficher l’image sour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504076" y="153387"/>
            <a:ext cx="1624962" cy="224659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fficher l’image sourc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69230" y="2760797"/>
            <a:ext cx="1494653" cy="202426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Afficher l’image sourc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29167" y="3365119"/>
            <a:ext cx="2356714" cy="1325652"/>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Afficher l’image sourc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93334" y="4990078"/>
            <a:ext cx="1246444" cy="1777275"/>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Afficher l’image sourc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819062" y="2773676"/>
            <a:ext cx="1431772" cy="1929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738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1045028" y="982177"/>
            <a:ext cx="10392229" cy="4893647"/>
          </a:xfrm>
          <a:prstGeom prst="rect">
            <a:avLst/>
          </a:prstGeom>
        </p:spPr>
        <p:txBody>
          <a:bodyPr wrap="square">
            <a:spAutoFit/>
          </a:bodyPr>
          <a:lstStyle/>
          <a:p>
            <a:r>
              <a:rPr lang="fr-FR" sz="2400" b="1" dirty="0"/>
              <a:t>2- Filtration de la solution chaude :</a:t>
            </a:r>
          </a:p>
          <a:p>
            <a:r>
              <a:rPr lang="fr-FR" sz="2400" dirty="0"/>
              <a:t>La solution sursaturée est filtrée sur un filtre à plis. On élimine ainsi les impuretés </a:t>
            </a:r>
            <a:r>
              <a:rPr lang="fr-FR" sz="2400" dirty="0" smtClean="0"/>
              <a:t>insolubles, et </a:t>
            </a:r>
            <a:r>
              <a:rPr lang="fr-FR" sz="2400" dirty="0"/>
              <a:t>éventuellement le noir </a:t>
            </a:r>
            <a:r>
              <a:rPr lang="fr-FR" sz="2400" dirty="0" smtClean="0"/>
              <a:t>décolorant</a:t>
            </a:r>
          </a:p>
          <a:p>
            <a:endParaRPr lang="fr-FR" sz="2400" dirty="0"/>
          </a:p>
          <a:p>
            <a:r>
              <a:rPr lang="fr-FR" sz="2400" b="1" dirty="0"/>
              <a:t>3- Refroidissement et </a:t>
            </a:r>
            <a:r>
              <a:rPr lang="fr-FR" sz="2400" b="1" dirty="0" smtClean="0"/>
              <a:t>cristallisation</a:t>
            </a:r>
          </a:p>
          <a:p>
            <a:endParaRPr lang="fr-FR" sz="2400" b="1" dirty="0"/>
          </a:p>
          <a:p>
            <a:r>
              <a:rPr lang="fr-FR" sz="2400" b="1" dirty="0"/>
              <a:t>4- Essorage des cristaux</a:t>
            </a:r>
          </a:p>
          <a:p>
            <a:r>
              <a:rPr lang="fr-FR" sz="2400" dirty="0"/>
              <a:t>Les cristaux sont séparés de la solution mère par filtration sur Büchner. On</a:t>
            </a:r>
          </a:p>
          <a:p>
            <a:r>
              <a:rPr lang="fr-FR" sz="2400" dirty="0"/>
              <a:t>élimine le maximum de solvant en les pressant et tassant fortement à l’aide d’une spatule</a:t>
            </a:r>
            <a:r>
              <a:rPr lang="fr-FR" sz="2400" dirty="0" smtClean="0"/>
              <a:t>.</a:t>
            </a:r>
          </a:p>
          <a:p>
            <a:endParaRPr lang="fr-FR" sz="2400" dirty="0"/>
          </a:p>
          <a:p>
            <a:r>
              <a:rPr lang="fr-FR" sz="2400" b="1" dirty="0"/>
              <a:t>5- Séchage</a:t>
            </a:r>
          </a:p>
          <a:p>
            <a:r>
              <a:rPr lang="fr-FR" sz="2400" dirty="0"/>
              <a:t>Une fois filtrés et tassés, les cristaux sont séchés sur papier.</a:t>
            </a:r>
          </a:p>
        </p:txBody>
      </p:sp>
      <p:pic>
        <p:nvPicPr>
          <p:cNvPr id="7" name="Picture 2" descr="Afficher l’image sourc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83721" y="4645313"/>
            <a:ext cx="2187575" cy="123051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Afficher l’image sour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3998" y="1815921"/>
            <a:ext cx="3300058" cy="1759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9491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8" name="Image 7"/>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3047999" y="197346"/>
            <a:ext cx="8708572" cy="6401753"/>
          </a:xfrm>
          <a:prstGeom prst="rect">
            <a:avLst/>
          </a:prstGeom>
        </p:spPr>
        <p:txBody>
          <a:bodyPr wrap="square">
            <a:spAutoFit/>
          </a:bodyPr>
          <a:lstStyle/>
          <a:p>
            <a:r>
              <a:rPr lang="fr-FR" dirty="0" smtClean="0"/>
              <a:t>                                                               </a:t>
            </a:r>
            <a:r>
              <a:rPr lang="fr-FR" sz="2800" b="1" dirty="0" smtClean="0">
                <a:solidFill>
                  <a:schemeClr val="accent2"/>
                </a:solidFill>
              </a:rPr>
              <a:t>EXTRACTION </a:t>
            </a:r>
          </a:p>
          <a:p>
            <a:r>
              <a:rPr lang="fr-FR" b="1" dirty="0" smtClean="0"/>
              <a:t>Principe :</a:t>
            </a:r>
          </a:p>
          <a:p>
            <a:r>
              <a:rPr lang="fr-FR" b="1" dirty="0" smtClean="0"/>
              <a:t> </a:t>
            </a:r>
            <a:r>
              <a:rPr lang="fr-FR" dirty="0"/>
              <a:t>Lorsqu’un produit, soluble dans deux solvants </a:t>
            </a:r>
            <a:r>
              <a:rPr lang="fr-FR" b="1" dirty="0"/>
              <a:t>A</a:t>
            </a:r>
            <a:r>
              <a:rPr lang="fr-FR" dirty="0"/>
              <a:t> et </a:t>
            </a:r>
            <a:r>
              <a:rPr lang="fr-FR" b="1" dirty="0"/>
              <a:t>B</a:t>
            </a:r>
            <a:r>
              <a:rPr lang="fr-FR" dirty="0"/>
              <a:t> non miscibles entre eux, est mis en présence de ces solvants, il se partage entre les deux phases suivant un coefficient de partage </a:t>
            </a:r>
            <a:r>
              <a:rPr lang="fr-FR" b="1" dirty="0"/>
              <a:t>K</a:t>
            </a:r>
            <a:r>
              <a:rPr lang="fr-FR" dirty="0"/>
              <a:t>, tel qu’à l’équilibre. </a:t>
            </a:r>
            <a:endParaRPr lang="fr-FR" dirty="0" smtClean="0"/>
          </a:p>
          <a:p>
            <a:endParaRPr lang="fr-FR" dirty="0"/>
          </a:p>
          <a:p>
            <a:endParaRPr lang="fr-FR" dirty="0" smtClean="0"/>
          </a:p>
          <a:p>
            <a:r>
              <a:rPr lang="fr-FR" dirty="0" smtClean="0"/>
              <a:t>La </a:t>
            </a:r>
            <a:r>
              <a:rPr lang="fr-FR" dirty="0"/>
              <a:t>valeur de</a:t>
            </a:r>
            <a:r>
              <a:rPr lang="fr-FR" b="1" dirty="0"/>
              <a:t> k </a:t>
            </a:r>
            <a:r>
              <a:rPr lang="fr-FR" dirty="0"/>
              <a:t>dicte le choix du solvant d’extraction d’un produit à partir d’une solution obtenue en fin de synthèse. Le choix du solvant d’extraction répond aux critères suivants : </a:t>
            </a:r>
            <a:endParaRPr lang="fr-FR" dirty="0" smtClean="0"/>
          </a:p>
          <a:p>
            <a:pPr marL="285750" indent="-285750">
              <a:buFontTx/>
              <a:buChar char="-"/>
            </a:pPr>
            <a:r>
              <a:rPr lang="fr-FR" dirty="0" smtClean="0"/>
              <a:t>le </a:t>
            </a:r>
            <a:r>
              <a:rPr lang="fr-FR" dirty="0"/>
              <a:t>solvant ne doit pas être miscible à la phase à extraire. </a:t>
            </a:r>
            <a:endParaRPr lang="fr-FR" dirty="0" smtClean="0"/>
          </a:p>
          <a:p>
            <a:pPr marL="285750" indent="-285750">
              <a:buFontTx/>
              <a:buChar char="-"/>
            </a:pPr>
            <a:r>
              <a:rPr lang="fr-FR" dirty="0" smtClean="0"/>
              <a:t>- </a:t>
            </a:r>
            <a:r>
              <a:rPr lang="fr-FR" dirty="0"/>
              <a:t>le coefficient de partage doit être aussi favorable que possible. </a:t>
            </a:r>
            <a:endParaRPr lang="fr-FR" dirty="0" smtClean="0"/>
          </a:p>
          <a:p>
            <a:pPr marL="285750" indent="-285750">
              <a:buFontTx/>
              <a:buChar char="-"/>
            </a:pPr>
            <a:r>
              <a:rPr lang="fr-FR" dirty="0" smtClean="0"/>
              <a:t>- </a:t>
            </a:r>
            <a:r>
              <a:rPr lang="fr-FR" dirty="0"/>
              <a:t>Le produit doit pouvoir être facilement séparé du solvant (évaporation, changement de pH) </a:t>
            </a:r>
            <a:endParaRPr lang="fr-FR" dirty="0" smtClean="0"/>
          </a:p>
          <a:p>
            <a:r>
              <a:rPr lang="fr-FR" dirty="0" smtClean="0"/>
              <a:t>La </a:t>
            </a:r>
            <a:r>
              <a:rPr lang="fr-FR" dirty="0"/>
              <a:t>qualité de solvant employé dépend de </a:t>
            </a:r>
            <a:r>
              <a:rPr lang="fr-FR" b="1" dirty="0"/>
              <a:t>K</a:t>
            </a:r>
            <a:r>
              <a:rPr lang="fr-FR" dirty="0"/>
              <a:t>. </a:t>
            </a:r>
            <a:endParaRPr lang="fr-FR" dirty="0" smtClean="0"/>
          </a:p>
          <a:p>
            <a:r>
              <a:rPr lang="fr-FR" dirty="0" smtClean="0"/>
              <a:t>L’extraction </a:t>
            </a:r>
            <a:r>
              <a:rPr lang="fr-FR" dirty="0"/>
              <a:t>d’une solution organique par une solution aqueuse acide ou basique est un bon procédé de purification. Par exemple, une solution basique extrait les acides (ou les phénols) en les transformant en sels R COO- , Na+ (ou </a:t>
            </a:r>
            <a:r>
              <a:rPr lang="fr-FR" dirty="0" err="1"/>
              <a:t>ArO</a:t>
            </a:r>
            <a:r>
              <a:rPr lang="fr-FR" dirty="0"/>
              <a:t>- , Na+ ) solubles dans la phase aqueuse .Au contraire, une solution acide transforme les amines en sels (ex: R3NH+ ,Cl- ) solubles dans la phase aqueuse. La récupération de l’acide ou de l’amine cherchée se fait par acidification ou alcalinisation de la phase aqueuse. </a:t>
            </a:r>
            <a:endParaRPr lang="fr-FR" dirty="0" smtClean="0"/>
          </a:p>
          <a:p>
            <a:r>
              <a:rPr lang="fr-FR" b="1" dirty="0" smtClean="0">
                <a:solidFill>
                  <a:schemeClr val="accent2"/>
                </a:solidFill>
              </a:rPr>
              <a:t>Le </a:t>
            </a:r>
            <a:r>
              <a:rPr lang="fr-FR" b="1" dirty="0">
                <a:solidFill>
                  <a:schemeClr val="accent2"/>
                </a:solidFill>
              </a:rPr>
              <a:t>relargage </a:t>
            </a:r>
            <a:r>
              <a:rPr lang="fr-FR" dirty="0"/>
              <a:t>consiste à ajouter un sel minéral dans la phase aqueuse, ce qui diminue en général la solubilité d’un produit organique et l’extraction est facilitée.</a:t>
            </a:r>
          </a:p>
        </p:txBody>
      </p:sp>
      <p:pic>
        <p:nvPicPr>
          <p:cNvPr id="5" name="Image 4"/>
          <p:cNvPicPr>
            <a:picLocks noChangeAspect="1"/>
          </p:cNvPicPr>
          <p:nvPr/>
        </p:nvPicPr>
        <p:blipFill>
          <a:blip r:embed="rId4"/>
          <a:stretch>
            <a:fillRect/>
          </a:stretch>
        </p:blipFill>
        <p:spPr>
          <a:xfrm>
            <a:off x="7407047" y="1449614"/>
            <a:ext cx="1795010" cy="791500"/>
          </a:xfrm>
          <a:prstGeom prst="rect">
            <a:avLst/>
          </a:prstGeom>
        </p:spPr>
      </p:pic>
      <p:pic>
        <p:nvPicPr>
          <p:cNvPr id="6" name="Picture 2" descr="Résultat d’images pour La Decant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404" y="2542235"/>
            <a:ext cx="2057628" cy="2334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74843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436" y="0"/>
            <a:ext cx="2940274" cy="820271"/>
          </a:xfrm>
          <a:prstGeom prst="rect">
            <a:avLst/>
          </a:prstGeom>
          <a:solidFill>
            <a:srgbClr val="FFFFFF">
              <a:alpha val="0"/>
            </a:srgbClr>
          </a:solidFill>
          <a:ln>
            <a:noFill/>
          </a:ln>
        </p:spPr>
      </p:pic>
      <p:pic>
        <p:nvPicPr>
          <p:cNvPr id="6" name="Image 5"/>
          <p:cNvPicPr/>
          <p:nvPr/>
        </p:nvPicPr>
        <p:blipFill>
          <a:blip r:embed="rId3">
            <a:extLst>
              <a:ext uri="{28A0092B-C50C-407E-A947-70E740481C1C}">
                <a14:useLocalDpi xmlns:a14="http://schemas.microsoft.com/office/drawing/2010/main" val="0"/>
              </a:ext>
            </a:extLst>
          </a:blip>
          <a:srcRect/>
          <a:stretch>
            <a:fillRect/>
          </a:stretch>
        </p:blipFill>
        <p:spPr bwMode="auto">
          <a:xfrm>
            <a:off x="-18573" y="1"/>
            <a:ext cx="529562" cy="6858000"/>
          </a:xfrm>
          <a:prstGeom prst="rect">
            <a:avLst/>
          </a:prstGeom>
          <a:solidFill>
            <a:srgbClr val="FFFFFF">
              <a:alpha val="0"/>
            </a:srgbClr>
          </a:solidFill>
          <a:ln>
            <a:noFill/>
          </a:ln>
        </p:spPr>
      </p:pic>
      <p:sp>
        <p:nvSpPr>
          <p:cNvPr id="3" name="Rectangle 2"/>
          <p:cNvSpPr/>
          <p:nvPr/>
        </p:nvSpPr>
        <p:spPr>
          <a:xfrm>
            <a:off x="5012143" y="0"/>
            <a:ext cx="5046257" cy="523220"/>
          </a:xfrm>
          <a:prstGeom prst="rect">
            <a:avLst/>
          </a:prstGeom>
        </p:spPr>
        <p:txBody>
          <a:bodyPr wrap="square">
            <a:spAutoFit/>
          </a:bodyPr>
          <a:lstStyle/>
          <a:p>
            <a:r>
              <a:rPr lang="fr-FR" sz="2800" b="1" dirty="0" smtClean="0">
                <a:solidFill>
                  <a:srgbClr val="FF0000"/>
                </a:solidFill>
              </a:rPr>
              <a:t>Technique de l’extraction </a:t>
            </a:r>
            <a:r>
              <a:rPr lang="fr-FR" sz="2800" b="1" dirty="0">
                <a:solidFill>
                  <a:srgbClr val="FF0000"/>
                </a:solidFill>
              </a:rPr>
              <a:t>.</a:t>
            </a:r>
            <a:endParaRPr lang="fr-FR" sz="2800" dirty="0"/>
          </a:p>
        </p:txBody>
      </p:sp>
      <p:sp>
        <p:nvSpPr>
          <p:cNvPr id="2" name="Rectangle 1"/>
          <p:cNvSpPr/>
          <p:nvPr/>
        </p:nvSpPr>
        <p:spPr>
          <a:xfrm>
            <a:off x="1611085" y="820271"/>
            <a:ext cx="10276113" cy="2862322"/>
          </a:xfrm>
          <a:prstGeom prst="rect">
            <a:avLst/>
          </a:prstGeom>
        </p:spPr>
        <p:txBody>
          <a:bodyPr wrap="square">
            <a:spAutoFit/>
          </a:bodyPr>
          <a:lstStyle/>
          <a:p>
            <a:r>
              <a:rPr lang="fr-FR" sz="2000" dirty="0" smtClean="0"/>
              <a:t>L’appareil </a:t>
            </a:r>
            <a:r>
              <a:rPr lang="fr-FR" sz="2000" dirty="0"/>
              <a:t>le plus courant est l’ampoule à décanter, qui permet d’agiter ensemble </a:t>
            </a:r>
            <a:r>
              <a:rPr lang="fr-FR" sz="2000" dirty="0" smtClean="0"/>
              <a:t>deux liquides </a:t>
            </a:r>
            <a:r>
              <a:rPr lang="fr-FR" sz="2000" dirty="0"/>
              <a:t>non miscibles, de laisser décanter les deux phases et les recueillir séparément.</a:t>
            </a:r>
          </a:p>
          <a:p>
            <a:r>
              <a:rPr lang="fr-FR" sz="2000" dirty="0"/>
              <a:t>Pour extraire, verser la solution et le solvant d’extraction dans l’ampoule. </a:t>
            </a:r>
            <a:r>
              <a:rPr lang="fr-FR" sz="2000" dirty="0" smtClean="0"/>
              <a:t>Renverser l’ampoule </a:t>
            </a:r>
            <a:r>
              <a:rPr lang="fr-FR" sz="2000" dirty="0"/>
              <a:t>en maintenant le bouchon avec les doigts. </a:t>
            </a:r>
            <a:endParaRPr lang="fr-FR" sz="2000" dirty="0" smtClean="0"/>
          </a:p>
          <a:p>
            <a:r>
              <a:rPr lang="fr-FR" sz="2000" dirty="0" smtClean="0"/>
              <a:t>Ouvrir </a:t>
            </a:r>
            <a:r>
              <a:rPr lang="fr-FR" sz="2000" dirty="0"/>
              <a:t>le robinet pour diminuer </a:t>
            </a:r>
            <a:r>
              <a:rPr lang="fr-FR" sz="2000" dirty="0" smtClean="0"/>
              <a:t>un éventuel </a:t>
            </a:r>
            <a:r>
              <a:rPr lang="fr-FR" sz="2000" dirty="0"/>
              <a:t>excès de pression. </a:t>
            </a:r>
            <a:endParaRPr lang="fr-FR" sz="2000" dirty="0" smtClean="0"/>
          </a:p>
          <a:p>
            <a:r>
              <a:rPr lang="fr-FR" sz="2000" dirty="0" smtClean="0"/>
              <a:t>Agiter </a:t>
            </a:r>
            <a:r>
              <a:rPr lang="fr-FR" sz="2000" dirty="0"/>
              <a:t>circulairement quelques temps, </a:t>
            </a:r>
            <a:r>
              <a:rPr lang="fr-FR" sz="2000" dirty="0" smtClean="0"/>
              <a:t>ouvrir </a:t>
            </a:r>
            <a:r>
              <a:rPr lang="fr-FR" sz="2000" dirty="0"/>
              <a:t>et refermer </a:t>
            </a:r>
            <a:r>
              <a:rPr lang="fr-FR" sz="2000" dirty="0" smtClean="0"/>
              <a:t>le robinet</a:t>
            </a:r>
            <a:r>
              <a:rPr lang="fr-FR" sz="2000" dirty="0"/>
              <a:t>, remettre l’ampoule en place et la déboucher. </a:t>
            </a:r>
            <a:endParaRPr lang="fr-FR" sz="2000" dirty="0" smtClean="0"/>
          </a:p>
          <a:p>
            <a:r>
              <a:rPr lang="fr-FR" sz="2000" dirty="0" smtClean="0"/>
              <a:t>Attendre </a:t>
            </a:r>
            <a:r>
              <a:rPr lang="fr-FR" sz="2000" dirty="0"/>
              <a:t>la séparation des phases. </a:t>
            </a:r>
            <a:endParaRPr lang="fr-FR" sz="2000" dirty="0" smtClean="0"/>
          </a:p>
          <a:p>
            <a:r>
              <a:rPr lang="fr-FR" sz="2000" dirty="0" smtClean="0"/>
              <a:t>Faire écouler </a:t>
            </a:r>
            <a:r>
              <a:rPr lang="fr-FR" sz="2000" dirty="0"/>
              <a:t>lentement la phase inférieure et ensuite l’autre phase.</a:t>
            </a:r>
          </a:p>
        </p:txBody>
      </p:sp>
      <p:pic>
        <p:nvPicPr>
          <p:cNvPr id="2052" name="Picture 4" descr="Afficher l’image sour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5179" y="3938263"/>
            <a:ext cx="3057525" cy="25717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fficher l’image sour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7212" y="3683261"/>
            <a:ext cx="3762375" cy="3076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92495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5093</TotalTime>
  <Words>2262</Words>
  <Application>Microsoft Office PowerPoint</Application>
  <PresentationFormat>Grand écran</PresentationFormat>
  <Paragraphs>141</Paragraphs>
  <Slides>20</Slides>
  <Notes>2</Notes>
  <HiddenSlides>0</HiddenSlides>
  <MMClips>3</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20</vt:i4>
      </vt:variant>
    </vt:vector>
  </HeadingPairs>
  <TitlesOfParts>
    <vt:vector size="29" baseType="lpstr">
      <vt:lpstr>Arial</vt:lpstr>
      <vt:lpstr>Calibri</vt:lpstr>
      <vt:lpstr>Calibri Light</vt:lpstr>
      <vt:lpstr>Symbol</vt:lpstr>
      <vt:lpstr>Times New Roman</vt:lpstr>
      <vt:lpstr>Times-Bold</vt:lpstr>
      <vt:lpstr>Times-Roman</vt:lpstr>
      <vt:lpstr>Wingdings</vt:lpstr>
      <vt:lpstr>Thème Office</vt:lpstr>
      <vt:lpstr>TRAVAUX PRATIQUES DE CHIMIE ORGANIQUE</vt:lpstr>
      <vt:lpstr>Présentation PowerPoint</vt:lpstr>
      <vt:lpstr>Présentation PowerPoint</vt:lpstr>
      <vt:lpstr>DISTILLATION</vt:lpstr>
      <vt:lpstr>Présentation PowerPoint</vt:lpstr>
      <vt:lpstr>RECRISTALLISATION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mohamed jabha</dc:creator>
  <cp:lastModifiedBy>admin</cp:lastModifiedBy>
  <cp:revision>77</cp:revision>
  <dcterms:created xsi:type="dcterms:W3CDTF">2019-10-07T11:37:29Z</dcterms:created>
  <dcterms:modified xsi:type="dcterms:W3CDTF">2020-06-17T23:19:31Z</dcterms:modified>
</cp:coreProperties>
</file>