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Modifiez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FA021CB-7B30-4F9C-A1E2-0D59AD620AC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Modifiez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E617B54-1171-470E-9CBD-D72892940EE3}" type="datetimeFigureOut">
              <a:rPr lang="fr-FR" smtClean="0"/>
              <a:t>19/03/2020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FA021CB-7B30-4F9C-A1E2-0D59AD620AC8}" type="slidenum">
              <a:rPr lang="fr-FR" smtClean="0"/>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Modifiez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E617B54-1171-470E-9CBD-D72892940EE3}" type="datetimeFigureOut">
              <a:rPr lang="fr-FR" smtClean="0"/>
              <a:t>19/03/2020</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FA021CB-7B30-4F9C-A1E2-0D59AD620AC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MA" dirty="0" smtClean="0">
                <a:solidFill>
                  <a:schemeClr val="tx1"/>
                </a:solidFill>
              </a:rPr>
              <a:t>عنوان الوحدة:</a:t>
            </a:r>
            <a:br>
              <a:rPr lang="ar-MA" dirty="0" smtClean="0">
                <a:solidFill>
                  <a:schemeClr val="tx1"/>
                </a:solidFill>
              </a:rPr>
            </a:br>
            <a:r>
              <a:rPr lang="ar-MA" dirty="0" smtClean="0"/>
              <a:t>الفلسفة وأنماط التعبير</a:t>
            </a:r>
            <a:endParaRPr lang="fr-FR" dirty="0"/>
          </a:p>
        </p:txBody>
      </p:sp>
      <p:sp>
        <p:nvSpPr>
          <p:cNvPr id="3" name="Sous-titre 2"/>
          <p:cNvSpPr>
            <a:spLocks noGrp="1"/>
          </p:cNvSpPr>
          <p:nvPr>
            <p:ph type="subTitle" idx="1"/>
          </p:nvPr>
        </p:nvSpPr>
        <p:spPr>
          <a:xfrm>
            <a:off x="722376" y="430953"/>
            <a:ext cx="7810064" cy="45719"/>
          </a:xfrm>
        </p:spPr>
        <p:txBody>
          <a:bodyPr>
            <a:normAutofit fontScale="25000" lnSpcReduction="20000"/>
          </a:bodyPr>
          <a:lstStyle/>
          <a:p>
            <a:endParaRPr lang="fr-FR" dirty="0"/>
          </a:p>
        </p:txBody>
      </p:sp>
    </p:spTree>
    <p:extLst>
      <p:ext uri="{BB962C8B-B14F-4D97-AF65-F5344CB8AC3E}">
        <p14:creationId xmlns:p14="http://schemas.microsoft.com/office/powerpoint/2010/main" val="3272277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7677472"/>
            <a:ext cx="8317552" cy="144016"/>
          </a:xfrm>
        </p:spPr>
        <p:txBody>
          <a:bodyPr>
            <a:normAutofit fontScale="90000"/>
          </a:bodyPr>
          <a:lstStyle/>
          <a:p>
            <a:pPr algn="r" rtl="1"/>
            <a:r>
              <a:rPr lang="ar-MA" dirty="0" smtClean="0">
                <a:solidFill>
                  <a:schemeClr val="tx1"/>
                </a:solidFill>
              </a:rPr>
              <a:t>تعريف البرهان:</a:t>
            </a:r>
            <a:br>
              <a:rPr lang="ar-MA" dirty="0" smtClean="0">
                <a:solidFill>
                  <a:schemeClr val="tx1"/>
                </a:solidFill>
              </a:rPr>
            </a:br>
            <a:r>
              <a:rPr lang="ar-MA" dirty="0" smtClean="0"/>
              <a:t/>
            </a:r>
            <a:br>
              <a:rPr lang="ar-MA" dirty="0" smtClean="0"/>
            </a:br>
            <a:r>
              <a:rPr lang="ar-MA" dirty="0" smtClean="0"/>
              <a:t>إن</a:t>
            </a:r>
            <a:r>
              <a:rPr lang="ar-MA" dirty="0"/>
              <a:t> </a:t>
            </a:r>
            <a:r>
              <a:rPr lang="ar-MA" dirty="0" smtClean="0"/>
              <a:t>البرهان هو واحد من بين نوعين من الاستدلال المعروف عند أرسطو، أما النوع الآخر فهو الاستقراء. والبرهان عنده هو: «</a:t>
            </a:r>
            <a:r>
              <a:rPr lang="ar-MA" dirty="0" smtClean="0">
                <a:solidFill>
                  <a:schemeClr val="accent5"/>
                </a:solidFill>
              </a:rPr>
              <a:t>قياس يقيني يفيد علم الشيء على ما هو عليه في الوجود بالعلة التي هو بها موجود...»</a:t>
            </a:r>
            <a:br>
              <a:rPr lang="ar-MA" dirty="0" smtClean="0">
                <a:solidFill>
                  <a:schemeClr val="accent5"/>
                </a:solidFill>
              </a:rPr>
            </a:br>
            <a:r>
              <a:rPr lang="ar-MA" dirty="0" smtClean="0">
                <a:solidFill>
                  <a:schemeClr val="accent1"/>
                </a:solidFill>
              </a:rPr>
              <a:t>ما يتم افتراضه يسمى مقدمة الاستدلال، وما ينتج عنه يسمى النتيجة.</a:t>
            </a:r>
            <a:br>
              <a:rPr lang="ar-MA" dirty="0" smtClean="0">
                <a:solidFill>
                  <a:schemeClr val="accent1"/>
                </a:solidFill>
              </a:rPr>
            </a:br>
            <a:r>
              <a:rPr lang="ar-MA" dirty="0" smtClean="0">
                <a:solidFill>
                  <a:schemeClr val="accent5"/>
                </a:solidFill>
              </a:rPr>
              <a:t/>
            </a:r>
            <a:br>
              <a:rPr lang="ar-MA" dirty="0" smtClean="0">
                <a:solidFill>
                  <a:schemeClr val="accent5"/>
                </a:solidFill>
              </a:rPr>
            </a:br>
            <a:r>
              <a:rPr lang="ar-MA" dirty="0">
                <a:solidFill>
                  <a:schemeClr val="accent5"/>
                </a:solidFill>
              </a:rPr>
              <a:t/>
            </a:r>
            <a:br>
              <a:rPr lang="ar-MA" dirty="0">
                <a:solidFill>
                  <a:schemeClr val="accent5"/>
                </a:solidFill>
              </a:rPr>
            </a:br>
            <a:r>
              <a:rPr lang="ar-MA" dirty="0" smtClean="0">
                <a:solidFill>
                  <a:schemeClr val="accent5"/>
                </a:solidFill>
              </a:rPr>
              <a:t/>
            </a:r>
            <a:br>
              <a:rPr lang="ar-MA" dirty="0" smtClean="0">
                <a:solidFill>
                  <a:schemeClr val="accent5"/>
                </a:solidFill>
              </a:rPr>
            </a:br>
            <a:endParaRPr lang="fr-FR" dirty="0">
              <a:solidFill>
                <a:schemeClr val="accent5"/>
              </a:solidFill>
            </a:endParaRPr>
          </a:p>
        </p:txBody>
      </p:sp>
      <p:sp>
        <p:nvSpPr>
          <p:cNvPr id="3" name="Espace réservé du contenu 2"/>
          <p:cNvSpPr>
            <a:spLocks noGrp="1"/>
          </p:cNvSpPr>
          <p:nvPr>
            <p:ph idx="1"/>
          </p:nvPr>
        </p:nvSpPr>
        <p:spPr>
          <a:xfrm flipV="1">
            <a:off x="502920" y="6669360"/>
            <a:ext cx="8245544" cy="72008"/>
          </a:xfrm>
        </p:spPr>
        <p:txBody>
          <a:bodyPr>
            <a:normAutofit fontScale="25000" lnSpcReduction="20000"/>
          </a:bodyPr>
          <a:lstStyle/>
          <a:p>
            <a:endParaRPr lang="fr-FR" dirty="0"/>
          </a:p>
        </p:txBody>
      </p:sp>
    </p:spTree>
    <p:extLst>
      <p:ext uri="{BB962C8B-B14F-4D97-AF65-F5344CB8AC3E}">
        <p14:creationId xmlns:p14="http://schemas.microsoft.com/office/powerpoint/2010/main" val="1504180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949280"/>
            <a:ext cx="8183880" cy="85760"/>
          </a:xfrm>
        </p:spPr>
        <p:txBody>
          <a:bodyPr>
            <a:normAutofit fontScale="90000"/>
          </a:bodyPr>
          <a:lstStyle/>
          <a:p>
            <a:pPr algn="r" rtl="1"/>
            <a:r>
              <a:rPr lang="ar-MA" sz="3200" dirty="0" smtClean="0">
                <a:solidFill>
                  <a:schemeClr val="tx1"/>
                </a:solidFill>
              </a:rPr>
              <a:t>البرهان والعلم:</a:t>
            </a:r>
            <a:r>
              <a:rPr lang="ar-MA" sz="3200" dirty="0" smtClean="0"/>
              <a:t/>
            </a:r>
            <a:br>
              <a:rPr lang="ar-MA" sz="3200" dirty="0" smtClean="0"/>
            </a:br>
            <a:r>
              <a:rPr lang="ar-MA" sz="3200" dirty="0" smtClean="0"/>
              <a:t>البرهان حسب أرسطو هو استدلال ينتج المعرفة، وبذلك تتلاشى الحدود بين المنطق والابستمولوجيا. </a:t>
            </a:r>
            <a:br>
              <a:rPr lang="ar-MA" sz="3200" dirty="0" smtClean="0"/>
            </a:br>
            <a:r>
              <a:rPr lang="ar-MA" sz="3200" dirty="0" smtClean="0"/>
              <a:t>نعرف علميا حسب أرسطو عندما نعرف «</a:t>
            </a:r>
            <a:r>
              <a:rPr lang="ar-MA" sz="3200" dirty="0" smtClean="0">
                <a:solidFill>
                  <a:schemeClr val="accent3"/>
                </a:solidFill>
              </a:rPr>
              <a:t>سبب وجود الشيء على ما هو عليه، أي أن ذاك سبب هذا، وأن هذا لا يمكن أن يكون إلا على هذا الشكل</a:t>
            </a:r>
            <a:r>
              <a:rPr lang="ar-MA" sz="3200" dirty="0" smtClean="0"/>
              <a:t>». وهذا يدل ضمنيا على شرطين قويين على ما يمكن أن تكون عليه المعرفة العلمية.</a:t>
            </a:r>
            <a:br>
              <a:rPr lang="ar-MA" sz="3200" dirty="0" smtClean="0"/>
            </a:br>
            <a:r>
              <a:rPr lang="ar-MA" sz="3200" dirty="0" smtClean="0"/>
              <a:t>- فقط ما ينطوي على الضرورة يمكن أن يعرف علميا.</a:t>
            </a:r>
            <a:br>
              <a:rPr lang="ar-MA" sz="3200" dirty="0" smtClean="0"/>
            </a:br>
            <a:r>
              <a:rPr lang="ar-MA" sz="3200" dirty="0" smtClean="0"/>
              <a:t>- المعرفة العلمية هي معرفة بالأسباب</a:t>
            </a:r>
            <a:endParaRPr lang="fr-FR" sz="3200" dirty="0"/>
          </a:p>
        </p:txBody>
      </p:sp>
      <p:sp>
        <p:nvSpPr>
          <p:cNvPr id="3" name="Espace réservé du contenu 2"/>
          <p:cNvSpPr>
            <a:spLocks noGrp="1"/>
          </p:cNvSpPr>
          <p:nvPr>
            <p:ph idx="1"/>
          </p:nvPr>
        </p:nvSpPr>
        <p:spPr>
          <a:xfrm flipV="1">
            <a:off x="502920" y="6309319"/>
            <a:ext cx="8183880" cy="45719"/>
          </a:xfrm>
        </p:spPr>
        <p:txBody>
          <a:bodyPr>
            <a:normAutofit fontScale="25000" lnSpcReduction="20000"/>
          </a:bodyPr>
          <a:lstStyle/>
          <a:p>
            <a:endParaRPr lang="fr-FR" dirty="0"/>
          </a:p>
        </p:txBody>
      </p:sp>
    </p:spTree>
    <p:extLst>
      <p:ext uri="{BB962C8B-B14F-4D97-AF65-F5344CB8AC3E}">
        <p14:creationId xmlns:p14="http://schemas.microsoft.com/office/powerpoint/2010/main" val="3494126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039465"/>
            <a:ext cx="8245544" cy="189735"/>
          </a:xfrm>
        </p:spPr>
        <p:txBody>
          <a:bodyPr>
            <a:normAutofit fontScale="90000"/>
          </a:bodyPr>
          <a:lstStyle/>
          <a:p>
            <a:pPr algn="r" rtl="1"/>
            <a:r>
              <a:rPr lang="ar-MA" dirty="0" smtClean="0">
                <a:solidFill>
                  <a:schemeClr val="tx1"/>
                </a:solidFill>
              </a:rPr>
              <a:t>طبيعة مقدمات البرهان:</a:t>
            </a:r>
            <a:br>
              <a:rPr lang="ar-MA" dirty="0" smtClean="0">
                <a:solidFill>
                  <a:schemeClr val="tx1"/>
                </a:solidFill>
              </a:rPr>
            </a:br>
            <a:r>
              <a:rPr lang="ar-MA" dirty="0" smtClean="0"/>
              <a:t/>
            </a:r>
            <a:br>
              <a:rPr lang="ar-MA" dirty="0" smtClean="0"/>
            </a:br>
            <a:r>
              <a:rPr lang="ar-MA" dirty="0" smtClean="0"/>
              <a:t>بعد الربط بين المعرفة العلمية والبرهان، من خلال اعتبار هذا الأخير ‘استدلالا علميا’، يتكفل بقية كتاب التحليلات الثانية بمهمتين أساسيتين هما: </a:t>
            </a:r>
            <a:br>
              <a:rPr lang="ar-MA" dirty="0" smtClean="0"/>
            </a:br>
            <a:r>
              <a:rPr lang="ar-MA" dirty="0" smtClean="0"/>
              <a:t>1- توضيح طبيعة البرهان والبرهنة العلمية.</a:t>
            </a:r>
            <a:br>
              <a:rPr lang="ar-MA" dirty="0" smtClean="0"/>
            </a:br>
            <a:r>
              <a:rPr lang="ar-MA" dirty="0" smtClean="0"/>
              <a:t>2- الإجابة ما أمكن عن الصعوبات والتحديات التي تطرحها نظريته في البرهان.</a:t>
            </a:r>
            <a:endParaRPr lang="fr-FR" dirty="0"/>
          </a:p>
        </p:txBody>
      </p:sp>
      <p:sp>
        <p:nvSpPr>
          <p:cNvPr id="3" name="Espace réservé du contenu 2"/>
          <p:cNvSpPr>
            <a:spLocks noGrp="1"/>
          </p:cNvSpPr>
          <p:nvPr>
            <p:ph idx="1"/>
          </p:nvPr>
        </p:nvSpPr>
        <p:spPr>
          <a:xfrm>
            <a:off x="502920" y="6093296"/>
            <a:ext cx="8183880" cy="72008"/>
          </a:xfrm>
        </p:spPr>
        <p:txBody>
          <a:bodyPr>
            <a:normAutofit fontScale="25000" lnSpcReduction="20000"/>
          </a:bodyPr>
          <a:lstStyle/>
          <a:p>
            <a:endParaRPr lang="fr-FR" dirty="0"/>
          </a:p>
        </p:txBody>
      </p:sp>
    </p:spTree>
    <p:extLst>
      <p:ext uri="{BB962C8B-B14F-4D97-AF65-F5344CB8AC3E}">
        <p14:creationId xmlns:p14="http://schemas.microsoft.com/office/powerpoint/2010/main" val="2227256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514960"/>
            <a:ext cx="8245544" cy="45719"/>
          </a:xfrm>
        </p:spPr>
        <p:txBody>
          <a:bodyPr>
            <a:normAutofit fontScale="90000"/>
          </a:bodyPr>
          <a:lstStyle/>
          <a:p>
            <a:pPr algn="r" rtl="1"/>
            <a:r>
              <a:rPr lang="ar-MA" sz="3200" dirty="0" smtClean="0">
                <a:solidFill>
                  <a:schemeClr val="tx1"/>
                </a:solidFill>
              </a:rPr>
              <a:t>مقدمات البرهان:</a:t>
            </a:r>
            <a:br>
              <a:rPr lang="ar-MA" sz="3200" dirty="0" smtClean="0">
                <a:solidFill>
                  <a:schemeClr val="tx1"/>
                </a:solidFill>
              </a:rPr>
            </a:br>
            <a:r>
              <a:rPr lang="ar-MA" sz="3200" dirty="0" smtClean="0"/>
              <a:t/>
            </a:r>
            <a:br>
              <a:rPr lang="ar-MA" sz="3200" dirty="0" smtClean="0"/>
            </a:br>
            <a:r>
              <a:rPr lang="ar-MA" sz="3200" dirty="0" smtClean="0"/>
              <a:t>يصرح أرسطو بأن البرهان استدلالا تتوفر في مقدماته الشروط التالية:</a:t>
            </a:r>
            <a:br>
              <a:rPr lang="ar-MA" sz="3200" dirty="0" smtClean="0"/>
            </a:br>
            <a:r>
              <a:rPr lang="ar-MA" sz="3200" dirty="0" smtClean="0"/>
              <a:t>1 – صادقة</a:t>
            </a:r>
            <a:br>
              <a:rPr lang="ar-MA" sz="3200" dirty="0" smtClean="0"/>
            </a:br>
            <a:r>
              <a:rPr lang="ar-MA" sz="3200" dirty="0" smtClean="0"/>
              <a:t>2 – أولية</a:t>
            </a:r>
            <a:br>
              <a:rPr lang="ar-MA" sz="3200" dirty="0" smtClean="0"/>
            </a:br>
            <a:r>
              <a:rPr lang="ar-MA" sz="3200" dirty="0" smtClean="0"/>
              <a:t>3 – مباشرة / فورية (غير معروفة بحد أوسط)</a:t>
            </a:r>
            <a:br>
              <a:rPr lang="ar-MA" sz="3200" dirty="0" smtClean="0"/>
            </a:br>
            <a:r>
              <a:rPr lang="ar-MA" sz="3200" dirty="0" smtClean="0"/>
              <a:t>4 – أكثر معرفة أو مألوفة أكثر من النتيجة</a:t>
            </a:r>
            <a:br>
              <a:rPr lang="ar-MA" sz="3200" dirty="0" smtClean="0"/>
            </a:br>
            <a:r>
              <a:rPr lang="ar-MA" sz="3200" dirty="0" smtClean="0"/>
              <a:t>5 – سابقة / قبلية بالنسبة للنتيجة </a:t>
            </a:r>
            <a:br>
              <a:rPr lang="ar-MA" sz="3200" dirty="0" smtClean="0"/>
            </a:br>
            <a:r>
              <a:rPr lang="ar-MA" sz="3200" dirty="0" smtClean="0"/>
              <a:t>6 – سبب / علة النتيجة</a:t>
            </a:r>
            <a:br>
              <a:rPr lang="ar-MA" sz="3200" dirty="0" smtClean="0"/>
            </a:br>
            <a:endParaRPr lang="fr-FR" sz="3200" dirty="0"/>
          </a:p>
        </p:txBody>
      </p:sp>
      <p:sp>
        <p:nvSpPr>
          <p:cNvPr id="3" name="Espace réservé du contenu 2"/>
          <p:cNvSpPr>
            <a:spLocks noGrp="1"/>
          </p:cNvSpPr>
          <p:nvPr>
            <p:ph idx="1"/>
          </p:nvPr>
        </p:nvSpPr>
        <p:spPr>
          <a:xfrm flipV="1">
            <a:off x="502920" y="5975568"/>
            <a:ext cx="8245544" cy="45719"/>
          </a:xfrm>
        </p:spPr>
        <p:txBody>
          <a:bodyPr>
            <a:normAutofit fontScale="25000" lnSpcReduction="20000"/>
          </a:bodyPr>
          <a:lstStyle/>
          <a:p>
            <a:endParaRPr lang="fr-FR" dirty="0"/>
          </a:p>
        </p:txBody>
      </p:sp>
    </p:spTree>
    <p:extLst>
      <p:ext uri="{BB962C8B-B14F-4D97-AF65-F5344CB8AC3E}">
        <p14:creationId xmlns:p14="http://schemas.microsoft.com/office/powerpoint/2010/main" val="2715774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989320"/>
            <a:ext cx="8183880" cy="45719"/>
          </a:xfrm>
        </p:spPr>
        <p:txBody>
          <a:bodyPr>
            <a:normAutofit fontScale="90000"/>
          </a:bodyPr>
          <a:lstStyle/>
          <a:p>
            <a:pPr algn="r" rtl="1"/>
            <a:r>
              <a:rPr lang="ar-MA" sz="3200" dirty="0" smtClean="0"/>
              <a:t>يقول أرسطو: «</a:t>
            </a:r>
            <a:r>
              <a:rPr lang="ar-MA" sz="3200" dirty="0" smtClean="0">
                <a:solidFill>
                  <a:schemeClr val="accent3"/>
                </a:solidFill>
              </a:rPr>
              <a:t>أما كون مقدمات البرهان صادقة فمن قبل أن المقدمات الكاذبة تفضي بمستعملها أن يعتقد فيما ليس بموجود أنه موجود، مثل أن يعتقد أن قطر المربع مشارك لضلعه. وأما كونها غير ذوات حد أوسط فمن قبل أن التي تعلم بحدود وسط فهي محتاجة إلى البرهان كحاجة الأشياء التي يرام أن يبرهن بها. وأما كونها عللا للشيء فمن قبل ما </a:t>
            </a:r>
            <a:r>
              <a:rPr lang="ar-MA" sz="3200" dirty="0" err="1" smtClean="0">
                <a:solidFill>
                  <a:schemeClr val="accent3"/>
                </a:solidFill>
              </a:rPr>
              <a:t>قلناه</a:t>
            </a:r>
            <a:r>
              <a:rPr lang="ar-MA" sz="3200" dirty="0" smtClean="0">
                <a:solidFill>
                  <a:schemeClr val="accent3"/>
                </a:solidFill>
              </a:rPr>
              <a:t> من أن العلم الحقيقي في الغاية إنما يكون لنا في الشيء متى علمناه بعلته. وأما كونها متقدمة على النتيجة فمن أنها علة للنتيجة متقدمة عليها بالسببية»</a:t>
            </a:r>
            <a:endParaRPr lang="fr-FR" sz="3200" dirty="0"/>
          </a:p>
        </p:txBody>
      </p:sp>
      <p:sp>
        <p:nvSpPr>
          <p:cNvPr id="3" name="Espace réservé du contenu 2"/>
          <p:cNvSpPr>
            <a:spLocks noGrp="1"/>
          </p:cNvSpPr>
          <p:nvPr>
            <p:ph idx="1"/>
          </p:nvPr>
        </p:nvSpPr>
        <p:spPr>
          <a:xfrm flipV="1">
            <a:off x="502920" y="6381327"/>
            <a:ext cx="8173536" cy="45719"/>
          </a:xfrm>
        </p:spPr>
        <p:txBody>
          <a:bodyPr>
            <a:normAutofit fontScale="25000" lnSpcReduction="20000"/>
          </a:bodyPr>
          <a:lstStyle/>
          <a:p>
            <a:endParaRPr lang="fr-FR" dirty="0"/>
          </a:p>
        </p:txBody>
      </p:sp>
    </p:spTree>
    <p:extLst>
      <p:ext uri="{BB962C8B-B14F-4D97-AF65-F5344CB8AC3E}">
        <p14:creationId xmlns:p14="http://schemas.microsoft.com/office/powerpoint/2010/main" val="1257783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200"/>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92592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989320"/>
            <a:ext cx="8245544" cy="45719"/>
          </a:xfrm>
        </p:spPr>
        <p:txBody>
          <a:bodyPr>
            <a:normAutofit fontScale="90000"/>
          </a:bodyPr>
          <a:lstStyle/>
          <a:p>
            <a:pPr algn="r" rtl="1"/>
            <a:r>
              <a:rPr lang="ar-MA" dirty="0" smtClean="0">
                <a:solidFill>
                  <a:schemeClr val="tx1"/>
                </a:solidFill>
              </a:rPr>
              <a:t>محاور الوحدة:</a:t>
            </a:r>
            <a:r>
              <a:rPr lang="ar-MA" dirty="0" smtClean="0"/>
              <a:t/>
            </a:r>
            <a:br>
              <a:rPr lang="ar-MA" dirty="0" smtClean="0"/>
            </a:br>
            <a:r>
              <a:rPr lang="ar-MA" dirty="0"/>
              <a:t/>
            </a:r>
            <a:br>
              <a:rPr lang="ar-MA" dirty="0"/>
            </a:br>
            <a:r>
              <a:rPr lang="ar-MA" dirty="0" smtClean="0"/>
              <a:t>تتطرق الوحدة إلى:</a:t>
            </a:r>
            <a:br>
              <a:rPr lang="ar-MA" dirty="0" smtClean="0"/>
            </a:br>
            <a:r>
              <a:rPr lang="ar-MA" dirty="0"/>
              <a:t>-</a:t>
            </a:r>
            <a:r>
              <a:rPr lang="ar-MA" dirty="0" smtClean="0"/>
              <a:t> حدود العلاقة اتصالا وانفصالا بين الفلسفة وغيرها من أنماط التعبير الأخرى، وذلك من خلال الانفتاح على مختلف الحقول والأشكال المعرفية الأخرى سواء التي تعتمد العقل (العلم والمنطق...)، أو تلك التي تعتمد الذوق (الشعر والرواية والتصوف...)</a:t>
            </a:r>
            <a:br>
              <a:rPr lang="ar-MA" dirty="0" smtClean="0"/>
            </a:br>
            <a:r>
              <a:rPr lang="ar-MA" dirty="0" smtClean="0"/>
              <a:t>وسيتم ذلك من خلال تقسيم الوحدة إلى جزأين:</a:t>
            </a:r>
            <a:endParaRPr lang="fr-FR" dirty="0"/>
          </a:p>
        </p:txBody>
      </p:sp>
      <p:sp>
        <p:nvSpPr>
          <p:cNvPr id="3" name="Espace réservé du contenu 2"/>
          <p:cNvSpPr>
            <a:spLocks noGrp="1"/>
          </p:cNvSpPr>
          <p:nvPr>
            <p:ph idx="1"/>
          </p:nvPr>
        </p:nvSpPr>
        <p:spPr>
          <a:xfrm flipV="1">
            <a:off x="502920" y="332656"/>
            <a:ext cx="8245544" cy="72008"/>
          </a:xfrm>
        </p:spPr>
        <p:txBody>
          <a:bodyPr>
            <a:normAutofit fontScale="25000" lnSpcReduction="20000"/>
          </a:bodyPr>
          <a:lstStyle/>
          <a:p>
            <a:pPr algn="r" rtl="1"/>
            <a:endParaRPr lang="fr-FR" dirty="0"/>
          </a:p>
        </p:txBody>
      </p:sp>
    </p:spTree>
    <p:extLst>
      <p:ext uri="{BB962C8B-B14F-4D97-AF65-F5344CB8AC3E}">
        <p14:creationId xmlns:p14="http://schemas.microsoft.com/office/powerpoint/2010/main" val="3826499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1052736"/>
            <a:ext cx="8183880" cy="4982304"/>
          </a:xfrm>
        </p:spPr>
        <p:txBody>
          <a:bodyPr>
            <a:normAutofit fontScale="90000"/>
          </a:bodyPr>
          <a:lstStyle/>
          <a:p>
            <a:pPr algn="r" rtl="1"/>
            <a:r>
              <a:rPr lang="ar-MA" dirty="0" smtClean="0">
                <a:solidFill>
                  <a:schemeClr val="tx1"/>
                </a:solidFill>
              </a:rPr>
              <a:t>القسم الأول:</a:t>
            </a:r>
            <a:r>
              <a:rPr lang="ar-MA" dirty="0" smtClean="0"/>
              <a:t/>
            </a:r>
            <a:br>
              <a:rPr lang="ar-MA" dirty="0" smtClean="0"/>
            </a:br>
            <a:r>
              <a:rPr lang="ar-MA" dirty="0" smtClean="0"/>
              <a:t>سيتم التركيز في هذا الجزء على التمييز بين التعبير البرهاني الذي ينطلق من المقدمات الصادقة اليقينية، والتعبير الجدلي الذي ينطلق من المقدمات المشهورة </a:t>
            </a:r>
            <a:r>
              <a:rPr lang="ar-MA" dirty="0" err="1" smtClean="0"/>
              <a:t>والظنينية</a:t>
            </a:r>
            <a:r>
              <a:rPr lang="ar-MA" dirty="0" smtClean="0"/>
              <a:t>، بعبارة أخرى الفصل بين منطق الحجاج و منطق البرهان، باعتبار أن الأول غايته الإقناع بأدوات خطابية والثاني هو الاستدلال الذي يؤدي إلى الصدق الذاتي واليقيني.</a:t>
            </a:r>
            <a:br>
              <a:rPr lang="ar-MA" dirty="0" smtClean="0"/>
            </a:br>
            <a:endParaRPr lang="fr-FR" dirty="0"/>
          </a:p>
        </p:txBody>
      </p:sp>
      <p:sp>
        <p:nvSpPr>
          <p:cNvPr id="3" name="Espace réservé du contenu 2"/>
          <p:cNvSpPr>
            <a:spLocks noGrp="1"/>
          </p:cNvSpPr>
          <p:nvPr>
            <p:ph idx="1"/>
          </p:nvPr>
        </p:nvSpPr>
        <p:spPr>
          <a:xfrm>
            <a:off x="502920" y="530352"/>
            <a:ext cx="8173536" cy="45719"/>
          </a:xfrm>
        </p:spPr>
        <p:txBody>
          <a:bodyPr>
            <a:normAutofit fontScale="25000" lnSpcReduction="20000"/>
          </a:bodyPr>
          <a:lstStyle/>
          <a:p>
            <a:endParaRPr lang="fr-FR" dirty="0"/>
          </a:p>
        </p:txBody>
      </p:sp>
    </p:spTree>
    <p:extLst>
      <p:ext uri="{BB962C8B-B14F-4D97-AF65-F5344CB8AC3E}">
        <p14:creationId xmlns:p14="http://schemas.microsoft.com/office/powerpoint/2010/main" val="3453552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767657"/>
            <a:ext cx="8317552" cy="45719"/>
          </a:xfrm>
        </p:spPr>
        <p:txBody>
          <a:bodyPr>
            <a:normAutofit fontScale="90000"/>
          </a:bodyPr>
          <a:lstStyle/>
          <a:p>
            <a:pPr algn="r" rtl="1"/>
            <a:r>
              <a:rPr lang="ar-MA" dirty="0" smtClean="0">
                <a:solidFill>
                  <a:schemeClr val="tx1"/>
                </a:solidFill>
              </a:rPr>
              <a:t>القسم الثاني:</a:t>
            </a:r>
            <a:r>
              <a:rPr lang="ar-MA" dirty="0">
                <a:solidFill>
                  <a:schemeClr val="tx1"/>
                </a:solidFill>
              </a:rPr>
              <a:t/>
            </a:r>
            <a:br>
              <a:rPr lang="ar-MA" dirty="0">
                <a:solidFill>
                  <a:schemeClr val="tx1"/>
                </a:solidFill>
              </a:rPr>
            </a:br>
            <a:r>
              <a:rPr lang="ar-MA" dirty="0" smtClean="0">
                <a:solidFill>
                  <a:schemeClr val="tx1"/>
                </a:solidFill>
              </a:rPr>
              <a:t/>
            </a:r>
            <a:br>
              <a:rPr lang="ar-MA" dirty="0" smtClean="0">
                <a:solidFill>
                  <a:schemeClr val="tx1"/>
                </a:solidFill>
              </a:rPr>
            </a:br>
            <a:r>
              <a:rPr lang="ar-MA" dirty="0" smtClean="0">
                <a:solidFill>
                  <a:schemeClr val="accent1"/>
                </a:solidFill>
              </a:rPr>
              <a:t>رد الاعتبار للمذاهب الأخرى (السفسطائية والفوضوية والسردية والجمالية) باعتبارها من أهم أنماط التفكير الفلسفي المعاصر.</a:t>
            </a:r>
            <a:br>
              <a:rPr lang="ar-MA" dirty="0" smtClean="0">
                <a:solidFill>
                  <a:schemeClr val="accent1"/>
                </a:solidFill>
              </a:rPr>
            </a:br>
            <a:r>
              <a:rPr lang="ar-MA" dirty="0" smtClean="0">
                <a:solidFill>
                  <a:schemeClr val="accent1"/>
                </a:solidFill>
              </a:rPr>
              <a:t>وسيتم التركيز في هذا الجزء على الرواية كجنس أدبي، يبحث في الوجود الإنساني وماهيته، ويحاول ملامسة الذات وسبر أغوارها؛ وبالتالي تجاوز علاقة التضاد بين الفلسفة والأدب التي رسخها الإغريق، من خلال رفض أفلاطون وجود الفن والشعر والشعراء في مدينته.</a:t>
            </a:r>
            <a:br>
              <a:rPr lang="ar-MA" dirty="0" smtClean="0">
                <a:solidFill>
                  <a:schemeClr val="accent1"/>
                </a:solidFill>
              </a:rPr>
            </a:br>
            <a:r>
              <a:rPr lang="ar-MA" dirty="0" smtClean="0">
                <a:solidFill>
                  <a:schemeClr val="accent1"/>
                </a:solidFill>
              </a:rPr>
              <a:t> </a:t>
            </a:r>
            <a:endParaRPr lang="fr-FR" dirty="0"/>
          </a:p>
        </p:txBody>
      </p:sp>
      <p:sp>
        <p:nvSpPr>
          <p:cNvPr id="3" name="Espace réservé du contenu 2"/>
          <p:cNvSpPr>
            <a:spLocks noGrp="1"/>
          </p:cNvSpPr>
          <p:nvPr>
            <p:ph idx="1"/>
          </p:nvPr>
        </p:nvSpPr>
        <p:spPr>
          <a:xfrm>
            <a:off x="395536" y="6669360"/>
            <a:ext cx="8352928" cy="72008"/>
          </a:xfrm>
        </p:spPr>
        <p:txBody>
          <a:bodyPr>
            <a:normAutofit fontScale="25000" lnSpcReduction="20000"/>
          </a:bodyPr>
          <a:lstStyle/>
          <a:p>
            <a:endParaRPr lang="fr-FR" dirty="0"/>
          </a:p>
        </p:txBody>
      </p:sp>
    </p:spTree>
    <p:extLst>
      <p:ext uri="{BB962C8B-B14F-4D97-AF65-F5344CB8AC3E}">
        <p14:creationId xmlns:p14="http://schemas.microsoft.com/office/powerpoint/2010/main" val="231281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949280"/>
            <a:ext cx="8219256" cy="85760"/>
          </a:xfrm>
        </p:spPr>
        <p:txBody>
          <a:bodyPr>
            <a:normAutofit fontScale="90000"/>
          </a:bodyPr>
          <a:lstStyle/>
          <a:p>
            <a:pPr algn="r" rtl="1"/>
            <a:r>
              <a:rPr lang="ar-MA" dirty="0" smtClean="0">
                <a:solidFill>
                  <a:schemeClr val="tx1"/>
                </a:solidFill>
              </a:rPr>
              <a:t>كتاب </a:t>
            </a:r>
            <a:r>
              <a:rPr lang="ar-MA" dirty="0" err="1" smtClean="0">
                <a:solidFill>
                  <a:schemeClr val="tx1"/>
                </a:solidFill>
              </a:rPr>
              <a:t>الأرغانون</a:t>
            </a:r>
            <a:r>
              <a:rPr lang="ar-MA" dirty="0" smtClean="0">
                <a:solidFill>
                  <a:schemeClr val="tx1"/>
                </a:solidFill>
              </a:rPr>
              <a:t> لأرسطو:</a:t>
            </a:r>
            <a:r>
              <a:rPr lang="ar-MA" dirty="0"/>
              <a:t/>
            </a:r>
            <a:br>
              <a:rPr lang="ar-MA" dirty="0"/>
            </a:br>
            <a:r>
              <a:rPr lang="ar-MA" dirty="0" smtClean="0"/>
              <a:t>بخصوص القسم الأول، سيتم اعتماد كتاب </a:t>
            </a:r>
            <a:r>
              <a:rPr lang="ar-MA" dirty="0" err="1" smtClean="0"/>
              <a:t>الأرغانون</a:t>
            </a:r>
            <a:r>
              <a:rPr lang="ar-MA" dirty="0"/>
              <a:t>،</a:t>
            </a:r>
            <a:r>
              <a:rPr lang="ar-MA" dirty="0" smtClean="0"/>
              <a:t> وهي مجموعة كتب أرسطو في المنطق. و’’</a:t>
            </a:r>
            <a:r>
              <a:rPr lang="ar-MA" dirty="0" err="1" smtClean="0"/>
              <a:t>أرغانون</a:t>
            </a:r>
            <a:r>
              <a:rPr lang="ar-MA" dirty="0" smtClean="0"/>
              <a:t>’’ كلمة إغريقية تعني ‘الآلة’: وسميت بهذا الاسم لأن المنطق عند أرسطو هو بمثابة ‘آلة’ العلم أو وسيلته للوصول إلى الصواب.</a:t>
            </a:r>
            <a:br>
              <a:rPr lang="ar-MA" dirty="0" smtClean="0"/>
            </a:br>
            <a:r>
              <a:rPr lang="ar-MA" dirty="0" smtClean="0"/>
              <a:t>وهذه الكتب </a:t>
            </a:r>
            <a:r>
              <a:rPr lang="ar-MA" dirty="0" smtClean="0"/>
              <a:t>هي: </a:t>
            </a:r>
            <a:r>
              <a:rPr lang="ar-MA" dirty="0" smtClean="0"/>
              <a:t>– المقولات – العبارة – التحليلات الأولى أو القياس – التحليلات الثانية أو البرهان – الجدل – </a:t>
            </a:r>
            <a:r>
              <a:rPr lang="ar-MA" dirty="0" smtClean="0"/>
              <a:t>السفسطة</a:t>
            </a:r>
            <a:endParaRPr lang="fr-FR" dirty="0"/>
          </a:p>
        </p:txBody>
      </p:sp>
      <p:sp>
        <p:nvSpPr>
          <p:cNvPr id="3" name="Espace réservé du contenu 2"/>
          <p:cNvSpPr>
            <a:spLocks noGrp="1"/>
          </p:cNvSpPr>
          <p:nvPr>
            <p:ph idx="1"/>
          </p:nvPr>
        </p:nvSpPr>
        <p:spPr>
          <a:xfrm>
            <a:off x="611560" y="7593976"/>
            <a:ext cx="8208912" cy="875584"/>
          </a:xfrm>
        </p:spPr>
        <p:txBody>
          <a:bodyPr/>
          <a:lstStyle/>
          <a:p>
            <a:endParaRPr lang="fr-FR" dirty="0"/>
          </a:p>
        </p:txBody>
      </p:sp>
    </p:spTree>
    <p:extLst>
      <p:ext uri="{BB962C8B-B14F-4D97-AF65-F5344CB8AC3E}">
        <p14:creationId xmlns:p14="http://schemas.microsoft.com/office/powerpoint/2010/main" val="1316776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589240"/>
            <a:ext cx="8136904" cy="360040"/>
          </a:xfrm>
        </p:spPr>
        <p:txBody>
          <a:bodyPr>
            <a:normAutofit fontScale="90000"/>
          </a:bodyPr>
          <a:lstStyle/>
          <a:p>
            <a:pPr algn="r" rtl="1"/>
            <a:r>
              <a:rPr lang="ar-MA" dirty="0" smtClean="0">
                <a:solidFill>
                  <a:schemeClr val="tx1"/>
                </a:solidFill>
              </a:rPr>
              <a:t>الهدف من </a:t>
            </a:r>
            <a:r>
              <a:rPr lang="ar-MA" dirty="0" err="1" smtClean="0">
                <a:solidFill>
                  <a:schemeClr val="tx1"/>
                </a:solidFill>
              </a:rPr>
              <a:t>الأرغانون</a:t>
            </a:r>
            <a:r>
              <a:rPr lang="ar-MA" dirty="0" smtClean="0">
                <a:solidFill>
                  <a:schemeClr val="tx1"/>
                </a:solidFill>
              </a:rPr>
              <a:t>:</a:t>
            </a:r>
            <a:br>
              <a:rPr lang="ar-MA" dirty="0" smtClean="0">
                <a:solidFill>
                  <a:schemeClr val="tx1"/>
                </a:solidFill>
              </a:rPr>
            </a:br>
            <a:r>
              <a:rPr lang="ar-MA" dirty="0" smtClean="0"/>
              <a:t/>
            </a:r>
            <a:br>
              <a:rPr lang="ar-MA" dirty="0" smtClean="0"/>
            </a:br>
            <a:r>
              <a:rPr lang="ar-MA" dirty="0" smtClean="0"/>
              <a:t>إن الغرض من منطق أرسطو هو وضع نظام متماسك يمكننا من بحث وتصنيف أشكال التفكير، و التمييز فيها بين الجيد والسيئ، الخاطئ والصائب. لذلك سمي أيضا بعلم الميزان أو معيار العلوم، لأن بواسطته يتم وزن الحجج والبراهين. وهو من يمنح الإنسان القدرة على التفكير السليم، من خلال البحث والنقد في جميع التصورات والمعتقدات.</a:t>
            </a:r>
            <a:endParaRPr lang="fr-FR" dirty="0"/>
          </a:p>
        </p:txBody>
      </p:sp>
      <p:sp>
        <p:nvSpPr>
          <p:cNvPr id="3" name="Espace réservé du contenu 2"/>
          <p:cNvSpPr>
            <a:spLocks noGrp="1"/>
          </p:cNvSpPr>
          <p:nvPr>
            <p:ph idx="1"/>
          </p:nvPr>
        </p:nvSpPr>
        <p:spPr>
          <a:xfrm flipV="1">
            <a:off x="395536" y="6237312"/>
            <a:ext cx="8291264" cy="72008"/>
          </a:xfrm>
        </p:spPr>
        <p:txBody>
          <a:bodyPr>
            <a:normAutofit fontScale="25000" lnSpcReduction="20000"/>
          </a:bodyPr>
          <a:lstStyle/>
          <a:p>
            <a:endParaRPr lang="fr-FR" dirty="0"/>
          </a:p>
        </p:txBody>
      </p:sp>
    </p:spTree>
    <p:extLst>
      <p:ext uri="{BB962C8B-B14F-4D97-AF65-F5344CB8AC3E}">
        <p14:creationId xmlns:p14="http://schemas.microsoft.com/office/powerpoint/2010/main" val="3579467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589240"/>
            <a:ext cx="8183880" cy="445800"/>
          </a:xfrm>
        </p:spPr>
        <p:txBody>
          <a:bodyPr>
            <a:normAutofit fontScale="90000"/>
          </a:bodyPr>
          <a:lstStyle/>
          <a:p>
            <a:pPr algn="r" rtl="1"/>
            <a:r>
              <a:rPr lang="ar-MA" dirty="0" smtClean="0">
                <a:solidFill>
                  <a:schemeClr val="tx1"/>
                </a:solidFill>
              </a:rPr>
              <a:t>كتاب التحليلات الثانية:</a:t>
            </a:r>
            <a:r>
              <a:rPr lang="ar-MA" dirty="0" smtClean="0"/>
              <a:t/>
            </a:r>
            <a:br>
              <a:rPr lang="ar-MA" dirty="0" smtClean="0"/>
            </a:br>
            <a:r>
              <a:rPr lang="ar-MA" dirty="0" smtClean="0"/>
              <a:t/>
            </a:r>
            <a:br>
              <a:rPr lang="ar-MA" dirty="0" smtClean="0"/>
            </a:br>
            <a:r>
              <a:rPr lang="ar-MA" dirty="0" smtClean="0"/>
              <a:t>يعالج كتاب التحليلات الثانية البرهان وشروطه، مؤكدا في المقالة الأولى على ضرورة المعرفة المتقدمة الوجود. ما معنى المعرفة المتقدمة الوجود؟</a:t>
            </a:r>
            <a:br>
              <a:rPr lang="ar-MA" dirty="0" smtClean="0"/>
            </a:br>
            <a:r>
              <a:rPr lang="ar-MA" dirty="0"/>
              <a:t/>
            </a:r>
            <a:br>
              <a:rPr lang="ar-MA" dirty="0"/>
            </a:br>
            <a:r>
              <a:rPr lang="ar-MA" dirty="0" smtClean="0"/>
              <a:t/>
            </a:r>
            <a:br>
              <a:rPr lang="ar-MA" dirty="0" smtClean="0"/>
            </a:br>
            <a:r>
              <a:rPr lang="ar-MA" dirty="0" smtClean="0"/>
              <a:t/>
            </a:r>
            <a:br>
              <a:rPr lang="ar-MA" dirty="0" smtClean="0"/>
            </a:br>
            <a:r>
              <a:rPr lang="ar-MA" dirty="0" smtClean="0"/>
              <a:t/>
            </a:r>
            <a:br>
              <a:rPr lang="ar-MA" dirty="0" smtClean="0"/>
            </a:br>
            <a:endParaRPr lang="fr-FR" dirty="0"/>
          </a:p>
        </p:txBody>
      </p:sp>
      <p:sp>
        <p:nvSpPr>
          <p:cNvPr id="3" name="Espace réservé du contenu 2"/>
          <p:cNvSpPr>
            <a:spLocks noGrp="1"/>
          </p:cNvSpPr>
          <p:nvPr>
            <p:ph idx="1"/>
          </p:nvPr>
        </p:nvSpPr>
        <p:spPr>
          <a:xfrm>
            <a:off x="502920" y="7389440"/>
            <a:ext cx="8029520" cy="144016"/>
          </a:xfrm>
        </p:spPr>
        <p:txBody>
          <a:bodyPr>
            <a:normAutofit fontScale="25000" lnSpcReduction="20000"/>
          </a:bodyPr>
          <a:lstStyle/>
          <a:p>
            <a:endParaRPr lang="fr-FR" dirty="0"/>
          </a:p>
        </p:txBody>
      </p:sp>
    </p:spTree>
    <p:extLst>
      <p:ext uri="{BB962C8B-B14F-4D97-AF65-F5344CB8AC3E}">
        <p14:creationId xmlns:p14="http://schemas.microsoft.com/office/powerpoint/2010/main" val="119152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MA" dirty="0" smtClean="0">
                <a:solidFill>
                  <a:schemeClr val="tx1"/>
                </a:solidFill>
              </a:rPr>
              <a:t>تعريف المعرفة المتقدمة الوجود:</a:t>
            </a:r>
            <a:r>
              <a:rPr lang="ar-MA" dirty="0" smtClean="0"/>
              <a:t/>
            </a:r>
            <a:br>
              <a:rPr lang="ar-MA" dirty="0" smtClean="0"/>
            </a:br>
            <a:r>
              <a:rPr lang="ar-MA" dirty="0" smtClean="0"/>
              <a:t>كل تعليم وكل تعلم فكري إنما يكون انطلاقا من معرفة متقدمة، وإلا لن يكون هناك تعلما أصلا. والأمر يكون هكذا سواء تعلق الأمر بالقياس أو الاستقراء أو التمثيل والإقناع. فالذي يتعلم بالقياس يجب عليه قبل تعلم نتيجة القياس، العلم بمقدماته؛ والذي يتعلم بالاستقراء، يجب عليه أيضا أن ينطلق من معرفة الجزئيات (الحالات الخاصة) قصد العلم بالمعرفة الكلية (التعميم الاستقرائي).</a:t>
            </a:r>
            <a:endParaRPr lang="fr-FR" dirty="0"/>
          </a:p>
        </p:txBody>
      </p:sp>
      <p:sp>
        <p:nvSpPr>
          <p:cNvPr id="3" name="Espace réservé du contenu 2"/>
          <p:cNvSpPr>
            <a:spLocks noGrp="1"/>
          </p:cNvSpPr>
          <p:nvPr>
            <p:ph idx="1"/>
          </p:nvPr>
        </p:nvSpPr>
        <p:spPr>
          <a:xfrm flipV="1">
            <a:off x="502920" y="6597352"/>
            <a:ext cx="8183880" cy="72008"/>
          </a:xfrm>
        </p:spPr>
        <p:txBody>
          <a:bodyPr>
            <a:normAutofit fontScale="25000" lnSpcReduction="20000"/>
          </a:bodyPr>
          <a:lstStyle/>
          <a:p>
            <a:endParaRPr lang="fr-FR" dirty="0"/>
          </a:p>
        </p:txBody>
      </p:sp>
    </p:spTree>
    <p:extLst>
      <p:ext uri="{BB962C8B-B14F-4D97-AF65-F5344CB8AC3E}">
        <p14:creationId xmlns:p14="http://schemas.microsoft.com/office/powerpoint/2010/main" val="2942771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503480"/>
            <a:ext cx="8173536" cy="45719"/>
          </a:xfrm>
        </p:spPr>
        <p:txBody>
          <a:bodyPr>
            <a:normAutofit fontScale="90000"/>
          </a:bodyPr>
          <a:lstStyle/>
          <a:p>
            <a:pPr algn="r" rtl="1"/>
            <a:r>
              <a:rPr lang="ar-MA" dirty="0" smtClean="0">
                <a:solidFill>
                  <a:schemeClr val="tx1"/>
                </a:solidFill>
              </a:rPr>
              <a:t>موضوع المنطق الأرسطي:</a:t>
            </a:r>
            <a:r>
              <a:rPr lang="ar-MA" dirty="0" smtClean="0">
                <a:solidFill>
                  <a:schemeClr val="accent1"/>
                </a:solidFill>
              </a:rPr>
              <a:t/>
            </a:r>
            <a:br>
              <a:rPr lang="ar-MA" dirty="0" smtClean="0">
                <a:solidFill>
                  <a:schemeClr val="accent1"/>
                </a:solidFill>
              </a:rPr>
            </a:br>
            <a:r>
              <a:rPr lang="ar-MA" dirty="0" smtClean="0">
                <a:solidFill>
                  <a:schemeClr val="accent1"/>
                </a:solidFill>
              </a:rPr>
              <a:t/>
            </a:r>
            <a:br>
              <a:rPr lang="ar-MA" dirty="0" smtClean="0">
                <a:solidFill>
                  <a:schemeClr val="accent1"/>
                </a:solidFill>
              </a:rPr>
            </a:br>
            <a:r>
              <a:rPr lang="ar-MA" dirty="0" smtClean="0">
                <a:solidFill>
                  <a:schemeClr val="accent1"/>
                </a:solidFill>
              </a:rPr>
              <a:t>يدور منطق أرسطو برمته حول مفهوم الاستدلال، والتوضيح الشامل لهذا المفهوم ومكوناته، يعني بالضرورة الانغماس الكامل في نظريته المنطقية. ويعرف أرسطو الاستدلال كالتالي: «الاستدلال خطاب (</a:t>
            </a:r>
            <a:r>
              <a:rPr lang="fr-FR" dirty="0" smtClean="0">
                <a:solidFill>
                  <a:schemeClr val="accent1"/>
                </a:solidFill>
              </a:rPr>
              <a:t>Logos</a:t>
            </a:r>
            <a:r>
              <a:rPr lang="ar-MA" dirty="0" smtClean="0">
                <a:solidFill>
                  <a:schemeClr val="accent1"/>
                </a:solidFill>
              </a:rPr>
              <a:t>) تفترض فيه أشياء، لتنتج عنها بالضرورة أشياء أخرى مختلفة»</a:t>
            </a:r>
            <a:br>
              <a:rPr lang="ar-MA" dirty="0" smtClean="0">
                <a:solidFill>
                  <a:schemeClr val="accent1"/>
                </a:solidFill>
              </a:rPr>
            </a:br>
            <a:endParaRPr lang="fr-FR" dirty="0">
              <a:solidFill>
                <a:schemeClr val="accent1"/>
              </a:solidFill>
            </a:endParaRPr>
          </a:p>
        </p:txBody>
      </p:sp>
      <p:sp>
        <p:nvSpPr>
          <p:cNvPr id="3" name="Espace réservé du contenu 2"/>
          <p:cNvSpPr>
            <a:spLocks noGrp="1"/>
          </p:cNvSpPr>
          <p:nvPr>
            <p:ph idx="1"/>
          </p:nvPr>
        </p:nvSpPr>
        <p:spPr>
          <a:xfrm flipV="1">
            <a:off x="502920" y="6237311"/>
            <a:ext cx="8101528" cy="45719"/>
          </a:xfrm>
        </p:spPr>
        <p:txBody>
          <a:bodyPr>
            <a:normAutofit fontScale="25000" lnSpcReduction="20000"/>
          </a:bodyPr>
          <a:lstStyle/>
          <a:p>
            <a:endParaRPr lang="fr-FR" dirty="0"/>
          </a:p>
        </p:txBody>
      </p:sp>
    </p:spTree>
    <p:extLst>
      <p:ext uri="{BB962C8B-B14F-4D97-AF65-F5344CB8AC3E}">
        <p14:creationId xmlns:p14="http://schemas.microsoft.com/office/powerpoint/2010/main" val="2493546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11342</TotalTime>
  <Words>140</Words>
  <Application>Microsoft Office PowerPoint</Application>
  <PresentationFormat>Affichage à l'écran (4:3)</PresentationFormat>
  <Paragraphs>14</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Aspect</vt:lpstr>
      <vt:lpstr>عنوان الوحدة: الفلسفة وأنماط التعبير</vt:lpstr>
      <vt:lpstr>محاور الوحدة:  تتطرق الوحدة إلى: - حدود العلاقة اتصالا وانفصالا بين الفلسفة وغيرها من أنماط التعبير الأخرى، وذلك من خلال الانفتاح على مختلف الحقول والأشكال المعرفية الأخرى سواء التي تعتمد العقل (العلم والمنطق...)، أو تلك التي تعتمد الذوق (الشعر والرواية والتصوف...) وسيتم ذلك من خلال تقسيم الوحدة إلى جزأين:</vt:lpstr>
      <vt:lpstr>القسم الأول: سيتم التركيز في هذا الجزء على التمييز بين التعبير البرهاني الذي ينطلق من المقدمات الصادقة اليقينية، والتعبير الجدلي الذي ينطلق من المقدمات المشهورة والظنينية، بعبارة أخرى الفصل بين منطق الحجاج و منطق البرهان، باعتبار أن الأول غايته الإقناع بأدوات خطابية والثاني هو الاستدلال الذي يؤدي إلى الصدق الذاتي واليقيني. </vt:lpstr>
      <vt:lpstr>القسم الثاني:  رد الاعتبار للمذاهب الأخرى (السفسطائية والفوضوية والسردية والجمالية) باعتبارها من أهم أنماط التفكير الفلسفي المعاصر. وسيتم التركيز في هذا الجزء على الرواية كجنس أدبي، يبحث في الوجود الإنساني وماهيته، ويحاول ملامسة الذات وسبر أغوارها؛ وبالتالي تجاوز علاقة التضاد بين الفلسفة والأدب التي رسخها الإغريق، من خلال رفض أفلاطون وجود الفن والشعر والشعراء في مدينته.  </vt:lpstr>
      <vt:lpstr>كتاب الأرغانون لأرسطو: بخصوص القسم الأول، سيتم اعتماد كتاب الأرغانون، وهي مجموعة كتب أرسطو في المنطق. و’’أرغانون’’ كلمة إغريقية تعني ‘الآلة’: وسميت بهذا الاسم لأن المنطق عند أرسطو هو بمثابة ‘آلة’ العلم أو وسيلته للوصول إلى الصواب. وهذه الكتب هي: – المقولات – العبارة – التحليلات الأولى أو القياس – التحليلات الثانية أو البرهان – الجدل – السفسطة</vt:lpstr>
      <vt:lpstr>الهدف من الأرغانون:  إن الغرض من منطق أرسطو هو وضع نظام متماسك يمكننا من بحث وتصنيف أشكال التفكير، و التمييز فيها بين الجيد والسيئ، الخاطئ والصائب. لذلك سمي أيضا بعلم الميزان أو معيار العلوم، لأن بواسطته يتم وزن الحجج والبراهين. وهو من يمنح الإنسان القدرة على التفكير السليم، من خلال البحث والنقد في جميع التصورات والمعتقدات.</vt:lpstr>
      <vt:lpstr>كتاب التحليلات الثانية:  يعالج كتاب التحليلات الثانية البرهان وشروطه، مؤكدا في المقالة الأولى على ضرورة المعرفة المتقدمة الوجود. ما معنى المعرفة المتقدمة الوجود؟     </vt:lpstr>
      <vt:lpstr>تعريف المعرفة المتقدمة الوجود: كل تعليم وكل تعلم فكري إنما يكون انطلاقا من معرفة متقدمة، وإلا لن يكون هناك تعلما أصلا. والأمر يكون هكذا سواء تعلق الأمر بالقياس أو الاستقراء أو التمثيل والإقناع. فالذي يتعلم بالقياس يجب عليه قبل تعلم نتيجة القياس، العلم بمقدماته؛ والذي يتعلم بالاستقراء، يجب عليه أيضا أن ينطلق من معرفة الجزئيات (الحالات الخاصة) قصد العلم بالمعرفة الكلية (التعميم الاستقرائي).</vt:lpstr>
      <vt:lpstr>موضوع المنطق الأرسطي:  يدور منطق أرسطو برمته حول مفهوم الاستدلال، والتوضيح الشامل لهذا المفهوم ومكوناته، يعني بالضرورة الانغماس الكامل في نظريته المنطقية. ويعرف أرسطو الاستدلال كالتالي: «الاستدلال خطاب (Logos) تفترض فيه أشياء، لتنتج عنها بالضرورة أشياء أخرى مختلفة» </vt:lpstr>
      <vt:lpstr>تعريف البرهان:  إن البرهان هو واحد من بين نوعين من الاستدلال المعروف عند أرسطو، أما النوع الآخر فهو الاستقراء. والبرهان عنده هو: «قياس يقيني يفيد علم الشيء على ما هو عليه في الوجود بالعلة التي هو بها موجود...» ما يتم افتراضه يسمى مقدمة الاستدلال، وما ينتج عنه يسمى النتيجة.    </vt:lpstr>
      <vt:lpstr>البرهان والعلم: البرهان حسب أرسطو هو استدلال ينتج المعرفة، وبذلك تتلاشى الحدود بين المنطق والابستمولوجيا.  نعرف علميا حسب أرسطو عندما نعرف «سبب وجود الشيء على ما هو عليه، أي أن ذاك سبب هذا، وأن هذا لا يمكن أن يكون إلا على هذا الشكل». وهذا يدل ضمنيا على شرطين قويين على ما يمكن أن تكون عليه المعرفة العلمية. - فقط ما ينطوي على الضرورة يمكن أن يعرف علميا. - المعرفة العلمية هي معرفة بالأسباب</vt:lpstr>
      <vt:lpstr>طبيعة مقدمات البرهان:  بعد الربط بين المعرفة العلمية والبرهان، من خلال اعتبار هذا الأخير ‘استدلالا علميا’، يتكفل بقية كتاب التحليلات الثانية بمهمتين أساسيتين هما:  1- توضيح طبيعة البرهان والبرهنة العلمية. 2- الإجابة ما أمكن عن الصعوبات والتحديات التي تطرحها نظريته في البرهان.</vt:lpstr>
      <vt:lpstr>مقدمات البرهان:  يصرح أرسطو بأن البرهان استدلالا تتوفر في مقدماته الشروط التالية: 1 – صادقة 2 – أولية 3 – مباشرة / فورية (غير معروفة بحد أوسط) 4 – أكثر معرفة أو مألوفة أكثر من النتيجة 5 – سابقة / قبلية بالنسبة للنتيجة  6 – سبب / علة النتيجة </vt:lpstr>
      <vt:lpstr>يقول أرسطو: «أما كون مقدمات البرهان صادقة فمن قبل أن المقدمات الكاذبة تفضي بمستعملها أن يعتقد فيما ليس بموجود أنه موجود، مثل أن يعتقد أن قطر المربع مشارك لضلعه. وأما كونها غير ذوات حد أوسط فمن قبل أن التي تعلم بحدود وسط فهي محتاجة إلى البرهان كحاجة الأشياء التي يرام أن يبرهن بها. وأما كونها عللا للشيء فمن قبل ما قلناه من أن العلم الحقيقي في الغاية إنما يكون لنا في الشيء متى علمناه بعلته. وأما كونها متقدمة على النتيجة فمن أنها علة للنتيجة متقدمة عليها بالسببية»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الوحدة: الفلسفة وأنماط التعبير</dc:title>
  <dc:creator>pc</dc:creator>
  <cp:lastModifiedBy>pc</cp:lastModifiedBy>
  <cp:revision>38</cp:revision>
  <dcterms:created xsi:type="dcterms:W3CDTF">2020-03-02T11:32:26Z</dcterms:created>
  <dcterms:modified xsi:type="dcterms:W3CDTF">2020-03-19T20:57:59Z</dcterms:modified>
</cp:coreProperties>
</file>