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64"/>
  </p:notesMasterIdLst>
  <p:handoutMasterIdLst>
    <p:handoutMasterId r:id="rId65"/>
  </p:handoutMasterIdLst>
  <p:sldIdLst>
    <p:sldId id="319" r:id="rId2"/>
    <p:sldId id="555" r:id="rId3"/>
    <p:sldId id="556" r:id="rId4"/>
    <p:sldId id="683" r:id="rId5"/>
    <p:sldId id="557" r:id="rId6"/>
    <p:sldId id="558" r:id="rId7"/>
    <p:sldId id="569" r:id="rId8"/>
    <p:sldId id="560" r:id="rId9"/>
    <p:sldId id="622" r:id="rId10"/>
    <p:sldId id="623" r:id="rId11"/>
    <p:sldId id="624" r:id="rId12"/>
    <p:sldId id="684" r:id="rId13"/>
    <p:sldId id="625" r:id="rId14"/>
    <p:sldId id="627" r:id="rId15"/>
    <p:sldId id="628" r:id="rId16"/>
    <p:sldId id="629" r:id="rId17"/>
    <p:sldId id="685" r:id="rId18"/>
    <p:sldId id="561" r:id="rId19"/>
    <p:sldId id="631" r:id="rId20"/>
    <p:sldId id="632" r:id="rId21"/>
    <p:sldId id="686" r:id="rId22"/>
    <p:sldId id="634" r:id="rId23"/>
    <p:sldId id="635" r:id="rId24"/>
    <p:sldId id="636" r:id="rId25"/>
    <p:sldId id="687" r:id="rId26"/>
    <p:sldId id="637" r:id="rId27"/>
    <p:sldId id="638" r:id="rId28"/>
    <p:sldId id="639" r:id="rId29"/>
    <p:sldId id="640" r:id="rId30"/>
    <p:sldId id="641" r:id="rId31"/>
    <p:sldId id="682" r:id="rId32"/>
    <p:sldId id="521" r:id="rId33"/>
    <p:sldId id="522" r:id="rId34"/>
    <p:sldId id="598" r:id="rId35"/>
    <p:sldId id="599" r:id="rId36"/>
    <p:sldId id="644" r:id="rId37"/>
    <p:sldId id="645" r:id="rId38"/>
    <p:sldId id="646" r:id="rId39"/>
    <p:sldId id="648" r:id="rId40"/>
    <p:sldId id="655" r:id="rId41"/>
    <p:sldId id="656" r:id="rId42"/>
    <p:sldId id="657" r:id="rId43"/>
    <p:sldId id="681" r:id="rId44"/>
    <p:sldId id="658" r:id="rId45"/>
    <p:sldId id="659" r:id="rId46"/>
    <p:sldId id="660" r:id="rId47"/>
    <p:sldId id="662" r:id="rId48"/>
    <p:sldId id="667" r:id="rId49"/>
    <p:sldId id="668" r:id="rId50"/>
    <p:sldId id="669" r:id="rId51"/>
    <p:sldId id="670" r:id="rId52"/>
    <p:sldId id="671" r:id="rId53"/>
    <p:sldId id="672" r:id="rId54"/>
    <p:sldId id="680" r:id="rId55"/>
    <p:sldId id="673" r:id="rId56"/>
    <p:sldId id="674" r:id="rId57"/>
    <p:sldId id="675" r:id="rId58"/>
    <p:sldId id="676" r:id="rId59"/>
    <p:sldId id="677" r:id="rId60"/>
    <p:sldId id="678" r:id="rId61"/>
    <p:sldId id="679" r:id="rId62"/>
    <p:sldId id="666" r:id="rId63"/>
  </p:sldIdLst>
  <p:sldSz cx="9144000" cy="6858000" type="screen4x3"/>
  <p:notesSz cx="6864350" cy="97012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660033"/>
    <a:srgbClr val="CC6600"/>
    <a:srgbClr val="800000"/>
    <a:srgbClr val="FF9900"/>
    <a:srgbClr val="0000FF"/>
    <a:srgbClr val="E51B2E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3" autoAdjust="0"/>
    <p:restoredTop sz="95055" autoAdjust="0"/>
  </p:normalViewPr>
  <p:slideViewPr>
    <p:cSldViewPr>
      <p:cViewPr varScale="1">
        <p:scale>
          <a:sx n="87" d="100"/>
          <a:sy n="87" d="100"/>
        </p:scale>
        <p:origin x="-10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"/>
    </p:cViewPr>
  </p:sorterViewPr>
  <p:notesViewPr>
    <p:cSldViewPr>
      <p:cViewPr varScale="1">
        <p:scale>
          <a:sx n="83" d="100"/>
          <a:sy n="83" d="100"/>
        </p:scale>
        <p:origin x="-2028" y="-90"/>
      </p:cViewPr>
      <p:guideLst>
        <p:guide orient="horz" pos="3056"/>
        <p:guide pos="21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A%20CONFERENCES%2013%20OCTOBRE%202015\Conf&#233;rence%20RGPH%202014%20(13%20Oct%202015)\Tab%20pr&#233;sentation\Tab%20&amp;%20Fig%20Pr&#233;sentation%20XLS\D&#233;mographie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zizfarz\Downloads\Pers_Agees_V2.xlsx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%20CONFERENCES%2013%20OCTOBRE%202015\Conf&#233;rence%20RGPH%202014%20(13%20Oct%202015)\Tab%20pr&#233;sentation\figures%20Pers_Agees.xlsx" TargetMode="External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%20CONFERENCES%2013%20OCTOBRE%202015\Conf&#233;rence%20RGPH%202014%20(13%20Oct%202015)\Tab%20pr&#233;sentation\Tab%20&amp;%20Fig%20Pr&#233;sentation%20XLS\D&#233;mographi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D&#233;mographi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D&#233;mographi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nf&#233;rence%20RGPH%202014%20(13%20Oct%202015)\Tab%20pr&#233;sentation\Tab%20&amp;%20Fig%20Pr&#233;sentation%20XLS\D&#233;mographi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Educatio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Education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Education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Educat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Graphique%20deux%20axes%20Nihou.xlsx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10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Education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Education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ougrati.DS\AppData\Local\Temp\RGPH2014%20tab%20et%20graph%20activit&#233;%20et%20d&#233;plcmt.xlsx" TargetMode="External"/><Relationship Id="rId1" Type="http://schemas.openxmlformats.org/officeDocument/2006/relationships/themeOverride" Target="../theme/themeOverride11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ougrati.DS\AppData\Local\Temp\RGPH2014%20tab%20et%20graph%20activit&#233;%20et%20d&#233;plcmt.xlsx" TargetMode="External"/><Relationship Id="rId1" Type="http://schemas.openxmlformats.org/officeDocument/2006/relationships/themeOverride" Target="../theme/themeOverride12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%20CONFERENCES%2013%20OCTOBRE%202015\Conf&#233;rence%20RGPH%202014%20(13%20Oct%202015)\Tab%20pr&#233;sentation\Tab%20&amp;%20Fig%20Pr&#233;sentation%20XLS\Incapacit&#233;%20xls\Handicap_Chiadmi%20&amp;%20Mghari_2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%20CONFERENCES%2013%20OCTOBRE%202015\Conf&#233;rence%20RGPH%202014%20(13%20Oct%202015)\Tab%20pr&#233;sentation\Tab%20&amp;%20Fig%20Pr&#233;sentation%20XLS\Incapacit&#233;%20xls\Handicap_Chiadmi%20&amp;%20Mghari_2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%20CONFERENCES%2013%20OCTOBRE%202015\Conf&#233;rence%20RGPH%202014%20(13%20Oct%202015)\Tab%20pr&#233;sentation\Tab%20&amp;%20Fig%20Pr&#233;sentation%20XLS\Incapacit&#233;%20xls\Handicap_Chiadmi%20&amp;%20Mghari_2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b\Classeur1%20amin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f&#233;rence%20RGPH%202014%20(13%20Oct%202015)\Tab%20pr&#233;sentation\Tab%20&amp;%20Fig%20Pr&#233;sentation%20XLS\D&#233;mographie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13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14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Classeur1!Feuil1!Graphique%2010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F:\RGPH%202014_Habitat\habitat.xlsx" TargetMode="External"/><Relationship Id="rId1" Type="http://schemas.openxmlformats.org/officeDocument/2006/relationships/themeOverride" Target="../theme/themeOverride15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2.xml"/><Relationship Id="rId6" Type="http://schemas.openxmlformats.org/officeDocument/2006/relationships/chartUserShapes" Target="../drawings/drawing2.xml"/><Relationship Id="rId5" Type="http://schemas.openxmlformats.org/officeDocument/2006/relationships/oleObject" Target="file:///C:\Users\User\Desktop\RGPH%202014\Graphique%20deux%20axes%20Nihou.xlsx" TargetMode="External"/><Relationship Id="rId4" Type="http://schemas.openxmlformats.org/officeDocument/2006/relationships/image" Target="../media/image8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3.xml"/><Relationship Id="rId6" Type="http://schemas.openxmlformats.org/officeDocument/2006/relationships/chartUserShapes" Target="../drawings/drawing3.xml"/><Relationship Id="rId5" Type="http://schemas.openxmlformats.org/officeDocument/2006/relationships/oleObject" Target="file:///C:\Users\User\Desktop\RGPH%202014\Graphique%20deux%20axes%20Nihou.xlsx" TargetMode="External"/><Relationship Id="rId4" Type="http://schemas.openxmlformats.org/officeDocument/2006/relationships/image" Target="../media/image8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lasseur1%20amin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zizfarz\Downloads\Pers_Agees_V2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zizfarz\Downloads\Pers_Agees_V2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zizfarz\Downloads\Pers_Agees_V2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chart>
    <c:autoTitleDeleted val="1"/>
    <c:plotArea>
      <c:layout>
        <c:manualLayout>
          <c:layoutTarget val="inner"/>
          <c:xMode val="edge"/>
          <c:yMode val="edge"/>
          <c:x val="9.2471781442932166E-2"/>
          <c:y val="6.340707069107597E-2"/>
          <c:w val="0.80502927826381498"/>
          <c:h val="0.84485329063289694"/>
        </c:manualLayout>
      </c:layout>
      <c:barChart>
        <c:barDir val="col"/>
        <c:grouping val="clustered"/>
        <c:ser>
          <c:idx val="0"/>
          <c:order val="0"/>
          <c:tx>
            <c:strRef>
              <c:f>Graphique!$B$2</c:f>
              <c:strCache>
                <c:ptCount val="1"/>
                <c:pt idx="0">
                  <c:v>Effectif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</a:defRPr>
                </a:pPr>
                <a:endParaRPr lang="fr-F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Graphique!$A$3:$A$8</c:f>
              <c:numCache>
                <c:formatCode>0</c:formatCode>
                <c:ptCount val="6"/>
                <c:pt idx="0">
                  <c:v>1960</c:v>
                </c:pt>
                <c:pt idx="1">
                  <c:v>1971</c:v>
                </c:pt>
                <c:pt idx="2">
                  <c:v>1982</c:v>
                </c:pt>
                <c:pt idx="3">
                  <c:v>1994</c:v>
                </c:pt>
                <c:pt idx="4">
                  <c:v>2004</c:v>
                </c:pt>
                <c:pt idx="5">
                  <c:v>2014</c:v>
                </c:pt>
              </c:numCache>
            </c:numRef>
          </c:cat>
          <c:val>
            <c:numRef>
              <c:f>Graphique!$B$3:$B$8</c:f>
              <c:numCache>
                <c:formatCode>0.0</c:formatCode>
                <c:ptCount val="6"/>
                <c:pt idx="0">
                  <c:v>11.626470000000001</c:v>
                </c:pt>
                <c:pt idx="1">
                  <c:v>15.379259000000003</c:v>
                </c:pt>
                <c:pt idx="2">
                  <c:v>20.419554999999999</c:v>
                </c:pt>
                <c:pt idx="3">
                  <c:v>26.073716999999984</c:v>
                </c:pt>
                <c:pt idx="4">
                  <c:v>29.891708000000001</c:v>
                </c:pt>
                <c:pt idx="5">
                  <c:v>33.848241999999999</c:v>
                </c:pt>
              </c:numCache>
            </c:numRef>
          </c:val>
        </c:ser>
        <c:axId val="61168640"/>
        <c:axId val="61190912"/>
      </c:barChart>
      <c:catAx>
        <c:axId val="61168640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61190912"/>
        <c:crosses val="autoZero"/>
        <c:auto val="1"/>
        <c:lblAlgn val="ctr"/>
        <c:lblOffset val="100"/>
      </c:catAx>
      <c:valAx>
        <c:axId val="611909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ar-SA" sz="1200"/>
                  <a:t>عدد السكان</a:t>
                </a:r>
                <a:r>
                  <a:rPr lang="ar-SA" sz="1200" baseline="0"/>
                  <a:t> (بالمليون)</a:t>
                </a:r>
                <a:endParaRPr lang="fr-FR" sz="1200"/>
              </a:p>
            </c:rich>
          </c:tx>
          <c:layout/>
        </c:title>
        <c:numFmt formatCode="0.0" sourceLinked="1"/>
        <c:tickLblPos val="nextTo"/>
        <c:crossAx val="61168640"/>
        <c:crosses val="autoZero"/>
        <c:crossBetween val="between"/>
      </c:valAx>
      <c:spPr>
        <a:ln w="0" cmpd="sng"/>
      </c:spPr>
    </c:plotArea>
    <c:plotVisOnly val="1"/>
    <c:dispBlanksAs val="gap"/>
  </c:chart>
  <c:spPr>
    <a:ln w="3175" cap="rnd">
      <a:solidFill>
        <a:srgbClr val="4F81BD"/>
      </a:solidFill>
    </a:ln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3732354568313269"/>
          <c:y val="9.8159537390475227E-2"/>
          <c:w val="0.48575980219884934"/>
          <c:h val="0.87500006381454865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ar-SA" sz="14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بدون مستوى دراسي</a:t>
                    </a:r>
                  </a:p>
                  <a:p>
                    <a:pPr>
                      <a:defRPr sz="1400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en-US" sz="14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%70,5</a:t>
                    </a:r>
                    <a:endParaRPr lang="en-US" sz="14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 w="3175" cap="rnd">
                  <a:solidFill>
                    <a:srgbClr val="4F81BD"/>
                  </a:solidFill>
                </a:ln>
                <a:effectLst/>
              </c:spPr>
              <c:showVal val="1"/>
              <c:showCatName val="1"/>
            </c:dLbl>
            <c:dLbl>
              <c:idx val="1"/>
              <c:layout>
                <c:manualLayout>
                  <c:x val="7.6564196948638419E-2"/>
                  <c:y val="-1.0376789378552537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ar-SA" sz="12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تمهيدي </a:t>
                    </a:r>
                    <a:endParaRPr lang="fr-FR" sz="1200" dirty="0" smtClean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  <a:p>
                    <a:pPr>
                      <a:defRPr sz="1200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5,9</a:t>
                    </a:r>
                    <a:r>
                      <a:rPr lang="en-US" sz="1200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%</a:t>
                    </a:r>
                    <a:endParaRPr lang="en-US" sz="12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 w="3175" cap="rnd">
                  <a:solidFill>
                    <a:srgbClr val="4F81BD"/>
                  </a:solidFill>
                </a:ln>
                <a:effectLst/>
              </c:spPr>
              <c:showVal val="1"/>
              <c:showCatName val="1"/>
            </c:dLbl>
            <c:dLbl>
              <c:idx val="2"/>
              <c:layout>
                <c:manualLayout>
                  <c:x val="8.4712030295953505E-2"/>
                  <c:y val="8.4177620749826224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ar-SA" sz="12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</a:t>
                    </a:r>
                    <a:r>
                      <a:rPr lang="ar-SA" sz="1200" dirty="0" err="1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إبتدائي</a:t>
                    </a:r>
                    <a:endParaRPr lang="fr-FR" sz="1200" dirty="0" smtClean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  <a:p>
                    <a:pPr>
                      <a:defRPr sz="1200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fr-FR" sz="12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 </a:t>
                    </a:r>
                    <a:r>
                      <a:rPr lang="en-US" sz="120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11,9%</a:t>
                    </a:r>
                    <a:endParaRPr lang="en-US" sz="12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noFill/>
                <a:ln w="3175" cap="rnd">
                  <a:solidFill>
                    <a:srgbClr val="4F81BD"/>
                  </a:solidFill>
                </a:ln>
                <a:effectLst/>
              </c:spPr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ar-SA" sz="1100" dirty="0" smtClean="0"/>
                      <a:t> ثانوي إعدادي</a:t>
                    </a:r>
                    <a:endParaRPr lang="fr-FR" sz="1100" dirty="0" smtClean="0"/>
                  </a:p>
                  <a:p>
                    <a:pPr>
                      <a:defRPr sz="1100"/>
                    </a:pPr>
                    <a:r>
                      <a:rPr lang="en-US" sz="1100" dirty="0" smtClean="0"/>
                      <a:t>4,5%</a:t>
                    </a:r>
                    <a:endParaRPr lang="en-US" sz="1100" dirty="0"/>
                  </a:p>
                </c:rich>
              </c:tx>
              <c:spPr>
                <a:noFill/>
                <a:ln w="3175" cap="rnd">
                  <a:solidFill>
                    <a:srgbClr val="4F81BD"/>
                  </a:solidFill>
                </a:ln>
                <a:effectLst/>
              </c:spPr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050"/>
                    </a:pPr>
                    <a:r>
                      <a:rPr lang="ar-SA" sz="1050" dirty="0" smtClean="0"/>
                      <a:t> ثانوي</a:t>
                    </a:r>
                    <a:r>
                      <a:rPr lang="ar-SA" sz="1050" baseline="0" dirty="0" smtClean="0"/>
                      <a:t> تأهيلي</a:t>
                    </a:r>
                    <a:endParaRPr lang="fr-FR" sz="1050" baseline="0" dirty="0" smtClean="0"/>
                  </a:p>
                  <a:p>
                    <a:pPr>
                      <a:defRPr sz="1050"/>
                    </a:pPr>
                    <a:r>
                      <a:rPr lang="en-US" sz="1050" dirty="0" smtClean="0"/>
                      <a:t> 4,5%</a:t>
                    </a:r>
                    <a:endParaRPr lang="en-US" sz="1050" dirty="0"/>
                  </a:p>
                </c:rich>
              </c:tx>
              <c:spPr>
                <a:noFill/>
                <a:ln w="3175" cap="rnd">
                  <a:solidFill>
                    <a:srgbClr val="4F81BD"/>
                  </a:solidFill>
                </a:ln>
                <a:effectLst/>
              </c:spPr>
              <c:showVal val="1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ar-SA" dirty="0" smtClean="0"/>
                      <a:t> عالي</a:t>
                    </a:r>
                    <a:endParaRPr lang="fr-FR" dirty="0" smtClean="0"/>
                  </a:p>
                  <a:p>
                    <a:r>
                      <a:rPr lang="en-US" dirty="0" smtClean="0"/>
                      <a:t> %2,4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ar-SA" dirty="0" smtClean="0"/>
                      <a:t>غير مصرح </a:t>
                    </a:r>
                    <a:r>
                      <a:rPr lang="ar-SA" dirty="0" err="1" smtClean="0"/>
                      <a:t>به</a:t>
                    </a:r>
                    <a:endParaRPr lang="fr-FR" dirty="0" smtClean="0"/>
                  </a:p>
                  <a:p>
                    <a:r>
                      <a:rPr lang="en-US" dirty="0" smtClean="0"/>
                      <a:t>%0,2</a:t>
                    </a:r>
                    <a:endParaRPr lang="en-US" dirty="0"/>
                  </a:p>
                </c:rich>
              </c:tx>
              <c:showVal val="1"/>
              <c:showCatName val="1"/>
            </c:dLbl>
            <c:spPr>
              <a:noFill/>
              <a:ln w="3175" cap="rnd">
                <a:solidFill>
                  <a:srgbClr val="4F81BD"/>
                </a:solidFill>
              </a:ln>
              <a:effectLst/>
            </c:spPr>
            <c:showVal val="1"/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Niv_Scol!$A$33:$A$39</c:f>
              <c:strCache>
                <c:ptCount val="7"/>
                <c:pt idx="0">
                  <c:v>Aucun niveau scolaire</c:v>
                </c:pt>
                <c:pt idx="1">
                  <c:v>Préscolaire</c:v>
                </c:pt>
                <c:pt idx="2">
                  <c:v>Primaire</c:v>
                </c:pt>
                <c:pt idx="3">
                  <c:v>Secondaire Collégial</c:v>
                </c:pt>
                <c:pt idx="4">
                  <c:v>Secondaire Qualifiant</c:v>
                </c:pt>
                <c:pt idx="5">
                  <c:v>Supérieur</c:v>
                </c:pt>
                <c:pt idx="6">
                  <c:v>Non déclaré</c:v>
                </c:pt>
              </c:strCache>
            </c:strRef>
          </c:cat>
          <c:val>
            <c:numRef>
              <c:f>Niv_Scol!$B$33:$B$39</c:f>
              <c:numCache>
                <c:formatCode>0.0</c:formatCode>
                <c:ptCount val="7"/>
                <c:pt idx="0">
                  <c:v>70.530957923571208</c:v>
                </c:pt>
                <c:pt idx="1">
                  <c:v>5.9326139426681124</c:v>
                </c:pt>
                <c:pt idx="2">
                  <c:v>11.913673120172245</c:v>
                </c:pt>
                <c:pt idx="3">
                  <c:v>4.4607854172133843</c:v>
                </c:pt>
                <c:pt idx="4">
                  <c:v>4.5234157621859943</c:v>
                </c:pt>
                <c:pt idx="5">
                  <c:v>2.4112528628481731</c:v>
                </c:pt>
                <c:pt idx="6">
                  <c:v>0.22730097134083518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000" b="1"/>
      </a:pPr>
      <a:endParaRPr lang="fr-FR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Feuil2!$B$3</c:f>
              <c:strCache>
                <c:ptCount val="1"/>
                <c:pt idx="0">
                  <c:v>ذكور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strRef>
              <c:f>Feuil2!$A$4:$A$16</c:f>
              <c:strCache>
                <c:ptCount val="13"/>
                <c:pt idx="0">
                  <c:v>بني ملال - خنيفرة</c:v>
                </c:pt>
                <c:pt idx="1">
                  <c:v>الشرق</c:v>
                </c:pt>
                <c:pt idx="2">
                  <c:v>درعة - تافيلالت</c:v>
                </c:pt>
                <c:pt idx="3">
                  <c:v>الرباط - سلا - القنيطرة</c:v>
                </c:pt>
                <c:pt idx="4">
                  <c:v>فاس - مكناس</c:v>
                </c:pt>
                <c:pt idx="5">
                  <c:v>المجموع</c:v>
                </c:pt>
                <c:pt idx="6">
                  <c:v>الدار البيضاء الكبرى - سطات</c:v>
                </c:pt>
                <c:pt idx="7">
                  <c:v>طنجة - تطوان - الحسيمة</c:v>
                </c:pt>
                <c:pt idx="8">
                  <c:v>مراكش - آسفي</c:v>
                </c:pt>
                <c:pt idx="9">
                  <c:v>سوس - ماسة</c:v>
                </c:pt>
                <c:pt idx="10">
                  <c:v>كلميم - واد نون</c:v>
                </c:pt>
                <c:pt idx="11">
                  <c:v>العيون -  الساقية الحمراء</c:v>
                </c:pt>
                <c:pt idx="12">
                  <c:v>الداخلة - وادي الذهب</c:v>
                </c:pt>
              </c:strCache>
            </c:strRef>
          </c:cat>
          <c:val>
            <c:numRef>
              <c:f>Feuil2!$B$4:$B$16</c:f>
              <c:numCache>
                <c:formatCode>0.0</c:formatCode>
                <c:ptCount val="13"/>
                <c:pt idx="0">
                  <c:v>18.133442488743309</c:v>
                </c:pt>
                <c:pt idx="1">
                  <c:v>21.697264218862518</c:v>
                </c:pt>
                <c:pt idx="2">
                  <c:v>22.775263951734527</c:v>
                </c:pt>
                <c:pt idx="3">
                  <c:v>24.867599773028182</c:v>
                </c:pt>
                <c:pt idx="4">
                  <c:v>26.142460684551306</c:v>
                </c:pt>
                <c:pt idx="5">
                  <c:v>26.753071180861696</c:v>
                </c:pt>
                <c:pt idx="6">
                  <c:v>26.794218857536126</c:v>
                </c:pt>
                <c:pt idx="7">
                  <c:v>28.320566232137196</c:v>
                </c:pt>
                <c:pt idx="8">
                  <c:v>29.543299226353852</c:v>
                </c:pt>
                <c:pt idx="9">
                  <c:v>35.108782652986982</c:v>
                </c:pt>
                <c:pt idx="10">
                  <c:v>38.606143970655665</c:v>
                </c:pt>
                <c:pt idx="11">
                  <c:v>51.518833535844415</c:v>
                </c:pt>
                <c:pt idx="12">
                  <c:v>56.923076923076962</c:v>
                </c:pt>
              </c:numCache>
            </c:numRef>
          </c:val>
        </c:ser>
        <c:ser>
          <c:idx val="1"/>
          <c:order val="1"/>
          <c:tx>
            <c:strRef>
              <c:f>Feuil2!$C$3</c:f>
              <c:strCache>
                <c:ptCount val="1"/>
                <c:pt idx="0">
                  <c:v>إناث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strRef>
              <c:f>Feuil2!$A$4:$A$16</c:f>
              <c:strCache>
                <c:ptCount val="13"/>
                <c:pt idx="0">
                  <c:v>بني ملال - خنيفرة</c:v>
                </c:pt>
                <c:pt idx="1">
                  <c:v>الشرق</c:v>
                </c:pt>
                <c:pt idx="2">
                  <c:v>درعة - تافيلالت</c:v>
                </c:pt>
                <c:pt idx="3">
                  <c:v>الرباط - سلا - القنيطرة</c:v>
                </c:pt>
                <c:pt idx="4">
                  <c:v>فاس - مكناس</c:v>
                </c:pt>
                <c:pt idx="5">
                  <c:v>المجموع</c:v>
                </c:pt>
                <c:pt idx="6">
                  <c:v>الدار البيضاء الكبرى - سطات</c:v>
                </c:pt>
                <c:pt idx="7">
                  <c:v>طنجة - تطوان - الحسيمة</c:v>
                </c:pt>
                <c:pt idx="8">
                  <c:v>مراكش - آسفي</c:v>
                </c:pt>
                <c:pt idx="9">
                  <c:v>سوس - ماسة</c:v>
                </c:pt>
                <c:pt idx="10">
                  <c:v>كلميم - واد نون</c:v>
                </c:pt>
                <c:pt idx="11">
                  <c:v>العيون -  الساقية الحمراء</c:v>
                </c:pt>
                <c:pt idx="12">
                  <c:v>الداخلة - وادي الذهب</c:v>
                </c:pt>
              </c:strCache>
            </c:strRef>
          </c:cat>
          <c:val>
            <c:numRef>
              <c:f>Feuil2!$C$4:$C$16</c:f>
              <c:numCache>
                <c:formatCode>0.0</c:formatCode>
                <c:ptCount val="13"/>
                <c:pt idx="0">
                  <c:v>81.866557511256659</c:v>
                </c:pt>
                <c:pt idx="1">
                  <c:v>78.302735781137514</c:v>
                </c:pt>
                <c:pt idx="2">
                  <c:v>77.224736048265456</c:v>
                </c:pt>
                <c:pt idx="3">
                  <c:v>75.132400226971654</c:v>
                </c:pt>
                <c:pt idx="4">
                  <c:v>73.857539315448648</c:v>
                </c:pt>
                <c:pt idx="5">
                  <c:v>73.246928819138304</c:v>
                </c:pt>
                <c:pt idx="6">
                  <c:v>73.205781142463579</c:v>
                </c:pt>
                <c:pt idx="7">
                  <c:v>71.679433767862719</c:v>
                </c:pt>
                <c:pt idx="8">
                  <c:v>70.456700773646119</c:v>
                </c:pt>
                <c:pt idx="9">
                  <c:v>64.891217347013026</c:v>
                </c:pt>
                <c:pt idx="10">
                  <c:v>61.393856029344271</c:v>
                </c:pt>
                <c:pt idx="11">
                  <c:v>48.481166464155471</c:v>
                </c:pt>
                <c:pt idx="12">
                  <c:v>43.07692307692308</c:v>
                </c:pt>
              </c:numCache>
            </c:numRef>
          </c:val>
        </c:ser>
        <c:gapWidth val="17"/>
        <c:axId val="70782976"/>
        <c:axId val="70784512"/>
      </c:barChart>
      <c:catAx>
        <c:axId val="70782976"/>
        <c:scaling>
          <c:orientation val="minMax"/>
        </c:scaling>
        <c:axPos val="b"/>
        <c:majorTickMark val="none"/>
        <c:tickLblPos val="nextTo"/>
        <c:txPr>
          <a:bodyPr rot="1740000"/>
          <a:lstStyle/>
          <a:p>
            <a:pPr>
              <a:defRPr sz="1100"/>
            </a:pPr>
            <a:endParaRPr lang="fr-FR"/>
          </a:p>
        </c:txPr>
        <c:crossAx val="70784512"/>
        <c:crosses val="autoZero"/>
        <c:auto val="1"/>
        <c:lblAlgn val="ctr"/>
        <c:lblOffset val="100"/>
      </c:catAx>
      <c:valAx>
        <c:axId val="7078451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none"/>
        <c:tickLblPos val="none"/>
        <c:crossAx val="707829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/>
          </a:pPr>
          <a:endParaRPr lang="fr-FR"/>
        </a:p>
      </c:txPr>
    </c:legend>
    <c:plotVisOnly val="1"/>
  </c:chart>
  <c:spPr>
    <a:noFill/>
    <a:ln>
      <a:solidFill>
        <a:srgbClr val="EAEAEA">
          <a:lumMod val="50000"/>
        </a:srgbClr>
      </a:solidFill>
    </a:ln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chart>
    <c:plotArea>
      <c:layout/>
      <c:lineChart>
        <c:grouping val="standard"/>
        <c:ser>
          <c:idx val="0"/>
          <c:order val="0"/>
          <c:tx>
            <c:strRef>
              <c:f>Feuil1!$A$150</c:f>
              <c:strCache>
                <c:ptCount val="1"/>
                <c:pt idx="0">
                  <c:v>حضري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Feuil1!$B$149:$D$149</c:f>
              <c:strCache>
                <c:ptCount val="3"/>
                <c:pt idx="0">
                  <c:v>إحصاء 2014</c:v>
                </c:pt>
                <c:pt idx="1">
                  <c:v>إحصاء 2004</c:v>
                </c:pt>
                <c:pt idx="2">
                  <c:v>إحصاء 1994</c:v>
                </c:pt>
              </c:strCache>
            </c:strRef>
          </c:cat>
          <c:val>
            <c:numRef>
              <c:f>Feuil1!$B$150:$D$150</c:f>
              <c:numCache>
                <c:formatCode>0.0</c:formatCode>
                <c:ptCount val="3"/>
                <c:pt idx="0" formatCode="0.00">
                  <c:v>2.0075479186236485</c:v>
                </c:pt>
                <c:pt idx="1">
                  <c:v>2.149</c:v>
                </c:pt>
                <c:pt idx="2">
                  <c:v>2.56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Feuil1!$A$151</c:f>
              <c:strCache>
                <c:ptCount val="1"/>
                <c:pt idx="0">
                  <c:v>قروي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Feuil1!$B$149:$D$149</c:f>
              <c:strCache>
                <c:ptCount val="3"/>
                <c:pt idx="0">
                  <c:v>إحصاء 2014</c:v>
                </c:pt>
                <c:pt idx="1">
                  <c:v>إحصاء 2004</c:v>
                </c:pt>
                <c:pt idx="2">
                  <c:v>إحصاء 1994</c:v>
                </c:pt>
              </c:strCache>
            </c:strRef>
          </c:cat>
          <c:val>
            <c:numRef>
              <c:f>Feuil1!$B$151:$D$151</c:f>
              <c:numCache>
                <c:formatCode>0.0</c:formatCode>
                <c:ptCount val="3"/>
                <c:pt idx="0" formatCode="0.00">
                  <c:v>2.5506249663396572</c:v>
                </c:pt>
                <c:pt idx="1">
                  <c:v>3.1</c:v>
                </c:pt>
                <c:pt idx="2">
                  <c:v>4.25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Feuil1!$A$152</c:f>
              <c:strCache>
                <c:ptCount val="1"/>
                <c:pt idx="0">
                  <c:v>مجموع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Feuil1!$B$149:$D$149</c:f>
              <c:strCache>
                <c:ptCount val="3"/>
                <c:pt idx="0">
                  <c:v>إحصاء 2014</c:v>
                </c:pt>
                <c:pt idx="1">
                  <c:v>إحصاء 2004</c:v>
                </c:pt>
                <c:pt idx="2">
                  <c:v>إحصاء 1994</c:v>
                </c:pt>
              </c:strCache>
            </c:strRef>
          </c:cat>
          <c:val>
            <c:numRef>
              <c:f>Feuil1!$B$152:$D$152</c:f>
              <c:numCache>
                <c:formatCode>0.0</c:formatCode>
                <c:ptCount val="3"/>
                <c:pt idx="0" formatCode="0.00">
                  <c:v>2.2102413921118083</c:v>
                </c:pt>
                <c:pt idx="1">
                  <c:v>2.4699999999999998</c:v>
                </c:pt>
                <c:pt idx="2">
                  <c:v>3.2800000000000002</c:v>
                </c:pt>
              </c:numCache>
            </c:numRef>
          </c:val>
          <c:smooth val="1"/>
        </c:ser>
        <c:marker val="1"/>
        <c:axId val="70824704"/>
        <c:axId val="70826240"/>
      </c:lineChart>
      <c:catAx>
        <c:axId val="70824704"/>
        <c:scaling>
          <c:orientation val="minMax"/>
        </c:scaling>
        <c:axPos val="b"/>
        <c:numFmt formatCode="General" sourceLinked="1"/>
        <c:tickLblPos val="nextTo"/>
        <c:crossAx val="70826240"/>
        <c:crosses val="autoZero"/>
        <c:auto val="1"/>
        <c:lblAlgn val="ctr"/>
        <c:lblOffset val="100"/>
      </c:catAx>
      <c:valAx>
        <c:axId val="70826240"/>
        <c:scaling>
          <c:orientation val="minMax"/>
          <c:max val="4.5"/>
          <c:min val="1.8"/>
        </c:scaling>
        <c:axPos val="l"/>
        <c:majorGridlines/>
        <c:numFmt formatCode="0.0" sourceLinked="0"/>
        <c:tickLblPos val="nextTo"/>
        <c:crossAx val="70824704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ln cap="rnd">
      <a:solidFill>
        <a:schemeClr val="accent1"/>
      </a:solidFill>
    </a:ln>
  </c:spPr>
  <c:txPr>
    <a:bodyPr/>
    <a:lstStyle/>
    <a:p>
      <a:pPr>
        <a:defRPr sz="1600" b="1"/>
      </a:pPr>
      <a:endParaRPr lang="fr-F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lineChart>
        <c:grouping val="standard"/>
        <c:ser>
          <c:idx val="0"/>
          <c:order val="0"/>
          <c:tx>
            <c:strRef>
              <c:f>Graphique!$B$138</c:f>
              <c:strCache>
                <c:ptCount val="1"/>
                <c:pt idx="0">
                  <c:v>قروي 2014</c:v>
                </c:pt>
              </c:strCache>
            </c:strRef>
          </c:tx>
          <c:spPr>
            <a:ln w="38100"/>
          </c:spPr>
          <c:marker>
            <c:symbol val="circle"/>
            <c:size val="7"/>
          </c:marker>
          <c:cat>
            <c:strRef>
              <c:f>Graphique!$A$139:$A$145</c:f>
              <c:strCache>
                <c:ptCount val="7"/>
                <c:pt idx="0">
                  <c:v>45-49 ans</c:v>
                </c:pt>
                <c:pt idx="1">
                  <c:v>40-44 ans</c:v>
                </c:pt>
                <c:pt idx="2">
                  <c:v>35-39 ans</c:v>
                </c:pt>
                <c:pt idx="3">
                  <c:v>30-34 ans</c:v>
                </c:pt>
                <c:pt idx="4">
                  <c:v>25-29 ans</c:v>
                </c:pt>
                <c:pt idx="5">
                  <c:v>20-24 ans</c:v>
                </c:pt>
                <c:pt idx="6">
                  <c:v>15-19 ans</c:v>
                </c:pt>
              </c:strCache>
            </c:strRef>
          </c:cat>
          <c:val>
            <c:numRef>
              <c:f>Graphique!$B$139:$B$145</c:f>
              <c:numCache>
                <c:formatCode>0.0</c:formatCode>
                <c:ptCount val="7"/>
                <c:pt idx="0">
                  <c:v>13.565708457673857</c:v>
                </c:pt>
                <c:pt idx="1">
                  <c:v>39.486718380907412</c:v>
                </c:pt>
                <c:pt idx="2">
                  <c:v>79.179300586213557</c:v>
                </c:pt>
                <c:pt idx="3">
                  <c:v>108.82201133177708</c:v>
                </c:pt>
                <c:pt idx="4">
                  <c:v>124.22702187095445</c:v>
                </c:pt>
                <c:pt idx="5">
                  <c:v>116.53983797388705</c:v>
                </c:pt>
                <c:pt idx="6">
                  <c:v>28.304394666517435</c:v>
                </c:pt>
              </c:numCache>
            </c:numRef>
          </c:val>
        </c:ser>
        <c:ser>
          <c:idx val="1"/>
          <c:order val="1"/>
          <c:tx>
            <c:strRef>
              <c:f>Graphique!$C$138</c:f>
              <c:strCache>
                <c:ptCount val="1"/>
                <c:pt idx="0">
                  <c:v>حضري 2014</c:v>
                </c:pt>
              </c:strCache>
            </c:strRef>
          </c:tx>
          <c:spPr>
            <a:ln w="38100"/>
          </c:spPr>
          <c:marker>
            <c:symbol val="square"/>
            <c:size val="7"/>
          </c:marker>
          <c:cat>
            <c:strRef>
              <c:f>Graphique!$A$139:$A$145</c:f>
              <c:strCache>
                <c:ptCount val="7"/>
                <c:pt idx="0">
                  <c:v>45-49 ans</c:v>
                </c:pt>
                <c:pt idx="1">
                  <c:v>40-44 ans</c:v>
                </c:pt>
                <c:pt idx="2">
                  <c:v>35-39 ans</c:v>
                </c:pt>
                <c:pt idx="3">
                  <c:v>30-34 ans</c:v>
                </c:pt>
                <c:pt idx="4">
                  <c:v>25-29 ans</c:v>
                </c:pt>
                <c:pt idx="5">
                  <c:v>20-24 ans</c:v>
                </c:pt>
                <c:pt idx="6">
                  <c:v>15-19 ans</c:v>
                </c:pt>
              </c:strCache>
            </c:strRef>
          </c:cat>
          <c:val>
            <c:numRef>
              <c:f>Graphique!$C$139:$C$145</c:f>
              <c:numCache>
                <c:formatCode>0.0</c:formatCode>
                <c:ptCount val="7"/>
                <c:pt idx="0">
                  <c:v>10.861232930438241</c:v>
                </c:pt>
                <c:pt idx="1">
                  <c:v>33.155187593641983</c:v>
                </c:pt>
                <c:pt idx="2">
                  <c:v>70.379253755567973</c:v>
                </c:pt>
                <c:pt idx="3">
                  <c:v>97.855263507587608</c:v>
                </c:pt>
                <c:pt idx="4">
                  <c:v>100.97843257358318</c:v>
                </c:pt>
                <c:pt idx="5">
                  <c:v>71.934769297266456</c:v>
                </c:pt>
                <c:pt idx="6">
                  <c:v>16.345444066643427</c:v>
                </c:pt>
              </c:numCache>
            </c:numRef>
          </c:val>
        </c:ser>
        <c:ser>
          <c:idx val="2"/>
          <c:order val="2"/>
          <c:tx>
            <c:strRef>
              <c:f>Graphique!$D$138</c:f>
              <c:strCache>
                <c:ptCount val="1"/>
                <c:pt idx="0">
                  <c:v>قروي2004 </c:v>
                </c:pt>
              </c:strCache>
            </c:strRef>
          </c:tx>
          <c:spPr>
            <a:ln w="38100"/>
          </c:spPr>
          <c:marker>
            <c:symbol val="star"/>
            <c:size val="7"/>
          </c:marker>
          <c:cat>
            <c:strRef>
              <c:f>Graphique!$A$139:$A$145</c:f>
              <c:strCache>
                <c:ptCount val="7"/>
                <c:pt idx="0">
                  <c:v>45-49 ans</c:v>
                </c:pt>
                <c:pt idx="1">
                  <c:v>40-44 ans</c:v>
                </c:pt>
                <c:pt idx="2">
                  <c:v>35-39 ans</c:v>
                </c:pt>
                <c:pt idx="3">
                  <c:v>30-34 ans</c:v>
                </c:pt>
                <c:pt idx="4">
                  <c:v>25-29 ans</c:v>
                </c:pt>
                <c:pt idx="5">
                  <c:v>20-24 ans</c:v>
                </c:pt>
                <c:pt idx="6">
                  <c:v>15-19 ans</c:v>
                </c:pt>
              </c:strCache>
            </c:strRef>
          </c:cat>
          <c:val>
            <c:numRef>
              <c:f>Graphique!$D$139:$D$145</c:f>
              <c:numCache>
                <c:formatCode>General</c:formatCode>
                <c:ptCount val="7"/>
                <c:pt idx="0">
                  <c:v>14.5</c:v>
                </c:pt>
                <c:pt idx="1">
                  <c:v>45.2</c:v>
                </c:pt>
                <c:pt idx="2">
                  <c:v>100.6</c:v>
                </c:pt>
                <c:pt idx="3">
                  <c:v>146.69999999999999</c:v>
                </c:pt>
                <c:pt idx="4">
                  <c:v>152.6</c:v>
                </c:pt>
                <c:pt idx="5">
                  <c:v>126.9</c:v>
                </c:pt>
                <c:pt idx="6">
                  <c:v>25.2</c:v>
                </c:pt>
              </c:numCache>
            </c:numRef>
          </c:val>
        </c:ser>
        <c:ser>
          <c:idx val="3"/>
          <c:order val="3"/>
          <c:tx>
            <c:strRef>
              <c:f>Graphique!$E$138</c:f>
              <c:strCache>
                <c:ptCount val="1"/>
                <c:pt idx="0">
                  <c:v>حضري 2004</c:v>
                </c:pt>
              </c:strCache>
            </c:strRef>
          </c:tx>
          <c:spPr>
            <a:ln w="38100"/>
          </c:spPr>
          <c:marker>
            <c:symbol val="triangle"/>
            <c:size val="7"/>
          </c:marker>
          <c:cat>
            <c:strRef>
              <c:f>Graphique!$A$139:$A$145</c:f>
              <c:strCache>
                <c:ptCount val="7"/>
                <c:pt idx="0">
                  <c:v>45-49 ans</c:v>
                </c:pt>
                <c:pt idx="1">
                  <c:v>40-44 ans</c:v>
                </c:pt>
                <c:pt idx="2">
                  <c:v>35-39 ans</c:v>
                </c:pt>
                <c:pt idx="3">
                  <c:v>30-34 ans</c:v>
                </c:pt>
                <c:pt idx="4">
                  <c:v>25-29 ans</c:v>
                </c:pt>
                <c:pt idx="5">
                  <c:v>20-24 ans</c:v>
                </c:pt>
                <c:pt idx="6">
                  <c:v>15-19 ans</c:v>
                </c:pt>
              </c:strCache>
            </c:strRef>
          </c:cat>
          <c:val>
            <c:numRef>
              <c:f>Graphique!$E$139:$E$145</c:f>
              <c:numCache>
                <c:formatCode>General</c:formatCode>
                <c:ptCount val="7"/>
                <c:pt idx="0">
                  <c:v>7.7</c:v>
                </c:pt>
                <c:pt idx="1">
                  <c:v>26.8</c:v>
                </c:pt>
                <c:pt idx="2">
                  <c:v>70.7</c:v>
                </c:pt>
                <c:pt idx="3">
                  <c:v>107.8</c:v>
                </c:pt>
                <c:pt idx="4">
                  <c:v>107.8</c:v>
                </c:pt>
                <c:pt idx="5">
                  <c:v>76.2</c:v>
                </c:pt>
                <c:pt idx="6">
                  <c:v>13.5</c:v>
                </c:pt>
              </c:numCache>
            </c:numRef>
          </c:val>
        </c:ser>
        <c:dropLines/>
        <c:marker val="1"/>
        <c:axId val="70090752"/>
        <c:axId val="70092288"/>
      </c:lineChart>
      <c:catAx>
        <c:axId val="700907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70092288"/>
        <c:crosses val="autoZero"/>
        <c:auto val="1"/>
        <c:lblAlgn val="ctr"/>
        <c:lblOffset val="100"/>
      </c:catAx>
      <c:valAx>
        <c:axId val="70092288"/>
        <c:scaling>
          <c:orientation val="minMax"/>
          <c:max val="160"/>
        </c:scaling>
        <c:axPos val="l"/>
        <c:majorGridlines/>
        <c:numFmt formatCode="0" sourceLinked="0"/>
        <c:majorTickMark val="in"/>
        <c:tickLblPos val="nextTo"/>
        <c:crossAx val="700907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1.6303043826129498E-2"/>
          <c:y val="2.9847117381640982E-2"/>
          <c:w val="0.91217175682627261"/>
          <c:h val="0.65647182562443318"/>
        </c:manualLayout>
      </c:layout>
      <c:barChart>
        <c:barDir val="col"/>
        <c:grouping val="clustered"/>
        <c:ser>
          <c:idx val="0"/>
          <c:order val="0"/>
          <c:tx>
            <c:strRef>
              <c:f>Graphique!$B$169</c:f>
              <c:strCache>
                <c:ptCount val="1"/>
                <c:pt idx="0">
                  <c:v>ISF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Graphique!$C$170:$C$182</c:f>
              <c:strCache>
                <c:ptCount val="13"/>
                <c:pt idx="0">
                  <c:v>الشرق</c:v>
                </c:pt>
                <c:pt idx="1">
                  <c:v>سوس - ماسة</c:v>
                </c:pt>
                <c:pt idx="2">
                  <c:v>كلميم - واد نون</c:v>
                </c:pt>
                <c:pt idx="3">
                  <c:v>الرباط - سلا - القنيطرة</c:v>
                </c:pt>
                <c:pt idx="4">
                  <c:v>الدار البيضاء الكبرى - سطات</c:v>
                </c:pt>
                <c:pt idx="5">
                  <c:v>طنجة - تطوان - الحسيمة</c:v>
                </c:pt>
                <c:pt idx="6">
                  <c:v>المجموع </c:v>
                </c:pt>
                <c:pt idx="7">
                  <c:v>فاس - مكناس</c:v>
                </c:pt>
                <c:pt idx="8">
                  <c:v>درعة - تافيلالت</c:v>
                </c:pt>
                <c:pt idx="9">
                  <c:v>العيون -  الساقية الحمراء</c:v>
                </c:pt>
                <c:pt idx="10">
                  <c:v>بني ملال - خنيفرة</c:v>
                </c:pt>
                <c:pt idx="11">
                  <c:v>مراكش - آسفي</c:v>
                </c:pt>
                <c:pt idx="12">
                  <c:v>الداخلة - وادي الذهب</c:v>
                </c:pt>
              </c:strCache>
            </c:strRef>
          </c:cat>
          <c:val>
            <c:numRef>
              <c:f>Graphique!$B$170:$B$182</c:f>
              <c:numCache>
                <c:formatCode>0.0</c:formatCode>
                <c:ptCount val="13"/>
                <c:pt idx="0">
                  <c:v>1.89000718810946</c:v>
                </c:pt>
                <c:pt idx="1">
                  <c:v>1.979624176473149</c:v>
                </c:pt>
                <c:pt idx="2">
                  <c:v>1.9927620006460349</c:v>
                </c:pt>
                <c:pt idx="3">
                  <c:v>2.0442818821762412</c:v>
                </c:pt>
                <c:pt idx="4">
                  <c:v>2.0848538274190607</c:v>
                </c:pt>
                <c:pt idx="5">
                  <c:v>2.1537901520497442</c:v>
                </c:pt>
                <c:pt idx="6">
                  <c:v>2.1751274330231927</c:v>
                </c:pt>
                <c:pt idx="7">
                  <c:v>2.2611994367854011</c:v>
                </c:pt>
                <c:pt idx="8">
                  <c:v>2.3410355125736197</c:v>
                </c:pt>
                <c:pt idx="9">
                  <c:v>2.3937682625327001</c:v>
                </c:pt>
                <c:pt idx="10">
                  <c:v>2.4209785766901888</c:v>
                </c:pt>
                <c:pt idx="11">
                  <c:v>2.4305748766778001</c:v>
                </c:pt>
                <c:pt idx="12">
                  <c:v>2.8635121384504392</c:v>
                </c:pt>
              </c:numCache>
            </c:numRef>
          </c:val>
        </c:ser>
        <c:axId val="70933888"/>
        <c:axId val="70939776"/>
      </c:barChart>
      <c:catAx>
        <c:axId val="70933888"/>
        <c:scaling>
          <c:orientation val="minMax"/>
        </c:scaling>
        <c:axPos val="b"/>
        <c:numFmt formatCode="General" sourceLinked="1"/>
        <c:tickLblPos val="nextTo"/>
        <c:txPr>
          <a:bodyPr rot="1500000"/>
          <a:lstStyle/>
          <a:p>
            <a:pPr>
              <a:defRPr sz="1400" b="1"/>
            </a:pPr>
            <a:endParaRPr lang="fr-FR"/>
          </a:p>
        </c:txPr>
        <c:crossAx val="70939776"/>
        <c:crosses val="autoZero"/>
        <c:auto val="1"/>
        <c:lblAlgn val="ctr"/>
        <c:lblOffset val="100"/>
      </c:catAx>
      <c:valAx>
        <c:axId val="70939776"/>
        <c:scaling>
          <c:orientation val="minMax"/>
          <c:max val="3"/>
          <c:min val="1.5"/>
        </c:scaling>
        <c:delete val="1"/>
        <c:axPos val="l"/>
        <c:numFmt formatCode="0.0" sourceLinked="1"/>
        <c:tickLblPos val="none"/>
        <c:crossAx val="70933888"/>
        <c:crosses val="autoZero"/>
        <c:crossBetween val="between"/>
      </c:valAx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Graphique!$A$113</c:f>
              <c:strCache>
                <c:ptCount val="1"/>
                <c:pt idx="0">
                  <c:v>مجموع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Graphique!$B$112:$D$112</c:f>
              <c:strCache>
                <c:ptCount val="3"/>
                <c:pt idx="0">
                  <c:v>مجموع</c:v>
                </c:pt>
                <c:pt idx="1">
                  <c:v>قروي</c:v>
                </c:pt>
                <c:pt idx="2">
                  <c:v>حضري</c:v>
                </c:pt>
              </c:strCache>
            </c:strRef>
          </c:cat>
          <c:val>
            <c:numRef>
              <c:f>Graphique!$B$113:$D$113</c:f>
              <c:numCache>
                <c:formatCode>General</c:formatCode>
                <c:ptCount val="3"/>
                <c:pt idx="0">
                  <c:v>5.9</c:v>
                </c:pt>
                <c:pt idx="1">
                  <c:v>3.8</c:v>
                </c:pt>
                <c:pt idx="2">
                  <c:v>6.9</c:v>
                </c:pt>
              </c:numCache>
            </c:numRef>
          </c:val>
        </c:ser>
        <c:ser>
          <c:idx val="1"/>
          <c:order val="1"/>
          <c:tx>
            <c:strRef>
              <c:f>Graphique!$A$114</c:f>
              <c:strCache>
                <c:ptCount val="1"/>
                <c:pt idx="0">
                  <c:v>إناث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Graphique!$B$112:$D$112</c:f>
              <c:strCache>
                <c:ptCount val="3"/>
                <c:pt idx="0">
                  <c:v>مجموع</c:v>
                </c:pt>
                <c:pt idx="1">
                  <c:v>قروي</c:v>
                </c:pt>
                <c:pt idx="2">
                  <c:v>حضري</c:v>
                </c:pt>
              </c:strCache>
            </c:strRef>
          </c:cat>
          <c:val>
            <c:numRef>
              <c:f>Graphique!$B$114:$D$114</c:f>
              <c:numCache>
                <c:formatCode>0.0</c:formatCode>
                <c:ptCount val="3"/>
                <c:pt idx="0">
                  <c:v>6.7</c:v>
                </c:pt>
                <c:pt idx="1">
                  <c:v>4.3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Graphique!$A$115</c:f>
              <c:strCache>
                <c:ptCount val="1"/>
                <c:pt idx="0">
                  <c:v>ذكور</c:v>
                </c:pt>
              </c:strCache>
            </c:strRef>
          </c:tx>
          <c:dLbls>
            <c:showVal val="1"/>
          </c:dLbls>
          <c:cat>
            <c:strRef>
              <c:f>Graphique!$B$112:$D$112</c:f>
              <c:strCache>
                <c:ptCount val="3"/>
                <c:pt idx="0">
                  <c:v>مجموع</c:v>
                </c:pt>
                <c:pt idx="1">
                  <c:v>قروي</c:v>
                </c:pt>
                <c:pt idx="2">
                  <c:v>حضري</c:v>
                </c:pt>
              </c:strCache>
            </c:strRef>
          </c:cat>
          <c:val>
            <c:numRef>
              <c:f>Graphique!$B$115:$D$115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3.3</c:v>
                </c:pt>
                <c:pt idx="2">
                  <c:v>5.9</c:v>
                </c:pt>
              </c:numCache>
            </c:numRef>
          </c:val>
        </c:ser>
        <c:axId val="70999040"/>
        <c:axId val="71017216"/>
      </c:barChart>
      <c:catAx>
        <c:axId val="70999040"/>
        <c:scaling>
          <c:orientation val="minMax"/>
        </c:scaling>
        <c:axPos val="b"/>
        <c:numFmt formatCode="General" sourceLinked="1"/>
        <c:tickLblPos val="nextTo"/>
        <c:crossAx val="71017216"/>
        <c:crosses val="autoZero"/>
        <c:auto val="1"/>
        <c:lblAlgn val="ctr"/>
        <c:lblOffset val="100"/>
      </c:catAx>
      <c:valAx>
        <c:axId val="71017216"/>
        <c:scaling>
          <c:orientation val="minMax"/>
        </c:scaling>
        <c:delete val="1"/>
        <c:axPos val="l"/>
        <c:numFmt formatCode="General" sourceLinked="1"/>
        <c:tickLblPos val="none"/>
        <c:crossAx val="7099904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 b="1"/>
      </a:pPr>
      <a:endParaRPr lang="fr-F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Feuil1!$K$11</c:f>
              <c:strCache>
                <c:ptCount val="1"/>
                <c:pt idx="0">
                  <c:v>مجموع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1.176470588235300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multiLvlStrRef>
              <c:f>Feuil1!$L$9:$Q$10</c:f>
              <c:multiLvlStrCache>
                <c:ptCount val="6"/>
                <c:lvl>
                  <c:pt idx="0">
                    <c:v>المجموع</c:v>
                  </c:pt>
                  <c:pt idx="1">
                    <c:v>الوسط القروي</c:v>
                  </c:pt>
                  <c:pt idx="2">
                    <c:v>الوسط الحضري</c:v>
                  </c:pt>
                  <c:pt idx="3">
                    <c:v>المجموع</c:v>
                  </c:pt>
                  <c:pt idx="4">
                    <c:v>الوسط القروي</c:v>
                  </c:pt>
                  <c:pt idx="5">
                    <c:v>الوسط الحضري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Feuil1!$L$11:$Q$11</c:f>
              <c:numCache>
                <c:formatCode>0.0</c:formatCode>
                <c:ptCount val="6"/>
                <c:pt idx="0">
                  <c:v>32</c:v>
                </c:pt>
                <c:pt idx="1">
                  <c:v>47.7</c:v>
                </c:pt>
                <c:pt idx="2">
                  <c:v>22.2</c:v>
                </c:pt>
                <c:pt idx="3">
                  <c:v>43</c:v>
                </c:pt>
                <c:pt idx="4">
                  <c:v>60.5</c:v>
                </c:pt>
                <c:pt idx="5">
                  <c:v>29.4</c:v>
                </c:pt>
              </c:numCache>
            </c:numRef>
          </c:val>
        </c:ser>
        <c:ser>
          <c:idx val="1"/>
          <c:order val="1"/>
          <c:tx>
            <c:strRef>
              <c:f>Feuil1!$K$12</c:f>
              <c:strCache>
                <c:ptCount val="1"/>
                <c:pt idx="0">
                  <c:v>إناث</c:v>
                </c:pt>
              </c:strCache>
            </c:strRef>
          </c:tx>
          <c:dLbls>
            <c:dLbl>
              <c:idx val="0"/>
              <c:layout>
                <c:manualLayout>
                  <c:x val="1.2427875683218705E-2"/>
                  <c:y val="-1.1764705882353003E-2"/>
                </c:manualLayout>
              </c:layout>
              <c:showVal val="1"/>
            </c:dLbl>
            <c:dLbl>
              <c:idx val="1"/>
              <c:layout>
                <c:manualLayout>
                  <c:x val="1.0652464871330279E-2"/>
                  <c:y val="-3.9215686274509812E-3"/>
                </c:manualLayout>
              </c:layout>
              <c:showVal val="1"/>
            </c:dLbl>
            <c:dLbl>
              <c:idx val="2"/>
              <c:layout>
                <c:manualLayout>
                  <c:x val="8.8770540594419363E-3"/>
                  <c:y val="-7.8431372549019624E-3"/>
                </c:manualLayout>
              </c:layout>
              <c:showVal val="1"/>
            </c:dLbl>
            <c:dLbl>
              <c:idx val="3"/>
              <c:layout>
                <c:manualLayout>
                  <c:x val="7.1016432475534581E-3"/>
                  <c:y val="-3.9215686274509812E-3"/>
                </c:manualLayout>
              </c:layout>
              <c:showVal val="1"/>
            </c:dLbl>
            <c:dLbl>
              <c:idx val="4"/>
              <c:layout>
                <c:manualLayout>
                  <c:x val="5.3262324356651526E-3"/>
                  <c:y val="-7.8431372549019624E-3"/>
                </c:manualLayout>
              </c:layout>
              <c:showVal val="1"/>
            </c:dLbl>
            <c:dLbl>
              <c:idx val="5"/>
              <c:layout>
                <c:manualLayout>
                  <c:x val="1.2427875683218714E-2"/>
                  <c:y val="-7.8431372549019624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multiLvlStrRef>
              <c:f>Feuil1!$L$9:$Q$10</c:f>
              <c:multiLvlStrCache>
                <c:ptCount val="6"/>
                <c:lvl>
                  <c:pt idx="0">
                    <c:v>المجموع</c:v>
                  </c:pt>
                  <c:pt idx="1">
                    <c:v>الوسط القروي</c:v>
                  </c:pt>
                  <c:pt idx="2">
                    <c:v>الوسط الحضري</c:v>
                  </c:pt>
                  <c:pt idx="3">
                    <c:v>المجموع</c:v>
                  </c:pt>
                  <c:pt idx="4">
                    <c:v>الوسط القروي</c:v>
                  </c:pt>
                  <c:pt idx="5">
                    <c:v>الوسط الحضري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Feuil1!$L$12:$Q$12</c:f>
              <c:numCache>
                <c:formatCode>0.0</c:formatCode>
                <c:ptCount val="6"/>
                <c:pt idx="0">
                  <c:v>41.9</c:v>
                </c:pt>
                <c:pt idx="1">
                  <c:v>60.4</c:v>
                </c:pt>
                <c:pt idx="2">
                  <c:v>30.5</c:v>
                </c:pt>
                <c:pt idx="3">
                  <c:v>54.7</c:v>
                </c:pt>
                <c:pt idx="4">
                  <c:v>74.5</c:v>
                </c:pt>
                <c:pt idx="5">
                  <c:v>39.5</c:v>
                </c:pt>
              </c:numCache>
            </c:numRef>
          </c:val>
        </c:ser>
        <c:ser>
          <c:idx val="2"/>
          <c:order val="2"/>
          <c:tx>
            <c:strRef>
              <c:f>Feuil1!$K$13</c:f>
              <c:strCache>
                <c:ptCount val="1"/>
                <c:pt idx="0">
                  <c:v>ذكور</c:v>
                </c:pt>
              </c:strCache>
            </c:strRef>
          </c:tx>
          <c:dLbls>
            <c:dLbl>
              <c:idx val="0"/>
              <c:layout>
                <c:manualLayout>
                  <c:x val="1.597869730699537E-2"/>
                  <c:y val="-7.8431372549019624E-3"/>
                </c:manualLayout>
              </c:layout>
              <c:showVal val="1"/>
            </c:dLbl>
            <c:dLbl>
              <c:idx val="1"/>
              <c:layout>
                <c:manualLayout>
                  <c:x val="1.2427875683218714E-2"/>
                  <c:y val="-1.9607843137254902E-2"/>
                </c:manualLayout>
              </c:layout>
              <c:showVal val="1"/>
            </c:dLbl>
            <c:dLbl>
              <c:idx val="2"/>
              <c:layout>
                <c:manualLayout>
                  <c:x val="2.1304929742660572E-2"/>
                  <c:y val="-3.9215686274509812E-3"/>
                </c:manualLayout>
              </c:layout>
              <c:showVal val="1"/>
            </c:dLbl>
            <c:dLbl>
              <c:idx val="3"/>
              <c:layout>
                <c:manualLayout>
                  <c:x val="1.9529518930772163E-2"/>
                  <c:y val="-7.8431372549019624E-3"/>
                </c:manualLayout>
              </c:layout>
              <c:showVal val="1"/>
            </c:dLbl>
            <c:dLbl>
              <c:idx val="4"/>
              <c:layout>
                <c:manualLayout>
                  <c:x val="1.7754108118883789E-2"/>
                  <c:y val="-2.3529411764705931E-2"/>
                </c:manualLayout>
              </c:layout>
              <c:showVal val="1"/>
            </c:dLbl>
            <c:dLbl>
              <c:idx val="5"/>
              <c:layout>
                <c:manualLayout>
                  <c:x val="1.4203286495107001E-2"/>
                  <c:y val="-1.176470588235300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multiLvlStrRef>
              <c:f>Feuil1!$L$9:$Q$10</c:f>
              <c:multiLvlStrCache>
                <c:ptCount val="6"/>
                <c:lvl>
                  <c:pt idx="0">
                    <c:v>المجموع</c:v>
                  </c:pt>
                  <c:pt idx="1">
                    <c:v>الوسط القروي</c:v>
                  </c:pt>
                  <c:pt idx="2">
                    <c:v>الوسط الحضري</c:v>
                  </c:pt>
                  <c:pt idx="3">
                    <c:v>المجموع</c:v>
                  </c:pt>
                  <c:pt idx="4">
                    <c:v>الوسط القروي</c:v>
                  </c:pt>
                  <c:pt idx="5">
                    <c:v>الوسط الحضري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Feuil1!$L$13:$Q$13</c:f>
              <c:numCache>
                <c:formatCode>0.0</c:formatCode>
                <c:ptCount val="6"/>
                <c:pt idx="0">
                  <c:v>22.1</c:v>
                </c:pt>
                <c:pt idx="1">
                  <c:v>35.200000000000003</c:v>
                </c:pt>
                <c:pt idx="2">
                  <c:v>13.7</c:v>
                </c:pt>
                <c:pt idx="3">
                  <c:v>30.8</c:v>
                </c:pt>
                <c:pt idx="4">
                  <c:v>46</c:v>
                </c:pt>
                <c:pt idx="5">
                  <c:v>18.8</c:v>
                </c:pt>
              </c:numCache>
            </c:numRef>
          </c:val>
        </c:ser>
        <c:dLbls>
          <c:showVal val="1"/>
        </c:dLbls>
        <c:gapWidth val="75"/>
        <c:shape val="box"/>
        <c:axId val="70885376"/>
        <c:axId val="70886912"/>
        <c:axId val="0"/>
      </c:bar3DChart>
      <c:catAx>
        <c:axId val="708853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/>
            </a:pPr>
            <a:endParaRPr lang="fr-FR"/>
          </a:p>
        </c:txPr>
        <c:crossAx val="70886912"/>
        <c:crosses val="autoZero"/>
        <c:auto val="1"/>
        <c:lblAlgn val="ctr"/>
        <c:lblOffset val="100"/>
      </c:catAx>
      <c:valAx>
        <c:axId val="70886912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708853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 b="1"/>
          </a:pPr>
          <a:endParaRPr lang="fr-FR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>
        <c:manualLayout>
          <c:layoutTarget val="inner"/>
          <c:xMode val="edge"/>
          <c:yMode val="edge"/>
          <c:x val="1.5414258188824659E-3"/>
          <c:y val="2.1917808219178082E-2"/>
          <c:w val="0.89478506516165246"/>
          <c:h val="0.63265954769352972"/>
        </c:manualLayout>
      </c:layout>
      <c:bar3DChart>
        <c:barDir val="col"/>
        <c:grouping val="clustered"/>
        <c:ser>
          <c:idx val="0"/>
          <c:order val="0"/>
          <c:tx>
            <c:strRef>
              <c:f>Feuil1!$B$25</c:f>
              <c:strCache>
                <c:ptCount val="1"/>
                <c:pt idx="0">
                  <c:v>ذكور</c:v>
                </c:pt>
              </c:strCache>
            </c:strRef>
          </c:tx>
          <c:dLbls>
            <c:dLbl>
              <c:idx val="0"/>
              <c:layout>
                <c:manualLayout>
                  <c:x val="-1.5414258188824659E-2"/>
                  <c:y val="-1.4611872146118742E-2"/>
                </c:manualLayout>
              </c:layout>
              <c:showVal val="1"/>
            </c:dLbl>
            <c:dLbl>
              <c:idx val="1"/>
              <c:layout>
                <c:manualLayout>
                  <c:x val="-6.1657032755298704E-3"/>
                  <c:y val="1.0958904109589039E-2"/>
                </c:manualLayout>
              </c:layout>
              <c:showVal val="1"/>
            </c:dLbl>
            <c:showVal val="1"/>
          </c:dLbls>
          <c:cat>
            <c:strRef>
              <c:f>Feuil1!$E$27:$E$38</c:f>
              <c:strCache>
                <c:ptCount val="12"/>
                <c:pt idx="0">
                  <c:v>بني ملال - خنيفرة</c:v>
                </c:pt>
                <c:pt idx="1">
                  <c:v>مراكش - آسفي</c:v>
                </c:pt>
                <c:pt idx="2">
                  <c:v>فاس - مكناس</c:v>
                </c:pt>
                <c:pt idx="3">
                  <c:v>درعة - تافيلالت</c:v>
                </c:pt>
                <c:pt idx="4">
                  <c:v>سوس - ماسة</c:v>
                </c:pt>
                <c:pt idx="5">
                  <c:v>الشرق</c:v>
                </c:pt>
                <c:pt idx="6">
                  <c:v>كلميم - واد نون</c:v>
                </c:pt>
                <c:pt idx="7">
                  <c:v>طنجة - تطوان - الحسيمة</c:v>
                </c:pt>
                <c:pt idx="8">
                  <c:v>الرباط - سلا - القنيطرة</c:v>
                </c:pt>
                <c:pt idx="9">
                  <c:v>الدار البيضاء الكبرى - سطات</c:v>
                </c:pt>
                <c:pt idx="10">
                  <c:v>الداخلة - وادي الذهب</c:v>
                </c:pt>
                <c:pt idx="11">
                  <c:v>العيون -  الساقية الحمراء</c:v>
                </c:pt>
              </c:strCache>
            </c:strRef>
          </c:cat>
          <c:val>
            <c:numRef>
              <c:f>Feuil1!$B$27:$B$38</c:f>
              <c:numCache>
                <c:formatCode>0.0</c:formatCode>
                <c:ptCount val="12"/>
                <c:pt idx="0">
                  <c:v>27.4</c:v>
                </c:pt>
                <c:pt idx="1">
                  <c:v>28.2</c:v>
                </c:pt>
                <c:pt idx="2">
                  <c:v>23.9</c:v>
                </c:pt>
                <c:pt idx="3">
                  <c:v>22</c:v>
                </c:pt>
                <c:pt idx="4">
                  <c:v>21.6</c:v>
                </c:pt>
                <c:pt idx="5">
                  <c:v>22.2</c:v>
                </c:pt>
                <c:pt idx="6">
                  <c:v>19.899999999999999</c:v>
                </c:pt>
                <c:pt idx="7">
                  <c:v>21</c:v>
                </c:pt>
                <c:pt idx="8">
                  <c:v>19.5</c:v>
                </c:pt>
                <c:pt idx="9">
                  <c:v>18.100000000000001</c:v>
                </c:pt>
                <c:pt idx="10">
                  <c:v>20.100000000000001</c:v>
                </c:pt>
                <c:pt idx="11">
                  <c:v>13.6</c:v>
                </c:pt>
              </c:numCache>
            </c:numRef>
          </c:val>
        </c:ser>
        <c:ser>
          <c:idx val="1"/>
          <c:order val="1"/>
          <c:tx>
            <c:strRef>
              <c:f>Feuil1!$C$25</c:f>
              <c:strCache>
                <c:ptCount val="1"/>
                <c:pt idx="0">
                  <c:v>إناث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</c:dLbl>
            <c:showVal val="1"/>
          </c:dLbls>
          <c:cat>
            <c:strRef>
              <c:f>Feuil1!$E$27:$E$38</c:f>
              <c:strCache>
                <c:ptCount val="12"/>
                <c:pt idx="0">
                  <c:v>بني ملال - خنيفرة</c:v>
                </c:pt>
                <c:pt idx="1">
                  <c:v>مراكش - آسفي</c:v>
                </c:pt>
                <c:pt idx="2">
                  <c:v>فاس - مكناس</c:v>
                </c:pt>
                <c:pt idx="3">
                  <c:v>درعة - تافيلالت</c:v>
                </c:pt>
                <c:pt idx="4">
                  <c:v>سوس - ماسة</c:v>
                </c:pt>
                <c:pt idx="5">
                  <c:v>الشرق</c:v>
                </c:pt>
                <c:pt idx="6">
                  <c:v>كلميم - واد نون</c:v>
                </c:pt>
                <c:pt idx="7">
                  <c:v>طنجة - تطوان - الحسيمة</c:v>
                </c:pt>
                <c:pt idx="8">
                  <c:v>الرباط - سلا - القنيطرة</c:v>
                </c:pt>
                <c:pt idx="9">
                  <c:v>الدار البيضاء الكبرى - سطات</c:v>
                </c:pt>
                <c:pt idx="10">
                  <c:v>الداخلة - وادي الذهب</c:v>
                </c:pt>
                <c:pt idx="11">
                  <c:v>العيون -  الساقية الحمراء</c:v>
                </c:pt>
              </c:strCache>
            </c:strRef>
          </c:cat>
          <c:val>
            <c:numRef>
              <c:f>Feuil1!$C$27:$C$38</c:f>
              <c:numCache>
                <c:formatCode>0.0</c:formatCode>
                <c:ptCount val="12"/>
                <c:pt idx="0">
                  <c:v>49.4</c:v>
                </c:pt>
                <c:pt idx="1">
                  <c:v>47.9</c:v>
                </c:pt>
                <c:pt idx="2">
                  <c:v>46.1</c:v>
                </c:pt>
                <c:pt idx="3">
                  <c:v>45.1</c:v>
                </c:pt>
                <c:pt idx="4">
                  <c:v>45.7</c:v>
                </c:pt>
                <c:pt idx="5">
                  <c:v>41.8</c:v>
                </c:pt>
                <c:pt idx="6">
                  <c:v>43.1</c:v>
                </c:pt>
                <c:pt idx="7">
                  <c:v>40.9</c:v>
                </c:pt>
                <c:pt idx="8">
                  <c:v>37.200000000000003</c:v>
                </c:pt>
                <c:pt idx="9">
                  <c:v>34.6</c:v>
                </c:pt>
                <c:pt idx="10">
                  <c:v>29.1</c:v>
                </c:pt>
                <c:pt idx="11">
                  <c:v>27.7</c:v>
                </c:pt>
              </c:numCache>
            </c:numRef>
          </c:val>
        </c:ser>
        <c:ser>
          <c:idx val="2"/>
          <c:order val="2"/>
          <c:tx>
            <c:strRef>
              <c:f>Feuil1!$D$25</c:f>
              <c:strCache>
                <c:ptCount val="1"/>
                <c:pt idx="0">
                  <c:v>المجموع</c:v>
                </c:pt>
              </c:strCache>
            </c:strRef>
          </c:tx>
          <c:dLbls>
            <c:dLbl>
              <c:idx val="0"/>
              <c:layout>
                <c:manualLayout>
                  <c:x val="1.6955684007707195E-2"/>
                  <c:y val="-7.3059360730593614E-3"/>
                </c:manualLayout>
              </c:layout>
              <c:showVal val="1"/>
            </c:dLbl>
            <c:dLbl>
              <c:idx val="1"/>
              <c:layout>
                <c:manualLayout>
                  <c:x val="1.0789980732177283E-2"/>
                  <c:y val="3.6529680365296972E-3"/>
                </c:manualLayout>
              </c:layout>
              <c:showVal val="1"/>
            </c:dLbl>
            <c:dLbl>
              <c:idx val="2"/>
              <c:layout>
                <c:manualLayout>
                  <c:x val="1.8497109826589569E-2"/>
                  <c:y val="1.0958904109589039E-2"/>
                </c:manualLayout>
              </c:layout>
              <c:showVal val="1"/>
            </c:dLbl>
            <c:dLbl>
              <c:idx val="3"/>
              <c:layout>
                <c:manualLayout>
                  <c:x val="1.2331406551059696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3872832369942242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2331406551059696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1.2331406551059776E-2"/>
                  <c:y val="-3.6529680365296798E-3"/>
                </c:manualLayout>
              </c:layout>
              <c:showVal val="1"/>
            </c:dLbl>
            <c:dLbl>
              <c:idx val="7"/>
              <c:layout>
                <c:manualLayout>
                  <c:x val="1.3872832369942242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1.3872832369942242E-2"/>
                  <c:y val="-3.6529680365296798E-3"/>
                </c:manualLayout>
              </c:layout>
              <c:showVal val="1"/>
            </c:dLbl>
            <c:dLbl>
              <c:idx val="9"/>
              <c:layout>
                <c:manualLayout>
                  <c:x val="1.5414258188824659E-2"/>
                  <c:y val="-3.6529680365296798E-3"/>
                </c:manualLayout>
              </c:layout>
              <c:showVal val="1"/>
            </c:dLbl>
            <c:dLbl>
              <c:idx val="10"/>
              <c:layout>
                <c:manualLayout>
                  <c:x val="1.5414258188824659E-2"/>
                  <c:y val="-1.4611872146118766E-2"/>
                </c:manualLayout>
              </c:layout>
              <c:showVal val="1"/>
            </c:dLbl>
            <c:dLbl>
              <c:idx val="11"/>
              <c:layout>
                <c:manualLayout>
                  <c:x val="1.6955684007707309E-2"/>
                  <c:y val="-1.4611872146118766E-2"/>
                </c:manualLayout>
              </c:layout>
              <c:showVal val="1"/>
            </c:dLbl>
            <c:showVal val="1"/>
          </c:dLbls>
          <c:cat>
            <c:strRef>
              <c:f>Feuil1!$E$27:$E$38</c:f>
              <c:strCache>
                <c:ptCount val="12"/>
                <c:pt idx="0">
                  <c:v>بني ملال - خنيفرة</c:v>
                </c:pt>
                <c:pt idx="1">
                  <c:v>مراكش - آسفي</c:v>
                </c:pt>
                <c:pt idx="2">
                  <c:v>فاس - مكناس</c:v>
                </c:pt>
                <c:pt idx="3">
                  <c:v>درعة - تافيلالت</c:v>
                </c:pt>
                <c:pt idx="4">
                  <c:v>سوس - ماسة</c:v>
                </c:pt>
                <c:pt idx="5">
                  <c:v>الشرق</c:v>
                </c:pt>
                <c:pt idx="6">
                  <c:v>كلميم - واد نون</c:v>
                </c:pt>
                <c:pt idx="7">
                  <c:v>طنجة - تطوان - الحسيمة</c:v>
                </c:pt>
                <c:pt idx="8">
                  <c:v>الرباط - سلا - القنيطرة</c:v>
                </c:pt>
                <c:pt idx="9">
                  <c:v>الدار البيضاء الكبرى - سطات</c:v>
                </c:pt>
                <c:pt idx="10">
                  <c:v>الداخلة - وادي الذهب</c:v>
                </c:pt>
                <c:pt idx="11">
                  <c:v>العيون -  الساقية الحمراء</c:v>
                </c:pt>
              </c:strCache>
            </c:strRef>
          </c:cat>
          <c:val>
            <c:numRef>
              <c:f>Feuil1!$D$27:$D$38</c:f>
              <c:numCache>
                <c:formatCode>General</c:formatCode>
                <c:ptCount val="12"/>
                <c:pt idx="0">
                  <c:v>38.700000000000003</c:v>
                </c:pt>
                <c:pt idx="1">
                  <c:v>38</c:v>
                </c:pt>
                <c:pt idx="2">
                  <c:v>35.200000000000003</c:v>
                </c:pt>
                <c:pt idx="3">
                  <c:v>34</c:v>
                </c:pt>
                <c:pt idx="4">
                  <c:v>34</c:v>
                </c:pt>
                <c:pt idx="5">
                  <c:v>32.1</c:v>
                </c:pt>
                <c:pt idx="6">
                  <c:v>31.7</c:v>
                </c:pt>
                <c:pt idx="7">
                  <c:v>30.8</c:v>
                </c:pt>
                <c:pt idx="8">
                  <c:v>28.4</c:v>
                </c:pt>
                <c:pt idx="9">
                  <c:v>26.4</c:v>
                </c:pt>
                <c:pt idx="10">
                  <c:v>23.9</c:v>
                </c:pt>
                <c:pt idx="11">
                  <c:v>20.3</c:v>
                </c:pt>
              </c:numCache>
            </c:numRef>
          </c:val>
        </c:ser>
        <c:dLbls>
          <c:showVal val="1"/>
        </c:dLbls>
        <c:gapWidth val="75"/>
        <c:shape val="box"/>
        <c:axId val="71131136"/>
        <c:axId val="71132672"/>
        <c:axId val="0"/>
      </c:bar3DChart>
      <c:catAx>
        <c:axId val="71131136"/>
        <c:scaling>
          <c:orientation val="minMax"/>
        </c:scaling>
        <c:axPos val="b"/>
        <c:majorTickMark val="none"/>
        <c:tickLblPos val="nextTo"/>
        <c:txPr>
          <a:bodyPr rot="1500000"/>
          <a:lstStyle/>
          <a:p>
            <a:pPr>
              <a:defRPr sz="1100"/>
            </a:pPr>
            <a:endParaRPr lang="fr-FR"/>
          </a:p>
        </c:txPr>
        <c:crossAx val="71132672"/>
        <c:crosses val="autoZero"/>
        <c:auto val="1"/>
        <c:lblAlgn val="ctr"/>
        <c:lblOffset val="100"/>
      </c:catAx>
      <c:valAx>
        <c:axId val="71132672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711311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fr-FR"/>
        </a:p>
      </c:txPr>
    </c:legend>
    <c:plotVisOnly val="1"/>
  </c:chart>
  <c:txPr>
    <a:bodyPr/>
    <a:lstStyle/>
    <a:p>
      <a:pPr>
        <a:defRPr sz="1100" b="1"/>
      </a:pPr>
      <a:endParaRPr lang="fr-F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Feuil1!$L$110</c:f>
              <c:strCache>
                <c:ptCount val="1"/>
                <c:pt idx="0">
                  <c:v>العربية</c:v>
                </c:pt>
              </c:strCache>
            </c:strRef>
          </c:tx>
          <c:dLbls>
            <c:showVal val="1"/>
          </c:dLbls>
          <c:cat>
            <c:multiLvlStrRef>
              <c:f>Feuil1!$M$108:$U$109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Feuil1!$M$110:$U$110</c:f>
              <c:numCache>
                <c:formatCode>0.0</c:formatCode>
                <c:ptCount val="9"/>
                <c:pt idx="0">
                  <c:v>99.4</c:v>
                </c:pt>
                <c:pt idx="1">
                  <c:v>99.4</c:v>
                </c:pt>
                <c:pt idx="2">
                  <c:v>99.4</c:v>
                </c:pt>
                <c:pt idx="3">
                  <c:v>99.5</c:v>
                </c:pt>
                <c:pt idx="4">
                  <c:v>99.4</c:v>
                </c:pt>
                <c:pt idx="5">
                  <c:v>99.5</c:v>
                </c:pt>
                <c:pt idx="6">
                  <c:v>99.4</c:v>
                </c:pt>
                <c:pt idx="7">
                  <c:v>99.3</c:v>
                </c:pt>
                <c:pt idx="8">
                  <c:v>99.4</c:v>
                </c:pt>
              </c:numCache>
            </c:numRef>
          </c:val>
        </c:ser>
        <c:ser>
          <c:idx val="1"/>
          <c:order val="1"/>
          <c:tx>
            <c:strRef>
              <c:f>Feuil1!$L$111</c:f>
              <c:strCache>
                <c:ptCount val="1"/>
                <c:pt idx="0">
                  <c:v>الفرنسية</c:v>
                </c:pt>
              </c:strCache>
            </c:strRef>
          </c:tx>
          <c:dLbls>
            <c:dLbl>
              <c:idx val="0"/>
              <c:layout>
                <c:manualLayout>
                  <c:x val="1.205943878980208E-2"/>
                  <c:y val="3.2921810699588581E-3"/>
                </c:manualLayout>
              </c:layout>
              <c:showVal val="1"/>
            </c:dLbl>
            <c:dLbl>
              <c:idx val="1"/>
              <c:layout>
                <c:manualLayout>
                  <c:x val="1.2059438789802085E-2"/>
                  <c:y val="-3.2921810699588581E-3"/>
                </c:manualLayout>
              </c:layout>
              <c:showVal val="1"/>
            </c:dLbl>
            <c:dLbl>
              <c:idx val="2"/>
              <c:layout>
                <c:manualLayout>
                  <c:x val="1.356686863852743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5074298487252599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5074298487252599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6581728335977975E-2"/>
                  <c:y val="3.2921810699588581E-3"/>
                </c:manualLayout>
              </c:layout>
              <c:showVal val="1"/>
            </c:dLbl>
            <c:dLbl>
              <c:idx val="6"/>
              <c:layout>
                <c:manualLayout>
                  <c:x val="1.8089158184703125E-2"/>
                  <c:y val="-6.584362139917717E-3"/>
                </c:manualLayout>
              </c:layout>
              <c:showVal val="1"/>
            </c:dLbl>
            <c:dLbl>
              <c:idx val="7"/>
              <c:layout>
                <c:manualLayout>
                  <c:x val="1.8089158184703243E-2"/>
                  <c:y val="-3.2921810699588581E-3"/>
                </c:manualLayout>
              </c:layout>
              <c:showVal val="1"/>
            </c:dLbl>
            <c:dLbl>
              <c:idx val="8"/>
              <c:layout>
                <c:manualLayout>
                  <c:x val="2.8641167125780194E-2"/>
                  <c:y val="3.2921810699588581E-3"/>
                </c:manualLayout>
              </c:layout>
              <c:showVal val="1"/>
            </c:dLbl>
            <c:showVal val="1"/>
          </c:dLbls>
          <c:cat>
            <c:multiLvlStrRef>
              <c:f>Feuil1!$M$108:$U$109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Feuil1!$M$111:$U$111</c:f>
              <c:numCache>
                <c:formatCode>0.0</c:formatCode>
                <c:ptCount val="9"/>
                <c:pt idx="0">
                  <c:v>66</c:v>
                </c:pt>
                <c:pt idx="1">
                  <c:v>67.099999999999994</c:v>
                </c:pt>
                <c:pt idx="2">
                  <c:v>65.099999999999994</c:v>
                </c:pt>
                <c:pt idx="3">
                  <c:v>51.9</c:v>
                </c:pt>
                <c:pt idx="4">
                  <c:v>51.4</c:v>
                </c:pt>
                <c:pt idx="5">
                  <c:v>52.2</c:v>
                </c:pt>
                <c:pt idx="6">
                  <c:v>72</c:v>
                </c:pt>
                <c:pt idx="7">
                  <c:v>72.8</c:v>
                </c:pt>
                <c:pt idx="8">
                  <c:v>71.400000000000006</c:v>
                </c:pt>
              </c:numCache>
            </c:numRef>
          </c:val>
        </c:ser>
        <c:ser>
          <c:idx val="2"/>
          <c:order val="2"/>
          <c:tx>
            <c:strRef>
              <c:f>Feuil1!$L$112</c:f>
              <c:strCache>
                <c:ptCount val="1"/>
                <c:pt idx="0">
                  <c:v>الإنجليزية</c:v>
                </c:pt>
              </c:strCache>
            </c:strRef>
          </c:tx>
          <c:dLbls>
            <c:dLbl>
              <c:idx val="0"/>
              <c:layout>
                <c:manualLayout>
                  <c:x val="1.3566868638527432E-2"/>
                  <c:y val="9.8765432098765951E-3"/>
                </c:manualLayout>
              </c:layout>
              <c:showVal val="1"/>
            </c:dLbl>
            <c:dLbl>
              <c:idx val="1"/>
              <c:layout>
                <c:manualLayout>
                  <c:x val="1.356686863852743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6.0297193949010739E-3"/>
                  <c:y val="-1.3168724279835464E-2"/>
                </c:manualLayout>
              </c:layout>
              <c:showVal val="1"/>
            </c:dLbl>
            <c:dLbl>
              <c:idx val="3"/>
              <c:layout>
                <c:manualLayout>
                  <c:x val="1.0552008941076822E-2"/>
                  <c:y val="-2.3045267489712126E-2"/>
                </c:manualLayout>
              </c:layout>
              <c:showVal val="1"/>
            </c:dLbl>
            <c:dLbl>
              <c:idx val="4"/>
              <c:layout>
                <c:manualLayout>
                  <c:x val="1.0552008941076879E-2"/>
                  <c:y val="-2.6337448559670913E-2"/>
                </c:manualLayout>
              </c:layout>
              <c:showVal val="1"/>
            </c:dLbl>
            <c:dLbl>
              <c:idx val="5"/>
              <c:layout>
                <c:manualLayout>
                  <c:x val="3.0148596974505209E-3"/>
                  <c:y val="-1.9753086419753148E-2"/>
                </c:manualLayout>
              </c:layout>
              <c:showVal val="1"/>
            </c:dLbl>
            <c:dLbl>
              <c:idx val="6"/>
              <c:layout>
                <c:manualLayout>
                  <c:x val="1.2059438789802085E-2"/>
                  <c:y val="6.584362139917717E-3"/>
                </c:manualLayout>
              </c:layout>
              <c:showVal val="1"/>
            </c:dLbl>
            <c:dLbl>
              <c:idx val="7"/>
              <c:layout>
                <c:manualLayout>
                  <c:x val="1.2059438789802085E-2"/>
                  <c:y val="-6.0355955712095615E-17"/>
                </c:manualLayout>
              </c:layout>
              <c:showVal val="1"/>
            </c:dLbl>
            <c:dLbl>
              <c:idx val="8"/>
              <c:layout>
                <c:manualLayout>
                  <c:x val="2.1104017882153797E-2"/>
                  <c:y val="0"/>
                </c:manualLayout>
              </c:layout>
              <c:showVal val="1"/>
            </c:dLbl>
            <c:showVal val="1"/>
          </c:dLbls>
          <c:cat>
            <c:multiLvlStrRef>
              <c:f>Feuil1!$M$108:$U$109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Feuil1!$M$112:$U$112</c:f>
              <c:numCache>
                <c:formatCode>0.0</c:formatCode>
                <c:ptCount val="9"/>
                <c:pt idx="0">
                  <c:v>18.3</c:v>
                </c:pt>
                <c:pt idx="1">
                  <c:v>19.600000000000001</c:v>
                </c:pt>
                <c:pt idx="2">
                  <c:v>17.2</c:v>
                </c:pt>
                <c:pt idx="3">
                  <c:v>7.4</c:v>
                </c:pt>
                <c:pt idx="4">
                  <c:v>7</c:v>
                </c:pt>
                <c:pt idx="5">
                  <c:v>7.7</c:v>
                </c:pt>
                <c:pt idx="6">
                  <c:v>22.9</c:v>
                </c:pt>
                <c:pt idx="7">
                  <c:v>24.2</c:v>
                </c:pt>
                <c:pt idx="8">
                  <c:v>21.9</c:v>
                </c:pt>
              </c:numCache>
            </c:numRef>
          </c:val>
        </c:ser>
        <c:ser>
          <c:idx val="3"/>
          <c:order val="3"/>
          <c:tx>
            <c:strRef>
              <c:f>Feuil1!$L$113</c:f>
              <c:strCache>
                <c:ptCount val="1"/>
                <c:pt idx="0">
                  <c:v>الأمازيغية</c:v>
                </c:pt>
              </c:strCache>
            </c:strRef>
          </c:tx>
          <c:dLbls>
            <c:dLbl>
              <c:idx val="3"/>
              <c:layout>
                <c:manualLayout>
                  <c:x val="4.5221708509121019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4.5222895461757675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4.5222895461757675E-3"/>
                  <c:y val="-1.6460905349794306E-2"/>
                </c:manualLayout>
              </c:layout>
              <c:showVal val="1"/>
            </c:dLbl>
            <c:dLbl>
              <c:idx val="6"/>
              <c:layout>
                <c:manualLayout>
                  <c:x val="6.0297193949010739E-3"/>
                  <c:y val="6.584362139917717E-3"/>
                </c:manualLayout>
              </c:layout>
              <c:showVal val="1"/>
            </c:dLbl>
            <c:dLbl>
              <c:idx val="8"/>
              <c:layout>
                <c:manualLayout>
                  <c:x val="7.5371492436263187E-3"/>
                  <c:y val="6.584362139917717E-3"/>
                </c:manualLayout>
              </c:layout>
              <c:showVal val="1"/>
            </c:dLbl>
            <c:showVal val="1"/>
          </c:dLbls>
          <c:cat>
            <c:multiLvlStrRef>
              <c:f>Feuil1!$M$108:$U$109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Feuil1!$M$113:$U$113</c:f>
              <c:numCache>
                <c:formatCode>0.0</c:formatCode>
                <c:ptCount val="9"/>
                <c:pt idx="0">
                  <c:v>2.8</c:v>
                </c:pt>
                <c:pt idx="1">
                  <c:v>2.5</c:v>
                </c:pt>
                <c:pt idx="2">
                  <c:v>3</c:v>
                </c:pt>
                <c:pt idx="3">
                  <c:v>5.8</c:v>
                </c:pt>
                <c:pt idx="4">
                  <c:v>5.8</c:v>
                </c:pt>
                <c:pt idx="5">
                  <c:v>5.8</c:v>
                </c:pt>
                <c:pt idx="6">
                  <c:v>1.5</c:v>
                </c:pt>
                <c:pt idx="7">
                  <c:v>1.4</c:v>
                </c:pt>
                <c:pt idx="8">
                  <c:v>1.7</c:v>
                </c:pt>
              </c:numCache>
            </c:numRef>
          </c:val>
        </c:ser>
        <c:ser>
          <c:idx val="4"/>
          <c:order val="4"/>
          <c:tx>
            <c:strRef>
              <c:f>Feuil1!$L$114</c:f>
              <c:strCache>
                <c:ptCount val="1"/>
                <c:pt idx="0">
                  <c:v>الإسبانية</c:v>
                </c:pt>
              </c:strCache>
            </c:strRef>
          </c:tx>
          <c:dLbls>
            <c:dLbl>
              <c:idx val="3"/>
              <c:layout>
                <c:manualLayout>
                  <c:x val="4.5222895461757675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6.0297193949010739E-3"/>
                  <c:y val="-1.9753086419753148E-2"/>
                </c:manualLayout>
              </c:layout>
              <c:showVal val="1"/>
            </c:dLbl>
            <c:dLbl>
              <c:idx val="6"/>
              <c:layout>
                <c:manualLayout>
                  <c:x val="7.5371492436263187E-3"/>
                  <c:y val="-6.584362139917717E-3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2.6337448559670913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-2.3045267489712126E-2"/>
                </c:manualLayout>
              </c:layout>
              <c:showVal val="1"/>
            </c:dLbl>
            <c:showVal val="1"/>
          </c:dLbls>
          <c:cat>
            <c:multiLvlStrRef>
              <c:f>Feuil1!$M$108:$U$109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Feuil1!$M$114:$U$114</c:f>
              <c:numCache>
                <c:formatCode>0.0</c:formatCode>
                <c:ptCount val="9"/>
                <c:pt idx="0">
                  <c:v>1.5</c:v>
                </c:pt>
                <c:pt idx="1">
                  <c:v>1.4</c:v>
                </c:pt>
                <c:pt idx="2">
                  <c:v>1.5</c:v>
                </c:pt>
                <c:pt idx="3">
                  <c:v>0.30000000000000032</c:v>
                </c:pt>
                <c:pt idx="4">
                  <c:v>0.2</c:v>
                </c:pt>
                <c:pt idx="5">
                  <c:v>0.30000000000000032</c:v>
                </c:pt>
                <c:pt idx="6">
                  <c:v>2</c:v>
                </c:pt>
                <c:pt idx="7">
                  <c:v>1.9000000000000001</c:v>
                </c:pt>
                <c:pt idx="8">
                  <c:v>2.1</c:v>
                </c:pt>
              </c:numCache>
            </c:numRef>
          </c:val>
        </c:ser>
        <c:ser>
          <c:idx val="5"/>
          <c:order val="5"/>
          <c:tx>
            <c:strRef>
              <c:f>Feuil1!$L$115</c:f>
              <c:strCache>
                <c:ptCount val="1"/>
                <c:pt idx="0">
                  <c:v>آخر</c:v>
                </c:pt>
              </c:strCache>
            </c:strRef>
          </c:tx>
          <c:dLbls>
            <c:dLbl>
              <c:idx val="3"/>
              <c:layout>
                <c:manualLayout>
                  <c:x val="7.5371492436263187E-3"/>
                  <c:y val="-3.2921810699588581E-3"/>
                </c:manualLayout>
              </c:layout>
              <c:showVal val="1"/>
            </c:dLbl>
            <c:dLbl>
              <c:idx val="4"/>
              <c:layout>
                <c:manualLayout>
                  <c:x val="7.5371492436263187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9.0445790923515609E-3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9.0445790923515609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1.0552008941076822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1.0552008941076933E-2"/>
                  <c:y val="0"/>
                </c:manualLayout>
              </c:layout>
              <c:showVal val="1"/>
            </c:dLbl>
            <c:showVal val="1"/>
          </c:dLbls>
          <c:cat>
            <c:multiLvlStrRef>
              <c:f>Feuil1!$M$108:$U$109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Feuil1!$M$115:$U$115</c:f>
              <c:numCache>
                <c:formatCode>0.0</c:formatCode>
                <c:ptCount val="9"/>
                <c:pt idx="0">
                  <c:v>0.4</c:v>
                </c:pt>
                <c:pt idx="1">
                  <c:v>0.4</c:v>
                </c:pt>
                <c:pt idx="2">
                  <c:v>0.5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0.60000000000000064</c:v>
                </c:pt>
                <c:pt idx="7">
                  <c:v>0.5</c:v>
                </c:pt>
                <c:pt idx="8">
                  <c:v>0.70000000000000062</c:v>
                </c:pt>
              </c:numCache>
            </c:numRef>
          </c:val>
        </c:ser>
        <c:dLbls>
          <c:showVal val="1"/>
        </c:dLbls>
        <c:gapWidth val="58"/>
        <c:gapDepth val="166"/>
        <c:shape val="box"/>
        <c:axId val="71176192"/>
        <c:axId val="71177728"/>
        <c:axId val="0"/>
      </c:bar3DChart>
      <c:catAx>
        <c:axId val="711761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71177728"/>
        <c:crosses val="autoZero"/>
        <c:auto val="1"/>
        <c:lblAlgn val="ctr"/>
        <c:lblOffset val="100"/>
      </c:catAx>
      <c:valAx>
        <c:axId val="71177728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711761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fr-FR"/>
        </a:p>
      </c:txPr>
    </c:legend>
    <c:plotVisOnly val="1"/>
  </c:chart>
  <c:txPr>
    <a:bodyPr/>
    <a:lstStyle/>
    <a:p>
      <a:pPr>
        <a:defRPr sz="900" b="1"/>
      </a:pPr>
      <a:endParaRPr lang="fr-F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Feuil1!$K$62</c:f>
              <c:strCache>
                <c:ptCount val="1"/>
                <c:pt idx="0">
                  <c:v>مجموع</c:v>
                </c:pt>
              </c:strCache>
            </c:strRef>
          </c:tx>
          <c:dLbls>
            <c:dLbl>
              <c:idx val="0"/>
              <c:layout>
                <c:manualLayout>
                  <c:x val="-6.794055201698514E-3"/>
                  <c:y val="-4.1944867929812691E-3"/>
                </c:manualLayout>
              </c:layout>
              <c:showVal val="1"/>
            </c:dLbl>
            <c:dLbl>
              <c:idx val="1"/>
              <c:layout>
                <c:manualLayout>
                  <c:x val="-3.3970276008492592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6985138004246348E-3"/>
                  <c:y val="-9.6122545256644039E-18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multiLvlStrRef>
              <c:f>Feuil1!$L$60:$Q$61</c:f>
              <c:multiLvlStrCache>
                <c:ptCount val="6"/>
                <c:lvl>
                  <c:pt idx="0">
                    <c:v>المجموع</c:v>
                  </c:pt>
                  <c:pt idx="1">
                    <c:v>الوسط القروي</c:v>
                  </c:pt>
                  <c:pt idx="2">
                    <c:v>الوسط الحضري</c:v>
                  </c:pt>
                  <c:pt idx="3">
                    <c:v>المجموع</c:v>
                  </c:pt>
                  <c:pt idx="4">
                    <c:v>الوسط القروي</c:v>
                  </c:pt>
                  <c:pt idx="5">
                    <c:v>الوسط الحضري</c:v>
                  </c:pt>
                </c:lvl>
                <c:lvl>
                  <c:pt idx="0">
                    <c:v>2014</c:v>
                  </c:pt>
                  <c:pt idx="3">
                    <c:v>2004</c:v>
                  </c:pt>
                </c:lvl>
              </c:multiLvlStrCache>
            </c:multiLvlStrRef>
          </c:cat>
          <c:val>
            <c:numRef>
              <c:f>Feuil1!$L$62:$Q$62</c:f>
              <c:numCache>
                <c:formatCode>0.0</c:formatCode>
                <c:ptCount val="6"/>
                <c:pt idx="0">
                  <c:v>94.5</c:v>
                </c:pt>
                <c:pt idx="1">
                  <c:v>91.4</c:v>
                </c:pt>
                <c:pt idx="2">
                  <c:v>97</c:v>
                </c:pt>
                <c:pt idx="3">
                  <c:v>80.400000000000006</c:v>
                </c:pt>
                <c:pt idx="4">
                  <c:v>68.900000000000006</c:v>
                </c:pt>
                <c:pt idx="5">
                  <c:v>92</c:v>
                </c:pt>
              </c:numCache>
            </c:numRef>
          </c:val>
        </c:ser>
        <c:ser>
          <c:idx val="1"/>
          <c:order val="1"/>
          <c:tx>
            <c:strRef>
              <c:f>Feuil1!$K$63</c:f>
              <c:strCache>
                <c:ptCount val="1"/>
                <c:pt idx="0">
                  <c:v>إناث</c:v>
                </c:pt>
              </c:strCache>
            </c:strRef>
          </c:tx>
          <c:dLbls>
            <c:dLbl>
              <c:idx val="0"/>
              <c:layout>
                <c:manualLayout>
                  <c:x val="1.6985138004246348E-3"/>
                  <c:y val="-8.3889735859625381E-3"/>
                </c:manualLayout>
              </c:layout>
              <c:showVal val="1"/>
            </c:dLbl>
            <c:dLbl>
              <c:idx val="1"/>
              <c:layout>
                <c:manualLayout>
                  <c:x val="6.794055201698514E-3"/>
                  <c:y val="-2.9361407550868888E-2"/>
                </c:manualLayout>
              </c:layout>
              <c:showVal val="1"/>
            </c:dLbl>
            <c:dLbl>
              <c:idx val="3"/>
              <c:layout>
                <c:manualLayout>
                  <c:x val="1.528662420382172E-2"/>
                  <c:y val="-2.9361407550868888E-2"/>
                </c:manualLayout>
              </c:layout>
              <c:showVal val="1"/>
            </c:dLbl>
            <c:dLbl>
              <c:idx val="4"/>
              <c:layout>
                <c:manualLayout>
                  <c:x val="8.4925690021231768E-3"/>
                  <c:y val="-1.2583460378943808E-2"/>
                </c:manualLayout>
              </c:layout>
              <c:showVal val="1"/>
            </c:dLbl>
            <c:dLbl>
              <c:idx val="5"/>
              <c:layout>
                <c:manualLayout>
                  <c:x val="3.3970276008492592E-3"/>
                  <c:y val="-2.097243396490635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multiLvlStrRef>
              <c:f>Feuil1!$L$60:$Q$61</c:f>
              <c:multiLvlStrCache>
                <c:ptCount val="6"/>
                <c:lvl>
                  <c:pt idx="0">
                    <c:v>المجموع</c:v>
                  </c:pt>
                  <c:pt idx="1">
                    <c:v>الوسط القروي</c:v>
                  </c:pt>
                  <c:pt idx="2">
                    <c:v>الوسط الحضري</c:v>
                  </c:pt>
                  <c:pt idx="3">
                    <c:v>المجموع</c:v>
                  </c:pt>
                  <c:pt idx="4">
                    <c:v>الوسط القروي</c:v>
                  </c:pt>
                  <c:pt idx="5">
                    <c:v>الوسط الحضري</c:v>
                  </c:pt>
                </c:lvl>
                <c:lvl>
                  <c:pt idx="0">
                    <c:v>2014</c:v>
                  </c:pt>
                  <c:pt idx="3">
                    <c:v>2004</c:v>
                  </c:pt>
                </c:lvl>
              </c:multiLvlStrCache>
            </c:multiLvlStrRef>
          </c:cat>
          <c:val>
            <c:numRef>
              <c:f>Feuil1!$L$63:$Q$63</c:f>
              <c:numCache>
                <c:formatCode>0.0</c:formatCode>
                <c:ptCount val="6"/>
                <c:pt idx="0">
                  <c:v>93.9</c:v>
                </c:pt>
                <c:pt idx="1">
                  <c:v>90</c:v>
                </c:pt>
                <c:pt idx="2">
                  <c:v>97.1</c:v>
                </c:pt>
                <c:pt idx="3">
                  <c:v>77.5</c:v>
                </c:pt>
                <c:pt idx="4">
                  <c:v>63.3</c:v>
                </c:pt>
                <c:pt idx="5">
                  <c:v>91.7</c:v>
                </c:pt>
              </c:numCache>
            </c:numRef>
          </c:val>
        </c:ser>
        <c:ser>
          <c:idx val="2"/>
          <c:order val="2"/>
          <c:tx>
            <c:strRef>
              <c:f>Feuil1!$K$64</c:f>
              <c:strCache>
                <c:ptCount val="1"/>
                <c:pt idx="0">
                  <c:v>ذكور</c:v>
                </c:pt>
              </c:strCache>
            </c:strRef>
          </c:tx>
          <c:dLbls>
            <c:dLbl>
              <c:idx val="0"/>
              <c:layout>
                <c:manualLayout>
                  <c:x val="1.358811040339704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794055201698514E-3"/>
                  <c:y val="-1.6777947171925066E-2"/>
                </c:manualLayout>
              </c:layout>
              <c:showVal val="1"/>
            </c:dLbl>
            <c:dLbl>
              <c:idx val="2"/>
              <c:layout>
                <c:manualLayout>
                  <c:x val="1.188959660297244E-2"/>
                  <c:y val="4.1944867929812691E-3"/>
                </c:manualLayout>
              </c:layout>
              <c:showVal val="1"/>
            </c:dLbl>
            <c:dLbl>
              <c:idx val="3"/>
              <c:layout>
                <c:manualLayout>
                  <c:x val="1.528662420382166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1910828025477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3588110403397045E-2"/>
                  <c:y val="-1.677794717192507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multiLvlStrRef>
              <c:f>Feuil1!$L$60:$Q$61</c:f>
              <c:multiLvlStrCache>
                <c:ptCount val="6"/>
                <c:lvl>
                  <c:pt idx="0">
                    <c:v>المجموع</c:v>
                  </c:pt>
                  <c:pt idx="1">
                    <c:v>الوسط القروي</c:v>
                  </c:pt>
                  <c:pt idx="2">
                    <c:v>الوسط الحضري</c:v>
                  </c:pt>
                  <c:pt idx="3">
                    <c:v>المجموع</c:v>
                  </c:pt>
                  <c:pt idx="4">
                    <c:v>الوسط القروي</c:v>
                  </c:pt>
                  <c:pt idx="5">
                    <c:v>الوسط الحضري</c:v>
                  </c:pt>
                </c:lvl>
                <c:lvl>
                  <c:pt idx="0">
                    <c:v>2014</c:v>
                  </c:pt>
                  <c:pt idx="3">
                    <c:v>2004</c:v>
                  </c:pt>
                </c:lvl>
              </c:multiLvlStrCache>
            </c:multiLvlStrRef>
          </c:cat>
          <c:val>
            <c:numRef>
              <c:f>Feuil1!$L$64:$Q$64</c:f>
              <c:numCache>
                <c:formatCode>0.0</c:formatCode>
                <c:ptCount val="6"/>
                <c:pt idx="0">
                  <c:v>95.1</c:v>
                </c:pt>
                <c:pt idx="1">
                  <c:v>92.7</c:v>
                </c:pt>
                <c:pt idx="2">
                  <c:v>97</c:v>
                </c:pt>
                <c:pt idx="3">
                  <c:v>83.2</c:v>
                </c:pt>
                <c:pt idx="4">
                  <c:v>74.2</c:v>
                </c:pt>
                <c:pt idx="5">
                  <c:v>92.2</c:v>
                </c:pt>
              </c:numCache>
            </c:numRef>
          </c:val>
        </c:ser>
        <c:dLbls>
          <c:showVal val="1"/>
        </c:dLbls>
        <c:gapWidth val="75"/>
        <c:shape val="box"/>
        <c:axId val="71398144"/>
        <c:axId val="71399680"/>
        <c:axId val="0"/>
      </c:bar3DChart>
      <c:catAx>
        <c:axId val="713981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71399680"/>
        <c:crosses val="autoZero"/>
        <c:auto val="1"/>
        <c:lblAlgn val="ctr"/>
        <c:lblOffset val="100"/>
      </c:catAx>
      <c:valAx>
        <c:axId val="71399680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71398144"/>
        <c:crosses val="autoZero"/>
        <c:crossBetween val="between"/>
      </c:valAx>
    </c:plotArea>
    <c:legend>
      <c:legendPos val="b"/>
      <c:txPr>
        <a:bodyPr/>
        <a:lstStyle/>
        <a:p>
          <a:pPr>
            <a:defRPr sz="1400"/>
          </a:pPr>
          <a:endParaRPr lang="fr-FR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00995937151693E-2"/>
          <c:y val="6.9286005915927193E-2"/>
          <c:w val="0.8929823597631652"/>
          <c:h val="0.75922109736283383"/>
        </c:manualLayout>
      </c:layout>
      <c:barChart>
        <c:barDir val="col"/>
        <c:grouping val="clustered"/>
        <c:ser>
          <c:idx val="0"/>
          <c:order val="0"/>
          <c:tx>
            <c:strRef>
              <c:f>Feuil1!$B$30</c:f>
              <c:strCache>
                <c:ptCount val="1"/>
                <c:pt idx="0">
                  <c:v>Taux d’urbanisation (%)</c:v>
                </c:pt>
              </c:strCache>
            </c:strRef>
          </c:tx>
          <c:spPr>
            <a:ln w="50800"/>
          </c:spPr>
          <c:dLbls>
            <c:dLbl>
              <c:idx val="2"/>
              <c:layout>
                <c:manualLayout>
                  <c:x val="0"/>
                  <c:y val="2.11640211640211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662100456621436E-3"/>
                  <c:y val="1.26984126984127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2.96296296296298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Feuil1!$A$31:$A$36</c:f>
              <c:numCache>
                <c:formatCode>General</c:formatCode>
                <c:ptCount val="6"/>
                <c:pt idx="0">
                  <c:v>1960</c:v>
                </c:pt>
                <c:pt idx="1">
                  <c:v>1971</c:v>
                </c:pt>
                <c:pt idx="2">
                  <c:v>1982</c:v>
                </c:pt>
                <c:pt idx="3">
                  <c:v>1994</c:v>
                </c:pt>
                <c:pt idx="4">
                  <c:v>2004</c:v>
                </c:pt>
                <c:pt idx="5">
                  <c:v>2014</c:v>
                </c:pt>
              </c:numCache>
            </c:numRef>
          </c:cat>
          <c:val>
            <c:numRef>
              <c:f>Feuil1!$B$31:$B$36</c:f>
              <c:numCache>
                <c:formatCode>General</c:formatCode>
                <c:ptCount val="6"/>
                <c:pt idx="0">
                  <c:v>29.1</c:v>
                </c:pt>
                <c:pt idx="1">
                  <c:v>35.1</c:v>
                </c:pt>
                <c:pt idx="2">
                  <c:v>42.7</c:v>
                </c:pt>
                <c:pt idx="3">
                  <c:v>51.4</c:v>
                </c:pt>
                <c:pt idx="4">
                  <c:v>55.1</c:v>
                </c:pt>
                <c:pt idx="5">
                  <c:v>60.3</c:v>
                </c:pt>
              </c:numCache>
            </c:numRef>
          </c:val>
        </c:ser>
        <c:axId val="61201792"/>
        <c:axId val="68875392"/>
      </c:barChart>
      <c:catAx>
        <c:axId val="61201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68875392"/>
        <c:crosses val="autoZero"/>
        <c:auto val="1"/>
        <c:lblAlgn val="ctr"/>
        <c:lblOffset val="100"/>
      </c:catAx>
      <c:valAx>
        <c:axId val="68875392"/>
        <c:scaling>
          <c:orientation val="minMax"/>
        </c:scaling>
        <c:axPos val="l"/>
        <c:majorGridlines/>
        <c:numFmt formatCode="General" sourceLinked="1"/>
        <c:tickLblPos val="nextTo"/>
        <c:crossAx val="61201792"/>
        <c:crosses val="autoZero"/>
        <c:crossBetween val="between"/>
      </c:valAx>
      <c:spPr>
        <a:ln cmpd="sng"/>
      </c:spPr>
    </c:plotArea>
    <c:plotVisOnly val="1"/>
    <c:dispBlanksAs val="gap"/>
  </c:chart>
  <c:txPr>
    <a:bodyPr/>
    <a:lstStyle/>
    <a:p>
      <a:pPr>
        <a:defRPr sz="1200"/>
      </a:pPr>
      <a:endParaRPr lang="fr-FR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 Masculin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Feuil1!$A$2:$A$13</c:f>
              <c:strCache>
                <c:ptCount val="12"/>
                <c:pt idx="0">
                  <c:v>LAAYOUNE-SAKIA EL HAMRA</c:v>
                </c:pt>
                <c:pt idx="1">
                  <c:v>EDDAKHLA-OUED EDDAHAB</c:v>
                </c:pt>
                <c:pt idx="2">
                  <c:v>GUELMIM OUED NOUN</c:v>
                </c:pt>
                <c:pt idx="3">
                  <c:v> DRAA-TAFILALET</c:v>
                </c:pt>
                <c:pt idx="4">
                  <c:v> RABAT-SALE-KENITRA</c:v>
                </c:pt>
                <c:pt idx="5">
                  <c:v> SOUSS-MASSA</c:v>
                </c:pt>
                <c:pt idx="6">
                  <c:v> BENI MELLAL-KHENIFRA</c:v>
                </c:pt>
                <c:pt idx="7">
                  <c:v>GRAND CASABLANCA-SETTAT</c:v>
                </c:pt>
                <c:pt idx="8">
                  <c:v>MARRAKECH-SAFI</c:v>
                </c:pt>
                <c:pt idx="9">
                  <c:v> FES-MEKNES</c:v>
                </c:pt>
                <c:pt idx="10">
                  <c:v>TANGER-TETOUAN-AL HOCEIMA</c:v>
                </c:pt>
                <c:pt idx="11">
                  <c:v> ORIENTAL</c:v>
                </c:pt>
              </c:strCache>
            </c:strRef>
          </c:cat>
          <c:val>
            <c:numRef>
              <c:f>Feuil1!$B$2:$B$13</c:f>
              <c:numCache>
                <c:formatCode>0.0</c:formatCode>
                <c:ptCount val="12"/>
                <c:pt idx="0">
                  <c:v>98</c:v>
                </c:pt>
                <c:pt idx="1">
                  <c:v>98</c:v>
                </c:pt>
                <c:pt idx="2">
                  <c:v>97.4</c:v>
                </c:pt>
                <c:pt idx="3">
                  <c:v>96.7</c:v>
                </c:pt>
                <c:pt idx="4">
                  <c:v>96.1</c:v>
                </c:pt>
                <c:pt idx="5">
                  <c:v>96.5</c:v>
                </c:pt>
                <c:pt idx="6">
                  <c:v>95.8</c:v>
                </c:pt>
                <c:pt idx="7">
                  <c:v>95.7</c:v>
                </c:pt>
                <c:pt idx="8">
                  <c:v>95.5</c:v>
                </c:pt>
                <c:pt idx="9">
                  <c:v>94.5</c:v>
                </c:pt>
                <c:pt idx="10">
                  <c:v>92.1</c:v>
                </c:pt>
                <c:pt idx="11">
                  <c:v>93.3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 Féminin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Feuil1!$A$2:$A$13</c:f>
              <c:strCache>
                <c:ptCount val="12"/>
                <c:pt idx="0">
                  <c:v>LAAYOUNE-SAKIA EL HAMRA</c:v>
                </c:pt>
                <c:pt idx="1">
                  <c:v>EDDAKHLA-OUED EDDAHAB</c:v>
                </c:pt>
                <c:pt idx="2">
                  <c:v>GUELMIM OUED NOUN</c:v>
                </c:pt>
                <c:pt idx="3">
                  <c:v> DRAA-TAFILALET</c:v>
                </c:pt>
                <c:pt idx="4">
                  <c:v> RABAT-SALE-KENITRA</c:v>
                </c:pt>
                <c:pt idx="5">
                  <c:v> SOUSS-MASSA</c:v>
                </c:pt>
                <c:pt idx="6">
                  <c:v> BENI MELLAL-KHENIFRA</c:v>
                </c:pt>
                <c:pt idx="7">
                  <c:v>GRAND CASABLANCA-SETTAT</c:v>
                </c:pt>
                <c:pt idx="8">
                  <c:v>MARRAKECH-SAFI</c:v>
                </c:pt>
                <c:pt idx="9">
                  <c:v> FES-MEKNES</c:v>
                </c:pt>
                <c:pt idx="10">
                  <c:v>TANGER-TETOUAN-AL HOCEIMA</c:v>
                </c:pt>
                <c:pt idx="11">
                  <c:v> ORIENTAL</c:v>
                </c:pt>
              </c:strCache>
            </c:strRef>
          </c:cat>
          <c:val>
            <c:numRef>
              <c:f>Feuil1!$C$2:$C$13</c:f>
              <c:numCache>
                <c:formatCode>0.0</c:formatCode>
                <c:ptCount val="12"/>
                <c:pt idx="0">
                  <c:v>98.7</c:v>
                </c:pt>
                <c:pt idx="1">
                  <c:v>97</c:v>
                </c:pt>
                <c:pt idx="2">
                  <c:v>95.8</c:v>
                </c:pt>
                <c:pt idx="3">
                  <c:v>95.6</c:v>
                </c:pt>
                <c:pt idx="4">
                  <c:v>95.5</c:v>
                </c:pt>
                <c:pt idx="5">
                  <c:v>94.9</c:v>
                </c:pt>
                <c:pt idx="6">
                  <c:v>94.3</c:v>
                </c:pt>
                <c:pt idx="7">
                  <c:v>94.2</c:v>
                </c:pt>
                <c:pt idx="8">
                  <c:v>93</c:v>
                </c:pt>
                <c:pt idx="9">
                  <c:v>93</c:v>
                </c:pt>
                <c:pt idx="10">
                  <c:v>93.8</c:v>
                </c:pt>
                <c:pt idx="11">
                  <c:v>92.6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 Total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Feuil1!$A$2:$A$13</c:f>
              <c:strCache>
                <c:ptCount val="12"/>
                <c:pt idx="0">
                  <c:v>LAAYOUNE-SAKIA EL HAMRA</c:v>
                </c:pt>
                <c:pt idx="1">
                  <c:v>EDDAKHLA-OUED EDDAHAB</c:v>
                </c:pt>
                <c:pt idx="2">
                  <c:v>GUELMIM OUED NOUN</c:v>
                </c:pt>
                <c:pt idx="3">
                  <c:v> DRAA-TAFILALET</c:v>
                </c:pt>
                <c:pt idx="4">
                  <c:v> RABAT-SALE-KENITRA</c:v>
                </c:pt>
                <c:pt idx="5">
                  <c:v> SOUSS-MASSA</c:v>
                </c:pt>
                <c:pt idx="6">
                  <c:v> BENI MELLAL-KHENIFRA</c:v>
                </c:pt>
                <c:pt idx="7">
                  <c:v>GRAND CASABLANCA-SETTAT</c:v>
                </c:pt>
                <c:pt idx="8">
                  <c:v>MARRAKECH-SAFI</c:v>
                </c:pt>
                <c:pt idx="9">
                  <c:v> FES-MEKNES</c:v>
                </c:pt>
                <c:pt idx="10">
                  <c:v>TANGER-TETOUAN-AL HOCEIMA</c:v>
                </c:pt>
                <c:pt idx="11">
                  <c:v> ORIENTAL</c:v>
                </c:pt>
              </c:strCache>
            </c:strRef>
          </c:cat>
          <c:val>
            <c:numRef>
              <c:f>Feuil1!$D$2:$D$13</c:f>
              <c:numCache>
                <c:formatCode>0.0</c:formatCode>
                <c:ptCount val="12"/>
                <c:pt idx="0">
                  <c:v>98.4</c:v>
                </c:pt>
                <c:pt idx="1">
                  <c:v>97.5</c:v>
                </c:pt>
                <c:pt idx="2">
                  <c:v>96.6</c:v>
                </c:pt>
                <c:pt idx="3">
                  <c:v>96.2</c:v>
                </c:pt>
                <c:pt idx="4">
                  <c:v>95.8</c:v>
                </c:pt>
                <c:pt idx="5">
                  <c:v>95.7</c:v>
                </c:pt>
                <c:pt idx="6">
                  <c:v>95.1</c:v>
                </c:pt>
                <c:pt idx="7">
                  <c:v>95</c:v>
                </c:pt>
                <c:pt idx="8">
                  <c:v>94.3</c:v>
                </c:pt>
                <c:pt idx="9">
                  <c:v>93.8</c:v>
                </c:pt>
                <c:pt idx="10">
                  <c:v>92.9</c:v>
                </c:pt>
                <c:pt idx="11">
                  <c:v>92.9</c:v>
                </c:pt>
              </c:numCache>
            </c:numRef>
          </c:val>
        </c:ser>
        <c:dLbls>
          <c:showVal val="1"/>
        </c:dLbls>
        <c:gapWidth val="75"/>
        <c:shape val="box"/>
        <c:axId val="71083136"/>
        <c:axId val="71084672"/>
        <c:axId val="0"/>
      </c:bar3DChart>
      <c:catAx>
        <c:axId val="7108313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700" b="1"/>
            </a:pPr>
            <a:endParaRPr lang="fr-FR"/>
          </a:p>
        </c:txPr>
        <c:crossAx val="71084672"/>
        <c:crosses val="autoZero"/>
        <c:auto val="1"/>
        <c:lblAlgn val="ctr"/>
        <c:lblOffset val="100"/>
      </c:catAx>
      <c:valAx>
        <c:axId val="71084672"/>
        <c:scaling>
          <c:orientation val="minMax"/>
        </c:scaling>
        <c:axPos val="l"/>
        <c:numFmt formatCode="0.0" sourceLinked="1"/>
        <c:majorTickMark val="none"/>
        <c:tickLblPos val="nextTo"/>
        <c:crossAx val="71083136"/>
        <c:crosses val="autoZero"/>
        <c:crossBetween val="between"/>
      </c:valAx>
    </c:plotArea>
    <c:legend>
      <c:legendPos val="b"/>
      <c:txPr>
        <a:bodyPr/>
        <a:lstStyle/>
        <a:p>
          <a:pPr>
            <a:defRPr sz="1100" b="1"/>
          </a:pPr>
          <a:endParaRPr lang="fr-FR"/>
        </a:p>
      </c:txPr>
    </c:legend>
    <c:plotVisOnly val="1"/>
    <c:dispBlanksAs val="gap"/>
  </c:chart>
  <c:spPr>
    <a:ln>
      <a:solidFill>
        <a:schemeClr val="accent1"/>
      </a:solidFill>
    </a:ln>
  </c:sp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Feuil1!$L$148</c:f>
              <c:strCache>
                <c:ptCount val="1"/>
                <c:pt idx="0">
                  <c:v>الدارجة</c:v>
                </c:pt>
              </c:strCache>
            </c:strRef>
          </c:tx>
          <c:dLbls>
            <c:showVal val="1"/>
          </c:dLbls>
          <c:cat>
            <c:multiLvlStrRef>
              <c:f>Feuil1!$M$146:$U$147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Feuil1!$M$148:$U$148</c:f>
              <c:numCache>
                <c:formatCode>0.0</c:formatCode>
                <c:ptCount val="9"/>
                <c:pt idx="0">
                  <c:v>89.8</c:v>
                </c:pt>
                <c:pt idx="1">
                  <c:v>88.4</c:v>
                </c:pt>
                <c:pt idx="2">
                  <c:v>91.2</c:v>
                </c:pt>
                <c:pt idx="3">
                  <c:v>80.2</c:v>
                </c:pt>
                <c:pt idx="4">
                  <c:v>77.2</c:v>
                </c:pt>
                <c:pt idx="5">
                  <c:v>83.3</c:v>
                </c:pt>
                <c:pt idx="6">
                  <c:v>96</c:v>
                </c:pt>
                <c:pt idx="7">
                  <c:v>95.6</c:v>
                </c:pt>
                <c:pt idx="8">
                  <c:v>96.5</c:v>
                </c:pt>
              </c:numCache>
            </c:numRef>
          </c:val>
        </c:ser>
        <c:ser>
          <c:idx val="1"/>
          <c:order val="1"/>
          <c:tx>
            <c:strRef>
              <c:f>Feuil1!$L$149</c:f>
              <c:strCache>
                <c:ptCount val="1"/>
                <c:pt idx="0">
                  <c:v>تشلحيت</c:v>
                </c:pt>
              </c:strCache>
            </c:strRef>
          </c:tx>
          <c:dLbls>
            <c:showVal val="1"/>
          </c:dLbls>
          <c:cat>
            <c:multiLvlStrRef>
              <c:f>Feuil1!$M$146:$U$147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Feuil1!$M$149:$U$149</c:f>
              <c:numCache>
                <c:formatCode>0.0</c:formatCode>
                <c:ptCount val="9"/>
                <c:pt idx="0">
                  <c:v>15</c:v>
                </c:pt>
                <c:pt idx="1">
                  <c:v>15</c:v>
                </c:pt>
                <c:pt idx="2">
                  <c:v>15.1</c:v>
                </c:pt>
                <c:pt idx="3">
                  <c:v>20.2</c:v>
                </c:pt>
                <c:pt idx="4">
                  <c:v>21</c:v>
                </c:pt>
                <c:pt idx="5">
                  <c:v>19.399999999999999</c:v>
                </c:pt>
                <c:pt idx="6">
                  <c:v>11.6</c:v>
                </c:pt>
                <c:pt idx="7">
                  <c:v>11.1</c:v>
                </c:pt>
                <c:pt idx="8">
                  <c:v>12.2</c:v>
                </c:pt>
              </c:numCache>
            </c:numRef>
          </c:val>
        </c:ser>
        <c:ser>
          <c:idx val="2"/>
          <c:order val="2"/>
          <c:tx>
            <c:strRef>
              <c:f>Feuil1!$L$150</c:f>
              <c:strCache>
                <c:ptCount val="1"/>
                <c:pt idx="0">
                  <c:v>تمزيغت</c:v>
                </c:pt>
              </c:strCache>
            </c:strRef>
          </c:tx>
          <c:dLbls>
            <c:showVal val="1"/>
          </c:dLbls>
          <c:cat>
            <c:multiLvlStrRef>
              <c:f>Feuil1!$M$146:$U$147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Feuil1!$M$150:$U$150</c:f>
              <c:numCache>
                <c:formatCode>0.0</c:formatCode>
                <c:ptCount val="9"/>
                <c:pt idx="0">
                  <c:v>7.6</c:v>
                </c:pt>
                <c:pt idx="1">
                  <c:v>7.6</c:v>
                </c:pt>
                <c:pt idx="2">
                  <c:v>7.5</c:v>
                </c:pt>
                <c:pt idx="3">
                  <c:v>11.7</c:v>
                </c:pt>
                <c:pt idx="4">
                  <c:v>11.9</c:v>
                </c:pt>
                <c:pt idx="5">
                  <c:v>16.600000000000001</c:v>
                </c:pt>
                <c:pt idx="6">
                  <c:v>4.8</c:v>
                </c:pt>
                <c:pt idx="7">
                  <c:v>4.9000000000000004</c:v>
                </c:pt>
                <c:pt idx="8">
                  <c:v>4.7</c:v>
                </c:pt>
              </c:numCache>
            </c:numRef>
          </c:val>
        </c:ser>
        <c:ser>
          <c:idx val="3"/>
          <c:order val="3"/>
          <c:tx>
            <c:strRef>
              <c:f>Feuil1!$L$151</c:f>
              <c:strCache>
                <c:ptCount val="1"/>
                <c:pt idx="0">
                  <c:v>تريفيت</c:v>
                </c:pt>
              </c:strCache>
            </c:strRef>
          </c:tx>
          <c:dLbls>
            <c:showVal val="1"/>
          </c:dLbls>
          <c:cat>
            <c:multiLvlStrRef>
              <c:f>Feuil1!$M$146:$U$147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Feuil1!$M$151:$U$151</c:f>
              <c:numCache>
                <c:formatCode>0.0</c:formatCode>
                <c:ptCount val="9"/>
                <c:pt idx="0">
                  <c:v>4.0999999999999996</c:v>
                </c:pt>
                <c:pt idx="1">
                  <c:v>4.2</c:v>
                </c:pt>
                <c:pt idx="2">
                  <c:v>4.0999999999999996</c:v>
                </c:pt>
                <c:pt idx="3">
                  <c:v>4.7</c:v>
                </c:pt>
                <c:pt idx="4">
                  <c:v>4.8</c:v>
                </c:pt>
                <c:pt idx="5">
                  <c:v>4.7</c:v>
                </c:pt>
                <c:pt idx="6">
                  <c:v>3.7</c:v>
                </c:pt>
                <c:pt idx="7">
                  <c:v>3.8</c:v>
                </c:pt>
                <c:pt idx="8">
                  <c:v>3.7</c:v>
                </c:pt>
              </c:numCache>
            </c:numRef>
          </c:val>
        </c:ser>
        <c:ser>
          <c:idx val="4"/>
          <c:order val="4"/>
          <c:tx>
            <c:strRef>
              <c:f>Feuil1!$L$152</c:f>
              <c:strCache>
                <c:ptCount val="1"/>
                <c:pt idx="0">
                  <c:v>حسانية</c:v>
                </c:pt>
              </c:strCache>
            </c:strRef>
          </c:tx>
          <c:dLbls>
            <c:showVal val="1"/>
          </c:dLbls>
          <c:cat>
            <c:multiLvlStrRef>
              <c:f>Feuil1!$M$146:$U$147</c:f>
              <c:multiLvlStrCache>
                <c:ptCount val="9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  <c:pt idx="6">
                    <c:v>مجموع</c:v>
                  </c:pt>
                  <c:pt idx="7">
                    <c:v>إناث</c:v>
                  </c:pt>
                  <c:pt idx="8">
                    <c:v>ذكور</c:v>
                  </c:pt>
                </c:lvl>
                <c:lvl>
                  <c:pt idx="0">
                    <c:v>المجموع</c:v>
                  </c:pt>
                  <c:pt idx="3">
                    <c:v>الوسط القروي</c:v>
                  </c:pt>
                  <c:pt idx="6">
                    <c:v>الوسط الحضري</c:v>
                  </c:pt>
                </c:lvl>
              </c:multiLvlStrCache>
            </c:multiLvlStrRef>
          </c:cat>
          <c:val>
            <c:numRef>
              <c:f>Feuil1!$M$152:$U$152</c:f>
              <c:numCache>
                <c:formatCode>0.0</c:formatCode>
                <c:ptCount val="9"/>
                <c:pt idx="0">
                  <c:v>0.9</c:v>
                </c:pt>
                <c:pt idx="1">
                  <c:v>0.9</c:v>
                </c:pt>
                <c:pt idx="2">
                  <c:v>0.8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1.2</c:v>
                </c:pt>
                <c:pt idx="7">
                  <c:v>1.2</c:v>
                </c:pt>
                <c:pt idx="8">
                  <c:v>1.2</c:v>
                </c:pt>
              </c:numCache>
            </c:numRef>
          </c:val>
        </c:ser>
        <c:dLbls>
          <c:showVal val="1"/>
        </c:dLbls>
        <c:gapWidth val="75"/>
        <c:shape val="box"/>
        <c:axId val="72032256"/>
        <c:axId val="72033792"/>
        <c:axId val="0"/>
      </c:bar3DChart>
      <c:catAx>
        <c:axId val="72032256"/>
        <c:scaling>
          <c:orientation val="minMax"/>
        </c:scaling>
        <c:axPos val="b"/>
        <c:majorTickMark val="none"/>
        <c:tickLblPos val="nextTo"/>
        <c:crossAx val="72033792"/>
        <c:crosses val="autoZero"/>
        <c:auto val="1"/>
        <c:lblAlgn val="ctr"/>
        <c:lblOffset val="100"/>
      </c:catAx>
      <c:valAx>
        <c:axId val="72033792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72032256"/>
        <c:crosses val="autoZero"/>
        <c:crossBetween val="between"/>
      </c:valAx>
    </c:plotArea>
    <c:legend>
      <c:legendPos val="b"/>
      <c:txPr>
        <a:bodyPr/>
        <a:lstStyle/>
        <a:p>
          <a:pPr>
            <a:defRPr sz="1200" b="1"/>
          </a:pPr>
          <a:endParaRPr lang="fr-FR"/>
        </a:p>
      </c:txPr>
    </c:legend>
    <c:plotVisOnly val="1"/>
  </c:chart>
  <c:txPr>
    <a:bodyPr/>
    <a:lstStyle/>
    <a:p>
      <a:pPr>
        <a:defRPr sz="1100"/>
      </a:pPr>
      <a:endParaRPr lang="fr-F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Feuil1!$K$179</c:f>
              <c:strCache>
                <c:ptCount val="1"/>
                <c:pt idx="0">
                  <c:v>الدارجة</c:v>
                </c:pt>
              </c:strCache>
            </c:strRef>
          </c:tx>
          <c:dLbls>
            <c:showVal val="1"/>
          </c:dLbls>
          <c:cat>
            <c:strRef>
              <c:f>Feuil1!$J$180:$J$191</c:f>
              <c:strCache>
                <c:ptCount val="12"/>
                <c:pt idx="0">
                  <c:v>طنجة - تطوان - الحسيمة</c:v>
                </c:pt>
                <c:pt idx="1">
                  <c:v>الشرق</c:v>
                </c:pt>
                <c:pt idx="2">
                  <c:v>فاس - مكناس</c:v>
                </c:pt>
                <c:pt idx="3">
                  <c:v>الرباط - سلا - القنيطرة</c:v>
                </c:pt>
                <c:pt idx="4">
                  <c:v>بني ملال - خنيفرة</c:v>
                </c:pt>
                <c:pt idx="5">
                  <c:v>الدار البيضاء الكبرى - سطات</c:v>
                </c:pt>
                <c:pt idx="6">
                  <c:v>مراكش - آسفي</c:v>
                </c:pt>
                <c:pt idx="7">
                  <c:v>درعة - تافيلالت</c:v>
                </c:pt>
                <c:pt idx="8">
                  <c:v>سوس - ماسة</c:v>
                </c:pt>
                <c:pt idx="9">
                  <c:v>كلميم - واد نون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Feuil1!$K$180:$K$191</c:f>
              <c:numCache>
                <c:formatCode>0.0</c:formatCode>
                <c:ptCount val="12"/>
                <c:pt idx="0">
                  <c:v>97.3</c:v>
                </c:pt>
                <c:pt idx="1">
                  <c:v>86.2</c:v>
                </c:pt>
                <c:pt idx="2">
                  <c:v>97</c:v>
                </c:pt>
                <c:pt idx="3">
                  <c:v>98.6</c:v>
                </c:pt>
                <c:pt idx="4">
                  <c:v>85.1</c:v>
                </c:pt>
                <c:pt idx="5">
                  <c:v>99.1</c:v>
                </c:pt>
                <c:pt idx="6">
                  <c:v>85.8</c:v>
                </c:pt>
                <c:pt idx="7">
                  <c:v>61.8</c:v>
                </c:pt>
                <c:pt idx="8">
                  <c:v>65.599999999999994</c:v>
                </c:pt>
                <c:pt idx="9">
                  <c:v>63.3</c:v>
                </c:pt>
                <c:pt idx="10">
                  <c:v>79.599999999999994</c:v>
                </c:pt>
                <c:pt idx="11">
                  <c:v>88</c:v>
                </c:pt>
              </c:numCache>
            </c:numRef>
          </c:val>
        </c:ser>
        <c:ser>
          <c:idx val="1"/>
          <c:order val="1"/>
          <c:tx>
            <c:strRef>
              <c:f>Feuil1!$L$179</c:f>
              <c:strCache>
                <c:ptCount val="1"/>
                <c:pt idx="0">
                  <c:v>تشلحيت</c:v>
                </c:pt>
              </c:strCache>
            </c:strRef>
          </c:tx>
          <c:dLbls>
            <c:dLbl>
              <c:idx val="3"/>
              <c:layout>
                <c:manualLayout>
                  <c:x val="7.3487205125356524E-3"/>
                  <c:y val="3.4756878372546179E-3"/>
                </c:manualLayout>
              </c:layout>
              <c:showVal val="1"/>
            </c:dLbl>
            <c:dLbl>
              <c:idx val="10"/>
              <c:layout>
                <c:manualLayout>
                  <c:x val="1.4697441025071274E-2"/>
                  <c:y val="-5.4735241531569036E-7"/>
                </c:manualLayout>
              </c:layout>
              <c:showVal val="1"/>
            </c:dLbl>
            <c:dLbl>
              <c:idx val="11"/>
              <c:layout>
                <c:manualLayout>
                  <c:x val="8.8184646150428186E-3"/>
                  <c:y val="-6.9513756745092428E-3"/>
                </c:manualLayout>
              </c:layout>
              <c:showVal val="1"/>
            </c:dLbl>
            <c:showVal val="1"/>
          </c:dLbls>
          <c:cat>
            <c:strRef>
              <c:f>Feuil1!$J$180:$J$191</c:f>
              <c:strCache>
                <c:ptCount val="12"/>
                <c:pt idx="0">
                  <c:v>طنجة - تطوان - الحسيمة</c:v>
                </c:pt>
                <c:pt idx="1">
                  <c:v>الشرق</c:v>
                </c:pt>
                <c:pt idx="2">
                  <c:v>فاس - مكناس</c:v>
                </c:pt>
                <c:pt idx="3">
                  <c:v>الرباط - سلا - القنيطرة</c:v>
                </c:pt>
                <c:pt idx="4">
                  <c:v>بني ملال - خنيفرة</c:v>
                </c:pt>
                <c:pt idx="5">
                  <c:v>الدار البيضاء الكبرى - سطات</c:v>
                </c:pt>
                <c:pt idx="6">
                  <c:v>مراكش - آسفي</c:v>
                </c:pt>
                <c:pt idx="7">
                  <c:v>درعة - تافيلالت</c:v>
                </c:pt>
                <c:pt idx="8">
                  <c:v>سوس - ماسة</c:v>
                </c:pt>
                <c:pt idx="9">
                  <c:v>كلميم - واد نون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Feuil1!$L$180:$L$191</c:f>
              <c:numCache>
                <c:formatCode>0.0</c:formatCode>
                <c:ptCount val="12"/>
                <c:pt idx="0">
                  <c:v>1.3</c:v>
                </c:pt>
                <c:pt idx="1">
                  <c:v>2.5</c:v>
                </c:pt>
                <c:pt idx="2">
                  <c:v>1.5</c:v>
                </c:pt>
                <c:pt idx="3">
                  <c:v>5.3</c:v>
                </c:pt>
                <c:pt idx="4">
                  <c:v>11.4</c:v>
                </c:pt>
                <c:pt idx="5">
                  <c:v>6.7</c:v>
                </c:pt>
                <c:pt idx="6">
                  <c:v>27.6</c:v>
                </c:pt>
                <c:pt idx="7">
                  <c:v>29.7</c:v>
                </c:pt>
                <c:pt idx="8">
                  <c:v>70.2</c:v>
                </c:pt>
                <c:pt idx="9">
                  <c:v>52.5</c:v>
                </c:pt>
                <c:pt idx="10">
                  <c:v>13.9</c:v>
                </c:pt>
                <c:pt idx="11">
                  <c:v>16.2</c:v>
                </c:pt>
              </c:numCache>
            </c:numRef>
          </c:val>
        </c:ser>
        <c:ser>
          <c:idx val="2"/>
          <c:order val="2"/>
          <c:tx>
            <c:strRef>
              <c:f>Feuil1!$M$179</c:f>
              <c:strCache>
                <c:ptCount val="1"/>
                <c:pt idx="0">
                  <c:v>تمزيغت</c:v>
                </c:pt>
              </c:strCache>
            </c:strRef>
          </c:tx>
          <c:dLbls>
            <c:dLbl>
              <c:idx val="3"/>
              <c:layout>
                <c:manualLayout>
                  <c:x val="1.1757952820057031E-2"/>
                  <c:y val="-1.0427063511763835E-2"/>
                </c:manualLayout>
              </c:layout>
              <c:showVal val="1"/>
            </c:dLbl>
            <c:dLbl>
              <c:idx val="5"/>
              <c:layout>
                <c:manualLayout>
                  <c:x val="1.4697441025070738E-3"/>
                  <c:y val="-2.0854127023527753E-2"/>
                </c:manualLayout>
              </c:layout>
              <c:showVal val="1"/>
            </c:dLbl>
            <c:dLbl>
              <c:idx val="6"/>
              <c:layout>
                <c:manualLayout>
                  <c:x val="4.4092323075214102E-3"/>
                  <c:y val="-2.4329814860782277E-2"/>
                </c:manualLayout>
              </c:layout>
              <c:showVal val="1"/>
            </c:dLbl>
            <c:dLbl>
              <c:idx val="8"/>
              <c:layout>
                <c:manualLayout>
                  <c:x val="1.0288208717549902E-2"/>
                  <c:y val="-3.8232566209800735E-2"/>
                </c:manualLayout>
              </c:layout>
              <c:showVal val="1"/>
            </c:dLbl>
            <c:dLbl>
              <c:idx val="9"/>
              <c:layout>
                <c:manualLayout>
                  <c:x val="4.4092323075214102E-3"/>
                  <c:y val="-1.7378439186273058E-2"/>
                </c:manualLayout>
              </c:layout>
              <c:showVal val="1"/>
            </c:dLbl>
            <c:dLbl>
              <c:idx val="10"/>
              <c:layout>
                <c:manualLayout>
                  <c:x val="7.3487205125356524E-3"/>
                  <c:y val="-1.3902751349018539E-2"/>
                </c:manualLayout>
              </c:layout>
              <c:showVal val="1"/>
            </c:dLbl>
            <c:dLbl>
              <c:idx val="11"/>
              <c:layout>
                <c:manualLayout>
                  <c:x val="2.9394882050143654E-3"/>
                  <c:y val="-2.0854127023527753E-2"/>
                </c:manualLayout>
              </c:layout>
              <c:showVal val="1"/>
            </c:dLbl>
            <c:showVal val="1"/>
          </c:dLbls>
          <c:cat>
            <c:strRef>
              <c:f>Feuil1!$J$180:$J$191</c:f>
              <c:strCache>
                <c:ptCount val="12"/>
                <c:pt idx="0">
                  <c:v>طنجة - تطوان - الحسيمة</c:v>
                </c:pt>
                <c:pt idx="1">
                  <c:v>الشرق</c:v>
                </c:pt>
                <c:pt idx="2">
                  <c:v>فاس - مكناس</c:v>
                </c:pt>
                <c:pt idx="3">
                  <c:v>الرباط - سلا - القنيطرة</c:v>
                </c:pt>
                <c:pt idx="4">
                  <c:v>بني ملال - خنيفرة</c:v>
                </c:pt>
                <c:pt idx="5">
                  <c:v>الدار البيضاء الكبرى - سطات</c:v>
                </c:pt>
                <c:pt idx="6">
                  <c:v>مراكش - آسفي</c:v>
                </c:pt>
                <c:pt idx="7">
                  <c:v>درعة - تافيلالت</c:v>
                </c:pt>
                <c:pt idx="8">
                  <c:v>سوس - ماسة</c:v>
                </c:pt>
                <c:pt idx="9">
                  <c:v>كلميم - واد نون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Feuil1!$M$180:$M$191</c:f>
              <c:numCache>
                <c:formatCode>0.0</c:formatCode>
                <c:ptCount val="12"/>
                <c:pt idx="0">
                  <c:v>0.5</c:v>
                </c:pt>
                <c:pt idx="1">
                  <c:v>4.4000000000000004</c:v>
                </c:pt>
                <c:pt idx="2">
                  <c:v>13.5</c:v>
                </c:pt>
                <c:pt idx="3">
                  <c:v>5.6</c:v>
                </c:pt>
                <c:pt idx="4">
                  <c:v>29.9</c:v>
                </c:pt>
                <c:pt idx="5">
                  <c:v>0.70000000000000062</c:v>
                </c:pt>
                <c:pt idx="6">
                  <c:v>0.4</c:v>
                </c:pt>
                <c:pt idx="7">
                  <c:v>48.8</c:v>
                </c:pt>
                <c:pt idx="8">
                  <c:v>1.3</c:v>
                </c:pt>
                <c:pt idx="9">
                  <c:v>1.4</c:v>
                </c:pt>
                <c:pt idx="10">
                  <c:v>2.2000000000000002</c:v>
                </c:pt>
                <c:pt idx="11">
                  <c:v>4.2</c:v>
                </c:pt>
              </c:numCache>
            </c:numRef>
          </c:val>
        </c:ser>
        <c:ser>
          <c:idx val="3"/>
          <c:order val="3"/>
          <c:tx>
            <c:strRef>
              <c:f>Feuil1!$N$179</c:f>
              <c:strCache>
                <c:ptCount val="1"/>
                <c:pt idx="0">
                  <c:v>تريفيت</c:v>
                </c:pt>
              </c:strCache>
            </c:strRef>
          </c:tx>
          <c:dLbls>
            <c:dLbl>
              <c:idx val="2"/>
              <c:layout>
                <c:manualLayout>
                  <c:x val="4.4092323075214102E-3"/>
                  <c:y val="-2.0854127023527652E-2"/>
                </c:manualLayout>
              </c:layout>
              <c:showVal val="1"/>
            </c:dLbl>
            <c:dLbl>
              <c:idx val="3"/>
              <c:layout>
                <c:manualLayout>
                  <c:x val="7.3487205125356524E-3"/>
                  <c:y val="-3.4756878372546179E-3"/>
                </c:manualLayout>
              </c:layout>
              <c:showVal val="1"/>
            </c:dLbl>
            <c:showVal val="1"/>
          </c:dLbls>
          <c:cat>
            <c:strRef>
              <c:f>Feuil1!$J$180:$J$191</c:f>
              <c:strCache>
                <c:ptCount val="12"/>
                <c:pt idx="0">
                  <c:v>طنجة - تطوان - الحسيمة</c:v>
                </c:pt>
                <c:pt idx="1">
                  <c:v>الشرق</c:v>
                </c:pt>
                <c:pt idx="2">
                  <c:v>فاس - مكناس</c:v>
                </c:pt>
                <c:pt idx="3">
                  <c:v>الرباط - سلا - القنيطرة</c:v>
                </c:pt>
                <c:pt idx="4">
                  <c:v>بني ملال - خنيفرة</c:v>
                </c:pt>
                <c:pt idx="5">
                  <c:v>الدار البيضاء الكبرى - سطات</c:v>
                </c:pt>
                <c:pt idx="6">
                  <c:v>مراكش - آسفي</c:v>
                </c:pt>
                <c:pt idx="7">
                  <c:v>درعة - تافيلالت</c:v>
                </c:pt>
                <c:pt idx="8">
                  <c:v>سوس - ماسة</c:v>
                </c:pt>
                <c:pt idx="9">
                  <c:v>كلميم - واد نون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Feuil1!$N$180:$N$191</c:f>
              <c:numCache>
                <c:formatCode>0.0</c:formatCode>
                <c:ptCount val="12"/>
                <c:pt idx="0">
                  <c:v>8.2000000000000011</c:v>
                </c:pt>
                <c:pt idx="1">
                  <c:v>38.4</c:v>
                </c:pt>
                <c:pt idx="2">
                  <c:v>4.0999999999999996</c:v>
                </c:pt>
                <c:pt idx="3">
                  <c:v>0.5</c:v>
                </c:pt>
                <c:pt idx="4">
                  <c:v>0.1</c:v>
                </c:pt>
                <c:pt idx="5">
                  <c:v>0.2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0.2</c:v>
                </c:pt>
                <c:pt idx="10">
                  <c:v>0.4</c:v>
                </c:pt>
                <c:pt idx="11">
                  <c:v>0.4</c:v>
                </c:pt>
              </c:numCache>
            </c:numRef>
          </c:val>
        </c:ser>
        <c:ser>
          <c:idx val="4"/>
          <c:order val="4"/>
          <c:tx>
            <c:strRef>
              <c:f>Feuil1!$O$179</c:f>
              <c:strCache>
                <c:ptCount val="1"/>
                <c:pt idx="0">
                  <c:v>حسانية</c:v>
                </c:pt>
              </c:strCache>
            </c:strRef>
          </c:tx>
          <c:dLbls>
            <c:dLbl>
              <c:idx val="0"/>
              <c:layout>
                <c:manualLayout>
                  <c:x val="2.9394882050142578E-3"/>
                  <c:y val="-6.9513756745092428E-3"/>
                </c:manualLayout>
              </c:layout>
              <c:showVal val="1"/>
            </c:dLbl>
            <c:dLbl>
              <c:idx val="2"/>
              <c:layout>
                <c:manualLayout>
                  <c:x val="8.8184646150428186E-3"/>
                  <c:y val="-6.9513756745092428E-3"/>
                </c:manualLayout>
              </c:layout>
              <c:showVal val="1"/>
            </c:dLbl>
            <c:dLbl>
              <c:idx val="3"/>
              <c:layout>
                <c:manualLayout>
                  <c:x val="1.1757952820057031E-2"/>
                  <c:y val="-6.9513756745092428E-3"/>
                </c:manualLayout>
              </c:layout>
              <c:showVal val="1"/>
            </c:dLbl>
            <c:dLbl>
              <c:idx val="4"/>
              <c:layout>
                <c:manualLayout>
                  <c:x val="5.8789764100284714E-3"/>
                  <c:y val="-6.9513756745092428E-3"/>
                </c:manualLayout>
              </c:layout>
              <c:showVal val="1"/>
            </c:dLbl>
            <c:dLbl>
              <c:idx val="5"/>
              <c:layout>
                <c:manualLayout>
                  <c:x val="2.9394882050142578E-3"/>
                  <c:y val="-6.9513756745092428E-3"/>
                </c:manualLayout>
              </c:layout>
              <c:showVal val="1"/>
            </c:dLbl>
            <c:dLbl>
              <c:idx val="6"/>
              <c:layout>
                <c:manualLayout>
                  <c:x val="4.4092323075214102E-3"/>
                  <c:y val="-6.9513756745092428E-3"/>
                </c:manualLayout>
              </c:layout>
              <c:showVal val="1"/>
            </c:dLbl>
            <c:dLbl>
              <c:idx val="7"/>
              <c:layout>
                <c:manualLayout>
                  <c:x val="7.3487205125356524E-3"/>
                  <c:y val="3.4756878372546179E-3"/>
                </c:manualLayout>
              </c:layout>
              <c:showVal val="1"/>
            </c:dLbl>
            <c:dLbl>
              <c:idx val="8"/>
              <c:layout>
                <c:manualLayout>
                  <c:x val="1.4697441025071278E-3"/>
                  <c:y val="-2.4329814860782277E-2"/>
                </c:manualLayout>
              </c:layout>
              <c:showVal val="1"/>
            </c:dLbl>
            <c:showVal val="1"/>
          </c:dLbls>
          <c:cat>
            <c:strRef>
              <c:f>Feuil1!$J$180:$J$191</c:f>
              <c:strCache>
                <c:ptCount val="12"/>
                <c:pt idx="0">
                  <c:v>طنجة - تطوان - الحسيمة</c:v>
                </c:pt>
                <c:pt idx="1">
                  <c:v>الشرق</c:v>
                </c:pt>
                <c:pt idx="2">
                  <c:v>فاس - مكناس</c:v>
                </c:pt>
                <c:pt idx="3">
                  <c:v>الرباط - سلا - القنيطرة</c:v>
                </c:pt>
                <c:pt idx="4">
                  <c:v>بني ملال - خنيفرة</c:v>
                </c:pt>
                <c:pt idx="5">
                  <c:v>الدار البيضاء الكبرى - سطات</c:v>
                </c:pt>
                <c:pt idx="6">
                  <c:v>مراكش - آسفي</c:v>
                </c:pt>
                <c:pt idx="7">
                  <c:v>درعة - تافيلالت</c:v>
                </c:pt>
                <c:pt idx="8">
                  <c:v>سوس - ماسة</c:v>
                </c:pt>
                <c:pt idx="9">
                  <c:v>كلميم - واد نون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Feuil1!$O$180:$O$191</c:f>
              <c:numCache>
                <c:formatCode>0.0</c:formatCode>
                <c:ptCount val="12"/>
                <c:pt idx="0">
                  <c:v>2.0000000000000011E-2</c:v>
                </c:pt>
                <c:pt idx="1">
                  <c:v>3.0000000000000002E-2</c:v>
                </c:pt>
                <c:pt idx="2">
                  <c:v>3.0000000000000002E-2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2.1</c:v>
                </c:pt>
                <c:pt idx="8">
                  <c:v>0.4</c:v>
                </c:pt>
                <c:pt idx="9">
                  <c:v>20.399999999999999</c:v>
                </c:pt>
                <c:pt idx="10">
                  <c:v>36.9</c:v>
                </c:pt>
                <c:pt idx="11">
                  <c:v>18.399999999999999</c:v>
                </c:pt>
              </c:numCache>
            </c:numRef>
          </c:val>
        </c:ser>
        <c:dLbls>
          <c:showVal val="1"/>
        </c:dLbls>
        <c:gapWidth val="75"/>
        <c:shape val="box"/>
        <c:axId val="71342720"/>
        <c:axId val="72167808"/>
        <c:axId val="0"/>
      </c:bar3DChart>
      <c:catAx>
        <c:axId val="71342720"/>
        <c:scaling>
          <c:orientation val="minMax"/>
        </c:scaling>
        <c:axPos val="b"/>
        <c:majorTickMark val="none"/>
        <c:tickLblPos val="nextTo"/>
        <c:txPr>
          <a:bodyPr rot="1500000"/>
          <a:lstStyle/>
          <a:p>
            <a:pPr>
              <a:defRPr/>
            </a:pPr>
            <a:endParaRPr lang="fr-FR"/>
          </a:p>
        </c:txPr>
        <c:crossAx val="72167808"/>
        <c:crosses val="autoZero"/>
        <c:auto val="1"/>
        <c:lblAlgn val="ctr"/>
        <c:lblOffset val="100"/>
      </c:catAx>
      <c:valAx>
        <c:axId val="72167808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71342720"/>
        <c:crosses val="autoZero"/>
        <c:crossBetween val="between"/>
      </c:valAx>
    </c:plotArea>
    <c:legend>
      <c:legendPos val="b"/>
      <c:txPr>
        <a:bodyPr/>
        <a:lstStyle/>
        <a:p>
          <a:pPr>
            <a:defRPr sz="1100" b="1"/>
          </a:pPr>
          <a:endParaRPr lang="fr-FR"/>
        </a:p>
      </c:txPr>
    </c:legend>
    <c:plotVisOnly val="1"/>
  </c:chart>
  <c:txPr>
    <a:bodyPr/>
    <a:lstStyle/>
    <a:p>
      <a:pPr>
        <a:defRPr sz="1050"/>
      </a:pPr>
      <a:endParaRPr lang="fr-F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'RGPH 2014 tab et graph activité'!$J$5</c:f>
              <c:strCache>
                <c:ptCount val="1"/>
                <c:pt idx="0">
                  <c:v>مجموع</c:v>
                </c:pt>
              </c:strCache>
            </c:strRef>
          </c:tx>
          <c:dLbls>
            <c:showVal val="1"/>
          </c:dLbls>
          <c:cat>
            <c:multiLvlStrRef>
              <c:f>'RGPH 2014 tab et graph activité'!$K$3:$P$4</c:f>
              <c:multiLvlStrCache>
                <c:ptCount val="6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'RGPH 2014 tab et graph activité'!$K$5:$P$5</c:f>
              <c:numCache>
                <c:formatCode>General</c:formatCode>
                <c:ptCount val="6"/>
                <c:pt idx="0">
                  <c:v>34.300000000000004</c:v>
                </c:pt>
                <c:pt idx="1">
                  <c:v>14.7</c:v>
                </c:pt>
                <c:pt idx="2">
                  <c:v>54.1</c:v>
                </c:pt>
                <c:pt idx="3">
                  <c:v>35.9</c:v>
                </c:pt>
                <c:pt idx="4">
                  <c:v>17.600000000000001</c:v>
                </c:pt>
                <c:pt idx="5">
                  <c:v>54.7</c:v>
                </c:pt>
              </c:numCache>
            </c:numRef>
          </c:val>
        </c:ser>
        <c:ser>
          <c:idx val="1"/>
          <c:order val="1"/>
          <c:tx>
            <c:strRef>
              <c:f>'RGPH 2014 tab et graph activité'!$J$6</c:f>
              <c:strCache>
                <c:ptCount val="1"/>
                <c:pt idx="0">
                  <c:v>قروي</c:v>
                </c:pt>
              </c:strCache>
            </c:strRef>
          </c:tx>
          <c:dLbls>
            <c:showVal val="1"/>
          </c:dLbls>
          <c:cat>
            <c:multiLvlStrRef>
              <c:f>'RGPH 2014 tab et graph activité'!$K$3:$P$4</c:f>
              <c:multiLvlStrCache>
                <c:ptCount val="6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'RGPH 2014 tab et graph activité'!$K$6:$P$6</c:f>
              <c:numCache>
                <c:formatCode>General</c:formatCode>
                <c:ptCount val="6"/>
                <c:pt idx="0">
                  <c:v>31</c:v>
                </c:pt>
                <c:pt idx="1">
                  <c:v>7.5</c:v>
                </c:pt>
                <c:pt idx="2">
                  <c:v>54.2</c:v>
                </c:pt>
                <c:pt idx="3">
                  <c:v>34.9</c:v>
                </c:pt>
                <c:pt idx="4">
                  <c:v>14.9</c:v>
                </c:pt>
                <c:pt idx="5">
                  <c:v>55.1</c:v>
                </c:pt>
              </c:numCache>
            </c:numRef>
          </c:val>
        </c:ser>
        <c:ser>
          <c:idx val="2"/>
          <c:order val="2"/>
          <c:tx>
            <c:strRef>
              <c:f>'RGPH 2014 tab et graph activité'!$J$7</c:f>
              <c:strCache>
                <c:ptCount val="1"/>
                <c:pt idx="0">
                  <c:v>حضري</c:v>
                </c:pt>
              </c:strCache>
            </c:strRef>
          </c:tx>
          <c:dLbls>
            <c:showVal val="1"/>
          </c:dLbls>
          <c:cat>
            <c:multiLvlStrRef>
              <c:f>'RGPH 2014 tab et graph activité'!$K$3:$P$4</c:f>
              <c:multiLvlStrCache>
                <c:ptCount val="6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'RGPH 2014 tab et graph activité'!$K$7:$P$7</c:f>
              <c:numCache>
                <c:formatCode>General</c:formatCode>
                <c:ptCount val="6"/>
                <c:pt idx="0">
                  <c:v>36.5</c:v>
                </c:pt>
                <c:pt idx="1">
                  <c:v>19.399999999999999</c:v>
                </c:pt>
                <c:pt idx="2">
                  <c:v>54</c:v>
                </c:pt>
                <c:pt idx="3">
                  <c:v>36.800000000000004</c:v>
                </c:pt>
                <c:pt idx="4">
                  <c:v>19.8</c:v>
                </c:pt>
                <c:pt idx="5">
                  <c:v>54.4</c:v>
                </c:pt>
              </c:numCache>
            </c:numRef>
          </c:val>
        </c:ser>
        <c:gapWidth val="17"/>
        <c:axId val="72120576"/>
        <c:axId val="72126464"/>
      </c:barChart>
      <c:catAx>
        <c:axId val="72120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/>
            </a:pPr>
            <a:endParaRPr lang="fr-FR"/>
          </a:p>
        </c:txPr>
        <c:crossAx val="72126464"/>
        <c:crosses val="autoZero"/>
        <c:auto val="1"/>
        <c:lblAlgn val="ctr"/>
        <c:lblOffset val="100"/>
      </c:catAx>
      <c:valAx>
        <c:axId val="7212646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one"/>
        <c:crossAx val="72120576"/>
        <c:crosses val="autoZero"/>
        <c:crossBetween val="between"/>
      </c:valAx>
    </c:plotArea>
    <c:legend>
      <c:legendPos val="b"/>
      <c:txPr>
        <a:bodyPr/>
        <a:lstStyle/>
        <a:p>
          <a:pPr>
            <a:defRPr sz="1800"/>
          </a:pPr>
          <a:endParaRPr lang="fr-FR"/>
        </a:p>
      </c:txPr>
    </c:legend>
    <c:plotVisOnly val="1"/>
  </c:chart>
  <c:spPr>
    <a:noFill/>
    <a:ln>
      <a:solidFill>
        <a:srgbClr val="EAEAEA">
          <a:lumMod val="50000"/>
        </a:srgbClr>
      </a:solidFill>
    </a:ln>
  </c:sp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lineChart>
        <c:grouping val="standard"/>
        <c:ser>
          <c:idx val="0"/>
          <c:order val="0"/>
          <c:tx>
            <c:strRef>
              <c:f>Feuil1!$B$16:$B$17</c:f>
              <c:strCache>
                <c:ptCount val="1"/>
                <c:pt idx="0">
                  <c:v>ذكور</c:v>
                </c:pt>
              </c:strCache>
            </c:strRef>
          </c:tx>
          <c:cat>
            <c:strRef>
              <c:f>Feuil1!$A$18:$A$27</c:f>
              <c:strCache>
                <c:ptCount val="10"/>
                <c:pt idx="0">
                  <c:v>15-19 </c:v>
                </c:pt>
                <c:pt idx="1">
                  <c:v>20-24 </c:v>
                </c:pt>
                <c:pt idx="2">
                  <c:v>25-29 </c:v>
                </c:pt>
                <c:pt idx="3">
                  <c:v>30-34 </c:v>
                </c:pt>
                <c:pt idx="4">
                  <c:v>35-39 </c:v>
                </c:pt>
                <c:pt idx="5">
                  <c:v>40-44 </c:v>
                </c:pt>
                <c:pt idx="6">
                  <c:v>45-49 </c:v>
                </c:pt>
                <c:pt idx="7">
                  <c:v>50-54 </c:v>
                </c:pt>
                <c:pt idx="8">
                  <c:v>55-59 </c:v>
                </c:pt>
                <c:pt idx="9">
                  <c:v>60 سنة فما فوق</c:v>
                </c:pt>
              </c:strCache>
            </c:strRef>
          </c:cat>
          <c:val>
            <c:numRef>
              <c:f>Feuil1!$B$18:$B$27</c:f>
              <c:numCache>
                <c:formatCode>General</c:formatCode>
                <c:ptCount val="10"/>
                <c:pt idx="0">
                  <c:v>33.9</c:v>
                </c:pt>
                <c:pt idx="1">
                  <c:v>71.3</c:v>
                </c:pt>
                <c:pt idx="2">
                  <c:v>93.1</c:v>
                </c:pt>
                <c:pt idx="3">
                  <c:v>96.5</c:v>
                </c:pt>
                <c:pt idx="4">
                  <c:v>96.4</c:v>
                </c:pt>
                <c:pt idx="5">
                  <c:v>96.6</c:v>
                </c:pt>
                <c:pt idx="6">
                  <c:v>95.2</c:v>
                </c:pt>
                <c:pt idx="7">
                  <c:v>89.4</c:v>
                </c:pt>
                <c:pt idx="8">
                  <c:v>79.8</c:v>
                </c:pt>
                <c:pt idx="9">
                  <c:v>36</c:v>
                </c:pt>
              </c:numCache>
            </c:numRef>
          </c:val>
        </c:ser>
        <c:ser>
          <c:idx val="1"/>
          <c:order val="1"/>
          <c:tx>
            <c:strRef>
              <c:f>Feuil1!$C$16:$C$17</c:f>
              <c:strCache>
                <c:ptCount val="1"/>
                <c:pt idx="0">
                  <c:v>إناث</c:v>
                </c:pt>
              </c:strCache>
            </c:strRef>
          </c:tx>
          <c:cat>
            <c:strRef>
              <c:f>Feuil1!$A$18:$A$27</c:f>
              <c:strCache>
                <c:ptCount val="10"/>
                <c:pt idx="0">
                  <c:v>15-19 </c:v>
                </c:pt>
                <c:pt idx="1">
                  <c:v>20-24 </c:v>
                </c:pt>
                <c:pt idx="2">
                  <c:v>25-29 </c:v>
                </c:pt>
                <c:pt idx="3">
                  <c:v>30-34 </c:v>
                </c:pt>
                <c:pt idx="4">
                  <c:v>35-39 </c:v>
                </c:pt>
                <c:pt idx="5">
                  <c:v>40-44 </c:v>
                </c:pt>
                <c:pt idx="6">
                  <c:v>45-49 </c:v>
                </c:pt>
                <c:pt idx="7">
                  <c:v>50-54 </c:v>
                </c:pt>
                <c:pt idx="8">
                  <c:v>55-59 </c:v>
                </c:pt>
                <c:pt idx="9">
                  <c:v>60 سنة فما فوق</c:v>
                </c:pt>
              </c:strCache>
            </c:strRef>
          </c:cat>
          <c:val>
            <c:numRef>
              <c:f>Feuil1!$C$18:$C$27</c:f>
              <c:numCache>
                <c:formatCode>General</c:formatCode>
                <c:ptCount val="10"/>
                <c:pt idx="0">
                  <c:v>11.2</c:v>
                </c:pt>
                <c:pt idx="1">
                  <c:v>23.8</c:v>
                </c:pt>
                <c:pt idx="2">
                  <c:v>29.7</c:v>
                </c:pt>
                <c:pt idx="3">
                  <c:v>26.7</c:v>
                </c:pt>
                <c:pt idx="4">
                  <c:v>25</c:v>
                </c:pt>
                <c:pt idx="5">
                  <c:v>25.1</c:v>
                </c:pt>
                <c:pt idx="6">
                  <c:v>23.8</c:v>
                </c:pt>
                <c:pt idx="7">
                  <c:v>19.399999999999999</c:v>
                </c:pt>
                <c:pt idx="8">
                  <c:v>15.7</c:v>
                </c:pt>
                <c:pt idx="9">
                  <c:v>3.7</c:v>
                </c:pt>
              </c:numCache>
            </c:numRef>
          </c:val>
        </c:ser>
        <c:ser>
          <c:idx val="2"/>
          <c:order val="2"/>
          <c:tx>
            <c:strRef>
              <c:f>Feuil1!$D$16:$D$17</c:f>
              <c:strCache>
                <c:ptCount val="1"/>
                <c:pt idx="0">
                  <c:v>المجموع</c:v>
                </c:pt>
              </c:strCache>
            </c:strRef>
          </c:tx>
          <c:cat>
            <c:strRef>
              <c:f>Feuil1!$A$18:$A$27</c:f>
              <c:strCache>
                <c:ptCount val="10"/>
                <c:pt idx="0">
                  <c:v>15-19 </c:v>
                </c:pt>
                <c:pt idx="1">
                  <c:v>20-24 </c:v>
                </c:pt>
                <c:pt idx="2">
                  <c:v>25-29 </c:v>
                </c:pt>
                <c:pt idx="3">
                  <c:v>30-34 </c:v>
                </c:pt>
                <c:pt idx="4">
                  <c:v>35-39 </c:v>
                </c:pt>
                <c:pt idx="5">
                  <c:v>40-44 </c:v>
                </c:pt>
                <c:pt idx="6">
                  <c:v>45-49 </c:v>
                </c:pt>
                <c:pt idx="7">
                  <c:v>50-54 </c:v>
                </c:pt>
                <c:pt idx="8">
                  <c:v>55-59 </c:v>
                </c:pt>
                <c:pt idx="9">
                  <c:v>60 سنة فما فوق</c:v>
                </c:pt>
              </c:strCache>
            </c:strRef>
          </c:cat>
          <c:val>
            <c:numRef>
              <c:f>Feuil1!$D$18:$D$27</c:f>
              <c:numCache>
                <c:formatCode>General</c:formatCode>
                <c:ptCount val="10"/>
                <c:pt idx="0">
                  <c:v>22.6</c:v>
                </c:pt>
                <c:pt idx="1">
                  <c:v>47.3</c:v>
                </c:pt>
                <c:pt idx="2">
                  <c:v>60.9</c:v>
                </c:pt>
                <c:pt idx="3">
                  <c:v>61</c:v>
                </c:pt>
                <c:pt idx="4">
                  <c:v>59.7</c:v>
                </c:pt>
                <c:pt idx="5">
                  <c:v>60.2</c:v>
                </c:pt>
                <c:pt idx="6">
                  <c:v>58.4</c:v>
                </c:pt>
                <c:pt idx="7">
                  <c:v>53.6</c:v>
                </c:pt>
                <c:pt idx="8">
                  <c:v>48.8</c:v>
                </c:pt>
                <c:pt idx="9">
                  <c:v>19.5</c:v>
                </c:pt>
              </c:numCache>
            </c:numRef>
          </c:val>
        </c:ser>
        <c:marker val="1"/>
        <c:axId val="72635520"/>
        <c:axId val="72637056"/>
      </c:lineChart>
      <c:catAx>
        <c:axId val="72635520"/>
        <c:scaling>
          <c:orientation val="minMax"/>
        </c:scaling>
        <c:axPos val="b"/>
        <c:tickLblPos val="nextTo"/>
        <c:txPr>
          <a:bodyPr rot="1620000"/>
          <a:lstStyle/>
          <a:p>
            <a:pPr>
              <a:defRPr sz="800" b="1"/>
            </a:pPr>
            <a:endParaRPr lang="fr-FR"/>
          </a:p>
        </c:txPr>
        <c:crossAx val="72637056"/>
        <c:crosses val="autoZero"/>
        <c:auto val="1"/>
        <c:lblAlgn val="ctr"/>
        <c:lblOffset val="100"/>
      </c:catAx>
      <c:valAx>
        <c:axId val="726370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72635520"/>
        <c:crosses val="autoZero"/>
        <c:crossBetween val="between"/>
      </c:valAx>
    </c:plotArea>
    <c:legend>
      <c:legendPos val="r"/>
      <c:txPr>
        <a:bodyPr/>
        <a:lstStyle/>
        <a:p>
          <a:pPr>
            <a:defRPr sz="900" b="1"/>
          </a:pPr>
          <a:endParaRPr lang="fr-FR"/>
        </a:p>
      </c:txPr>
    </c:legend>
    <c:plotVisOnly val="1"/>
  </c:chart>
  <c:spPr>
    <a:noFill/>
    <a:ln w="3175">
      <a:solidFill>
        <a:schemeClr val="dk1"/>
      </a:solidFill>
      <a:prstDash val="solid"/>
    </a:ln>
  </c:sp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'RGPH 2014 tab et graph activité'!$J$65</c:f>
              <c:strCache>
                <c:ptCount val="1"/>
                <c:pt idx="0">
                  <c:v>مجموع</c:v>
                </c:pt>
              </c:strCache>
            </c:strRef>
          </c:tx>
          <c:dLbls>
            <c:showVal val="1"/>
          </c:dLbls>
          <c:cat>
            <c:multiLvlStrRef>
              <c:f>'RGPH 2014 tab et graph activité'!$K$63:$P$64</c:f>
              <c:multiLvlStrCache>
                <c:ptCount val="6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'RGPH 2014 tab et graph activité'!$K$65:$P$65</c:f>
              <c:numCache>
                <c:formatCode>General</c:formatCode>
                <c:ptCount val="6"/>
                <c:pt idx="0">
                  <c:v>18.899999999999999</c:v>
                </c:pt>
                <c:pt idx="1">
                  <c:v>29.5</c:v>
                </c:pt>
                <c:pt idx="2">
                  <c:v>15</c:v>
                </c:pt>
                <c:pt idx="3">
                  <c:v>22.4</c:v>
                </c:pt>
                <c:pt idx="4">
                  <c:v>32.1</c:v>
                </c:pt>
                <c:pt idx="5">
                  <c:v>18.7</c:v>
                </c:pt>
              </c:numCache>
            </c:numRef>
          </c:val>
        </c:ser>
        <c:ser>
          <c:idx val="1"/>
          <c:order val="1"/>
          <c:tx>
            <c:strRef>
              <c:f>'RGPH 2014 tab et graph activité'!$J$66</c:f>
              <c:strCache>
                <c:ptCount val="1"/>
                <c:pt idx="0">
                  <c:v>قروي</c:v>
                </c:pt>
              </c:strCache>
            </c:strRef>
          </c:tx>
          <c:dLbls>
            <c:showVal val="1"/>
          </c:dLbls>
          <c:cat>
            <c:multiLvlStrRef>
              <c:f>'RGPH 2014 tab et graph activité'!$K$63:$P$64</c:f>
              <c:multiLvlStrCache>
                <c:ptCount val="6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'RGPH 2014 tab et graph activité'!$K$66:$P$66</c:f>
              <c:numCache>
                <c:formatCode>General</c:formatCode>
                <c:ptCount val="6"/>
                <c:pt idx="0">
                  <c:v>9.9</c:v>
                </c:pt>
                <c:pt idx="1">
                  <c:v>23.5</c:v>
                </c:pt>
                <c:pt idx="2">
                  <c:v>8</c:v>
                </c:pt>
                <c:pt idx="3">
                  <c:v>9.2000000000000011</c:v>
                </c:pt>
                <c:pt idx="4">
                  <c:v>14.7</c:v>
                </c:pt>
                <c:pt idx="5">
                  <c:v>7.7</c:v>
                </c:pt>
              </c:numCache>
            </c:numRef>
          </c:val>
        </c:ser>
        <c:ser>
          <c:idx val="2"/>
          <c:order val="2"/>
          <c:tx>
            <c:strRef>
              <c:f>'RGPH 2014 tab et graph activité'!$J$67</c:f>
              <c:strCache>
                <c:ptCount val="1"/>
                <c:pt idx="0">
                  <c:v>حضري</c:v>
                </c:pt>
              </c:strCache>
            </c:strRef>
          </c:tx>
          <c:dLbls>
            <c:showVal val="1"/>
          </c:dLbls>
          <c:cat>
            <c:multiLvlStrRef>
              <c:f>'RGPH 2014 tab et graph activité'!$K$63:$P$64</c:f>
              <c:multiLvlStrCache>
                <c:ptCount val="6"/>
                <c:lvl>
                  <c:pt idx="0">
                    <c:v>مجموع</c:v>
                  </c:pt>
                  <c:pt idx="1">
                    <c:v>إناث</c:v>
                  </c:pt>
                  <c:pt idx="2">
                    <c:v>ذكور</c:v>
                  </c:pt>
                  <c:pt idx="3">
                    <c:v>مجموع</c:v>
                  </c:pt>
                  <c:pt idx="4">
                    <c:v>إناث</c:v>
                  </c:pt>
                  <c:pt idx="5">
                    <c:v>ذكور</c:v>
                  </c:pt>
                </c:lvl>
                <c:lvl>
                  <c:pt idx="0">
                    <c:v>إحصاء 2014</c:v>
                  </c:pt>
                  <c:pt idx="3">
                    <c:v>إحصاء 2004</c:v>
                  </c:pt>
                </c:lvl>
              </c:multiLvlStrCache>
            </c:multiLvlStrRef>
          </c:cat>
          <c:val>
            <c:numRef>
              <c:f>'RGPH 2014 tab et graph activité'!$K$67:$P$67</c:f>
              <c:numCache>
                <c:formatCode>General</c:formatCode>
                <c:ptCount val="6"/>
                <c:pt idx="0">
                  <c:v>15.7</c:v>
                </c:pt>
                <c:pt idx="1">
                  <c:v>28.3</c:v>
                </c:pt>
                <c:pt idx="2">
                  <c:v>12.2</c:v>
                </c:pt>
                <c:pt idx="3">
                  <c:v>16.7</c:v>
                </c:pt>
                <c:pt idx="4">
                  <c:v>25.5</c:v>
                </c:pt>
                <c:pt idx="5">
                  <c:v>13.7</c:v>
                </c:pt>
              </c:numCache>
            </c:numRef>
          </c:val>
        </c:ser>
        <c:gapWidth val="24"/>
        <c:axId val="72996736"/>
        <c:axId val="72998272"/>
      </c:barChart>
      <c:catAx>
        <c:axId val="729967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72998272"/>
        <c:crosses val="autoZero"/>
        <c:auto val="1"/>
        <c:lblAlgn val="ctr"/>
        <c:lblOffset val="100"/>
      </c:catAx>
      <c:valAx>
        <c:axId val="7299827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one"/>
        <c:crossAx val="72996736"/>
        <c:crosses val="autoZero"/>
        <c:crossBetween val="between"/>
      </c:valAx>
    </c:plotArea>
    <c:legend>
      <c:legendPos val="b"/>
      <c:txPr>
        <a:bodyPr/>
        <a:lstStyle/>
        <a:p>
          <a:pPr>
            <a:defRPr sz="1800"/>
          </a:pPr>
          <a:endParaRPr lang="fr-FR"/>
        </a:p>
      </c:txPr>
    </c:legend>
    <c:plotVisOnly val="1"/>
  </c:chart>
  <c:spPr>
    <a:ln>
      <a:solidFill>
        <a:srgbClr val="EAEAEA">
          <a:lumMod val="50000"/>
        </a:srgbClr>
      </a:solidFill>
    </a:ln>
  </c:sp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8"/>
  <c:chart>
    <c:plotArea>
      <c:layout/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Répartition_sexe!$A$12:$A$13</c:f>
              <c:strCache>
                <c:ptCount val="2"/>
                <c:pt idx="0">
                  <c:v>حضري</c:v>
                </c:pt>
                <c:pt idx="1">
                  <c:v>قروي</c:v>
                </c:pt>
              </c:strCache>
            </c:strRef>
          </c:cat>
          <c:val>
            <c:numRef>
              <c:f>Répartition_sexe!$B$12:$B$13</c:f>
              <c:numCache>
                <c:formatCode>0%</c:formatCode>
                <c:ptCount val="2"/>
                <c:pt idx="0">
                  <c:v>0.55978211891863139</c:v>
                </c:pt>
                <c:pt idx="1">
                  <c:v>0.44021788108136856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spPr>
    <a:ln>
      <a:solidFill>
        <a:srgbClr val="4F81BD"/>
      </a:solidFill>
    </a:ln>
  </c:spPr>
  <c:txPr>
    <a:bodyPr/>
    <a:lstStyle/>
    <a:p>
      <a:pPr>
        <a:defRPr sz="1200" b="1"/>
      </a:pPr>
      <a:endParaRPr lang="fr-F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pieChart>
        <c:varyColors val="1"/>
        <c:ser>
          <c:idx val="0"/>
          <c:order val="0"/>
          <c:dLbls>
            <c:numFmt formatCode="0.0%" sourceLinked="0"/>
            <c:showPercent val="1"/>
            <c:showLeaderLines val="1"/>
          </c:dLbls>
          <c:cat>
            <c:strRef>
              <c:f>Répartition_Age!$Q$6:$Q$8</c:f>
              <c:strCache>
                <c:ptCount val="3"/>
                <c:pt idx="0">
                  <c:v>0-14</c:v>
                </c:pt>
                <c:pt idx="1">
                  <c:v>15-59</c:v>
                </c:pt>
                <c:pt idx="2">
                  <c:v>60 سنة فأكثر</c:v>
                </c:pt>
              </c:strCache>
            </c:strRef>
          </c:cat>
          <c:val>
            <c:numRef>
              <c:f>Répartition_Age!$S$6:$S$8</c:f>
              <c:numCache>
                <c:formatCode>0.0%</c:formatCode>
                <c:ptCount val="3"/>
                <c:pt idx="0">
                  <c:v>0.33333333333333331</c:v>
                </c:pt>
                <c:pt idx="1">
                  <c:v>0.53969843112123139</c:v>
                </c:pt>
                <c:pt idx="2">
                  <c:v>0.12696823554543585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 rtl="0">
            <a:defRPr sz="1050"/>
          </a:pPr>
          <a:endParaRPr lang="fr-FR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b="1"/>
      </a:pPr>
      <a:endParaRPr lang="fr-F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0"/>
  <c:chart>
    <c:autoTitleDeleted val="1"/>
    <c:plotArea>
      <c:layout/>
      <c:pieChart>
        <c:varyColors val="1"/>
        <c:ser>
          <c:idx val="0"/>
          <c:order val="0"/>
          <c:dLbls>
            <c:showPercent val="1"/>
          </c:dLbls>
          <c:cat>
            <c:strRef>
              <c:f>Répartition_sexe!$B$17:$B$18</c:f>
              <c:strCache>
                <c:ptCount val="2"/>
                <c:pt idx="0">
                  <c:v>ذكور</c:v>
                </c:pt>
                <c:pt idx="1">
                  <c:v>إناث</c:v>
                </c:pt>
              </c:strCache>
            </c:strRef>
          </c:cat>
          <c:val>
            <c:numRef>
              <c:f>Répartition_sexe!$C$17:$C$18</c:f>
              <c:numCache>
                <c:formatCode>0.0</c:formatCode>
                <c:ptCount val="2"/>
                <c:pt idx="0">
                  <c:v>47.453991310167325</c:v>
                </c:pt>
                <c:pt idx="1">
                  <c:v>52.546008689832632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1200" b="1"/>
          </a:pPr>
          <a:endParaRPr lang="fr-FR"/>
        </a:p>
      </c:txPr>
    </c:legend>
    <c:plotVisOnly val="1"/>
  </c:chart>
  <c:spPr>
    <a:ln>
      <a:solidFill>
        <a:srgbClr val="4F81BD"/>
      </a:solidFill>
    </a:ln>
  </c:sp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28100475203292585"/>
          <c:y val="4.0571521173571178E-2"/>
          <c:w val="0.70000940458384042"/>
          <c:h val="0.91885695765285769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Feuil6!$F$20:$F$31</c:f>
              <c:strCache>
                <c:ptCount val="12"/>
                <c:pt idx="0">
                  <c:v>الدار البيضاء الكبرى - سطات</c:v>
                </c:pt>
                <c:pt idx="1">
                  <c:v>مراكش - أسفي</c:v>
                </c:pt>
                <c:pt idx="2">
                  <c:v>الرباط - سلا - القنيطرة</c:v>
                </c:pt>
                <c:pt idx="3">
                  <c:v>الشرق</c:v>
                </c:pt>
                <c:pt idx="4">
                  <c:v>العيون - الساقية الحمراء</c:v>
                </c:pt>
                <c:pt idx="5">
                  <c:v>بني ملال - خنيفرة</c:v>
                </c:pt>
                <c:pt idx="6">
                  <c:v>طنجة - تطوان - الحسيمة</c:v>
                </c:pt>
                <c:pt idx="7">
                  <c:v>الداخلة - واد الذهب</c:v>
                </c:pt>
                <c:pt idx="8">
                  <c:v>فاس - مكناس</c:v>
                </c:pt>
                <c:pt idx="9">
                  <c:v>درعة - تافيلالت</c:v>
                </c:pt>
                <c:pt idx="10">
                  <c:v>سوس - ماسة</c:v>
                </c:pt>
                <c:pt idx="11">
                  <c:v>كلميم - واد نون</c:v>
                </c:pt>
              </c:strCache>
            </c:strRef>
          </c:cat>
          <c:val>
            <c:numRef>
              <c:f>Feuil6!$G$20:$G$31</c:f>
              <c:numCache>
                <c:formatCode>General</c:formatCode>
                <c:ptCount val="12"/>
                <c:pt idx="0">
                  <c:v>3.9</c:v>
                </c:pt>
                <c:pt idx="1">
                  <c:v>3.8</c:v>
                </c:pt>
                <c:pt idx="2">
                  <c:v>3.6</c:v>
                </c:pt>
                <c:pt idx="3">
                  <c:v>4.3</c:v>
                </c:pt>
                <c:pt idx="4">
                  <c:v>3</c:v>
                </c:pt>
                <c:pt idx="5">
                  <c:v>4</c:v>
                </c:pt>
                <c:pt idx="6">
                  <c:v>4.5</c:v>
                </c:pt>
                <c:pt idx="7">
                  <c:v>1.7</c:v>
                </c:pt>
                <c:pt idx="8">
                  <c:v>4.5999999999999996</c:v>
                </c:pt>
                <c:pt idx="9">
                  <c:v>4.4000000000000004</c:v>
                </c:pt>
                <c:pt idx="10">
                  <c:v>4.0999999999999996</c:v>
                </c:pt>
                <c:pt idx="11">
                  <c:v>4.8</c:v>
                </c:pt>
              </c:numCache>
            </c:numRef>
          </c:val>
        </c:ser>
        <c:axId val="73299840"/>
        <c:axId val="73301376"/>
      </c:barChart>
      <c:catAx>
        <c:axId val="73299840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73301376"/>
        <c:crosses val="autoZero"/>
        <c:auto val="1"/>
        <c:lblAlgn val="ctr"/>
        <c:lblOffset val="100"/>
      </c:catAx>
      <c:valAx>
        <c:axId val="73301376"/>
        <c:scaling>
          <c:orientation val="minMax"/>
        </c:scaling>
        <c:delete val="1"/>
        <c:axPos val="b"/>
        <c:numFmt formatCode="General" sourceLinked="1"/>
        <c:tickLblPos val="none"/>
        <c:crossAx val="73299840"/>
        <c:crosses val="autoZero"/>
        <c:crossBetween val="between"/>
      </c:valAx>
    </c:plotArea>
    <c:plotVisOnly val="1"/>
  </c:chart>
  <c:txPr>
    <a:bodyPr/>
    <a:lstStyle/>
    <a:p>
      <a:pPr>
        <a:defRPr sz="1050" b="1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Graphique!$C$44</c:f>
              <c:strCache>
                <c:ptCount val="1"/>
                <c:pt idx="0">
                  <c:v>Tx urbanisation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Graphique!$B$45:$B$56</c:f>
              <c:strCache>
                <c:ptCount val="12"/>
                <c:pt idx="0">
                  <c:v>العيون -  الساقية الحمراء</c:v>
                </c:pt>
                <c:pt idx="1">
                  <c:v>الداخلة - وادي الذهب</c:v>
                </c:pt>
                <c:pt idx="2">
                  <c:v>الدار البيضاء الكبرى - سطات</c:v>
                </c:pt>
                <c:pt idx="3">
                  <c:v>الرباط - سلا - القنيطرة</c:v>
                </c:pt>
                <c:pt idx="4">
                  <c:v>الشرق</c:v>
                </c:pt>
                <c:pt idx="5">
                  <c:v>كلميم - واد نون</c:v>
                </c:pt>
                <c:pt idx="6">
                  <c:v>فاس - مكناس</c:v>
                </c:pt>
                <c:pt idx="7">
                  <c:v>طنجة - تطوان - الحسيمة</c:v>
                </c:pt>
                <c:pt idx="8">
                  <c:v>سوس - ماسة</c:v>
                </c:pt>
                <c:pt idx="9">
                  <c:v>بني ملال - خنيفرة</c:v>
                </c:pt>
                <c:pt idx="10">
                  <c:v>مراكش - آسفي</c:v>
                </c:pt>
                <c:pt idx="11">
                  <c:v>درعة - تافيلالت</c:v>
                </c:pt>
              </c:strCache>
            </c:strRef>
          </c:cat>
          <c:val>
            <c:numRef>
              <c:f>Graphique!$C$45:$C$56</c:f>
              <c:numCache>
                <c:formatCode>0.0</c:formatCode>
                <c:ptCount val="12"/>
                <c:pt idx="0">
                  <c:v>93.366289788393772</c:v>
                </c:pt>
                <c:pt idx="1">
                  <c:v>74.342975062082459</c:v>
                </c:pt>
                <c:pt idx="2">
                  <c:v>73.607419343696989</c:v>
                </c:pt>
                <c:pt idx="3">
                  <c:v>69.827670139226584</c:v>
                </c:pt>
                <c:pt idx="4">
                  <c:v>65.414203407788222</c:v>
                </c:pt>
                <c:pt idx="5">
                  <c:v>64.573943475263803</c:v>
                </c:pt>
                <c:pt idx="6">
                  <c:v>60.521250010621003</c:v>
                </c:pt>
                <c:pt idx="7">
                  <c:v>59.934985206913424</c:v>
                </c:pt>
                <c:pt idx="8">
                  <c:v>56.256334411342742</c:v>
                </c:pt>
                <c:pt idx="9">
                  <c:v>49.141177161318339</c:v>
                </c:pt>
                <c:pt idx="10">
                  <c:v>42.871063355077418</c:v>
                </c:pt>
                <c:pt idx="11">
                  <c:v>34.295734332798567</c:v>
                </c:pt>
              </c:numCache>
            </c:numRef>
          </c:val>
        </c:ser>
        <c:axId val="69354240"/>
        <c:axId val="69355776"/>
      </c:barChart>
      <c:catAx>
        <c:axId val="69354240"/>
        <c:scaling>
          <c:orientation val="minMax"/>
        </c:scaling>
        <c:axPos val="b"/>
        <c:numFmt formatCode="General" sourceLinked="1"/>
        <c:tickLblPos val="nextTo"/>
        <c:txPr>
          <a:bodyPr rot="1800000"/>
          <a:lstStyle/>
          <a:p>
            <a:pPr>
              <a:defRPr sz="1400" b="1"/>
            </a:pPr>
            <a:endParaRPr lang="fr-FR"/>
          </a:p>
        </c:txPr>
        <c:crossAx val="69355776"/>
        <c:crosses val="autoZero"/>
        <c:auto val="1"/>
        <c:lblAlgn val="ctr"/>
        <c:lblOffset val="100"/>
      </c:catAx>
      <c:valAx>
        <c:axId val="69355776"/>
        <c:scaling>
          <c:orientation val="minMax"/>
        </c:scaling>
        <c:delete val="1"/>
        <c:axPos val="l"/>
        <c:numFmt formatCode="0.0" sourceLinked="1"/>
        <c:tickLblPos val="none"/>
        <c:crossAx val="69354240"/>
        <c:crosses val="autoZero"/>
        <c:crossBetween val="between"/>
        <c:majorUnit val="20"/>
      </c:valAx>
    </c:plotArea>
    <c:plotVisOnly val="1"/>
    <c:dispBlanksAs val="gap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1213793705461387E-2"/>
          <c:y val="4.591191937013199E-2"/>
          <c:w val="0.8290617935875606"/>
          <c:h val="0.78141700389888169"/>
        </c:manualLayout>
      </c:layout>
      <c:bar3DChart>
        <c:barDir val="col"/>
        <c:grouping val="clustered"/>
        <c:ser>
          <c:idx val="0"/>
          <c:order val="0"/>
          <c:tx>
            <c:strRef>
              <c:f>Feuil3!$B$22</c:f>
              <c:strCache>
                <c:ptCount val="1"/>
                <c:pt idx="0">
                  <c:v>2004</c:v>
                </c:pt>
              </c:strCache>
            </c:strRef>
          </c:tx>
          <c:dLbls>
            <c:dLbl>
              <c:idx val="0"/>
              <c:layout>
                <c:manualLayout>
                  <c:x val="1.720418066105605E-2"/>
                  <c:y val="-2.5157216093223137E-2"/>
                </c:manualLayout>
              </c:layout>
              <c:showVal val="1"/>
            </c:dLbl>
            <c:dLbl>
              <c:idx val="1"/>
              <c:layout>
                <c:manualLayout>
                  <c:x val="2.1027331919068405E-2"/>
                  <c:y val="-1.6771477395482147E-2"/>
                </c:manualLayout>
              </c:layout>
              <c:showVal val="1"/>
            </c:dLbl>
            <c:dLbl>
              <c:idx val="2"/>
              <c:layout>
                <c:manualLayout>
                  <c:x val="1.9115756290062305E-2"/>
                  <c:y val="-1.2578608046611541E-2"/>
                </c:manualLayout>
              </c:layout>
              <c:showVal val="1"/>
            </c:dLbl>
            <c:showVal val="1"/>
          </c:dLbls>
          <c:cat>
            <c:strRef>
              <c:f>Feuil3!$A$48:$A$50</c:f>
              <c:strCache>
                <c:ptCount val="3"/>
                <c:pt idx="0">
                  <c:v>الوسط الحضري</c:v>
                </c:pt>
                <c:pt idx="1">
                  <c:v>الوسط القروي</c:v>
                </c:pt>
                <c:pt idx="2">
                  <c:v>المجموع</c:v>
                </c:pt>
              </c:strCache>
            </c:strRef>
          </c:cat>
          <c:val>
            <c:numRef>
              <c:f>Feuil3!$B$48:$B$50</c:f>
              <c:numCache>
                <c:formatCode>General</c:formatCode>
                <c:ptCount val="3"/>
                <c:pt idx="0">
                  <c:v>72.900000000000006</c:v>
                </c:pt>
                <c:pt idx="1">
                  <c:v>95.5</c:v>
                </c:pt>
                <c:pt idx="2">
                  <c:v>79.8</c:v>
                </c:pt>
              </c:numCache>
            </c:numRef>
          </c:val>
        </c:ser>
        <c:ser>
          <c:idx val="1"/>
          <c:order val="1"/>
          <c:tx>
            <c:strRef>
              <c:f>Feuil3!$C$22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0"/>
              <c:layout>
                <c:manualLayout>
                  <c:x val="1.720418066105605E-2"/>
                  <c:y val="-1.2578608046611501E-2"/>
                </c:manualLayout>
              </c:layout>
              <c:showVal val="1"/>
            </c:dLbl>
            <c:dLbl>
              <c:idx val="1"/>
              <c:layout>
                <c:manualLayout>
                  <c:x val="2.1027331919068405E-2"/>
                  <c:y val="-1.6771477395482147E-2"/>
                </c:manualLayout>
              </c:layout>
              <c:showVal val="1"/>
            </c:dLbl>
            <c:dLbl>
              <c:idx val="2"/>
              <c:layout>
                <c:manualLayout>
                  <c:x val="2.2938907548074886E-2"/>
                  <c:y val="-2.5157216093223137E-2"/>
                </c:manualLayout>
              </c:layout>
              <c:showVal val="1"/>
            </c:dLbl>
            <c:showVal val="1"/>
          </c:dLbls>
          <c:cat>
            <c:strRef>
              <c:f>Feuil3!$A$48:$A$50</c:f>
              <c:strCache>
                <c:ptCount val="3"/>
                <c:pt idx="0">
                  <c:v>الوسط الحضري</c:v>
                </c:pt>
                <c:pt idx="1">
                  <c:v>الوسط القروي</c:v>
                </c:pt>
                <c:pt idx="2">
                  <c:v>المجموع</c:v>
                </c:pt>
              </c:strCache>
            </c:strRef>
          </c:cat>
          <c:val>
            <c:numRef>
              <c:f>Feuil3!$C$48:$C$50</c:f>
              <c:numCache>
                <c:formatCode>General</c:formatCode>
                <c:ptCount val="3"/>
                <c:pt idx="0">
                  <c:v>56.6</c:v>
                </c:pt>
                <c:pt idx="1">
                  <c:v>88.3</c:v>
                </c:pt>
                <c:pt idx="2">
                  <c:v>64.5</c:v>
                </c:pt>
              </c:numCache>
            </c:numRef>
          </c:val>
        </c:ser>
        <c:shape val="box"/>
        <c:axId val="73417472"/>
        <c:axId val="73419008"/>
        <c:axId val="0"/>
      </c:bar3DChart>
      <c:catAx>
        <c:axId val="734174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73419008"/>
        <c:crosses val="autoZero"/>
        <c:auto val="1"/>
        <c:lblAlgn val="ctr"/>
        <c:lblOffset val="100"/>
      </c:catAx>
      <c:valAx>
        <c:axId val="73419008"/>
        <c:scaling>
          <c:orientation val="minMax"/>
        </c:scaling>
        <c:delete val="1"/>
        <c:axPos val="l"/>
        <c:numFmt formatCode="General" sourceLinked="1"/>
        <c:tickLblPos val="none"/>
        <c:crossAx val="73417472"/>
        <c:crosses val="autoZero"/>
        <c:crossBetween val="between"/>
      </c:valAx>
      <c:spPr>
        <a:ln w="25400">
          <a:noFill/>
        </a:ln>
      </c:spPr>
    </c:plotArea>
    <c:legend>
      <c:legendPos val="r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</c:chart>
  <c:spPr>
    <a:solidFill>
      <a:srgbClr val="9BBB59">
        <a:lumMod val="20000"/>
        <a:lumOff val="80000"/>
      </a:srgbClr>
    </a:solidFill>
    <a:ln w="6350">
      <a:solidFill>
        <a:srgbClr val="4F81BD"/>
      </a:solidFill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50" b="1"/>
      </a:pPr>
      <a:endParaRPr lang="fr-FR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9954508861973131E-2"/>
          <c:y val="4.2250342954729979E-2"/>
          <c:w val="0.96009098227605383"/>
          <c:h val="0.68788766691307701"/>
        </c:manualLayout>
      </c:layout>
      <c:bar3DChart>
        <c:barDir val="col"/>
        <c:grouping val="clustered"/>
        <c:ser>
          <c:idx val="0"/>
          <c:order val="0"/>
          <c:tx>
            <c:strRef>
              <c:f>Feuil3!$I$64</c:f>
              <c:strCache>
                <c:ptCount val="1"/>
                <c:pt idx="0">
                  <c:v>نشيط مشتغل</c:v>
                </c:pt>
              </c:strCache>
            </c:strRef>
          </c:tx>
          <c:dLbls>
            <c:dLbl>
              <c:idx val="0"/>
              <c:layout>
                <c:manualLayout>
                  <c:x val="1.9954508861973173E-2"/>
                  <c:y val="-1.8912397180593506E-2"/>
                </c:manualLayout>
              </c:layout>
              <c:showVal val="1"/>
            </c:dLbl>
            <c:dLbl>
              <c:idx val="1"/>
              <c:layout>
                <c:manualLayout>
                  <c:x val="1.8140462601793705E-2"/>
                  <c:y val="-2.2694876616712288E-2"/>
                </c:manualLayout>
              </c:layout>
              <c:showVal val="1"/>
            </c:dLbl>
            <c:dLbl>
              <c:idx val="2"/>
              <c:layout>
                <c:manualLayout>
                  <c:x val="1.6326416341614341E-2"/>
                  <c:y val="-2.2694876616712288E-2"/>
                </c:manualLayout>
              </c:layout>
              <c:showVal val="1"/>
            </c:dLbl>
            <c:showVal val="1"/>
          </c:dLbls>
          <c:cat>
            <c:strRef>
              <c:f>Feuil3!$F$63:$H$63</c:f>
              <c:strCache>
                <c:ptCount val="3"/>
                <c:pt idx="0">
                  <c:v>المجموع</c:v>
                </c:pt>
                <c:pt idx="1">
                  <c:v>الوسط القروي</c:v>
                </c:pt>
                <c:pt idx="2">
                  <c:v>الوسط الحضري</c:v>
                </c:pt>
              </c:strCache>
            </c:strRef>
          </c:cat>
          <c:val>
            <c:numRef>
              <c:f>Feuil3!$F$64:$H$64</c:f>
              <c:numCache>
                <c:formatCode>0.0</c:formatCode>
                <c:ptCount val="3"/>
                <c:pt idx="0">
                  <c:v>26.2</c:v>
                </c:pt>
                <c:pt idx="1">
                  <c:v>16.5</c:v>
                </c:pt>
                <c:pt idx="2">
                  <c:v>29.5</c:v>
                </c:pt>
              </c:numCache>
            </c:numRef>
          </c:val>
        </c:ser>
        <c:ser>
          <c:idx val="1"/>
          <c:order val="1"/>
          <c:tx>
            <c:strRef>
              <c:f>Feuil3!$I$65</c:f>
              <c:strCache>
                <c:ptCount val="1"/>
                <c:pt idx="0">
                  <c:v>عاطل</c:v>
                </c:pt>
              </c:strCache>
            </c:strRef>
          </c:tx>
          <c:dLbls>
            <c:dLbl>
              <c:idx val="0"/>
              <c:layout>
                <c:manualLayout>
                  <c:x val="1.088427756107622E-2"/>
                  <c:y val="-2.6477356052830851E-2"/>
                </c:manualLayout>
              </c:layout>
              <c:showVal val="1"/>
            </c:dLbl>
            <c:dLbl>
              <c:idx val="1"/>
              <c:layout>
                <c:manualLayout>
                  <c:x val="1.6326416341614341E-2"/>
                  <c:y val="-3.4042314925068241E-2"/>
                </c:manualLayout>
              </c:layout>
              <c:showVal val="1"/>
            </c:dLbl>
            <c:dLbl>
              <c:idx val="2"/>
              <c:layout>
                <c:manualLayout>
                  <c:x val="1.088427756107622E-2"/>
                  <c:y val="-2.6477356052830851E-2"/>
                </c:manualLayout>
              </c:layout>
              <c:showVal val="1"/>
            </c:dLbl>
            <c:showVal val="1"/>
          </c:dLbls>
          <c:cat>
            <c:strRef>
              <c:f>Feuil3!$F$63:$H$63</c:f>
              <c:strCache>
                <c:ptCount val="3"/>
                <c:pt idx="0">
                  <c:v>المجموع</c:v>
                </c:pt>
                <c:pt idx="1">
                  <c:v>الوسط القروي</c:v>
                </c:pt>
                <c:pt idx="2">
                  <c:v>الوسط الحضري</c:v>
                </c:pt>
              </c:strCache>
            </c:strRef>
          </c:cat>
          <c:val>
            <c:numRef>
              <c:f>Feuil3!$F$65:$H$65</c:f>
              <c:numCache>
                <c:formatCode>0.0</c:formatCode>
                <c:ptCount val="3"/>
                <c:pt idx="0">
                  <c:v>3.6</c:v>
                </c:pt>
                <c:pt idx="1">
                  <c:v>1.5</c:v>
                </c:pt>
                <c:pt idx="2">
                  <c:v>4.3</c:v>
                </c:pt>
              </c:numCache>
            </c:numRef>
          </c:val>
        </c:ser>
        <c:ser>
          <c:idx val="2"/>
          <c:order val="2"/>
          <c:tx>
            <c:strRef>
              <c:f>Feuil3!$I$66</c:f>
              <c:strCache>
                <c:ptCount val="1"/>
                <c:pt idx="0">
                  <c:v>غير نشيط</c:v>
                </c:pt>
              </c:strCache>
            </c:strRef>
          </c:tx>
          <c:dLbls>
            <c:dLbl>
              <c:idx val="0"/>
              <c:layout>
                <c:manualLayout>
                  <c:x val="1.6326416341614341E-2"/>
                  <c:y val="-1.8912397180593437E-2"/>
                </c:manualLayout>
              </c:layout>
              <c:showVal val="1"/>
            </c:dLbl>
            <c:dLbl>
              <c:idx val="1"/>
              <c:layout>
                <c:manualLayout>
                  <c:x val="2.1768555122152467E-2"/>
                  <c:y val="-1.1347438308356142E-2"/>
                </c:manualLayout>
              </c:layout>
              <c:showVal val="1"/>
            </c:dLbl>
            <c:dLbl>
              <c:idx val="2"/>
              <c:layout>
                <c:manualLayout>
                  <c:x val="2.1768555122152387E-2"/>
                  <c:y val="-2.2694876616712288E-2"/>
                </c:manualLayout>
              </c:layout>
              <c:showVal val="1"/>
            </c:dLbl>
            <c:showVal val="1"/>
          </c:dLbls>
          <c:cat>
            <c:strRef>
              <c:f>Feuil3!$F$63:$H$63</c:f>
              <c:strCache>
                <c:ptCount val="3"/>
                <c:pt idx="0">
                  <c:v>المجموع</c:v>
                </c:pt>
                <c:pt idx="1">
                  <c:v>الوسط القروي</c:v>
                </c:pt>
                <c:pt idx="2">
                  <c:v>الوسط الحضري</c:v>
                </c:pt>
              </c:strCache>
            </c:strRef>
          </c:cat>
          <c:val>
            <c:numRef>
              <c:f>Feuil3!$F$66:$H$66</c:f>
              <c:numCache>
                <c:formatCode>0.0</c:formatCode>
                <c:ptCount val="3"/>
                <c:pt idx="0">
                  <c:v>70.099999999999994</c:v>
                </c:pt>
                <c:pt idx="1">
                  <c:v>82</c:v>
                </c:pt>
                <c:pt idx="2">
                  <c:v>66.099999999999994</c:v>
                </c:pt>
              </c:numCache>
            </c:numRef>
          </c:val>
        </c:ser>
        <c:dLbls>
          <c:showVal val="1"/>
        </c:dLbls>
        <c:shape val="box"/>
        <c:axId val="73553408"/>
        <c:axId val="73554944"/>
        <c:axId val="0"/>
      </c:bar3DChart>
      <c:catAx>
        <c:axId val="73553408"/>
        <c:scaling>
          <c:orientation val="minMax"/>
        </c:scaling>
        <c:axPos val="b"/>
        <c:numFmt formatCode="General" sourceLinked="0"/>
        <c:majorTickMark val="none"/>
        <c:tickLblPos val="nextTo"/>
        <c:crossAx val="73554944"/>
        <c:crosses val="autoZero"/>
        <c:auto val="1"/>
        <c:lblAlgn val="ctr"/>
        <c:lblOffset val="100"/>
      </c:catAx>
      <c:valAx>
        <c:axId val="73554944"/>
        <c:scaling>
          <c:orientation val="minMax"/>
        </c:scaling>
        <c:delete val="1"/>
        <c:axPos val="l"/>
        <c:numFmt formatCode="0.0" sourceLinked="1"/>
        <c:tickLblPos val="none"/>
        <c:crossAx val="73553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646726060731438"/>
          <c:y val="0.88295556986477786"/>
          <c:w val="0.37255296586565101"/>
          <c:h val="8.1489123435706481E-2"/>
        </c:manualLayout>
      </c:layout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</c:chart>
  <c:txPr>
    <a:bodyPr/>
    <a:lstStyle/>
    <a:p>
      <a:pPr>
        <a:defRPr sz="1200"/>
      </a:pPr>
      <a:endParaRPr lang="fr-FR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26516998422874882"/>
          <c:y val="6.2034382890029938E-2"/>
          <c:w val="0.50284517110408222"/>
          <c:h val="0.802412507080979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'[Feuille de calcul dans Classeur1]Feuil1'!$A$3:$A$6</c:f>
              <c:strCache>
                <c:ptCount val="4"/>
                <c:pt idx="0">
                  <c:v>غرفة أو غرفتين</c:v>
                </c:pt>
                <c:pt idx="1">
                  <c:v>3 أو 4 غرف</c:v>
                </c:pt>
                <c:pt idx="2">
                  <c:v>5 غرف فما فوق</c:v>
                </c:pt>
                <c:pt idx="3">
                  <c:v>غير مصرح به</c:v>
                </c:pt>
              </c:strCache>
            </c:strRef>
          </c:cat>
          <c:val>
            <c:numRef>
              <c:f>'[Feuille de calcul dans Classeur1]Feuil1'!$B$3:$B$6</c:f>
              <c:numCache>
                <c:formatCode>General</c:formatCode>
                <c:ptCount val="4"/>
                <c:pt idx="0">
                  <c:v>36.300000000000004</c:v>
                </c:pt>
                <c:pt idx="1">
                  <c:v>48.4</c:v>
                </c:pt>
                <c:pt idx="2">
                  <c:v>14.8</c:v>
                </c:pt>
                <c:pt idx="3">
                  <c:v>0.5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3340784014901391"/>
          <c:y val="0.88828787705884582"/>
          <c:w val="0.74520773612975943"/>
          <c:h val="8.9587031654678712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zero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roundedCorners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363796423316808E-2"/>
          <c:y val="8.889447301495175E-2"/>
          <c:w val="0.8568894094151791"/>
          <c:h val="0.6171579631015266"/>
        </c:manualLayout>
      </c:layout>
      <c:barChart>
        <c:barDir val="col"/>
        <c:grouping val="clustered"/>
        <c:varyColors val="1"/>
        <c:ser>
          <c:idx val="2"/>
          <c:order val="0"/>
          <c:tx>
            <c:strRef>
              <c:f>Graphiques!$B$1</c:f>
              <c:strCache>
                <c:ptCount val="1"/>
                <c:pt idx="0">
                  <c:v>2004</c:v>
                </c:pt>
              </c:strCache>
            </c:strRef>
          </c:tx>
          <c:invertIfNegative val="1"/>
          <c:dPt>
            <c:idx val="1"/>
            <c:invertIfNegative val="1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Graphiques!$A$3:$A$8</c:f>
              <c:strCache>
                <c:ptCount val="6"/>
                <c:pt idx="0">
                  <c:v>Cuisine </c:v>
                </c:pt>
                <c:pt idx="1">
                  <c:v>Latrine (WC)</c:v>
                </c:pt>
                <c:pt idx="2">
                  <c:v>Bain moderne ou douche</c:v>
                </c:pt>
                <c:pt idx="3">
                  <c:v>Bain de type local  </c:v>
                </c:pt>
                <c:pt idx="4">
                  <c:v>Réseau de distribution de l’électricité</c:v>
                </c:pt>
                <c:pt idx="5">
                  <c:v>Réseau de distribution de l’eau</c:v>
                </c:pt>
              </c:strCache>
            </c:strRef>
          </c:cat>
          <c:val>
            <c:numRef>
              <c:f>Graphiques!$D$3:$D$8</c:f>
              <c:numCache>
                <c:formatCode>General</c:formatCode>
                <c:ptCount val="6"/>
                <c:pt idx="0">
                  <c:v>84.3</c:v>
                </c:pt>
                <c:pt idx="1">
                  <c:v>81.5</c:v>
                </c:pt>
                <c:pt idx="2">
                  <c:v>26.7</c:v>
                </c:pt>
                <c:pt idx="3">
                  <c:v>13.9</c:v>
                </c:pt>
                <c:pt idx="4">
                  <c:v>71.599999999999994</c:v>
                </c:pt>
                <c:pt idx="5">
                  <c:v>57.5</c:v>
                </c:pt>
              </c:numCache>
            </c:numRef>
          </c:val>
        </c:ser>
        <c:ser>
          <c:idx val="5"/>
          <c:order val="1"/>
          <c:tx>
            <c:strRef>
              <c:f>Graphiques!$E$1</c:f>
              <c:strCache>
                <c:ptCount val="1"/>
                <c:pt idx="0">
                  <c:v>2014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Graphiques!$A$3:$A$8</c:f>
              <c:strCache>
                <c:ptCount val="6"/>
                <c:pt idx="0">
                  <c:v>Cuisine </c:v>
                </c:pt>
                <c:pt idx="1">
                  <c:v>Latrine (WC)</c:v>
                </c:pt>
                <c:pt idx="2">
                  <c:v>Bain moderne ou douche</c:v>
                </c:pt>
                <c:pt idx="3">
                  <c:v>Bain de type local  </c:v>
                </c:pt>
                <c:pt idx="4">
                  <c:v>Réseau de distribution de l’électricité</c:v>
                </c:pt>
                <c:pt idx="5">
                  <c:v>Réseau de distribution de l’eau</c:v>
                </c:pt>
              </c:strCache>
            </c:strRef>
          </c:cat>
          <c:val>
            <c:numRef>
              <c:f>Graphiques!$G$3:$G$8</c:f>
              <c:numCache>
                <c:formatCode>General</c:formatCode>
                <c:ptCount val="6"/>
                <c:pt idx="0">
                  <c:v>93.5</c:v>
                </c:pt>
                <c:pt idx="1">
                  <c:v>93.7</c:v>
                </c:pt>
                <c:pt idx="2">
                  <c:v>39.300000000000004</c:v>
                </c:pt>
                <c:pt idx="3">
                  <c:v>17.2</c:v>
                </c:pt>
                <c:pt idx="4">
                  <c:v>91.9</c:v>
                </c:pt>
                <c:pt idx="5">
                  <c:v>72.900000000000006</c:v>
                </c:pt>
              </c:numCache>
            </c:numRef>
          </c:val>
        </c:ser>
        <c:dLbls>
          <c:showVal val="1"/>
        </c:dLbls>
        <c:axId val="73974528"/>
        <c:axId val="73976064"/>
      </c:barChart>
      <c:catAx>
        <c:axId val="73974528"/>
        <c:scaling>
          <c:orientation val="minMax"/>
        </c:scaling>
        <c:delete val="1"/>
        <c:axPos val="b"/>
        <c:numFmt formatCode="General" sourceLinked="0"/>
        <c:minorTickMark val="cross"/>
        <c:tickLblPos val="none"/>
        <c:crossAx val="73976064"/>
        <c:crosses val="autoZero"/>
        <c:auto val="1"/>
        <c:lblAlgn val="ctr"/>
        <c:lblOffset val="100"/>
        <c:noMultiLvlLbl val="1"/>
      </c:catAx>
      <c:valAx>
        <c:axId val="73976064"/>
        <c:scaling>
          <c:orientation val="minMax"/>
        </c:scaling>
        <c:delete val="1"/>
        <c:axPos val="l"/>
        <c:numFmt formatCode="General" sourceLinked="1"/>
        <c:minorTickMark val="cross"/>
        <c:tickLblPos val="none"/>
        <c:crossAx val="7397452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39989897401919139"/>
          <c:y val="0.818364712064375"/>
          <c:w val="0.17062144378138674"/>
          <c:h val="0.13664927266414184"/>
        </c:manualLayout>
      </c:layout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1"/>
  </c:chart>
  <c:spPr>
    <a:ln>
      <a:solidFill>
        <a:schemeClr val="tx1">
          <a:lumMod val="15000"/>
          <a:lumOff val="85000"/>
        </a:schemeClr>
      </a:solidFill>
    </a:ln>
  </c:spPr>
  <c:txPr>
    <a:bodyPr/>
    <a:lstStyle/>
    <a:p>
      <a:pPr>
        <a:defRPr sz="1200" b="1"/>
      </a:pPr>
      <a:endParaRPr lang="fr-FR"/>
    </a:p>
  </c:txPr>
  <c:externalData r:id="rId2"/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Feuil1!$C$20</c:f>
              <c:strCache>
                <c:ptCount val="1"/>
                <c:pt idx="0">
                  <c:v>حضري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Feuil1!$D$21:$D$24</c:f>
              <c:strCache>
                <c:ptCount val="4"/>
                <c:pt idx="0">
                  <c:v>أقل من 10 سنوات</c:v>
                </c:pt>
                <c:pt idx="1">
                  <c:v>من 10 إلى 20 سنة</c:v>
                </c:pt>
                <c:pt idx="2">
                  <c:v>من 20 إلى50 سنة</c:v>
                </c:pt>
                <c:pt idx="3">
                  <c:v>50 سنة فما فوق</c:v>
                </c:pt>
              </c:strCache>
            </c:strRef>
          </c:cat>
          <c:val>
            <c:numRef>
              <c:f>Feuil1!$C$21:$C$24</c:f>
              <c:numCache>
                <c:formatCode>0.0</c:formatCode>
                <c:ptCount val="4"/>
                <c:pt idx="0">
                  <c:v>19.8</c:v>
                </c:pt>
                <c:pt idx="1">
                  <c:v>23.8</c:v>
                </c:pt>
                <c:pt idx="2">
                  <c:v>40</c:v>
                </c:pt>
                <c:pt idx="3">
                  <c:v>15.2</c:v>
                </c:pt>
              </c:numCache>
            </c:numRef>
          </c:val>
        </c:ser>
        <c:ser>
          <c:idx val="1"/>
          <c:order val="1"/>
          <c:tx>
            <c:strRef>
              <c:f>Feuil1!$B$20</c:f>
              <c:strCache>
                <c:ptCount val="1"/>
                <c:pt idx="0">
                  <c:v>قروي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howVal val="1"/>
          </c:dLbls>
          <c:cat>
            <c:strRef>
              <c:f>Feuil1!$D$21:$D$24</c:f>
              <c:strCache>
                <c:ptCount val="4"/>
                <c:pt idx="0">
                  <c:v>أقل من 10 سنوات</c:v>
                </c:pt>
                <c:pt idx="1">
                  <c:v>من 10 إلى 20 سنة</c:v>
                </c:pt>
                <c:pt idx="2">
                  <c:v>من 20 إلى50 سنة</c:v>
                </c:pt>
                <c:pt idx="3">
                  <c:v>50 سنة فما فوق</c:v>
                </c:pt>
              </c:strCache>
            </c:strRef>
          </c:cat>
          <c:val>
            <c:numRef>
              <c:f>Feuil1!$B$21:$B$24</c:f>
              <c:numCache>
                <c:formatCode>0.0</c:formatCode>
                <c:ptCount val="4"/>
                <c:pt idx="0">
                  <c:v>18</c:v>
                </c:pt>
                <c:pt idx="1">
                  <c:v>18.399999999999999</c:v>
                </c:pt>
                <c:pt idx="2">
                  <c:v>30.7</c:v>
                </c:pt>
                <c:pt idx="3">
                  <c:v>32.1</c:v>
                </c:pt>
              </c:numCache>
            </c:numRef>
          </c:val>
        </c:ser>
        <c:ser>
          <c:idx val="2"/>
          <c:order val="2"/>
          <c:tx>
            <c:strRef>
              <c:f>Feuil1!$A$20</c:f>
              <c:strCache>
                <c:ptCount val="1"/>
                <c:pt idx="0">
                  <c:v>مجموع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strRef>
              <c:f>Feuil1!$D$21:$D$24</c:f>
              <c:strCache>
                <c:ptCount val="4"/>
                <c:pt idx="0">
                  <c:v>أقل من 10 سنوات</c:v>
                </c:pt>
                <c:pt idx="1">
                  <c:v>من 10 إلى 20 سنة</c:v>
                </c:pt>
                <c:pt idx="2">
                  <c:v>من 20 إلى50 سنة</c:v>
                </c:pt>
                <c:pt idx="3">
                  <c:v>50 سنة فما فوق</c:v>
                </c:pt>
              </c:strCache>
            </c:strRef>
          </c:cat>
          <c:val>
            <c:numRef>
              <c:f>Feuil1!$A$21:$A$24</c:f>
              <c:numCache>
                <c:formatCode>0.0</c:formatCode>
                <c:ptCount val="4"/>
                <c:pt idx="0">
                  <c:v>19.2</c:v>
                </c:pt>
                <c:pt idx="1">
                  <c:v>21.9</c:v>
                </c:pt>
                <c:pt idx="2">
                  <c:v>36.800000000000004</c:v>
                </c:pt>
                <c:pt idx="3">
                  <c:v>21</c:v>
                </c:pt>
              </c:numCache>
            </c:numRef>
          </c:val>
        </c:ser>
        <c:gapWidth val="130"/>
        <c:overlap val="-20"/>
        <c:axId val="74134656"/>
        <c:axId val="74136192"/>
      </c:barChart>
      <c:catAx>
        <c:axId val="74134656"/>
        <c:scaling>
          <c:orientation val="minMax"/>
        </c:scaling>
        <c:axPos val="b"/>
        <c:tickLblPos val="nextTo"/>
        <c:crossAx val="74136192"/>
        <c:crosses val="autoZero"/>
        <c:auto val="1"/>
        <c:lblAlgn val="ctr"/>
        <c:lblOffset val="100"/>
      </c:catAx>
      <c:valAx>
        <c:axId val="74136192"/>
        <c:scaling>
          <c:orientation val="minMax"/>
        </c:scaling>
        <c:delete val="1"/>
        <c:axPos val="l"/>
        <c:numFmt formatCode="0.0" sourceLinked="1"/>
        <c:tickLblPos val="none"/>
        <c:crossAx val="7413465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200" b="1"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402870527260043E-2"/>
          <c:y val="3.8876640419947692E-2"/>
          <c:w val="0.91719425894548412"/>
          <c:h val="0.86996325459318447"/>
        </c:manualLayout>
      </c:layout>
      <c:barChart>
        <c:barDir val="bar"/>
        <c:grouping val="stacked"/>
        <c:ser>
          <c:idx val="0"/>
          <c:order val="0"/>
          <c:tx>
            <c:strRef>
              <c:f>pyramide!$F$3</c:f>
              <c:strCache>
                <c:ptCount val="1"/>
                <c:pt idx="0">
                  <c:v>Femmes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elete val="1"/>
          </c:dLbls>
          <c:cat>
            <c:strRef>
              <c:f>pyramide!$E$4:$E$19</c:f>
              <c:strCache>
                <c:ptCount val="16"/>
                <c:pt idx="0">
                  <c:v>0-4 ans</c:v>
                </c:pt>
                <c:pt idx="1">
                  <c:v>5-9 ans</c:v>
                </c:pt>
                <c:pt idx="2">
                  <c:v>10-14 ans</c:v>
                </c:pt>
                <c:pt idx="3">
                  <c:v>15-19 ans</c:v>
                </c:pt>
                <c:pt idx="4">
                  <c:v>20-24 ans</c:v>
                </c:pt>
                <c:pt idx="5">
                  <c:v>25-29 ans</c:v>
                </c:pt>
                <c:pt idx="6">
                  <c:v>30-34 ans</c:v>
                </c:pt>
                <c:pt idx="7">
                  <c:v>35-39 ans</c:v>
                </c:pt>
                <c:pt idx="8">
                  <c:v>40-44 ans</c:v>
                </c:pt>
                <c:pt idx="9">
                  <c:v>45-49 ans</c:v>
                </c:pt>
                <c:pt idx="10">
                  <c:v>50-54 ans</c:v>
                </c:pt>
                <c:pt idx="11">
                  <c:v>55-59 ans</c:v>
                </c:pt>
                <c:pt idx="12">
                  <c:v>60-64 ans</c:v>
                </c:pt>
                <c:pt idx="13">
                  <c:v>65-69 ans</c:v>
                </c:pt>
                <c:pt idx="14">
                  <c:v>70-74 ans</c:v>
                </c:pt>
                <c:pt idx="15">
                  <c:v>75-79 ans</c:v>
                </c:pt>
              </c:strCache>
            </c:strRef>
          </c:cat>
          <c:val>
            <c:numRef>
              <c:f>pyramide!$F$4:$F$19</c:f>
              <c:numCache>
                <c:formatCode>0</c:formatCode>
                <c:ptCount val="16"/>
                <c:pt idx="0">
                  <c:v>1623119</c:v>
                </c:pt>
                <c:pt idx="1">
                  <c:v>1460840</c:v>
                </c:pt>
                <c:pt idx="2">
                  <c:v>1475241</c:v>
                </c:pt>
                <c:pt idx="3">
                  <c:v>1468114</c:v>
                </c:pt>
                <c:pt idx="4">
                  <c:v>1520770</c:v>
                </c:pt>
                <c:pt idx="5">
                  <c:v>1411583</c:v>
                </c:pt>
                <c:pt idx="6">
                  <c:v>1338721</c:v>
                </c:pt>
                <c:pt idx="7">
                  <c:v>1198986</c:v>
                </c:pt>
                <c:pt idx="8">
                  <c:v>1102280</c:v>
                </c:pt>
                <c:pt idx="9">
                  <c:v>926400</c:v>
                </c:pt>
                <c:pt idx="10">
                  <c:v>925006</c:v>
                </c:pt>
                <c:pt idx="11">
                  <c:v>669610</c:v>
                </c:pt>
                <c:pt idx="12">
                  <c:v>566539</c:v>
                </c:pt>
                <c:pt idx="13">
                  <c:v>321867</c:v>
                </c:pt>
                <c:pt idx="14">
                  <c:v>316576</c:v>
                </c:pt>
                <c:pt idx="15">
                  <c:v>90488</c:v>
                </c:pt>
              </c:numCache>
            </c:numRef>
          </c:val>
        </c:ser>
        <c:ser>
          <c:idx val="1"/>
          <c:order val="1"/>
          <c:tx>
            <c:strRef>
              <c:f>pyramide!$G$3</c:f>
              <c:strCache>
                <c:ptCount val="1"/>
                <c:pt idx="0">
                  <c:v>Homme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elete val="1"/>
          </c:dLbls>
          <c:cat>
            <c:strRef>
              <c:f>pyramide!$E$4:$E$19</c:f>
              <c:strCache>
                <c:ptCount val="16"/>
                <c:pt idx="0">
                  <c:v>0-4 ans</c:v>
                </c:pt>
                <c:pt idx="1">
                  <c:v>5-9 ans</c:v>
                </c:pt>
                <c:pt idx="2">
                  <c:v>10-14 ans</c:v>
                </c:pt>
                <c:pt idx="3">
                  <c:v>15-19 ans</c:v>
                </c:pt>
                <c:pt idx="4">
                  <c:v>20-24 ans</c:v>
                </c:pt>
                <c:pt idx="5">
                  <c:v>25-29 ans</c:v>
                </c:pt>
                <c:pt idx="6">
                  <c:v>30-34 ans</c:v>
                </c:pt>
                <c:pt idx="7">
                  <c:v>35-39 ans</c:v>
                </c:pt>
                <c:pt idx="8">
                  <c:v>40-44 ans</c:v>
                </c:pt>
                <c:pt idx="9">
                  <c:v>45-49 ans</c:v>
                </c:pt>
                <c:pt idx="10">
                  <c:v>50-54 ans</c:v>
                </c:pt>
                <c:pt idx="11">
                  <c:v>55-59 ans</c:v>
                </c:pt>
                <c:pt idx="12">
                  <c:v>60-64 ans</c:v>
                </c:pt>
                <c:pt idx="13">
                  <c:v>65-69 ans</c:v>
                </c:pt>
                <c:pt idx="14">
                  <c:v>70-74 ans</c:v>
                </c:pt>
                <c:pt idx="15">
                  <c:v>75-79 ans</c:v>
                </c:pt>
              </c:strCache>
            </c:strRef>
          </c:cat>
          <c:val>
            <c:numRef>
              <c:f>pyramide!$G$4:$G$19</c:f>
              <c:numCache>
                <c:formatCode>0</c:formatCode>
                <c:ptCount val="16"/>
                <c:pt idx="0">
                  <c:v>-1700796</c:v>
                </c:pt>
                <c:pt idx="1">
                  <c:v>-1524586</c:v>
                </c:pt>
                <c:pt idx="2">
                  <c:v>-1532755</c:v>
                </c:pt>
                <c:pt idx="3">
                  <c:v>-1490344</c:v>
                </c:pt>
                <c:pt idx="4">
                  <c:v>-1495404</c:v>
                </c:pt>
                <c:pt idx="5">
                  <c:v>-1369558</c:v>
                </c:pt>
                <c:pt idx="6">
                  <c:v>-1289375</c:v>
                </c:pt>
                <c:pt idx="7">
                  <c:v>-1137269</c:v>
                </c:pt>
                <c:pt idx="8">
                  <c:v>-1058073</c:v>
                </c:pt>
                <c:pt idx="9">
                  <c:v>-879096</c:v>
                </c:pt>
                <c:pt idx="10">
                  <c:v>-877383</c:v>
                </c:pt>
                <c:pt idx="11">
                  <c:v>-715207</c:v>
                </c:pt>
                <c:pt idx="12">
                  <c:v>-594071</c:v>
                </c:pt>
                <c:pt idx="13">
                  <c:v>-316816</c:v>
                </c:pt>
                <c:pt idx="14">
                  <c:v>-268617</c:v>
                </c:pt>
                <c:pt idx="15">
                  <c:v>-81381</c:v>
                </c:pt>
              </c:numCache>
            </c:numRef>
          </c:val>
        </c:ser>
        <c:dLbls>
          <c:showVal val="1"/>
        </c:dLbls>
        <c:gapWidth val="1"/>
        <c:overlap val="100"/>
        <c:axId val="69410816"/>
        <c:axId val="69412352"/>
      </c:barChart>
      <c:catAx>
        <c:axId val="6941081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69412352"/>
        <c:crosses val="autoZero"/>
        <c:auto val="1"/>
        <c:lblAlgn val="ctr"/>
        <c:lblOffset val="100"/>
        <c:tickLblSkip val="1"/>
        <c:tickMarkSkip val="1"/>
      </c:catAx>
      <c:valAx>
        <c:axId val="69412352"/>
        <c:scaling>
          <c:orientation val="minMax"/>
        </c:scaling>
        <c:axPos val="b"/>
        <c:majorGridlines>
          <c:spPr>
            <a:ln w="3175">
              <a:solidFill>
                <a:srgbClr val="FFFFFF"/>
              </a:solidFill>
              <a:prstDash val="sysDash"/>
            </a:ln>
          </c:spPr>
        </c:majorGridlines>
        <c:numFmt formatCode="0;[Red]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aseline="0">
                <a:solidFill>
                  <a:schemeClr val="tx1"/>
                </a:solidFill>
              </a:defRPr>
            </a:pPr>
            <a:endParaRPr lang="fr-FR"/>
          </a:p>
        </c:txPr>
        <c:crossAx val="69410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blipFill dpi="0" rotWithShape="0">
      <a:blip xmlns:r="http://schemas.openxmlformats.org/officeDocument/2006/relationships" r:embed="rId4"/>
      <a:srcRect/>
      <a:tile tx="0" ty="0" sx="100000" sy="100000" flip="none" algn="tl"/>
    </a:blipFill>
    <a:ln w="3175">
      <a:solidFill>
        <a:srgbClr val="000000"/>
      </a:solidFill>
      <a:prstDash val="solid"/>
    </a:ln>
  </c:spPr>
  <c:txPr>
    <a:bodyPr/>
    <a:lstStyle/>
    <a:p>
      <a:pPr>
        <a:defRPr sz="7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5"/>
  <c:userShapes r:id="rId6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402870527260043E-2"/>
          <c:y val="3.8876640419947692E-2"/>
          <c:w val="0.91719425894548445"/>
          <c:h val="0.86996325459318524"/>
        </c:manualLayout>
      </c:layout>
      <c:barChart>
        <c:barDir val="bar"/>
        <c:grouping val="stacked"/>
        <c:ser>
          <c:idx val="0"/>
          <c:order val="0"/>
          <c:tx>
            <c:strRef>
              <c:f>pyramide!$F$29</c:f>
              <c:strCache>
                <c:ptCount val="1"/>
                <c:pt idx="0">
                  <c:v>Femmes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elete val="1"/>
          </c:dLbls>
          <c:cat>
            <c:strRef>
              <c:f>pyramide!$E$30:$E$45</c:f>
              <c:strCache>
                <c:ptCount val="16"/>
                <c:pt idx="0">
                  <c:v>0-4 ans</c:v>
                </c:pt>
                <c:pt idx="1">
                  <c:v>5-9 ans</c:v>
                </c:pt>
                <c:pt idx="2">
                  <c:v>10-14 ans</c:v>
                </c:pt>
                <c:pt idx="3">
                  <c:v>15-19 ans</c:v>
                </c:pt>
                <c:pt idx="4">
                  <c:v>20-24 ans</c:v>
                </c:pt>
                <c:pt idx="5">
                  <c:v>25-29 ans</c:v>
                </c:pt>
                <c:pt idx="6">
                  <c:v>30-34 ans</c:v>
                </c:pt>
                <c:pt idx="7">
                  <c:v>35-39 ans</c:v>
                </c:pt>
                <c:pt idx="8">
                  <c:v>40-44 ans</c:v>
                </c:pt>
                <c:pt idx="9">
                  <c:v>45-49 ans</c:v>
                </c:pt>
                <c:pt idx="10">
                  <c:v>50-54 ans</c:v>
                </c:pt>
                <c:pt idx="11">
                  <c:v>55-59 ans</c:v>
                </c:pt>
                <c:pt idx="12">
                  <c:v>60-64 ans</c:v>
                </c:pt>
                <c:pt idx="13">
                  <c:v>65-69 ans</c:v>
                </c:pt>
                <c:pt idx="14">
                  <c:v>70-74 ans</c:v>
                </c:pt>
                <c:pt idx="15">
                  <c:v>75 ans et +</c:v>
                </c:pt>
              </c:strCache>
            </c:strRef>
          </c:cat>
          <c:val>
            <c:numRef>
              <c:f>pyramide!$F$30:$F$45</c:f>
              <c:numCache>
                <c:formatCode>0</c:formatCode>
                <c:ptCount val="16"/>
                <c:pt idx="0">
                  <c:v>1435833</c:v>
                </c:pt>
                <c:pt idx="1">
                  <c:v>1502718</c:v>
                </c:pt>
                <c:pt idx="2">
                  <c:v>1614368</c:v>
                </c:pt>
                <c:pt idx="3">
                  <c:v>1583690</c:v>
                </c:pt>
                <c:pt idx="4">
                  <c:v>1521526</c:v>
                </c:pt>
                <c:pt idx="5">
                  <c:v>1292162</c:v>
                </c:pt>
                <c:pt idx="6">
                  <c:v>1149302</c:v>
                </c:pt>
                <c:pt idx="7">
                  <c:v>993739</c:v>
                </c:pt>
                <c:pt idx="8">
                  <c:v>968391</c:v>
                </c:pt>
                <c:pt idx="9">
                  <c:v>731635</c:v>
                </c:pt>
                <c:pt idx="10">
                  <c:v>599755</c:v>
                </c:pt>
                <c:pt idx="11">
                  <c:v>388594</c:v>
                </c:pt>
                <c:pt idx="12">
                  <c:v>400169</c:v>
                </c:pt>
                <c:pt idx="13">
                  <c:v>274018</c:v>
                </c:pt>
                <c:pt idx="14">
                  <c:v>267260</c:v>
                </c:pt>
                <c:pt idx="15">
                  <c:v>60327.4</c:v>
                </c:pt>
              </c:numCache>
            </c:numRef>
          </c:val>
        </c:ser>
        <c:ser>
          <c:idx val="1"/>
          <c:order val="1"/>
          <c:tx>
            <c:strRef>
              <c:f>pyramide!$G$29</c:f>
              <c:strCache>
                <c:ptCount val="1"/>
                <c:pt idx="0">
                  <c:v>Homme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elete val="1"/>
          </c:dLbls>
          <c:cat>
            <c:strRef>
              <c:f>pyramide!$E$30:$E$45</c:f>
              <c:strCache>
                <c:ptCount val="16"/>
                <c:pt idx="0">
                  <c:v>0-4 ans</c:v>
                </c:pt>
                <c:pt idx="1">
                  <c:v>5-9 ans</c:v>
                </c:pt>
                <c:pt idx="2">
                  <c:v>10-14 ans</c:v>
                </c:pt>
                <c:pt idx="3">
                  <c:v>15-19 ans</c:v>
                </c:pt>
                <c:pt idx="4">
                  <c:v>20-24 ans</c:v>
                </c:pt>
                <c:pt idx="5">
                  <c:v>25-29 ans</c:v>
                </c:pt>
                <c:pt idx="6">
                  <c:v>30-34 ans</c:v>
                </c:pt>
                <c:pt idx="7">
                  <c:v>35-39 ans</c:v>
                </c:pt>
                <c:pt idx="8">
                  <c:v>40-44 ans</c:v>
                </c:pt>
                <c:pt idx="9">
                  <c:v>45-49 ans</c:v>
                </c:pt>
                <c:pt idx="10">
                  <c:v>50-54 ans</c:v>
                </c:pt>
                <c:pt idx="11">
                  <c:v>55-59 ans</c:v>
                </c:pt>
                <c:pt idx="12">
                  <c:v>60-64 ans</c:v>
                </c:pt>
                <c:pt idx="13">
                  <c:v>65-69 ans</c:v>
                </c:pt>
                <c:pt idx="14">
                  <c:v>70-74 ans</c:v>
                </c:pt>
                <c:pt idx="15">
                  <c:v>75 ans et +</c:v>
                </c:pt>
              </c:strCache>
            </c:strRef>
          </c:cat>
          <c:val>
            <c:numRef>
              <c:f>pyramide!$G$30:$G$45</c:f>
              <c:numCache>
                <c:formatCode>0</c:formatCode>
                <c:ptCount val="16"/>
                <c:pt idx="0">
                  <c:v>-1488631</c:v>
                </c:pt>
                <c:pt idx="1">
                  <c:v>-1552440</c:v>
                </c:pt>
                <c:pt idx="2">
                  <c:v>-1666632</c:v>
                </c:pt>
                <c:pt idx="3">
                  <c:v>-1564900</c:v>
                </c:pt>
                <c:pt idx="4">
                  <c:v>-1426174</c:v>
                </c:pt>
                <c:pt idx="5">
                  <c:v>-1190111</c:v>
                </c:pt>
                <c:pt idx="6">
                  <c:v>-1054069</c:v>
                </c:pt>
                <c:pt idx="7">
                  <c:v>-897812</c:v>
                </c:pt>
                <c:pt idx="8">
                  <c:v>-892083</c:v>
                </c:pt>
                <c:pt idx="9">
                  <c:v>-758044</c:v>
                </c:pt>
                <c:pt idx="10">
                  <c:v>-627433</c:v>
                </c:pt>
                <c:pt idx="11">
                  <c:v>-370969</c:v>
                </c:pt>
                <c:pt idx="12">
                  <c:v>-340722</c:v>
                </c:pt>
                <c:pt idx="13">
                  <c:v>-261046</c:v>
                </c:pt>
                <c:pt idx="14">
                  <c:v>-236107</c:v>
                </c:pt>
                <c:pt idx="15">
                  <c:v>-58932.800000000003</c:v>
                </c:pt>
              </c:numCache>
            </c:numRef>
          </c:val>
        </c:ser>
        <c:dLbls>
          <c:showVal val="1"/>
        </c:dLbls>
        <c:gapWidth val="1"/>
        <c:overlap val="100"/>
        <c:axId val="69974656"/>
        <c:axId val="69988736"/>
      </c:barChart>
      <c:catAx>
        <c:axId val="6997465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69988736"/>
        <c:crosses val="autoZero"/>
        <c:auto val="1"/>
        <c:lblAlgn val="ctr"/>
        <c:lblOffset val="100"/>
        <c:tickLblSkip val="1"/>
        <c:tickMarkSkip val="1"/>
      </c:catAx>
      <c:valAx>
        <c:axId val="69988736"/>
        <c:scaling>
          <c:orientation val="minMax"/>
        </c:scaling>
        <c:axPos val="b"/>
        <c:majorGridlines>
          <c:spPr>
            <a:ln w="3175">
              <a:solidFill>
                <a:srgbClr val="FFFFFF"/>
              </a:solidFill>
              <a:prstDash val="sysDash"/>
            </a:ln>
          </c:spPr>
        </c:majorGridlines>
        <c:numFmt formatCode="0;[Red]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fr-FR"/>
          </a:p>
        </c:txPr>
        <c:crossAx val="69974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blipFill dpi="0" rotWithShape="0">
      <a:blip xmlns:r="http://schemas.openxmlformats.org/officeDocument/2006/relationships" r:embed="rId4"/>
      <a:srcRect/>
      <a:tile tx="0" ty="0" sx="100000" sy="100000" flip="none" algn="tl"/>
    </a:blipFill>
    <a:ln w="3175">
      <a:solidFill>
        <a:srgbClr val="000000"/>
      </a:solidFill>
      <a:prstDash val="solid"/>
    </a:ln>
  </c:spPr>
  <c:txPr>
    <a:bodyPr/>
    <a:lstStyle/>
    <a:p>
      <a:pPr>
        <a:defRPr sz="7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5"/>
  <c:userShapes r:id="rId6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percentStacked"/>
        <c:ser>
          <c:idx val="0"/>
          <c:order val="0"/>
          <c:tx>
            <c:strRef>
              <c:f>Feuil8!$B$14</c:f>
              <c:strCache>
                <c:ptCount val="1"/>
                <c:pt idx="0">
                  <c:v>60 سنة فما فوق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Feuil8!$A$15:$A$26</c:f>
              <c:strCache>
                <c:ptCount val="12"/>
                <c:pt idx="0">
                  <c:v>الدار البيضاء الكبرى - سطات</c:v>
                </c:pt>
                <c:pt idx="1">
                  <c:v>الشرق</c:v>
                </c:pt>
                <c:pt idx="2">
                  <c:v>الرباط - سلا - القنيطرة</c:v>
                </c:pt>
                <c:pt idx="3">
                  <c:v>فاس - مكناس</c:v>
                </c:pt>
                <c:pt idx="4">
                  <c:v>طنجة - تطوان - الحسيمة</c:v>
                </c:pt>
                <c:pt idx="5">
                  <c:v>مراكش - آسفي</c:v>
                </c:pt>
                <c:pt idx="6">
                  <c:v>بني ملال - خنيفرة</c:v>
                </c:pt>
                <c:pt idx="7">
                  <c:v>كلميم - واد نون</c:v>
                </c:pt>
                <c:pt idx="8">
                  <c:v>سوس - ماسة</c:v>
                </c:pt>
                <c:pt idx="9">
                  <c:v>درعة - تافيلالت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Feuil8!$B$15:$B$26</c:f>
              <c:numCache>
                <c:formatCode>0.0</c:formatCode>
                <c:ptCount val="12"/>
                <c:pt idx="0">
                  <c:v>9.6207340808536443</c:v>
                </c:pt>
                <c:pt idx="1">
                  <c:v>10.267926816390801</c:v>
                </c:pt>
                <c:pt idx="2">
                  <c:v>9.6915130008640187</c:v>
                </c:pt>
                <c:pt idx="3">
                  <c:v>10.211270915953833</c:v>
                </c:pt>
                <c:pt idx="4">
                  <c:v>9.1402768813811139</c:v>
                </c:pt>
                <c:pt idx="5">
                  <c:v>9.7504379629345053</c:v>
                </c:pt>
                <c:pt idx="6">
                  <c:v>10.595339992073457</c:v>
                </c:pt>
                <c:pt idx="7">
                  <c:v>8.0429761268818982</c:v>
                </c:pt>
                <c:pt idx="8">
                  <c:v>8.0692476524976566</c:v>
                </c:pt>
                <c:pt idx="9">
                  <c:v>8.123342949841371</c:v>
                </c:pt>
                <c:pt idx="10">
                  <c:v>5.3582382160855273</c:v>
                </c:pt>
                <c:pt idx="11">
                  <c:v>3.5099119273025412</c:v>
                </c:pt>
              </c:numCache>
            </c:numRef>
          </c:val>
        </c:ser>
        <c:ser>
          <c:idx val="1"/>
          <c:order val="1"/>
          <c:tx>
            <c:strRef>
              <c:f>Feuil8!$C$14</c:f>
              <c:strCache>
                <c:ptCount val="1"/>
                <c:pt idx="0">
                  <c:v>15 – 59 سنة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Feuil8!$A$15:$A$26</c:f>
              <c:strCache>
                <c:ptCount val="12"/>
                <c:pt idx="0">
                  <c:v>الدار البيضاء الكبرى - سطات</c:v>
                </c:pt>
                <c:pt idx="1">
                  <c:v>الشرق</c:v>
                </c:pt>
                <c:pt idx="2">
                  <c:v>الرباط - سلا - القنيطرة</c:v>
                </c:pt>
                <c:pt idx="3">
                  <c:v>فاس - مكناس</c:v>
                </c:pt>
                <c:pt idx="4">
                  <c:v>طنجة - تطوان - الحسيمة</c:v>
                </c:pt>
                <c:pt idx="5">
                  <c:v>مراكش - آسفي</c:v>
                </c:pt>
                <c:pt idx="6">
                  <c:v>بني ملال - خنيفرة</c:v>
                </c:pt>
                <c:pt idx="7">
                  <c:v>كلميم - واد نون</c:v>
                </c:pt>
                <c:pt idx="8">
                  <c:v>سوس - ماسة</c:v>
                </c:pt>
                <c:pt idx="9">
                  <c:v>درعة - تافيلالت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Feuil8!$C$15:$C$26</c:f>
              <c:numCache>
                <c:formatCode>0.0</c:formatCode>
                <c:ptCount val="12"/>
                <c:pt idx="0">
                  <c:v>65.621899486573582</c:v>
                </c:pt>
                <c:pt idx="1">
                  <c:v>64.484803888036964</c:v>
                </c:pt>
                <c:pt idx="2">
                  <c:v>65.036929985974638</c:v>
                </c:pt>
                <c:pt idx="3">
                  <c:v>64.058012343918648</c:v>
                </c:pt>
                <c:pt idx="4">
                  <c:v>64.893127025823375</c:v>
                </c:pt>
                <c:pt idx="5">
                  <c:v>63.941154173197525</c:v>
                </c:pt>
                <c:pt idx="6">
                  <c:v>62.990121795661715</c:v>
                </c:pt>
                <c:pt idx="7">
                  <c:v>65.500974336209609</c:v>
                </c:pt>
                <c:pt idx="8">
                  <c:v>64.850735919652536</c:v>
                </c:pt>
                <c:pt idx="9">
                  <c:v>63.03270511472418</c:v>
                </c:pt>
                <c:pt idx="10">
                  <c:v>65.661270341459641</c:v>
                </c:pt>
                <c:pt idx="11">
                  <c:v>63.371354879987194</c:v>
                </c:pt>
              </c:numCache>
            </c:numRef>
          </c:val>
        </c:ser>
        <c:ser>
          <c:idx val="2"/>
          <c:order val="2"/>
          <c:tx>
            <c:strRef>
              <c:f>Feuil8!$D$14</c:f>
              <c:strCache>
                <c:ptCount val="1"/>
                <c:pt idx="0">
                  <c:v>00 – 14 سنة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Feuil8!$A$15:$A$26</c:f>
              <c:strCache>
                <c:ptCount val="12"/>
                <c:pt idx="0">
                  <c:v>الدار البيضاء الكبرى - سطات</c:v>
                </c:pt>
                <c:pt idx="1">
                  <c:v>الشرق</c:v>
                </c:pt>
                <c:pt idx="2">
                  <c:v>الرباط - سلا - القنيطرة</c:v>
                </c:pt>
                <c:pt idx="3">
                  <c:v>فاس - مكناس</c:v>
                </c:pt>
                <c:pt idx="4">
                  <c:v>طنجة - تطوان - الحسيمة</c:v>
                </c:pt>
                <c:pt idx="5">
                  <c:v>مراكش - آسفي</c:v>
                </c:pt>
                <c:pt idx="6">
                  <c:v>بني ملال - خنيفرة</c:v>
                </c:pt>
                <c:pt idx="7">
                  <c:v>كلميم - واد نون</c:v>
                </c:pt>
                <c:pt idx="8">
                  <c:v>سوس - ماسة</c:v>
                </c:pt>
                <c:pt idx="9">
                  <c:v>درعة - تافيلالت</c:v>
                </c:pt>
                <c:pt idx="10">
                  <c:v>العيون -  الساقية الحمراء</c:v>
                </c:pt>
                <c:pt idx="11">
                  <c:v>الداخلة - وادي الذهب</c:v>
                </c:pt>
              </c:strCache>
            </c:strRef>
          </c:cat>
          <c:val>
            <c:numRef>
              <c:f>Feuil8!$D$15:$D$26</c:f>
              <c:numCache>
                <c:formatCode>0.0</c:formatCode>
                <c:ptCount val="12"/>
                <c:pt idx="0">
                  <c:v>24.757366432572766</c:v>
                </c:pt>
                <c:pt idx="1">
                  <c:v>25.247269295572174</c:v>
                </c:pt>
                <c:pt idx="2">
                  <c:v>25.271557013161686</c:v>
                </c:pt>
                <c:pt idx="3">
                  <c:v>25.730716740127384</c:v>
                </c:pt>
                <c:pt idx="4">
                  <c:v>25.966596092795456</c:v>
                </c:pt>
                <c:pt idx="5">
                  <c:v>26.308407863867789</c:v>
                </c:pt>
                <c:pt idx="6">
                  <c:v>26.414538212264826</c:v>
                </c:pt>
                <c:pt idx="7">
                  <c:v>26.456049536908068</c:v>
                </c:pt>
                <c:pt idx="8">
                  <c:v>27.080016427849475</c:v>
                </c:pt>
                <c:pt idx="9">
                  <c:v>28.843951935434635</c:v>
                </c:pt>
                <c:pt idx="10">
                  <c:v>28.980491442454568</c:v>
                </c:pt>
                <c:pt idx="11">
                  <c:v>33.118733192710259</c:v>
                </c:pt>
              </c:numCache>
            </c:numRef>
          </c:val>
        </c:ser>
        <c:gapWidth val="56"/>
        <c:overlap val="100"/>
        <c:axId val="68888832"/>
        <c:axId val="68894720"/>
      </c:barChart>
      <c:catAx>
        <c:axId val="68888832"/>
        <c:scaling>
          <c:orientation val="minMax"/>
        </c:scaling>
        <c:axPos val="b"/>
        <c:numFmt formatCode="General" sourceLinked="1"/>
        <c:tickLblPos val="nextTo"/>
        <c:txPr>
          <a:bodyPr rot="1500000"/>
          <a:lstStyle/>
          <a:p>
            <a:pPr>
              <a:defRPr sz="1400"/>
            </a:pPr>
            <a:endParaRPr lang="fr-FR"/>
          </a:p>
        </c:txPr>
        <c:crossAx val="68894720"/>
        <c:crosses val="autoZero"/>
        <c:auto val="1"/>
        <c:lblAlgn val="ctr"/>
        <c:lblOffset val="100"/>
      </c:catAx>
      <c:valAx>
        <c:axId val="68894720"/>
        <c:scaling>
          <c:orientation val="minMax"/>
          <c:min val="0"/>
        </c:scaling>
        <c:delete val="1"/>
        <c:axPos val="l"/>
        <c:majorGridlines/>
        <c:numFmt formatCode="0%" sourceLinked="1"/>
        <c:tickLblPos val="none"/>
        <c:crossAx val="6888883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4001678330184556"/>
          <c:y val="0.89623149156076098"/>
          <c:w val="0.48471763796144424"/>
          <c:h val="8.8082343718864406E-2"/>
        </c:manualLayout>
      </c:layout>
      <c:txPr>
        <a:bodyPr/>
        <a:lstStyle/>
        <a:p>
          <a:pPr>
            <a:defRPr sz="1400" b="1"/>
          </a:pPr>
          <a:endParaRPr lang="fr-FR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5999565674463126"/>
                  <c:y val="-4.6569320580541564E-2"/>
                </c:manualLayout>
              </c:layout>
              <c:tx>
                <c:rich>
                  <a:bodyPr/>
                  <a:lstStyle/>
                  <a:p>
                    <a:r>
                      <a:rPr lang="ar-SA" smtClean="0"/>
                      <a:t>ذكور</a:t>
                    </a:r>
                    <a:r>
                      <a:t>
49%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4538241211899867"/>
                  <c:y val="-1.0885995832112935E-2"/>
                </c:manualLayout>
              </c:layout>
              <c:tx>
                <c:rich>
                  <a:bodyPr/>
                  <a:lstStyle/>
                  <a:p>
                    <a:r>
                      <a:rPr lang="ar-SA" dirty="0" smtClean="0"/>
                      <a:t>إناث</a:t>
                    </a:r>
                    <a:r>
                      <a:t>
51%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1432747816444817"/>
                      <c:h val="0.2188582581733342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Group_Ages!$J$24:$J$25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Group_Ages!$K$24:$K$25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lang="fr-FR" sz="1600" b="1" kern="1200" dirty="0">
          <a:solidFill>
            <a:schemeClr val="tx1"/>
          </a:solidFill>
          <a:latin typeface="Arial" charset="0"/>
          <a:ea typeface="+mn-ea"/>
          <a:cs typeface="Arial" charset="0"/>
        </a:defRPr>
      </a:pPr>
      <a:endParaRPr lang="fr-F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2065785463928375"/>
                  <c:y val="-8.3455794474014702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ar-SA" sz="1200" dirty="0" smtClean="0"/>
                      <a:t>حضري</a:t>
                    </a:r>
                    <a:r>
                      <a:rPr lang="en-US" sz="1200" dirty="0"/>
                      <a:t>
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033494921345947"/>
                  <c:y val="4.1997437995104935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ar-SA" sz="1400" smtClean="0">
                        <a:latin typeface="Arial" pitchFamily="34" charset="0"/>
                        <a:cs typeface="Arial" pitchFamily="34" charset="0"/>
                      </a:rPr>
                      <a:t>قروي</a:t>
                    </a:r>
                    <a:r>
                      <a:rPr lang="en-US" sz="1400" dirty="0">
                        <a:latin typeface="Arial" pitchFamily="34" charset="0"/>
                        <a:cs typeface="Arial" pitchFamily="34" charset="0"/>
                      </a:rPr>
                      <a:t>
41%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Group_Ages!$A$37:$A$38</c:f>
              <c:strCache>
                <c:ptCount val="2"/>
                <c:pt idx="0">
                  <c:v>urbain</c:v>
                </c:pt>
                <c:pt idx="1">
                  <c:v>rural</c:v>
                </c:pt>
              </c:strCache>
            </c:strRef>
          </c:cat>
          <c:val>
            <c:numRef>
              <c:f>Group_Ages!$B$37:$B$38</c:f>
              <c:numCache>
                <c:formatCode>0.0</c:formatCode>
                <c:ptCount val="2"/>
                <c:pt idx="0">
                  <c:v>59.154345587054294</c:v>
                </c:pt>
                <c:pt idx="1">
                  <c:v>40.845654412945578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b="1"/>
      </a:pPr>
      <a:endParaRPr lang="fr-F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1494766535625132"/>
                  <c:y val="-3.4298272414176323E-2"/>
                </c:manualLayout>
              </c:layout>
              <c:tx>
                <c:rich>
                  <a:bodyPr/>
                  <a:lstStyle/>
                  <a:p>
                    <a:r>
                      <a:rPr lang="ar-SA" dirty="0" smtClean="0"/>
                      <a:t>أقل</a:t>
                    </a:r>
                    <a:r>
                      <a:rPr lang="ar-SA" baseline="0" dirty="0" smtClean="0"/>
                      <a:t> من 70 سنة</a:t>
                    </a:r>
                    <a:r>
                      <a:rPr lang="fr-FR" dirty="0"/>
                      <a:t>
55%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979132904836298"/>
                  <c:y val="-0.131026674119542"/>
                </c:manualLayout>
              </c:layout>
              <c:tx>
                <c:rich>
                  <a:bodyPr/>
                  <a:lstStyle/>
                  <a:p>
                    <a:r>
                      <a:rPr lang="ar-SA" smtClean="0"/>
                      <a:t>من 70 إلى 79 سنة </a:t>
                    </a:r>
                    <a:r>
                      <a:rPr lang="en-US" smtClean="0"/>
                      <a:t> </a:t>
                    </a:r>
                    <a:endParaRPr lang="ar-SA" smtClean="0"/>
                  </a:p>
                  <a:p>
                    <a:r>
                      <a:rPr lang="en-US" smtClean="0"/>
                      <a:t>28</a:t>
                    </a:r>
                    <a:r>
                      <a:rPr lang="en-US" dirty="0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ar-SA" smtClean="0"/>
                      <a:t>80 سنة فما فوق</a:t>
                    </a:r>
                    <a:r>
                      <a:rPr lang="fr-FR" dirty="0"/>
                      <a:t>
17%</a:t>
                    </a:r>
                  </a:p>
                </c:rich>
              </c:tx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Group_Ages!$A$42:$A$44</c:f>
              <c:strCache>
                <c:ptCount val="3"/>
                <c:pt idx="0">
                  <c:v>moins de 70 ans</c:v>
                </c:pt>
                <c:pt idx="1">
                  <c:v>70 - 79 ans</c:v>
                </c:pt>
                <c:pt idx="2">
                  <c:v>80 ans et plus</c:v>
                </c:pt>
              </c:strCache>
            </c:strRef>
          </c:cat>
          <c:val>
            <c:numRef>
              <c:f>Group_Ages!$B$42:$B$44</c:f>
              <c:numCache>
                <c:formatCode>0.0</c:formatCode>
                <c:ptCount val="3"/>
                <c:pt idx="0">
                  <c:v>55.4</c:v>
                </c:pt>
                <c:pt idx="1">
                  <c:v>28</c:v>
                </c:pt>
                <c:pt idx="2" formatCode="General">
                  <c:v>16.600000000000001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b="1"/>
      </a:pPr>
      <a:endParaRPr lang="fr-FR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0.19902</cdr:x>
      <cdr:y>0.20882</cdr:y>
    </cdr:from>
    <cdr:to>
      <cdr:x>0.27235</cdr:x>
      <cdr:y>0.26102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357322" y="857256"/>
          <a:ext cx="50006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sz="1100" b="1" dirty="0" smtClean="0">
              <a:solidFill>
                <a:srgbClr val="FF0000"/>
              </a:solidFill>
            </a:rPr>
            <a:t>2,58</a:t>
          </a:r>
          <a:endParaRPr lang="fr-FR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0.31425</cdr:x>
      <cdr:y>0.19142</cdr:y>
    </cdr:from>
    <cdr:to>
      <cdr:x>0.38757</cdr:x>
      <cdr:y>0.24362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2143140" y="785818"/>
          <a:ext cx="50006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1100" b="1" dirty="0" smtClean="0">
              <a:solidFill>
                <a:srgbClr val="FF0000"/>
              </a:solidFill>
            </a:rPr>
            <a:t>2,61</a:t>
          </a:r>
          <a:endParaRPr lang="fr-FR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0.45042</cdr:x>
      <cdr:y>0.27842</cdr:y>
    </cdr:from>
    <cdr:to>
      <cdr:x>0.52375</cdr:x>
      <cdr:y>0.33063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3071834" y="1143008"/>
          <a:ext cx="50006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1100" b="1" dirty="0" smtClean="0">
              <a:solidFill>
                <a:srgbClr val="FF0000"/>
              </a:solidFill>
            </a:rPr>
            <a:t>2,06</a:t>
          </a:r>
          <a:endParaRPr lang="fr-FR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0.5866</cdr:x>
      <cdr:y>0.40023</cdr:y>
    </cdr:from>
    <cdr:to>
      <cdr:x>0.65992</cdr:x>
      <cdr:y>0.45244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4000528" y="1643074"/>
          <a:ext cx="50006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1100" b="1" dirty="0" smtClean="0">
              <a:solidFill>
                <a:srgbClr val="FF0000"/>
              </a:solidFill>
            </a:rPr>
            <a:t>1,38</a:t>
          </a:r>
          <a:endParaRPr lang="fr-FR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0.72277</cdr:x>
      <cdr:y>0.50464</cdr:y>
    </cdr:from>
    <cdr:to>
      <cdr:x>0.79609</cdr:x>
      <cdr:y>0.55685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4929222" y="2071702"/>
          <a:ext cx="50006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1100" b="1" dirty="0" smtClean="0">
              <a:solidFill>
                <a:srgbClr val="FF0000"/>
              </a:solidFill>
            </a:rPr>
            <a:t>1,25</a:t>
          </a:r>
          <a:endParaRPr lang="fr-FR" sz="11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0.77193</cdr:x>
      <cdr:y>0.23202</cdr:y>
    </cdr:from>
    <cdr:to>
      <cdr:x>0.93094</cdr:x>
      <cdr:y>0.28889</cdr:y>
    </cdr:to>
    <cdr:sp macro="" textlink="">
      <cdr:nvSpPr>
        <cdr:cNvPr id="1638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3273" y="745877"/>
          <a:ext cx="647484" cy="182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ar-MA" sz="1000" b="1" i="0" strike="noStrike" dirty="0" smtClean="0">
              <a:solidFill>
                <a:srgbClr val="000000"/>
              </a:solidFill>
              <a:latin typeface="Arial"/>
              <a:cs typeface="Arial"/>
            </a:rPr>
            <a:t>إناث</a:t>
          </a:r>
          <a:endParaRPr lang="fr-FR" sz="9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0.08772</cdr:x>
      <cdr:y>0.23452</cdr:y>
    </cdr:from>
    <cdr:to>
      <cdr:x>0.27455</cdr:x>
      <cdr:y>0.28889</cdr:y>
    </cdr:to>
    <cdr:sp macro="" textlink="">
      <cdr:nvSpPr>
        <cdr:cNvPr id="1638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7191" y="753914"/>
          <a:ext cx="760768" cy="1747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ar-MA" sz="1000" b="1" i="0" strike="noStrike" dirty="0" smtClean="0">
              <a:solidFill>
                <a:srgbClr val="000000"/>
              </a:solidFill>
              <a:latin typeface="Arial"/>
              <a:cs typeface="Arial"/>
            </a:rPr>
            <a:t>ذكور</a:t>
          </a:r>
          <a:endParaRPr lang="fr-FR" sz="9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0.77791</cdr:x>
      <cdr:y>0.23202</cdr:y>
    </cdr:from>
    <cdr:to>
      <cdr:x>0.93094</cdr:x>
      <cdr:y>0.28593</cdr:y>
    </cdr:to>
    <cdr:sp macro="" textlink="">
      <cdr:nvSpPr>
        <cdr:cNvPr id="1638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6148" y="753608"/>
          <a:ext cx="646465" cy="175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ar-MA" sz="1000" b="1" i="0" strike="noStrike" dirty="0" smtClean="0">
              <a:solidFill>
                <a:srgbClr val="000000"/>
              </a:solidFill>
              <a:latin typeface="Arial"/>
              <a:cs typeface="Arial"/>
            </a:rPr>
            <a:t>إناث</a:t>
          </a:r>
          <a:endParaRPr lang="fr-FR" sz="9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0.11838</cdr:x>
      <cdr:y>0.23452</cdr:y>
    </cdr:from>
    <cdr:to>
      <cdr:x>0.27455</cdr:x>
      <cdr:y>0.28592</cdr:y>
    </cdr:to>
    <cdr:sp macro="" textlink="">
      <cdr:nvSpPr>
        <cdr:cNvPr id="1638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0067" y="761728"/>
          <a:ext cx="659728" cy="1669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ar-MA" sz="1000" b="1" i="0" strike="noStrike" dirty="0" smtClean="0">
              <a:solidFill>
                <a:srgbClr val="000000"/>
              </a:solidFill>
              <a:latin typeface="Arial"/>
              <a:cs typeface="Arial"/>
            </a:rPr>
            <a:t>ذكور</a:t>
          </a:r>
          <a:endParaRPr lang="fr-FR" sz="9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0.77778</cdr:x>
      <cdr:y>0.72955</cdr:y>
    </cdr:from>
    <cdr:to>
      <cdr:x>0.9086</cdr:x>
      <cdr:y>0.928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500858" y="2357454"/>
          <a:ext cx="1093426" cy="641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ar-MA" sz="1100" b="1" dirty="0" smtClean="0"/>
            <a:t>شبكة لتوزيع الماء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0.61538</cdr:x>
      <cdr:y>0.72955</cdr:y>
    </cdr:from>
    <cdr:to>
      <cdr:x>0.77558</cdr:x>
      <cdr:y>0.928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143536" y="2357454"/>
          <a:ext cx="1338981" cy="641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1"/>
          <a:r>
            <a:rPr lang="ar-MA" sz="1100" b="1" dirty="0" smtClean="0"/>
            <a:t>شبكة لتوزيع الكهرباء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0.49573</cdr:x>
      <cdr:y>0.72955</cdr:y>
    </cdr:from>
    <cdr:to>
      <cdr:x>0.62656</cdr:x>
      <cdr:y>0.928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4143404" y="2357454"/>
          <a:ext cx="1093509" cy="641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1"/>
          <a:r>
            <a:rPr lang="ar-MA" sz="1200" b="1" dirty="0" smtClean="0"/>
            <a:t>حمام محلي</a:t>
          </a:r>
          <a:endParaRPr lang="fr-FR" sz="1200" b="1" dirty="0"/>
        </a:p>
      </cdr:txBody>
    </cdr:sp>
  </cdr:relSizeAnchor>
  <cdr:relSizeAnchor xmlns:cdr="http://schemas.openxmlformats.org/drawingml/2006/chartDrawing">
    <cdr:from>
      <cdr:x>0.32479</cdr:x>
      <cdr:y>0.72955</cdr:y>
    </cdr:from>
    <cdr:to>
      <cdr:x>0.47969</cdr:x>
      <cdr:y>0.928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714644" y="2357454"/>
          <a:ext cx="1294723" cy="641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1"/>
          <a:r>
            <a:rPr lang="ar-MA" sz="1100" b="1" dirty="0" smtClean="0"/>
            <a:t>حمام </a:t>
          </a:r>
          <a:r>
            <a:rPr lang="ar-MA" b="1" dirty="0" smtClean="0"/>
            <a:t>عصري أو رشاشة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0.20513</cdr:x>
      <cdr:y>0.72955</cdr:y>
    </cdr:from>
    <cdr:to>
      <cdr:x>0.33595</cdr:x>
      <cdr:y>0.928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1714512" y="2357454"/>
          <a:ext cx="1093426" cy="641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1"/>
          <a:r>
            <a:rPr lang="ar-MA" sz="1100" b="1" dirty="0" smtClean="0"/>
            <a:t>مرحاض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0.06838</cdr:x>
      <cdr:y>0.72955</cdr:y>
    </cdr:from>
    <cdr:to>
      <cdr:x>0.19921</cdr:x>
      <cdr:y>0.928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571504" y="2357454"/>
          <a:ext cx="1093509" cy="641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1"/>
          <a:r>
            <a:rPr lang="ar-MA" sz="1100" b="1" dirty="0" smtClean="0"/>
            <a:t>مطبخ</a:t>
          </a:r>
          <a:endParaRPr lang="fr-FR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CB7978-FBDA-46BE-9A73-56FC9D50FBAF}" type="datetimeFigureOut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13850"/>
            <a:ext cx="2974975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7788" y="9213850"/>
            <a:ext cx="2974975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3D5DF385-EDBA-4B58-8C3A-EC5FA1A6492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727075"/>
            <a:ext cx="4851400" cy="3638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8513"/>
            <a:ext cx="549275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24B7E966-5BB5-4949-A41C-40B1382B602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563E1-39F2-4660-9B98-BB5E4AEB208E}" type="slidenum">
              <a:rPr lang="fr-FR" altLang="fr-FR"/>
              <a:pPr/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30724" name="Espace réservé du numéro de diapositive 3"/>
          <p:cNvSpPr txBox="1">
            <a:spLocks noGrp="1"/>
          </p:cNvSpPr>
          <p:nvPr/>
        </p:nvSpPr>
        <p:spPr bwMode="auto">
          <a:xfrm>
            <a:off x="3887789" y="9213852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4E18FA38-D047-4B5A-8A96-67AF6ED33865}" type="slidenum">
              <a:rPr lang="fr-FR" altLang="fr-FR" sz="1200"/>
              <a:pPr algn="r" eaLnBrk="1" hangingPunct="1"/>
              <a:t>23</a:t>
            </a:fld>
            <a:endParaRPr lang="fr-FR" altLang="fr-FR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Espace réservé du numéro de diapositive 3"/>
          <p:cNvSpPr txBox="1">
            <a:spLocks noGrp="1"/>
          </p:cNvSpPr>
          <p:nvPr/>
        </p:nvSpPr>
        <p:spPr bwMode="auto">
          <a:xfrm>
            <a:off x="3887239" y="9214136"/>
            <a:ext cx="2975477" cy="48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59" tIns="47329" rIns="94659" bIns="47329" anchor="b"/>
          <a:lstStyle/>
          <a:p>
            <a:pPr algn="r" eaLnBrk="1" hangingPunct="1"/>
            <a:fld id="{260DD8C7-086C-4FA0-A02B-DA1B12B6D4E8}" type="slidenum">
              <a:rPr lang="fr-FR" altLang="fr-FR" sz="1200">
                <a:solidFill>
                  <a:schemeClr val="tx1"/>
                </a:solidFill>
              </a:rPr>
              <a:pPr algn="r" eaLnBrk="1" hangingPunct="1"/>
              <a:t>26</a:t>
            </a:fld>
            <a:endParaRPr lang="fr-FR" alt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C65C6-FA91-40F2-A095-5E0F170CEA2E}" type="slidenum">
              <a:rPr lang="fr-FR" altLang="fr-FR"/>
              <a:pPr/>
              <a:t>27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F8195-5B47-4AE8-AF1C-45856782CC84}" type="slidenum">
              <a:rPr lang="fr-FR" altLang="fr-FR"/>
              <a:pPr/>
              <a:t>29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F8C150-4F43-49F3-8187-158FB3DD6459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58372" name="Espace réservé du numéro de diapositive 3"/>
          <p:cNvSpPr txBox="1">
            <a:spLocks noGrp="1"/>
          </p:cNvSpPr>
          <p:nvPr/>
        </p:nvSpPr>
        <p:spPr bwMode="auto">
          <a:xfrm>
            <a:off x="3887788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728B371-6376-4CEA-9EAC-6CCE2E98A427}" type="slidenum">
              <a:rPr lang="fr-FR" altLang="fr-FR" sz="1200">
                <a:solidFill>
                  <a:schemeClr val="tx1"/>
                </a:solidFill>
              </a:rPr>
              <a:pPr algn="r" eaLnBrk="1" hangingPunct="1"/>
              <a:t>46</a:t>
            </a:fld>
            <a:endParaRPr lang="fr-FR" alt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60420" name="Espace réservé du numéro de diapositive 3"/>
          <p:cNvSpPr txBox="1">
            <a:spLocks noGrp="1"/>
          </p:cNvSpPr>
          <p:nvPr/>
        </p:nvSpPr>
        <p:spPr bwMode="auto">
          <a:xfrm>
            <a:off x="3887788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C58757A-6FE4-4C31-87DE-755F0FFCBBEE}" type="slidenum">
              <a:rPr lang="fr-FR" altLang="fr-FR" sz="1200">
                <a:solidFill>
                  <a:schemeClr val="tx1"/>
                </a:solidFill>
              </a:rPr>
              <a:pPr algn="r" eaLnBrk="1" hangingPunct="1"/>
              <a:t>47</a:t>
            </a:fld>
            <a:endParaRPr lang="fr-FR" alt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64516" name="Espace réservé du numéro de diapositive 3"/>
          <p:cNvSpPr txBox="1">
            <a:spLocks noGrp="1"/>
          </p:cNvSpPr>
          <p:nvPr/>
        </p:nvSpPr>
        <p:spPr bwMode="auto">
          <a:xfrm>
            <a:off x="3887788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05D7D7A-E9D4-4C00-AB48-38CC12FCEE72}" type="slidenum">
              <a:rPr lang="fr-FR" altLang="fr-FR" sz="1200">
                <a:solidFill>
                  <a:schemeClr val="tx1"/>
                </a:solidFill>
              </a:rPr>
              <a:pPr algn="r" eaLnBrk="1" hangingPunct="1"/>
              <a:t>48</a:t>
            </a:fld>
            <a:endParaRPr lang="fr-FR" alt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84996" name="Espace réservé du numéro de diapositive 3"/>
          <p:cNvSpPr txBox="1">
            <a:spLocks noGrp="1"/>
          </p:cNvSpPr>
          <p:nvPr/>
        </p:nvSpPr>
        <p:spPr bwMode="auto">
          <a:xfrm>
            <a:off x="3887788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39E8438-5BD0-4663-891B-9B54CBFD5BA1}" type="slidenum">
              <a:rPr lang="fr-FR" altLang="fr-FR" sz="1200">
                <a:solidFill>
                  <a:schemeClr val="tx1"/>
                </a:solidFill>
              </a:rPr>
              <a:pPr algn="r" eaLnBrk="1" hangingPunct="1"/>
              <a:t>50</a:t>
            </a:fld>
            <a:endParaRPr lang="fr-FR" alt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921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6FA3C-8684-4527-B22A-48A00EC3E09F}" type="slidenum">
              <a:rPr lang="fr-FR" altLang="fr-FR"/>
              <a:pPr/>
              <a:t>53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6475" y="725488"/>
            <a:ext cx="4852988" cy="3640137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610101"/>
            <a:ext cx="5492750" cy="4365625"/>
          </a:xfrm>
          <a:noFill/>
          <a:ln/>
        </p:spPr>
        <p:txBody>
          <a:bodyPr/>
          <a:lstStyle/>
          <a:p>
            <a:endParaRPr lang="fr-FR" altLang="fr-F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90116" name="Espace réservé du numéro de diapositive 3"/>
          <p:cNvSpPr txBox="1">
            <a:spLocks noGrp="1"/>
          </p:cNvSpPr>
          <p:nvPr/>
        </p:nvSpPr>
        <p:spPr bwMode="auto">
          <a:xfrm>
            <a:off x="3887789" y="9213852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C4DDF991-5A3B-487B-ACEC-714A082192B2}" type="slidenum">
              <a:rPr lang="fr-FR" altLang="fr-FR" sz="1200"/>
              <a:pPr algn="r" eaLnBrk="1" hangingPunct="1"/>
              <a:t>60</a:t>
            </a:fld>
            <a:endParaRPr lang="fr-FR" altLang="fr-FR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E9D4B-A51B-4C24-BF51-80396AEFE0A5}" type="slidenum">
              <a:rPr lang="fr-FR" altLang="fr-FR"/>
              <a:pPr/>
              <a:t>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DFEEF-CA54-4A8A-9983-E4B869782B5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24580" name="Espace réservé du numéro de diapositive 3"/>
          <p:cNvSpPr txBox="1">
            <a:spLocks noGrp="1"/>
          </p:cNvSpPr>
          <p:nvPr/>
        </p:nvSpPr>
        <p:spPr bwMode="auto">
          <a:xfrm>
            <a:off x="3887788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040FC4B1-EBDA-48C4-9463-0F29294AF204}" type="slidenum">
              <a:rPr lang="fr-FR" altLang="fr-FR" sz="1200">
                <a:solidFill>
                  <a:schemeClr val="tx1"/>
                </a:solidFill>
              </a:rPr>
              <a:pPr algn="r" eaLnBrk="1" hangingPunct="1"/>
              <a:t>14</a:t>
            </a:fld>
            <a:endParaRPr lang="fr-FR" alt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9318D-3F43-40AD-8623-0F582703EE77}" type="slidenum">
              <a:rPr lang="fr-FR" altLang="fr-FR"/>
              <a:pPr/>
              <a:t>15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22532" name="Espace réservé du numéro de diapositive 3"/>
          <p:cNvSpPr txBox="1">
            <a:spLocks noGrp="1"/>
          </p:cNvSpPr>
          <p:nvPr/>
        </p:nvSpPr>
        <p:spPr bwMode="auto">
          <a:xfrm>
            <a:off x="3887788" y="9213850"/>
            <a:ext cx="2974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058BB914-9651-42C3-BFDD-815761C96EDA}" type="slidenum">
              <a:rPr lang="fr-FR" altLang="fr-FR" sz="1200">
                <a:solidFill>
                  <a:schemeClr val="tx1"/>
                </a:solidFill>
              </a:rPr>
              <a:pPr algn="r" eaLnBrk="1" hangingPunct="1"/>
              <a:t>19</a:t>
            </a:fld>
            <a:endParaRPr lang="fr-FR" alt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7E966-5BB5-4949-A41C-40B1382B6020}" type="slidenum">
              <a:rPr lang="fr-FR" altLang="fr-FR" smtClean="0"/>
              <a:pPr/>
              <a:t>20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3" descr="contenu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 userDrawn="1"/>
          </p:nvSpPr>
          <p:spPr bwMode="auto">
            <a:xfrm>
              <a:off x="2200" y="4103"/>
              <a:ext cx="13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fr-FR" sz="1400" b="1" smtClean="0">
                  <a:latin typeface="Century Gothic" panose="020B0502020202020204" pitchFamily="34" charset="0"/>
                </a:rPr>
                <a:t>www.hcp.ma</a:t>
              </a:r>
            </a:p>
          </p:txBody>
        </p:sp>
      </p:grp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475" y="6453188"/>
            <a:ext cx="187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fr-FR" altLang="fr-FR" smtClean="0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rgbClr val="F18E00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1275" y="6513513"/>
            <a:ext cx="1055688" cy="274637"/>
          </a:xfrm>
        </p:spPr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fld id="{2CE707A0-ACB1-40E9-B7A0-3987D4A63114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37475" y="6513513"/>
            <a:ext cx="1385888" cy="319087"/>
          </a:xfrm>
        </p:spPr>
        <p:txBody>
          <a:bodyPr/>
          <a:lstStyle>
            <a:lvl1pPr>
              <a:defRPr/>
            </a:lvl1pPr>
          </a:lstStyle>
          <a:p>
            <a:fld id="{A78154EC-06C5-425E-BDA1-24792E56EA0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84F2-E32A-4650-BE19-5D7D71FC9E44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7306E-7F50-40C9-B5F5-529EFFCAD2B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7ED9-5F1E-4034-9355-88173A4DF8E2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B99B8-8E2F-4516-9957-894E3025AD7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282A-CC7F-46FC-A1E4-E97CF47C3976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0DCAD-0CA1-41EB-9169-3780C47F821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A4B1D-26CA-4DC2-885C-84C596882D8B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2D9EE-0E12-4DD3-92BF-41C8116DDEA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7C9AC-E5C8-42A6-AA30-2F63E294C2E4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37C34-027F-4AED-8C65-F36CAA93A00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67BB9-81FD-4D65-8C87-D9B6D45790FD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74E6F-58DD-4A72-8DB9-819AB39C621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E6184-8ED2-4CDE-9302-56895AD1247D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5DD93-D777-453A-8EBA-1111F7F0CB5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7379C-D393-4F9E-A693-173399B83912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EB61E-1CB1-4069-A7FD-43171A78DEC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43EBD-D0F1-4770-8F92-241BDF980C53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90DD1-0648-4AB0-9B55-6B3E3BB11D8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E244-1C39-4E64-B597-7625F5070000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FE8A6-1BFF-4E1D-9FFC-AD2142DE7AE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F02A4-2435-4B59-8D3A-32484868E369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20B97-0961-4B82-8FE4-4FC80AA4CC0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11F0F-2F35-4056-9161-D92A57C699FB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D5B88-EB7B-4E52-ABC9-A8D680DEA20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3D797-73CC-4A01-8A0B-7C142AAB1E6F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DF0FF-F484-4893-ACD3-DE40E4B2572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657FD-0661-4FFB-8653-B875167A0653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A1FC9-BF41-4CD1-9F19-3A16D29E3C5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3CFA-ACA0-46F5-9A75-27FBFE160A53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6285E-0AB0-4922-950B-48CD4D9951E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1" name="Picture 3" descr="contenu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 Box 4"/>
            <p:cNvSpPr txBox="1">
              <a:spLocks noChangeArrowheads="1"/>
            </p:cNvSpPr>
            <p:nvPr userDrawn="1"/>
          </p:nvSpPr>
          <p:spPr bwMode="auto">
            <a:xfrm>
              <a:off x="2200" y="4103"/>
              <a:ext cx="13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18E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r-FR" altLang="fr-FR" sz="1400" b="1" smtClean="0">
                  <a:latin typeface="Century Gothic" panose="020B0502020202020204" pitchFamily="34" charset="0"/>
                </a:rPr>
                <a:t>www.hcp.ma</a:t>
              </a:r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765175"/>
            <a:ext cx="698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13513"/>
            <a:ext cx="1055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6E2A2E0-F718-40FB-95C9-31B6F34FD467}" type="datetime1">
              <a:rPr lang="fr-FR"/>
              <a:pPr>
                <a:defRPr/>
              </a:pPr>
              <a:t>13/10/2015</a:t>
            </a:fld>
            <a:endParaRPr lang="fr-FR"/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Calibri" pitchFamily="34" charset="0"/>
              </a:defRPr>
            </a:lvl1pPr>
          </a:lstStyle>
          <a:p>
            <a:fld id="{19C85F64-ED27-441B-8F75-D4B86C06D37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B003B"/>
        </a:buClr>
        <a:buSzPct val="120000"/>
        <a:buBlip>
          <a:blip r:embed="rId19"/>
        </a:buBlip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8E00"/>
        </a:buClr>
        <a:buSzPct val="120000"/>
        <a:buFont typeface="Arial" charset="0"/>
        <a:buBlip>
          <a:blip r:embed="rId20"/>
        </a:buBlip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Blip>
          <a:blip r:embed="rId21"/>
        </a:buBlip>
        <a:defRPr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D6E9D4-E47E-4EAC-AAD5-47DD3DCD3BFA}" type="slidenum">
              <a:rPr lang="fr-FR" altLang="fr-FR"/>
              <a:pPr/>
              <a:t>1</a:t>
            </a:fld>
            <a:endParaRPr lang="fr-FR" altLang="fr-FR" dirty="0"/>
          </a:p>
        </p:txBody>
      </p:sp>
      <p:sp>
        <p:nvSpPr>
          <p:cNvPr id="5123" name="Titre 1"/>
          <p:cNvSpPr>
            <a:spLocks noGrp="1"/>
          </p:cNvSpPr>
          <p:nvPr>
            <p:ph type="ctrTitle"/>
          </p:nvPr>
        </p:nvSpPr>
        <p:spPr>
          <a:xfrm>
            <a:off x="755650" y="1446213"/>
            <a:ext cx="7773988" cy="2217737"/>
          </a:xfrm>
        </p:spPr>
        <p:txBody>
          <a:bodyPr/>
          <a:lstStyle/>
          <a:p>
            <a:pPr rtl="1">
              <a:spcBef>
                <a:spcPts val="1200"/>
              </a:spcBef>
            </a:pPr>
            <a:r>
              <a:rPr lang="ar-SA" sz="3200" dirty="0" err="1" smtClean="0"/>
              <a:t>الإحصا</a:t>
            </a:r>
            <a:r>
              <a:rPr lang="ar-MA" sz="3200" dirty="0" smtClean="0"/>
              <a:t>ء العام للسكان والسكنى 2014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ar-SA" sz="3200" dirty="0" smtClean="0"/>
              <a:t>النتائج الرئيسية</a:t>
            </a:r>
            <a:endParaRPr lang="fr-FR" altLang="fr-FR" sz="3200" dirty="0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05113" y="6021388"/>
            <a:ext cx="345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ar-SA" altLang="fr-FR" sz="1400" b="1" dirty="0" smtClean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الرباط، 13 </a:t>
            </a:r>
            <a:r>
              <a:rPr lang="ar-MA" altLang="fr-FR" sz="1400" b="1" dirty="0" smtClean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أكتوبر 2015</a:t>
            </a:r>
            <a:endParaRPr lang="fr-FR" altLang="fr-FR" sz="1400" b="1" dirty="0">
              <a:solidFill>
                <a:srgbClr val="7B003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B6BE60-09E6-4AB8-BBC8-5EC48DF9CF3D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642910" y="785794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MA" b="1" dirty="0">
                <a:solidFill>
                  <a:schemeClr val="accent6">
                    <a:lumMod val="75000"/>
                  </a:schemeClr>
                </a:solidFill>
              </a:rPr>
              <a:t>توزيع الأشخاص البالغين من العمر 60 سنة </a:t>
            </a:r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</a:rPr>
              <a:t>فأكثر </a:t>
            </a:r>
            <a:r>
              <a:rPr lang="ar-M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fr-FR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%</a:t>
            </a:r>
            <a:r>
              <a:rPr lang="ar-M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</a:rPr>
              <a:t>حسب </a:t>
            </a:r>
            <a:r>
              <a:rPr lang="ar-MA" b="1" dirty="0">
                <a:solidFill>
                  <a:schemeClr val="accent6">
                    <a:lumMod val="75000"/>
                  </a:schemeClr>
                </a:solidFill>
              </a:rPr>
              <a:t>وسط الإقامة والجنس ونوع النشاط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5214950"/>
            <a:ext cx="81438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18,8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من الأشخاص البالغين 60 سنة فما فوق نشيطين مشتغلين وتمثل هذه النسبة</a:t>
            </a:r>
            <a:endParaRPr kumimoji="0" lang="ar-S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7200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34,8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من بين الرجال و3,4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من بين النساء ؛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7200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15,1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بالوسط الحضري و24,0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بالوسط القروي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7200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ar-MA" sz="16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rtl="1" eaLnBrk="1" hangingPunct="1">
              <a:buFont typeface="Wingdings" pitchFamily="2" charset="2"/>
              <a:buChar char="v"/>
            </a:pPr>
            <a:r>
              <a:rPr lang="ar-MA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16,6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lang="ar-MA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MA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من الأشخاص البالغين 60 سنة فما فوق </a:t>
            </a:r>
            <a:r>
              <a:rPr lang="ar-MA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متقاعدون.</a:t>
            </a:r>
            <a:endParaRPr lang="ar-SA" sz="16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71476" y="1357295"/>
          <a:ext cx="8072493" cy="3714784"/>
        </p:xfrm>
        <a:graphic>
          <a:graphicData uri="http://schemas.openxmlformats.org/drawingml/2006/table">
            <a:tbl>
              <a:tblPr/>
              <a:tblGrid>
                <a:gridCol w="733863"/>
                <a:gridCol w="733863"/>
                <a:gridCol w="733863"/>
                <a:gridCol w="733863"/>
                <a:gridCol w="733863"/>
                <a:gridCol w="733863"/>
                <a:gridCol w="733863"/>
                <a:gridCol w="733863"/>
                <a:gridCol w="733863"/>
                <a:gridCol w="733863"/>
                <a:gridCol w="733863"/>
              </a:tblGrid>
              <a:tr h="525445"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مجموع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غير مصرح </a:t>
                      </a:r>
                      <a:r>
                        <a:rPr lang="ar-SA" sz="12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به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غير نشيط آخر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مسن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مريض أو عاجز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متقاعد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ملاك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ربة بيت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عاطل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نشيط مشتغل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r" rtl="0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614">
                <a:tc gridSpan="10"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حضري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0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ذكور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إناث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مجموع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614">
                <a:tc gridSpan="10"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قروي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ذكور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إناث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مجموع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614">
                <a:tc gridSpan="10">
                  <a:txBody>
                    <a:bodyPr/>
                    <a:lstStyle/>
                    <a:p>
                      <a:pPr algn="ctr" rtl="0" fontAlgn="b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مجموع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ذكور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إناث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833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مجموع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E06C14-EACC-4E34-BE25-8995A1F3C5C9}" type="slidenum">
              <a:rPr lang="fr-FR" altLang="fr-FR"/>
              <a:pPr/>
              <a:t>11</a:t>
            </a:fld>
            <a:endParaRPr lang="fr-FR" altLang="fr-FR"/>
          </a:p>
        </p:txBody>
      </p:sp>
      <p:graphicFrame>
        <p:nvGraphicFramePr>
          <p:cNvPr id="9" name="Graphique 8"/>
          <p:cNvGraphicFramePr/>
          <p:nvPr/>
        </p:nvGraphicFramePr>
        <p:xfrm>
          <a:off x="1187624" y="1268760"/>
          <a:ext cx="7056784" cy="351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3108" y="714356"/>
            <a:ext cx="5715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السكان البالغون من العمر 60 سنة فما فوق حسب المستوى </a:t>
            </a: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الدراسي (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%</a:t>
            </a:r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)</a:t>
            </a:r>
            <a:endParaRPr kumimoji="0" lang="ar-MA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3108" y="4857760"/>
            <a:ext cx="5000660" cy="15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70,5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من الأشخاص البالغين 60 سنة فما فوق بدون مستوى ؛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11,9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لديهم مستوى ابتدائي ؛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لديهم مستوى ثانوي ؛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2,4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لديهم مستوى عالي.</a:t>
            </a:r>
            <a:endParaRPr kumimoji="0" lang="ar-M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DF0FF-F484-4893-ACD3-DE40E4B25721}" type="slidenum">
              <a:rPr lang="fr-FR" altLang="fr-FR" smtClean="0"/>
              <a:pPr/>
              <a:t>12</a:t>
            </a:fld>
            <a:endParaRPr lang="fr-FR" altLang="fr-FR"/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765175"/>
            <a:ext cx="4067175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2C1C3F-594C-4052-9AF7-74431C4990A2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6" name="Rectangle 5"/>
          <p:cNvSpPr/>
          <p:nvPr/>
        </p:nvSpPr>
        <p:spPr>
          <a:xfrm>
            <a:off x="2239915" y="714356"/>
            <a:ext cx="484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MA" b="1" dirty="0">
                <a:solidFill>
                  <a:schemeClr val="accent6">
                    <a:lumMod val="75000"/>
                  </a:schemeClr>
                </a:solidFill>
              </a:rPr>
              <a:t>الأشخاص المسنون الذين يعيشون بمفردهم حسب </a:t>
            </a:r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</a:rPr>
              <a:t>الجنس </a:t>
            </a:r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(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%</a:t>
            </a:r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)</a:t>
            </a:r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5643578"/>
            <a:ext cx="828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5,2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من الأشخاص المسنين يعيشون بمفردهم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(أي 170</a:t>
            </a: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130) ، 73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منهم نساء (أي 124</a:t>
            </a: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M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615).</a:t>
            </a:r>
            <a:endParaRPr kumimoji="0" lang="ar-M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642910" y="1462087"/>
          <a:ext cx="7715303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C3CBC6-7A62-420D-B7A4-0EDAA455073E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79388" y="809625"/>
            <a:ext cx="8496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50000"/>
              </a:spcBef>
            </a:pPr>
            <a:endParaRPr lang="fr-FR" altLang="fr-FR" sz="2400" b="1">
              <a:solidFill>
                <a:srgbClr val="FF9933"/>
              </a:solidFill>
              <a:latin typeface="Calibri" pitchFamily="34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475656" y="857250"/>
            <a:ext cx="6336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MA" sz="1600" b="1" dirty="0" smtClean="0"/>
              <a:t>المعدل التركيبي </a:t>
            </a:r>
            <a:r>
              <a:rPr lang="ar-MA" sz="1600" b="1" dirty="0" smtClean="0"/>
              <a:t>للخصوبة (متوسط </a:t>
            </a:r>
            <a:r>
              <a:rPr lang="ar-SA" sz="1600" b="1" dirty="0" smtClean="0"/>
              <a:t>عدد </a:t>
            </a:r>
            <a:r>
              <a:rPr lang="ar-SA" sz="1600" b="1" dirty="0" smtClean="0"/>
              <a:t>الأطفال </a:t>
            </a:r>
            <a:r>
              <a:rPr lang="ar-SA" sz="1600" b="1" dirty="0" smtClean="0"/>
              <a:t>لكل </a:t>
            </a:r>
            <a:r>
              <a:rPr lang="ar-SA" sz="1600" b="1" dirty="0" err="1" smtClean="0"/>
              <a:t>إمرأة</a:t>
            </a:r>
            <a:r>
              <a:rPr lang="ar-MA" sz="1600" b="1" dirty="0" smtClean="0"/>
              <a:t>)</a:t>
            </a:r>
            <a:r>
              <a:rPr lang="ar-SA" sz="1600" b="1" dirty="0" smtClean="0"/>
              <a:t> </a:t>
            </a:r>
            <a:endParaRPr lang="fr-FR" sz="1600" b="1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1357290" y="1357298"/>
          <a:ext cx="644842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85786" y="521495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بلغ متوسط عدد الأطفال </a:t>
            </a:r>
            <a:r>
              <a:rPr lang="ar-MA" b="1" dirty="0" smtClean="0">
                <a:solidFill>
                  <a:schemeClr val="tx1"/>
                </a:solidFill>
              </a:rPr>
              <a:t>1</a:t>
            </a:r>
            <a:r>
              <a:rPr lang="fr-FR" b="1" dirty="0" smtClean="0">
                <a:solidFill>
                  <a:schemeClr val="tx1"/>
                </a:solidFill>
              </a:rPr>
              <a:t>2,2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ar-SA" b="1" dirty="0" smtClean="0">
                <a:solidFill>
                  <a:schemeClr val="tx1"/>
                </a:solidFill>
              </a:rPr>
              <a:t>طفل لكل </a:t>
            </a:r>
            <a:r>
              <a:rPr lang="ar-SA" b="1" dirty="0" err="1" smtClean="0">
                <a:solidFill>
                  <a:schemeClr val="tx1"/>
                </a:solidFill>
              </a:rPr>
              <a:t>إمرأة</a:t>
            </a:r>
            <a:r>
              <a:rPr lang="ar-SA" b="1" dirty="0" smtClean="0">
                <a:solidFill>
                  <a:schemeClr val="tx1"/>
                </a:solidFill>
              </a:rPr>
              <a:t> سنة </a:t>
            </a:r>
            <a:r>
              <a:rPr lang="ar-SA" b="1" dirty="0" smtClean="0">
                <a:solidFill>
                  <a:schemeClr val="tx1"/>
                </a:solidFill>
              </a:rPr>
              <a:t>2014</a:t>
            </a:r>
            <a:r>
              <a:rPr lang="ar-MA" b="1" dirty="0" smtClean="0">
                <a:solidFill>
                  <a:schemeClr val="tx1"/>
                </a:solidFill>
              </a:rPr>
              <a:t> مقابل 2,47 سنة 2004</a:t>
            </a:r>
          </a:p>
          <a:p>
            <a:pPr algn="just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ar-MA" b="1" dirty="0" smtClean="0">
                <a:solidFill>
                  <a:schemeClr val="tx1"/>
                </a:solidFill>
              </a:rPr>
              <a:t>2,01 </a:t>
            </a:r>
            <a:r>
              <a:rPr lang="ar-SA" b="1" dirty="0" smtClean="0">
                <a:solidFill>
                  <a:schemeClr val="tx1"/>
                </a:solidFill>
              </a:rPr>
              <a:t>في المدن</a:t>
            </a:r>
            <a:r>
              <a:rPr lang="ar-MA" b="1" dirty="0" smtClean="0">
                <a:solidFill>
                  <a:schemeClr val="tx1"/>
                </a:solidFill>
              </a:rPr>
              <a:t> و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ar-MA" b="1" dirty="0" smtClean="0">
                <a:solidFill>
                  <a:schemeClr val="tx1"/>
                </a:solidFill>
              </a:rPr>
              <a:t>2,55 </a:t>
            </a:r>
            <a:r>
              <a:rPr lang="ar-SA" b="1" dirty="0" smtClean="0">
                <a:solidFill>
                  <a:schemeClr val="tx1"/>
                </a:solidFill>
              </a:rPr>
              <a:t>في القرى.</a:t>
            </a:r>
            <a:endParaRPr lang="ar-SA" b="1" dirty="0" smtClean="0">
              <a:solidFill>
                <a:schemeClr val="tx1"/>
              </a:solidFill>
            </a:endParaRPr>
          </a:p>
          <a:p>
            <a:pPr algn="r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في الوسط الحضري، أصبحت الخصوبة ما دون عتبة تجديد الأجيال.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3A41AF-A9F8-43FB-8AD1-7C7CC33C6960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85704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MA" b="1" dirty="0" smtClean="0">
                <a:cs typeface="Times New Roman" pitchFamily="18" charset="0"/>
              </a:rPr>
              <a:t>معدل الخصوبة حسب السن و وسط الإقامة مابين 2004 و 2014</a:t>
            </a:r>
            <a:endParaRPr lang="fr-FR" b="1" dirty="0">
              <a:cs typeface="Times New Roman" pitchFamily="18" charset="0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857224" y="1484784"/>
          <a:ext cx="7531200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00034" y="5143512"/>
            <a:ext cx="814393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rtl="1">
              <a:lnSpc>
                <a:spcPct val="200000"/>
              </a:lnSpc>
              <a:defRPr/>
            </a:pPr>
            <a:r>
              <a:rPr lang="ar-S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في الوسط القروي، سجلت </a:t>
            </a:r>
            <a:r>
              <a:rPr lang="ar-SA" b="1" dirty="0" err="1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ا</a:t>
            </a:r>
            <a:r>
              <a:rPr lang="ar-M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لخصوبة </a:t>
            </a:r>
            <a:r>
              <a:rPr lang="ar-S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تراجعا مهما </a:t>
            </a:r>
            <a:r>
              <a:rPr lang="ar-M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لدى النساء البالغات من العمر ما بين </a:t>
            </a:r>
            <a:r>
              <a:rPr lang="ar-S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ar-M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20 </a:t>
            </a:r>
            <a:r>
              <a:rPr lang="ar-S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و </a:t>
            </a:r>
            <a:r>
              <a:rPr lang="ar-M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39</a:t>
            </a:r>
            <a:r>
              <a:rPr lang="ar-S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ar-MA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سنة.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0A8C27-5514-4CF8-BEFE-71ED66F99B1B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714480" y="785794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MA" b="1" dirty="0" smtClean="0"/>
              <a:t>المعدل التركيبي للخصوبة حسب </a:t>
            </a:r>
            <a:r>
              <a:rPr lang="ar-MA" b="1" dirty="0" smtClean="0"/>
              <a:t>الجهات سنة 2014 </a:t>
            </a:r>
            <a:endParaRPr lang="ar-MA" b="1" dirty="0" smtClean="0"/>
          </a:p>
        </p:txBody>
      </p:sp>
      <p:graphicFrame>
        <p:nvGraphicFramePr>
          <p:cNvPr id="6" name="Graphique 5"/>
          <p:cNvGraphicFramePr/>
          <p:nvPr/>
        </p:nvGraphicFramePr>
        <p:xfrm>
          <a:off x="323528" y="1124745"/>
          <a:ext cx="8568952" cy="409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00034" y="535782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SA" sz="1600" b="1" dirty="0" smtClean="0">
                <a:solidFill>
                  <a:schemeClr val="tx1"/>
                </a:solidFill>
              </a:rPr>
              <a:t>سجلت جهات الشرق </a:t>
            </a:r>
            <a:r>
              <a:rPr lang="ar-SA" sz="1600" b="1" dirty="0" err="1" smtClean="0">
                <a:solidFill>
                  <a:schemeClr val="tx1"/>
                </a:solidFill>
              </a:rPr>
              <a:t>و</a:t>
            </a:r>
            <a:r>
              <a:rPr lang="ar-SA" sz="1600" b="1" dirty="0" smtClean="0">
                <a:solidFill>
                  <a:schemeClr val="tx1"/>
                </a:solidFill>
              </a:rPr>
              <a:t> سوس-ماسة </a:t>
            </a:r>
            <a:r>
              <a:rPr lang="ar-SA" sz="1600" b="1" dirty="0" err="1" smtClean="0">
                <a:solidFill>
                  <a:schemeClr val="tx1"/>
                </a:solidFill>
              </a:rPr>
              <a:t>و</a:t>
            </a:r>
            <a:r>
              <a:rPr lang="ar-SA" sz="1600" b="1" dirty="0" smtClean="0">
                <a:solidFill>
                  <a:schemeClr val="tx1"/>
                </a:solidFill>
              </a:rPr>
              <a:t> </a:t>
            </a:r>
            <a:r>
              <a:rPr lang="ar-SA" sz="1600" b="1" dirty="0" err="1" smtClean="0">
                <a:solidFill>
                  <a:schemeClr val="tx1"/>
                </a:solidFill>
              </a:rPr>
              <a:t>كلميم</a:t>
            </a:r>
            <a:r>
              <a:rPr lang="ar-SA" sz="1600" b="1" dirty="0" smtClean="0">
                <a:solidFill>
                  <a:schemeClr val="tx1"/>
                </a:solidFill>
              </a:rPr>
              <a:t>-واد-نون </a:t>
            </a:r>
            <a:r>
              <a:rPr lang="ar-SA" sz="1600" b="1" dirty="0" err="1" smtClean="0">
                <a:solidFill>
                  <a:schemeClr val="tx1"/>
                </a:solidFill>
              </a:rPr>
              <a:t>و</a:t>
            </a:r>
            <a:r>
              <a:rPr lang="ar-SA" sz="1600" b="1" dirty="0" smtClean="0">
                <a:solidFill>
                  <a:schemeClr val="tx1"/>
                </a:solidFill>
              </a:rPr>
              <a:t> الرباط-سلا-القنيطرة معدلات خصوبة نسبيا ضئيلة</a:t>
            </a:r>
          </a:p>
          <a:p>
            <a:pPr algn="r" rtl="1">
              <a:buFont typeface="Wingdings" pitchFamily="2" charset="2"/>
              <a:buChar char="v"/>
            </a:pPr>
            <a:r>
              <a:rPr lang="ar-SA" sz="1600" b="1" dirty="0" smtClean="0">
                <a:solidFill>
                  <a:schemeClr val="tx1"/>
                </a:solidFill>
              </a:rPr>
              <a:t>وعرفت جهات الداخلة-</a:t>
            </a:r>
            <a:r>
              <a:rPr lang="ar-SA" sz="1600" b="1" dirty="0" err="1" smtClean="0">
                <a:solidFill>
                  <a:schemeClr val="tx1"/>
                </a:solidFill>
              </a:rPr>
              <a:t>وادالدهب</a:t>
            </a:r>
            <a:r>
              <a:rPr lang="ar-SA" sz="1600" b="1" dirty="0" smtClean="0">
                <a:solidFill>
                  <a:schemeClr val="tx1"/>
                </a:solidFill>
              </a:rPr>
              <a:t> و مراكش-</a:t>
            </a:r>
            <a:r>
              <a:rPr lang="ar-SA" sz="1600" b="1" dirty="0" err="1" smtClean="0">
                <a:solidFill>
                  <a:schemeClr val="tx1"/>
                </a:solidFill>
              </a:rPr>
              <a:t>آسفي</a:t>
            </a:r>
            <a:r>
              <a:rPr lang="ar-SA" sz="1600" b="1" dirty="0" smtClean="0">
                <a:solidFill>
                  <a:schemeClr val="tx1"/>
                </a:solidFill>
              </a:rPr>
              <a:t> و بني </a:t>
            </a:r>
            <a:r>
              <a:rPr lang="ar-SA" sz="1600" b="1" dirty="0" err="1" smtClean="0">
                <a:solidFill>
                  <a:schemeClr val="tx1"/>
                </a:solidFill>
              </a:rPr>
              <a:t>ملال</a:t>
            </a:r>
            <a:r>
              <a:rPr lang="ar-SA" sz="1600" b="1" dirty="0" smtClean="0">
                <a:solidFill>
                  <a:schemeClr val="tx1"/>
                </a:solidFill>
              </a:rPr>
              <a:t>-</a:t>
            </a:r>
            <a:r>
              <a:rPr lang="ar-SA" sz="1600" b="1" dirty="0" err="1" smtClean="0">
                <a:solidFill>
                  <a:schemeClr val="tx1"/>
                </a:solidFill>
              </a:rPr>
              <a:t>خنيفرة</a:t>
            </a:r>
            <a:r>
              <a:rPr lang="ar-SA" sz="1600" b="1" dirty="0" smtClean="0">
                <a:solidFill>
                  <a:schemeClr val="tx1"/>
                </a:solidFill>
              </a:rPr>
              <a:t> و العيون-الساقية الحمراء معدلات مهمة.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DF0FF-F484-4893-ACD3-DE40E4B25721}" type="slidenum">
              <a:rPr lang="fr-FR" altLang="fr-FR" smtClean="0"/>
              <a:pPr/>
              <a:t>17</a:t>
            </a:fld>
            <a:endParaRPr lang="fr-FR" alt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692150"/>
            <a:ext cx="407511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E647B1-CED4-42DE-91E5-40131F90B755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6450" name="Rectangle 7"/>
          <p:cNvSpPr>
            <a:spLocks noChangeArrowheads="1"/>
          </p:cNvSpPr>
          <p:nvPr/>
        </p:nvSpPr>
        <p:spPr bwMode="auto">
          <a:xfrm>
            <a:off x="899592" y="1087229"/>
            <a:ext cx="7272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ar-MA" sz="1600" b="1" dirty="0" smtClean="0">
                <a:cs typeface="Times New Roman" pitchFamily="18" charset="0"/>
              </a:rPr>
              <a:t>توزيع السكان الدين يبلغون من العمر 15 سنة فما فوق حسب الحالة </a:t>
            </a:r>
            <a:r>
              <a:rPr lang="ar-MA" sz="1600" b="1" dirty="0" err="1" smtClean="0">
                <a:cs typeface="Times New Roman" pitchFamily="18" charset="0"/>
              </a:rPr>
              <a:t>الزواجية </a:t>
            </a:r>
            <a:r>
              <a:rPr lang="ar-MA" sz="1600" b="1" dirty="0" smtClean="0">
                <a:cs typeface="Times New Roman" pitchFamily="18" charset="0"/>
              </a:rPr>
              <a:t>(بالنسبة المئوية</a:t>
            </a:r>
            <a:r>
              <a:rPr lang="ar-MA" sz="1600" b="1" dirty="0" err="1" smtClean="0">
                <a:cs typeface="Times New Roman" pitchFamily="18" charset="0"/>
              </a:rPr>
              <a:t>)</a:t>
            </a:r>
            <a:endParaRPr lang="ar-MA" sz="1600" b="1" dirty="0" smtClean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4214818"/>
            <a:ext cx="8358187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S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بين 2004 </a:t>
            </a:r>
            <a:r>
              <a:rPr lang="ar-S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S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 :</a:t>
            </a:r>
          </a:p>
          <a:p>
            <a:pPr algn="r" rtl="1">
              <a:buFont typeface="Wingdings" pitchFamily="2" charset="2"/>
              <a:buChar char="v"/>
              <a:defRPr/>
            </a:pPr>
            <a:r>
              <a:rPr lang="ar-S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تراجعت نسبة </a:t>
            </a:r>
            <a:r>
              <a:rPr lang="ar-S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العازبين</a:t>
            </a:r>
            <a:r>
              <a:rPr lang="ar-S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</a:t>
            </a:r>
            <a:r>
              <a:rPr lang="fr-FR" sz="1600" dirty="0" smtClean="0">
                <a:solidFill>
                  <a:srgbClr val="000000"/>
                </a:solidFill>
                <a:latin typeface="Calibri"/>
              </a:rPr>
              <a:t>39,7</a:t>
            </a:r>
            <a:r>
              <a:rPr lang="ar-SA" sz="16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٪</a:t>
            </a:r>
            <a:r>
              <a:rPr lang="ar-SA" sz="1600" dirty="0" smtClean="0">
                <a:solidFill>
                  <a:srgbClr val="000000"/>
                </a:solidFill>
                <a:latin typeface="Calibri"/>
              </a:rPr>
              <a:t> إلى </a:t>
            </a:r>
            <a:r>
              <a:rPr lang="fr-FR" sz="1600" dirty="0" smtClean="0">
                <a:solidFill>
                  <a:srgbClr val="000000"/>
                </a:solidFill>
                <a:latin typeface="Calibri"/>
              </a:rPr>
              <a:t>34,8 </a:t>
            </a:r>
            <a:r>
              <a:rPr lang="fr-FR" sz="1600" dirty="0" smtClean="0">
                <a:solidFill>
                  <a:schemeClr val="tx1"/>
                </a:solidFill>
              </a:rPr>
              <a:t>٪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Wingdings" pitchFamily="2" charset="2"/>
              <a:buChar char="v"/>
              <a:defRPr/>
            </a:pPr>
            <a:r>
              <a:rPr lang="ar-S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ارتفعت نسبة المتزوجين من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52,7٪</a:t>
            </a:r>
            <a:r>
              <a:rPr lang="ar-S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إلى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57,5 ٪</a:t>
            </a:r>
            <a:r>
              <a:rPr lang="ar-S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spcBef>
                <a:spcPts val="1200"/>
              </a:spcBef>
              <a:defRPr/>
            </a:pPr>
            <a:r>
              <a:rPr lang="ar-S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زواج مبكر </a:t>
            </a:r>
            <a:r>
              <a:rPr lang="ar-S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ar-SA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ar-M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123.956 زواج للأشخاص </a:t>
            </a:r>
            <a:r>
              <a:rPr lang="ar-S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دون </a:t>
            </a:r>
            <a:r>
              <a:rPr lang="ar-S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سنة </a:t>
            </a:r>
            <a:r>
              <a:rPr lang="ar-S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M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82,4</a:t>
            </a:r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ar-M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102.139 امرأة و53,6</a:t>
            </a:r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ar-M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66.440 قرويون</a:t>
            </a:r>
            <a:r>
              <a:rPr lang="ar-S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fr-F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71472" y="1500174"/>
          <a:ext cx="7992887" cy="2592290"/>
        </p:xfrm>
        <a:graphic>
          <a:graphicData uri="http://schemas.openxmlformats.org/drawingml/2006/table">
            <a:tbl>
              <a:tblPr/>
              <a:tblGrid>
                <a:gridCol w="1141841"/>
                <a:gridCol w="1141841"/>
                <a:gridCol w="1141841"/>
                <a:gridCol w="1141841"/>
                <a:gridCol w="1141841"/>
                <a:gridCol w="1141841"/>
                <a:gridCol w="1141841"/>
              </a:tblGrid>
              <a:tr h="45083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إحصاء 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إحصاء 2004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t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إناث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ذكور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إناث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ذكور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317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34,8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28,9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40,9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39,7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34,0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45,7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MA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عازب</a:t>
                      </a:r>
                      <a:endParaRPr lang="ar-M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317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57,5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57,8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57,3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52,7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52,8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52,7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متزوج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317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2,2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3,4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0,9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2,0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3,1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0,7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مطلق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317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5,5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10,0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0,8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5,6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10,1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0,9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أرمل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317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FB426E-D78C-445B-845F-4408E508C9EF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604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971600" y="857250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MA" b="1" dirty="0" smtClean="0"/>
              <a:t>معدل العزوبة في سن 55 سنة حسب وسط الإقامة والجنس (بالنسبة المئوية)</a:t>
            </a:r>
          </a:p>
        </p:txBody>
      </p:sp>
      <p:graphicFrame>
        <p:nvGraphicFramePr>
          <p:cNvPr id="9" name="Graphique 8"/>
          <p:cNvGraphicFramePr/>
          <p:nvPr/>
        </p:nvGraphicFramePr>
        <p:xfrm>
          <a:off x="642910" y="1357299"/>
          <a:ext cx="792961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214414" y="5357826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انتقل معدل العزوبة النهائية من 3 بالمائة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ar-SA" b="1" dirty="0" smtClean="0">
                <a:solidFill>
                  <a:schemeClr val="tx1"/>
                </a:solidFill>
              </a:rPr>
              <a:t> سنة 2004 إلى </a:t>
            </a:r>
            <a:r>
              <a:rPr lang="fr-FR" b="1" dirty="0" smtClean="0">
                <a:solidFill>
                  <a:schemeClr val="tx1"/>
                </a:solidFill>
              </a:rPr>
              <a:t>5,9 </a:t>
            </a:r>
            <a:r>
              <a:rPr lang="ar-SA" b="1" dirty="0" smtClean="0">
                <a:solidFill>
                  <a:schemeClr val="tx1"/>
                </a:solidFill>
              </a:rPr>
              <a:t> بالمائة سنة 2014.</a:t>
            </a:r>
          </a:p>
          <a:p>
            <a:pPr algn="just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وتسجل النساء معدلا أكبر من الذي يسجله </a:t>
            </a:r>
            <a:r>
              <a:rPr lang="ar-SA" b="1" dirty="0" smtClean="0">
                <a:solidFill>
                  <a:schemeClr val="tx1"/>
                </a:solidFill>
              </a:rPr>
              <a:t>الرجال</a:t>
            </a:r>
            <a:r>
              <a:rPr lang="ar-MA" b="1" dirty="0" smtClean="0">
                <a:solidFill>
                  <a:schemeClr val="tx1"/>
                </a:solidFill>
              </a:rPr>
              <a:t> (6,7</a:t>
            </a:r>
            <a:r>
              <a:rPr lang="fr-FR" b="1" dirty="0" smtClean="0">
                <a:solidFill>
                  <a:schemeClr val="tx1"/>
                </a:solidFill>
              </a:rPr>
              <a:t>%</a:t>
            </a:r>
            <a:r>
              <a:rPr lang="ar-MA" b="1" dirty="0" smtClean="0">
                <a:solidFill>
                  <a:schemeClr val="tx1"/>
                </a:solidFill>
              </a:rPr>
              <a:t> مقابل 5,1</a:t>
            </a:r>
            <a:r>
              <a:rPr lang="fr-FR" b="1" dirty="0" smtClean="0">
                <a:solidFill>
                  <a:schemeClr val="tx1"/>
                </a:solidFill>
              </a:rPr>
              <a:t>%</a:t>
            </a:r>
            <a:r>
              <a:rPr lang="ar-MA" b="1" dirty="0" smtClean="0">
                <a:solidFill>
                  <a:schemeClr val="tx1"/>
                </a:solidFill>
              </a:rPr>
              <a:t>) </a:t>
            </a:r>
            <a:r>
              <a:rPr lang="ar-SA" b="1" dirty="0" smtClean="0">
                <a:solidFill>
                  <a:schemeClr val="tx1"/>
                </a:solidFill>
              </a:rPr>
              <a:t>ويبرز </a:t>
            </a:r>
            <a:r>
              <a:rPr lang="ar-SA" b="1" dirty="0" smtClean="0">
                <a:solidFill>
                  <a:schemeClr val="tx1"/>
                </a:solidFill>
              </a:rPr>
              <a:t>الفرق أكثر بالوسط </a:t>
            </a:r>
            <a:r>
              <a:rPr lang="ar-SA" b="1" dirty="0" smtClean="0">
                <a:solidFill>
                  <a:schemeClr val="tx1"/>
                </a:solidFill>
              </a:rPr>
              <a:t>الحضري</a:t>
            </a:r>
            <a:r>
              <a:rPr lang="ar-MA" b="1" dirty="0" smtClean="0">
                <a:solidFill>
                  <a:schemeClr val="tx1"/>
                </a:solidFill>
              </a:rPr>
              <a:t> </a:t>
            </a:r>
            <a:r>
              <a:rPr lang="ar-MA" b="1" dirty="0" smtClean="0">
                <a:solidFill>
                  <a:schemeClr val="tx1"/>
                </a:solidFill>
              </a:rPr>
              <a:t>(8</a:t>
            </a:r>
            <a:r>
              <a:rPr lang="fr-FR" b="1" dirty="0" smtClean="0">
                <a:solidFill>
                  <a:schemeClr val="tx1"/>
                </a:solidFill>
              </a:rPr>
              <a:t>%</a:t>
            </a:r>
            <a:r>
              <a:rPr lang="ar-MA" b="1" dirty="0" smtClean="0">
                <a:solidFill>
                  <a:schemeClr val="tx1"/>
                </a:solidFill>
              </a:rPr>
              <a:t> </a:t>
            </a:r>
            <a:r>
              <a:rPr lang="ar-MA" b="1" dirty="0" smtClean="0">
                <a:solidFill>
                  <a:schemeClr val="tx1"/>
                </a:solidFill>
              </a:rPr>
              <a:t>مقابل </a:t>
            </a:r>
            <a:r>
              <a:rPr lang="ar-MA" b="1" dirty="0" smtClean="0">
                <a:solidFill>
                  <a:schemeClr val="tx1"/>
                </a:solidFill>
              </a:rPr>
              <a:t>5,9</a:t>
            </a:r>
            <a:r>
              <a:rPr lang="fr-FR" b="1" dirty="0" smtClean="0">
                <a:solidFill>
                  <a:schemeClr val="tx1"/>
                </a:solidFill>
              </a:rPr>
              <a:t>%</a:t>
            </a:r>
            <a:r>
              <a:rPr lang="ar-MA" b="1" dirty="0" smtClean="0">
                <a:solidFill>
                  <a:schemeClr val="tx1"/>
                </a:solidFill>
              </a:rPr>
              <a:t>)</a:t>
            </a:r>
            <a:r>
              <a:rPr lang="ar-SA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D672BF-5422-4DD2-8C45-2A459E33D101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2357438"/>
            <a:ext cx="7561263" cy="1219200"/>
          </a:xfrm>
        </p:spPr>
        <p:txBody>
          <a:bodyPr/>
          <a:lstStyle/>
          <a:p>
            <a:r>
              <a:rPr lang="ar-MA" sz="3200" dirty="0" smtClean="0"/>
              <a:t/>
            </a:r>
            <a:br>
              <a:rPr lang="ar-MA" sz="3200" dirty="0" smtClean="0"/>
            </a:br>
            <a:r>
              <a:rPr lang="ar-MA" sz="3200" dirty="0" smtClean="0"/>
              <a:t> الخاصيات </a:t>
            </a:r>
            <a:r>
              <a:rPr lang="ar-SA" sz="3200" dirty="0" err="1" smtClean="0"/>
              <a:t>الديموغرافية</a:t>
            </a:r>
            <a:r>
              <a:rPr lang="ar-SA" sz="3200" dirty="0" smtClean="0"/>
              <a:t> </a:t>
            </a:r>
            <a:r>
              <a:rPr lang="ar-MA" sz="3200" dirty="0" smtClean="0"/>
              <a:t/>
            </a:r>
            <a:br>
              <a:rPr lang="ar-MA" sz="3200" dirty="0" smtClean="0"/>
            </a:br>
            <a:endParaRPr lang="fr-FR" altLang="fr-FR" sz="3200" dirty="0" smtClean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0BEE99E-6365-4A53-9FCD-98E329961287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259632" y="764704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MA" b="1" dirty="0" smtClean="0">
                <a:cs typeface="Times New Roman" pitchFamily="18" charset="0"/>
              </a:rPr>
              <a:t>متوسط </a:t>
            </a:r>
            <a:r>
              <a:rPr lang="ar-SA" b="1" dirty="0" err="1" smtClean="0">
                <a:cs typeface="Times New Roman" pitchFamily="18" charset="0"/>
              </a:rPr>
              <a:t>ال</a:t>
            </a:r>
            <a:r>
              <a:rPr lang="ar-MA" b="1" dirty="0" smtClean="0">
                <a:cs typeface="Times New Roman" pitchFamily="18" charset="0"/>
              </a:rPr>
              <a:t>سن عند الزواج الأول</a:t>
            </a:r>
            <a:r>
              <a:rPr lang="ar-SA" b="1" dirty="0" smtClean="0">
                <a:cs typeface="Times New Roman" pitchFamily="18" charset="0"/>
              </a:rPr>
              <a:t> لدى</a:t>
            </a:r>
            <a:r>
              <a:rPr lang="ar-MA" b="1" dirty="0" smtClean="0">
                <a:cs typeface="Times New Roman" pitchFamily="18" charset="0"/>
              </a:rPr>
              <a:t> النساء</a:t>
            </a:r>
            <a:r>
              <a:rPr lang="ar-SA" b="1" dirty="0" smtClean="0">
                <a:cs typeface="Times New Roman" pitchFamily="18" charset="0"/>
              </a:rPr>
              <a:t> </a:t>
            </a:r>
            <a:r>
              <a:rPr lang="ar-MA" b="1" dirty="0" smtClean="0">
                <a:cs typeface="Times New Roman" pitchFamily="18" charset="0"/>
              </a:rPr>
              <a:t>(بالسنوات) حسب وسط الإقامة والجنس</a:t>
            </a:r>
            <a:endParaRPr lang="ar-MA" b="1" dirty="0" smtClean="0">
              <a:cs typeface="Times New Roman" pitchFamily="18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57224" y="1357298"/>
          <a:ext cx="7560840" cy="2016224"/>
        </p:xfrm>
        <a:graphic>
          <a:graphicData uri="http://schemas.openxmlformats.org/drawingml/2006/table">
            <a:tbl>
              <a:tblPr/>
              <a:tblGrid>
                <a:gridCol w="1050732"/>
                <a:gridCol w="1050732"/>
                <a:gridCol w="1050732"/>
                <a:gridCol w="1050732"/>
                <a:gridCol w="1050732"/>
                <a:gridCol w="759566"/>
                <a:gridCol w="1547614"/>
              </a:tblGrid>
              <a:tr h="41290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إحصاء 2014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إحصاء 2004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0" fontAlgn="t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58" marR="7658" marT="76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64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مجموع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إناث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ذكور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مجموع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إناث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ذكور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2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29,2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26,4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32,1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29,5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27,1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32,2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الوسط الحضري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12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27,6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24,9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30,3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27,5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25,5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29,5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الوسط القروي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12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28,6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25,8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31,4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28,7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26,3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31,2</a:t>
                      </a:r>
                    </a:p>
                  </a:txBody>
                  <a:tcPr marL="7658" marR="7658" marT="76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المجموع</a:t>
                      </a:r>
                    </a:p>
                  </a:txBody>
                  <a:tcPr marL="7658" marR="7658" marT="76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7224" y="3643314"/>
            <a:ext cx="74295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§"/>
            </a:pPr>
            <a:r>
              <a:rPr lang="ar-MA" b="1" dirty="0" smtClean="0">
                <a:solidFill>
                  <a:schemeClr val="tx1"/>
                </a:solidFill>
              </a:rPr>
              <a:t> تراجع السن عند </a:t>
            </a:r>
            <a:r>
              <a:rPr lang="ar-MA" b="1" dirty="0" smtClean="0">
                <a:solidFill>
                  <a:schemeClr val="tx1"/>
                </a:solidFill>
              </a:rPr>
              <a:t>الزواج الأول</a:t>
            </a:r>
            <a:r>
              <a:rPr lang="ar-SA" b="1" dirty="0" smtClean="0">
                <a:solidFill>
                  <a:schemeClr val="tx1"/>
                </a:solidFill>
              </a:rPr>
              <a:t> </a:t>
            </a:r>
            <a:r>
              <a:rPr lang="ar-MA" b="1" dirty="0" smtClean="0">
                <a:solidFill>
                  <a:schemeClr val="tx1"/>
                </a:solidFill>
              </a:rPr>
              <a:t>بالنسبة للنساء حيث انتقل من 26,3 سنة خلال 2004 إلى 25,8 سنة خلال 2014.</a:t>
            </a:r>
          </a:p>
          <a:p>
            <a:pPr algn="just" rtl="1">
              <a:buFont typeface="Wingdings" pitchFamily="2" charset="2"/>
              <a:buChar char="§"/>
            </a:pPr>
            <a:r>
              <a:rPr lang="ar-MA" b="1" dirty="0" smtClean="0">
                <a:solidFill>
                  <a:schemeClr val="tx1"/>
                </a:solidFill>
              </a:rPr>
              <a:t> بالنسبة للرجال، ظل مستقرا (31,2 سنة خلال 2004 </a:t>
            </a:r>
            <a:r>
              <a:rPr lang="ar-MA" b="1" dirty="0" err="1" smtClean="0">
                <a:solidFill>
                  <a:schemeClr val="tx1"/>
                </a:solidFill>
              </a:rPr>
              <a:t>و</a:t>
            </a:r>
            <a:r>
              <a:rPr lang="ar-MA" b="1" dirty="0" smtClean="0">
                <a:solidFill>
                  <a:schemeClr val="tx1"/>
                </a:solidFill>
              </a:rPr>
              <a:t> 31,4 سنة خلال 2014).</a:t>
            </a:r>
          </a:p>
          <a:p>
            <a:pPr algn="just" rtl="1">
              <a:buFont typeface="Wingdings" pitchFamily="2" charset="2"/>
              <a:buChar char="§"/>
            </a:pPr>
            <a:r>
              <a:rPr lang="ar-MA" b="1" dirty="0" smtClean="0">
                <a:solidFill>
                  <a:schemeClr val="tx1"/>
                </a:solidFill>
              </a:rPr>
              <a:t>فارق السن عند الزواج الأول بين الرجال والنساء عرف ارتفاعا : من 4,9 سنة خلال 2004 إلى 5,6 سنة خلال 2014.</a:t>
            </a:r>
            <a:endParaRPr lang="ar-MA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DF0FF-F484-4893-ACD3-DE40E4B25721}" type="slidenum">
              <a:rPr lang="fr-FR" altLang="fr-FR" smtClean="0"/>
              <a:pPr/>
              <a:t>21</a:t>
            </a:fld>
            <a:endParaRPr lang="fr-FR" altLang="fr-FR"/>
          </a:p>
        </p:txBody>
      </p:sp>
      <p:pic>
        <p:nvPicPr>
          <p:cNvPr id="3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765175"/>
            <a:ext cx="4067175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F5DD06-F373-4B7A-8EC5-5869367AA6BE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152525" y="2724150"/>
            <a:ext cx="698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altLang="fr-FR" sz="2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التعليم و الأمية</a:t>
            </a:r>
            <a:r>
              <a:rPr kumimoji="0" lang="ar-SA" altLang="fr-FR" sz="2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 و اللغات</a:t>
            </a:r>
            <a:endParaRPr kumimoji="0" lang="fr-FR" alt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0F7A45-BE75-47C5-854E-18A8BD9ED4FB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642910" y="785794"/>
            <a:ext cx="7929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معدل الأمية حسب الجنس ووسط الإقامة ما بين 2004 و 2014</a:t>
            </a:r>
            <a:endParaRPr lang="fr-FR" altLang="fr-FR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214282" y="1500174"/>
          <a:ext cx="864096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B3AD8E9-155F-4111-A777-0B3A6802E1C2}" type="slidenum">
              <a:rPr lang="fr-FR" altLang="fr-FR"/>
              <a:pPr/>
              <a:t>24</a:t>
            </a:fld>
            <a:endParaRPr lang="fr-FR" altLang="fr-FR"/>
          </a:p>
        </p:txBody>
      </p:sp>
      <p:graphicFrame>
        <p:nvGraphicFramePr>
          <p:cNvPr id="6" name="Graphique 5"/>
          <p:cNvGraphicFramePr/>
          <p:nvPr/>
        </p:nvGraphicFramePr>
        <p:xfrm>
          <a:off x="452437" y="1357298"/>
          <a:ext cx="8239125" cy="442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2910" y="714356"/>
            <a:ext cx="7929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معدل الأمية حسب الجنس </a:t>
            </a:r>
            <a:r>
              <a:rPr lang="ar-MA" altLang="fr-FR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الجهة</a:t>
            </a:r>
            <a:endParaRPr lang="fr-FR" altLang="fr-FR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DF0FF-F484-4893-ACD3-DE40E4B25721}" type="slidenum">
              <a:rPr lang="fr-FR" altLang="fr-FR" smtClean="0"/>
              <a:pPr/>
              <a:t>25</a:t>
            </a:fld>
            <a:endParaRPr lang="fr-FR" altLang="fr-FR"/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692150"/>
            <a:ext cx="4117975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88B6E2-03B1-48AF-89EE-ED492499B11A}" type="slidenum">
              <a:rPr lang="fr-FR" altLang="fr-FR"/>
              <a:pPr/>
              <a:t>26</a:t>
            </a:fld>
            <a:endParaRPr lang="fr-FR" altLang="fr-FR"/>
          </a:p>
        </p:txBody>
      </p:sp>
      <p:graphicFrame>
        <p:nvGraphicFramePr>
          <p:cNvPr id="6" name="Graphique 5"/>
          <p:cNvGraphicFramePr/>
          <p:nvPr/>
        </p:nvGraphicFramePr>
        <p:xfrm>
          <a:off x="357158" y="1285860"/>
          <a:ext cx="8424936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428728" y="642918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</a:rPr>
              <a:t>السكان المتعلمين الذين يبلغون 10 سنوات فما فوق حسب اللغات التي يقرؤون ويكتبون </a:t>
            </a:r>
            <a:r>
              <a:rPr lang="ar-MA" b="1" dirty="0" err="1" smtClean="0">
                <a:solidFill>
                  <a:schemeClr val="accent6">
                    <a:lumMod val="75000"/>
                  </a:schemeClr>
                </a:solidFill>
              </a:rPr>
              <a:t>بها</a:t>
            </a:r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</a:rPr>
              <a:t> و حسب الجنس ووسط الإقامة سنة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5357826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dirty="0" smtClean="0">
                <a:solidFill>
                  <a:schemeClr val="tx1"/>
                </a:solidFill>
                <a:cs typeface="Times New Roman" pitchFamily="18" charset="0"/>
              </a:rPr>
              <a:t>99,4%</a:t>
            </a:r>
            <a:r>
              <a:rPr lang="ar-MA" altLang="fr-FR" dirty="0" smtClean="0">
                <a:solidFill>
                  <a:schemeClr val="tx1"/>
                </a:solidFill>
                <a:cs typeface="Times New Roman" pitchFamily="18" charset="0"/>
              </a:rPr>
              <a:t> من الأشخاص المتعلمين والبالغين من العمر 10 سنوات وأكثر يقرؤون ويكتبون بالعربية.</a:t>
            </a:r>
            <a:endParaRPr lang="fr-FR" altLang="fr-FR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dirty="0" smtClean="0">
                <a:solidFill>
                  <a:schemeClr val="tx1"/>
                </a:solidFill>
                <a:cs typeface="Times New Roman" pitchFamily="18" charset="0"/>
              </a:rPr>
              <a:t> 66,0%</a:t>
            </a:r>
            <a:r>
              <a:rPr lang="ar-MA" altLang="fr-FR" dirty="0" smtClean="0">
                <a:solidFill>
                  <a:schemeClr val="tx1"/>
                </a:solidFill>
                <a:cs typeface="Times New Roman" pitchFamily="18" charset="0"/>
              </a:rPr>
              <a:t>من الأشخاص المتعلمين والبالغين من العمر 10 سنوات وأكثر يقرؤون ويكتبون بالفرنسية.</a:t>
            </a:r>
            <a:endParaRPr lang="fr-FR" altLang="fr-FR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dirty="0" smtClean="0">
                <a:solidFill>
                  <a:schemeClr val="tx1"/>
                </a:solidFill>
                <a:cs typeface="Times New Roman" pitchFamily="18" charset="0"/>
              </a:rPr>
              <a:t>18,3%</a:t>
            </a:r>
            <a:r>
              <a:rPr lang="ar-MA" altLang="fr-FR" dirty="0" smtClean="0">
                <a:solidFill>
                  <a:schemeClr val="tx1"/>
                </a:solidFill>
                <a:cs typeface="Times New Roman" pitchFamily="18" charset="0"/>
              </a:rPr>
              <a:t> من الأشخاص المتعلمين والبالغين من العمر 10 سنوات وأكثر يقرؤون ويكتبون بالإنجليزية.</a:t>
            </a:r>
            <a:endParaRPr lang="fr-FR" alt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74D19B-730E-4C32-8E73-CE011C3228CF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33795" name="Text Box 90"/>
          <p:cNvSpPr txBox="1">
            <a:spLocks noChangeArrowheads="1"/>
          </p:cNvSpPr>
          <p:nvPr/>
        </p:nvSpPr>
        <p:spPr bwMode="auto">
          <a:xfrm>
            <a:off x="468313" y="11255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endParaRPr lang="fr-FR" altLang="fr-FR" sz="2400" b="1">
              <a:solidFill>
                <a:srgbClr val="FF9933"/>
              </a:solidFill>
              <a:latin typeface="Calibri" pitchFamily="34" charset="0"/>
            </a:endParaRP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1000100" y="714356"/>
            <a:ext cx="714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معدل </a:t>
            </a:r>
            <a:r>
              <a:rPr lang="ar-MA" altLang="fr-FR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تمدرس</a:t>
            </a:r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الأطفال الذين يبلغون من العمر ما بين </a:t>
            </a:r>
            <a:r>
              <a:rPr lang="ar-MA" altLang="fr-FR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7و</a:t>
            </a:r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 سنة حسب الجنس </a:t>
            </a:r>
          </a:p>
          <a:p>
            <a:pPr algn="ctr" rtl="1"/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ووسط الإقامة </a:t>
            </a:r>
            <a:endParaRPr lang="fr-FR" altLang="fr-FR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833437" y="1772816"/>
          <a:ext cx="7477125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71472" y="485776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MA" altLang="fr-FR" b="1" dirty="0" smtClean="0">
                <a:solidFill>
                  <a:schemeClr val="tx1"/>
                </a:solidFill>
              </a:rPr>
              <a:t>ولـــوج شبه مــعمــم إلى التعليــــم: </a:t>
            </a:r>
            <a:r>
              <a:rPr lang="ar-MA" altLang="fr-FR" dirty="0" smtClean="0">
                <a:solidFill>
                  <a:schemeClr val="tx1"/>
                </a:solidFill>
              </a:rPr>
              <a:t>بلغ معدل </a:t>
            </a:r>
            <a:r>
              <a:rPr lang="ar-MA" altLang="fr-FR" dirty="0" err="1" smtClean="0">
                <a:solidFill>
                  <a:schemeClr val="tx1"/>
                </a:solidFill>
              </a:rPr>
              <a:t>تمدرس</a:t>
            </a:r>
            <a:r>
              <a:rPr lang="ar-MA" altLang="fr-FR" dirty="0" smtClean="0">
                <a:solidFill>
                  <a:schemeClr val="tx1"/>
                </a:solidFill>
              </a:rPr>
              <a:t> الأطفال الذين تتراوح أعمارهم ما بين 7 سنوات و12 سنة </a:t>
            </a:r>
            <a:r>
              <a:rPr lang="fr-FR" altLang="fr-FR" dirty="0" smtClean="0">
                <a:solidFill>
                  <a:schemeClr val="tx1"/>
                </a:solidFill>
              </a:rPr>
              <a:t>94,7% </a:t>
            </a:r>
            <a:r>
              <a:rPr lang="ar-MA" altLang="fr-FR" dirty="0" smtClean="0">
                <a:solidFill>
                  <a:schemeClr val="tx1"/>
                </a:solidFill>
              </a:rPr>
              <a:t> (</a:t>
            </a:r>
            <a:r>
              <a:rPr lang="fr-FR" altLang="fr-FR" dirty="0" smtClean="0">
                <a:solidFill>
                  <a:schemeClr val="tx1"/>
                </a:solidFill>
              </a:rPr>
              <a:t>80,4%</a:t>
            </a:r>
            <a:r>
              <a:rPr lang="ar-MA" altLang="fr-FR" dirty="0" smtClean="0">
                <a:solidFill>
                  <a:schemeClr val="tx1"/>
                </a:solidFill>
              </a:rPr>
              <a:t> في 2004).</a:t>
            </a:r>
            <a:endParaRPr lang="fr-FR" altLang="fr-FR" dirty="0" smtClean="0">
              <a:solidFill>
                <a:schemeClr val="tx1"/>
              </a:solidFill>
            </a:endParaRPr>
          </a:p>
          <a:p>
            <a:pPr marL="432000" algn="r" rtl="1">
              <a:spcBef>
                <a:spcPts val="0"/>
              </a:spcBef>
              <a:buFont typeface="Wingdings" pitchFamily="2" charset="2"/>
              <a:buChar char="v"/>
            </a:pPr>
            <a:r>
              <a:rPr lang="fr-FR" altLang="fr-FR" dirty="0" smtClean="0">
                <a:solidFill>
                  <a:schemeClr val="tx1"/>
                </a:solidFill>
              </a:rPr>
              <a:t> </a:t>
            </a:r>
            <a:r>
              <a:rPr lang="ar-MA" altLang="fr-FR" dirty="0" smtClean="0">
                <a:solidFill>
                  <a:schemeClr val="tx1"/>
                </a:solidFill>
              </a:rPr>
              <a:t> بلغت نسبة هذا المعدل بالوسط الحضري </a:t>
            </a:r>
            <a:r>
              <a:rPr lang="fr-FR" altLang="fr-FR" dirty="0" smtClean="0">
                <a:solidFill>
                  <a:schemeClr val="tx1"/>
                </a:solidFill>
              </a:rPr>
              <a:t>97,1%</a:t>
            </a:r>
            <a:r>
              <a:rPr lang="ar-MA" altLang="fr-FR" dirty="0" smtClean="0">
                <a:solidFill>
                  <a:schemeClr val="tx1"/>
                </a:solidFill>
              </a:rPr>
              <a:t> (</a:t>
            </a:r>
            <a:r>
              <a:rPr lang="fr-FR" altLang="fr-FR" dirty="0" smtClean="0">
                <a:solidFill>
                  <a:schemeClr val="tx1"/>
                </a:solidFill>
              </a:rPr>
              <a:t>92,0%</a:t>
            </a:r>
            <a:r>
              <a:rPr lang="ar-MA" altLang="fr-FR" dirty="0" smtClean="0">
                <a:solidFill>
                  <a:schemeClr val="tx1"/>
                </a:solidFill>
              </a:rPr>
              <a:t> في 2004).</a:t>
            </a:r>
            <a:endParaRPr lang="fr-FR" altLang="fr-FR" dirty="0" smtClean="0">
              <a:solidFill>
                <a:schemeClr val="tx1"/>
              </a:solidFill>
            </a:endParaRPr>
          </a:p>
          <a:p>
            <a:pPr marL="432000" algn="r" rtl="1">
              <a:spcBef>
                <a:spcPts val="0"/>
              </a:spcBef>
              <a:buFont typeface="Wingdings" pitchFamily="2" charset="2"/>
              <a:buChar char="v"/>
            </a:pPr>
            <a:r>
              <a:rPr lang="fr-FR" altLang="fr-FR" dirty="0" smtClean="0">
                <a:solidFill>
                  <a:schemeClr val="tx1"/>
                </a:solidFill>
              </a:rPr>
              <a:t> </a:t>
            </a:r>
            <a:r>
              <a:rPr lang="ar-MA" altLang="fr-FR" dirty="0" smtClean="0">
                <a:solidFill>
                  <a:schemeClr val="tx1"/>
                </a:solidFill>
              </a:rPr>
              <a:t>بلغت نسبة هذا المعدل بالوسط القروي </a:t>
            </a:r>
            <a:r>
              <a:rPr lang="fr-FR" altLang="fr-FR" dirty="0" smtClean="0">
                <a:solidFill>
                  <a:schemeClr val="tx1"/>
                </a:solidFill>
              </a:rPr>
              <a:t>91,5%</a:t>
            </a:r>
            <a:r>
              <a:rPr lang="ar-MA" altLang="fr-FR" dirty="0" smtClean="0">
                <a:solidFill>
                  <a:schemeClr val="tx1"/>
                </a:solidFill>
              </a:rPr>
              <a:t> (</a:t>
            </a:r>
            <a:r>
              <a:rPr lang="fr-FR" altLang="fr-FR" dirty="0" smtClean="0">
                <a:solidFill>
                  <a:schemeClr val="tx1"/>
                </a:solidFill>
              </a:rPr>
              <a:t>68,9% </a:t>
            </a:r>
            <a:r>
              <a:rPr lang="ar-MA" altLang="fr-FR" dirty="0" smtClean="0">
                <a:solidFill>
                  <a:schemeClr val="tx1"/>
                </a:solidFill>
              </a:rPr>
              <a:t> في 2004).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1FD948-6A65-4549-8089-C1EE0452B5CA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785938" y="1000125"/>
            <a:ext cx="7358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Taux de scolarisation des enfants âgés de 7 à 12  ans selon le  sexe par régions (%)</a:t>
            </a:r>
            <a:endParaRPr lang="fr-FR" altLang="fr-FR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Graphique 11"/>
          <p:cNvGraphicFramePr/>
          <p:nvPr/>
        </p:nvGraphicFramePr>
        <p:xfrm>
          <a:off x="142844" y="1428736"/>
          <a:ext cx="885831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7B3E78-07ED-46C0-8396-7DBD21F055CA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39939" name="Espace réservé du texte 4"/>
          <p:cNvSpPr>
            <a:spLocks noGrp="1"/>
          </p:cNvSpPr>
          <p:nvPr>
            <p:ph type="body" sz="half" idx="1"/>
          </p:nvPr>
        </p:nvSpPr>
        <p:spPr>
          <a:xfrm>
            <a:off x="214313" y="1214438"/>
            <a:ext cx="8642350" cy="5184775"/>
          </a:xfrm>
        </p:spPr>
        <p:txBody>
          <a:bodyPr/>
          <a:lstStyle/>
          <a:p>
            <a:pPr marL="0" lvl="2" indent="0" algn="just">
              <a:buClr>
                <a:srgbClr val="7B003B"/>
              </a:buClr>
              <a:buFontTx/>
              <a:buNone/>
            </a:pPr>
            <a:r>
              <a:rPr lang="fr-FR" altLang="fr-FR" sz="1400" dirty="0" smtClean="0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00100" y="714356"/>
            <a:ext cx="727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</a:rPr>
              <a:t>السكان حسب اللغات المحلية المستعملة حسب الجنس ووسط الإقامة سنة 2014</a:t>
            </a:r>
            <a:endParaRPr lang="fr-FR" altLang="fr-FR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Graphique 9"/>
          <p:cNvGraphicFramePr/>
          <p:nvPr/>
        </p:nvGraphicFramePr>
        <p:xfrm>
          <a:off x="261937" y="1214422"/>
          <a:ext cx="8620125" cy="408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14282" y="5500702"/>
            <a:ext cx="87154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89,8%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من الساكنة تستعمل الدارجة المغربية كلغة محلية (</a:t>
            </a: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96,0% 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بالوسط الحضري </a:t>
            </a:r>
            <a:r>
              <a:rPr lang="ar-MA" altLang="fr-FR" sz="1600" dirty="0" err="1" smtClean="0">
                <a:solidFill>
                  <a:schemeClr val="tx1"/>
                </a:solidFill>
                <a:cs typeface="Times New Roman" pitchFamily="18" charset="0"/>
              </a:rPr>
              <a:t>و</a:t>
            </a: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 80,2%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بالوسط قروي).</a:t>
            </a:r>
            <a:endParaRPr lang="fr-FR" altLang="fr-FR" sz="1600" dirty="0" smtClean="0">
              <a:solidFill>
                <a:schemeClr val="tx1"/>
              </a:solidFill>
            </a:endParaRPr>
          </a:p>
          <a:p>
            <a:pPr marL="171450" indent="-1714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26,7%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من الساكنة تستعمل </a:t>
            </a:r>
            <a:r>
              <a:rPr lang="ar-MA" altLang="fr-FR" sz="1600" dirty="0" err="1" smtClean="0">
                <a:solidFill>
                  <a:schemeClr val="tx1"/>
                </a:solidFill>
                <a:cs typeface="Times New Roman" pitchFamily="18" charset="0"/>
              </a:rPr>
              <a:t>الأمازيغية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كلغة محلية (</a:t>
            </a: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15%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منها تستعمل </a:t>
            </a:r>
            <a:r>
              <a:rPr lang="ar-MA" altLang="fr-FR" sz="1600" dirty="0" err="1" smtClean="0">
                <a:solidFill>
                  <a:schemeClr val="tx1"/>
                </a:solidFill>
                <a:cs typeface="Times New Roman" pitchFamily="18" charset="0"/>
              </a:rPr>
              <a:t>تشلحيت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،</a:t>
            </a: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7,6% 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ar-MA" altLang="fr-FR" sz="1600" dirty="0" err="1" smtClean="0">
                <a:solidFill>
                  <a:schemeClr val="tx1"/>
                </a:solidFill>
                <a:cs typeface="Times New Roman" pitchFamily="18" charset="0"/>
              </a:rPr>
              <a:t>تمزيغت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، </a:t>
            </a: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4,1%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ar-MA" altLang="fr-FR" sz="1600" dirty="0" err="1" smtClean="0">
                <a:solidFill>
                  <a:schemeClr val="tx1"/>
                </a:solidFill>
                <a:cs typeface="Times New Roman" pitchFamily="18" charset="0"/>
              </a:rPr>
              <a:t>تريفيت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).</a:t>
            </a:r>
            <a:endParaRPr lang="fr-FR" altLang="fr-FR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171450" indent="-1714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0,9%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من الساكنة تستعمل </a:t>
            </a:r>
            <a:r>
              <a:rPr lang="ar-MA" altLang="fr-FR" sz="1600" dirty="0" err="1" smtClean="0">
                <a:solidFill>
                  <a:schemeClr val="tx1"/>
                </a:solidFill>
                <a:cs typeface="Times New Roman" pitchFamily="18" charset="0"/>
              </a:rPr>
              <a:t>الحسانية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كلغة محلية (</a:t>
            </a: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1,2%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بالوسط الحضري </a:t>
            </a:r>
            <a:r>
              <a:rPr lang="ar-MA" altLang="fr-FR" sz="1600" dirty="0" err="1" smtClean="0">
                <a:solidFill>
                  <a:schemeClr val="tx1"/>
                </a:solidFill>
                <a:cs typeface="Times New Roman" pitchFamily="18" charset="0"/>
              </a:rPr>
              <a:t>و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FR" altLang="fr-FR" sz="1600" dirty="0" smtClean="0">
                <a:solidFill>
                  <a:schemeClr val="tx1"/>
                </a:solidFill>
                <a:cs typeface="Times New Roman" pitchFamily="18" charset="0"/>
              </a:rPr>
              <a:t>0,4%</a:t>
            </a:r>
            <a:r>
              <a:rPr lang="ar-MA" altLang="fr-FR" sz="1600" dirty="0" smtClean="0">
                <a:solidFill>
                  <a:schemeClr val="tx1"/>
                </a:solidFill>
                <a:cs typeface="Times New Roman" pitchFamily="18" charset="0"/>
              </a:rPr>
              <a:t>بالوسط قروي)</a:t>
            </a:r>
            <a:endParaRPr lang="fr-FR" alt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AF45D7A-F260-4157-8ABC-5E155EB596DA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4356"/>
            <a:ext cx="9144000" cy="369332"/>
          </a:xfrm>
        </p:spPr>
        <p:txBody>
          <a:bodyPr anchor="ctr">
            <a:spAutoFit/>
          </a:bodyPr>
          <a:lstStyle/>
          <a:p>
            <a:pPr marL="0" indent="0"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ar-MA" altLang="fr-FR" sz="1800" b="1" dirty="0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تطور السكان </a:t>
            </a:r>
            <a:r>
              <a:rPr lang="ar-MA" altLang="fr-FR" sz="1800" b="1" dirty="0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(بالملايين) ومتوسط </a:t>
            </a:r>
            <a:r>
              <a:rPr lang="ar-MA" altLang="fr-FR" sz="1800" b="1" dirty="0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معدل </a:t>
            </a:r>
            <a:r>
              <a:rPr lang="ar-SA" altLang="fr-FR" sz="1800" b="1" dirty="0" err="1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ال</a:t>
            </a:r>
            <a:r>
              <a:rPr lang="ar-MA" altLang="fr-FR" sz="1800" b="1" dirty="0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تزايد</a:t>
            </a:r>
            <a:r>
              <a:rPr lang="ar-SA" altLang="fr-FR" sz="1800" b="1" dirty="0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ar-SA" altLang="fr-FR" sz="1800" b="1" dirty="0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السنوي</a:t>
            </a:r>
            <a:r>
              <a:rPr lang="ar-MA" altLang="fr-FR" sz="1800" b="1" dirty="0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fr-FR" altLang="fr-FR" sz="1800" b="1" dirty="0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 (%)</a:t>
            </a:r>
            <a:r>
              <a:rPr lang="ar-MA" altLang="fr-FR" sz="1800" b="1" dirty="0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في </a:t>
            </a:r>
            <a:r>
              <a:rPr lang="ar-MA" altLang="fr-FR" sz="1800" b="1" dirty="0" smtClean="0">
                <a:solidFill>
                  <a:srgbClr val="F18E00"/>
                </a:solidFill>
                <a:latin typeface="Arial" charset="0"/>
                <a:ea typeface="Times New Roman" pitchFamily="18" charset="0"/>
                <a:cs typeface="Arial" charset="0"/>
              </a:rPr>
              <a:t>الفترة الممتدة مابين 1960 و 2014 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0" y="5572140"/>
            <a:ext cx="86409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tabLst>
                <a:tab pos="342900" algn="l"/>
              </a:tabLst>
            </a:pPr>
            <a:r>
              <a:rPr lang="ar-SA" sz="1600" b="1" dirty="0" smtClean="0">
                <a:solidFill>
                  <a:schemeClr val="tx1"/>
                </a:solidFill>
                <a:latin typeface="Calibri" pitchFamily="34" charset="0"/>
              </a:rPr>
              <a:t>تراجع </a:t>
            </a: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معدل تزايد </a:t>
            </a:r>
            <a:r>
              <a:rPr lang="ar-SA" sz="1600" b="1" dirty="0" smtClean="0">
                <a:solidFill>
                  <a:schemeClr val="tx1"/>
                </a:solidFill>
                <a:latin typeface="Calibri" pitchFamily="34" charset="0"/>
              </a:rPr>
              <a:t>السكان </a:t>
            </a: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حيث انخفض من 2،</a:t>
            </a:r>
            <a:r>
              <a:rPr lang="ar-SA" sz="1600" b="1" dirty="0" smtClean="0">
                <a:solidFill>
                  <a:schemeClr val="tx1"/>
                </a:solidFill>
                <a:latin typeface="Calibri" pitchFamily="34" charset="0"/>
              </a:rPr>
              <a:t>58</a:t>
            </a: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  <a:latin typeface="Calibri" pitchFamily="34" charset="0"/>
              </a:rPr>
              <a:t>%</a:t>
            </a: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 مابين 1960 و 1971 إلى 1،25 </a:t>
            </a:r>
            <a:r>
              <a:rPr lang="fr-FR" sz="1600" b="1" dirty="0" smtClean="0">
                <a:solidFill>
                  <a:schemeClr val="tx1"/>
                </a:solidFill>
                <a:latin typeface="Calibri" pitchFamily="34" charset="0"/>
              </a:rPr>
              <a:t>%</a:t>
            </a: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  ما بين 2004 و 2014 </a:t>
            </a:r>
            <a:endParaRPr lang="fr-FR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1071538" y="1214422"/>
          <a:ext cx="6819901" cy="410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1214438" y="714375"/>
            <a:ext cx="6985000" cy="1143000"/>
          </a:xfrm>
        </p:spPr>
        <p:txBody>
          <a:bodyPr/>
          <a:lstStyle/>
          <a:p>
            <a:r>
              <a:rPr lang="fr-FR" altLang="fr-FR" smtClean="0"/>
              <a:t> </a:t>
            </a:r>
          </a:p>
        </p:txBody>
      </p:sp>
      <p:sp>
        <p:nvSpPr>
          <p:cNvPr id="41987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altLang="fr-FR" smtClean="0"/>
              <a:t>  </a:t>
            </a:r>
          </a:p>
        </p:txBody>
      </p:sp>
      <p:sp>
        <p:nvSpPr>
          <p:cNvPr id="4198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BAFBE6-D4C7-488C-B15E-79E105C146D5}" type="slidenum">
              <a:rPr lang="fr-FR" altLang="fr-FR"/>
              <a:pPr/>
              <a:t>30</a:t>
            </a:fld>
            <a:endParaRPr lang="fr-FR" altLang="fr-F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28662" y="642918"/>
            <a:ext cx="727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</a:rPr>
              <a:t>السكان حسب اللغات المحلية المستعملة حسب الجهات </a:t>
            </a:r>
            <a:endParaRPr lang="fr-FR" altLang="fr-FR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Graphique 10"/>
          <p:cNvGraphicFramePr/>
          <p:nvPr/>
        </p:nvGraphicFramePr>
        <p:xfrm>
          <a:off x="285720" y="1071546"/>
          <a:ext cx="8640960" cy="365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428596" y="4714884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99,1%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من ساكنة جهة الدار البيضاء الكبرى-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سطات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تستعمل الدارجة المغربية كلغة محلية، تليها جهة الرباط-سلا-القنيطرة بنسبة </a:t>
            </a: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98,6%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ثم جهة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طنجة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تطوان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الحسيمة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بنسبة </a:t>
            </a: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97,3%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fr-FR" altLang="fr-FR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70,2%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من ساكنة جهة سوس-ماسة تستعمل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تشلحيت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كلغة محلية.</a:t>
            </a:r>
            <a:endParaRPr lang="fr-FR" altLang="fr-FR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48,8%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من ساكنة جهة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درعة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تافيلالت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تستعمل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تمزيغت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كلغة محلية.</a:t>
            </a:r>
            <a:endParaRPr lang="fr-FR" altLang="fr-FR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38,4%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من ساكنة الجهة الشرقية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و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 8,2%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من ساكنة جهة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طنجة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تطوان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الحسيمة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تستعمل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ترفيت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كلغة محلية.</a:t>
            </a:r>
            <a:endParaRPr lang="fr-FR" altLang="fr-FR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r" rtl="1">
              <a:buFont typeface="Wingdings" pitchFamily="2" charset="2"/>
              <a:buChar char="§"/>
            </a:pP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36,9%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من ساكنة جهة العيون-الساقية الحمراء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و</a:t>
            </a: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20,4% 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من ساكنة جهة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كلميم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-واد نون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و</a:t>
            </a:r>
            <a:r>
              <a:rPr lang="fr-FR" altLang="fr-FR" sz="1600" dirty="0" smtClean="0">
                <a:solidFill>
                  <a:schemeClr val="tx1"/>
                </a:solidFill>
                <a:latin typeface="Calibri" pitchFamily="34" charset="0"/>
              </a:rPr>
              <a:t> 18,4%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من ساكنة جهة الداخلة-واد الذهب تستعمل </a:t>
            </a:r>
            <a:r>
              <a:rPr lang="ar-MA" altLang="fr-FR" sz="1600" dirty="0" err="1" smtClean="0">
                <a:solidFill>
                  <a:schemeClr val="tx1"/>
                </a:solidFill>
                <a:latin typeface="Calibri" pitchFamily="34" charset="0"/>
              </a:rPr>
              <a:t>الحسانية</a:t>
            </a:r>
            <a:r>
              <a:rPr lang="ar-MA" altLang="fr-FR" sz="1600" dirty="0" smtClean="0">
                <a:solidFill>
                  <a:schemeClr val="tx1"/>
                </a:solidFill>
                <a:latin typeface="Calibri" pitchFamily="34" charset="0"/>
              </a:rPr>
              <a:t> كلغة محلية.</a:t>
            </a:r>
            <a:endParaRPr lang="fr-FR" alt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6B5C6A-9D15-40C7-B1FF-D0298117DDEC}" type="slidenum">
              <a:rPr lang="fr-FR" altLang="fr-FR"/>
              <a:pPr/>
              <a:t>31</a:t>
            </a:fld>
            <a:endParaRPr lang="fr-FR" altLang="fr-FR"/>
          </a:p>
        </p:txBody>
      </p:sp>
      <p:pic>
        <p:nvPicPr>
          <p:cNvPr id="48131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765175"/>
            <a:ext cx="4067175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68313" y="2581275"/>
            <a:ext cx="806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ar-MA" sz="3200" b="1" dirty="0" smtClean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النشاط </a:t>
            </a:r>
            <a:r>
              <a:rPr lang="ar-MA" sz="3200" b="1" dirty="0" err="1" smtClean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الإقتصادي</a:t>
            </a:r>
            <a:endParaRPr lang="fr-FR" sz="3200" b="1" dirty="0">
              <a:solidFill>
                <a:srgbClr val="7B003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98055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MA" altLang="fr-FR" b="1" dirty="0" smtClean="0">
                <a:cs typeface="Times New Roman" pitchFamily="18" charset="0"/>
              </a:rPr>
              <a:t>معدل النشاط حسب وسط الإقامة و الجنس </a:t>
            </a:r>
          </a:p>
        </p:txBody>
      </p:sp>
      <p:sp>
        <p:nvSpPr>
          <p:cNvPr id="45059" name="Rectangle 25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45060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graphicFrame>
        <p:nvGraphicFramePr>
          <p:cNvPr id="8" name="Graphique 7"/>
          <p:cNvGraphicFramePr/>
          <p:nvPr/>
        </p:nvGraphicFramePr>
        <p:xfrm>
          <a:off x="1115616" y="1558888"/>
          <a:ext cx="6912768" cy="374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611560" y="5445224"/>
            <a:ext cx="7993509" cy="1027012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ar-MA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بلغ معدل النشاط </a:t>
            </a: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34,3%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(مقابل </a:t>
            </a: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35,9%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سنة 2004).</a:t>
            </a:r>
            <a:endParaRPr lang="fr-FR" sz="14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حيث سجل </a:t>
            </a: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36,5%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ar-MA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بالوسط الحضري( مقابل </a:t>
            </a: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36,8%</a:t>
            </a:r>
            <a:r>
              <a:rPr lang="ar-MA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سنة 2004) </a:t>
            </a:r>
            <a:endParaRPr lang="fr-FR" sz="14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و</a:t>
            </a: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31,0%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بالوسط القروي(مقابل </a:t>
            </a:r>
            <a:r>
              <a:rPr lang="fr-F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34,9%</a:t>
            </a:r>
            <a:r>
              <a:rPr lang="ar-MA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سنة 2004).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619672" y="764704"/>
            <a:ext cx="5904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MA" altLang="fr-FR" sz="1400" b="1" dirty="0" smtClean="0">
                <a:cs typeface="Times New Roman" pitchFamily="18" charset="0"/>
              </a:rPr>
              <a:t>معدل النشاط (ب</a:t>
            </a:r>
            <a:r>
              <a:rPr lang="fr-FR" altLang="fr-FR" sz="1400" b="1" dirty="0" smtClean="0">
                <a:cs typeface="Times New Roman" pitchFamily="18" charset="0"/>
              </a:rPr>
              <a:t>%</a:t>
            </a:r>
            <a:r>
              <a:rPr lang="ar-MA" altLang="fr-FR" sz="1400" b="1" dirty="0" smtClean="0">
                <a:cs typeface="Times New Roman" pitchFamily="18" charset="0"/>
              </a:rPr>
              <a:t>) حسب السن والجنس ما بين 2004 و2014.</a:t>
            </a:r>
            <a:endParaRPr lang="fr-FR" altLang="fr-FR" sz="1400" b="1" dirty="0">
              <a:cs typeface="Times New Roman" pitchFamily="18" charset="0"/>
            </a:endParaRPr>
          </a:p>
        </p:txBody>
      </p:sp>
      <p:sp>
        <p:nvSpPr>
          <p:cNvPr id="46083" name="Rectangle 53"/>
          <p:cNvSpPr>
            <a:spLocks noChangeArrowheads="1"/>
          </p:cNvSpPr>
          <p:nvPr/>
        </p:nvSpPr>
        <p:spPr bwMode="auto">
          <a:xfrm>
            <a:off x="0" y="3678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46186" name="ZoneTexte 67"/>
          <p:cNvSpPr txBox="1">
            <a:spLocks noChangeArrowheads="1"/>
          </p:cNvSpPr>
          <p:nvPr/>
        </p:nvSpPr>
        <p:spPr bwMode="auto">
          <a:xfrm>
            <a:off x="5643570" y="1428736"/>
            <a:ext cx="3244325" cy="193899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Ins="72000" anchor="ctr" anchorCtr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MA" altLang="fr-FR" sz="1600" b="1" dirty="0" smtClean="0">
                <a:solidFill>
                  <a:schemeClr val="tx1"/>
                </a:solidFill>
                <a:latin typeface="Cambria" pitchFamily="18" charset="0"/>
              </a:rPr>
              <a:t> - تراجع معدل النشاط لدى الشباب الذين لم يتجاوزوا 20 </a:t>
            </a:r>
            <a:r>
              <a:rPr lang="ar-MA" altLang="fr-FR" sz="1600" b="1" dirty="0" err="1" smtClean="0">
                <a:solidFill>
                  <a:schemeClr val="tx1"/>
                </a:solidFill>
                <a:latin typeface="Cambria" pitchFamily="18" charset="0"/>
              </a:rPr>
              <a:t>سنة (</a:t>
            </a:r>
            <a:r>
              <a:rPr lang="ar-MA" altLang="fr-FR" sz="16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fr-FR" altLang="fr-FR" sz="1600" b="1" dirty="0" smtClean="0">
                <a:solidFill>
                  <a:schemeClr val="tx1"/>
                </a:solidFill>
                <a:latin typeface="Cambria" pitchFamily="18" charset="0"/>
              </a:rPr>
              <a:t>22,6% </a:t>
            </a:r>
            <a:r>
              <a:rPr lang="ar-MA" altLang="fr-FR" sz="1600" b="1" dirty="0" smtClean="0">
                <a:solidFill>
                  <a:schemeClr val="tx1"/>
                </a:solidFill>
                <a:latin typeface="Cambria" pitchFamily="18" charset="0"/>
              </a:rPr>
              <a:t> سنة 2014 مقابل </a:t>
            </a:r>
            <a:r>
              <a:rPr lang="fr-FR" altLang="fr-FR" sz="1600" b="1" dirty="0" smtClean="0">
                <a:solidFill>
                  <a:schemeClr val="tx1"/>
                </a:solidFill>
                <a:latin typeface="Cambria" pitchFamily="18" charset="0"/>
              </a:rPr>
              <a:t>38,6%</a:t>
            </a:r>
            <a:r>
              <a:rPr lang="ar-MA" altLang="fr-FR" sz="1600" b="1" dirty="0" smtClean="0">
                <a:solidFill>
                  <a:schemeClr val="tx1"/>
                </a:solidFill>
                <a:latin typeface="Cambria" pitchFamily="18" charset="0"/>
              </a:rPr>
              <a:t> سنة 2004 )، وخصوصا في صفوف </a:t>
            </a:r>
            <a:r>
              <a:rPr lang="ar-MA" altLang="fr-FR" sz="1600" b="1" dirty="0" err="1" smtClean="0">
                <a:solidFill>
                  <a:schemeClr val="tx1"/>
                </a:solidFill>
                <a:latin typeface="Cambria" pitchFamily="18" charset="0"/>
              </a:rPr>
              <a:t>النساء (</a:t>
            </a:r>
            <a:r>
              <a:rPr lang="fr-FR" altLang="fr-FR" sz="1600" b="1" dirty="0" smtClean="0">
                <a:solidFill>
                  <a:schemeClr val="tx1"/>
                </a:solidFill>
                <a:latin typeface="Cambria" pitchFamily="18" charset="0"/>
              </a:rPr>
              <a:t>11,2%</a:t>
            </a:r>
            <a:r>
              <a:rPr lang="ar-MA" altLang="fr-FR" sz="1600" b="1" dirty="0" smtClean="0">
                <a:solidFill>
                  <a:schemeClr val="tx1"/>
                </a:solidFill>
                <a:latin typeface="Cambria" pitchFamily="18" charset="0"/>
              </a:rPr>
              <a:t> سنة 2014 مقابل </a:t>
            </a:r>
            <a:r>
              <a:rPr lang="fr-FR" altLang="fr-FR" sz="1600" b="1" dirty="0" smtClean="0">
                <a:solidFill>
                  <a:schemeClr val="tx1"/>
                </a:solidFill>
                <a:latin typeface="Cambria" pitchFamily="18" charset="0"/>
              </a:rPr>
              <a:t>27,7% </a:t>
            </a:r>
            <a:r>
              <a:rPr lang="ar-MA" altLang="fr-FR" sz="1600" b="1" dirty="0" smtClean="0">
                <a:solidFill>
                  <a:schemeClr val="tx1"/>
                </a:solidFill>
                <a:latin typeface="Cambria" pitchFamily="18" charset="0"/>
              </a:rPr>
              <a:t> سنة 2004</a:t>
            </a:r>
            <a:r>
              <a:rPr lang="ar-MA" altLang="fr-FR" sz="1600" b="1" dirty="0" err="1" smtClean="0">
                <a:solidFill>
                  <a:schemeClr val="tx1"/>
                </a:solidFill>
                <a:latin typeface="Cambria" pitchFamily="18" charset="0"/>
              </a:rPr>
              <a:t>).</a:t>
            </a:r>
            <a:r>
              <a:rPr lang="ar-MA" altLang="fr-FR" sz="1600" b="1" dirty="0" smtClean="0">
                <a:solidFill>
                  <a:schemeClr val="tx1"/>
                </a:solidFill>
                <a:latin typeface="Cambria" pitchFamily="18" charset="0"/>
              </a:rPr>
              <a:t>   </a:t>
            </a:r>
          </a:p>
        </p:txBody>
      </p:sp>
      <p:graphicFrame>
        <p:nvGraphicFramePr>
          <p:cNvPr id="8" name="Graphique 7"/>
          <p:cNvGraphicFramePr/>
          <p:nvPr/>
        </p:nvGraphicFramePr>
        <p:xfrm>
          <a:off x="285720" y="1357298"/>
          <a:ext cx="507209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00032" y="4143380"/>
          <a:ext cx="8143933" cy="2286000"/>
        </p:xfrm>
        <a:graphic>
          <a:graphicData uri="http://schemas.openxmlformats.org/drawingml/2006/table">
            <a:tbl>
              <a:tblPr/>
              <a:tblGrid>
                <a:gridCol w="1088276"/>
                <a:gridCol w="1088276"/>
                <a:gridCol w="1088276"/>
                <a:gridCol w="1088276"/>
                <a:gridCol w="1088276"/>
                <a:gridCol w="1088276"/>
                <a:gridCol w="1614277"/>
              </a:tblGrid>
              <a:tr h="190500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إحصاء 2014</a:t>
                      </a:r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MA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إحصاء 2004</a:t>
                      </a:r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MA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مجموع</a:t>
                      </a:r>
                      <a:endParaRPr lang="ar-MA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إناث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ذكور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مجموع</a:t>
                      </a:r>
                      <a:endParaRPr lang="ar-MA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إناث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ذكور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19-15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24-20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29-25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34-30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39-35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44-40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49-45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54-50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59-55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ar-MA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 سنة فما فوق </a:t>
                      </a:r>
                    </a:p>
                  </a:txBody>
                  <a:tcPr marL="9525" marR="1080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925991" y="826259"/>
            <a:ext cx="3815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 eaLnBrk="1" hangingPunct="1"/>
            <a:r>
              <a:rPr lang="ar-MA" altLang="fr-FR" b="1" dirty="0" smtClean="0">
                <a:cs typeface="Times New Roman" pitchFamily="18" charset="0"/>
              </a:rPr>
              <a:t>معدل البطالة حسب وسط الإقامة والجنس</a:t>
            </a:r>
            <a:r>
              <a:rPr lang="fr-FR" altLang="fr-FR" b="1" dirty="0" smtClean="0">
                <a:cs typeface="Times New Roman" pitchFamily="18" charset="0"/>
              </a:rPr>
              <a:t> </a:t>
            </a:r>
            <a:r>
              <a:rPr lang="ar-MA" altLang="fr-FR" b="1" dirty="0" smtClean="0">
                <a:cs typeface="Times New Roman" pitchFamily="18" charset="0"/>
              </a:rPr>
              <a:t>(ب</a:t>
            </a:r>
            <a:r>
              <a:rPr lang="fr-FR" altLang="fr-FR" b="1" dirty="0" smtClean="0">
                <a:cs typeface="Times New Roman" pitchFamily="18" charset="0"/>
              </a:rPr>
              <a:t>%</a:t>
            </a:r>
            <a:r>
              <a:rPr lang="ar-MA" altLang="fr-FR" b="1" dirty="0" smtClean="0">
                <a:cs typeface="Times New Roman" pitchFamily="18" charset="0"/>
              </a:rPr>
              <a:t>) 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5229224"/>
            <a:ext cx="7272808" cy="107721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buFontTx/>
              <a:buChar char="-"/>
              <a:defRPr/>
            </a:pPr>
            <a:r>
              <a:rPr lang="ar-MA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على المستوى الوطني، تراجع معدل البطالة بنقطة واحدة ما بين 2004 و 2014 منتقلا بذلك من </a:t>
            </a:r>
            <a:r>
              <a:rPr lang="fr-FR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%16,7</a:t>
            </a:r>
            <a:r>
              <a:rPr lang="ar-MA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إلى </a:t>
            </a:r>
            <a:r>
              <a:rPr lang="fr-FR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%15,7</a:t>
            </a:r>
            <a:r>
              <a:rPr lang="ar-MA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على التوالي</a:t>
            </a:r>
          </a:p>
          <a:p>
            <a:pPr algn="r" rtl="1">
              <a:buFontTx/>
              <a:buChar char="-"/>
              <a:defRPr/>
            </a:pPr>
            <a:r>
              <a:rPr lang="ar-MA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يبلغ هذا المعدل بالمدن </a:t>
            </a:r>
            <a:r>
              <a:rPr lang="fr-FR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(%18,9)</a:t>
            </a:r>
            <a:r>
              <a:rPr lang="ar-MA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، نظيره المسجل بالقرى </a:t>
            </a:r>
            <a:r>
              <a:rPr lang="fr-FR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(%9,9)</a:t>
            </a:r>
            <a:r>
              <a:rPr lang="ar-MA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، ولدى النساء </a:t>
            </a:r>
            <a:r>
              <a:rPr lang="fr-FR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(%28,3)</a:t>
            </a:r>
            <a:r>
              <a:rPr lang="ar-MA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مقارنة بالرجال </a:t>
            </a:r>
            <a:r>
              <a:rPr lang="fr-FR" sz="16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(%12,2)</a:t>
            </a:r>
            <a:endParaRPr lang="fr-FR" sz="1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1187624" y="1484784"/>
          <a:ext cx="68407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65CB11-690C-46D4-AFE3-6E59E78368F8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5" name="ZoneTexte 4"/>
          <p:cNvSpPr txBox="1"/>
          <p:nvPr/>
        </p:nvSpPr>
        <p:spPr>
          <a:xfrm>
            <a:off x="2643174" y="2214554"/>
            <a:ext cx="51435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fr-FR" altLang="fr-FR" sz="4000" b="1" dirty="0" smtClean="0">
              <a:solidFill>
                <a:srgbClr val="7B003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00232" y="2000240"/>
            <a:ext cx="58579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SA" altLang="fr-FR" sz="4000" b="1" dirty="0" smtClean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الصعوبات</a:t>
            </a:r>
          </a:p>
          <a:p>
            <a:pPr algn="ctr"/>
            <a:r>
              <a:rPr lang="ar-SA" altLang="fr-FR" sz="4000" b="1" dirty="0" smtClean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 التي تعوق القيام بالأنشطة اليومية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7E2C7D2-D620-4451-8AB7-09D7C42C2ADE}" type="slidenum">
              <a:rPr lang="fr-FR" altLang="fr-FR"/>
              <a:pPr/>
              <a:t>37</a:t>
            </a:fld>
            <a:endParaRPr lang="fr-FR" altLang="fr-F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71538" y="1341438"/>
            <a:ext cx="77486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" lvl="1" algn="just" rtl="1">
              <a:lnSpc>
                <a:spcPct val="150000"/>
              </a:lnSpc>
            </a:pPr>
            <a:r>
              <a:rPr lang="ar-M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حسب الأمم المتحدة، يعتبر من ذوي الاحتياجات الخاصة كل شخص </a:t>
            </a:r>
            <a:r>
              <a:rPr lang="ar-S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يعاني من </a:t>
            </a:r>
            <a:r>
              <a:rPr lang="ar-M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صعوبة كبيرة أو عجز كلي في </a:t>
            </a:r>
            <a:r>
              <a:rPr lang="ar-S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M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حد</a:t>
            </a:r>
            <a:r>
              <a:rPr lang="ar-S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ى الوظائف </a:t>
            </a:r>
            <a:r>
              <a:rPr lang="ar-M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الستة </a:t>
            </a:r>
            <a:r>
              <a:rPr lang="ar-SA" alt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المستلزمة</a:t>
            </a:r>
            <a:r>
              <a:rPr lang="ar-S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لممارسة </a:t>
            </a:r>
            <a:r>
              <a:rPr lang="ar-SA" alt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M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لحياة اليومية (الرؤيا، السمع، المشي أو صعود الأدراج، التذكر أو التركيز، الاعتناء بالذات والتواصل باستعمال </a:t>
            </a:r>
            <a:r>
              <a:rPr lang="ar-SA" alt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MA" alt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لغه</a:t>
            </a:r>
            <a:r>
              <a:rPr lang="ar-MA" alt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المعتادة). </a:t>
            </a:r>
            <a:endParaRPr lang="fr-FR" alt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68313" y="784225"/>
            <a:ext cx="8351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MA" altLang="fr-FR" b="1" dirty="0" smtClean="0">
                <a:latin typeface="Times New Roman" pitchFamily="18" charset="0"/>
                <a:cs typeface="Times New Roman" pitchFamily="18" charset="0"/>
              </a:rPr>
              <a:t>توزيع الأشخاص ذوي الاحتياجات الخاصة حسب وسط الإقامة</a:t>
            </a:r>
            <a:endParaRPr lang="fr-FR" alt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38" y="4429132"/>
            <a:ext cx="3860825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6000" lvl="2" algn="just" rtl="1">
              <a:buFont typeface="Wingdings" pitchFamily="2" charset="2"/>
              <a:buChar char="v"/>
              <a:defRPr/>
            </a:pP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56% (أي </a:t>
            </a:r>
            <a:r>
              <a:rPr lang="fr-FR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758.085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شخصا يقطنون بالوسط </a:t>
            </a:r>
            <a:r>
              <a:rPr lang="ar-MA" altLang="fr-FR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الح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ض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ري.</a:t>
            </a:r>
          </a:p>
          <a:p>
            <a:pPr marL="0" lvl="2" algn="just" rtl="1">
              <a:buFont typeface="Wingdings" pitchFamily="2" charset="2"/>
              <a:buChar char="v"/>
              <a:defRPr/>
            </a:pPr>
            <a:r>
              <a:rPr lang="fr-FR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44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fr-FR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fr-FR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(أي </a:t>
            </a:r>
            <a:r>
              <a:rPr lang="fr-FR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596.343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شخصا) يقطنون بالوسط القروي.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1071538" y="3357562"/>
            <a:ext cx="3906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" lvl="1" algn="just" rtl="1"/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في سنة 2014، 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بلغ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عدد ذوي الاحتياجات الخاصة</a:t>
            </a:r>
            <a:r>
              <a:rPr lang="fr-FR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1.354.428 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شخص، 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تسجل معدل انتشار يساوي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4,1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graphicFrame>
        <p:nvGraphicFramePr>
          <p:cNvPr id="9" name="Graphique 8"/>
          <p:cNvGraphicFramePr/>
          <p:nvPr/>
        </p:nvGraphicFramePr>
        <p:xfrm>
          <a:off x="5429256" y="3000372"/>
          <a:ext cx="32289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B415472-F359-4FBF-8E25-AFDA0B9BB137}" type="slidenum">
              <a:rPr lang="fr-FR" altLang="fr-FR"/>
              <a:pPr/>
              <a:t>38</a:t>
            </a:fld>
            <a:endParaRPr lang="fr-FR" altLang="fr-F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019609" y="924203"/>
            <a:ext cx="5322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 algn="ctr"/>
            <a:r>
              <a:rPr lang="ar-MA" altLang="fr-FR" b="1" dirty="0" smtClean="0">
                <a:latin typeface="Times New Roman" pitchFamily="18" charset="0"/>
                <a:cs typeface="Times New Roman" pitchFamily="18" charset="0"/>
              </a:rPr>
              <a:t>توزيع الأشخاص ذوي الاحتياجات الخاصة حسب الجنس و السن</a:t>
            </a:r>
            <a:endParaRPr lang="fr-FR" alt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57158" y="4714884"/>
            <a:ext cx="842486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00" lvl="1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نسبة النساء ذوي الاحتياجات الخاصة هي 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أعلى (%52,5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مقارنة لدى 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الرجال (%47,5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fr-FR" alt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lvl="1" algn="r" rtl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50,6%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من الأشخاص ذوي الاحتياجات الخاصة أعمارهم هي 60 سنة وأكثر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38,3%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تتراوح ما بين 15 و 59 سنة 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وأخيرا 10,9%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أعمارهم هي أقل من 15 سنة,</a:t>
            </a:r>
            <a:endParaRPr lang="fr-FR" alt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aphique 8"/>
          <p:cNvGraphicFramePr/>
          <p:nvPr/>
        </p:nvGraphicFramePr>
        <p:xfrm>
          <a:off x="4786314" y="1643050"/>
          <a:ext cx="370522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/>
          <p:nvPr/>
        </p:nvGraphicFramePr>
        <p:xfrm>
          <a:off x="714348" y="1643050"/>
          <a:ext cx="37147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93DB0B-1CE9-419F-B25D-D92D3AD76579}" type="slidenum">
              <a:rPr lang="fr-FR" altLang="fr-FR"/>
              <a:pPr/>
              <a:t>39</a:t>
            </a:fld>
            <a:endParaRPr lang="fr-FR" altLang="fr-FR"/>
          </a:p>
        </p:txBody>
      </p:sp>
      <p:sp>
        <p:nvSpPr>
          <p:cNvPr id="56392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rtl="1"/>
            <a:r>
              <a:rPr lang="ar-MA" altLang="fr-FR" b="1" dirty="0" smtClean="0">
                <a:latin typeface="Times New Roman" pitchFamily="18" charset="0"/>
                <a:cs typeface="Times New Roman" pitchFamily="18" charset="0"/>
              </a:rPr>
              <a:t>توزيع الأشخاص</a:t>
            </a:r>
            <a:r>
              <a:rPr lang="ar-SA" altLang="fr-FR" b="1" dirty="0" smtClean="0">
                <a:latin typeface="Times New Roman" pitchFamily="18" charset="0"/>
                <a:cs typeface="Times New Roman" pitchFamily="18" charset="0"/>
              </a:rPr>
              <a:t> من</a:t>
            </a:r>
            <a:r>
              <a:rPr lang="ar-MA" altLang="fr-FR" b="1" dirty="0" smtClean="0">
                <a:latin typeface="Times New Roman" pitchFamily="18" charset="0"/>
                <a:cs typeface="Times New Roman" pitchFamily="18" charset="0"/>
              </a:rPr>
              <a:t> ذوي الاحتياجات الخاصة حسب الحالة الزواجية ووسط الإقامة</a:t>
            </a:r>
            <a:r>
              <a:rPr lang="ar-SA" alt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93" name="Rectangle 6"/>
          <p:cNvSpPr>
            <a:spLocks noChangeArrowheads="1"/>
          </p:cNvSpPr>
          <p:nvPr/>
        </p:nvSpPr>
        <p:spPr bwMode="auto">
          <a:xfrm>
            <a:off x="285720" y="5357826"/>
            <a:ext cx="8424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28,2%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من الأشخاص ذوي الاحتياجات الخاصة هم عزاب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45,6%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هم متزوجون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23,5%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هم أرامل 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 2,6%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هم مطلقون.</a:t>
            </a:r>
            <a:endParaRPr lang="fr-FR" alt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071537" y="1571610"/>
          <a:ext cx="7072366" cy="3429024"/>
        </p:xfrm>
        <a:graphic>
          <a:graphicData uri="http://schemas.openxmlformats.org/drawingml/2006/table">
            <a:tbl>
              <a:tblPr/>
              <a:tblGrid>
                <a:gridCol w="1010338"/>
                <a:gridCol w="1010338"/>
                <a:gridCol w="1010338"/>
                <a:gridCol w="1010338"/>
                <a:gridCol w="1010338"/>
                <a:gridCol w="1010338"/>
                <a:gridCol w="1010338"/>
              </a:tblGrid>
              <a:tr h="428628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النسب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الأعداد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قروي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حضري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قروي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حضري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381 337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174 503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206 834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عازب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43,9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617 365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284 614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332 751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متزوج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35 719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8 941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26 778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مطلق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318 603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127 485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191 118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أرمل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1 404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800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604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غير مصرح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1 354 428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596 343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758 085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مجموع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DF0FF-F484-4893-ACD3-DE40E4B25721}" type="slidenum">
              <a:rPr lang="fr-FR" altLang="fr-FR" smtClean="0"/>
              <a:pPr/>
              <a:t>4</a:t>
            </a:fld>
            <a:endParaRPr lang="fr-FR" altLang="fr-FR"/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588" y="692150"/>
            <a:ext cx="4117975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A494F2-69DD-40DE-B627-4BDB576456A6}" type="slidenum">
              <a:rPr lang="fr-FR" altLang="fr-FR"/>
              <a:pPr/>
              <a:t>40</a:t>
            </a:fld>
            <a:endParaRPr lang="fr-FR" altLang="fr-FR"/>
          </a:p>
        </p:txBody>
      </p:sp>
      <p:sp>
        <p:nvSpPr>
          <p:cNvPr id="58456" name="Rectangle 1"/>
          <p:cNvSpPr>
            <a:spLocks noChangeArrowheads="1"/>
          </p:cNvSpPr>
          <p:nvPr/>
        </p:nvSpPr>
        <p:spPr bwMode="auto">
          <a:xfrm>
            <a:off x="1857356" y="785794"/>
            <a:ext cx="5801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lvl="1" algn="r" rtl="1"/>
            <a:r>
              <a:rPr lang="ar-MA" altLang="fr-FR" b="1" dirty="0" smtClean="0">
                <a:latin typeface="Times New Roman" pitchFamily="18" charset="0"/>
                <a:cs typeface="Times New Roman" pitchFamily="18" charset="0"/>
              </a:rPr>
              <a:t>توزيع الأشخاص ذوي الاحتياجات الخاصة حسب المستوى التعليمي و الجنس</a:t>
            </a:r>
            <a:endParaRPr lang="fr-FR" alt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75" name="Rectangle 6"/>
          <p:cNvSpPr>
            <a:spLocks noChangeArrowheads="1"/>
          </p:cNvSpPr>
          <p:nvPr/>
        </p:nvSpPr>
        <p:spPr bwMode="auto">
          <a:xfrm>
            <a:off x="857224" y="4714884"/>
            <a:ext cx="7858180" cy="15254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just" rtl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سبعة أشخاص من 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كل 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عشرة من ذوي الاحتياجات الخاصة </a:t>
            </a:r>
            <a:r>
              <a:rPr lang="ar-MA" altLang="fr-FR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(70,3%) 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ليس لديهم مستوى تعليمي 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يذكر </a:t>
            </a:r>
          </a:p>
          <a:p>
            <a:pPr marL="0" lvl="1" algn="just" rtl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و </a:t>
            </a:r>
            <a:r>
              <a:rPr lang="ar-MA" altLang="fr-FR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فقط 4,6% 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سبق لهم أن </a:t>
            </a:r>
            <a:r>
              <a:rPr lang="ar-SA" altLang="fr-FR" sz="1600" b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ت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ر</a:t>
            </a:r>
            <a:r>
              <a:rPr lang="ar-SA" altLang="fr-FR" sz="1600" b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دد</a:t>
            </a:r>
            <a:r>
              <a:rPr lang="ar-MA" altLang="fr-FR" sz="1600" b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وا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على مؤسسة دراسية من المستوى </a:t>
            </a:r>
            <a:r>
              <a:rPr lang="ar-SA" altLang="fr-FR" sz="1600" b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ال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تمهيدي,  </a:t>
            </a:r>
            <a:endParaRPr lang="fr-FR" altLang="fr-FR" sz="16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0" lvl="1" algn="just" rtl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14,9</a:t>
            </a:r>
            <a:r>
              <a:rPr lang="ar-MA" altLang="fr-FR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% 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لديهم المستوى الأساسي </a:t>
            </a:r>
            <a:r>
              <a:rPr lang="ar-MA" altLang="fr-FR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و 8,5% 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الثانوي,</a:t>
            </a:r>
            <a:endParaRPr lang="fr-FR" altLang="fr-FR" sz="16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0" lvl="1" algn="just" rtl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1,5</a:t>
            </a:r>
            <a:r>
              <a:rPr lang="ar-MA" altLang="fr-FR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% 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فقط 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نجحوا في استكمال الدراسة من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المستوى العالي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altLang="fr-FR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28593" y="1357294"/>
          <a:ext cx="8286810" cy="3286150"/>
        </p:xfrm>
        <a:graphic>
          <a:graphicData uri="http://schemas.openxmlformats.org/drawingml/2006/table">
            <a:tbl>
              <a:tblPr/>
              <a:tblGrid>
                <a:gridCol w="1183830"/>
                <a:gridCol w="1183830"/>
                <a:gridCol w="1183830"/>
                <a:gridCol w="1183830"/>
                <a:gridCol w="1183830"/>
                <a:gridCol w="1183830"/>
                <a:gridCol w="1183830"/>
              </a:tblGrid>
              <a:tr h="32861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النسب</a:t>
                      </a:r>
                      <a:r>
                        <a:rPr lang="ar-SA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الأعداد</a:t>
                      </a:r>
                      <a:r>
                        <a:rPr lang="ar-SA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إناث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ذكور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إناث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ذكور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950 922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577 273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373 040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لاشيء</a:t>
                      </a:r>
                      <a:r>
                        <a:rPr lang="ar-SA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61 681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8 126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53 555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تمهيدي</a:t>
                      </a:r>
                      <a:r>
                        <a:rPr lang="ar-SA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201 067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73 846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127 168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أساسي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70 174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23 473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46 701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ثانوي إعدادي</a:t>
                      </a:r>
                      <a:r>
                        <a:rPr lang="ar-SA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44 611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18 168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26 443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ثانوي تأهيلي</a:t>
                      </a:r>
                      <a:r>
                        <a:rPr lang="ar-SA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20 474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7 800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12 674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عالي</a:t>
                      </a:r>
                      <a:r>
                        <a:rPr lang="ar-SA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5 499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664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2 835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غير مصرح </a:t>
                      </a:r>
                      <a:r>
                        <a:rPr lang="ar-SA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به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354 428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711 350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642 416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مجموع</a:t>
                      </a:r>
                      <a:r>
                        <a:rPr lang="ar-SA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ar-SA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D7FC07-C7C4-4069-A9EE-066EDC1958A0}" type="slidenum">
              <a:rPr lang="fr-FR" altLang="fr-FR"/>
              <a:pPr/>
              <a:t>41</a:t>
            </a:fld>
            <a:endParaRPr lang="fr-FR" altLang="fr-FR"/>
          </a:p>
        </p:txBody>
      </p:sp>
      <p:sp>
        <p:nvSpPr>
          <p:cNvPr id="59520" name="Rectangle 2"/>
          <p:cNvSpPr>
            <a:spLocks noChangeArrowheads="1"/>
          </p:cNvSpPr>
          <p:nvPr/>
        </p:nvSpPr>
        <p:spPr bwMode="auto">
          <a:xfrm>
            <a:off x="2428860" y="785794"/>
            <a:ext cx="5030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lvl="1" algn="ctr"/>
            <a:r>
              <a:rPr lang="ar-MA" altLang="fr-FR" b="1" dirty="0" smtClean="0">
                <a:latin typeface="Times New Roman" pitchFamily="18" charset="0"/>
                <a:cs typeface="Times New Roman" pitchFamily="18" charset="0"/>
              </a:rPr>
              <a:t>توزيع الأشخاص ذوي الاحتياجات الخاصة حسب النشاط و الجنس </a:t>
            </a:r>
            <a:endParaRPr lang="fr-FR" alt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521" name="Rectangle 8"/>
          <p:cNvSpPr>
            <a:spLocks noChangeArrowheads="1"/>
          </p:cNvSpPr>
          <p:nvPr/>
        </p:nvSpPr>
        <p:spPr bwMode="auto">
          <a:xfrm>
            <a:off x="357158" y="5357826"/>
            <a:ext cx="8424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 rtl="1">
              <a:lnSpc>
                <a:spcPct val="150000"/>
              </a:lnSpc>
            </a:pP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من ذوي الاحتياجات الخاصة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13,1% 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ه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 نشيطون مشتغلون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و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%2,9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هم عاطلون </a:t>
            </a:r>
            <a:r>
              <a:rPr lang="ar-MA" altLang="fr-FR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MA" altLang="fr-F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ar-M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هم غير نشيطون</a:t>
            </a:r>
            <a:r>
              <a:rPr lang="ar-SA" alt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alt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00034" y="1357298"/>
          <a:ext cx="8286808" cy="3786216"/>
        </p:xfrm>
        <a:graphic>
          <a:graphicData uri="http://schemas.openxmlformats.org/drawingml/2006/table">
            <a:tbl>
              <a:tblPr/>
              <a:tblGrid>
                <a:gridCol w="1027290"/>
                <a:gridCol w="1027290"/>
                <a:gridCol w="1027290"/>
                <a:gridCol w="1027290"/>
                <a:gridCol w="1027290"/>
                <a:gridCol w="1027290"/>
                <a:gridCol w="2123068"/>
              </a:tblGrid>
              <a:tr h="26276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النسب</a:t>
                      </a:r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الأعداد</a:t>
                      </a:r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مجموع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إناث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ذكور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مجموع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إناث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ذكور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13,1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4,4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22,8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177 925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31 561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146 327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نشيط مشتغل</a:t>
                      </a:r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1,5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1,2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1,8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19 757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8 281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11 423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عاطل سبق له أن اشتغل</a:t>
                      </a:r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1,4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0,8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2,1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19 352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5 585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13 767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عاطل لم يسبق له أن اشتغل</a:t>
                      </a:r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13,6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25,7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0,1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183 616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183 096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399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ربة بيت</a:t>
                      </a:r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4,8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4,1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5,5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64 774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29 187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35 587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تلميذ أو طالب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0,2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0,1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0,2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2 437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944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1 493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ملاك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5,3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1,3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9,8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71 998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9 007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62 991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متقاعد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25,0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21,0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29,5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338 979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149 490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189 411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عاجز أو مريض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27,2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34,3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19,3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368 270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243 651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124 295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مسن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6,3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5,5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7,2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85 247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38 868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46 379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طفل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1,5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1,5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1,5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19 852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10 396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9 456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غير نشيط آخر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0,2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0,2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0,1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2 221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1 284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888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غير مصرح به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82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100,0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100,0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Garamond"/>
                        </a:rPr>
                        <a:t>100,0</a:t>
                      </a:r>
                    </a:p>
                  </a:txBody>
                  <a:tcPr marL="9446" marR="9446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1 354 428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711 350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Garamond"/>
                        </a:rPr>
                        <a:t>642 416</a:t>
                      </a: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مجموع</a:t>
                      </a:r>
                      <a:r>
                        <a:rPr lang="ar-S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ar-S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46" marR="72000" marT="9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4DECF6-D740-4923-A2D0-17E500B26A90}" type="slidenum">
              <a:rPr lang="fr-FR" altLang="fr-FR"/>
              <a:pPr/>
              <a:t>42</a:t>
            </a:fld>
            <a:endParaRPr lang="fr-FR" altLang="fr-FR"/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1692275" y="728663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/>
            <a:r>
              <a:rPr lang="ar-MA" altLang="fr-FR" b="1" dirty="0" smtClean="0">
                <a:latin typeface="Times New Roman" pitchFamily="18" charset="0"/>
                <a:cs typeface="Times New Roman" pitchFamily="18" charset="0"/>
              </a:rPr>
              <a:t>توزيع ذوي الاحتياجات الخاصة حسب الجهة</a:t>
            </a:r>
            <a:endParaRPr lang="fr-FR" alt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28596" y="5072074"/>
            <a:ext cx="820896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نسبة ذوي الاحتياجات الخاصة مرتفعة 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في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جهات كلميم- واد النون </a:t>
            </a:r>
            <a:r>
              <a:rPr lang="ar-MA" altLang="fr-F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(4,8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و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فاس- مكناس </a:t>
            </a:r>
            <a:r>
              <a:rPr lang="ar-MA" altLang="fr-F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(4,6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و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طنجة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تطوان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الحسيمة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altLang="fr-F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(4,5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و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درعة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تافيلالت </a:t>
            </a:r>
            <a:r>
              <a:rPr lang="ar-MA" altLang="fr-F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(4,4%) 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أخيرا في جهة 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الشرق </a:t>
            </a:r>
            <a:r>
              <a:rPr lang="ar-MA" altLang="fr-F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(4,3%), </a:t>
            </a:r>
            <a:endParaRPr lang="fr-FR" altLang="fr-F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نسبة هذه الفئة  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منخفضة نسبيا 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في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جهات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الداخلة- واد الذهب </a:t>
            </a:r>
            <a:r>
              <a:rPr lang="ar-MA" altLang="fr-F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(1,7%) 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 العيون- الساقية </a:t>
            </a:r>
            <a:r>
              <a:rPr lang="ar-MA" altLang="fr-FR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الحمراء (%3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fr-FR" altLang="fr-F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1142976" y="1285860"/>
          <a:ext cx="735811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6AD5E5-6137-4C1E-BE49-1D6CC3301E2C}" type="slidenum">
              <a:rPr lang="fr-FR" altLang="fr-FR"/>
              <a:pPr/>
              <a:t>43</a:t>
            </a:fld>
            <a:endParaRPr lang="fr-FR" altLang="fr-FR"/>
          </a:p>
        </p:txBody>
      </p:sp>
      <p:pic>
        <p:nvPicPr>
          <p:cNvPr id="62467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742950"/>
            <a:ext cx="4081462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4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1470025"/>
          </a:xfrm>
        </p:spPr>
        <p:txBody>
          <a:bodyPr/>
          <a:lstStyle/>
          <a:p>
            <a:r>
              <a:rPr lang="ar-MA" altLang="fr-FR" dirty="0" smtClean="0"/>
              <a:t>الأسر </a:t>
            </a:r>
            <a:endParaRPr lang="fr-FR" altLang="fr-FR" dirty="0" smtClean="0"/>
          </a:p>
        </p:txBody>
      </p:sp>
      <p:sp>
        <p:nvSpPr>
          <p:cNvPr id="5529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4CBD16-F35D-4436-8968-6F5F25A5E52B}" type="slidenum">
              <a:rPr lang="fr-FR" altLang="fr-FR"/>
              <a:pPr/>
              <a:t>44</a:t>
            </a:fld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E3565F-71D7-4BAB-88D1-F882F108D488}" type="slidenum">
              <a:rPr lang="fr-FR" altLang="fr-FR"/>
              <a:pPr/>
              <a:t>45</a:t>
            </a:fld>
            <a:endParaRPr lang="fr-FR" altLang="fr-FR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1052736"/>
            <a:ext cx="7243762" cy="703262"/>
          </a:xfrm>
        </p:spPr>
        <p:txBody>
          <a:bodyPr/>
          <a:lstStyle/>
          <a:p>
            <a:r>
              <a:rPr lang="ar-MA" altLang="fr-FR" sz="1800" dirty="0" smtClean="0">
                <a:solidFill>
                  <a:srgbClr val="FF9933"/>
                </a:solidFill>
                <a:cs typeface="Times New Roman" pitchFamily="18" charset="0"/>
              </a:rPr>
              <a:t>متو</a:t>
            </a:r>
            <a:r>
              <a:rPr lang="ar-MA" altLang="fr-FR" sz="1800" kern="1200" dirty="0" smtClean="0">
                <a:solidFill>
                  <a:srgbClr val="FF9933"/>
                </a:solidFill>
                <a:latin typeface="Arial" charset="0"/>
                <a:ea typeface="+mn-ea"/>
                <a:cs typeface="Times New Roman" pitchFamily="18" charset="0"/>
              </a:rPr>
              <a:t>سط حجم الأسر حسب وسط الإقامة مابين 2004 و </a:t>
            </a:r>
            <a:r>
              <a:rPr lang="ar-MA" altLang="fr-FR" sz="1800" dirty="0" smtClean="0">
                <a:solidFill>
                  <a:srgbClr val="FF9933"/>
                </a:solidFill>
                <a:cs typeface="Times New Roman" pitchFamily="18" charset="0"/>
              </a:rPr>
              <a:t>2014</a:t>
            </a:r>
            <a:endParaRPr lang="fr-FR" altLang="fr-FR" sz="1800" dirty="0" smtClean="0">
              <a:solidFill>
                <a:srgbClr val="FF99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75656" y="1844825"/>
          <a:ext cx="6264695" cy="2201396"/>
        </p:xfrm>
        <a:graphic>
          <a:graphicData uri="http://schemas.openxmlformats.org/drawingml/2006/table">
            <a:tbl>
              <a:tblPr/>
              <a:tblGrid>
                <a:gridCol w="1842330"/>
                <a:gridCol w="2259462"/>
                <a:gridCol w="2162903"/>
              </a:tblGrid>
              <a:tr h="764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إحصاء 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إحصاء 2004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183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4,2</a:t>
                      </a:r>
                      <a:r>
                        <a:rPr lang="ar-M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وسط حضري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9259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5,3</a:t>
                      </a:r>
                      <a:r>
                        <a:rPr lang="ar-M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وسط قروي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9259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r>
                        <a:rPr lang="ar-M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857356" y="4500570"/>
            <a:ext cx="5715040" cy="170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dirty="0" smtClean="0">
                <a:solidFill>
                  <a:schemeClr val="tx1"/>
                </a:solidFill>
              </a:rPr>
              <a:t>سجل حجم الأسرة المغربية </a:t>
            </a:r>
            <a:r>
              <a:rPr lang="fr-FR" b="1" dirty="0" smtClean="0">
                <a:solidFill>
                  <a:schemeClr val="tx1"/>
                </a:solidFill>
                <a:latin typeface="Times New Roman"/>
              </a:rPr>
              <a:t>4,6</a:t>
            </a:r>
            <a:r>
              <a:rPr lang="ar-SA" dirty="0" smtClean="0">
                <a:solidFill>
                  <a:schemeClr val="tx1"/>
                </a:solidFill>
              </a:rPr>
              <a:t> سنة 2014 مقابل </a:t>
            </a:r>
            <a:r>
              <a:rPr lang="fr-FR" b="1" dirty="0" smtClean="0">
                <a:solidFill>
                  <a:schemeClr val="tx1"/>
                </a:solidFill>
                <a:latin typeface="Times New Roman"/>
              </a:rPr>
              <a:t>5,24</a:t>
            </a:r>
            <a:r>
              <a:rPr lang="ar-SA" dirty="0" smtClean="0">
                <a:solidFill>
                  <a:schemeClr val="tx1"/>
                </a:solidFill>
              </a:rPr>
              <a:t>  سنة 2004.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dirty="0" smtClean="0">
                <a:solidFill>
                  <a:schemeClr val="tx1"/>
                </a:solidFill>
              </a:rPr>
              <a:t>حسب وسط الإقامة، يقدر </a:t>
            </a:r>
            <a:r>
              <a:rPr lang="ar-SA" dirty="0" err="1" smtClean="0">
                <a:solidFill>
                  <a:schemeClr val="tx1"/>
                </a:solidFill>
              </a:rPr>
              <a:t>ججمها</a:t>
            </a:r>
            <a:r>
              <a:rPr lang="ar-SA" dirty="0" smtClean="0">
                <a:solidFill>
                  <a:schemeClr val="tx1"/>
                </a:solidFill>
              </a:rPr>
              <a:t> ب :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  <a:latin typeface="Times New Roman"/>
              </a:rPr>
              <a:t>4,2</a:t>
            </a:r>
            <a:r>
              <a:rPr lang="ar-SA" b="1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أشخاص بالمدن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SA" dirty="0" smtClean="0">
                <a:solidFill>
                  <a:schemeClr val="tx1"/>
                </a:solidFill>
              </a:rPr>
              <a:t>و </a:t>
            </a:r>
            <a:r>
              <a:rPr lang="fr-FR" b="1" dirty="0" smtClean="0">
                <a:solidFill>
                  <a:schemeClr val="tx1"/>
                </a:solidFill>
                <a:latin typeface="Times New Roman"/>
              </a:rPr>
              <a:t>5,3</a:t>
            </a:r>
            <a:r>
              <a:rPr lang="ar-SA" dirty="0" smtClean="0">
                <a:solidFill>
                  <a:schemeClr val="tx1"/>
                </a:solidFill>
              </a:rPr>
              <a:t> في القرى.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4"/>
          <p:cNvSpPr>
            <a:spLocks noGrp="1"/>
          </p:cNvSpPr>
          <p:nvPr>
            <p:ph type="title"/>
          </p:nvPr>
        </p:nvSpPr>
        <p:spPr>
          <a:xfrm>
            <a:off x="1214414" y="785794"/>
            <a:ext cx="6985000" cy="407888"/>
          </a:xfrm>
        </p:spPr>
        <p:txBody>
          <a:bodyPr/>
          <a:lstStyle/>
          <a:p>
            <a:r>
              <a:rPr lang="ar-MA" altLang="fr-FR" sz="1800" dirty="0" smtClean="0">
                <a:solidFill>
                  <a:srgbClr val="FF9933"/>
                </a:solidFill>
                <a:cs typeface="Times New Roman" pitchFamily="18" charset="0"/>
              </a:rPr>
              <a:t>بنية الأسر حسب وسط الإقامة وحجم الأسر</a:t>
            </a:r>
            <a:endParaRPr lang="fr-FR" altLang="fr-FR" sz="1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7347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C3660EC-D09F-49E9-9F73-4F1CB0A87A05}" type="slidenum">
              <a:rPr lang="fr-FR" altLang="fr-FR"/>
              <a:pPr/>
              <a:t>46</a:t>
            </a:fld>
            <a:endParaRPr lang="fr-FR" alt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85786" y="1357298"/>
          <a:ext cx="7929619" cy="3143270"/>
        </p:xfrm>
        <a:graphic>
          <a:graphicData uri="http://schemas.openxmlformats.org/drawingml/2006/table">
            <a:tbl>
              <a:tblPr/>
              <a:tblGrid>
                <a:gridCol w="2195503"/>
                <a:gridCol w="2101678"/>
                <a:gridCol w="1384856"/>
                <a:gridCol w="2247582"/>
              </a:tblGrid>
              <a:tr h="358877"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مجموع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وسط قروي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وسط حضري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حجم الأسر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شخص واحد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شخصين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أشخاص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أشخاص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أشخاص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أشخاص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أشخاص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ar-S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</a:t>
                      </a:r>
                      <a:r>
                        <a:rPr lang="ar-S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S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ar-S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ar-SA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ar-M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أشخاص فما فوق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المجموع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643042" y="4786322"/>
            <a:ext cx="6215106" cy="175432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7،2 بالمائة من الأسر تتكون من شخص واحد.</a:t>
            </a:r>
          </a:p>
          <a:p>
            <a:pPr lvl="1" algn="r" rtl="1">
              <a:buFont typeface="Wingdings" pitchFamily="2" charset="2"/>
              <a:buChar char="ü"/>
            </a:pPr>
            <a:r>
              <a:rPr lang="ar-SA" b="1" dirty="0" smtClean="0">
                <a:solidFill>
                  <a:schemeClr val="tx1"/>
                </a:solidFill>
              </a:rPr>
              <a:t>8،2 بالمائة بالمدن</a:t>
            </a:r>
          </a:p>
          <a:p>
            <a:pPr lvl="1" algn="r" rtl="1">
              <a:buFont typeface="Wingdings" pitchFamily="2" charset="2"/>
              <a:buChar char="ü"/>
            </a:pPr>
            <a:r>
              <a:rPr lang="ar-SA" b="1" dirty="0" smtClean="0">
                <a:solidFill>
                  <a:schemeClr val="tx1"/>
                </a:solidFill>
              </a:rPr>
              <a:t>و 5،2 بالمائة بالقرى. </a:t>
            </a:r>
          </a:p>
          <a:p>
            <a:pPr marL="0" lvl="1" algn="r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46،3 بالمائة من الأسر تضم من شخصين إلى </a:t>
            </a:r>
            <a:r>
              <a:rPr lang="ar-SA" b="1" dirty="0" err="1" smtClean="0">
                <a:solidFill>
                  <a:schemeClr val="tx1"/>
                </a:solidFill>
              </a:rPr>
              <a:t>تلاثة</a:t>
            </a:r>
            <a:r>
              <a:rPr lang="ar-SA" b="1" dirty="0" smtClean="0">
                <a:solidFill>
                  <a:schemeClr val="tx1"/>
                </a:solidFill>
              </a:rPr>
              <a:t> أشخاص.</a:t>
            </a:r>
          </a:p>
          <a:p>
            <a:pPr marL="0" lvl="1" algn="r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و 46،5 </a:t>
            </a:r>
            <a:r>
              <a:rPr lang="ar-SA" b="1" dirty="0" err="1" smtClean="0">
                <a:solidFill>
                  <a:schemeClr val="tx1"/>
                </a:solidFill>
              </a:rPr>
              <a:t>بالائة</a:t>
            </a:r>
            <a:r>
              <a:rPr lang="ar-SA" b="1" dirty="0" smtClean="0">
                <a:solidFill>
                  <a:schemeClr val="tx1"/>
                </a:solidFill>
              </a:rPr>
              <a:t> تضم 5 أفراد فما فوق.</a:t>
            </a:r>
          </a:p>
          <a:p>
            <a:pPr lvl="1" algn="r" rtl="1"/>
            <a:endParaRPr lang="ar-SA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3"/>
          <p:cNvSpPr>
            <a:spLocks noGrp="1"/>
          </p:cNvSpPr>
          <p:nvPr>
            <p:ph type="title"/>
          </p:nvPr>
        </p:nvSpPr>
        <p:spPr>
          <a:xfrm>
            <a:off x="1214414" y="714356"/>
            <a:ext cx="6985000" cy="648072"/>
          </a:xfrm>
        </p:spPr>
        <p:txBody>
          <a:bodyPr/>
          <a:lstStyle/>
          <a:p>
            <a:r>
              <a:rPr lang="ar-MA" altLang="fr-FR" sz="1800" dirty="0" smtClean="0">
                <a:solidFill>
                  <a:srgbClr val="FF9933"/>
                </a:solidFill>
                <a:cs typeface="Times New Roman" pitchFamily="18" charset="0"/>
              </a:rPr>
              <a:t>معدل الأمية لدى النساء ربات الأسر حسب وسط الإقامة </a:t>
            </a:r>
            <a:endParaRPr lang="fr-FR" altLang="fr-FR" sz="1800" dirty="0" smtClean="0">
              <a:solidFill>
                <a:srgbClr val="FF9933"/>
              </a:solidFill>
              <a:cs typeface="Times New Roman" pitchFamily="18" charset="0"/>
            </a:endParaRPr>
          </a:p>
        </p:txBody>
      </p:sp>
      <p:sp>
        <p:nvSpPr>
          <p:cNvPr id="59395" name="Espace réservé du text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lnSpc>
                <a:spcPct val="90000"/>
              </a:lnSpc>
              <a:buClr>
                <a:srgbClr val="7B003B"/>
              </a:buClr>
              <a:buFontTx/>
              <a:buBlip>
                <a:blip r:embed="rId3"/>
              </a:buBlip>
            </a:pPr>
            <a:endParaRPr lang="fr-FR" altLang="fr-FR" sz="1800" smtClean="0">
              <a:solidFill>
                <a:schemeClr val="tx1"/>
              </a:solidFill>
            </a:endParaRPr>
          </a:p>
          <a:p>
            <a:pPr marL="800100" lvl="3" indent="-342900" algn="just">
              <a:lnSpc>
                <a:spcPct val="90000"/>
              </a:lnSpc>
              <a:buClr>
                <a:srgbClr val="7B003B"/>
              </a:buClr>
              <a:buFontTx/>
              <a:buNone/>
            </a:pPr>
            <a:endParaRPr lang="fr-FR" altLang="fr-FR" sz="2400" smtClean="0">
              <a:solidFill>
                <a:srgbClr val="E51B2E"/>
              </a:solidFill>
            </a:endParaRPr>
          </a:p>
          <a:p>
            <a:pPr marL="342900" lvl="2" indent="-342900" algn="just">
              <a:lnSpc>
                <a:spcPct val="90000"/>
              </a:lnSpc>
              <a:buClr>
                <a:srgbClr val="7B003B"/>
              </a:buClr>
              <a:buFontTx/>
              <a:buNone/>
            </a:pPr>
            <a:r>
              <a:rPr lang="fr-FR" altLang="fr-FR" sz="2400" smtClean="0">
                <a:solidFill>
                  <a:srgbClr val="E51B2E"/>
                </a:solidFill>
                <a:latin typeface="Arial" charset="0"/>
              </a:rPr>
              <a:t>	</a:t>
            </a:r>
            <a:endParaRPr lang="fr-FR" altLang="fr-FR" sz="18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6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C6B7CF-C418-49A9-8F24-E519D91F2359}" type="slidenum">
              <a:rPr lang="fr-FR" altLang="fr-FR"/>
              <a:pPr/>
              <a:t>47</a:t>
            </a:fld>
            <a:endParaRPr lang="fr-FR" altLang="fr-FR"/>
          </a:p>
        </p:txBody>
      </p:sp>
      <p:graphicFrame>
        <p:nvGraphicFramePr>
          <p:cNvPr id="9" name="Graphique 8"/>
          <p:cNvGraphicFramePr/>
          <p:nvPr/>
        </p:nvGraphicFramePr>
        <p:xfrm>
          <a:off x="1142976" y="1357298"/>
          <a:ext cx="705678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285984" y="5429264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solidFill>
                  <a:schemeClr val="tx1"/>
                </a:solidFill>
              </a:rPr>
              <a:t>64،5 بالمائة من النساء ربات البيوت </a:t>
            </a:r>
            <a:r>
              <a:rPr lang="ar-SA" dirty="0" err="1" smtClean="0">
                <a:solidFill>
                  <a:schemeClr val="tx1"/>
                </a:solidFill>
              </a:rPr>
              <a:t>لايعرفون</a:t>
            </a:r>
            <a:r>
              <a:rPr lang="ar-SA" dirty="0" smtClean="0">
                <a:solidFill>
                  <a:schemeClr val="tx1"/>
                </a:solidFill>
              </a:rPr>
              <a:t> القراءة والكتابة </a:t>
            </a:r>
          </a:p>
          <a:p>
            <a:pPr marL="936000" algn="r" rtl="1">
              <a:buFont typeface="Wingdings" pitchFamily="2" charset="2"/>
              <a:buChar char="v"/>
            </a:pPr>
            <a:r>
              <a:rPr lang="ar-SA" dirty="0" smtClean="0">
                <a:solidFill>
                  <a:schemeClr val="tx1"/>
                </a:solidFill>
              </a:rPr>
              <a:t>56،6 بالمائة بالمدن </a:t>
            </a:r>
          </a:p>
          <a:p>
            <a:pPr marL="936000" algn="r" rtl="1">
              <a:buFont typeface="Wingdings" pitchFamily="2" charset="2"/>
              <a:buChar char="v"/>
            </a:pPr>
            <a:r>
              <a:rPr lang="ar-SA" dirty="0" smtClean="0">
                <a:solidFill>
                  <a:schemeClr val="tx1"/>
                </a:solidFill>
              </a:rPr>
              <a:t>و 88،3 بالمائة بالقرى.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4"/>
          <p:cNvSpPr>
            <a:spLocks noGrp="1"/>
          </p:cNvSpPr>
          <p:nvPr>
            <p:ph type="title"/>
          </p:nvPr>
        </p:nvSpPr>
        <p:spPr>
          <a:xfrm>
            <a:off x="857250" y="692696"/>
            <a:ext cx="7315200" cy="576064"/>
          </a:xfrm>
        </p:spPr>
        <p:txBody>
          <a:bodyPr/>
          <a:lstStyle/>
          <a:p>
            <a:r>
              <a:rPr lang="ar-MA" altLang="fr-FR" sz="1800" dirty="0" smtClean="0">
                <a:solidFill>
                  <a:srgbClr val="FF9933"/>
                </a:solidFill>
              </a:rPr>
              <a:t>النساء ربات الأسر حسب نوع النشاط ووسط الإقامة</a:t>
            </a:r>
            <a:endParaRPr lang="fr-FR" altLang="fr-FR" sz="1800" dirty="0" smtClean="0">
              <a:solidFill>
                <a:schemeClr val="tx1"/>
              </a:solidFill>
            </a:endParaRPr>
          </a:p>
        </p:txBody>
      </p:sp>
      <p:sp>
        <p:nvSpPr>
          <p:cNvPr id="63492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7094311-4705-40A1-88BF-39C3BC860B5E}" type="slidenum">
              <a:rPr lang="fr-FR" altLang="fr-FR"/>
              <a:pPr/>
              <a:t>48</a:t>
            </a:fld>
            <a:endParaRPr lang="fr-FR" altLang="fr-FR"/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179388" y="809625"/>
            <a:ext cx="8496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50000"/>
              </a:spcBef>
            </a:pPr>
            <a:endParaRPr lang="fr-FR" altLang="fr-FR" sz="2400" b="1">
              <a:solidFill>
                <a:srgbClr val="FF9933"/>
              </a:solidFill>
              <a:latin typeface="Calibri" pitchFamily="34" charset="0"/>
            </a:endParaRPr>
          </a:p>
        </p:txBody>
      </p:sp>
      <p:graphicFrame>
        <p:nvGraphicFramePr>
          <p:cNvPr id="9" name="Graphique 8"/>
          <p:cNvGraphicFramePr/>
          <p:nvPr/>
        </p:nvGraphicFramePr>
        <p:xfrm>
          <a:off x="1214414" y="1214422"/>
          <a:ext cx="700092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071670" y="5000636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26،2 بالمائة من النساء ربات الأسر هن نشيطات مشتغلات.</a:t>
            </a:r>
          </a:p>
          <a:p>
            <a:pPr algn="r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6،6 بالمائة عاطلات</a:t>
            </a:r>
          </a:p>
          <a:p>
            <a:pPr algn="r" rtl="1">
              <a:buFont typeface="Wingdings" pitchFamily="2" charset="2"/>
              <a:buChar char="v"/>
            </a:pPr>
            <a:r>
              <a:rPr lang="ar-SA" b="1" dirty="0" smtClean="0">
                <a:solidFill>
                  <a:schemeClr val="tx1"/>
                </a:solidFill>
              </a:rPr>
              <a:t>70،1 بالمائة غير نشيطات.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C14EF4D-620F-46C6-BB4D-B5EED47F0511}" type="slidenum">
              <a:rPr lang="fr-FR" altLang="fr-FR"/>
              <a:pPr/>
              <a:t>49</a:t>
            </a:fld>
            <a:endParaRPr lang="fr-FR" altLang="fr-FR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5" y="2708275"/>
            <a:ext cx="6357983" cy="1143000"/>
          </a:xfrm>
        </p:spPr>
        <p:txBody>
          <a:bodyPr/>
          <a:lstStyle/>
          <a:p>
            <a:r>
              <a:rPr lang="ar-SA" altLang="fr-FR" sz="3200" dirty="0" smtClean="0"/>
              <a:t>السكن</a:t>
            </a:r>
            <a:endParaRPr lang="fr-FR" altLang="fr-F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B8A596F-8086-4AAC-9734-F224E15BEE70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28662" y="4572008"/>
            <a:ext cx="7200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ar-SA" sz="1600" b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تضاعفت نسبة التمدن بين 1960 </a:t>
            </a:r>
            <a:r>
              <a:rPr lang="ar-SA" sz="1600" b="1" dirty="0" err="1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و</a:t>
            </a:r>
            <a:r>
              <a:rPr lang="ar-SA" sz="1600" b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 2014.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ar-SA" sz="1600" b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سجلت الساكنة المقيمة بالوسط الحضري تزايدا سنويا يقدر </a:t>
            </a:r>
            <a:r>
              <a:rPr lang="ar-SA" sz="1600" b="1" dirty="0" err="1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ب</a:t>
            </a:r>
            <a:r>
              <a:rPr lang="ar-SA" sz="1600" b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 2،1  </a:t>
            </a:r>
            <a:r>
              <a:rPr lang="fr-FR" sz="1600" b="1" dirty="0" smtClean="0">
                <a:solidFill>
                  <a:schemeClr val="tx1"/>
                </a:solidFill>
                <a:latin typeface="Calibri" pitchFamily="34" charset="0"/>
              </a:rPr>
              <a:t>%</a:t>
            </a:r>
            <a:r>
              <a:rPr lang="ar-SA" sz="1600" b="1" dirty="0" smtClean="0">
                <a:solidFill>
                  <a:schemeClr val="tx1"/>
                </a:solidFill>
                <a:latin typeface="Calibri" pitchFamily="34" charset="0"/>
              </a:rPr>
              <a:t>  ما بين 2004 </a:t>
            </a:r>
            <a:r>
              <a:rPr lang="ar-SA" sz="1600" b="1" dirty="0" err="1" smtClean="0">
                <a:solidFill>
                  <a:schemeClr val="tx1"/>
                </a:solidFill>
                <a:latin typeface="Calibri" pitchFamily="34" charset="0"/>
              </a:rPr>
              <a:t>و</a:t>
            </a:r>
            <a:r>
              <a:rPr lang="ar-SA" sz="1600" b="1" dirty="0" smtClean="0">
                <a:solidFill>
                  <a:schemeClr val="tx1"/>
                </a:solidFill>
                <a:latin typeface="Calibri" pitchFamily="34" charset="0"/>
              </a:rPr>
              <a:t> 2014.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مقابل معدل تزايد </a:t>
            </a:r>
            <a:r>
              <a:rPr lang="ar-SA" sz="1600" b="1" dirty="0" smtClean="0">
                <a:solidFill>
                  <a:schemeClr val="tx1"/>
                </a:solidFill>
                <a:latin typeface="Calibri" pitchFamily="34" charset="0"/>
              </a:rPr>
              <a:t>سنوي</a:t>
            </a: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 يساوي 0،01 -</a:t>
            </a:r>
            <a:r>
              <a:rPr lang="fr-FR" sz="1600" b="1" dirty="0" smtClean="0">
                <a:solidFill>
                  <a:schemeClr val="tx1"/>
                </a:solidFill>
                <a:latin typeface="Calibri" pitchFamily="34" charset="0"/>
              </a:rPr>
              <a:t>%</a:t>
            </a:r>
            <a:r>
              <a:rPr lang="ar-MA" sz="1600" b="1" dirty="0" smtClean="0">
                <a:solidFill>
                  <a:schemeClr val="tx1"/>
                </a:solidFill>
                <a:latin typeface="Calibri" pitchFamily="34" charset="0"/>
              </a:rPr>
              <a:t> بالوسط القروي</a:t>
            </a:r>
            <a:r>
              <a:rPr lang="ar-SA" sz="1600" b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1200"/>
              </a:spcBef>
              <a:defRPr/>
            </a:pPr>
            <a:r>
              <a:rPr lang="ar-MA" sz="1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ar-MA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نتيجة للهجرة </a:t>
            </a:r>
            <a:r>
              <a:rPr lang="ar-SA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القروية </a:t>
            </a:r>
            <a:r>
              <a:rPr lang="ar-SA" sz="1600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و</a:t>
            </a:r>
            <a:r>
              <a:rPr lang="ar-MA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إعادة تصنيف بعض </a:t>
            </a:r>
            <a:r>
              <a:rPr lang="ar-MA" sz="1600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ال</a:t>
            </a:r>
            <a:r>
              <a:rPr lang="ar-SA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وحدات الترابية </a:t>
            </a:r>
            <a:r>
              <a:rPr lang="ar-MA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و امتداد المجال الحضري</a:t>
            </a:r>
            <a:r>
              <a:rPr lang="ar-SA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.</a:t>
            </a:r>
            <a:endParaRPr lang="fr-FR" sz="24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571472" y="1500174"/>
          <a:ext cx="8143932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928794" y="928965"/>
            <a:ext cx="5214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ar-M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نسبة التمدن (بالنسبة المئوية)</a:t>
            </a:r>
            <a:endParaRPr lang="fr-FR" altLang="fr-FR" b="1" kern="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84DF4BC-EB01-4551-AA68-36A35E40A9E7}" type="slidenum">
              <a:rPr lang="fr-FR" altLang="fr-FR"/>
              <a:pPr/>
              <a:t>50</a:t>
            </a:fld>
            <a:endParaRPr lang="fr-FR" altLang="fr-FR"/>
          </a:p>
        </p:txBody>
      </p:sp>
      <p:sp>
        <p:nvSpPr>
          <p:cNvPr id="84048" name="Rectangle 4"/>
          <p:cNvSpPr>
            <a:spLocks noChangeArrowheads="1"/>
          </p:cNvSpPr>
          <p:nvPr/>
        </p:nvSpPr>
        <p:spPr bwMode="auto">
          <a:xfrm>
            <a:off x="1785918" y="4929198"/>
            <a:ext cx="571504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% 65.9 من الأسر المقيمة في الوسط الحضري تشغل مسكنا من نوع ‘دار مغربية عصرية’.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% 16.6 من هذه الأسر تشغل مسكنا من نوع ‘شقة في عمارة’.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% 5.6 من هذه الأسر تشغل مسكنا من نوع ‘دار بدائية 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أوصفيحية</a:t>
            </a: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’ (% 8.2 في 2004).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57232"/>
            <a:ext cx="9144000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9000"/>
              </a:lnSpc>
              <a:spcAft>
                <a:spcPts val="1000"/>
              </a:spcAft>
              <a:tabLst>
                <a:tab pos="5220970" algn="l"/>
              </a:tabLst>
              <a:defRPr/>
            </a:pPr>
            <a:r>
              <a:rPr lang="ar-M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توزيع الأسر (%) حسب نوع المسكن ووسط الإقامة خلال إحصائي 2004 و2014</a:t>
            </a:r>
            <a:endParaRPr lang="fr-FR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14345" y="1428732"/>
          <a:ext cx="7715306" cy="3286152"/>
        </p:xfrm>
        <a:graphic>
          <a:graphicData uri="http://schemas.openxmlformats.org/drawingml/2006/table">
            <a:tbl>
              <a:tblPr/>
              <a:tblGrid>
                <a:gridCol w="1058964"/>
                <a:gridCol w="1134604"/>
                <a:gridCol w="1285884"/>
                <a:gridCol w="1134604"/>
                <a:gridCol w="3101250"/>
              </a:tblGrid>
              <a:tr h="22845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2004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نوع المسكن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8451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قروي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حضري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قروي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حضري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4,9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3,3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فيلا او طابق فيلا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16,6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12,4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شقة في عمارة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4,8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4,8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8,1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دار مغربية تقليدية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24,5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65,9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13,6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62,5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دار مغربية عصرية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5,6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5,6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دار بدائية او صفيحية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66,3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72,2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مسكن قروي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 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 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غرفة في مؤسسة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 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 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محل غير معد في الأصل للسكن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3.4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4,3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حالات أخرى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المجموع</a:t>
                      </a:r>
                    </a:p>
                  </a:txBody>
                  <a:tcPr marL="8860" marR="18000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EFCEAC-9689-4676-AB11-0FEBD4116214}" type="slidenum">
              <a:rPr lang="fr-FR" altLang="fr-FR"/>
              <a:pPr/>
              <a:t>51</a:t>
            </a:fld>
            <a:endParaRPr lang="fr-FR" altLang="fr-FR"/>
          </a:p>
        </p:txBody>
      </p:sp>
      <p:sp>
        <p:nvSpPr>
          <p:cNvPr id="76804" name="Rectangle 9"/>
          <p:cNvSpPr>
            <a:spLocks noChangeArrowheads="1"/>
          </p:cNvSpPr>
          <p:nvPr/>
        </p:nvSpPr>
        <p:spPr bwMode="auto">
          <a:xfrm>
            <a:off x="1285852" y="785794"/>
            <a:ext cx="6621463" cy="37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نوع المسكن في الوسط الحضري حسب </a:t>
            </a:r>
            <a:r>
              <a:rPr lang="ar-MA" altLang="fr-FR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الجه</a:t>
            </a:r>
            <a:r>
              <a:rPr lang="ar-SA" altLang="fr-FR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ات</a:t>
            </a:r>
            <a:r>
              <a:rPr lang="ar-MA" altLang="fr-FR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fr-FR" altLang="fr-FR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(%)</a:t>
            </a:r>
            <a:endParaRPr lang="fr-FR" altLang="fr-FR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6021" name="Rectangle 11"/>
          <p:cNvSpPr>
            <a:spLocks noChangeArrowheads="1"/>
          </p:cNvSpPr>
          <p:nvPr/>
        </p:nvSpPr>
        <p:spPr bwMode="auto">
          <a:xfrm>
            <a:off x="428597" y="5286388"/>
            <a:ext cx="8358246" cy="104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/>
          <a:p>
            <a:pPr indent="-171450" algn="just" rt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تحتل 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جهة الدار البيضاء الكبرى – 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سطات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الصدارة من حيث نسبة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الأسر التي تقطن بم</a:t>
            </a:r>
            <a:r>
              <a:rPr lang="ar-M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ساكن بدائية أو 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صفيحية</a:t>
            </a:r>
            <a:r>
              <a:rPr lang="ar-SA" altLang="fr-F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%</a:t>
            </a:r>
            <a:r>
              <a:rPr lang="ar-S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 </a:t>
            </a: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10.6 </a:t>
            </a:r>
            <a:r>
              <a:rPr lang="ar-S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من مجموع الأسر أي حوالي  127.876 </a:t>
            </a: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أسر</a:t>
            </a:r>
            <a:r>
              <a:rPr lang="ar-S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ة )</a:t>
            </a: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، تليها جهة مراكش – أسفي (بنسبة %6.6) ثم جهة الرباط – سلا – القنيطرة (بنسبة %5.9) </a:t>
            </a:r>
            <a:r>
              <a:rPr lang="ar-S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و أخيرا </a:t>
            </a: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 الجهة الشرقية (بنسبة %5.2). </a:t>
            </a:r>
            <a:endParaRPr lang="fr-FR" altLang="fr-F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00034" y="1357298"/>
          <a:ext cx="8390738" cy="3762620"/>
        </p:xfrm>
        <a:graphic>
          <a:graphicData uri="http://schemas.openxmlformats.org/drawingml/2006/table">
            <a:tbl>
              <a:tblPr/>
              <a:tblGrid>
                <a:gridCol w="722043"/>
                <a:gridCol w="637804"/>
                <a:gridCol w="649838"/>
                <a:gridCol w="722043"/>
                <a:gridCol w="722043"/>
                <a:gridCol w="599383"/>
                <a:gridCol w="639972"/>
                <a:gridCol w="639972"/>
                <a:gridCol w="711079"/>
                <a:gridCol w="568864"/>
                <a:gridCol w="1777697"/>
              </a:tblGrid>
              <a:tr h="331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المجموع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حالات أخرى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مسكن قروي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محل غير معد في الأصل للسكن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دار بدائية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أوصفيحية</a:t>
                      </a:r>
                      <a:endParaRPr lang="ar-SA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غرفة في مؤسسة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دار مغربية عصرية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دار مغربية تقليدية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شقة في عمارة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فيلا اوطايق فيلا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الدار البيضاء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الكبرى </a:t>
                      </a:r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سطات</a:t>
                      </a:r>
                      <a:endParaRPr lang="ar-SA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62,7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6,7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مراكش - أسفي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الرباط - سلا - القنيطرة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الشرق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  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  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75,7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العيون - الساقية الحمراء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  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4,4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بني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ملال</a:t>
                      </a:r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خنيفرة</a:t>
                      </a:r>
                      <a:endParaRPr lang="ar-SA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طنجة</a:t>
                      </a:r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تطوان</a:t>
                      </a:r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الحسيمة</a:t>
                      </a:r>
                      <a:endParaRPr lang="ar-SA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الداخلة - واد الذهب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فاس</a:t>
                      </a:r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مكناس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درعة</a:t>
                      </a:r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تافيلالت</a:t>
                      </a:r>
                      <a:endParaRPr lang="ar-SA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سوس - ماسة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كلميم</a:t>
                      </a:r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واد نون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SA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المجموع</a:t>
                      </a:r>
                    </a:p>
                  </a:txBody>
                  <a:tcPr marL="6560" marR="72000" marT="6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B66FC0-A596-42A7-92A1-590A12467AF6}" type="slidenum">
              <a:rPr lang="fr-FR" altLang="fr-FR"/>
              <a:pPr/>
              <a:t>52</a:t>
            </a:fld>
            <a:endParaRPr lang="fr-FR" altLang="fr-FR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2276475"/>
            <a:ext cx="86772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  <a:buFontTx/>
              <a:buBlip>
                <a:blip r:embed="rId2"/>
              </a:buBlip>
            </a:pPr>
            <a:endParaRPr lang="fr-FR" altLang="fr-FR" sz="200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7B003B"/>
              </a:buClr>
              <a:buSzPct val="120000"/>
            </a:pP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93189" name="Rectangle 1"/>
          <p:cNvSpPr>
            <a:spLocks noChangeArrowheads="1"/>
          </p:cNvSpPr>
          <p:nvPr/>
        </p:nvSpPr>
        <p:spPr bwMode="auto">
          <a:xfrm>
            <a:off x="2357422" y="4857760"/>
            <a:ext cx="48577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</a:pPr>
            <a:r>
              <a:rPr lang="ar-MA" altLang="fr-FR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يصل متوسط الغرف </a:t>
            </a:r>
            <a:r>
              <a:rPr lang="ar-MA" altLang="fr-FR" sz="1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ال</a:t>
            </a:r>
            <a:r>
              <a:rPr lang="ar-SA" altLang="fr-FR" sz="1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تي</a:t>
            </a:r>
            <a:r>
              <a:rPr lang="ar-SA" altLang="fr-FR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تشغلها </a:t>
            </a:r>
            <a:r>
              <a:rPr lang="ar-SA" altLang="fr-FR" sz="1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ال</a:t>
            </a:r>
            <a:r>
              <a:rPr lang="ar-MA" altLang="fr-FR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أسرة في الوسط الحضري إلى 3.1.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8280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>
                <a:solidFill>
                  <a:schemeClr val="tx1"/>
                </a:solidFill>
                <a:cs typeface="Times New Roman" pitchFamily="18" charset="0"/>
              </a:rPr>
              <a:t>36,3</a:t>
            </a:r>
            <a:r>
              <a:rPr lang="fr-FR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من الأسر تشغل غرفة واحدة </a:t>
            </a: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أو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غرفتين.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8280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>
                <a:solidFill>
                  <a:schemeClr val="tx1"/>
                </a:solidFill>
                <a:cs typeface="Times New Roman" pitchFamily="18" charset="0"/>
              </a:rPr>
              <a:t>48,4</a:t>
            </a:r>
            <a:r>
              <a:rPr lang="fr-FR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من الأسر تشغل 3 إلى 4 غرف.</a:t>
            </a: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8280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و فقط </a:t>
            </a:r>
            <a:r>
              <a:rPr lang="fr-FR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14,8%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من الأسر تشغل 5 غرف </a:t>
            </a:r>
            <a:r>
              <a:rPr lang="ar-S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فما فوق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4011" name="Rectangle 4"/>
          <p:cNvSpPr>
            <a:spLocks noChangeArrowheads="1"/>
          </p:cNvSpPr>
          <p:nvPr/>
        </p:nvSpPr>
        <p:spPr bwMode="auto">
          <a:xfrm>
            <a:off x="1357290" y="714356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+mn-cs"/>
              </a:rPr>
              <a:t>توزيع الأسر المقيمة في الوسط الحضري حسب عدد الغرف </a:t>
            </a:r>
            <a:r>
              <a:rPr lang="ar-MA" altLang="fr-FR" sz="1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+mn-cs"/>
              </a:rPr>
              <a:t>ال</a:t>
            </a:r>
            <a:r>
              <a:rPr lang="ar-SA" altLang="fr-FR" sz="1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+mn-cs"/>
              </a:rPr>
              <a:t>تي</a:t>
            </a:r>
            <a:r>
              <a:rPr lang="ar-S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+mn-cs"/>
              </a:rPr>
              <a:t> ت</a:t>
            </a: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+mn-cs"/>
              </a:rPr>
              <a:t>شغل</a:t>
            </a:r>
            <a:r>
              <a:rPr lang="ar-S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+mn-cs"/>
              </a:rPr>
              <a:t>ها</a:t>
            </a:r>
            <a:endParaRPr lang="fr-FR" altLang="fr-FR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/>
        </p:nvGraphicFramePr>
        <p:xfrm>
          <a:off x="1857356" y="1285860"/>
          <a:ext cx="535785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1AA0EF-1876-4989-81D7-80CF479869E7}" type="slidenum">
              <a:rPr lang="fr-FR" altLang="fr-FR"/>
              <a:pPr/>
              <a:t>53</a:t>
            </a:fld>
            <a:endParaRPr lang="fr-FR" altLang="fr-FR"/>
          </a:p>
        </p:txBody>
      </p:sp>
      <p:sp>
        <p:nvSpPr>
          <p:cNvPr id="91183" name="Rectangle 2"/>
          <p:cNvSpPr>
            <a:spLocks noChangeArrowheads="1"/>
          </p:cNvSpPr>
          <p:nvPr/>
        </p:nvSpPr>
        <p:spPr bwMode="auto">
          <a:xfrm>
            <a:off x="1142976" y="4857760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</a:pP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في 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الوسط الحضري،</a:t>
            </a:r>
            <a:endParaRPr lang="ar-SA" altLang="fr-FR" sz="16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62,7%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من الأسر </a:t>
            </a:r>
            <a:r>
              <a:rPr lang="ar-SA" altLang="fr-FR" sz="16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اتقيم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في مساكن تم</a:t>
            </a:r>
            <a:r>
              <a:rPr lang="ar-MA" altLang="fr-FR" sz="16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لك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ها أو في طريق امتلاكها (</a:t>
            </a:r>
            <a:r>
              <a:rPr lang="fr-FR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62,7%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سنة 2004)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بينما </a:t>
            </a:r>
            <a:r>
              <a:rPr lang="ar-M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لا تتعدى نسبة الأسر المكترية 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للمساكن التي تقطن </a:t>
            </a:r>
            <a:r>
              <a:rPr lang="ar-SA" altLang="fr-FR" sz="16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بها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27,3%</a:t>
            </a:r>
            <a:r>
              <a:rPr lang="ar-SA" altLang="fr-FR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2976" y="785794"/>
            <a:ext cx="6884988" cy="390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7630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توزيع الأسر المقيمة في الوسط الحضري حسب صفة الحيازة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214415" y="1500174"/>
          <a:ext cx="6929485" cy="2928960"/>
        </p:xfrm>
        <a:graphic>
          <a:graphicData uri="http://schemas.openxmlformats.org/drawingml/2006/table">
            <a:tbl>
              <a:tblPr/>
              <a:tblGrid>
                <a:gridCol w="1706669"/>
                <a:gridCol w="1706669"/>
                <a:gridCol w="3516147"/>
              </a:tblGrid>
              <a:tr h="400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صفة الحيازة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ملاك أو ملاك مشترك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في طريق التملك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مكتري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مسكن وظيفي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ساكن مجانا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حالات أخرى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غير مصرح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ar-MA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المجموع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5DB458-0B8C-4A9B-A610-D8FA905F2B9A}" type="slidenum">
              <a:rPr lang="fr-FR" altLang="fr-FR"/>
              <a:pPr/>
              <a:t>54</a:t>
            </a:fld>
            <a:endParaRPr lang="fr-FR" altLang="fr-FR"/>
          </a:p>
        </p:txBody>
      </p:sp>
      <p:pic>
        <p:nvPicPr>
          <p:cNvPr id="78851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742950"/>
            <a:ext cx="4081463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5CBC6F0-B747-4C46-98AA-00ED7B1B0726}" type="slidenum">
              <a:rPr lang="fr-FR" altLang="fr-FR"/>
              <a:pPr/>
              <a:t>55</a:t>
            </a:fld>
            <a:endParaRPr lang="fr-FR" altLang="fr-FR"/>
          </a:p>
        </p:txBody>
      </p:sp>
      <p:sp>
        <p:nvSpPr>
          <p:cNvPr id="86089" name="Rectangle 2"/>
          <p:cNvSpPr>
            <a:spLocks noChangeArrowheads="1"/>
          </p:cNvSpPr>
          <p:nvPr/>
        </p:nvSpPr>
        <p:spPr bwMode="auto">
          <a:xfrm>
            <a:off x="785786" y="714356"/>
            <a:ext cx="7777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3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5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توزيع الأسر حسب توفر التجهيزات الأساسية وفق وسط الإقامة</a:t>
            </a:r>
            <a:endParaRPr lang="fr-FR" altLang="fr-FR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428596" y="1142984"/>
          <a:ext cx="835824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357158" y="4000504"/>
            <a:ext cx="842968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الكهرباء :</a:t>
            </a:r>
          </a:p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91,9%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من الأسر مرتبطة بشبكة الكهرباء (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71,6% 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2004)، </a:t>
            </a:r>
            <a:endParaRPr lang="ar-SA" sz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هذه النسبة تساوي 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95,3%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الوسط الحضري (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89,9%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2004)  </a:t>
            </a:r>
            <a:r>
              <a:rPr lang="ar-MA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85,3% 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الوسط القروي (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43,2%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2004).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12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الماء :</a:t>
            </a:r>
            <a:endParaRPr lang="fr-FR" sz="12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72,9%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من الأسر مرتبطة بشبكة الماء الصالح للشرب (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57,5% 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2004)، 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91,0%</a:t>
            </a:r>
            <a:endParaRPr lang="ar-SA" sz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هذه النسبة تقدر </a:t>
            </a:r>
            <a:r>
              <a:rPr lang="ar-SA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91,0% 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الوسط الحضري (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83,0% 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في 2004) </a:t>
            </a:r>
            <a:r>
              <a:rPr lang="ar-MA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38,3%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في الوسط القروي (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18,1%</a:t>
            </a:r>
            <a:r>
              <a:rPr lang="ar-M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2004).</a:t>
            </a:r>
            <a:endParaRPr lang="fr-FR" sz="12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المرحاض </a:t>
            </a:r>
            <a:r>
              <a:rPr lang="ar-SA" sz="1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</a:t>
            </a:r>
            <a:r>
              <a:rPr lang="ar-SA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الحمام العصري :</a:t>
            </a:r>
          </a:p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93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من الأسر تتوفر على مرحاض (99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المدن </a:t>
            </a:r>
            <a:r>
              <a:rPr lang="ar-SA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</a:t>
            </a:r>
            <a:r>
              <a:rPr lang="ar-SA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القري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)..</a:t>
            </a:r>
          </a:p>
          <a:p>
            <a:pPr marL="342900" indent="-342900" algn="r" rt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 3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39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تتوفر على حمام عصري (6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54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المدن </a:t>
            </a:r>
            <a:r>
              <a:rPr lang="ar-SA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</a:t>
            </a:r>
            <a:r>
              <a:rPr lang="ar-SA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القري</a:t>
            </a:r>
            <a:r>
              <a:rPr lang="ar-SA" sz="1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6557B7F-6964-4A94-B3FB-D4A9DCBF9463}" type="slidenum">
              <a:rPr lang="fr-FR" altLang="fr-FR"/>
              <a:pPr/>
              <a:t>56</a:t>
            </a:fld>
            <a:endParaRPr lang="fr-FR" altLang="fr-FR"/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642910" y="785794"/>
            <a:ext cx="7888316" cy="39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توزيع الأسر حسب طريقة تصريف المياه </a:t>
            </a:r>
            <a:r>
              <a:rPr lang="ar-MA" altLang="fr-FR" sz="1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ا</a:t>
            </a:r>
            <a:r>
              <a:rPr lang="ar-SA" altLang="fr-FR" sz="1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لعادمة</a:t>
            </a: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و</a:t>
            </a:r>
            <a:r>
              <a:rPr lang="ar-S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حسب</a:t>
            </a: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وسط الإقامة </a:t>
            </a:r>
            <a:endParaRPr lang="fr-FR" altLang="fr-FR" sz="1800" dirty="0" smtClean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42910" y="1357298"/>
          <a:ext cx="7786741" cy="2833542"/>
        </p:xfrm>
        <a:graphic>
          <a:graphicData uri="http://schemas.openxmlformats.org/drawingml/2006/table">
            <a:tbl>
              <a:tblPr/>
              <a:tblGrid>
                <a:gridCol w="899825"/>
                <a:gridCol w="899825"/>
                <a:gridCol w="899825"/>
                <a:gridCol w="899825"/>
                <a:gridCol w="1553012"/>
                <a:gridCol w="899825"/>
                <a:gridCol w="1734604"/>
              </a:tblGrid>
              <a:tr h="39890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2004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ar-MA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68" marR="108000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3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المجموع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الوسط القروي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الوسط الحضري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المجموع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الوسط القروي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الوسط الحضري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0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59,2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2,8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88,5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48,6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1,7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شبكة عمومية (الواد الحار)</a:t>
                      </a:r>
                    </a:p>
                  </a:txBody>
                  <a:tcPr marL="6368" marR="108000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50,5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8,8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36,4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حفرة صحية</a:t>
                      </a:r>
                    </a:p>
                  </a:txBody>
                  <a:tcPr marL="6368" marR="108000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8,1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20,8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1,4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9,3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18,8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3,1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بئر مفقودة</a:t>
                      </a:r>
                    </a:p>
                  </a:txBody>
                  <a:tcPr marL="6368" marR="108000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***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***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***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في الطبيعة</a:t>
                      </a:r>
                    </a:p>
                  </a:txBody>
                  <a:tcPr marL="6368" marR="108000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9,3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25,2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42,7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6,9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حالات أخرى</a:t>
                      </a:r>
                    </a:p>
                  </a:txBody>
                  <a:tcPr marL="6368" marR="108000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7224" y="4429132"/>
            <a:ext cx="7387603" cy="156966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59,2%  من الأسر 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تقطن 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مساكن متصلة بالشبكة العمومية لتصريف المياه </a:t>
            </a:r>
            <a:r>
              <a:rPr lang="ar-SA" altLang="fr-FR" sz="1600" b="1" dirty="0" err="1" smtClean="0">
                <a:solidFill>
                  <a:schemeClr val="tx1"/>
                </a:solidFill>
                <a:cs typeface="Times New Roman" pitchFamily="18" charset="0"/>
              </a:rPr>
              <a:t>العادمة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: </a:t>
            </a:r>
          </a:p>
          <a:p>
            <a:pPr marL="800100" lvl="1" indent="-342900" algn="just" rtl="1">
              <a:lnSpc>
                <a:spcPct val="150000"/>
              </a:lnSpc>
              <a:buFont typeface="Symbol" pitchFamily="18" charset="2"/>
              <a:buChar char=""/>
            </a:pP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%88,5 بالوسط الحضري و</a:t>
            </a:r>
          </a:p>
          <a:p>
            <a:pPr marL="800100" lvl="1" indent="-342900" algn="just" rtl="1">
              <a:lnSpc>
                <a:spcPct val="150000"/>
              </a:lnSpc>
              <a:buFont typeface="Symbol" pitchFamily="18" charset="2"/>
              <a:buChar char=""/>
            </a:pP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2,8% بالوسط القروي.</a:t>
            </a:r>
            <a:endParaRPr lang="fr-FR" altLang="fr-FR" sz="16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بينما تصرف 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مياها </a:t>
            </a:r>
            <a:r>
              <a:rPr lang="ar-SA" sz="16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العادمة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حفر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صحية الطريقة 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المدن </a:t>
            </a:r>
            <a:r>
              <a:rPr lang="ar-SA" sz="16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في </a:t>
            </a:r>
            <a:r>
              <a:rPr lang="ar-SA" sz="16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القري</a:t>
            </a:r>
            <a:r>
              <a:rPr lang="ar-SA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ar-MA" altLang="fr-FR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171449C-13A1-434C-AB0F-AF1AC7093C50}" type="slidenum">
              <a:rPr lang="fr-FR" altLang="fr-FR"/>
              <a:pPr/>
              <a:t>57</a:t>
            </a:fld>
            <a:endParaRPr lang="fr-FR" altLang="fr-FR"/>
          </a:p>
        </p:txBody>
      </p:sp>
      <p:sp>
        <p:nvSpPr>
          <p:cNvPr id="91173" name="Rectangle 6"/>
          <p:cNvSpPr>
            <a:spLocks noChangeArrowheads="1"/>
          </p:cNvSpPr>
          <p:nvPr/>
        </p:nvSpPr>
        <p:spPr bwMode="auto">
          <a:xfrm>
            <a:off x="857224" y="928670"/>
            <a:ext cx="7489825" cy="39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توزيع الأسر حسب طريقة التخلص من النفايات المنزلية وفق وسط الإقامة خلال إحصائي </a:t>
            </a:r>
            <a:endParaRPr lang="fr-FR" altLang="fr-FR" sz="1800" dirty="0" smtClean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0390" name="Rectangle 7"/>
          <p:cNvSpPr>
            <a:spLocks noChangeArrowheads="1"/>
          </p:cNvSpPr>
          <p:nvPr/>
        </p:nvSpPr>
        <p:spPr bwMode="auto">
          <a:xfrm>
            <a:off x="714348" y="4572008"/>
            <a:ext cx="7929618" cy="156966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</a:pPr>
            <a:r>
              <a:rPr lang="fr-FR" altLang="fr-FR" sz="1600" b="1" dirty="0">
                <a:solidFill>
                  <a:schemeClr val="tx1"/>
                </a:solidFill>
                <a:cs typeface="Times New Roman" pitchFamily="18" charset="0"/>
              </a:rPr>
              <a:t>65,2</a:t>
            </a:r>
            <a:r>
              <a:rPr lang="fr-FR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%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من الأسر المغربية </a:t>
            </a:r>
            <a:r>
              <a:rPr lang="ar-S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تستعمل صندوق القمامة التابع للجماعة للتخلص من النفايات المنزلية.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حسب وسط الإقامة، نجد </a:t>
            </a:r>
          </a:p>
          <a:p>
            <a:pPr marL="800100" lvl="1" indent="-34290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ar-MA" altLang="fr-FR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حوالي </a:t>
            </a:r>
            <a:r>
              <a:rPr lang="fr-FR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94,6%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من هذه الأسر تقيم بالوسط الحضري</a:t>
            </a:r>
          </a:p>
          <a:p>
            <a:pPr marL="800100" lvl="1" indent="-34290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بينما لا تتجاوز </a:t>
            </a:r>
            <a:r>
              <a:rPr lang="fr-FR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8,6% </a:t>
            </a:r>
            <a:r>
              <a:rPr lang="ar-MA" altLang="fr-FR" sz="1600" b="1" dirty="0" smtClean="0">
                <a:solidFill>
                  <a:schemeClr val="tx1"/>
                </a:solidFill>
                <a:cs typeface="Times New Roman" pitchFamily="18" charset="0"/>
              </a:rPr>
              <a:t> بالوسط القروي.</a:t>
            </a:r>
            <a:endParaRPr lang="fr-FR" altLang="fr-FR" sz="16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755575" y="1643050"/>
          <a:ext cx="7776866" cy="2428893"/>
        </p:xfrm>
        <a:graphic>
          <a:graphicData uri="http://schemas.openxmlformats.org/drawingml/2006/table">
            <a:tbl>
              <a:tblPr/>
              <a:tblGrid>
                <a:gridCol w="1645583"/>
                <a:gridCol w="1645583"/>
                <a:gridCol w="1645583"/>
                <a:gridCol w="2840117"/>
              </a:tblGrid>
              <a:tr h="37790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ar-MA" sz="1200" b="1" i="0" u="none" strike="noStrike" dirty="0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127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المجموع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الوسط القروي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الوسط الحضري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0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67,7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صندوق قمامة تابع للجماعة</a:t>
                      </a:r>
                    </a:p>
                  </a:txBody>
                  <a:tcPr marL="9525" marR="14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شاحنة جماعية أو خاصة</a:t>
                      </a:r>
                    </a:p>
                  </a:txBody>
                  <a:tcPr marL="9525" marR="14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33,6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89,3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الإفراغ في الطبيعة</a:t>
                      </a:r>
                    </a:p>
                  </a:txBody>
                  <a:tcPr marL="9525" marR="14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71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حالات أخرى</a:t>
                      </a:r>
                    </a:p>
                  </a:txBody>
                  <a:tcPr marL="9525" marR="144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59EE35-BE41-4358-85BC-681F05749DC6}" type="slidenum">
              <a:rPr lang="fr-FR" altLang="fr-FR"/>
              <a:pPr/>
              <a:t>58</a:t>
            </a:fld>
            <a:endParaRPr lang="fr-FR" altLang="fr-FR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00034" y="857232"/>
            <a:ext cx="8137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نسبة الأسر المتوفرة على بعض التجهيزات المنزلية حسب وسط الإقامة </a:t>
            </a:r>
            <a:endParaRPr lang="fr-FR" altLang="fr-FR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0" name="Rectangle 6"/>
          <p:cNvSpPr>
            <a:spLocks noChangeArrowheads="1"/>
          </p:cNvSpPr>
          <p:nvPr/>
        </p:nvSpPr>
        <p:spPr bwMode="auto">
          <a:xfrm>
            <a:off x="1331640" y="4437112"/>
            <a:ext cx="6719218" cy="170816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>
                <a:solidFill>
                  <a:schemeClr val="tx1"/>
                </a:solidFill>
                <a:cs typeface="+mj-cs"/>
              </a:rPr>
              <a:t>92,7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تلفاز (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76,4%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في 2004).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>
                <a:solidFill>
                  <a:schemeClr val="tx1"/>
                </a:solidFill>
                <a:cs typeface="+mj-cs"/>
              </a:rPr>
              <a:t>94,4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هاتف نقال (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60,6%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في 2004).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>
                <a:solidFill>
                  <a:schemeClr val="tx1"/>
                </a:solidFill>
                <a:cs typeface="+mj-cs"/>
              </a:rPr>
              <a:t>83,7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صحن هوائي (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33,8% 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في 2004).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>
                <a:solidFill>
                  <a:schemeClr val="tx1"/>
                </a:solidFill>
                <a:cs typeface="+mj-cs"/>
              </a:rPr>
              <a:t>25,4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في المغرب تتوفر على حاسوب (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35,8%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الحضري و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 5,4%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القروي).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19,4%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خدمة الانترنيت (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27,6%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الحضري و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 3,5%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بالوسط القروي).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899592" y="1428738"/>
          <a:ext cx="7429548" cy="2793594"/>
        </p:xfrm>
        <a:graphic>
          <a:graphicData uri="http://schemas.openxmlformats.org/drawingml/2006/table">
            <a:tbl>
              <a:tblPr/>
              <a:tblGrid>
                <a:gridCol w="900144"/>
                <a:gridCol w="900144"/>
                <a:gridCol w="900144"/>
                <a:gridCol w="900144"/>
                <a:gridCol w="900144"/>
                <a:gridCol w="900144"/>
                <a:gridCol w="2028684"/>
              </a:tblGrid>
              <a:tr h="25383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2014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2004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التجهيزات المنزلية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المجموع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الوسط القروي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الوسط الحضري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المجموع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الوسط القروي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الوسط الحضري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92,7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85,9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96,2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76,4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57,6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88,5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تلفاز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53,3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49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55,5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مذياع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94,4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90,1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96,6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60,6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42,3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72,4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هاتف نقال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13,6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19,9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14,4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2,1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22,3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هاتف </a:t>
                      </a:r>
                      <a:r>
                        <a:rPr lang="ar-MA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ثابت</a:t>
                      </a:r>
                      <a:endParaRPr lang="ar-MA" sz="1200" b="1" i="0" u="none" strike="noStrike" dirty="0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19,4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3,5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27,6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انترنيت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25,4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5,4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35,8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حاسوب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83,7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71,6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90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33,8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14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46,6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صحن هوائي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84,9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72,4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91,4</a:t>
                      </a: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***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+mj-cs"/>
                        </a:rPr>
                        <a:t>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Times New Roman"/>
                        <a:cs typeface="+mj-cs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MA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+mj-cs"/>
                        </a:rPr>
                        <a:t>ثلاجة</a:t>
                      </a:r>
                    </a:p>
                  </a:txBody>
                  <a:tcPr marL="8268" marR="108000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DFA78D-C43F-4D15-BA26-2429175C1A05}" type="slidenum">
              <a:rPr lang="fr-FR" altLang="fr-FR"/>
              <a:pPr/>
              <a:t>59</a:t>
            </a:fld>
            <a:endParaRPr lang="fr-FR" altLang="fr-FR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928662" y="4714884"/>
            <a:ext cx="6955707" cy="138499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>
                <a:solidFill>
                  <a:schemeClr val="tx1"/>
                </a:solidFill>
                <a:cs typeface="+mj-cs"/>
              </a:rPr>
              <a:t>1,1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شاحنة واحدة أو أكثر </a:t>
            </a:r>
            <a:r>
              <a:rPr lang="ar-MA" altLang="fr-FR" sz="1400" b="1" dirty="0" err="1" smtClean="0">
                <a:solidFill>
                  <a:schemeClr val="tx1"/>
                </a:solidFill>
                <a:cs typeface="+mj-cs"/>
              </a:rPr>
              <a:t>(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1%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الحضري و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 1,5%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بالوسط القروي).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4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18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سيارة واحدة (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5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23 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الحضري </a:t>
            </a:r>
            <a:r>
              <a:rPr lang="ar-MA" altLang="fr-FR" sz="1400" b="1" dirty="0" err="1" smtClean="0">
                <a:solidFill>
                  <a:schemeClr val="tx1"/>
                </a:solidFill>
                <a:cs typeface="+mj-cs"/>
              </a:rPr>
              <a:t>و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9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8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بالوسط القروي).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6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13 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دراجة نارية واحدة (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4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12 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الحضري </a:t>
            </a:r>
            <a:r>
              <a:rPr lang="ar-MA" altLang="fr-FR" sz="1400" b="1" dirty="0" err="1" smtClean="0">
                <a:solidFill>
                  <a:schemeClr val="tx1"/>
                </a:solidFill>
                <a:cs typeface="+mj-cs"/>
              </a:rPr>
              <a:t>و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8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15 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القروي).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6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1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من الأسر تتوفر على جرار واحد (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7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0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الحضري </a:t>
            </a:r>
            <a:r>
              <a:rPr lang="ar-MA" altLang="fr-FR" sz="1400" b="1" dirty="0" err="1" smtClean="0">
                <a:solidFill>
                  <a:schemeClr val="tx1"/>
                </a:solidFill>
                <a:cs typeface="+mj-cs"/>
              </a:rPr>
              <a:t>و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4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ar-SA" altLang="fr-FR" sz="1400" b="1" dirty="0" smtClean="0">
                <a:solidFill>
                  <a:schemeClr val="tx1"/>
                </a:solidFill>
                <a:cs typeface="+mj-cs"/>
              </a:rPr>
              <a:t>3</a:t>
            </a:r>
            <a:r>
              <a:rPr lang="fr-FR" altLang="fr-FR" sz="1400" b="1" dirty="0" smtClean="0">
                <a:solidFill>
                  <a:schemeClr val="tx1"/>
                </a:solidFill>
                <a:cs typeface="+mj-cs"/>
              </a:rPr>
              <a:t>%</a:t>
            </a:r>
            <a:r>
              <a:rPr lang="ar-MA" altLang="fr-FR" sz="1400" b="1" dirty="0" smtClean="0">
                <a:solidFill>
                  <a:schemeClr val="tx1"/>
                </a:solidFill>
                <a:cs typeface="+mj-cs"/>
              </a:rPr>
              <a:t> بالوسط القروي)</a:t>
            </a:r>
            <a:endParaRPr lang="fr-FR" altLang="fr-FR" sz="1400" b="1" dirty="0">
              <a:solidFill>
                <a:schemeClr val="tx1"/>
              </a:solidFill>
              <a:latin typeface="Calibri" pitchFamily="34" charset="0"/>
              <a:cs typeface="+mj-cs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00034" y="785794"/>
            <a:ext cx="8064500" cy="39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B003B"/>
              </a:buClr>
              <a:buSzPct val="120000"/>
              <a:buBlip>
                <a:blip r:embed="rId2"/>
              </a:buBlip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8E00"/>
              </a:buClr>
              <a:buSzPct val="12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120000"/>
              <a:buBlip>
                <a:blip r:embed="rId4"/>
              </a:buBlip>
              <a:defRPr sz="160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ar-MA" alt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نسبة الأسر المتوفرة على وسيلة النقــل حسب وسط الإقامة</a:t>
            </a:r>
            <a:endParaRPr lang="fr-FR" altLang="fr-FR" sz="1800" dirty="0" smtClean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11559" y="1357297"/>
          <a:ext cx="7704857" cy="3043008"/>
        </p:xfrm>
        <a:graphic>
          <a:graphicData uri="http://schemas.openxmlformats.org/drawingml/2006/table">
            <a:tbl>
              <a:tblPr/>
              <a:tblGrid>
                <a:gridCol w="1554690"/>
                <a:gridCol w="1554690"/>
                <a:gridCol w="1554690"/>
                <a:gridCol w="1508962"/>
                <a:gridCol w="1531825"/>
              </a:tblGrid>
              <a:tr h="243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المجموع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الوسط القروي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الوسط الحضري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ar-MA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غير متوفر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شاحنة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واحد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اثنان وأكثر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غير متوفر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سيارة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واحد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اثنان وأكثر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غير متوفر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جرار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واحد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اثنان وأكثر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غير متوفر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دراجة نارية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واحد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74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ar-MA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اثنان وأكثر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6A8436-A7C4-4A98-BF37-F64C06194165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619672" y="764704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ar-M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نسبة تمدن الجهات سنة 2014 (بالنسبة المئوية)</a:t>
            </a:r>
            <a:endParaRPr lang="fr-FR" altLang="fr-FR" b="1" kern="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251520" y="1484784"/>
          <a:ext cx="8568953" cy="477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4C9945-140B-46C8-891A-48F777AF60A1}" type="slidenum">
              <a:rPr lang="fr-FR" altLang="fr-FR"/>
              <a:pPr/>
              <a:t>60</a:t>
            </a:fld>
            <a:endParaRPr lang="fr-FR" altLang="fr-FR"/>
          </a:p>
        </p:txBody>
      </p:sp>
      <p:sp>
        <p:nvSpPr>
          <p:cNvPr id="89137" name="Rectangle 4"/>
          <p:cNvSpPr>
            <a:spLocks noChangeArrowheads="1"/>
          </p:cNvSpPr>
          <p:nvPr/>
        </p:nvSpPr>
        <p:spPr bwMode="auto">
          <a:xfrm>
            <a:off x="1500165" y="4857760"/>
            <a:ext cx="592935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19,2%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 من الأسر تشغل مساكنا يقل عمره عن 10 سنوات؛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%21.9 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من الأسر تشغل مساكنا يصل عمره إلى 10 سنوات ويقل عن 20 سنة؛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%36.8 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من الأسر تشغل مساكنا يصل عمره إلى 20 سنة ويقل عن 50 سنة؛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MA" altLang="fr-FR" sz="14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%21.0 </a:t>
            </a:r>
            <a:r>
              <a:rPr lang="ar-MA" altLang="fr-FR" sz="1400" b="1" dirty="0" smtClean="0">
                <a:solidFill>
                  <a:schemeClr val="tx1"/>
                </a:solidFill>
                <a:cs typeface="Times New Roman" pitchFamily="18" charset="0"/>
              </a:rPr>
              <a:t>من الأسر تشغل مساكنا يصل عمره إلى 50 سنة وأكثر.</a:t>
            </a:r>
          </a:p>
        </p:txBody>
      </p:sp>
      <p:sp>
        <p:nvSpPr>
          <p:cNvPr id="4" name="Rectangle 3"/>
          <p:cNvSpPr/>
          <p:nvPr/>
        </p:nvSpPr>
        <p:spPr>
          <a:xfrm>
            <a:off x="928662" y="714356"/>
            <a:ext cx="7186613" cy="390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  <a:defRPr/>
            </a:pPr>
            <a:r>
              <a:rPr lang="ar-MA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الأسر حسب تقادم المسكن ووسط الإقامة 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Graphique 8"/>
          <p:cNvGraphicFramePr/>
          <p:nvPr/>
        </p:nvGraphicFramePr>
        <p:xfrm>
          <a:off x="857224" y="1285860"/>
          <a:ext cx="728667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9B79A49-997B-4999-A090-C37EC839EC84}" type="slidenum">
              <a:rPr lang="fr-FR" altLang="fr-FR"/>
              <a:pPr/>
              <a:t>61</a:t>
            </a:fld>
            <a:endParaRPr lang="fr-FR" altLang="fr-FR"/>
          </a:p>
        </p:txBody>
      </p:sp>
      <p:pic>
        <p:nvPicPr>
          <p:cNvPr id="88067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784225"/>
            <a:ext cx="4052888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DF0FF-F484-4893-ACD3-DE40E4B25721}" type="slidenum">
              <a:rPr lang="fr-FR" altLang="fr-FR" smtClean="0"/>
              <a:pPr/>
              <a:t>62</a:t>
            </a:fld>
            <a:endParaRPr lang="fr-FR" altLang="fr-FR"/>
          </a:p>
        </p:txBody>
      </p:sp>
      <p:sp>
        <p:nvSpPr>
          <p:cNvPr id="3" name="ZoneTexte 2"/>
          <p:cNvSpPr txBox="1"/>
          <p:nvPr/>
        </p:nvSpPr>
        <p:spPr>
          <a:xfrm>
            <a:off x="1857356" y="2500306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dirty="0" smtClean="0"/>
              <a:t>شكرا</a:t>
            </a:r>
            <a:endParaRPr lang="fr-FR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48DC25-A9CB-42EE-A062-65531C820602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13315" name="Text Box 90"/>
          <p:cNvSpPr txBox="1">
            <a:spLocks noChangeArrowheads="1"/>
          </p:cNvSpPr>
          <p:nvPr/>
        </p:nvSpPr>
        <p:spPr bwMode="auto">
          <a:xfrm>
            <a:off x="468313" y="11255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50000"/>
              </a:spcBef>
            </a:pPr>
            <a:endParaRPr lang="fr-FR" altLang="fr-FR" sz="2400" b="1">
              <a:solidFill>
                <a:srgbClr val="FF9933"/>
              </a:solidFill>
              <a:latin typeface="Calibri" pitchFamily="34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763688" y="714653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ar-M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الهرم السكاني </a:t>
            </a:r>
            <a:r>
              <a:rPr lang="ar-M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للم</a:t>
            </a:r>
            <a:r>
              <a:rPr lang="ar-M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غرب </a:t>
            </a:r>
            <a:r>
              <a:rPr lang="ar-M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ما بين 2004 و 2014</a:t>
            </a:r>
            <a:endParaRPr lang="fr-FR" altLang="fr-FR" b="1" kern="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547664" y="4509120"/>
            <a:ext cx="1785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ar-MA" altLang="fr-FR" sz="1600" b="1" kern="0" dirty="0" smtClean="0"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إحصاء 2014</a:t>
            </a:r>
            <a:endParaRPr lang="fr-FR" altLang="fr-FR" sz="1600" b="1" kern="0" dirty="0">
              <a:latin typeface="Arial" panose="020B0604020202020204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7" name="Chart 6"/>
          <p:cNvGraphicFramePr>
            <a:graphicFrameLocks/>
          </p:cNvGraphicFramePr>
          <p:nvPr/>
        </p:nvGraphicFramePr>
        <p:xfrm>
          <a:off x="323528" y="1196752"/>
          <a:ext cx="407196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14282" y="5000636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تراجع نسبة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الشباب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البالغين أقل من 15 سنة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2،31٪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سنة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2004 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إلى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28 ٪ 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سنة</a:t>
            </a:r>
            <a:r>
              <a:rPr lang="ar-M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MA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2014 )</a:t>
            </a:r>
            <a:endParaRPr lang="fr-F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تضل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الساكنة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في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سن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العمل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(15-59 سنة)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مهمة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M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2،61٪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سنة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2004 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إلى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4،62٪ 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سنة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2014</a:t>
            </a:r>
            <a:r>
              <a:rPr lang="ar-MA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زايد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نسبة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الأشخاص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الذين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يبلغون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العمر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60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سنة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فما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فوق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M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1،8٪</a:t>
            </a:r>
            <a:r>
              <a:rPr lang="ar-S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سنة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2004 </a:t>
            </a:r>
            <a:r>
              <a:rPr lang="ar-M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و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 ٪  </a:t>
            </a:r>
            <a:r>
              <a:rPr lang="fr-F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سنة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2014</a:t>
            </a:r>
            <a:r>
              <a:rPr lang="ar-MA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16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5" name="Chart 6"/>
          <p:cNvGraphicFramePr>
            <a:graphicFrameLocks/>
          </p:cNvGraphicFramePr>
          <p:nvPr/>
        </p:nvGraphicFramePr>
        <p:xfrm>
          <a:off x="4644008" y="1196752"/>
          <a:ext cx="4224346" cy="324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5929313" y="4500563"/>
            <a:ext cx="1785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ar-MA" altLang="fr-FR" sz="1600" b="1" kern="0" dirty="0" smtClean="0"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إحصاء 20</a:t>
            </a:r>
            <a:r>
              <a:rPr lang="ar-SA" altLang="fr-FR" sz="1600" b="1" kern="0" dirty="0" smtClean="0"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ar-MA" altLang="fr-FR" sz="1600" b="1" kern="0" dirty="0" smtClean="0"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4</a:t>
            </a:r>
            <a:endParaRPr lang="fr-FR" altLang="fr-FR" sz="1600" b="1" kern="0" dirty="0">
              <a:latin typeface="Arial" panose="020B0604020202020204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6AD81E5-3B0B-43E0-90D9-315C928F7495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259632" y="836712"/>
            <a:ext cx="6552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>
              <a:defRPr/>
            </a:pPr>
            <a:r>
              <a:rPr lang="ar-M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البنية السكانية للجهات حسب </a:t>
            </a:r>
            <a:r>
              <a:rPr lang="ar-S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الفئات العمرية </a:t>
            </a:r>
            <a:r>
              <a:rPr lang="ar-S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الكبرى</a:t>
            </a:r>
            <a:r>
              <a:rPr lang="ar-M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fr-FR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%</a:t>
            </a:r>
            <a:r>
              <a:rPr lang="ar-MA" altLang="fr-FR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fr-FR" altLang="fr-FR" b="1" kern="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5" name="Graphique 4"/>
          <p:cNvGraphicFramePr/>
          <p:nvPr/>
        </p:nvGraphicFramePr>
        <p:xfrm>
          <a:off x="357158" y="1357298"/>
          <a:ext cx="828680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2F5EEF-4618-47BA-9D61-78AB2E16ADBA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428728" y="1785926"/>
            <a:ext cx="8931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/>
            <a:r>
              <a:rPr lang="ar-SA" altLang="fr-FR" sz="1400" b="1" dirty="0" smtClean="0">
                <a:latin typeface="Times New Roman" pitchFamily="18" charset="0"/>
                <a:cs typeface="Times New Roman" pitchFamily="18" charset="0"/>
              </a:rPr>
              <a:t>الجنس</a:t>
            </a:r>
            <a:r>
              <a:rPr lang="ar-MA" altLang="fr-F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altLang="fr-FR" sz="1400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fr-FR" altLang="fr-FR" sz="1400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%</a:t>
            </a:r>
            <a:r>
              <a:rPr lang="ar-MA" altLang="fr-FR" sz="1400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fr-FR" altLang="fr-FR" sz="1400" b="1" kern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500034" y="4214818"/>
            <a:ext cx="81407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rtl="1">
              <a:buFont typeface="Wingdings" pitchFamily="2" charset="2"/>
              <a:buChar char="v"/>
            </a:pPr>
            <a:r>
              <a:rPr lang="ar-MA" sz="1600" b="1" dirty="0" smtClean="0">
                <a:solidFill>
                  <a:schemeClr val="tx1"/>
                </a:solidFill>
              </a:rPr>
              <a:t>تمثل </a:t>
            </a:r>
            <a:r>
              <a:rPr lang="ar-MA" sz="1600" b="1" dirty="0">
                <a:solidFill>
                  <a:schemeClr val="tx1"/>
                </a:solidFill>
              </a:rPr>
              <a:t>النساء 51</a:t>
            </a:r>
            <a:r>
              <a:rPr lang="fr-FR" sz="1600" b="1" dirty="0">
                <a:solidFill>
                  <a:schemeClr val="tx1"/>
                </a:solidFill>
              </a:rPr>
              <a:t>%</a:t>
            </a:r>
            <a:r>
              <a:rPr lang="ar-MA" sz="1600" b="1" dirty="0">
                <a:solidFill>
                  <a:schemeClr val="tx1"/>
                </a:solidFill>
              </a:rPr>
              <a:t> من الأشخاص المسنين؛</a:t>
            </a:r>
            <a:endParaRPr lang="fr-FR" sz="1600" b="1" dirty="0">
              <a:solidFill>
                <a:schemeClr val="tx1"/>
              </a:solidFill>
            </a:endParaRPr>
          </a:p>
          <a:p>
            <a:pPr lvl="0" algn="r" rtl="1">
              <a:buFont typeface="Wingdings" pitchFamily="2" charset="2"/>
              <a:buChar char="v"/>
            </a:pPr>
            <a:r>
              <a:rPr lang="ar-MA" sz="1600" b="1" dirty="0">
                <a:solidFill>
                  <a:schemeClr val="tx1"/>
                </a:solidFill>
              </a:rPr>
              <a:t>حسب وسط الإقامة، يقيم 6 أشخاص من بين 10 مسنين في الوسط الحضري (59</a:t>
            </a:r>
            <a:r>
              <a:rPr lang="fr-FR" sz="1600" b="1" dirty="0">
                <a:solidFill>
                  <a:schemeClr val="tx1"/>
                </a:solidFill>
              </a:rPr>
              <a:t>%</a:t>
            </a:r>
            <a:r>
              <a:rPr lang="ar-MA" sz="1600" b="1" dirty="0">
                <a:solidFill>
                  <a:schemeClr val="tx1"/>
                </a:solidFill>
              </a:rPr>
              <a:t>)؛</a:t>
            </a:r>
            <a:endParaRPr lang="fr-FR" sz="1600" b="1" dirty="0">
              <a:solidFill>
                <a:schemeClr val="tx1"/>
              </a:solidFill>
            </a:endParaRPr>
          </a:p>
          <a:p>
            <a:pPr lvl="0" algn="r" rtl="1">
              <a:buFont typeface="Wingdings" pitchFamily="2" charset="2"/>
              <a:buChar char="v"/>
            </a:pPr>
            <a:r>
              <a:rPr lang="ar-MA" sz="1600" b="1" dirty="0">
                <a:solidFill>
                  <a:schemeClr val="tx1"/>
                </a:solidFill>
              </a:rPr>
              <a:t>حسب السن، أكثر من نصف المسنين  يقل عمرهم عن 70 سن (55,4</a:t>
            </a:r>
            <a:r>
              <a:rPr lang="fr-FR" sz="1600" b="1" dirty="0">
                <a:solidFill>
                  <a:schemeClr val="tx1"/>
                </a:solidFill>
              </a:rPr>
              <a:t>%</a:t>
            </a:r>
            <a:r>
              <a:rPr lang="ar-MA" sz="1600" b="1" dirty="0">
                <a:solidFill>
                  <a:schemeClr val="tx1"/>
                </a:solidFill>
              </a:rPr>
              <a:t>) و28,0</a:t>
            </a:r>
            <a:r>
              <a:rPr lang="fr-FR" sz="1600" b="1" dirty="0">
                <a:solidFill>
                  <a:schemeClr val="tx1"/>
                </a:solidFill>
              </a:rPr>
              <a:t>%</a:t>
            </a:r>
            <a:r>
              <a:rPr lang="ar-MA" sz="1600" b="1" dirty="0">
                <a:solidFill>
                  <a:schemeClr val="tx1"/>
                </a:solidFill>
              </a:rPr>
              <a:t> يتراوح سنهم مابين 70 و79 سنة </a:t>
            </a:r>
            <a:r>
              <a:rPr lang="ar-MA" sz="1600" b="1" dirty="0" err="1">
                <a:solidFill>
                  <a:schemeClr val="tx1"/>
                </a:solidFill>
              </a:rPr>
              <a:t>و</a:t>
            </a:r>
            <a:r>
              <a:rPr lang="ar-MA" sz="1600" b="1" dirty="0">
                <a:solidFill>
                  <a:schemeClr val="tx1"/>
                </a:solidFill>
              </a:rPr>
              <a:t>  يفوق سن 16,6 </a:t>
            </a:r>
            <a:r>
              <a:rPr lang="fr-FR" sz="1600" b="1" dirty="0">
                <a:solidFill>
                  <a:schemeClr val="tx1"/>
                </a:solidFill>
              </a:rPr>
              <a:t>% </a:t>
            </a:r>
            <a:r>
              <a:rPr lang="ar-MA" sz="1600" b="1" dirty="0">
                <a:solidFill>
                  <a:schemeClr val="tx1"/>
                </a:solidFill>
              </a:rPr>
              <a:t>80 سنة</a:t>
            </a:r>
            <a:r>
              <a:rPr lang="ar-MA" sz="1600" b="1" dirty="0" smtClean="0">
                <a:solidFill>
                  <a:schemeClr val="tx1"/>
                </a:solidFill>
              </a:rPr>
              <a:t>.</a:t>
            </a:r>
            <a:endParaRPr lang="fr-FR" altLang="fr-F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995738" y="1830388"/>
            <a:ext cx="1655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SA" altLang="fr-FR" sz="1400" b="1" dirty="0" smtClean="0">
                <a:latin typeface="Times New Roman" pitchFamily="18" charset="0"/>
                <a:cs typeface="Times New Roman" pitchFamily="18" charset="0"/>
              </a:rPr>
              <a:t>وسط الإقامة</a:t>
            </a:r>
            <a:r>
              <a:rPr lang="ar-MA" altLang="fr-F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altLang="fr-FR" sz="1400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fr-FR" altLang="fr-FR" sz="1400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%</a:t>
            </a:r>
            <a:r>
              <a:rPr lang="ar-MA" altLang="fr-FR" sz="1400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fr-FR" alt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Graphique 12"/>
          <p:cNvGraphicFramePr/>
          <p:nvPr/>
        </p:nvGraphicFramePr>
        <p:xfrm>
          <a:off x="179512" y="1988840"/>
          <a:ext cx="3039195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/>
          <p:cNvGraphicFramePr/>
          <p:nvPr/>
        </p:nvGraphicFramePr>
        <p:xfrm>
          <a:off x="3275856" y="1988840"/>
          <a:ext cx="3153493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phique 14"/>
          <p:cNvGraphicFramePr/>
          <p:nvPr/>
        </p:nvGraphicFramePr>
        <p:xfrm>
          <a:off x="6118498" y="2060848"/>
          <a:ext cx="284591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706" name="Rectangle 6"/>
          <p:cNvSpPr>
            <a:spLocks noChangeArrowheads="1"/>
          </p:cNvSpPr>
          <p:nvPr/>
        </p:nvSpPr>
        <p:spPr bwMode="auto">
          <a:xfrm>
            <a:off x="6286512" y="1825625"/>
            <a:ext cx="2173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altLang="fr-FR" sz="1400" b="1" dirty="0" smtClean="0">
                <a:latin typeface="Times New Roman" pitchFamily="18" charset="0"/>
                <a:cs typeface="Times New Roman" pitchFamily="18" charset="0"/>
              </a:rPr>
              <a:t>الفئات </a:t>
            </a:r>
            <a:r>
              <a:rPr lang="ar-SA" altLang="fr-FR" sz="1400" b="1" dirty="0" smtClean="0">
                <a:latin typeface="Times New Roman" pitchFamily="18" charset="0"/>
                <a:cs typeface="Times New Roman" pitchFamily="18" charset="0"/>
              </a:rPr>
              <a:t>العمرية</a:t>
            </a:r>
            <a:r>
              <a:rPr lang="ar-MA" altLang="fr-F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altLang="fr-FR" sz="1400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fr-FR" altLang="fr-FR" sz="1400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%</a:t>
            </a:r>
            <a:r>
              <a:rPr lang="ar-MA" altLang="fr-FR" sz="1400" b="1" kern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fr-FR" altLang="fr-FR" sz="1400" b="1" kern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rtl="1"/>
            <a:endParaRPr lang="fr-FR" alt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4480" y="714356"/>
            <a:ext cx="6136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الأشخاص </a:t>
            </a:r>
            <a:r>
              <a:rPr lang="ar-SA" sz="2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المسنون</a:t>
            </a:r>
            <a:r>
              <a:rPr lang="ar-MA" sz="2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 البالغين 60 سنة فأكثر حسب الجنس والوسط </a:t>
            </a:r>
            <a:r>
              <a:rPr lang="ar-MA" sz="2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والسن</a:t>
            </a:r>
            <a:endParaRPr lang="ar-SA" sz="2000" b="1" dirty="0" smtClean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cp_mod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F18E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F18E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cp_mod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57371</TotalTime>
  <Words>3944</Words>
  <Application>Microsoft Office PowerPoint</Application>
  <PresentationFormat>Affichage à l'écran (4:3)</PresentationFormat>
  <Paragraphs>1339</Paragraphs>
  <Slides>62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3" baseType="lpstr">
      <vt:lpstr>hcp_model</vt:lpstr>
      <vt:lpstr>الإحصاء العام للسكان والسكنى 2014 النتائج الرئيسية</vt:lpstr>
      <vt:lpstr>  الخاصيات الديموغرافية 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 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الأسر </vt:lpstr>
      <vt:lpstr>متوسط حجم الأسر حسب وسط الإقامة مابين 2004 و 2014</vt:lpstr>
      <vt:lpstr>بنية الأسر حسب وسط الإقامة وحجم الأسر</vt:lpstr>
      <vt:lpstr>معدل الأمية لدى النساء ربات الأسر حسب وسط الإقامة </vt:lpstr>
      <vt:lpstr>النساء ربات الأسر حسب نوع النشاط ووسط الإقامة</vt:lpstr>
      <vt:lpstr>السكن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</vt:vector>
  </TitlesOfParts>
  <Company>dcn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mafkir</dc:creator>
  <cp:lastModifiedBy>Sec-Ministre</cp:lastModifiedBy>
  <cp:revision>1049</cp:revision>
  <dcterms:created xsi:type="dcterms:W3CDTF">2008-03-11T16:08:11Z</dcterms:created>
  <dcterms:modified xsi:type="dcterms:W3CDTF">2015-10-13T17:39:50Z</dcterms:modified>
</cp:coreProperties>
</file>