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s/slide2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s/slide209.xml" ContentType="application/vnd.openxmlformats-officedocument.presentationml.slide+xml"/>
  <Override PartName="/ppt/slides/slide2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s/slide216.xml" ContentType="application/vnd.openxmlformats-officedocument.presentationml.slide+xml"/>
  <Override PartName="/ppt/slides/slide234.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23.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35.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31.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0"/>
  </p:notesMasterIdLst>
  <p:sldIdLst>
    <p:sldId id="513" r:id="rId2"/>
    <p:sldId id="256" r:id="rId3"/>
    <p:sldId id="260" r:id="rId4"/>
    <p:sldId id="257" r:id="rId5"/>
    <p:sldId id="258" r:id="rId6"/>
    <p:sldId id="259" r:id="rId7"/>
    <p:sldId id="276" r:id="rId8"/>
    <p:sldId id="261" r:id="rId9"/>
    <p:sldId id="264" r:id="rId10"/>
    <p:sldId id="262" r:id="rId11"/>
    <p:sldId id="263" r:id="rId12"/>
    <p:sldId id="265" r:id="rId13"/>
    <p:sldId id="266" r:id="rId14"/>
    <p:sldId id="268" r:id="rId15"/>
    <p:sldId id="269" r:id="rId16"/>
    <p:sldId id="267" r:id="rId17"/>
    <p:sldId id="515" r:id="rId18"/>
    <p:sldId id="514" r:id="rId19"/>
    <p:sldId id="277" r:id="rId20"/>
    <p:sldId id="278" r:id="rId21"/>
    <p:sldId id="279" r:id="rId22"/>
    <p:sldId id="270" r:id="rId23"/>
    <p:sldId id="271" r:id="rId24"/>
    <p:sldId id="272" r:id="rId25"/>
    <p:sldId id="273" r:id="rId26"/>
    <p:sldId id="274" r:id="rId27"/>
    <p:sldId id="275" r:id="rId28"/>
    <p:sldId id="280" r:id="rId29"/>
    <p:sldId id="281" r:id="rId30"/>
    <p:sldId id="282" r:id="rId31"/>
    <p:sldId id="283" r:id="rId32"/>
    <p:sldId id="284" r:id="rId33"/>
    <p:sldId id="285" r:id="rId34"/>
    <p:sldId id="288" r:id="rId35"/>
    <p:sldId id="286" r:id="rId36"/>
    <p:sldId id="287" r:id="rId37"/>
    <p:sldId id="289" r:id="rId38"/>
    <p:sldId id="290" r:id="rId39"/>
    <p:sldId id="292" r:id="rId40"/>
    <p:sldId id="291" r:id="rId41"/>
    <p:sldId id="294" r:id="rId42"/>
    <p:sldId id="295" r:id="rId43"/>
    <p:sldId id="296" r:id="rId44"/>
    <p:sldId id="297" r:id="rId45"/>
    <p:sldId id="293" r:id="rId46"/>
    <p:sldId id="299" r:id="rId47"/>
    <p:sldId id="300" r:id="rId48"/>
    <p:sldId id="298" r:id="rId49"/>
    <p:sldId id="301" r:id="rId50"/>
    <p:sldId id="303" r:id="rId51"/>
    <p:sldId id="305" r:id="rId52"/>
    <p:sldId id="304" r:id="rId53"/>
    <p:sldId id="306" r:id="rId54"/>
    <p:sldId id="309" r:id="rId55"/>
    <p:sldId id="308" r:id="rId56"/>
    <p:sldId id="310" r:id="rId57"/>
    <p:sldId id="307" r:id="rId58"/>
    <p:sldId id="311" r:id="rId59"/>
    <p:sldId id="517" r:id="rId60"/>
    <p:sldId id="518" r:id="rId61"/>
    <p:sldId id="312" r:id="rId62"/>
    <p:sldId id="313" r:id="rId63"/>
    <p:sldId id="314" r:id="rId64"/>
    <p:sldId id="534" r:id="rId65"/>
    <p:sldId id="302" r:id="rId66"/>
    <p:sldId id="315" r:id="rId67"/>
    <p:sldId id="332" r:id="rId68"/>
    <p:sldId id="317" r:id="rId69"/>
    <p:sldId id="321" r:id="rId70"/>
    <p:sldId id="322" r:id="rId71"/>
    <p:sldId id="318" r:id="rId72"/>
    <p:sldId id="319" r:id="rId73"/>
    <p:sldId id="519" r:id="rId74"/>
    <p:sldId id="323" r:id="rId75"/>
    <p:sldId id="320" r:id="rId76"/>
    <p:sldId id="333" r:id="rId77"/>
    <p:sldId id="334" r:id="rId78"/>
    <p:sldId id="328" r:id="rId79"/>
    <p:sldId id="327" r:id="rId80"/>
    <p:sldId id="324" r:id="rId81"/>
    <p:sldId id="325" r:id="rId82"/>
    <p:sldId id="520" r:id="rId83"/>
    <p:sldId id="521" r:id="rId84"/>
    <p:sldId id="326" r:id="rId85"/>
    <p:sldId id="329" r:id="rId86"/>
    <p:sldId id="523" r:id="rId87"/>
    <p:sldId id="524" r:id="rId88"/>
    <p:sldId id="330" r:id="rId89"/>
    <p:sldId id="331" r:id="rId90"/>
    <p:sldId id="467" r:id="rId91"/>
    <p:sldId id="335" r:id="rId92"/>
    <p:sldId id="357" r:id="rId93"/>
    <p:sldId id="358" r:id="rId94"/>
    <p:sldId id="359" r:id="rId95"/>
    <p:sldId id="360" r:id="rId96"/>
    <p:sldId id="361" r:id="rId97"/>
    <p:sldId id="362" r:id="rId98"/>
    <p:sldId id="363" r:id="rId99"/>
    <p:sldId id="364" r:id="rId100"/>
    <p:sldId id="365" r:id="rId101"/>
    <p:sldId id="366" r:id="rId102"/>
    <p:sldId id="367" r:id="rId103"/>
    <p:sldId id="368" r:id="rId104"/>
    <p:sldId id="369" r:id="rId105"/>
    <p:sldId id="382" r:id="rId106"/>
    <p:sldId id="383" r:id="rId107"/>
    <p:sldId id="384" r:id="rId108"/>
    <p:sldId id="473" r:id="rId109"/>
    <p:sldId id="474" r:id="rId110"/>
    <p:sldId id="385" r:id="rId111"/>
    <p:sldId id="386" r:id="rId112"/>
    <p:sldId id="387" r:id="rId113"/>
    <p:sldId id="388" r:id="rId114"/>
    <p:sldId id="389" r:id="rId115"/>
    <p:sldId id="390" r:id="rId116"/>
    <p:sldId id="391" r:id="rId117"/>
    <p:sldId id="392" r:id="rId118"/>
    <p:sldId id="393" r:id="rId119"/>
    <p:sldId id="411" r:id="rId120"/>
    <p:sldId id="412" r:id="rId121"/>
    <p:sldId id="413" r:id="rId122"/>
    <p:sldId id="414" r:id="rId123"/>
    <p:sldId id="415" r:id="rId124"/>
    <p:sldId id="416" r:id="rId125"/>
    <p:sldId id="417" r:id="rId126"/>
    <p:sldId id="418" r:id="rId127"/>
    <p:sldId id="419" r:id="rId128"/>
    <p:sldId id="420" r:id="rId129"/>
    <p:sldId id="421" r:id="rId130"/>
    <p:sldId id="422" r:id="rId131"/>
    <p:sldId id="423" r:id="rId132"/>
    <p:sldId id="424" r:id="rId133"/>
    <p:sldId id="425" r:id="rId134"/>
    <p:sldId id="426" r:id="rId135"/>
    <p:sldId id="525" r:id="rId136"/>
    <p:sldId id="427" r:id="rId137"/>
    <p:sldId id="526" r:id="rId138"/>
    <p:sldId id="527" r:id="rId139"/>
    <p:sldId id="528" r:id="rId140"/>
    <p:sldId id="440" r:id="rId141"/>
    <p:sldId id="441" r:id="rId142"/>
    <p:sldId id="442" r:id="rId143"/>
    <p:sldId id="443" r:id="rId144"/>
    <p:sldId id="444" r:id="rId145"/>
    <p:sldId id="445" r:id="rId146"/>
    <p:sldId id="446" r:id="rId147"/>
    <p:sldId id="447" r:id="rId148"/>
    <p:sldId id="495" r:id="rId149"/>
    <p:sldId id="494" r:id="rId150"/>
    <p:sldId id="448" r:id="rId151"/>
    <p:sldId id="449" r:id="rId152"/>
    <p:sldId id="478" r:id="rId153"/>
    <p:sldId id="476" r:id="rId154"/>
    <p:sldId id="496" r:id="rId155"/>
    <p:sldId id="477" r:id="rId156"/>
    <p:sldId id="484" r:id="rId157"/>
    <p:sldId id="485" r:id="rId158"/>
    <p:sldId id="486" r:id="rId159"/>
    <p:sldId id="479" r:id="rId160"/>
    <p:sldId id="450" r:id="rId161"/>
    <p:sldId id="468" r:id="rId162"/>
    <p:sldId id="469" r:id="rId163"/>
    <p:sldId id="499" r:id="rId164"/>
    <p:sldId id="470" r:id="rId165"/>
    <p:sldId id="480" r:id="rId166"/>
    <p:sldId id="471" r:id="rId167"/>
    <p:sldId id="472" r:id="rId168"/>
    <p:sldId id="456" r:id="rId169"/>
    <p:sldId id="487" r:id="rId170"/>
    <p:sldId id="488" r:id="rId171"/>
    <p:sldId id="500" r:id="rId172"/>
    <p:sldId id="535" r:id="rId173"/>
    <p:sldId id="536" r:id="rId174"/>
    <p:sldId id="501" r:id="rId175"/>
    <p:sldId id="489" r:id="rId176"/>
    <p:sldId id="529" r:id="rId177"/>
    <p:sldId id="503" r:id="rId178"/>
    <p:sldId id="502" r:id="rId179"/>
    <p:sldId id="538" r:id="rId180"/>
    <p:sldId id="490" r:id="rId181"/>
    <p:sldId id="491" r:id="rId182"/>
    <p:sldId id="505" r:id="rId183"/>
    <p:sldId id="504" r:id="rId184"/>
    <p:sldId id="492" r:id="rId185"/>
    <p:sldId id="507" r:id="rId186"/>
    <p:sldId id="506" r:id="rId187"/>
    <p:sldId id="493" r:id="rId188"/>
    <p:sldId id="509" r:id="rId189"/>
    <p:sldId id="508" r:id="rId190"/>
    <p:sldId id="537" r:id="rId191"/>
    <p:sldId id="455" r:id="rId192"/>
    <p:sldId id="457" r:id="rId193"/>
    <p:sldId id="458" r:id="rId194"/>
    <p:sldId id="530" r:id="rId195"/>
    <p:sldId id="531" r:id="rId196"/>
    <p:sldId id="459" r:id="rId197"/>
    <p:sldId id="460" r:id="rId198"/>
    <p:sldId id="461" r:id="rId199"/>
    <p:sldId id="340" r:id="rId200"/>
    <p:sldId id="341" r:id="rId201"/>
    <p:sldId id="342" r:id="rId202"/>
    <p:sldId id="343" r:id="rId203"/>
    <p:sldId id="465" r:id="rId204"/>
    <p:sldId id="339" r:id="rId205"/>
    <p:sldId id="344" r:id="rId206"/>
    <p:sldId id="497" r:id="rId207"/>
    <p:sldId id="498" r:id="rId208"/>
    <p:sldId id="510" r:id="rId209"/>
    <p:sldId id="533" r:id="rId210"/>
    <p:sldId id="511" r:id="rId211"/>
    <p:sldId id="512" r:id="rId212"/>
    <p:sldId id="539" r:id="rId213"/>
    <p:sldId id="540" r:id="rId214"/>
    <p:sldId id="541" r:id="rId215"/>
    <p:sldId id="542" r:id="rId216"/>
    <p:sldId id="543" r:id="rId217"/>
    <p:sldId id="551" r:id="rId218"/>
    <p:sldId id="550" r:id="rId219"/>
    <p:sldId id="556" r:id="rId220"/>
    <p:sldId id="557" r:id="rId221"/>
    <p:sldId id="553" r:id="rId222"/>
    <p:sldId id="558" r:id="rId223"/>
    <p:sldId id="554" r:id="rId224"/>
    <p:sldId id="559" r:id="rId225"/>
    <p:sldId id="555" r:id="rId226"/>
    <p:sldId id="565" r:id="rId227"/>
    <p:sldId id="560" r:id="rId228"/>
    <p:sldId id="561" r:id="rId229"/>
    <p:sldId id="563" r:id="rId230"/>
    <p:sldId id="564" r:id="rId231"/>
    <p:sldId id="552" r:id="rId232"/>
    <p:sldId id="562" r:id="rId233"/>
    <p:sldId id="544" r:id="rId234"/>
    <p:sldId id="545" r:id="rId235"/>
    <p:sldId id="546" r:id="rId236"/>
    <p:sldId id="547" r:id="rId237"/>
    <p:sldId id="548" r:id="rId238"/>
    <p:sldId id="549" r:id="rId23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72401" autoAdjust="0"/>
  </p:normalViewPr>
  <p:slideViewPr>
    <p:cSldViewPr>
      <p:cViewPr varScale="1">
        <p:scale>
          <a:sx n="52" d="100"/>
          <a:sy n="52" d="100"/>
        </p:scale>
        <p:origin x="-163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notesMaster" Target="notesMasters/notesMaster1.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viewProps" Target="view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6F8CD6-D25A-46FA-A215-6B7E674EEC20}" type="datetimeFigureOut">
              <a:rPr lang="fr-FR" smtClean="0"/>
              <a:pPr/>
              <a:t>22/12/2020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3D4E2A-CDAA-405B-AE45-67850D556F16}"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None/>
            </a:pPr>
            <a:endParaRPr lang="fr-FR" dirty="0"/>
          </a:p>
        </p:txBody>
      </p:sp>
      <p:sp>
        <p:nvSpPr>
          <p:cNvPr id="4" name="Espace réservé du numéro de diapositive 3"/>
          <p:cNvSpPr>
            <a:spLocks noGrp="1"/>
          </p:cNvSpPr>
          <p:nvPr>
            <p:ph type="sldNum" sz="quarter" idx="10"/>
          </p:nvPr>
        </p:nvSpPr>
        <p:spPr/>
        <p:txBody>
          <a:bodyPr/>
          <a:lstStyle/>
          <a:p>
            <a:fld id="{8409FF12-39DE-46DE-B19B-12553CB8C8AE}" type="slidenum">
              <a:rPr lang="fr-FR" smtClean="0"/>
              <a:pPr/>
              <a:t>92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D3D4E2A-CDAA-405B-AE45-67850D556F16}" type="slidenum">
              <a:rPr lang="fr-FR" smtClean="0"/>
              <a:pPr/>
              <a:t>221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D122CCA3-A852-4D77-BFF7-CADB7C2A2EF4}" type="datetimeFigureOut">
              <a:rPr lang="fr-FR" smtClean="0"/>
              <a:pPr/>
              <a:t>22/12/2020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D2E8935-A524-48FE-BC75-277043A393C9}"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122CCA3-A852-4D77-BFF7-CADB7C2A2EF4}" type="datetimeFigureOut">
              <a:rPr lang="fr-FR" smtClean="0"/>
              <a:pPr/>
              <a:t>22/12/2020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D2E8935-A524-48FE-BC75-277043A393C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122CCA3-A852-4D77-BFF7-CADB7C2A2EF4}" type="datetimeFigureOut">
              <a:rPr lang="fr-FR" smtClean="0"/>
              <a:pPr/>
              <a:t>22/12/2020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D2E8935-A524-48FE-BC75-277043A393C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122CCA3-A852-4D77-BFF7-CADB7C2A2EF4}" type="datetimeFigureOut">
              <a:rPr lang="fr-FR" smtClean="0"/>
              <a:pPr/>
              <a:t>22/12/2020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D2E8935-A524-48FE-BC75-277043A393C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122CCA3-A852-4D77-BFF7-CADB7C2A2EF4}" type="datetimeFigureOut">
              <a:rPr lang="fr-FR" smtClean="0"/>
              <a:pPr/>
              <a:t>22/12/2020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D2E8935-A524-48FE-BC75-277043A393C9}"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122CCA3-A852-4D77-BFF7-CADB7C2A2EF4}" type="datetimeFigureOut">
              <a:rPr lang="fr-FR" smtClean="0"/>
              <a:pPr/>
              <a:t>22/12/2020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D2E8935-A524-48FE-BC75-277043A393C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122CCA3-A852-4D77-BFF7-CADB7C2A2EF4}" type="datetimeFigureOut">
              <a:rPr lang="fr-FR" smtClean="0"/>
              <a:pPr/>
              <a:t>22/12/2020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D2E8935-A524-48FE-BC75-277043A393C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D122CCA3-A852-4D77-BFF7-CADB7C2A2EF4}" type="datetimeFigureOut">
              <a:rPr lang="fr-FR" smtClean="0"/>
              <a:pPr/>
              <a:t>22/12/2020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D2E8935-A524-48FE-BC75-277043A393C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122CCA3-A852-4D77-BFF7-CADB7C2A2EF4}" type="datetimeFigureOut">
              <a:rPr lang="fr-FR" smtClean="0"/>
              <a:pPr/>
              <a:t>22/12/2020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D2E8935-A524-48FE-BC75-277043A393C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122CCA3-A852-4D77-BFF7-CADB7C2A2EF4}" type="datetimeFigureOut">
              <a:rPr lang="fr-FR" smtClean="0"/>
              <a:pPr/>
              <a:t>22/12/2020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D2E8935-A524-48FE-BC75-277043A393C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122CCA3-A852-4D77-BFF7-CADB7C2A2EF4}" type="datetimeFigureOut">
              <a:rPr lang="fr-FR" smtClean="0"/>
              <a:pPr/>
              <a:t>22/12/2020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D2E8935-A524-48FE-BC75-277043A393C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22CCA3-A852-4D77-BFF7-CADB7C2A2EF4}" type="datetimeFigureOut">
              <a:rPr lang="fr-FR" smtClean="0"/>
              <a:pPr/>
              <a:t>22/12/2020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E8935-A524-48FE-BC75-277043A393C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hyperlink" Target="https://fr.wikipedia.org/wiki/%C3%89nergie" TargetMode="External"/><Relationship Id="rId2" Type="http://schemas.openxmlformats.org/officeDocument/2006/relationships/hyperlink" Target="https://fr.wikipedia.org/wiki/Aliment" TargetMode="External"/><Relationship Id="rId1" Type="http://schemas.openxmlformats.org/officeDocument/2006/relationships/slideLayout" Target="../slideLayouts/slideLayout2.xml"/><Relationship Id="rId6" Type="http://schemas.openxmlformats.org/officeDocument/2006/relationships/hyperlink" Target="https://fr.wikipedia.org/wiki/Calorie_(unit%C3%A9)" TargetMode="External"/><Relationship Id="rId5" Type="http://schemas.openxmlformats.org/officeDocument/2006/relationships/hyperlink" Target="https://fr.wikipedia.org/wiki/Joule" TargetMode="External"/><Relationship Id="rId4" Type="http://schemas.openxmlformats.org/officeDocument/2006/relationships/hyperlink" Target="https://fr.wikipedia.org/wiki/Digestion" TargetMode="Externa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hyperlink" Target="http://sante-medecine.commentcamarche.net/contents/grossesse-499243400" TargetMode="Externa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hyperlink" Target="http://www.vulgaris-medical.com/encyclopedie-medicale/sarcopenie/symptomes" TargetMode="External"/><Relationship Id="rId2" Type="http://schemas.openxmlformats.org/officeDocument/2006/relationships/hyperlink" Target="https://amelioretasante.com/quand-les-peines-refoulees-font-du-mal-notre-corps/" TargetMode="External"/><Relationship Id="rId1" Type="http://schemas.openxmlformats.org/officeDocument/2006/relationships/slideLayout" Target="../slideLayouts/slideLayout2.xml"/><Relationship Id="rId5" Type="http://schemas.openxmlformats.org/officeDocument/2006/relationships/hyperlink" Target="https://amelioretasante.com/remedes-maison-pour-augmenter-ses-defenses/" TargetMode="External"/><Relationship Id="rId4" Type="http://schemas.openxmlformats.org/officeDocument/2006/relationships/hyperlink" Target="https://amelioretasante.com/aliments-combattre-lhypertension-arterielle/" TargetMode="Externa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hyperlink" Target="http://sante-medecine.journaldesfemmes.com/faq/13464-hormone-definition" TargetMode="External"/><Relationship Id="rId7" Type="http://schemas.openxmlformats.org/officeDocument/2006/relationships/hyperlink" Target="http://sante-medecine.journaldesfemmes.com/faq/20892-oligo-element-definition" TargetMode="External"/><Relationship Id="rId2" Type="http://schemas.openxmlformats.org/officeDocument/2006/relationships/hyperlink" Target="http://sante-medecine.journaldesfemmes.com/faq/12441-enzymes-definition" TargetMode="External"/><Relationship Id="rId1" Type="http://schemas.openxmlformats.org/officeDocument/2006/relationships/slideLayout" Target="../slideLayouts/slideLayout2.xml"/><Relationship Id="rId6" Type="http://schemas.openxmlformats.org/officeDocument/2006/relationships/hyperlink" Target="http://sante-medecine.journaldesfemmes.com/faq/28824-magnesium-indications-posologie-et-effets-secondaires" TargetMode="External"/><Relationship Id="rId5" Type="http://schemas.openxmlformats.org/officeDocument/2006/relationships/hyperlink" Target="http://sante-medecine.journaldesfemmes.com/faq/6539-calcemie-dosage-du-calcium-dans-le-sang" TargetMode="External"/><Relationship Id="rId4" Type="http://schemas.openxmlformats.org/officeDocument/2006/relationships/hyperlink" Target="http://sante-medecine.journaldesfemmes.com/faq/20618-influx-nerveux-definition" TargetMode="External"/></Relationships>
</file>

<file path=ppt/slides/_rels/slide201.xml.rels><?xml version="1.0" encoding="UTF-8" standalone="yes"?>
<Relationships xmlns="http://schemas.openxmlformats.org/package/2006/relationships"><Relationship Id="rId3" Type="http://schemas.openxmlformats.org/officeDocument/2006/relationships/hyperlink" Target="http://www.docteurclic.com/encyclopedie/electrolytes.aspx" TargetMode="External"/><Relationship Id="rId2" Type="http://schemas.openxmlformats.org/officeDocument/2006/relationships/hyperlink" Target="http://www.docteurclic.com/encyclopedie/sel.aspx" TargetMode="Externa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hyperlink" Target="http://www.docteurclic.com/encyclopedie/tour-d-horizon-des-vitamines.aspx" TargetMode="External"/><Relationship Id="rId7" Type="http://schemas.openxmlformats.org/officeDocument/2006/relationships/hyperlink" Target="http://www.docteurclic.com/encyclopedie/sodium.aspx" TargetMode="External"/><Relationship Id="rId2" Type="http://schemas.openxmlformats.org/officeDocument/2006/relationships/hyperlink" Target="http://www.docteurclic.com/medicament/cuivre.aspx" TargetMode="External"/><Relationship Id="rId1" Type="http://schemas.openxmlformats.org/officeDocument/2006/relationships/slideLayout" Target="../slideLayouts/slideLayout5.xml"/><Relationship Id="rId6" Type="http://schemas.openxmlformats.org/officeDocument/2006/relationships/hyperlink" Target="http://www.docteurclic.com/medicament/chlorure.aspx" TargetMode="External"/><Relationship Id="rId5" Type="http://schemas.openxmlformats.org/officeDocument/2006/relationships/hyperlink" Target="http://www.docteurclic.com/examen/hemoglobine.aspx" TargetMode="External"/><Relationship Id="rId4" Type="http://schemas.openxmlformats.org/officeDocument/2006/relationships/hyperlink" Target="http://www.docteurclic.com/encyclopedie/proteines.aspx" TargetMode="External"/></Relationships>
</file>

<file path=ppt/slides/_rels/slide20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8" Type="http://schemas.openxmlformats.org/officeDocument/2006/relationships/hyperlink" Target="http://www.linternaute.com/dictionnaire/fr/definition/prendre/" TargetMode="External"/><Relationship Id="rId13" Type="http://schemas.openxmlformats.org/officeDocument/2006/relationships/hyperlink" Target="http://www.linternaute.com/dictionnaire/fr/definition/ecole/" TargetMode="External"/><Relationship Id="rId18" Type="http://schemas.openxmlformats.org/officeDocument/2006/relationships/hyperlink" Target="http://www.linternaute.com/dictionnaire/fr/definition/ou/" TargetMode="External"/><Relationship Id="rId3" Type="http://schemas.openxmlformats.org/officeDocument/2006/relationships/hyperlink" Target="http://www.linternaute.com/dictionnaire/fr/definition/repas/" TargetMode="External"/><Relationship Id="rId21" Type="http://schemas.openxmlformats.org/officeDocument/2006/relationships/hyperlink" Target="http://www.linternaute.com/dictionnaire/fr/definition/un/" TargetMode="External"/><Relationship Id="rId7" Type="http://schemas.openxmlformats.org/officeDocument/2006/relationships/hyperlink" Target="http://www.linternaute.com/dictionnaire/fr/definition/on/" TargetMode="External"/><Relationship Id="rId12" Type="http://schemas.openxmlformats.org/officeDocument/2006/relationships/hyperlink" Target="http://www.linternaute.com/dictionnaire/fr/definition/apres/" TargetMode="External"/><Relationship Id="rId17" Type="http://schemas.openxmlformats.org/officeDocument/2006/relationships/hyperlink" Target="http://www.linternaute.com/dictionnaire/fr/definition/pause/" TargetMode="External"/><Relationship Id="rId2" Type="http://schemas.openxmlformats.org/officeDocument/2006/relationships/hyperlink" Target="http://www.linternaute.com/dictionnaire/fr/theme/cuisine/1/" TargetMode="External"/><Relationship Id="rId16" Type="http://schemas.openxmlformats.org/officeDocument/2006/relationships/hyperlink" Target="http://www.linternaute.com/dictionnaire/fr/definition/de-1/" TargetMode="External"/><Relationship Id="rId20" Type="http://schemas.openxmlformats.org/officeDocument/2006/relationships/hyperlink" Target="http://www.linternaute.com/dictionnaire/fr/definition/celebrer/" TargetMode="External"/><Relationship Id="rId1" Type="http://schemas.openxmlformats.org/officeDocument/2006/relationships/slideLayout" Target="../slideLayouts/slideLayout2.xml"/><Relationship Id="rId6" Type="http://schemas.openxmlformats.org/officeDocument/2006/relationships/hyperlink" Target="http://www.linternaute.com/dictionnaire/fr/definition/l/" TargetMode="External"/><Relationship Id="rId11" Type="http://schemas.openxmlformats.org/officeDocument/2006/relationships/hyperlink" Target="http://www.linternaute.com/dictionnaire/fr/definition/des/" TargetMode="External"/><Relationship Id="rId5" Type="http://schemas.openxmlformats.org/officeDocument/2006/relationships/hyperlink" Target="http://www.linternaute.com/dictionnaire/fr/definition/que/" TargetMode="External"/><Relationship Id="rId15" Type="http://schemas.openxmlformats.org/officeDocument/2006/relationships/hyperlink" Target="http://www.linternaute.com/dictionnaire/fr/definition/heure/" TargetMode="External"/><Relationship Id="rId10" Type="http://schemas.openxmlformats.org/officeDocument/2006/relationships/hyperlink" Target="http://www.linternaute.com/dictionnaire/fr/definition/en-dehors/" TargetMode="External"/><Relationship Id="rId19" Type="http://schemas.openxmlformats.org/officeDocument/2006/relationships/hyperlink" Target="http://www.linternaute.com/dictionnaire/fr/definition/pour/" TargetMode="External"/><Relationship Id="rId4" Type="http://schemas.openxmlformats.org/officeDocument/2006/relationships/hyperlink" Target="http://www.linternaute.com/dictionnaire/fr/definition/leger/" TargetMode="External"/><Relationship Id="rId9" Type="http://schemas.openxmlformats.org/officeDocument/2006/relationships/hyperlink" Target="http://www.linternaute.com/dictionnaire/fr/definition/generalement/" TargetMode="External"/><Relationship Id="rId14" Type="http://schemas.openxmlformats.org/officeDocument/2006/relationships/hyperlink" Target="http://www.linternaute.com/dictionnaire/fr/definition/local/" TargetMode="External"/><Relationship Id="rId22" Type="http://schemas.openxmlformats.org/officeDocument/2006/relationships/hyperlink" Target="http://www.linternaute.com/dictionnaire/fr/definition/evenement/" TargetMode="Externa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ante.journaldesfemmes.com/nutrition-digestion/troubles-digestifs-quand-faut-il-consulter/" TargetMode="External"/><Relationship Id="rId2" Type="http://schemas.openxmlformats.org/officeDocument/2006/relationships/hyperlink" Target="http://sante.journaldesfemmes.com/magazine/virus-et-bacteries/e-coli.shtml" TargetMode="Externa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3" Type="http://schemas.openxmlformats.org/officeDocument/2006/relationships/hyperlink" Target="https://fr.wikipedia.org/wiki/Calcification_(m%C3%A9decine)" TargetMode="External"/><Relationship Id="rId7" Type="http://schemas.openxmlformats.org/officeDocument/2006/relationships/hyperlink" Target="https://fr.wikipedia.org/wiki/Calcium" TargetMode="External"/><Relationship Id="rId2" Type="http://schemas.openxmlformats.org/officeDocument/2006/relationships/hyperlink" Target="https://fr.wikipedia.org/wiki/Os" TargetMode="External"/><Relationship Id="rId1" Type="http://schemas.openxmlformats.org/officeDocument/2006/relationships/slideLayout" Target="../slideLayouts/slideLayout2.xml"/><Relationship Id="rId6" Type="http://schemas.openxmlformats.org/officeDocument/2006/relationships/hyperlink" Target="https://fr.wikipedia.org/wiki/Vitamine_D" TargetMode="External"/><Relationship Id="rId5" Type="http://schemas.openxmlformats.org/officeDocument/2006/relationships/hyperlink" Target="https://fr.wikipedia.org/wiki/Carences_nutritionnelles" TargetMode="External"/><Relationship Id="rId4" Type="http://schemas.openxmlformats.org/officeDocument/2006/relationships/hyperlink" Target="https://fr.wikipedia.org/wiki/Cartilage" TargetMode="Externa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ante.journaldesfemmes.com/genital-urinaire/bons-gestes-infections-urinaires/" TargetMode="Externa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ante.journaldesfemmes.com/pratique/maladies/maladies-genito-urinaires/952/cystite.html" TargetMode="External"/><Relationship Id="rId2" Type="http://schemas.openxmlformats.org/officeDocument/2006/relationships/hyperlink" Target="http://sante.journaldesfemmes.com/nutrition-digestion/conseil/bien-ranger-son-frigo/respecter-la-chaine-du-froid.s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teteamodeler.com/sante/dent/brossage1.asp" TargetMode="External"/><Relationship Id="rId2" Type="http://schemas.openxmlformats.org/officeDocument/2006/relationships/hyperlink" Target="http://www.teteamodeler.com/sante/dent/carie1.asp"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file:///C:\Users\hp\Desktop\videoplayback.mp4"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ante-medecine.journaldesfemmes.com/faq/19170-bronche-definition" TargetMode="External"/><Relationship Id="rId2" Type="http://schemas.openxmlformats.org/officeDocument/2006/relationships/hyperlink" Target="http://sante-medecine.journaldesfemmes.com/asthme/01_l-asthme-statistiques-et-definitions.php3" TargetMode="External"/><Relationship Id="rId1" Type="http://schemas.openxmlformats.org/officeDocument/2006/relationships/slideLayout" Target="../slideLayouts/slideLayout2.xml"/><Relationship Id="rId4" Type="http://schemas.openxmlformats.org/officeDocument/2006/relationships/hyperlink" Target="http://sante-medecine.journaldesfemmes.com/faq/8698-dyspnee-difficulte-a-respirer"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www.notrefamille.com/dictionnaire/definition/nourrir/" TargetMode="Externa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Pourquoi l’hygiène sanitaire?</a:t>
            </a:r>
            <a:endParaRPr lang="fr-FR" dirty="0"/>
          </a:p>
        </p:txBody>
      </p:sp>
      <p:sp>
        <p:nvSpPr>
          <p:cNvPr id="3" name="Espace réservé du contenu 2"/>
          <p:cNvSpPr>
            <a:spLocks noGrp="1"/>
          </p:cNvSpPr>
          <p:nvPr>
            <p:ph idx="1"/>
          </p:nvPr>
        </p:nvSpPr>
        <p:spPr/>
        <p:txBody>
          <a:bodyPr/>
          <a:lstStyle/>
          <a:p>
            <a:pPr>
              <a:buNone/>
            </a:pPr>
            <a:r>
              <a:rPr lang="fr-FR" dirty="0" smtClean="0"/>
              <a:t>  Besoin éminent en préscolaire car:</a:t>
            </a:r>
          </a:p>
          <a:p>
            <a:pPr>
              <a:buNone/>
            </a:pPr>
            <a:r>
              <a:rPr lang="fr-FR" dirty="0" smtClean="0"/>
              <a:t>      *Enfants pas encore autonomes</a:t>
            </a:r>
          </a:p>
          <a:p>
            <a:pPr>
              <a:buNone/>
            </a:pPr>
            <a:r>
              <a:rPr lang="fr-FR" dirty="0" smtClean="0"/>
              <a:t>      *Enfants non conscients du danger</a:t>
            </a:r>
          </a:p>
          <a:p>
            <a:pPr>
              <a:buNone/>
            </a:pPr>
            <a:r>
              <a:rPr lang="fr-FR" dirty="0" smtClean="0"/>
              <a:t>      *Partie du programme enseigné en préscolaire</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Hygiène de l’individu</a:t>
            </a:r>
            <a:endParaRPr lang="fr-FR" dirty="0"/>
          </a:p>
        </p:txBody>
      </p:sp>
      <p:sp>
        <p:nvSpPr>
          <p:cNvPr id="3" name="Espace réservé du contenu 2"/>
          <p:cNvSpPr>
            <a:spLocks noGrp="1"/>
          </p:cNvSpPr>
          <p:nvPr>
            <p:ph idx="1"/>
          </p:nvPr>
        </p:nvSpPr>
        <p:spPr/>
        <p:txBody>
          <a:bodyPr/>
          <a:lstStyle/>
          <a:p>
            <a:r>
              <a:rPr lang="fr-FR" dirty="0" smtClean="0"/>
              <a:t>Propreté des mains</a:t>
            </a:r>
          </a:p>
          <a:p>
            <a:pPr>
              <a:buNone/>
            </a:pPr>
            <a:r>
              <a:rPr lang="fr-FR" dirty="0" smtClean="0"/>
              <a:t>    -Se laver les mains avant de manger</a:t>
            </a:r>
          </a:p>
          <a:p>
            <a:pPr>
              <a:buNone/>
            </a:pPr>
            <a:r>
              <a:rPr lang="fr-FR" dirty="0" smtClean="0"/>
              <a:t>    -Se laver les mains après passage aux toilettes</a:t>
            </a:r>
          </a:p>
          <a:p>
            <a:pPr>
              <a:buNone/>
            </a:pPr>
            <a:endParaRPr lang="fr-FR" dirty="0" smtClean="0"/>
          </a:p>
          <a:p>
            <a:r>
              <a:rPr lang="fr-FR" dirty="0" smtClean="0"/>
              <a:t>Se brosser les dents après avoir mangé</a:t>
            </a:r>
          </a:p>
          <a:p>
            <a:endParaRPr lang="fr-FR" dirty="0" smtClean="0"/>
          </a:p>
          <a:p>
            <a:r>
              <a:rPr lang="fr-FR" dirty="0" smtClean="0"/>
              <a:t>Utiliser des ustensiles différents     </a:t>
            </a:r>
            <a:endParaRPr lang="fr-FR"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Sucres lents(complexes)</a:t>
            </a:r>
            <a:r>
              <a:rPr lang="ar-MA" dirty="0" smtClean="0"/>
              <a:t> </a:t>
            </a:r>
            <a:r>
              <a:rPr lang="fr-FR" dirty="0" smtClean="0"/>
              <a:t/>
            </a:r>
            <a:br>
              <a:rPr lang="fr-FR" dirty="0" smtClean="0"/>
            </a:br>
            <a:r>
              <a:rPr lang="ar-MA" dirty="0" smtClean="0"/>
              <a:t>سكريات بطيئة معقدة</a:t>
            </a:r>
            <a:endParaRPr lang="fr-FR" dirty="0"/>
          </a:p>
        </p:txBody>
      </p:sp>
      <p:sp>
        <p:nvSpPr>
          <p:cNvPr id="3" name="Espace réservé du contenu 2"/>
          <p:cNvSpPr>
            <a:spLocks noGrp="1"/>
          </p:cNvSpPr>
          <p:nvPr>
            <p:ph idx="1"/>
          </p:nvPr>
        </p:nvSpPr>
        <p:spPr/>
        <p:txBody>
          <a:bodyPr>
            <a:normAutofit lnSpcReduction="10000"/>
          </a:bodyPr>
          <a:lstStyle/>
          <a:p>
            <a:pPr>
              <a:buNone/>
            </a:pPr>
            <a:r>
              <a:rPr lang="fr-FR" dirty="0" smtClean="0"/>
              <a:t> </a:t>
            </a:r>
          </a:p>
          <a:p>
            <a:pPr>
              <a:buNone/>
            </a:pPr>
            <a:r>
              <a:rPr lang="fr-FR" dirty="0" smtClean="0"/>
              <a:t> Le sucre est libéré graduellement dans le sang </a:t>
            </a:r>
          </a:p>
          <a:p>
            <a:pPr>
              <a:buNone/>
            </a:pPr>
            <a:r>
              <a:rPr lang="fr-FR" dirty="0" smtClean="0"/>
              <a:t>                 </a:t>
            </a:r>
            <a:r>
              <a:rPr lang="ar-MA" dirty="0" smtClean="0"/>
              <a:t>ترتفع نسبة السكر في الدم بصورة متدرجة</a:t>
            </a:r>
            <a:r>
              <a:rPr lang="fr-FR" dirty="0" smtClean="0"/>
              <a:t>        </a:t>
            </a:r>
          </a:p>
          <a:p>
            <a:pPr>
              <a:buNone/>
            </a:pPr>
            <a:endParaRPr lang="fr-FR" dirty="0" smtClean="0"/>
          </a:p>
          <a:p>
            <a:endParaRPr lang="fr-FR" dirty="0" smtClean="0"/>
          </a:p>
          <a:p>
            <a:pPr>
              <a:buNone/>
            </a:pPr>
            <a:r>
              <a:rPr lang="fr-FR" dirty="0" smtClean="0"/>
              <a:t>                        Pas de pic de glycémie</a:t>
            </a:r>
          </a:p>
          <a:p>
            <a:pPr>
              <a:buNone/>
            </a:pPr>
            <a:r>
              <a:rPr lang="fr-FR" dirty="0" smtClean="0"/>
              <a:t>                    </a:t>
            </a:r>
            <a:r>
              <a:rPr lang="ar-MA" dirty="0" smtClean="0"/>
              <a:t>ذروة في نسبة السكر</a:t>
            </a:r>
            <a:r>
              <a:rPr lang="fr-FR" dirty="0" smtClean="0"/>
              <a:t>   </a:t>
            </a:r>
            <a:r>
              <a:rPr lang="ar-MA" dirty="0" smtClean="0"/>
              <a:t>ليست هناك</a:t>
            </a:r>
            <a:r>
              <a:rPr lang="fr-FR" dirty="0" smtClean="0"/>
              <a:t> </a:t>
            </a:r>
          </a:p>
          <a:p>
            <a:pPr>
              <a:buNone/>
            </a:pPr>
            <a:r>
              <a:rPr lang="ar-MA" dirty="0" smtClean="0"/>
              <a:t> </a:t>
            </a:r>
            <a:endParaRPr lang="fr-FR" dirty="0"/>
          </a:p>
        </p:txBody>
      </p:sp>
      <p:sp>
        <p:nvSpPr>
          <p:cNvPr id="10" name="Flèche vers le bas 9"/>
          <p:cNvSpPr/>
          <p:nvPr/>
        </p:nvSpPr>
        <p:spPr>
          <a:xfrm>
            <a:off x="4429124" y="3143248"/>
            <a:ext cx="285752" cy="1143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1"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 calcmode="lin" valueType="num">
                                      <p:cBhvr additive="base">
                                        <p:cTn id="4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1" nodeType="click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anim calcmode="lin" valueType="num">
                                      <p:cBhvr additive="base">
                                        <p:cTn id="4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1" nodeType="click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 calcmode="lin" valueType="num">
                                      <p:cBhvr additive="base">
                                        <p:cTn id="5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1"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anim calcmode="lin" valueType="num">
                                      <p:cBhvr additive="base">
                                        <p:cTn id="6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1"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 calcmode="lin" valueType="num">
                                      <p:cBhvr additive="base">
                                        <p:cTn id="6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1" nodeType="clickEffect">
                                  <p:stCondLst>
                                    <p:cond delay="0"/>
                                  </p:stCondLst>
                                  <p:childTnLst>
                                    <p:set>
                                      <p:cBhvr>
                                        <p:cTn id="72" dur="1" fill="hold">
                                          <p:stCondLst>
                                            <p:cond delay="0"/>
                                          </p:stCondLst>
                                        </p:cTn>
                                        <p:tgtEl>
                                          <p:spTgt spid="3">
                                            <p:txEl>
                                              <p:pRg st="7" end="7"/>
                                            </p:txEl>
                                          </p:spTgt>
                                        </p:tgtEl>
                                        <p:attrNameLst>
                                          <p:attrName>style.visibility</p:attrName>
                                        </p:attrNameLst>
                                      </p:cBhvr>
                                      <p:to>
                                        <p:strVal val="visible"/>
                                      </p:to>
                                    </p:set>
                                    <p:anim calcmode="lin" valueType="num">
                                      <p:cBhvr additive="base">
                                        <p:cTn id="7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pates.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pain.jpg"/>
          <p:cNvPicPr>
            <a:picLocks noGrp="1" noChangeAspect="1"/>
          </p:cNvPicPr>
          <p:nvPr>
            <p:ph idx="1"/>
          </p:nvPr>
        </p:nvPicPr>
        <p:blipFill>
          <a:blip r:embed="rId2"/>
          <a:stretch>
            <a:fillRect/>
          </a:stretch>
        </p:blipFill>
        <p:spPr>
          <a:xfrm>
            <a:off x="2" y="0"/>
            <a:ext cx="9143999" cy="6858000"/>
          </a:xfrm>
        </p:spPr>
      </p:pic>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fruits.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consommer-pates-ces-sucres-lents-tant-aimes-L-5kQbDL.jpe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amandes.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pomme.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Formule chimique du glucose       (sucre simple)</a:t>
            </a:r>
            <a:br>
              <a:rPr lang="fr-FR" dirty="0" smtClean="0"/>
            </a:br>
            <a:r>
              <a:rPr lang="ar-MA" dirty="0" smtClean="0"/>
              <a:t>التركيبة الكيميائية للجلوكوز</a:t>
            </a:r>
            <a:endParaRPr lang="fr-FR" dirty="0"/>
          </a:p>
        </p:txBody>
      </p:sp>
      <p:pic>
        <p:nvPicPr>
          <p:cNvPr id="4" name="Espace réservé du contenu 3" descr="glucose.GIF"/>
          <p:cNvPicPr>
            <a:picLocks noGrp="1" noChangeAspect="1"/>
          </p:cNvPicPr>
          <p:nvPr>
            <p:ph idx="1"/>
          </p:nvPr>
        </p:nvPicPr>
        <p:blipFill>
          <a:blip r:embed="rId2"/>
          <a:stretch>
            <a:fillRect/>
          </a:stretch>
        </p:blipFill>
        <p:spPr>
          <a:xfrm>
            <a:off x="3276600" y="2524919"/>
            <a:ext cx="2590800" cy="2676525"/>
          </a:xfrm>
        </p:spPr>
      </p:pic>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Exemples de sucres simples</a:t>
            </a:r>
            <a:endParaRPr lang="fr-FR" dirty="0"/>
          </a:p>
        </p:txBody>
      </p:sp>
      <p:sp>
        <p:nvSpPr>
          <p:cNvPr id="3" name="Espace réservé du contenu 2"/>
          <p:cNvSpPr>
            <a:spLocks noGrp="1"/>
          </p:cNvSpPr>
          <p:nvPr>
            <p:ph idx="1"/>
          </p:nvPr>
        </p:nvSpPr>
        <p:spPr/>
        <p:txBody>
          <a:bodyPr/>
          <a:lstStyle/>
          <a:p>
            <a:r>
              <a:rPr lang="fr-FR" dirty="0" smtClean="0"/>
              <a:t>Glucose: Formule rarement observée dans la nature , sucre dans le sang</a:t>
            </a:r>
          </a:p>
          <a:p>
            <a:r>
              <a:rPr lang="fr-FR" dirty="0" smtClean="0"/>
              <a:t>Saccharose: sucre de table(un glucose +fructose)</a:t>
            </a:r>
          </a:p>
          <a:p>
            <a:r>
              <a:rPr lang="fr-FR" dirty="0" smtClean="0"/>
              <a:t>Fructose: sucre de miel</a:t>
            </a:r>
          </a:p>
          <a:p>
            <a:r>
              <a:rPr lang="fr-FR" dirty="0" smtClean="0"/>
              <a:t>Galactose: sucre du lait</a:t>
            </a:r>
          </a:p>
          <a:p>
            <a:endParaRPr lang="fr-FR"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Exemples de sucres simples:</a:t>
            </a:r>
            <a:endParaRPr lang="fr-FR" dirty="0"/>
          </a:p>
        </p:txBody>
      </p:sp>
      <p:sp>
        <p:nvSpPr>
          <p:cNvPr id="3" name="Espace réservé du contenu 2"/>
          <p:cNvSpPr>
            <a:spLocks noGrp="1"/>
          </p:cNvSpPr>
          <p:nvPr>
            <p:ph idx="1"/>
          </p:nvPr>
        </p:nvSpPr>
        <p:spPr>
          <a:xfrm>
            <a:off x="457200" y="1600200"/>
            <a:ext cx="8229600" cy="4829196"/>
          </a:xfrm>
        </p:spPr>
        <p:txBody>
          <a:bodyPr>
            <a:normAutofit/>
          </a:bodyPr>
          <a:lstStyle/>
          <a:p>
            <a:pPr>
              <a:buNone/>
            </a:pPr>
            <a:r>
              <a:rPr lang="fr-FR" dirty="0" smtClean="0"/>
              <a:t>        Saccharose</a:t>
            </a:r>
          </a:p>
          <a:p>
            <a:endParaRPr lang="fr-FR" dirty="0" smtClean="0"/>
          </a:p>
          <a:p>
            <a:endParaRPr lang="fr-FR" dirty="0" smtClean="0"/>
          </a:p>
          <a:p>
            <a:endParaRPr lang="fr-FR" dirty="0" smtClean="0"/>
          </a:p>
          <a:p>
            <a:pPr>
              <a:buNone/>
            </a:pPr>
            <a:r>
              <a:rPr lang="fr-FR" dirty="0" smtClean="0"/>
              <a:t>                               Galactose</a:t>
            </a:r>
          </a:p>
          <a:p>
            <a:endParaRPr lang="fr-FR" dirty="0" smtClean="0"/>
          </a:p>
          <a:p>
            <a:endParaRPr lang="fr-FR" dirty="0" smtClean="0"/>
          </a:p>
          <a:p>
            <a:pPr>
              <a:buNone/>
            </a:pPr>
            <a:r>
              <a:rPr lang="fr-FR" dirty="0" smtClean="0"/>
              <a:t>        </a:t>
            </a:r>
            <a:endParaRPr lang="fr-FR" dirty="0"/>
          </a:p>
        </p:txBody>
      </p:sp>
      <p:pic>
        <p:nvPicPr>
          <p:cNvPr id="1026" name="Picture 2" descr="Fichier:Sucrose-inkscape.svg"/>
          <p:cNvPicPr>
            <a:picLocks noChangeAspect="1" noChangeArrowheads="1"/>
          </p:cNvPicPr>
          <p:nvPr/>
        </p:nvPicPr>
        <p:blipFill>
          <a:blip r:embed="rId2"/>
          <a:srcRect/>
          <a:stretch>
            <a:fillRect/>
          </a:stretch>
        </p:blipFill>
        <p:spPr bwMode="auto">
          <a:xfrm>
            <a:off x="571472" y="2143116"/>
            <a:ext cx="3848098" cy="1785950"/>
          </a:xfrm>
          <a:prstGeom prst="rect">
            <a:avLst/>
          </a:prstGeom>
          <a:noFill/>
        </p:spPr>
      </p:pic>
      <p:pic>
        <p:nvPicPr>
          <p:cNvPr id="1028" name="Picture 4" descr="Formule chimique du fructose, crédits DR."/>
          <p:cNvPicPr>
            <a:picLocks noChangeAspect="1" noChangeArrowheads="1"/>
          </p:cNvPicPr>
          <p:nvPr/>
        </p:nvPicPr>
        <p:blipFill>
          <a:blip r:embed="rId3"/>
          <a:srcRect/>
          <a:stretch>
            <a:fillRect/>
          </a:stretch>
        </p:blipFill>
        <p:spPr bwMode="auto">
          <a:xfrm>
            <a:off x="5286380" y="1643050"/>
            <a:ext cx="3429024" cy="2409826"/>
          </a:xfrm>
          <a:prstGeom prst="rect">
            <a:avLst/>
          </a:prstGeom>
          <a:noFill/>
        </p:spPr>
      </p:pic>
      <p:pic>
        <p:nvPicPr>
          <p:cNvPr id="1030" name="Picture 6" descr="https://upload.wikimedia.org/wikipedia/commons/a/ae/D-galactopyrannose.png"/>
          <p:cNvPicPr>
            <a:picLocks noChangeAspect="1" noChangeArrowheads="1"/>
          </p:cNvPicPr>
          <p:nvPr/>
        </p:nvPicPr>
        <p:blipFill>
          <a:blip r:embed="rId4"/>
          <a:srcRect/>
          <a:stretch>
            <a:fillRect/>
          </a:stretch>
        </p:blipFill>
        <p:spPr bwMode="auto">
          <a:xfrm>
            <a:off x="2571736" y="4643446"/>
            <a:ext cx="3929090" cy="185738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Hygiène des mains</a:t>
            </a:r>
            <a:endParaRPr lang="fr-FR" dirty="0"/>
          </a:p>
        </p:txBody>
      </p:sp>
      <p:sp>
        <p:nvSpPr>
          <p:cNvPr id="3" name="Espace réservé du contenu 2"/>
          <p:cNvSpPr>
            <a:spLocks noGrp="1"/>
          </p:cNvSpPr>
          <p:nvPr>
            <p:ph idx="1"/>
          </p:nvPr>
        </p:nvSpPr>
        <p:spPr/>
        <p:txBody>
          <a:bodyPr/>
          <a:lstStyle/>
          <a:p>
            <a:pPr>
              <a:buNone/>
            </a:pPr>
            <a:r>
              <a:rPr lang="fr-FR" dirty="0" smtClean="0"/>
              <a:t>   La pratique de l'hygiène des mains contribue à réduire ou à limiter le risque de transmission de germes, de micro-organismes ou de salissures et à prévenir la contamination des personnes ou objets manipulés par ces mêmes agents.</a:t>
            </a:r>
            <a:endParaRPr lang="fr-FR"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Formule chimique de l’amidon</a:t>
            </a:r>
            <a:br>
              <a:rPr lang="fr-FR" dirty="0" smtClean="0"/>
            </a:br>
            <a:r>
              <a:rPr lang="fr-FR" dirty="0" smtClean="0"/>
              <a:t>(sucre complexe)</a:t>
            </a:r>
            <a:br>
              <a:rPr lang="fr-FR" dirty="0" smtClean="0"/>
            </a:br>
            <a:r>
              <a:rPr lang="ar-MA" dirty="0" smtClean="0"/>
              <a:t>التركيبة الكيميائية للنشا</a:t>
            </a:r>
            <a:endParaRPr lang="fr-FR" dirty="0"/>
          </a:p>
        </p:txBody>
      </p:sp>
      <p:pic>
        <p:nvPicPr>
          <p:cNvPr id="4" name="Espace réservé du contenu 3" descr="amylose.png"/>
          <p:cNvPicPr>
            <a:picLocks noGrp="1" noChangeAspect="1"/>
          </p:cNvPicPr>
          <p:nvPr>
            <p:ph idx="1"/>
          </p:nvPr>
        </p:nvPicPr>
        <p:blipFill>
          <a:blip r:embed="rId2"/>
          <a:stretch>
            <a:fillRect/>
          </a:stretch>
        </p:blipFill>
        <p:spPr>
          <a:xfrm>
            <a:off x="714348" y="3071810"/>
            <a:ext cx="8143931" cy="1714512"/>
          </a:xfrm>
        </p:spPr>
      </p:pic>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http://www.musculaction.com/images/lipides-musculation.jpg"/>
          <p:cNvPicPr>
            <a:picLocks noChangeAspect="1" noChangeArrowheads="1"/>
          </p:cNvPicPr>
          <p:nvPr/>
        </p:nvPicPr>
        <p:blipFill>
          <a:blip r:embed="rId2"/>
          <a:srcRect/>
          <a:stretch>
            <a:fillRect/>
          </a:stretch>
        </p:blipFill>
        <p:spPr bwMode="auto">
          <a:xfrm>
            <a:off x="-1" y="22154"/>
            <a:ext cx="9144001" cy="6835846"/>
          </a:xfrm>
          <a:prstGeom prst="rect">
            <a:avLst/>
          </a:prstGeom>
          <a:noFill/>
        </p:spPr>
      </p:pic>
      <p:sp>
        <p:nvSpPr>
          <p:cNvPr id="2" name="Titre 1"/>
          <p:cNvSpPr>
            <a:spLocks noGrp="1"/>
          </p:cNvSpPr>
          <p:nvPr>
            <p:ph type="title"/>
          </p:nvPr>
        </p:nvSpPr>
        <p:spPr>
          <a:xfrm>
            <a:off x="457200" y="274638"/>
            <a:ext cx="8229600" cy="5654692"/>
          </a:xfrm>
        </p:spPr>
        <p:txBody>
          <a:bodyPr>
            <a:normAutofit/>
          </a:bodyPr>
          <a:lstStyle/>
          <a:p>
            <a:r>
              <a:rPr lang="fr-FR" dirty="0" smtClean="0">
                <a:solidFill>
                  <a:srgbClr val="FF0000"/>
                </a:solidFill>
              </a:rPr>
              <a:t>Les lipides</a:t>
            </a:r>
            <a:br>
              <a:rPr lang="fr-FR" dirty="0" smtClean="0">
                <a:solidFill>
                  <a:srgbClr val="FF0000"/>
                </a:solidFill>
              </a:rPr>
            </a:br>
            <a:r>
              <a:rPr lang="fr-FR" dirty="0" smtClean="0">
                <a:solidFill>
                  <a:srgbClr val="FF0000"/>
                </a:solidFill>
              </a:rPr>
              <a:t>                                                            </a:t>
            </a:r>
            <a:r>
              <a:rPr lang="ar-MA" dirty="0" smtClean="0">
                <a:solidFill>
                  <a:srgbClr val="FF0000"/>
                </a:solidFill>
              </a:rPr>
              <a:t>الدهنيات</a:t>
            </a:r>
            <a:r>
              <a:rPr lang="fr-FR" dirty="0" smtClean="0"/>
              <a:t> </a:t>
            </a:r>
            <a:br>
              <a:rPr lang="fr-FR" dirty="0" smtClean="0"/>
            </a:br>
            <a:endParaRPr lang="fr-FR" dirty="0"/>
          </a:p>
        </p:txBody>
      </p:sp>
      <p:sp>
        <p:nvSpPr>
          <p:cNvPr id="3" name="Espace réservé du contenu 2"/>
          <p:cNvSpPr>
            <a:spLocks noGrp="1"/>
          </p:cNvSpPr>
          <p:nvPr>
            <p:ph idx="1"/>
          </p:nvPr>
        </p:nvSpPr>
        <p:spPr/>
        <p:txBody>
          <a:bodyPr>
            <a:normAutofit/>
          </a:bodyPr>
          <a:lstStyle/>
          <a:p>
            <a:endParaRPr lang="fr-FR" dirty="0" smtClean="0"/>
          </a:p>
          <a:p>
            <a:endParaRPr lang="fr-FR" dirty="0" smtClean="0"/>
          </a:p>
          <a:p>
            <a:endParaRPr lang="fr-FR" dirty="0" smtClean="0"/>
          </a:p>
          <a:p>
            <a:endParaRPr lang="fr-FR" dirty="0" smtClean="0"/>
          </a:p>
          <a:p>
            <a:pPr>
              <a:buNone/>
            </a:pPr>
            <a:r>
              <a:rPr lang="fr-FR" dirty="0" smtClean="0">
                <a:solidFill>
                  <a:srgbClr val="FF0000"/>
                </a:solidFill>
              </a:rPr>
              <a:t>                                                          </a:t>
            </a:r>
            <a:r>
              <a:rPr lang="fr-FR" dirty="0" smtClean="0"/>
              <a:t>   </a:t>
            </a:r>
          </a:p>
          <a:p>
            <a:pPr>
              <a:buNone/>
            </a:pPr>
            <a:endParaRPr lang="fr-FR" dirty="0" smtClean="0"/>
          </a:p>
          <a:p>
            <a:pPr>
              <a:buNone/>
            </a:pPr>
            <a:r>
              <a:rPr lang="fr-FR" dirty="0" smtClean="0"/>
              <a:t>                                             </a:t>
            </a:r>
            <a:endParaRPr lang="fr-FR" dirty="0"/>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lipides</a:t>
            </a:r>
            <a:r>
              <a:rPr lang="ar-MA" dirty="0" smtClean="0"/>
              <a:t>(الدهنيات)</a:t>
            </a:r>
            <a:endParaRPr lang="fr-FR" dirty="0"/>
          </a:p>
        </p:txBody>
      </p:sp>
      <p:sp>
        <p:nvSpPr>
          <p:cNvPr id="3" name="Espace réservé du contenu 2"/>
          <p:cNvSpPr>
            <a:spLocks noGrp="1"/>
          </p:cNvSpPr>
          <p:nvPr>
            <p:ph idx="1"/>
          </p:nvPr>
        </p:nvSpPr>
        <p:spPr/>
        <p:txBody>
          <a:bodyPr/>
          <a:lstStyle/>
          <a:p>
            <a:r>
              <a:rPr lang="fr-FR" dirty="0" smtClean="0"/>
              <a:t>Corps gras</a:t>
            </a:r>
          </a:p>
          <a:p>
            <a:r>
              <a:rPr lang="fr-FR" dirty="0" smtClean="0"/>
              <a:t>Non solubles dans l’eau</a:t>
            </a:r>
          </a:p>
          <a:p>
            <a:r>
              <a:rPr lang="fr-FR" dirty="0" smtClean="0"/>
              <a:t>D’origine animale ou végétale</a:t>
            </a:r>
          </a:p>
          <a:p>
            <a:endParaRPr lang="fr-FR" dirty="0" smtClean="0"/>
          </a:p>
          <a:p>
            <a:pPr>
              <a:buNone/>
            </a:pPr>
            <a:r>
              <a:rPr lang="fr-FR" dirty="0" smtClean="0"/>
              <a:t>                           </a:t>
            </a:r>
            <a:r>
              <a:rPr lang="ar-MA" dirty="0" smtClean="0"/>
              <a:t>مركبات </a:t>
            </a:r>
            <a:r>
              <a:rPr lang="ar-MA" dirty="0" err="1" smtClean="0"/>
              <a:t>دهنية</a:t>
            </a:r>
            <a:r>
              <a:rPr lang="ar-MA" dirty="0" smtClean="0"/>
              <a:t> غير قابلة للذوبان في الماء</a:t>
            </a:r>
            <a:r>
              <a:rPr lang="fr-FR" dirty="0" smtClean="0"/>
              <a:t>-</a:t>
            </a:r>
          </a:p>
          <a:p>
            <a:pPr>
              <a:buNone/>
            </a:pPr>
            <a:r>
              <a:rPr lang="fr-FR" dirty="0" smtClean="0"/>
              <a:t>                                                      </a:t>
            </a:r>
            <a:r>
              <a:rPr lang="ar-MA" dirty="0" smtClean="0"/>
              <a:t>موارد حيوانية ونباتية</a:t>
            </a:r>
            <a:r>
              <a:rPr lang="fr-FR" dirty="0" smtClean="0"/>
              <a:t>- </a:t>
            </a:r>
            <a:endParaRPr lang="fr-FR" dirty="0"/>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descr="C:\Users\Admin\Desktop\lipides-la-viande-hd.jpg"/>
          <p:cNvPicPr>
            <a:picLocks noGrp="1" noChangeAspect="1" noChangeArrowheads="1"/>
          </p:cNvPicPr>
          <p:nvPr>
            <p:ph idx="1"/>
          </p:nvPr>
        </p:nvPicPr>
        <p:blipFill>
          <a:blip r:embed="rId2"/>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50" name="Picture 2" descr="C:\Users\Admin\Desktop\lipide.jpg"/>
          <p:cNvPicPr>
            <a:picLocks noGrp="1" noChangeAspect="1" noChangeArrowheads="1"/>
          </p:cNvPicPr>
          <p:nvPr>
            <p:ph idx="1"/>
          </p:nvPr>
        </p:nvPicPr>
        <p:blipFill>
          <a:blip r:embed="rId2"/>
          <a:stretch>
            <a:fillRect/>
          </a:stretch>
        </p:blipFill>
        <p:spPr bwMode="auto">
          <a:xfrm>
            <a:off x="2238375" y="2310606"/>
            <a:ext cx="4667250" cy="3105150"/>
          </a:xfrm>
          <a:prstGeom prst="rect">
            <a:avLst/>
          </a:prstGeom>
          <a:noFill/>
        </p:spPr>
      </p:pic>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098" name="Picture 2" descr="C:\Users\Admin\Desktop\equilibre-alimentaire-produits-laitiers-la-viande-.jpg"/>
          <p:cNvPicPr>
            <a:picLocks noGrp="1" noChangeAspect="1" noChangeArrowheads="1"/>
          </p:cNvPicPr>
          <p:nvPr>
            <p:ph idx="1"/>
          </p:nvPr>
        </p:nvPicPr>
        <p:blipFill>
          <a:blip r:embed="rId2"/>
          <a:srcRect/>
          <a:stretch>
            <a:fillRect/>
          </a:stretch>
        </p:blipFill>
        <p:spPr bwMode="auto">
          <a:xfrm>
            <a:off x="0" y="0"/>
            <a:ext cx="9143999" cy="6858001"/>
          </a:xfrm>
          <a:prstGeom prst="rect">
            <a:avLst/>
          </a:prstGeom>
          <a:noFill/>
        </p:spPr>
      </p:pic>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122" name="Picture 2" descr="C:\Users\Admin\Desktop\lipides1-300x213.jpg"/>
          <p:cNvPicPr>
            <a:picLocks noGrp="1" noChangeAspect="1" noChangeArrowheads="1"/>
          </p:cNvPicPr>
          <p:nvPr>
            <p:ph idx="1"/>
          </p:nvPr>
        </p:nvPicPr>
        <p:blipFill>
          <a:blip r:embed="rId2"/>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146" name="Picture 2" descr="C:\Users\Admin\Desktop\pistache.jpg"/>
          <p:cNvPicPr>
            <a:picLocks noGrp="1" noChangeAspect="1" noChangeArrowheads="1"/>
          </p:cNvPicPr>
          <p:nvPr>
            <p:ph idx="1"/>
          </p:nvPr>
        </p:nvPicPr>
        <p:blipFill>
          <a:blip r:embed="rId2"/>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074" name="Picture 2" descr="C:\Users\Admin\Desktop\vienoisseries-le-lipides.jpg"/>
          <p:cNvPicPr>
            <a:picLocks noGrp="1" noChangeAspect="1" noChangeArrowheads="1"/>
          </p:cNvPicPr>
          <p:nvPr>
            <p:ph idx="1"/>
          </p:nvPr>
        </p:nvPicPr>
        <p:blipFill>
          <a:blip r:embed="rId2" cstate="print"/>
          <a:stretch>
            <a:fillRect/>
          </a:stretch>
        </p:blipFill>
        <p:spPr bwMode="auto">
          <a:xfrm>
            <a:off x="0" y="0"/>
            <a:ext cx="9144000" cy="6857999"/>
          </a:xfrm>
          <a:prstGeom prst="rect">
            <a:avLst/>
          </a:prstGeom>
          <a:noFill/>
        </p:spPr>
      </p:pic>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lipides </a:t>
            </a:r>
            <a:endParaRPr lang="fr-FR" dirty="0"/>
          </a:p>
        </p:txBody>
      </p:sp>
      <p:sp>
        <p:nvSpPr>
          <p:cNvPr id="3" name="Espace réservé du contenu 2"/>
          <p:cNvSpPr>
            <a:spLocks noGrp="1"/>
          </p:cNvSpPr>
          <p:nvPr>
            <p:ph idx="1"/>
          </p:nvPr>
        </p:nvSpPr>
        <p:spPr/>
        <p:txBody>
          <a:bodyPr>
            <a:normAutofit lnSpcReduction="10000"/>
          </a:bodyPr>
          <a:lstStyle/>
          <a:p>
            <a:pPr>
              <a:buNone/>
            </a:pPr>
            <a:r>
              <a:rPr lang="fr-FR" dirty="0" smtClean="0"/>
              <a:t>    Une combinaison entre:</a:t>
            </a:r>
          </a:p>
          <a:p>
            <a:pPr>
              <a:buNone/>
            </a:pPr>
            <a:r>
              <a:rPr lang="fr-FR" dirty="0"/>
              <a:t> </a:t>
            </a:r>
            <a:r>
              <a:rPr lang="fr-FR" dirty="0" smtClean="0"/>
              <a:t>         - Un alcool(</a:t>
            </a:r>
            <a:r>
              <a:rPr lang="fr-FR" dirty="0" err="1" smtClean="0"/>
              <a:t>cholestérol,phytol</a:t>
            </a:r>
            <a:r>
              <a:rPr lang="fr-FR" dirty="0" smtClean="0"/>
              <a:t>…)</a:t>
            </a:r>
          </a:p>
          <a:p>
            <a:pPr>
              <a:buNone/>
            </a:pPr>
            <a:r>
              <a:rPr lang="fr-FR" dirty="0"/>
              <a:t> </a:t>
            </a:r>
            <a:r>
              <a:rPr lang="fr-FR" dirty="0" smtClean="0"/>
              <a:t>         - Des acides gras</a:t>
            </a:r>
          </a:p>
          <a:p>
            <a:pPr>
              <a:buNone/>
            </a:pPr>
            <a:r>
              <a:rPr lang="fr-FR" dirty="0" smtClean="0"/>
              <a:t>                                   </a:t>
            </a:r>
          </a:p>
          <a:p>
            <a:pPr>
              <a:buNone/>
            </a:pPr>
            <a:r>
              <a:rPr lang="fr-FR" dirty="0" smtClean="0"/>
              <a:t>                                                       </a:t>
            </a:r>
            <a:r>
              <a:rPr lang="ar-MA" dirty="0" smtClean="0"/>
              <a:t>مزيج بين:</a:t>
            </a:r>
          </a:p>
          <a:p>
            <a:pPr>
              <a:buNone/>
            </a:pPr>
            <a:r>
              <a:rPr lang="fr-FR" dirty="0" smtClean="0"/>
              <a:t>                                         </a:t>
            </a:r>
            <a:r>
              <a:rPr lang="ar-MA" dirty="0" smtClean="0"/>
              <a:t>كحول</a:t>
            </a:r>
            <a:r>
              <a:rPr lang="fr-FR" dirty="0" smtClean="0"/>
              <a:t>-</a:t>
            </a:r>
            <a:endParaRPr lang="ar-MA" dirty="0" smtClean="0"/>
          </a:p>
          <a:p>
            <a:pPr>
              <a:buNone/>
            </a:pPr>
            <a:r>
              <a:rPr lang="fr-FR" dirty="0" smtClean="0"/>
              <a:t>                             </a:t>
            </a:r>
            <a:r>
              <a:rPr lang="ar-MA" dirty="0" smtClean="0"/>
              <a:t>أحماض </a:t>
            </a:r>
            <a:r>
              <a:rPr lang="ar-MA" dirty="0" err="1" smtClean="0"/>
              <a:t>دهنية</a:t>
            </a:r>
            <a:r>
              <a:rPr lang="ar-MA" dirty="0" smtClean="0"/>
              <a:t> </a:t>
            </a:r>
            <a:r>
              <a:rPr lang="fr-FR" dirty="0" smtClean="0"/>
              <a:t>-         </a:t>
            </a:r>
            <a:r>
              <a:rPr lang="ar-MA" dirty="0" smtClean="0"/>
              <a:t> </a:t>
            </a:r>
          </a:p>
          <a:p>
            <a:pPr>
              <a:buNone/>
            </a:pPr>
            <a:r>
              <a:rPr lang="fr-FR" dirty="0" smtClean="0"/>
              <a:t>                             </a:t>
            </a:r>
            <a:r>
              <a:rPr lang="ar-MA" dirty="0" smtClean="0"/>
              <a:t>          </a:t>
            </a:r>
            <a:endParaRPr lang="fr-FR"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Remarque:</a:t>
            </a:r>
            <a:endParaRPr lang="fr-FR" dirty="0"/>
          </a:p>
        </p:txBody>
      </p:sp>
      <p:sp>
        <p:nvSpPr>
          <p:cNvPr id="3" name="Espace réservé du contenu 2"/>
          <p:cNvSpPr>
            <a:spLocks noGrp="1"/>
          </p:cNvSpPr>
          <p:nvPr>
            <p:ph idx="1"/>
          </p:nvPr>
        </p:nvSpPr>
        <p:spPr/>
        <p:txBody>
          <a:bodyPr/>
          <a:lstStyle/>
          <a:p>
            <a:pPr>
              <a:buNone/>
            </a:pPr>
            <a:r>
              <a:rPr lang="fr-FR" dirty="0" smtClean="0"/>
              <a:t>   </a:t>
            </a:r>
          </a:p>
          <a:p>
            <a:pPr>
              <a:buNone/>
            </a:pPr>
            <a:r>
              <a:rPr lang="fr-FR" dirty="0" smtClean="0"/>
              <a:t>   Le lavage des mains fait partie du programme éducatif enseigné aux jeunes élèves des classes maternelles: des séances d’apprentissage de lavage des mains sont programmées</a:t>
            </a:r>
            <a:endParaRPr lang="fr-FR"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Schéma d’un lipide</a:t>
            </a:r>
            <a:endParaRPr lang="fr-FR" dirty="0"/>
          </a:p>
        </p:txBody>
      </p:sp>
      <p:sp>
        <p:nvSpPr>
          <p:cNvPr id="3" name="Espace réservé du contenu 2"/>
          <p:cNvSpPr>
            <a:spLocks noGrp="1"/>
          </p:cNvSpPr>
          <p:nvPr>
            <p:ph idx="1"/>
          </p:nvPr>
        </p:nvSpPr>
        <p:spPr/>
        <p:txBody>
          <a:bodyPr/>
          <a:lstStyle/>
          <a:p>
            <a:pPr>
              <a:buNone/>
            </a:pPr>
            <a:r>
              <a:rPr lang="fr-FR" dirty="0" smtClean="0"/>
              <a:t>                                 Alcool(</a:t>
            </a:r>
            <a:r>
              <a:rPr lang="ar-MA" dirty="0" smtClean="0"/>
              <a:t>كحول</a:t>
            </a:r>
            <a:r>
              <a:rPr lang="fr-FR" dirty="0" smtClean="0"/>
              <a:t>)</a:t>
            </a:r>
          </a:p>
          <a:p>
            <a:pPr>
              <a:buNone/>
            </a:pPr>
            <a:endParaRPr lang="fr-FR" dirty="0" smtClean="0"/>
          </a:p>
          <a:p>
            <a:pPr>
              <a:buNone/>
            </a:pPr>
            <a:r>
              <a:rPr lang="fr-FR" dirty="0" smtClean="0"/>
              <a:t>Acides gras</a:t>
            </a:r>
          </a:p>
          <a:p>
            <a:pPr>
              <a:buNone/>
            </a:pPr>
            <a:r>
              <a:rPr lang="fr-FR" dirty="0" smtClean="0"/>
              <a:t>(</a:t>
            </a:r>
            <a:r>
              <a:rPr lang="ar-MA" dirty="0" smtClean="0"/>
              <a:t>أحماض </a:t>
            </a:r>
            <a:r>
              <a:rPr lang="ar-MA" dirty="0" err="1" smtClean="0"/>
              <a:t>دهنية</a:t>
            </a:r>
            <a:r>
              <a:rPr lang="fr-FR" dirty="0" smtClean="0"/>
              <a:t>)</a:t>
            </a:r>
          </a:p>
          <a:p>
            <a:pPr>
              <a:buNone/>
            </a:pPr>
            <a:endParaRPr lang="fr-FR" dirty="0" smtClean="0"/>
          </a:p>
          <a:p>
            <a:pPr>
              <a:buNone/>
            </a:pPr>
            <a:r>
              <a:rPr lang="fr-FR" dirty="0" smtClean="0"/>
              <a:t>                                  </a:t>
            </a:r>
            <a:endParaRPr lang="fr-FR" dirty="0"/>
          </a:p>
        </p:txBody>
      </p:sp>
      <p:sp>
        <p:nvSpPr>
          <p:cNvPr id="4" name="Rectangle 3"/>
          <p:cNvSpPr/>
          <p:nvPr/>
        </p:nvSpPr>
        <p:spPr>
          <a:xfrm>
            <a:off x="4357687" y="2428869"/>
            <a:ext cx="285752" cy="2857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4857752" y="2500306"/>
            <a:ext cx="857256"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286116" y="2500306"/>
            <a:ext cx="857256"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286116" y="3000373"/>
            <a:ext cx="785819"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929189" y="3143249"/>
            <a:ext cx="7858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4857752" y="5000637"/>
            <a:ext cx="857256"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3357553" y="5000637"/>
            <a:ext cx="7858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3357555" y="4572009"/>
            <a:ext cx="71438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4929191" y="4572009"/>
            <a:ext cx="857256"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Connecteur droit avec flèche 17"/>
          <p:cNvCxnSpPr/>
          <p:nvPr/>
        </p:nvCxnSpPr>
        <p:spPr>
          <a:xfrm rot="5400000">
            <a:off x="3250398" y="3750471"/>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rot="5400000">
            <a:off x="4964910" y="3750471"/>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lipides caractérisés par le:</a:t>
            </a:r>
            <a:br>
              <a:rPr lang="fr-FR" dirty="0" smtClean="0"/>
            </a:br>
            <a:r>
              <a:rPr lang="ar-MA" dirty="0" smtClean="0"/>
              <a:t>تتميز الأحماض </a:t>
            </a:r>
            <a:r>
              <a:rPr lang="ar-MA" dirty="0" err="1" smtClean="0"/>
              <a:t>الدهنية</a:t>
            </a:r>
            <a:r>
              <a:rPr lang="ar-MA" dirty="0" smtClean="0"/>
              <a:t> باختلاف:</a:t>
            </a:r>
            <a:endParaRPr lang="fr-FR" dirty="0"/>
          </a:p>
        </p:txBody>
      </p:sp>
      <p:sp>
        <p:nvSpPr>
          <p:cNvPr id="3" name="Espace réservé du contenu 2"/>
          <p:cNvSpPr>
            <a:spLocks noGrp="1"/>
          </p:cNvSpPr>
          <p:nvPr>
            <p:ph idx="1"/>
          </p:nvPr>
        </p:nvSpPr>
        <p:spPr/>
        <p:txBody>
          <a:bodyPr>
            <a:normAutofit fontScale="70000" lnSpcReduction="20000"/>
          </a:bodyPr>
          <a:lstStyle/>
          <a:p>
            <a:pPr>
              <a:buNone/>
            </a:pPr>
            <a:r>
              <a:rPr lang="fr-FR" dirty="0" smtClean="0"/>
              <a:t>             </a:t>
            </a:r>
          </a:p>
          <a:p>
            <a:pPr>
              <a:buNone/>
            </a:pPr>
            <a:r>
              <a:rPr lang="fr-FR" dirty="0"/>
              <a:t> </a:t>
            </a:r>
            <a:r>
              <a:rPr lang="fr-FR" dirty="0" smtClean="0"/>
              <a:t>                                                               Cholestérol(</a:t>
            </a:r>
            <a:r>
              <a:rPr lang="ar-MA" dirty="0" err="1" smtClean="0"/>
              <a:t>كوليستيرول</a:t>
            </a:r>
            <a:r>
              <a:rPr lang="fr-FR" dirty="0" smtClean="0"/>
              <a:t> )</a:t>
            </a:r>
          </a:p>
          <a:p>
            <a:pPr>
              <a:buNone/>
            </a:pPr>
            <a:r>
              <a:rPr lang="fr-FR" sz="2400" dirty="0"/>
              <a:t> </a:t>
            </a:r>
            <a:r>
              <a:rPr lang="fr-FR" sz="2400" dirty="0" smtClean="0"/>
              <a:t>                                                                                     (</a:t>
            </a:r>
            <a:r>
              <a:rPr lang="fr-FR" sz="2000" dirty="0" smtClean="0"/>
              <a:t>lipides d’origine animale)</a:t>
            </a:r>
          </a:p>
          <a:p>
            <a:pPr>
              <a:buNone/>
            </a:pPr>
            <a:r>
              <a:rPr lang="fr-FR" dirty="0" smtClean="0"/>
              <a:t>    type d’alcool</a:t>
            </a:r>
          </a:p>
          <a:p>
            <a:pPr>
              <a:buNone/>
            </a:pPr>
            <a:r>
              <a:rPr lang="fr-FR" dirty="0" smtClean="0"/>
              <a:t>     </a:t>
            </a:r>
            <a:r>
              <a:rPr lang="ar-MA" dirty="0" smtClean="0"/>
              <a:t>نوع الكحول</a:t>
            </a:r>
            <a:r>
              <a:rPr lang="fr-FR" dirty="0" smtClean="0"/>
              <a:t>                                           Autres alcools(</a:t>
            </a:r>
            <a:r>
              <a:rPr lang="ar-MA" dirty="0" smtClean="0"/>
              <a:t>أنواع أخرى</a:t>
            </a:r>
            <a:r>
              <a:rPr lang="fr-FR" dirty="0" smtClean="0"/>
              <a:t>)</a:t>
            </a:r>
          </a:p>
          <a:p>
            <a:pPr>
              <a:buNone/>
            </a:pPr>
            <a:r>
              <a:rPr lang="fr-FR" sz="2000" dirty="0" smtClean="0"/>
              <a:t>                                                                                                          (lipides d’origine végétale)   </a:t>
            </a:r>
          </a:p>
          <a:p>
            <a:pPr>
              <a:buNone/>
            </a:pPr>
            <a:endParaRPr lang="fr-FR" sz="2000" dirty="0" smtClean="0"/>
          </a:p>
          <a:p>
            <a:pPr>
              <a:buNone/>
            </a:pPr>
            <a:endParaRPr lang="fr-FR" sz="2000" dirty="0" smtClean="0"/>
          </a:p>
          <a:p>
            <a:pPr>
              <a:buNone/>
            </a:pPr>
            <a:r>
              <a:rPr lang="fr-FR" dirty="0" smtClean="0"/>
              <a:t>                               </a:t>
            </a:r>
          </a:p>
          <a:p>
            <a:pPr>
              <a:buNone/>
            </a:pPr>
            <a:r>
              <a:rPr lang="fr-FR" dirty="0"/>
              <a:t> </a:t>
            </a:r>
            <a:r>
              <a:rPr lang="fr-FR" dirty="0" smtClean="0"/>
              <a:t>                                                                  </a:t>
            </a:r>
            <a:r>
              <a:rPr lang="fr-FR" dirty="0" err="1" smtClean="0"/>
              <a:t>Ac.gras</a:t>
            </a:r>
            <a:r>
              <a:rPr lang="fr-FR" dirty="0" smtClean="0"/>
              <a:t> saturés(</a:t>
            </a:r>
            <a:r>
              <a:rPr lang="ar-MA" dirty="0" smtClean="0"/>
              <a:t>مشبعة</a:t>
            </a:r>
            <a:r>
              <a:rPr lang="fr-FR" dirty="0" smtClean="0"/>
              <a:t>)</a:t>
            </a:r>
          </a:p>
          <a:p>
            <a:pPr>
              <a:buNone/>
            </a:pPr>
            <a:r>
              <a:rPr lang="fr-FR" dirty="0" smtClean="0"/>
              <a:t>    type d’acides</a:t>
            </a:r>
          </a:p>
          <a:p>
            <a:pPr>
              <a:buNone/>
            </a:pPr>
            <a:r>
              <a:rPr lang="fr-FR" dirty="0"/>
              <a:t> </a:t>
            </a:r>
            <a:r>
              <a:rPr lang="fr-FR" dirty="0" smtClean="0"/>
              <a:t>     gras</a:t>
            </a:r>
          </a:p>
          <a:p>
            <a:pPr>
              <a:buNone/>
            </a:pPr>
            <a:r>
              <a:rPr lang="fr-FR" dirty="0" smtClean="0"/>
              <a:t>    </a:t>
            </a:r>
            <a:r>
              <a:rPr lang="ar-MA" dirty="0" smtClean="0"/>
              <a:t>نوع الأحماض</a:t>
            </a:r>
            <a:r>
              <a:rPr lang="fr-FR" dirty="0" smtClean="0"/>
              <a:t>                                           </a:t>
            </a:r>
          </a:p>
          <a:p>
            <a:pPr>
              <a:buNone/>
            </a:pPr>
            <a:r>
              <a:rPr lang="fr-FR" dirty="0" smtClean="0"/>
              <a:t>    </a:t>
            </a:r>
            <a:r>
              <a:rPr lang="ar-MA" dirty="0" err="1" smtClean="0"/>
              <a:t>الدهنية</a:t>
            </a:r>
            <a:r>
              <a:rPr lang="fr-FR" dirty="0" smtClean="0"/>
              <a:t>                                                   </a:t>
            </a:r>
            <a:r>
              <a:rPr lang="fr-FR" dirty="0" err="1" smtClean="0"/>
              <a:t>Ac.gras</a:t>
            </a:r>
            <a:r>
              <a:rPr lang="fr-FR" dirty="0" smtClean="0"/>
              <a:t> insaturés(</a:t>
            </a:r>
            <a:r>
              <a:rPr lang="ar-MA" dirty="0" smtClean="0"/>
              <a:t>غير مشبعة</a:t>
            </a:r>
            <a:r>
              <a:rPr lang="fr-FR" dirty="0" smtClean="0"/>
              <a:t>)</a:t>
            </a:r>
            <a:endParaRPr lang="fr-FR" dirty="0"/>
          </a:p>
        </p:txBody>
      </p:sp>
      <p:sp>
        <p:nvSpPr>
          <p:cNvPr id="9" name="Flèche droite à entaille 8"/>
          <p:cNvSpPr/>
          <p:nvPr/>
        </p:nvSpPr>
        <p:spPr>
          <a:xfrm rot="758423">
            <a:off x="2246550" y="2885173"/>
            <a:ext cx="2236826" cy="11542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à entaille 10"/>
          <p:cNvSpPr/>
          <p:nvPr/>
        </p:nvSpPr>
        <p:spPr>
          <a:xfrm rot="20896972">
            <a:off x="2343524" y="4458197"/>
            <a:ext cx="2410424" cy="13202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droite 6"/>
          <p:cNvSpPr/>
          <p:nvPr/>
        </p:nvSpPr>
        <p:spPr>
          <a:xfrm rot="1377862">
            <a:off x="2405150" y="5184507"/>
            <a:ext cx="2168121" cy="93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droite 11"/>
          <p:cNvSpPr/>
          <p:nvPr/>
        </p:nvSpPr>
        <p:spPr>
          <a:xfrm rot="21135845">
            <a:off x="2205910" y="2289502"/>
            <a:ext cx="2353394" cy="1353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cholestérol</a:t>
            </a:r>
            <a:endParaRPr lang="fr-FR" dirty="0"/>
          </a:p>
        </p:txBody>
      </p:sp>
      <p:sp>
        <p:nvSpPr>
          <p:cNvPr id="3" name="Espace réservé du contenu 2"/>
          <p:cNvSpPr>
            <a:spLocks noGrp="1"/>
          </p:cNvSpPr>
          <p:nvPr>
            <p:ph idx="1"/>
          </p:nvPr>
        </p:nvSpPr>
        <p:spPr/>
        <p:txBody>
          <a:bodyPr>
            <a:normAutofit/>
          </a:bodyPr>
          <a:lstStyle/>
          <a:p>
            <a:r>
              <a:rPr lang="fr-FR" dirty="0" smtClean="0"/>
              <a:t>Le mal silencieux</a:t>
            </a:r>
          </a:p>
          <a:p>
            <a:r>
              <a:rPr lang="fr-FR" dirty="0" smtClean="0"/>
              <a:t>Un alcool(-COH)</a:t>
            </a:r>
          </a:p>
          <a:p>
            <a:r>
              <a:rPr lang="fr-FR" dirty="0" smtClean="0"/>
              <a:t>Dans les lipides d’origine animale</a:t>
            </a:r>
          </a:p>
          <a:p>
            <a:r>
              <a:rPr lang="fr-FR" dirty="0" smtClean="0"/>
              <a:t>2 types de cholestérol)</a:t>
            </a:r>
          </a:p>
          <a:p>
            <a:pPr>
              <a:buNone/>
            </a:pPr>
            <a:r>
              <a:rPr lang="fr-FR" dirty="0" smtClean="0"/>
              <a:t>                                                            </a:t>
            </a:r>
            <a:r>
              <a:rPr lang="ar-MA" dirty="0" smtClean="0"/>
              <a:t> نوعه:كحول</a:t>
            </a:r>
            <a:r>
              <a:rPr lang="fr-FR" dirty="0" smtClean="0"/>
              <a:t> -</a:t>
            </a:r>
            <a:endParaRPr lang="ar-MA" dirty="0" smtClean="0"/>
          </a:p>
          <a:p>
            <a:pPr>
              <a:buNone/>
            </a:pPr>
            <a:r>
              <a:rPr lang="fr-FR" dirty="0" smtClean="0"/>
              <a:t>                                         </a:t>
            </a:r>
            <a:r>
              <a:rPr lang="ar-MA" dirty="0" smtClean="0"/>
              <a:t>مصدره:الدهنيات الحيوانية </a:t>
            </a:r>
            <a:r>
              <a:rPr lang="fr-FR" dirty="0" smtClean="0"/>
              <a:t>-</a:t>
            </a:r>
            <a:endParaRPr lang="ar-MA" dirty="0" smtClean="0"/>
          </a:p>
          <a:p>
            <a:pPr>
              <a:buNone/>
            </a:pPr>
            <a:r>
              <a:rPr lang="fr-FR" dirty="0" smtClean="0"/>
              <a:t>                                                       </a:t>
            </a:r>
            <a:r>
              <a:rPr lang="ar-MA" dirty="0" smtClean="0"/>
              <a:t>ينقسم إلى نوعين</a:t>
            </a:r>
            <a:r>
              <a:rPr lang="fr-FR" dirty="0" smtClean="0"/>
              <a:t> -</a:t>
            </a:r>
            <a:endParaRPr lang="fr-FR" dirty="0"/>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cholestérol</a:t>
            </a:r>
            <a:endParaRPr lang="fr-FR" dirty="0"/>
          </a:p>
        </p:txBody>
      </p:sp>
      <p:sp>
        <p:nvSpPr>
          <p:cNvPr id="3" name="Espace réservé du contenu 2"/>
          <p:cNvSpPr>
            <a:spLocks noGrp="1"/>
          </p:cNvSpPr>
          <p:nvPr>
            <p:ph idx="1"/>
          </p:nvPr>
        </p:nvSpPr>
        <p:spPr/>
        <p:txBody>
          <a:bodyPr>
            <a:normAutofit/>
          </a:bodyPr>
          <a:lstStyle/>
          <a:p>
            <a:r>
              <a:rPr lang="fr-FR" dirty="0" smtClean="0"/>
              <a:t>Le mal silencieux</a:t>
            </a:r>
          </a:p>
          <a:p>
            <a:r>
              <a:rPr lang="fr-FR" dirty="0" smtClean="0"/>
              <a:t>Un alcool(-COH)</a:t>
            </a:r>
          </a:p>
          <a:p>
            <a:r>
              <a:rPr lang="fr-FR" dirty="0" smtClean="0"/>
              <a:t>Dans les lipides d’origine animale</a:t>
            </a:r>
          </a:p>
          <a:p>
            <a:r>
              <a:rPr lang="fr-FR" dirty="0" smtClean="0"/>
              <a:t>2 types de cholestérol)</a:t>
            </a:r>
          </a:p>
          <a:p>
            <a:pPr>
              <a:buNone/>
            </a:pPr>
            <a:r>
              <a:rPr lang="fr-FR" dirty="0" smtClean="0"/>
              <a:t>                                                            </a:t>
            </a:r>
            <a:r>
              <a:rPr lang="ar-MA" dirty="0" smtClean="0"/>
              <a:t> نوعه:كحول</a:t>
            </a:r>
            <a:r>
              <a:rPr lang="fr-FR" dirty="0" smtClean="0"/>
              <a:t> -</a:t>
            </a:r>
            <a:endParaRPr lang="ar-MA" dirty="0" smtClean="0"/>
          </a:p>
          <a:p>
            <a:pPr>
              <a:buNone/>
            </a:pPr>
            <a:r>
              <a:rPr lang="fr-FR" dirty="0" smtClean="0"/>
              <a:t>                                         </a:t>
            </a:r>
            <a:r>
              <a:rPr lang="ar-MA" dirty="0" smtClean="0"/>
              <a:t>مصدره:الدهنيات الحيوانية </a:t>
            </a:r>
            <a:r>
              <a:rPr lang="fr-FR" dirty="0" smtClean="0"/>
              <a:t>-</a:t>
            </a:r>
            <a:endParaRPr lang="ar-MA" dirty="0" smtClean="0"/>
          </a:p>
          <a:p>
            <a:pPr>
              <a:buNone/>
            </a:pPr>
            <a:r>
              <a:rPr lang="fr-FR" dirty="0" smtClean="0"/>
              <a:t>                                                       </a:t>
            </a:r>
            <a:r>
              <a:rPr lang="ar-MA" dirty="0" smtClean="0"/>
              <a:t>ينقسم إلى نوعين</a:t>
            </a:r>
            <a:r>
              <a:rPr lang="fr-FR" dirty="0" smtClean="0"/>
              <a:t> -</a:t>
            </a:r>
            <a:endParaRPr lang="fr-FR" dirty="0"/>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cholestérol</a:t>
            </a:r>
            <a:endParaRPr lang="fr-FR" dirty="0"/>
          </a:p>
        </p:txBody>
      </p:sp>
      <p:sp>
        <p:nvSpPr>
          <p:cNvPr id="3" name="Espace réservé du contenu 2"/>
          <p:cNvSpPr>
            <a:spLocks noGrp="1"/>
          </p:cNvSpPr>
          <p:nvPr>
            <p:ph idx="1"/>
          </p:nvPr>
        </p:nvSpPr>
        <p:spPr/>
        <p:txBody>
          <a:bodyPr>
            <a:normAutofit/>
          </a:bodyPr>
          <a:lstStyle/>
          <a:p>
            <a:r>
              <a:rPr lang="fr-FR" dirty="0" smtClean="0"/>
              <a:t>Le mal silencieux</a:t>
            </a:r>
          </a:p>
          <a:p>
            <a:r>
              <a:rPr lang="fr-FR" dirty="0" smtClean="0"/>
              <a:t>Un alcool(-COH)</a:t>
            </a:r>
          </a:p>
          <a:p>
            <a:r>
              <a:rPr lang="fr-FR" dirty="0" smtClean="0"/>
              <a:t>Dans les lipides d’origine animale</a:t>
            </a:r>
          </a:p>
          <a:p>
            <a:r>
              <a:rPr lang="fr-FR" dirty="0" smtClean="0"/>
              <a:t>2 types de cholestérol)</a:t>
            </a:r>
          </a:p>
          <a:p>
            <a:pPr>
              <a:buNone/>
            </a:pPr>
            <a:r>
              <a:rPr lang="fr-FR" dirty="0" smtClean="0"/>
              <a:t>                                                            </a:t>
            </a:r>
            <a:r>
              <a:rPr lang="ar-MA" dirty="0" smtClean="0"/>
              <a:t> نوعه:كحول</a:t>
            </a:r>
            <a:r>
              <a:rPr lang="fr-FR" dirty="0" smtClean="0"/>
              <a:t> -</a:t>
            </a:r>
            <a:endParaRPr lang="ar-MA" dirty="0" smtClean="0"/>
          </a:p>
          <a:p>
            <a:pPr>
              <a:buNone/>
            </a:pPr>
            <a:r>
              <a:rPr lang="fr-FR" dirty="0" smtClean="0"/>
              <a:t>                                         </a:t>
            </a:r>
            <a:r>
              <a:rPr lang="ar-MA" dirty="0" smtClean="0"/>
              <a:t>مصدره:الدهنيات الحيوانية </a:t>
            </a:r>
            <a:r>
              <a:rPr lang="fr-FR" dirty="0" smtClean="0"/>
              <a:t>-</a:t>
            </a:r>
            <a:endParaRPr lang="ar-MA" dirty="0" smtClean="0"/>
          </a:p>
          <a:p>
            <a:pPr>
              <a:buNone/>
            </a:pPr>
            <a:r>
              <a:rPr lang="fr-FR" dirty="0" smtClean="0"/>
              <a:t>                                                       </a:t>
            </a:r>
            <a:r>
              <a:rPr lang="ar-MA" dirty="0" smtClean="0"/>
              <a:t>ينقسم إلى نوعين</a:t>
            </a:r>
            <a:r>
              <a:rPr lang="fr-FR" dirty="0" smtClean="0"/>
              <a:t> -</a:t>
            </a:r>
            <a:endParaRPr lang="fr-FR" dirty="0"/>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Définition</a:t>
            </a:r>
            <a:br>
              <a:rPr lang="fr-FR" dirty="0" smtClean="0"/>
            </a:br>
            <a:r>
              <a:rPr lang="ar-MA" dirty="0" smtClean="0"/>
              <a:t> تعريفه</a:t>
            </a:r>
            <a:endParaRPr lang="fr-FR" dirty="0"/>
          </a:p>
        </p:txBody>
      </p:sp>
      <p:sp>
        <p:nvSpPr>
          <p:cNvPr id="3" name="Espace réservé du contenu 2"/>
          <p:cNvSpPr>
            <a:spLocks noGrp="1"/>
          </p:cNvSpPr>
          <p:nvPr>
            <p:ph idx="1"/>
          </p:nvPr>
        </p:nvSpPr>
        <p:spPr/>
        <p:txBody>
          <a:bodyPr>
            <a:normAutofit fontScale="92500" lnSpcReduction="10000"/>
          </a:bodyPr>
          <a:lstStyle/>
          <a:p>
            <a:pPr>
              <a:buNone/>
            </a:pPr>
            <a:r>
              <a:rPr lang="fr-FR" dirty="0" smtClean="0"/>
              <a:t>  - La substance lipidique la plus abondante du monde animal.</a:t>
            </a:r>
          </a:p>
          <a:p>
            <a:pPr>
              <a:buNone/>
            </a:pPr>
            <a:r>
              <a:rPr lang="fr-FR" dirty="0" smtClean="0"/>
              <a:t>  -C’est un stérol(alcool).</a:t>
            </a:r>
          </a:p>
          <a:p>
            <a:pPr>
              <a:buNone/>
            </a:pPr>
            <a:r>
              <a:rPr lang="fr-FR" dirty="0" smtClean="0"/>
              <a:t>  - Deux origines: alimentation ,biosynthèse(foie)</a:t>
            </a:r>
          </a:p>
          <a:p>
            <a:pPr>
              <a:buNone/>
            </a:pPr>
            <a:endParaRPr lang="fr-FR" dirty="0" smtClean="0"/>
          </a:p>
          <a:p>
            <a:pPr>
              <a:buNone/>
            </a:pPr>
            <a:r>
              <a:rPr lang="fr-FR" dirty="0" smtClean="0"/>
              <a:t>                                                                     </a:t>
            </a:r>
            <a:r>
              <a:rPr lang="ar-MA" dirty="0" smtClean="0"/>
              <a:t>نوعه:كحول</a:t>
            </a:r>
            <a:r>
              <a:rPr lang="fr-FR" dirty="0" smtClean="0"/>
              <a:t> </a:t>
            </a:r>
          </a:p>
          <a:p>
            <a:pPr>
              <a:buNone/>
            </a:pPr>
            <a:r>
              <a:rPr lang="fr-FR" dirty="0" smtClean="0"/>
              <a:t>                              </a:t>
            </a:r>
            <a:r>
              <a:rPr lang="ar-MA" dirty="0" smtClean="0"/>
              <a:t>مصدره:التغذية والجسم(يركب في الكبد)</a:t>
            </a:r>
            <a:r>
              <a:rPr lang="fr-FR" dirty="0" smtClean="0"/>
              <a:t> </a:t>
            </a:r>
          </a:p>
          <a:p>
            <a:pPr>
              <a:buNone/>
            </a:pPr>
            <a:r>
              <a:rPr lang="fr-FR" dirty="0" smtClean="0"/>
              <a:t>                              </a:t>
            </a:r>
            <a:r>
              <a:rPr lang="ar-MA" dirty="0" smtClean="0"/>
              <a:t>المادة </a:t>
            </a:r>
            <a:r>
              <a:rPr lang="ar-MA" dirty="0" err="1" smtClean="0"/>
              <a:t>الدهنية</a:t>
            </a:r>
            <a:r>
              <a:rPr lang="ar-MA" dirty="0" smtClean="0"/>
              <a:t> الأكبر نسبة لدى الحيوانات</a:t>
            </a:r>
            <a:r>
              <a:rPr lang="fr-FR" dirty="0" smtClean="0"/>
              <a:t>  </a:t>
            </a:r>
          </a:p>
          <a:p>
            <a:pPr>
              <a:buNone/>
            </a:pPr>
            <a:r>
              <a:rPr lang="fr-FR" dirty="0" smtClean="0"/>
              <a:t>  </a:t>
            </a:r>
            <a:endParaRPr lang="fr-FR" dirty="0"/>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Rôle</a:t>
            </a:r>
            <a:br>
              <a:rPr lang="fr-FR" dirty="0" smtClean="0"/>
            </a:br>
            <a:r>
              <a:rPr lang="ar-MA" dirty="0" smtClean="0"/>
              <a:t>دوره في الجسم</a:t>
            </a:r>
            <a:endParaRPr lang="fr-FR" dirty="0"/>
          </a:p>
        </p:txBody>
      </p:sp>
      <p:sp>
        <p:nvSpPr>
          <p:cNvPr id="3" name="Espace réservé du contenu 2"/>
          <p:cNvSpPr>
            <a:spLocks noGrp="1"/>
          </p:cNvSpPr>
          <p:nvPr>
            <p:ph idx="1"/>
          </p:nvPr>
        </p:nvSpPr>
        <p:spPr/>
        <p:txBody>
          <a:bodyPr>
            <a:normAutofit fontScale="92500"/>
          </a:bodyPr>
          <a:lstStyle/>
          <a:p>
            <a:r>
              <a:rPr lang="fr-FR" dirty="0" smtClean="0"/>
              <a:t>Composant essentiel des membranes cellulaires.</a:t>
            </a:r>
          </a:p>
          <a:p>
            <a:r>
              <a:rPr lang="fr-FR" dirty="0" smtClean="0"/>
              <a:t>Précurseur des hormones stéroïdes.</a:t>
            </a:r>
          </a:p>
          <a:p>
            <a:r>
              <a:rPr lang="fr-FR" dirty="0" smtClean="0"/>
              <a:t>Fabrication de la vitamine D.</a:t>
            </a:r>
          </a:p>
          <a:p>
            <a:r>
              <a:rPr lang="fr-FR" dirty="0" smtClean="0"/>
              <a:t>Constituant essentiel de la bile.</a:t>
            </a:r>
          </a:p>
          <a:p>
            <a:endParaRPr lang="fr-FR" dirty="0" smtClean="0"/>
          </a:p>
          <a:p>
            <a:pPr>
              <a:buNone/>
            </a:pPr>
            <a:r>
              <a:rPr lang="fr-FR" dirty="0" smtClean="0"/>
              <a:t>                                                                 </a:t>
            </a:r>
            <a:r>
              <a:rPr lang="ar-MA" dirty="0" smtClean="0"/>
              <a:t>مكون لغشاء الخلايا</a:t>
            </a:r>
            <a:endParaRPr lang="fr-FR" dirty="0" smtClean="0"/>
          </a:p>
          <a:p>
            <a:pPr>
              <a:buNone/>
            </a:pPr>
            <a:r>
              <a:rPr lang="fr-FR" dirty="0" smtClean="0"/>
              <a:t>                                         </a:t>
            </a:r>
            <a:r>
              <a:rPr lang="ar-MA" dirty="0" smtClean="0"/>
              <a:t>مكون لفيتامين </a:t>
            </a:r>
            <a:r>
              <a:rPr lang="ar-MA" dirty="0" err="1" smtClean="0"/>
              <a:t>د</a:t>
            </a:r>
            <a:r>
              <a:rPr lang="ar-MA" dirty="0" smtClean="0"/>
              <a:t> والهرمون الستر ويد</a:t>
            </a:r>
            <a:endParaRPr lang="fr-FR" dirty="0" smtClean="0"/>
          </a:p>
          <a:p>
            <a:pPr>
              <a:buNone/>
            </a:pPr>
            <a:r>
              <a:rPr lang="fr-FR" dirty="0" smtClean="0"/>
              <a:t>                                                                             </a:t>
            </a:r>
            <a:r>
              <a:rPr lang="ar-MA" dirty="0" smtClean="0"/>
              <a:t>مكون للمرة</a:t>
            </a:r>
            <a:endParaRPr lang="fr-FR" dirty="0" smtClean="0"/>
          </a:p>
          <a:p>
            <a:pPr>
              <a:buNone/>
            </a:pPr>
            <a:endParaRPr lang="fr-FR" dirty="0"/>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Formule chimique du cholestérol</a:t>
            </a:r>
            <a:r>
              <a:rPr lang="ar-MA" dirty="0" smtClean="0"/>
              <a:t> التركيبة الكيميائية </a:t>
            </a:r>
            <a:r>
              <a:rPr lang="ar-MA" dirty="0" err="1" smtClean="0"/>
              <a:t>للكوليستيرول</a:t>
            </a:r>
            <a:endParaRPr lang="fr-FR" dirty="0"/>
          </a:p>
        </p:txBody>
      </p:sp>
      <p:pic>
        <p:nvPicPr>
          <p:cNvPr id="10242" name="Picture 2" descr="C:\Users\Admin\Desktop\choles.jpg"/>
          <p:cNvPicPr>
            <a:picLocks noGrp="1" noChangeAspect="1" noChangeArrowheads="1"/>
          </p:cNvPicPr>
          <p:nvPr>
            <p:ph idx="1"/>
          </p:nvPr>
        </p:nvPicPr>
        <p:blipFill>
          <a:blip r:embed="rId2"/>
          <a:stretch>
            <a:fillRect/>
          </a:stretch>
        </p:blipFill>
        <p:spPr bwMode="auto">
          <a:xfrm>
            <a:off x="2032000" y="2167731"/>
            <a:ext cx="5080000" cy="3390900"/>
          </a:xfrm>
          <a:prstGeom prst="rect">
            <a:avLst/>
          </a:prstGeom>
          <a:noFill/>
        </p:spPr>
      </p:pic>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Formule chimique du cholestérol</a:t>
            </a:r>
            <a:r>
              <a:rPr lang="ar-MA" dirty="0" smtClean="0"/>
              <a:t> التركيبة الكيميائية </a:t>
            </a:r>
            <a:r>
              <a:rPr lang="ar-MA" dirty="0" err="1" smtClean="0"/>
              <a:t>للكوليستيرول</a:t>
            </a:r>
            <a:endParaRPr lang="fr-FR" dirty="0"/>
          </a:p>
        </p:txBody>
      </p:sp>
      <p:pic>
        <p:nvPicPr>
          <p:cNvPr id="2050" name="Picture 2" descr="C:\Users\Admin\Desktop\chol 2.gif"/>
          <p:cNvPicPr>
            <a:picLocks noGrp="1" noChangeAspect="1" noChangeArrowheads="1"/>
          </p:cNvPicPr>
          <p:nvPr>
            <p:ph idx="1"/>
          </p:nvPr>
        </p:nvPicPr>
        <p:blipFill>
          <a:blip r:embed="rId2"/>
          <a:stretch>
            <a:fillRect/>
          </a:stretch>
        </p:blipFill>
        <p:spPr bwMode="auto">
          <a:xfrm>
            <a:off x="2114550" y="2453481"/>
            <a:ext cx="4914900" cy="2819400"/>
          </a:xfrm>
          <a:prstGeom prst="rect">
            <a:avLst/>
          </a:prstGeom>
          <a:noFill/>
        </p:spPr>
      </p:pic>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Types de cholestérol</a:t>
            </a:r>
            <a:br>
              <a:rPr lang="fr-FR" dirty="0" smtClean="0"/>
            </a:br>
            <a:r>
              <a:rPr lang="ar-MA" dirty="0" smtClean="0"/>
              <a:t>أنواع </a:t>
            </a:r>
            <a:r>
              <a:rPr lang="ar-MA" dirty="0" err="1" smtClean="0"/>
              <a:t>الكوليستيرول</a:t>
            </a:r>
            <a:endParaRPr lang="fr-FR" dirty="0"/>
          </a:p>
        </p:txBody>
      </p:sp>
      <p:sp>
        <p:nvSpPr>
          <p:cNvPr id="3" name="Espace réservé du contenu 2"/>
          <p:cNvSpPr>
            <a:spLocks noGrp="1"/>
          </p:cNvSpPr>
          <p:nvPr>
            <p:ph idx="1"/>
          </p:nvPr>
        </p:nvSpPr>
        <p:spPr/>
        <p:txBody>
          <a:bodyPr/>
          <a:lstStyle/>
          <a:p>
            <a:pPr>
              <a:buNone/>
            </a:pPr>
            <a:r>
              <a:rPr lang="fr-FR" dirty="0" smtClean="0"/>
              <a:t>    2 types:</a:t>
            </a:r>
          </a:p>
          <a:p>
            <a:pPr>
              <a:buNone/>
            </a:pPr>
            <a:r>
              <a:rPr lang="fr-FR" dirty="0" smtClean="0"/>
              <a:t>           HDL(bon)-Cholestérol</a:t>
            </a:r>
          </a:p>
          <a:p>
            <a:pPr>
              <a:buNone/>
            </a:pPr>
            <a:r>
              <a:rPr lang="fr-FR" dirty="0" smtClean="0"/>
              <a:t>           LDL(mauvais)-Cholestérol</a:t>
            </a:r>
          </a:p>
          <a:p>
            <a:pPr>
              <a:buNone/>
            </a:pPr>
            <a:endParaRPr lang="fr-FR" dirty="0" smtClean="0"/>
          </a:p>
          <a:p>
            <a:pPr>
              <a:buNone/>
            </a:pPr>
            <a:r>
              <a:rPr lang="fr-FR" dirty="0" smtClean="0"/>
              <a:t>                                                        : </a:t>
            </a:r>
            <a:r>
              <a:rPr lang="ar-MA" dirty="0" smtClean="0"/>
              <a:t>نوعان</a:t>
            </a:r>
            <a:r>
              <a:rPr lang="fr-FR" dirty="0" smtClean="0"/>
              <a:t>  </a:t>
            </a:r>
          </a:p>
          <a:p>
            <a:pPr>
              <a:buNone/>
            </a:pPr>
            <a:r>
              <a:rPr lang="fr-FR" dirty="0" smtClean="0"/>
              <a:t>                                        </a:t>
            </a:r>
            <a:r>
              <a:rPr lang="ar-MA" dirty="0" smtClean="0"/>
              <a:t>خفيف(سيئ)</a:t>
            </a:r>
            <a:r>
              <a:rPr lang="fr-FR" dirty="0" smtClean="0"/>
              <a:t>-</a:t>
            </a:r>
          </a:p>
          <a:p>
            <a:pPr>
              <a:buNone/>
            </a:pPr>
            <a:r>
              <a:rPr lang="fr-FR" dirty="0" smtClean="0"/>
              <a:t>                                           </a:t>
            </a:r>
            <a:r>
              <a:rPr lang="ar-MA" dirty="0" smtClean="0"/>
              <a:t>ثقيل(جيد)</a:t>
            </a:r>
            <a:r>
              <a:rPr lang="fr-FR" dirty="0" smtClean="0"/>
              <a:t> -                                                         </a:t>
            </a:r>
            <a:endParaRPr lang="fr-FR"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Pourquoi est-il important de se laver les mains avant de manger ?</a:t>
            </a:r>
            <a:br>
              <a:rPr lang="fr-FR" dirty="0" smtClean="0"/>
            </a:br>
            <a:endParaRPr lang="fr-FR" dirty="0"/>
          </a:p>
        </p:txBody>
      </p:sp>
      <p:sp>
        <p:nvSpPr>
          <p:cNvPr id="3" name="Espace réservé du contenu 2"/>
          <p:cNvSpPr>
            <a:spLocks noGrp="1"/>
          </p:cNvSpPr>
          <p:nvPr>
            <p:ph idx="1"/>
          </p:nvPr>
        </p:nvSpPr>
        <p:spPr/>
        <p:txBody>
          <a:bodyPr>
            <a:normAutofit fontScale="62500" lnSpcReduction="20000"/>
          </a:bodyPr>
          <a:lstStyle/>
          <a:p>
            <a:r>
              <a:rPr lang="fr-FR" dirty="0" smtClean="0"/>
              <a:t>Chaque année des millions de journées scolaires  se perdent pour raison de maladie. On estime que ce nombre pourrait être grandement réduit si les enfants se lavaient régulièrement les mains.</a:t>
            </a:r>
          </a:p>
          <a:p>
            <a:r>
              <a:rPr lang="fr-FR" dirty="0" smtClean="0"/>
              <a:t>Des études récentes ont démontré que se laver les mains est de loin la meilleure façon d'éviter la propagation de nombreuses maladies. Instaurer de bonnes règles d'hygiène des mains chez les enfants contribuera à éviter que les germes qui sont sources de maladies courantes telles que les rhumes et les gastrites, les gastroentérites ne se transmettent de la maison à l'école, et inversement. </a:t>
            </a:r>
          </a:p>
          <a:p>
            <a:r>
              <a:rPr lang="fr-FR" dirty="0" smtClean="0"/>
              <a:t>Il est donc essentiel que les enfants comprennent pourquoi les mains sont importantes (elles les aident à manger, jouer et s'amuser), et qu'ils apprennent pourquoi il est important qu'ils se lavent les mains :</a:t>
            </a:r>
          </a:p>
          <a:p>
            <a:pPr>
              <a:buNone/>
            </a:pPr>
            <a:r>
              <a:rPr lang="fr-FR" dirty="0" smtClean="0"/>
              <a:t>   « Les mains comportent de 'méchants germes' appelés micro-organismes ou bactéries »</a:t>
            </a:r>
          </a:p>
          <a:p>
            <a:r>
              <a:rPr lang="fr-FR" dirty="0" smtClean="0"/>
              <a:t>Ces germes peuvent se propager quand nous touchons des objets ou se transmettre d'une personne à l'autre</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cholestérol dans les artères</a:t>
            </a:r>
            <a:br>
              <a:rPr lang="fr-FR" dirty="0" smtClean="0"/>
            </a:br>
            <a:r>
              <a:rPr lang="ar-MA" dirty="0" smtClean="0"/>
              <a:t> </a:t>
            </a:r>
            <a:r>
              <a:rPr lang="ar-MA" dirty="0" err="1" smtClean="0"/>
              <a:t>الكوليستيرول</a:t>
            </a:r>
            <a:r>
              <a:rPr lang="ar-MA" dirty="0" smtClean="0"/>
              <a:t> في الشرايين</a:t>
            </a:r>
            <a:endParaRPr lang="fr-FR" dirty="0"/>
          </a:p>
        </p:txBody>
      </p:sp>
      <p:pic>
        <p:nvPicPr>
          <p:cNvPr id="1026" name="Picture 2" descr="C:\Users\Admin\Desktop\cholesterol1.jpg"/>
          <p:cNvPicPr>
            <a:picLocks noGrp="1" noChangeAspect="1" noChangeArrowheads="1"/>
          </p:cNvPicPr>
          <p:nvPr>
            <p:ph idx="1"/>
          </p:nvPr>
        </p:nvPicPr>
        <p:blipFill>
          <a:blip r:embed="rId2"/>
          <a:srcRect/>
          <a:stretch>
            <a:fillRect/>
          </a:stretch>
        </p:blipFill>
        <p:spPr bwMode="auto">
          <a:xfrm>
            <a:off x="928662" y="2000240"/>
            <a:ext cx="7000924" cy="3857651"/>
          </a:xfrm>
          <a:prstGeom prst="rect">
            <a:avLst/>
          </a:prstGeom>
          <a:noFill/>
        </p:spPr>
      </p:pic>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Teneur des aliments en cholestérol</a:t>
            </a:r>
            <a:br>
              <a:rPr lang="fr-FR" dirty="0" smtClean="0"/>
            </a:br>
            <a:r>
              <a:rPr lang="ar-MA" dirty="0" smtClean="0"/>
              <a:t> كمية </a:t>
            </a:r>
            <a:r>
              <a:rPr lang="ar-MA" dirty="0" err="1" smtClean="0"/>
              <a:t>الكوليستيرول</a:t>
            </a:r>
            <a:r>
              <a:rPr lang="ar-MA" dirty="0" smtClean="0"/>
              <a:t> في الأغذية</a:t>
            </a:r>
            <a:endParaRPr lang="fr-FR" dirty="0"/>
          </a:p>
        </p:txBody>
      </p:sp>
      <p:graphicFrame>
        <p:nvGraphicFramePr>
          <p:cNvPr id="7" name="Espace réservé du contenu 6"/>
          <p:cNvGraphicFramePr>
            <a:graphicFrameLocks noGrp="1"/>
          </p:cNvGraphicFramePr>
          <p:nvPr>
            <p:ph idx="1"/>
          </p:nvPr>
        </p:nvGraphicFramePr>
        <p:xfrm>
          <a:off x="457200" y="1600200"/>
          <a:ext cx="8229600" cy="29667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fr-FR" dirty="0" smtClean="0"/>
                        <a:t>  Aliment                                          </a:t>
                      </a:r>
                      <a:r>
                        <a:rPr lang="ar-MA" dirty="0" smtClean="0"/>
                        <a:t>نوع الغذاء</a:t>
                      </a:r>
                      <a:endParaRPr lang="fr-FR" dirty="0"/>
                    </a:p>
                  </a:txBody>
                  <a:tcPr marL="91442" marR="91442"/>
                </a:tc>
                <a:tc>
                  <a:txBody>
                    <a:bodyPr/>
                    <a:lstStyle/>
                    <a:p>
                      <a:pPr algn="ctr"/>
                      <a:r>
                        <a:rPr lang="fr-FR" dirty="0" smtClean="0"/>
                        <a:t>Teneur en cholestérol(mg/100g)</a:t>
                      </a:r>
                      <a:endParaRPr lang="fr-FR" dirty="0"/>
                    </a:p>
                  </a:txBody>
                  <a:tcPr marL="91442" marR="91442"/>
                </a:tc>
              </a:tr>
              <a:tr h="370840">
                <a:tc>
                  <a:txBody>
                    <a:bodyPr/>
                    <a:lstStyle/>
                    <a:p>
                      <a:r>
                        <a:rPr lang="fr-FR" dirty="0" smtClean="0"/>
                        <a:t>Œuf                                                           </a:t>
                      </a:r>
                      <a:r>
                        <a:rPr lang="ar-MA" dirty="0" smtClean="0"/>
                        <a:t>بيض</a:t>
                      </a:r>
                      <a:r>
                        <a:rPr lang="fr-FR" dirty="0" smtClean="0"/>
                        <a:t>                                     </a:t>
                      </a:r>
                      <a:endParaRPr lang="fr-FR" dirty="0"/>
                    </a:p>
                  </a:txBody>
                  <a:tcPr marL="91442" marR="91442"/>
                </a:tc>
                <a:tc>
                  <a:txBody>
                    <a:bodyPr/>
                    <a:lstStyle/>
                    <a:p>
                      <a:pPr algn="ctr"/>
                      <a:r>
                        <a:rPr lang="fr-FR" dirty="0" smtClean="0"/>
                        <a:t>250à300</a:t>
                      </a:r>
                      <a:endParaRPr lang="fr-FR" dirty="0"/>
                    </a:p>
                  </a:txBody>
                  <a:tcPr marL="91442" marR="91442"/>
                </a:tc>
              </a:tr>
              <a:tr h="370840">
                <a:tc>
                  <a:txBody>
                    <a:bodyPr/>
                    <a:lstStyle/>
                    <a:p>
                      <a:r>
                        <a:rPr lang="fr-FR" dirty="0" smtClean="0"/>
                        <a:t>Abats, cervelle                                            </a:t>
                      </a:r>
                      <a:r>
                        <a:rPr lang="ar-MA" dirty="0" smtClean="0"/>
                        <a:t>مخ</a:t>
                      </a:r>
                      <a:r>
                        <a:rPr lang="fr-FR" dirty="0" smtClean="0"/>
                        <a:t>          </a:t>
                      </a:r>
                      <a:endParaRPr lang="fr-FR" dirty="0"/>
                    </a:p>
                  </a:txBody>
                  <a:tcPr marL="91442" marR="91442"/>
                </a:tc>
                <a:tc>
                  <a:txBody>
                    <a:bodyPr/>
                    <a:lstStyle/>
                    <a:p>
                      <a:pPr algn="ctr"/>
                      <a:r>
                        <a:rPr lang="fr-FR" dirty="0" smtClean="0"/>
                        <a:t>2000</a:t>
                      </a:r>
                      <a:endParaRPr lang="fr-FR" dirty="0"/>
                    </a:p>
                  </a:txBody>
                  <a:tcPr marL="91442" marR="91442"/>
                </a:tc>
              </a:tr>
              <a:tr h="370840">
                <a:tc>
                  <a:txBody>
                    <a:bodyPr/>
                    <a:lstStyle/>
                    <a:p>
                      <a:r>
                        <a:rPr lang="fr-FR" dirty="0" smtClean="0"/>
                        <a:t>Foie                                                               </a:t>
                      </a:r>
                      <a:r>
                        <a:rPr lang="ar-MA" dirty="0" smtClean="0"/>
                        <a:t>كبد</a:t>
                      </a:r>
                      <a:r>
                        <a:rPr lang="fr-FR" dirty="0" smtClean="0"/>
                        <a:t>           </a:t>
                      </a:r>
                      <a:endParaRPr lang="fr-FR" dirty="0"/>
                    </a:p>
                  </a:txBody>
                  <a:tcPr marL="91442" marR="91442"/>
                </a:tc>
                <a:tc>
                  <a:txBody>
                    <a:bodyPr/>
                    <a:lstStyle/>
                    <a:p>
                      <a:pPr algn="ctr"/>
                      <a:r>
                        <a:rPr lang="fr-FR" dirty="0" smtClean="0"/>
                        <a:t>300à400</a:t>
                      </a:r>
                      <a:endParaRPr lang="fr-FR" dirty="0"/>
                    </a:p>
                  </a:txBody>
                  <a:tcPr marL="91442" marR="91442"/>
                </a:tc>
              </a:tr>
              <a:tr h="370840">
                <a:tc>
                  <a:txBody>
                    <a:bodyPr/>
                    <a:lstStyle/>
                    <a:p>
                      <a:r>
                        <a:rPr lang="fr-FR" dirty="0" smtClean="0"/>
                        <a:t>Beurre                                                         </a:t>
                      </a:r>
                      <a:r>
                        <a:rPr lang="ar-MA" dirty="0" smtClean="0"/>
                        <a:t>زبده</a:t>
                      </a:r>
                      <a:r>
                        <a:rPr lang="fr-FR" dirty="0" smtClean="0"/>
                        <a:t>              </a:t>
                      </a:r>
                      <a:endParaRPr lang="fr-FR" dirty="0"/>
                    </a:p>
                  </a:txBody>
                  <a:tcPr marL="91442" marR="91442"/>
                </a:tc>
                <a:tc>
                  <a:txBody>
                    <a:bodyPr/>
                    <a:lstStyle/>
                    <a:p>
                      <a:pPr algn="ctr"/>
                      <a:r>
                        <a:rPr lang="fr-FR" dirty="0" smtClean="0"/>
                        <a:t>250</a:t>
                      </a:r>
                      <a:endParaRPr lang="fr-FR" dirty="0"/>
                    </a:p>
                  </a:txBody>
                  <a:tcPr marL="91442" marR="91442"/>
                </a:tc>
              </a:tr>
              <a:tr h="370840">
                <a:tc>
                  <a:txBody>
                    <a:bodyPr/>
                    <a:lstStyle/>
                    <a:p>
                      <a:r>
                        <a:rPr lang="fr-FR" dirty="0" smtClean="0"/>
                        <a:t>Volailles                                                     </a:t>
                      </a:r>
                      <a:r>
                        <a:rPr lang="ar-MA" dirty="0" smtClean="0"/>
                        <a:t>دجاج</a:t>
                      </a:r>
                      <a:r>
                        <a:rPr lang="fr-FR" dirty="0" smtClean="0"/>
                        <a:t>                                    </a:t>
                      </a:r>
                      <a:endParaRPr lang="fr-FR" dirty="0"/>
                    </a:p>
                  </a:txBody>
                  <a:tcPr marL="91442" marR="91442"/>
                </a:tc>
                <a:tc>
                  <a:txBody>
                    <a:bodyPr/>
                    <a:lstStyle/>
                    <a:p>
                      <a:pPr algn="ctr"/>
                      <a:r>
                        <a:rPr lang="fr-FR" dirty="0" smtClean="0"/>
                        <a:t>100</a:t>
                      </a:r>
                      <a:endParaRPr lang="fr-FR" dirty="0"/>
                    </a:p>
                  </a:txBody>
                  <a:tcPr marL="91442" marR="91442"/>
                </a:tc>
              </a:tr>
              <a:tr h="370840">
                <a:tc>
                  <a:txBody>
                    <a:bodyPr/>
                    <a:lstStyle/>
                    <a:p>
                      <a:r>
                        <a:rPr lang="fr-FR" dirty="0" smtClean="0"/>
                        <a:t>Poissons                                                     </a:t>
                      </a:r>
                      <a:r>
                        <a:rPr lang="ar-MA" dirty="0" smtClean="0"/>
                        <a:t>سمك</a:t>
                      </a:r>
                      <a:r>
                        <a:rPr lang="fr-FR" dirty="0" smtClean="0"/>
                        <a:t>        </a:t>
                      </a:r>
                      <a:endParaRPr lang="fr-FR" dirty="0"/>
                    </a:p>
                  </a:txBody>
                  <a:tcPr marL="91442" marR="91442"/>
                </a:tc>
                <a:tc>
                  <a:txBody>
                    <a:bodyPr/>
                    <a:lstStyle/>
                    <a:p>
                      <a:pPr algn="ctr"/>
                      <a:r>
                        <a:rPr lang="fr-FR" dirty="0" smtClean="0"/>
                        <a:t>60 à100</a:t>
                      </a:r>
                      <a:endParaRPr lang="fr-FR" dirty="0"/>
                    </a:p>
                  </a:txBody>
                  <a:tcPr marL="91442" marR="91442"/>
                </a:tc>
              </a:tr>
              <a:tr h="370840">
                <a:tc>
                  <a:txBody>
                    <a:bodyPr/>
                    <a:lstStyle/>
                    <a:p>
                      <a:r>
                        <a:rPr lang="fr-FR" dirty="0" smtClean="0"/>
                        <a:t>Viandes rouges                              </a:t>
                      </a:r>
                      <a:r>
                        <a:rPr lang="ar-MA" dirty="0" smtClean="0"/>
                        <a:t>لحوم حمراء</a:t>
                      </a:r>
                      <a:r>
                        <a:rPr lang="fr-FR" dirty="0" smtClean="0"/>
                        <a:t>    </a:t>
                      </a:r>
                      <a:endParaRPr lang="fr-FR" dirty="0"/>
                    </a:p>
                  </a:txBody>
                  <a:tcPr marL="91442" marR="91442"/>
                </a:tc>
                <a:tc>
                  <a:txBody>
                    <a:bodyPr/>
                    <a:lstStyle/>
                    <a:p>
                      <a:pPr algn="ctr"/>
                      <a:r>
                        <a:rPr lang="fr-FR" dirty="0" smtClean="0"/>
                        <a:t>80</a:t>
                      </a:r>
                      <a:endParaRPr lang="fr-FR" dirty="0"/>
                    </a:p>
                  </a:txBody>
                  <a:tcPr marL="91442" marR="91442"/>
                </a:tc>
              </a:tr>
            </a:tbl>
          </a:graphicData>
        </a:graphic>
      </p:graphicFrame>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Lutter contre l’accumulation du cholestérol</a:t>
            </a:r>
            <a:endParaRPr lang="fr-FR" dirty="0"/>
          </a:p>
        </p:txBody>
      </p:sp>
      <p:pic>
        <p:nvPicPr>
          <p:cNvPr id="3074" name="Picture 2" descr="C:\Users\Admin\Desktop\chol3.jpg"/>
          <p:cNvPicPr>
            <a:picLocks noGrp="1" noChangeAspect="1" noChangeArrowheads="1"/>
          </p:cNvPicPr>
          <p:nvPr>
            <p:ph idx="1"/>
          </p:nvPr>
        </p:nvPicPr>
        <p:blipFill>
          <a:blip r:embed="rId2"/>
          <a:srcRect/>
          <a:stretch>
            <a:fillRect/>
          </a:stretch>
        </p:blipFill>
        <p:spPr bwMode="auto">
          <a:xfrm>
            <a:off x="785786" y="2357430"/>
            <a:ext cx="7500990" cy="3286147"/>
          </a:xfrm>
          <a:prstGeom prst="rect">
            <a:avLst/>
          </a:prstGeom>
          <a:noFill/>
        </p:spPr>
      </p:pic>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lipides</a:t>
            </a:r>
            <a:endParaRPr lang="fr-FR" dirty="0"/>
          </a:p>
        </p:txBody>
      </p:sp>
      <p:sp>
        <p:nvSpPr>
          <p:cNvPr id="3" name="Espace réservé du contenu 2"/>
          <p:cNvSpPr>
            <a:spLocks noGrp="1"/>
          </p:cNvSpPr>
          <p:nvPr>
            <p:ph idx="1"/>
          </p:nvPr>
        </p:nvSpPr>
        <p:spPr/>
        <p:txBody>
          <a:bodyPr/>
          <a:lstStyle/>
          <a:p>
            <a:r>
              <a:rPr lang="fr-FR" dirty="0" smtClean="0"/>
              <a:t>Les lipides à acides gras saturés</a:t>
            </a:r>
          </a:p>
          <a:p>
            <a:pPr>
              <a:buNone/>
            </a:pPr>
            <a:r>
              <a:rPr lang="fr-FR" dirty="0" smtClean="0"/>
              <a:t>                                            (</a:t>
            </a:r>
            <a:r>
              <a:rPr lang="ar-MA" dirty="0" smtClean="0"/>
              <a:t>مشبعة</a:t>
            </a:r>
            <a:r>
              <a:rPr lang="fr-FR" dirty="0" smtClean="0"/>
              <a:t>)</a:t>
            </a:r>
            <a:r>
              <a:rPr lang="ar-MA" dirty="0" smtClean="0"/>
              <a:t> أحماض </a:t>
            </a:r>
            <a:r>
              <a:rPr lang="ar-MA" dirty="0" err="1" smtClean="0"/>
              <a:t>دهنية</a:t>
            </a:r>
            <a:endParaRPr lang="fr-FR" dirty="0" smtClean="0"/>
          </a:p>
          <a:p>
            <a:pPr>
              <a:buNone/>
            </a:pPr>
            <a:endParaRPr lang="fr-FR" dirty="0" smtClean="0"/>
          </a:p>
          <a:p>
            <a:r>
              <a:rPr lang="fr-FR" dirty="0" smtClean="0"/>
              <a:t>Les lipides à acides gras  insaturés</a:t>
            </a:r>
          </a:p>
          <a:p>
            <a:pPr>
              <a:buNone/>
            </a:pPr>
            <a:r>
              <a:rPr lang="fr-FR" dirty="0" smtClean="0"/>
              <a:t>                                      (</a:t>
            </a:r>
            <a:r>
              <a:rPr lang="ar-MA" dirty="0" smtClean="0"/>
              <a:t>غير مشبعة</a:t>
            </a:r>
            <a:r>
              <a:rPr lang="fr-FR" dirty="0" smtClean="0"/>
              <a:t>)</a:t>
            </a:r>
            <a:r>
              <a:rPr lang="ar-MA" dirty="0" smtClean="0"/>
              <a:t> أحماض </a:t>
            </a:r>
            <a:r>
              <a:rPr lang="ar-MA" dirty="0" err="1" smtClean="0"/>
              <a:t>دهنية</a:t>
            </a:r>
            <a:endParaRPr lang="fr-FR" dirty="0" smtClean="0"/>
          </a:p>
          <a:p>
            <a:pPr>
              <a:buNone/>
            </a:pPr>
            <a:endParaRPr lang="ar-MA" dirty="0" smtClean="0"/>
          </a:p>
          <a:p>
            <a:pPr>
              <a:buNone/>
            </a:pPr>
            <a:endParaRPr lang="fr-FR" dirty="0"/>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Acide gras saturé </a:t>
            </a:r>
            <a:r>
              <a:rPr lang="ar-MA" dirty="0" smtClean="0"/>
              <a:t> حمض دهني مشبع</a:t>
            </a:r>
            <a:r>
              <a:rPr lang="fr-FR" dirty="0" smtClean="0"/>
              <a:t> </a:t>
            </a:r>
            <a:endParaRPr lang="fr-FR" dirty="0"/>
          </a:p>
        </p:txBody>
      </p:sp>
      <p:pic>
        <p:nvPicPr>
          <p:cNvPr id="4098" name="Picture 2" descr="C:\Users\Admin\Desktop\acidesature.jpg"/>
          <p:cNvPicPr>
            <a:picLocks noGrp="1" noChangeAspect="1" noChangeArrowheads="1"/>
          </p:cNvPicPr>
          <p:nvPr>
            <p:ph idx="1"/>
          </p:nvPr>
        </p:nvPicPr>
        <p:blipFill>
          <a:blip r:embed="rId2"/>
          <a:stretch>
            <a:fillRect/>
          </a:stretch>
        </p:blipFill>
        <p:spPr bwMode="auto">
          <a:xfrm>
            <a:off x="762000" y="2593181"/>
            <a:ext cx="7620000" cy="2540000"/>
          </a:xfrm>
          <a:prstGeom prst="rect">
            <a:avLst/>
          </a:prstGeom>
          <a:noFill/>
        </p:spPr>
      </p:pic>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Acides gras saturés</a:t>
            </a:r>
            <a:endParaRPr lang="fr-FR" dirty="0"/>
          </a:p>
        </p:txBody>
      </p:sp>
      <p:sp>
        <p:nvSpPr>
          <p:cNvPr id="3" name="Espace réservé du contenu 2"/>
          <p:cNvSpPr>
            <a:spLocks noGrp="1"/>
          </p:cNvSpPr>
          <p:nvPr>
            <p:ph idx="1"/>
          </p:nvPr>
        </p:nvSpPr>
        <p:spPr/>
        <p:txBody>
          <a:bodyPr>
            <a:normAutofit fontScale="77500" lnSpcReduction="20000"/>
          </a:bodyPr>
          <a:lstStyle/>
          <a:p>
            <a:pPr>
              <a:buNone/>
            </a:pPr>
            <a:r>
              <a:rPr lang="fr-FR" dirty="0" smtClean="0"/>
              <a:t>                                       Acides gras saturés</a:t>
            </a:r>
          </a:p>
          <a:p>
            <a:pPr>
              <a:buNone/>
            </a:pPr>
            <a:endParaRPr lang="fr-FR" dirty="0" smtClean="0"/>
          </a:p>
          <a:p>
            <a:pPr>
              <a:buNone/>
            </a:pPr>
            <a:r>
              <a:rPr lang="fr-FR" dirty="0" smtClean="0"/>
              <a:t>                               </a:t>
            </a:r>
          </a:p>
          <a:p>
            <a:pPr>
              <a:buNone/>
            </a:pPr>
            <a:endParaRPr lang="fr-FR" dirty="0" smtClean="0"/>
          </a:p>
          <a:p>
            <a:pPr>
              <a:buNone/>
            </a:pPr>
            <a:r>
              <a:rPr lang="fr-FR" dirty="0" smtClean="0"/>
              <a:t>                           </a:t>
            </a:r>
          </a:p>
          <a:p>
            <a:pPr>
              <a:buNone/>
            </a:pPr>
            <a:r>
              <a:rPr lang="fr-FR" dirty="0" smtClean="0"/>
              <a:t>                             </a:t>
            </a:r>
          </a:p>
          <a:p>
            <a:pPr>
              <a:buNone/>
            </a:pPr>
            <a:r>
              <a:rPr lang="fr-FR" dirty="0" smtClean="0"/>
              <a:t>                                        Liaisons covalentes</a:t>
            </a:r>
          </a:p>
          <a:p>
            <a:pPr>
              <a:buNone/>
            </a:pPr>
            <a:r>
              <a:rPr lang="fr-FR" dirty="0" smtClean="0"/>
              <a:t>                                             (  </a:t>
            </a:r>
            <a:r>
              <a:rPr lang="ar-AE" dirty="0" smtClean="0"/>
              <a:t>روابط </a:t>
            </a:r>
            <a:r>
              <a:rPr lang="ar-AE" dirty="0" err="1" smtClean="0"/>
              <a:t>تساهمية</a:t>
            </a:r>
            <a:r>
              <a:rPr lang="fr-FR" dirty="0" smtClean="0"/>
              <a:t>)</a:t>
            </a:r>
          </a:p>
          <a:p>
            <a:pPr>
              <a:buNone/>
            </a:pPr>
            <a:endParaRPr lang="fr-FR" dirty="0" smtClean="0"/>
          </a:p>
          <a:p>
            <a:pPr>
              <a:buNone/>
            </a:pPr>
            <a:r>
              <a:rPr lang="fr-FR" dirty="0" smtClean="0"/>
              <a:t>                                      (stables énergétiquement)</a:t>
            </a:r>
          </a:p>
          <a:p>
            <a:pPr>
              <a:buNone/>
            </a:pPr>
            <a:r>
              <a:rPr lang="fr-FR" dirty="0" smtClean="0"/>
              <a:t>                                    </a:t>
            </a:r>
            <a:endParaRPr lang="fr-FR" dirty="0"/>
          </a:p>
        </p:txBody>
      </p:sp>
      <p:sp>
        <p:nvSpPr>
          <p:cNvPr id="5" name="Flèche courbée vers la droite 4"/>
          <p:cNvSpPr/>
          <p:nvPr/>
        </p:nvSpPr>
        <p:spPr>
          <a:xfrm>
            <a:off x="4214810" y="2214554"/>
            <a:ext cx="731520" cy="157163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acides gras insaturés</a:t>
            </a:r>
            <a:r>
              <a:rPr lang="ar-MA" dirty="0" smtClean="0"/>
              <a:t> </a:t>
            </a:r>
            <a:r>
              <a:rPr lang="fr-FR" dirty="0" smtClean="0"/>
              <a:t/>
            </a:r>
            <a:br>
              <a:rPr lang="fr-FR" dirty="0" smtClean="0"/>
            </a:br>
            <a:r>
              <a:rPr lang="ar-MA" dirty="0" smtClean="0"/>
              <a:t>أحماض </a:t>
            </a:r>
            <a:r>
              <a:rPr lang="ar-MA" dirty="0" err="1" smtClean="0"/>
              <a:t>دهنية</a:t>
            </a:r>
            <a:r>
              <a:rPr lang="ar-MA" dirty="0" smtClean="0"/>
              <a:t> غير مشبعة</a:t>
            </a:r>
            <a:endParaRPr lang="fr-FR" dirty="0"/>
          </a:p>
        </p:txBody>
      </p:sp>
      <p:pic>
        <p:nvPicPr>
          <p:cNvPr id="16386" name="Picture 2" descr="C:\Users\Admin\Desktop\acgra.jpg"/>
          <p:cNvPicPr>
            <a:picLocks noGrp="1" noChangeAspect="1" noChangeArrowheads="1"/>
          </p:cNvPicPr>
          <p:nvPr>
            <p:ph idx="1"/>
          </p:nvPr>
        </p:nvPicPr>
        <p:blipFill>
          <a:blip r:embed="rId2"/>
          <a:srcRect/>
          <a:stretch>
            <a:fillRect/>
          </a:stretch>
        </p:blipFill>
        <p:spPr bwMode="auto">
          <a:xfrm>
            <a:off x="857224" y="2571744"/>
            <a:ext cx="7215238" cy="2428892"/>
          </a:xfrm>
          <a:prstGeom prst="rect">
            <a:avLst/>
          </a:prstGeom>
          <a:noFill/>
        </p:spPr>
      </p:pic>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Acides gras insaturés:</a:t>
            </a:r>
            <a:endParaRPr lang="fr-FR" dirty="0"/>
          </a:p>
        </p:txBody>
      </p:sp>
      <p:sp>
        <p:nvSpPr>
          <p:cNvPr id="3" name="Espace réservé du contenu 2"/>
          <p:cNvSpPr>
            <a:spLocks noGrp="1"/>
          </p:cNvSpPr>
          <p:nvPr>
            <p:ph idx="1"/>
          </p:nvPr>
        </p:nvSpPr>
        <p:spPr/>
        <p:txBody>
          <a:bodyPr/>
          <a:lstStyle/>
          <a:p>
            <a:pPr>
              <a:buNone/>
            </a:pPr>
            <a:r>
              <a:rPr lang="fr-FR" dirty="0" smtClean="0"/>
              <a:t>                         Acides gras insaturés</a:t>
            </a:r>
          </a:p>
          <a:p>
            <a:pPr>
              <a:buNone/>
            </a:pPr>
            <a:r>
              <a:rPr lang="fr-FR" dirty="0" smtClean="0"/>
              <a:t>                                </a:t>
            </a:r>
          </a:p>
          <a:p>
            <a:pPr>
              <a:buNone/>
            </a:pPr>
            <a:endParaRPr lang="fr-FR" dirty="0" smtClean="0"/>
          </a:p>
          <a:p>
            <a:pPr>
              <a:buNone/>
            </a:pPr>
            <a:endParaRPr lang="fr-FR" dirty="0" smtClean="0"/>
          </a:p>
          <a:p>
            <a:pPr>
              <a:buNone/>
            </a:pPr>
            <a:r>
              <a:rPr lang="fr-FR" dirty="0" smtClean="0"/>
              <a:t>                         Liaisons non covalentes</a:t>
            </a:r>
          </a:p>
          <a:p>
            <a:pPr>
              <a:buNone/>
            </a:pPr>
            <a:r>
              <a:rPr lang="fr-FR" dirty="0" smtClean="0"/>
              <a:t>                      (instables énergétiquement)</a:t>
            </a:r>
            <a:endParaRPr lang="fr-FR" dirty="0"/>
          </a:p>
        </p:txBody>
      </p:sp>
      <p:sp>
        <p:nvSpPr>
          <p:cNvPr id="4" name="Flèche courbée vers la droite 3"/>
          <p:cNvSpPr/>
          <p:nvPr/>
        </p:nvSpPr>
        <p:spPr>
          <a:xfrm>
            <a:off x="4071934" y="2285992"/>
            <a:ext cx="731520" cy="142876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Liaisons instables</a:t>
            </a:r>
            <a:endParaRPr lang="fr-FR" dirty="0"/>
          </a:p>
        </p:txBody>
      </p:sp>
      <p:sp>
        <p:nvSpPr>
          <p:cNvPr id="3" name="Espace réservé du contenu 2"/>
          <p:cNvSpPr>
            <a:spLocks noGrp="1"/>
          </p:cNvSpPr>
          <p:nvPr>
            <p:ph idx="1"/>
          </p:nvPr>
        </p:nvSpPr>
        <p:spPr/>
        <p:txBody>
          <a:bodyPr/>
          <a:lstStyle/>
          <a:p>
            <a:r>
              <a:rPr lang="fr-FR" dirty="0" smtClean="0"/>
              <a:t>Liaisons hydrogène</a:t>
            </a:r>
          </a:p>
          <a:p>
            <a:r>
              <a:rPr lang="fr-FR" dirty="0" smtClean="0"/>
              <a:t>Doubles liaisons</a:t>
            </a:r>
          </a:p>
          <a:p>
            <a:r>
              <a:rPr lang="fr-FR" dirty="0" smtClean="0"/>
              <a:t>Liaisons électrostatiques</a:t>
            </a:r>
            <a:endParaRPr lang="fr-FR"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 donc:</a:t>
            </a:r>
            <a:endParaRPr lang="fr-FR" dirty="0"/>
          </a:p>
        </p:txBody>
      </p:sp>
      <p:sp>
        <p:nvSpPr>
          <p:cNvPr id="3" name="Espace réservé du contenu 2"/>
          <p:cNvSpPr>
            <a:spLocks noGrp="1"/>
          </p:cNvSpPr>
          <p:nvPr>
            <p:ph idx="1"/>
          </p:nvPr>
        </p:nvSpPr>
        <p:spPr/>
        <p:txBody>
          <a:bodyPr/>
          <a:lstStyle/>
          <a:p>
            <a:r>
              <a:rPr lang="fr-FR" dirty="0" smtClean="0"/>
              <a:t>Acides gras saturés ne se digèrent pas facilement</a:t>
            </a:r>
          </a:p>
          <a:p>
            <a:r>
              <a:rPr lang="fr-FR" dirty="0" smtClean="0"/>
              <a:t>Acides gras insaturés se digèrent plus facilement</a:t>
            </a:r>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Comment se laver les mains?</a:t>
            </a:r>
            <a:endParaRPr lang="fr-FR" dirty="0"/>
          </a:p>
        </p:txBody>
      </p:sp>
      <p:sp>
        <p:nvSpPr>
          <p:cNvPr id="3" name="Espace réservé du contenu 2"/>
          <p:cNvSpPr>
            <a:spLocks noGrp="1"/>
          </p:cNvSpPr>
          <p:nvPr>
            <p:ph idx="1"/>
          </p:nvPr>
        </p:nvSpPr>
        <p:spPr/>
        <p:txBody>
          <a:bodyPr/>
          <a:lstStyle/>
          <a:p>
            <a:r>
              <a:rPr lang="fr-FR" dirty="0" smtClean="0"/>
              <a:t>Proposer des illustrations</a:t>
            </a:r>
          </a:p>
          <a:p>
            <a:r>
              <a:rPr lang="fr-FR" dirty="0" smtClean="0"/>
              <a:t>Proposer des vidéos, des animations…</a:t>
            </a:r>
          </a:p>
          <a:p>
            <a:r>
              <a:rPr lang="fr-FR" dirty="0" smtClean="0"/>
              <a:t>Faire des applications à l’école</a:t>
            </a:r>
            <a:endParaRPr lang="fr-FR"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oméga(s)</a:t>
            </a:r>
            <a:endParaRPr lang="fr-FR" dirty="0"/>
          </a:p>
        </p:txBody>
      </p:sp>
      <p:sp>
        <p:nvSpPr>
          <p:cNvPr id="3" name="Espace réservé du contenu 2"/>
          <p:cNvSpPr>
            <a:spLocks noGrp="1"/>
          </p:cNvSpPr>
          <p:nvPr>
            <p:ph idx="1"/>
          </p:nvPr>
        </p:nvSpPr>
        <p:spPr/>
        <p:txBody>
          <a:bodyPr>
            <a:normAutofit/>
          </a:bodyPr>
          <a:lstStyle/>
          <a:p>
            <a:r>
              <a:rPr lang="fr-FR" dirty="0" smtClean="0"/>
              <a:t>Acides gras insaturés :</a:t>
            </a:r>
          </a:p>
          <a:p>
            <a:pPr>
              <a:buNone/>
            </a:pPr>
            <a:r>
              <a:rPr lang="fr-FR" dirty="0" smtClean="0"/>
              <a:t>       -Oméga 3,6:essentiels</a:t>
            </a:r>
          </a:p>
          <a:p>
            <a:pPr>
              <a:buNone/>
            </a:pPr>
            <a:r>
              <a:rPr lang="fr-FR" dirty="0" smtClean="0"/>
              <a:t>       -Oméga9 non essentiel</a:t>
            </a:r>
          </a:p>
          <a:p>
            <a:endParaRPr lang="fr-FR" dirty="0" smtClean="0"/>
          </a:p>
          <a:p>
            <a:pPr>
              <a:buNone/>
            </a:pPr>
            <a:r>
              <a:rPr lang="fr-FR" dirty="0" smtClean="0"/>
              <a:t>                                                  </a:t>
            </a:r>
            <a:r>
              <a:rPr lang="ar-MA" dirty="0" smtClean="0"/>
              <a:t>أحماض </a:t>
            </a:r>
            <a:r>
              <a:rPr lang="ar-MA" dirty="0" err="1" smtClean="0"/>
              <a:t>دهنية</a:t>
            </a:r>
            <a:r>
              <a:rPr lang="ar-MA" dirty="0" smtClean="0"/>
              <a:t> غير مشبعة</a:t>
            </a:r>
            <a:endParaRPr lang="fr-FR" dirty="0" smtClean="0"/>
          </a:p>
          <a:p>
            <a:pPr>
              <a:buNone/>
            </a:pPr>
            <a:r>
              <a:rPr lang="fr-FR" dirty="0" smtClean="0"/>
              <a:t>                                                 </a:t>
            </a:r>
            <a:r>
              <a:rPr lang="ar-MA" dirty="0" smtClean="0"/>
              <a:t> </a:t>
            </a:r>
            <a:r>
              <a:rPr lang="ar-MA" dirty="0" err="1" smtClean="0"/>
              <a:t>أوميغا</a:t>
            </a:r>
            <a:r>
              <a:rPr lang="ar-MA" dirty="0" smtClean="0"/>
              <a:t> 3و6 ضرورية</a:t>
            </a:r>
            <a:r>
              <a:rPr lang="fr-FR" dirty="0" smtClean="0"/>
              <a:t> -</a:t>
            </a:r>
          </a:p>
          <a:p>
            <a:pPr>
              <a:buNone/>
            </a:pPr>
            <a:r>
              <a:rPr lang="fr-FR" dirty="0" smtClean="0"/>
              <a:t>                                                </a:t>
            </a:r>
            <a:r>
              <a:rPr lang="ar-MA" dirty="0" err="1" smtClean="0"/>
              <a:t>أوميغا</a:t>
            </a:r>
            <a:r>
              <a:rPr lang="ar-MA" dirty="0" smtClean="0"/>
              <a:t> 9 غير ضرورية</a:t>
            </a:r>
            <a:r>
              <a:rPr lang="fr-FR" dirty="0" smtClean="0"/>
              <a:t> -</a:t>
            </a:r>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Oméga 3 (3</a:t>
            </a:r>
            <a:r>
              <a:rPr lang="ar-MA" dirty="0" smtClean="0"/>
              <a:t> </a:t>
            </a:r>
            <a:r>
              <a:rPr lang="ar-MA" dirty="0" err="1" smtClean="0"/>
              <a:t>أوميغا</a:t>
            </a:r>
            <a:r>
              <a:rPr lang="fr-FR" dirty="0" smtClean="0"/>
              <a:t>)  </a:t>
            </a:r>
            <a:endParaRPr lang="fr-FR" dirty="0"/>
          </a:p>
        </p:txBody>
      </p:sp>
      <p:pic>
        <p:nvPicPr>
          <p:cNvPr id="17410" name="Picture 2" descr="C:\Users\Admin\Desktop\omega.jpg"/>
          <p:cNvPicPr>
            <a:picLocks noGrp="1" noChangeAspect="1" noChangeArrowheads="1"/>
          </p:cNvPicPr>
          <p:nvPr>
            <p:ph idx="1"/>
          </p:nvPr>
        </p:nvPicPr>
        <p:blipFill>
          <a:blip r:embed="rId2"/>
          <a:srcRect/>
          <a:stretch>
            <a:fillRect/>
          </a:stretch>
        </p:blipFill>
        <p:spPr bwMode="auto">
          <a:xfrm>
            <a:off x="2000232" y="3143248"/>
            <a:ext cx="5286412" cy="1308905"/>
          </a:xfrm>
          <a:prstGeom prst="rect">
            <a:avLst/>
          </a:prstGeom>
          <a:noFill/>
        </p:spPr>
      </p:pic>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Rôle des Omégas</a:t>
            </a:r>
            <a:endParaRPr lang="fr-FR" dirty="0"/>
          </a:p>
        </p:txBody>
      </p:sp>
      <p:sp>
        <p:nvSpPr>
          <p:cNvPr id="3" name="Espace réservé du contenu 2"/>
          <p:cNvSpPr>
            <a:spLocks noGrp="1"/>
          </p:cNvSpPr>
          <p:nvPr>
            <p:ph idx="1"/>
          </p:nvPr>
        </p:nvSpPr>
        <p:spPr/>
        <p:txBody>
          <a:bodyPr>
            <a:noAutofit/>
          </a:bodyPr>
          <a:lstStyle/>
          <a:p>
            <a:pPr>
              <a:buNone/>
            </a:pPr>
            <a:r>
              <a:rPr lang="fr-FR" sz="1400" dirty="0" smtClean="0"/>
              <a:t>1/Omégas 3:Essentiels</a:t>
            </a:r>
          </a:p>
          <a:p>
            <a:pPr>
              <a:buNone/>
            </a:pPr>
            <a:r>
              <a:rPr lang="fr-FR" sz="1400" dirty="0" smtClean="0"/>
              <a:t>            -  ont un grand rôle sur l'équilibre et la formation des    membranes cellulaires.</a:t>
            </a:r>
          </a:p>
          <a:p>
            <a:pPr>
              <a:buNone/>
            </a:pPr>
            <a:r>
              <a:rPr lang="fr-FR" sz="1400" dirty="0" smtClean="0"/>
              <a:t>            - </a:t>
            </a:r>
            <a:r>
              <a:rPr lang="fr-FR" sz="1400" dirty="0" smtClean="0">
                <a:solidFill>
                  <a:srgbClr val="FF0000"/>
                </a:solidFill>
              </a:rPr>
              <a:t>Régulation de la </a:t>
            </a:r>
            <a:r>
              <a:rPr lang="fr-FR" sz="1400" b="1" i="1" dirty="0" smtClean="0">
                <a:solidFill>
                  <a:srgbClr val="FF0000"/>
                </a:solidFill>
              </a:rPr>
              <a:t>tension artérielle</a:t>
            </a:r>
            <a:r>
              <a:rPr lang="fr-FR" sz="1400" dirty="0" smtClean="0"/>
              <a:t> ;</a:t>
            </a:r>
            <a:br>
              <a:rPr lang="fr-FR" sz="1400" dirty="0" smtClean="0"/>
            </a:br>
            <a:r>
              <a:rPr lang="fr-FR" sz="1400" dirty="0" smtClean="0"/>
              <a:t>     - </a:t>
            </a:r>
            <a:r>
              <a:rPr lang="fr-FR" sz="1400" dirty="0" smtClean="0">
                <a:solidFill>
                  <a:srgbClr val="FF0000"/>
                </a:solidFill>
              </a:rPr>
              <a:t>Elasticité des vaisseaux </a:t>
            </a:r>
            <a:r>
              <a:rPr lang="fr-FR" sz="1400" dirty="0" smtClean="0"/>
              <a:t>;</a:t>
            </a:r>
            <a:br>
              <a:rPr lang="fr-FR" sz="1400" dirty="0" smtClean="0"/>
            </a:br>
            <a:r>
              <a:rPr lang="fr-FR" sz="1400" dirty="0" smtClean="0"/>
              <a:t>     - Réactions </a:t>
            </a:r>
            <a:r>
              <a:rPr lang="fr-FR" sz="1400" b="1" i="1" dirty="0" smtClean="0"/>
              <a:t>immunitaires</a:t>
            </a:r>
            <a:r>
              <a:rPr lang="fr-FR" sz="1400" dirty="0" smtClean="0"/>
              <a:t> ;</a:t>
            </a:r>
            <a:br>
              <a:rPr lang="fr-FR" sz="1400" dirty="0" smtClean="0"/>
            </a:br>
            <a:r>
              <a:rPr lang="fr-FR" sz="1400" dirty="0" smtClean="0"/>
              <a:t>     - Rôle </a:t>
            </a:r>
            <a:r>
              <a:rPr lang="fr-FR" sz="1400" b="1" i="1" dirty="0" smtClean="0">
                <a:solidFill>
                  <a:srgbClr val="FF0000"/>
                </a:solidFill>
              </a:rPr>
              <a:t>anti-inflammatoire</a:t>
            </a:r>
            <a:r>
              <a:rPr lang="fr-FR" sz="1400" dirty="0" smtClean="0">
                <a:solidFill>
                  <a:srgbClr val="FF0000"/>
                </a:solidFill>
              </a:rPr>
              <a:t> </a:t>
            </a:r>
            <a:r>
              <a:rPr lang="fr-FR" sz="1400" dirty="0" smtClean="0"/>
              <a:t>;</a:t>
            </a:r>
            <a:br>
              <a:rPr lang="fr-FR" sz="1400" dirty="0" smtClean="0"/>
            </a:br>
            <a:r>
              <a:rPr lang="fr-FR" sz="1400" dirty="0" smtClean="0"/>
              <a:t>     - </a:t>
            </a:r>
            <a:r>
              <a:rPr lang="fr-FR" sz="1400" dirty="0" smtClean="0">
                <a:solidFill>
                  <a:srgbClr val="FF0000"/>
                </a:solidFill>
              </a:rPr>
              <a:t>Cicatrisation </a:t>
            </a:r>
            <a:r>
              <a:rPr lang="fr-FR" sz="1400" dirty="0" smtClean="0"/>
              <a:t>;</a:t>
            </a:r>
            <a:br>
              <a:rPr lang="fr-FR" sz="1400" dirty="0" smtClean="0"/>
            </a:br>
            <a:r>
              <a:rPr lang="fr-FR" sz="1400" dirty="0" smtClean="0"/>
              <a:t>     - Prévention des </a:t>
            </a:r>
            <a:r>
              <a:rPr lang="fr-FR" sz="1400" b="1" i="1" dirty="0" smtClean="0"/>
              <a:t>maladies cardio-vasculaires</a:t>
            </a:r>
            <a:r>
              <a:rPr lang="fr-FR" sz="1400" dirty="0" smtClean="0"/>
              <a:t> </a:t>
            </a:r>
          </a:p>
          <a:p>
            <a:pPr>
              <a:buNone/>
            </a:pPr>
            <a:r>
              <a:rPr lang="fr-FR" sz="1400" dirty="0" smtClean="0"/>
              <a:t>            -Amélioration du fonctionnement du cerveau(</a:t>
            </a:r>
            <a:r>
              <a:rPr lang="fr-FR" sz="1400" dirty="0" err="1" smtClean="0"/>
              <a:t>Alsheimer,humeur,stress,libido</a:t>
            </a:r>
            <a:r>
              <a:rPr lang="fr-FR" sz="1400" dirty="0" smtClean="0"/>
              <a:t>…)</a:t>
            </a:r>
          </a:p>
          <a:p>
            <a:pPr>
              <a:buNone/>
            </a:pPr>
            <a:endParaRPr lang="fr-FR" sz="1400" dirty="0" smtClean="0"/>
          </a:p>
          <a:p>
            <a:pPr>
              <a:buNone/>
            </a:pPr>
            <a:r>
              <a:rPr lang="fr-FR" sz="1400" dirty="0" smtClean="0"/>
              <a:t>2/Oméga 6:Essentiels</a:t>
            </a:r>
          </a:p>
          <a:p>
            <a:pPr>
              <a:buNone/>
            </a:pPr>
            <a:r>
              <a:rPr lang="fr-FR" sz="1400" dirty="0" smtClean="0"/>
              <a:t>          -</a:t>
            </a:r>
            <a:r>
              <a:rPr lang="fr-FR" sz="1400" dirty="0" smtClean="0">
                <a:solidFill>
                  <a:srgbClr val="FF0000"/>
                </a:solidFill>
              </a:rPr>
              <a:t>Anti-inflammatoires</a:t>
            </a:r>
          </a:p>
          <a:p>
            <a:pPr>
              <a:buNone/>
            </a:pPr>
            <a:r>
              <a:rPr lang="fr-FR" sz="1400" dirty="0" smtClean="0"/>
              <a:t>         - Régulation de la tension artérielle</a:t>
            </a:r>
          </a:p>
          <a:p>
            <a:pPr>
              <a:buNone/>
            </a:pPr>
            <a:endParaRPr lang="fr-FR" sz="1400" dirty="0" smtClean="0"/>
          </a:p>
          <a:p>
            <a:pPr>
              <a:buNone/>
            </a:pPr>
            <a:r>
              <a:rPr lang="fr-FR" sz="1400" dirty="0" smtClean="0"/>
              <a:t>3/Oméga 9:Non essentiels</a:t>
            </a:r>
          </a:p>
          <a:p>
            <a:pPr>
              <a:buNone/>
            </a:pPr>
            <a:r>
              <a:rPr lang="fr-FR" sz="1400" dirty="0" smtClean="0"/>
              <a:t>         -</a:t>
            </a:r>
            <a:r>
              <a:rPr lang="fr-FR" sz="1400" dirty="0" smtClean="0">
                <a:solidFill>
                  <a:srgbClr val="FF0000"/>
                </a:solidFill>
              </a:rPr>
              <a:t>Antioxydants(</a:t>
            </a:r>
            <a:r>
              <a:rPr lang="fr-FR" sz="1400" dirty="0" err="1" smtClean="0"/>
              <a:t>cancer,vieillesse</a:t>
            </a:r>
            <a:r>
              <a:rPr lang="fr-FR" sz="1400" dirty="0" smtClean="0"/>
              <a:t>)</a:t>
            </a:r>
          </a:p>
          <a:p>
            <a:pPr>
              <a:buNone/>
            </a:pPr>
            <a:r>
              <a:rPr lang="fr-FR" sz="1400" dirty="0" smtClean="0"/>
              <a:t>         -Diminuent les risques d’accidents cardiovasculaires</a:t>
            </a:r>
            <a:br>
              <a:rPr lang="fr-FR" sz="1400" dirty="0" smtClean="0"/>
            </a:br>
            <a:endParaRPr lang="fr-FR" sz="1400" dirty="0"/>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Huile d’olive:</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Pas de cholestérol.</a:t>
            </a:r>
          </a:p>
          <a:p>
            <a:r>
              <a:rPr lang="fr-FR" dirty="0" smtClean="0"/>
              <a:t>Présence d’omégas(l’aliment le plus riche en oméga 9).</a:t>
            </a:r>
          </a:p>
          <a:p>
            <a:r>
              <a:rPr lang="fr-FR" dirty="0" smtClean="0"/>
              <a:t>Acides gras insaturés(mono-insaturés).</a:t>
            </a:r>
          </a:p>
          <a:p>
            <a:r>
              <a:rPr lang="fr-FR" dirty="0" smtClean="0"/>
              <a:t>Vitamine E.</a:t>
            </a:r>
          </a:p>
          <a:p>
            <a:endParaRPr lang="fr-FR" dirty="0" smtClean="0"/>
          </a:p>
          <a:p>
            <a:pPr>
              <a:buNone/>
            </a:pPr>
            <a:r>
              <a:rPr lang="fr-FR" dirty="0" smtClean="0"/>
              <a:t>                                                </a:t>
            </a:r>
            <a:r>
              <a:rPr lang="ar-MA" dirty="0" smtClean="0"/>
              <a:t>أحماض </a:t>
            </a:r>
            <a:r>
              <a:rPr lang="ar-MA" dirty="0" err="1" smtClean="0"/>
              <a:t>دهنية</a:t>
            </a:r>
            <a:r>
              <a:rPr lang="ar-MA" dirty="0" smtClean="0"/>
              <a:t> غير مشبعة</a:t>
            </a:r>
            <a:r>
              <a:rPr lang="fr-FR" dirty="0" smtClean="0"/>
              <a:t>-</a:t>
            </a:r>
          </a:p>
          <a:p>
            <a:pPr>
              <a:buNone/>
            </a:pPr>
            <a:r>
              <a:rPr lang="fr-FR" dirty="0" smtClean="0"/>
              <a:t>                                               </a:t>
            </a:r>
            <a:r>
              <a:rPr lang="ar-MA" dirty="0" smtClean="0"/>
              <a:t>كحول مغاير </a:t>
            </a:r>
            <a:r>
              <a:rPr lang="ar-MA" dirty="0" err="1" smtClean="0"/>
              <a:t>للكوليستيرول</a:t>
            </a:r>
            <a:r>
              <a:rPr lang="fr-FR" dirty="0" smtClean="0"/>
              <a:t>- </a:t>
            </a:r>
          </a:p>
          <a:p>
            <a:pPr>
              <a:buNone/>
            </a:pPr>
            <a:r>
              <a:rPr lang="fr-FR" dirty="0" smtClean="0"/>
              <a:t>                                                          </a:t>
            </a:r>
            <a:r>
              <a:rPr lang="ar-MA" dirty="0" smtClean="0"/>
              <a:t>الأغنى </a:t>
            </a:r>
            <a:r>
              <a:rPr lang="ar-MA" dirty="0" err="1" smtClean="0"/>
              <a:t>بالأوميغا</a:t>
            </a:r>
            <a:r>
              <a:rPr lang="ar-MA" dirty="0" smtClean="0"/>
              <a:t> 9</a:t>
            </a:r>
            <a:r>
              <a:rPr lang="fr-FR" dirty="0" smtClean="0"/>
              <a:t>-</a:t>
            </a:r>
          </a:p>
          <a:p>
            <a:pPr>
              <a:buNone/>
            </a:pPr>
            <a:r>
              <a:rPr lang="fr-FR" dirty="0" smtClean="0"/>
              <a:t>                                                      E </a:t>
            </a:r>
            <a:r>
              <a:rPr lang="ar-MA" dirty="0" smtClean="0"/>
              <a:t>يتوفر على فيتامين </a:t>
            </a:r>
            <a:r>
              <a:rPr lang="fr-FR" dirty="0" smtClean="0"/>
              <a:t> -  </a:t>
            </a:r>
          </a:p>
          <a:p>
            <a:pPr>
              <a:buNone/>
            </a:pPr>
            <a:endParaRPr lang="fr-FR" dirty="0" smtClean="0"/>
          </a:p>
          <a:p>
            <a:pPr>
              <a:buNone/>
            </a:pPr>
            <a:endParaRPr lang="fr-FR" dirty="0"/>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0" name="Picture 6" descr="http://www.blog-mincir.com/wp-content/uploads/2011/02/aliments-riches-en-prot%C3%A9ines.jpg"/>
          <p:cNvPicPr>
            <a:picLocks noChangeAspect="1" noChangeArrowheads="1"/>
          </p:cNvPicPr>
          <p:nvPr/>
        </p:nvPicPr>
        <p:blipFill>
          <a:blip r:embed="rId2"/>
          <a:srcRect/>
          <a:stretch>
            <a:fillRect/>
          </a:stretch>
        </p:blipFill>
        <p:spPr bwMode="auto">
          <a:xfrm>
            <a:off x="0" y="1"/>
            <a:ext cx="9144000" cy="6911578"/>
          </a:xfrm>
          <a:prstGeom prst="rect">
            <a:avLst/>
          </a:prstGeom>
          <a:noFill/>
        </p:spPr>
      </p:pic>
      <p:sp>
        <p:nvSpPr>
          <p:cNvPr id="2" name="Titre 1"/>
          <p:cNvSpPr>
            <a:spLocks noGrp="1"/>
          </p:cNvSpPr>
          <p:nvPr>
            <p:ph type="title"/>
          </p:nvPr>
        </p:nvSpPr>
        <p:spPr>
          <a:xfrm>
            <a:off x="457200" y="274638"/>
            <a:ext cx="8229600" cy="5940444"/>
          </a:xfrm>
        </p:spPr>
        <p:txBody>
          <a:bodyPr>
            <a:normAutofit/>
          </a:bodyPr>
          <a:lstStyle/>
          <a:p>
            <a:r>
              <a:rPr lang="fr-FR" dirty="0" smtClean="0">
                <a:solidFill>
                  <a:srgbClr val="FF0000"/>
                </a:solidFill>
              </a:rPr>
              <a:t> Les protéines</a:t>
            </a:r>
            <a:br>
              <a:rPr lang="fr-FR" dirty="0" smtClean="0">
                <a:solidFill>
                  <a:srgbClr val="FF0000"/>
                </a:solidFill>
              </a:rPr>
            </a:br>
            <a:r>
              <a:rPr lang="fr-FR" dirty="0" smtClean="0">
                <a:solidFill>
                  <a:srgbClr val="FF0000"/>
                </a:solidFill>
              </a:rPr>
              <a:t>                                             </a:t>
            </a:r>
            <a:r>
              <a:rPr lang="ar-MA" dirty="0" smtClean="0">
                <a:solidFill>
                  <a:srgbClr val="FF0000"/>
                </a:solidFill>
              </a:rPr>
              <a:t> البروتينات</a:t>
            </a:r>
            <a:r>
              <a:rPr lang="fr-FR" dirty="0" smtClean="0"/>
              <a:t>  </a:t>
            </a:r>
            <a:endParaRPr lang="fr-FR" dirty="0"/>
          </a:p>
        </p:txBody>
      </p:sp>
      <p:sp>
        <p:nvSpPr>
          <p:cNvPr id="3" name="Espace réservé du contenu 2"/>
          <p:cNvSpPr>
            <a:spLocks noGrp="1"/>
          </p:cNvSpPr>
          <p:nvPr>
            <p:ph idx="1"/>
          </p:nvPr>
        </p:nvSpPr>
        <p:spPr/>
        <p:txBody>
          <a:bodyPr/>
          <a:lstStyle/>
          <a:p>
            <a:endParaRPr lang="fr-FR" dirty="0" smtClean="0"/>
          </a:p>
          <a:p>
            <a:endParaRPr lang="fr-FR" dirty="0" smtClean="0"/>
          </a:p>
          <a:p>
            <a:endParaRPr lang="fr-FR" dirty="0" smtClean="0"/>
          </a:p>
          <a:p>
            <a:endParaRPr lang="fr-FR" dirty="0" smtClean="0"/>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Protéines</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Eléments constructeurs </a:t>
            </a:r>
            <a:r>
              <a:rPr lang="ar-AE" dirty="0" err="1" smtClean="0"/>
              <a:t>بناؤون</a:t>
            </a:r>
            <a:r>
              <a:rPr lang="fr-FR" dirty="0" smtClean="0"/>
              <a:t> du corps(musculature)</a:t>
            </a:r>
          </a:p>
          <a:p>
            <a:r>
              <a:rPr lang="fr-FR" dirty="0" smtClean="0"/>
              <a:t>Chaines pouvant être très complexes formées par la liaison entre des unités(les acides aminés)</a:t>
            </a:r>
            <a:r>
              <a:rPr lang="ar-AE" dirty="0" smtClean="0"/>
              <a:t> أحماض </a:t>
            </a:r>
            <a:r>
              <a:rPr lang="ar-AE" dirty="0" err="1" smtClean="0"/>
              <a:t>أمينية</a:t>
            </a:r>
            <a:endParaRPr lang="fr-FR" dirty="0" smtClean="0"/>
          </a:p>
          <a:p>
            <a:r>
              <a:rPr lang="fr-FR" dirty="0" smtClean="0"/>
              <a:t>21 types  acides aminés.</a:t>
            </a:r>
          </a:p>
          <a:p>
            <a:r>
              <a:rPr lang="fr-FR" dirty="0" smtClean="0"/>
              <a:t>L e corps peut former ses acides aminés propres à partir des nutriments sauf les acides aminés indispensables .</a:t>
            </a:r>
          </a:p>
          <a:p>
            <a:r>
              <a:rPr lang="fr-FR" dirty="0" smtClean="0"/>
              <a:t>Les acides aminés indispensables doivent être pris dans l’alimentation(</a:t>
            </a:r>
            <a:r>
              <a:rPr lang="fr-FR" dirty="0" err="1" smtClean="0"/>
              <a:t>viandes,oeufs,lait</a:t>
            </a:r>
            <a:r>
              <a:rPr lang="fr-FR" dirty="0" smtClean="0"/>
              <a:t>).</a:t>
            </a:r>
          </a:p>
          <a:p>
            <a:endParaRPr lang="fr-FR" dirty="0"/>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8194" name="Picture 2" descr="C:\Users\Admin\Desktop\private-category-aliments-proteine-img.jpg"/>
          <p:cNvPicPr>
            <a:picLocks noGrp="1" noChangeAspect="1" noChangeArrowheads="1"/>
          </p:cNvPicPr>
          <p:nvPr>
            <p:ph idx="1"/>
          </p:nvPr>
        </p:nvPicPr>
        <p:blipFill>
          <a:blip r:embed="rId2"/>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Formule d’un acide aminé</a:t>
            </a:r>
            <a:r>
              <a:rPr lang="ar-MA" dirty="0" smtClean="0"/>
              <a:t> </a:t>
            </a:r>
            <a:r>
              <a:rPr lang="fr-FR" dirty="0" smtClean="0"/>
              <a:t/>
            </a:r>
            <a:br>
              <a:rPr lang="fr-FR" dirty="0" smtClean="0"/>
            </a:br>
            <a:r>
              <a:rPr lang="ar-MA" dirty="0" smtClean="0"/>
              <a:t>التركيبة الكيميائية لحامض أميني</a:t>
            </a:r>
            <a:r>
              <a:rPr lang="fr-FR" dirty="0" smtClean="0"/>
              <a:t/>
            </a:r>
            <a:br>
              <a:rPr lang="fr-FR" dirty="0" smtClean="0"/>
            </a:br>
            <a:endParaRPr lang="fr-FR" dirty="0"/>
          </a:p>
        </p:txBody>
      </p:sp>
      <p:pic>
        <p:nvPicPr>
          <p:cNvPr id="1026" name="Picture 2" descr="C:\Users\Admin\Desktop\Acide_amine_formule.gif"/>
          <p:cNvPicPr>
            <a:picLocks noGrp="1" noChangeAspect="1" noChangeArrowheads="1"/>
          </p:cNvPicPr>
          <p:nvPr>
            <p:ph idx="1"/>
          </p:nvPr>
        </p:nvPicPr>
        <p:blipFill>
          <a:blip r:embed="rId2"/>
          <a:srcRect/>
          <a:stretch>
            <a:fillRect/>
          </a:stretch>
        </p:blipFill>
        <p:spPr bwMode="auto">
          <a:xfrm>
            <a:off x="1071538" y="2143116"/>
            <a:ext cx="6786610" cy="3643338"/>
          </a:xfrm>
          <a:prstGeom prst="rect">
            <a:avLst/>
          </a:prstGeom>
          <a:noFill/>
        </p:spPr>
      </p:pic>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Acides aminés:</a:t>
            </a:r>
            <a:endParaRPr lang="fr-FR" dirty="0"/>
          </a:p>
        </p:txBody>
      </p:sp>
      <p:sp>
        <p:nvSpPr>
          <p:cNvPr id="3" name="Espace réservé du contenu 2"/>
          <p:cNvSpPr>
            <a:spLocks noGrp="1"/>
          </p:cNvSpPr>
          <p:nvPr>
            <p:ph idx="1"/>
          </p:nvPr>
        </p:nvSpPr>
        <p:spPr/>
        <p:txBody>
          <a:bodyPr/>
          <a:lstStyle/>
          <a:p>
            <a:endParaRPr lang="fr-FR" dirty="0"/>
          </a:p>
        </p:txBody>
      </p:sp>
      <p:pic>
        <p:nvPicPr>
          <p:cNvPr id="1026" name="Picture 2" descr="Image result for acides aminés liste"/>
          <p:cNvPicPr>
            <a:picLocks noChangeAspect="1" noChangeArrowheads="1"/>
          </p:cNvPicPr>
          <p:nvPr/>
        </p:nvPicPr>
        <p:blipFill>
          <a:blip r:embed="rId2"/>
          <a:srcRect/>
          <a:stretch>
            <a:fillRect/>
          </a:stretch>
        </p:blipFill>
        <p:spPr bwMode="auto">
          <a:xfrm>
            <a:off x="285720" y="1357298"/>
            <a:ext cx="8643998" cy="5295900"/>
          </a:xfrm>
          <a:prstGeom prst="rect">
            <a:avLst/>
          </a:prstGeom>
          <a:noFill/>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Acides aminés indispensables</a:t>
            </a:r>
            <a:endParaRPr lang="fr-FR" dirty="0"/>
          </a:p>
        </p:txBody>
      </p:sp>
      <p:sp>
        <p:nvSpPr>
          <p:cNvPr id="3" name="Espace réservé du contenu 2"/>
          <p:cNvSpPr>
            <a:spLocks noGrp="1"/>
          </p:cNvSpPr>
          <p:nvPr>
            <p:ph idx="1"/>
          </p:nvPr>
        </p:nvSpPr>
        <p:spPr/>
        <p:txBody>
          <a:bodyPr/>
          <a:lstStyle/>
          <a:p>
            <a:pPr>
              <a:buNone/>
            </a:pPr>
            <a:r>
              <a:rPr lang="fr-FR" dirty="0" smtClean="0"/>
              <a:t>   Chez l'Homme, on compte huit acides aminés essentiels : le </a:t>
            </a:r>
            <a:r>
              <a:rPr lang="fr-FR" b="1" dirty="0" smtClean="0"/>
              <a:t>tryptophane</a:t>
            </a:r>
            <a:r>
              <a:rPr lang="fr-FR" dirty="0" smtClean="0"/>
              <a:t>, la </a:t>
            </a:r>
            <a:r>
              <a:rPr lang="fr-FR" b="1" dirty="0" smtClean="0"/>
              <a:t>lysine</a:t>
            </a:r>
            <a:r>
              <a:rPr lang="fr-FR" dirty="0" smtClean="0"/>
              <a:t>, la </a:t>
            </a:r>
            <a:r>
              <a:rPr lang="fr-FR" b="1" dirty="0" smtClean="0"/>
              <a:t>méthionine</a:t>
            </a:r>
            <a:r>
              <a:rPr lang="fr-FR" dirty="0" smtClean="0"/>
              <a:t>, la </a:t>
            </a:r>
            <a:r>
              <a:rPr lang="fr-FR" b="1" dirty="0" smtClean="0"/>
              <a:t>phénylalanine</a:t>
            </a:r>
            <a:r>
              <a:rPr lang="fr-FR" dirty="0" smtClean="0"/>
              <a:t>, la </a:t>
            </a:r>
            <a:r>
              <a:rPr lang="fr-FR" b="1" dirty="0" smtClean="0"/>
              <a:t>thréonine</a:t>
            </a:r>
            <a:r>
              <a:rPr lang="fr-FR" dirty="0" smtClean="0"/>
              <a:t>, la </a:t>
            </a:r>
            <a:r>
              <a:rPr lang="fr-FR" b="1" dirty="0" smtClean="0"/>
              <a:t>valine</a:t>
            </a:r>
            <a:r>
              <a:rPr lang="fr-FR" dirty="0" smtClean="0"/>
              <a:t>, la </a:t>
            </a:r>
            <a:r>
              <a:rPr lang="fr-FR" b="1" dirty="0" smtClean="0"/>
              <a:t>leucine</a:t>
            </a:r>
            <a:r>
              <a:rPr lang="fr-FR" dirty="0" smtClean="0"/>
              <a:t> et l'</a:t>
            </a:r>
            <a:r>
              <a:rPr lang="fr-FR" b="1" dirty="0" smtClean="0"/>
              <a:t>isoleucine</a:t>
            </a:r>
            <a:r>
              <a:rPr lang="fr-FR" dirty="0" smtClean="0"/>
              <a:t>. Deux acides aminés de plus sont essentiels pour l'enfant : l'</a:t>
            </a:r>
            <a:r>
              <a:rPr lang="fr-FR" b="1" dirty="0" smtClean="0"/>
              <a:t>arginine</a:t>
            </a:r>
            <a:r>
              <a:rPr lang="fr-FR" dirty="0" smtClean="0"/>
              <a:t> et l'</a:t>
            </a:r>
            <a:r>
              <a:rPr lang="fr-FR" b="1" dirty="0" smtClean="0"/>
              <a:t>histidine</a:t>
            </a:r>
            <a:r>
              <a:rPr lang="fr-FR" dirty="0" smtClean="0"/>
              <a:t>.</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Quand se laver les mains:</a:t>
            </a:r>
            <a:br>
              <a:rPr lang="fr-FR" dirty="0" smtClean="0"/>
            </a:br>
            <a:endParaRPr lang="fr-FR" dirty="0"/>
          </a:p>
        </p:txBody>
      </p:sp>
      <p:sp>
        <p:nvSpPr>
          <p:cNvPr id="3" name="Espace réservé du contenu 2"/>
          <p:cNvSpPr>
            <a:spLocks noGrp="1"/>
          </p:cNvSpPr>
          <p:nvPr>
            <p:ph idx="1"/>
          </p:nvPr>
        </p:nvSpPr>
        <p:spPr/>
        <p:txBody>
          <a:bodyPr/>
          <a:lstStyle/>
          <a:p>
            <a:r>
              <a:rPr lang="fr-FR" dirty="0" smtClean="0"/>
              <a:t>Avant de manger</a:t>
            </a:r>
          </a:p>
          <a:p>
            <a:r>
              <a:rPr lang="fr-FR" dirty="0" smtClean="0"/>
              <a:t>Après avoir mangé</a:t>
            </a:r>
          </a:p>
          <a:p>
            <a:r>
              <a:rPr lang="fr-FR" dirty="0" smtClean="0"/>
              <a:t>A l ‘arrivée à l’école</a:t>
            </a:r>
          </a:p>
          <a:p>
            <a:r>
              <a:rPr lang="fr-FR" dirty="0" smtClean="0"/>
              <a:t>Avant de partir à la maison</a:t>
            </a:r>
          </a:p>
          <a:p>
            <a:r>
              <a:rPr lang="fr-FR" dirty="0" smtClean="0"/>
              <a:t>Après passage aux toilettes</a:t>
            </a:r>
            <a:endParaRPr lang="fr-FR"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Formule chimique de l’insuline</a:t>
            </a:r>
            <a:r>
              <a:rPr lang="ar-MA" dirty="0" smtClean="0"/>
              <a:t> </a:t>
            </a:r>
            <a:r>
              <a:rPr lang="fr-FR" dirty="0" smtClean="0"/>
              <a:t/>
            </a:r>
            <a:br>
              <a:rPr lang="fr-FR" dirty="0" smtClean="0"/>
            </a:br>
            <a:r>
              <a:rPr lang="ar-MA" dirty="0" smtClean="0"/>
              <a:t>التركيبة الكيميائية للأنسولين</a:t>
            </a:r>
            <a:endParaRPr lang="fr-FR" dirty="0"/>
          </a:p>
        </p:txBody>
      </p:sp>
      <p:pic>
        <p:nvPicPr>
          <p:cNvPr id="2050" name="Picture 2" descr="C:\Users\Admin\Desktop\insul.gif"/>
          <p:cNvPicPr>
            <a:picLocks noGrp="1" noChangeAspect="1" noChangeArrowheads="1"/>
          </p:cNvPicPr>
          <p:nvPr>
            <p:ph idx="1"/>
          </p:nvPr>
        </p:nvPicPr>
        <p:blipFill>
          <a:blip r:embed="rId2"/>
          <a:stretch>
            <a:fillRect/>
          </a:stretch>
        </p:blipFill>
        <p:spPr bwMode="auto">
          <a:xfrm>
            <a:off x="0" y="1785926"/>
            <a:ext cx="9144000" cy="5072074"/>
          </a:xfrm>
          <a:prstGeom prst="rect">
            <a:avLst/>
          </a:prstGeom>
          <a:noFill/>
        </p:spPr>
      </p:pic>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desperatefrenchmom.com/wp-content/uploads/2012/02/buffet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fontScale="55000" lnSpcReduction="20000"/>
          </a:bodyPr>
          <a:lstStyle/>
          <a:p>
            <a:pPr>
              <a:buNone/>
            </a:pPr>
            <a:r>
              <a:rPr lang="fr-FR" dirty="0" smtClean="0"/>
              <a:t>                                                    </a:t>
            </a:r>
          </a:p>
          <a:p>
            <a:pPr>
              <a:buNone/>
            </a:pPr>
            <a:endParaRPr lang="fr-FR" dirty="0" smtClean="0"/>
          </a:p>
          <a:p>
            <a:pPr>
              <a:buNone/>
            </a:pPr>
            <a:endParaRPr lang="fr-FR" dirty="0" smtClean="0"/>
          </a:p>
          <a:p>
            <a:pPr>
              <a:buNone/>
            </a:pPr>
            <a:endParaRPr lang="fr-FR" dirty="0" smtClean="0"/>
          </a:p>
          <a:p>
            <a:pPr>
              <a:buNone/>
            </a:pPr>
            <a:r>
              <a:rPr lang="fr-FR" dirty="0" smtClean="0"/>
              <a:t>                                                            </a:t>
            </a:r>
          </a:p>
          <a:p>
            <a:pPr>
              <a:buNone/>
            </a:pPr>
            <a:endParaRPr lang="fr-FR" dirty="0" smtClean="0"/>
          </a:p>
          <a:p>
            <a:pPr>
              <a:buNone/>
            </a:pPr>
            <a:r>
              <a:rPr lang="fr-FR" sz="4000" dirty="0" smtClean="0">
                <a:solidFill>
                  <a:srgbClr val="00B0F0"/>
                </a:solidFill>
              </a:rPr>
              <a:t>                                                                        </a:t>
            </a:r>
            <a:r>
              <a:rPr lang="fr-FR" sz="4000" u="sng" dirty="0" smtClean="0">
                <a:solidFill>
                  <a:srgbClr val="FF0000"/>
                </a:solidFill>
              </a:rPr>
              <a:t>   </a:t>
            </a:r>
            <a:r>
              <a:rPr lang="ar-MA" sz="8700" b="1" u="sng" dirty="0" smtClean="0">
                <a:solidFill>
                  <a:srgbClr val="FF0000"/>
                </a:solidFill>
              </a:rPr>
              <a:t>احتياجات الجسم</a:t>
            </a:r>
            <a:endParaRPr lang="fr-FR" sz="8700" b="1" u="sng" dirty="0" smtClean="0">
              <a:solidFill>
                <a:srgbClr val="FF0000"/>
              </a:solidFill>
            </a:endParaRPr>
          </a:p>
          <a:p>
            <a:pPr>
              <a:buNone/>
            </a:pPr>
            <a:endParaRPr lang="fr-FR" dirty="0" smtClean="0"/>
          </a:p>
          <a:p>
            <a:pPr>
              <a:buNone/>
            </a:pPr>
            <a:endParaRPr lang="fr-FR" dirty="0" smtClean="0"/>
          </a:p>
          <a:p>
            <a:pPr>
              <a:buNone/>
            </a:pPr>
            <a:endParaRPr lang="ar-MA" dirty="0" smtClean="0"/>
          </a:p>
          <a:p>
            <a:pPr>
              <a:buNone/>
            </a:pPr>
            <a:r>
              <a:rPr lang="fr-FR" sz="4600" dirty="0" smtClean="0">
                <a:solidFill>
                  <a:srgbClr val="00B0F0"/>
                </a:solidFill>
              </a:rPr>
              <a:t>                         </a:t>
            </a:r>
            <a:r>
              <a:rPr lang="fr-FR" sz="7300" b="1" dirty="0" smtClean="0">
                <a:solidFill>
                  <a:srgbClr val="FF0000"/>
                </a:solidFill>
              </a:rPr>
              <a:t>!</a:t>
            </a:r>
            <a:r>
              <a:rPr lang="fr-FR" sz="7300" b="1" dirty="0" smtClean="0">
                <a:solidFill>
                  <a:schemeClr val="accent5">
                    <a:lumMod val="60000"/>
                    <a:lumOff val="40000"/>
                  </a:schemeClr>
                </a:solidFill>
              </a:rPr>
              <a:t>  </a:t>
            </a:r>
            <a:r>
              <a:rPr lang="ar-MA" sz="7300" b="1" dirty="0" smtClean="0">
                <a:solidFill>
                  <a:schemeClr val="accent5">
                    <a:lumMod val="60000"/>
                    <a:lumOff val="40000"/>
                  </a:schemeClr>
                </a:solidFill>
              </a:rPr>
              <a:t>         </a:t>
            </a:r>
            <a:r>
              <a:rPr lang="ar-MA" sz="8000" b="1" u="sng" dirty="0" smtClean="0">
                <a:solidFill>
                  <a:srgbClr val="FF0000"/>
                </a:solidFill>
              </a:rPr>
              <a:t>نعم للتغذية...لا للشراهة</a:t>
            </a:r>
            <a:endParaRPr lang="fr-FR" sz="8000" b="1" u="sng" dirty="0">
              <a:solidFill>
                <a:srgbClr val="FF0000"/>
              </a:solidFill>
            </a:endParaRPr>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Rôles des composants alimentaires:</a:t>
            </a:r>
            <a:endParaRPr lang="fr-FR" dirty="0"/>
          </a:p>
        </p:txBody>
      </p:sp>
      <p:sp>
        <p:nvSpPr>
          <p:cNvPr id="3" name="Espace réservé du contenu 2"/>
          <p:cNvSpPr>
            <a:spLocks noGrp="1"/>
          </p:cNvSpPr>
          <p:nvPr>
            <p:ph idx="1"/>
          </p:nvPr>
        </p:nvSpPr>
        <p:spPr>
          <a:xfrm>
            <a:off x="457200" y="1285860"/>
            <a:ext cx="8229600" cy="4840303"/>
          </a:xfrm>
        </p:spPr>
        <p:txBody>
          <a:bodyPr>
            <a:normAutofit fontScale="62500" lnSpcReduction="20000"/>
          </a:bodyPr>
          <a:lstStyle/>
          <a:p>
            <a:r>
              <a:rPr lang="fr-FR" dirty="0" smtClean="0"/>
              <a:t>Les glucides pour l'organisme, </a:t>
            </a:r>
            <a:r>
              <a:rPr lang="fr-FR" dirty="0" smtClean="0">
                <a:solidFill>
                  <a:srgbClr val="FF0000"/>
                </a:solidFill>
              </a:rPr>
              <a:t>ils sont énergétiques. représentent le carburant </a:t>
            </a:r>
          </a:p>
          <a:p>
            <a:endParaRPr lang="fr-FR" dirty="0" smtClean="0">
              <a:solidFill>
                <a:srgbClr val="FF0000"/>
              </a:solidFill>
            </a:endParaRPr>
          </a:p>
          <a:p>
            <a:r>
              <a:rPr lang="fr-FR" dirty="0" smtClean="0"/>
              <a:t> Les lipides ont 4 fonctions principales </a:t>
            </a:r>
            <a:br>
              <a:rPr lang="fr-FR" dirty="0" smtClean="0"/>
            </a:br>
            <a:r>
              <a:rPr lang="fr-FR" dirty="0" smtClean="0"/>
              <a:t>- ils transportent tous les éléments liposolubles à travers les membranes dont les vitamines A, D, E, K. </a:t>
            </a:r>
            <a:br>
              <a:rPr lang="fr-FR" dirty="0" smtClean="0"/>
            </a:br>
            <a:r>
              <a:rPr lang="fr-FR" dirty="0" smtClean="0"/>
              <a:t>- ils ont un rôle métabolique: on les retrouve dans les hormones, les acides biliaires par exemple. </a:t>
            </a:r>
            <a:br>
              <a:rPr lang="fr-FR" dirty="0" smtClean="0"/>
            </a:br>
            <a:r>
              <a:rPr lang="fr-FR" dirty="0" smtClean="0"/>
              <a:t>- </a:t>
            </a:r>
            <a:r>
              <a:rPr lang="fr-FR" dirty="0" smtClean="0">
                <a:solidFill>
                  <a:srgbClr val="FF0000"/>
                </a:solidFill>
              </a:rPr>
              <a:t>ils représentent une grande source d'énergie</a:t>
            </a:r>
            <a:r>
              <a:rPr lang="fr-FR" dirty="0" smtClean="0"/>
              <a:t> </a:t>
            </a:r>
            <a:br>
              <a:rPr lang="fr-FR" dirty="0" smtClean="0"/>
            </a:br>
            <a:r>
              <a:rPr lang="fr-FR" dirty="0" smtClean="0"/>
              <a:t>- ils se retrouvent dans la constitution de la cellule et de la myéline</a:t>
            </a:r>
          </a:p>
          <a:p>
            <a:endParaRPr lang="fr-FR" dirty="0" smtClean="0"/>
          </a:p>
          <a:p>
            <a:r>
              <a:rPr lang="fr-FR" dirty="0" smtClean="0"/>
              <a:t> le rôle des protéines est </a:t>
            </a:r>
            <a:br>
              <a:rPr lang="fr-FR" dirty="0" smtClean="0"/>
            </a:br>
            <a:r>
              <a:rPr lang="fr-FR" dirty="0" smtClean="0"/>
              <a:t>- ils sont une source d'énergie </a:t>
            </a:r>
            <a:br>
              <a:rPr lang="fr-FR" dirty="0" smtClean="0"/>
            </a:br>
            <a:r>
              <a:rPr lang="fr-FR" dirty="0" smtClean="0"/>
              <a:t>- ils participent à l'hémostase (coagulation) </a:t>
            </a:r>
            <a:br>
              <a:rPr lang="fr-FR" dirty="0" smtClean="0"/>
            </a:br>
            <a:r>
              <a:rPr lang="fr-FR" dirty="0" smtClean="0"/>
              <a:t>- </a:t>
            </a:r>
            <a:r>
              <a:rPr lang="fr-FR" dirty="0" smtClean="0">
                <a:solidFill>
                  <a:srgbClr val="FF0000"/>
                </a:solidFill>
              </a:rPr>
              <a:t>ils entrent dans la composition des enzymes qui sont les catalyseurs des réactions chimiques (hormones, élaboration de l'ADN...) </a:t>
            </a:r>
            <a:br>
              <a:rPr lang="fr-FR" dirty="0" smtClean="0">
                <a:solidFill>
                  <a:srgbClr val="FF0000"/>
                </a:solidFill>
              </a:rPr>
            </a:br>
            <a:r>
              <a:rPr lang="fr-FR" dirty="0" smtClean="0">
                <a:solidFill>
                  <a:srgbClr val="FF0000"/>
                </a:solidFill>
              </a:rPr>
              <a:t>- ils servent dans la réponse immunitaire (formation des anticorps).</a:t>
            </a:r>
            <a:r>
              <a:rPr lang="fr-FR" dirty="0" smtClean="0"/>
              <a:t> </a:t>
            </a:r>
          </a:p>
          <a:p>
            <a:endParaRPr lang="fr-FR"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Valeurs énergétiques des composants alimentaires:</a:t>
            </a:r>
            <a:endParaRPr lang="fr-FR" dirty="0"/>
          </a:p>
        </p:txBody>
      </p:sp>
      <p:sp>
        <p:nvSpPr>
          <p:cNvPr id="3" name="Espace réservé du contenu 2"/>
          <p:cNvSpPr>
            <a:spLocks noGrp="1"/>
          </p:cNvSpPr>
          <p:nvPr>
            <p:ph idx="1"/>
          </p:nvPr>
        </p:nvSpPr>
        <p:spPr/>
        <p:txBody>
          <a:bodyPr/>
          <a:lstStyle/>
          <a:p>
            <a:r>
              <a:rPr lang="fr-FR" dirty="0" smtClean="0"/>
              <a:t>La </a:t>
            </a:r>
            <a:r>
              <a:rPr lang="fr-FR" b="1" dirty="0" smtClean="0"/>
              <a:t>valeur énergétique</a:t>
            </a:r>
            <a:r>
              <a:rPr lang="fr-FR" dirty="0" smtClean="0"/>
              <a:t> d'un </a:t>
            </a:r>
            <a:r>
              <a:rPr lang="fr-FR" dirty="0" smtClean="0">
                <a:hlinkClick r:id="rId2" tooltip="Aliment"/>
              </a:rPr>
              <a:t>aliment</a:t>
            </a:r>
            <a:r>
              <a:rPr lang="fr-FR" dirty="0" smtClean="0"/>
              <a:t> est la quantité d'</a:t>
            </a:r>
            <a:r>
              <a:rPr lang="fr-FR" dirty="0" smtClean="0">
                <a:hlinkClick r:id="rId3" tooltip="Énergie"/>
              </a:rPr>
              <a:t>énergie</a:t>
            </a:r>
            <a:r>
              <a:rPr lang="fr-FR" dirty="0" smtClean="0"/>
              <a:t> pouvant en être retirée via la </a:t>
            </a:r>
            <a:r>
              <a:rPr lang="fr-FR" dirty="0" smtClean="0">
                <a:hlinkClick r:id="rId4" tooltip="Digestion"/>
              </a:rPr>
              <a:t>digestion</a:t>
            </a:r>
            <a:r>
              <a:rPr lang="fr-FR" dirty="0" smtClean="0"/>
              <a:t>. La valeur énergétique est exprimée en </a:t>
            </a:r>
            <a:r>
              <a:rPr lang="fr-FR" dirty="0" smtClean="0">
                <a:hlinkClick r:id="rId5" tooltip="Joule"/>
              </a:rPr>
              <a:t>kilojoules</a:t>
            </a:r>
            <a:r>
              <a:rPr lang="fr-FR" dirty="0" smtClean="0"/>
              <a:t> (kJ) ou en </a:t>
            </a:r>
            <a:r>
              <a:rPr lang="fr-FR" dirty="0" smtClean="0">
                <a:hlinkClick r:id="rId6" tooltip="Calorie (unité)"/>
              </a:rPr>
              <a:t>kilocalories</a:t>
            </a:r>
            <a:r>
              <a:rPr lang="fr-FR" dirty="0" smtClean="0"/>
              <a:t> (kcal). Les pertes durant la digestion humaine représentent 15 % de la valeur totale) .</a:t>
            </a:r>
            <a:endParaRPr lang="fr-FR" dirty="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Calorie:définition</a:t>
            </a:r>
            <a:endParaRPr lang="fr-FR" dirty="0"/>
          </a:p>
        </p:txBody>
      </p:sp>
      <p:sp>
        <p:nvSpPr>
          <p:cNvPr id="3" name="Espace réservé du contenu 2"/>
          <p:cNvSpPr>
            <a:spLocks noGrp="1"/>
          </p:cNvSpPr>
          <p:nvPr>
            <p:ph idx="1"/>
          </p:nvPr>
        </p:nvSpPr>
        <p:spPr/>
        <p:txBody>
          <a:bodyPr/>
          <a:lstStyle/>
          <a:p>
            <a:pPr>
              <a:buNone/>
            </a:pPr>
            <a:r>
              <a:rPr lang="fr-FR" dirty="0" smtClean="0"/>
              <a:t>   </a:t>
            </a:r>
          </a:p>
          <a:p>
            <a:pPr>
              <a:buNone/>
            </a:pPr>
            <a:r>
              <a:rPr lang="fr-FR" dirty="0" smtClean="0"/>
              <a:t>   La calorie est la quantité d’énergie nécessaire pour élever la température d’1gramme d’eau d’un degré Celsius(au voisinage de 15 degrés et à pression atmosphérique normale)</a:t>
            </a:r>
            <a:endParaRPr lang="fr-FR"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Valeurs énergétiques des composants alimentaires:</a:t>
            </a:r>
            <a:endParaRPr lang="fr-FR" dirty="0"/>
          </a:p>
        </p:txBody>
      </p:sp>
      <p:graphicFrame>
        <p:nvGraphicFramePr>
          <p:cNvPr id="4" name="Espace réservé du contenu 3"/>
          <p:cNvGraphicFramePr>
            <a:graphicFrameLocks noGrp="1"/>
          </p:cNvGraphicFramePr>
          <p:nvPr>
            <p:ph idx="1"/>
          </p:nvPr>
        </p:nvGraphicFramePr>
        <p:xfrm>
          <a:off x="214281" y="2071676"/>
          <a:ext cx="8715438" cy="4000532"/>
        </p:xfrm>
        <a:graphic>
          <a:graphicData uri="http://schemas.openxmlformats.org/drawingml/2006/table">
            <a:tbl>
              <a:tblPr firstRow="1" bandRow="1">
                <a:tableStyleId>{5C22544A-7EE6-4342-B048-85BDC9FD1C3A}</a:tableStyleId>
              </a:tblPr>
              <a:tblGrid>
                <a:gridCol w="2905146"/>
                <a:gridCol w="2905146"/>
                <a:gridCol w="2905146"/>
              </a:tblGrid>
              <a:tr h="1000133">
                <a:tc>
                  <a:txBody>
                    <a:bodyPr/>
                    <a:lstStyle/>
                    <a:p>
                      <a:r>
                        <a:rPr lang="fr-FR" dirty="0" smtClean="0"/>
                        <a:t>Substance</a:t>
                      </a:r>
                      <a:endParaRPr lang="fr-FR" dirty="0"/>
                    </a:p>
                  </a:txBody>
                  <a:tcPr/>
                </a:tc>
                <a:tc>
                  <a:txBody>
                    <a:bodyPr/>
                    <a:lstStyle/>
                    <a:p>
                      <a:r>
                        <a:rPr lang="fr-FR" dirty="0" smtClean="0"/>
                        <a:t>Densité  d’énergie en </a:t>
                      </a:r>
                      <a:r>
                        <a:rPr lang="fr-FR" dirty="0" err="1" smtClean="0"/>
                        <a:t>Kj</a:t>
                      </a:r>
                      <a:r>
                        <a:rPr lang="fr-FR" dirty="0" smtClean="0"/>
                        <a:t>/g</a:t>
                      </a:r>
                      <a:endParaRPr lang="fr-FR" dirty="0"/>
                    </a:p>
                  </a:txBody>
                  <a:tcPr/>
                </a:tc>
                <a:tc>
                  <a:txBody>
                    <a:bodyPr/>
                    <a:lstStyle/>
                    <a:p>
                      <a:r>
                        <a:rPr lang="fr-FR" dirty="0" smtClean="0"/>
                        <a:t>Densité  d’énergie en  Kcal/g</a:t>
                      </a:r>
                      <a:endParaRPr lang="fr-FR" dirty="0"/>
                    </a:p>
                  </a:txBody>
                  <a:tcPr/>
                </a:tc>
              </a:tr>
              <a:tr h="1000133">
                <a:tc>
                  <a:txBody>
                    <a:bodyPr/>
                    <a:lstStyle/>
                    <a:p>
                      <a:r>
                        <a:rPr lang="fr-FR" dirty="0" smtClean="0"/>
                        <a:t>Glucides</a:t>
                      </a:r>
                      <a:endParaRPr lang="fr-FR" dirty="0"/>
                    </a:p>
                  </a:txBody>
                  <a:tcPr/>
                </a:tc>
                <a:tc>
                  <a:txBody>
                    <a:bodyPr/>
                    <a:lstStyle/>
                    <a:p>
                      <a:r>
                        <a:rPr lang="fr-FR" dirty="0" smtClean="0"/>
                        <a:t>17</a:t>
                      </a:r>
                      <a:endParaRPr lang="fr-FR" dirty="0"/>
                    </a:p>
                  </a:txBody>
                  <a:tcPr/>
                </a:tc>
                <a:tc>
                  <a:txBody>
                    <a:bodyPr/>
                    <a:lstStyle/>
                    <a:p>
                      <a:r>
                        <a:rPr lang="fr-FR" dirty="0" smtClean="0"/>
                        <a:t>4</a:t>
                      </a:r>
                      <a:endParaRPr lang="fr-FR" dirty="0"/>
                    </a:p>
                  </a:txBody>
                  <a:tcPr/>
                </a:tc>
              </a:tr>
              <a:tr h="1000133">
                <a:tc>
                  <a:txBody>
                    <a:bodyPr/>
                    <a:lstStyle/>
                    <a:p>
                      <a:r>
                        <a:rPr lang="fr-FR" dirty="0" smtClean="0"/>
                        <a:t>Lipides</a:t>
                      </a:r>
                      <a:endParaRPr lang="fr-FR" dirty="0"/>
                    </a:p>
                  </a:txBody>
                  <a:tcPr/>
                </a:tc>
                <a:tc>
                  <a:txBody>
                    <a:bodyPr/>
                    <a:lstStyle/>
                    <a:p>
                      <a:r>
                        <a:rPr lang="fr-FR" dirty="0" smtClean="0"/>
                        <a:t>37</a:t>
                      </a:r>
                      <a:endParaRPr lang="fr-FR" dirty="0"/>
                    </a:p>
                  </a:txBody>
                  <a:tcPr/>
                </a:tc>
                <a:tc>
                  <a:txBody>
                    <a:bodyPr/>
                    <a:lstStyle/>
                    <a:p>
                      <a:r>
                        <a:rPr lang="fr-FR" dirty="0" smtClean="0"/>
                        <a:t>9</a:t>
                      </a:r>
                      <a:endParaRPr lang="fr-FR" dirty="0"/>
                    </a:p>
                  </a:txBody>
                  <a:tcPr/>
                </a:tc>
              </a:tr>
              <a:tr h="1000133">
                <a:tc>
                  <a:txBody>
                    <a:bodyPr/>
                    <a:lstStyle/>
                    <a:p>
                      <a:r>
                        <a:rPr lang="fr-FR" dirty="0" smtClean="0"/>
                        <a:t>Protéines</a:t>
                      </a:r>
                      <a:endParaRPr lang="fr-FR" dirty="0"/>
                    </a:p>
                  </a:txBody>
                  <a:tcPr/>
                </a:tc>
                <a:tc>
                  <a:txBody>
                    <a:bodyPr/>
                    <a:lstStyle/>
                    <a:p>
                      <a:r>
                        <a:rPr lang="fr-FR" dirty="0" smtClean="0"/>
                        <a:t>17</a:t>
                      </a:r>
                      <a:endParaRPr lang="fr-FR" dirty="0"/>
                    </a:p>
                  </a:txBody>
                  <a:tcPr/>
                </a:tc>
                <a:tc>
                  <a:txBody>
                    <a:bodyPr/>
                    <a:lstStyle/>
                    <a:p>
                      <a:r>
                        <a:rPr lang="fr-FR" dirty="0" smtClean="0"/>
                        <a:t>4</a:t>
                      </a:r>
                      <a:endParaRPr lang="fr-FR" dirty="0"/>
                    </a:p>
                  </a:txBody>
                  <a:tcPr/>
                </a:tc>
              </a:tr>
            </a:tbl>
          </a:graphicData>
        </a:graphic>
      </p:graphicFrame>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Valeurs énergétique </a:t>
            </a:r>
            <a:r>
              <a:rPr lang="fr-FR" dirty="0" smtClean="0"/>
              <a:t>des aliments</a:t>
            </a:r>
            <a:endParaRPr lang="fr-FR" dirty="0"/>
          </a:p>
        </p:txBody>
      </p:sp>
      <p:graphicFrame>
        <p:nvGraphicFramePr>
          <p:cNvPr id="4" name="Espace réservé du contenu 3"/>
          <p:cNvGraphicFramePr>
            <a:graphicFrameLocks noGrp="1"/>
          </p:cNvGraphicFramePr>
          <p:nvPr>
            <p:ph idx="1"/>
          </p:nvPr>
        </p:nvGraphicFramePr>
        <p:xfrm>
          <a:off x="457200" y="1600200"/>
          <a:ext cx="8229600" cy="351028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fr-FR" dirty="0" smtClean="0"/>
                        <a:t>Aliment                                         </a:t>
                      </a:r>
                      <a:r>
                        <a:rPr lang="ar-MA" dirty="0" smtClean="0"/>
                        <a:t>نوع الغذاء</a:t>
                      </a:r>
                      <a:r>
                        <a:rPr lang="fr-FR" dirty="0" smtClean="0"/>
                        <a:t>          </a:t>
                      </a:r>
                      <a:endParaRPr lang="fr-FR" dirty="0"/>
                    </a:p>
                  </a:txBody>
                  <a:tcPr marL="91442" marR="9144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Valeur énergétique(en </a:t>
                      </a:r>
                      <a:r>
                        <a:rPr lang="fr-FR" dirty="0" err="1" smtClean="0"/>
                        <a:t>Kcalorie</a:t>
                      </a:r>
                      <a:r>
                        <a:rPr lang="fr-FR" dirty="0" smtClean="0"/>
                        <a:t>/100g) </a:t>
                      </a:r>
                      <a:r>
                        <a:rPr lang="ar-MA" dirty="0" smtClean="0"/>
                        <a:t> قيمة الطاقة</a:t>
                      </a:r>
                      <a:r>
                        <a:rPr lang="fr-FR" dirty="0" smtClean="0"/>
                        <a:t> </a:t>
                      </a:r>
                    </a:p>
                    <a:p>
                      <a:endParaRPr lang="fr-FR" dirty="0"/>
                    </a:p>
                  </a:txBody>
                  <a:tcPr marL="91442" marR="91442"/>
                </a:tc>
              </a:tr>
              <a:tr h="370840">
                <a:tc>
                  <a:txBody>
                    <a:bodyPr/>
                    <a:lstStyle/>
                    <a:p>
                      <a:r>
                        <a:rPr lang="fr-FR" dirty="0" smtClean="0"/>
                        <a:t>Pain(baguette)                                          </a:t>
                      </a:r>
                      <a:r>
                        <a:rPr lang="ar-MA" dirty="0" smtClean="0"/>
                        <a:t> خبز</a:t>
                      </a:r>
                      <a:r>
                        <a:rPr lang="fr-FR" dirty="0" smtClean="0"/>
                        <a:t> </a:t>
                      </a:r>
                      <a:endParaRPr lang="fr-FR" dirty="0"/>
                    </a:p>
                  </a:txBody>
                  <a:tcPr marL="91442" marR="91442"/>
                </a:tc>
                <a:tc>
                  <a:txBody>
                    <a:bodyPr/>
                    <a:lstStyle/>
                    <a:p>
                      <a:r>
                        <a:rPr lang="fr-FR" dirty="0" smtClean="0"/>
                        <a:t>254</a:t>
                      </a:r>
                      <a:endParaRPr lang="fr-FR" dirty="0"/>
                    </a:p>
                  </a:txBody>
                  <a:tcPr marL="91442" marR="91442"/>
                </a:tc>
              </a:tr>
              <a:tr h="370840">
                <a:tc>
                  <a:txBody>
                    <a:bodyPr/>
                    <a:lstStyle/>
                    <a:p>
                      <a:r>
                        <a:rPr lang="fr-FR" dirty="0" smtClean="0"/>
                        <a:t>Cake</a:t>
                      </a:r>
                      <a:endParaRPr lang="fr-FR" dirty="0"/>
                    </a:p>
                  </a:txBody>
                  <a:tcPr marL="91442" marR="91442"/>
                </a:tc>
                <a:tc>
                  <a:txBody>
                    <a:bodyPr/>
                    <a:lstStyle/>
                    <a:p>
                      <a:r>
                        <a:rPr lang="fr-FR" dirty="0" smtClean="0"/>
                        <a:t>413</a:t>
                      </a:r>
                      <a:endParaRPr lang="fr-FR" dirty="0"/>
                    </a:p>
                  </a:txBody>
                  <a:tcPr marL="91442" marR="91442"/>
                </a:tc>
              </a:tr>
              <a:tr h="370840">
                <a:tc>
                  <a:txBody>
                    <a:bodyPr/>
                    <a:lstStyle/>
                    <a:p>
                      <a:r>
                        <a:rPr lang="fr-FR" dirty="0" smtClean="0"/>
                        <a:t>Côtelettes </a:t>
                      </a:r>
                      <a:r>
                        <a:rPr lang="fr-FR" smtClean="0"/>
                        <a:t>d’agneau                       </a:t>
                      </a:r>
                      <a:r>
                        <a:rPr lang="ar-MA" dirty="0" smtClean="0"/>
                        <a:t>لحم (غنم)</a:t>
                      </a:r>
                      <a:endParaRPr lang="fr-FR" dirty="0"/>
                    </a:p>
                  </a:txBody>
                  <a:tcPr marL="91442" marR="91442"/>
                </a:tc>
                <a:tc>
                  <a:txBody>
                    <a:bodyPr/>
                    <a:lstStyle/>
                    <a:p>
                      <a:r>
                        <a:rPr lang="fr-FR" dirty="0" smtClean="0"/>
                        <a:t>330</a:t>
                      </a:r>
                      <a:endParaRPr lang="fr-FR" dirty="0"/>
                    </a:p>
                  </a:txBody>
                  <a:tcPr marL="91442" marR="91442"/>
                </a:tc>
              </a:tr>
              <a:tr h="370840">
                <a:tc>
                  <a:txBody>
                    <a:bodyPr/>
                    <a:lstStyle/>
                    <a:p>
                      <a:r>
                        <a:rPr lang="fr-FR" dirty="0" smtClean="0"/>
                        <a:t>Veau                                                   </a:t>
                      </a:r>
                      <a:r>
                        <a:rPr lang="ar-MA" dirty="0" smtClean="0"/>
                        <a:t>لحم(بقر)</a:t>
                      </a:r>
                      <a:r>
                        <a:rPr lang="fr-FR" dirty="0" smtClean="0"/>
                        <a:t>    </a:t>
                      </a:r>
                      <a:endParaRPr lang="fr-FR" dirty="0"/>
                    </a:p>
                  </a:txBody>
                  <a:tcPr marL="91442" marR="91442"/>
                </a:tc>
                <a:tc>
                  <a:txBody>
                    <a:bodyPr/>
                    <a:lstStyle/>
                    <a:p>
                      <a:r>
                        <a:rPr lang="fr-FR" dirty="0" smtClean="0"/>
                        <a:t>130-168</a:t>
                      </a:r>
                      <a:endParaRPr lang="fr-FR" dirty="0"/>
                    </a:p>
                  </a:txBody>
                  <a:tcPr marL="91442" marR="91442"/>
                </a:tc>
              </a:tr>
              <a:tr h="370840">
                <a:tc>
                  <a:txBody>
                    <a:bodyPr/>
                    <a:lstStyle/>
                    <a:p>
                      <a:r>
                        <a:rPr lang="fr-FR" dirty="0" smtClean="0"/>
                        <a:t>Poulet                                                     </a:t>
                      </a:r>
                      <a:r>
                        <a:rPr lang="ar-MA" dirty="0" smtClean="0"/>
                        <a:t>دجاج</a:t>
                      </a:r>
                      <a:r>
                        <a:rPr lang="fr-FR" dirty="0" smtClean="0"/>
                        <a:t>   </a:t>
                      </a:r>
                      <a:endParaRPr lang="fr-FR" dirty="0"/>
                    </a:p>
                  </a:txBody>
                  <a:tcPr marL="91442" marR="91442"/>
                </a:tc>
                <a:tc>
                  <a:txBody>
                    <a:bodyPr/>
                    <a:lstStyle/>
                    <a:p>
                      <a:r>
                        <a:rPr lang="fr-FR" dirty="0" smtClean="0"/>
                        <a:t>115-169</a:t>
                      </a:r>
                      <a:endParaRPr lang="fr-FR" dirty="0"/>
                    </a:p>
                  </a:txBody>
                  <a:tcPr marL="91442" marR="91442"/>
                </a:tc>
              </a:tr>
              <a:tr h="370840">
                <a:tc>
                  <a:txBody>
                    <a:bodyPr/>
                    <a:lstStyle/>
                    <a:p>
                      <a:r>
                        <a:rPr lang="fr-FR" dirty="0" smtClean="0"/>
                        <a:t>Beurre                                                      </a:t>
                      </a:r>
                      <a:r>
                        <a:rPr lang="ar-MA" dirty="0" smtClean="0"/>
                        <a:t>زبده</a:t>
                      </a:r>
                      <a:r>
                        <a:rPr lang="fr-FR" dirty="0" smtClean="0"/>
                        <a:t>  </a:t>
                      </a:r>
                      <a:endParaRPr lang="fr-FR" dirty="0"/>
                    </a:p>
                  </a:txBody>
                  <a:tcPr marL="91442" marR="91442"/>
                </a:tc>
                <a:tc>
                  <a:txBody>
                    <a:bodyPr/>
                    <a:lstStyle/>
                    <a:p>
                      <a:r>
                        <a:rPr lang="fr-FR" dirty="0" smtClean="0"/>
                        <a:t>761</a:t>
                      </a:r>
                      <a:endParaRPr lang="fr-FR" dirty="0"/>
                    </a:p>
                  </a:txBody>
                  <a:tcPr marL="91442" marR="91442"/>
                </a:tc>
              </a:tr>
              <a:tr h="370840">
                <a:tc>
                  <a:txBody>
                    <a:bodyPr/>
                    <a:lstStyle/>
                    <a:p>
                      <a:r>
                        <a:rPr lang="fr-FR" dirty="0" smtClean="0"/>
                        <a:t>Lait entier                                </a:t>
                      </a:r>
                      <a:r>
                        <a:rPr lang="ar-MA" dirty="0" smtClean="0"/>
                        <a:t>حليب كامل الدسم</a:t>
                      </a:r>
                      <a:r>
                        <a:rPr lang="fr-FR" dirty="0" smtClean="0"/>
                        <a:t>               </a:t>
                      </a:r>
                      <a:endParaRPr lang="fr-FR" dirty="0"/>
                    </a:p>
                  </a:txBody>
                  <a:tcPr marL="91442" marR="91442"/>
                </a:tc>
                <a:tc>
                  <a:txBody>
                    <a:bodyPr/>
                    <a:lstStyle/>
                    <a:p>
                      <a:r>
                        <a:rPr lang="fr-FR" dirty="0" smtClean="0"/>
                        <a:t>67</a:t>
                      </a:r>
                      <a:endParaRPr lang="fr-FR" dirty="0"/>
                    </a:p>
                  </a:txBody>
                  <a:tcPr marL="91442" marR="91442"/>
                </a:tc>
              </a:tr>
            </a:tbl>
          </a:graphicData>
        </a:graphic>
      </p:graphicFrame>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aphicFrame>
        <p:nvGraphicFramePr>
          <p:cNvPr id="4" name="Espace réservé du contenu 3"/>
          <p:cNvGraphicFramePr>
            <a:graphicFrameLocks noGrp="1"/>
          </p:cNvGraphicFramePr>
          <p:nvPr>
            <p:ph idx="1"/>
          </p:nvPr>
        </p:nvGraphicFramePr>
        <p:xfrm>
          <a:off x="457200" y="1600200"/>
          <a:ext cx="8229600" cy="249428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fr-FR" dirty="0" smtClean="0"/>
                        <a:t>Aliment </a:t>
                      </a:r>
                      <a:r>
                        <a:rPr lang="fr-FR" baseline="0" dirty="0" smtClean="0"/>
                        <a:t>                                          </a:t>
                      </a:r>
                      <a:r>
                        <a:rPr lang="ar-MA" dirty="0" smtClean="0"/>
                        <a:t>نوع الغذاء</a:t>
                      </a:r>
                      <a:endParaRPr lang="fr-FR" dirty="0"/>
                    </a:p>
                  </a:txBody>
                  <a:tcPr marL="91442" marR="91442"/>
                </a:tc>
                <a:tc>
                  <a:txBody>
                    <a:bodyPr/>
                    <a:lstStyle/>
                    <a:p>
                      <a:r>
                        <a:rPr lang="fr-FR" dirty="0" smtClean="0"/>
                        <a:t>Valeur énergétique(</a:t>
                      </a:r>
                      <a:r>
                        <a:rPr lang="fr-FR" dirty="0" err="1" smtClean="0"/>
                        <a:t>Kcalorie</a:t>
                      </a:r>
                      <a:r>
                        <a:rPr lang="fr-FR" dirty="0" smtClean="0"/>
                        <a:t>/100g)</a:t>
                      </a:r>
                      <a:r>
                        <a:rPr lang="fr-FR" baseline="0" dirty="0" smtClean="0"/>
                        <a:t>     </a:t>
                      </a:r>
                      <a:r>
                        <a:rPr lang="ar-MA" dirty="0" smtClean="0"/>
                        <a:t> </a:t>
                      </a:r>
                      <a:r>
                        <a:rPr lang="fr-FR" dirty="0" smtClean="0"/>
                        <a:t>  </a:t>
                      </a:r>
                      <a:r>
                        <a:rPr lang="ar-MA" dirty="0" smtClean="0"/>
                        <a:t> الطاقة</a:t>
                      </a:r>
                      <a:r>
                        <a:rPr lang="fr-FR" dirty="0" smtClean="0"/>
                        <a:t> </a:t>
                      </a:r>
                      <a:r>
                        <a:rPr lang="ar-MA" dirty="0" smtClean="0"/>
                        <a:t>قيمة</a:t>
                      </a:r>
                      <a:endParaRPr lang="fr-FR" dirty="0"/>
                    </a:p>
                  </a:txBody>
                  <a:tcPr marL="91442" marR="91442"/>
                </a:tc>
              </a:tr>
              <a:tr h="370840">
                <a:tc>
                  <a:txBody>
                    <a:bodyPr/>
                    <a:lstStyle/>
                    <a:p>
                      <a:r>
                        <a:rPr lang="fr-FR" dirty="0" smtClean="0"/>
                        <a:t>Glace(vanille)                                        </a:t>
                      </a:r>
                      <a:r>
                        <a:rPr lang="ar-MA" dirty="0" smtClean="0"/>
                        <a:t>مثلجات</a:t>
                      </a:r>
                      <a:r>
                        <a:rPr lang="fr-FR" dirty="0" smtClean="0"/>
                        <a:t>                   </a:t>
                      </a:r>
                      <a:endParaRPr lang="fr-FR" dirty="0"/>
                    </a:p>
                  </a:txBody>
                  <a:tcPr marL="91442" marR="91442"/>
                </a:tc>
                <a:tc>
                  <a:txBody>
                    <a:bodyPr/>
                    <a:lstStyle/>
                    <a:p>
                      <a:r>
                        <a:rPr lang="fr-FR" dirty="0" smtClean="0"/>
                        <a:t>186</a:t>
                      </a:r>
                      <a:endParaRPr lang="fr-FR" dirty="0"/>
                    </a:p>
                  </a:txBody>
                  <a:tcPr marL="91442" marR="91442"/>
                </a:tc>
              </a:tr>
              <a:tr h="370840">
                <a:tc>
                  <a:txBody>
                    <a:bodyPr/>
                    <a:lstStyle/>
                    <a:p>
                      <a:r>
                        <a:rPr lang="fr-FR" dirty="0" smtClean="0"/>
                        <a:t>Yaourt(bifidus)                          </a:t>
                      </a:r>
                      <a:r>
                        <a:rPr lang="ar-MA" dirty="0" smtClean="0"/>
                        <a:t>زبادي(</a:t>
                      </a:r>
                      <a:r>
                        <a:rPr lang="ar-MA" dirty="0" err="1" smtClean="0"/>
                        <a:t>يوغرت</a:t>
                      </a:r>
                      <a:r>
                        <a:rPr lang="ar-MA" dirty="0" smtClean="0"/>
                        <a:t>)</a:t>
                      </a:r>
                      <a:r>
                        <a:rPr lang="fr-FR" dirty="0" smtClean="0"/>
                        <a:t>  </a:t>
                      </a:r>
                      <a:r>
                        <a:rPr lang="fr-FR" baseline="0" dirty="0" smtClean="0"/>
                        <a:t>           </a:t>
                      </a:r>
                      <a:endParaRPr lang="fr-FR" dirty="0"/>
                    </a:p>
                  </a:txBody>
                  <a:tcPr marL="91442" marR="91442"/>
                </a:tc>
                <a:tc>
                  <a:txBody>
                    <a:bodyPr/>
                    <a:lstStyle/>
                    <a:p>
                      <a:r>
                        <a:rPr lang="fr-FR" dirty="0" smtClean="0"/>
                        <a:t>57</a:t>
                      </a:r>
                      <a:endParaRPr lang="fr-FR" dirty="0"/>
                    </a:p>
                  </a:txBody>
                  <a:tcPr marL="91442" marR="91442"/>
                </a:tc>
              </a:tr>
              <a:tr h="370840">
                <a:tc>
                  <a:txBody>
                    <a:bodyPr/>
                    <a:lstStyle/>
                    <a:p>
                      <a:r>
                        <a:rPr lang="fr-FR" dirty="0" smtClean="0"/>
                        <a:t>Orange                                                    </a:t>
                      </a:r>
                      <a:r>
                        <a:rPr lang="ar-MA" dirty="0" smtClean="0"/>
                        <a:t>برتقال</a:t>
                      </a:r>
                      <a:r>
                        <a:rPr lang="fr-FR" dirty="0" smtClean="0"/>
                        <a:t>         </a:t>
                      </a:r>
                      <a:endParaRPr lang="fr-FR" dirty="0"/>
                    </a:p>
                  </a:txBody>
                  <a:tcPr marL="91442" marR="91442"/>
                </a:tc>
                <a:tc>
                  <a:txBody>
                    <a:bodyPr/>
                    <a:lstStyle/>
                    <a:p>
                      <a:r>
                        <a:rPr lang="fr-FR" dirty="0" smtClean="0"/>
                        <a:t>50</a:t>
                      </a:r>
                      <a:endParaRPr lang="fr-FR" dirty="0"/>
                    </a:p>
                  </a:txBody>
                  <a:tcPr marL="91442" marR="91442"/>
                </a:tc>
              </a:tr>
              <a:tr h="370840">
                <a:tc>
                  <a:txBody>
                    <a:bodyPr/>
                    <a:lstStyle/>
                    <a:p>
                      <a:r>
                        <a:rPr lang="fr-FR" dirty="0" smtClean="0"/>
                        <a:t>Tomate                                                   </a:t>
                      </a:r>
                      <a:r>
                        <a:rPr lang="ar-MA" dirty="0" smtClean="0"/>
                        <a:t>طماطم</a:t>
                      </a:r>
                      <a:r>
                        <a:rPr lang="fr-FR" dirty="0" smtClean="0"/>
                        <a:t>          </a:t>
                      </a:r>
                      <a:endParaRPr lang="fr-FR" dirty="0"/>
                    </a:p>
                  </a:txBody>
                  <a:tcPr marL="91442" marR="91442"/>
                </a:tc>
                <a:tc>
                  <a:txBody>
                    <a:bodyPr/>
                    <a:lstStyle/>
                    <a:p>
                      <a:r>
                        <a:rPr lang="fr-FR" dirty="0" smtClean="0"/>
                        <a:t>23</a:t>
                      </a:r>
                      <a:endParaRPr lang="fr-FR" dirty="0"/>
                    </a:p>
                  </a:txBody>
                  <a:tcPr marL="91442" marR="91442"/>
                </a:tc>
              </a:tr>
              <a:tr h="370840">
                <a:tc>
                  <a:txBody>
                    <a:bodyPr/>
                    <a:lstStyle/>
                    <a:p>
                      <a:r>
                        <a:rPr lang="fr-FR" dirty="0" smtClean="0"/>
                        <a:t>Pomme de terre                                  </a:t>
                      </a:r>
                      <a:r>
                        <a:rPr lang="ar-MA" dirty="0" smtClean="0"/>
                        <a:t>بطاطس</a:t>
                      </a:r>
                      <a:r>
                        <a:rPr lang="fr-FR" dirty="0" smtClean="0"/>
                        <a:t>                      </a:t>
                      </a:r>
                      <a:endParaRPr lang="fr-FR" dirty="0"/>
                    </a:p>
                  </a:txBody>
                  <a:tcPr marL="91442" marR="91442"/>
                </a:tc>
                <a:tc>
                  <a:txBody>
                    <a:bodyPr/>
                    <a:lstStyle/>
                    <a:p>
                      <a:r>
                        <a:rPr lang="fr-FR" dirty="0" smtClean="0"/>
                        <a:t>76</a:t>
                      </a:r>
                      <a:endParaRPr lang="fr-FR" dirty="0"/>
                    </a:p>
                  </a:txBody>
                  <a:tcPr marL="91442" marR="91442"/>
                </a:tc>
              </a:tr>
            </a:tbl>
          </a:graphicData>
        </a:graphic>
      </p:graphicFrame>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aphicFrame>
        <p:nvGraphicFramePr>
          <p:cNvPr id="4" name="Espace réservé du contenu 3"/>
          <p:cNvGraphicFramePr>
            <a:graphicFrameLocks noGrp="1"/>
          </p:cNvGraphicFramePr>
          <p:nvPr>
            <p:ph idx="1"/>
          </p:nvPr>
        </p:nvGraphicFramePr>
        <p:xfrm>
          <a:off x="457200" y="1600200"/>
          <a:ext cx="8229600" cy="3139440"/>
        </p:xfrm>
        <a:graphic>
          <a:graphicData uri="http://schemas.openxmlformats.org/drawingml/2006/table">
            <a:tbl>
              <a:tblPr firstRow="1" bandRow="1">
                <a:tableStyleId>{5C22544A-7EE6-4342-B048-85BDC9FD1C3A}</a:tableStyleId>
              </a:tblPr>
              <a:tblGrid>
                <a:gridCol w="4186238"/>
                <a:gridCol w="4043362"/>
              </a:tblGrid>
              <a:tr h="370840">
                <a:tc>
                  <a:txBody>
                    <a:bodyPr/>
                    <a:lstStyle/>
                    <a:p>
                      <a:r>
                        <a:rPr lang="fr-FR" dirty="0" smtClean="0"/>
                        <a:t>Aliment                                           </a:t>
                      </a:r>
                      <a:r>
                        <a:rPr lang="ar-MA" dirty="0" smtClean="0"/>
                        <a:t>نوع الغذاء</a:t>
                      </a:r>
                      <a:r>
                        <a:rPr lang="fr-FR" dirty="0" smtClean="0"/>
                        <a:t>  </a:t>
                      </a:r>
                      <a:endParaRPr lang="fr-FR" dirty="0"/>
                    </a:p>
                  </a:txBody>
                  <a:tcPr marL="91442" marR="9144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Valeur énergétique(</a:t>
                      </a:r>
                      <a:r>
                        <a:rPr lang="fr-FR" dirty="0" err="1" smtClean="0"/>
                        <a:t>Kcalorie</a:t>
                      </a:r>
                      <a:r>
                        <a:rPr lang="fr-FR" dirty="0" smtClean="0"/>
                        <a:t>/100g)</a:t>
                      </a:r>
                      <a:r>
                        <a:rPr lang="ar-MA" dirty="0" smtClean="0"/>
                        <a:t> </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ar-MA" dirty="0" smtClean="0"/>
                        <a:t>قيمة الطاقة</a:t>
                      </a:r>
                      <a:r>
                        <a:rPr lang="fr-FR" dirty="0" smtClean="0"/>
                        <a:t> </a:t>
                      </a:r>
                    </a:p>
                    <a:p>
                      <a:endParaRPr lang="fr-FR" dirty="0"/>
                    </a:p>
                  </a:txBody>
                  <a:tcPr marL="91442" marR="91442"/>
                </a:tc>
              </a:tr>
              <a:tr h="370840">
                <a:tc>
                  <a:txBody>
                    <a:bodyPr/>
                    <a:lstStyle/>
                    <a:p>
                      <a:r>
                        <a:rPr lang="fr-FR" dirty="0" smtClean="0"/>
                        <a:t>Pomme                                                      </a:t>
                      </a:r>
                      <a:r>
                        <a:rPr lang="ar-MA" dirty="0" smtClean="0"/>
                        <a:t>تفاح </a:t>
                      </a:r>
                      <a:r>
                        <a:rPr lang="fr-FR" dirty="0" smtClean="0"/>
                        <a:t>  </a:t>
                      </a:r>
                      <a:endParaRPr lang="fr-FR" dirty="0"/>
                    </a:p>
                  </a:txBody>
                  <a:tcPr marL="91442" marR="91442"/>
                </a:tc>
                <a:tc>
                  <a:txBody>
                    <a:bodyPr/>
                    <a:lstStyle/>
                    <a:p>
                      <a:r>
                        <a:rPr lang="fr-FR" dirty="0" smtClean="0"/>
                        <a:t>52</a:t>
                      </a:r>
                      <a:endParaRPr lang="fr-FR" dirty="0"/>
                    </a:p>
                  </a:txBody>
                  <a:tcPr marL="91442" marR="91442"/>
                </a:tc>
              </a:tr>
              <a:tr h="370840">
                <a:tc>
                  <a:txBody>
                    <a:bodyPr/>
                    <a:lstStyle/>
                    <a:p>
                      <a:r>
                        <a:rPr lang="fr-FR" dirty="0" smtClean="0"/>
                        <a:t>Pastèque                                                   </a:t>
                      </a:r>
                      <a:r>
                        <a:rPr lang="ar-MA" dirty="0" smtClean="0"/>
                        <a:t>بطيخ</a:t>
                      </a:r>
                      <a:endParaRPr lang="fr-FR" dirty="0"/>
                    </a:p>
                  </a:txBody>
                  <a:tcPr marL="91442" marR="91442"/>
                </a:tc>
                <a:tc>
                  <a:txBody>
                    <a:bodyPr/>
                    <a:lstStyle/>
                    <a:p>
                      <a:r>
                        <a:rPr lang="fr-FR" dirty="0" smtClean="0"/>
                        <a:t>25</a:t>
                      </a:r>
                      <a:endParaRPr lang="fr-FR" dirty="0"/>
                    </a:p>
                  </a:txBody>
                  <a:tcPr marL="91442" marR="91442"/>
                </a:tc>
              </a:tr>
              <a:tr h="370840">
                <a:tc>
                  <a:txBody>
                    <a:bodyPr/>
                    <a:lstStyle/>
                    <a:p>
                      <a:r>
                        <a:rPr lang="fr-FR" dirty="0" smtClean="0"/>
                        <a:t>Amande                                                      </a:t>
                      </a:r>
                      <a:r>
                        <a:rPr lang="ar-MA" dirty="0" smtClean="0"/>
                        <a:t>لوز</a:t>
                      </a:r>
                      <a:r>
                        <a:rPr lang="fr-FR" dirty="0" smtClean="0"/>
                        <a:t>             </a:t>
                      </a:r>
                      <a:endParaRPr lang="fr-FR" dirty="0"/>
                    </a:p>
                  </a:txBody>
                  <a:tcPr marL="91442" marR="91442"/>
                </a:tc>
                <a:tc>
                  <a:txBody>
                    <a:bodyPr/>
                    <a:lstStyle/>
                    <a:p>
                      <a:r>
                        <a:rPr lang="fr-FR" dirty="0" smtClean="0"/>
                        <a:t>350</a:t>
                      </a:r>
                      <a:endParaRPr lang="fr-FR" dirty="0"/>
                    </a:p>
                  </a:txBody>
                  <a:tcPr marL="91442" marR="91442"/>
                </a:tc>
              </a:tr>
              <a:tr h="370840">
                <a:tc>
                  <a:txBody>
                    <a:bodyPr/>
                    <a:lstStyle/>
                    <a:p>
                      <a:r>
                        <a:rPr lang="fr-FR" dirty="0" smtClean="0"/>
                        <a:t>Œuf                                                            </a:t>
                      </a:r>
                      <a:r>
                        <a:rPr lang="ar-MA" dirty="0" smtClean="0"/>
                        <a:t> بيض</a:t>
                      </a:r>
                      <a:r>
                        <a:rPr lang="fr-FR" dirty="0" smtClean="0"/>
                        <a:t>                                         </a:t>
                      </a:r>
                      <a:endParaRPr lang="fr-FR" dirty="0"/>
                    </a:p>
                  </a:txBody>
                  <a:tcPr marL="91442" marR="91442"/>
                </a:tc>
                <a:tc>
                  <a:txBody>
                    <a:bodyPr/>
                    <a:lstStyle/>
                    <a:p>
                      <a:r>
                        <a:rPr lang="fr-FR" dirty="0" smtClean="0"/>
                        <a:t>162</a:t>
                      </a:r>
                      <a:endParaRPr lang="fr-FR" dirty="0"/>
                    </a:p>
                  </a:txBody>
                  <a:tcPr marL="91442" marR="91442"/>
                </a:tc>
              </a:tr>
              <a:tr h="370840">
                <a:tc>
                  <a:txBody>
                    <a:bodyPr/>
                    <a:lstStyle/>
                    <a:p>
                      <a:r>
                        <a:rPr lang="fr-FR" dirty="0" smtClean="0"/>
                        <a:t>Crevette                                                  </a:t>
                      </a:r>
                      <a:r>
                        <a:rPr lang="ar-MA" dirty="0" err="1" smtClean="0"/>
                        <a:t>قريدس</a:t>
                      </a:r>
                      <a:r>
                        <a:rPr lang="fr-FR" dirty="0" smtClean="0"/>
                        <a:t>          </a:t>
                      </a:r>
                      <a:endParaRPr lang="fr-FR" dirty="0"/>
                    </a:p>
                  </a:txBody>
                  <a:tcPr marL="91442" marR="91442"/>
                </a:tc>
                <a:tc>
                  <a:txBody>
                    <a:bodyPr/>
                    <a:lstStyle/>
                    <a:p>
                      <a:r>
                        <a:rPr lang="fr-FR" dirty="0" smtClean="0"/>
                        <a:t>80</a:t>
                      </a:r>
                      <a:endParaRPr lang="fr-FR" dirty="0"/>
                    </a:p>
                  </a:txBody>
                  <a:tcPr marL="91442" marR="91442"/>
                </a:tc>
              </a:tr>
              <a:tr h="370840">
                <a:tc>
                  <a:txBody>
                    <a:bodyPr/>
                    <a:lstStyle/>
                    <a:p>
                      <a:r>
                        <a:rPr lang="fr-FR" dirty="0" smtClean="0"/>
                        <a:t>Sardine                                                   </a:t>
                      </a:r>
                      <a:r>
                        <a:rPr lang="ar-MA" dirty="0" smtClean="0"/>
                        <a:t>سردين</a:t>
                      </a:r>
                      <a:r>
                        <a:rPr lang="fr-FR" dirty="0" smtClean="0"/>
                        <a:t>                               </a:t>
                      </a:r>
                      <a:endParaRPr lang="fr-FR" dirty="0"/>
                    </a:p>
                  </a:txBody>
                  <a:tcPr marL="91442" marR="91442"/>
                </a:tc>
                <a:tc>
                  <a:txBody>
                    <a:bodyPr/>
                    <a:lstStyle/>
                    <a:p>
                      <a:r>
                        <a:rPr lang="fr-FR" dirty="0" smtClean="0"/>
                        <a:t>154</a:t>
                      </a:r>
                      <a:endParaRPr lang="fr-FR" dirty="0"/>
                    </a:p>
                  </a:txBody>
                  <a:tcPr marL="91442" marR="91442"/>
                </a:tc>
              </a:tr>
            </a:tbl>
          </a:graphicData>
        </a:graphic>
      </p:graphicFrame>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De combien d'énergie avons nous besoin par jour ?</a:t>
            </a:r>
            <a:endParaRPr lang="fr-FR" dirty="0"/>
          </a:p>
        </p:txBody>
      </p:sp>
      <p:sp>
        <p:nvSpPr>
          <p:cNvPr id="3" name="Espace réservé du contenu 2"/>
          <p:cNvSpPr>
            <a:spLocks noGrp="1"/>
          </p:cNvSpPr>
          <p:nvPr>
            <p:ph idx="1"/>
          </p:nvPr>
        </p:nvSpPr>
        <p:spPr/>
        <p:txBody>
          <a:bodyPr>
            <a:normAutofit/>
          </a:bodyPr>
          <a:lstStyle/>
          <a:p>
            <a:pPr>
              <a:buNone/>
            </a:pPr>
            <a:endParaRPr lang="fr-FR" dirty="0" smtClean="0"/>
          </a:p>
          <a:p>
            <a:pPr>
              <a:buNone/>
            </a:pPr>
            <a:r>
              <a:rPr lang="fr-FR" dirty="0" smtClean="0"/>
              <a:t>   Les besoins en énergie dépendent de l'âge de l'individu, mais aussi de son sexe (garçon ou fille),  de sa taille (un grand doit manger plus qu'un petit !), mais aussi de nos activités physiques forcément, car nos aliments doivent couvrir les dépenses énergétiques que nous faisons toute la journée.</a:t>
            </a:r>
          </a:p>
          <a:p>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Pourquoi est-il important de se laver les mains après les toilettes? </a:t>
            </a:r>
            <a:endParaRPr lang="fr-FR" dirty="0"/>
          </a:p>
        </p:txBody>
      </p:sp>
      <p:sp>
        <p:nvSpPr>
          <p:cNvPr id="3" name="Espace réservé du contenu 2"/>
          <p:cNvSpPr>
            <a:spLocks noGrp="1"/>
          </p:cNvSpPr>
          <p:nvPr>
            <p:ph idx="1"/>
          </p:nvPr>
        </p:nvSpPr>
        <p:spPr/>
        <p:txBody>
          <a:bodyPr/>
          <a:lstStyle/>
          <a:p>
            <a:pPr>
              <a:buNone/>
            </a:pPr>
            <a:r>
              <a:rPr lang="fr-FR" dirty="0" smtClean="0"/>
              <a:t>  On trouve environ une vingtaine d’unités de bactéries sur un siège de toilettes ,en conséquence, il est vital de prendre conscience de la grande importance de l’hygiène de mains et de  laver celles-ci après avoir fait « pipi ou caca »</a:t>
            </a:r>
            <a:endParaRPr lang="fr-FR"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Besoins quotidiens en calories</a:t>
            </a:r>
            <a:endParaRPr lang="fr-FR" dirty="0"/>
          </a:p>
        </p:txBody>
      </p:sp>
      <p:sp>
        <p:nvSpPr>
          <p:cNvPr id="3" name="Espace réservé du contenu 2"/>
          <p:cNvSpPr>
            <a:spLocks noGrp="1"/>
          </p:cNvSpPr>
          <p:nvPr>
            <p:ph idx="1"/>
          </p:nvPr>
        </p:nvSpPr>
        <p:spPr/>
        <p:txBody>
          <a:bodyPr>
            <a:normAutofit fontScale="62500" lnSpcReduction="20000"/>
          </a:bodyPr>
          <a:lstStyle/>
          <a:p>
            <a:pPr>
              <a:buNone/>
            </a:pPr>
            <a:r>
              <a:rPr lang="fr-FR" b="1" dirty="0" smtClean="0"/>
              <a:t>             </a:t>
            </a:r>
          </a:p>
          <a:p>
            <a:pPr>
              <a:buNone/>
            </a:pPr>
            <a:r>
              <a:rPr lang="fr-FR" b="1" smtClean="0"/>
              <a:t>             </a:t>
            </a:r>
            <a:r>
              <a:rPr lang="fr-FR" b="1" dirty="0" smtClean="0"/>
              <a:t>homme</a:t>
            </a:r>
          </a:p>
          <a:p>
            <a:r>
              <a:rPr lang="fr-FR" dirty="0" smtClean="0"/>
              <a:t>Activité faible (moins de 30 minutes d'activité par jour) : 2 100 </a:t>
            </a:r>
            <a:r>
              <a:rPr lang="fr-FR" dirty="0" err="1" smtClean="0"/>
              <a:t>Kcalories</a:t>
            </a:r>
            <a:r>
              <a:rPr lang="fr-FR" dirty="0" smtClean="0"/>
              <a:t>.</a:t>
            </a:r>
          </a:p>
          <a:p>
            <a:r>
              <a:rPr lang="fr-FR" dirty="0" smtClean="0"/>
              <a:t>Activité modérée (30 minutes d'activité chaque jour) : 2500 à 2 700 </a:t>
            </a:r>
            <a:r>
              <a:rPr lang="fr-FR" dirty="0" err="1" smtClean="0"/>
              <a:t>Kcalories</a:t>
            </a:r>
            <a:r>
              <a:rPr lang="fr-FR" dirty="0" smtClean="0"/>
              <a:t>.</a:t>
            </a:r>
          </a:p>
          <a:p>
            <a:r>
              <a:rPr lang="fr-FR" dirty="0" smtClean="0"/>
              <a:t>Activité forte (plus de 1 heure d'activité par jour) : 3 000 à 3 500 </a:t>
            </a:r>
            <a:r>
              <a:rPr lang="fr-FR" dirty="0" err="1" smtClean="0"/>
              <a:t>Kcalories</a:t>
            </a:r>
            <a:r>
              <a:rPr lang="fr-FR" dirty="0" smtClean="0"/>
              <a:t>.</a:t>
            </a:r>
          </a:p>
          <a:p>
            <a:endParaRPr lang="fr-FR" dirty="0" smtClean="0"/>
          </a:p>
          <a:p>
            <a:r>
              <a:rPr lang="fr-FR" dirty="0" smtClean="0"/>
              <a:t/>
            </a:r>
            <a:br>
              <a:rPr lang="fr-FR" dirty="0" smtClean="0"/>
            </a:br>
            <a:r>
              <a:rPr lang="fr-FR" b="1" dirty="0" smtClean="0"/>
              <a:t>         femme</a:t>
            </a:r>
          </a:p>
          <a:p>
            <a:r>
              <a:rPr lang="fr-FR" dirty="0" smtClean="0"/>
              <a:t>Activité faible (moins de 30 minutes d'activité par jour) : 1 800 </a:t>
            </a:r>
            <a:r>
              <a:rPr lang="fr-FR" dirty="0" err="1" smtClean="0"/>
              <a:t>Kcalories</a:t>
            </a:r>
            <a:r>
              <a:rPr lang="fr-FR" dirty="0" smtClean="0"/>
              <a:t>.</a:t>
            </a:r>
          </a:p>
          <a:p>
            <a:r>
              <a:rPr lang="fr-FR" dirty="0" smtClean="0"/>
              <a:t>Activité modérée (30 minutes d'activité chaque jour) : 2 000 </a:t>
            </a:r>
            <a:r>
              <a:rPr lang="fr-FR" dirty="0" err="1" smtClean="0"/>
              <a:t>Kcalories</a:t>
            </a:r>
            <a:r>
              <a:rPr lang="fr-FR" dirty="0" smtClean="0"/>
              <a:t>.</a:t>
            </a:r>
          </a:p>
          <a:p>
            <a:r>
              <a:rPr lang="fr-FR" dirty="0" smtClean="0"/>
              <a:t>Forte activité (plus d'1heure d'activité par jour) : 2 400 à 2 800 </a:t>
            </a:r>
            <a:r>
              <a:rPr lang="fr-FR" dirty="0" err="1" smtClean="0"/>
              <a:t>Kcalories</a:t>
            </a:r>
            <a:r>
              <a:rPr lang="fr-FR" dirty="0" smtClean="0"/>
              <a:t>.</a:t>
            </a:r>
          </a:p>
          <a:p>
            <a:r>
              <a:rPr lang="fr-FR" u="sng" dirty="0" smtClean="0">
                <a:hlinkClick r:id="rId2"/>
              </a:rPr>
              <a:t>Grossesse</a:t>
            </a:r>
            <a:r>
              <a:rPr lang="fr-FR" dirty="0" smtClean="0"/>
              <a:t> : 1 800 à 2 500 </a:t>
            </a:r>
            <a:r>
              <a:rPr lang="fr-FR" dirty="0" err="1" smtClean="0"/>
              <a:t>Kcalories</a:t>
            </a:r>
            <a:r>
              <a:rPr lang="fr-FR" dirty="0" smtClean="0"/>
              <a:t>.</a:t>
            </a:r>
          </a:p>
          <a:p>
            <a:endParaRPr lang="fr-FR" dirty="0"/>
          </a:p>
        </p:txBody>
      </p:sp>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Besoins alimentaires </a:t>
            </a:r>
            <a:r>
              <a:rPr lang="fr-FR" smtClean="0"/>
              <a:t>d’un enfant:</a:t>
            </a:r>
            <a:endParaRPr lang="fr-FR"/>
          </a:p>
        </p:txBody>
      </p:sp>
      <p:sp>
        <p:nvSpPr>
          <p:cNvPr id="3" name="Espace réservé du contenu 2"/>
          <p:cNvSpPr>
            <a:spLocks noGrp="1"/>
          </p:cNvSpPr>
          <p:nvPr>
            <p:ph idx="1"/>
          </p:nvPr>
        </p:nvSpPr>
        <p:spPr/>
        <p:txBody>
          <a:bodyPr/>
          <a:lstStyle/>
          <a:p>
            <a:r>
              <a:rPr lang="fr-FR" b="1" dirty="0" smtClean="0"/>
              <a:t>A partir de 3 ans votre enfant n’a plus une alimentation de bébé. Il mange comme vous, en adaptant les quantités. L’alimentation joue un rôle primordial dans sa croissance et sa santé, il est donc temps de lui apprendre à manger équilibré.</a:t>
            </a:r>
          </a:p>
          <a:p>
            <a:r>
              <a:rPr lang="fr-FR" b="1" dirty="0" smtClean="0"/>
              <a:t>Il peut manger de tout, apprenez-lui à varier ses aliments, et à les choisir</a:t>
            </a:r>
          </a:p>
          <a:p>
            <a:endParaRPr lang="fr-FR" dirty="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Besoins d’un enfant en calories</a:t>
            </a:r>
            <a:endParaRPr lang="fr-FR" dirty="0"/>
          </a:p>
        </p:txBody>
      </p:sp>
      <p:graphicFrame>
        <p:nvGraphicFramePr>
          <p:cNvPr id="4" name="Espace réservé du contenu 3"/>
          <p:cNvGraphicFramePr>
            <a:graphicFrameLocks noGrp="1"/>
          </p:cNvGraphicFramePr>
          <p:nvPr>
            <p:ph idx="1"/>
          </p:nvPr>
        </p:nvGraphicFramePr>
        <p:xfrm>
          <a:off x="457200" y="2214555"/>
          <a:ext cx="8229600" cy="3571899"/>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1190633">
                <a:tc>
                  <a:txBody>
                    <a:bodyPr/>
                    <a:lstStyle/>
                    <a:p>
                      <a:r>
                        <a:rPr lang="fr-FR" dirty="0" smtClean="0"/>
                        <a:t>Age</a:t>
                      </a:r>
                      <a:endParaRPr lang="fr-FR" dirty="0"/>
                    </a:p>
                  </a:txBody>
                  <a:tcPr/>
                </a:tc>
                <a:tc>
                  <a:txBody>
                    <a:bodyPr/>
                    <a:lstStyle/>
                    <a:p>
                      <a:r>
                        <a:rPr lang="fr-FR" dirty="0" smtClean="0"/>
                        <a:t>3ans</a:t>
                      </a:r>
                      <a:endParaRPr lang="fr-FR" dirty="0"/>
                    </a:p>
                  </a:txBody>
                  <a:tcPr/>
                </a:tc>
                <a:tc>
                  <a:txBody>
                    <a:bodyPr/>
                    <a:lstStyle/>
                    <a:p>
                      <a:r>
                        <a:rPr lang="fr-FR" dirty="0" smtClean="0"/>
                        <a:t>4ans</a:t>
                      </a:r>
                      <a:endParaRPr lang="fr-FR" dirty="0"/>
                    </a:p>
                  </a:txBody>
                  <a:tcPr/>
                </a:tc>
                <a:tc>
                  <a:txBody>
                    <a:bodyPr/>
                    <a:lstStyle/>
                    <a:p>
                      <a:r>
                        <a:rPr lang="fr-FR" dirty="0" smtClean="0"/>
                        <a:t>5ans</a:t>
                      </a:r>
                      <a:endParaRPr lang="fr-FR" dirty="0"/>
                    </a:p>
                  </a:txBody>
                  <a:tcPr/>
                </a:tc>
                <a:tc>
                  <a:txBody>
                    <a:bodyPr/>
                    <a:lstStyle/>
                    <a:p>
                      <a:r>
                        <a:rPr lang="fr-FR" dirty="0" smtClean="0"/>
                        <a:t>6ans</a:t>
                      </a:r>
                      <a:endParaRPr lang="fr-FR" dirty="0"/>
                    </a:p>
                  </a:txBody>
                  <a:tcPr/>
                </a:tc>
              </a:tr>
              <a:tr h="1190633">
                <a:tc>
                  <a:txBody>
                    <a:bodyPr/>
                    <a:lstStyle/>
                    <a:p>
                      <a:r>
                        <a:rPr lang="fr-FR" dirty="0" smtClean="0"/>
                        <a:t>Garçon</a:t>
                      </a:r>
                      <a:endParaRPr lang="fr-FR" dirty="0"/>
                    </a:p>
                  </a:txBody>
                  <a:tcPr/>
                </a:tc>
                <a:tc>
                  <a:txBody>
                    <a:bodyPr/>
                    <a:lstStyle/>
                    <a:p>
                      <a:r>
                        <a:rPr lang="fr-FR" dirty="0" smtClean="0"/>
                        <a:t>1200Kcal</a:t>
                      </a:r>
                      <a:endParaRPr lang="fr-FR" dirty="0"/>
                    </a:p>
                  </a:txBody>
                  <a:tcPr/>
                </a:tc>
                <a:tc>
                  <a:txBody>
                    <a:bodyPr/>
                    <a:lstStyle/>
                    <a:p>
                      <a:r>
                        <a:rPr lang="fr-FR" dirty="0" smtClean="0"/>
                        <a:t>1300Kcal</a:t>
                      </a:r>
                      <a:endParaRPr lang="fr-FR" dirty="0"/>
                    </a:p>
                  </a:txBody>
                  <a:tcPr/>
                </a:tc>
                <a:tc>
                  <a:txBody>
                    <a:bodyPr/>
                    <a:lstStyle/>
                    <a:p>
                      <a:r>
                        <a:rPr lang="fr-FR" dirty="0" smtClean="0"/>
                        <a:t>1400Kcal</a:t>
                      </a:r>
                      <a:endParaRPr lang="fr-FR" dirty="0"/>
                    </a:p>
                  </a:txBody>
                  <a:tcPr/>
                </a:tc>
                <a:tc>
                  <a:txBody>
                    <a:bodyPr/>
                    <a:lstStyle/>
                    <a:p>
                      <a:r>
                        <a:rPr lang="fr-FR" dirty="0" smtClean="0"/>
                        <a:t>1700Kcal</a:t>
                      </a:r>
                      <a:endParaRPr lang="fr-FR" dirty="0"/>
                    </a:p>
                  </a:txBody>
                  <a:tcPr/>
                </a:tc>
              </a:tr>
              <a:tr h="1190633">
                <a:tc>
                  <a:txBody>
                    <a:bodyPr/>
                    <a:lstStyle/>
                    <a:p>
                      <a:r>
                        <a:rPr lang="fr-FR" dirty="0" smtClean="0"/>
                        <a:t>Fille</a:t>
                      </a:r>
                      <a:endParaRPr lang="fr-FR" dirty="0"/>
                    </a:p>
                  </a:txBody>
                  <a:tcPr/>
                </a:tc>
                <a:tc>
                  <a:txBody>
                    <a:bodyPr/>
                    <a:lstStyle/>
                    <a:p>
                      <a:r>
                        <a:rPr lang="fr-FR" dirty="0" smtClean="0"/>
                        <a:t>1100Kcal</a:t>
                      </a:r>
                      <a:endParaRPr lang="fr-FR" dirty="0"/>
                    </a:p>
                  </a:txBody>
                  <a:tcPr/>
                </a:tc>
                <a:tc>
                  <a:txBody>
                    <a:bodyPr/>
                    <a:lstStyle/>
                    <a:p>
                      <a:r>
                        <a:rPr lang="fr-FR" dirty="0" smtClean="0"/>
                        <a:t>1200Kcal</a:t>
                      </a:r>
                      <a:endParaRPr lang="fr-FR" dirty="0"/>
                    </a:p>
                  </a:txBody>
                  <a:tcPr/>
                </a:tc>
                <a:tc>
                  <a:txBody>
                    <a:bodyPr/>
                    <a:lstStyle/>
                    <a:p>
                      <a:r>
                        <a:rPr lang="fr-FR" dirty="0" smtClean="0"/>
                        <a:t>1400Kcal</a:t>
                      </a:r>
                      <a:endParaRPr lang="fr-FR" dirty="0"/>
                    </a:p>
                  </a:txBody>
                  <a:tcPr/>
                </a:tc>
                <a:tc>
                  <a:txBody>
                    <a:bodyPr/>
                    <a:lstStyle/>
                    <a:p>
                      <a:r>
                        <a:rPr lang="fr-FR" dirty="0" smtClean="0"/>
                        <a:t>1600Kcal</a:t>
                      </a:r>
                      <a:endParaRPr lang="fr-FR" dirty="0"/>
                    </a:p>
                  </a:txBody>
                  <a:tcPr/>
                </a:tc>
              </a:tr>
            </a:tbl>
          </a:graphicData>
        </a:graphic>
      </p:graphicFrame>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 doit manger un enfant:</a:t>
            </a:r>
            <a:endParaRPr lang="fr-FR" dirty="0"/>
          </a:p>
        </p:txBody>
      </p:sp>
      <p:sp>
        <p:nvSpPr>
          <p:cNvPr id="3" name="Espace réservé du contenu 2"/>
          <p:cNvSpPr>
            <a:spLocks noGrp="1"/>
          </p:cNvSpPr>
          <p:nvPr>
            <p:ph idx="1"/>
          </p:nvPr>
        </p:nvSpPr>
        <p:spPr/>
        <p:txBody>
          <a:bodyPr/>
          <a:lstStyle/>
          <a:p>
            <a:pPr>
              <a:buNone/>
            </a:pPr>
            <a:r>
              <a:rPr lang="fr-FR" dirty="0" smtClean="0"/>
              <a:t>   Faire prendre à l’ enfant 4 repas par jour (petit-déjeuner, déjeuner, goûter et dîner). Pas un de plus qui pourrait entraîner une prise de poids, ni un de moins qui pourrait faire apparaître des carences chez l’enfant.</a:t>
            </a:r>
          </a:p>
          <a:p>
            <a:endParaRPr lang="fr-FR" dirty="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 doit manger un enfant:</a:t>
            </a:r>
            <a:endParaRPr lang="fr-FR" dirty="0"/>
          </a:p>
        </p:txBody>
      </p:sp>
      <p:sp>
        <p:nvSpPr>
          <p:cNvPr id="3" name="Espace réservé du contenu 2"/>
          <p:cNvSpPr>
            <a:spLocks noGrp="1"/>
          </p:cNvSpPr>
          <p:nvPr>
            <p:ph idx="1"/>
          </p:nvPr>
        </p:nvSpPr>
        <p:spPr>
          <a:xfrm>
            <a:off x="457200" y="1285860"/>
            <a:ext cx="8229600" cy="4840303"/>
          </a:xfrm>
        </p:spPr>
        <p:txBody>
          <a:bodyPr>
            <a:noAutofit/>
          </a:bodyPr>
          <a:lstStyle/>
          <a:p>
            <a:r>
              <a:rPr lang="fr-FR" sz="1800" dirty="0" smtClean="0"/>
              <a:t> </a:t>
            </a:r>
            <a:r>
              <a:rPr lang="fr-FR" sz="1800" b="1" dirty="0" smtClean="0"/>
              <a:t>Produits laitiers</a:t>
            </a:r>
            <a:r>
              <a:rPr lang="fr-FR" sz="1800" dirty="0" smtClean="0"/>
              <a:t> :(4 par jour )pour apporter suffisamment de </a:t>
            </a:r>
            <a:r>
              <a:rPr lang="fr-FR" sz="1800" b="1" dirty="0" smtClean="0"/>
              <a:t>calcium</a:t>
            </a:r>
            <a:r>
              <a:rPr lang="fr-FR" sz="1800" dirty="0" smtClean="0"/>
              <a:t> nécessaire à sa croissance.</a:t>
            </a:r>
          </a:p>
          <a:p>
            <a:r>
              <a:rPr lang="fr-FR" sz="1800" b="1" dirty="0" smtClean="0"/>
              <a:t>Protéines</a:t>
            </a:r>
            <a:r>
              <a:rPr lang="fr-FR" sz="1800" dirty="0" smtClean="0"/>
              <a:t>: les viandes, poissons, ou œufs ne doivent apparaître qu’à un seul repas (50 à 60 g par jour ce qui correspond à ½ </a:t>
            </a:r>
            <a:r>
              <a:rPr lang="fr-FR" sz="1800" dirty="0" err="1" smtClean="0"/>
              <a:t>steack</a:t>
            </a:r>
            <a:r>
              <a:rPr lang="fr-FR" sz="1800" dirty="0" smtClean="0"/>
              <a:t> haché ou 1 œuf) car un surplus de protéines fatiguerait les reins de l’enfant qui sont encore immatures. Mais, il ne faut pas qu’il en consomme moins également car les protéines, comme le   calcium, sont nécessaires à la croissance.</a:t>
            </a:r>
          </a:p>
          <a:p>
            <a:r>
              <a:rPr lang="fr-FR" sz="1800" b="1" dirty="0" smtClean="0"/>
              <a:t>Les féculents</a:t>
            </a:r>
            <a:r>
              <a:rPr lang="fr-FR" sz="1800" dirty="0" smtClean="0"/>
              <a:t>: doivent être présents à chaque repas, en alternant ceux complets (pain complet, lentilles, pois chiches, céréales complètes, riz complet) et ceux raffinés (baguette classique, pâtes, riz blanc, semoule) essentiellement pour les glucides (carburant de l’organisme) qu’ils apportent.</a:t>
            </a:r>
          </a:p>
          <a:p>
            <a:r>
              <a:rPr lang="fr-FR" sz="1800" dirty="0" smtClean="0"/>
              <a:t> </a:t>
            </a:r>
            <a:r>
              <a:rPr lang="fr-FR" sz="1800" b="1" dirty="0" smtClean="0"/>
              <a:t>Végétaux</a:t>
            </a:r>
            <a:r>
              <a:rPr lang="fr-FR" sz="1800" dirty="0" smtClean="0"/>
              <a:t>: (légumes et fruits) crus et cuits (5-6 par jour )pour leur apport en vitamines, minéraux (bon fonctionnement de l’organisme) et en fibres (améliorent le transit et préviennent certaines pathologies).  Démarrer le repas par des légumes car ils rassasient.</a:t>
            </a:r>
          </a:p>
          <a:p>
            <a:pPr>
              <a:buNone/>
            </a:pPr>
            <a:r>
              <a:rPr lang="fr-FR" sz="1800" dirty="0" smtClean="0"/>
              <a:t>.</a:t>
            </a:r>
          </a:p>
          <a:p>
            <a:endParaRPr lang="fr-FR" sz="1200" dirty="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 doit manger un enfant(suite):</a:t>
            </a:r>
            <a:endParaRPr lang="fr-FR" dirty="0"/>
          </a:p>
        </p:txBody>
      </p:sp>
      <p:sp>
        <p:nvSpPr>
          <p:cNvPr id="3" name="Espace réservé du contenu 2"/>
          <p:cNvSpPr>
            <a:spLocks noGrp="1"/>
          </p:cNvSpPr>
          <p:nvPr>
            <p:ph idx="1"/>
          </p:nvPr>
        </p:nvSpPr>
        <p:spPr/>
        <p:txBody>
          <a:bodyPr>
            <a:normAutofit fontScale="77500" lnSpcReduction="20000"/>
          </a:bodyPr>
          <a:lstStyle/>
          <a:p>
            <a:pPr>
              <a:buNone/>
            </a:pPr>
            <a:r>
              <a:rPr lang="fr-FR" dirty="0" smtClean="0"/>
              <a:t>      Limiter la consommation de:</a:t>
            </a:r>
          </a:p>
          <a:p>
            <a:pPr>
              <a:buNone/>
            </a:pPr>
            <a:r>
              <a:rPr lang="fr-FR" dirty="0" smtClean="0"/>
              <a:t>            - </a:t>
            </a:r>
            <a:r>
              <a:rPr lang="fr-FR" b="1" dirty="0" smtClean="0"/>
              <a:t>graisses</a:t>
            </a:r>
            <a:r>
              <a:rPr lang="fr-FR" dirty="0" smtClean="0"/>
              <a:t>, surtout celles cachées que l’on retrouve dans les charcuteries, les pâtisseries, les viennoiseries, les fritures… Par contre, cuisiner (si possible) avec des huiles végétales (en faisant tout de même attention aux quantités) et proposer 1 à 2 fois par semaine du poisson.</a:t>
            </a:r>
          </a:p>
          <a:p>
            <a:pPr>
              <a:buNone/>
            </a:pPr>
            <a:r>
              <a:rPr lang="fr-FR" dirty="0" smtClean="0"/>
              <a:t>           -</a:t>
            </a:r>
            <a:r>
              <a:rPr lang="fr-FR" b="1" dirty="0" smtClean="0"/>
              <a:t>produits sucrés </a:t>
            </a:r>
            <a:r>
              <a:rPr lang="fr-FR" dirty="0" smtClean="0"/>
              <a:t>(sucre en morceaux, sucre en poudre, bonbons, friandises, céréales du petit déjeuner chocolatées ou au miel ou fourrées, pâtisseries, viennoiseries, sodas) car ils sont souvent responsables d’une prise de poids.</a:t>
            </a:r>
          </a:p>
          <a:p>
            <a:pPr>
              <a:buNone/>
            </a:pPr>
            <a:r>
              <a:rPr lang="fr-FR" dirty="0" smtClean="0"/>
              <a:t>          -</a:t>
            </a:r>
            <a:r>
              <a:rPr lang="fr-FR" b="1" dirty="0" smtClean="0"/>
              <a:t>sel</a:t>
            </a:r>
            <a:r>
              <a:rPr lang="fr-FR" dirty="0" smtClean="0"/>
              <a:t>: veiller à ne pas trop saler ses plats.</a:t>
            </a:r>
          </a:p>
          <a:p>
            <a:pPr>
              <a:buNone/>
            </a:pPr>
            <a:r>
              <a:rPr lang="fr-FR" dirty="0" smtClean="0"/>
              <a:t>          - </a:t>
            </a:r>
            <a:r>
              <a:rPr lang="fr-FR" b="1" dirty="0" smtClean="0"/>
              <a:t>boissons sucrées </a:t>
            </a:r>
            <a:r>
              <a:rPr lang="fr-FR" dirty="0" smtClean="0"/>
              <a:t>(sodas, boissons chocolatées, boissons aromatisées).</a:t>
            </a:r>
          </a:p>
          <a:p>
            <a:endParaRPr lang="fr-FR" dirty="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Remarques:</a:t>
            </a:r>
            <a:endParaRPr lang="fr-FR" dirty="0"/>
          </a:p>
        </p:txBody>
      </p:sp>
      <p:sp>
        <p:nvSpPr>
          <p:cNvPr id="3" name="Espace réservé du contenu 2"/>
          <p:cNvSpPr>
            <a:spLocks noGrp="1"/>
          </p:cNvSpPr>
          <p:nvPr>
            <p:ph idx="1"/>
          </p:nvPr>
        </p:nvSpPr>
        <p:spPr/>
        <p:txBody>
          <a:bodyPr>
            <a:normAutofit fontScale="92500"/>
          </a:bodyPr>
          <a:lstStyle/>
          <a:p>
            <a:pPr>
              <a:buNone/>
            </a:pPr>
            <a:r>
              <a:rPr lang="fr-FR" dirty="0" smtClean="0"/>
              <a:t>  -Ne pas lui laisser choisir ses repas. C’est vous qui devez décider ce qu’il doit manger. Par contre, ne le forcez pas à finir ou ne le resservez pas. Et proposez lui de petites portions. Votre enfant sait très bien s’il a assez mangé ou non.</a:t>
            </a:r>
          </a:p>
          <a:p>
            <a:pPr>
              <a:buNone/>
            </a:pPr>
            <a:r>
              <a:rPr lang="fr-FR" dirty="0" smtClean="0"/>
              <a:t>  -Dés que l’enfant est en âge de faire des activités, lui faire faire un sport de son choix de préférence.</a:t>
            </a:r>
          </a:p>
          <a:p>
            <a:pPr>
              <a:buNone/>
            </a:pPr>
            <a:r>
              <a:rPr lang="fr-FR" dirty="0" smtClean="0"/>
              <a:t> </a:t>
            </a:r>
          </a:p>
          <a:p>
            <a:endParaRPr lang="fr-FR" dirty="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Vitamines:</a:t>
            </a:r>
            <a:endParaRPr lang="fr-FR" dirty="0"/>
          </a:p>
        </p:txBody>
      </p:sp>
      <p:sp>
        <p:nvSpPr>
          <p:cNvPr id="3" name="Espace réservé du contenu 2"/>
          <p:cNvSpPr>
            <a:spLocks noGrp="1"/>
          </p:cNvSpPr>
          <p:nvPr>
            <p:ph idx="1"/>
          </p:nvPr>
        </p:nvSpPr>
        <p:spPr/>
        <p:txBody>
          <a:bodyPr>
            <a:normAutofit/>
          </a:bodyPr>
          <a:lstStyle/>
          <a:p>
            <a:pPr>
              <a:buNone/>
            </a:pPr>
            <a:r>
              <a:rPr lang="fr-FR" dirty="0" smtClean="0"/>
              <a:t/>
            </a:r>
            <a:br>
              <a:rPr lang="fr-FR" dirty="0" smtClean="0"/>
            </a:br>
            <a:r>
              <a:rPr lang="fr-FR" dirty="0" smtClean="0"/>
              <a:t>Définition:</a:t>
            </a:r>
            <a:br>
              <a:rPr lang="fr-FR" dirty="0" smtClean="0"/>
            </a:br>
            <a:r>
              <a:rPr lang="fr-FR" dirty="0" smtClean="0"/>
              <a:t/>
            </a:r>
            <a:br>
              <a:rPr lang="fr-FR" dirty="0" smtClean="0"/>
            </a:br>
            <a:r>
              <a:rPr lang="fr-FR" dirty="0" smtClean="0"/>
              <a:t>Les vitamines sont des régulateurs de réactions enzymatiques (des catalyseurs</a:t>
            </a:r>
            <a:r>
              <a:rPr lang="ar-AE" dirty="0" err="1" smtClean="0"/>
              <a:t>حفاز</a:t>
            </a:r>
            <a:r>
              <a:rPr lang="fr-FR" dirty="0" smtClean="0"/>
              <a:t> ) </a:t>
            </a:r>
            <a:br>
              <a:rPr lang="fr-FR" dirty="0" smtClean="0"/>
            </a:br>
            <a:r>
              <a:rPr lang="fr-FR" dirty="0" smtClean="0"/>
              <a:t>elles sont apportées par l'alimentation. </a:t>
            </a:r>
            <a:br>
              <a:rPr lang="fr-FR" dirty="0" smtClean="0"/>
            </a:br>
            <a:endParaRPr lang="fr-FR" dirty="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Types de vitamines:</a:t>
            </a:r>
            <a:endParaRPr lang="fr-FR" dirty="0"/>
          </a:p>
        </p:txBody>
      </p:sp>
      <p:sp>
        <p:nvSpPr>
          <p:cNvPr id="3" name="Espace réservé du contenu 2"/>
          <p:cNvSpPr>
            <a:spLocks noGrp="1"/>
          </p:cNvSpPr>
          <p:nvPr>
            <p:ph idx="1"/>
          </p:nvPr>
        </p:nvSpPr>
        <p:spPr/>
        <p:txBody>
          <a:bodyPr/>
          <a:lstStyle/>
          <a:p>
            <a:pPr>
              <a:buNone/>
            </a:pPr>
            <a:r>
              <a:rPr lang="fr-FR" dirty="0" smtClean="0"/>
              <a:t>   2 Types de vitamines:</a:t>
            </a:r>
          </a:p>
          <a:p>
            <a:pPr>
              <a:buNone/>
            </a:pPr>
            <a:r>
              <a:rPr lang="fr-FR" dirty="0" smtClean="0"/>
              <a:t>         - </a:t>
            </a:r>
            <a:r>
              <a:rPr lang="fr-FR" b="1" dirty="0" smtClean="0"/>
              <a:t>les vitamines hydrosolubles</a:t>
            </a:r>
            <a:r>
              <a:rPr lang="fr-FR" dirty="0" smtClean="0"/>
              <a:t>: Ils sont solubles dans l'eau. </a:t>
            </a:r>
          </a:p>
          <a:p>
            <a:pPr>
              <a:buNone/>
            </a:pPr>
            <a:r>
              <a:rPr lang="fr-FR" dirty="0" smtClean="0"/>
              <a:t/>
            </a:r>
            <a:br>
              <a:rPr lang="fr-FR" dirty="0" smtClean="0"/>
            </a:br>
            <a:r>
              <a:rPr lang="fr-FR" dirty="0" smtClean="0"/>
              <a:t>     - </a:t>
            </a:r>
            <a:r>
              <a:rPr lang="fr-FR" b="1" dirty="0" smtClean="0"/>
              <a:t>les vitamines liposolubles</a:t>
            </a:r>
            <a:r>
              <a:rPr lang="fr-FR" dirty="0" smtClean="0"/>
              <a:t>: ils sont solubles dans les graisses.</a:t>
            </a:r>
          </a:p>
          <a:p>
            <a:endParaRPr lang="fr-FR" dirty="0" smtClean="0"/>
          </a:p>
          <a:p>
            <a:endParaRPr lang="fr-FR"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Vitamines hydrosolubles:</a:t>
            </a:r>
            <a:endParaRPr lang="fr-FR" dirty="0"/>
          </a:p>
        </p:txBody>
      </p:sp>
      <p:sp>
        <p:nvSpPr>
          <p:cNvPr id="3" name="Espace réservé du contenu 2"/>
          <p:cNvSpPr>
            <a:spLocks noGrp="1"/>
          </p:cNvSpPr>
          <p:nvPr>
            <p:ph idx="1"/>
          </p:nvPr>
        </p:nvSpPr>
        <p:spPr/>
        <p:txBody>
          <a:bodyPr/>
          <a:lstStyle/>
          <a:p>
            <a:pPr>
              <a:buNone/>
            </a:pPr>
            <a:r>
              <a:rPr lang="fr-FR" dirty="0" smtClean="0"/>
              <a:t>    2 grandes classes:</a:t>
            </a:r>
          </a:p>
          <a:p>
            <a:pPr>
              <a:buNone/>
            </a:pPr>
            <a:endParaRPr lang="fr-FR" dirty="0" smtClean="0"/>
          </a:p>
          <a:p>
            <a:pPr>
              <a:buNone/>
            </a:pPr>
            <a:r>
              <a:rPr lang="fr-FR" dirty="0" smtClean="0"/>
              <a:t>          -Vitamines C(acide ascorbique)</a:t>
            </a:r>
          </a:p>
          <a:p>
            <a:pPr>
              <a:buNone/>
            </a:pPr>
            <a:r>
              <a:rPr lang="fr-FR" dirty="0" smtClean="0"/>
              <a:t>          -Vitamines B(B1 à B12)</a:t>
            </a: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Lavage des mains:</a:t>
            </a:r>
            <a:endParaRPr lang="fr-FR" dirty="0"/>
          </a:p>
        </p:txBody>
      </p:sp>
      <p:sp>
        <p:nvSpPr>
          <p:cNvPr id="3" name="Espace réservé du contenu 2"/>
          <p:cNvSpPr>
            <a:spLocks noGrp="1"/>
          </p:cNvSpPr>
          <p:nvPr>
            <p:ph idx="1"/>
          </p:nvPr>
        </p:nvSpPr>
        <p:spPr/>
        <p:txBody>
          <a:bodyPr/>
          <a:lstStyle/>
          <a:p>
            <a:pPr>
              <a:buNone/>
            </a:pPr>
            <a:r>
              <a:rPr lang="fr-FR" dirty="0" smtClean="0"/>
              <a:t>   </a:t>
            </a:r>
          </a:p>
          <a:p>
            <a:pPr>
              <a:buNone/>
            </a:pPr>
            <a:r>
              <a:rPr lang="fr-FR" dirty="0" smtClean="0"/>
              <a:t>   Une biologiste américaine a cultivé pendant une semaine des bactéries recueillies sur la main de son fils. De quoi avoir envie de se laver les mains plus souvent.</a:t>
            </a:r>
          </a:p>
          <a:p>
            <a:endParaRPr lang="fr-FR"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Vitamine C:</a:t>
            </a:r>
            <a:endParaRPr lang="fr-FR" dirty="0"/>
          </a:p>
        </p:txBody>
      </p:sp>
      <p:sp>
        <p:nvSpPr>
          <p:cNvPr id="3" name="Espace réservé du contenu 2"/>
          <p:cNvSpPr>
            <a:spLocks noGrp="1"/>
          </p:cNvSpPr>
          <p:nvPr>
            <p:ph idx="1"/>
          </p:nvPr>
        </p:nvSpPr>
        <p:spPr/>
        <p:txBody>
          <a:bodyPr>
            <a:normAutofit fontScale="92500" lnSpcReduction="10000"/>
          </a:bodyPr>
          <a:lstStyle/>
          <a:p>
            <a:pPr>
              <a:buNone/>
            </a:pPr>
            <a:r>
              <a:rPr lang="fr-FR" dirty="0" smtClean="0"/>
              <a:t>   Elle intervient dans de grandes fonctions de l'organisme :</a:t>
            </a:r>
          </a:p>
          <a:p>
            <a:pPr>
              <a:buNone/>
            </a:pPr>
            <a:r>
              <a:rPr lang="fr-FR" dirty="0" smtClean="0"/>
              <a:t>       - </a:t>
            </a:r>
            <a:r>
              <a:rPr lang="fr-FR" dirty="0" smtClean="0">
                <a:solidFill>
                  <a:srgbClr val="FF0000"/>
                </a:solidFill>
              </a:rPr>
              <a:t>défense contre les infections virales et bactériennes</a:t>
            </a:r>
          </a:p>
          <a:p>
            <a:pPr>
              <a:buNone/>
            </a:pPr>
            <a:r>
              <a:rPr lang="fr-FR" dirty="0" smtClean="0"/>
              <a:t>       - protection de la paroi des vaisseaux sanguins</a:t>
            </a:r>
          </a:p>
          <a:p>
            <a:pPr>
              <a:buNone/>
            </a:pPr>
            <a:r>
              <a:rPr lang="fr-FR" dirty="0" smtClean="0"/>
              <a:t>      - assimilation du fer</a:t>
            </a:r>
          </a:p>
          <a:p>
            <a:pPr>
              <a:buNone/>
            </a:pPr>
            <a:r>
              <a:rPr lang="fr-FR" dirty="0" smtClean="0"/>
              <a:t>      - </a:t>
            </a:r>
            <a:r>
              <a:rPr lang="fr-FR" dirty="0" smtClean="0">
                <a:solidFill>
                  <a:srgbClr val="FF0000"/>
                </a:solidFill>
              </a:rPr>
              <a:t>action antioxydant </a:t>
            </a:r>
            <a:r>
              <a:rPr lang="fr-FR" dirty="0" smtClean="0"/>
              <a:t>(capture des radicaux libres)</a:t>
            </a:r>
          </a:p>
          <a:p>
            <a:pPr>
              <a:buNone/>
            </a:pPr>
            <a:r>
              <a:rPr lang="fr-FR" dirty="0" smtClean="0"/>
              <a:t>      - détoxication de substances cancérigènes</a:t>
            </a:r>
          </a:p>
          <a:p>
            <a:pPr>
              <a:buNone/>
            </a:pPr>
            <a:r>
              <a:rPr lang="fr-FR" dirty="0" smtClean="0"/>
              <a:t>      -cicatrisation.</a:t>
            </a:r>
          </a:p>
          <a:p>
            <a:endParaRPr lang="fr-FR" dirty="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Carence en vitamine C:</a:t>
            </a:r>
            <a:endParaRPr lang="fr-FR" dirty="0"/>
          </a:p>
        </p:txBody>
      </p:sp>
      <p:sp>
        <p:nvSpPr>
          <p:cNvPr id="3" name="Espace réservé du contenu 2"/>
          <p:cNvSpPr>
            <a:spLocks noGrp="1"/>
          </p:cNvSpPr>
          <p:nvPr>
            <p:ph idx="1"/>
          </p:nvPr>
        </p:nvSpPr>
        <p:spPr/>
        <p:txBody>
          <a:bodyPr/>
          <a:lstStyle/>
          <a:p>
            <a:pPr>
              <a:buNone/>
            </a:pPr>
            <a:r>
              <a:rPr lang="fr-FR" dirty="0" smtClean="0"/>
              <a:t>   Le syndrome spécifique de carence en vitamine C est le </a:t>
            </a:r>
            <a:r>
              <a:rPr lang="fr-FR" dirty="0" smtClean="0">
                <a:solidFill>
                  <a:srgbClr val="FF0000"/>
                </a:solidFill>
              </a:rPr>
              <a:t>scorbut</a:t>
            </a:r>
            <a:r>
              <a:rPr lang="fr-FR" dirty="0" smtClean="0"/>
              <a:t> qui se manifeste par des œdèmes et des hémorragies, notamment buccales. Cette carence est aujourd’hui exceptionnelle mais si elle est totale et durable, elle peut être fatale.</a:t>
            </a:r>
          </a:p>
          <a:p>
            <a:endParaRPr lang="fr-FR" dirty="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Scorbut</a:t>
            </a:r>
            <a:endParaRPr lang="fr-FR" dirty="0"/>
          </a:p>
        </p:txBody>
      </p:sp>
      <p:sp>
        <p:nvSpPr>
          <p:cNvPr id="3" name="Espace réservé du contenu 2"/>
          <p:cNvSpPr>
            <a:spLocks noGrp="1"/>
          </p:cNvSpPr>
          <p:nvPr>
            <p:ph idx="1"/>
          </p:nvPr>
        </p:nvSpPr>
        <p:spPr/>
        <p:txBody>
          <a:bodyPr/>
          <a:lstStyle/>
          <a:p>
            <a:endParaRPr lang="fr-FR"/>
          </a:p>
        </p:txBody>
      </p:sp>
      <p:sp>
        <p:nvSpPr>
          <p:cNvPr id="1026" name="AutoShape 2" descr="Résultat de recherche d'images pour &quot;scorbut&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Résultat de recherche d'images pour &quot;scorbut&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30" name="Picture 6" descr="Résultat de recherche d'images pour &quot;scorbut&quot;&quot;"/>
          <p:cNvPicPr>
            <a:picLocks noChangeAspect="1" noChangeArrowheads="1"/>
          </p:cNvPicPr>
          <p:nvPr/>
        </p:nvPicPr>
        <p:blipFill>
          <a:blip r:embed="rId2"/>
          <a:srcRect/>
          <a:stretch>
            <a:fillRect/>
          </a:stretch>
        </p:blipFill>
        <p:spPr bwMode="auto">
          <a:xfrm>
            <a:off x="785786" y="1714488"/>
            <a:ext cx="7786742" cy="4500594"/>
          </a:xfrm>
          <a:prstGeom prst="rect">
            <a:avLst/>
          </a:prstGeom>
          <a:noFill/>
        </p:spPr>
      </p:pic>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Scorbut dermatologique</a:t>
            </a:r>
            <a:endParaRPr lang="fr-FR" dirty="0"/>
          </a:p>
        </p:txBody>
      </p:sp>
      <p:sp>
        <p:nvSpPr>
          <p:cNvPr id="3" name="Espace réservé du contenu 2"/>
          <p:cNvSpPr>
            <a:spLocks noGrp="1"/>
          </p:cNvSpPr>
          <p:nvPr>
            <p:ph idx="1"/>
          </p:nvPr>
        </p:nvSpPr>
        <p:spPr/>
        <p:txBody>
          <a:bodyPr/>
          <a:lstStyle/>
          <a:p>
            <a:endParaRPr lang="fr-FR" dirty="0"/>
          </a:p>
        </p:txBody>
      </p:sp>
      <p:pic>
        <p:nvPicPr>
          <p:cNvPr id="228354" name="Picture 2" descr="Résultat de recherche d'images pour &quot;scorbut&quot;&quot;"/>
          <p:cNvPicPr>
            <a:picLocks noChangeAspect="1" noChangeArrowheads="1"/>
          </p:cNvPicPr>
          <p:nvPr/>
        </p:nvPicPr>
        <p:blipFill>
          <a:blip r:embed="rId2"/>
          <a:srcRect/>
          <a:stretch>
            <a:fillRect/>
          </a:stretch>
        </p:blipFill>
        <p:spPr bwMode="auto">
          <a:xfrm>
            <a:off x="500034" y="1428736"/>
            <a:ext cx="7991478" cy="4857784"/>
          </a:xfrm>
          <a:prstGeom prst="rect">
            <a:avLst/>
          </a:prstGeom>
          <a:noFill/>
        </p:spPr>
      </p:pic>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Ou trouver la vitamine C?</a:t>
            </a:r>
            <a:endParaRPr lang="fr-FR" dirty="0"/>
          </a:p>
        </p:txBody>
      </p:sp>
      <p:sp>
        <p:nvSpPr>
          <p:cNvPr id="3" name="Espace réservé du contenu 2"/>
          <p:cNvSpPr>
            <a:spLocks noGrp="1"/>
          </p:cNvSpPr>
          <p:nvPr>
            <p:ph idx="1"/>
          </p:nvPr>
        </p:nvSpPr>
        <p:spPr/>
        <p:txBody>
          <a:bodyPr/>
          <a:lstStyle/>
          <a:p>
            <a:pPr>
              <a:buNone/>
            </a:pPr>
            <a:r>
              <a:rPr lang="fr-FR" dirty="0" smtClean="0"/>
              <a:t>   La vitamine C est présente dans tous les végétaux mais à des quantités variables. Les principales sources de vitamine C sont les:</a:t>
            </a:r>
          </a:p>
          <a:p>
            <a:pPr>
              <a:buNone/>
            </a:pPr>
            <a:r>
              <a:rPr lang="fr-FR" dirty="0" smtClean="0"/>
              <a:t>         -Agrumes: orange, citron, mandarine…</a:t>
            </a:r>
          </a:p>
          <a:p>
            <a:pPr>
              <a:buNone/>
            </a:pPr>
            <a:r>
              <a:rPr lang="fr-FR" dirty="0" smtClean="0"/>
              <a:t>        - Fruits rouges: fraises, framboises…</a:t>
            </a:r>
          </a:p>
          <a:p>
            <a:pPr>
              <a:buNone/>
            </a:pPr>
            <a:r>
              <a:rPr lang="fr-FR" dirty="0" smtClean="0"/>
              <a:t>        -Légumes: persil...</a:t>
            </a:r>
            <a:endParaRPr lang="fr-FR" dirty="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Vitamines B(acide folique):</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Elle participe au </a:t>
            </a:r>
            <a:r>
              <a:rPr lang="fr-FR" dirty="0" smtClean="0">
                <a:solidFill>
                  <a:srgbClr val="FF0000"/>
                </a:solidFill>
              </a:rPr>
              <a:t>métabolisme des acides aminés et à celui de l’ADN et de l’ARN</a:t>
            </a:r>
            <a:r>
              <a:rPr lang="fr-FR" dirty="0" smtClean="0"/>
              <a:t>. De ce fait, une carence en acide folique provoque un ralentissement des mitoses dans les systèmes à multiplication rapide comme les cellules sanguines, celles de l’intestin, du foie, de la peau. </a:t>
            </a:r>
          </a:p>
          <a:p>
            <a:r>
              <a:rPr lang="fr-FR" dirty="0" smtClean="0"/>
              <a:t> La vitamine B9 est également impliquée dans la synthèse de neuromédiateurs qui jouent un rôle fondamental dans le métabolisme du cerveau et des nerfs.</a:t>
            </a: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Remarque:</a:t>
            </a:r>
            <a:endParaRPr lang="fr-FR" dirty="0"/>
          </a:p>
        </p:txBody>
      </p:sp>
      <p:sp>
        <p:nvSpPr>
          <p:cNvPr id="3" name="Espace réservé du contenu 2"/>
          <p:cNvSpPr>
            <a:spLocks noGrp="1"/>
          </p:cNvSpPr>
          <p:nvPr>
            <p:ph idx="1"/>
          </p:nvPr>
        </p:nvSpPr>
        <p:spPr/>
        <p:txBody>
          <a:bodyPr/>
          <a:lstStyle/>
          <a:p>
            <a:pPr>
              <a:buNone/>
            </a:pPr>
            <a:r>
              <a:rPr lang="fr-FR" dirty="0" smtClean="0"/>
              <a:t>   </a:t>
            </a:r>
          </a:p>
          <a:p>
            <a:pPr>
              <a:buNone/>
            </a:pPr>
            <a:r>
              <a:rPr lang="fr-FR" dirty="0" smtClean="0"/>
              <a:t>   Pour cause de son implication dans le métabolisme(  acides aminés , l’ADN) et son rôle dans la multiplication cellulaire, la vitamine B(acide folique) est prescrite aux femmes enceintes.</a:t>
            </a:r>
            <a:endParaRPr lang="fr-FR" dirty="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Carence en vitamine B</a:t>
            </a:r>
            <a:endParaRPr lang="fr-FR" dirty="0"/>
          </a:p>
        </p:txBody>
      </p:sp>
      <p:sp>
        <p:nvSpPr>
          <p:cNvPr id="3" name="Espace réservé du contenu 2"/>
          <p:cNvSpPr>
            <a:spLocks noGrp="1"/>
          </p:cNvSpPr>
          <p:nvPr>
            <p:ph idx="1"/>
          </p:nvPr>
        </p:nvSpPr>
        <p:spPr/>
        <p:txBody>
          <a:bodyPr>
            <a:normAutofit fontScale="77500" lnSpcReduction="20000"/>
          </a:bodyPr>
          <a:lstStyle/>
          <a:p>
            <a:r>
              <a:rPr lang="fr-FR" b="1" dirty="0" smtClean="0"/>
              <a:t>Une carence en vitamines B1, B6 et B12</a:t>
            </a:r>
            <a:r>
              <a:rPr lang="fr-FR" dirty="0" smtClean="0"/>
              <a:t> peut conduire à une </a:t>
            </a:r>
            <a:r>
              <a:rPr lang="fr-FR" b="1" u="sng" dirty="0" smtClean="0">
                <a:hlinkClick r:id="rId2" tooltip="Quand les peines refoulées font du mal à notre corps"/>
              </a:rPr>
              <a:t>dépression,</a:t>
            </a:r>
            <a:r>
              <a:rPr lang="fr-FR" dirty="0" smtClean="0"/>
              <a:t> une grande </a:t>
            </a:r>
            <a:r>
              <a:rPr lang="fr-FR" b="1" u="sng" dirty="0" smtClean="0"/>
              <a:t>fatigue</a:t>
            </a:r>
            <a:r>
              <a:rPr lang="fr-FR" dirty="0" smtClean="0"/>
              <a:t> et une perte de masse musculaire chez les personnes de plus de 50 ans.</a:t>
            </a:r>
          </a:p>
          <a:p>
            <a:r>
              <a:rPr lang="fr-FR" b="1" dirty="0" smtClean="0"/>
              <a:t>Une carence en vitamine B12</a:t>
            </a:r>
            <a:r>
              <a:rPr lang="fr-FR" dirty="0" smtClean="0"/>
              <a:t> peut provoquer une </a:t>
            </a:r>
            <a:r>
              <a:rPr lang="fr-FR" b="1" u="sng" dirty="0" err="1" smtClean="0">
                <a:hlinkClick r:id="rId3" tooltip="Définition"/>
              </a:rPr>
              <a:t>sarcopénie</a:t>
            </a:r>
            <a:r>
              <a:rPr lang="fr-FR" b="1" u="sng" dirty="0" smtClean="0">
                <a:hlinkClick r:id="rId3" tooltip="Définition"/>
              </a:rPr>
              <a:t>,</a:t>
            </a:r>
            <a:r>
              <a:rPr lang="fr-FR" dirty="0" smtClean="0"/>
              <a:t> une maladie qui se caractérise par une diminution de la masse musculaire, une perte de poids et une certaine fragilité.</a:t>
            </a:r>
          </a:p>
          <a:p>
            <a:r>
              <a:rPr lang="fr-FR" dirty="0" smtClean="0"/>
              <a:t>Les personnes diabétiques ou souffrant d’</a:t>
            </a:r>
            <a:r>
              <a:rPr lang="fr-FR" b="1" u="sng" dirty="0" smtClean="0">
                <a:hlinkClick r:id="rId4" tooltip="Les aliments pour combattre l’hypertension artérielle"/>
              </a:rPr>
              <a:t>hypertension</a:t>
            </a:r>
            <a:r>
              <a:rPr lang="fr-FR" dirty="0" smtClean="0"/>
              <a:t> présentent généralement </a:t>
            </a:r>
            <a:r>
              <a:rPr lang="fr-FR" b="1" dirty="0" smtClean="0"/>
              <a:t>un taux faible de vitamines B</a:t>
            </a:r>
            <a:r>
              <a:rPr lang="fr-FR" dirty="0" smtClean="0"/>
              <a:t>, car elles ne les absorbent pas correctement.</a:t>
            </a:r>
          </a:p>
          <a:p>
            <a:r>
              <a:rPr lang="fr-FR" b="1" dirty="0" smtClean="0"/>
              <a:t>Une carence importante en vitamines B</a:t>
            </a:r>
            <a:r>
              <a:rPr lang="fr-FR" dirty="0" smtClean="0"/>
              <a:t> peut provoquer une baisse des </a:t>
            </a:r>
            <a:r>
              <a:rPr lang="fr-FR" b="1" u="sng" dirty="0" smtClean="0">
                <a:hlinkClick r:id="rId5" tooltip="Remèdes maison pour augmenter ses défenses"/>
              </a:rPr>
              <a:t>défenses</a:t>
            </a:r>
            <a:r>
              <a:rPr lang="fr-FR" dirty="0" smtClean="0"/>
              <a:t> pouvant conduire à de nombreuses infections et maladies.</a:t>
            </a:r>
          </a:p>
          <a:p>
            <a:endParaRPr lang="fr-FR" dirty="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Ou trouver la vitamine B:</a:t>
            </a:r>
            <a:endParaRPr lang="fr-FR" dirty="0"/>
          </a:p>
        </p:txBody>
      </p:sp>
      <p:sp>
        <p:nvSpPr>
          <p:cNvPr id="3" name="Espace réservé du contenu 2"/>
          <p:cNvSpPr>
            <a:spLocks noGrp="1"/>
          </p:cNvSpPr>
          <p:nvPr>
            <p:ph idx="1"/>
          </p:nvPr>
        </p:nvSpPr>
        <p:spPr/>
        <p:txBody>
          <a:bodyPr>
            <a:normAutofit/>
          </a:bodyPr>
          <a:lstStyle/>
          <a:p>
            <a:pPr>
              <a:buNone/>
            </a:pPr>
            <a:r>
              <a:rPr lang="fr-FR" dirty="0" smtClean="0"/>
              <a:t>    la plus grande part de l'acide folique que nous ingérons est apportée par:</a:t>
            </a:r>
          </a:p>
          <a:p>
            <a:pPr>
              <a:buNone/>
            </a:pPr>
            <a:r>
              <a:rPr lang="fr-FR" dirty="0" smtClean="0"/>
              <a:t>        - Les légumes verts (salades, épinards, petits pois,, haricots, avocat...) </a:t>
            </a:r>
          </a:p>
          <a:p>
            <a:pPr>
              <a:buNone/>
            </a:pPr>
            <a:r>
              <a:rPr lang="fr-FR" dirty="0" smtClean="0"/>
              <a:t>       - Les fruits (orange, fruits rouges, melon, banane...).</a:t>
            </a:r>
          </a:p>
          <a:p>
            <a:pPr>
              <a:buNone/>
            </a:pPr>
            <a:r>
              <a:rPr lang="fr-FR" dirty="0" smtClean="0"/>
              <a:t>       - Les fromages ,les œufs, le </a:t>
            </a:r>
            <a:r>
              <a:rPr lang="fr-FR" dirty="0" err="1" smtClean="0"/>
              <a:t>foie,la</a:t>
            </a:r>
            <a:r>
              <a:rPr lang="fr-FR" dirty="0" smtClean="0"/>
              <a:t> viande .  </a:t>
            </a:r>
          </a:p>
          <a:p>
            <a:pPr>
              <a:buNone/>
            </a:pPr>
            <a:endParaRPr lang="fr-FR" dirty="0" smtClean="0"/>
          </a:p>
          <a:p>
            <a:endParaRPr lang="fr-FR" dirty="0"/>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Vitamines hydrophiles</a:t>
            </a:r>
            <a:endParaRPr lang="fr-FR" dirty="0"/>
          </a:p>
        </p:txBody>
      </p:sp>
      <p:graphicFrame>
        <p:nvGraphicFramePr>
          <p:cNvPr id="4" name="Espace réservé du contenu 3"/>
          <p:cNvGraphicFramePr>
            <a:graphicFrameLocks noGrp="1"/>
          </p:cNvGraphicFramePr>
          <p:nvPr>
            <p:ph idx="1"/>
          </p:nvPr>
        </p:nvGraphicFramePr>
        <p:xfrm>
          <a:off x="457200" y="1600200"/>
          <a:ext cx="8229600" cy="4594908"/>
        </p:xfrm>
        <a:graphic>
          <a:graphicData uri="http://schemas.openxmlformats.org/drawingml/2006/table">
            <a:tbl>
              <a:tblPr firstRow="1" bandRow="1">
                <a:tableStyleId>{5C22544A-7EE6-4342-B048-85BDC9FD1C3A}</a:tableStyleId>
              </a:tblPr>
              <a:tblGrid>
                <a:gridCol w="2057400"/>
                <a:gridCol w="2057400"/>
                <a:gridCol w="2057400"/>
                <a:gridCol w="2057400"/>
              </a:tblGrid>
              <a:tr h="1114420">
                <a:tc>
                  <a:txBody>
                    <a:bodyPr/>
                    <a:lstStyle/>
                    <a:p>
                      <a:pPr algn="ctr"/>
                      <a:r>
                        <a:rPr lang="fr-FR" dirty="0" smtClean="0"/>
                        <a:t>Vitamine</a:t>
                      </a:r>
                      <a:endParaRPr lang="fr-FR" dirty="0"/>
                    </a:p>
                  </a:txBody>
                  <a:tcPr/>
                </a:tc>
                <a:tc>
                  <a:txBody>
                    <a:bodyPr/>
                    <a:lstStyle/>
                    <a:p>
                      <a:pPr algn="ctr"/>
                      <a:r>
                        <a:rPr lang="fr-FR" dirty="0" smtClean="0"/>
                        <a:t>Rôle</a:t>
                      </a:r>
                      <a:endParaRPr lang="fr-FR" dirty="0"/>
                    </a:p>
                  </a:txBody>
                  <a:tcPr/>
                </a:tc>
                <a:tc>
                  <a:txBody>
                    <a:bodyPr/>
                    <a:lstStyle/>
                    <a:p>
                      <a:pPr algn="ctr"/>
                      <a:r>
                        <a:rPr lang="fr-FR" dirty="0" smtClean="0"/>
                        <a:t>Carence</a:t>
                      </a:r>
                      <a:endParaRPr lang="fr-FR" dirty="0"/>
                    </a:p>
                  </a:txBody>
                  <a:tcPr/>
                </a:tc>
                <a:tc>
                  <a:txBody>
                    <a:bodyPr/>
                    <a:lstStyle/>
                    <a:p>
                      <a:r>
                        <a:rPr lang="fr-FR" dirty="0" smtClean="0"/>
                        <a:t>Aliments riches</a:t>
                      </a:r>
                      <a:endParaRPr lang="fr-FR" dirty="0"/>
                    </a:p>
                  </a:txBody>
                  <a:tcPr/>
                </a:tc>
              </a:tr>
              <a:tr h="1740244">
                <a:tc>
                  <a:txBody>
                    <a:bodyPr/>
                    <a:lstStyle/>
                    <a:p>
                      <a:pPr algn="ctr"/>
                      <a:r>
                        <a:rPr lang="fr-FR" dirty="0" smtClean="0"/>
                        <a:t>C</a:t>
                      </a:r>
                      <a:endParaRPr lang="fr-FR" dirty="0"/>
                    </a:p>
                  </a:txBody>
                  <a:tcPr/>
                </a:tc>
                <a:tc>
                  <a:txBody>
                    <a:bodyPr/>
                    <a:lstStyle/>
                    <a:p>
                      <a:r>
                        <a:rPr lang="fr-FR" dirty="0" smtClean="0"/>
                        <a:t>-Défense contre infections</a:t>
                      </a:r>
                    </a:p>
                    <a:p>
                      <a:r>
                        <a:rPr lang="fr-FR" dirty="0" smtClean="0"/>
                        <a:t>-Antioxydant</a:t>
                      </a:r>
                      <a:endParaRPr lang="fr-FR" dirty="0"/>
                    </a:p>
                  </a:txBody>
                  <a:tcPr/>
                </a:tc>
                <a:tc>
                  <a:txBody>
                    <a:bodyPr/>
                    <a:lstStyle/>
                    <a:p>
                      <a:r>
                        <a:rPr lang="fr-FR" dirty="0" smtClean="0"/>
                        <a:t>-Scorbut</a:t>
                      </a:r>
                    </a:p>
                    <a:p>
                      <a:r>
                        <a:rPr lang="fr-FR" smtClean="0"/>
                        <a:t>-Œdèmes</a:t>
                      </a:r>
                      <a:endParaRPr lang="fr-FR" dirty="0"/>
                    </a:p>
                  </a:txBody>
                  <a:tcPr/>
                </a:tc>
                <a:tc>
                  <a:txBody>
                    <a:bodyPr/>
                    <a:lstStyle/>
                    <a:p>
                      <a:r>
                        <a:rPr lang="fr-FR" dirty="0" smtClean="0"/>
                        <a:t>-Agrumes</a:t>
                      </a:r>
                    </a:p>
                    <a:p>
                      <a:r>
                        <a:rPr lang="fr-FR" dirty="0" smtClean="0"/>
                        <a:t>-Légumes(persil)</a:t>
                      </a:r>
                      <a:endParaRPr lang="fr-FR" dirty="0"/>
                    </a:p>
                  </a:txBody>
                  <a:tcPr/>
                </a:tc>
              </a:tr>
              <a:tr h="1740244">
                <a:tc>
                  <a:txBody>
                    <a:bodyPr/>
                    <a:lstStyle/>
                    <a:p>
                      <a:pPr algn="ctr"/>
                      <a:r>
                        <a:rPr lang="fr-FR" dirty="0" smtClean="0"/>
                        <a:t>B</a:t>
                      </a:r>
                      <a:endParaRPr lang="fr-FR" dirty="0"/>
                    </a:p>
                  </a:txBody>
                  <a:tcPr/>
                </a:tc>
                <a:tc>
                  <a:txBody>
                    <a:bodyPr/>
                    <a:lstStyle/>
                    <a:p>
                      <a:r>
                        <a:rPr lang="fr-FR" dirty="0" smtClean="0"/>
                        <a:t>Métabolisme(</a:t>
                      </a:r>
                      <a:r>
                        <a:rPr lang="fr-FR" dirty="0" err="1" smtClean="0"/>
                        <a:t>proteines,ADN;ARN</a:t>
                      </a:r>
                      <a:r>
                        <a:rPr lang="fr-FR" dirty="0" smtClean="0"/>
                        <a:t>)</a:t>
                      </a:r>
                      <a:endParaRPr lang="fr-FR" dirty="0"/>
                    </a:p>
                  </a:txBody>
                  <a:tcPr/>
                </a:tc>
                <a:tc>
                  <a:txBody>
                    <a:bodyPr/>
                    <a:lstStyle/>
                    <a:p>
                      <a:r>
                        <a:rPr lang="fr-FR" dirty="0" smtClean="0"/>
                        <a:t>Dépression</a:t>
                      </a:r>
                      <a:endParaRPr lang="fr-FR" dirty="0"/>
                    </a:p>
                  </a:txBody>
                  <a:tcPr/>
                </a:tc>
                <a:tc>
                  <a:txBody>
                    <a:bodyPr/>
                    <a:lstStyle/>
                    <a:p>
                      <a:r>
                        <a:rPr lang="fr-FR" dirty="0" smtClean="0"/>
                        <a:t>-Légumes verts</a:t>
                      </a:r>
                    </a:p>
                    <a:p>
                      <a:r>
                        <a:rPr lang="fr-FR" dirty="0" smtClean="0"/>
                        <a:t>-Viandes, foie</a:t>
                      </a:r>
                    </a:p>
                    <a:p>
                      <a:r>
                        <a:rPr lang="fr-FR" dirty="0" smtClean="0"/>
                        <a:t>-Fruits</a:t>
                      </a:r>
                      <a:endParaRPr lang="fr-FR"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Culture des bactéries sur une main</a:t>
            </a:r>
            <a:endParaRPr lang="fr-FR" dirty="0"/>
          </a:p>
        </p:txBody>
      </p:sp>
      <p:sp>
        <p:nvSpPr>
          <p:cNvPr id="3" name="Espace réservé du contenu 2"/>
          <p:cNvSpPr>
            <a:spLocks noGrp="1"/>
          </p:cNvSpPr>
          <p:nvPr>
            <p:ph idx="1"/>
          </p:nvPr>
        </p:nvSpPr>
        <p:spPr/>
        <p:txBody>
          <a:bodyPr/>
          <a:lstStyle/>
          <a:p>
            <a:endParaRPr lang="fr-FR"/>
          </a:p>
        </p:txBody>
      </p:sp>
      <p:pic>
        <p:nvPicPr>
          <p:cNvPr id="1026" name="Picture 2" descr="L'empreinte bactÃ©rienne d'une main d'enfant."/>
          <p:cNvPicPr>
            <a:picLocks noChangeAspect="1" noChangeArrowheads="1"/>
          </p:cNvPicPr>
          <p:nvPr/>
        </p:nvPicPr>
        <p:blipFill>
          <a:blip r:embed="rId2"/>
          <a:srcRect/>
          <a:stretch>
            <a:fillRect/>
          </a:stretch>
        </p:blipFill>
        <p:spPr bwMode="auto">
          <a:xfrm>
            <a:off x="428596" y="1643050"/>
            <a:ext cx="8358246" cy="4714908"/>
          </a:xfrm>
          <a:prstGeom prst="rect">
            <a:avLst/>
          </a:prstGeom>
          <a:noFill/>
        </p:spPr>
      </p:pic>
      <p:pic>
        <p:nvPicPr>
          <p:cNvPr id="5" name="Picture 2" descr="L'empreinte bactÃ©rienne d'une main d'enfant."/>
          <p:cNvPicPr>
            <a:picLocks noChangeAspect="1" noChangeArrowheads="1"/>
          </p:cNvPicPr>
          <p:nvPr/>
        </p:nvPicPr>
        <p:blipFill>
          <a:blip r:embed="rId2"/>
          <a:srcRect/>
          <a:stretch>
            <a:fillRect/>
          </a:stretch>
        </p:blipFill>
        <p:spPr bwMode="auto">
          <a:xfrm>
            <a:off x="357158" y="1500174"/>
            <a:ext cx="8501122" cy="4929222"/>
          </a:xfrm>
          <a:prstGeom prst="rect">
            <a:avLst/>
          </a:prstGeom>
          <a:noFill/>
        </p:spPr>
      </p:pic>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Vitamines liposolubles:</a:t>
            </a:r>
            <a:endParaRPr lang="fr-FR" dirty="0"/>
          </a:p>
        </p:txBody>
      </p:sp>
      <p:sp>
        <p:nvSpPr>
          <p:cNvPr id="3" name="Espace réservé du contenu 2"/>
          <p:cNvSpPr>
            <a:spLocks noGrp="1"/>
          </p:cNvSpPr>
          <p:nvPr>
            <p:ph idx="1"/>
          </p:nvPr>
        </p:nvSpPr>
        <p:spPr/>
        <p:txBody>
          <a:bodyPr/>
          <a:lstStyle/>
          <a:p>
            <a:pPr>
              <a:buNone/>
            </a:pPr>
            <a:r>
              <a:rPr lang="fr-FR" dirty="0" smtClean="0"/>
              <a:t>      </a:t>
            </a:r>
          </a:p>
          <a:p>
            <a:pPr>
              <a:buNone/>
            </a:pPr>
            <a:r>
              <a:rPr lang="fr-FR" dirty="0" smtClean="0"/>
              <a:t>     3 Vitamines importantes:</a:t>
            </a:r>
          </a:p>
          <a:p>
            <a:pPr>
              <a:buNone/>
            </a:pPr>
            <a:r>
              <a:rPr lang="fr-FR" dirty="0" smtClean="0"/>
              <a:t>          -Vitamine A</a:t>
            </a:r>
          </a:p>
          <a:p>
            <a:pPr>
              <a:buNone/>
            </a:pPr>
            <a:r>
              <a:rPr lang="fr-FR" dirty="0" smtClean="0"/>
              <a:t>          -Vitamine D</a:t>
            </a:r>
          </a:p>
          <a:p>
            <a:pPr>
              <a:buNone/>
            </a:pPr>
            <a:r>
              <a:rPr lang="fr-FR" dirty="0" smtClean="0"/>
              <a:t>          -Vitamine E</a:t>
            </a:r>
            <a:endParaRPr lang="fr-FR" dirty="0"/>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Vitamine A:</a:t>
            </a:r>
            <a:endParaRPr lang="fr-FR" dirty="0"/>
          </a:p>
        </p:txBody>
      </p:sp>
      <p:sp>
        <p:nvSpPr>
          <p:cNvPr id="3" name="Espace réservé du contenu 2"/>
          <p:cNvSpPr>
            <a:spLocks noGrp="1"/>
          </p:cNvSpPr>
          <p:nvPr>
            <p:ph idx="1"/>
          </p:nvPr>
        </p:nvSpPr>
        <p:spPr/>
        <p:txBody>
          <a:bodyPr>
            <a:normAutofit/>
          </a:bodyPr>
          <a:lstStyle/>
          <a:p>
            <a:pPr>
              <a:buNone/>
            </a:pPr>
            <a:r>
              <a:rPr lang="fr-FR" dirty="0" smtClean="0"/>
              <a:t>   Elle est impliquée dans de nombreuses fonctions de notre organisme et est indispensable à tous les âges de la vie. Elle présente en effet </a:t>
            </a:r>
            <a:r>
              <a:rPr lang="fr-FR" dirty="0" smtClean="0">
                <a:solidFill>
                  <a:srgbClr val="FF0000"/>
                </a:solidFill>
              </a:rPr>
              <a:t>un rôle primordial dans le mécanisme de </a:t>
            </a:r>
            <a:r>
              <a:rPr lang="fr-FR" u="sng" dirty="0" smtClean="0">
                <a:solidFill>
                  <a:srgbClr val="FF0000"/>
                </a:solidFill>
              </a:rPr>
              <a:t>la vision</a:t>
            </a:r>
            <a:r>
              <a:rPr lang="fr-FR" dirty="0" smtClean="0"/>
              <a:t>, et elle a une action sur le système immunitaire, la différenciation et la croissance cellulaire.</a:t>
            </a:r>
          </a:p>
          <a:p>
            <a:endParaRPr lang="fr-FR" dirty="0"/>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Carence en vitamine A:</a:t>
            </a:r>
            <a:endParaRPr lang="fr-FR" dirty="0"/>
          </a:p>
        </p:txBody>
      </p:sp>
      <p:sp>
        <p:nvSpPr>
          <p:cNvPr id="3" name="Espace réservé du contenu 2"/>
          <p:cNvSpPr>
            <a:spLocks noGrp="1"/>
          </p:cNvSpPr>
          <p:nvPr>
            <p:ph idx="1"/>
          </p:nvPr>
        </p:nvSpPr>
        <p:spPr/>
        <p:txBody>
          <a:bodyPr/>
          <a:lstStyle/>
          <a:p>
            <a:pPr>
              <a:buNone/>
            </a:pPr>
            <a:r>
              <a:rPr lang="fr-FR" dirty="0" smtClean="0"/>
              <a:t>   </a:t>
            </a:r>
          </a:p>
          <a:p>
            <a:pPr>
              <a:buNone/>
            </a:pPr>
            <a:r>
              <a:rPr lang="fr-FR" dirty="0" smtClean="0"/>
              <a:t>   La </a:t>
            </a:r>
            <a:r>
              <a:rPr lang="fr-FR" b="1" dirty="0" smtClean="0"/>
              <a:t>carence en vitamine</a:t>
            </a:r>
            <a:r>
              <a:rPr lang="fr-FR" dirty="0" smtClean="0"/>
              <a:t> A peut </a:t>
            </a:r>
            <a:r>
              <a:rPr lang="fr-FR" b="1" u="sng" dirty="0" smtClean="0">
                <a:solidFill>
                  <a:srgbClr val="FF0000"/>
                </a:solidFill>
              </a:rPr>
              <a:t>nuire à la vision</a:t>
            </a:r>
            <a:r>
              <a:rPr lang="fr-FR" dirty="0" smtClean="0"/>
              <a:t>, sur une échelle allant d'une diminution de la vision nocturne à la cécité</a:t>
            </a:r>
            <a:r>
              <a:rPr lang="ar-AE" dirty="0" smtClean="0"/>
              <a:t>عمى</a:t>
            </a:r>
            <a:r>
              <a:rPr lang="fr-FR" dirty="0" smtClean="0"/>
              <a:t> . </a:t>
            </a:r>
            <a:endParaRPr lang="fr-FR" dirty="0"/>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Ou trouver la vitamine A:</a:t>
            </a:r>
            <a:endParaRPr lang="fr-FR" dirty="0"/>
          </a:p>
        </p:txBody>
      </p:sp>
      <p:sp>
        <p:nvSpPr>
          <p:cNvPr id="3" name="Espace réservé du contenu 2"/>
          <p:cNvSpPr>
            <a:spLocks noGrp="1"/>
          </p:cNvSpPr>
          <p:nvPr>
            <p:ph idx="1"/>
          </p:nvPr>
        </p:nvSpPr>
        <p:spPr/>
        <p:txBody>
          <a:bodyPr>
            <a:normAutofit fontScale="92500"/>
          </a:bodyPr>
          <a:lstStyle/>
          <a:p>
            <a:pPr>
              <a:buNone/>
            </a:pPr>
            <a:r>
              <a:rPr lang="fr-FR" dirty="0" smtClean="0"/>
              <a:t>    Dans l'alimentation humaine, la vitamine A est présente sous forme de rétinol et de ses dérivés de manière exclusive dans:</a:t>
            </a:r>
          </a:p>
          <a:p>
            <a:pPr>
              <a:buNone/>
            </a:pPr>
            <a:r>
              <a:rPr lang="fr-FR" dirty="0" smtClean="0"/>
              <a:t>       - les produits d'origine animale (foies et huiles de foie de poisson, foies d’animaux d’élevage)</a:t>
            </a:r>
          </a:p>
          <a:p>
            <a:pPr>
              <a:buNone/>
            </a:pPr>
            <a:r>
              <a:rPr lang="fr-FR" dirty="0" smtClean="0"/>
              <a:t>      - sous forme de caroténoïdes pro vitaminiques essentiellement dans les produits d'origine végétale (</a:t>
            </a:r>
            <a:r>
              <a:rPr lang="fr-FR" dirty="0" smtClean="0">
                <a:solidFill>
                  <a:srgbClr val="FF0000"/>
                </a:solidFill>
              </a:rPr>
              <a:t>carottes</a:t>
            </a:r>
            <a:r>
              <a:rPr lang="fr-FR" dirty="0" smtClean="0"/>
              <a:t>, abricots...).</a:t>
            </a:r>
          </a:p>
          <a:p>
            <a:endParaRPr lang="fr-FR" dirty="0"/>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Vitamine D:</a:t>
            </a:r>
            <a:endParaRPr lang="fr-FR" dirty="0"/>
          </a:p>
        </p:txBody>
      </p:sp>
      <p:sp>
        <p:nvSpPr>
          <p:cNvPr id="3" name="Espace réservé du contenu 2"/>
          <p:cNvSpPr>
            <a:spLocks noGrp="1"/>
          </p:cNvSpPr>
          <p:nvPr>
            <p:ph idx="1"/>
          </p:nvPr>
        </p:nvSpPr>
        <p:spPr/>
        <p:txBody>
          <a:bodyPr>
            <a:normAutofit/>
          </a:bodyPr>
          <a:lstStyle/>
          <a:p>
            <a:endParaRPr lang="fr-FR" dirty="0" smtClean="0"/>
          </a:p>
          <a:p>
            <a:pPr>
              <a:buNone/>
            </a:pPr>
            <a:r>
              <a:rPr lang="fr-FR" dirty="0" smtClean="0"/>
              <a:t>    Sa fonction principale est </a:t>
            </a:r>
            <a:r>
              <a:rPr lang="fr-FR" dirty="0" smtClean="0">
                <a:solidFill>
                  <a:srgbClr val="FF0000"/>
                </a:solidFill>
              </a:rPr>
              <a:t>d’augmenter la capacité de l’intestin à absorber le calcium et le phosphore.</a:t>
            </a:r>
            <a:r>
              <a:rPr lang="fr-FR" dirty="0" smtClean="0"/>
              <a:t> Elle assure ainsi une minéralisation optimale des tissus minéralisés pendant et après la croissance et contribue au maintien de l’homéostasie calcique.</a:t>
            </a:r>
          </a:p>
          <a:p>
            <a:endParaRPr lang="fr-FR" dirty="0" smtClean="0"/>
          </a:p>
          <a:p>
            <a:endParaRPr lang="fr-FR" dirty="0"/>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Carence en vitamine D:</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Fatigue.</a:t>
            </a:r>
          </a:p>
          <a:p>
            <a:r>
              <a:rPr lang="fr-FR" dirty="0" smtClean="0"/>
              <a:t>Faiblesse musculaire.</a:t>
            </a:r>
          </a:p>
          <a:p>
            <a:r>
              <a:rPr lang="fr-FR" dirty="0" smtClean="0"/>
              <a:t>Crampes.</a:t>
            </a:r>
          </a:p>
          <a:p>
            <a:r>
              <a:rPr lang="fr-FR" dirty="0" smtClean="0"/>
              <a:t>Désordres intestinaux.</a:t>
            </a:r>
          </a:p>
          <a:p>
            <a:r>
              <a:rPr lang="fr-FR" dirty="0" smtClean="0"/>
              <a:t>Surpoids.</a:t>
            </a:r>
          </a:p>
          <a:p>
            <a:r>
              <a:rPr lang="fr-FR" dirty="0" smtClean="0"/>
              <a:t>Douleurs osseuses.</a:t>
            </a:r>
          </a:p>
          <a:p>
            <a:r>
              <a:rPr lang="fr-FR" dirty="0" smtClean="0"/>
              <a:t>Déprime.</a:t>
            </a:r>
          </a:p>
          <a:p>
            <a:r>
              <a:rPr lang="fr-FR" dirty="0" smtClean="0"/>
              <a:t>Peau sèche.</a:t>
            </a:r>
          </a:p>
          <a:p>
            <a:endParaRPr lang="fr-FR" dirty="0"/>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Ou trouver la vitamine D:</a:t>
            </a:r>
            <a:endParaRPr lang="fr-FR" dirty="0"/>
          </a:p>
        </p:txBody>
      </p:sp>
      <p:sp>
        <p:nvSpPr>
          <p:cNvPr id="3" name="Espace réservé du contenu 2"/>
          <p:cNvSpPr>
            <a:spLocks noGrp="1"/>
          </p:cNvSpPr>
          <p:nvPr>
            <p:ph idx="1"/>
          </p:nvPr>
        </p:nvSpPr>
        <p:spPr/>
        <p:txBody>
          <a:bodyPr>
            <a:normAutofit/>
          </a:bodyPr>
          <a:lstStyle/>
          <a:p>
            <a:pPr>
              <a:buNone/>
            </a:pPr>
            <a:r>
              <a:rPr lang="fr-FR" dirty="0" smtClean="0"/>
              <a:t>      Elle a une double origine:</a:t>
            </a:r>
          </a:p>
          <a:p>
            <a:pPr>
              <a:buNone/>
            </a:pPr>
            <a:r>
              <a:rPr lang="fr-FR" dirty="0" smtClean="0"/>
              <a:t>     -Endogène: notre organisme est en effet capable de la synthétiser au niveau de la peau sous l’action des rayons solaires et ultraviolets.               -Les aliments sources de vitamine D sont les huiles végétales(huile d’olive), les produits laitiers enrichis, les poissons gras comme le saumon, le hareng, la sardine...</a:t>
            </a:r>
          </a:p>
          <a:p>
            <a:endParaRPr lang="fr-FR" dirty="0" smtClean="0"/>
          </a:p>
          <a:p>
            <a:endParaRPr lang="fr-FR" dirty="0" smtClean="0"/>
          </a:p>
          <a:p>
            <a:endParaRPr lang="fr-FR" dirty="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Vitamine E:</a:t>
            </a:r>
            <a:endParaRPr lang="fr-FR" dirty="0"/>
          </a:p>
        </p:txBody>
      </p:sp>
      <p:sp>
        <p:nvSpPr>
          <p:cNvPr id="3" name="Espace réservé du contenu 2"/>
          <p:cNvSpPr>
            <a:spLocks noGrp="1"/>
          </p:cNvSpPr>
          <p:nvPr>
            <p:ph idx="1"/>
          </p:nvPr>
        </p:nvSpPr>
        <p:spPr/>
        <p:txBody>
          <a:bodyPr>
            <a:normAutofit/>
          </a:bodyPr>
          <a:lstStyle/>
          <a:p>
            <a:pPr>
              <a:buNone/>
            </a:pPr>
            <a:r>
              <a:rPr lang="fr-FR" dirty="0" smtClean="0"/>
              <a:t>   Sa principale propriété est sa capacité de piéger et d’empêcher la propagation de radicaux libres </a:t>
            </a:r>
            <a:r>
              <a:rPr lang="fr-FR" dirty="0" err="1" smtClean="0"/>
              <a:t>peroxyles</a:t>
            </a:r>
            <a:r>
              <a:rPr lang="fr-FR" dirty="0" smtClean="0"/>
              <a:t>, formés à partir des acides gras polyinsaturés, elle agit donc comme un </a:t>
            </a:r>
            <a:r>
              <a:rPr lang="fr-FR" dirty="0" smtClean="0">
                <a:solidFill>
                  <a:srgbClr val="FF0000"/>
                </a:solidFill>
              </a:rPr>
              <a:t>anti oxydant</a:t>
            </a:r>
            <a:r>
              <a:rPr lang="fr-FR" dirty="0" smtClean="0"/>
              <a:t>. Elle agit en particulier au niveau des membranes cellulaires et des lipoprotéines.</a:t>
            </a:r>
          </a:p>
          <a:p>
            <a:endParaRPr lang="fr-FR" dirty="0" smtClean="0"/>
          </a:p>
          <a:p>
            <a:endParaRPr lang="fr-FR" dirty="0"/>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Carence en vitamine E:</a:t>
            </a:r>
            <a:endParaRPr lang="fr-FR" dirty="0"/>
          </a:p>
        </p:txBody>
      </p:sp>
      <p:sp>
        <p:nvSpPr>
          <p:cNvPr id="3" name="Espace réservé du contenu 2"/>
          <p:cNvSpPr>
            <a:spLocks noGrp="1"/>
          </p:cNvSpPr>
          <p:nvPr>
            <p:ph idx="1"/>
          </p:nvPr>
        </p:nvSpPr>
        <p:spPr/>
        <p:txBody>
          <a:bodyPr>
            <a:normAutofit lnSpcReduction="10000"/>
          </a:bodyPr>
          <a:lstStyle/>
          <a:p>
            <a:pPr>
              <a:buNone/>
            </a:pPr>
            <a:r>
              <a:rPr lang="fr-FR" dirty="0" smtClean="0"/>
              <a:t>    Une déficience sévère en vitamine E pourrait : </a:t>
            </a:r>
          </a:p>
          <a:p>
            <a:pPr>
              <a:buNone/>
            </a:pPr>
            <a:r>
              <a:rPr lang="fr-FR" dirty="0" smtClean="0"/>
              <a:t>         -  être à l’origine de certains troubles neurologiques.</a:t>
            </a:r>
          </a:p>
          <a:p>
            <a:pPr>
              <a:buNone/>
            </a:pPr>
            <a:r>
              <a:rPr lang="fr-FR" dirty="0" smtClean="0"/>
              <a:t>         -  être associée à l’apparition de lésions au niveau de la région postérieure de la moelle épinière.</a:t>
            </a:r>
          </a:p>
          <a:p>
            <a:pPr>
              <a:buNone/>
            </a:pPr>
            <a:r>
              <a:rPr lang="fr-FR" dirty="0" smtClean="0"/>
              <a:t>        - être impliquée dans d’autres affections d’origine intestinale, hépatobiliaire, et pancréatique. </a:t>
            </a:r>
            <a:endParaRPr lang="fr-FR" dirty="0"/>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Ou trouver la vitamine E:</a:t>
            </a:r>
            <a:endParaRPr lang="fr-FR" dirty="0"/>
          </a:p>
        </p:txBody>
      </p:sp>
      <p:sp>
        <p:nvSpPr>
          <p:cNvPr id="3" name="Espace réservé du contenu 2"/>
          <p:cNvSpPr>
            <a:spLocks noGrp="1"/>
          </p:cNvSpPr>
          <p:nvPr>
            <p:ph idx="1"/>
          </p:nvPr>
        </p:nvSpPr>
        <p:spPr/>
        <p:txBody>
          <a:bodyPr>
            <a:normAutofit fontScale="85000" lnSpcReduction="20000"/>
          </a:bodyPr>
          <a:lstStyle/>
          <a:p>
            <a:pPr>
              <a:buNone/>
            </a:pPr>
            <a:r>
              <a:rPr lang="fr-FR" dirty="0" smtClean="0"/>
              <a:t>   </a:t>
            </a:r>
          </a:p>
          <a:p>
            <a:pPr>
              <a:buNone/>
            </a:pPr>
            <a:r>
              <a:rPr lang="fr-FR" dirty="0" smtClean="0"/>
              <a:t>   Certaines huiles alimentaires et leurs dérivées sont les aliments les plus riches en vitamine E et en sont la principale source alimentaire:</a:t>
            </a:r>
          </a:p>
          <a:p>
            <a:pPr>
              <a:buNone/>
            </a:pPr>
            <a:r>
              <a:rPr lang="fr-FR" dirty="0" smtClean="0"/>
              <a:t>               -Sardines                                - Margarine</a:t>
            </a:r>
          </a:p>
          <a:p>
            <a:pPr>
              <a:buNone/>
            </a:pPr>
            <a:r>
              <a:rPr lang="fr-FR" dirty="0" smtClean="0"/>
              <a:t>               -Huile d'olive                         -Amandes</a:t>
            </a:r>
          </a:p>
          <a:p>
            <a:pPr>
              <a:buNone/>
            </a:pPr>
            <a:endParaRPr lang="fr-FR" dirty="0" smtClean="0"/>
          </a:p>
          <a:p>
            <a:endParaRPr lang="fr-FR" dirty="0" smtClean="0"/>
          </a:p>
          <a:p>
            <a:pPr>
              <a:buNone/>
            </a:pPr>
            <a:r>
              <a:rPr lang="fr-FR" dirty="0" smtClean="0"/>
              <a:t>                                   -Huile d'olive</a:t>
            </a:r>
          </a:p>
          <a:p>
            <a:pPr>
              <a:buNone/>
            </a:pPr>
            <a:r>
              <a:rPr lang="fr-FR" dirty="0" smtClean="0"/>
              <a:t>                                   -Avocat</a:t>
            </a:r>
          </a:p>
          <a:p>
            <a:pPr>
              <a:buNone/>
            </a:pPr>
            <a:r>
              <a:rPr lang="fr-FR" dirty="0" smtClean="0"/>
              <a:t>                                   -Abricot sec</a:t>
            </a:r>
          </a:p>
          <a:p>
            <a:pPr>
              <a:buNone/>
            </a:pPr>
            <a:endParaRPr lang="fr-FR" dirty="0" smtClean="0"/>
          </a:p>
          <a:p>
            <a:pPr>
              <a:buNone/>
            </a:pPr>
            <a:endParaRPr lang="fr-FR" dirty="0" smtClean="0"/>
          </a:p>
          <a:p>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Escherichia coli</a:t>
            </a:r>
            <a:endParaRPr lang="fr-FR" dirty="0"/>
          </a:p>
        </p:txBody>
      </p:sp>
      <p:sp>
        <p:nvSpPr>
          <p:cNvPr id="3" name="Espace réservé du contenu 2"/>
          <p:cNvSpPr>
            <a:spLocks noGrp="1"/>
          </p:cNvSpPr>
          <p:nvPr>
            <p:ph idx="1"/>
          </p:nvPr>
        </p:nvSpPr>
        <p:spPr/>
        <p:txBody>
          <a:bodyPr/>
          <a:lstStyle/>
          <a:p>
            <a:pPr>
              <a:buNone/>
            </a:pPr>
            <a:r>
              <a:rPr lang="fr-FR" dirty="0" smtClean="0"/>
              <a:t>  La bactérie la plus répandue reste </a:t>
            </a:r>
            <a:r>
              <a:rPr lang="fr-FR" b="1" dirty="0" smtClean="0"/>
              <a:t> Escherichia coli </a:t>
            </a:r>
            <a:r>
              <a:rPr lang="fr-FR" dirty="0" smtClean="0"/>
              <a:t>,elle se trouve dans les selles et est considérée comme la bactérie phare se trouvant dans les selles humaines et animales ,d’ailleurs on teste la propreté d’une eau par rapport à sa teneur en </a:t>
            </a:r>
            <a:r>
              <a:rPr lang="fr-FR" dirty="0" err="1" smtClean="0"/>
              <a:t>E.coli</a:t>
            </a:r>
            <a:r>
              <a:rPr lang="fr-FR" dirty="0" smtClean="0"/>
              <a:t>(pollution par eaux usées par exemple)</a:t>
            </a:r>
            <a:endParaRPr lang="fr-FR" dirty="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Vitamines liposolubles</a:t>
            </a:r>
            <a:endParaRPr lang="fr-FR" dirty="0"/>
          </a:p>
        </p:txBody>
      </p:sp>
      <p:graphicFrame>
        <p:nvGraphicFramePr>
          <p:cNvPr id="4" name="Espace réservé du contenu 3"/>
          <p:cNvGraphicFramePr>
            <a:graphicFrameLocks noGrp="1"/>
          </p:cNvGraphicFramePr>
          <p:nvPr>
            <p:ph idx="1"/>
          </p:nvPr>
        </p:nvGraphicFramePr>
        <p:xfrm>
          <a:off x="457200" y="1600200"/>
          <a:ext cx="8229600" cy="4970595"/>
        </p:xfrm>
        <a:graphic>
          <a:graphicData uri="http://schemas.openxmlformats.org/drawingml/2006/table">
            <a:tbl>
              <a:tblPr firstRow="1" bandRow="1">
                <a:tableStyleId>{5C22544A-7EE6-4342-B048-85BDC9FD1C3A}</a:tableStyleId>
              </a:tblPr>
              <a:tblGrid>
                <a:gridCol w="2057400"/>
                <a:gridCol w="2057400"/>
                <a:gridCol w="2057400"/>
                <a:gridCol w="2057400"/>
              </a:tblGrid>
              <a:tr h="566585">
                <a:tc>
                  <a:txBody>
                    <a:bodyPr/>
                    <a:lstStyle/>
                    <a:p>
                      <a:r>
                        <a:rPr lang="fr-FR" dirty="0" smtClean="0"/>
                        <a:t>Vitamine</a:t>
                      </a:r>
                      <a:endParaRPr lang="fr-FR" dirty="0"/>
                    </a:p>
                  </a:txBody>
                  <a:tcPr/>
                </a:tc>
                <a:tc>
                  <a:txBody>
                    <a:bodyPr/>
                    <a:lstStyle/>
                    <a:p>
                      <a:r>
                        <a:rPr lang="fr-FR" dirty="0" smtClean="0"/>
                        <a:t>Rôle</a:t>
                      </a:r>
                      <a:endParaRPr lang="fr-FR" dirty="0"/>
                    </a:p>
                  </a:txBody>
                  <a:tcPr/>
                </a:tc>
                <a:tc>
                  <a:txBody>
                    <a:bodyPr/>
                    <a:lstStyle/>
                    <a:p>
                      <a:r>
                        <a:rPr lang="fr-FR" dirty="0" smtClean="0"/>
                        <a:t>Carence</a:t>
                      </a:r>
                      <a:endParaRPr lang="fr-FR" dirty="0"/>
                    </a:p>
                  </a:txBody>
                  <a:tcPr/>
                </a:tc>
                <a:tc>
                  <a:txBody>
                    <a:bodyPr/>
                    <a:lstStyle/>
                    <a:p>
                      <a:r>
                        <a:rPr lang="fr-FR" dirty="0" smtClean="0"/>
                        <a:t>Aliments</a:t>
                      </a:r>
                      <a:r>
                        <a:rPr lang="fr-FR" baseline="0" dirty="0" smtClean="0"/>
                        <a:t> </a:t>
                      </a:r>
                      <a:r>
                        <a:rPr lang="fr-FR" dirty="0" smtClean="0"/>
                        <a:t>riches</a:t>
                      </a:r>
                      <a:endParaRPr lang="fr-FR" dirty="0"/>
                    </a:p>
                  </a:txBody>
                  <a:tcPr/>
                </a:tc>
              </a:tr>
              <a:tr h="1190777">
                <a:tc>
                  <a:txBody>
                    <a:bodyPr/>
                    <a:lstStyle/>
                    <a:p>
                      <a:pPr algn="ctr"/>
                      <a:r>
                        <a:rPr lang="fr-FR" dirty="0" smtClean="0"/>
                        <a:t>A</a:t>
                      </a:r>
                      <a:endParaRPr lang="fr-FR" dirty="0"/>
                    </a:p>
                  </a:txBody>
                  <a:tcPr/>
                </a:tc>
                <a:tc>
                  <a:txBody>
                    <a:bodyPr/>
                    <a:lstStyle/>
                    <a:p>
                      <a:r>
                        <a:rPr lang="fr-FR" dirty="0" smtClean="0"/>
                        <a:t>Vision</a:t>
                      </a:r>
                      <a:endParaRPr lang="fr-FR" dirty="0"/>
                    </a:p>
                  </a:txBody>
                  <a:tcPr/>
                </a:tc>
                <a:tc>
                  <a:txBody>
                    <a:bodyPr/>
                    <a:lstStyle/>
                    <a:p>
                      <a:r>
                        <a:rPr lang="fr-FR" dirty="0" smtClean="0"/>
                        <a:t>Nuire à la vision</a:t>
                      </a:r>
                      <a:endParaRPr lang="fr-FR" dirty="0"/>
                    </a:p>
                  </a:txBody>
                  <a:tcPr/>
                </a:tc>
                <a:tc>
                  <a:txBody>
                    <a:bodyPr/>
                    <a:lstStyle/>
                    <a:p>
                      <a:r>
                        <a:rPr lang="fr-FR" dirty="0" smtClean="0"/>
                        <a:t>Foie-Carottes-Abricots</a:t>
                      </a:r>
                      <a:endParaRPr lang="fr-FR" dirty="0"/>
                    </a:p>
                  </a:txBody>
                  <a:tcPr/>
                </a:tc>
              </a:tr>
              <a:tr h="1816175">
                <a:tc>
                  <a:txBody>
                    <a:bodyPr/>
                    <a:lstStyle/>
                    <a:p>
                      <a:pPr algn="ctr"/>
                      <a:r>
                        <a:rPr lang="fr-FR" dirty="0" smtClean="0"/>
                        <a:t>D</a:t>
                      </a:r>
                      <a:endParaRPr lang="fr-FR" dirty="0"/>
                    </a:p>
                  </a:txBody>
                  <a:tcPr/>
                </a:tc>
                <a:tc>
                  <a:txBody>
                    <a:bodyPr/>
                    <a:lstStyle/>
                    <a:p>
                      <a:r>
                        <a:rPr lang="fr-FR" dirty="0" smtClean="0"/>
                        <a:t>Absorption calcium</a:t>
                      </a:r>
                      <a:endParaRPr lang="fr-FR" dirty="0"/>
                    </a:p>
                  </a:txBody>
                  <a:tcPr/>
                </a:tc>
                <a:tc>
                  <a:txBody>
                    <a:bodyPr/>
                    <a:lstStyle/>
                    <a:p>
                      <a:r>
                        <a:rPr lang="fr-FR" dirty="0" smtClean="0"/>
                        <a:t>-Fatigue</a:t>
                      </a:r>
                    </a:p>
                    <a:p>
                      <a:r>
                        <a:rPr lang="fr-FR" dirty="0" smtClean="0"/>
                        <a:t>-Douleurs osseuses</a:t>
                      </a:r>
                      <a:endParaRPr lang="fr-FR" dirty="0"/>
                    </a:p>
                  </a:txBody>
                  <a:tcPr/>
                </a:tc>
                <a:tc>
                  <a:txBody>
                    <a:bodyPr/>
                    <a:lstStyle/>
                    <a:p>
                      <a:r>
                        <a:rPr lang="fr-FR" dirty="0" smtClean="0"/>
                        <a:t>-Endogène</a:t>
                      </a:r>
                    </a:p>
                    <a:p>
                      <a:r>
                        <a:rPr lang="fr-FR" dirty="0" smtClean="0"/>
                        <a:t>-Huile d’</a:t>
                      </a:r>
                      <a:r>
                        <a:rPr lang="fr-FR" dirty="0" err="1" smtClean="0"/>
                        <a:t>olive,poissons</a:t>
                      </a:r>
                      <a:r>
                        <a:rPr lang="fr-FR" dirty="0" smtClean="0"/>
                        <a:t>,produits</a:t>
                      </a:r>
                      <a:r>
                        <a:rPr lang="fr-FR" baseline="0" dirty="0" smtClean="0"/>
                        <a:t> laitiers</a:t>
                      </a:r>
                      <a:endParaRPr lang="fr-FR" dirty="0"/>
                    </a:p>
                  </a:txBody>
                  <a:tcPr/>
                </a:tc>
              </a:tr>
              <a:tr h="1397058">
                <a:tc>
                  <a:txBody>
                    <a:bodyPr/>
                    <a:lstStyle/>
                    <a:p>
                      <a:pPr algn="ctr"/>
                      <a:r>
                        <a:rPr lang="fr-FR" dirty="0" smtClean="0"/>
                        <a:t>E</a:t>
                      </a:r>
                      <a:endParaRPr lang="fr-FR" dirty="0"/>
                    </a:p>
                  </a:txBody>
                  <a:tcPr/>
                </a:tc>
                <a:tc>
                  <a:txBody>
                    <a:bodyPr/>
                    <a:lstStyle/>
                    <a:p>
                      <a:r>
                        <a:rPr lang="fr-FR" dirty="0" smtClean="0"/>
                        <a:t>Antioxydant</a:t>
                      </a:r>
                      <a:endParaRPr lang="fr-FR" dirty="0"/>
                    </a:p>
                  </a:txBody>
                  <a:tcPr/>
                </a:tc>
                <a:tc>
                  <a:txBody>
                    <a:bodyPr/>
                    <a:lstStyle/>
                    <a:p>
                      <a:r>
                        <a:rPr lang="fr-FR" dirty="0" smtClean="0"/>
                        <a:t>Troubles neurologiques</a:t>
                      </a:r>
                      <a:endParaRPr lang="fr-FR" dirty="0"/>
                    </a:p>
                  </a:txBody>
                  <a:tcPr/>
                </a:tc>
                <a:tc>
                  <a:txBody>
                    <a:bodyPr/>
                    <a:lstStyle/>
                    <a:p>
                      <a:r>
                        <a:rPr lang="fr-FR" dirty="0" smtClean="0"/>
                        <a:t>Huile d’olive-Sardines-Avocat-Amandes</a:t>
                      </a:r>
                      <a:endParaRPr lang="fr-FR" dirty="0"/>
                    </a:p>
                  </a:txBody>
                  <a:tcPr/>
                </a:tc>
              </a:tr>
            </a:tbl>
          </a:graphicData>
        </a:graphic>
      </p:graphicFrame>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éléments minéraux:</a:t>
            </a:r>
            <a:endParaRPr lang="fr-FR" dirty="0"/>
          </a:p>
        </p:txBody>
      </p:sp>
      <p:sp>
        <p:nvSpPr>
          <p:cNvPr id="3" name="Espace réservé du contenu 2"/>
          <p:cNvSpPr>
            <a:spLocks noGrp="1"/>
          </p:cNvSpPr>
          <p:nvPr>
            <p:ph idx="1"/>
          </p:nvPr>
        </p:nvSpPr>
        <p:spPr/>
        <p:txBody>
          <a:bodyPr>
            <a:normAutofit fontScale="62500" lnSpcReduction="20000"/>
          </a:bodyPr>
          <a:lstStyle/>
          <a:p>
            <a:pPr>
              <a:buNone/>
            </a:pPr>
            <a:r>
              <a:rPr lang="fr-FR" dirty="0" smtClean="0"/>
              <a:t>  </a:t>
            </a:r>
            <a:br>
              <a:rPr lang="fr-FR" dirty="0" smtClean="0"/>
            </a:br>
            <a:r>
              <a:rPr lang="fr-FR" dirty="0" smtClean="0"/>
              <a:t/>
            </a:r>
            <a:br>
              <a:rPr lang="fr-FR" dirty="0" smtClean="0"/>
            </a:br>
            <a:r>
              <a:rPr lang="fr-FR" dirty="0" smtClean="0"/>
              <a:t>Les substances minérales sont: </a:t>
            </a:r>
            <a:br>
              <a:rPr lang="fr-FR" dirty="0" smtClean="0"/>
            </a:br>
            <a:r>
              <a:rPr lang="fr-FR" dirty="0" smtClean="0"/>
              <a:t/>
            </a:r>
            <a:br>
              <a:rPr lang="fr-FR" dirty="0" smtClean="0"/>
            </a:br>
            <a:r>
              <a:rPr lang="fr-FR" dirty="0" smtClean="0"/>
              <a:t>- </a:t>
            </a:r>
            <a:r>
              <a:rPr lang="fr-FR" b="1" dirty="0" smtClean="0"/>
              <a:t>l'eau:</a:t>
            </a:r>
            <a:r>
              <a:rPr lang="fr-FR" dirty="0" smtClean="0"/>
              <a:t> de source, du robinet, gazeuse.. </a:t>
            </a:r>
            <a:br>
              <a:rPr lang="fr-FR" dirty="0" smtClean="0"/>
            </a:br>
            <a:r>
              <a:rPr lang="fr-FR" dirty="0" smtClean="0"/>
              <a:t>- </a:t>
            </a:r>
            <a:r>
              <a:rPr lang="fr-FR" b="1" dirty="0" smtClean="0"/>
              <a:t>les sels minéraux</a:t>
            </a:r>
            <a:r>
              <a:rPr lang="fr-FR" dirty="0" smtClean="0"/>
              <a:t>: le calcium, le phosphore, le sodium, le potassium, le magnésium. </a:t>
            </a:r>
            <a:br>
              <a:rPr lang="fr-FR" dirty="0" smtClean="0"/>
            </a:br>
            <a:r>
              <a:rPr lang="fr-FR" dirty="0" smtClean="0"/>
              <a:t>- </a:t>
            </a:r>
            <a:r>
              <a:rPr lang="fr-FR" b="1" dirty="0" smtClean="0"/>
              <a:t>les oligo-éléments</a:t>
            </a:r>
            <a:r>
              <a:rPr lang="fr-FR" dirty="0" smtClean="0"/>
              <a:t>: le zinc, cuivre, cobalt, sélénium, iode, fer, fluor </a:t>
            </a:r>
            <a:br>
              <a:rPr lang="fr-FR" dirty="0" smtClean="0"/>
            </a:br>
            <a:r>
              <a:rPr lang="fr-FR" dirty="0" smtClean="0"/>
              <a:t/>
            </a:r>
            <a:br>
              <a:rPr lang="fr-FR" dirty="0" smtClean="0"/>
            </a:br>
            <a:r>
              <a:rPr lang="fr-FR" dirty="0" smtClean="0"/>
              <a:t>Les substances minérales représentent environ 60 % du poids de notre corps.</a:t>
            </a:r>
            <a:br>
              <a:rPr lang="fr-FR" dirty="0" smtClean="0"/>
            </a:br>
            <a:r>
              <a:rPr lang="fr-FR" dirty="0" smtClean="0"/>
              <a:t/>
            </a:r>
            <a:br>
              <a:rPr lang="fr-FR" dirty="0" smtClean="0"/>
            </a:br>
            <a:r>
              <a:rPr lang="fr-FR" dirty="0" smtClean="0"/>
              <a:t>Les sels minéraux ne sont pas une source énergétique mais ils sont indispensables (le rein les élimine quotidiennement) </a:t>
            </a:r>
            <a:br>
              <a:rPr lang="fr-FR" dirty="0" smtClean="0"/>
            </a:br>
            <a:r>
              <a:rPr lang="fr-FR" dirty="0" smtClean="0"/>
              <a:t>Les oligo-éléments même en petite quantité, sont indispensables a l'organisme </a:t>
            </a:r>
            <a:endParaRPr lang="fr-FR" dirty="0"/>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L’eau</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Constituant minéral(H20) </a:t>
            </a:r>
          </a:p>
          <a:p>
            <a:r>
              <a:rPr lang="fr-FR" dirty="0" smtClean="0"/>
              <a:t>La quantité d’eau contenue dans un organisme adulte est d’environ 65 % de notre poids.</a:t>
            </a:r>
          </a:p>
          <a:p>
            <a:r>
              <a:rPr lang="fr-FR" dirty="0" smtClean="0"/>
              <a:t> La teneur en eau du corps humain varie en fonction de la corpulence, du sexe et de l’âge</a:t>
            </a:r>
          </a:p>
          <a:p>
            <a:r>
              <a:rPr lang="fr-FR" dirty="0" smtClean="0"/>
              <a:t>L’eau est présente dans tous les organes du corps mais elle n’est pas répartie uniformément. Certains organes en possèdent plus que d’autres.</a:t>
            </a:r>
          </a:p>
          <a:p>
            <a:r>
              <a:rPr lang="fr-FR" dirty="0" smtClean="0"/>
              <a:t>Le corps humain élimine sans cesse de l’eau par : </a:t>
            </a:r>
          </a:p>
          <a:p>
            <a:pPr>
              <a:buNone/>
            </a:pPr>
            <a:r>
              <a:rPr lang="fr-FR" dirty="0" smtClean="0"/>
              <a:t>         - les excrétions (principalement l’urine)</a:t>
            </a:r>
          </a:p>
          <a:p>
            <a:pPr>
              <a:buNone/>
            </a:pPr>
            <a:r>
              <a:rPr lang="fr-FR" dirty="0" smtClean="0"/>
              <a:t>         - la respiration (au moment de l’expiration)</a:t>
            </a:r>
          </a:p>
          <a:p>
            <a:pPr>
              <a:buNone/>
            </a:pPr>
            <a:r>
              <a:rPr lang="fr-FR" dirty="0" smtClean="0"/>
              <a:t>         - la transpiration.</a:t>
            </a:r>
          </a:p>
          <a:p>
            <a:endParaRPr lang="fr-FR" dirty="0" smtClean="0"/>
          </a:p>
          <a:p>
            <a:endParaRPr lang="fr-FR" dirty="0" smtClean="0"/>
          </a:p>
          <a:p>
            <a:endParaRPr lang="fr-FR" dirty="0" smtClean="0"/>
          </a:p>
          <a:p>
            <a:endParaRPr lang="fr-FR" dirty="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t>
            </a:r>
            <a:r>
              <a:rPr lang="fr-FR" dirty="0" err="1" smtClean="0"/>
              <a:t>eau:élèment</a:t>
            </a:r>
            <a:r>
              <a:rPr lang="fr-FR" dirty="0" smtClean="0"/>
              <a:t> vital</a:t>
            </a:r>
            <a:endParaRPr lang="fr-FR" dirty="0"/>
          </a:p>
        </p:txBody>
      </p:sp>
      <p:sp>
        <p:nvSpPr>
          <p:cNvPr id="3" name="Espace réservé du contenu 2"/>
          <p:cNvSpPr>
            <a:spLocks noGrp="1"/>
          </p:cNvSpPr>
          <p:nvPr>
            <p:ph idx="1"/>
          </p:nvPr>
        </p:nvSpPr>
        <p:spPr/>
        <p:txBody>
          <a:bodyPr>
            <a:noAutofit/>
          </a:bodyPr>
          <a:lstStyle/>
          <a:p>
            <a:pPr>
              <a:buNone/>
            </a:pPr>
            <a:r>
              <a:rPr lang="fr-FR" sz="2800" dirty="0" smtClean="0"/>
              <a:t>  -   Un homme peut survivre plusieurs semaines sans manger mais privé d’eau, il est condamné au bout de deux jours seulement.</a:t>
            </a:r>
          </a:p>
          <a:p>
            <a:pPr>
              <a:buNone/>
            </a:pPr>
            <a:endParaRPr lang="fr-FR" sz="2800" dirty="0" smtClean="0"/>
          </a:p>
          <a:p>
            <a:pPr>
              <a:buNone/>
            </a:pPr>
            <a:r>
              <a:rPr lang="fr-FR" sz="2800" dirty="0" smtClean="0"/>
              <a:t>  -   Elément vital au même titre que l’air que nous respirons car l'eau est le principal constituant du corps humain. La quantité moyenne d'eau contenue dans un organisme adulte est de 65 %</a:t>
            </a:r>
          </a:p>
          <a:p>
            <a:pPr>
              <a:buNone/>
            </a:pPr>
            <a:r>
              <a:rPr lang="fr-FR" sz="2800" dirty="0" smtClean="0"/>
              <a:t>    exemple :une personne pesant 70 kilogrammes a 45 litres d'eau contenue dans son corps</a:t>
            </a:r>
            <a:r>
              <a:rPr lang="fr-FR" sz="1800" dirty="0" smtClean="0"/>
              <a:t>. </a:t>
            </a: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L’eau élément vital(suite)</a:t>
            </a:r>
            <a:endParaRPr lang="fr-FR" dirty="0"/>
          </a:p>
        </p:txBody>
      </p:sp>
      <p:sp>
        <p:nvSpPr>
          <p:cNvPr id="3" name="Espace réservé du contenu 2"/>
          <p:cNvSpPr>
            <a:spLocks noGrp="1"/>
          </p:cNvSpPr>
          <p:nvPr>
            <p:ph idx="1"/>
          </p:nvPr>
        </p:nvSpPr>
        <p:spPr/>
        <p:txBody>
          <a:bodyPr>
            <a:normAutofit fontScale="85000" lnSpcReduction="20000"/>
          </a:bodyPr>
          <a:lstStyle/>
          <a:p>
            <a:pPr>
              <a:buNone/>
            </a:pPr>
            <a:r>
              <a:rPr lang="fr-FR" dirty="0" smtClean="0"/>
              <a:t>   La teneur totale en eau du corps humain dépend de plusieurs facteurs: </a:t>
            </a:r>
          </a:p>
          <a:p>
            <a:pPr>
              <a:buNone/>
            </a:pPr>
            <a:r>
              <a:rPr lang="fr-FR" dirty="0" smtClean="0"/>
              <a:t>            </a:t>
            </a:r>
            <a:r>
              <a:rPr lang="fr-FR" dirty="0" smtClean="0">
                <a:solidFill>
                  <a:srgbClr val="FF0000"/>
                </a:solidFill>
              </a:rPr>
              <a:t>1/la corpulence </a:t>
            </a:r>
            <a:r>
              <a:rPr lang="fr-FR" dirty="0" smtClean="0"/>
              <a:t>: plus une personne est maigre, plus la proportion d'eau de son organisme est importante. </a:t>
            </a:r>
          </a:p>
          <a:p>
            <a:pPr>
              <a:buNone/>
            </a:pPr>
            <a:r>
              <a:rPr lang="fr-FR" dirty="0" smtClean="0"/>
              <a:t>           </a:t>
            </a:r>
            <a:r>
              <a:rPr lang="fr-FR" dirty="0" smtClean="0">
                <a:solidFill>
                  <a:srgbClr val="FF0000"/>
                </a:solidFill>
              </a:rPr>
              <a:t>2/Le sexe de la personne</a:t>
            </a:r>
            <a:r>
              <a:rPr lang="fr-FR" dirty="0" smtClean="0"/>
              <a:t>: la proportion d’eau est plus élevée chez les hommes </a:t>
            </a:r>
          </a:p>
          <a:p>
            <a:pPr>
              <a:buNone/>
            </a:pPr>
            <a:r>
              <a:rPr lang="fr-FR" dirty="0" smtClean="0"/>
              <a:t>           </a:t>
            </a:r>
            <a:r>
              <a:rPr lang="fr-FR" dirty="0" smtClean="0">
                <a:solidFill>
                  <a:srgbClr val="FF0000"/>
                </a:solidFill>
              </a:rPr>
              <a:t>3/L’</a:t>
            </a:r>
            <a:r>
              <a:rPr lang="fr-FR" dirty="0" err="1" smtClean="0">
                <a:solidFill>
                  <a:srgbClr val="FF0000"/>
                </a:solidFill>
              </a:rPr>
              <a:t>age</a:t>
            </a:r>
            <a:r>
              <a:rPr lang="fr-FR" dirty="0" smtClean="0"/>
              <a:t> :  elle diminue  avec les années, car plus les tissus vieillissent, plus ils se déshydratent, l'eau étant remplacée par de la graisse. La teneur en eau est de 75% chez le nourrisson, de 60% pour un adulte et passe à 55% pour les personnes âgées. </a:t>
            </a:r>
          </a:p>
          <a:p>
            <a:endParaRPr lang="fr-FR" dirty="0"/>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L’eau élément vital(suite)</a:t>
            </a:r>
            <a:endParaRPr lang="fr-FR" dirty="0"/>
          </a:p>
        </p:txBody>
      </p:sp>
      <p:sp>
        <p:nvSpPr>
          <p:cNvPr id="3" name="Espace réservé du contenu 2"/>
          <p:cNvSpPr>
            <a:spLocks noGrp="1"/>
          </p:cNvSpPr>
          <p:nvPr>
            <p:ph idx="1"/>
          </p:nvPr>
        </p:nvSpPr>
        <p:spPr/>
        <p:txBody>
          <a:bodyPr>
            <a:normAutofit fontScale="92500" lnSpcReduction="10000"/>
          </a:bodyPr>
          <a:lstStyle/>
          <a:p>
            <a:pPr>
              <a:buNone/>
            </a:pPr>
            <a:r>
              <a:rPr lang="fr-FR" dirty="0" smtClean="0"/>
              <a:t>   A l'intérieur de l'organisme, l'eau n'est pas répartie uniformément. Sa concentration varie d'un organe à l'autre.</a:t>
            </a:r>
          </a:p>
          <a:p>
            <a:pPr>
              <a:buNone/>
            </a:pPr>
            <a:r>
              <a:rPr lang="fr-FR" dirty="0" smtClean="0"/>
              <a:t>            * 1 % dans l'ivoire des dents</a:t>
            </a:r>
          </a:p>
          <a:p>
            <a:pPr>
              <a:buNone/>
            </a:pPr>
            <a:r>
              <a:rPr lang="fr-FR" dirty="0" smtClean="0"/>
              <a:t>            * cerveau (75 %).</a:t>
            </a:r>
          </a:p>
          <a:p>
            <a:pPr>
              <a:buNone/>
            </a:pPr>
            <a:r>
              <a:rPr lang="fr-FR" dirty="0" smtClean="0"/>
              <a:t>            * le cœur (79 %)</a:t>
            </a:r>
          </a:p>
          <a:p>
            <a:pPr>
              <a:buNone/>
            </a:pPr>
            <a:r>
              <a:rPr lang="fr-FR" dirty="0" smtClean="0"/>
              <a:t>            * les reins (81 %) </a:t>
            </a:r>
          </a:p>
          <a:p>
            <a:pPr>
              <a:buNone/>
            </a:pPr>
            <a:r>
              <a:rPr lang="fr-FR" dirty="0" smtClean="0"/>
              <a:t>            *le sang (83%) </a:t>
            </a:r>
          </a:p>
          <a:p>
            <a:pPr>
              <a:buNone/>
            </a:pPr>
            <a:r>
              <a:rPr lang="fr-FR" dirty="0" smtClean="0"/>
              <a:t>            *90 % dans le plasma sanguin. </a:t>
            </a:r>
          </a:p>
          <a:p>
            <a:endParaRPr lang="fr-FR" dirty="0"/>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Les échanges quotidiens d’eau d’un corps humain adulte</a:t>
            </a:r>
            <a:endParaRPr lang="fr-FR" dirty="0"/>
          </a:p>
        </p:txBody>
      </p:sp>
      <p:sp>
        <p:nvSpPr>
          <p:cNvPr id="3" name="Espace réservé du contenu 2"/>
          <p:cNvSpPr>
            <a:spLocks noGrp="1"/>
          </p:cNvSpPr>
          <p:nvPr>
            <p:ph idx="1"/>
          </p:nvPr>
        </p:nvSpPr>
        <p:spPr/>
        <p:txBody>
          <a:bodyPr/>
          <a:lstStyle/>
          <a:p>
            <a:endParaRPr lang="fr-FR"/>
          </a:p>
        </p:txBody>
      </p:sp>
      <p:pic>
        <p:nvPicPr>
          <p:cNvPr id="9218" name="Picture 2" descr="http://www.cnrs.fr/cw/dossiers/doseau/decouv/usages/images/camembert.gif"/>
          <p:cNvPicPr>
            <a:picLocks noChangeAspect="1" noChangeArrowheads="1"/>
          </p:cNvPicPr>
          <p:nvPr/>
        </p:nvPicPr>
        <p:blipFill>
          <a:blip r:embed="rId2"/>
          <a:srcRect/>
          <a:stretch>
            <a:fillRect/>
          </a:stretch>
        </p:blipFill>
        <p:spPr bwMode="auto">
          <a:xfrm>
            <a:off x="2285984" y="2143116"/>
            <a:ext cx="4429156" cy="4071966"/>
          </a:xfrm>
          <a:prstGeom prst="rect">
            <a:avLst/>
          </a:prstGeom>
          <a:noFill/>
        </p:spPr>
      </p:pic>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Fonctions de l’eau dans le corps:</a:t>
            </a:r>
            <a:endParaRPr lang="fr-FR" dirty="0"/>
          </a:p>
        </p:txBody>
      </p:sp>
      <p:sp>
        <p:nvSpPr>
          <p:cNvPr id="3" name="Espace réservé du contenu 2"/>
          <p:cNvSpPr>
            <a:spLocks noGrp="1"/>
          </p:cNvSpPr>
          <p:nvPr>
            <p:ph idx="1"/>
          </p:nvPr>
        </p:nvSpPr>
        <p:spPr/>
        <p:txBody>
          <a:bodyPr>
            <a:normAutofit fontScale="62500" lnSpcReduction="20000"/>
          </a:bodyPr>
          <a:lstStyle/>
          <a:p>
            <a:r>
              <a:rPr lang="fr-FR" dirty="0" smtClean="0"/>
              <a:t>La plus grande part de toute l’eau de l’organisme siège à l’intérieur des cellules. </a:t>
            </a:r>
          </a:p>
          <a:p>
            <a:r>
              <a:rPr lang="fr-FR" dirty="0" smtClean="0"/>
              <a:t>Une autre partie occupe l’espace intercellulaire, servant de réserve aux cellules et aux vaisseaux sanguins.</a:t>
            </a:r>
          </a:p>
          <a:p>
            <a:r>
              <a:rPr lang="fr-FR" dirty="0" smtClean="0"/>
              <a:t> Le reste est contenu dans le sang et la lymphe, et circule en permanence dans tout l’organisme.</a:t>
            </a:r>
          </a:p>
          <a:p>
            <a:pPr>
              <a:buNone/>
            </a:pPr>
            <a:r>
              <a:rPr lang="fr-FR" dirty="0" smtClean="0"/>
              <a:t/>
            </a:r>
            <a:br>
              <a:rPr lang="fr-FR" dirty="0" smtClean="0"/>
            </a:br>
            <a:r>
              <a:rPr lang="fr-FR" dirty="0" smtClean="0"/>
              <a:t>Outre d’être le constituant essentiel des cellules, l’eau remplit plusieurs fonctions :</a:t>
            </a:r>
          </a:p>
          <a:p>
            <a:pPr>
              <a:buNone/>
            </a:pPr>
            <a:r>
              <a:rPr lang="fr-FR" dirty="0" smtClean="0"/>
              <a:t/>
            </a:r>
            <a:br>
              <a:rPr lang="fr-FR" dirty="0" smtClean="0"/>
            </a:br>
            <a:r>
              <a:rPr lang="fr-FR" dirty="0" smtClean="0"/>
              <a:t>- elle participe aux nombreuses réactions chimiques dont le corps humain est le siège,</a:t>
            </a:r>
            <a:br>
              <a:rPr lang="fr-FR" dirty="0" smtClean="0"/>
            </a:br>
            <a:r>
              <a:rPr lang="fr-FR" dirty="0" smtClean="0"/>
              <a:t>- elle assure le transit d’un certain nombre de substances dissoutes indispensables aux cellules,</a:t>
            </a:r>
            <a:br>
              <a:rPr lang="fr-FR" dirty="0" smtClean="0"/>
            </a:br>
            <a:r>
              <a:rPr lang="fr-FR" dirty="0" smtClean="0"/>
              <a:t>- elle permet l’élimination des déchets </a:t>
            </a:r>
            <a:r>
              <a:rPr lang="fr-FR" b="1" dirty="0" smtClean="0"/>
              <a:t>métaboliques</a:t>
            </a:r>
            <a:r>
              <a:rPr lang="fr-FR" dirty="0" smtClean="0"/>
              <a:t>,</a:t>
            </a:r>
            <a:br>
              <a:rPr lang="fr-FR" dirty="0" smtClean="0"/>
            </a:br>
            <a:r>
              <a:rPr lang="fr-FR" dirty="0" smtClean="0"/>
              <a:t>- elle aide au maintien d’une température constante à l’intérieur du corps.</a:t>
            </a:r>
            <a:endParaRPr lang="fr-FR" dirty="0"/>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Quantité d’eau à boire:</a:t>
            </a:r>
            <a:endParaRPr lang="fr-FR" dirty="0"/>
          </a:p>
        </p:txBody>
      </p:sp>
      <p:sp>
        <p:nvSpPr>
          <p:cNvPr id="3" name="Espace réservé du contenu 2"/>
          <p:cNvSpPr>
            <a:spLocks noGrp="1"/>
          </p:cNvSpPr>
          <p:nvPr>
            <p:ph idx="1"/>
          </p:nvPr>
        </p:nvSpPr>
        <p:spPr/>
        <p:txBody>
          <a:bodyPr/>
          <a:lstStyle/>
          <a:p>
            <a:pPr>
              <a:buNone/>
            </a:pPr>
            <a:r>
              <a:rPr lang="fr-FR" dirty="0" smtClean="0"/>
              <a:t>   Évaluer la quantité d'urine excrétée par jour (un litre et demi environ chez un adulte) et ajouter un litre d'eau corporelle dépensée pour le métabolisme (personne moyennement active). La perte est de 2 litres et demi. Comme l'alimentation fournit en moyenne 20 % de nos besoins en eau, il reste 2 litres à récupérer</a:t>
            </a:r>
            <a:endParaRPr lang="fr-FR" dirty="0"/>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Sels minéraux:</a:t>
            </a:r>
            <a:br>
              <a:rPr lang="fr-FR" dirty="0" smtClean="0"/>
            </a:br>
            <a:endParaRPr lang="fr-FR" dirty="0"/>
          </a:p>
        </p:txBody>
      </p:sp>
      <p:sp>
        <p:nvSpPr>
          <p:cNvPr id="3" name="Espace réservé du contenu 2"/>
          <p:cNvSpPr>
            <a:spLocks noGrp="1"/>
          </p:cNvSpPr>
          <p:nvPr>
            <p:ph idx="1"/>
          </p:nvPr>
        </p:nvSpPr>
        <p:spPr/>
        <p:txBody>
          <a:bodyPr/>
          <a:lstStyle/>
          <a:p>
            <a:r>
              <a:rPr lang="fr-FR" dirty="0" smtClean="0"/>
              <a:t>Les </a:t>
            </a:r>
            <a:r>
              <a:rPr lang="fr-FR" b="1" dirty="0" smtClean="0"/>
              <a:t>sels minéraux</a:t>
            </a:r>
            <a:r>
              <a:rPr lang="fr-FR" dirty="0" smtClean="0"/>
              <a:t> sont des éléments chimiques qui entrent dans la composition des organismes et qui sont présents dans l'alimentation animale et végétale. Ils se présentent sous forme ionique (anions ou cations), comme Ca</a:t>
            </a:r>
            <a:r>
              <a:rPr lang="fr-FR" baseline="30000" dirty="0" smtClean="0"/>
              <a:t>2+</a:t>
            </a:r>
            <a:r>
              <a:rPr lang="fr-FR" dirty="0" smtClean="0"/>
              <a:t> pour le calcium et Cl</a:t>
            </a:r>
            <a:r>
              <a:rPr lang="fr-FR" baseline="30000" dirty="0" smtClean="0"/>
              <a:t>–</a:t>
            </a:r>
            <a:r>
              <a:rPr lang="fr-FR" dirty="0" smtClean="0"/>
              <a:t> pour le chlore. Ce sont des substances indispensables à l'organisme</a:t>
            </a: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42910" y="285729"/>
            <a:ext cx="7772400" cy="1071569"/>
          </a:xfrm>
        </p:spPr>
        <p:txBody>
          <a:bodyPr/>
          <a:lstStyle/>
          <a:p>
            <a:r>
              <a:rPr lang="fr-FR" dirty="0" smtClean="0"/>
              <a:t>Hygiène sanitaire</a:t>
            </a:r>
            <a:endParaRPr lang="fr-FR" dirty="0"/>
          </a:p>
        </p:txBody>
      </p:sp>
      <p:sp>
        <p:nvSpPr>
          <p:cNvPr id="3" name="Sous-titre 2"/>
          <p:cNvSpPr>
            <a:spLocks noGrp="1"/>
          </p:cNvSpPr>
          <p:nvPr>
            <p:ph type="subTitle" idx="1"/>
          </p:nvPr>
        </p:nvSpPr>
        <p:spPr>
          <a:xfrm>
            <a:off x="1371600" y="1357298"/>
            <a:ext cx="6700862" cy="5143536"/>
          </a:xfrm>
        </p:spPr>
        <p:txBody>
          <a:bodyPr>
            <a:noAutofit/>
          </a:bodyPr>
          <a:lstStyle/>
          <a:p>
            <a:r>
              <a:rPr lang="fr-FR" sz="1400" b="1" u="sng" dirty="0" smtClean="0">
                <a:solidFill>
                  <a:schemeClr val="tx1"/>
                </a:solidFill>
              </a:rPr>
              <a:t>1/-Hygiène à l’école maternelle</a:t>
            </a:r>
          </a:p>
          <a:p>
            <a:r>
              <a:rPr lang="fr-FR" sz="1400" dirty="0" smtClean="0">
                <a:solidFill>
                  <a:schemeClr val="tx1"/>
                </a:solidFill>
              </a:rPr>
              <a:t>     *Hygiène de l’ individu</a:t>
            </a:r>
          </a:p>
          <a:p>
            <a:r>
              <a:rPr lang="fr-FR" sz="1400" dirty="0" smtClean="0">
                <a:solidFill>
                  <a:schemeClr val="tx1"/>
                </a:solidFill>
              </a:rPr>
              <a:t>*Hygiène du groupe</a:t>
            </a:r>
          </a:p>
          <a:p>
            <a:r>
              <a:rPr lang="fr-FR" sz="1400" dirty="0" smtClean="0">
                <a:solidFill>
                  <a:schemeClr val="tx1"/>
                </a:solidFill>
              </a:rPr>
              <a:t>  *Hygiène des locaux</a:t>
            </a:r>
          </a:p>
          <a:p>
            <a:r>
              <a:rPr lang="fr-FR" sz="1400" b="1" u="sng" dirty="0" smtClean="0">
                <a:solidFill>
                  <a:schemeClr val="tx1"/>
                </a:solidFill>
              </a:rPr>
              <a:t>2/Prévention</a:t>
            </a:r>
            <a:r>
              <a:rPr lang="fr-FR" sz="1400" dirty="0" smtClean="0">
                <a:solidFill>
                  <a:schemeClr val="tx1"/>
                </a:solidFill>
              </a:rPr>
              <a:t>  </a:t>
            </a:r>
          </a:p>
          <a:p>
            <a:r>
              <a:rPr lang="fr-FR" sz="1400" dirty="0" smtClean="0">
                <a:solidFill>
                  <a:schemeClr val="tx1"/>
                </a:solidFill>
              </a:rPr>
              <a:t> *Trousse d urgence</a:t>
            </a:r>
          </a:p>
          <a:p>
            <a:r>
              <a:rPr lang="fr-FR" sz="1400" dirty="0" smtClean="0">
                <a:solidFill>
                  <a:schemeClr val="tx1"/>
                </a:solidFill>
              </a:rPr>
              <a:t>     *Les soins d urgences</a:t>
            </a:r>
          </a:p>
          <a:p>
            <a:r>
              <a:rPr lang="fr-FR" sz="1400" dirty="0" smtClean="0">
                <a:solidFill>
                  <a:schemeClr val="tx1"/>
                </a:solidFill>
              </a:rPr>
              <a:t>*Un enfant malade</a:t>
            </a:r>
          </a:p>
          <a:p>
            <a:endParaRPr lang="fr-FR" sz="1400" dirty="0" smtClean="0">
              <a:solidFill>
                <a:schemeClr val="tx1"/>
              </a:solidFill>
            </a:endParaRPr>
          </a:p>
          <a:p>
            <a:r>
              <a:rPr lang="fr-FR" sz="1400" b="1" u="sng" dirty="0" smtClean="0">
                <a:solidFill>
                  <a:schemeClr val="tx1"/>
                </a:solidFill>
              </a:rPr>
              <a:t>3/-Alimentation-Nutrition</a:t>
            </a:r>
          </a:p>
          <a:p>
            <a:r>
              <a:rPr lang="fr-FR" sz="1400" dirty="0" smtClean="0">
                <a:solidFill>
                  <a:schemeClr val="tx1"/>
                </a:solidFill>
              </a:rPr>
              <a:t>              *Constituants alimentaires</a:t>
            </a:r>
          </a:p>
          <a:p>
            <a:r>
              <a:rPr lang="fr-FR" sz="1400" dirty="0" smtClean="0">
                <a:solidFill>
                  <a:schemeClr val="tx1"/>
                </a:solidFill>
              </a:rPr>
              <a:t>                           *Besoins alimentaires d’un enfant</a:t>
            </a:r>
          </a:p>
          <a:p>
            <a:r>
              <a:rPr lang="fr-FR" sz="1400" dirty="0" smtClean="0">
                <a:solidFill>
                  <a:schemeClr val="tx1"/>
                </a:solidFill>
              </a:rPr>
              <a:t>*Collation matinale</a:t>
            </a:r>
          </a:p>
          <a:p>
            <a:endParaRPr lang="fr-FR" sz="1400" dirty="0">
              <a:solidFill>
                <a:schemeClr val="tx1"/>
              </a:solidFill>
            </a:endParaRPr>
          </a:p>
          <a:p>
            <a:r>
              <a:rPr lang="fr-FR" sz="1400" b="1" u="sng" dirty="0" smtClean="0">
                <a:solidFill>
                  <a:schemeClr val="tx1"/>
                </a:solidFill>
              </a:rPr>
              <a:t>4/Motricité et activités</a:t>
            </a:r>
          </a:p>
          <a:p>
            <a:r>
              <a:rPr lang="fr-FR" sz="1400" dirty="0" smtClean="0">
                <a:solidFill>
                  <a:schemeClr val="tx1"/>
                </a:solidFill>
              </a:rPr>
              <a:t>                                                       *Particularités anatomiques et physiologiques de l’enfant</a:t>
            </a:r>
          </a:p>
          <a:p>
            <a:r>
              <a:rPr lang="fr-FR" sz="1400" dirty="0" smtClean="0">
                <a:solidFill>
                  <a:schemeClr val="tx1"/>
                </a:solidFill>
              </a:rPr>
              <a:t>      *Handicaps à détecter</a:t>
            </a:r>
          </a:p>
          <a:p>
            <a:r>
              <a:rPr lang="fr-FR" sz="1400" dirty="0" smtClean="0">
                <a:solidFill>
                  <a:schemeClr val="tx1"/>
                </a:solidFill>
              </a:rPr>
              <a:t>         *Activités sans matériel</a:t>
            </a:r>
          </a:p>
          <a:p>
            <a:r>
              <a:rPr lang="fr-FR" sz="1400" dirty="0" smtClean="0">
                <a:solidFill>
                  <a:schemeClr val="tx1"/>
                </a:solidFill>
              </a:rPr>
              <a:t>        *Activités avec matériel</a:t>
            </a:r>
          </a:p>
          <a:p>
            <a:endParaRPr lang="fr-FR" sz="1400" dirty="0" smtClean="0"/>
          </a:p>
          <a:p>
            <a:r>
              <a:rPr lang="fr-FR" sz="1400" dirty="0" smtClean="0"/>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Culture de </a:t>
            </a:r>
            <a:r>
              <a:rPr lang="fr-FR" dirty="0" err="1" smtClean="0"/>
              <a:t>E.coli</a:t>
            </a:r>
            <a:endParaRPr lang="fr-FR" dirty="0"/>
          </a:p>
        </p:txBody>
      </p:sp>
      <p:sp>
        <p:nvSpPr>
          <p:cNvPr id="3" name="Espace réservé du contenu 2"/>
          <p:cNvSpPr>
            <a:spLocks noGrp="1"/>
          </p:cNvSpPr>
          <p:nvPr>
            <p:ph idx="1"/>
          </p:nvPr>
        </p:nvSpPr>
        <p:spPr/>
        <p:txBody>
          <a:bodyPr/>
          <a:lstStyle/>
          <a:p>
            <a:pPr>
              <a:buNone/>
            </a:pPr>
            <a:endParaRPr lang="fr-FR" dirty="0"/>
          </a:p>
        </p:txBody>
      </p:sp>
      <p:pic>
        <p:nvPicPr>
          <p:cNvPr id="1026" name="Picture 2" descr="Résultat de recherche d'images pour &quot;image e coli bacteria&quot;"/>
          <p:cNvPicPr>
            <a:picLocks noChangeAspect="1" noChangeArrowheads="1"/>
          </p:cNvPicPr>
          <p:nvPr/>
        </p:nvPicPr>
        <p:blipFill>
          <a:blip r:embed="rId2"/>
          <a:srcRect/>
          <a:stretch>
            <a:fillRect/>
          </a:stretch>
        </p:blipFill>
        <p:spPr bwMode="auto">
          <a:xfrm>
            <a:off x="500034" y="1785926"/>
            <a:ext cx="8143932" cy="4381504"/>
          </a:xfrm>
          <a:prstGeom prst="rect">
            <a:avLst/>
          </a:prstGeom>
          <a:noFill/>
        </p:spPr>
      </p:pic>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Sels minéraux:</a:t>
            </a: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smtClean="0"/>
              <a:t>Les sels minéraux sont indispensables à l'organisme et à son fonctionnement métabolique. Ils participent, notamment, à l'équilibre hydrique, à l'élaboration des </a:t>
            </a:r>
            <a:r>
              <a:rPr lang="fr-FR" u="sng" dirty="0" smtClean="0">
                <a:hlinkClick r:id="rId2"/>
              </a:rPr>
              <a:t>enzymes</a:t>
            </a:r>
            <a:r>
              <a:rPr lang="fr-FR" dirty="0" smtClean="0"/>
              <a:t> et des </a:t>
            </a:r>
            <a:r>
              <a:rPr lang="fr-FR" u="sng" dirty="0" smtClean="0">
                <a:hlinkClick r:id="rId3"/>
              </a:rPr>
              <a:t>hormones</a:t>
            </a:r>
            <a:r>
              <a:rPr lang="fr-FR" dirty="0" smtClean="0"/>
              <a:t>, à la composition des os et des dents, à la transmission de l'</a:t>
            </a:r>
            <a:r>
              <a:rPr lang="fr-FR" u="sng" dirty="0" smtClean="0">
                <a:hlinkClick r:id="rId4"/>
              </a:rPr>
              <a:t>influx nerveux</a:t>
            </a:r>
            <a:r>
              <a:rPr lang="fr-FR" dirty="0" smtClean="0"/>
              <a:t> et à la contraction des muscles. On distingue les macroéléments (</a:t>
            </a:r>
            <a:r>
              <a:rPr lang="fr-FR" u="sng" dirty="0" smtClean="0">
                <a:hlinkClick r:id="rId5"/>
              </a:rPr>
              <a:t>calcium</a:t>
            </a:r>
            <a:r>
              <a:rPr lang="fr-FR" dirty="0" smtClean="0"/>
              <a:t>, </a:t>
            </a:r>
            <a:r>
              <a:rPr lang="fr-FR" u="sng" dirty="0" smtClean="0">
                <a:hlinkClick r:id="rId6"/>
              </a:rPr>
              <a:t>magnésium</a:t>
            </a:r>
            <a:r>
              <a:rPr lang="fr-FR" dirty="0" smtClean="0"/>
              <a:t>, phosphore...) présents en grande quantité et les </a:t>
            </a:r>
            <a:r>
              <a:rPr lang="fr-FR" u="sng" dirty="0" smtClean="0">
                <a:hlinkClick r:id="rId7"/>
              </a:rPr>
              <a:t>oligoéléments</a:t>
            </a:r>
            <a:r>
              <a:rPr lang="fr-FR" dirty="0" smtClean="0"/>
              <a:t> (fer, cuivre...) présents en quantité infinitésimale. L'organisme ne peut les fabriquer donc ils doivent être apportés par l'alimentation.</a:t>
            </a:r>
            <a:endParaRPr lang="fr-FR" dirty="0"/>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06590" y="377508"/>
            <a:ext cx="6625252" cy="1114433"/>
          </a:xfrm>
        </p:spPr>
        <p:txBody>
          <a:bodyPr/>
          <a:lstStyle/>
          <a:p>
            <a:r>
              <a:rPr lang="fr-FR" dirty="0" smtClean="0"/>
              <a:t>Sels minéraux:</a:t>
            </a:r>
            <a:endParaRPr lang="fr-FR" dirty="0"/>
          </a:p>
        </p:txBody>
      </p:sp>
      <p:sp>
        <p:nvSpPr>
          <p:cNvPr id="3" name="Espace réservé du contenu 2"/>
          <p:cNvSpPr>
            <a:spLocks noGrp="1"/>
          </p:cNvSpPr>
          <p:nvPr>
            <p:ph idx="1"/>
          </p:nvPr>
        </p:nvSpPr>
        <p:spPr/>
        <p:txBody>
          <a:bodyPr/>
          <a:lstStyle/>
          <a:p>
            <a:pPr>
              <a:buNone/>
            </a:pPr>
            <a:r>
              <a:rPr lang="fr-FR" dirty="0" smtClean="0"/>
              <a:t>   Lorsqu'un </a:t>
            </a:r>
            <a:r>
              <a:rPr lang="fr-FR" b="1" dirty="0" smtClean="0">
                <a:hlinkClick r:id="rId2"/>
              </a:rPr>
              <a:t>sel</a:t>
            </a:r>
            <a:r>
              <a:rPr lang="fr-FR" dirty="0" smtClean="0"/>
              <a:t> est dissous dans l'eau, ses deux parties constitutives se séparent et forment des ions qui ont une charge électrique. Ainsi, le sel (</a:t>
            </a:r>
            <a:r>
              <a:rPr lang="fr-FR" dirty="0" err="1" smtClean="0"/>
              <a:t>NaCl</a:t>
            </a:r>
            <a:r>
              <a:rPr lang="fr-FR" dirty="0" smtClean="0"/>
              <a:t>), va donner un ion positif (Na+) et un ion négatif (Cl-). On les appelle alors des </a:t>
            </a:r>
            <a:r>
              <a:rPr lang="fr-FR" b="1" dirty="0" smtClean="0">
                <a:hlinkClick r:id="rId3"/>
              </a:rPr>
              <a:t>électrolytes</a:t>
            </a:r>
            <a:r>
              <a:rPr lang="fr-FR" dirty="0" smtClean="0"/>
              <a:t> </a:t>
            </a:r>
            <a:endParaRPr lang="fr-FR" dirty="0"/>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Sels minéraux</a:t>
            </a:r>
            <a:endParaRPr lang="fr-FR" dirty="0"/>
          </a:p>
        </p:txBody>
      </p:sp>
      <p:sp>
        <p:nvSpPr>
          <p:cNvPr id="3" name="Espace réservé du texte 2"/>
          <p:cNvSpPr>
            <a:spLocks noGrp="1"/>
          </p:cNvSpPr>
          <p:nvPr>
            <p:ph type="body" idx="1"/>
          </p:nvPr>
        </p:nvSpPr>
        <p:spPr/>
        <p:txBody>
          <a:bodyPr/>
          <a:lstStyle/>
          <a:p>
            <a:r>
              <a:rPr lang="fr-FR" dirty="0" smtClean="0"/>
              <a:t>Oligoéléments</a:t>
            </a:r>
            <a:endParaRPr lang="fr-FR" dirty="0"/>
          </a:p>
        </p:txBody>
      </p:sp>
      <p:sp>
        <p:nvSpPr>
          <p:cNvPr id="4" name="Espace réservé du contenu 3"/>
          <p:cNvSpPr>
            <a:spLocks noGrp="1"/>
          </p:cNvSpPr>
          <p:nvPr>
            <p:ph sz="half" idx="2"/>
          </p:nvPr>
        </p:nvSpPr>
        <p:spPr/>
        <p:txBody>
          <a:bodyPr>
            <a:normAutofit fontScale="85000" lnSpcReduction="10000"/>
          </a:bodyPr>
          <a:lstStyle/>
          <a:p>
            <a:r>
              <a:rPr lang="fr-FR" dirty="0" smtClean="0"/>
              <a:t>Certains sels minéraux sont en quantité négligeable comme le </a:t>
            </a:r>
            <a:r>
              <a:rPr lang="fr-FR" b="1" dirty="0" smtClean="0">
                <a:hlinkClick r:id="rId2"/>
              </a:rPr>
              <a:t>cuivre</a:t>
            </a:r>
            <a:r>
              <a:rPr lang="fr-FR" dirty="0" smtClean="0"/>
              <a:t> ou le manganèse, mais rentrent dans la composition de certaines </a:t>
            </a:r>
            <a:r>
              <a:rPr lang="fr-FR" b="1" dirty="0" smtClean="0">
                <a:hlinkClick r:id="rId3"/>
              </a:rPr>
              <a:t>vitamines</a:t>
            </a:r>
            <a:r>
              <a:rPr lang="fr-FR" dirty="0" smtClean="0"/>
              <a:t> qui nous sont indispensables ou de certaines </a:t>
            </a:r>
            <a:r>
              <a:rPr lang="fr-FR" b="1" dirty="0" smtClean="0">
                <a:hlinkClick r:id="rId4"/>
              </a:rPr>
              <a:t>protéines</a:t>
            </a:r>
            <a:r>
              <a:rPr lang="fr-FR" dirty="0" smtClean="0"/>
              <a:t> complexes.</a:t>
            </a:r>
          </a:p>
          <a:p>
            <a:r>
              <a:rPr lang="fr-FR" dirty="0" smtClean="0"/>
              <a:t>Ainsi le fer est le constituant essentiel de </a:t>
            </a:r>
            <a:r>
              <a:rPr lang="fr-FR" b="1" dirty="0" smtClean="0">
                <a:hlinkClick r:id="rId5"/>
              </a:rPr>
              <a:t>l'hémoglobine</a:t>
            </a:r>
            <a:r>
              <a:rPr lang="fr-FR" dirty="0" smtClean="0"/>
              <a:t> .</a:t>
            </a:r>
          </a:p>
          <a:p>
            <a:r>
              <a:rPr lang="fr-FR" dirty="0" smtClean="0"/>
              <a:t>On les appelle des oligo-éléments car ils sont en proportions infimes.</a:t>
            </a:r>
          </a:p>
          <a:p>
            <a:endParaRPr lang="fr-FR" dirty="0"/>
          </a:p>
        </p:txBody>
      </p:sp>
      <p:sp>
        <p:nvSpPr>
          <p:cNvPr id="5" name="Espace réservé du texte 4"/>
          <p:cNvSpPr>
            <a:spLocks noGrp="1"/>
          </p:cNvSpPr>
          <p:nvPr>
            <p:ph type="body" sz="quarter" idx="3"/>
          </p:nvPr>
        </p:nvSpPr>
        <p:spPr/>
        <p:txBody>
          <a:bodyPr/>
          <a:lstStyle/>
          <a:p>
            <a:r>
              <a:rPr lang="fr-FR" dirty="0" smtClean="0"/>
              <a:t>Macroéléments</a:t>
            </a:r>
            <a:endParaRPr lang="fr-FR" dirty="0"/>
          </a:p>
        </p:txBody>
      </p:sp>
      <p:sp>
        <p:nvSpPr>
          <p:cNvPr id="6" name="Espace réservé du contenu 5"/>
          <p:cNvSpPr>
            <a:spLocks noGrp="1"/>
          </p:cNvSpPr>
          <p:nvPr>
            <p:ph sz="quarter" idx="4"/>
          </p:nvPr>
        </p:nvSpPr>
        <p:spPr/>
        <p:txBody>
          <a:bodyPr/>
          <a:lstStyle/>
          <a:p>
            <a:r>
              <a:rPr lang="fr-FR" dirty="0" smtClean="0"/>
              <a:t>Le plus courant est le </a:t>
            </a:r>
            <a:r>
              <a:rPr lang="fr-FR" b="1" dirty="0" smtClean="0">
                <a:hlinkClick r:id="rId6"/>
              </a:rPr>
              <a:t>chlorure</a:t>
            </a:r>
            <a:r>
              <a:rPr lang="fr-FR" dirty="0" smtClean="0"/>
              <a:t> de </a:t>
            </a:r>
            <a:r>
              <a:rPr lang="fr-FR" b="1" dirty="0" smtClean="0">
                <a:hlinkClick r:id="rId7"/>
              </a:rPr>
              <a:t>sodium</a:t>
            </a:r>
            <a:r>
              <a:rPr lang="fr-FR" dirty="0" smtClean="0"/>
              <a:t> encore appelé sel. Mais il y en a bien d'autres comme le potassium, le calcium, le magnésium</a:t>
            </a:r>
            <a:endParaRPr lang="fr-FR" dirty="0"/>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4.bp.blogspot.com/-mAXEWYFy2Yo/Uir_83v_O7I/AAAAAAAABO0/EnX88TIgyWE/s1600/abstract-textures-blue.jpg"/>
          <p:cNvPicPr>
            <a:picLocks noChangeAspect="1" noChangeArrowheads="1"/>
          </p:cNvPicPr>
          <p:nvPr/>
        </p:nvPicPr>
        <p:blipFill>
          <a:blip r:embed="rId2"/>
          <a:srcRect/>
          <a:stretch>
            <a:fillRect/>
          </a:stretch>
        </p:blipFill>
        <p:spPr bwMode="auto">
          <a:xfrm>
            <a:off x="-214346" y="0"/>
            <a:ext cx="9753600" cy="7315200"/>
          </a:xfrm>
          <a:prstGeom prst="rect">
            <a:avLst/>
          </a:prstGeom>
          <a:noFill/>
        </p:spPr>
      </p:pic>
      <p:sp>
        <p:nvSpPr>
          <p:cNvPr id="2" name="Titre 1"/>
          <p:cNvSpPr>
            <a:spLocks noGrp="1"/>
          </p:cNvSpPr>
          <p:nvPr>
            <p:ph type="title"/>
          </p:nvPr>
        </p:nvSpPr>
        <p:spPr/>
        <p:txBody>
          <a:bodyPr>
            <a:normAutofit/>
          </a:bodyPr>
          <a:lstStyle/>
          <a:p>
            <a:r>
              <a:rPr lang="ar-MA" sz="6000" dirty="0" smtClean="0"/>
              <a:t>كلمة النهاية</a:t>
            </a:r>
            <a:endParaRPr lang="fr-FR" sz="6000" dirty="0"/>
          </a:p>
        </p:txBody>
      </p:sp>
      <p:sp>
        <p:nvSpPr>
          <p:cNvPr id="3" name="Espace réservé du contenu 2"/>
          <p:cNvSpPr>
            <a:spLocks noGrp="1"/>
          </p:cNvSpPr>
          <p:nvPr>
            <p:ph idx="1"/>
          </p:nvPr>
        </p:nvSpPr>
        <p:spPr/>
        <p:txBody>
          <a:bodyPr>
            <a:normAutofit fontScale="85000" lnSpcReduction="20000"/>
          </a:bodyPr>
          <a:lstStyle/>
          <a:p>
            <a:pPr>
              <a:buNone/>
            </a:pPr>
            <a:r>
              <a:rPr lang="fr-FR" b="1" dirty="0" smtClean="0"/>
              <a:t>                                                                </a:t>
            </a:r>
          </a:p>
          <a:p>
            <a:pPr algn="l">
              <a:buNone/>
            </a:pPr>
            <a:r>
              <a:rPr lang="fr-FR" b="1" dirty="0" smtClean="0"/>
              <a:t>                                                                </a:t>
            </a:r>
            <a:r>
              <a:rPr lang="ar-MA" b="1" dirty="0" err="1" smtClean="0"/>
              <a:t>إحذروا</a:t>
            </a:r>
            <a:r>
              <a:rPr lang="ar-MA" b="1" dirty="0" smtClean="0"/>
              <a:t>...</a:t>
            </a:r>
            <a:endParaRPr lang="fr-FR" b="1" dirty="0" smtClean="0"/>
          </a:p>
          <a:p>
            <a:pPr algn="l">
              <a:buNone/>
            </a:pPr>
            <a:r>
              <a:rPr lang="ar-MA" b="1" dirty="0" smtClean="0"/>
              <a:t> </a:t>
            </a:r>
            <a:endParaRPr lang="fr-FR" b="1" dirty="0" smtClean="0"/>
          </a:p>
          <a:p>
            <a:pPr algn="l">
              <a:buNone/>
            </a:pPr>
            <a:r>
              <a:rPr lang="fr-FR" b="1" dirty="0" smtClean="0"/>
              <a:t>                                                 </a:t>
            </a:r>
            <a:r>
              <a:rPr lang="ar-MA" b="1" dirty="0" smtClean="0"/>
              <a:t>الحبيب الغادر...السكر</a:t>
            </a:r>
            <a:r>
              <a:rPr lang="fr-FR" b="1" dirty="0" smtClean="0"/>
              <a:t> </a:t>
            </a:r>
          </a:p>
          <a:p>
            <a:pPr algn="l">
              <a:buNone/>
            </a:pPr>
            <a:endParaRPr lang="ar-MA" b="1" dirty="0" smtClean="0"/>
          </a:p>
          <a:p>
            <a:pPr algn="l">
              <a:buNone/>
            </a:pPr>
            <a:r>
              <a:rPr lang="fr-FR" b="1" dirty="0" smtClean="0"/>
              <a:t>                                              </a:t>
            </a:r>
            <a:r>
              <a:rPr lang="ar-MA" b="1" dirty="0" smtClean="0"/>
              <a:t>والصديق الدائر...الملح</a:t>
            </a:r>
            <a:endParaRPr lang="fr-FR" b="1" dirty="0" smtClean="0"/>
          </a:p>
          <a:p>
            <a:pPr algn="l"/>
            <a:endParaRPr lang="ar-MA" b="1" dirty="0" smtClean="0"/>
          </a:p>
          <a:p>
            <a:pPr>
              <a:buNone/>
            </a:pPr>
            <a:r>
              <a:rPr lang="fr-FR" b="1" dirty="0" smtClean="0"/>
              <a:t>                                                    </a:t>
            </a:r>
            <a:r>
              <a:rPr lang="ar-MA" b="1" dirty="0" smtClean="0"/>
              <a:t>القادر...</a:t>
            </a:r>
            <a:r>
              <a:rPr lang="fr-FR" b="1" dirty="0" smtClean="0"/>
              <a:t>  </a:t>
            </a:r>
            <a:r>
              <a:rPr lang="ar-MA" b="1" dirty="0" smtClean="0"/>
              <a:t>أما القوي</a:t>
            </a:r>
            <a:r>
              <a:rPr lang="fr-FR" b="1" dirty="0" smtClean="0"/>
              <a:t> </a:t>
            </a:r>
          </a:p>
          <a:p>
            <a:pPr>
              <a:buNone/>
            </a:pPr>
            <a:r>
              <a:rPr lang="fr-FR" b="1" smtClean="0"/>
              <a:t>                                            </a:t>
            </a:r>
            <a:r>
              <a:rPr lang="ar-MA" b="1" dirty="0" smtClean="0"/>
              <a:t>اللحم</a:t>
            </a:r>
            <a:r>
              <a:rPr lang="fr-FR" b="1" dirty="0" smtClean="0"/>
              <a:t>    </a:t>
            </a:r>
            <a:r>
              <a:rPr lang="ar-MA" b="1" dirty="0" smtClean="0"/>
              <a:t>والعزيز الجائر...</a:t>
            </a:r>
          </a:p>
          <a:p>
            <a:pPr algn="l">
              <a:buNone/>
            </a:pPr>
            <a:r>
              <a:rPr lang="fr-FR" b="1" dirty="0" smtClean="0"/>
              <a:t>                                          </a:t>
            </a:r>
            <a:r>
              <a:rPr lang="ar-MA" b="1" dirty="0" smtClean="0"/>
              <a:t>فليكن سوى زائر</a:t>
            </a:r>
            <a:r>
              <a:rPr lang="fr-FR" b="1" dirty="0" smtClean="0"/>
              <a:t> </a:t>
            </a:r>
            <a:endParaRPr lang="fr-FR" b="1" dirty="0"/>
          </a:p>
        </p:txBody>
      </p:sp>
    </p:spTree>
  </p:cSld>
  <p:clrMapOvr>
    <a:masterClrMapping/>
  </p:clrMapOvr>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Collation du matin</a:t>
            </a:r>
            <a:endParaRPr lang="fr-FR" dirty="0"/>
          </a:p>
        </p:txBody>
      </p:sp>
      <p:sp>
        <p:nvSpPr>
          <p:cNvPr id="3" name="Espace réservé du contenu 2"/>
          <p:cNvSpPr>
            <a:spLocks noGrp="1"/>
          </p:cNvSpPr>
          <p:nvPr>
            <p:ph idx="1"/>
          </p:nvPr>
        </p:nvSpPr>
        <p:spPr/>
        <p:txBody>
          <a:bodyPr/>
          <a:lstStyle/>
          <a:p>
            <a:endParaRPr lang="fr-FR" dirty="0" smtClean="0"/>
          </a:p>
          <a:p>
            <a:r>
              <a:rPr lang="fr-FR" dirty="0" smtClean="0"/>
              <a:t>La collation du matin est elle nécessaire?</a:t>
            </a:r>
          </a:p>
          <a:p>
            <a:endParaRPr lang="fr-FR" dirty="0" smtClean="0"/>
          </a:p>
          <a:p>
            <a:r>
              <a:rPr lang="fr-FR" dirty="0" smtClean="0"/>
              <a:t>Un enfant a-t-il besoin de manger à 10 heures?</a:t>
            </a:r>
            <a:endParaRPr lang="fr-FR" dirty="0"/>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Collation du matin</a:t>
            </a:r>
            <a:br>
              <a:rPr lang="fr-FR" dirty="0" smtClean="0"/>
            </a:br>
            <a:endParaRPr lang="fr-FR" dirty="0"/>
          </a:p>
        </p:txBody>
      </p:sp>
      <p:sp>
        <p:nvSpPr>
          <p:cNvPr id="3" name="Espace réservé du contenu 2"/>
          <p:cNvSpPr>
            <a:spLocks noGrp="1"/>
          </p:cNvSpPr>
          <p:nvPr>
            <p:ph idx="1"/>
          </p:nvPr>
        </p:nvSpPr>
        <p:spPr/>
        <p:txBody>
          <a:bodyPr>
            <a:normAutofit/>
          </a:bodyPr>
          <a:lstStyle/>
          <a:p>
            <a:pPr>
              <a:buNone/>
            </a:pPr>
            <a:r>
              <a:rPr lang="fr-FR" dirty="0" smtClean="0">
                <a:hlinkClick r:id="rId2"/>
              </a:rPr>
              <a:t>Définition:</a:t>
            </a:r>
            <a:br>
              <a:rPr lang="fr-FR" dirty="0" smtClean="0">
                <a:hlinkClick r:id="rId2"/>
              </a:rPr>
            </a:br>
            <a:r>
              <a:rPr lang="fr-FR" dirty="0" smtClean="0">
                <a:hlinkClick r:id="rId3"/>
              </a:rPr>
              <a:t>Repas</a:t>
            </a:r>
            <a:r>
              <a:rPr lang="fr-FR" dirty="0" smtClean="0"/>
              <a:t> </a:t>
            </a:r>
            <a:r>
              <a:rPr lang="fr-FR" dirty="0" smtClean="0">
                <a:hlinkClick r:id="rId4"/>
              </a:rPr>
              <a:t>léger</a:t>
            </a:r>
            <a:r>
              <a:rPr lang="fr-FR" dirty="0" smtClean="0"/>
              <a:t>, </a:t>
            </a:r>
            <a:r>
              <a:rPr lang="fr-FR" dirty="0" smtClean="0">
                <a:hlinkClick r:id="rId5"/>
              </a:rPr>
              <a:t>que</a:t>
            </a:r>
            <a:r>
              <a:rPr lang="fr-FR" dirty="0" smtClean="0"/>
              <a:t> </a:t>
            </a:r>
            <a:r>
              <a:rPr lang="fr-FR" dirty="0" smtClean="0">
                <a:hlinkClick r:id="rId6"/>
              </a:rPr>
              <a:t>l</a:t>
            </a:r>
            <a:r>
              <a:rPr lang="fr-FR" dirty="0" smtClean="0"/>
              <a:t>'</a:t>
            </a:r>
            <a:r>
              <a:rPr lang="fr-FR" dirty="0" smtClean="0">
                <a:hlinkClick r:id="rId7"/>
              </a:rPr>
              <a:t>on</a:t>
            </a:r>
            <a:r>
              <a:rPr lang="fr-FR" dirty="0" smtClean="0"/>
              <a:t> </a:t>
            </a:r>
            <a:r>
              <a:rPr lang="fr-FR" dirty="0" smtClean="0">
                <a:hlinkClick r:id="rId8"/>
              </a:rPr>
              <a:t>prend</a:t>
            </a:r>
            <a:r>
              <a:rPr lang="fr-FR" dirty="0" smtClean="0"/>
              <a:t> </a:t>
            </a:r>
            <a:r>
              <a:rPr lang="fr-FR" dirty="0" smtClean="0">
                <a:hlinkClick r:id="rId9"/>
              </a:rPr>
              <a:t>généralement</a:t>
            </a:r>
            <a:r>
              <a:rPr lang="fr-FR" dirty="0" smtClean="0"/>
              <a:t> </a:t>
            </a:r>
            <a:r>
              <a:rPr lang="fr-FR" dirty="0" smtClean="0">
                <a:hlinkClick r:id="rId10"/>
              </a:rPr>
              <a:t>en dehors</a:t>
            </a:r>
            <a:r>
              <a:rPr lang="fr-FR" dirty="0" smtClean="0"/>
              <a:t> </a:t>
            </a:r>
            <a:r>
              <a:rPr lang="fr-FR" dirty="0" smtClean="0">
                <a:hlinkClick r:id="rId11"/>
              </a:rPr>
              <a:t>des</a:t>
            </a:r>
            <a:r>
              <a:rPr lang="fr-FR" dirty="0" smtClean="0"/>
              <a:t> </a:t>
            </a:r>
            <a:r>
              <a:rPr lang="fr-FR" dirty="0" smtClean="0">
                <a:hlinkClick r:id="rId3"/>
              </a:rPr>
              <a:t>repas</a:t>
            </a:r>
            <a:r>
              <a:rPr lang="fr-FR" dirty="0" smtClean="0"/>
              <a:t>, </a:t>
            </a:r>
            <a:r>
              <a:rPr lang="fr-FR" dirty="0" err="1" smtClean="0">
                <a:hlinkClick r:id="rId12"/>
              </a:rPr>
              <a:t>après</a:t>
            </a:r>
            <a:r>
              <a:rPr lang="fr-FR" dirty="0" err="1" smtClean="0">
                <a:hlinkClick r:id="rId6"/>
              </a:rPr>
              <a:t>l</a:t>
            </a:r>
            <a:r>
              <a:rPr lang="fr-FR" dirty="0" err="1" smtClean="0"/>
              <a:t>'</a:t>
            </a:r>
            <a:r>
              <a:rPr lang="fr-FR" dirty="0" err="1" smtClean="0">
                <a:hlinkClick r:id="rId13"/>
              </a:rPr>
              <a:t>école</a:t>
            </a:r>
            <a:r>
              <a:rPr lang="fr-FR" dirty="0" smtClean="0"/>
              <a:t>, </a:t>
            </a:r>
            <a:r>
              <a:rPr lang="fr-FR" dirty="0" smtClean="0">
                <a:hlinkClick r:id="rId14"/>
              </a:rPr>
              <a:t>aux</a:t>
            </a:r>
            <a:r>
              <a:rPr lang="fr-FR" dirty="0" smtClean="0"/>
              <a:t> </a:t>
            </a:r>
            <a:r>
              <a:rPr lang="fr-FR" dirty="0" smtClean="0">
                <a:hlinkClick r:id="rId15"/>
              </a:rPr>
              <a:t>heures</a:t>
            </a:r>
            <a:r>
              <a:rPr lang="fr-FR" dirty="0" smtClean="0"/>
              <a:t> </a:t>
            </a:r>
            <a:r>
              <a:rPr lang="fr-FR" dirty="0" smtClean="0">
                <a:hlinkClick r:id="rId16"/>
              </a:rPr>
              <a:t>de</a:t>
            </a:r>
            <a:r>
              <a:rPr lang="fr-FR" dirty="0" smtClean="0"/>
              <a:t> </a:t>
            </a:r>
            <a:r>
              <a:rPr lang="fr-FR" dirty="0" smtClean="0">
                <a:hlinkClick r:id="rId17"/>
              </a:rPr>
              <a:t>pause</a:t>
            </a:r>
            <a:r>
              <a:rPr lang="fr-FR" dirty="0" smtClean="0"/>
              <a:t> </a:t>
            </a:r>
            <a:r>
              <a:rPr lang="fr-FR" dirty="0" smtClean="0">
                <a:hlinkClick r:id="rId18"/>
              </a:rPr>
              <a:t>ou</a:t>
            </a:r>
            <a:r>
              <a:rPr lang="fr-FR" dirty="0" smtClean="0"/>
              <a:t> </a:t>
            </a:r>
            <a:r>
              <a:rPr lang="fr-FR" dirty="0" smtClean="0">
                <a:hlinkClick r:id="rId19"/>
              </a:rPr>
              <a:t>pour</a:t>
            </a:r>
            <a:r>
              <a:rPr lang="fr-FR" dirty="0" smtClean="0"/>
              <a:t> </a:t>
            </a:r>
            <a:r>
              <a:rPr lang="fr-FR" dirty="0" smtClean="0">
                <a:hlinkClick r:id="rId20"/>
              </a:rPr>
              <a:t>célébrer</a:t>
            </a:r>
            <a:r>
              <a:rPr lang="fr-FR" dirty="0" smtClean="0"/>
              <a:t> </a:t>
            </a:r>
            <a:r>
              <a:rPr lang="fr-FR" dirty="0" smtClean="0">
                <a:hlinkClick r:id="rId21"/>
              </a:rPr>
              <a:t>un</a:t>
            </a:r>
            <a:r>
              <a:rPr lang="fr-FR" dirty="0" smtClean="0"/>
              <a:t> </a:t>
            </a:r>
            <a:r>
              <a:rPr lang="fr-FR" dirty="0" smtClean="0">
                <a:hlinkClick r:id="rId22"/>
              </a:rPr>
              <a:t>événement</a:t>
            </a:r>
            <a:endParaRPr lang="fr-FR" dirty="0" smtClean="0"/>
          </a:p>
          <a:p>
            <a:pPr>
              <a:buNone/>
            </a:pPr>
            <a:r>
              <a:rPr lang="fr-FR" b="1" dirty="0" smtClean="0"/>
              <a:t>   </a:t>
            </a:r>
          </a:p>
          <a:p>
            <a:pPr>
              <a:buNone/>
            </a:pPr>
            <a:r>
              <a:rPr lang="fr-FR" b="1" dirty="0" smtClean="0"/>
              <a:t>          Traduction anglais :</a:t>
            </a:r>
            <a:r>
              <a:rPr lang="fr-FR" dirty="0" smtClean="0"/>
              <a:t> snack</a:t>
            </a:r>
          </a:p>
          <a:p>
            <a:endParaRPr lang="fr-FR" dirty="0"/>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Collation du matin: que prendre</a:t>
            </a:r>
            <a:endParaRPr lang="fr-FR" dirty="0"/>
          </a:p>
        </p:txBody>
      </p:sp>
      <p:sp>
        <p:nvSpPr>
          <p:cNvPr id="3" name="Espace réservé du contenu 2"/>
          <p:cNvSpPr>
            <a:spLocks noGrp="1"/>
          </p:cNvSpPr>
          <p:nvPr>
            <p:ph idx="1"/>
          </p:nvPr>
        </p:nvSpPr>
        <p:spPr/>
        <p:txBody>
          <a:bodyPr>
            <a:normAutofit fontScale="92500" lnSpcReduction="20000"/>
          </a:bodyPr>
          <a:lstStyle/>
          <a:p>
            <a:pPr>
              <a:buNone/>
            </a:pPr>
            <a:r>
              <a:rPr lang="fr-FR" dirty="0" smtClean="0"/>
              <a:t>    Le principe est :</a:t>
            </a:r>
          </a:p>
          <a:p>
            <a:pPr>
              <a:buNone/>
            </a:pPr>
            <a:r>
              <a:rPr lang="fr-FR" dirty="0" smtClean="0"/>
              <a:t>          -d'éviter les biscuits que les enfants consomment déjà facilement et dont il est prouvé qu’ils font une consommation excessive. </a:t>
            </a:r>
            <a:br>
              <a:rPr lang="fr-FR" dirty="0" smtClean="0"/>
            </a:br>
            <a:r>
              <a:rPr lang="fr-FR" dirty="0" smtClean="0"/>
              <a:t>     -ne pas aggraver le déséquilibre alimentaire des enfants.</a:t>
            </a:r>
          </a:p>
          <a:p>
            <a:pPr>
              <a:buNone/>
            </a:pPr>
            <a:r>
              <a:rPr lang="fr-FR" dirty="0" smtClean="0">
                <a:solidFill>
                  <a:srgbClr val="FF0000"/>
                </a:solidFill>
              </a:rPr>
              <a:t>Remarque:</a:t>
            </a:r>
          </a:p>
          <a:p>
            <a:pPr>
              <a:buNone/>
            </a:pPr>
            <a:r>
              <a:rPr lang="fr-FR" dirty="0" smtClean="0"/>
              <a:t>       La collation du matin à l’école ne doit pas remplacer le petit déjeuner à la maison qui est un repas essentiel pour l’équilibre alimentaire de l’enfant (et des grands!). </a:t>
            </a:r>
            <a:endParaRPr lang="fr-FR" dirty="0"/>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Remarques:</a:t>
            </a:r>
            <a:endParaRPr lang="fr-FR" dirty="0"/>
          </a:p>
        </p:txBody>
      </p:sp>
      <p:sp>
        <p:nvSpPr>
          <p:cNvPr id="3" name="Espace réservé du contenu 2"/>
          <p:cNvSpPr>
            <a:spLocks noGrp="1"/>
          </p:cNvSpPr>
          <p:nvPr>
            <p:ph idx="1"/>
          </p:nvPr>
        </p:nvSpPr>
        <p:spPr/>
        <p:txBody>
          <a:bodyPr/>
          <a:lstStyle/>
          <a:p>
            <a:pPr>
              <a:buNone/>
            </a:pPr>
            <a:r>
              <a:rPr lang="fr-FR" dirty="0" smtClean="0"/>
              <a:t> 1/  Un enfant possède peu de réserves en glucose, le carburant des cellules. Pour les recharger, il doit manger environ </a:t>
            </a:r>
            <a:r>
              <a:rPr lang="fr-FR" b="1" dirty="0" smtClean="0"/>
              <a:t>toutes les quatre heures</a:t>
            </a:r>
            <a:r>
              <a:rPr lang="fr-FR" dirty="0" smtClean="0"/>
              <a:t>. </a:t>
            </a:r>
          </a:p>
          <a:p>
            <a:pPr>
              <a:buNone/>
            </a:pPr>
            <a:r>
              <a:rPr lang="fr-FR" dirty="0" smtClean="0"/>
              <a:t>2/La collation ne doit pas dépasser 200 </a:t>
            </a:r>
            <a:r>
              <a:rPr lang="fr-FR" dirty="0" err="1" smtClean="0"/>
              <a:t>KCalories</a:t>
            </a:r>
            <a:endParaRPr lang="fr-FR" dirty="0" smtClean="0"/>
          </a:p>
          <a:p>
            <a:pPr>
              <a:buNone/>
            </a:pPr>
            <a:r>
              <a:rPr lang="fr-FR" dirty="0" smtClean="0"/>
              <a:t>        </a:t>
            </a:r>
            <a:endParaRPr lang="fr-FR" dirty="0"/>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Que donner en collation:</a:t>
            </a:r>
            <a:endParaRPr lang="fr-FR" dirty="0"/>
          </a:p>
        </p:txBody>
      </p:sp>
      <p:sp>
        <p:nvSpPr>
          <p:cNvPr id="3" name="Espace réservé du contenu 2"/>
          <p:cNvSpPr>
            <a:spLocks noGrp="1"/>
          </p:cNvSpPr>
          <p:nvPr>
            <p:ph idx="1"/>
          </p:nvPr>
        </p:nvSpPr>
        <p:spPr/>
        <p:txBody>
          <a:bodyPr/>
          <a:lstStyle/>
          <a:p>
            <a:pPr>
              <a:buNone/>
            </a:pPr>
            <a:r>
              <a:rPr lang="fr-FR" dirty="0" smtClean="0"/>
              <a:t>       Pré valoir un des aliments suivants seuls ou en combinaison:</a:t>
            </a:r>
          </a:p>
          <a:p>
            <a:pPr>
              <a:buNone/>
            </a:pPr>
            <a:r>
              <a:rPr lang="fr-FR" dirty="0" smtClean="0"/>
              <a:t>        -un produit céréalier (pain, céréales, flocons d’avoine)</a:t>
            </a:r>
          </a:p>
          <a:p>
            <a:pPr>
              <a:buNone/>
            </a:pPr>
            <a:r>
              <a:rPr lang="fr-FR" dirty="0" smtClean="0"/>
              <a:t>        -un fruit/un légume </a:t>
            </a:r>
          </a:p>
          <a:p>
            <a:pPr>
              <a:buNone/>
            </a:pPr>
            <a:r>
              <a:rPr lang="fr-FR" dirty="0" smtClean="0"/>
              <a:t>       - un produit laitier (lait, yaourt, fromage). </a:t>
            </a:r>
            <a:endParaRPr lang="fr-FR" dirty="0"/>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Unifier la collation?</a:t>
            </a:r>
            <a:endParaRPr lang="fr-FR" dirty="0"/>
          </a:p>
        </p:txBody>
      </p:sp>
      <p:sp>
        <p:nvSpPr>
          <p:cNvPr id="3" name="Espace réservé du contenu 2"/>
          <p:cNvSpPr>
            <a:spLocks noGrp="1"/>
          </p:cNvSpPr>
          <p:nvPr>
            <p:ph idx="1"/>
          </p:nvPr>
        </p:nvSpPr>
        <p:spPr/>
        <p:txBody>
          <a:bodyPr/>
          <a:lstStyle/>
          <a:p>
            <a:endParaRPr lang="fr-FR" dirty="0"/>
          </a:p>
        </p:txBody>
      </p:sp>
      <p:pic>
        <p:nvPicPr>
          <p:cNvPr id="1026" name="Picture 2" descr="http://www.ecolecommunaledesaive.be/uploads/images/collations.jpg"/>
          <p:cNvPicPr>
            <a:picLocks noChangeAspect="1" noChangeArrowheads="1"/>
          </p:cNvPicPr>
          <p:nvPr/>
        </p:nvPicPr>
        <p:blipFill>
          <a:blip r:embed="rId2"/>
          <a:srcRect/>
          <a:stretch>
            <a:fillRect/>
          </a:stretch>
        </p:blipFill>
        <p:spPr bwMode="auto">
          <a:xfrm>
            <a:off x="500034" y="2357430"/>
            <a:ext cx="8143932" cy="364333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Observation de </a:t>
            </a:r>
            <a:r>
              <a:rPr lang="fr-FR" dirty="0" err="1" smtClean="0"/>
              <a:t>E.coli</a:t>
            </a:r>
            <a:r>
              <a:rPr lang="fr-FR" dirty="0" smtClean="0"/>
              <a:t>(ME)</a:t>
            </a:r>
            <a:endParaRPr lang="fr-FR" dirty="0"/>
          </a:p>
        </p:txBody>
      </p:sp>
      <p:sp>
        <p:nvSpPr>
          <p:cNvPr id="3" name="Espace réservé du contenu 2"/>
          <p:cNvSpPr>
            <a:spLocks noGrp="1"/>
          </p:cNvSpPr>
          <p:nvPr>
            <p:ph idx="1"/>
          </p:nvPr>
        </p:nvSpPr>
        <p:spPr/>
        <p:txBody>
          <a:bodyPr/>
          <a:lstStyle/>
          <a:p>
            <a:endParaRPr lang="fr-FR"/>
          </a:p>
        </p:txBody>
      </p:sp>
      <p:pic>
        <p:nvPicPr>
          <p:cNvPr id="36866" name="Picture 2" descr="Résultat de recherche d'images pour &quot;image e coli bacteria&quot;"/>
          <p:cNvPicPr>
            <a:picLocks noChangeAspect="1" noChangeArrowheads="1"/>
          </p:cNvPicPr>
          <p:nvPr/>
        </p:nvPicPr>
        <p:blipFill>
          <a:blip r:embed="rId2"/>
          <a:srcRect/>
          <a:stretch>
            <a:fillRect/>
          </a:stretch>
        </p:blipFill>
        <p:spPr bwMode="auto">
          <a:xfrm>
            <a:off x="571472" y="1571612"/>
            <a:ext cx="8072494" cy="4572032"/>
          </a:xfrm>
          <a:prstGeom prst="rect">
            <a:avLst/>
          </a:prstGeom>
          <a:noFill/>
        </p:spPr>
      </p:pic>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Remarque:</a:t>
            </a:r>
            <a:endParaRPr lang="fr-FR" dirty="0"/>
          </a:p>
        </p:txBody>
      </p:sp>
      <p:sp>
        <p:nvSpPr>
          <p:cNvPr id="3" name="Espace réservé du contenu 2"/>
          <p:cNvSpPr>
            <a:spLocks noGrp="1"/>
          </p:cNvSpPr>
          <p:nvPr>
            <p:ph idx="1"/>
          </p:nvPr>
        </p:nvSpPr>
        <p:spPr/>
        <p:txBody>
          <a:bodyPr/>
          <a:lstStyle/>
          <a:p>
            <a:pPr>
              <a:buNone/>
            </a:pPr>
            <a:r>
              <a:rPr lang="fr-FR" dirty="0" smtClean="0"/>
              <a:t>   </a:t>
            </a:r>
          </a:p>
          <a:p>
            <a:pPr>
              <a:buNone/>
            </a:pPr>
            <a:r>
              <a:rPr lang="fr-FR" dirty="0" smtClean="0"/>
              <a:t>    Eviter au maximum les aliments à sucres rapides qui vont induire un apport glucidique élevé</a:t>
            </a:r>
            <a:endParaRPr lang="fr-FR" dirty="0"/>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Une collation à 10 heures est elle nécessaire:</a:t>
            </a:r>
            <a:endParaRPr lang="fr-FR" dirty="0"/>
          </a:p>
        </p:txBody>
      </p:sp>
      <p:sp>
        <p:nvSpPr>
          <p:cNvPr id="3" name="Espace réservé du contenu 2"/>
          <p:cNvSpPr>
            <a:spLocks noGrp="1"/>
          </p:cNvSpPr>
          <p:nvPr>
            <p:ph idx="1"/>
          </p:nvPr>
        </p:nvSpPr>
        <p:spPr/>
        <p:txBody>
          <a:bodyPr>
            <a:normAutofit lnSpcReduction="10000"/>
          </a:bodyPr>
          <a:lstStyle/>
          <a:p>
            <a:pPr>
              <a:buNone/>
            </a:pPr>
            <a:r>
              <a:rPr lang="fr-FR" dirty="0" smtClean="0"/>
              <a:t>   Un enfant possède peu de réserves en glucose, le carburant des cellules. Pour les recharger, il doit manger environ </a:t>
            </a:r>
            <a:r>
              <a:rPr lang="fr-FR" b="1" dirty="0" smtClean="0"/>
              <a:t>toutes les quatre heures</a:t>
            </a:r>
            <a:r>
              <a:rPr lang="fr-FR" dirty="0" smtClean="0"/>
              <a:t>. </a:t>
            </a:r>
          </a:p>
          <a:p>
            <a:pPr>
              <a:buNone/>
            </a:pPr>
            <a:r>
              <a:rPr lang="fr-FR" dirty="0" smtClean="0">
                <a:solidFill>
                  <a:srgbClr val="FF0000"/>
                </a:solidFill>
              </a:rPr>
              <a:t>   Donc:</a:t>
            </a:r>
          </a:p>
          <a:p>
            <a:pPr>
              <a:buNone/>
            </a:pPr>
            <a:r>
              <a:rPr lang="fr-FR" dirty="0" smtClean="0"/>
              <a:t>   Si l’enfant a du mal à bien déjeuner le matin, la collation de 10heures reste un bon moyen de le faire patienter jusqu’ à midi, surtout chez les petits</a:t>
            </a:r>
            <a:endParaRPr lang="fr-FR" dirty="0"/>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Valeurs énergétique(Kcal)</a:t>
            </a:r>
            <a:endParaRPr lang="fr-FR" dirty="0"/>
          </a:p>
        </p:txBody>
      </p:sp>
      <p:graphicFrame>
        <p:nvGraphicFramePr>
          <p:cNvPr id="4" name="Espace réservé du contenu 3"/>
          <p:cNvGraphicFramePr>
            <a:graphicFrameLocks noGrp="1"/>
          </p:cNvGraphicFramePr>
          <p:nvPr>
            <p:ph idx="1"/>
          </p:nvPr>
        </p:nvGraphicFramePr>
        <p:xfrm>
          <a:off x="642910" y="2000240"/>
          <a:ext cx="8229600" cy="3626500"/>
        </p:xfrm>
        <a:graphic>
          <a:graphicData uri="http://schemas.openxmlformats.org/drawingml/2006/table">
            <a:tbl>
              <a:tblPr firstRow="1" bandRow="1">
                <a:tableStyleId>{5C22544A-7EE6-4342-B048-85BDC9FD1C3A}</a:tableStyleId>
              </a:tblPr>
              <a:tblGrid>
                <a:gridCol w="4114800"/>
                <a:gridCol w="4114800"/>
              </a:tblGrid>
              <a:tr h="906625">
                <a:tc>
                  <a:txBody>
                    <a:bodyPr/>
                    <a:lstStyle/>
                    <a:p>
                      <a:pPr algn="ctr"/>
                      <a:r>
                        <a:rPr lang="fr-FR" dirty="0" smtClean="0"/>
                        <a:t>Fruit</a:t>
                      </a:r>
                      <a:endParaRPr lang="fr-FR" dirty="0"/>
                    </a:p>
                  </a:txBody>
                  <a:tcPr/>
                </a:tc>
                <a:tc>
                  <a:txBody>
                    <a:bodyPr/>
                    <a:lstStyle/>
                    <a:p>
                      <a:pPr algn="ctr"/>
                      <a:r>
                        <a:rPr lang="fr-FR" dirty="0" smtClean="0"/>
                        <a:t>Valeur énergétique en Kcal/100gr</a:t>
                      </a:r>
                      <a:endParaRPr lang="fr-FR" dirty="0"/>
                    </a:p>
                  </a:txBody>
                  <a:tcPr/>
                </a:tc>
              </a:tr>
              <a:tr h="906625">
                <a:tc>
                  <a:txBody>
                    <a:bodyPr/>
                    <a:lstStyle/>
                    <a:p>
                      <a:pPr algn="ctr"/>
                      <a:r>
                        <a:rPr lang="fr-FR" dirty="0" smtClean="0"/>
                        <a:t>Banane</a:t>
                      </a:r>
                      <a:endParaRPr lang="fr-FR" dirty="0"/>
                    </a:p>
                  </a:txBody>
                  <a:tcPr/>
                </a:tc>
                <a:tc>
                  <a:txBody>
                    <a:bodyPr/>
                    <a:lstStyle/>
                    <a:p>
                      <a:pPr algn="ctr"/>
                      <a:r>
                        <a:rPr lang="fr-FR" dirty="0" smtClean="0"/>
                        <a:t>72</a:t>
                      </a:r>
                      <a:endParaRPr lang="fr-FR" dirty="0"/>
                    </a:p>
                  </a:txBody>
                  <a:tcPr/>
                </a:tc>
              </a:tr>
              <a:tr h="906625">
                <a:tc>
                  <a:txBody>
                    <a:bodyPr/>
                    <a:lstStyle/>
                    <a:p>
                      <a:pPr algn="ctr"/>
                      <a:r>
                        <a:rPr lang="fr-FR" dirty="0" smtClean="0"/>
                        <a:t>Pomme</a:t>
                      </a:r>
                      <a:endParaRPr lang="fr-FR" dirty="0"/>
                    </a:p>
                  </a:txBody>
                  <a:tcPr/>
                </a:tc>
                <a:tc>
                  <a:txBody>
                    <a:bodyPr/>
                    <a:lstStyle/>
                    <a:p>
                      <a:pPr algn="ctr"/>
                      <a:r>
                        <a:rPr lang="fr-FR" dirty="0" smtClean="0"/>
                        <a:t>52</a:t>
                      </a:r>
                      <a:endParaRPr lang="fr-FR" dirty="0"/>
                    </a:p>
                  </a:txBody>
                  <a:tcPr/>
                </a:tc>
              </a:tr>
              <a:tr h="906625">
                <a:tc>
                  <a:txBody>
                    <a:bodyPr/>
                    <a:lstStyle/>
                    <a:p>
                      <a:pPr algn="ctr"/>
                      <a:r>
                        <a:rPr lang="fr-FR" dirty="0" smtClean="0"/>
                        <a:t>Mandarine</a:t>
                      </a:r>
                      <a:endParaRPr lang="fr-FR" dirty="0"/>
                    </a:p>
                  </a:txBody>
                  <a:tcPr/>
                </a:tc>
                <a:tc>
                  <a:txBody>
                    <a:bodyPr/>
                    <a:lstStyle/>
                    <a:p>
                      <a:pPr algn="ctr"/>
                      <a:r>
                        <a:rPr lang="fr-FR" dirty="0" smtClean="0"/>
                        <a:t>41</a:t>
                      </a:r>
                      <a:endParaRPr lang="fr-FR" dirty="0"/>
                    </a:p>
                  </a:txBody>
                  <a:tcPr/>
                </a:tc>
              </a:tr>
            </a:tbl>
          </a:graphicData>
        </a:graphic>
      </p:graphicFrame>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Valeur énergétique(Kcal)</a:t>
            </a:r>
            <a:endParaRPr lang="fr-FR" dirty="0"/>
          </a:p>
        </p:txBody>
      </p:sp>
      <p:graphicFrame>
        <p:nvGraphicFramePr>
          <p:cNvPr id="4" name="Espace réservé du contenu 3"/>
          <p:cNvGraphicFramePr>
            <a:graphicFrameLocks noGrp="1"/>
          </p:cNvGraphicFramePr>
          <p:nvPr>
            <p:ph idx="1"/>
          </p:nvPr>
        </p:nvGraphicFramePr>
        <p:xfrm>
          <a:off x="357158" y="1643050"/>
          <a:ext cx="8229600" cy="3725238"/>
        </p:xfrm>
        <a:graphic>
          <a:graphicData uri="http://schemas.openxmlformats.org/drawingml/2006/table">
            <a:tbl>
              <a:tblPr firstRow="1" bandRow="1">
                <a:tableStyleId>{5C22544A-7EE6-4342-B048-85BDC9FD1C3A}</a:tableStyleId>
              </a:tblPr>
              <a:tblGrid>
                <a:gridCol w="4114800"/>
                <a:gridCol w="4114800"/>
              </a:tblGrid>
              <a:tr h="620873">
                <a:tc>
                  <a:txBody>
                    <a:bodyPr/>
                    <a:lstStyle/>
                    <a:p>
                      <a:r>
                        <a:rPr lang="fr-FR" dirty="0" smtClean="0"/>
                        <a:t>Type de yaourt</a:t>
                      </a:r>
                      <a:endParaRPr lang="fr-FR" dirty="0"/>
                    </a:p>
                  </a:txBody>
                  <a:tcPr/>
                </a:tc>
                <a:tc>
                  <a:txBody>
                    <a:bodyPr/>
                    <a:lstStyle/>
                    <a:p>
                      <a:r>
                        <a:rPr lang="fr-FR" dirty="0" smtClean="0"/>
                        <a:t>Valeur</a:t>
                      </a:r>
                      <a:r>
                        <a:rPr lang="fr-FR" baseline="0" dirty="0" smtClean="0"/>
                        <a:t> énergétique(Kcal/100gr)</a:t>
                      </a:r>
                      <a:endParaRPr lang="fr-FR" dirty="0"/>
                    </a:p>
                  </a:txBody>
                  <a:tcPr/>
                </a:tc>
              </a:tr>
              <a:tr h="620873">
                <a:tc>
                  <a:txBody>
                    <a:bodyPr/>
                    <a:lstStyle/>
                    <a:p>
                      <a:r>
                        <a:rPr lang="fr-FR" dirty="0" smtClean="0"/>
                        <a:t>Yaourt nature</a:t>
                      </a:r>
                      <a:endParaRPr lang="fr-FR" dirty="0"/>
                    </a:p>
                  </a:txBody>
                  <a:tcPr/>
                </a:tc>
                <a:tc>
                  <a:txBody>
                    <a:bodyPr/>
                    <a:lstStyle/>
                    <a:p>
                      <a:r>
                        <a:rPr lang="fr-FR" dirty="0" smtClean="0"/>
                        <a:t>50</a:t>
                      </a:r>
                      <a:endParaRPr lang="fr-FR" dirty="0"/>
                    </a:p>
                  </a:txBody>
                  <a:tcPr/>
                </a:tc>
              </a:tr>
              <a:tr h="620873">
                <a:tc>
                  <a:txBody>
                    <a:bodyPr/>
                    <a:lstStyle/>
                    <a:p>
                      <a:r>
                        <a:rPr lang="fr-FR" dirty="0" smtClean="0"/>
                        <a:t>Yaourt sucré</a:t>
                      </a:r>
                      <a:endParaRPr lang="fr-FR" dirty="0"/>
                    </a:p>
                  </a:txBody>
                  <a:tcPr/>
                </a:tc>
                <a:tc>
                  <a:txBody>
                    <a:bodyPr/>
                    <a:lstStyle/>
                    <a:p>
                      <a:r>
                        <a:rPr lang="fr-FR" dirty="0" smtClean="0"/>
                        <a:t>77</a:t>
                      </a:r>
                      <a:endParaRPr lang="fr-FR" dirty="0"/>
                    </a:p>
                  </a:txBody>
                  <a:tcPr/>
                </a:tc>
              </a:tr>
              <a:tr h="620873">
                <a:tc>
                  <a:txBody>
                    <a:bodyPr/>
                    <a:lstStyle/>
                    <a:p>
                      <a:r>
                        <a:rPr lang="fr-FR" dirty="0" smtClean="0"/>
                        <a:t>Yaourt à la vanille</a:t>
                      </a:r>
                      <a:endParaRPr lang="fr-FR" dirty="0"/>
                    </a:p>
                  </a:txBody>
                  <a:tcPr/>
                </a:tc>
                <a:tc>
                  <a:txBody>
                    <a:bodyPr/>
                    <a:lstStyle/>
                    <a:p>
                      <a:r>
                        <a:rPr lang="fr-FR" dirty="0" smtClean="0"/>
                        <a:t>100</a:t>
                      </a:r>
                      <a:endParaRPr lang="fr-FR" dirty="0"/>
                    </a:p>
                  </a:txBody>
                  <a:tcPr/>
                </a:tc>
              </a:tr>
              <a:tr h="620873">
                <a:tc>
                  <a:txBody>
                    <a:bodyPr/>
                    <a:lstStyle/>
                    <a:p>
                      <a:r>
                        <a:rPr lang="fr-FR" dirty="0" smtClean="0"/>
                        <a:t>Yaourt aux fruits</a:t>
                      </a:r>
                      <a:endParaRPr lang="fr-FR" dirty="0"/>
                    </a:p>
                  </a:txBody>
                  <a:tcPr/>
                </a:tc>
                <a:tc>
                  <a:txBody>
                    <a:bodyPr/>
                    <a:lstStyle/>
                    <a:p>
                      <a:r>
                        <a:rPr lang="fr-FR" dirty="0" smtClean="0"/>
                        <a:t>97</a:t>
                      </a:r>
                      <a:endParaRPr lang="fr-FR" dirty="0"/>
                    </a:p>
                  </a:txBody>
                  <a:tcPr/>
                </a:tc>
              </a:tr>
              <a:tr h="620873">
                <a:tc>
                  <a:txBody>
                    <a:bodyPr/>
                    <a:lstStyle/>
                    <a:p>
                      <a:r>
                        <a:rPr lang="fr-FR" dirty="0" smtClean="0"/>
                        <a:t>Yaourt à boire</a:t>
                      </a:r>
                      <a:endParaRPr lang="fr-FR" dirty="0"/>
                    </a:p>
                  </a:txBody>
                  <a:tcPr/>
                </a:tc>
                <a:tc>
                  <a:txBody>
                    <a:bodyPr/>
                    <a:lstStyle/>
                    <a:p>
                      <a:r>
                        <a:rPr lang="fr-FR" dirty="0" smtClean="0"/>
                        <a:t>70</a:t>
                      </a:r>
                      <a:endParaRPr lang="fr-FR" dirty="0"/>
                    </a:p>
                  </a:txBody>
                  <a:tcPr/>
                </a:tc>
              </a:tr>
            </a:tbl>
          </a:graphicData>
        </a:graphic>
      </p:graphicFrame>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Valeur énergétique(Kcal)</a:t>
            </a:r>
            <a:endParaRPr lang="fr-FR" dirty="0"/>
          </a:p>
        </p:txBody>
      </p:sp>
      <p:graphicFrame>
        <p:nvGraphicFramePr>
          <p:cNvPr id="4" name="Espace réservé du contenu 3"/>
          <p:cNvGraphicFramePr>
            <a:graphicFrameLocks noGrp="1"/>
          </p:cNvGraphicFramePr>
          <p:nvPr>
            <p:ph idx="1"/>
          </p:nvPr>
        </p:nvGraphicFramePr>
        <p:xfrm>
          <a:off x="457200" y="1600200"/>
          <a:ext cx="8229600" cy="4257690"/>
        </p:xfrm>
        <a:graphic>
          <a:graphicData uri="http://schemas.openxmlformats.org/drawingml/2006/table">
            <a:tbl>
              <a:tblPr firstRow="1" bandRow="1">
                <a:tableStyleId>{5C22544A-7EE6-4342-B048-85BDC9FD1C3A}</a:tableStyleId>
              </a:tblPr>
              <a:tblGrid>
                <a:gridCol w="4114800"/>
                <a:gridCol w="4114800"/>
              </a:tblGrid>
              <a:tr h="633017">
                <a:tc>
                  <a:txBody>
                    <a:bodyPr/>
                    <a:lstStyle/>
                    <a:p>
                      <a:r>
                        <a:rPr lang="fr-FR" dirty="0" smtClean="0"/>
                        <a:t>Aliment</a:t>
                      </a:r>
                      <a:endParaRPr lang="fr-FR" dirty="0"/>
                    </a:p>
                  </a:txBody>
                  <a:tcPr/>
                </a:tc>
                <a:tc>
                  <a:txBody>
                    <a:bodyPr/>
                    <a:lstStyle/>
                    <a:p>
                      <a:r>
                        <a:rPr lang="fr-FR" dirty="0" smtClean="0"/>
                        <a:t>Valeur énergétique(Kcal/100gr)</a:t>
                      </a:r>
                      <a:endParaRPr lang="fr-FR" dirty="0"/>
                    </a:p>
                  </a:txBody>
                  <a:tcPr/>
                </a:tc>
              </a:tr>
              <a:tr h="1092605">
                <a:tc>
                  <a:txBody>
                    <a:bodyPr/>
                    <a:lstStyle/>
                    <a:p>
                      <a:r>
                        <a:rPr lang="fr-FR" dirty="0" smtClean="0"/>
                        <a:t>Cake</a:t>
                      </a:r>
                      <a:endParaRPr lang="fr-FR" dirty="0"/>
                    </a:p>
                  </a:txBody>
                  <a:tcPr/>
                </a:tc>
                <a:tc>
                  <a:txBody>
                    <a:bodyPr/>
                    <a:lstStyle/>
                    <a:p>
                      <a:r>
                        <a:rPr lang="fr-FR" dirty="0" smtClean="0"/>
                        <a:t>220-300 cake maison</a:t>
                      </a:r>
                    </a:p>
                    <a:p>
                      <a:r>
                        <a:rPr lang="fr-FR" dirty="0" smtClean="0"/>
                        <a:t>380-600 cake industriel</a:t>
                      </a:r>
                      <a:endParaRPr lang="fr-FR" dirty="0"/>
                    </a:p>
                  </a:txBody>
                  <a:tcPr/>
                </a:tc>
              </a:tr>
              <a:tr h="633017">
                <a:tc>
                  <a:txBody>
                    <a:bodyPr/>
                    <a:lstStyle/>
                    <a:p>
                      <a:r>
                        <a:rPr lang="fr-FR" dirty="0" smtClean="0"/>
                        <a:t>Biscuit</a:t>
                      </a:r>
                      <a:endParaRPr lang="fr-FR" dirty="0"/>
                    </a:p>
                  </a:txBody>
                  <a:tcPr/>
                </a:tc>
                <a:tc>
                  <a:txBody>
                    <a:bodyPr/>
                    <a:lstStyle/>
                    <a:p>
                      <a:r>
                        <a:rPr lang="fr-FR" dirty="0" smtClean="0"/>
                        <a:t>470</a:t>
                      </a:r>
                      <a:endParaRPr lang="fr-FR" dirty="0"/>
                    </a:p>
                  </a:txBody>
                  <a:tcPr/>
                </a:tc>
              </a:tr>
              <a:tr h="633017">
                <a:tc>
                  <a:txBody>
                    <a:bodyPr/>
                    <a:lstStyle/>
                    <a:p>
                      <a:r>
                        <a:rPr lang="fr-FR" dirty="0" smtClean="0"/>
                        <a:t>Lait</a:t>
                      </a:r>
                      <a:endParaRPr lang="fr-FR" dirty="0"/>
                    </a:p>
                  </a:txBody>
                  <a:tcPr/>
                </a:tc>
                <a:tc>
                  <a:txBody>
                    <a:bodyPr/>
                    <a:lstStyle/>
                    <a:p>
                      <a:r>
                        <a:rPr lang="fr-FR" dirty="0" smtClean="0"/>
                        <a:t>65 (entier)</a:t>
                      </a:r>
                      <a:endParaRPr lang="fr-FR" dirty="0"/>
                    </a:p>
                  </a:txBody>
                  <a:tcPr/>
                </a:tc>
              </a:tr>
              <a:tr h="633017">
                <a:tc>
                  <a:txBody>
                    <a:bodyPr/>
                    <a:lstStyle/>
                    <a:p>
                      <a:r>
                        <a:rPr lang="fr-FR" dirty="0" smtClean="0"/>
                        <a:t>Jus</a:t>
                      </a:r>
                      <a:endParaRPr lang="fr-FR" dirty="0"/>
                    </a:p>
                  </a:txBody>
                  <a:tcPr/>
                </a:tc>
                <a:tc>
                  <a:txBody>
                    <a:bodyPr/>
                    <a:lstStyle/>
                    <a:p>
                      <a:r>
                        <a:rPr lang="fr-FR" dirty="0" smtClean="0"/>
                        <a:t>44(pressé)</a:t>
                      </a:r>
                      <a:endParaRPr lang="fr-FR" dirty="0"/>
                    </a:p>
                  </a:txBody>
                  <a:tcPr/>
                </a:tc>
              </a:tr>
              <a:tr h="633017">
                <a:tc>
                  <a:txBody>
                    <a:bodyPr/>
                    <a:lstStyle/>
                    <a:p>
                      <a:r>
                        <a:rPr lang="fr-FR" baseline="0" dirty="0" smtClean="0"/>
                        <a:t>Pain au fromage</a:t>
                      </a:r>
                      <a:endParaRPr lang="fr-FR" dirty="0"/>
                    </a:p>
                  </a:txBody>
                  <a:tcPr/>
                </a:tc>
                <a:tc>
                  <a:txBody>
                    <a:bodyPr/>
                    <a:lstStyle/>
                    <a:p>
                      <a:r>
                        <a:rPr lang="fr-FR" dirty="0" smtClean="0"/>
                        <a:t>196</a:t>
                      </a:r>
                      <a:endParaRPr lang="fr-FR" dirty="0"/>
                    </a:p>
                  </a:txBody>
                  <a:tcPr/>
                </a:tc>
              </a:tr>
            </a:tbl>
          </a:graphicData>
        </a:graphic>
      </p:graphicFrame>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Valeur énergétique(Kcal)</a:t>
            </a:r>
            <a:endParaRPr lang="fr-FR" dirty="0"/>
          </a:p>
        </p:txBody>
      </p:sp>
      <p:graphicFrame>
        <p:nvGraphicFramePr>
          <p:cNvPr id="4" name="Espace réservé du contenu 3"/>
          <p:cNvGraphicFramePr>
            <a:graphicFrameLocks noGrp="1"/>
          </p:cNvGraphicFramePr>
          <p:nvPr>
            <p:ph idx="1"/>
          </p:nvPr>
        </p:nvGraphicFramePr>
        <p:xfrm>
          <a:off x="457200" y="1600200"/>
          <a:ext cx="8229600" cy="4329130"/>
        </p:xfrm>
        <a:graphic>
          <a:graphicData uri="http://schemas.openxmlformats.org/drawingml/2006/table">
            <a:tbl>
              <a:tblPr firstRow="1" bandRow="1">
                <a:tableStyleId>{5C22544A-7EE6-4342-B048-85BDC9FD1C3A}</a:tableStyleId>
              </a:tblPr>
              <a:tblGrid>
                <a:gridCol w="4114800"/>
                <a:gridCol w="4114800"/>
              </a:tblGrid>
              <a:tr h="865826">
                <a:tc>
                  <a:txBody>
                    <a:bodyPr/>
                    <a:lstStyle/>
                    <a:p>
                      <a:r>
                        <a:rPr lang="fr-FR" dirty="0" smtClean="0"/>
                        <a:t>Aliment</a:t>
                      </a:r>
                      <a:endParaRPr lang="fr-FR" dirty="0"/>
                    </a:p>
                  </a:txBody>
                  <a:tcPr/>
                </a:tc>
                <a:tc>
                  <a:txBody>
                    <a:bodyPr/>
                    <a:lstStyle/>
                    <a:p>
                      <a:r>
                        <a:rPr lang="fr-FR" dirty="0" smtClean="0"/>
                        <a:t>Valeur énergétique(Kcal/100gr)</a:t>
                      </a:r>
                      <a:endParaRPr lang="fr-FR" dirty="0"/>
                    </a:p>
                  </a:txBody>
                  <a:tcPr/>
                </a:tc>
              </a:tr>
              <a:tr h="865826">
                <a:tc>
                  <a:txBody>
                    <a:bodyPr/>
                    <a:lstStyle/>
                    <a:p>
                      <a:r>
                        <a:rPr lang="fr-FR" dirty="0" smtClean="0"/>
                        <a:t>Tartine</a:t>
                      </a:r>
                      <a:r>
                        <a:rPr lang="fr-FR" baseline="0" dirty="0" smtClean="0"/>
                        <a:t> au Nutella</a:t>
                      </a:r>
                      <a:endParaRPr lang="fr-FR" dirty="0"/>
                    </a:p>
                  </a:txBody>
                  <a:tcPr/>
                </a:tc>
                <a:tc>
                  <a:txBody>
                    <a:bodyPr/>
                    <a:lstStyle/>
                    <a:p>
                      <a:r>
                        <a:rPr lang="fr-FR" dirty="0" smtClean="0"/>
                        <a:t>142</a:t>
                      </a:r>
                      <a:endParaRPr lang="fr-FR" dirty="0"/>
                    </a:p>
                  </a:txBody>
                  <a:tcPr/>
                </a:tc>
              </a:tr>
              <a:tr h="865826">
                <a:tc>
                  <a:txBody>
                    <a:bodyPr/>
                    <a:lstStyle/>
                    <a:p>
                      <a:r>
                        <a:rPr lang="fr-FR" dirty="0" smtClean="0"/>
                        <a:t>Corn flakes</a:t>
                      </a:r>
                      <a:endParaRPr lang="fr-FR" dirty="0"/>
                    </a:p>
                  </a:txBody>
                  <a:tcPr/>
                </a:tc>
                <a:tc>
                  <a:txBody>
                    <a:bodyPr/>
                    <a:lstStyle/>
                    <a:p>
                      <a:r>
                        <a:rPr lang="fr-FR" dirty="0" smtClean="0"/>
                        <a:t>357(1 bol contient 30 </a:t>
                      </a:r>
                      <a:r>
                        <a:rPr lang="fr-FR" dirty="0" err="1" smtClean="0"/>
                        <a:t>grs</a:t>
                      </a:r>
                      <a:r>
                        <a:rPr lang="fr-FR" dirty="0" smtClean="0"/>
                        <a:t>)</a:t>
                      </a:r>
                      <a:endParaRPr lang="fr-FR" dirty="0"/>
                    </a:p>
                  </a:txBody>
                  <a:tcPr/>
                </a:tc>
              </a:tr>
              <a:tr h="865826">
                <a:tc>
                  <a:txBody>
                    <a:bodyPr/>
                    <a:lstStyle/>
                    <a:p>
                      <a:r>
                        <a:rPr lang="fr-FR" dirty="0" err="1" smtClean="0"/>
                        <a:t>Msemen</a:t>
                      </a:r>
                      <a:endParaRPr lang="fr-FR" dirty="0"/>
                    </a:p>
                  </a:txBody>
                  <a:tcPr/>
                </a:tc>
                <a:tc>
                  <a:txBody>
                    <a:bodyPr/>
                    <a:lstStyle/>
                    <a:p>
                      <a:r>
                        <a:rPr lang="fr-FR" dirty="0" smtClean="0"/>
                        <a:t>330</a:t>
                      </a:r>
                      <a:endParaRPr lang="fr-FR" dirty="0"/>
                    </a:p>
                  </a:txBody>
                  <a:tcPr/>
                </a:tc>
              </a:tr>
              <a:tr h="865826">
                <a:tc>
                  <a:txBody>
                    <a:bodyPr/>
                    <a:lstStyle/>
                    <a:p>
                      <a:r>
                        <a:rPr lang="fr-FR" dirty="0" smtClean="0"/>
                        <a:t>Petit</a:t>
                      </a:r>
                      <a:r>
                        <a:rPr lang="fr-FR" baseline="0" dirty="0" smtClean="0"/>
                        <a:t> pain au chocolat</a:t>
                      </a:r>
                      <a:endParaRPr lang="fr-FR" dirty="0"/>
                    </a:p>
                  </a:txBody>
                  <a:tcPr/>
                </a:tc>
                <a:tc>
                  <a:txBody>
                    <a:bodyPr/>
                    <a:lstStyle/>
                    <a:p>
                      <a:r>
                        <a:rPr lang="fr-FR" dirty="0" smtClean="0"/>
                        <a:t>400(280 kcal/</a:t>
                      </a:r>
                      <a:r>
                        <a:rPr lang="fr-FR" dirty="0" err="1" smtClean="0"/>
                        <a:t>p.pain</a:t>
                      </a:r>
                      <a:r>
                        <a:rPr lang="fr-FR" dirty="0" smtClean="0"/>
                        <a:t> de 70 </a:t>
                      </a:r>
                      <a:r>
                        <a:rPr lang="fr-FR" dirty="0" err="1" smtClean="0"/>
                        <a:t>grs</a:t>
                      </a:r>
                      <a:r>
                        <a:rPr lang="fr-FR" dirty="0" smtClean="0"/>
                        <a:t>)</a:t>
                      </a:r>
                      <a:endParaRPr lang="fr-FR" dirty="0"/>
                    </a:p>
                  </a:txBody>
                  <a:tcPr/>
                </a:tc>
              </a:tr>
            </a:tbl>
          </a:graphicData>
        </a:graphic>
      </p:graphicFrame>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Proposition de collation</a:t>
            </a:r>
            <a:endParaRPr lang="fr-FR" dirty="0"/>
          </a:p>
        </p:txBody>
      </p:sp>
      <p:graphicFrame>
        <p:nvGraphicFramePr>
          <p:cNvPr id="5" name="Espace réservé du contenu 4"/>
          <p:cNvGraphicFramePr>
            <a:graphicFrameLocks noGrp="1"/>
          </p:cNvGraphicFramePr>
          <p:nvPr>
            <p:ph idx="1"/>
          </p:nvPr>
        </p:nvGraphicFramePr>
        <p:xfrm>
          <a:off x="357158" y="1571612"/>
          <a:ext cx="8229600" cy="460855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1185858">
                <a:tc>
                  <a:txBody>
                    <a:bodyPr/>
                    <a:lstStyle/>
                    <a:p>
                      <a:r>
                        <a:rPr lang="fr-FR" dirty="0" smtClean="0"/>
                        <a:t>Jour</a:t>
                      </a:r>
                      <a:endParaRPr lang="fr-FR" dirty="0"/>
                    </a:p>
                  </a:txBody>
                  <a:tcPr/>
                </a:tc>
                <a:tc>
                  <a:txBody>
                    <a:bodyPr/>
                    <a:lstStyle/>
                    <a:p>
                      <a:r>
                        <a:rPr lang="fr-FR" dirty="0" smtClean="0"/>
                        <a:t>Lundi</a:t>
                      </a:r>
                      <a:endParaRPr lang="fr-FR" dirty="0"/>
                    </a:p>
                  </a:txBody>
                  <a:tcPr/>
                </a:tc>
                <a:tc>
                  <a:txBody>
                    <a:bodyPr/>
                    <a:lstStyle/>
                    <a:p>
                      <a:r>
                        <a:rPr lang="fr-FR" dirty="0" smtClean="0"/>
                        <a:t>Mardi</a:t>
                      </a:r>
                      <a:endParaRPr lang="fr-FR" dirty="0"/>
                    </a:p>
                  </a:txBody>
                  <a:tcPr/>
                </a:tc>
                <a:tc>
                  <a:txBody>
                    <a:bodyPr/>
                    <a:lstStyle/>
                    <a:p>
                      <a:r>
                        <a:rPr lang="fr-FR" dirty="0" smtClean="0"/>
                        <a:t>Mercredi</a:t>
                      </a:r>
                      <a:endParaRPr lang="fr-FR" dirty="0"/>
                    </a:p>
                  </a:txBody>
                  <a:tcPr/>
                </a:tc>
                <a:tc>
                  <a:txBody>
                    <a:bodyPr/>
                    <a:lstStyle/>
                    <a:p>
                      <a:r>
                        <a:rPr lang="fr-FR" dirty="0" smtClean="0"/>
                        <a:t>Jeudi</a:t>
                      </a:r>
                      <a:endParaRPr lang="fr-FR" dirty="0"/>
                    </a:p>
                  </a:txBody>
                  <a:tcPr/>
                </a:tc>
                <a:tc>
                  <a:txBody>
                    <a:bodyPr/>
                    <a:lstStyle/>
                    <a:p>
                      <a:r>
                        <a:rPr lang="fr-FR" dirty="0" smtClean="0"/>
                        <a:t>Vendredi</a:t>
                      </a:r>
                      <a:endParaRPr lang="fr-FR" dirty="0"/>
                    </a:p>
                  </a:txBody>
                  <a:tcPr/>
                </a:tc>
              </a:tr>
              <a:tr h="2730569">
                <a:tc>
                  <a:txBody>
                    <a:bodyPr/>
                    <a:lstStyle/>
                    <a:p>
                      <a:r>
                        <a:rPr lang="fr-FR" dirty="0" smtClean="0"/>
                        <a:t>Collation</a:t>
                      </a:r>
                      <a:endParaRPr lang="fr-FR" dirty="0"/>
                    </a:p>
                  </a:txBody>
                  <a:tcPr/>
                </a:tc>
                <a:tc>
                  <a:txBody>
                    <a:bodyPr/>
                    <a:lstStyle/>
                    <a:p>
                      <a:r>
                        <a:rPr lang="fr-FR" dirty="0" smtClean="0"/>
                        <a:t>-Pomme</a:t>
                      </a:r>
                    </a:p>
                    <a:p>
                      <a:r>
                        <a:rPr lang="fr-FR" dirty="0" smtClean="0"/>
                        <a:t>-tartine au fromage</a:t>
                      </a:r>
                    </a:p>
                    <a:p>
                      <a:endParaRPr lang="fr-FR" dirty="0"/>
                    </a:p>
                  </a:txBody>
                  <a:tcPr/>
                </a:tc>
                <a:tc>
                  <a:txBody>
                    <a:bodyPr/>
                    <a:lstStyle/>
                    <a:p>
                      <a:r>
                        <a:rPr lang="fr-FR" dirty="0" smtClean="0"/>
                        <a:t>-Corn Flakes(30 </a:t>
                      </a:r>
                      <a:r>
                        <a:rPr lang="fr-FR" dirty="0" err="1" smtClean="0"/>
                        <a:t>grs</a:t>
                      </a:r>
                      <a:r>
                        <a:rPr lang="fr-FR" dirty="0" smtClean="0"/>
                        <a:t>)</a:t>
                      </a:r>
                    </a:p>
                    <a:p>
                      <a:r>
                        <a:rPr lang="fr-FR" dirty="0" smtClean="0"/>
                        <a:t>-1 verre de lait(100 ml)</a:t>
                      </a:r>
                      <a:endParaRPr lang="fr-FR" dirty="0"/>
                    </a:p>
                  </a:txBody>
                  <a:tcPr/>
                </a:tc>
                <a:tc>
                  <a:txBody>
                    <a:bodyPr/>
                    <a:lstStyle/>
                    <a:p>
                      <a:r>
                        <a:rPr lang="fr-FR" dirty="0" smtClean="0"/>
                        <a:t>-1 Banane</a:t>
                      </a:r>
                    </a:p>
                    <a:p>
                      <a:r>
                        <a:rPr lang="fr-FR" dirty="0" smtClean="0"/>
                        <a:t>-ya</a:t>
                      </a:r>
                      <a:r>
                        <a:rPr lang="fr-FR" baseline="0" dirty="0" smtClean="0"/>
                        <a:t>ourt aux fruits</a:t>
                      </a:r>
                      <a:endParaRPr lang="fr-FR" dirty="0"/>
                    </a:p>
                  </a:txBody>
                  <a:tcPr/>
                </a:tc>
                <a:tc>
                  <a:txBody>
                    <a:bodyPr/>
                    <a:lstStyle/>
                    <a:p>
                      <a:r>
                        <a:rPr lang="fr-FR" dirty="0" smtClean="0"/>
                        <a:t>-Tartine </a:t>
                      </a:r>
                      <a:r>
                        <a:rPr lang="fr-FR" dirty="0" err="1" smtClean="0"/>
                        <a:t>nutella</a:t>
                      </a:r>
                      <a:endParaRPr lang="fr-FR" dirty="0" smtClean="0"/>
                    </a:p>
                    <a:p>
                      <a:r>
                        <a:rPr lang="fr-FR" dirty="0" smtClean="0"/>
                        <a:t>-1 verre de jus(ou lait)</a:t>
                      </a:r>
                      <a:endParaRPr lang="fr-FR" dirty="0"/>
                    </a:p>
                  </a:txBody>
                  <a:tcPr/>
                </a:tc>
                <a:tc>
                  <a:txBody>
                    <a:bodyPr/>
                    <a:lstStyle/>
                    <a:p>
                      <a:r>
                        <a:rPr lang="fr-FR" dirty="0" smtClean="0"/>
                        <a:t>-Petit pain</a:t>
                      </a:r>
                    </a:p>
                    <a:p>
                      <a:r>
                        <a:rPr lang="fr-FR" dirty="0" smtClean="0"/>
                        <a:t>Ou</a:t>
                      </a:r>
                    </a:p>
                    <a:p>
                      <a:r>
                        <a:rPr lang="fr-FR" dirty="0" smtClean="0"/>
                        <a:t>-Cake</a:t>
                      </a:r>
                      <a:endParaRPr lang="fr-FR" dirty="0"/>
                    </a:p>
                  </a:txBody>
                  <a:tcPr/>
                </a:tc>
              </a:tr>
              <a:tr h="692123">
                <a:tc>
                  <a:txBody>
                    <a:bodyPr/>
                    <a:lstStyle/>
                    <a:p>
                      <a:r>
                        <a:rPr lang="fr-FR" dirty="0" smtClean="0"/>
                        <a:t>Nombre Kcal</a:t>
                      </a:r>
                      <a:endParaRPr lang="fr-FR" dirty="0"/>
                    </a:p>
                  </a:txBody>
                  <a:tcPr/>
                </a:tc>
                <a:tc>
                  <a:txBody>
                    <a:bodyPr/>
                    <a:lstStyle/>
                    <a:p>
                      <a:r>
                        <a:rPr lang="fr-FR" dirty="0" smtClean="0"/>
                        <a:t>50+190=240</a:t>
                      </a:r>
                      <a:endParaRPr lang="fr-FR" dirty="0"/>
                    </a:p>
                  </a:txBody>
                  <a:tcPr/>
                </a:tc>
                <a:tc>
                  <a:txBody>
                    <a:bodyPr/>
                    <a:lstStyle/>
                    <a:p>
                      <a:r>
                        <a:rPr lang="fr-FR" dirty="0" smtClean="0"/>
                        <a:t>120+65=185</a:t>
                      </a:r>
                      <a:endParaRPr lang="fr-FR" dirty="0"/>
                    </a:p>
                  </a:txBody>
                  <a:tcPr/>
                </a:tc>
                <a:tc>
                  <a:txBody>
                    <a:bodyPr/>
                    <a:lstStyle/>
                    <a:p>
                      <a:r>
                        <a:rPr lang="fr-FR" dirty="0" smtClean="0"/>
                        <a:t>70+100=170</a:t>
                      </a:r>
                      <a:endParaRPr lang="fr-FR" dirty="0"/>
                    </a:p>
                  </a:txBody>
                  <a:tcPr/>
                </a:tc>
                <a:tc>
                  <a:txBody>
                    <a:bodyPr/>
                    <a:lstStyle/>
                    <a:p>
                      <a:r>
                        <a:rPr lang="fr-FR" dirty="0" smtClean="0"/>
                        <a:t>142+42=184</a:t>
                      </a:r>
                      <a:endParaRPr lang="fr-FR" dirty="0"/>
                    </a:p>
                  </a:txBody>
                  <a:tcPr/>
                </a:tc>
                <a:tc>
                  <a:txBody>
                    <a:bodyPr/>
                    <a:lstStyle/>
                    <a:p>
                      <a:r>
                        <a:rPr lang="fr-FR" dirty="0" smtClean="0"/>
                        <a:t>280-380</a:t>
                      </a:r>
                      <a:endParaRPr lang="fr-FR" dirty="0"/>
                    </a:p>
                  </a:txBody>
                  <a:tcPr/>
                </a:tc>
              </a:tr>
            </a:tbl>
          </a:graphicData>
        </a:graphic>
      </p:graphicFrame>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Activité-Motricité</a:t>
            </a:r>
            <a:endParaRPr lang="fr-FR" dirty="0"/>
          </a:p>
        </p:txBody>
      </p:sp>
      <p:sp>
        <p:nvSpPr>
          <p:cNvPr id="3" name="Espace réservé du contenu 2"/>
          <p:cNvSpPr>
            <a:spLocks noGrp="1"/>
          </p:cNvSpPr>
          <p:nvPr>
            <p:ph idx="1"/>
          </p:nvPr>
        </p:nvSpPr>
        <p:spPr/>
        <p:txBody>
          <a:bodyPr/>
          <a:lstStyle/>
          <a:p>
            <a:pPr>
              <a:buNone/>
            </a:pPr>
            <a:r>
              <a:rPr lang="fr-FR" dirty="0" smtClean="0"/>
              <a:t>   </a:t>
            </a:r>
          </a:p>
          <a:p>
            <a:pPr>
              <a:buNone/>
            </a:pPr>
            <a:r>
              <a:rPr lang="fr-FR" dirty="0" smtClean="0"/>
              <a:t>    1/  Particularités anatomiques et     physiologiques de l’enfant:</a:t>
            </a:r>
          </a:p>
          <a:p>
            <a:pPr>
              <a:buNone/>
            </a:pPr>
            <a:r>
              <a:rPr lang="fr-FR" dirty="0" smtClean="0"/>
              <a:t>    2/ Handicaps à détecter</a:t>
            </a:r>
          </a:p>
          <a:p>
            <a:pPr>
              <a:buNone/>
            </a:pPr>
            <a:r>
              <a:rPr lang="fr-FR" dirty="0" smtClean="0"/>
              <a:t>    3/ Motricité</a:t>
            </a:r>
            <a:endParaRPr lang="fr-FR" dirty="0"/>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Particularités anatomiques et physiologiques de l’enfant</a:t>
            </a:r>
            <a:endParaRPr lang="fr-FR" dirty="0"/>
          </a:p>
        </p:txBody>
      </p:sp>
      <p:sp>
        <p:nvSpPr>
          <p:cNvPr id="3" name="Espace réservé du contenu 2"/>
          <p:cNvSpPr>
            <a:spLocks noGrp="1"/>
          </p:cNvSpPr>
          <p:nvPr>
            <p:ph idx="1"/>
          </p:nvPr>
        </p:nvSpPr>
        <p:spPr/>
        <p:txBody>
          <a:bodyPr>
            <a:normAutofit lnSpcReduction="10000"/>
          </a:bodyPr>
          <a:lstStyle/>
          <a:p>
            <a:pPr>
              <a:buNone/>
            </a:pPr>
            <a:r>
              <a:rPr lang="fr-FR" dirty="0" smtClean="0"/>
              <a:t>                                   </a:t>
            </a:r>
            <a:r>
              <a:rPr lang="fr-FR" sz="4000" dirty="0" smtClean="0">
                <a:solidFill>
                  <a:srgbClr val="FF0000"/>
                </a:solidFill>
              </a:rPr>
              <a:t>Squelette:</a:t>
            </a:r>
          </a:p>
          <a:p>
            <a:pPr>
              <a:buNone/>
            </a:pPr>
            <a:r>
              <a:rPr lang="fr-FR" dirty="0" smtClean="0"/>
              <a:t>                  Os cartilagineux(plus fragiles)</a:t>
            </a:r>
          </a:p>
          <a:p>
            <a:pPr>
              <a:buNone/>
            </a:pPr>
            <a:r>
              <a:rPr lang="fr-FR" dirty="0" smtClean="0"/>
              <a:t>                  Ossification incomplète</a:t>
            </a:r>
          </a:p>
          <a:p>
            <a:endParaRPr lang="fr-FR" dirty="0" smtClean="0"/>
          </a:p>
          <a:p>
            <a:endParaRPr lang="fr-FR" dirty="0" smtClean="0"/>
          </a:p>
          <a:p>
            <a:endParaRPr lang="fr-FR" dirty="0" smtClean="0"/>
          </a:p>
          <a:p>
            <a:endParaRPr lang="fr-FR" dirty="0" smtClean="0"/>
          </a:p>
          <a:p>
            <a:pPr>
              <a:buNone/>
            </a:pPr>
            <a:r>
              <a:rPr lang="fr-FR" dirty="0" smtClean="0"/>
              <a:t>                    Fractures-Déformations</a:t>
            </a:r>
            <a:endParaRPr lang="fr-FR" dirty="0"/>
          </a:p>
        </p:txBody>
      </p:sp>
      <p:sp>
        <p:nvSpPr>
          <p:cNvPr id="5" name="Flèche courbée vers la droite 4"/>
          <p:cNvSpPr/>
          <p:nvPr/>
        </p:nvSpPr>
        <p:spPr>
          <a:xfrm>
            <a:off x="4071934" y="3357562"/>
            <a:ext cx="731520" cy="185738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Anomalies néo-natales:</a:t>
            </a:r>
            <a:endParaRPr lang="fr-FR" dirty="0"/>
          </a:p>
        </p:txBody>
      </p:sp>
      <p:sp>
        <p:nvSpPr>
          <p:cNvPr id="3" name="Espace réservé du contenu 2"/>
          <p:cNvSpPr>
            <a:spLocks noGrp="1"/>
          </p:cNvSpPr>
          <p:nvPr>
            <p:ph idx="1"/>
          </p:nvPr>
        </p:nvSpPr>
        <p:spPr/>
        <p:txBody>
          <a:bodyPr/>
          <a:lstStyle/>
          <a:p>
            <a:pPr>
              <a:buNone/>
            </a:pPr>
            <a:r>
              <a:rPr lang="fr-FR" dirty="0" smtClean="0"/>
              <a:t>    Anomalies qui apparaissent à la naissances:</a:t>
            </a:r>
          </a:p>
          <a:p>
            <a:pPr>
              <a:buNone/>
            </a:pPr>
            <a:r>
              <a:rPr lang="fr-FR" dirty="0" smtClean="0"/>
              <a:t>                -</a:t>
            </a:r>
            <a:r>
              <a:rPr lang="fr-FR" dirty="0" err="1" smtClean="0"/>
              <a:t>Plagiocéphalie</a:t>
            </a:r>
            <a:endParaRPr lang="fr-FR" dirty="0" smtClean="0"/>
          </a:p>
          <a:p>
            <a:pPr>
              <a:buNone/>
            </a:pPr>
            <a:r>
              <a:rPr lang="fr-FR" dirty="0" smtClean="0"/>
              <a:t>                 -Pieds bot</a:t>
            </a:r>
          </a:p>
          <a:p>
            <a:pPr>
              <a:buNone/>
            </a:pPr>
            <a:r>
              <a:rPr lang="fr-FR" dirty="0" smtClean="0"/>
              <a:t>                 -Scoliose</a:t>
            </a:r>
          </a:p>
          <a:p>
            <a:pPr>
              <a:buNone/>
            </a:pPr>
            <a:r>
              <a:rPr lang="fr-FR" dirty="0" smtClean="0"/>
              <a:t>                 </a:t>
            </a:r>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
            </a:r>
            <a:br>
              <a:rPr lang="fr-FR" b="1" dirty="0" smtClean="0"/>
            </a:br>
            <a:r>
              <a:rPr lang="fr-FR" b="1" dirty="0" smtClean="0"/>
              <a:t>Infections par la bactérie Escherichia coli : </a:t>
            </a:r>
            <a:br>
              <a:rPr lang="fr-FR" b="1" dirty="0" smtClean="0"/>
            </a:b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La bactérie Escherichia coli est souvent responsable d'intoxications (</a:t>
            </a:r>
            <a:r>
              <a:rPr lang="ar-AE" dirty="0" smtClean="0"/>
              <a:t>تسمم</a:t>
            </a:r>
            <a:r>
              <a:rPr lang="fr-FR" dirty="0" smtClean="0"/>
              <a:t> )alimentaires collectives. Qu'est-ce qu'Escherichia coli ?</a:t>
            </a:r>
          </a:p>
          <a:p>
            <a:r>
              <a:rPr lang="fr-FR" dirty="0" smtClean="0"/>
              <a:t> </a:t>
            </a:r>
            <a:r>
              <a:rPr lang="fr-FR" b="1" u="sng" dirty="0" smtClean="0">
                <a:hlinkClick r:id="rId2"/>
              </a:rPr>
              <a:t>E. coli</a:t>
            </a:r>
            <a:r>
              <a:rPr lang="fr-FR" dirty="0" smtClean="0"/>
              <a:t> est une bactérie présente dans l'intestin des êtres humains et de certains animaux, en particulier des ruminants(</a:t>
            </a:r>
            <a:r>
              <a:rPr lang="ar-AE" dirty="0" smtClean="0"/>
              <a:t>حيوان مجتر</a:t>
            </a:r>
            <a:r>
              <a:rPr lang="fr-FR" dirty="0" smtClean="0"/>
              <a:t>) . Utile, elle empêche d'autres bactéries de coloniser la flore intestinale et d'engendrer des maladies. Lorsqu'elles sont dans l'intestin, la majorité de ses souches sont inoffensives et ne provoquent aucun symptôme. Certaines sont en revanche</a:t>
            </a:r>
            <a:r>
              <a:rPr lang="fr-FR" b="1" dirty="0" smtClean="0"/>
              <a:t> </a:t>
            </a:r>
            <a:r>
              <a:rPr lang="fr-FR" dirty="0" smtClean="0"/>
              <a:t>pathogènes (</a:t>
            </a:r>
            <a:r>
              <a:rPr lang="ar-AE" dirty="0" smtClean="0"/>
              <a:t>مسببات الأمراض</a:t>
            </a:r>
            <a:r>
              <a:rPr lang="fr-FR" dirty="0" smtClean="0"/>
              <a:t>) et provoquent des</a:t>
            </a:r>
            <a:r>
              <a:rPr lang="fr-FR" b="1" dirty="0" smtClean="0"/>
              <a:t> </a:t>
            </a:r>
            <a:r>
              <a:rPr lang="fr-FR" b="1" u="sng" dirty="0" smtClean="0">
                <a:hlinkClick r:id="rId3"/>
              </a:rPr>
              <a:t>troubles intestinaux</a:t>
            </a:r>
            <a:r>
              <a:rPr lang="fr-FR" b="1" u="sng" dirty="0" smtClean="0"/>
              <a:t>(</a:t>
            </a:r>
            <a:r>
              <a:rPr lang="fr-FR" dirty="0" smtClean="0"/>
              <a:t>gastrites </a:t>
            </a:r>
            <a:r>
              <a:rPr lang="ar-AE" dirty="0" err="1" smtClean="0"/>
              <a:t>إلتهاب</a:t>
            </a:r>
            <a:r>
              <a:rPr lang="ar-AE" dirty="0" smtClean="0"/>
              <a:t> المعدة</a:t>
            </a:r>
            <a:r>
              <a:rPr lang="fr-FR" dirty="0" smtClean="0"/>
              <a:t> ,gastroentérites </a:t>
            </a:r>
            <a:r>
              <a:rPr lang="ar-AE" dirty="0" err="1" smtClean="0"/>
              <a:t>إلتهاب</a:t>
            </a:r>
            <a:r>
              <a:rPr lang="ar-AE" dirty="0" smtClean="0"/>
              <a:t> المعدة </a:t>
            </a:r>
            <a:r>
              <a:rPr lang="ar-AE" dirty="0" err="1" smtClean="0"/>
              <a:t>والامعاء</a:t>
            </a:r>
            <a:r>
              <a:rPr lang="fr-FR" b="1" u="sng" dirty="0" smtClean="0"/>
              <a:t>)</a:t>
            </a:r>
            <a:endParaRPr lang="fr-FR" dirty="0" smtClean="0"/>
          </a:p>
          <a:p>
            <a:endParaRPr lang="fr-FR" b="1" dirty="0" smtClean="0"/>
          </a:p>
          <a:p>
            <a:endParaRPr lang="fr-FR" dirty="0"/>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Plagiocéphalie</a:t>
            </a:r>
            <a:r>
              <a:rPr lang="fr-FR" dirty="0" smtClean="0"/>
              <a:t>:</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La </a:t>
            </a:r>
            <a:r>
              <a:rPr lang="fr-FR" dirty="0" err="1" smtClean="0"/>
              <a:t>plagiocéphalie</a:t>
            </a:r>
            <a:r>
              <a:rPr lang="fr-FR" dirty="0" smtClean="0"/>
              <a:t> est une déformation du crâne du nourrisson lui conférant une forme asymétrique, souvent désignée comme le « syndrome de la tête plate ». Dans la grande majorité des cas, il s’agit d’une anomalie bénigne qui se résorbe avant l’âge de deux ans et résulte de la position couchée sur le dos du bébé. Mais, plus rarement, cette asymétrie est le résultat de la soudure prématurée d'une ou plusieurs sutures crâniennes, une craniosténose, pouvant nécessiter une opération chirurgicale.</a:t>
            </a:r>
            <a:endParaRPr lang="fr-FR" dirty="0"/>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Plagiocéphalie</a:t>
            </a:r>
            <a:endParaRPr lang="fr-FR" dirty="0"/>
          </a:p>
        </p:txBody>
      </p:sp>
      <p:sp>
        <p:nvSpPr>
          <p:cNvPr id="3" name="Espace réservé du contenu 2"/>
          <p:cNvSpPr>
            <a:spLocks noGrp="1"/>
          </p:cNvSpPr>
          <p:nvPr>
            <p:ph idx="1"/>
          </p:nvPr>
        </p:nvSpPr>
        <p:spPr/>
        <p:txBody>
          <a:bodyPr/>
          <a:lstStyle/>
          <a:p>
            <a:endParaRPr lang="fr-FR" dirty="0"/>
          </a:p>
        </p:txBody>
      </p:sp>
      <p:pic>
        <p:nvPicPr>
          <p:cNvPr id="245762" name="Picture 2" descr="Résultat de recherche d'images pour &quot;plagiocéphalie&quot;"/>
          <p:cNvPicPr>
            <a:picLocks noChangeAspect="1" noChangeArrowheads="1"/>
          </p:cNvPicPr>
          <p:nvPr/>
        </p:nvPicPr>
        <p:blipFill>
          <a:blip r:embed="rId3"/>
          <a:srcRect/>
          <a:stretch>
            <a:fillRect/>
          </a:stretch>
        </p:blipFill>
        <p:spPr bwMode="auto">
          <a:xfrm>
            <a:off x="1214414" y="2143116"/>
            <a:ext cx="6643734" cy="3571900"/>
          </a:xfrm>
          <a:prstGeom prst="rect">
            <a:avLst/>
          </a:prstGeom>
          <a:noFill/>
        </p:spPr>
      </p:pic>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Pied bot:</a:t>
            </a:r>
            <a:endParaRPr lang="fr-FR" dirty="0"/>
          </a:p>
        </p:txBody>
      </p:sp>
      <p:sp>
        <p:nvSpPr>
          <p:cNvPr id="3" name="Espace réservé du contenu 2"/>
          <p:cNvSpPr>
            <a:spLocks noGrp="1"/>
          </p:cNvSpPr>
          <p:nvPr>
            <p:ph idx="1"/>
          </p:nvPr>
        </p:nvSpPr>
        <p:spPr/>
        <p:txBody>
          <a:bodyPr/>
          <a:lstStyle/>
          <a:p>
            <a:r>
              <a:rPr lang="fr-FR" dirty="0" smtClean="0"/>
              <a:t>Le </a:t>
            </a:r>
            <a:r>
              <a:rPr lang="fr-FR" b="1" dirty="0" smtClean="0"/>
              <a:t>pied bot</a:t>
            </a:r>
            <a:r>
              <a:rPr lang="fr-FR" dirty="0" smtClean="0"/>
              <a:t> est une malformation orthopédique. Dans la mesure où ses causes sont inconnues, elle est dite « idiopathique ». Elle touche le plus souvent les garçons et concerne une naissance sur 1.000. Cette malformation touche le </a:t>
            </a:r>
            <a:r>
              <a:rPr lang="fr-FR" b="1" dirty="0" smtClean="0"/>
              <a:t>pied</a:t>
            </a:r>
            <a:r>
              <a:rPr lang="fr-FR" dirty="0" smtClean="0"/>
              <a:t> mais également la jambe.</a:t>
            </a:r>
            <a:endParaRPr lang="fr-FR" dirty="0"/>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Pied bot</a:t>
            </a:r>
            <a:endParaRPr lang="fr-FR" dirty="0"/>
          </a:p>
        </p:txBody>
      </p:sp>
      <p:sp>
        <p:nvSpPr>
          <p:cNvPr id="3" name="Espace réservé du contenu 2"/>
          <p:cNvSpPr>
            <a:spLocks noGrp="1"/>
          </p:cNvSpPr>
          <p:nvPr>
            <p:ph idx="1"/>
          </p:nvPr>
        </p:nvSpPr>
        <p:spPr/>
        <p:txBody>
          <a:bodyPr/>
          <a:lstStyle/>
          <a:p>
            <a:endParaRPr lang="fr-FR"/>
          </a:p>
        </p:txBody>
      </p:sp>
      <p:pic>
        <p:nvPicPr>
          <p:cNvPr id="246786" name="Picture 2" descr="Résultat de recherche d'images pour &quot;pied bot chez nouveau né&quot;"/>
          <p:cNvPicPr>
            <a:picLocks noChangeAspect="1" noChangeArrowheads="1"/>
          </p:cNvPicPr>
          <p:nvPr/>
        </p:nvPicPr>
        <p:blipFill>
          <a:blip r:embed="rId2"/>
          <a:srcRect/>
          <a:stretch>
            <a:fillRect/>
          </a:stretch>
        </p:blipFill>
        <p:spPr bwMode="auto">
          <a:xfrm>
            <a:off x="1571604" y="1714488"/>
            <a:ext cx="6096000" cy="4572000"/>
          </a:xfrm>
          <a:prstGeom prst="rect">
            <a:avLst/>
          </a:prstGeom>
          <a:noFill/>
        </p:spPr>
      </p:pic>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Scoliose:</a:t>
            </a:r>
            <a:endParaRPr lang="fr-FR" dirty="0"/>
          </a:p>
        </p:txBody>
      </p:sp>
      <p:sp>
        <p:nvSpPr>
          <p:cNvPr id="3" name="Espace réservé du contenu 2"/>
          <p:cNvSpPr>
            <a:spLocks noGrp="1"/>
          </p:cNvSpPr>
          <p:nvPr>
            <p:ph idx="1"/>
          </p:nvPr>
        </p:nvSpPr>
        <p:spPr/>
        <p:txBody>
          <a:bodyPr/>
          <a:lstStyle/>
          <a:p>
            <a:r>
              <a:rPr lang="fr-FR" dirty="0" smtClean="0"/>
              <a:t>La scoliose est une déviation permanente de la colonne vertébrale, liée à une rotation des vertèbres. Elle survient surtout dans l’enfance et l’adolescence, mais peut aussi se déclarer à l’âge adulte. La scoliose est parfois la conséquence d’une maladie ou d’une malformation.</a:t>
            </a:r>
          </a:p>
          <a:p>
            <a:pPr>
              <a:buNone/>
            </a:pPr>
            <a:endParaRPr lang="fr-FR" b="1" cap="all" dirty="0" smtClean="0"/>
          </a:p>
          <a:p>
            <a:endParaRPr lang="fr-FR" dirty="0"/>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Scoliose:</a:t>
            </a:r>
            <a:endParaRPr lang="fr-FR" dirty="0"/>
          </a:p>
        </p:txBody>
      </p:sp>
      <p:sp>
        <p:nvSpPr>
          <p:cNvPr id="3" name="Espace réservé du contenu 2"/>
          <p:cNvSpPr>
            <a:spLocks noGrp="1"/>
          </p:cNvSpPr>
          <p:nvPr>
            <p:ph idx="1"/>
          </p:nvPr>
        </p:nvSpPr>
        <p:spPr/>
        <p:txBody>
          <a:bodyPr/>
          <a:lstStyle/>
          <a:p>
            <a:endParaRPr lang="fr-FR"/>
          </a:p>
        </p:txBody>
      </p:sp>
      <p:sp>
        <p:nvSpPr>
          <p:cNvPr id="248836" name="AutoShape 4" descr="Résultat de recherche d'images pour &quot;scoliose dorso lombair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48838" name="Picture 6" descr="Résultat de recherche d'images pour &quot;scoliose dorso lombaire&quot;"/>
          <p:cNvPicPr>
            <a:picLocks noChangeAspect="1" noChangeArrowheads="1"/>
          </p:cNvPicPr>
          <p:nvPr/>
        </p:nvPicPr>
        <p:blipFill>
          <a:blip r:embed="rId2"/>
          <a:srcRect/>
          <a:stretch>
            <a:fillRect/>
          </a:stretch>
        </p:blipFill>
        <p:spPr bwMode="auto">
          <a:xfrm>
            <a:off x="857224" y="1357299"/>
            <a:ext cx="7500990" cy="5214974"/>
          </a:xfrm>
          <a:prstGeom prst="rect">
            <a:avLst/>
          </a:prstGeom>
          <a:noFill/>
        </p:spPr>
      </p:pic>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Déformations post natales:</a:t>
            </a:r>
            <a:endParaRPr lang="fr-FR" dirty="0"/>
          </a:p>
        </p:txBody>
      </p:sp>
      <p:sp>
        <p:nvSpPr>
          <p:cNvPr id="3" name="Espace réservé du contenu 2"/>
          <p:cNvSpPr>
            <a:spLocks noGrp="1"/>
          </p:cNvSpPr>
          <p:nvPr>
            <p:ph idx="1"/>
          </p:nvPr>
        </p:nvSpPr>
        <p:spPr/>
        <p:txBody>
          <a:bodyPr/>
          <a:lstStyle/>
          <a:p>
            <a:pPr>
              <a:buNone/>
            </a:pPr>
            <a:r>
              <a:rPr lang="fr-FR" dirty="0" smtClean="0"/>
              <a:t>                    </a:t>
            </a:r>
          </a:p>
          <a:p>
            <a:pPr>
              <a:buNone/>
            </a:pPr>
            <a:r>
              <a:rPr lang="fr-FR" dirty="0" smtClean="0"/>
              <a:t>                            -Rachitisme</a:t>
            </a:r>
          </a:p>
          <a:p>
            <a:pPr>
              <a:buNone/>
            </a:pPr>
            <a:r>
              <a:rPr lang="fr-FR" dirty="0" smtClean="0"/>
              <a:t>                            -Déformation des dents</a:t>
            </a:r>
            <a:endParaRPr lang="fr-FR" dirty="0"/>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Rachitisme</a:t>
            </a:r>
            <a:endParaRPr lang="fr-FR" dirty="0"/>
          </a:p>
        </p:txBody>
      </p:sp>
      <p:sp>
        <p:nvSpPr>
          <p:cNvPr id="3" name="Espace réservé du contenu 2"/>
          <p:cNvSpPr>
            <a:spLocks noGrp="1"/>
          </p:cNvSpPr>
          <p:nvPr>
            <p:ph idx="1"/>
          </p:nvPr>
        </p:nvSpPr>
        <p:spPr/>
        <p:txBody>
          <a:bodyPr/>
          <a:lstStyle/>
          <a:p>
            <a:r>
              <a:rPr lang="fr-FR" dirty="0" smtClean="0"/>
              <a:t>Le </a:t>
            </a:r>
            <a:r>
              <a:rPr lang="fr-FR" b="1" dirty="0" smtClean="0"/>
              <a:t>rachitisme</a:t>
            </a:r>
            <a:r>
              <a:rPr lang="fr-FR" dirty="0" smtClean="0"/>
              <a:t> est une maladie de la croissance et de l'</a:t>
            </a:r>
            <a:r>
              <a:rPr lang="fr-FR" dirty="0" smtClean="0">
                <a:hlinkClick r:id="rId2" tooltip="Os"/>
              </a:rPr>
              <a:t>ossification</a:t>
            </a:r>
            <a:r>
              <a:rPr lang="fr-FR" dirty="0" smtClean="0"/>
              <a:t> observée chez le nourrisson et le jeune enfant. Elle se caractérise par une insuffisance de </a:t>
            </a:r>
            <a:r>
              <a:rPr lang="fr-FR" dirty="0" smtClean="0">
                <a:hlinkClick r:id="rId3" tooltip="Calcification (médecine)"/>
              </a:rPr>
              <a:t>calcification</a:t>
            </a:r>
            <a:r>
              <a:rPr lang="fr-FR" dirty="0" smtClean="0"/>
              <a:t> des os et des </a:t>
            </a:r>
            <a:r>
              <a:rPr lang="fr-FR" dirty="0" smtClean="0">
                <a:hlinkClick r:id="rId4" tooltip="Cartilage"/>
              </a:rPr>
              <a:t>cartilages</a:t>
            </a:r>
            <a:r>
              <a:rPr lang="fr-FR" dirty="0" smtClean="0"/>
              <a:t> et elle est due à une </a:t>
            </a:r>
            <a:r>
              <a:rPr lang="fr-FR" dirty="0" smtClean="0">
                <a:hlinkClick r:id="rId5" tooltip="Carences nutritionnelles"/>
              </a:rPr>
              <a:t>carence</a:t>
            </a:r>
            <a:r>
              <a:rPr lang="fr-FR" dirty="0" smtClean="0"/>
              <a:t> en </a:t>
            </a:r>
            <a:r>
              <a:rPr lang="fr-FR" dirty="0" smtClean="0">
                <a:hlinkClick r:id="rId6" tooltip="Vitamine D"/>
              </a:rPr>
              <a:t>vitamine D</a:t>
            </a:r>
            <a:r>
              <a:rPr lang="fr-FR" dirty="0" smtClean="0"/>
              <a:t> et en </a:t>
            </a:r>
            <a:r>
              <a:rPr lang="fr-FR" dirty="0" smtClean="0">
                <a:hlinkClick r:id="rId7" tooltip="Calcium"/>
              </a:rPr>
              <a:t>calcium</a:t>
            </a:r>
            <a:r>
              <a:rPr lang="fr-FR" dirty="0" smtClean="0"/>
              <a:t>.</a:t>
            </a:r>
            <a:endParaRPr lang="fr-FR" dirty="0"/>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Rachitisme:</a:t>
            </a:r>
            <a:endParaRPr lang="fr-FR" dirty="0"/>
          </a:p>
        </p:txBody>
      </p:sp>
      <p:sp>
        <p:nvSpPr>
          <p:cNvPr id="3" name="Espace réservé du contenu 2"/>
          <p:cNvSpPr>
            <a:spLocks noGrp="1"/>
          </p:cNvSpPr>
          <p:nvPr>
            <p:ph idx="1"/>
          </p:nvPr>
        </p:nvSpPr>
        <p:spPr/>
        <p:txBody>
          <a:bodyPr/>
          <a:lstStyle/>
          <a:p>
            <a:pPr>
              <a:buNone/>
            </a:pPr>
            <a:r>
              <a:rPr lang="fr-FR" dirty="0" smtClean="0"/>
              <a:t>  La maladie atteint surtout les enfants vivants dans des conditions défavorables:</a:t>
            </a:r>
          </a:p>
          <a:p>
            <a:pPr>
              <a:buNone/>
            </a:pPr>
            <a:r>
              <a:rPr lang="fr-FR" dirty="0" smtClean="0"/>
              <a:t>          *Alimentation non équilibrée</a:t>
            </a:r>
          </a:p>
          <a:p>
            <a:pPr>
              <a:buNone/>
            </a:pPr>
            <a:r>
              <a:rPr lang="fr-FR" dirty="0" smtClean="0"/>
              <a:t>          *Habitations insalubres(insuffisamment aérées, manquant de soleil)</a:t>
            </a:r>
            <a:endParaRPr lang="fr-FR" dirty="0"/>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Rachitisme:</a:t>
            </a:r>
            <a:endParaRPr lang="fr-FR" dirty="0"/>
          </a:p>
        </p:txBody>
      </p:sp>
      <p:sp>
        <p:nvSpPr>
          <p:cNvPr id="3" name="Espace réservé du contenu 2"/>
          <p:cNvSpPr>
            <a:spLocks noGrp="1"/>
          </p:cNvSpPr>
          <p:nvPr>
            <p:ph idx="1"/>
          </p:nvPr>
        </p:nvSpPr>
        <p:spPr/>
        <p:txBody>
          <a:bodyPr/>
          <a:lstStyle/>
          <a:p>
            <a:endParaRPr lang="fr-FR" dirty="0"/>
          </a:p>
        </p:txBody>
      </p:sp>
      <p:sp>
        <p:nvSpPr>
          <p:cNvPr id="1026" name="AutoShape 2" descr="Résultat de recherche d'images pour &quot;rachitism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8" name="Picture 4" descr="Résultat de recherche d'images pour &quot;rachitisme&quot;"/>
          <p:cNvPicPr>
            <a:picLocks noChangeAspect="1" noChangeArrowheads="1"/>
          </p:cNvPicPr>
          <p:nvPr/>
        </p:nvPicPr>
        <p:blipFill>
          <a:blip r:embed="rId2"/>
          <a:srcRect/>
          <a:stretch>
            <a:fillRect/>
          </a:stretch>
        </p:blipFill>
        <p:spPr bwMode="auto">
          <a:xfrm>
            <a:off x="2143108" y="1785926"/>
            <a:ext cx="4286250" cy="507207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Infections dues à </a:t>
            </a:r>
            <a:r>
              <a:rPr lang="fr-FR" dirty="0" err="1" smtClean="0"/>
              <a:t>E.coli</a:t>
            </a:r>
            <a:r>
              <a:rPr lang="fr-FR" dirty="0" smtClean="0"/>
              <a:t>(suite)</a:t>
            </a: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smtClean="0"/>
              <a:t>La bactérie E. coli peut d'autre part être à l'origine</a:t>
            </a:r>
            <a:r>
              <a:rPr lang="fr-FR" b="1" dirty="0" smtClean="0"/>
              <a:t> </a:t>
            </a:r>
            <a:r>
              <a:rPr lang="fr-FR" b="1" u="sng" dirty="0" smtClean="0">
                <a:hlinkClick r:id="rId2"/>
              </a:rPr>
              <a:t>d'infections urinaires (cystites)</a:t>
            </a:r>
            <a:r>
              <a:rPr lang="ar-AE" b="1" u="sng" dirty="0" smtClean="0">
                <a:hlinkClick r:id="rId2"/>
              </a:rPr>
              <a:t> التهاب المثانة</a:t>
            </a:r>
            <a:r>
              <a:rPr lang="fr-FR" b="1" u="sng" dirty="0" smtClean="0">
                <a:hlinkClick r:id="rId2"/>
              </a:rPr>
              <a:t> .</a:t>
            </a:r>
            <a:r>
              <a:rPr lang="fr-FR" dirty="0" smtClean="0"/>
              <a:t> Celles-ci touchent surtout les femmes en raison de leur anatomie. En effet, chez la femme, l'anus se trouve à proximité des voies urinaires, qui sont donc facilement colonisables par les bactéries.</a:t>
            </a:r>
          </a:p>
          <a:p>
            <a:endParaRPr lang="fr-FR" dirty="0" smtClean="0"/>
          </a:p>
          <a:p>
            <a:r>
              <a:rPr lang="fr-FR" dirty="0" smtClean="0"/>
              <a:t> Dans des cas rares, la bactérie peut infecter d'autres organes tels que la vésicule biliaire. Elle peut aussi causer des </a:t>
            </a:r>
            <a:r>
              <a:rPr lang="fr-FR" dirty="0" smtClean="0">
                <a:solidFill>
                  <a:srgbClr val="FF0000"/>
                </a:solidFill>
              </a:rPr>
              <a:t>méningites chez le nouveau-né</a:t>
            </a:r>
            <a:r>
              <a:rPr lang="fr-FR" dirty="0" smtClean="0"/>
              <a:t>.</a:t>
            </a:r>
          </a:p>
          <a:p>
            <a:pPr>
              <a:buNone/>
            </a:pPr>
            <a:r>
              <a:rPr lang="fr-FR" b="1" dirty="0" smtClean="0"/>
              <a:t> </a:t>
            </a:r>
          </a:p>
          <a:p>
            <a:endParaRPr lang="fr-FR" dirty="0"/>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Rachitisme:</a:t>
            </a:r>
            <a:endParaRPr lang="fr-FR" dirty="0"/>
          </a:p>
        </p:txBody>
      </p:sp>
      <p:sp>
        <p:nvSpPr>
          <p:cNvPr id="3" name="Espace réservé du contenu 2"/>
          <p:cNvSpPr>
            <a:spLocks noGrp="1"/>
          </p:cNvSpPr>
          <p:nvPr>
            <p:ph idx="1"/>
          </p:nvPr>
        </p:nvSpPr>
        <p:spPr/>
        <p:txBody>
          <a:bodyPr/>
          <a:lstStyle/>
          <a:p>
            <a:endParaRPr lang="fr-FR"/>
          </a:p>
        </p:txBody>
      </p:sp>
      <p:pic>
        <p:nvPicPr>
          <p:cNvPr id="258050" name="Picture 2" descr="Résultat de recherche d'images pour &quot;rachitisme&quot;"/>
          <p:cNvPicPr>
            <a:picLocks noChangeAspect="1" noChangeArrowheads="1"/>
          </p:cNvPicPr>
          <p:nvPr/>
        </p:nvPicPr>
        <p:blipFill>
          <a:blip r:embed="rId2"/>
          <a:srcRect/>
          <a:stretch>
            <a:fillRect/>
          </a:stretch>
        </p:blipFill>
        <p:spPr bwMode="auto">
          <a:xfrm>
            <a:off x="1643042" y="1785926"/>
            <a:ext cx="6072230" cy="3786214"/>
          </a:xfrm>
          <a:prstGeom prst="rect">
            <a:avLst/>
          </a:prstGeom>
          <a:noFill/>
        </p:spPr>
      </p:pic>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Déformation de la dentition</a:t>
            </a:r>
            <a:endParaRPr lang="fr-FR" dirty="0"/>
          </a:p>
        </p:txBody>
      </p:sp>
      <p:sp>
        <p:nvSpPr>
          <p:cNvPr id="3" name="Espace réservé du contenu 2"/>
          <p:cNvSpPr>
            <a:spLocks noGrp="1"/>
          </p:cNvSpPr>
          <p:nvPr>
            <p:ph idx="1"/>
          </p:nvPr>
        </p:nvSpPr>
        <p:spPr/>
        <p:txBody>
          <a:bodyPr/>
          <a:lstStyle/>
          <a:p>
            <a:endParaRPr lang="fr-FR"/>
          </a:p>
        </p:txBody>
      </p:sp>
      <p:pic>
        <p:nvPicPr>
          <p:cNvPr id="1026" name="Picture 2" descr="Résultat de recherche d'images pour &quot;os déformés chez enfants&quot;"/>
          <p:cNvPicPr>
            <a:picLocks noChangeAspect="1" noChangeArrowheads="1"/>
          </p:cNvPicPr>
          <p:nvPr/>
        </p:nvPicPr>
        <p:blipFill>
          <a:blip r:embed="rId2"/>
          <a:srcRect/>
          <a:stretch>
            <a:fillRect/>
          </a:stretch>
        </p:blipFill>
        <p:spPr bwMode="auto">
          <a:xfrm>
            <a:off x="1142976" y="1857364"/>
            <a:ext cx="6715172" cy="4286280"/>
          </a:xfrm>
          <a:prstGeom prst="rect">
            <a:avLst/>
          </a:prstGeom>
          <a:noFill/>
        </p:spPr>
      </p:pic>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Particularités anatomiques et physiologiques de l’enfant</a:t>
            </a:r>
            <a:endParaRPr lang="fr-FR" dirty="0"/>
          </a:p>
        </p:txBody>
      </p:sp>
      <p:sp>
        <p:nvSpPr>
          <p:cNvPr id="3" name="Espace réservé du contenu 2"/>
          <p:cNvSpPr>
            <a:spLocks noGrp="1"/>
          </p:cNvSpPr>
          <p:nvPr>
            <p:ph idx="1"/>
          </p:nvPr>
        </p:nvSpPr>
        <p:spPr/>
        <p:txBody>
          <a:bodyPr/>
          <a:lstStyle/>
          <a:p>
            <a:endParaRPr lang="fr-FR"/>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65890" name="Picture 2" descr="Résultat de recherche d'images pour &quot;dyslexie&quot;"/>
          <p:cNvPicPr>
            <a:picLocks noChangeAspect="1" noChangeArrowheads="1"/>
          </p:cNvPicPr>
          <p:nvPr/>
        </p:nvPicPr>
        <p:blipFill>
          <a:blip r:embed="rId2"/>
          <a:srcRect/>
          <a:stretch>
            <a:fillRect/>
          </a:stretch>
        </p:blipFill>
        <p:spPr bwMode="auto">
          <a:xfrm>
            <a:off x="642910" y="714356"/>
            <a:ext cx="7962900" cy="5467351"/>
          </a:xfrm>
          <a:prstGeom prst="rect">
            <a:avLst/>
          </a:prstGeom>
          <a:noFill/>
        </p:spPr>
      </p:pic>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37570" name="Picture 2" descr="Résultat de recherche d'images pour &quot;dyslexie&quot;"/>
          <p:cNvPicPr>
            <a:picLocks noChangeAspect="1" noChangeArrowheads="1"/>
          </p:cNvPicPr>
          <p:nvPr/>
        </p:nvPicPr>
        <p:blipFill>
          <a:blip r:embed="rId2"/>
          <a:srcRect/>
          <a:stretch>
            <a:fillRect/>
          </a:stretch>
        </p:blipFill>
        <p:spPr bwMode="auto">
          <a:xfrm>
            <a:off x="-928726" y="-7501014"/>
            <a:ext cx="15116175" cy="21383626"/>
          </a:xfrm>
          <a:prstGeom prst="rect">
            <a:avLst/>
          </a:prstGeom>
          <a:noFill/>
        </p:spPr>
      </p:pic>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38594" name="Picture 2" descr="Résultat de recherche d'images pour &quot;dyslexie&quot;"/>
          <p:cNvPicPr>
            <a:picLocks noChangeAspect="1" noChangeArrowheads="1"/>
          </p:cNvPicPr>
          <p:nvPr/>
        </p:nvPicPr>
        <p:blipFill>
          <a:blip r:embed="rId2"/>
          <a:srcRect/>
          <a:stretch>
            <a:fillRect/>
          </a:stretch>
        </p:blipFill>
        <p:spPr bwMode="auto">
          <a:xfrm>
            <a:off x="1" y="0"/>
            <a:ext cx="9144000" cy="7362825"/>
          </a:xfrm>
          <a:prstGeom prst="rect">
            <a:avLst/>
          </a:prstGeom>
          <a:noFill/>
        </p:spPr>
      </p:pic>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39618" name="Picture 2" descr="Résultat de recherche d'images pour &quot;dyslexie&quot;"/>
          <p:cNvPicPr>
            <a:picLocks noChangeAspect="1" noChangeArrowheads="1"/>
          </p:cNvPicPr>
          <p:nvPr/>
        </p:nvPicPr>
        <p:blipFill>
          <a:blip r:embed="rId2"/>
          <a:srcRect/>
          <a:stretch>
            <a:fillRect/>
          </a:stretch>
        </p:blipFill>
        <p:spPr bwMode="auto">
          <a:xfrm>
            <a:off x="428596" y="1000108"/>
            <a:ext cx="8215314" cy="5372100"/>
          </a:xfrm>
          <a:prstGeom prst="rect">
            <a:avLst/>
          </a:prstGeom>
          <a:noFill/>
        </p:spPr>
      </p:pic>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40642" name="Picture 2" descr="Résultat de recherche d'images pour &quot;dyslexie&quot;"/>
          <p:cNvPicPr>
            <a:picLocks noChangeAspect="1" noChangeArrowheads="1"/>
          </p:cNvPicPr>
          <p:nvPr/>
        </p:nvPicPr>
        <p:blipFill>
          <a:blip r:embed="rId2"/>
          <a:srcRect/>
          <a:stretch>
            <a:fillRect/>
          </a:stretch>
        </p:blipFill>
        <p:spPr bwMode="auto">
          <a:xfrm>
            <a:off x="1357290" y="1714488"/>
            <a:ext cx="6858048" cy="4286280"/>
          </a:xfrm>
          <a:prstGeom prst="rect">
            <a:avLst/>
          </a:prstGeom>
          <a:noFill/>
        </p:spPr>
      </p:pic>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Infection par E. coli(suite)</a:t>
            </a:r>
            <a:endParaRPr lang="fr-FR" dirty="0"/>
          </a:p>
        </p:txBody>
      </p:sp>
      <p:sp>
        <p:nvSpPr>
          <p:cNvPr id="3" name="Espace réservé du contenu 2"/>
          <p:cNvSpPr>
            <a:spLocks noGrp="1"/>
          </p:cNvSpPr>
          <p:nvPr>
            <p:ph idx="1"/>
          </p:nvPr>
        </p:nvSpPr>
        <p:spPr/>
        <p:txBody>
          <a:bodyPr>
            <a:normAutofit fontScale="77500" lnSpcReduction="20000"/>
          </a:bodyPr>
          <a:lstStyle/>
          <a:p>
            <a:pPr>
              <a:buNone/>
            </a:pPr>
            <a:endParaRPr lang="fr-FR" dirty="0" smtClean="0"/>
          </a:p>
          <a:p>
            <a:pPr>
              <a:buNone/>
            </a:pPr>
            <a:r>
              <a:rPr lang="fr-FR" dirty="0" smtClean="0">
                <a:solidFill>
                  <a:srgbClr val="FF0000"/>
                </a:solidFill>
              </a:rPr>
              <a:t>Comment les infections alimentaires se transmettent-elles ?</a:t>
            </a:r>
          </a:p>
          <a:p>
            <a:endParaRPr lang="fr-FR" dirty="0" smtClean="0"/>
          </a:p>
          <a:p>
            <a:pPr>
              <a:buNone/>
            </a:pPr>
            <a:r>
              <a:rPr lang="fr-FR" dirty="0" smtClean="0"/>
              <a:t>    La contamination des intestins se fait essentiellement par </a:t>
            </a:r>
            <a:r>
              <a:rPr lang="fr-FR" b="1" dirty="0" smtClean="0"/>
              <a:t>voie </a:t>
            </a:r>
            <a:r>
              <a:rPr lang="fr-FR" b="1" dirty="0" err="1" smtClean="0"/>
              <a:t>oro</a:t>
            </a:r>
            <a:r>
              <a:rPr lang="fr-FR" b="1" dirty="0" smtClean="0"/>
              <a:t>-fécale</a:t>
            </a:r>
            <a:r>
              <a:rPr lang="fr-FR" dirty="0" smtClean="0"/>
              <a:t>. C'est-à-dire que la bactérie passe des intestins de l'Homme ou de l'animal, à ses excréments, puis à la bouche d'une personne. La transmission se fait également via  la viande contaminée et mangée crue ou pas assez cuite. La consommation de fruits et légumes lavés avec de l'eau contaminée, de lait cru, ou une baignade dans une eau souillée par exemple, peuvent aussi être à l'origine de ces infections.</a:t>
            </a:r>
          </a:p>
          <a:p>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Symptômes de l’infection par </a:t>
            </a:r>
            <a:r>
              <a:rPr lang="fr-FR" dirty="0" err="1" smtClean="0"/>
              <a:t>E.coli</a:t>
            </a:r>
            <a:endParaRPr lang="fr-FR" dirty="0"/>
          </a:p>
        </p:txBody>
      </p:sp>
      <p:sp>
        <p:nvSpPr>
          <p:cNvPr id="3" name="Espace réservé du contenu 2"/>
          <p:cNvSpPr>
            <a:spLocks noGrp="1"/>
          </p:cNvSpPr>
          <p:nvPr>
            <p:ph idx="1"/>
          </p:nvPr>
        </p:nvSpPr>
        <p:spPr/>
        <p:txBody>
          <a:bodyPr>
            <a:normAutofit fontScale="70000" lnSpcReduction="20000"/>
          </a:bodyPr>
          <a:lstStyle/>
          <a:p>
            <a:pPr>
              <a:buNone/>
            </a:pPr>
            <a:r>
              <a:rPr lang="fr-FR" dirty="0" smtClean="0"/>
              <a:t>   </a:t>
            </a:r>
            <a:r>
              <a:rPr lang="fr-FR" dirty="0" smtClean="0">
                <a:solidFill>
                  <a:srgbClr val="FF0000"/>
                </a:solidFill>
              </a:rPr>
              <a:t>Quels symptômes peuvent causer les infections à Escherichia coli ?</a:t>
            </a:r>
          </a:p>
          <a:p>
            <a:endParaRPr lang="fr-FR" dirty="0" smtClean="0"/>
          </a:p>
          <a:p>
            <a:r>
              <a:rPr lang="fr-FR" dirty="0" smtClean="0"/>
              <a:t>Il existe de très nombreuses souches d'E. coli. Certaines, lorsqu'elles sont  ingérées, elles  peuvent provoquer des </a:t>
            </a:r>
            <a:r>
              <a:rPr lang="fr-FR" b="1" dirty="0" smtClean="0"/>
              <a:t>infections intestinales et donc des diarrhées</a:t>
            </a:r>
            <a:r>
              <a:rPr lang="ar-AE" b="1" dirty="0" smtClean="0"/>
              <a:t>الإسهال</a:t>
            </a:r>
            <a:r>
              <a:rPr lang="fr-FR" b="1" dirty="0" smtClean="0"/>
              <a:t> </a:t>
            </a:r>
            <a:r>
              <a:rPr lang="fr-FR" dirty="0" smtClean="0"/>
              <a:t>. Celles-ci peuvent parfois être sanglantes, associées à de la fièvre</a:t>
            </a:r>
            <a:r>
              <a:rPr lang="ar-AE" dirty="0" smtClean="0"/>
              <a:t>حمى</a:t>
            </a:r>
            <a:r>
              <a:rPr lang="fr-FR" dirty="0" smtClean="0"/>
              <a:t> , des vomissements </a:t>
            </a:r>
            <a:r>
              <a:rPr lang="ar-AE" dirty="0" smtClean="0"/>
              <a:t> قيئ </a:t>
            </a:r>
            <a:r>
              <a:rPr lang="fr-FR" dirty="0" smtClean="0"/>
              <a:t>, des douleurs abdominales, une déshydratation (les symptômes classiques de la gastro-entérite). Le délai d'incubation est de 4 jours en moyenne.</a:t>
            </a:r>
          </a:p>
          <a:p>
            <a:endParaRPr lang="fr-FR" dirty="0" smtClean="0"/>
          </a:p>
          <a:p>
            <a:r>
              <a:rPr lang="fr-FR" b="1" dirty="0" smtClean="0"/>
              <a:t> Les infections urinaires</a:t>
            </a:r>
            <a:r>
              <a:rPr lang="fr-FR" dirty="0" smtClean="0"/>
              <a:t> quant à elles peuvent se manifester par une envie fréquente d'uriner, une douleur en bas du ventre, une brûlure au moment d'uriner et la présence de sang dans les urines.</a:t>
            </a:r>
          </a:p>
          <a:p>
            <a:pPr>
              <a:buNone/>
            </a:pPr>
            <a:r>
              <a:rPr lang="fr-FR" b="1" dirty="0" smtClean="0"/>
              <a:t> </a:t>
            </a:r>
          </a:p>
          <a:p>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E.Coli</a:t>
            </a:r>
            <a:r>
              <a:rPr lang="fr-FR" dirty="0" smtClean="0"/>
              <a:t> </a:t>
            </a:r>
            <a:r>
              <a:rPr lang="fr-FR" dirty="0" err="1" smtClean="0"/>
              <a:t>enterohémorragique</a:t>
            </a:r>
            <a:endParaRPr lang="fr-FR" dirty="0"/>
          </a:p>
        </p:txBody>
      </p:sp>
      <p:sp>
        <p:nvSpPr>
          <p:cNvPr id="3" name="Espace réservé du contenu 2"/>
          <p:cNvSpPr>
            <a:spLocks noGrp="1"/>
          </p:cNvSpPr>
          <p:nvPr>
            <p:ph idx="1"/>
          </p:nvPr>
        </p:nvSpPr>
        <p:spPr/>
        <p:txBody>
          <a:bodyPr>
            <a:normAutofit fontScale="55000" lnSpcReduction="20000"/>
          </a:bodyPr>
          <a:lstStyle/>
          <a:p>
            <a:pPr>
              <a:buNone/>
            </a:pPr>
            <a:r>
              <a:rPr lang="fr-FR" dirty="0" smtClean="0"/>
              <a:t>   </a:t>
            </a:r>
            <a:r>
              <a:rPr lang="fr-FR" dirty="0" smtClean="0">
                <a:solidFill>
                  <a:srgbClr val="FF0000"/>
                </a:solidFill>
              </a:rPr>
              <a:t>Qu'est-ce que l'E. coli </a:t>
            </a:r>
            <a:r>
              <a:rPr lang="fr-FR" dirty="0" err="1" smtClean="0">
                <a:solidFill>
                  <a:srgbClr val="FF0000"/>
                </a:solidFill>
              </a:rPr>
              <a:t>entérohémorragique</a:t>
            </a:r>
            <a:r>
              <a:rPr lang="fr-FR" dirty="0" smtClean="0">
                <a:solidFill>
                  <a:srgbClr val="FF0000"/>
                </a:solidFill>
              </a:rPr>
              <a:t> (ECEH)</a:t>
            </a:r>
          </a:p>
          <a:p>
            <a:pPr>
              <a:buNone/>
            </a:pPr>
            <a:endParaRPr lang="fr-FR" dirty="0" smtClean="0">
              <a:solidFill>
                <a:srgbClr val="FF0000"/>
              </a:solidFill>
            </a:endParaRPr>
          </a:p>
          <a:p>
            <a:r>
              <a:rPr lang="fr-FR" b="1" dirty="0" smtClean="0"/>
              <a:t>L'ECEH est une souche pathogène de la bactérie</a:t>
            </a:r>
            <a:r>
              <a:rPr lang="fr-FR" dirty="0" smtClean="0"/>
              <a:t> : elle peut provoquer de graves maladies d'origine alimentaire. Son symptôme le plus reconnaissable est la présence de sang dans les selles, même si globalement, toutes les souches pathogènes d'E. coli provoquent des symptômes proches.</a:t>
            </a:r>
          </a:p>
          <a:p>
            <a:r>
              <a:rPr lang="fr-FR" dirty="0" smtClean="0"/>
              <a:t>Dans la majorité des cas, les personnes atteintes guérissent en 10 jours. Dans 10 % des cas, il arrive cependant que l'infection évolue en un </a:t>
            </a:r>
            <a:r>
              <a:rPr lang="fr-FR" b="1" dirty="0" smtClean="0"/>
              <a:t>syndrome hémolytique et urémique (SHU),</a:t>
            </a:r>
            <a:r>
              <a:rPr lang="fr-FR" dirty="0" smtClean="0"/>
              <a:t> une forme mortelle. Dans ces cas, qui touchent surtout les personnes les plus fragiles (enfants, personnes âgées...), une insuffisance rénale aiguë, une anémie hémolytique et une thrombopénie (diminution du nombre de plaquettes sanguines) peuvent survenir.</a:t>
            </a:r>
          </a:p>
          <a:p>
            <a:endParaRPr lang="fr-FR" dirty="0" smtClean="0"/>
          </a:p>
          <a:p>
            <a:r>
              <a:rPr lang="fr-FR" b="1" dirty="0" smtClean="0"/>
              <a:t>Rappel :</a:t>
            </a:r>
            <a:r>
              <a:rPr lang="fr-FR" dirty="0" smtClean="0"/>
              <a:t> Au printemps 2011, une épidémie d'infections à E. coli </a:t>
            </a:r>
            <a:r>
              <a:rPr lang="fr-FR" dirty="0" err="1" smtClean="0"/>
              <a:t>entérohémorragique</a:t>
            </a:r>
            <a:r>
              <a:rPr lang="fr-FR" dirty="0" smtClean="0"/>
              <a:t> a causé une cinquantaine de décès et plus de 4000 infections, majoritairement en Allemagne. La bactérie s'est propagée à travers la consommation de graines germées.</a:t>
            </a:r>
          </a:p>
          <a:p>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Comment éviter une infection à Escherichia coli ?</a:t>
            </a:r>
            <a:endParaRPr lang="fr-FR" dirty="0"/>
          </a:p>
        </p:txBody>
      </p:sp>
      <p:sp>
        <p:nvSpPr>
          <p:cNvPr id="3" name="Espace réservé du contenu 2"/>
          <p:cNvSpPr>
            <a:spLocks noGrp="1"/>
          </p:cNvSpPr>
          <p:nvPr>
            <p:ph idx="1"/>
          </p:nvPr>
        </p:nvSpPr>
        <p:spPr/>
        <p:txBody>
          <a:bodyPr>
            <a:normAutofit fontScale="70000" lnSpcReduction="20000"/>
          </a:bodyPr>
          <a:lstStyle/>
          <a:p>
            <a:pPr>
              <a:buNone/>
            </a:pPr>
            <a:r>
              <a:rPr lang="fr-FR" dirty="0" smtClean="0"/>
              <a:t>  </a:t>
            </a:r>
          </a:p>
          <a:p>
            <a:r>
              <a:rPr lang="fr-FR" dirty="0" smtClean="0">
                <a:solidFill>
                  <a:srgbClr val="FF0000"/>
                </a:solidFill>
              </a:rPr>
              <a:t>Se laver les mains au savon après chaque passage aux toilettes</a:t>
            </a:r>
          </a:p>
          <a:p>
            <a:r>
              <a:rPr lang="fr-FR" dirty="0" smtClean="0"/>
              <a:t>Pour éviter les</a:t>
            </a:r>
            <a:r>
              <a:rPr lang="fr-FR" b="1" dirty="0" smtClean="0"/>
              <a:t> </a:t>
            </a:r>
            <a:r>
              <a:rPr lang="fr-FR" b="1" u="sng" dirty="0" smtClean="0">
                <a:hlinkClick r:id="rId2"/>
              </a:rPr>
              <a:t>intoxications alimentaires</a:t>
            </a:r>
            <a:r>
              <a:rPr lang="fr-FR" b="1" dirty="0" smtClean="0"/>
              <a:t> :</a:t>
            </a:r>
            <a:endParaRPr lang="fr-FR" dirty="0" smtClean="0"/>
          </a:p>
          <a:p>
            <a:pPr>
              <a:buNone/>
            </a:pPr>
            <a:r>
              <a:rPr lang="fr-FR" dirty="0" smtClean="0"/>
              <a:t>     - Lavez-vous les mains avant de cuisiner et de passer à table.</a:t>
            </a:r>
            <a:br>
              <a:rPr lang="fr-FR" dirty="0" smtClean="0"/>
            </a:br>
            <a:r>
              <a:rPr lang="fr-FR" dirty="0" smtClean="0"/>
              <a:t>- Lavez soigneusement vos fruits et légumes et mangez-les cuits de préférence (la cuisson tue la bactérie).</a:t>
            </a:r>
            <a:br>
              <a:rPr lang="fr-FR" dirty="0" smtClean="0"/>
            </a:br>
            <a:r>
              <a:rPr lang="fr-FR" dirty="0" smtClean="0"/>
              <a:t>- Nettoyez vos ustensiles de cuisine et votre plan de travail avant de cuisiner. </a:t>
            </a:r>
            <a:br>
              <a:rPr lang="fr-FR" dirty="0" smtClean="0"/>
            </a:br>
            <a:r>
              <a:rPr lang="fr-FR" dirty="0" smtClean="0"/>
              <a:t>- Les aliments crus non nettoyés (viandes, fruits et légumes), peuvent être infectés. Ne les faites pas entrer en contact avec les aliments que vous allez consommer. </a:t>
            </a:r>
            <a:br>
              <a:rPr lang="fr-FR" dirty="0" smtClean="0"/>
            </a:br>
            <a:r>
              <a:rPr lang="fr-FR" dirty="0" smtClean="0"/>
              <a:t>- Faites cuire vos viandes à point.</a:t>
            </a:r>
          </a:p>
          <a:p>
            <a:r>
              <a:rPr lang="fr-FR" dirty="0" smtClean="0"/>
              <a:t>Pour éviter les</a:t>
            </a:r>
            <a:r>
              <a:rPr lang="fr-FR" b="1" dirty="0" smtClean="0"/>
              <a:t> </a:t>
            </a:r>
            <a:r>
              <a:rPr lang="fr-FR" b="1" u="sng" dirty="0" smtClean="0">
                <a:hlinkClick r:id="rId3"/>
              </a:rPr>
              <a:t>infections urinaires</a:t>
            </a:r>
            <a:r>
              <a:rPr lang="fr-FR" dirty="0" smtClean="0"/>
              <a:t>, il est recommandé de boire 1,5L d'eau au minimum par jour, de s'essuyer d'avant en arrière après la selle, et d'uriner juste après chaque rapport sexuel.</a:t>
            </a:r>
          </a:p>
          <a:p>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Brossage des dents</a:t>
            </a:r>
            <a:endParaRPr lang="fr-FR" dirty="0"/>
          </a:p>
        </p:txBody>
      </p:sp>
      <p:sp>
        <p:nvSpPr>
          <p:cNvPr id="3" name="Espace réservé du contenu 2"/>
          <p:cNvSpPr>
            <a:spLocks noGrp="1"/>
          </p:cNvSpPr>
          <p:nvPr>
            <p:ph idx="1"/>
          </p:nvPr>
        </p:nvSpPr>
        <p:spPr/>
        <p:txBody>
          <a:bodyPr>
            <a:normAutofit fontScale="70000" lnSpcReduction="20000"/>
          </a:bodyPr>
          <a:lstStyle/>
          <a:p>
            <a:pPr fontAlgn="base"/>
            <a:r>
              <a:rPr lang="fr-FR" dirty="0" smtClean="0"/>
              <a:t>L'</a:t>
            </a:r>
            <a:r>
              <a:rPr lang="fr-FR" b="1" dirty="0" smtClean="0"/>
              <a:t>hygiène bucco-dentaire</a:t>
            </a:r>
            <a:r>
              <a:rPr lang="fr-FR" dirty="0" smtClean="0"/>
              <a:t> commence tout bébé, dès l'apparition de la première dent de lait. Les dents de lait, toutes petites et blanches qu’elles sont, peuvent aussi être victimes de </a:t>
            </a:r>
            <a:r>
              <a:rPr lang="fr-FR" b="1" dirty="0" smtClean="0">
                <a:hlinkClick r:id="rId2"/>
              </a:rPr>
              <a:t>carie</a:t>
            </a:r>
            <a:r>
              <a:rPr lang="fr-FR" dirty="0" smtClean="0"/>
              <a:t>. Dès l’apparition des premières dents il est important de commencer à nettoyer les dents de votre enfant et de vous </a:t>
            </a:r>
            <a:r>
              <a:rPr lang="fr-FR" dirty="0" err="1" smtClean="0"/>
              <a:t>précoccuper</a:t>
            </a:r>
            <a:r>
              <a:rPr lang="fr-FR" dirty="0" smtClean="0"/>
              <a:t> de son </a:t>
            </a:r>
            <a:r>
              <a:rPr lang="fr-FR" b="1" dirty="0" smtClean="0"/>
              <a:t>hygiène dentaire</a:t>
            </a:r>
            <a:r>
              <a:rPr lang="fr-FR" dirty="0" smtClean="0"/>
              <a:t>.</a:t>
            </a:r>
          </a:p>
          <a:p>
            <a:pPr fontAlgn="base"/>
            <a:r>
              <a:rPr lang="fr-FR" dirty="0" smtClean="0"/>
              <a:t>1 an 1/2 à 2 ans est l’âge idéal pour commencer à apprendre l’</a:t>
            </a:r>
            <a:r>
              <a:rPr lang="fr-FR" b="1" dirty="0" smtClean="0"/>
              <a:t>hygiène dentaire</a:t>
            </a:r>
            <a:r>
              <a:rPr lang="fr-FR" dirty="0" smtClean="0"/>
              <a:t>. A cet âge votre enfant est en pleine face d'apprentissage par l'imitation, achetez-lui une brosse à dent adaptée et invitez-le à se brosser les dents avec vous. Ce </a:t>
            </a:r>
            <a:r>
              <a:rPr lang="fr-FR" dirty="0" err="1" smtClean="0"/>
              <a:t>momment</a:t>
            </a:r>
            <a:r>
              <a:rPr lang="fr-FR" dirty="0" smtClean="0"/>
              <a:t> partagé sera un temps de jeu pour votre enfant, mais il permettra d'adopter des reflexes d'</a:t>
            </a:r>
            <a:r>
              <a:rPr lang="fr-FR" b="1" dirty="0" smtClean="0"/>
              <a:t>hygiène bucco-dentaire</a:t>
            </a:r>
            <a:r>
              <a:rPr lang="fr-FR" dirty="0" smtClean="0"/>
              <a:t>.</a:t>
            </a:r>
          </a:p>
          <a:p>
            <a:pPr fontAlgn="base"/>
            <a:r>
              <a:rPr lang="fr-FR" dirty="0" smtClean="0"/>
              <a:t>Ne rêvons pas, les jeunes enfants ne parviendront pas à se brosser les dents seuls, leur motricité ne leur permet pas de le faire avant l’âge de 6/7 ans. </a:t>
            </a:r>
            <a:r>
              <a:rPr lang="fr-FR" b="1" dirty="0" smtClean="0">
                <a:hlinkClick r:id="rId3"/>
              </a:rPr>
              <a:t>Avant 6 ans les enfants apprendront les bons gestes</a:t>
            </a:r>
            <a:r>
              <a:rPr lang="fr-FR" dirty="0" smtClean="0"/>
              <a:t> et les bons réflexes.</a:t>
            </a:r>
          </a:p>
          <a:p>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Grande section de maternelle : hygiène bucco-dentaire</a:t>
            </a:r>
            <a:br>
              <a:rPr lang="fr-FR" b="1" dirty="0" smtClean="0"/>
            </a:br>
            <a:endParaRPr lang="fr-FR" dirty="0"/>
          </a:p>
        </p:txBody>
      </p:sp>
      <p:sp>
        <p:nvSpPr>
          <p:cNvPr id="3" name="Espace réservé du contenu 2"/>
          <p:cNvSpPr>
            <a:spLocks noGrp="1"/>
          </p:cNvSpPr>
          <p:nvPr>
            <p:ph idx="1"/>
          </p:nvPr>
        </p:nvSpPr>
        <p:spPr/>
        <p:txBody>
          <a:bodyPr>
            <a:normAutofit fontScale="92500" lnSpcReduction="10000"/>
          </a:bodyPr>
          <a:lstStyle/>
          <a:p>
            <a:pPr fontAlgn="base"/>
            <a:endParaRPr lang="fr-FR" b="1" dirty="0" smtClean="0"/>
          </a:p>
          <a:p>
            <a:pPr fontAlgn="base">
              <a:buNone/>
            </a:pPr>
            <a:r>
              <a:rPr lang="fr-FR" b="1" dirty="0" smtClean="0"/>
              <a:t>  Objectifs :</a:t>
            </a:r>
            <a:endParaRPr lang="fr-FR" dirty="0" smtClean="0"/>
          </a:p>
          <a:p>
            <a:pPr fontAlgn="base"/>
            <a:r>
              <a:rPr lang="fr-FR" dirty="0" smtClean="0"/>
              <a:t>sensibiliser les enfants dès le plus jeune âge à l’importance d’une bonne hygiène bucco-dentaire</a:t>
            </a:r>
          </a:p>
          <a:p>
            <a:pPr fontAlgn="base"/>
            <a:r>
              <a:rPr lang="fr-FR" dirty="0" smtClean="0"/>
              <a:t>apprendre aux enfants une méthode de brossage adaptée à leur âge</a:t>
            </a:r>
          </a:p>
          <a:p>
            <a:pPr fontAlgn="base"/>
            <a:r>
              <a:rPr lang="fr-FR" dirty="0" smtClean="0"/>
              <a:t>expliquer le rôle du dentiste et dédramatiser la visite en cabinet dentaire</a:t>
            </a:r>
          </a:p>
          <a:p>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Hygiène à l’école maternelle</a:t>
            </a:r>
            <a:endParaRPr lang="fr-FR" dirty="0"/>
          </a:p>
        </p:txBody>
      </p:sp>
      <p:sp>
        <p:nvSpPr>
          <p:cNvPr id="3" name="Espace réservé du contenu 2"/>
          <p:cNvSpPr>
            <a:spLocks noGrp="1"/>
          </p:cNvSpPr>
          <p:nvPr>
            <p:ph idx="1"/>
          </p:nvPr>
        </p:nvSpPr>
        <p:spPr/>
        <p:txBody>
          <a:bodyPr/>
          <a:lstStyle/>
          <a:p>
            <a:pPr>
              <a:buNone/>
            </a:pPr>
            <a:r>
              <a:rPr lang="fr-FR" dirty="0" smtClean="0"/>
              <a:t>          </a:t>
            </a:r>
          </a:p>
          <a:p>
            <a:pPr>
              <a:buNone/>
            </a:pPr>
            <a:r>
              <a:rPr lang="fr-FR" dirty="0" smtClean="0"/>
              <a:t>           1/   Hygiène: définition</a:t>
            </a:r>
          </a:p>
          <a:p>
            <a:pPr>
              <a:buNone/>
            </a:pPr>
            <a:r>
              <a:rPr lang="fr-FR" dirty="0" smtClean="0"/>
              <a:t>          </a:t>
            </a:r>
          </a:p>
          <a:p>
            <a:pPr>
              <a:buNone/>
            </a:pPr>
            <a:r>
              <a:rPr lang="fr-FR" dirty="0" smtClean="0"/>
              <a:t>           2/   Pourquoi l’école maternelle?</a:t>
            </a:r>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Pourquoi se brosser les dents?</a:t>
            </a:r>
            <a:endParaRPr lang="fr-FR" dirty="0"/>
          </a:p>
        </p:txBody>
      </p:sp>
      <p:sp>
        <p:nvSpPr>
          <p:cNvPr id="3" name="Espace réservé du contenu 2"/>
          <p:cNvSpPr>
            <a:spLocks noGrp="1"/>
          </p:cNvSpPr>
          <p:nvPr>
            <p:ph idx="1"/>
          </p:nvPr>
        </p:nvSpPr>
        <p:spPr/>
        <p:txBody>
          <a:bodyPr>
            <a:normAutofit fontScale="62500" lnSpcReduction="20000"/>
          </a:bodyPr>
          <a:lstStyle/>
          <a:p>
            <a:pPr>
              <a:buNone/>
            </a:pPr>
            <a:r>
              <a:rPr lang="fr-FR" dirty="0" smtClean="0"/>
              <a:t>     1/ Pour avoir des dents plus blanches</a:t>
            </a:r>
          </a:p>
          <a:p>
            <a:pPr>
              <a:buNone/>
            </a:pPr>
            <a:r>
              <a:rPr lang="fr-FR" dirty="0" smtClean="0"/>
              <a:t>     2/Pour avoir une meilleure haleine</a:t>
            </a:r>
          </a:p>
          <a:p>
            <a:pPr>
              <a:buNone/>
            </a:pPr>
            <a:r>
              <a:rPr lang="fr-FR" dirty="0" smtClean="0"/>
              <a:t>     3/Ne pas se brosser les dents va laisser dans la bouche des bactéries présentes dans la plaque dentaire. En sachant que la </a:t>
            </a:r>
            <a:r>
              <a:rPr lang="fr-FR" dirty="0" smtClean="0">
                <a:solidFill>
                  <a:srgbClr val="FF0000"/>
                </a:solidFill>
              </a:rPr>
              <a:t>carie </a:t>
            </a:r>
            <a:r>
              <a:rPr lang="ar-AE" dirty="0" smtClean="0">
                <a:solidFill>
                  <a:srgbClr val="FF0000"/>
                </a:solidFill>
              </a:rPr>
              <a:t>تسوس الأسنان</a:t>
            </a:r>
            <a:r>
              <a:rPr lang="fr-FR" dirty="0" smtClean="0">
                <a:solidFill>
                  <a:srgbClr val="FF0000"/>
                </a:solidFill>
              </a:rPr>
              <a:t>  </a:t>
            </a:r>
            <a:r>
              <a:rPr lang="fr-FR" dirty="0" smtClean="0"/>
              <a:t>est une maladie bactérienne, il est donc nécessaire que l’ enfant  comprenne que ne pas se brosser les dents va le rendre sujet à la carie.</a:t>
            </a:r>
          </a:p>
          <a:p>
            <a:pPr>
              <a:buNone/>
            </a:pPr>
            <a:r>
              <a:rPr lang="fr-FR" dirty="0" smtClean="0"/>
              <a:t>     4/une perte de globules blancs, indispensables pour nos défenses immunitaires peut être également observée lors d’une mauvaise hygiène buccale., on peut donc tomber plus facilement malade .</a:t>
            </a:r>
          </a:p>
          <a:p>
            <a:pPr>
              <a:buNone/>
            </a:pPr>
            <a:r>
              <a:rPr lang="fr-FR" dirty="0" smtClean="0"/>
              <a:t>     5/Des </a:t>
            </a:r>
            <a:r>
              <a:rPr lang="fr-FR" dirty="0" smtClean="0">
                <a:solidFill>
                  <a:srgbClr val="FF0000"/>
                </a:solidFill>
              </a:rPr>
              <a:t>problèmes cardiaques  </a:t>
            </a:r>
            <a:r>
              <a:rPr lang="fr-FR" dirty="0" smtClean="0"/>
              <a:t>peuvent survenir également lors d’une mauvaise hygiène buccale. </a:t>
            </a:r>
          </a:p>
          <a:p>
            <a:pPr>
              <a:buNone/>
            </a:pPr>
            <a:r>
              <a:rPr lang="fr-FR" dirty="0" smtClean="0"/>
              <a:t>     6/ Un risque accru de développer la </a:t>
            </a:r>
            <a:r>
              <a:rPr lang="fr-FR" dirty="0" smtClean="0">
                <a:solidFill>
                  <a:srgbClr val="FF0000"/>
                </a:solidFill>
              </a:rPr>
              <a:t>maladie d'Alzheimer</a:t>
            </a:r>
            <a:r>
              <a:rPr lang="fr-FR" dirty="0" smtClean="0"/>
              <a:t>.</a:t>
            </a:r>
          </a:p>
          <a:p>
            <a:pPr>
              <a:buNone/>
            </a:pPr>
            <a:endParaRPr lang="fr-FR" dirty="0" smtClean="0"/>
          </a:p>
          <a:p>
            <a:pPr>
              <a:buNone/>
            </a:pPr>
            <a:r>
              <a:rPr lang="fr-FR" dirty="0" smtClean="0">
                <a:solidFill>
                  <a:srgbClr val="FF0000"/>
                </a:solidFill>
              </a:rPr>
              <a:t>     Evidemment ces problèmes paraissent bien loin et incompréhensibles pour les enfants, mais le rôle de l’école et de la famille n’est il pas d’instaurer de bonnes habitudes dentaires le plus tôt possible chez eux.</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Pourquoi les enfants doivent se brosser les dents le plus tôt possible?</a:t>
            </a:r>
            <a:endParaRPr lang="fr-FR" dirty="0"/>
          </a:p>
        </p:txBody>
      </p:sp>
      <p:sp>
        <p:nvSpPr>
          <p:cNvPr id="3" name="Espace réservé du contenu 2"/>
          <p:cNvSpPr>
            <a:spLocks noGrp="1"/>
          </p:cNvSpPr>
          <p:nvPr>
            <p:ph sz="half" idx="1"/>
          </p:nvPr>
        </p:nvSpPr>
        <p:spPr/>
        <p:txBody>
          <a:bodyPr>
            <a:normAutofit fontScale="77500" lnSpcReduction="20000"/>
          </a:bodyPr>
          <a:lstStyle/>
          <a:p>
            <a:r>
              <a:rPr lang="fr-FR" i="1" dirty="0" smtClean="0"/>
              <a:t>L’émail</a:t>
            </a:r>
            <a:r>
              <a:rPr lang="ar-AE" i="1" dirty="0" smtClean="0"/>
              <a:t>مينا</a:t>
            </a:r>
            <a:r>
              <a:rPr lang="fr-FR" i="1" dirty="0" smtClean="0"/>
              <a:t>  des </a:t>
            </a:r>
            <a:r>
              <a:rPr lang="fr-FR" i="1" dirty="0" smtClean="0">
                <a:solidFill>
                  <a:srgbClr val="FF0000"/>
                </a:solidFill>
              </a:rPr>
              <a:t>dents de lait </a:t>
            </a:r>
            <a:r>
              <a:rPr lang="fr-FR" i="1" dirty="0" smtClean="0"/>
              <a:t>est fragile, plus encore que celui des dents définitives. </a:t>
            </a:r>
            <a:r>
              <a:rPr lang="fr-FR" dirty="0" smtClean="0"/>
              <a:t>La surface extérieure de l’émail des dents de lait (substance dure, mince et blanche qui recouvre la dent) est plus fine que celle des dents définitives. Les dents de lait sont donc plus vulnérables face à la carie dentaire</a:t>
            </a:r>
          </a:p>
          <a:p>
            <a:r>
              <a:rPr lang="fr-FR" i="1" dirty="0" smtClean="0"/>
              <a:t>L’alimentation des enfants est riches en sucre(</a:t>
            </a:r>
            <a:r>
              <a:rPr lang="fr-FR" i="1" dirty="0" err="1" smtClean="0"/>
              <a:t>lactose,céréales</a:t>
            </a:r>
            <a:r>
              <a:rPr lang="fr-FR" i="1" dirty="0" smtClean="0"/>
              <a:t>,.),la carie se développe facilement</a:t>
            </a:r>
            <a:endParaRPr lang="fr-FR" dirty="0" smtClean="0"/>
          </a:p>
          <a:p>
            <a:endParaRPr lang="fr-FR" i="1" dirty="0" smtClean="0"/>
          </a:p>
        </p:txBody>
      </p:sp>
      <p:sp>
        <p:nvSpPr>
          <p:cNvPr id="4" name="Espace réservé du contenu 3"/>
          <p:cNvSpPr>
            <a:spLocks noGrp="1"/>
          </p:cNvSpPr>
          <p:nvPr>
            <p:ph sz="half" idx="2"/>
          </p:nvPr>
        </p:nvSpPr>
        <p:spPr/>
        <p:txBody>
          <a:bodyPr>
            <a:normAutofit fontScale="77500" lnSpcReduction="20000"/>
          </a:bodyPr>
          <a:lstStyle/>
          <a:p>
            <a:r>
              <a:rPr lang="fr-FR" dirty="0" smtClean="0"/>
              <a:t>Bien qu’elles aient une durée de vie limitée (entre 6 et 13 ans selon les dents) et qu’elles soient remplacées par des dents définitives, les dents de lait sont indispensables au développement de l’enfant</a:t>
            </a:r>
          </a:p>
          <a:p>
            <a:pPr>
              <a:buNone/>
            </a:pPr>
            <a:endParaRPr lang="fr-FR" dirty="0" smtClean="0"/>
          </a:p>
          <a:p>
            <a:r>
              <a:rPr lang="fr-FR" dirty="0" smtClean="0"/>
              <a:t>L’immunité des enfants plus faible.</a:t>
            </a:r>
          </a:p>
          <a:p>
            <a:r>
              <a:rPr lang="fr-FR" dirty="0" smtClean="0"/>
              <a:t>Les habitudes instaurées des le jeune âge ont plus de chance d’être acquises.</a:t>
            </a:r>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carie</a:t>
            </a:r>
            <a:endParaRPr lang="fr-FR" dirty="0"/>
          </a:p>
        </p:txBody>
      </p:sp>
      <p:sp>
        <p:nvSpPr>
          <p:cNvPr id="3" name="Espace réservé du contenu 2"/>
          <p:cNvSpPr>
            <a:spLocks noGrp="1"/>
          </p:cNvSpPr>
          <p:nvPr>
            <p:ph idx="1"/>
          </p:nvPr>
        </p:nvSpPr>
        <p:spPr/>
        <p:txBody>
          <a:bodyPr/>
          <a:lstStyle/>
          <a:p>
            <a:pPr>
              <a:buNone/>
            </a:pPr>
            <a:r>
              <a:rPr lang="fr-FR" dirty="0" smtClean="0"/>
              <a:t>   Définition: La </a:t>
            </a:r>
            <a:r>
              <a:rPr lang="fr-FR" b="1" dirty="0" smtClean="0"/>
              <a:t>carie dentaire</a:t>
            </a:r>
            <a:r>
              <a:rPr lang="fr-FR" dirty="0" smtClean="0"/>
              <a:t> est une maladie infectieuse</a:t>
            </a:r>
            <a:r>
              <a:rPr lang="ar-AE" dirty="0" smtClean="0"/>
              <a:t> معدية </a:t>
            </a:r>
            <a:r>
              <a:rPr lang="fr-FR" dirty="0" smtClean="0"/>
              <a:t> . L'émail de la dent est le premier touché. Une cavité se forme dans la  dent puis la </a:t>
            </a:r>
            <a:r>
              <a:rPr lang="fr-FR" b="1" dirty="0" smtClean="0"/>
              <a:t>carie</a:t>
            </a:r>
            <a:r>
              <a:rPr lang="fr-FR" dirty="0" smtClean="0"/>
              <a:t> se propage en profondeur. ... Enfin, un abcès dentaire peut apparaître lorsque les bactéries attaquent le ligament, l'os ou la gencive.</a:t>
            </a:r>
          </a:p>
          <a:p>
            <a:endParaRPr lang="fr-F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carie</a:t>
            </a:r>
            <a:endParaRPr lang="fr-FR" dirty="0"/>
          </a:p>
        </p:txBody>
      </p:sp>
      <p:sp>
        <p:nvSpPr>
          <p:cNvPr id="3" name="Espace réservé du contenu 2"/>
          <p:cNvSpPr>
            <a:spLocks noGrp="1"/>
          </p:cNvSpPr>
          <p:nvPr>
            <p:ph idx="1"/>
          </p:nvPr>
        </p:nvSpPr>
        <p:spPr/>
        <p:txBody>
          <a:bodyPr/>
          <a:lstStyle/>
          <a:p>
            <a:pPr>
              <a:buNone/>
            </a:pPr>
            <a:r>
              <a:rPr lang="fr-FR" smtClean="0"/>
              <a:t>   En </a:t>
            </a:r>
            <a:r>
              <a:rPr lang="fr-FR" dirty="0" smtClean="0"/>
              <a:t>fait les bactéries attaquent le calcium de la dent, elles sont attirées par le sucre qui reste à la surface de l’émail de la dent, elles secrètent en revanche de l’acide qui attaque la dent ce qui provoque un trou dans la dent</a:t>
            </a:r>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Schéma de dent</a:t>
            </a:r>
            <a:endParaRPr lang="fr-FR" dirty="0"/>
          </a:p>
        </p:txBody>
      </p:sp>
      <p:sp>
        <p:nvSpPr>
          <p:cNvPr id="3" name="Espace réservé du contenu 2"/>
          <p:cNvSpPr>
            <a:spLocks noGrp="1"/>
          </p:cNvSpPr>
          <p:nvPr>
            <p:ph idx="1"/>
          </p:nvPr>
        </p:nvSpPr>
        <p:spPr/>
        <p:txBody>
          <a:bodyPr/>
          <a:lstStyle/>
          <a:p>
            <a:endParaRPr lang="fr-FR" dirty="0"/>
          </a:p>
        </p:txBody>
      </p:sp>
      <p:pic>
        <p:nvPicPr>
          <p:cNvPr id="46082" name="Picture 2" descr="Résultat de recherche d'images pour &quot;image schéma de dent&quot;"/>
          <p:cNvPicPr>
            <a:picLocks noChangeAspect="1" noChangeArrowheads="1"/>
          </p:cNvPicPr>
          <p:nvPr/>
        </p:nvPicPr>
        <p:blipFill>
          <a:blip r:embed="rId2"/>
          <a:srcRect/>
          <a:stretch>
            <a:fillRect/>
          </a:stretch>
        </p:blipFill>
        <p:spPr bwMode="auto">
          <a:xfrm>
            <a:off x="785786" y="1500174"/>
            <a:ext cx="7500990" cy="464347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Développement de la carie</a:t>
            </a:r>
            <a:endParaRPr lang="fr-FR" dirty="0"/>
          </a:p>
        </p:txBody>
      </p:sp>
      <p:sp>
        <p:nvSpPr>
          <p:cNvPr id="3" name="Espace réservé du contenu 2"/>
          <p:cNvSpPr>
            <a:spLocks noGrp="1"/>
          </p:cNvSpPr>
          <p:nvPr>
            <p:ph idx="1"/>
          </p:nvPr>
        </p:nvSpPr>
        <p:spPr/>
        <p:txBody>
          <a:bodyPr/>
          <a:lstStyle/>
          <a:p>
            <a:endParaRPr lang="fr-FR"/>
          </a:p>
        </p:txBody>
      </p:sp>
      <p:pic>
        <p:nvPicPr>
          <p:cNvPr id="1028" name="Picture 4" descr="Image associée"/>
          <p:cNvPicPr>
            <a:picLocks noChangeAspect="1" noChangeArrowheads="1"/>
          </p:cNvPicPr>
          <p:nvPr/>
        </p:nvPicPr>
        <p:blipFill>
          <a:blip r:embed="rId2"/>
          <a:srcRect/>
          <a:stretch>
            <a:fillRect/>
          </a:stretch>
        </p:blipFill>
        <p:spPr bwMode="auto">
          <a:xfrm>
            <a:off x="571472" y="1643050"/>
            <a:ext cx="8143932" cy="4929222"/>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carie dentaire(photo)</a:t>
            </a:r>
            <a:endParaRPr lang="fr-FR" dirty="0"/>
          </a:p>
        </p:txBody>
      </p:sp>
      <p:sp>
        <p:nvSpPr>
          <p:cNvPr id="3" name="Espace réservé du contenu 2"/>
          <p:cNvSpPr>
            <a:spLocks noGrp="1"/>
          </p:cNvSpPr>
          <p:nvPr>
            <p:ph idx="1"/>
          </p:nvPr>
        </p:nvSpPr>
        <p:spPr/>
        <p:txBody>
          <a:bodyPr/>
          <a:lstStyle/>
          <a:p>
            <a:endParaRPr lang="fr-FR" dirty="0"/>
          </a:p>
        </p:txBody>
      </p:sp>
      <p:sp>
        <p:nvSpPr>
          <p:cNvPr id="45058" name="AutoShape 2" descr="Résultat de recherche d'images pour &quot;caries dents imag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5060" name="AutoShape 4" descr="Résultat de recherche d'images pour &quot;caries dents imag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5062" name="AutoShape 6" descr="Résultat de recherche d'images pour &quot;caries dents imag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5064" name="Picture 8" descr="Résultat de recherche d'images pour &quot;caries dents image&quot;"/>
          <p:cNvPicPr>
            <a:picLocks noChangeAspect="1" noChangeArrowheads="1"/>
          </p:cNvPicPr>
          <p:nvPr/>
        </p:nvPicPr>
        <p:blipFill>
          <a:blip r:embed="rId2"/>
          <a:srcRect/>
          <a:stretch>
            <a:fillRect/>
          </a:stretch>
        </p:blipFill>
        <p:spPr bwMode="auto">
          <a:xfrm>
            <a:off x="500034" y="1643050"/>
            <a:ext cx="8215370" cy="4500594"/>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Carie </a:t>
            </a:r>
            <a:r>
              <a:rPr lang="fr-FR" dirty="0" err="1" smtClean="0"/>
              <a:t>bacterienne</a:t>
            </a:r>
            <a:r>
              <a:rPr lang="fr-FR" dirty="0" smtClean="0"/>
              <a:t>(ME)</a:t>
            </a:r>
            <a:endParaRPr lang="fr-FR" dirty="0"/>
          </a:p>
        </p:txBody>
      </p:sp>
      <p:sp>
        <p:nvSpPr>
          <p:cNvPr id="3" name="Espace réservé du contenu 2"/>
          <p:cNvSpPr>
            <a:spLocks noGrp="1"/>
          </p:cNvSpPr>
          <p:nvPr>
            <p:ph idx="1"/>
          </p:nvPr>
        </p:nvSpPr>
        <p:spPr/>
        <p:txBody>
          <a:bodyPr/>
          <a:lstStyle/>
          <a:p>
            <a:endParaRPr lang="fr-FR"/>
          </a:p>
        </p:txBody>
      </p:sp>
      <p:pic>
        <p:nvPicPr>
          <p:cNvPr id="47106" name="Picture 2" descr="Résultat de recherche d'images pour &quot;image de la bacterie de la carie dentaire&quot;"/>
          <p:cNvPicPr>
            <a:picLocks noChangeAspect="1" noChangeArrowheads="1"/>
          </p:cNvPicPr>
          <p:nvPr/>
        </p:nvPicPr>
        <p:blipFill>
          <a:blip r:embed="rId2"/>
          <a:srcRect/>
          <a:stretch>
            <a:fillRect/>
          </a:stretch>
        </p:blipFill>
        <p:spPr bwMode="auto">
          <a:xfrm>
            <a:off x="500034" y="1785926"/>
            <a:ext cx="8143932" cy="428628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Culture </a:t>
            </a:r>
            <a:r>
              <a:rPr lang="fr-FR" smtClean="0"/>
              <a:t>de bactéries de la carie</a:t>
            </a:r>
            <a:endParaRPr lang="fr-FR" dirty="0"/>
          </a:p>
        </p:txBody>
      </p:sp>
      <p:sp>
        <p:nvSpPr>
          <p:cNvPr id="3" name="Espace réservé du contenu 2"/>
          <p:cNvSpPr>
            <a:spLocks noGrp="1"/>
          </p:cNvSpPr>
          <p:nvPr>
            <p:ph idx="1"/>
          </p:nvPr>
        </p:nvSpPr>
        <p:spPr/>
        <p:txBody>
          <a:bodyPr/>
          <a:lstStyle/>
          <a:p>
            <a:endParaRPr lang="fr-FR"/>
          </a:p>
        </p:txBody>
      </p:sp>
      <p:pic>
        <p:nvPicPr>
          <p:cNvPr id="48130" name="Picture 2" descr="Image associée"/>
          <p:cNvPicPr>
            <a:picLocks noChangeAspect="1" noChangeArrowheads="1"/>
          </p:cNvPicPr>
          <p:nvPr/>
        </p:nvPicPr>
        <p:blipFill>
          <a:blip r:embed="rId2"/>
          <a:srcRect/>
          <a:stretch>
            <a:fillRect/>
          </a:stretch>
        </p:blipFill>
        <p:spPr bwMode="auto">
          <a:xfrm>
            <a:off x="285720" y="1571612"/>
            <a:ext cx="8572500" cy="4571992"/>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Hygiène buccale en maternelle</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Motiver les enfants(chacun doit avoir son gobelet, sa brosse)</a:t>
            </a:r>
          </a:p>
          <a:p>
            <a:r>
              <a:rPr lang="fr-FR" dirty="0" smtClean="0"/>
              <a:t>Organiser des séances d’apprentissage de brossage de dents.</a:t>
            </a:r>
          </a:p>
          <a:p>
            <a:r>
              <a:rPr lang="fr-FR" dirty="0" smtClean="0"/>
              <a:t>Introduire le brossage dans les activités de chaque jours(après repas)</a:t>
            </a:r>
          </a:p>
          <a:p>
            <a:r>
              <a:rPr lang="fr-FR" b="1" u="sng" dirty="0" smtClean="0"/>
              <a:t>Remarque</a:t>
            </a:r>
            <a:r>
              <a:rPr lang="fr-FR" dirty="0" smtClean="0"/>
              <a:t>:</a:t>
            </a:r>
          </a:p>
          <a:p>
            <a:pPr>
              <a:buNone/>
            </a:pPr>
            <a:r>
              <a:rPr lang="fr-FR" dirty="0" smtClean="0"/>
              <a:t>    L’hygiène buccale va être abordée surtout au niveau de la grande section</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Hygiène: Définition</a:t>
            </a:r>
            <a:endParaRPr lang="fr-FR" dirty="0"/>
          </a:p>
        </p:txBody>
      </p:sp>
      <p:sp>
        <p:nvSpPr>
          <p:cNvPr id="3" name="Espace réservé du contenu 2"/>
          <p:cNvSpPr>
            <a:spLocks noGrp="1"/>
          </p:cNvSpPr>
          <p:nvPr>
            <p:ph idx="1"/>
          </p:nvPr>
        </p:nvSpPr>
        <p:spPr/>
        <p:txBody>
          <a:bodyPr>
            <a:normAutofit lnSpcReduction="10000"/>
          </a:bodyPr>
          <a:lstStyle/>
          <a:p>
            <a:pPr>
              <a:buNone/>
            </a:pPr>
            <a:r>
              <a:rPr lang="fr-FR" dirty="0" smtClean="0"/>
              <a:t>   L'</a:t>
            </a:r>
            <a:r>
              <a:rPr lang="fr-FR" b="1" dirty="0" smtClean="0"/>
              <a:t>hygiène</a:t>
            </a:r>
            <a:r>
              <a:rPr lang="fr-FR" dirty="0" smtClean="0"/>
              <a:t> est une combinaison d'actes et d'attitudes visant à maintenir le corps, l'organisme et le mental en bonne santé. L'</a:t>
            </a:r>
            <a:r>
              <a:rPr lang="fr-FR" b="1" dirty="0" smtClean="0"/>
              <a:t>hygiène</a:t>
            </a:r>
            <a:r>
              <a:rPr lang="fr-FR" dirty="0" smtClean="0"/>
              <a:t> ne s'arrête pas aux ablutions(</a:t>
            </a:r>
            <a:r>
              <a:rPr lang="fr-FR" dirty="0" err="1" smtClean="0"/>
              <a:t>lavage,toilette</a:t>
            </a:r>
            <a:r>
              <a:rPr lang="fr-FR" dirty="0" smtClean="0"/>
              <a:t>…) mais pour rester en bonne santé, il est impératif de conserver une bonne </a:t>
            </a:r>
            <a:r>
              <a:rPr lang="fr-FR" b="1" dirty="0" smtClean="0"/>
              <a:t>hygiène</a:t>
            </a:r>
            <a:r>
              <a:rPr lang="fr-FR" dirty="0" smtClean="0"/>
              <a:t> de vie impliquant d'éviter les substances, les actions et les comportements dangereux pour l'organisme(</a:t>
            </a:r>
            <a:r>
              <a:rPr lang="fr-FR" dirty="0" err="1" smtClean="0"/>
              <a:t>hygieinion:santé</a:t>
            </a:r>
            <a:r>
              <a:rPr lang="fr-FR" dirty="0" smtClean="0"/>
              <a:t> en grec)</a:t>
            </a:r>
            <a:endParaRPr lang="fr-F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Utiliser des ustensiles propres et différents</a:t>
            </a:r>
            <a:endParaRPr lang="fr-FR" dirty="0"/>
          </a:p>
        </p:txBody>
      </p:sp>
      <p:sp>
        <p:nvSpPr>
          <p:cNvPr id="3" name="Espace réservé du contenu 2"/>
          <p:cNvSpPr>
            <a:spLocks noGrp="1"/>
          </p:cNvSpPr>
          <p:nvPr>
            <p:ph idx="1"/>
          </p:nvPr>
        </p:nvSpPr>
        <p:spPr/>
        <p:txBody>
          <a:bodyPr/>
          <a:lstStyle/>
          <a:p>
            <a:endParaRPr lang="fr-FR" dirty="0" smtClean="0"/>
          </a:p>
          <a:p>
            <a:r>
              <a:rPr lang="fr-FR" dirty="0" smtClean="0"/>
              <a:t>Pour éviter </a:t>
            </a:r>
            <a:r>
              <a:rPr lang="fr-FR" dirty="0" smtClean="0">
                <a:solidFill>
                  <a:srgbClr val="FF0000"/>
                </a:solidFill>
              </a:rPr>
              <a:t>l’infection </a:t>
            </a:r>
            <a:r>
              <a:rPr lang="ar-AE" dirty="0" smtClean="0">
                <a:solidFill>
                  <a:srgbClr val="FF0000"/>
                </a:solidFill>
              </a:rPr>
              <a:t>عدوى</a:t>
            </a:r>
            <a:r>
              <a:rPr lang="fr-FR" dirty="0" smtClean="0">
                <a:solidFill>
                  <a:srgbClr val="FF0000"/>
                </a:solidFill>
              </a:rPr>
              <a:t> </a:t>
            </a:r>
            <a:r>
              <a:rPr lang="fr-FR" dirty="0" smtClean="0"/>
              <a:t> par des germes</a:t>
            </a:r>
          </a:p>
          <a:p>
            <a:r>
              <a:rPr lang="fr-FR" dirty="0" smtClean="0"/>
              <a:t>Pour éviter </a:t>
            </a:r>
            <a:r>
              <a:rPr lang="fr-FR" dirty="0" smtClean="0">
                <a:solidFill>
                  <a:srgbClr val="FF0000"/>
                </a:solidFill>
              </a:rPr>
              <a:t>la transmission</a:t>
            </a:r>
            <a:r>
              <a:rPr lang="ar-AE" dirty="0" smtClean="0">
                <a:solidFill>
                  <a:srgbClr val="FF0000"/>
                </a:solidFill>
              </a:rPr>
              <a:t>نقل</a:t>
            </a:r>
            <a:r>
              <a:rPr lang="fr-FR" dirty="0" smtClean="0">
                <a:solidFill>
                  <a:srgbClr val="FF0000"/>
                </a:solidFill>
              </a:rPr>
              <a:t>  </a:t>
            </a:r>
            <a:r>
              <a:rPr lang="fr-FR" dirty="0" smtClean="0"/>
              <a:t>des germes pathogènes</a:t>
            </a:r>
          </a:p>
          <a:p>
            <a:r>
              <a:rPr lang="fr-FR" dirty="0" smtClean="0"/>
              <a:t>Pour éviter </a:t>
            </a:r>
            <a:r>
              <a:rPr lang="fr-FR" dirty="0" smtClean="0">
                <a:solidFill>
                  <a:srgbClr val="FF0000"/>
                </a:solidFill>
              </a:rPr>
              <a:t>la contagion</a:t>
            </a:r>
            <a:r>
              <a:rPr lang="ar-AE" dirty="0" smtClean="0">
                <a:solidFill>
                  <a:srgbClr val="FF0000"/>
                </a:solidFill>
              </a:rPr>
              <a:t> انتقال </a:t>
            </a:r>
            <a:r>
              <a:rPr lang="fr-FR" dirty="0" smtClean="0">
                <a:solidFill>
                  <a:srgbClr val="FF0000"/>
                </a:solidFill>
              </a:rPr>
              <a:t>(</a:t>
            </a:r>
            <a:r>
              <a:rPr lang="ar-AE" dirty="0" smtClean="0">
                <a:solidFill>
                  <a:srgbClr val="FF0000"/>
                </a:solidFill>
              </a:rPr>
              <a:t>عدوى</a:t>
            </a:r>
            <a:r>
              <a:rPr lang="fr-FR" dirty="0" smtClean="0">
                <a:solidFill>
                  <a:srgbClr val="FF0000"/>
                </a:solidFill>
              </a:rPr>
              <a:t>)  </a:t>
            </a:r>
            <a:r>
              <a:rPr lang="fr-FR" dirty="0" smtClean="0"/>
              <a:t>(en cas de maladies)</a:t>
            </a:r>
          </a:p>
          <a:p>
            <a:r>
              <a:rPr lang="fr-FR" dirty="0" smtClean="0"/>
              <a:t>Pour éviter </a:t>
            </a:r>
            <a:r>
              <a:rPr lang="fr-FR" dirty="0" smtClean="0">
                <a:solidFill>
                  <a:srgbClr val="FF0000"/>
                </a:solidFill>
              </a:rPr>
              <a:t>l’intoxication </a:t>
            </a:r>
            <a:r>
              <a:rPr lang="ar-AE" dirty="0" smtClean="0">
                <a:solidFill>
                  <a:srgbClr val="FF0000"/>
                </a:solidFill>
              </a:rPr>
              <a:t>تسمم</a:t>
            </a:r>
            <a:endParaRPr lang="fr-FR" dirty="0" smtClean="0">
              <a:solidFill>
                <a:srgbClr val="FF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Eviter l’infection</a:t>
            </a:r>
            <a:endParaRPr lang="fr-FR" dirty="0"/>
          </a:p>
        </p:txBody>
      </p:sp>
      <p:sp>
        <p:nvSpPr>
          <p:cNvPr id="3" name="Espace réservé du contenu 2"/>
          <p:cNvSpPr>
            <a:spLocks noGrp="1"/>
          </p:cNvSpPr>
          <p:nvPr>
            <p:ph idx="1"/>
          </p:nvPr>
        </p:nvSpPr>
        <p:spPr/>
        <p:txBody>
          <a:bodyPr>
            <a:normAutofit fontScale="85000" lnSpcReduction="20000"/>
          </a:bodyPr>
          <a:lstStyle/>
          <a:p>
            <a:endParaRPr lang="fr-FR" dirty="0" smtClean="0"/>
          </a:p>
          <a:p>
            <a:pPr>
              <a:buNone/>
            </a:pPr>
            <a:r>
              <a:rPr lang="fr-FR" dirty="0" smtClean="0"/>
              <a:t>                    Pour éviter l’infection</a:t>
            </a:r>
          </a:p>
          <a:p>
            <a:endParaRPr lang="fr-FR" dirty="0" smtClean="0"/>
          </a:p>
          <a:p>
            <a:endParaRPr lang="fr-FR" dirty="0" smtClean="0"/>
          </a:p>
          <a:p>
            <a:endParaRPr lang="fr-FR" dirty="0" smtClean="0"/>
          </a:p>
          <a:p>
            <a:pPr>
              <a:buNone/>
            </a:pPr>
            <a:r>
              <a:rPr lang="fr-FR" dirty="0" smtClean="0"/>
              <a:t>                  Propreté de l’individu(mains)</a:t>
            </a:r>
          </a:p>
          <a:p>
            <a:pPr>
              <a:buNone/>
            </a:pPr>
            <a:r>
              <a:rPr lang="fr-FR" dirty="0" smtClean="0"/>
              <a:t>                  Propreté des ustensiles</a:t>
            </a:r>
          </a:p>
          <a:p>
            <a:pPr>
              <a:buNone/>
            </a:pPr>
            <a:r>
              <a:rPr lang="fr-FR" dirty="0" smtClean="0"/>
              <a:t>                  Propreté du local(</a:t>
            </a:r>
            <a:r>
              <a:rPr lang="fr-FR" dirty="0" err="1" smtClean="0"/>
              <a:t>sol,table</a:t>
            </a:r>
            <a:r>
              <a:rPr lang="fr-FR" dirty="0" smtClean="0"/>
              <a:t>,…)</a:t>
            </a:r>
          </a:p>
          <a:p>
            <a:pPr>
              <a:buNone/>
            </a:pPr>
            <a:endParaRPr lang="fr-FR" dirty="0" smtClean="0"/>
          </a:p>
          <a:p>
            <a:pPr>
              <a:buNone/>
            </a:pPr>
            <a:r>
              <a:rPr lang="fr-FR" dirty="0" smtClean="0"/>
              <a:t>             </a:t>
            </a:r>
            <a:endParaRPr lang="fr-FR" dirty="0"/>
          </a:p>
        </p:txBody>
      </p:sp>
      <p:sp>
        <p:nvSpPr>
          <p:cNvPr id="5" name="Flèche courbée vers la droite 4"/>
          <p:cNvSpPr/>
          <p:nvPr/>
        </p:nvSpPr>
        <p:spPr>
          <a:xfrm>
            <a:off x="3857620" y="2571744"/>
            <a:ext cx="571504" cy="121444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Eviter la transmission</a:t>
            </a:r>
            <a:endParaRPr lang="fr-FR" dirty="0"/>
          </a:p>
        </p:txBody>
      </p:sp>
      <p:sp>
        <p:nvSpPr>
          <p:cNvPr id="3" name="Espace réservé du contenu 2"/>
          <p:cNvSpPr>
            <a:spLocks noGrp="1"/>
          </p:cNvSpPr>
          <p:nvPr>
            <p:ph idx="1"/>
          </p:nvPr>
        </p:nvSpPr>
        <p:spPr/>
        <p:txBody>
          <a:bodyPr/>
          <a:lstStyle/>
          <a:p>
            <a:pPr>
              <a:buNone/>
            </a:pPr>
            <a:r>
              <a:rPr lang="fr-FR" dirty="0" smtClean="0"/>
              <a:t>                 Pour éviter la transmission</a:t>
            </a:r>
          </a:p>
          <a:p>
            <a:pPr>
              <a:buNone/>
            </a:pPr>
            <a:endParaRPr lang="fr-FR" dirty="0" smtClean="0"/>
          </a:p>
          <a:p>
            <a:pPr>
              <a:buNone/>
            </a:pPr>
            <a:endParaRPr lang="fr-FR" dirty="0" smtClean="0"/>
          </a:p>
          <a:p>
            <a:pPr>
              <a:buNone/>
            </a:pPr>
            <a:endParaRPr lang="fr-FR" dirty="0" smtClean="0"/>
          </a:p>
          <a:p>
            <a:pPr>
              <a:buNone/>
            </a:pPr>
            <a:r>
              <a:rPr lang="fr-FR" dirty="0" smtClean="0"/>
              <a:t>                         Propreté des mains</a:t>
            </a:r>
          </a:p>
          <a:p>
            <a:pPr>
              <a:buNone/>
            </a:pPr>
            <a:r>
              <a:rPr lang="fr-FR" dirty="0" smtClean="0"/>
              <a:t>               utiliser des ustensiles individuels</a:t>
            </a:r>
            <a:endParaRPr lang="fr-FR" dirty="0"/>
          </a:p>
        </p:txBody>
      </p:sp>
      <p:sp>
        <p:nvSpPr>
          <p:cNvPr id="4" name="Flèche courbée vers la droite 3"/>
          <p:cNvSpPr/>
          <p:nvPr/>
        </p:nvSpPr>
        <p:spPr>
          <a:xfrm>
            <a:off x="4071934" y="2428868"/>
            <a:ext cx="731520" cy="135732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Eviter la contagion</a:t>
            </a:r>
            <a:endParaRPr lang="fr-FR" dirty="0"/>
          </a:p>
        </p:txBody>
      </p:sp>
      <p:sp>
        <p:nvSpPr>
          <p:cNvPr id="3" name="Espace réservé du contenu 2"/>
          <p:cNvSpPr>
            <a:spLocks noGrp="1"/>
          </p:cNvSpPr>
          <p:nvPr>
            <p:ph idx="1"/>
          </p:nvPr>
        </p:nvSpPr>
        <p:spPr/>
        <p:txBody>
          <a:bodyPr/>
          <a:lstStyle/>
          <a:p>
            <a:pPr>
              <a:buNone/>
            </a:pPr>
            <a:r>
              <a:rPr lang="fr-FR" dirty="0" smtClean="0"/>
              <a:t>                 Pour éviter la contagion</a:t>
            </a:r>
          </a:p>
          <a:p>
            <a:pPr>
              <a:buNone/>
            </a:pPr>
            <a:endParaRPr lang="fr-FR" dirty="0" smtClean="0"/>
          </a:p>
          <a:p>
            <a:pPr>
              <a:buNone/>
            </a:pPr>
            <a:endParaRPr lang="fr-FR" dirty="0" smtClean="0"/>
          </a:p>
          <a:p>
            <a:pPr>
              <a:buNone/>
            </a:pPr>
            <a:endParaRPr lang="fr-FR" dirty="0" smtClean="0"/>
          </a:p>
          <a:p>
            <a:pPr>
              <a:buNone/>
            </a:pPr>
            <a:r>
              <a:rPr lang="fr-FR" dirty="0" smtClean="0"/>
              <a:t>                 Utiliser des ustensiles individuels</a:t>
            </a:r>
          </a:p>
          <a:p>
            <a:pPr>
              <a:buNone/>
            </a:pPr>
            <a:r>
              <a:rPr lang="fr-FR" dirty="0" smtClean="0"/>
              <a:t>            Chaque </a:t>
            </a:r>
            <a:r>
              <a:rPr lang="fr-FR" smtClean="0"/>
              <a:t>enfant à </a:t>
            </a:r>
            <a:r>
              <a:rPr lang="fr-FR" dirty="0" smtClean="0"/>
              <a:t>ses affaires personnels</a:t>
            </a:r>
            <a:endParaRPr lang="fr-FR" dirty="0"/>
          </a:p>
        </p:txBody>
      </p:sp>
      <p:sp>
        <p:nvSpPr>
          <p:cNvPr id="4" name="Flèche courbée vers la droite 3"/>
          <p:cNvSpPr/>
          <p:nvPr/>
        </p:nvSpPr>
        <p:spPr>
          <a:xfrm>
            <a:off x="4357686" y="2500306"/>
            <a:ext cx="731520" cy="135732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Eviter l’intoxication</a:t>
            </a:r>
            <a:endParaRPr lang="fr-FR" dirty="0"/>
          </a:p>
        </p:txBody>
      </p:sp>
      <p:sp>
        <p:nvSpPr>
          <p:cNvPr id="3" name="Espace réservé du contenu 2"/>
          <p:cNvSpPr>
            <a:spLocks noGrp="1"/>
          </p:cNvSpPr>
          <p:nvPr>
            <p:ph idx="1"/>
          </p:nvPr>
        </p:nvSpPr>
        <p:spPr/>
        <p:txBody>
          <a:bodyPr>
            <a:normAutofit fontScale="92500" lnSpcReduction="20000"/>
          </a:bodyPr>
          <a:lstStyle/>
          <a:p>
            <a:pPr>
              <a:buNone/>
            </a:pPr>
            <a:r>
              <a:rPr lang="fr-FR" dirty="0" smtClean="0"/>
              <a:t>                         Pour éviter l’intoxication</a:t>
            </a:r>
          </a:p>
          <a:p>
            <a:pPr>
              <a:buNone/>
            </a:pPr>
            <a:endParaRPr lang="fr-FR" dirty="0" smtClean="0"/>
          </a:p>
          <a:p>
            <a:pPr>
              <a:buNone/>
            </a:pPr>
            <a:endParaRPr lang="fr-FR" dirty="0" smtClean="0"/>
          </a:p>
          <a:p>
            <a:pPr>
              <a:buNone/>
            </a:pPr>
            <a:endParaRPr lang="fr-FR" dirty="0" smtClean="0"/>
          </a:p>
          <a:p>
            <a:pPr>
              <a:buNone/>
            </a:pPr>
            <a:r>
              <a:rPr lang="fr-FR" dirty="0" smtClean="0"/>
              <a:t>                  Eloigner les produits dangereux</a:t>
            </a:r>
          </a:p>
          <a:p>
            <a:pPr>
              <a:buNone/>
            </a:pPr>
            <a:r>
              <a:rPr lang="fr-FR" dirty="0" smtClean="0"/>
              <a:t>                         (colle, peinture…)</a:t>
            </a:r>
          </a:p>
          <a:p>
            <a:pPr>
              <a:buNone/>
            </a:pPr>
            <a:r>
              <a:rPr lang="fr-FR" dirty="0" smtClean="0"/>
              <a:t>                  Superviser pendant les activités</a:t>
            </a:r>
          </a:p>
          <a:p>
            <a:pPr>
              <a:buNone/>
            </a:pPr>
            <a:r>
              <a:rPr lang="fr-FR" dirty="0" smtClean="0"/>
              <a:t>                  Ne pas laisser les enfants seuls </a:t>
            </a:r>
          </a:p>
          <a:p>
            <a:pPr>
              <a:buNone/>
            </a:pPr>
            <a:r>
              <a:rPr lang="fr-FR" dirty="0" smtClean="0"/>
              <a:t>               pendant une activité</a:t>
            </a:r>
            <a:endParaRPr lang="fr-FR" dirty="0"/>
          </a:p>
        </p:txBody>
      </p:sp>
      <p:sp>
        <p:nvSpPr>
          <p:cNvPr id="4" name="Flèche courbée vers la droite 3"/>
          <p:cNvSpPr/>
          <p:nvPr/>
        </p:nvSpPr>
        <p:spPr>
          <a:xfrm>
            <a:off x="4286248" y="2143116"/>
            <a:ext cx="731520" cy="135732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Règles respecter</a:t>
            </a:r>
            <a:endParaRPr lang="fr-FR" dirty="0"/>
          </a:p>
        </p:txBody>
      </p:sp>
      <p:sp>
        <p:nvSpPr>
          <p:cNvPr id="3" name="Espace réservé du contenu 2"/>
          <p:cNvSpPr>
            <a:spLocks noGrp="1"/>
          </p:cNvSpPr>
          <p:nvPr>
            <p:ph idx="1"/>
          </p:nvPr>
        </p:nvSpPr>
        <p:spPr/>
        <p:txBody>
          <a:bodyPr>
            <a:normAutofit fontScale="92500"/>
          </a:bodyPr>
          <a:lstStyle/>
          <a:p>
            <a:r>
              <a:rPr lang="fr-FR" dirty="0" smtClean="0"/>
              <a:t>Utiliser des ustensiles propres (gobelets, assiettes, couverts..)</a:t>
            </a:r>
          </a:p>
          <a:p>
            <a:r>
              <a:rPr lang="fr-FR" dirty="0" smtClean="0"/>
              <a:t>Ne pas boire dans les même gobelet, ne pas partager la même cuillère, ne pas boire dans la même bouteille</a:t>
            </a:r>
          </a:p>
          <a:p>
            <a:r>
              <a:rPr lang="fr-FR" dirty="0" smtClean="0"/>
              <a:t>Ne pas se passer des bonbons, des glaces, sucettes…</a:t>
            </a:r>
          </a:p>
          <a:p>
            <a:r>
              <a:rPr lang="fr-FR" dirty="0" smtClean="0"/>
              <a:t>Si les enfants mangent à la cantine, veiller à l’hygiène de tous les ustensiles qui sont utilisés.</a:t>
            </a:r>
            <a:endParaRPr lang="fr-F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Hygiène du groupe: définition</a:t>
            </a:r>
            <a:endParaRPr lang="fr-FR" dirty="0"/>
          </a:p>
        </p:txBody>
      </p:sp>
      <p:sp>
        <p:nvSpPr>
          <p:cNvPr id="3" name="Espace réservé du contenu 2"/>
          <p:cNvSpPr>
            <a:spLocks noGrp="1"/>
          </p:cNvSpPr>
          <p:nvPr>
            <p:ph idx="1"/>
          </p:nvPr>
        </p:nvSpPr>
        <p:spPr/>
        <p:txBody>
          <a:bodyPr/>
          <a:lstStyle/>
          <a:p>
            <a:pPr>
              <a:buNone/>
            </a:pPr>
            <a:r>
              <a:rPr lang="fr-FR" dirty="0" smtClean="0"/>
              <a:t>  </a:t>
            </a:r>
          </a:p>
          <a:p>
            <a:pPr>
              <a:buNone/>
            </a:pPr>
            <a:r>
              <a:rPr lang="fr-FR" dirty="0" smtClean="0"/>
              <a:t>   C’est l’ensembles des gestes et actions que chaque individu d’un groupe doit effectuer pour permettre à l’ensemble du groupe de rester en bonne santé dans son corps et son mental</a:t>
            </a:r>
            <a:endParaRPr lang="fr-F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Pourquoi une hygiène de groupe en maternelle?</a:t>
            </a:r>
            <a:endParaRPr lang="fr-FR" dirty="0"/>
          </a:p>
        </p:txBody>
      </p:sp>
      <p:sp>
        <p:nvSpPr>
          <p:cNvPr id="3" name="Espace réservé du contenu 2"/>
          <p:cNvSpPr>
            <a:spLocks noGrp="1"/>
          </p:cNvSpPr>
          <p:nvPr>
            <p:ph idx="1"/>
          </p:nvPr>
        </p:nvSpPr>
        <p:spPr/>
        <p:txBody>
          <a:bodyPr/>
          <a:lstStyle/>
          <a:p>
            <a:r>
              <a:rPr lang="fr-FR" dirty="0" smtClean="0"/>
              <a:t>Essentiellement pour éviter la propagation des maladies contagieuses</a:t>
            </a:r>
          </a:p>
          <a:p>
            <a:r>
              <a:rPr lang="fr-FR" dirty="0" smtClean="0"/>
              <a:t>Eviter l’infection par des germes infectieux</a:t>
            </a:r>
          </a:p>
          <a:p>
            <a:r>
              <a:rPr lang="fr-FR" dirty="0" smtClean="0"/>
              <a:t>Eviter l’intoxication</a:t>
            </a:r>
            <a:endParaRPr lang="fr-F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Hygiène du groupe: Règles a respecter</a:t>
            </a:r>
            <a:endParaRPr lang="fr-FR" dirty="0"/>
          </a:p>
        </p:txBody>
      </p:sp>
      <p:sp>
        <p:nvSpPr>
          <p:cNvPr id="3" name="Espace réservé du contenu 2"/>
          <p:cNvSpPr>
            <a:spLocks noGrp="1"/>
          </p:cNvSpPr>
          <p:nvPr>
            <p:ph idx="1"/>
          </p:nvPr>
        </p:nvSpPr>
        <p:spPr/>
        <p:txBody>
          <a:bodyPr>
            <a:normAutofit fontScale="47500" lnSpcReduction="20000"/>
          </a:bodyPr>
          <a:lstStyle/>
          <a:p>
            <a:pPr>
              <a:buNone/>
            </a:pPr>
            <a:r>
              <a:rPr lang="fr-FR" dirty="0" smtClean="0"/>
              <a:t>     </a:t>
            </a:r>
          </a:p>
          <a:p>
            <a:pPr>
              <a:buNone/>
            </a:pPr>
            <a:r>
              <a:rPr lang="fr-FR" dirty="0" smtClean="0"/>
              <a:t>     </a:t>
            </a:r>
            <a:r>
              <a:rPr lang="fr-FR" sz="4200" b="1" dirty="0" smtClean="0"/>
              <a:t>Règles à respecter par les élèves: Rapports entre élèves</a:t>
            </a:r>
          </a:p>
          <a:p>
            <a:pPr>
              <a:buNone/>
            </a:pPr>
            <a:r>
              <a:rPr lang="fr-FR" sz="4200" dirty="0" smtClean="0"/>
              <a:t>    1/Utiliser des ustensiles d’alimentation individuels</a:t>
            </a:r>
          </a:p>
          <a:p>
            <a:pPr>
              <a:buNone/>
            </a:pPr>
            <a:r>
              <a:rPr lang="fr-FR" sz="4200" dirty="0" smtClean="0"/>
              <a:t>     (gobelets, </a:t>
            </a:r>
            <a:r>
              <a:rPr lang="fr-FR" sz="4200" dirty="0" err="1" smtClean="0"/>
              <a:t>verres,cuillères</a:t>
            </a:r>
            <a:r>
              <a:rPr lang="fr-FR" sz="4200" dirty="0" smtClean="0"/>
              <a:t>,</a:t>
            </a:r>
            <a:r>
              <a:rPr lang="fr-FR" sz="4200" dirty="0" err="1" smtClean="0"/>
              <a:t>paille,bouteilles</a:t>
            </a:r>
            <a:r>
              <a:rPr lang="fr-FR" sz="4200" dirty="0" smtClean="0"/>
              <a:t>…)</a:t>
            </a:r>
          </a:p>
          <a:p>
            <a:pPr>
              <a:buNone/>
            </a:pPr>
            <a:r>
              <a:rPr lang="fr-FR" sz="4200" dirty="0" smtClean="0"/>
              <a:t>    2/Utiliser des outils d’hygiène et de propreté personnels(</a:t>
            </a:r>
            <a:r>
              <a:rPr lang="fr-FR" sz="4200" dirty="0" err="1" smtClean="0"/>
              <a:t>peigne,brosse</a:t>
            </a:r>
            <a:r>
              <a:rPr lang="fr-FR" sz="4200" dirty="0" smtClean="0"/>
              <a:t> à dent, serviettes…)</a:t>
            </a:r>
          </a:p>
          <a:p>
            <a:endParaRPr lang="fr-FR" sz="4200" dirty="0" smtClean="0"/>
          </a:p>
          <a:p>
            <a:pPr>
              <a:buNone/>
            </a:pPr>
            <a:r>
              <a:rPr lang="fr-FR" sz="4200" dirty="0" smtClean="0"/>
              <a:t>    3//Ne pas s’échanger : bonbons sucettes, glaces…</a:t>
            </a:r>
          </a:p>
          <a:p>
            <a:pPr>
              <a:buNone/>
            </a:pPr>
            <a:r>
              <a:rPr lang="fr-FR" sz="4200" dirty="0" smtClean="0"/>
              <a:t>    4/Ne pas boire de la même bouteille(</a:t>
            </a:r>
            <a:r>
              <a:rPr lang="fr-FR" sz="4200" dirty="0" err="1" smtClean="0"/>
              <a:t>eau,limonade</a:t>
            </a:r>
            <a:r>
              <a:rPr lang="fr-FR" sz="4200" dirty="0" smtClean="0"/>
              <a:t>,jus…)</a:t>
            </a:r>
          </a:p>
          <a:p>
            <a:pPr>
              <a:buNone/>
            </a:pPr>
            <a:endParaRPr lang="fr-FR" sz="4200" dirty="0" smtClean="0"/>
          </a:p>
          <a:p>
            <a:pPr>
              <a:buNone/>
            </a:pPr>
            <a:r>
              <a:rPr lang="fr-FR" sz="4200" dirty="0" smtClean="0">
                <a:solidFill>
                  <a:srgbClr val="FF0000"/>
                </a:solidFill>
              </a:rPr>
              <a:t>       ET…</a:t>
            </a:r>
          </a:p>
          <a:p>
            <a:endParaRPr lang="fr-FR" sz="4200" dirty="0" smtClean="0"/>
          </a:p>
          <a:p>
            <a:pPr>
              <a:buNone/>
            </a:pPr>
            <a:r>
              <a:rPr lang="fr-FR" sz="4200" dirty="0" smtClean="0">
                <a:solidFill>
                  <a:srgbClr val="FF0000"/>
                </a:solidFill>
              </a:rPr>
              <a:t>      Apprendre les gestes de base pour éviter la transmission de germes(éternuer ou tousser dans un mouchoir jetable ou dans son coude, se laver régulièrement les mains,)</a:t>
            </a:r>
          </a:p>
          <a:p>
            <a:endParaRPr lang="fr-F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Hygiène du groupe: Règles a respecter</a:t>
            </a:r>
            <a:endParaRPr lang="fr-FR" dirty="0"/>
          </a:p>
        </p:txBody>
      </p:sp>
      <p:sp>
        <p:nvSpPr>
          <p:cNvPr id="3" name="Espace réservé du contenu 2"/>
          <p:cNvSpPr>
            <a:spLocks noGrp="1"/>
          </p:cNvSpPr>
          <p:nvPr>
            <p:ph idx="1"/>
          </p:nvPr>
        </p:nvSpPr>
        <p:spPr/>
        <p:txBody>
          <a:bodyPr>
            <a:normAutofit fontScale="92500"/>
          </a:bodyPr>
          <a:lstStyle/>
          <a:p>
            <a:pPr>
              <a:buNone/>
            </a:pPr>
            <a:r>
              <a:rPr lang="fr-FR" b="1" dirty="0" smtClean="0"/>
              <a:t>    Règles à respecter par l’enseignant</a:t>
            </a:r>
            <a:r>
              <a:rPr lang="fr-FR" dirty="0" smtClean="0"/>
              <a:t>:</a:t>
            </a:r>
          </a:p>
          <a:p>
            <a:r>
              <a:rPr lang="fr-FR" dirty="0" smtClean="0"/>
              <a:t>Ne pas accepter de donner des médicaments.</a:t>
            </a:r>
          </a:p>
          <a:p>
            <a:r>
              <a:rPr lang="fr-FR" dirty="0" smtClean="0"/>
              <a:t>Ne pas laisser des produits dangereux à la portée des enfants(</a:t>
            </a:r>
            <a:r>
              <a:rPr lang="fr-FR" dirty="0" err="1" smtClean="0"/>
              <a:t>peinture,colle</a:t>
            </a:r>
            <a:r>
              <a:rPr lang="fr-FR" dirty="0" smtClean="0"/>
              <a:t>,pate à modeler…)</a:t>
            </a:r>
          </a:p>
          <a:p>
            <a:endParaRPr lang="fr-FR" dirty="0" smtClean="0"/>
          </a:p>
          <a:p>
            <a:r>
              <a:rPr lang="fr-FR" dirty="0" smtClean="0">
                <a:solidFill>
                  <a:srgbClr val="FF0000"/>
                </a:solidFill>
              </a:rPr>
              <a:t> Ne pas accepter un enfant malade d’une maladie contagieuse(</a:t>
            </a:r>
            <a:r>
              <a:rPr lang="fr-FR" dirty="0" err="1" smtClean="0">
                <a:solidFill>
                  <a:srgbClr val="FF0000"/>
                </a:solidFill>
              </a:rPr>
              <a:t>varicelle,rubéole</a:t>
            </a:r>
            <a:r>
              <a:rPr lang="fr-FR" dirty="0" smtClean="0">
                <a:solidFill>
                  <a:srgbClr val="FF0000"/>
                </a:solidFill>
              </a:rPr>
              <a:t>,</a:t>
            </a:r>
          </a:p>
          <a:p>
            <a:pPr>
              <a:buNone/>
            </a:pPr>
            <a:r>
              <a:rPr lang="fr-FR" dirty="0" smtClean="0">
                <a:solidFill>
                  <a:srgbClr val="FF0000"/>
                </a:solidFill>
              </a:rPr>
              <a:t>rougeole,…)</a:t>
            </a:r>
          </a:p>
          <a:p>
            <a:pPr>
              <a:buNone/>
            </a:pPr>
            <a:endParaRPr lang="fr-FR" dirty="0" smtClean="0"/>
          </a:p>
          <a:p>
            <a:endParaRPr lang="fr-FR" dirty="0" smtClean="0"/>
          </a:p>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Hygiène: Définition</a:t>
            </a:r>
            <a:endParaRPr lang="fr-FR" dirty="0"/>
          </a:p>
        </p:txBody>
      </p:sp>
      <p:sp>
        <p:nvSpPr>
          <p:cNvPr id="3" name="Espace réservé du contenu 2"/>
          <p:cNvSpPr>
            <a:spLocks noGrp="1"/>
          </p:cNvSpPr>
          <p:nvPr>
            <p:ph idx="1"/>
          </p:nvPr>
        </p:nvSpPr>
        <p:spPr/>
        <p:txBody>
          <a:bodyPr/>
          <a:lstStyle/>
          <a:p>
            <a:pPr>
              <a:buNone/>
            </a:pPr>
            <a:r>
              <a:rPr lang="fr-FR" dirty="0" smtClean="0"/>
              <a:t>En médecine l’hygiène est une partie de la médecine qui traite des règles à suivre pour conserver la santé dans les différents âges de la vie, les différentes constitutions, les différentes professions, les différentes conditions de vie. C’est aussi un état d’esprit, une prise de conscience, un comportement individuel ou collectif, mais aussi une philosophie ou une morale.</a:t>
            </a:r>
            <a:endParaRPr lang="fr-F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Hygiène du local</a:t>
            </a:r>
            <a:endParaRPr lang="fr-FR" dirty="0"/>
          </a:p>
        </p:txBody>
      </p:sp>
      <p:sp>
        <p:nvSpPr>
          <p:cNvPr id="3" name="Espace réservé du contenu 2"/>
          <p:cNvSpPr>
            <a:spLocks noGrp="1"/>
          </p:cNvSpPr>
          <p:nvPr>
            <p:ph idx="1"/>
          </p:nvPr>
        </p:nvSpPr>
        <p:spPr/>
        <p:txBody>
          <a:bodyPr/>
          <a:lstStyle/>
          <a:p>
            <a:pPr>
              <a:buNone/>
            </a:pPr>
            <a:r>
              <a:rPr lang="fr-FR" dirty="0" smtClean="0"/>
              <a:t>     En maternelle les locaux sont diversifiés:</a:t>
            </a:r>
          </a:p>
          <a:p>
            <a:pPr>
              <a:buNone/>
            </a:pPr>
            <a:r>
              <a:rPr lang="fr-FR" dirty="0" smtClean="0"/>
              <a:t>         -La salle de classe( tables de travail, espace lecture, espace repos,)</a:t>
            </a:r>
          </a:p>
          <a:p>
            <a:pPr>
              <a:buNone/>
            </a:pPr>
            <a:r>
              <a:rPr lang="fr-FR" dirty="0" smtClean="0"/>
              <a:t>        -La salle de motricité</a:t>
            </a:r>
          </a:p>
          <a:p>
            <a:pPr>
              <a:buNone/>
            </a:pPr>
            <a:r>
              <a:rPr lang="fr-FR" dirty="0" smtClean="0"/>
              <a:t>        -La cour</a:t>
            </a:r>
          </a:p>
          <a:p>
            <a:pPr>
              <a:buNone/>
            </a:pPr>
            <a:r>
              <a:rPr lang="fr-FR" dirty="0" smtClean="0"/>
              <a:t>        -Les toilettes</a:t>
            </a:r>
          </a:p>
          <a:p>
            <a:pPr>
              <a:buNone/>
            </a:pPr>
            <a:r>
              <a:rPr lang="fr-FR" dirty="0" smtClean="0"/>
              <a:t>        -Eventuellement: vestiaires, </a:t>
            </a:r>
            <a:r>
              <a:rPr lang="fr-FR" dirty="0" err="1" smtClean="0"/>
              <a:t>ateliers,cantine</a:t>
            </a:r>
            <a:endParaRPr lang="fr-F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dirty="0" smtClean="0"/>
              <a:t>    Une école maternelle doit assurer à ses jeunes élèves en plus de l’apprentissage:</a:t>
            </a:r>
          </a:p>
          <a:p>
            <a:pPr>
              <a:buNone/>
            </a:pPr>
            <a:r>
              <a:rPr lang="fr-FR" dirty="0" smtClean="0"/>
              <a:t>              -La sécurité</a:t>
            </a:r>
          </a:p>
          <a:p>
            <a:pPr>
              <a:buNone/>
            </a:pPr>
            <a:r>
              <a:rPr lang="fr-FR" dirty="0" smtClean="0"/>
              <a:t>              -Confort</a:t>
            </a:r>
          </a:p>
          <a:p>
            <a:pPr>
              <a:buNone/>
            </a:pPr>
            <a:r>
              <a:rPr lang="fr-FR" dirty="0" smtClean="0"/>
              <a:t>              -Confiance</a:t>
            </a:r>
            <a:endParaRPr lang="fr-F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Hygiène des locaux en maternelle</a:t>
            </a:r>
            <a:endParaRPr lang="fr-FR" dirty="0"/>
          </a:p>
        </p:txBody>
      </p:sp>
      <p:sp>
        <p:nvSpPr>
          <p:cNvPr id="3" name="Espace réservé du contenu 2"/>
          <p:cNvSpPr>
            <a:spLocks noGrp="1"/>
          </p:cNvSpPr>
          <p:nvPr>
            <p:ph idx="1"/>
          </p:nvPr>
        </p:nvSpPr>
        <p:spPr/>
        <p:txBody>
          <a:bodyPr/>
          <a:lstStyle/>
          <a:p>
            <a:pPr>
              <a:buNone/>
            </a:pPr>
            <a:r>
              <a:rPr lang="fr-FR" dirty="0" smtClean="0"/>
              <a:t>    De ce fait l’hygiène en maternelle a plusieurs composantes:</a:t>
            </a:r>
          </a:p>
          <a:p>
            <a:pPr>
              <a:buNone/>
            </a:pPr>
            <a:r>
              <a:rPr lang="fr-FR" dirty="0" smtClean="0"/>
              <a:t>          -Propreté</a:t>
            </a:r>
          </a:p>
          <a:p>
            <a:pPr>
              <a:buNone/>
            </a:pPr>
            <a:r>
              <a:rPr lang="fr-FR" dirty="0" smtClean="0"/>
              <a:t>          -Aération</a:t>
            </a:r>
          </a:p>
          <a:p>
            <a:pPr>
              <a:buNone/>
            </a:pPr>
            <a:r>
              <a:rPr lang="fr-FR" dirty="0" smtClean="0"/>
              <a:t>          - Sécurité</a:t>
            </a:r>
          </a:p>
          <a:p>
            <a:pPr>
              <a:buNone/>
            </a:pPr>
            <a:r>
              <a:rPr lang="fr-FR" dirty="0" smtClean="0"/>
              <a:t>          -Sonorisation</a:t>
            </a:r>
          </a:p>
          <a:p>
            <a:pPr>
              <a:buNone/>
            </a:pPr>
            <a:r>
              <a:rPr lang="fr-FR" dirty="0" smtClean="0"/>
              <a:t>          -Structuration</a:t>
            </a:r>
            <a:endParaRPr lang="fr-F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Propreté</a:t>
            </a:r>
            <a:endParaRPr lang="fr-FR" dirty="0"/>
          </a:p>
        </p:txBody>
      </p:sp>
      <p:sp>
        <p:nvSpPr>
          <p:cNvPr id="3" name="Espace réservé du contenu 2"/>
          <p:cNvSpPr>
            <a:spLocks noGrp="1"/>
          </p:cNvSpPr>
          <p:nvPr>
            <p:ph idx="1"/>
          </p:nvPr>
        </p:nvSpPr>
        <p:spPr/>
        <p:txBody>
          <a:bodyPr>
            <a:normAutofit lnSpcReduction="10000"/>
          </a:bodyPr>
          <a:lstStyle/>
          <a:p>
            <a:pPr>
              <a:buNone/>
            </a:pPr>
            <a:r>
              <a:rPr lang="fr-FR" dirty="0" smtClean="0"/>
              <a:t>   En salle de classe:</a:t>
            </a:r>
          </a:p>
          <a:p>
            <a:pPr>
              <a:buNone/>
            </a:pPr>
            <a:r>
              <a:rPr lang="fr-FR" dirty="0" smtClean="0"/>
              <a:t>      -Propreté des sols: lavage quotidien avant l’arrivée des enfants(prévoir un siphon d’évacuation)</a:t>
            </a:r>
          </a:p>
          <a:p>
            <a:pPr>
              <a:buNone/>
            </a:pPr>
            <a:r>
              <a:rPr lang="fr-FR" dirty="0" smtClean="0"/>
              <a:t>     -Propreté des tables: après chaque activité</a:t>
            </a:r>
          </a:p>
          <a:p>
            <a:pPr>
              <a:buNone/>
            </a:pPr>
            <a:r>
              <a:rPr lang="fr-FR" dirty="0" smtClean="0"/>
              <a:t>     -Chaque enfant doit avoir sa literie sinon son lit lors de la sieste</a:t>
            </a:r>
          </a:p>
          <a:p>
            <a:pPr>
              <a:buNone/>
            </a:pPr>
            <a:r>
              <a:rPr lang="fr-FR" dirty="0" smtClean="0"/>
              <a:t>     -La classe doit avoir des lavabo ,prévoir également un siphon</a:t>
            </a:r>
            <a:endParaRPr lang="fr-F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Propreté</a:t>
            </a:r>
            <a:endParaRPr lang="fr-FR" dirty="0"/>
          </a:p>
        </p:txBody>
      </p:sp>
      <p:sp>
        <p:nvSpPr>
          <p:cNvPr id="3" name="Espace réservé du contenu 2"/>
          <p:cNvSpPr>
            <a:spLocks noGrp="1"/>
          </p:cNvSpPr>
          <p:nvPr>
            <p:ph idx="1"/>
          </p:nvPr>
        </p:nvSpPr>
        <p:spPr/>
        <p:txBody>
          <a:bodyPr/>
          <a:lstStyle/>
          <a:p>
            <a:pPr>
              <a:buNone/>
            </a:pPr>
            <a:r>
              <a:rPr lang="fr-FR" dirty="0" smtClean="0"/>
              <a:t>   En salle de motricité:</a:t>
            </a:r>
          </a:p>
          <a:p>
            <a:pPr>
              <a:buNone/>
            </a:pPr>
            <a:r>
              <a:rPr lang="fr-FR" dirty="0" smtClean="0"/>
              <a:t>             -Nettoyage quotidien</a:t>
            </a:r>
          </a:p>
          <a:p>
            <a:pPr>
              <a:buNone/>
            </a:pPr>
            <a:r>
              <a:rPr lang="fr-FR" dirty="0" smtClean="0"/>
              <a:t>             -Les tapis et outils de motricité doivent être rangés et aseptisés régulièrement</a:t>
            </a:r>
          </a:p>
          <a:p>
            <a:pPr>
              <a:buNone/>
            </a:pPr>
            <a:r>
              <a:rPr lang="fr-FR" dirty="0" smtClean="0"/>
              <a:t>             -Les chaussures doivent être laissés à la porte</a:t>
            </a:r>
            <a:endParaRPr lang="fr-F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Propreté</a:t>
            </a:r>
            <a:endParaRPr lang="fr-FR" dirty="0"/>
          </a:p>
        </p:txBody>
      </p:sp>
      <p:sp>
        <p:nvSpPr>
          <p:cNvPr id="3" name="Espace réservé du contenu 2"/>
          <p:cNvSpPr>
            <a:spLocks noGrp="1"/>
          </p:cNvSpPr>
          <p:nvPr>
            <p:ph idx="1"/>
          </p:nvPr>
        </p:nvSpPr>
        <p:spPr/>
        <p:txBody>
          <a:bodyPr/>
          <a:lstStyle/>
          <a:p>
            <a:pPr>
              <a:buNone/>
            </a:pPr>
            <a:r>
              <a:rPr lang="fr-FR" dirty="0" smtClean="0"/>
              <a:t>       Cour:</a:t>
            </a:r>
          </a:p>
          <a:p>
            <a:pPr>
              <a:buNone/>
            </a:pPr>
            <a:r>
              <a:rPr lang="fr-FR" dirty="0" smtClean="0"/>
              <a:t>            - Nettoyage quotidien</a:t>
            </a:r>
          </a:p>
          <a:p>
            <a:pPr>
              <a:buNone/>
            </a:pPr>
            <a:r>
              <a:rPr lang="fr-FR" dirty="0" smtClean="0"/>
              <a:t>            -Contrôle des aires de jeu</a:t>
            </a:r>
          </a:p>
          <a:p>
            <a:pPr>
              <a:buNone/>
            </a:pPr>
            <a:r>
              <a:rPr lang="fr-FR" dirty="0" smtClean="0"/>
              <a:t>            -Prévoir des aires de jeu quand les conditions météorologiques le nécessitent(</a:t>
            </a:r>
            <a:r>
              <a:rPr lang="fr-FR" dirty="0" err="1" smtClean="0"/>
              <a:t>pluie,vent</a:t>
            </a:r>
            <a:r>
              <a:rPr lang="fr-FR" dirty="0" smtClean="0"/>
              <a:t>;froid) </a:t>
            </a:r>
            <a:endParaRPr lang="fr-F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Propreté</a:t>
            </a:r>
            <a:endParaRPr lang="fr-FR" dirty="0"/>
          </a:p>
        </p:txBody>
      </p:sp>
      <p:sp>
        <p:nvSpPr>
          <p:cNvPr id="3" name="Espace réservé du contenu 2"/>
          <p:cNvSpPr>
            <a:spLocks noGrp="1"/>
          </p:cNvSpPr>
          <p:nvPr>
            <p:ph idx="1"/>
          </p:nvPr>
        </p:nvSpPr>
        <p:spPr/>
        <p:txBody>
          <a:bodyPr/>
          <a:lstStyle/>
          <a:p>
            <a:pPr>
              <a:buNone/>
            </a:pPr>
            <a:r>
              <a:rPr lang="fr-FR" dirty="0" smtClean="0"/>
              <a:t>     Toilettes:</a:t>
            </a:r>
          </a:p>
          <a:p>
            <a:pPr>
              <a:buNone/>
            </a:pPr>
            <a:r>
              <a:rPr lang="fr-FR" dirty="0" smtClean="0"/>
              <a:t>             -Nettoyages aseptisant 2 fois par jour</a:t>
            </a:r>
          </a:p>
          <a:p>
            <a:pPr>
              <a:buNone/>
            </a:pPr>
            <a:r>
              <a:rPr lang="fr-FR" dirty="0" smtClean="0"/>
              <a:t>             -Toilettes adaptées</a:t>
            </a:r>
          </a:p>
          <a:p>
            <a:pPr>
              <a:buNone/>
            </a:pPr>
            <a:r>
              <a:rPr lang="fr-FR" dirty="0" smtClean="0"/>
              <a:t>             -Robinets de lavage nombreux</a:t>
            </a:r>
          </a:p>
          <a:p>
            <a:pPr>
              <a:buNone/>
            </a:pPr>
            <a:r>
              <a:rPr lang="fr-FR" dirty="0" smtClean="0"/>
              <a:t>             -Ventilation</a:t>
            </a:r>
          </a:p>
          <a:p>
            <a:pPr>
              <a:buNone/>
            </a:pPr>
            <a:r>
              <a:rPr lang="fr-FR" dirty="0" smtClean="0"/>
              <a:t>             -Siphon d’évacuation</a:t>
            </a:r>
          </a:p>
          <a:p>
            <a:pPr>
              <a:buNone/>
            </a:pPr>
            <a:r>
              <a:rPr lang="fr-FR" dirty="0" smtClean="0"/>
              <a:t>         </a:t>
            </a:r>
            <a:endParaRPr lang="fr-F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Aération</a:t>
            </a:r>
            <a:endParaRPr lang="fr-FR" dirty="0"/>
          </a:p>
        </p:txBody>
      </p:sp>
      <p:sp>
        <p:nvSpPr>
          <p:cNvPr id="3" name="Espace réservé du contenu 2"/>
          <p:cNvSpPr>
            <a:spLocks noGrp="1"/>
          </p:cNvSpPr>
          <p:nvPr>
            <p:ph idx="1"/>
          </p:nvPr>
        </p:nvSpPr>
        <p:spPr/>
        <p:txBody>
          <a:bodyPr/>
          <a:lstStyle/>
          <a:p>
            <a:pPr>
              <a:buNone/>
            </a:pPr>
            <a:r>
              <a:rPr lang="fr-FR" dirty="0" smtClean="0"/>
              <a:t>   Tous les espaces doivent être bien aérés:</a:t>
            </a:r>
          </a:p>
          <a:p>
            <a:pPr>
              <a:buNone/>
            </a:pPr>
            <a:r>
              <a:rPr lang="fr-FR" dirty="0" smtClean="0"/>
              <a:t>          - Fenêtres en salle de classe, salle de motricité…</a:t>
            </a:r>
          </a:p>
          <a:p>
            <a:pPr>
              <a:buNone/>
            </a:pPr>
            <a:r>
              <a:rPr lang="fr-FR" dirty="0" smtClean="0"/>
              <a:t>         -Cour découverte</a:t>
            </a:r>
          </a:p>
          <a:p>
            <a:pPr>
              <a:buNone/>
            </a:pPr>
            <a:endParaRPr lang="fr-F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Sécurité</a:t>
            </a:r>
            <a:endParaRPr lang="fr-FR" dirty="0"/>
          </a:p>
        </p:txBody>
      </p:sp>
      <p:sp>
        <p:nvSpPr>
          <p:cNvPr id="3" name="Espace réservé du contenu 2"/>
          <p:cNvSpPr>
            <a:spLocks noGrp="1"/>
          </p:cNvSpPr>
          <p:nvPr>
            <p:ph idx="1"/>
          </p:nvPr>
        </p:nvSpPr>
        <p:spPr/>
        <p:txBody>
          <a:bodyPr>
            <a:normAutofit fontScale="70000" lnSpcReduction="20000"/>
          </a:bodyPr>
          <a:lstStyle/>
          <a:p>
            <a:pPr>
              <a:buNone/>
            </a:pPr>
            <a:r>
              <a:rPr lang="fr-FR" dirty="0" smtClean="0"/>
              <a:t>   Plusieurs normes de sécurités doivent être respectées en classe:</a:t>
            </a:r>
          </a:p>
          <a:p>
            <a:pPr>
              <a:buNone/>
            </a:pPr>
            <a:r>
              <a:rPr lang="fr-FR" dirty="0" smtClean="0"/>
              <a:t>            - Ameublement sécurisé(</a:t>
            </a:r>
            <a:r>
              <a:rPr lang="fr-FR" dirty="0" err="1" smtClean="0"/>
              <a:t>tables,chaises</a:t>
            </a:r>
            <a:r>
              <a:rPr lang="fr-FR" dirty="0" smtClean="0"/>
              <a:t>…)</a:t>
            </a:r>
          </a:p>
          <a:p>
            <a:pPr>
              <a:buNone/>
            </a:pPr>
            <a:r>
              <a:rPr lang="fr-FR" dirty="0" smtClean="0"/>
              <a:t>            -Produits dangereux directement sous le contrôle de l’enseignant</a:t>
            </a:r>
          </a:p>
          <a:p>
            <a:pPr>
              <a:buNone/>
            </a:pPr>
            <a:r>
              <a:rPr lang="fr-FR" dirty="0" smtClean="0"/>
              <a:t>            -Portes respectant les normes</a:t>
            </a:r>
          </a:p>
          <a:p>
            <a:pPr>
              <a:buNone/>
            </a:pPr>
            <a:r>
              <a:rPr lang="fr-FR" dirty="0" smtClean="0"/>
              <a:t>            -Fenêtres respectant les normes</a:t>
            </a:r>
          </a:p>
          <a:p>
            <a:pPr>
              <a:buNone/>
            </a:pPr>
            <a:endParaRPr lang="fr-FR" dirty="0" smtClean="0"/>
          </a:p>
          <a:p>
            <a:pPr>
              <a:buNone/>
            </a:pPr>
            <a:r>
              <a:rPr lang="fr-FR" dirty="0" smtClean="0"/>
              <a:t>   </a:t>
            </a:r>
            <a:r>
              <a:rPr lang="fr-FR" sz="4600" b="1" dirty="0" smtClean="0">
                <a:solidFill>
                  <a:srgbClr val="FF0000"/>
                </a:solidFill>
              </a:rPr>
              <a:t>Enseignant reste le garant de la sécurité des enfants dont il a la charge</a:t>
            </a:r>
          </a:p>
          <a:p>
            <a:pPr>
              <a:buNone/>
            </a:pPr>
            <a:r>
              <a:rPr lang="fr-FR" dirty="0" smtClean="0"/>
              <a:t>         </a:t>
            </a:r>
          </a:p>
          <a:p>
            <a:r>
              <a:rPr lang="fr-FR" dirty="0" smtClean="0"/>
              <a:t>     </a:t>
            </a:r>
            <a:endParaRPr lang="fr-F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Ameublement sécurisé</a:t>
            </a:r>
            <a:endParaRPr lang="fr-FR" dirty="0"/>
          </a:p>
        </p:txBody>
      </p:sp>
      <p:sp>
        <p:nvSpPr>
          <p:cNvPr id="3" name="Espace réservé du contenu 2"/>
          <p:cNvSpPr>
            <a:spLocks noGrp="1"/>
          </p:cNvSpPr>
          <p:nvPr>
            <p:ph idx="1"/>
          </p:nvPr>
        </p:nvSpPr>
        <p:spPr/>
        <p:txBody>
          <a:bodyPr/>
          <a:lstStyle/>
          <a:p>
            <a:endParaRPr lang="fr-FR" dirty="0"/>
          </a:p>
        </p:txBody>
      </p:sp>
      <p:pic>
        <p:nvPicPr>
          <p:cNvPr id="1026" name="Picture 2" descr="CrÃ¨che intÃ©rieur de : Photo"/>
          <p:cNvPicPr>
            <a:picLocks noChangeAspect="1" noChangeArrowheads="1"/>
          </p:cNvPicPr>
          <p:nvPr/>
        </p:nvPicPr>
        <p:blipFill>
          <a:blip r:embed="rId2"/>
          <a:srcRect/>
          <a:stretch>
            <a:fillRect/>
          </a:stretch>
        </p:blipFill>
        <p:spPr bwMode="auto">
          <a:xfrm>
            <a:off x="928662" y="1643050"/>
            <a:ext cx="7143800" cy="442915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Pourquoi l’école maternelle</a:t>
            </a:r>
            <a:endParaRPr lang="fr-FR" dirty="0"/>
          </a:p>
        </p:txBody>
      </p:sp>
      <p:sp>
        <p:nvSpPr>
          <p:cNvPr id="3" name="Espace réservé du contenu 2"/>
          <p:cNvSpPr>
            <a:spLocks noGrp="1"/>
          </p:cNvSpPr>
          <p:nvPr>
            <p:ph idx="1"/>
          </p:nvPr>
        </p:nvSpPr>
        <p:spPr/>
        <p:txBody>
          <a:bodyPr>
            <a:normAutofit fontScale="62500" lnSpcReduction="20000"/>
          </a:bodyPr>
          <a:lstStyle/>
          <a:p>
            <a:pPr>
              <a:buNone/>
            </a:pPr>
            <a:r>
              <a:rPr lang="fr-FR" sz="3800" b="1" dirty="0" smtClean="0"/>
              <a:t>Deux objectifs </a:t>
            </a:r>
            <a:r>
              <a:rPr lang="fr-FR" dirty="0" smtClean="0"/>
              <a:t>:</a:t>
            </a:r>
          </a:p>
          <a:p>
            <a:pPr>
              <a:buNone/>
            </a:pPr>
            <a:endParaRPr lang="fr-FR" dirty="0" smtClean="0"/>
          </a:p>
          <a:p>
            <a:pPr>
              <a:buNone/>
            </a:pPr>
            <a:r>
              <a:rPr lang="fr-FR" dirty="0" smtClean="0"/>
              <a:t>1/On considère qu’a  l'école maternelle, l'enfant doit apprendre:</a:t>
            </a:r>
          </a:p>
          <a:p>
            <a:pPr>
              <a:buNone/>
            </a:pPr>
            <a:r>
              <a:rPr lang="fr-FR" dirty="0" smtClean="0"/>
              <a:t>          - les règles de base d'une bonne hygiène de vie (propreté, alimentation)</a:t>
            </a:r>
          </a:p>
          <a:p>
            <a:pPr>
              <a:buNone/>
            </a:pPr>
            <a:r>
              <a:rPr lang="fr-FR" dirty="0" smtClean="0"/>
              <a:t>          - le respect de son corps et de celui des autres.</a:t>
            </a:r>
          </a:p>
          <a:p>
            <a:pPr>
              <a:buNone/>
            </a:pPr>
            <a:r>
              <a:rPr lang="fr-FR" dirty="0" smtClean="0"/>
              <a:t>          -Le respect de son environnement.</a:t>
            </a:r>
          </a:p>
          <a:p>
            <a:pPr>
              <a:buNone/>
            </a:pPr>
            <a:endParaRPr lang="fr-FR" dirty="0" smtClean="0"/>
          </a:p>
          <a:p>
            <a:pPr>
              <a:buNone/>
            </a:pPr>
            <a:r>
              <a:rPr lang="fr-FR" dirty="0" smtClean="0"/>
              <a:t> L’apprentissage des bases de l’hygiène est, donc, inscrit au programme éducatif de la maternelle et fait partie des notions qu'il doit acquérir.</a:t>
            </a:r>
          </a:p>
          <a:p>
            <a:pPr>
              <a:buNone/>
            </a:pPr>
            <a:endParaRPr lang="fr-FR" dirty="0" smtClean="0"/>
          </a:p>
          <a:p>
            <a:pPr>
              <a:buNone/>
            </a:pPr>
            <a:r>
              <a:rPr lang="fr-FR" b="1" dirty="0" smtClean="0"/>
              <a:t>   A la fin de la maternelle, un enfant doit avoir acquis certaines règles d'hygiène corporelle et alimentaire, et appris à respecter la propreté des locaux</a:t>
            </a:r>
            <a:endParaRPr lang="fr-F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endParaRPr lang="fr-FR" dirty="0"/>
          </a:p>
        </p:txBody>
      </p:sp>
      <p:pic>
        <p:nvPicPr>
          <p:cNvPr id="212996" name="Picture 4" descr="800 000 euros investis par la municipalitÃ© pour les Ã©coles ..."/>
          <p:cNvPicPr>
            <a:picLocks noChangeAspect="1" noChangeArrowheads="1"/>
          </p:cNvPicPr>
          <p:nvPr/>
        </p:nvPicPr>
        <p:blipFill>
          <a:blip r:embed="rId2"/>
          <a:srcRect/>
          <a:stretch>
            <a:fillRect/>
          </a:stretch>
        </p:blipFill>
        <p:spPr bwMode="auto">
          <a:xfrm>
            <a:off x="785786" y="785794"/>
            <a:ext cx="7643866" cy="5786478"/>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Sonorisation</a:t>
            </a:r>
            <a:endParaRPr lang="fr-FR" dirty="0"/>
          </a:p>
        </p:txBody>
      </p:sp>
      <p:sp>
        <p:nvSpPr>
          <p:cNvPr id="3" name="Espace réservé du contenu 2"/>
          <p:cNvSpPr>
            <a:spLocks noGrp="1"/>
          </p:cNvSpPr>
          <p:nvPr>
            <p:ph idx="1"/>
          </p:nvPr>
        </p:nvSpPr>
        <p:spPr/>
        <p:txBody>
          <a:bodyPr/>
          <a:lstStyle/>
          <a:p>
            <a:pPr>
              <a:buNone/>
            </a:pPr>
            <a:r>
              <a:rPr lang="fr-FR" dirty="0" smtClean="0"/>
              <a:t> </a:t>
            </a:r>
          </a:p>
          <a:p>
            <a:pPr>
              <a:buNone/>
            </a:pPr>
            <a:r>
              <a:rPr lang="fr-FR" dirty="0" smtClean="0"/>
              <a:t>   Normalement un système de sonorisation doit être mis en place pour empêcher l’introduction de bruits ou sons indésirables, surtout si l’école est située dans un lieu bruyant</a:t>
            </a:r>
            <a:endParaRPr lang="fr-FR"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Structuration</a:t>
            </a:r>
            <a:endParaRPr lang="fr-FR" dirty="0"/>
          </a:p>
        </p:txBody>
      </p:sp>
      <p:sp>
        <p:nvSpPr>
          <p:cNvPr id="3" name="Espace réservé du contenu 2"/>
          <p:cNvSpPr>
            <a:spLocks noGrp="1"/>
          </p:cNvSpPr>
          <p:nvPr>
            <p:ph idx="1"/>
          </p:nvPr>
        </p:nvSpPr>
        <p:spPr/>
        <p:txBody>
          <a:bodyPr/>
          <a:lstStyle/>
          <a:p>
            <a:pPr>
              <a:buNone/>
            </a:pPr>
            <a:r>
              <a:rPr lang="fr-FR" dirty="0" smtClean="0"/>
              <a:t>    </a:t>
            </a:r>
          </a:p>
          <a:p>
            <a:pPr>
              <a:buNone/>
            </a:pPr>
            <a:r>
              <a:rPr lang="fr-FR" dirty="0" smtClean="0"/>
              <a:t>    La structuration de l’école doit normalement être réalisée de façon à ce que l’enseignant puisse visualiser tous les espaces(</a:t>
            </a:r>
            <a:r>
              <a:rPr lang="fr-FR" dirty="0" err="1" smtClean="0"/>
              <a:t>cour,aire</a:t>
            </a:r>
            <a:r>
              <a:rPr lang="fr-FR" dirty="0" smtClean="0"/>
              <a:t> de jeu,….)</a:t>
            </a:r>
            <a:endParaRPr lang="fr-F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Prévention: Définition</a:t>
            </a:r>
            <a:endParaRPr lang="fr-FR" dirty="0"/>
          </a:p>
        </p:txBody>
      </p:sp>
      <p:sp>
        <p:nvSpPr>
          <p:cNvPr id="3" name="Espace réservé du contenu 2"/>
          <p:cNvSpPr>
            <a:spLocks noGrp="1"/>
          </p:cNvSpPr>
          <p:nvPr>
            <p:ph idx="1"/>
          </p:nvPr>
        </p:nvSpPr>
        <p:spPr/>
        <p:txBody>
          <a:bodyPr>
            <a:normAutofit fontScale="77500" lnSpcReduction="20000"/>
          </a:bodyPr>
          <a:lstStyle/>
          <a:p>
            <a:pPr>
              <a:buNone/>
            </a:pPr>
            <a:r>
              <a:rPr lang="fr-FR" dirty="0" smtClean="0"/>
              <a:t>   La prévention désigne l'ensemble des actes et des mesures qui sont mis en place afin de réduire les risques liés aux maladies ou à certains comportements qui s'avèrent néfastes sur la santé.</a:t>
            </a:r>
          </a:p>
          <a:p>
            <a:pPr>
              <a:buNone/>
            </a:pPr>
            <a:r>
              <a:rPr lang="fr-FR" dirty="0" smtClean="0"/>
              <a:t>        - On parle par exemple de prévention dans le domaine de la sécurité routière pour diminuer les risques d'accidents.</a:t>
            </a:r>
          </a:p>
          <a:p>
            <a:pPr>
              <a:buNone/>
            </a:pPr>
            <a:r>
              <a:rPr lang="fr-FR" dirty="0" smtClean="0"/>
              <a:t>       - Dans le domaine de la santé avec toutes les mesures prises pour éviter la survenue ou la propagation d'une maladie (vaccins...)…</a:t>
            </a:r>
          </a:p>
          <a:p>
            <a:pPr>
              <a:buNone/>
            </a:pPr>
            <a:r>
              <a:rPr lang="fr-FR" dirty="0" smtClean="0"/>
              <a:t> </a:t>
            </a:r>
          </a:p>
          <a:p>
            <a:pPr>
              <a:buNone/>
            </a:pPr>
            <a:r>
              <a:rPr lang="fr-FR" dirty="0" smtClean="0"/>
              <a:t>  </a:t>
            </a:r>
            <a:r>
              <a:rPr lang="fr-FR" dirty="0" smtClean="0">
                <a:solidFill>
                  <a:srgbClr val="FF0000"/>
                </a:solidFill>
              </a:rPr>
              <a:t>La prévention à une visée de protection et d'alerte devant un comportement dangereux (fumer, manger trop gras, la sédentarité...).</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Prévention à l’école maternelle:</a:t>
            </a:r>
            <a:endParaRPr lang="fr-FR" dirty="0"/>
          </a:p>
        </p:txBody>
      </p:sp>
      <p:sp>
        <p:nvSpPr>
          <p:cNvPr id="3" name="Espace réservé du contenu 2"/>
          <p:cNvSpPr>
            <a:spLocks noGrp="1"/>
          </p:cNvSpPr>
          <p:nvPr>
            <p:ph idx="1"/>
          </p:nvPr>
        </p:nvSpPr>
        <p:spPr/>
        <p:txBody>
          <a:bodyPr/>
          <a:lstStyle/>
          <a:p>
            <a:endParaRPr lang="fr-FR" dirty="0" smtClean="0"/>
          </a:p>
          <a:p>
            <a:r>
              <a:rPr lang="fr-FR" sz="4000" dirty="0" smtClean="0"/>
              <a:t>Trousse d’urgence</a:t>
            </a:r>
          </a:p>
          <a:p>
            <a:r>
              <a:rPr lang="fr-FR" sz="4000" dirty="0" smtClean="0"/>
              <a:t>Soins d’urgence</a:t>
            </a:r>
          </a:p>
          <a:p>
            <a:r>
              <a:rPr lang="fr-FR" sz="4000" dirty="0" smtClean="0"/>
              <a:t>Enfant malade(maladie chronique)</a:t>
            </a:r>
            <a:endParaRPr lang="fr-FR" sz="40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Pourquoi une tousse d’urgence à l’école maternelle?</a:t>
            </a:r>
            <a:endParaRPr lang="fr-FR" dirty="0"/>
          </a:p>
        </p:txBody>
      </p:sp>
      <p:sp>
        <p:nvSpPr>
          <p:cNvPr id="3" name="Espace réservé du contenu 2"/>
          <p:cNvSpPr>
            <a:spLocks noGrp="1"/>
          </p:cNvSpPr>
          <p:nvPr>
            <p:ph idx="1"/>
          </p:nvPr>
        </p:nvSpPr>
        <p:spPr/>
        <p:txBody>
          <a:bodyPr>
            <a:normAutofit/>
          </a:bodyPr>
          <a:lstStyle/>
          <a:p>
            <a:pPr>
              <a:buNone/>
            </a:pPr>
            <a:r>
              <a:rPr lang="fr-FR" dirty="0" smtClean="0"/>
              <a:t>   </a:t>
            </a:r>
          </a:p>
          <a:p>
            <a:pPr>
              <a:buNone/>
            </a:pPr>
            <a:r>
              <a:rPr lang="fr-FR" dirty="0" smtClean="0"/>
              <a:t>    Dans une école maternelle, le risque d’accident reste présent malgré la vigilance du corps éducatif, car les enfants sont encore petits et donc ils ne mesurent pas le danger que peut présenter leur environnement.</a:t>
            </a:r>
          </a:p>
          <a:p>
            <a:endParaRPr lang="fr-FR"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TROUSSE DE PREMIERS SECOURS </a:t>
            </a:r>
            <a:endParaRPr lang="fr-FR" dirty="0"/>
          </a:p>
        </p:txBody>
      </p:sp>
      <p:sp>
        <p:nvSpPr>
          <p:cNvPr id="3" name="Espace réservé du contenu 2"/>
          <p:cNvSpPr>
            <a:spLocks noGrp="1"/>
          </p:cNvSpPr>
          <p:nvPr>
            <p:ph idx="1"/>
          </p:nvPr>
        </p:nvSpPr>
        <p:spPr/>
        <p:txBody>
          <a:bodyPr>
            <a:normAutofit fontScale="25000" lnSpcReduction="20000"/>
          </a:bodyPr>
          <a:lstStyle/>
          <a:p>
            <a:pPr>
              <a:buNone/>
            </a:pPr>
            <a:r>
              <a:rPr lang="fr-FR" dirty="0" smtClean="0"/>
              <a:t/>
            </a:r>
            <a:br>
              <a:rPr lang="fr-FR" dirty="0" smtClean="0"/>
            </a:br>
            <a:r>
              <a:rPr lang="fr-FR" sz="7200" dirty="0" smtClean="0">
                <a:solidFill>
                  <a:srgbClr val="FF0000"/>
                </a:solidFill>
              </a:rPr>
              <a:t>Toutes les écoles doivent avoir une trousse de 1ers secours qu’il convient d’emporter en cas de déplacement à l’extérieur. Elle doit comporter au minimum :</a:t>
            </a:r>
          </a:p>
          <a:p>
            <a:pPr>
              <a:buNone/>
            </a:pPr>
            <a:r>
              <a:rPr lang="fr-FR" sz="7200" dirty="0" smtClean="0">
                <a:solidFill>
                  <a:srgbClr val="FF0000"/>
                </a:solidFill>
              </a:rPr>
              <a:t>      </a:t>
            </a:r>
          </a:p>
          <a:p>
            <a:endParaRPr lang="fr-FR" sz="7200" dirty="0" smtClean="0"/>
          </a:p>
          <a:p>
            <a:pPr>
              <a:buNone/>
            </a:pPr>
            <a:r>
              <a:rPr lang="fr-FR" sz="7200" dirty="0" smtClean="0"/>
              <a:t>        • Ciseaux                                                                                      • Mouchoirs en papier                                                               </a:t>
            </a:r>
          </a:p>
          <a:p>
            <a:pPr>
              <a:buNone/>
            </a:pPr>
            <a:r>
              <a:rPr lang="fr-FR" sz="7200" dirty="0" smtClean="0"/>
              <a:t>        • Sacs plastiques et gants jetables                                          • Savon liquide                      </a:t>
            </a:r>
          </a:p>
          <a:p>
            <a:pPr>
              <a:buNone/>
            </a:pPr>
            <a:r>
              <a:rPr lang="fr-FR" sz="7200" dirty="0" smtClean="0"/>
              <a:t>        • Un antiseptique non coloré (uni doses stériles)                 • Sparadrap</a:t>
            </a:r>
          </a:p>
          <a:p>
            <a:pPr>
              <a:buNone/>
            </a:pPr>
            <a:r>
              <a:rPr lang="fr-FR" sz="7200" dirty="0" smtClean="0"/>
              <a:t>        • Eosine </a:t>
            </a:r>
            <a:r>
              <a:rPr lang="fr-FR" sz="7200" dirty="0" err="1" smtClean="0"/>
              <a:t>disodique</a:t>
            </a:r>
            <a:r>
              <a:rPr lang="fr-FR" sz="7200" dirty="0" smtClean="0"/>
              <a:t> (uni doses stériles)                                    • Pince à échardes</a:t>
            </a:r>
          </a:p>
          <a:p>
            <a:pPr>
              <a:buNone/>
            </a:pPr>
            <a:r>
              <a:rPr lang="fr-FR" sz="7200" dirty="0" smtClean="0"/>
              <a:t>        • Des compresses individuelles purifiées</a:t>
            </a:r>
          </a:p>
          <a:p>
            <a:pPr>
              <a:buNone/>
            </a:pPr>
            <a:r>
              <a:rPr lang="fr-FR" sz="7200" dirty="0" smtClean="0"/>
              <a:t>        • Des pansements adhésifs hypoallergiques/</a:t>
            </a:r>
          </a:p>
          <a:p>
            <a:pPr>
              <a:buNone/>
            </a:pPr>
            <a:r>
              <a:rPr lang="fr-FR" sz="7200" dirty="0" smtClean="0"/>
              <a:t>           bandes de gaze/filets à pansement/écharpe de 90cm.</a:t>
            </a:r>
          </a:p>
          <a:p>
            <a:pPr>
              <a:buNone/>
            </a:pPr>
            <a:r>
              <a:rPr lang="fr-FR" sz="7200" dirty="0" smtClean="0"/>
              <a:t>        • Une couverture de survie ou iso thermique                        • Coussin réfrigérant</a:t>
            </a:r>
          </a:p>
          <a:p>
            <a:pPr>
              <a:buNone/>
            </a:pPr>
            <a:r>
              <a:rPr lang="fr-FR" sz="7200" dirty="0" smtClean="0"/>
              <a:t>        • Pansements compressifs                                                         • Thermomètre frontal  </a:t>
            </a:r>
          </a:p>
          <a:p>
            <a:pPr>
              <a:buNone/>
            </a:pPr>
            <a:r>
              <a:rPr lang="fr-FR" sz="7200" dirty="0" smtClean="0"/>
              <a:t>        • Les traitements des enfants faisant l'objet </a:t>
            </a:r>
          </a:p>
          <a:p>
            <a:pPr>
              <a:buNone/>
            </a:pPr>
            <a:r>
              <a:rPr lang="fr-FR" sz="7200" dirty="0" smtClean="0"/>
              <a:t>          d'un Projet d’Accueil Individualisé </a:t>
            </a:r>
          </a:p>
          <a:p>
            <a:pPr>
              <a:buNone/>
            </a:pPr>
            <a:r>
              <a:rPr lang="fr-FR" sz="7200" dirty="0" smtClean="0"/>
              <a:t>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Remarque:</a:t>
            </a:r>
            <a:endParaRPr lang="fr-FR" dirty="0"/>
          </a:p>
        </p:txBody>
      </p:sp>
      <p:sp>
        <p:nvSpPr>
          <p:cNvPr id="3" name="Espace réservé du contenu 2"/>
          <p:cNvSpPr>
            <a:spLocks noGrp="1"/>
          </p:cNvSpPr>
          <p:nvPr>
            <p:ph idx="1"/>
          </p:nvPr>
        </p:nvSpPr>
        <p:spPr/>
        <p:txBody>
          <a:bodyPr/>
          <a:lstStyle/>
          <a:p>
            <a:pPr>
              <a:buNone/>
            </a:pPr>
            <a:r>
              <a:rPr lang="fr-FR" dirty="0" smtClean="0"/>
              <a:t>    Il est nécessaire de la vérifier et de la renouveler régulièrement Tout autre médicament est exclu (un médicament n’est jamais inoffensif et peut provoquer des effets indésirables) En cas de sortie scolaire, ne pas oublier la trousse à laquelle il convient d’ajouter, s’il y a lieu, les PAI et les médicaments prescrits dans ce cadre. </a:t>
            </a:r>
            <a:endParaRPr lang="fr-FR"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Trousse d’urgence</a:t>
            </a:r>
            <a:endParaRPr lang="fr-FR" dirty="0"/>
          </a:p>
        </p:txBody>
      </p:sp>
      <p:sp>
        <p:nvSpPr>
          <p:cNvPr id="3" name="Espace réservé du contenu 2"/>
          <p:cNvSpPr>
            <a:spLocks noGrp="1"/>
          </p:cNvSpPr>
          <p:nvPr>
            <p:ph idx="1"/>
          </p:nvPr>
        </p:nvSpPr>
        <p:spPr/>
        <p:txBody>
          <a:bodyPr/>
          <a:lstStyle/>
          <a:p>
            <a:endParaRPr lang="fr-FR"/>
          </a:p>
        </p:txBody>
      </p:sp>
      <p:pic>
        <p:nvPicPr>
          <p:cNvPr id="1026" name="Picture 2" descr="Résultat de recherche d'images pour &quot;trousse d urgence à l' école maternelle image&quot;"/>
          <p:cNvPicPr>
            <a:picLocks noChangeAspect="1" noChangeArrowheads="1"/>
          </p:cNvPicPr>
          <p:nvPr/>
        </p:nvPicPr>
        <p:blipFill>
          <a:blip r:embed="rId2"/>
          <a:srcRect/>
          <a:stretch>
            <a:fillRect/>
          </a:stretch>
        </p:blipFill>
        <p:spPr bwMode="auto">
          <a:xfrm>
            <a:off x="428596" y="1643050"/>
            <a:ext cx="8501122" cy="4500594"/>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Soins d’urgence</a:t>
            </a:r>
            <a:endParaRPr lang="fr-FR" dirty="0"/>
          </a:p>
        </p:txBody>
      </p:sp>
      <p:sp>
        <p:nvSpPr>
          <p:cNvPr id="3" name="Espace réservé du contenu 2"/>
          <p:cNvSpPr>
            <a:spLocks noGrp="1"/>
          </p:cNvSpPr>
          <p:nvPr>
            <p:ph idx="1"/>
          </p:nvPr>
        </p:nvSpPr>
        <p:spPr/>
        <p:txBody>
          <a:bodyPr/>
          <a:lstStyle/>
          <a:p>
            <a:pPr>
              <a:buNone/>
            </a:pPr>
            <a:r>
              <a:rPr lang="fr-FR" dirty="0" smtClean="0"/>
              <a:t>   </a:t>
            </a:r>
          </a:p>
          <a:p>
            <a:pPr>
              <a:buNone/>
            </a:pPr>
            <a:r>
              <a:rPr lang="fr-FR" dirty="0" smtClean="0"/>
              <a:t>     </a:t>
            </a:r>
            <a:r>
              <a:rPr lang="fr-FR" sz="3600" dirty="0" smtClean="0">
                <a:solidFill>
                  <a:srgbClr val="FF0000"/>
                </a:solidFill>
              </a:rPr>
              <a:t>L’enseignant de maternelle ne doit pas:</a:t>
            </a:r>
          </a:p>
          <a:p>
            <a:pPr>
              <a:buNone/>
            </a:pPr>
            <a:r>
              <a:rPr lang="fr-FR" sz="3600" dirty="0" smtClean="0">
                <a:solidFill>
                  <a:srgbClr val="FF0000"/>
                </a:solidFill>
              </a:rPr>
              <a:t>            -  se substituer au médecin (en aucun cas)</a:t>
            </a:r>
          </a:p>
          <a:p>
            <a:pPr>
              <a:buNone/>
            </a:pPr>
            <a:r>
              <a:rPr lang="fr-FR" sz="3600" dirty="0" smtClean="0">
                <a:solidFill>
                  <a:srgbClr val="FF0000"/>
                </a:solidFill>
              </a:rPr>
              <a:t>            - ne doit pas donner de médicaments sauf pour les cas de traitements individualisé </a:t>
            </a:r>
            <a:endParaRPr lang="fr-FR" sz="3600"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Pourquoi la maternelle?</a:t>
            </a:r>
            <a:endParaRPr lang="fr-FR" dirty="0"/>
          </a:p>
        </p:txBody>
      </p:sp>
      <p:sp>
        <p:nvSpPr>
          <p:cNvPr id="3" name="Espace réservé du contenu 2"/>
          <p:cNvSpPr>
            <a:spLocks noGrp="1"/>
          </p:cNvSpPr>
          <p:nvPr>
            <p:ph idx="1"/>
          </p:nvPr>
        </p:nvSpPr>
        <p:spPr/>
        <p:txBody>
          <a:bodyPr/>
          <a:lstStyle/>
          <a:p>
            <a:pPr>
              <a:buNone/>
            </a:pPr>
            <a:r>
              <a:rPr lang="fr-FR" dirty="0" smtClean="0"/>
              <a:t>  2/Les élèves de maternelle étant des enfants en bas </a:t>
            </a:r>
            <a:r>
              <a:rPr lang="fr-FR" dirty="0" err="1" smtClean="0"/>
              <a:t>age,ils</a:t>
            </a:r>
            <a:r>
              <a:rPr lang="fr-FR" dirty="0" smtClean="0"/>
              <a:t> n’ont donc pas encore acquis une autonomie qui leur permet de se prendre en charge et d’</a:t>
            </a:r>
            <a:r>
              <a:rPr lang="fr-FR" dirty="0" err="1" smtClean="0"/>
              <a:t>etre</a:t>
            </a:r>
            <a:r>
              <a:rPr lang="fr-FR" dirty="0" smtClean="0"/>
              <a:t> responsable de la propreté et la sécurité de leur corps. L’enseignant est de ce fait le premier responsable quant à la sécurité corporelle de l’enfant au sein de la classe</a:t>
            </a:r>
            <a:endParaRPr lang="fr-F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Soins d’urgence</a:t>
            </a:r>
            <a:endParaRPr lang="fr-FR" dirty="0"/>
          </a:p>
        </p:txBody>
      </p:sp>
      <p:sp>
        <p:nvSpPr>
          <p:cNvPr id="3" name="Espace réservé du contenu 2"/>
          <p:cNvSpPr>
            <a:spLocks noGrp="1"/>
          </p:cNvSpPr>
          <p:nvPr>
            <p:ph idx="1"/>
          </p:nvPr>
        </p:nvSpPr>
        <p:spPr/>
        <p:txBody>
          <a:bodyPr/>
          <a:lstStyle/>
          <a:p>
            <a:pPr>
              <a:buNone/>
            </a:pPr>
            <a:r>
              <a:rPr lang="fr-FR" dirty="0" smtClean="0"/>
              <a:t>     </a:t>
            </a:r>
          </a:p>
          <a:p>
            <a:pPr>
              <a:buNone/>
            </a:pPr>
            <a:r>
              <a:rPr lang="fr-FR" dirty="0" smtClean="0"/>
              <a:t>    </a:t>
            </a:r>
            <a:r>
              <a:rPr lang="fr-FR" dirty="0" smtClean="0">
                <a:solidFill>
                  <a:srgbClr val="FF0000"/>
                </a:solidFill>
              </a:rPr>
              <a:t>Un enseignant en maternelle doit:</a:t>
            </a:r>
          </a:p>
          <a:p>
            <a:pPr>
              <a:buNone/>
            </a:pPr>
            <a:r>
              <a:rPr lang="fr-FR" dirty="0" smtClean="0">
                <a:solidFill>
                  <a:srgbClr val="FF0000"/>
                </a:solidFill>
              </a:rPr>
              <a:t>               -savoir faire face aux petites blessures résultant des accidents qui peuvent survenir à l’école.</a:t>
            </a:r>
          </a:p>
          <a:p>
            <a:pPr>
              <a:buNone/>
            </a:pPr>
            <a:r>
              <a:rPr lang="fr-FR" dirty="0" smtClean="0">
                <a:solidFill>
                  <a:srgbClr val="FF0000"/>
                </a:solidFill>
              </a:rPr>
              <a:t>               -faire appel au médecin ou aux urgences si la blessure(ou maladie ou autre) est grave</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lstStyle/>
          <a:p>
            <a:r>
              <a:rPr lang="fr-FR" dirty="0" smtClean="0"/>
              <a:t>Soins d’urgence courants:</a:t>
            </a:r>
            <a:endParaRPr lang="fr-FR" dirty="0"/>
          </a:p>
        </p:txBody>
      </p:sp>
      <p:sp>
        <p:nvSpPr>
          <p:cNvPr id="3" name="Espace réservé du contenu 2"/>
          <p:cNvSpPr>
            <a:spLocks noGrp="1"/>
          </p:cNvSpPr>
          <p:nvPr>
            <p:ph idx="1"/>
          </p:nvPr>
        </p:nvSpPr>
        <p:spPr/>
        <p:txBody>
          <a:bodyPr>
            <a:normAutofit/>
          </a:bodyPr>
          <a:lstStyle/>
          <a:p>
            <a:endParaRPr lang="fr-FR" dirty="0" smtClean="0"/>
          </a:p>
          <a:p>
            <a:endParaRPr lang="fr-FR" dirty="0"/>
          </a:p>
        </p:txBody>
      </p:sp>
      <p:graphicFrame>
        <p:nvGraphicFramePr>
          <p:cNvPr id="4" name="Tableau 3"/>
          <p:cNvGraphicFramePr>
            <a:graphicFrameLocks noGrp="1"/>
          </p:cNvGraphicFramePr>
          <p:nvPr/>
        </p:nvGraphicFramePr>
        <p:xfrm>
          <a:off x="428596" y="1179166"/>
          <a:ext cx="8072494" cy="5178793"/>
        </p:xfrm>
        <a:graphic>
          <a:graphicData uri="http://schemas.openxmlformats.org/drawingml/2006/table">
            <a:tbl>
              <a:tblPr firstRow="1" bandRow="1">
                <a:tableStyleId>{5C22544A-7EE6-4342-B048-85BDC9FD1C3A}</a:tableStyleId>
              </a:tblPr>
              <a:tblGrid>
                <a:gridCol w="4036247"/>
                <a:gridCol w="4036247"/>
              </a:tblGrid>
              <a:tr h="423913">
                <a:tc>
                  <a:txBody>
                    <a:bodyPr/>
                    <a:lstStyle/>
                    <a:p>
                      <a:r>
                        <a:rPr lang="fr-FR" dirty="0" smtClean="0"/>
                        <a:t>Type de blessure</a:t>
                      </a:r>
                      <a:endParaRPr lang="fr-FR" dirty="0"/>
                    </a:p>
                  </a:txBody>
                  <a:tcPr/>
                </a:tc>
                <a:tc>
                  <a:txBody>
                    <a:bodyPr/>
                    <a:lstStyle/>
                    <a:p>
                      <a:r>
                        <a:rPr lang="fr-FR" dirty="0" smtClean="0"/>
                        <a:t>Soin adéquat</a:t>
                      </a:r>
                      <a:endParaRPr lang="fr-FR" dirty="0"/>
                    </a:p>
                  </a:txBody>
                  <a:tcPr/>
                </a:tc>
              </a:tr>
              <a:tr h="2166014">
                <a:tc>
                  <a:txBody>
                    <a:bodyPr/>
                    <a:lstStyle/>
                    <a:p>
                      <a:r>
                        <a:rPr lang="fr-FR" dirty="0" smtClean="0"/>
                        <a:t>Plaie </a:t>
                      </a:r>
                      <a:r>
                        <a:rPr lang="ar-AE" dirty="0" smtClean="0"/>
                        <a:t>جرح</a:t>
                      </a:r>
                      <a:endParaRPr lang="fr-FR" dirty="0"/>
                    </a:p>
                  </a:txBody>
                  <a:tcPr/>
                </a:tc>
                <a:tc>
                  <a:txBody>
                    <a:bodyPr/>
                    <a:lstStyle/>
                    <a:p>
                      <a:r>
                        <a:rPr lang="fr-FR" dirty="0" smtClean="0"/>
                        <a:t>-Se laver les mains à l’eau et au savon</a:t>
                      </a:r>
                    </a:p>
                    <a:p>
                      <a:r>
                        <a:rPr lang="fr-FR" dirty="0" smtClean="0"/>
                        <a:t>-Mettre des gants s’il y a saignement</a:t>
                      </a:r>
                    </a:p>
                    <a:p>
                      <a:r>
                        <a:rPr lang="fr-FR" dirty="0" smtClean="0"/>
                        <a:t>-Nettoyer la blessure à l’eau et au savon en utilisant une compresse</a:t>
                      </a:r>
                    </a:p>
                    <a:p>
                      <a:r>
                        <a:rPr lang="fr-FR" dirty="0" smtClean="0"/>
                        <a:t>-Nettoyer</a:t>
                      </a:r>
                      <a:r>
                        <a:rPr lang="fr-FR" baseline="0" dirty="0" smtClean="0"/>
                        <a:t> éventuellement avec un antiseptique(</a:t>
                      </a:r>
                      <a:r>
                        <a:rPr lang="fr-FR" baseline="0" dirty="0" err="1" smtClean="0"/>
                        <a:t>hexomédine</a:t>
                      </a:r>
                      <a:r>
                        <a:rPr lang="fr-FR" baseline="0" dirty="0" smtClean="0"/>
                        <a:t>)</a:t>
                      </a:r>
                    </a:p>
                    <a:p>
                      <a:r>
                        <a:rPr lang="fr-FR" baseline="0" dirty="0" smtClean="0"/>
                        <a:t>-Mettre un pansement stérile</a:t>
                      </a:r>
                      <a:endParaRPr lang="fr-FR" dirty="0" smtClean="0"/>
                    </a:p>
                    <a:p>
                      <a:endParaRPr lang="fr-FR" dirty="0"/>
                    </a:p>
                  </a:txBody>
                  <a:tcPr/>
                </a:tc>
              </a:tr>
              <a:tr h="606484">
                <a:tc>
                  <a:txBody>
                    <a:bodyPr/>
                    <a:lstStyle/>
                    <a:p>
                      <a:r>
                        <a:rPr lang="fr-FR" dirty="0" smtClean="0"/>
                        <a:t>Contusion </a:t>
                      </a:r>
                      <a:r>
                        <a:rPr lang="ar-AE" dirty="0" smtClean="0"/>
                        <a:t>كدمة</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Placer un coussin réfrigérant</a:t>
                      </a:r>
                    </a:p>
                    <a:p>
                      <a:endParaRPr lang="fr-FR" dirty="0"/>
                    </a:p>
                  </a:txBody>
                  <a:tcPr/>
                </a:tc>
              </a:tr>
              <a:tr h="606484">
                <a:tc>
                  <a:txBody>
                    <a:bodyPr/>
                    <a:lstStyle/>
                    <a:p>
                      <a:r>
                        <a:rPr lang="fr-FR" dirty="0" smtClean="0"/>
                        <a:t>Brûlure </a:t>
                      </a:r>
                      <a:r>
                        <a:rPr lang="ar-AE" dirty="0" smtClean="0"/>
                        <a:t>حرق</a:t>
                      </a:r>
                      <a:endParaRPr lang="fr-FR" dirty="0"/>
                    </a:p>
                  </a:txBody>
                  <a:tcPr/>
                </a:tc>
                <a:tc>
                  <a:txBody>
                    <a:bodyPr/>
                    <a:lstStyle/>
                    <a:p>
                      <a:r>
                        <a:rPr lang="fr-FR" dirty="0" smtClean="0"/>
                        <a:t>-Refroidir</a:t>
                      </a:r>
                      <a:r>
                        <a:rPr lang="fr-FR" baseline="0" dirty="0" smtClean="0"/>
                        <a:t> à l’eau du robinet</a:t>
                      </a:r>
                    </a:p>
                    <a:p>
                      <a:r>
                        <a:rPr lang="fr-FR" baseline="0" dirty="0" smtClean="0"/>
                        <a:t>-Placer un pansement humide</a:t>
                      </a:r>
                      <a:endParaRPr lang="fr-FR" dirty="0"/>
                    </a:p>
                  </a:txBody>
                  <a:tcPr/>
                </a:tc>
              </a:tr>
              <a:tr h="1126327">
                <a:tc>
                  <a:txBody>
                    <a:bodyPr/>
                    <a:lstStyle/>
                    <a:p>
                      <a:r>
                        <a:rPr lang="fr-FR" dirty="0" smtClean="0"/>
                        <a:t>Piqure d’insecte </a:t>
                      </a:r>
                      <a:r>
                        <a:rPr lang="ar-AE" dirty="0" smtClean="0"/>
                        <a:t>لدغة الحشرات</a:t>
                      </a:r>
                      <a:endParaRPr lang="fr-FR" dirty="0"/>
                    </a:p>
                  </a:txBody>
                  <a:tcPr/>
                </a:tc>
                <a:tc>
                  <a:txBody>
                    <a:bodyPr/>
                    <a:lstStyle/>
                    <a:p>
                      <a:r>
                        <a:rPr lang="fr-FR" dirty="0" smtClean="0"/>
                        <a:t>-Surveiller s’il y a réaction allergique</a:t>
                      </a:r>
                    </a:p>
                    <a:p>
                      <a:r>
                        <a:rPr lang="fr-FR" dirty="0" smtClean="0"/>
                        <a:t>-Si la piqure se situe dans une partie du corps telle que la gorge prendre les mesures d’urgence nécessaires</a:t>
                      </a:r>
                      <a:endParaRPr lang="fr-FR" dirty="0"/>
                    </a:p>
                  </a:txBody>
                  <a:tcPr/>
                </a:tc>
              </a:tr>
            </a:tbl>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Soins d’urgence(suite)</a:t>
            </a:r>
            <a:endParaRPr lang="fr-FR" dirty="0"/>
          </a:p>
        </p:txBody>
      </p:sp>
      <p:sp>
        <p:nvSpPr>
          <p:cNvPr id="3" name="Espace réservé du contenu 2"/>
          <p:cNvSpPr>
            <a:spLocks noGrp="1"/>
          </p:cNvSpPr>
          <p:nvPr>
            <p:ph idx="1"/>
          </p:nvPr>
        </p:nvSpPr>
        <p:spPr/>
        <p:txBody>
          <a:bodyPr>
            <a:normAutofit fontScale="62500" lnSpcReduction="20000"/>
          </a:bodyPr>
          <a:lstStyle/>
          <a:p>
            <a:pPr>
              <a:buNone/>
            </a:pPr>
            <a:r>
              <a:rPr lang="fr-FR" dirty="0" smtClean="0"/>
              <a:t>    D’autres accidents peuvent survenir:</a:t>
            </a:r>
          </a:p>
          <a:p>
            <a:pPr>
              <a:buNone/>
            </a:pPr>
            <a:r>
              <a:rPr lang="fr-FR" sz="2900" dirty="0" smtClean="0"/>
              <a:t>         </a:t>
            </a:r>
            <a:r>
              <a:rPr lang="fr-FR" sz="2900" b="1" dirty="0" smtClean="0"/>
              <a:t>-  </a:t>
            </a:r>
            <a:r>
              <a:rPr lang="fr-FR" sz="2900" b="1" u="sng" dirty="0" smtClean="0"/>
              <a:t>Saignements du nez</a:t>
            </a:r>
            <a:r>
              <a:rPr lang="fr-FR" sz="2900" dirty="0" smtClean="0"/>
              <a:t>: Un saignement de nez s'appelle une </a:t>
            </a:r>
            <a:r>
              <a:rPr lang="fr-FR" sz="2900" b="1" dirty="0" smtClean="0"/>
              <a:t>épistaxis </a:t>
            </a:r>
            <a:r>
              <a:rPr lang="ar-AE" sz="2900" b="1" dirty="0" smtClean="0"/>
              <a:t>رعاف</a:t>
            </a:r>
            <a:r>
              <a:rPr lang="fr-FR" sz="2900" dirty="0" smtClean="0"/>
              <a:t>, c'est une hémorragie extériorisée par les fosses nasales. Il faut </a:t>
            </a:r>
            <a:r>
              <a:rPr lang="fr-FR" sz="2900" b="1" dirty="0" smtClean="0">
                <a:solidFill>
                  <a:srgbClr val="FF0000"/>
                </a:solidFill>
              </a:rPr>
              <a:t>rassurer l'enfant</a:t>
            </a:r>
            <a:r>
              <a:rPr lang="fr-FR" sz="2900" dirty="0" smtClean="0"/>
              <a:t> car la vue du sang peut l'inquiéter et lui proposer de s'asseoir avant d'enfiler des gants « chirurgicaux » à usage unique. Il faut demander à l'enfant de se moucher doucement et de </a:t>
            </a:r>
            <a:r>
              <a:rPr lang="fr-FR" sz="2900" b="1" dirty="0" smtClean="0">
                <a:solidFill>
                  <a:srgbClr val="FF0000"/>
                </a:solidFill>
              </a:rPr>
              <a:t>pencher la tête vers l'avant</a:t>
            </a:r>
            <a:r>
              <a:rPr lang="fr-FR" sz="2900" dirty="0" smtClean="0"/>
              <a:t>, puis </a:t>
            </a:r>
            <a:r>
              <a:rPr lang="fr-FR" sz="2900" b="1" dirty="0" smtClean="0">
                <a:solidFill>
                  <a:srgbClr val="FF0000"/>
                </a:solidFill>
              </a:rPr>
              <a:t>presser délicatement la narine qui saigne.</a:t>
            </a:r>
          </a:p>
          <a:p>
            <a:pPr>
              <a:buNone/>
            </a:pPr>
            <a:endParaRPr lang="fr-FR" sz="2900" dirty="0" smtClean="0"/>
          </a:p>
          <a:p>
            <a:pPr>
              <a:buNone/>
            </a:pPr>
            <a:r>
              <a:rPr lang="fr-FR" sz="2900" dirty="0" smtClean="0"/>
              <a:t>         -</a:t>
            </a:r>
            <a:r>
              <a:rPr lang="fr-FR" sz="2900" b="1" u="sng" dirty="0" smtClean="0"/>
              <a:t>Vomissement </a:t>
            </a:r>
            <a:r>
              <a:rPr lang="ar-AE" sz="2900" b="1" u="sng" dirty="0" smtClean="0"/>
              <a:t>قيء</a:t>
            </a:r>
            <a:r>
              <a:rPr lang="fr-FR" sz="2900" dirty="0" smtClean="0"/>
              <a:t>: L'enfant qui vomit doit également être rassuré. Il faut essayer de comprendre pourquoi il vomit : qu'a-t-il bu, mangé ? Il convient de le nettoyer et </a:t>
            </a:r>
            <a:r>
              <a:rPr lang="fr-FR" sz="2900" b="1" dirty="0" smtClean="0">
                <a:solidFill>
                  <a:srgbClr val="FF0000"/>
                </a:solidFill>
              </a:rPr>
              <a:t>prendre des mesure d’urgence si les vomissements persistent</a:t>
            </a:r>
            <a:r>
              <a:rPr lang="fr-FR" sz="2900" dirty="0" smtClean="0"/>
              <a:t> : il y a alors un risque d'intoxication alimentaire.</a:t>
            </a:r>
          </a:p>
          <a:p>
            <a:pPr>
              <a:buNone/>
            </a:pPr>
            <a:endParaRPr lang="fr-FR" sz="2900" dirty="0" smtClean="0"/>
          </a:p>
          <a:p>
            <a:pPr fontAlgn="base">
              <a:buNone/>
            </a:pPr>
            <a:r>
              <a:rPr lang="fr-FR" sz="2900" dirty="0" smtClean="0"/>
              <a:t>         - </a:t>
            </a:r>
            <a:r>
              <a:rPr lang="fr-FR" sz="2900" b="1" u="sng" dirty="0" smtClean="0"/>
              <a:t>Corps étranger avalé</a:t>
            </a:r>
            <a:r>
              <a:rPr lang="fr-FR" sz="2900" dirty="0" smtClean="0"/>
              <a:t>: donner d'abord </a:t>
            </a:r>
            <a:r>
              <a:rPr lang="fr-FR" sz="2900" b="1" dirty="0" smtClean="0"/>
              <a:t>cinq claques vigoureuses dans le dos</a:t>
            </a:r>
            <a:r>
              <a:rPr lang="fr-FR" sz="2900" dirty="0" smtClean="0"/>
              <a:t>, entre les deux omoplates, avec la paume de la main ;</a:t>
            </a:r>
          </a:p>
          <a:p>
            <a:pPr fontAlgn="base">
              <a:buNone/>
            </a:pPr>
            <a:r>
              <a:rPr lang="fr-FR" sz="2900" dirty="0" smtClean="0"/>
              <a:t>    puis appliquer si nécessaire la </a:t>
            </a:r>
            <a:r>
              <a:rPr lang="fr-FR" sz="2900" b="1" dirty="0" smtClean="0"/>
              <a:t>méthode de </a:t>
            </a:r>
            <a:r>
              <a:rPr lang="fr-FR" sz="2900" b="1" dirty="0" err="1" smtClean="0"/>
              <a:t>Heimlich</a:t>
            </a:r>
            <a:r>
              <a:rPr lang="fr-FR" sz="2900" dirty="0" smtClean="0"/>
              <a:t>, qui consiste à comprimer, avec les deux mains placées l'une sur l'autre, d'un coup assez sec, l'abdomen de l'enfant, entre le nombril et le thorax, en se tenant dans son dos.</a:t>
            </a:r>
          </a:p>
          <a:p>
            <a:pPr>
              <a:buNone/>
            </a:pPr>
            <a:endParaRPr lang="fr-FR"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Méthode de </a:t>
            </a:r>
            <a:r>
              <a:rPr lang="fr-FR" dirty="0" err="1" smtClean="0"/>
              <a:t>Heimlich</a:t>
            </a:r>
            <a:endParaRPr lang="fr-FR" dirty="0"/>
          </a:p>
        </p:txBody>
      </p:sp>
      <p:pic>
        <p:nvPicPr>
          <p:cNvPr id="4" name="videoplayback.mp4">
            <a:hlinkClick r:id="" action="ppaction://media"/>
          </p:cNvPr>
          <p:cNvPicPr>
            <a:picLocks noGrp="1" noRot="1" noChangeAspect="1"/>
          </p:cNvPicPr>
          <p:nvPr>
            <p:ph idx="1"/>
            <a:videoFile r:link="rId1"/>
          </p:nvPr>
        </p:nvPicPr>
        <p:blipFill>
          <a:blip r:embed="rId3"/>
          <a:stretch>
            <a:fillRect/>
          </a:stretch>
        </p:blipFill>
        <p:spPr>
          <a:xfrm>
            <a:off x="1142976" y="1428736"/>
            <a:ext cx="6715172" cy="471490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Soins d’urgence(suite)</a:t>
            </a:r>
            <a:endParaRPr lang="fr-FR" dirty="0"/>
          </a:p>
        </p:txBody>
      </p:sp>
      <p:sp>
        <p:nvSpPr>
          <p:cNvPr id="3" name="Espace réservé du contenu 2"/>
          <p:cNvSpPr>
            <a:spLocks noGrp="1"/>
          </p:cNvSpPr>
          <p:nvPr>
            <p:ph idx="1"/>
          </p:nvPr>
        </p:nvSpPr>
        <p:spPr/>
        <p:txBody>
          <a:bodyPr/>
          <a:lstStyle/>
          <a:p>
            <a:endParaRPr lang="fr-FR" dirty="0" smtClean="0"/>
          </a:p>
          <a:p>
            <a:r>
              <a:rPr lang="fr-FR" dirty="0" smtClean="0"/>
              <a:t>En cas de fièvre l’enseignant de maternelle </a:t>
            </a:r>
            <a:r>
              <a:rPr lang="fr-FR" b="1" dirty="0" smtClean="0">
                <a:solidFill>
                  <a:srgbClr val="FF0000"/>
                </a:solidFill>
              </a:rPr>
              <a:t>n’est pas habilité a donner à l’enfant un médicament pour faire baisser la fièvre.</a:t>
            </a:r>
          </a:p>
          <a:p>
            <a:endParaRPr lang="fr-FR" dirty="0" smtClean="0"/>
          </a:p>
          <a:p>
            <a:r>
              <a:rPr lang="fr-FR" dirty="0" smtClean="0"/>
              <a:t>Il doit </a:t>
            </a:r>
            <a:r>
              <a:rPr lang="fr-FR" b="1" dirty="0" smtClean="0">
                <a:solidFill>
                  <a:srgbClr val="FF0000"/>
                </a:solidFill>
              </a:rPr>
              <a:t>avertir immédiatement les parents </a:t>
            </a:r>
            <a:r>
              <a:rPr lang="fr-FR" dirty="0" smtClean="0"/>
              <a:t>pour qu’ils viennent chercher l’enfant et le soigner à la maison.</a:t>
            </a:r>
            <a:endParaRPr lang="fr-FR"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enfant malade</a:t>
            </a:r>
            <a:endParaRPr lang="fr-FR" dirty="0"/>
          </a:p>
        </p:txBody>
      </p:sp>
      <p:sp>
        <p:nvSpPr>
          <p:cNvPr id="3" name="Espace réservé du contenu 2"/>
          <p:cNvSpPr>
            <a:spLocks noGrp="1"/>
          </p:cNvSpPr>
          <p:nvPr>
            <p:ph idx="1"/>
          </p:nvPr>
        </p:nvSpPr>
        <p:spPr/>
        <p:txBody>
          <a:bodyPr/>
          <a:lstStyle/>
          <a:p>
            <a:r>
              <a:rPr lang="fr-FR" dirty="0" smtClean="0"/>
              <a:t>Un enfant peut souvent tomber malade car son immunité est encore fragile.</a:t>
            </a:r>
          </a:p>
          <a:p>
            <a:r>
              <a:rPr lang="fr-FR" dirty="0" smtClean="0"/>
              <a:t>Un enfant peut également souffrir d’une maladie chronique(</a:t>
            </a:r>
            <a:r>
              <a:rPr lang="fr-FR" dirty="0" err="1" smtClean="0"/>
              <a:t>diabète,asthme</a:t>
            </a:r>
            <a:r>
              <a:rPr lang="fr-FR" dirty="0" smtClean="0"/>
              <a:t>…).</a:t>
            </a:r>
            <a:endParaRPr lang="fr-FR"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Remarque:</a:t>
            </a:r>
            <a:endParaRPr lang="fr-FR" dirty="0"/>
          </a:p>
        </p:txBody>
      </p:sp>
      <p:sp>
        <p:nvSpPr>
          <p:cNvPr id="3" name="Espace réservé du contenu 2"/>
          <p:cNvSpPr>
            <a:spLocks noGrp="1"/>
          </p:cNvSpPr>
          <p:nvPr>
            <p:ph idx="1"/>
          </p:nvPr>
        </p:nvSpPr>
        <p:spPr/>
        <p:txBody>
          <a:bodyPr/>
          <a:lstStyle/>
          <a:p>
            <a:r>
              <a:rPr lang="fr-FR" dirty="0" smtClean="0"/>
              <a:t>Un enfant malade doit rester chez lui et ne venir à l’école qu’une fois guéri.</a:t>
            </a:r>
          </a:p>
          <a:p>
            <a:r>
              <a:rPr lang="fr-FR" dirty="0" smtClean="0"/>
              <a:t>Cependant souvent des enfants tombent soudainement malades pendant les heures d’école(fièvre par exemple).</a:t>
            </a:r>
            <a:endParaRPr lang="fr-FR"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Maladie chroniques souvent rencontrées:</a:t>
            </a:r>
            <a:endParaRPr lang="fr-FR" dirty="0"/>
          </a:p>
        </p:txBody>
      </p:sp>
      <p:sp>
        <p:nvSpPr>
          <p:cNvPr id="3" name="Espace réservé du contenu 2"/>
          <p:cNvSpPr>
            <a:spLocks noGrp="1"/>
          </p:cNvSpPr>
          <p:nvPr>
            <p:ph idx="1"/>
          </p:nvPr>
        </p:nvSpPr>
        <p:spPr/>
        <p:txBody>
          <a:bodyPr/>
          <a:lstStyle/>
          <a:p>
            <a:endParaRPr lang="fr-FR" dirty="0" smtClean="0"/>
          </a:p>
          <a:p>
            <a:endParaRPr lang="fr-FR" dirty="0" smtClean="0"/>
          </a:p>
          <a:p>
            <a:pPr>
              <a:buNone/>
            </a:pPr>
            <a:r>
              <a:rPr lang="fr-FR" dirty="0" smtClean="0"/>
              <a:t>        Asthme</a:t>
            </a:r>
          </a:p>
          <a:p>
            <a:pPr>
              <a:buNone/>
            </a:pPr>
            <a:r>
              <a:rPr lang="fr-FR" dirty="0" smtClean="0"/>
              <a:t>        Diabète</a:t>
            </a:r>
            <a:endParaRPr lang="fr-FR"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Asthme définition</a:t>
            </a:r>
            <a:endParaRPr lang="fr-FR" dirty="0"/>
          </a:p>
        </p:txBody>
      </p:sp>
      <p:sp>
        <p:nvSpPr>
          <p:cNvPr id="3" name="Espace réservé du contenu 2"/>
          <p:cNvSpPr>
            <a:spLocks noGrp="1"/>
          </p:cNvSpPr>
          <p:nvPr>
            <p:ph idx="1"/>
          </p:nvPr>
        </p:nvSpPr>
        <p:spPr/>
        <p:txBody>
          <a:bodyPr/>
          <a:lstStyle/>
          <a:p>
            <a:pPr>
              <a:buNone/>
            </a:pPr>
            <a:r>
              <a:rPr lang="fr-FR" dirty="0" smtClean="0"/>
              <a:t>           L'</a:t>
            </a:r>
            <a:r>
              <a:rPr lang="fr-FR" u="sng" dirty="0" smtClean="0">
                <a:hlinkClick r:id="rId2"/>
              </a:rPr>
              <a:t>asthme</a:t>
            </a:r>
            <a:r>
              <a:rPr lang="fr-FR" u="sng" dirty="0" smtClean="0"/>
              <a:t>(</a:t>
            </a:r>
            <a:r>
              <a:rPr lang="ar-MA" u="sng" dirty="0" smtClean="0"/>
              <a:t>ربو</a:t>
            </a:r>
            <a:r>
              <a:rPr lang="fr-FR" u="sng" dirty="0" smtClean="0"/>
              <a:t>)</a:t>
            </a:r>
            <a:r>
              <a:rPr lang="ar-MA" u="sng" dirty="0" smtClean="0"/>
              <a:t> </a:t>
            </a:r>
            <a:r>
              <a:rPr lang="fr-FR" dirty="0" smtClean="0"/>
              <a:t> est une maladie inflammatoire(</a:t>
            </a:r>
            <a:r>
              <a:rPr lang="ar-AE" dirty="0" smtClean="0">
                <a:solidFill>
                  <a:schemeClr val="tx1">
                    <a:lumMod val="95000"/>
                    <a:lumOff val="5000"/>
                  </a:schemeClr>
                </a:solidFill>
              </a:rPr>
              <a:t>التهابي</a:t>
            </a:r>
            <a:r>
              <a:rPr lang="fr-FR" dirty="0" smtClean="0"/>
              <a:t> )des </a:t>
            </a:r>
            <a:r>
              <a:rPr lang="fr-FR" u="sng" dirty="0" smtClean="0">
                <a:hlinkClick r:id="rId3"/>
              </a:rPr>
              <a:t>bronches</a:t>
            </a:r>
            <a:r>
              <a:rPr lang="fr-FR" u="sng" dirty="0" smtClean="0"/>
              <a:t>(</a:t>
            </a:r>
            <a:r>
              <a:rPr lang="ar-MA" u="sng" dirty="0" smtClean="0"/>
              <a:t>القصبات الهوائية</a:t>
            </a:r>
            <a:r>
              <a:rPr lang="fr-FR" u="sng" dirty="0" smtClean="0"/>
              <a:t>)</a:t>
            </a:r>
            <a:r>
              <a:rPr lang="fr-FR" dirty="0" smtClean="0"/>
              <a:t>. Il s'agit d'une maladie chronique(</a:t>
            </a:r>
            <a:r>
              <a:rPr lang="ar-MA" dirty="0" smtClean="0"/>
              <a:t>مزمنة</a:t>
            </a:r>
            <a:r>
              <a:rPr lang="fr-FR" dirty="0" smtClean="0"/>
              <a:t> )qui apparaît par crises au cours desquelles la personne éprouve des </a:t>
            </a:r>
            <a:r>
              <a:rPr lang="fr-FR" u="sng" dirty="0" smtClean="0">
                <a:hlinkClick r:id="rId4"/>
              </a:rPr>
              <a:t>difficultés à respirer</a:t>
            </a:r>
            <a:r>
              <a:rPr lang="fr-FR" dirty="0" smtClean="0"/>
              <a:t>, s'essouffle, et a une respiration sifflante. Entre deux crises, la respiration est normale chez la plupart des </a:t>
            </a:r>
            <a:r>
              <a:rPr lang="fr-FR" u="sng" dirty="0" smtClean="0">
                <a:hlinkClick r:id="rId2"/>
              </a:rPr>
              <a:t>asthmatiques</a:t>
            </a:r>
            <a:r>
              <a:rPr lang="fr-FR" dirty="0" smtClean="0"/>
              <a:t>.</a:t>
            </a:r>
            <a:endParaRPr lang="fr-FR"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Enfant asthmatique</a:t>
            </a:r>
            <a:endParaRPr lang="fr-FR" dirty="0"/>
          </a:p>
        </p:txBody>
      </p:sp>
      <p:sp>
        <p:nvSpPr>
          <p:cNvPr id="3" name="Espace réservé du contenu 2"/>
          <p:cNvSpPr>
            <a:spLocks noGrp="1"/>
          </p:cNvSpPr>
          <p:nvPr>
            <p:ph idx="1"/>
          </p:nvPr>
        </p:nvSpPr>
        <p:spPr/>
        <p:txBody>
          <a:bodyPr/>
          <a:lstStyle/>
          <a:p>
            <a:pPr>
              <a:buNone/>
            </a:pPr>
            <a:r>
              <a:rPr lang="fr-FR" dirty="0" smtClean="0"/>
              <a:t>   Asthme définition de l’OMS:L'</a:t>
            </a:r>
            <a:r>
              <a:rPr lang="fr-FR" b="1" dirty="0" smtClean="0"/>
              <a:t>asthme</a:t>
            </a:r>
            <a:r>
              <a:rPr lang="fr-FR" dirty="0" smtClean="0"/>
              <a:t> est une maladie chronique (</a:t>
            </a:r>
            <a:r>
              <a:rPr lang="ar-AE" dirty="0" smtClean="0"/>
              <a:t>مزمنة</a:t>
            </a:r>
            <a:r>
              <a:rPr lang="fr-FR" dirty="0" smtClean="0"/>
              <a:t> ) dont la gravité et la fréquence varient d'une personne à l'autre et qui se caractérise par des crises récurrentes (</a:t>
            </a:r>
            <a:r>
              <a:rPr lang="ar-AE" dirty="0" smtClean="0"/>
              <a:t>متكررة</a:t>
            </a:r>
            <a:r>
              <a:rPr lang="fr-FR" dirty="0" smtClean="0"/>
              <a:t>) où l'on observe des difficultés respiratoires et une respiration sifflante.</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 donc:</a:t>
            </a:r>
            <a:endParaRPr lang="fr-FR" dirty="0"/>
          </a:p>
        </p:txBody>
      </p:sp>
      <p:sp>
        <p:nvSpPr>
          <p:cNvPr id="3" name="Espace réservé du contenu 2"/>
          <p:cNvSpPr>
            <a:spLocks noGrp="1"/>
          </p:cNvSpPr>
          <p:nvPr>
            <p:ph idx="1"/>
          </p:nvPr>
        </p:nvSpPr>
        <p:spPr/>
        <p:txBody>
          <a:bodyPr>
            <a:normAutofit/>
          </a:bodyPr>
          <a:lstStyle/>
          <a:p>
            <a:pPr>
              <a:buNone/>
            </a:pPr>
            <a:r>
              <a:rPr lang="fr-FR" dirty="0" smtClean="0"/>
              <a:t>  1/L’acquisition des notions de base de l’hygiène  est inscrite au programme de la maternelle et fait partie des notions que l’élève </a:t>
            </a:r>
          </a:p>
          <a:p>
            <a:pPr>
              <a:buNone/>
            </a:pPr>
            <a:r>
              <a:rPr lang="fr-FR" dirty="0" smtClean="0"/>
              <a:t>    doit acquérir.</a:t>
            </a:r>
          </a:p>
          <a:p>
            <a:pPr>
              <a:buNone/>
            </a:pPr>
            <a:r>
              <a:rPr lang="fr-FR" dirty="0" smtClean="0"/>
              <a:t>2/La maitrise de ces notions par les enseignants en préscolaire permet d’éviter des problèmes de santé qui peuvent se révéler graves  (intoxication, contagion, maladies…)</a:t>
            </a:r>
            <a:endParaRPr lang="fr-FR"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Que faire si un enfant fait une crise d’asthme à la maternelle?</a:t>
            </a:r>
            <a:endParaRPr lang="fr-FR" dirty="0"/>
          </a:p>
        </p:txBody>
      </p:sp>
      <p:sp>
        <p:nvSpPr>
          <p:cNvPr id="3" name="Espace réservé du contenu 2"/>
          <p:cNvSpPr>
            <a:spLocks noGrp="1"/>
          </p:cNvSpPr>
          <p:nvPr>
            <p:ph idx="1"/>
          </p:nvPr>
        </p:nvSpPr>
        <p:spPr/>
        <p:txBody>
          <a:bodyPr>
            <a:normAutofit fontScale="70000" lnSpcReduction="20000"/>
          </a:bodyPr>
          <a:lstStyle/>
          <a:p>
            <a:pPr>
              <a:buNone/>
            </a:pPr>
            <a:r>
              <a:rPr lang="fr-FR" dirty="0" smtClean="0"/>
              <a:t>     Traiter une crise d’asthme ne s’improvise pas. </a:t>
            </a:r>
            <a:br>
              <a:rPr lang="fr-FR" dirty="0" smtClean="0"/>
            </a:br>
            <a:r>
              <a:rPr lang="fr-FR" dirty="0" smtClean="0"/>
              <a:t>Retenir les </a:t>
            </a:r>
            <a:r>
              <a:rPr lang="fr-FR" dirty="0" smtClean="0">
                <a:solidFill>
                  <a:srgbClr val="FF0000"/>
                </a:solidFill>
              </a:rPr>
              <a:t>5 règles</a:t>
            </a:r>
            <a:r>
              <a:rPr lang="fr-FR" dirty="0" smtClean="0"/>
              <a:t>:</a:t>
            </a:r>
          </a:p>
          <a:p>
            <a:pPr>
              <a:buNone/>
            </a:pPr>
            <a:r>
              <a:rPr lang="fr-FR" dirty="0" smtClean="0"/>
              <a:t>        </a:t>
            </a:r>
            <a:r>
              <a:rPr lang="fr-FR" dirty="0" smtClean="0">
                <a:solidFill>
                  <a:srgbClr val="FF0000"/>
                </a:solidFill>
              </a:rPr>
              <a:t>1/  </a:t>
            </a:r>
            <a:r>
              <a:rPr lang="fr-FR" dirty="0" smtClean="0"/>
              <a:t>- Agir vite mais sans précipitation : ne pas angoisser l’enfant qui l’est déjà.</a:t>
            </a:r>
          </a:p>
          <a:p>
            <a:pPr>
              <a:buNone/>
            </a:pPr>
            <a:r>
              <a:rPr lang="fr-FR" dirty="0" smtClean="0"/>
              <a:t>         </a:t>
            </a:r>
            <a:r>
              <a:rPr lang="fr-FR" dirty="0" smtClean="0">
                <a:solidFill>
                  <a:srgbClr val="FF0000"/>
                </a:solidFill>
              </a:rPr>
              <a:t>2/ </a:t>
            </a:r>
            <a:r>
              <a:rPr lang="fr-FR" dirty="0" smtClean="0"/>
              <a:t>-Reconnaître la crise et son degré(les parents ayant déjà présenté au début de l’année toutes les ordonnances médicales et expliqué la procédure à suivre)</a:t>
            </a:r>
          </a:p>
          <a:p>
            <a:pPr>
              <a:buNone/>
            </a:pPr>
            <a:r>
              <a:rPr lang="fr-FR" dirty="0" smtClean="0"/>
              <a:t>       </a:t>
            </a:r>
            <a:r>
              <a:rPr lang="fr-FR" dirty="0" smtClean="0">
                <a:solidFill>
                  <a:srgbClr val="FF0000"/>
                </a:solidFill>
              </a:rPr>
              <a:t>3/ </a:t>
            </a:r>
            <a:r>
              <a:rPr lang="fr-FR" dirty="0" smtClean="0"/>
              <a:t>-Avoir les médicaments à portée de main(dans la trousse d’urgence)</a:t>
            </a:r>
          </a:p>
          <a:p>
            <a:pPr>
              <a:buNone/>
            </a:pPr>
            <a:r>
              <a:rPr lang="fr-FR" dirty="0" smtClean="0"/>
              <a:t>       </a:t>
            </a:r>
            <a:r>
              <a:rPr lang="fr-FR" dirty="0" smtClean="0">
                <a:solidFill>
                  <a:srgbClr val="FF0000"/>
                </a:solidFill>
              </a:rPr>
              <a:t>4/ </a:t>
            </a:r>
            <a:r>
              <a:rPr lang="fr-FR" dirty="0" smtClean="0"/>
              <a:t>-Observer l’enfant afin de détecter amélioration ou aggravation</a:t>
            </a:r>
          </a:p>
          <a:p>
            <a:pPr>
              <a:buNone/>
            </a:pPr>
            <a:r>
              <a:rPr lang="fr-FR" dirty="0" smtClean="0"/>
              <a:t>      </a:t>
            </a:r>
            <a:r>
              <a:rPr lang="fr-FR" dirty="0" smtClean="0">
                <a:solidFill>
                  <a:srgbClr val="FF0000"/>
                </a:solidFill>
              </a:rPr>
              <a:t>5/  </a:t>
            </a:r>
            <a:r>
              <a:rPr lang="fr-FR" dirty="0" smtClean="0"/>
              <a:t>-A la moindre aggravation, au moindre doute, avertir les parents , appeler les urgences et continuer le traitement jusqu’à l’arrivée du médecin </a:t>
            </a:r>
          </a:p>
          <a:p>
            <a:pPr>
              <a:buNone/>
            </a:pPr>
            <a:endParaRPr lang="fr-FR"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smtClean="0"/>
              <a:t>La trousse d’urgence du petit asthmatique</a:t>
            </a:r>
            <a:br>
              <a:rPr lang="fr-FR" dirty="0" smtClean="0"/>
            </a:br>
            <a:endParaRPr lang="fr-FR" dirty="0"/>
          </a:p>
        </p:txBody>
      </p:sp>
      <p:sp>
        <p:nvSpPr>
          <p:cNvPr id="3" name="Espace réservé du contenu 2"/>
          <p:cNvSpPr>
            <a:spLocks noGrp="1"/>
          </p:cNvSpPr>
          <p:nvPr>
            <p:ph idx="1"/>
          </p:nvPr>
        </p:nvSpPr>
        <p:spPr/>
        <p:txBody>
          <a:bodyPr>
            <a:normAutofit fontScale="92500" lnSpcReduction="20000"/>
          </a:bodyPr>
          <a:lstStyle/>
          <a:p>
            <a:pPr>
              <a:buNone/>
            </a:pPr>
            <a:r>
              <a:rPr lang="fr-FR" i="1" dirty="0" smtClean="0"/>
              <a:t>    Tout enfant asthmatique doit avoir sur lui </a:t>
            </a:r>
            <a:r>
              <a:rPr lang="fr-FR" dirty="0" smtClean="0"/>
              <a:t>son PAI (projet d’accueil individualisé) rédigé, signé par le médecin traitant. Sa trousse d’urgence doit contenir tout le matériel pour le mettre en œuvre : VENTOLINE SPRAY/CORTISONE/CHAMBRE D’INHALATION . </a:t>
            </a:r>
          </a:p>
          <a:p>
            <a:pPr>
              <a:buNone/>
            </a:pPr>
            <a:r>
              <a:rPr lang="fr-FR" dirty="0" smtClean="0"/>
              <a:t>   Tout enfant présentant un asthme sévère ou grave, avec des crises fréquentes, doit pouvoir bénéficier d’aérosol thérapie rapidement, d’où la nécessité pour les parents de mettre cet appareil à la disposition des personnes qui le gardent.</a:t>
            </a:r>
          </a:p>
          <a:p>
            <a:endParaRPr lang="fr-FR"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Remarque</a:t>
            </a:r>
            <a:endParaRPr lang="fr-FR" dirty="0"/>
          </a:p>
        </p:txBody>
      </p:sp>
      <p:sp>
        <p:nvSpPr>
          <p:cNvPr id="3" name="Espace réservé du contenu 2"/>
          <p:cNvSpPr>
            <a:spLocks noGrp="1"/>
          </p:cNvSpPr>
          <p:nvPr>
            <p:ph idx="1"/>
          </p:nvPr>
        </p:nvSpPr>
        <p:spPr/>
        <p:txBody>
          <a:bodyPr/>
          <a:lstStyle/>
          <a:p>
            <a:pPr>
              <a:buNone/>
            </a:pPr>
            <a:r>
              <a:rPr lang="fr-FR" dirty="0" smtClean="0"/>
              <a:t>  </a:t>
            </a:r>
          </a:p>
          <a:p>
            <a:pPr>
              <a:buNone/>
            </a:pPr>
            <a:r>
              <a:rPr lang="fr-FR" dirty="0" smtClean="0"/>
              <a:t>  Tout enfant présentant un asthme sévère ou grave, avec des crises fréquentes, doit pouvoir bénéficier d’aérosol thérapie rapidement, d’où la nécessité pour les parents de mettre cet appareil à la disposition des personnes qui le gardent</a:t>
            </a:r>
            <a:endParaRPr lang="fr-FR"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Aérosolthérapie</a:t>
            </a:r>
            <a:endParaRPr lang="fr-FR" dirty="0"/>
          </a:p>
        </p:txBody>
      </p:sp>
      <p:sp>
        <p:nvSpPr>
          <p:cNvPr id="3" name="Espace réservé du contenu 2"/>
          <p:cNvSpPr>
            <a:spLocks noGrp="1"/>
          </p:cNvSpPr>
          <p:nvPr>
            <p:ph idx="1"/>
          </p:nvPr>
        </p:nvSpPr>
        <p:spPr/>
        <p:txBody>
          <a:bodyPr/>
          <a:lstStyle/>
          <a:p>
            <a:endParaRPr lang="fr-FR" dirty="0"/>
          </a:p>
        </p:txBody>
      </p:sp>
      <p:pic>
        <p:nvPicPr>
          <p:cNvPr id="1026" name="Picture 2" descr="aÃ©rosol infirmier soins technique"/>
          <p:cNvPicPr>
            <a:picLocks noChangeAspect="1" noChangeArrowheads="1"/>
          </p:cNvPicPr>
          <p:nvPr/>
        </p:nvPicPr>
        <p:blipFill>
          <a:blip r:embed="rId2"/>
          <a:srcRect/>
          <a:stretch>
            <a:fillRect/>
          </a:stretch>
        </p:blipFill>
        <p:spPr bwMode="auto">
          <a:xfrm>
            <a:off x="642910" y="1714488"/>
            <a:ext cx="7500990" cy="4429156"/>
          </a:xfrm>
          <a:prstGeom prst="rect">
            <a:avLst/>
          </a:prstGeom>
          <a:noFill/>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Important:</a:t>
            </a:r>
            <a:endParaRPr lang="fr-FR" dirty="0"/>
          </a:p>
        </p:txBody>
      </p:sp>
      <p:sp>
        <p:nvSpPr>
          <p:cNvPr id="3" name="Espace réservé du contenu 2"/>
          <p:cNvSpPr>
            <a:spLocks noGrp="1"/>
          </p:cNvSpPr>
          <p:nvPr>
            <p:ph idx="1"/>
          </p:nvPr>
        </p:nvSpPr>
        <p:spPr/>
        <p:txBody>
          <a:bodyPr>
            <a:normAutofit fontScale="85000" lnSpcReduction="20000"/>
          </a:bodyPr>
          <a:lstStyle/>
          <a:p>
            <a:pPr>
              <a:buNone/>
            </a:pPr>
            <a:r>
              <a:rPr lang="fr-FR" dirty="0" smtClean="0"/>
              <a:t>  Les parents de l’enfant asthmatique doivent informer l’école  de l’asthme de leur enfant et demander au médecin traitant de leur établir deux ordonnances.</a:t>
            </a:r>
          </a:p>
          <a:p>
            <a:pPr>
              <a:buNone/>
            </a:pPr>
            <a:r>
              <a:rPr lang="fr-FR" dirty="0" smtClean="0"/>
              <a:t>          - La première contient le traitement habituel quotidien, précisant les doses, les horaires des prises et la voie d’administration des produits.</a:t>
            </a:r>
          </a:p>
          <a:p>
            <a:pPr>
              <a:buNone/>
            </a:pPr>
            <a:r>
              <a:rPr lang="fr-FR" dirty="0" smtClean="0"/>
              <a:t>          - La seconde ordonnance propose un protocole de soins d’urgence en cas de crise aiguë, précisant les mesures à prendre et les gestes à pratiquer, les médicaments à administrer et toute information utile au médecin d’</a:t>
            </a:r>
            <a:r>
              <a:rPr lang="fr-FR" dirty="0" err="1" smtClean="0"/>
              <a:t>urgence,de</a:t>
            </a:r>
            <a:r>
              <a:rPr lang="fr-FR" dirty="0" smtClean="0"/>
              <a:t> même que les coordonnées du médecin traitant.</a:t>
            </a:r>
          </a:p>
          <a:p>
            <a:endParaRPr lang="fr-FR"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Enfant diabétique</a:t>
            </a:r>
            <a:endParaRPr lang="fr-FR" dirty="0"/>
          </a:p>
        </p:txBody>
      </p:sp>
      <p:sp>
        <p:nvSpPr>
          <p:cNvPr id="3" name="Espace réservé du contenu 2"/>
          <p:cNvSpPr>
            <a:spLocks noGrp="1"/>
          </p:cNvSpPr>
          <p:nvPr>
            <p:ph idx="1"/>
          </p:nvPr>
        </p:nvSpPr>
        <p:spPr/>
        <p:txBody>
          <a:bodyPr/>
          <a:lstStyle/>
          <a:p>
            <a:pPr>
              <a:buNone/>
            </a:pPr>
            <a:r>
              <a:rPr lang="fr-FR" dirty="0" smtClean="0"/>
              <a:t>  Diabète définition:</a:t>
            </a:r>
          </a:p>
          <a:p>
            <a:pPr>
              <a:buNone/>
            </a:pPr>
            <a:r>
              <a:rPr lang="fr-FR" dirty="0" smtClean="0"/>
              <a:t>   Le </a:t>
            </a:r>
            <a:r>
              <a:rPr lang="fr-FR" b="1" dirty="0" smtClean="0"/>
              <a:t>diabète</a:t>
            </a:r>
            <a:r>
              <a:rPr lang="fr-FR" dirty="0" smtClean="0"/>
              <a:t> est une maladie chronique qui survient lorsque le pancréas ne produit pas assez d'insuline ou lorsque l'organisme n'est pas capable d'utiliser efficacement l'insuline qu'il produit. Cela se traduit par un taux de sucre dans le sang (glycémie) élevé : on parle d'hyperglycémie.</a:t>
            </a:r>
          </a:p>
          <a:p>
            <a:endParaRPr lang="fr-FR"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Contrôle de la </a:t>
            </a:r>
            <a:r>
              <a:rPr lang="fr-FR" smtClean="0"/>
              <a:t>glycémie sanguine</a:t>
            </a:r>
            <a:br>
              <a:rPr lang="fr-FR" smtClean="0"/>
            </a:br>
            <a:r>
              <a:rPr lang="ar-MA" smtClean="0"/>
              <a:t>ضبط </a:t>
            </a:r>
            <a:r>
              <a:rPr lang="ar-MA" dirty="0" smtClean="0"/>
              <a:t>نسبة السكر في الدم</a:t>
            </a:r>
            <a:endParaRPr lang="fr-FR" dirty="0"/>
          </a:p>
        </p:txBody>
      </p:sp>
      <p:sp>
        <p:nvSpPr>
          <p:cNvPr id="3" name="Espace réservé du contenu 2"/>
          <p:cNvSpPr>
            <a:spLocks noGrp="1"/>
          </p:cNvSpPr>
          <p:nvPr>
            <p:ph idx="1"/>
          </p:nvPr>
        </p:nvSpPr>
        <p:spPr/>
        <p:txBody>
          <a:bodyPr>
            <a:normAutofit fontScale="92500" lnSpcReduction="20000"/>
          </a:bodyPr>
          <a:lstStyle/>
          <a:p>
            <a:pPr>
              <a:buNone/>
            </a:pPr>
            <a:r>
              <a:rPr lang="fr-FR" dirty="0" smtClean="0"/>
              <a:t>                                   </a:t>
            </a:r>
            <a:r>
              <a:rPr lang="fr-FR" dirty="0" smtClean="0">
                <a:solidFill>
                  <a:srgbClr val="0070C0"/>
                </a:solidFill>
              </a:rPr>
              <a:t>GLUCAGON</a:t>
            </a:r>
          </a:p>
          <a:p>
            <a:pPr>
              <a:buNone/>
            </a:pPr>
            <a:r>
              <a:rPr lang="fr-FR" dirty="0" smtClean="0"/>
              <a:t>                                  </a:t>
            </a:r>
            <a:r>
              <a:rPr lang="ar-MA" dirty="0" err="1" smtClean="0"/>
              <a:t>جلوكاجون</a:t>
            </a:r>
            <a:endParaRPr lang="fr-FR" dirty="0" smtClean="0"/>
          </a:p>
          <a:p>
            <a:pPr>
              <a:buNone/>
            </a:pPr>
            <a:r>
              <a:rPr lang="fr-FR" dirty="0" smtClean="0"/>
              <a:t>                                 (</a:t>
            </a:r>
            <a:r>
              <a:rPr lang="ar-MA" dirty="0" smtClean="0"/>
              <a:t>البنكرياس</a:t>
            </a:r>
            <a:r>
              <a:rPr lang="fr-FR" dirty="0" smtClean="0"/>
              <a:t>)</a:t>
            </a:r>
          </a:p>
          <a:p>
            <a:pPr>
              <a:buNone/>
            </a:pPr>
            <a:r>
              <a:rPr lang="fr-FR" dirty="0" smtClean="0"/>
              <a:t>                                  </a:t>
            </a:r>
            <a:r>
              <a:rPr lang="fr-FR" dirty="0" smtClean="0">
                <a:solidFill>
                  <a:srgbClr val="FF0000"/>
                </a:solidFill>
              </a:rPr>
              <a:t>PANCREAS</a:t>
            </a:r>
            <a:r>
              <a:rPr lang="fr-FR" dirty="0" smtClean="0"/>
              <a:t>                                           </a:t>
            </a:r>
          </a:p>
          <a:p>
            <a:pPr>
              <a:buNone/>
            </a:pPr>
            <a:r>
              <a:rPr lang="fr-FR" dirty="0" smtClean="0"/>
              <a:t>         </a:t>
            </a:r>
            <a:r>
              <a:rPr lang="fr-FR" dirty="0" smtClean="0">
                <a:solidFill>
                  <a:srgbClr val="FF0000"/>
                </a:solidFill>
              </a:rPr>
              <a:t>FOIE</a:t>
            </a:r>
            <a:r>
              <a:rPr lang="fr-FR" dirty="0" smtClean="0"/>
              <a:t>  </a:t>
            </a:r>
            <a:r>
              <a:rPr lang="ar-MA" dirty="0" smtClean="0"/>
              <a:t>الكبد</a:t>
            </a:r>
            <a:r>
              <a:rPr lang="fr-FR" dirty="0" smtClean="0"/>
              <a:t>                                       </a:t>
            </a:r>
            <a:r>
              <a:rPr lang="ar-MA" dirty="0" smtClean="0"/>
              <a:t>الدم </a:t>
            </a:r>
            <a:r>
              <a:rPr lang="fr-FR" dirty="0" smtClean="0"/>
              <a:t> </a:t>
            </a:r>
            <a:r>
              <a:rPr lang="fr-FR" dirty="0" smtClean="0">
                <a:solidFill>
                  <a:srgbClr val="FF0000"/>
                </a:solidFill>
              </a:rPr>
              <a:t>SANG</a:t>
            </a:r>
          </a:p>
          <a:p>
            <a:pPr>
              <a:buNone/>
            </a:pPr>
            <a:r>
              <a:rPr lang="fr-FR" dirty="0" smtClean="0"/>
              <a:t>          </a:t>
            </a:r>
            <a:r>
              <a:rPr lang="ar-MA" dirty="0" err="1" smtClean="0">
                <a:solidFill>
                  <a:srgbClr val="0070C0"/>
                </a:solidFill>
              </a:rPr>
              <a:t>جليكوجين</a:t>
            </a:r>
            <a:r>
              <a:rPr lang="fr-FR" dirty="0" smtClean="0"/>
              <a:t>                                 </a:t>
            </a:r>
            <a:r>
              <a:rPr lang="ar-MA" dirty="0" smtClean="0"/>
              <a:t>جلوكوز</a:t>
            </a:r>
            <a:r>
              <a:rPr lang="fr-FR" dirty="0" smtClean="0"/>
              <a:t> </a:t>
            </a:r>
            <a:r>
              <a:rPr lang="fr-FR" dirty="0" smtClean="0">
                <a:solidFill>
                  <a:srgbClr val="0070C0"/>
                </a:solidFill>
              </a:rPr>
              <a:t>GLUCOSE</a:t>
            </a:r>
          </a:p>
          <a:p>
            <a:pPr>
              <a:buNone/>
            </a:pPr>
            <a:r>
              <a:rPr lang="fr-FR" dirty="0" smtClean="0"/>
              <a:t>                                 </a:t>
            </a:r>
          </a:p>
          <a:p>
            <a:pPr>
              <a:buNone/>
            </a:pPr>
            <a:r>
              <a:rPr lang="fr-FR" dirty="0" smtClean="0"/>
              <a:t>                          </a:t>
            </a:r>
            <a:r>
              <a:rPr lang="fr-FR" dirty="0" smtClean="0">
                <a:solidFill>
                  <a:srgbClr val="0070C0"/>
                </a:solidFill>
              </a:rPr>
              <a:t>INSULINE</a:t>
            </a:r>
            <a:r>
              <a:rPr lang="fr-FR" dirty="0" smtClean="0"/>
              <a:t>  </a:t>
            </a:r>
            <a:r>
              <a:rPr lang="ar-MA" dirty="0" smtClean="0"/>
              <a:t>أنسولين</a:t>
            </a:r>
            <a:endParaRPr lang="fr-FR" dirty="0" smtClean="0"/>
          </a:p>
          <a:p>
            <a:pPr>
              <a:buNone/>
            </a:pPr>
            <a:r>
              <a:rPr lang="fr-FR" dirty="0" smtClean="0"/>
              <a:t>                              (</a:t>
            </a:r>
            <a:r>
              <a:rPr lang="ar-MA" dirty="0" smtClean="0"/>
              <a:t>البنكرياس</a:t>
            </a:r>
            <a:r>
              <a:rPr lang="fr-FR" dirty="0" smtClean="0"/>
              <a:t>) </a:t>
            </a:r>
            <a:r>
              <a:rPr lang="fr-FR" dirty="0" smtClean="0">
                <a:solidFill>
                  <a:srgbClr val="FF0000"/>
                </a:solidFill>
              </a:rPr>
              <a:t>PANCREAS</a:t>
            </a:r>
            <a:endParaRPr lang="fr-FR" dirty="0">
              <a:solidFill>
                <a:srgbClr val="FF0000"/>
              </a:solidFill>
            </a:endParaRPr>
          </a:p>
        </p:txBody>
      </p:sp>
      <p:sp>
        <p:nvSpPr>
          <p:cNvPr id="11" name="Virage 10"/>
          <p:cNvSpPr/>
          <p:nvPr/>
        </p:nvSpPr>
        <p:spPr>
          <a:xfrm>
            <a:off x="1714480" y="2071678"/>
            <a:ext cx="1500198" cy="107157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Virage 11"/>
          <p:cNvSpPr/>
          <p:nvPr/>
        </p:nvSpPr>
        <p:spPr>
          <a:xfrm rot="10800000">
            <a:off x="5572132" y="4286256"/>
            <a:ext cx="1214446" cy="107157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Virage 12"/>
          <p:cNvSpPr/>
          <p:nvPr/>
        </p:nvSpPr>
        <p:spPr>
          <a:xfrm rot="5400000">
            <a:off x="5679289" y="2035959"/>
            <a:ext cx="1214446" cy="142876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Virage 13"/>
          <p:cNvSpPr/>
          <p:nvPr/>
        </p:nvSpPr>
        <p:spPr>
          <a:xfrm rot="16200000">
            <a:off x="1571604" y="4357694"/>
            <a:ext cx="1214446" cy="107157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dirty="0" smtClean="0"/>
              <a:t>  </a:t>
            </a:r>
          </a:p>
          <a:p>
            <a:pPr>
              <a:buNone/>
            </a:pPr>
            <a:r>
              <a:rPr lang="fr-FR" dirty="0" smtClean="0"/>
              <a:t>   Les personnes diabétiques font souvent des crises d’hypoglycémies(baisse brutale du glucose dans le sang)</a:t>
            </a:r>
            <a:endParaRPr lang="fr-FR"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 faire en cas d’hypoglycémie</a:t>
            </a:r>
            <a:endParaRPr lang="fr-FR" dirty="0"/>
          </a:p>
        </p:txBody>
      </p:sp>
      <p:sp>
        <p:nvSpPr>
          <p:cNvPr id="3" name="Espace réservé du contenu 2"/>
          <p:cNvSpPr>
            <a:spLocks noGrp="1"/>
          </p:cNvSpPr>
          <p:nvPr>
            <p:ph idx="1"/>
          </p:nvPr>
        </p:nvSpPr>
        <p:spPr/>
        <p:txBody>
          <a:bodyPr/>
          <a:lstStyle/>
          <a:p>
            <a:pPr>
              <a:buNone/>
            </a:pPr>
            <a:r>
              <a:rPr lang="fr-FR" b="1" dirty="0" smtClean="0"/>
              <a:t>   Le traitement de l'hypoglycémie est bien codifié.</a:t>
            </a:r>
            <a:endParaRPr lang="fr-FR" dirty="0" smtClean="0"/>
          </a:p>
          <a:p>
            <a:r>
              <a:rPr lang="fr-FR" dirty="0" smtClean="0"/>
              <a:t>Faire cesser toute activité musculaire : coucher l'enfant ;</a:t>
            </a:r>
          </a:p>
          <a:p>
            <a:r>
              <a:rPr lang="fr-FR" dirty="0" smtClean="0"/>
              <a:t>Donner des morceaux de sucre trempés dans l'eau (1 sucre pour 10 kg de poids)  et attendre un peu .</a:t>
            </a:r>
          </a:p>
          <a:p>
            <a:endParaRPr lang="fr-FR"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Remarque:</a:t>
            </a:r>
            <a:endParaRPr lang="fr-FR" dirty="0"/>
          </a:p>
        </p:txBody>
      </p:sp>
      <p:sp>
        <p:nvSpPr>
          <p:cNvPr id="3" name="Espace réservé du contenu 2"/>
          <p:cNvSpPr>
            <a:spLocks noGrp="1"/>
          </p:cNvSpPr>
          <p:nvPr>
            <p:ph idx="1"/>
          </p:nvPr>
        </p:nvSpPr>
        <p:spPr/>
        <p:txBody>
          <a:bodyPr/>
          <a:lstStyle/>
          <a:p>
            <a:pPr>
              <a:buNone/>
            </a:pPr>
            <a:r>
              <a:rPr lang="fr-FR" dirty="0" smtClean="0"/>
              <a:t>   </a:t>
            </a:r>
          </a:p>
          <a:p>
            <a:pPr>
              <a:buNone/>
            </a:pPr>
            <a:r>
              <a:rPr lang="fr-FR" smtClean="0"/>
              <a:t>   Quand </a:t>
            </a:r>
            <a:r>
              <a:rPr lang="fr-FR" dirty="0" smtClean="0"/>
              <a:t>l’enfant doit faire des injections d’insuline avant les repas il vaut mieux qu’il ne déjeune pas à la cantine, sinon il </a:t>
            </a:r>
            <a:r>
              <a:rPr lang="fr-FR" smtClean="0"/>
              <a:t>doit être </a:t>
            </a:r>
            <a:r>
              <a:rPr lang="fr-FR" dirty="0" smtClean="0"/>
              <a:t>sous la </a:t>
            </a:r>
            <a:r>
              <a:rPr lang="fr-FR" smtClean="0"/>
              <a:t>surveillance d’adulte.</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 ce fait:</a:t>
            </a:r>
            <a:endParaRPr lang="fr-FR" dirty="0"/>
          </a:p>
        </p:txBody>
      </p:sp>
      <p:sp>
        <p:nvSpPr>
          <p:cNvPr id="3" name="Espace réservé du contenu 2"/>
          <p:cNvSpPr>
            <a:spLocks noGrp="1"/>
          </p:cNvSpPr>
          <p:nvPr>
            <p:ph idx="1"/>
          </p:nvPr>
        </p:nvSpPr>
        <p:spPr/>
        <p:txBody>
          <a:bodyPr/>
          <a:lstStyle/>
          <a:p>
            <a:pPr>
              <a:buNone/>
            </a:pPr>
            <a:r>
              <a:rPr lang="fr-FR" dirty="0" smtClean="0"/>
              <a:t>     Le rôle de l’enseignant est double:</a:t>
            </a:r>
          </a:p>
          <a:p>
            <a:pPr>
              <a:buNone/>
            </a:pPr>
            <a:endParaRPr lang="fr-FR" dirty="0" smtClean="0"/>
          </a:p>
          <a:p>
            <a:pPr>
              <a:buNone/>
            </a:pPr>
            <a:r>
              <a:rPr lang="fr-FR" dirty="0" smtClean="0"/>
              <a:t>            -apprendre à ses petits élèves les règles de base de l’hygiène.</a:t>
            </a:r>
          </a:p>
          <a:p>
            <a:pPr>
              <a:buNone/>
            </a:pPr>
            <a:r>
              <a:rPr lang="fr-FR" dirty="0" smtClean="0"/>
              <a:t>           -les protéger </a:t>
            </a:r>
            <a:r>
              <a:rPr lang="fr-FR" smtClean="0"/>
              <a:t>des </a:t>
            </a:r>
            <a:r>
              <a:rPr lang="fr-FR" smtClean="0"/>
              <a:t>dangers </a:t>
            </a:r>
            <a:r>
              <a:rPr lang="fr-FR" dirty="0" smtClean="0"/>
              <a:t>d’un manque de propreté.</a:t>
            </a:r>
            <a:endParaRPr lang="fr-FR"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Définitions:</a:t>
            </a:r>
            <a:endParaRPr lang="fr-FR" dirty="0"/>
          </a:p>
        </p:txBody>
      </p:sp>
      <p:sp>
        <p:nvSpPr>
          <p:cNvPr id="3" name="Espace réservé du contenu 2"/>
          <p:cNvSpPr>
            <a:spLocks noGrp="1"/>
          </p:cNvSpPr>
          <p:nvPr>
            <p:ph sz="half" idx="1"/>
          </p:nvPr>
        </p:nvSpPr>
        <p:spPr/>
        <p:txBody>
          <a:bodyPr>
            <a:normAutofit fontScale="85000" lnSpcReduction="10000"/>
          </a:bodyPr>
          <a:lstStyle/>
          <a:p>
            <a:r>
              <a:rPr lang="fr-FR" dirty="0" smtClean="0"/>
              <a:t>Alimentation:</a:t>
            </a:r>
          </a:p>
          <a:p>
            <a:pPr>
              <a:buNone/>
            </a:pPr>
            <a:r>
              <a:rPr lang="fr-FR" dirty="0" smtClean="0"/>
              <a:t>   Action de </a:t>
            </a:r>
            <a:r>
              <a:rPr lang="fr-FR" dirty="0" smtClean="0">
                <a:hlinkClick r:id="rId2" tooltip="Definition de nourrir"/>
              </a:rPr>
              <a:t>nourrir</a:t>
            </a:r>
            <a:r>
              <a:rPr lang="fr-FR" dirty="0" smtClean="0"/>
              <a:t>, de se nourrir, de s’alimenter.</a:t>
            </a:r>
          </a:p>
          <a:p>
            <a:pPr>
              <a:buNone/>
            </a:pPr>
            <a:r>
              <a:rPr lang="fr-FR" dirty="0" smtClean="0"/>
              <a:t>Aliment: </a:t>
            </a:r>
            <a:r>
              <a:rPr lang="ar-MA" dirty="0" smtClean="0"/>
              <a:t>غذاء  طعام</a:t>
            </a:r>
            <a:endParaRPr lang="fr-FR" dirty="0" smtClean="0"/>
          </a:p>
          <a:p>
            <a:pPr>
              <a:buNone/>
            </a:pPr>
            <a:r>
              <a:rPr lang="fr-FR" dirty="0" smtClean="0"/>
              <a:t>Alimentation:</a:t>
            </a:r>
            <a:r>
              <a:rPr lang="ar-MA" dirty="0" err="1" smtClean="0"/>
              <a:t>إقاتة</a:t>
            </a:r>
            <a:r>
              <a:rPr lang="ar-MA" dirty="0" smtClean="0"/>
              <a:t>   </a:t>
            </a:r>
            <a:r>
              <a:rPr lang="fr-FR" dirty="0" smtClean="0"/>
              <a:t/>
            </a:r>
            <a:br>
              <a:rPr lang="fr-FR" dirty="0" smtClean="0"/>
            </a:br>
            <a:endParaRPr lang="fr-FR" dirty="0" smtClean="0"/>
          </a:p>
          <a:p>
            <a:endParaRPr lang="fr-FR" dirty="0"/>
          </a:p>
        </p:txBody>
      </p:sp>
      <p:sp>
        <p:nvSpPr>
          <p:cNvPr id="4" name="Espace réservé du contenu 3"/>
          <p:cNvSpPr>
            <a:spLocks noGrp="1"/>
          </p:cNvSpPr>
          <p:nvPr>
            <p:ph sz="half" idx="2"/>
          </p:nvPr>
        </p:nvSpPr>
        <p:spPr/>
        <p:txBody>
          <a:bodyPr>
            <a:normAutofit fontScale="85000" lnSpcReduction="10000"/>
          </a:bodyPr>
          <a:lstStyle/>
          <a:p>
            <a:r>
              <a:rPr lang="fr-FR" dirty="0" smtClean="0"/>
              <a:t>Nutrition </a:t>
            </a:r>
            <a:r>
              <a:rPr lang="ar-MA" dirty="0" smtClean="0"/>
              <a:t> تغذية</a:t>
            </a:r>
            <a:r>
              <a:rPr lang="fr-FR" dirty="0" smtClean="0"/>
              <a:t>: La </a:t>
            </a:r>
            <a:r>
              <a:rPr lang="fr-FR" b="1" dirty="0" smtClean="0"/>
              <a:t>nutrition</a:t>
            </a:r>
            <a:r>
              <a:rPr lang="fr-FR" dirty="0" smtClean="0"/>
              <a:t> est une science qui étudie les liens entre l'alimentation et la santé.</a:t>
            </a:r>
          </a:p>
          <a:p>
            <a:r>
              <a:rPr lang="fr-FR" dirty="0" smtClean="0"/>
              <a:t> Dans le cadre médical, la </a:t>
            </a:r>
            <a:r>
              <a:rPr lang="fr-FR" b="1" dirty="0" smtClean="0"/>
              <a:t>nutrition</a:t>
            </a:r>
            <a:r>
              <a:rPr lang="fr-FR" dirty="0" smtClean="0"/>
              <a:t> correspond au processus de transformation des aliments en nutriments. Ce sont eux qui permettent à un organisme vivant de fonctionner normalement.</a:t>
            </a:r>
            <a:endParaRPr lang="fr-FR"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Alimentation-Nutrition</a:t>
            </a:r>
            <a:endParaRPr lang="fr-FR" dirty="0"/>
          </a:p>
        </p:txBody>
      </p:sp>
      <p:sp>
        <p:nvSpPr>
          <p:cNvPr id="3" name="Espace réservé du contenu 2"/>
          <p:cNvSpPr>
            <a:spLocks noGrp="1"/>
          </p:cNvSpPr>
          <p:nvPr>
            <p:ph idx="1"/>
          </p:nvPr>
        </p:nvSpPr>
        <p:spPr/>
        <p:txBody>
          <a:bodyPr>
            <a:normAutofit fontScale="92500" lnSpcReduction="10000"/>
          </a:bodyPr>
          <a:lstStyle/>
          <a:p>
            <a:pPr>
              <a:buNone/>
            </a:pPr>
            <a:r>
              <a:rPr lang="fr-FR" dirty="0" smtClean="0"/>
              <a:t>        </a:t>
            </a:r>
            <a:r>
              <a:rPr lang="fr-FR" sz="3000" dirty="0" smtClean="0"/>
              <a:t>1/Constituants alimentaires</a:t>
            </a:r>
          </a:p>
          <a:p>
            <a:pPr>
              <a:buNone/>
            </a:pPr>
            <a:r>
              <a:rPr lang="fr-FR" sz="3000" dirty="0" smtClean="0"/>
              <a:t>              -Protéines: constituants constructeurs</a:t>
            </a:r>
          </a:p>
          <a:p>
            <a:pPr>
              <a:buNone/>
            </a:pPr>
            <a:r>
              <a:rPr lang="fr-FR" sz="3000" dirty="0" smtClean="0"/>
              <a:t>            </a:t>
            </a:r>
            <a:r>
              <a:rPr lang="ar-MA" sz="3000" dirty="0" smtClean="0"/>
              <a:t>مكونات البناء</a:t>
            </a:r>
            <a:r>
              <a:rPr lang="fr-FR" sz="3000" dirty="0" smtClean="0"/>
              <a:t>  </a:t>
            </a:r>
          </a:p>
          <a:p>
            <a:pPr>
              <a:buNone/>
            </a:pPr>
            <a:r>
              <a:rPr lang="fr-FR" sz="3000" dirty="0" smtClean="0"/>
              <a:t>          -Lipides: constituants énergétiques </a:t>
            </a:r>
            <a:r>
              <a:rPr lang="ar-MA" sz="3000" dirty="0" smtClean="0"/>
              <a:t> مكونات طاقية</a:t>
            </a:r>
            <a:r>
              <a:rPr lang="fr-FR" sz="3000" dirty="0" smtClean="0"/>
              <a:t> </a:t>
            </a:r>
          </a:p>
          <a:p>
            <a:pPr>
              <a:buNone/>
            </a:pPr>
            <a:r>
              <a:rPr lang="fr-FR" sz="3000" dirty="0" smtClean="0"/>
              <a:t>          -Glucides: constituants énergétiques </a:t>
            </a:r>
            <a:r>
              <a:rPr lang="ar-MA" sz="3000" dirty="0" smtClean="0"/>
              <a:t>مكونات</a:t>
            </a:r>
            <a:r>
              <a:rPr lang="fr-FR" sz="3000" dirty="0" smtClean="0"/>
              <a:t> </a:t>
            </a:r>
            <a:r>
              <a:rPr lang="ar-MA" sz="3000" dirty="0" smtClean="0"/>
              <a:t>طاقية</a:t>
            </a:r>
            <a:r>
              <a:rPr lang="fr-FR" sz="3000" dirty="0" smtClean="0"/>
              <a:t> </a:t>
            </a:r>
          </a:p>
          <a:p>
            <a:pPr>
              <a:buNone/>
            </a:pPr>
            <a:r>
              <a:rPr lang="fr-FR" sz="3000" dirty="0" smtClean="0"/>
              <a:t>                  </a:t>
            </a:r>
          </a:p>
          <a:p>
            <a:pPr>
              <a:buNone/>
            </a:pPr>
            <a:r>
              <a:rPr lang="fr-FR" sz="3000" dirty="0" smtClean="0"/>
              <a:t>              -Acides nucléiques</a:t>
            </a:r>
          </a:p>
          <a:p>
            <a:pPr>
              <a:buNone/>
            </a:pPr>
            <a:r>
              <a:rPr lang="fr-FR" sz="3000" dirty="0" smtClean="0"/>
              <a:t>      2/Vitamines</a:t>
            </a:r>
          </a:p>
          <a:p>
            <a:pPr>
              <a:buNone/>
            </a:pPr>
            <a:r>
              <a:rPr lang="fr-FR" sz="3000" dirty="0" smtClean="0"/>
              <a:t>      3/</a:t>
            </a:r>
            <a:r>
              <a:rPr lang="fr-FR" sz="3000" dirty="0" err="1" smtClean="0"/>
              <a:t>Oligoélèments</a:t>
            </a:r>
            <a:endParaRPr lang="fr-FR" sz="3000"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Composants alimentaires</a:t>
            </a:r>
            <a:br>
              <a:rPr lang="fr-FR" dirty="0" smtClean="0"/>
            </a:br>
            <a:r>
              <a:rPr lang="ar-MA" dirty="0" smtClean="0"/>
              <a:t>المكونات الغذائية</a:t>
            </a:r>
            <a:endParaRPr lang="fr-FR" dirty="0"/>
          </a:p>
        </p:txBody>
      </p:sp>
      <p:sp>
        <p:nvSpPr>
          <p:cNvPr id="3" name="Espace réservé du texte 2"/>
          <p:cNvSpPr>
            <a:spLocks noGrp="1"/>
          </p:cNvSpPr>
          <p:nvPr>
            <p:ph type="body" idx="1"/>
          </p:nvPr>
        </p:nvSpPr>
        <p:spPr>
          <a:xfrm>
            <a:off x="3286116" y="1714488"/>
            <a:ext cx="2640032" cy="928694"/>
          </a:xfrm>
        </p:spPr>
        <p:txBody>
          <a:bodyPr>
            <a:normAutofit/>
          </a:bodyPr>
          <a:lstStyle/>
          <a:p>
            <a:r>
              <a:rPr lang="fr-FR" sz="2200" b="0" dirty="0" smtClean="0"/>
              <a:t>            Protéines</a:t>
            </a:r>
          </a:p>
          <a:p>
            <a:r>
              <a:rPr lang="fr-FR" sz="2200" b="0" dirty="0" smtClean="0"/>
              <a:t>            (</a:t>
            </a:r>
            <a:r>
              <a:rPr lang="ar-MA" sz="2200" b="0" dirty="0" smtClean="0"/>
              <a:t>بروتينات</a:t>
            </a:r>
            <a:r>
              <a:rPr lang="fr-FR" sz="2200" b="0" dirty="0" smtClean="0"/>
              <a:t>)</a:t>
            </a:r>
            <a:endParaRPr lang="fr-FR" sz="2200" dirty="0"/>
          </a:p>
        </p:txBody>
      </p:sp>
      <p:sp>
        <p:nvSpPr>
          <p:cNvPr id="4" name="Espace réservé du contenu 3"/>
          <p:cNvSpPr>
            <a:spLocks noGrp="1"/>
          </p:cNvSpPr>
          <p:nvPr>
            <p:ph sz="half" idx="2"/>
          </p:nvPr>
        </p:nvSpPr>
        <p:spPr>
          <a:xfrm>
            <a:off x="571472" y="3071810"/>
            <a:ext cx="1785950" cy="1214447"/>
          </a:xfrm>
        </p:spPr>
        <p:txBody>
          <a:bodyPr/>
          <a:lstStyle/>
          <a:p>
            <a:pPr>
              <a:buNone/>
            </a:pPr>
            <a:r>
              <a:rPr lang="fr-FR" sz="2200" dirty="0" smtClean="0"/>
              <a:t>Lipides</a:t>
            </a:r>
          </a:p>
          <a:p>
            <a:pPr>
              <a:buNone/>
            </a:pPr>
            <a:r>
              <a:rPr lang="fr-FR" sz="2200" dirty="0" smtClean="0"/>
              <a:t>( </a:t>
            </a:r>
            <a:r>
              <a:rPr lang="ar-MA" sz="2200" dirty="0" smtClean="0"/>
              <a:t>دهنيات</a:t>
            </a:r>
            <a:r>
              <a:rPr lang="fr-FR" sz="2200" dirty="0" smtClean="0"/>
              <a:t> </a:t>
            </a:r>
            <a:r>
              <a:rPr lang="fr-FR" dirty="0" smtClean="0"/>
              <a:t>)</a:t>
            </a:r>
            <a:endParaRPr lang="fr-FR" dirty="0"/>
          </a:p>
        </p:txBody>
      </p:sp>
      <p:sp>
        <p:nvSpPr>
          <p:cNvPr id="5" name="Espace réservé du texte 4"/>
          <p:cNvSpPr>
            <a:spLocks noGrp="1"/>
          </p:cNvSpPr>
          <p:nvPr>
            <p:ph type="body" sz="quarter" idx="3"/>
          </p:nvPr>
        </p:nvSpPr>
        <p:spPr>
          <a:xfrm>
            <a:off x="3571868" y="3643314"/>
            <a:ext cx="1998677" cy="785818"/>
          </a:xfrm>
        </p:spPr>
        <p:txBody>
          <a:bodyPr>
            <a:noAutofit/>
          </a:bodyPr>
          <a:lstStyle/>
          <a:p>
            <a:r>
              <a:rPr lang="fr-FR" sz="2200" b="0" dirty="0" smtClean="0"/>
              <a:t>Composants Alimentaires</a:t>
            </a:r>
          </a:p>
          <a:p>
            <a:r>
              <a:rPr lang="fr-FR" sz="1500" dirty="0" smtClean="0"/>
              <a:t>( </a:t>
            </a:r>
            <a:r>
              <a:rPr lang="ar-MA" sz="2200" b="0" dirty="0" smtClean="0"/>
              <a:t>مكونات غذائية</a:t>
            </a:r>
            <a:r>
              <a:rPr lang="fr-FR" sz="2200" b="0" dirty="0" smtClean="0"/>
              <a:t> )</a:t>
            </a:r>
            <a:endParaRPr lang="fr-FR" sz="2200" b="0" dirty="0"/>
          </a:p>
        </p:txBody>
      </p:sp>
      <p:sp>
        <p:nvSpPr>
          <p:cNvPr id="6" name="Espace réservé du contenu 5"/>
          <p:cNvSpPr>
            <a:spLocks noGrp="1"/>
          </p:cNvSpPr>
          <p:nvPr>
            <p:ph sz="quarter" idx="4"/>
          </p:nvPr>
        </p:nvSpPr>
        <p:spPr>
          <a:xfrm>
            <a:off x="6643702" y="3143248"/>
            <a:ext cx="2000264" cy="1357323"/>
          </a:xfrm>
        </p:spPr>
        <p:txBody>
          <a:bodyPr/>
          <a:lstStyle/>
          <a:p>
            <a:pPr>
              <a:buNone/>
            </a:pPr>
            <a:r>
              <a:rPr lang="fr-FR" sz="2200" dirty="0" smtClean="0"/>
              <a:t>Glucides</a:t>
            </a:r>
          </a:p>
          <a:p>
            <a:pPr>
              <a:buNone/>
            </a:pPr>
            <a:r>
              <a:rPr lang="fr-FR" dirty="0" smtClean="0"/>
              <a:t> ( </a:t>
            </a:r>
            <a:r>
              <a:rPr lang="ar-MA" sz="2200" dirty="0" smtClean="0"/>
              <a:t>سكريات</a:t>
            </a:r>
            <a:r>
              <a:rPr lang="fr-FR" sz="2200" dirty="0" smtClean="0"/>
              <a:t> )</a:t>
            </a:r>
          </a:p>
          <a:p>
            <a:pPr>
              <a:buNone/>
            </a:pPr>
            <a:endParaRPr lang="fr-FR" dirty="0"/>
          </a:p>
        </p:txBody>
      </p:sp>
      <p:sp>
        <p:nvSpPr>
          <p:cNvPr id="8" name="Flèche gauche 7"/>
          <p:cNvSpPr/>
          <p:nvPr/>
        </p:nvSpPr>
        <p:spPr>
          <a:xfrm>
            <a:off x="1785918" y="3786190"/>
            <a:ext cx="1143008" cy="1428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vers le haut 8"/>
          <p:cNvSpPr/>
          <p:nvPr/>
        </p:nvSpPr>
        <p:spPr>
          <a:xfrm>
            <a:off x="4500562" y="2714620"/>
            <a:ext cx="142876" cy="6429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droite 9"/>
          <p:cNvSpPr/>
          <p:nvPr/>
        </p:nvSpPr>
        <p:spPr>
          <a:xfrm>
            <a:off x="5857884" y="3786190"/>
            <a:ext cx="928694"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vers le bas 11"/>
          <p:cNvSpPr/>
          <p:nvPr/>
        </p:nvSpPr>
        <p:spPr>
          <a:xfrm>
            <a:off x="4500562" y="4857760"/>
            <a:ext cx="142876"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3714744" y="5429264"/>
            <a:ext cx="2857520" cy="1107996"/>
          </a:xfrm>
          <a:prstGeom prst="rect">
            <a:avLst/>
          </a:prstGeom>
          <a:noFill/>
        </p:spPr>
        <p:txBody>
          <a:bodyPr wrap="square" rtlCol="0">
            <a:spAutoFit/>
          </a:bodyPr>
          <a:lstStyle/>
          <a:p>
            <a:pPr>
              <a:buNone/>
            </a:pPr>
            <a:r>
              <a:rPr lang="fr-FR" sz="2200" dirty="0" smtClean="0"/>
              <a:t>      Acides                                                     nucléiques   </a:t>
            </a:r>
          </a:p>
          <a:p>
            <a:pPr>
              <a:buNone/>
            </a:pPr>
            <a:r>
              <a:rPr lang="fr-FR" dirty="0" smtClean="0"/>
              <a:t>  (  </a:t>
            </a:r>
            <a:r>
              <a:rPr lang="ar-MA" sz="2200" dirty="0" smtClean="0"/>
              <a:t>أحماض نووية</a:t>
            </a:r>
            <a:r>
              <a:rPr lang="fr-FR" sz="2200" dirty="0" smtClean="0"/>
              <a:t>)</a:t>
            </a:r>
            <a:endParaRPr lang="fr-FR" sz="22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heckerboard(across)">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ox(in)">
                                      <p:cBhvr>
                                        <p:cTn id="15" dur="500"/>
                                        <p:tgtEl>
                                          <p:spTgt spid="3">
                                            <p:txEl>
                                              <p:pRg st="0" end="0"/>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ox(i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additive="base">
                                        <p:cTn id="2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diamond(in)">
                                      <p:cBhvr>
                                        <p:cTn id="33" dur="2000"/>
                                        <p:tgtEl>
                                          <p:spTgt spid="6">
                                            <p:txEl>
                                              <p:pRg st="0" end="0"/>
                                            </p:txEl>
                                          </p:spTgt>
                                        </p:tgtEl>
                                      </p:cBhvr>
                                    </p:animEffect>
                                  </p:childTnLst>
                                </p:cTn>
                              </p:par>
                              <p:par>
                                <p:cTn id="34" presetID="8" presetClass="entr" presetSubtype="16" fill="hold" nodeType="with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diamond(in)">
                                      <p:cBhvr>
                                        <p:cTn id="36" dur="2000"/>
                                        <p:tgtEl>
                                          <p:spTgt spid="6">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blinds(horizontal)">
                                      <p:cBhvr>
                                        <p:cTn id="41" dur="500"/>
                                        <p:tgtEl>
                                          <p:spTgt spid="13">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3">
                                            <p:txEl>
                                              <p:pRg st="1" end="1"/>
                                            </p:txEl>
                                          </p:spTgt>
                                        </p:tgtEl>
                                        <p:attrNameLst>
                                          <p:attrName>style.visibility</p:attrName>
                                        </p:attrNameLst>
                                      </p:cBhvr>
                                      <p:to>
                                        <p:strVal val="visible"/>
                                      </p:to>
                                    </p:set>
                                    <p:animEffect transition="in" filter="blinds(horizontal)">
                                      <p:cBhvr>
                                        <p:cTn id="46"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2" name="Picture 4" descr="http://fr.cdn.v5.futura-sciences.com/builds/images/thumbs/f/f1d7a2b825_glucide_lauriandler-gfdl.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re 1"/>
          <p:cNvSpPr>
            <a:spLocks noGrp="1"/>
          </p:cNvSpPr>
          <p:nvPr>
            <p:ph type="title"/>
          </p:nvPr>
        </p:nvSpPr>
        <p:spPr>
          <a:xfrm>
            <a:off x="457200" y="274638"/>
            <a:ext cx="8229600" cy="5654692"/>
          </a:xfrm>
        </p:spPr>
        <p:txBody>
          <a:bodyPr>
            <a:normAutofit/>
          </a:bodyPr>
          <a:lstStyle/>
          <a:p>
            <a:r>
              <a:rPr lang="fr-FR" dirty="0" smtClean="0">
                <a:solidFill>
                  <a:srgbClr val="FF0000"/>
                </a:solidFill>
              </a:rPr>
              <a:t>Glucides </a:t>
            </a:r>
            <a:br>
              <a:rPr lang="fr-FR" dirty="0" smtClean="0">
                <a:solidFill>
                  <a:srgbClr val="FF0000"/>
                </a:solidFill>
              </a:rPr>
            </a:br>
            <a:r>
              <a:rPr lang="fr-FR" b="1" dirty="0" smtClean="0">
                <a:solidFill>
                  <a:srgbClr val="FF0000"/>
                </a:solidFill>
                <a:cs typeface="+mj-cs"/>
              </a:rPr>
              <a:t> ( </a:t>
            </a:r>
            <a:r>
              <a:rPr lang="ar-MA" b="1" dirty="0" smtClean="0">
                <a:solidFill>
                  <a:srgbClr val="FF0000"/>
                </a:solidFill>
                <a:cs typeface="+mj-cs"/>
              </a:rPr>
              <a:t>سكريات </a:t>
            </a:r>
            <a:r>
              <a:rPr lang="fr-FR" b="1" dirty="0" smtClean="0">
                <a:solidFill>
                  <a:srgbClr val="FF0000"/>
                </a:solidFill>
                <a:cs typeface="+mj-cs"/>
              </a:rPr>
              <a:t> )</a:t>
            </a:r>
            <a:r>
              <a:rPr lang="fr-FR" dirty="0" smtClean="0"/>
              <a:t/>
            </a:r>
            <a:br>
              <a:rPr lang="fr-FR" dirty="0" smtClean="0"/>
            </a:br>
            <a:endParaRPr lang="fr-FR" dirty="0"/>
          </a:p>
        </p:txBody>
      </p:sp>
      <p:sp>
        <p:nvSpPr>
          <p:cNvPr id="3" name="Espace réservé du contenu 2"/>
          <p:cNvSpPr>
            <a:spLocks noGrp="1"/>
          </p:cNvSpPr>
          <p:nvPr>
            <p:ph idx="1"/>
          </p:nvPr>
        </p:nvSpPr>
        <p:spPr>
          <a:xfrm>
            <a:off x="357158" y="1500174"/>
            <a:ext cx="8229600" cy="4525963"/>
          </a:xfrm>
        </p:spPr>
        <p:txBody>
          <a:bodyPr/>
          <a:lstStyle/>
          <a:p>
            <a:pPr>
              <a:buNone/>
            </a:pPr>
            <a:r>
              <a:rPr lang="fr-FR" dirty="0" smtClean="0"/>
              <a:t>                               </a:t>
            </a:r>
          </a:p>
          <a:p>
            <a:pPr>
              <a:buNone/>
            </a:pPr>
            <a:endParaRPr lang="fr-FR" dirty="0" smtClean="0"/>
          </a:p>
          <a:p>
            <a:pPr>
              <a:buNone/>
            </a:pPr>
            <a:endParaRPr lang="fr-FR" dirty="0" smtClean="0"/>
          </a:p>
          <a:p>
            <a:pPr>
              <a:buNone/>
            </a:pPr>
            <a:endParaRPr lang="fr-FR" dirty="0" smtClean="0"/>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smtClean="0"/>
              <a:t>Deux types de sucres:</a:t>
            </a:r>
            <a:br>
              <a:rPr lang="fr-FR" dirty="0" smtClean="0"/>
            </a:br>
            <a:r>
              <a:rPr lang="ar-MA" dirty="0" smtClean="0"/>
              <a:t>السكريات نوعان:</a:t>
            </a:r>
            <a:r>
              <a:rPr lang="fr-FR" dirty="0" smtClean="0"/>
              <a:t/>
            </a:r>
            <a:br>
              <a:rPr lang="fr-FR" dirty="0" smtClean="0"/>
            </a:br>
            <a:endParaRPr lang="fr-FR" dirty="0"/>
          </a:p>
        </p:txBody>
      </p:sp>
      <p:sp>
        <p:nvSpPr>
          <p:cNvPr id="3" name="Espace réservé du contenu 2"/>
          <p:cNvSpPr>
            <a:spLocks noGrp="1"/>
          </p:cNvSpPr>
          <p:nvPr>
            <p:ph idx="1"/>
          </p:nvPr>
        </p:nvSpPr>
        <p:spPr/>
        <p:txBody>
          <a:bodyPr/>
          <a:lstStyle/>
          <a:p>
            <a:pPr>
              <a:buNone/>
            </a:pPr>
            <a:r>
              <a:rPr lang="fr-FR" dirty="0" smtClean="0"/>
              <a:t>                        </a:t>
            </a:r>
          </a:p>
          <a:p>
            <a:pPr>
              <a:buNone/>
            </a:pPr>
            <a:r>
              <a:rPr lang="fr-FR" dirty="0" smtClean="0"/>
              <a:t>                        -  Sucres rapides</a:t>
            </a:r>
          </a:p>
          <a:p>
            <a:pPr>
              <a:buNone/>
            </a:pPr>
            <a:r>
              <a:rPr lang="fr-FR" dirty="0" smtClean="0"/>
              <a:t>                                (  </a:t>
            </a:r>
            <a:r>
              <a:rPr lang="ar-MA" dirty="0" smtClean="0"/>
              <a:t>سكريات سريعة</a:t>
            </a:r>
            <a:r>
              <a:rPr lang="fr-FR" dirty="0" smtClean="0"/>
              <a:t> )</a:t>
            </a:r>
          </a:p>
          <a:p>
            <a:pPr>
              <a:buNone/>
            </a:pPr>
            <a:r>
              <a:rPr lang="fr-FR" dirty="0" smtClean="0"/>
              <a:t>  </a:t>
            </a:r>
          </a:p>
          <a:p>
            <a:pPr>
              <a:buNone/>
            </a:pPr>
            <a:r>
              <a:rPr lang="fr-FR" dirty="0" smtClean="0"/>
              <a:t>                        -   Sucres lents</a:t>
            </a:r>
          </a:p>
          <a:p>
            <a:pPr>
              <a:buNone/>
            </a:pPr>
            <a:r>
              <a:rPr lang="fr-FR" dirty="0" smtClean="0"/>
              <a:t>                                ( </a:t>
            </a:r>
            <a:r>
              <a:rPr lang="ar-MA" dirty="0" smtClean="0"/>
              <a:t>سكريات بطيئة</a:t>
            </a:r>
            <a:r>
              <a:rPr lang="fr-FR" dirty="0" smtClean="0"/>
              <a:t>)</a:t>
            </a:r>
            <a:endParaRPr lang="fr-FR" dirty="0"/>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Sucres rapides(sucres simples)</a:t>
            </a:r>
            <a:br>
              <a:rPr lang="fr-FR" dirty="0" smtClean="0"/>
            </a:br>
            <a:r>
              <a:rPr lang="ar-MA" dirty="0" smtClean="0"/>
              <a:t>سكريات سريعة(بسيطة)</a:t>
            </a:r>
            <a:r>
              <a:rPr lang="fr-FR" dirty="0" smtClean="0"/>
              <a:t>)</a:t>
            </a:r>
            <a:endParaRPr lang="fr-FR" dirty="0"/>
          </a:p>
        </p:txBody>
      </p:sp>
      <p:sp>
        <p:nvSpPr>
          <p:cNvPr id="3" name="Espace réservé du contenu 2"/>
          <p:cNvSpPr>
            <a:spLocks noGrp="1"/>
          </p:cNvSpPr>
          <p:nvPr>
            <p:ph idx="1"/>
          </p:nvPr>
        </p:nvSpPr>
        <p:spPr/>
        <p:txBody>
          <a:bodyPr>
            <a:normAutofit fontScale="92500" lnSpcReduction="20000"/>
          </a:bodyPr>
          <a:lstStyle/>
          <a:p>
            <a:pPr>
              <a:buNone/>
            </a:pPr>
            <a:r>
              <a:rPr lang="fr-FR" dirty="0" smtClean="0"/>
              <a:t>          </a:t>
            </a:r>
          </a:p>
          <a:p>
            <a:pPr>
              <a:buNone/>
            </a:pPr>
            <a:endParaRPr lang="fr-FR" dirty="0" smtClean="0"/>
          </a:p>
          <a:p>
            <a:pPr>
              <a:buNone/>
            </a:pPr>
            <a:r>
              <a:rPr lang="fr-FR" dirty="0" smtClean="0"/>
              <a:t>        Permettent d’élever rapidement le sucre   dans le sang</a:t>
            </a:r>
          </a:p>
          <a:p>
            <a:pPr>
              <a:buNone/>
            </a:pPr>
            <a:r>
              <a:rPr lang="fr-FR" dirty="0" smtClean="0"/>
              <a:t>                      </a:t>
            </a:r>
            <a:r>
              <a:rPr lang="ar-MA" dirty="0" smtClean="0"/>
              <a:t>ترتفع نسبة السكر في الدم بسرعة</a:t>
            </a:r>
            <a:endParaRPr lang="fr-FR" dirty="0" smtClean="0"/>
          </a:p>
          <a:p>
            <a:pPr>
              <a:buNone/>
            </a:pPr>
            <a:endParaRPr lang="fr-FR" dirty="0" smtClean="0"/>
          </a:p>
          <a:p>
            <a:pPr>
              <a:buNone/>
            </a:pPr>
            <a:endParaRPr lang="fr-FR" dirty="0" smtClean="0"/>
          </a:p>
          <a:p>
            <a:pPr>
              <a:buNone/>
            </a:pPr>
            <a:endParaRPr lang="fr-FR" dirty="0" smtClean="0"/>
          </a:p>
          <a:p>
            <a:pPr>
              <a:buNone/>
            </a:pPr>
            <a:r>
              <a:rPr lang="fr-FR" dirty="0" smtClean="0"/>
              <a:t>                                Pic de glycémie</a:t>
            </a:r>
          </a:p>
          <a:p>
            <a:pPr>
              <a:buNone/>
            </a:pPr>
            <a:r>
              <a:rPr lang="fr-FR" dirty="0" smtClean="0"/>
              <a:t>                            </a:t>
            </a:r>
            <a:r>
              <a:rPr lang="ar-MA" dirty="0" smtClean="0"/>
              <a:t> هناك ذروة في نسبة السكر</a:t>
            </a:r>
            <a:endParaRPr lang="fr-FR" dirty="0"/>
          </a:p>
        </p:txBody>
      </p:sp>
      <p:sp>
        <p:nvSpPr>
          <p:cNvPr id="4" name="Flèche vers le bas 3"/>
          <p:cNvSpPr/>
          <p:nvPr/>
        </p:nvSpPr>
        <p:spPr>
          <a:xfrm>
            <a:off x="4572000" y="3857628"/>
            <a:ext cx="214315" cy="12144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dirty="0"/>
          </a:p>
        </p:txBody>
      </p:sp>
      <p:pic>
        <p:nvPicPr>
          <p:cNvPr id="4" name="Image 3" descr="274262-reduire-sucres-rapides-permettrait-perdre.jpg"/>
          <p:cNvPicPr>
            <a:picLocks noChangeAspect="1"/>
          </p:cNvPicPr>
          <p:nvPr/>
        </p:nvPicPr>
        <p:blipFill>
          <a:blip r:embed="rId2"/>
          <a:stretch>
            <a:fillRect/>
          </a:stretch>
        </p:blipFill>
        <p:spPr>
          <a:xfrm>
            <a:off x="1" y="1"/>
            <a:ext cx="9101199" cy="6858001"/>
          </a:xfrm>
          <a:prstGeom prst="rect">
            <a:avLst/>
          </a:prstGeom>
        </p:spPr>
      </p:pic>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rapide.jpg"/>
          <p:cNvPicPr>
            <a:picLocks noGrp="1" noChangeAspect="1"/>
          </p:cNvPicPr>
          <p:nvPr>
            <p:ph idx="1"/>
          </p:nvPr>
        </p:nvPicPr>
        <p:blipFill>
          <a:blip r:embed="rId2"/>
          <a:stretch>
            <a:fillRect/>
          </a:stretch>
        </p:blipFill>
        <p:spPr>
          <a:xfrm>
            <a:off x="0" y="0"/>
            <a:ext cx="9144032" cy="6858000"/>
          </a:xfrm>
        </p:spPr>
      </p:pic>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gateau.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coca.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2585</TotalTime>
  <Words>6483</Words>
  <Application>Microsoft Office PowerPoint</Application>
  <PresentationFormat>Affichage à l'écran (4:3)</PresentationFormat>
  <Paragraphs>1180</Paragraphs>
  <Slides>238</Slides>
  <Notes>2</Notes>
  <HiddenSlides>0</HiddenSlides>
  <MMClips>1</MMClips>
  <ScaleCrop>false</ScaleCrop>
  <HeadingPairs>
    <vt:vector size="4" baseType="variant">
      <vt:variant>
        <vt:lpstr>Thème</vt:lpstr>
      </vt:variant>
      <vt:variant>
        <vt:i4>1</vt:i4>
      </vt:variant>
      <vt:variant>
        <vt:lpstr>Titres des diapositives</vt:lpstr>
      </vt:variant>
      <vt:variant>
        <vt:i4>238</vt:i4>
      </vt:variant>
    </vt:vector>
  </HeadingPairs>
  <TitlesOfParts>
    <vt:vector size="239" baseType="lpstr">
      <vt:lpstr>Thème Office</vt:lpstr>
      <vt:lpstr>Pourquoi l’hygiène sanitaire?</vt:lpstr>
      <vt:lpstr>Hygiène sanitaire</vt:lpstr>
      <vt:lpstr>Hygiène à l’école maternelle</vt:lpstr>
      <vt:lpstr>Hygiène: Définition</vt:lpstr>
      <vt:lpstr>Hygiène: Définition</vt:lpstr>
      <vt:lpstr>Pourquoi l’école maternelle</vt:lpstr>
      <vt:lpstr>Pourquoi la maternelle?</vt:lpstr>
      <vt:lpstr>Et donc:</vt:lpstr>
      <vt:lpstr>De ce fait:</vt:lpstr>
      <vt:lpstr>Hygiène de l’individu</vt:lpstr>
      <vt:lpstr>Hygiène des mains</vt:lpstr>
      <vt:lpstr>Remarque:</vt:lpstr>
      <vt:lpstr>Pourquoi est-il important de se laver les mains avant de manger ? </vt:lpstr>
      <vt:lpstr>Comment se laver les mains?</vt:lpstr>
      <vt:lpstr>Quand se laver les mains: </vt:lpstr>
      <vt:lpstr>Pourquoi est-il important de se laver les mains après les toilettes? </vt:lpstr>
      <vt:lpstr>Lavage des mains:</vt:lpstr>
      <vt:lpstr>Culture des bactéries sur une main</vt:lpstr>
      <vt:lpstr>Escherichia coli</vt:lpstr>
      <vt:lpstr>Culture de E.coli</vt:lpstr>
      <vt:lpstr>Observation de E.coli(ME)</vt:lpstr>
      <vt:lpstr> Infections par la bactérie Escherichia coli :  </vt:lpstr>
      <vt:lpstr>Infections dues à E.coli(suite)</vt:lpstr>
      <vt:lpstr>Infection par E. coli(suite)</vt:lpstr>
      <vt:lpstr>Symptômes de l’infection par E.coli</vt:lpstr>
      <vt:lpstr>E.Coli enterohémorragique</vt:lpstr>
      <vt:lpstr> Comment éviter une infection à Escherichia coli ?</vt:lpstr>
      <vt:lpstr>Brossage des dents</vt:lpstr>
      <vt:lpstr>Grande section de maternelle : hygiène bucco-dentaire </vt:lpstr>
      <vt:lpstr>Pourquoi se brosser les dents?</vt:lpstr>
      <vt:lpstr>Pourquoi les enfants doivent se brosser les dents le plus tôt possible?</vt:lpstr>
      <vt:lpstr>La carie</vt:lpstr>
      <vt:lpstr>La carie</vt:lpstr>
      <vt:lpstr>Schéma de dent</vt:lpstr>
      <vt:lpstr>Développement de la carie</vt:lpstr>
      <vt:lpstr>La carie dentaire(photo)</vt:lpstr>
      <vt:lpstr>Carie bacterienne(ME)</vt:lpstr>
      <vt:lpstr>Culture de bactéries de la carie</vt:lpstr>
      <vt:lpstr>Hygiène buccale en maternelle</vt:lpstr>
      <vt:lpstr>Utiliser des ustensiles propres et différents</vt:lpstr>
      <vt:lpstr>Eviter l’infection</vt:lpstr>
      <vt:lpstr>Eviter la transmission</vt:lpstr>
      <vt:lpstr>Eviter la contagion</vt:lpstr>
      <vt:lpstr>Eviter l’intoxication</vt:lpstr>
      <vt:lpstr>Règles respecter</vt:lpstr>
      <vt:lpstr>Hygiène du groupe: définition</vt:lpstr>
      <vt:lpstr>Pourquoi une hygiène de groupe en maternelle?</vt:lpstr>
      <vt:lpstr>Hygiène du groupe: Règles a respecter</vt:lpstr>
      <vt:lpstr>Hygiène du groupe: Règles a respecter</vt:lpstr>
      <vt:lpstr>Hygiène du local</vt:lpstr>
      <vt:lpstr>Diapositive 51</vt:lpstr>
      <vt:lpstr>Hygiène des locaux en maternelle</vt:lpstr>
      <vt:lpstr>Propreté</vt:lpstr>
      <vt:lpstr>Propreté</vt:lpstr>
      <vt:lpstr>Propreté</vt:lpstr>
      <vt:lpstr>Propreté</vt:lpstr>
      <vt:lpstr>Aération</vt:lpstr>
      <vt:lpstr>Sécurité</vt:lpstr>
      <vt:lpstr>Ameublement sécurisé</vt:lpstr>
      <vt:lpstr>Diapositive 60</vt:lpstr>
      <vt:lpstr>Sonorisation</vt:lpstr>
      <vt:lpstr>Structuration</vt:lpstr>
      <vt:lpstr>Prévention: Définition</vt:lpstr>
      <vt:lpstr>Prévention à l’école maternelle:</vt:lpstr>
      <vt:lpstr>Pourquoi une tousse d’urgence à l’école maternelle?</vt:lpstr>
      <vt:lpstr>TROUSSE DE PREMIERS SECOURS </vt:lpstr>
      <vt:lpstr>Remarque:</vt:lpstr>
      <vt:lpstr>Trousse d’urgence</vt:lpstr>
      <vt:lpstr>Soins d’urgence</vt:lpstr>
      <vt:lpstr>Soins d’urgence</vt:lpstr>
      <vt:lpstr>Soins d’urgence courants:</vt:lpstr>
      <vt:lpstr>Soins d’urgence(suite)</vt:lpstr>
      <vt:lpstr>Méthode de Heimlich</vt:lpstr>
      <vt:lpstr>Soins d’urgence(suite)</vt:lpstr>
      <vt:lpstr>Un enfant malade</vt:lpstr>
      <vt:lpstr>Remarque:</vt:lpstr>
      <vt:lpstr>Maladie chroniques souvent rencontrées:</vt:lpstr>
      <vt:lpstr>Asthme définition</vt:lpstr>
      <vt:lpstr>Enfant asthmatique</vt:lpstr>
      <vt:lpstr>Que faire si un enfant fait une crise d’asthme à la maternelle?</vt:lpstr>
      <vt:lpstr> La trousse d’urgence du petit asthmatique </vt:lpstr>
      <vt:lpstr>Remarque</vt:lpstr>
      <vt:lpstr>Aérosolthérapie</vt:lpstr>
      <vt:lpstr>Important:</vt:lpstr>
      <vt:lpstr>Enfant diabétique</vt:lpstr>
      <vt:lpstr>Contrôle de la glycémie sanguine ضبط نسبة السكر في الدم</vt:lpstr>
      <vt:lpstr>Diapositive 87</vt:lpstr>
      <vt:lpstr>Que faire en cas d’hypoglycémie</vt:lpstr>
      <vt:lpstr>Remarque:</vt:lpstr>
      <vt:lpstr>Définitions:</vt:lpstr>
      <vt:lpstr>Alimentation-Nutrition</vt:lpstr>
      <vt:lpstr>Composants alimentaires المكونات الغذائية</vt:lpstr>
      <vt:lpstr>Glucides   ( سكريات  ) </vt:lpstr>
      <vt:lpstr> Deux types de sucres: السكريات نوعان: </vt:lpstr>
      <vt:lpstr>Sucres rapides(sucres simples) سكريات سريعة(بسيطة))</vt:lpstr>
      <vt:lpstr>Diapositive 96</vt:lpstr>
      <vt:lpstr>Diapositive 97</vt:lpstr>
      <vt:lpstr>Diapositive 98</vt:lpstr>
      <vt:lpstr>Diapositive 99</vt:lpstr>
      <vt:lpstr>Sucres lents(complexes)  سكريات بطيئة معقدة</vt:lpstr>
      <vt:lpstr>Diapositive 101</vt:lpstr>
      <vt:lpstr>Diapositive 102</vt:lpstr>
      <vt:lpstr>Diapositive 103</vt:lpstr>
      <vt:lpstr>Diapositive 104</vt:lpstr>
      <vt:lpstr>Diapositive 105</vt:lpstr>
      <vt:lpstr>Diapositive 106</vt:lpstr>
      <vt:lpstr>Formule chimique du glucose       (sucre simple) التركيبة الكيميائية للجلوكوز</vt:lpstr>
      <vt:lpstr>Exemples de sucres simples</vt:lpstr>
      <vt:lpstr>Exemples de sucres simples:</vt:lpstr>
      <vt:lpstr>Formule chimique de l’amidon (sucre complexe) التركيبة الكيميائية للنشا</vt:lpstr>
      <vt:lpstr>Les lipides                                                             الدهنيات  </vt:lpstr>
      <vt:lpstr>Les lipides(الدهنيات)</vt:lpstr>
      <vt:lpstr>Diapositive 113</vt:lpstr>
      <vt:lpstr>Diapositive 114</vt:lpstr>
      <vt:lpstr>Diapositive 115</vt:lpstr>
      <vt:lpstr>Diapositive 116</vt:lpstr>
      <vt:lpstr>Diapositive 117</vt:lpstr>
      <vt:lpstr>Diapositive 118</vt:lpstr>
      <vt:lpstr>Les lipides </vt:lpstr>
      <vt:lpstr>Schéma d’un lipide</vt:lpstr>
      <vt:lpstr>Les lipides caractérisés par le: تتميز الأحماض الدهنية باختلاف:</vt:lpstr>
      <vt:lpstr>Le cholestérol</vt:lpstr>
      <vt:lpstr>Le cholestérol</vt:lpstr>
      <vt:lpstr>Le cholestérol</vt:lpstr>
      <vt:lpstr>Définition  تعريفه</vt:lpstr>
      <vt:lpstr>Rôle دوره في الجسم</vt:lpstr>
      <vt:lpstr>Formule chimique du cholestérol التركيبة الكيميائية للكوليستيرول</vt:lpstr>
      <vt:lpstr>Formule chimique du cholestérol التركيبة الكيميائية للكوليستيرول</vt:lpstr>
      <vt:lpstr>Types de cholestérol أنواع الكوليستيرول</vt:lpstr>
      <vt:lpstr>Le cholestérol dans les artères  الكوليستيرول في الشرايين</vt:lpstr>
      <vt:lpstr>Teneur des aliments en cholestérol  كمية الكوليستيرول في الأغذية</vt:lpstr>
      <vt:lpstr>Lutter contre l’accumulation du cholestérol</vt:lpstr>
      <vt:lpstr>Les lipides</vt:lpstr>
      <vt:lpstr>Acide gras saturé  حمض دهني مشبع </vt:lpstr>
      <vt:lpstr>Acides gras saturés</vt:lpstr>
      <vt:lpstr>Les acides gras insaturés  أحماض دهنية غير مشبعة</vt:lpstr>
      <vt:lpstr>Acides gras insaturés:</vt:lpstr>
      <vt:lpstr>Liaisons instables</vt:lpstr>
      <vt:lpstr>Et donc:</vt:lpstr>
      <vt:lpstr>Les oméga(s)</vt:lpstr>
      <vt:lpstr>Oméga 3 (3 أوميغا)  </vt:lpstr>
      <vt:lpstr>Rôle des Omégas</vt:lpstr>
      <vt:lpstr>Huile d’olive:</vt:lpstr>
      <vt:lpstr> Les protéines                                               البروتينات  </vt:lpstr>
      <vt:lpstr>Protéines</vt:lpstr>
      <vt:lpstr>Diapositive 146</vt:lpstr>
      <vt:lpstr>Formule d’un acide aminé  التركيبة الكيميائية لحامض أميني </vt:lpstr>
      <vt:lpstr>Acides aminés:</vt:lpstr>
      <vt:lpstr>Acides aminés indispensables</vt:lpstr>
      <vt:lpstr>Formule chimique de l’insuline  التركيبة الكيميائية للأنسولين</vt:lpstr>
      <vt:lpstr>Diapositive 151</vt:lpstr>
      <vt:lpstr>Rôles des composants alimentaires:</vt:lpstr>
      <vt:lpstr>Valeurs énergétiques des composants alimentaires:</vt:lpstr>
      <vt:lpstr>Calorie:définition</vt:lpstr>
      <vt:lpstr>Valeurs énergétiques des composants alimentaires:</vt:lpstr>
      <vt:lpstr>Valeurs énergétique des aliments</vt:lpstr>
      <vt:lpstr>Diapositive 157</vt:lpstr>
      <vt:lpstr>Diapositive 158</vt:lpstr>
      <vt:lpstr>De combien d'énergie avons nous besoin par jour ?</vt:lpstr>
      <vt:lpstr>Besoins quotidiens en calories</vt:lpstr>
      <vt:lpstr>Besoins alimentaires d’un enfant:</vt:lpstr>
      <vt:lpstr>Besoins d’un enfant en calories</vt:lpstr>
      <vt:lpstr>Que doit manger un enfant:</vt:lpstr>
      <vt:lpstr>Que doit manger un enfant:</vt:lpstr>
      <vt:lpstr>Que doit manger un enfant(suite):</vt:lpstr>
      <vt:lpstr>Remarques:</vt:lpstr>
      <vt:lpstr>Vitamines:</vt:lpstr>
      <vt:lpstr>Types de vitamines:</vt:lpstr>
      <vt:lpstr>Vitamines hydrosolubles:</vt:lpstr>
      <vt:lpstr>Vitamine C:</vt:lpstr>
      <vt:lpstr>Carence en vitamine C:</vt:lpstr>
      <vt:lpstr>Scorbut</vt:lpstr>
      <vt:lpstr>Scorbut dermatologique</vt:lpstr>
      <vt:lpstr>Ou trouver la vitamine C?</vt:lpstr>
      <vt:lpstr>Vitamines B(acide folique):</vt:lpstr>
      <vt:lpstr>Remarque:</vt:lpstr>
      <vt:lpstr> Carence en vitamine B</vt:lpstr>
      <vt:lpstr>Ou trouver la vitamine B:</vt:lpstr>
      <vt:lpstr>Vitamines hydrophiles</vt:lpstr>
      <vt:lpstr>Vitamines liposolubles:</vt:lpstr>
      <vt:lpstr>Vitamine A:</vt:lpstr>
      <vt:lpstr>Carence en vitamine A:</vt:lpstr>
      <vt:lpstr>Ou trouver la vitamine A:</vt:lpstr>
      <vt:lpstr>Vitamine D:</vt:lpstr>
      <vt:lpstr>Carence en vitamine D:</vt:lpstr>
      <vt:lpstr>Ou trouver la vitamine D:</vt:lpstr>
      <vt:lpstr>Vitamine E:</vt:lpstr>
      <vt:lpstr>Carence en vitamine E:</vt:lpstr>
      <vt:lpstr>Ou trouver la vitamine E:</vt:lpstr>
      <vt:lpstr>Vitamines liposolubles</vt:lpstr>
      <vt:lpstr>Les éléments minéraux:</vt:lpstr>
      <vt:lpstr>L’eau</vt:lpstr>
      <vt:lpstr>L’eau:élèment vital</vt:lpstr>
      <vt:lpstr>L’eau élément vital(suite)</vt:lpstr>
      <vt:lpstr>L’eau élément vital(suite)</vt:lpstr>
      <vt:lpstr>Les échanges quotidiens d’eau d’un corps humain adulte</vt:lpstr>
      <vt:lpstr>Fonctions de l’eau dans le corps:</vt:lpstr>
      <vt:lpstr>Quantité d’eau à boire:</vt:lpstr>
      <vt:lpstr>Sels minéraux: </vt:lpstr>
      <vt:lpstr>Sels minéraux:</vt:lpstr>
      <vt:lpstr>Sels minéraux:</vt:lpstr>
      <vt:lpstr>Sels minéraux</vt:lpstr>
      <vt:lpstr>كلمة النهاية</vt:lpstr>
      <vt:lpstr>Collation du matin</vt:lpstr>
      <vt:lpstr>Collation du matin </vt:lpstr>
      <vt:lpstr>Collation du matin: que prendre</vt:lpstr>
      <vt:lpstr>Remarques:</vt:lpstr>
      <vt:lpstr>Que donner en collation:</vt:lpstr>
      <vt:lpstr>Unifier la collation?</vt:lpstr>
      <vt:lpstr>Remarque:</vt:lpstr>
      <vt:lpstr>Une collation à 10 heures est elle nécessaire:</vt:lpstr>
      <vt:lpstr>Valeurs énergétique(Kcal)</vt:lpstr>
      <vt:lpstr>Valeur énergétique(Kcal)</vt:lpstr>
      <vt:lpstr>Valeur énergétique(Kcal)</vt:lpstr>
      <vt:lpstr>Valeur énergétique(Kcal)</vt:lpstr>
      <vt:lpstr>Proposition de collation</vt:lpstr>
      <vt:lpstr>Activité-Motricité</vt:lpstr>
      <vt:lpstr>Particularités anatomiques et physiologiques de l’enfant</vt:lpstr>
      <vt:lpstr>Anomalies néo-natales:</vt:lpstr>
      <vt:lpstr>Plagiocéphalie:</vt:lpstr>
      <vt:lpstr>Plagiocéphalie</vt:lpstr>
      <vt:lpstr>Pied bot:</vt:lpstr>
      <vt:lpstr>Pied bot</vt:lpstr>
      <vt:lpstr>Scoliose:</vt:lpstr>
      <vt:lpstr>Scoliose:</vt:lpstr>
      <vt:lpstr>Déformations post natales:</vt:lpstr>
      <vt:lpstr>Rachitisme</vt:lpstr>
      <vt:lpstr>Rachitisme:</vt:lpstr>
      <vt:lpstr>Rachitisme:</vt:lpstr>
      <vt:lpstr>Rachitisme:</vt:lpstr>
      <vt:lpstr>Déformation de la dentition</vt:lpstr>
      <vt:lpstr>Particularités anatomiques et physiologiques de l’enfant</vt:lpstr>
      <vt:lpstr>Diapositive 233</vt:lpstr>
      <vt:lpstr>Diapositive 234</vt:lpstr>
      <vt:lpstr>Diapositive 235</vt:lpstr>
      <vt:lpstr>Diapositive 236</vt:lpstr>
      <vt:lpstr>Diapositive 237</vt:lpstr>
      <vt:lpstr>Diapositive 238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Hygiène sanitaire</dc:title>
  <dc:creator>Admin</dc:creator>
  <cp:lastModifiedBy>hp</cp:lastModifiedBy>
  <cp:revision>481</cp:revision>
  <dcterms:created xsi:type="dcterms:W3CDTF">2017-10-26T10:36:21Z</dcterms:created>
  <dcterms:modified xsi:type="dcterms:W3CDTF">2020-12-22T19:15:19Z</dcterms:modified>
</cp:coreProperties>
</file>