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sldIdLst>
    <p:sldId id="256" r:id="rId2"/>
    <p:sldId id="258" r:id="rId3"/>
    <p:sldId id="259" r:id="rId4"/>
    <p:sldId id="260" r:id="rId5"/>
    <p:sldId id="267"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372" r:id="rId21"/>
    <p:sldId id="314" r:id="rId22"/>
    <p:sldId id="315" r:id="rId23"/>
    <p:sldId id="316" r:id="rId24"/>
    <p:sldId id="317" r:id="rId25"/>
    <p:sldId id="326" r:id="rId26"/>
    <p:sldId id="332" r:id="rId27"/>
    <p:sldId id="333" r:id="rId28"/>
    <p:sldId id="334" r:id="rId29"/>
    <p:sldId id="335" r:id="rId30"/>
    <p:sldId id="336" r:id="rId31"/>
    <p:sldId id="339" r:id="rId32"/>
    <p:sldId id="337" r:id="rId33"/>
    <p:sldId id="338" r:id="rId34"/>
    <p:sldId id="327" r:id="rId35"/>
    <p:sldId id="328" r:id="rId36"/>
    <p:sldId id="329" r:id="rId37"/>
    <p:sldId id="330" r:id="rId38"/>
    <p:sldId id="331" r:id="rId39"/>
    <p:sldId id="277" r:id="rId40"/>
    <p:sldId id="278" r:id="rId41"/>
    <p:sldId id="288" r:id="rId42"/>
    <p:sldId id="279" r:id="rId43"/>
    <p:sldId id="280" r:id="rId44"/>
    <p:sldId id="281" r:id="rId45"/>
    <p:sldId id="282" r:id="rId46"/>
    <p:sldId id="283" r:id="rId47"/>
    <p:sldId id="296" r:id="rId48"/>
    <p:sldId id="284" r:id="rId49"/>
    <p:sldId id="285" r:id="rId50"/>
    <p:sldId id="286" r:id="rId51"/>
    <p:sldId id="287" r:id="rId52"/>
    <p:sldId id="289" r:id="rId53"/>
    <p:sldId id="290" r:id="rId54"/>
    <p:sldId id="291" r:id="rId55"/>
    <p:sldId id="292" r:id="rId56"/>
    <p:sldId id="293" r:id="rId57"/>
    <p:sldId id="297" r:id="rId58"/>
    <p:sldId id="298" r:id="rId59"/>
    <p:sldId id="299" r:id="rId60"/>
    <p:sldId id="302" r:id="rId61"/>
    <p:sldId id="304" r:id="rId62"/>
    <p:sldId id="305" r:id="rId63"/>
    <p:sldId id="303" r:id="rId64"/>
    <p:sldId id="294" r:id="rId65"/>
    <p:sldId id="295" r:id="rId66"/>
    <p:sldId id="300" r:id="rId67"/>
    <p:sldId id="321" r:id="rId68"/>
    <p:sldId id="322" r:id="rId69"/>
    <p:sldId id="323" r:id="rId70"/>
    <p:sldId id="324" r:id="rId71"/>
    <p:sldId id="325" r:id="rId72"/>
    <p:sldId id="307" r:id="rId73"/>
    <p:sldId id="301" r:id="rId74"/>
    <p:sldId id="306" r:id="rId75"/>
    <p:sldId id="308" r:id="rId76"/>
    <p:sldId id="318" r:id="rId77"/>
    <p:sldId id="309" r:id="rId78"/>
    <p:sldId id="319" r:id="rId79"/>
    <p:sldId id="310" r:id="rId80"/>
    <p:sldId id="320" r:id="rId81"/>
    <p:sldId id="311" r:id="rId82"/>
    <p:sldId id="312" r:id="rId83"/>
    <p:sldId id="313" r:id="rId84"/>
    <p:sldId id="346" r:id="rId85"/>
    <p:sldId id="347" r:id="rId86"/>
    <p:sldId id="371" r:id="rId87"/>
    <p:sldId id="370" r:id="rId88"/>
    <p:sldId id="348" r:id="rId89"/>
    <p:sldId id="350" r:id="rId90"/>
    <p:sldId id="349" r:id="rId91"/>
    <p:sldId id="351" r:id="rId92"/>
    <p:sldId id="353" r:id="rId93"/>
    <p:sldId id="352" r:id="rId94"/>
    <p:sldId id="354" r:id="rId95"/>
    <p:sldId id="355" r:id="rId96"/>
    <p:sldId id="356" r:id="rId97"/>
    <p:sldId id="357" r:id="rId98"/>
    <p:sldId id="358" r:id="rId99"/>
    <p:sldId id="359" r:id="rId100"/>
    <p:sldId id="360" r:id="rId101"/>
    <p:sldId id="361" r:id="rId102"/>
    <p:sldId id="362" r:id="rId103"/>
    <p:sldId id="363" r:id="rId104"/>
    <p:sldId id="364" r:id="rId105"/>
    <p:sldId id="367" r:id="rId106"/>
    <p:sldId id="365" r:id="rId107"/>
    <p:sldId id="366" r:id="rId108"/>
    <p:sldId id="394" r:id="rId109"/>
    <p:sldId id="395" r:id="rId110"/>
    <p:sldId id="368" r:id="rId111"/>
    <p:sldId id="369" r:id="rId112"/>
    <p:sldId id="373" r:id="rId113"/>
    <p:sldId id="374" r:id="rId114"/>
    <p:sldId id="375" r:id="rId115"/>
    <p:sldId id="376" r:id="rId116"/>
    <p:sldId id="377" r:id="rId117"/>
    <p:sldId id="378" r:id="rId118"/>
    <p:sldId id="396" r:id="rId119"/>
    <p:sldId id="397" r:id="rId120"/>
    <p:sldId id="379" r:id="rId121"/>
    <p:sldId id="380" r:id="rId122"/>
    <p:sldId id="381" r:id="rId123"/>
    <p:sldId id="382" r:id="rId124"/>
    <p:sldId id="383" r:id="rId125"/>
    <p:sldId id="398" r:id="rId126"/>
    <p:sldId id="400" r:id="rId127"/>
    <p:sldId id="384" r:id="rId128"/>
    <p:sldId id="385" r:id="rId129"/>
    <p:sldId id="401" r:id="rId130"/>
    <p:sldId id="386" r:id="rId131"/>
    <p:sldId id="387" r:id="rId132"/>
    <p:sldId id="388" r:id="rId133"/>
    <p:sldId id="390" r:id="rId134"/>
    <p:sldId id="389" r:id="rId135"/>
    <p:sldId id="391" r:id="rId136"/>
    <p:sldId id="392" r:id="rId137"/>
    <p:sldId id="393" r:id="rId138"/>
    <p:sldId id="402" r:id="rId139"/>
    <p:sldId id="403" r:id="rId140"/>
    <p:sldId id="404" r:id="rId141"/>
    <p:sldId id="405" r:id="rId1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39" autoAdjust="0"/>
    <p:restoredTop sz="94660"/>
  </p:normalViewPr>
  <p:slideViewPr>
    <p:cSldViewPr>
      <p:cViewPr>
        <p:scale>
          <a:sx n="70" d="100"/>
          <a:sy n="70" d="100"/>
        </p:scale>
        <p:origin x="-1392"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2BC24-D950-44F3-BFBC-FE0BF55A2603}" type="doc">
      <dgm:prSet loTypeId="urn:microsoft.com/office/officeart/2005/8/layout/hierarchy1" loCatId="hierarchy" qsTypeId="urn:microsoft.com/office/officeart/2005/8/quickstyle/simple2" qsCatId="simple" csTypeId="urn:microsoft.com/office/officeart/2005/8/colors/accent0_1" csCatId="mainScheme" phldr="1"/>
      <dgm:spPr/>
      <dgm:t>
        <a:bodyPr/>
        <a:lstStyle/>
        <a:p>
          <a:endParaRPr lang="fr-FR"/>
        </a:p>
      </dgm:t>
    </dgm:pt>
    <dgm:pt modelId="{D48AB1FE-4996-489A-B156-1EB9526D8D53}">
      <dgm:prSet phldrT="[Texte]" custT="1"/>
      <dgm:spPr/>
      <dgm:t>
        <a:bodyPr/>
        <a:lstStyle/>
        <a:p>
          <a:r>
            <a:rPr lang="fr-FR" sz="2000" b="1" dirty="0" smtClean="0">
              <a:solidFill>
                <a:srgbClr val="C00000"/>
              </a:solidFill>
              <a:latin typeface="Times New Roman" pitchFamily="18" charset="0"/>
              <a:cs typeface="Times New Roman" pitchFamily="18" charset="0"/>
            </a:rPr>
            <a:t>Techniques d’échantillonnage </a:t>
          </a:r>
          <a:endParaRPr lang="fr-FR" sz="2000" b="1" dirty="0">
            <a:solidFill>
              <a:srgbClr val="C00000"/>
            </a:solidFill>
            <a:latin typeface="Times New Roman" pitchFamily="18" charset="0"/>
            <a:cs typeface="Times New Roman" pitchFamily="18" charset="0"/>
          </a:endParaRPr>
        </a:p>
      </dgm:t>
    </dgm:pt>
    <dgm:pt modelId="{935D4092-A138-4E9B-A212-0850B95C0EF8}" type="parTrans" cxnId="{857F186F-ACCD-42E3-B2E7-B65399E677AA}">
      <dgm:prSet/>
      <dgm:spPr/>
      <dgm:t>
        <a:bodyPr/>
        <a:lstStyle/>
        <a:p>
          <a:endParaRPr lang="fr-FR"/>
        </a:p>
      </dgm:t>
    </dgm:pt>
    <dgm:pt modelId="{21BE063B-A580-4B30-B58C-8E0BFB9D8C32}" type="sibTrans" cxnId="{857F186F-ACCD-42E3-B2E7-B65399E677AA}">
      <dgm:prSet/>
      <dgm:spPr/>
      <dgm:t>
        <a:bodyPr/>
        <a:lstStyle/>
        <a:p>
          <a:endParaRPr lang="fr-FR"/>
        </a:p>
      </dgm:t>
    </dgm:pt>
    <dgm:pt modelId="{5817AC27-3E94-48F7-993B-05EA3A6D6632}">
      <dgm:prSet phldrT="[Texte]"/>
      <dgm:spPr/>
      <dgm:t>
        <a:bodyPr/>
        <a:lstStyle/>
        <a:p>
          <a:pPr algn="ctr"/>
          <a:r>
            <a:rPr lang="fr-FR" b="1" dirty="0" smtClean="0">
              <a:latin typeface="Times New Roman" pitchFamily="18" charset="0"/>
              <a:cs typeface="Times New Roman" pitchFamily="18" charset="0"/>
            </a:rPr>
            <a:t>Echantillons probabiliste </a:t>
          </a:r>
        </a:p>
        <a:p>
          <a:pPr algn="ctr"/>
          <a:r>
            <a:rPr lang="fr-FR" dirty="0" smtClean="0">
              <a:latin typeface="Times New Roman" pitchFamily="18" charset="0"/>
              <a:cs typeface="Times New Roman" pitchFamily="18" charset="0"/>
            </a:rPr>
            <a:t>(ou aléatoire)</a:t>
          </a:r>
          <a:endParaRPr lang="fr-FR" dirty="0">
            <a:latin typeface="Times New Roman" pitchFamily="18" charset="0"/>
            <a:cs typeface="Times New Roman" pitchFamily="18" charset="0"/>
          </a:endParaRPr>
        </a:p>
      </dgm:t>
    </dgm:pt>
    <dgm:pt modelId="{C722F273-68A9-448A-8DDD-33CF6898D68B}" type="parTrans" cxnId="{3B2B7187-A3A1-456C-902B-3437EAA4B3C4}">
      <dgm:prSet/>
      <dgm:spPr/>
      <dgm:t>
        <a:bodyPr/>
        <a:lstStyle/>
        <a:p>
          <a:endParaRPr lang="fr-FR"/>
        </a:p>
      </dgm:t>
    </dgm:pt>
    <dgm:pt modelId="{2D7ACE6C-D19A-4A42-831C-724F3BDAF8F2}" type="sibTrans" cxnId="{3B2B7187-A3A1-456C-902B-3437EAA4B3C4}">
      <dgm:prSet/>
      <dgm:spPr/>
      <dgm:t>
        <a:bodyPr/>
        <a:lstStyle/>
        <a:p>
          <a:endParaRPr lang="fr-FR"/>
        </a:p>
      </dgm:t>
    </dgm:pt>
    <dgm:pt modelId="{2F304A66-3176-4950-A0CF-3848D78B20AD}">
      <dgm:prSet phldrT="[Texte]"/>
      <dgm:spPr/>
      <dgm:t>
        <a:bodyPr/>
        <a:lstStyle/>
        <a:p>
          <a:r>
            <a:rPr lang="fr-FR" b="1" dirty="0" smtClean="0">
              <a:latin typeface="Times New Roman" pitchFamily="18" charset="0"/>
              <a:cs typeface="Times New Roman" pitchFamily="18" charset="0"/>
            </a:rPr>
            <a:t>Echantillons non probabiliste </a:t>
          </a:r>
          <a:r>
            <a:rPr lang="fr-FR" dirty="0" smtClean="0">
              <a:latin typeface="Times New Roman" pitchFamily="18" charset="0"/>
              <a:cs typeface="Times New Roman" pitchFamily="18" charset="0"/>
            </a:rPr>
            <a:t>(ou empirique)</a:t>
          </a:r>
          <a:endParaRPr lang="fr-FR" dirty="0">
            <a:latin typeface="Times New Roman" pitchFamily="18" charset="0"/>
            <a:cs typeface="Times New Roman" pitchFamily="18" charset="0"/>
          </a:endParaRPr>
        </a:p>
      </dgm:t>
    </dgm:pt>
    <dgm:pt modelId="{A8CE05A6-07E5-4FEE-AC43-F4869F721A28}" type="parTrans" cxnId="{CE48BDD7-CA3C-4F83-9517-C59C77101EC4}">
      <dgm:prSet/>
      <dgm:spPr/>
      <dgm:t>
        <a:bodyPr/>
        <a:lstStyle/>
        <a:p>
          <a:endParaRPr lang="fr-FR"/>
        </a:p>
      </dgm:t>
    </dgm:pt>
    <dgm:pt modelId="{CC899E00-75CF-47D4-8155-DE9FE53498D7}" type="sibTrans" cxnId="{CE48BDD7-CA3C-4F83-9517-C59C77101EC4}">
      <dgm:prSet/>
      <dgm:spPr/>
      <dgm:t>
        <a:bodyPr/>
        <a:lstStyle/>
        <a:p>
          <a:endParaRPr lang="fr-FR"/>
        </a:p>
      </dgm:t>
    </dgm:pt>
    <dgm:pt modelId="{4C91AE0B-3806-46AA-8F2C-F231066D13B4}" type="pres">
      <dgm:prSet presAssocID="{CBD2BC24-D950-44F3-BFBC-FE0BF55A2603}" presName="hierChild1" presStyleCnt="0">
        <dgm:presLayoutVars>
          <dgm:chPref val="1"/>
          <dgm:dir/>
          <dgm:animOne val="branch"/>
          <dgm:animLvl val="lvl"/>
          <dgm:resizeHandles/>
        </dgm:presLayoutVars>
      </dgm:prSet>
      <dgm:spPr/>
      <dgm:t>
        <a:bodyPr/>
        <a:lstStyle/>
        <a:p>
          <a:endParaRPr lang="fr-FR"/>
        </a:p>
      </dgm:t>
    </dgm:pt>
    <dgm:pt modelId="{9ECF1BB5-C201-4C0C-8E5C-26197BD9C27D}" type="pres">
      <dgm:prSet presAssocID="{D48AB1FE-4996-489A-B156-1EB9526D8D53}" presName="hierRoot1" presStyleCnt="0"/>
      <dgm:spPr/>
    </dgm:pt>
    <dgm:pt modelId="{8C22BE45-5B73-479B-B9E4-8822DDA97668}" type="pres">
      <dgm:prSet presAssocID="{D48AB1FE-4996-489A-B156-1EB9526D8D53}" presName="composite" presStyleCnt="0"/>
      <dgm:spPr/>
    </dgm:pt>
    <dgm:pt modelId="{741E324C-FFD9-41E0-9A30-5F9D2B75184D}" type="pres">
      <dgm:prSet presAssocID="{D48AB1FE-4996-489A-B156-1EB9526D8D53}" presName="background" presStyleLbl="node0" presStyleIdx="0" presStyleCnt="1"/>
      <dgm:spPr/>
    </dgm:pt>
    <dgm:pt modelId="{A870DBB9-706B-4E66-9355-A0288C472135}" type="pres">
      <dgm:prSet presAssocID="{D48AB1FE-4996-489A-B156-1EB9526D8D53}" presName="text" presStyleLbl="fgAcc0" presStyleIdx="0" presStyleCnt="1" custScaleX="110036">
        <dgm:presLayoutVars>
          <dgm:chPref val="3"/>
        </dgm:presLayoutVars>
      </dgm:prSet>
      <dgm:spPr/>
      <dgm:t>
        <a:bodyPr/>
        <a:lstStyle/>
        <a:p>
          <a:endParaRPr lang="fr-FR"/>
        </a:p>
      </dgm:t>
    </dgm:pt>
    <dgm:pt modelId="{25D56B25-A7CE-47E5-B693-E4DB6E7EA471}" type="pres">
      <dgm:prSet presAssocID="{D48AB1FE-4996-489A-B156-1EB9526D8D53}" presName="hierChild2" presStyleCnt="0"/>
      <dgm:spPr/>
    </dgm:pt>
    <dgm:pt modelId="{3AFB3877-038A-41DB-9A75-9EAB90DE5A40}" type="pres">
      <dgm:prSet presAssocID="{C722F273-68A9-448A-8DDD-33CF6898D68B}" presName="Name10" presStyleLbl="parChTrans1D2" presStyleIdx="0" presStyleCnt="2"/>
      <dgm:spPr/>
      <dgm:t>
        <a:bodyPr/>
        <a:lstStyle/>
        <a:p>
          <a:endParaRPr lang="fr-FR"/>
        </a:p>
      </dgm:t>
    </dgm:pt>
    <dgm:pt modelId="{4917F1BA-8262-495D-B81E-CF748DADB313}" type="pres">
      <dgm:prSet presAssocID="{5817AC27-3E94-48F7-993B-05EA3A6D6632}" presName="hierRoot2" presStyleCnt="0"/>
      <dgm:spPr/>
    </dgm:pt>
    <dgm:pt modelId="{8B161D23-A68D-457D-BE4C-0C517B254F8C}" type="pres">
      <dgm:prSet presAssocID="{5817AC27-3E94-48F7-993B-05EA3A6D6632}" presName="composite2" presStyleCnt="0"/>
      <dgm:spPr/>
    </dgm:pt>
    <dgm:pt modelId="{E276E9BE-2A64-45F6-BD99-D24C72F31892}" type="pres">
      <dgm:prSet presAssocID="{5817AC27-3E94-48F7-993B-05EA3A6D6632}" presName="background2" presStyleLbl="node2" presStyleIdx="0" presStyleCnt="2"/>
      <dgm:spPr/>
    </dgm:pt>
    <dgm:pt modelId="{F6023A5A-318A-409B-8D28-14972F7C41CF}" type="pres">
      <dgm:prSet presAssocID="{5817AC27-3E94-48F7-993B-05EA3A6D6632}" presName="text2" presStyleLbl="fgAcc2" presStyleIdx="0" presStyleCnt="2">
        <dgm:presLayoutVars>
          <dgm:chPref val="3"/>
        </dgm:presLayoutVars>
      </dgm:prSet>
      <dgm:spPr/>
      <dgm:t>
        <a:bodyPr/>
        <a:lstStyle/>
        <a:p>
          <a:endParaRPr lang="fr-FR"/>
        </a:p>
      </dgm:t>
    </dgm:pt>
    <dgm:pt modelId="{47939FB0-944A-4C08-AA2B-85F63B0EC3F2}" type="pres">
      <dgm:prSet presAssocID="{5817AC27-3E94-48F7-993B-05EA3A6D6632}" presName="hierChild3" presStyleCnt="0"/>
      <dgm:spPr/>
    </dgm:pt>
    <dgm:pt modelId="{657C12F5-4112-488F-9652-C1E0072CE7BB}" type="pres">
      <dgm:prSet presAssocID="{A8CE05A6-07E5-4FEE-AC43-F4869F721A28}" presName="Name10" presStyleLbl="parChTrans1D2" presStyleIdx="1" presStyleCnt="2"/>
      <dgm:spPr/>
      <dgm:t>
        <a:bodyPr/>
        <a:lstStyle/>
        <a:p>
          <a:endParaRPr lang="fr-FR"/>
        </a:p>
      </dgm:t>
    </dgm:pt>
    <dgm:pt modelId="{710D737F-8448-4449-9352-5695D317DDF0}" type="pres">
      <dgm:prSet presAssocID="{2F304A66-3176-4950-A0CF-3848D78B20AD}" presName="hierRoot2" presStyleCnt="0"/>
      <dgm:spPr/>
    </dgm:pt>
    <dgm:pt modelId="{D60EE818-F02E-4CDF-BA9F-BED603DCD305}" type="pres">
      <dgm:prSet presAssocID="{2F304A66-3176-4950-A0CF-3848D78B20AD}" presName="composite2" presStyleCnt="0"/>
      <dgm:spPr/>
    </dgm:pt>
    <dgm:pt modelId="{86602C76-A01E-41BE-B9C0-E943D1EEE022}" type="pres">
      <dgm:prSet presAssocID="{2F304A66-3176-4950-A0CF-3848D78B20AD}" presName="background2" presStyleLbl="node2" presStyleIdx="1" presStyleCnt="2"/>
      <dgm:spPr/>
    </dgm:pt>
    <dgm:pt modelId="{F02FBAE6-B249-4E92-BC42-88718A19CE39}" type="pres">
      <dgm:prSet presAssocID="{2F304A66-3176-4950-A0CF-3848D78B20AD}" presName="text2" presStyleLbl="fgAcc2" presStyleIdx="1" presStyleCnt="2">
        <dgm:presLayoutVars>
          <dgm:chPref val="3"/>
        </dgm:presLayoutVars>
      </dgm:prSet>
      <dgm:spPr/>
      <dgm:t>
        <a:bodyPr/>
        <a:lstStyle/>
        <a:p>
          <a:endParaRPr lang="fr-FR"/>
        </a:p>
      </dgm:t>
    </dgm:pt>
    <dgm:pt modelId="{AAE865F9-9E7F-4629-85B3-A86C388DD08A}" type="pres">
      <dgm:prSet presAssocID="{2F304A66-3176-4950-A0CF-3848D78B20AD}" presName="hierChild3" presStyleCnt="0"/>
      <dgm:spPr/>
    </dgm:pt>
  </dgm:ptLst>
  <dgm:cxnLst>
    <dgm:cxn modelId="{21C6DC94-89F6-4D59-A70C-3E17554A0AFF}" type="presOf" srcId="{A8CE05A6-07E5-4FEE-AC43-F4869F721A28}" destId="{657C12F5-4112-488F-9652-C1E0072CE7BB}" srcOrd="0" destOrd="0" presId="urn:microsoft.com/office/officeart/2005/8/layout/hierarchy1"/>
    <dgm:cxn modelId="{857F186F-ACCD-42E3-B2E7-B65399E677AA}" srcId="{CBD2BC24-D950-44F3-BFBC-FE0BF55A2603}" destId="{D48AB1FE-4996-489A-B156-1EB9526D8D53}" srcOrd="0" destOrd="0" parTransId="{935D4092-A138-4E9B-A212-0850B95C0EF8}" sibTransId="{21BE063B-A580-4B30-B58C-8E0BFB9D8C32}"/>
    <dgm:cxn modelId="{CE48BDD7-CA3C-4F83-9517-C59C77101EC4}" srcId="{D48AB1FE-4996-489A-B156-1EB9526D8D53}" destId="{2F304A66-3176-4950-A0CF-3848D78B20AD}" srcOrd="1" destOrd="0" parTransId="{A8CE05A6-07E5-4FEE-AC43-F4869F721A28}" sibTransId="{CC899E00-75CF-47D4-8155-DE9FE53498D7}"/>
    <dgm:cxn modelId="{595C7A8F-FA5B-4E6E-81CD-BFCA744B0DD7}" type="presOf" srcId="{2F304A66-3176-4950-A0CF-3848D78B20AD}" destId="{F02FBAE6-B249-4E92-BC42-88718A19CE39}" srcOrd="0" destOrd="0" presId="urn:microsoft.com/office/officeart/2005/8/layout/hierarchy1"/>
    <dgm:cxn modelId="{BD4AAFE2-B1C4-4484-87AC-DF2F8EAF8376}" type="presOf" srcId="{C722F273-68A9-448A-8DDD-33CF6898D68B}" destId="{3AFB3877-038A-41DB-9A75-9EAB90DE5A40}" srcOrd="0" destOrd="0" presId="urn:microsoft.com/office/officeart/2005/8/layout/hierarchy1"/>
    <dgm:cxn modelId="{4E7FA395-7A21-4539-A4C9-888CDA07B1D0}" type="presOf" srcId="{D48AB1FE-4996-489A-B156-1EB9526D8D53}" destId="{A870DBB9-706B-4E66-9355-A0288C472135}" srcOrd="0" destOrd="0" presId="urn:microsoft.com/office/officeart/2005/8/layout/hierarchy1"/>
    <dgm:cxn modelId="{DA155287-451C-4148-A776-7FB8797B12A8}" type="presOf" srcId="{5817AC27-3E94-48F7-993B-05EA3A6D6632}" destId="{F6023A5A-318A-409B-8D28-14972F7C41CF}" srcOrd="0" destOrd="0" presId="urn:microsoft.com/office/officeart/2005/8/layout/hierarchy1"/>
    <dgm:cxn modelId="{3B2B7187-A3A1-456C-902B-3437EAA4B3C4}" srcId="{D48AB1FE-4996-489A-B156-1EB9526D8D53}" destId="{5817AC27-3E94-48F7-993B-05EA3A6D6632}" srcOrd="0" destOrd="0" parTransId="{C722F273-68A9-448A-8DDD-33CF6898D68B}" sibTransId="{2D7ACE6C-D19A-4A42-831C-724F3BDAF8F2}"/>
    <dgm:cxn modelId="{3CF7455D-02F3-4F5F-B5EE-FD9245BC31B5}" type="presOf" srcId="{CBD2BC24-D950-44F3-BFBC-FE0BF55A2603}" destId="{4C91AE0B-3806-46AA-8F2C-F231066D13B4}" srcOrd="0" destOrd="0" presId="urn:microsoft.com/office/officeart/2005/8/layout/hierarchy1"/>
    <dgm:cxn modelId="{E5AAB89B-3E4E-441E-B13F-23999E9A937E}" type="presParOf" srcId="{4C91AE0B-3806-46AA-8F2C-F231066D13B4}" destId="{9ECF1BB5-C201-4C0C-8E5C-26197BD9C27D}" srcOrd="0" destOrd="0" presId="urn:microsoft.com/office/officeart/2005/8/layout/hierarchy1"/>
    <dgm:cxn modelId="{796EFD21-09EB-432E-A5D1-4FA9B6E84C35}" type="presParOf" srcId="{9ECF1BB5-C201-4C0C-8E5C-26197BD9C27D}" destId="{8C22BE45-5B73-479B-B9E4-8822DDA97668}" srcOrd="0" destOrd="0" presId="urn:microsoft.com/office/officeart/2005/8/layout/hierarchy1"/>
    <dgm:cxn modelId="{C01E688C-FA62-470D-A407-47C4DE655FDB}" type="presParOf" srcId="{8C22BE45-5B73-479B-B9E4-8822DDA97668}" destId="{741E324C-FFD9-41E0-9A30-5F9D2B75184D}" srcOrd="0" destOrd="0" presId="urn:microsoft.com/office/officeart/2005/8/layout/hierarchy1"/>
    <dgm:cxn modelId="{57168A03-9F20-4D9F-8CF6-5D33A93401AC}" type="presParOf" srcId="{8C22BE45-5B73-479B-B9E4-8822DDA97668}" destId="{A870DBB9-706B-4E66-9355-A0288C472135}" srcOrd="1" destOrd="0" presId="urn:microsoft.com/office/officeart/2005/8/layout/hierarchy1"/>
    <dgm:cxn modelId="{3DD61266-6057-4D9D-AD5F-18FA0712132A}" type="presParOf" srcId="{9ECF1BB5-C201-4C0C-8E5C-26197BD9C27D}" destId="{25D56B25-A7CE-47E5-B693-E4DB6E7EA471}" srcOrd="1" destOrd="0" presId="urn:microsoft.com/office/officeart/2005/8/layout/hierarchy1"/>
    <dgm:cxn modelId="{891B9CFC-1920-4126-BDFA-55CF9771D291}" type="presParOf" srcId="{25D56B25-A7CE-47E5-B693-E4DB6E7EA471}" destId="{3AFB3877-038A-41DB-9A75-9EAB90DE5A40}" srcOrd="0" destOrd="0" presId="urn:microsoft.com/office/officeart/2005/8/layout/hierarchy1"/>
    <dgm:cxn modelId="{936BA686-798F-45DC-B6BE-6944C23C4F0E}" type="presParOf" srcId="{25D56B25-A7CE-47E5-B693-E4DB6E7EA471}" destId="{4917F1BA-8262-495D-B81E-CF748DADB313}" srcOrd="1" destOrd="0" presId="urn:microsoft.com/office/officeart/2005/8/layout/hierarchy1"/>
    <dgm:cxn modelId="{63A01D62-8747-407A-8AB6-E4CAC36D3F87}" type="presParOf" srcId="{4917F1BA-8262-495D-B81E-CF748DADB313}" destId="{8B161D23-A68D-457D-BE4C-0C517B254F8C}" srcOrd="0" destOrd="0" presId="urn:microsoft.com/office/officeart/2005/8/layout/hierarchy1"/>
    <dgm:cxn modelId="{8CEEAF6C-A9AD-492D-8F42-3487D722E95A}" type="presParOf" srcId="{8B161D23-A68D-457D-BE4C-0C517B254F8C}" destId="{E276E9BE-2A64-45F6-BD99-D24C72F31892}" srcOrd="0" destOrd="0" presId="urn:microsoft.com/office/officeart/2005/8/layout/hierarchy1"/>
    <dgm:cxn modelId="{0D8CFB11-9C18-4459-8650-57281F827B58}" type="presParOf" srcId="{8B161D23-A68D-457D-BE4C-0C517B254F8C}" destId="{F6023A5A-318A-409B-8D28-14972F7C41CF}" srcOrd="1" destOrd="0" presId="urn:microsoft.com/office/officeart/2005/8/layout/hierarchy1"/>
    <dgm:cxn modelId="{DE29D460-309E-4D6E-AE5D-6C4A208FCA35}" type="presParOf" srcId="{4917F1BA-8262-495D-B81E-CF748DADB313}" destId="{47939FB0-944A-4C08-AA2B-85F63B0EC3F2}" srcOrd="1" destOrd="0" presId="urn:microsoft.com/office/officeart/2005/8/layout/hierarchy1"/>
    <dgm:cxn modelId="{F9E69809-E681-4740-B36D-12F704A24BCE}" type="presParOf" srcId="{25D56B25-A7CE-47E5-B693-E4DB6E7EA471}" destId="{657C12F5-4112-488F-9652-C1E0072CE7BB}" srcOrd="2" destOrd="0" presId="urn:microsoft.com/office/officeart/2005/8/layout/hierarchy1"/>
    <dgm:cxn modelId="{F2374216-3F0F-40A0-9617-26569F97AB87}" type="presParOf" srcId="{25D56B25-A7CE-47E5-B693-E4DB6E7EA471}" destId="{710D737F-8448-4449-9352-5695D317DDF0}" srcOrd="3" destOrd="0" presId="urn:microsoft.com/office/officeart/2005/8/layout/hierarchy1"/>
    <dgm:cxn modelId="{38ED2E30-E07B-4209-B392-32EE14F1AFB0}" type="presParOf" srcId="{710D737F-8448-4449-9352-5695D317DDF0}" destId="{D60EE818-F02E-4CDF-BA9F-BED603DCD305}" srcOrd="0" destOrd="0" presId="urn:microsoft.com/office/officeart/2005/8/layout/hierarchy1"/>
    <dgm:cxn modelId="{4367E1FB-ABD7-48B8-81DF-8609A6BC4533}" type="presParOf" srcId="{D60EE818-F02E-4CDF-BA9F-BED603DCD305}" destId="{86602C76-A01E-41BE-B9C0-E943D1EEE022}" srcOrd="0" destOrd="0" presId="urn:microsoft.com/office/officeart/2005/8/layout/hierarchy1"/>
    <dgm:cxn modelId="{5B2FE2F2-9B5C-409D-B215-D5AB76DD3A35}" type="presParOf" srcId="{D60EE818-F02E-4CDF-BA9F-BED603DCD305}" destId="{F02FBAE6-B249-4E92-BC42-88718A19CE39}" srcOrd="1" destOrd="0" presId="urn:microsoft.com/office/officeart/2005/8/layout/hierarchy1"/>
    <dgm:cxn modelId="{5285727A-E762-4DF8-8F38-67C23EE8007F}" type="presParOf" srcId="{710D737F-8448-4449-9352-5695D317DDF0}" destId="{AAE865F9-9E7F-4629-85B3-A86C388DD08A}"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31788B-BC05-4668-AC23-47B08C6308C1}" type="datetimeFigureOut">
              <a:rPr lang="fr-FR" smtClean="0"/>
              <a:pPr/>
              <a:t>18/03/2020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6A78F-5222-4A71-A3F7-9286551C6D8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46A78F-5222-4A71-A3F7-9286551C6D88}" type="slidenum">
              <a:rPr lang="fr-FR" smtClean="0"/>
              <a:pPr/>
              <a:t>13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46A78F-5222-4A71-A3F7-9286551C6D88}" type="slidenum">
              <a:rPr lang="fr-FR" smtClean="0"/>
              <a:pPr/>
              <a:t>19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46A78F-5222-4A71-A3F7-9286551C6D88}" type="slidenum">
              <a:rPr lang="fr-FR" smtClean="0"/>
              <a:pPr/>
              <a:t>125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46A78F-5222-4A71-A3F7-9286551C6D88}" type="slidenum">
              <a:rPr lang="fr-FR" smtClean="0"/>
              <a:pPr/>
              <a:t>126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46A78F-5222-4A71-A3F7-9286551C6D88}" type="slidenum">
              <a:rPr lang="fr-FR" smtClean="0"/>
              <a:pPr/>
              <a:t>128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1257CAE-1F56-4130-8A76-F2BF524CEE02}" type="datetimeFigureOut">
              <a:rPr lang="fr-FR" smtClean="0"/>
              <a:pPr/>
              <a:t>18/03/2020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555A8B-7E5C-4656-82D5-5C7B411E983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257CAE-1F56-4130-8A76-F2BF524CEE02}" type="datetimeFigureOut">
              <a:rPr lang="fr-FR" smtClean="0"/>
              <a:pPr/>
              <a:t>18/03/2020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555A8B-7E5C-4656-82D5-5C7B411E983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257CAE-1F56-4130-8A76-F2BF524CEE02}" type="datetimeFigureOut">
              <a:rPr lang="fr-FR" smtClean="0"/>
              <a:pPr/>
              <a:t>18/03/2020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555A8B-7E5C-4656-82D5-5C7B411E983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257CAE-1F56-4130-8A76-F2BF524CEE02}" type="datetimeFigureOut">
              <a:rPr lang="fr-FR" smtClean="0"/>
              <a:pPr/>
              <a:t>18/03/2020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555A8B-7E5C-4656-82D5-5C7B411E983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1257CAE-1F56-4130-8A76-F2BF524CEE02}" type="datetimeFigureOut">
              <a:rPr lang="fr-FR" smtClean="0"/>
              <a:pPr/>
              <a:t>18/03/2020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555A8B-7E5C-4656-82D5-5C7B411E983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257CAE-1F56-4130-8A76-F2BF524CEE02}" type="datetimeFigureOut">
              <a:rPr lang="fr-FR" smtClean="0"/>
              <a:pPr/>
              <a:t>18/03/2020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555A8B-7E5C-4656-82D5-5C7B411E983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257CAE-1F56-4130-8A76-F2BF524CEE02}" type="datetimeFigureOut">
              <a:rPr lang="fr-FR" smtClean="0"/>
              <a:pPr/>
              <a:t>18/03/2020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7555A8B-7E5C-4656-82D5-5C7B411E983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1257CAE-1F56-4130-8A76-F2BF524CEE02}" type="datetimeFigureOut">
              <a:rPr lang="fr-FR" smtClean="0"/>
              <a:pPr/>
              <a:t>18/03/2020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7555A8B-7E5C-4656-82D5-5C7B411E983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257CAE-1F56-4130-8A76-F2BF524CEE02}" type="datetimeFigureOut">
              <a:rPr lang="fr-FR" smtClean="0"/>
              <a:pPr/>
              <a:t>18/03/2020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7555A8B-7E5C-4656-82D5-5C7B411E983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1257CAE-1F56-4130-8A76-F2BF524CEE02}" type="datetimeFigureOut">
              <a:rPr lang="fr-FR" smtClean="0"/>
              <a:pPr/>
              <a:t>18/03/2020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555A8B-7E5C-4656-82D5-5C7B411E983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1257CAE-1F56-4130-8A76-F2BF524CEE02}" type="datetimeFigureOut">
              <a:rPr lang="fr-FR" smtClean="0"/>
              <a:pPr/>
              <a:t>18/03/2020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555A8B-7E5C-4656-82D5-5C7B411E983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57CAE-1F56-4130-8A76-F2BF524CEE02}" type="datetimeFigureOut">
              <a:rPr lang="fr-FR" smtClean="0"/>
              <a:pPr/>
              <a:t>18/03/2020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5A8B-7E5C-4656-82D5-5C7B411E983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00232" y="0"/>
            <a:ext cx="5385306" cy="1200329"/>
          </a:xfrm>
          <a:prstGeom prst="rect">
            <a:avLst/>
          </a:prstGeom>
          <a:noFill/>
          <a:ln w="28575">
            <a:noFill/>
          </a:ln>
        </p:spPr>
        <p:txBody>
          <a:bodyPr wrap="square" rtlCol="0">
            <a:spAutoFit/>
          </a:bodyPr>
          <a:lstStyle/>
          <a:p>
            <a:pPr algn="ctr"/>
            <a:r>
              <a:rPr lang="en-US" sz="2400" b="1" dirty="0" err="1" smtClean="0">
                <a:solidFill>
                  <a:srgbClr val="C00000"/>
                </a:solidFill>
                <a:latin typeface="Monotype Corsiva" pitchFamily="66" charset="0"/>
                <a:ea typeface="Arial" pitchFamily="34" charset="0"/>
                <a:cs typeface="Arial" pitchFamily="34" charset="0"/>
              </a:rPr>
              <a:t>U</a:t>
            </a:r>
            <a:r>
              <a:rPr lang="en-US" sz="2400" b="1" dirty="0" err="1" smtClean="0">
                <a:latin typeface="Monotype Corsiva" pitchFamily="66" charset="0"/>
                <a:ea typeface="Arial" pitchFamily="34" charset="0"/>
                <a:cs typeface="Arial" pitchFamily="34" charset="0"/>
              </a:rPr>
              <a:t>niversité</a:t>
            </a:r>
            <a:r>
              <a:rPr lang="en-US" sz="2400" b="1" dirty="0" smtClean="0">
                <a:latin typeface="Monotype Corsiva" pitchFamily="66" charset="0"/>
                <a:ea typeface="Arial" pitchFamily="34" charset="0"/>
                <a:cs typeface="Arial" pitchFamily="34" charset="0"/>
              </a:rPr>
              <a:t> </a:t>
            </a:r>
            <a:r>
              <a:rPr lang="en-US" sz="2400" b="1" dirty="0" err="1" smtClean="0">
                <a:solidFill>
                  <a:srgbClr val="C00000"/>
                </a:solidFill>
                <a:latin typeface="Monotype Corsiva" pitchFamily="66" charset="0"/>
                <a:ea typeface="Arial" pitchFamily="34" charset="0"/>
                <a:cs typeface="Arial" pitchFamily="34" charset="0"/>
              </a:rPr>
              <a:t>M</a:t>
            </a:r>
            <a:r>
              <a:rPr lang="en-US" sz="2400" b="1" dirty="0" err="1" smtClean="0">
                <a:latin typeface="Monotype Corsiva" pitchFamily="66" charset="0"/>
                <a:ea typeface="Arial" pitchFamily="34" charset="0"/>
                <a:cs typeface="Arial" pitchFamily="34" charset="0"/>
              </a:rPr>
              <a:t>oulay</a:t>
            </a:r>
            <a:r>
              <a:rPr lang="en-US" sz="2400" b="1" dirty="0" smtClean="0">
                <a:latin typeface="Monotype Corsiva" pitchFamily="66" charset="0"/>
                <a:ea typeface="Arial" pitchFamily="34" charset="0"/>
                <a:cs typeface="Arial" pitchFamily="34" charset="0"/>
              </a:rPr>
              <a:t> </a:t>
            </a:r>
            <a:r>
              <a:rPr lang="en-US" sz="2400" b="1" dirty="0" smtClean="0">
                <a:solidFill>
                  <a:srgbClr val="C00000"/>
                </a:solidFill>
                <a:latin typeface="Monotype Corsiva" pitchFamily="66" charset="0"/>
                <a:ea typeface="Arial" pitchFamily="34" charset="0"/>
                <a:cs typeface="Arial" pitchFamily="34" charset="0"/>
              </a:rPr>
              <a:t>I</a:t>
            </a:r>
            <a:r>
              <a:rPr lang="en-US" sz="2400" b="1" dirty="0" smtClean="0">
                <a:latin typeface="Monotype Corsiva" pitchFamily="66" charset="0"/>
                <a:ea typeface="Arial" pitchFamily="34" charset="0"/>
                <a:cs typeface="Arial" pitchFamily="34" charset="0"/>
              </a:rPr>
              <a:t>smail</a:t>
            </a:r>
            <a:endParaRPr lang="en-US" b="1" i="1" dirty="0" smtClean="0">
              <a:latin typeface="Constantia" pitchFamily="18" charset="0"/>
            </a:endParaRPr>
          </a:p>
          <a:p>
            <a:pPr algn="ctr"/>
            <a:r>
              <a:rPr lang="en-US" sz="2400" b="1" i="1" dirty="0" err="1" smtClean="0">
                <a:solidFill>
                  <a:srgbClr val="C00000"/>
                </a:solidFill>
                <a:latin typeface="Monotype Corsiva" pitchFamily="66" charset="0"/>
              </a:rPr>
              <a:t>E</a:t>
            </a:r>
            <a:r>
              <a:rPr lang="en-US" sz="2400" b="1" i="1" dirty="0" err="1" smtClean="0">
                <a:latin typeface="Monotype Corsiva" pitchFamily="66" charset="0"/>
              </a:rPr>
              <a:t>cole</a:t>
            </a:r>
            <a:r>
              <a:rPr lang="en-US" sz="2400" b="1" i="1" dirty="0" smtClean="0">
                <a:latin typeface="Monotype Corsiva" pitchFamily="66" charset="0"/>
              </a:rPr>
              <a:t> </a:t>
            </a:r>
            <a:r>
              <a:rPr lang="en-US" sz="2400" b="1" i="1" dirty="0" err="1" smtClean="0">
                <a:solidFill>
                  <a:srgbClr val="C00000"/>
                </a:solidFill>
                <a:latin typeface="Monotype Corsiva" pitchFamily="66" charset="0"/>
              </a:rPr>
              <a:t>S</a:t>
            </a:r>
            <a:r>
              <a:rPr lang="en-US" sz="2400" b="1" i="1" dirty="0" err="1" smtClean="0">
                <a:latin typeface="Monotype Corsiva" pitchFamily="66" charset="0"/>
              </a:rPr>
              <a:t>upérieure</a:t>
            </a:r>
            <a:r>
              <a:rPr lang="en-US" sz="2400" b="1" i="1" dirty="0" smtClean="0">
                <a:latin typeface="Monotype Corsiva" pitchFamily="66" charset="0"/>
              </a:rPr>
              <a:t> de </a:t>
            </a:r>
            <a:r>
              <a:rPr lang="en-US" sz="2400" b="1" i="1" dirty="0" err="1" smtClean="0">
                <a:solidFill>
                  <a:srgbClr val="C00000"/>
                </a:solidFill>
                <a:latin typeface="Monotype Corsiva" pitchFamily="66" charset="0"/>
              </a:rPr>
              <a:t>T</a:t>
            </a:r>
            <a:r>
              <a:rPr lang="en-US" sz="2400" b="1" i="1" dirty="0" err="1" smtClean="0">
                <a:latin typeface="Monotype Corsiva" pitchFamily="66" charset="0"/>
              </a:rPr>
              <a:t>echnologie</a:t>
            </a:r>
            <a:endParaRPr lang="en-US" b="1" i="1" dirty="0" smtClean="0">
              <a:latin typeface="Constantia" pitchFamily="18" charset="0"/>
            </a:endParaRPr>
          </a:p>
          <a:p>
            <a:pPr algn="ctr"/>
            <a:r>
              <a:rPr lang="en-US" b="1" i="1" dirty="0" smtClean="0">
                <a:latin typeface="Constantia" pitchFamily="18" charset="0"/>
              </a:rPr>
              <a:t> </a:t>
            </a:r>
            <a:r>
              <a:rPr lang="en-US" b="1" i="1" dirty="0" smtClean="0">
                <a:solidFill>
                  <a:srgbClr val="C00000"/>
                </a:solidFill>
                <a:latin typeface="Constantia" pitchFamily="18" charset="0"/>
              </a:rPr>
              <a:t>-</a:t>
            </a:r>
            <a:r>
              <a:rPr lang="en-US" sz="2400" b="1" i="1" dirty="0" err="1" smtClean="0">
                <a:solidFill>
                  <a:srgbClr val="C00000"/>
                </a:solidFill>
                <a:latin typeface="Monotype Corsiva" pitchFamily="66" charset="0"/>
              </a:rPr>
              <a:t>Meknès</a:t>
            </a:r>
            <a:r>
              <a:rPr lang="en-US" sz="2000" b="1" i="1" dirty="0" smtClean="0">
                <a:solidFill>
                  <a:srgbClr val="C00000"/>
                </a:solidFill>
                <a:latin typeface="Monotype Corsiva" pitchFamily="66" charset="0"/>
              </a:rPr>
              <a:t>-</a:t>
            </a:r>
            <a:endParaRPr lang="en-US" b="1" i="1" dirty="0">
              <a:solidFill>
                <a:srgbClr val="C00000"/>
              </a:solidFill>
              <a:latin typeface="Monotype Corsiva" pitchFamily="66" charset="0"/>
            </a:endParaRPr>
          </a:p>
        </p:txBody>
      </p:sp>
      <p:sp>
        <p:nvSpPr>
          <p:cNvPr id="5" name="Text Box 2"/>
          <p:cNvSpPr txBox="1">
            <a:spLocks noChangeArrowheads="1"/>
          </p:cNvSpPr>
          <p:nvPr/>
        </p:nvSpPr>
        <p:spPr bwMode="auto">
          <a:xfrm>
            <a:off x="1000100" y="1857365"/>
            <a:ext cx="7000924" cy="1357321"/>
          </a:xfrm>
          <a:prstGeom prst="rect">
            <a:avLst/>
          </a:prstGeom>
          <a:solidFill>
            <a:srgbClr val="FFFFFF"/>
          </a:solidFill>
          <a:ln w="38100">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400" b="1" i="0" u="none" strike="noStrike" cap="none" normalizeH="0" baseline="0" dirty="0" smtClean="0">
              <a:ln>
                <a:noFill/>
              </a:ln>
              <a:solidFill>
                <a:schemeClr val="tx1"/>
              </a:solidFill>
              <a:effectLst/>
              <a:latin typeface="Constantia"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600" b="1" i="0" u="none" strike="noStrike" cap="none" normalizeH="0" baseline="0" dirty="0" smtClean="0">
                <a:ln>
                  <a:noFill/>
                </a:ln>
                <a:solidFill>
                  <a:schemeClr val="tx1"/>
                </a:solidFill>
                <a:effectLst/>
                <a:latin typeface="Constantia" pitchFamily="18" charset="0"/>
                <a:ea typeface="Arial" pitchFamily="34" charset="0"/>
                <a:cs typeface="Arial" pitchFamily="34" charset="0"/>
              </a:rPr>
              <a:t>TECHNIQUES D’ENQUETE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2071670" y="4357694"/>
            <a:ext cx="5357850" cy="409575"/>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smtClean="0">
                <a:ln>
                  <a:noFill/>
                </a:ln>
                <a:solidFill>
                  <a:srgbClr val="C00000"/>
                </a:solidFill>
                <a:effectLst/>
                <a:latin typeface="Constantia" pitchFamily="18" charset="0"/>
                <a:ea typeface="Arial" pitchFamily="34" charset="0"/>
                <a:cs typeface="Arial" pitchFamily="34" charset="0"/>
              </a:rPr>
              <a:t>Enseignante</a:t>
            </a:r>
            <a:r>
              <a:rPr kumimoji="0" lang="fr-FR" sz="2000" b="1" i="0" u="none" strike="noStrike" cap="none" normalizeH="0" smtClean="0">
                <a:ln>
                  <a:noFill/>
                </a:ln>
                <a:solidFill>
                  <a:srgbClr val="C00000"/>
                </a:solidFill>
                <a:effectLst/>
                <a:latin typeface="Constantia" pitchFamily="18" charset="0"/>
                <a:ea typeface="Arial" pitchFamily="34" charset="0"/>
                <a:cs typeface="Arial" pitchFamily="34" charset="0"/>
              </a:rPr>
              <a:t> </a:t>
            </a:r>
            <a:r>
              <a:rPr kumimoji="0" lang="fr-FR" sz="2000" b="1" i="0" u="none" strike="noStrike" cap="none" normalizeH="0" baseline="0" smtClean="0">
                <a:ln>
                  <a:noFill/>
                </a:ln>
                <a:solidFill>
                  <a:srgbClr val="C00000"/>
                </a:solidFill>
                <a:effectLst/>
                <a:latin typeface="Constantia" pitchFamily="18" charset="0"/>
                <a:ea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Constantia" pitchFamily="18" charset="0"/>
                <a:ea typeface="Arial" pitchFamily="34" charset="0"/>
                <a:cs typeface="Arial" pitchFamily="34" charset="0"/>
              </a:rPr>
              <a:t> : </a:t>
            </a:r>
            <a:r>
              <a:rPr kumimoji="0" lang="fr-FR" sz="2000" b="1" i="0" u="none" strike="noStrike" cap="none" normalizeH="0" baseline="0" dirty="0" smtClean="0">
                <a:ln>
                  <a:noFill/>
                </a:ln>
                <a:solidFill>
                  <a:schemeClr val="tx1"/>
                </a:solidFill>
                <a:effectLst/>
                <a:latin typeface="Constantia" pitchFamily="18" charset="0"/>
                <a:ea typeface="Arial" pitchFamily="34" charset="0"/>
                <a:cs typeface="Arial" pitchFamily="34" charset="0"/>
              </a:rPr>
              <a:t>Noura AIT ELMEKKI</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2071670" y="5715016"/>
            <a:ext cx="5357850" cy="409575"/>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000" b="1" dirty="0" smtClean="0">
                <a:solidFill>
                  <a:srgbClr val="C00000"/>
                </a:solidFill>
                <a:latin typeface="Constantia" pitchFamily="18" charset="0"/>
                <a:cs typeface="Arial" pitchFamily="34" charset="0"/>
              </a:rPr>
              <a:t>Année Universitaire: </a:t>
            </a:r>
            <a:r>
              <a:rPr lang="fr-FR" sz="2000" b="1" dirty="0" smtClean="0">
                <a:latin typeface="Constantia" pitchFamily="18" charset="0"/>
                <a:cs typeface="Arial" pitchFamily="34" charset="0"/>
              </a:rPr>
              <a:t>2019-2020</a:t>
            </a:r>
            <a:endParaRPr kumimoji="0" lang="fr-FR" sz="2400" b="0" i="0" u="none" strike="noStrike" cap="none" normalizeH="0" baseline="0" dirty="0" smtClean="0">
              <a:ln>
                <a:noFill/>
              </a:ln>
              <a:effectLst/>
              <a:latin typeface="Arial" pitchFamily="34" charset="0"/>
              <a:cs typeface="Arial" pitchFamily="34" charset="0"/>
            </a:endParaRPr>
          </a:p>
        </p:txBody>
      </p:sp>
      <p:sp>
        <p:nvSpPr>
          <p:cNvPr id="8" name="Text Box 3"/>
          <p:cNvSpPr txBox="1">
            <a:spLocks noChangeArrowheads="1"/>
          </p:cNvSpPr>
          <p:nvPr/>
        </p:nvSpPr>
        <p:spPr bwMode="auto">
          <a:xfrm>
            <a:off x="2071670" y="5072074"/>
            <a:ext cx="5357850" cy="409575"/>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C00000"/>
                </a:solidFill>
                <a:effectLst/>
                <a:latin typeface="Constantia" pitchFamily="18" charset="0"/>
                <a:ea typeface="Arial" pitchFamily="34" charset="0"/>
                <a:cs typeface="Arial" pitchFamily="34" charset="0"/>
              </a:rPr>
              <a:t>Etablissement</a:t>
            </a:r>
            <a:r>
              <a:rPr kumimoji="0" lang="fr-FR" sz="2000" b="0" i="0" u="none" strike="noStrike" cap="none" normalizeH="0" baseline="0" dirty="0" smtClean="0">
                <a:ln>
                  <a:noFill/>
                </a:ln>
                <a:solidFill>
                  <a:schemeClr val="tx1"/>
                </a:solidFill>
                <a:effectLst/>
                <a:latin typeface="Constantia" pitchFamily="18" charset="0"/>
                <a:ea typeface="Arial" pitchFamily="34" charset="0"/>
                <a:cs typeface="Arial" pitchFamily="34" charset="0"/>
              </a:rPr>
              <a:t> : </a:t>
            </a:r>
            <a:r>
              <a:rPr kumimoji="0" lang="fr-FR" sz="2000" b="1" i="0" u="none" strike="noStrike" cap="none" normalizeH="0" baseline="0" dirty="0" smtClean="0">
                <a:ln>
                  <a:noFill/>
                </a:ln>
                <a:solidFill>
                  <a:schemeClr val="tx1"/>
                </a:solidFill>
                <a:effectLst/>
                <a:latin typeface="Constantia" pitchFamily="18" charset="0"/>
                <a:ea typeface="Arial" pitchFamily="34" charset="0"/>
                <a:cs typeface="Arial" pitchFamily="34" charset="0"/>
              </a:rPr>
              <a:t>EST MEKNES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ZoneTexte 8"/>
          <p:cNvSpPr txBox="1"/>
          <p:nvPr/>
        </p:nvSpPr>
        <p:spPr>
          <a:xfrm>
            <a:off x="3143240" y="3500438"/>
            <a:ext cx="2714644" cy="523220"/>
          </a:xfrm>
          <a:prstGeom prst="rect">
            <a:avLst/>
          </a:prstGeom>
          <a:noFill/>
        </p:spPr>
        <p:txBody>
          <a:bodyPr wrap="square" rtlCol="0">
            <a:spAutoFit/>
          </a:bodyPr>
          <a:lstStyle/>
          <a:p>
            <a:pPr algn="ctr"/>
            <a:r>
              <a:rPr lang="fr-FR" sz="2800" b="1" dirty="0">
                <a:latin typeface="Constantia" pitchFamily="18" charset="0"/>
                <a:ea typeface="Arial" pitchFamily="34" charset="0"/>
                <a:cs typeface="Arial" pitchFamily="34" charset="0"/>
              </a:rPr>
              <a:t>-Semestre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ENQUETE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5" name="Espace réservé du contenu 2"/>
          <p:cNvSpPr txBox="1">
            <a:spLocks/>
          </p:cNvSpPr>
          <p:nvPr/>
        </p:nvSpPr>
        <p:spPr>
          <a:xfrm>
            <a:off x="457200" y="1600200"/>
            <a:ext cx="8229600" cy="447200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47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6700" b="1" dirty="0" smtClean="0">
                <a:latin typeface="Times New Roman" pitchFamily="18" charset="0"/>
                <a:cs typeface="Times New Roman" pitchFamily="18" charset="0"/>
              </a:rPr>
              <a:t>Sondage</a:t>
            </a:r>
            <a:endParaRPr lang="fr-FR" sz="6700" b="1" dirty="0">
              <a:latin typeface="Times New Roman" pitchFamily="18" charset="0"/>
              <a:cs typeface="Times New Roman" pitchFamily="18" charset="0"/>
            </a:endParaRPr>
          </a:p>
          <a:p>
            <a:pPr marL="342900" lvl="0" indent="-342900" algn="just">
              <a:lnSpc>
                <a:spcPct val="170000"/>
              </a:lnSpc>
              <a:spcBef>
                <a:spcPct val="20000"/>
              </a:spcBef>
              <a:buFont typeface="Arial" pitchFamily="34" charset="0"/>
              <a:buChar char="•"/>
            </a:pPr>
            <a:r>
              <a:rPr lang="fr-FR" sz="4200" dirty="0" smtClean="0">
                <a:latin typeface="Times New Roman" pitchFamily="18" charset="0"/>
                <a:cs typeface="Times New Roman" pitchFamily="18" charset="0"/>
              </a:rPr>
              <a:t>Le sondage permet de mesurer un ensemble de comportements, de dispositions, ou d’avis, d’un sous-ensemble de la population totale appelé: </a:t>
            </a:r>
            <a:r>
              <a:rPr lang="fr-FR" sz="4200" b="1" dirty="0" smtClean="0">
                <a:latin typeface="Times New Roman" pitchFamily="18" charset="0"/>
                <a:cs typeface="Times New Roman" pitchFamily="18" charset="0"/>
              </a:rPr>
              <a:t>échantillon. </a:t>
            </a:r>
            <a:endParaRPr lang="fr-FR" sz="4200" dirty="0" smtClean="0">
              <a:latin typeface="Times New Roman" pitchFamily="18" charset="0"/>
              <a:cs typeface="Times New Roman" pitchFamily="18" charset="0"/>
            </a:endParaRPr>
          </a:p>
          <a:p>
            <a:pPr marL="342900" lvl="0" indent="-342900" algn="just">
              <a:lnSpc>
                <a:spcPct val="170000"/>
              </a:lnSpc>
              <a:spcBef>
                <a:spcPct val="20000"/>
              </a:spcBef>
              <a:buFont typeface="Arial" pitchFamily="34" charset="0"/>
              <a:buChar char="•"/>
            </a:pPr>
            <a:r>
              <a:rPr lang="fr-FR" sz="4200" dirty="0" smtClean="0">
                <a:latin typeface="Times New Roman" pitchFamily="18" charset="0"/>
                <a:cs typeface="Times New Roman" pitchFamily="18" charset="0"/>
              </a:rPr>
              <a:t>Si l’échantillon est constitué de manière correcte, les caractéristiques statistiques de celui-ci seront plus proches de celles de la population totale.</a:t>
            </a:r>
          </a:p>
          <a:p>
            <a:pPr marL="342900" lvl="0" indent="-342900" algn="just">
              <a:lnSpc>
                <a:spcPct val="170000"/>
              </a:lnSpc>
              <a:spcBef>
                <a:spcPct val="20000"/>
              </a:spcBef>
              <a:buFont typeface="Arial" pitchFamily="34" charset="0"/>
              <a:buChar char="•"/>
            </a:pPr>
            <a:r>
              <a:rPr lang="fr-FR" sz="4200" dirty="0" smtClean="0">
                <a:latin typeface="Times New Roman" pitchFamily="18" charset="0"/>
                <a:cs typeface="Times New Roman" pitchFamily="18" charset="0"/>
              </a:rPr>
              <a:t>À partir d’une unique question donnée, cette technique d’étude met en relief la façon dont les opinions individuelles se répartissent.</a:t>
            </a:r>
            <a:endParaRPr kumimoji="0" lang="fr-FR" sz="42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12" name="Espace réservé du contenu 11"/>
          <p:cNvGraphicFramePr>
            <a:graphicFrameLocks noGrp="1"/>
          </p:cNvGraphicFramePr>
          <p:nvPr>
            <p:ph idx="1"/>
          </p:nvPr>
        </p:nvGraphicFramePr>
        <p:xfrm>
          <a:off x="428596" y="2071678"/>
          <a:ext cx="8229600" cy="2931160"/>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0000"/>
                        </a:lnSpc>
                      </a:pPr>
                      <a:r>
                        <a:rPr lang="fr-FR" b="1" dirty="0" smtClean="0">
                          <a:solidFill>
                            <a:srgbClr val="C00000"/>
                          </a:solidFill>
                          <a:latin typeface="Times New Roman" pitchFamily="18" charset="0"/>
                          <a:cs typeface="Times New Roman" pitchFamily="18" charset="0"/>
                        </a:rPr>
                        <a:t>Méthode probabiliste </a:t>
                      </a:r>
                      <a:endParaRPr lang="fr-FR" b="1" dirty="0">
                        <a:solidFill>
                          <a:srgbClr val="C00000"/>
                        </a:solidFill>
                        <a:latin typeface="Times New Roman" pitchFamily="18" charset="0"/>
                        <a:cs typeface="Times New Roman" pitchFamily="18" charset="0"/>
                      </a:endParaRPr>
                    </a:p>
                  </a:txBody>
                  <a:tcPr/>
                </a:tc>
                <a:tc>
                  <a:txBody>
                    <a:bodyPr/>
                    <a:lstStyle/>
                    <a:p>
                      <a:pPr algn="ctr">
                        <a:lnSpc>
                          <a:spcPct val="100000"/>
                        </a:lnSpc>
                      </a:pPr>
                      <a:r>
                        <a:rPr lang="fr-FR" b="1" dirty="0" smtClean="0">
                          <a:solidFill>
                            <a:srgbClr val="C00000"/>
                          </a:solidFill>
                          <a:latin typeface="Times New Roman" pitchFamily="18" charset="0"/>
                          <a:cs typeface="Times New Roman" pitchFamily="18" charset="0"/>
                        </a:rPr>
                        <a:t>Méthode non probabiliste</a:t>
                      </a:r>
                      <a:endParaRPr lang="fr-FR" b="1" dirty="0">
                        <a:solidFill>
                          <a:srgbClr val="C00000"/>
                        </a:solidFill>
                        <a:latin typeface="Times New Roman" pitchFamily="18" charset="0"/>
                        <a:cs typeface="Times New Roman" pitchFamily="18" charset="0"/>
                      </a:endParaRPr>
                    </a:p>
                  </a:txBody>
                  <a:tcPr/>
                </a:tc>
              </a:tr>
              <a:tr h="370840">
                <a:tc>
                  <a:txBody>
                    <a:bodyPr/>
                    <a:lstStyle/>
                    <a:p>
                      <a:pPr algn="just">
                        <a:lnSpc>
                          <a:spcPct val="100000"/>
                        </a:lnSpc>
                        <a:buFont typeface="Calibri" pitchFamily="34" charset="0"/>
                        <a:buChar char="→"/>
                      </a:pPr>
                      <a:r>
                        <a:rPr lang="fr-FR" dirty="0" smtClean="0">
                          <a:latin typeface="Times New Roman" pitchFamily="18" charset="0"/>
                          <a:cs typeface="Times New Roman" pitchFamily="18" charset="0"/>
                        </a:rPr>
                        <a:t>Il existe une base de sondage (liste finie de la population).</a:t>
                      </a:r>
                    </a:p>
                    <a:p>
                      <a:pPr algn="just">
                        <a:lnSpc>
                          <a:spcPct val="100000"/>
                        </a:lnSpc>
                        <a:buFont typeface="Calibri" pitchFamily="34" charset="0"/>
                        <a:buChar char="→"/>
                      </a:pPr>
                      <a:r>
                        <a:rPr lang="fr-FR" sz="1800" kern="1200" baseline="0" dirty="0" smtClean="0">
                          <a:solidFill>
                            <a:schemeClr val="tx1"/>
                          </a:solidFill>
                          <a:latin typeface="Times New Roman" pitchFamily="18" charset="0"/>
                          <a:ea typeface="+mn-ea"/>
                          <a:cs typeface="Times New Roman" pitchFamily="18" charset="0"/>
                        </a:rPr>
                        <a:t>L’échantillon est constitué par tirage au sort dans la population mère pour laquelle on dispose d’une base de sondage .</a:t>
                      </a:r>
                    </a:p>
                    <a:p>
                      <a:pPr algn="just">
                        <a:lnSpc>
                          <a:spcPct val="100000"/>
                        </a:lnSpc>
                        <a:buFont typeface="Calibri" pitchFamily="34" charset="0"/>
                        <a:buChar char="→"/>
                      </a:pPr>
                      <a:r>
                        <a:rPr lang="fr-FR" sz="1800" kern="1200" baseline="0" dirty="0" smtClean="0">
                          <a:solidFill>
                            <a:schemeClr val="tx1"/>
                          </a:solidFill>
                          <a:latin typeface="Times New Roman" pitchFamily="18" charset="0"/>
                          <a:ea typeface="+mn-ea"/>
                          <a:cs typeface="Times New Roman" pitchFamily="18" charset="0"/>
                        </a:rPr>
                        <a:t>Chaque unité a une « chance » d'être sélectionnée et que cette chance peut être quantifiée .</a:t>
                      </a:r>
                      <a:endParaRPr lang="fr-FR" dirty="0" smtClean="0">
                        <a:latin typeface="Times New Roman" pitchFamily="18" charset="0"/>
                        <a:cs typeface="Times New Roman" pitchFamily="18" charset="0"/>
                      </a:endParaRPr>
                    </a:p>
                    <a:p>
                      <a:pPr algn="just">
                        <a:lnSpc>
                          <a:spcPct val="100000"/>
                        </a:lnSpc>
                      </a:pPr>
                      <a:endParaRPr lang="fr-FR" dirty="0">
                        <a:latin typeface="Times New Roman" pitchFamily="18" charset="0"/>
                        <a:cs typeface="Times New Roman" pitchFamily="18" charset="0"/>
                      </a:endParaRPr>
                    </a:p>
                  </a:txBody>
                  <a:tcPr/>
                </a:tc>
                <a:tc>
                  <a:txBody>
                    <a:bodyPr/>
                    <a:lstStyle/>
                    <a:p>
                      <a:pPr algn="just">
                        <a:lnSpc>
                          <a:spcPct val="100000"/>
                        </a:lnSpc>
                        <a:buFont typeface="Calibri" pitchFamily="34" charset="0"/>
                        <a:buChar char="→"/>
                      </a:pPr>
                      <a:r>
                        <a:rPr lang="fr-FR" dirty="0" smtClean="0">
                          <a:latin typeface="Times New Roman" pitchFamily="18" charset="0"/>
                          <a:cs typeface="Times New Roman" pitchFamily="18" charset="0"/>
                        </a:rPr>
                        <a:t>Il n’existe</a:t>
                      </a:r>
                      <a:r>
                        <a:rPr lang="fr-FR" baseline="0" dirty="0" smtClean="0">
                          <a:latin typeface="Times New Roman" pitchFamily="18" charset="0"/>
                          <a:cs typeface="Times New Roman" pitchFamily="18" charset="0"/>
                        </a:rPr>
                        <a:t> pas de base de sondage .</a:t>
                      </a:r>
                      <a:endParaRPr lang="fr-FR" sz="1800" kern="1200" baseline="0" dirty="0" smtClean="0">
                        <a:solidFill>
                          <a:schemeClr val="tx1"/>
                        </a:solidFill>
                        <a:latin typeface="Times New Roman" pitchFamily="18" charset="0"/>
                        <a:ea typeface="+mn-ea"/>
                        <a:cs typeface="Times New Roman" pitchFamily="18" charset="0"/>
                      </a:endParaRPr>
                    </a:p>
                    <a:p>
                      <a:pPr algn="just">
                        <a:lnSpc>
                          <a:spcPct val="100000"/>
                        </a:lnSpc>
                        <a:buFont typeface="Calibri" pitchFamily="34" charset="0"/>
                        <a:buChar char="→"/>
                      </a:pPr>
                      <a:r>
                        <a:rPr lang="fr-FR" sz="1800" kern="1200" baseline="0" dirty="0" smtClean="0">
                          <a:solidFill>
                            <a:schemeClr val="tx1"/>
                          </a:solidFill>
                          <a:latin typeface="Times New Roman" pitchFamily="18" charset="0"/>
                          <a:ea typeface="+mn-ea"/>
                          <a:cs typeface="Times New Roman" pitchFamily="18" charset="0"/>
                        </a:rPr>
                        <a:t>L’échantillon est désigné selon des règles précises de telle façon qu’il constitue une « bonne image » de la population étudiée. </a:t>
                      </a:r>
                    </a:p>
                    <a:p>
                      <a:pPr algn="just">
                        <a:lnSpc>
                          <a:spcPct val="100000"/>
                        </a:lnSpc>
                        <a:buFont typeface="Calibri" pitchFamily="34" charset="0"/>
                        <a:buChar char="→"/>
                      </a:pPr>
                      <a:r>
                        <a:rPr lang="fr-FR" sz="1800" kern="1200" baseline="0" dirty="0" smtClean="0">
                          <a:solidFill>
                            <a:schemeClr val="tx1"/>
                          </a:solidFill>
                          <a:latin typeface="Times New Roman" pitchFamily="18" charset="0"/>
                          <a:ea typeface="+mn-ea"/>
                          <a:cs typeface="Times New Roman" pitchFamily="18" charset="0"/>
                        </a:rPr>
                        <a:t>chaque unité incluse à l'intérieur d'une population n'a pas une chance égale d'être sélectionnée. </a:t>
                      </a:r>
                      <a:endParaRPr lang="fr-FR" dirty="0">
                        <a:latin typeface="Times New Roman" pitchFamily="18" charset="0"/>
                        <a:cs typeface="Times New Roman" pitchFamily="18" charset="0"/>
                      </a:endParaRPr>
                    </a:p>
                  </a:txBody>
                  <a:tcPr/>
                </a:tc>
              </a:tr>
            </a:tbl>
          </a:graphicData>
        </a:graphic>
      </p:graphicFrame>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3" name="Rectangle 12"/>
          <p:cNvSpPr/>
          <p:nvPr/>
        </p:nvSpPr>
        <p:spPr>
          <a:xfrm>
            <a:off x="500034" y="5143512"/>
            <a:ext cx="8286808" cy="1477328"/>
          </a:xfrm>
          <a:prstGeom prst="rect">
            <a:avLst/>
          </a:prstGeom>
        </p:spPr>
        <p:txBody>
          <a:bodyPr wrap="square">
            <a:spAutoFit/>
          </a:bodyPr>
          <a:lstStyle/>
          <a:p>
            <a:pPr algn="just"/>
            <a:r>
              <a:rPr lang="fr-FR" dirty="0" smtClean="0">
                <a:latin typeface="Times New Roman" pitchFamily="18" charset="0"/>
                <a:cs typeface="Times New Roman" pitchFamily="18" charset="0"/>
              </a:rPr>
              <a:t>La </a:t>
            </a:r>
            <a:r>
              <a:rPr lang="fr-FR" b="1" i="1" dirty="0" smtClean="0">
                <a:latin typeface="Times New Roman" pitchFamily="18" charset="0"/>
                <a:cs typeface="Times New Roman" pitchFamily="18" charset="0"/>
              </a:rPr>
              <a:t>base de sondage </a:t>
            </a:r>
            <a:r>
              <a:rPr lang="fr-FR" dirty="0" smtClean="0">
                <a:latin typeface="Times New Roman" pitchFamily="18" charset="0"/>
                <a:cs typeface="Times New Roman" pitchFamily="18" charset="0"/>
              </a:rPr>
              <a:t>est l'outil qu'on utilise pour avoir accès à la population. C’est une liste d’unités (individus ou groupe d’individus) qui couvre toute la population avec une identification de chaque unité. Cette liste doit être exhaustive et couvrir correctement la population cible. Elle doit </a:t>
            </a:r>
            <a:r>
              <a:rPr lang="fr-FR" dirty="0" err="1" smtClean="0">
                <a:latin typeface="Times New Roman" pitchFamily="18" charset="0"/>
                <a:cs typeface="Times New Roman" pitchFamily="18" charset="0"/>
              </a:rPr>
              <a:t>etre</a:t>
            </a:r>
            <a:r>
              <a:rPr lang="fr-FR" dirty="0" smtClean="0">
                <a:latin typeface="Times New Roman" pitchFamily="18" charset="0"/>
                <a:cs typeface="Times New Roman" pitchFamily="18" charset="0"/>
              </a:rPr>
              <a:t> mise à jour à chaque instant. (</a:t>
            </a:r>
            <a:r>
              <a:rPr lang="fr-FR" i="1" dirty="0" smtClean="0">
                <a:latin typeface="Times New Roman" pitchFamily="18" charset="0"/>
                <a:cs typeface="Times New Roman" pitchFamily="18" charset="0"/>
              </a:rPr>
              <a:t>un fichier de données, un imprimé d’ordinateur ou un annuaire téléphonique…</a:t>
            </a:r>
            <a:r>
              <a:rPr lang="fr-FR"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197361"/>
          </a:xfrm>
        </p:spPr>
        <p:txBody>
          <a:bodyPr>
            <a:normAutofit lnSpcReduction="10000"/>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Techniques d’échantillonnage  probabiliste </a:t>
            </a:r>
          </a:p>
          <a:p>
            <a:endParaRPr lang="fr-FR" sz="2000" dirty="0" smtClean="0"/>
          </a:p>
          <a:p>
            <a:pPr algn="just">
              <a:lnSpc>
                <a:spcPct val="150000"/>
              </a:lnSpc>
            </a:pPr>
            <a:r>
              <a:rPr lang="fr-FR" sz="2400" dirty="0" smtClean="0">
                <a:latin typeface="Times New Roman" pitchFamily="18" charset="0"/>
                <a:cs typeface="Times New Roman" pitchFamily="18" charset="0"/>
              </a:rPr>
              <a:t>L’échantillonnage aléatoire simple.</a:t>
            </a:r>
          </a:p>
          <a:p>
            <a:pPr algn="just">
              <a:lnSpc>
                <a:spcPct val="150000"/>
              </a:lnSpc>
            </a:pPr>
            <a:r>
              <a:rPr lang="fr-FR" sz="2400" dirty="0" smtClean="0">
                <a:latin typeface="Times New Roman" pitchFamily="18" charset="0"/>
                <a:cs typeface="Times New Roman" pitchFamily="18" charset="0"/>
              </a:rPr>
              <a:t>L’échantillonnage stratifié.</a:t>
            </a:r>
          </a:p>
          <a:p>
            <a:pPr algn="just">
              <a:lnSpc>
                <a:spcPct val="150000"/>
              </a:lnSpc>
            </a:pPr>
            <a:r>
              <a:rPr lang="fr-FR" sz="2400" dirty="0" smtClean="0">
                <a:latin typeface="Times New Roman" pitchFamily="18" charset="0"/>
                <a:cs typeface="Times New Roman" pitchFamily="18" charset="0"/>
              </a:rPr>
              <a:t>L’échantillonnage par grappe. </a:t>
            </a:r>
          </a:p>
          <a:p>
            <a:pPr algn="just">
              <a:lnSpc>
                <a:spcPct val="150000"/>
              </a:lnSpc>
            </a:pPr>
            <a:r>
              <a:rPr lang="fr-FR" sz="2400" dirty="0" smtClean="0">
                <a:latin typeface="Times New Roman" pitchFamily="18" charset="0"/>
                <a:cs typeface="Times New Roman" pitchFamily="18" charset="0"/>
              </a:rPr>
              <a:t>L’échantillonnage systématique.</a:t>
            </a:r>
          </a:p>
          <a:p>
            <a:pPr algn="just">
              <a:lnSpc>
                <a:spcPct val="150000"/>
              </a:lnSpc>
            </a:pPr>
            <a:r>
              <a:rPr lang="fr-FR" sz="2400" dirty="0" smtClean="0">
                <a:latin typeface="Times New Roman" pitchFamily="18" charset="0"/>
                <a:cs typeface="Times New Roman" pitchFamily="18" charset="0"/>
              </a:rPr>
              <a:t>L’échantillonnage à plusieurs degrés.</a:t>
            </a:r>
          </a:p>
          <a:p>
            <a:pPr algn="just">
              <a:lnSpc>
                <a:spcPct val="150000"/>
              </a:lnSpc>
            </a:pPr>
            <a:endParaRPr lang="fr-FR" sz="2400" dirty="0" smtClean="0">
              <a:latin typeface="Times New Roman" pitchFamily="18" charset="0"/>
              <a:cs typeface="Times New Roman" pitchFamily="18" charset="0"/>
            </a:endParaRPr>
          </a:p>
          <a:p>
            <a:pPr>
              <a:buNone/>
            </a:pPr>
            <a:endParaRPr lang="fr-FR" sz="2000" b="1" dirty="0" smtClean="0">
              <a:solidFill>
                <a:srgbClr val="C00000"/>
              </a:solidFill>
              <a:latin typeface="Times New Roman" pitchFamily="18" charset="0"/>
              <a:cs typeface="Times New Roman" pitchFamily="18" charset="0"/>
            </a:endParaRP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197361"/>
          </a:xfrm>
        </p:spPr>
        <p:txBody>
          <a:bodyPr>
            <a:normAutofit fontScale="85000" lnSpcReduction="20000"/>
          </a:bodyPr>
          <a:lstStyle/>
          <a:p>
            <a:pPr algn="ctr">
              <a:buNone/>
            </a:pPr>
            <a:r>
              <a:rPr lang="fr-FR" sz="3800" b="1" dirty="0" smtClean="0">
                <a:latin typeface="Times New Roman" pitchFamily="18" charset="0"/>
                <a:cs typeface="Times New Roman" pitchFamily="18" charset="0"/>
              </a:rPr>
              <a:t>2.Phase de planification </a:t>
            </a:r>
          </a:p>
          <a:p>
            <a:pPr>
              <a:buNone/>
            </a:pPr>
            <a:r>
              <a:rPr lang="fr-FR" sz="2400" b="1" dirty="0" smtClean="0">
                <a:solidFill>
                  <a:srgbClr val="C00000"/>
                </a:solidFill>
                <a:latin typeface="Times New Roman" pitchFamily="18" charset="0"/>
                <a:cs typeface="Times New Roman" pitchFamily="18" charset="0"/>
              </a:rPr>
              <a:t>L’échantillonnage aléatoire simple</a:t>
            </a:r>
          </a:p>
          <a:p>
            <a:pPr algn="just">
              <a:lnSpc>
                <a:spcPct val="150000"/>
              </a:lnSpc>
            </a:pPr>
            <a:r>
              <a:rPr lang="fr-FR" sz="2600" dirty="0" smtClean="0">
                <a:latin typeface="Times New Roman" pitchFamily="18" charset="0"/>
                <a:cs typeface="Times New Roman" pitchFamily="18" charset="0"/>
              </a:rPr>
              <a:t>Il s’agit de sélectionner à partir d’une liste ou base de sondage un échantillon de n individus par tirage au sort manuel des unités (méthode de la loterie) ou recourir à un ordinateur (hasards générés). </a:t>
            </a:r>
          </a:p>
          <a:p>
            <a:pPr algn="just">
              <a:lnSpc>
                <a:spcPct val="150000"/>
              </a:lnSpc>
            </a:pPr>
            <a:r>
              <a:rPr lang="fr-FR" sz="2600" dirty="0" smtClean="0">
                <a:latin typeface="Times New Roman" pitchFamily="18" charset="0"/>
                <a:cs typeface="Times New Roman" pitchFamily="18" charset="0"/>
              </a:rPr>
              <a:t>Cette méthode favorise la représentativité car chaque unité a la même chance d’ être représentée (mais ne la garantit pas!).</a:t>
            </a:r>
          </a:p>
          <a:p>
            <a:pPr algn="just">
              <a:lnSpc>
                <a:spcPct val="150000"/>
              </a:lnSpc>
            </a:pPr>
            <a:r>
              <a:rPr lang="fr-FR" sz="2600" dirty="0" smtClean="0">
                <a:latin typeface="Times New Roman" pitchFamily="18" charset="0"/>
                <a:cs typeface="Times New Roman" pitchFamily="18" charset="0"/>
              </a:rPr>
              <a:t> Simple mais peut être difficile d'utilisation et onéreux lorsqu'il n'existe pas de liste et qu'il faut la construire.</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4268799"/>
          </a:xfrm>
        </p:spPr>
        <p:txBody>
          <a:bodyPr/>
          <a:lstStyle/>
          <a:p>
            <a:pPr>
              <a:buNone/>
            </a:pP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pic>
        <p:nvPicPr>
          <p:cNvPr id="1026" name="Picture 2"/>
          <p:cNvPicPr>
            <a:picLocks noChangeAspect="1" noChangeArrowheads="1"/>
          </p:cNvPicPr>
          <p:nvPr/>
        </p:nvPicPr>
        <p:blipFill>
          <a:blip r:embed="rId2"/>
          <a:srcRect/>
          <a:stretch>
            <a:fillRect/>
          </a:stretch>
        </p:blipFill>
        <p:spPr bwMode="auto">
          <a:xfrm>
            <a:off x="571472" y="2000240"/>
            <a:ext cx="8001056"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5000636"/>
          </a:xfrm>
        </p:spPr>
        <p:txBody>
          <a:bodyPr>
            <a:normAutofit fontScale="70000" lnSpcReduction="20000"/>
          </a:bodyPr>
          <a:lstStyle/>
          <a:p>
            <a:pPr algn="ctr">
              <a:buNone/>
            </a:pPr>
            <a:r>
              <a:rPr lang="fr-FR" sz="3600" b="1" dirty="0" smtClean="0">
                <a:latin typeface="Times New Roman" pitchFamily="18" charset="0"/>
                <a:cs typeface="Times New Roman" pitchFamily="18" charset="0"/>
              </a:rPr>
              <a:t>2.Phase de planification </a:t>
            </a:r>
          </a:p>
          <a:p>
            <a:pPr>
              <a:buNone/>
            </a:pPr>
            <a:r>
              <a:rPr lang="fr-FR" sz="2600" b="1" dirty="0" smtClean="0">
                <a:solidFill>
                  <a:srgbClr val="C00000"/>
                </a:solidFill>
                <a:latin typeface="Times New Roman" pitchFamily="18" charset="0"/>
                <a:cs typeface="Times New Roman" pitchFamily="18" charset="0"/>
              </a:rPr>
              <a:t>L’échantillonnage stratifié</a:t>
            </a:r>
          </a:p>
          <a:p>
            <a:pPr algn="just">
              <a:lnSpc>
                <a:spcPct val="160000"/>
              </a:lnSpc>
            </a:pPr>
            <a:r>
              <a:rPr lang="fr-FR" sz="2600" dirty="0" smtClean="0">
                <a:latin typeface="Times New Roman" pitchFamily="18" charset="0"/>
                <a:cs typeface="Times New Roman" pitchFamily="18" charset="0"/>
              </a:rPr>
              <a:t>On divise une population hétérogène en sous-groupes homogènes (appelés strates), qui sont mutuellement exclusifs (selon l'âge, le sexe, la province de résidence, le revenu, etc.), à partir desquels on sélectionne un échantillon aléatoire simple. </a:t>
            </a:r>
          </a:p>
          <a:p>
            <a:pPr algn="just">
              <a:lnSpc>
                <a:spcPct val="160000"/>
              </a:lnSpc>
            </a:pPr>
            <a:r>
              <a:rPr lang="fr-FR" sz="2600" dirty="0" smtClean="0">
                <a:latin typeface="Times New Roman" pitchFamily="18" charset="0"/>
                <a:cs typeface="Times New Roman" pitchFamily="18" charset="0"/>
              </a:rPr>
              <a:t>Les variables de stratification doivent être simples à utiliser, facile à observer et étroitement liées au thème de l’enquête. </a:t>
            </a:r>
          </a:p>
          <a:p>
            <a:pPr algn="just">
              <a:lnSpc>
                <a:spcPct val="160000"/>
              </a:lnSpc>
            </a:pPr>
            <a:r>
              <a:rPr lang="fr-FR" sz="2600" dirty="0" smtClean="0">
                <a:latin typeface="Times New Roman" pitchFamily="18" charset="0"/>
                <a:cs typeface="Times New Roman" pitchFamily="18" charset="0"/>
              </a:rPr>
              <a:t>L’intérêt de l’échantillon stratifié est de pouvoir faire des inférences sur des groupes plus petits au sein de la population. C’est la méthode la plus raffinée car elle permet d'assurer une meilleure représentativité et de comparer les sous-groupes.</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pic>
        <p:nvPicPr>
          <p:cNvPr id="7170" name="Picture 2" descr="Résultat de recherche d'images pour &quot;échantillon stratifie&quot;"/>
          <p:cNvPicPr>
            <a:picLocks noChangeAspect="1" noChangeArrowheads="1"/>
          </p:cNvPicPr>
          <p:nvPr/>
        </p:nvPicPr>
        <p:blipFill>
          <a:blip r:embed="rId2"/>
          <a:srcRect/>
          <a:stretch>
            <a:fillRect/>
          </a:stretch>
        </p:blipFill>
        <p:spPr bwMode="auto">
          <a:xfrm>
            <a:off x="3428992" y="2071678"/>
            <a:ext cx="5286412" cy="4357718"/>
          </a:xfrm>
          <a:prstGeom prst="rect">
            <a:avLst/>
          </a:prstGeom>
          <a:noFill/>
        </p:spPr>
      </p:pic>
      <p:pic>
        <p:nvPicPr>
          <p:cNvPr id="7172" name="Picture 4" descr="Résultat de recherche d'images pour &quot;population en dessin&quot;"/>
          <p:cNvPicPr>
            <a:picLocks noChangeAspect="1" noChangeArrowheads="1"/>
          </p:cNvPicPr>
          <p:nvPr/>
        </p:nvPicPr>
        <p:blipFill>
          <a:blip r:embed="rId3"/>
          <a:srcRect b="17499"/>
          <a:stretch>
            <a:fillRect/>
          </a:stretch>
        </p:blipFill>
        <p:spPr bwMode="auto">
          <a:xfrm>
            <a:off x="428596" y="2000240"/>
            <a:ext cx="2400300" cy="4286280"/>
          </a:xfrm>
          <a:prstGeom prst="rect">
            <a:avLst/>
          </a:prstGeom>
          <a:noFill/>
        </p:spPr>
      </p:pic>
      <p:sp>
        <p:nvSpPr>
          <p:cNvPr id="14" name="Flèche droite 13"/>
          <p:cNvSpPr/>
          <p:nvPr/>
        </p:nvSpPr>
        <p:spPr>
          <a:xfrm>
            <a:off x="3000364" y="3929066"/>
            <a:ext cx="428628" cy="2143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197361"/>
          </a:xfrm>
        </p:spPr>
        <p:txBody>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L’échantillonnage stratifié</a:t>
            </a:r>
          </a:p>
          <a:p>
            <a:pPr>
              <a:buNone/>
            </a:pPr>
            <a:r>
              <a:rPr lang="fr-FR" sz="2000" dirty="0" smtClean="0">
                <a:latin typeface="Times New Roman" pitchFamily="18" charset="0"/>
                <a:cs typeface="Times New Roman" pitchFamily="18" charset="0"/>
              </a:rPr>
              <a:t>	</a:t>
            </a:r>
            <a:r>
              <a:rPr lang="fr-FR" sz="2000" b="1" i="1" dirty="0" smtClean="0">
                <a:latin typeface="Times New Roman" pitchFamily="18" charset="0"/>
                <a:cs typeface="Times New Roman" pitchFamily="18" charset="0"/>
              </a:rPr>
              <a:t>Exemple1 : </a:t>
            </a:r>
          </a:p>
          <a:p>
            <a:pPr algn="just">
              <a:lnSpc>
                <a:spcPct val="150000"/>
              </a:lnSpc>
            </a:pPr>
            <a:r>
              <a:rPr lang="fr-FR" sz="2000" i="1" dirty="0" smtClean="0">
                <a:latin typeface="Times New Roman" pitchFamily="18" charset="0"/>
                <a:cs typeface="Times New Roman" pitchFamily="18" charset="0"/>
              </a:rPr>
              <a:t>Choisir par échantillonnage stratifié, 10 élèves dans un groupe de 60, en tenant compte du fait que 30 d’entre eux sont en CP2, 18 en CE1 et 12 en CE2. </a:t>
            </a:r>
          </a:p>
          <a:p>
            <a:pPr algn="just">
              <a:lnSpc>
                <a:spcPct val="150000"/>
              </a:lnSpc>
            </a:pPr>
            <a:r>
              <a:rPr lang="fr-FR" sz="2000" b="1" i="1" dirty="0" smtClean="0">
                <a:latin typeface="Times New Roman" pitchFamily="18" charset="0"/>
                <a:cs typeface="Times New Roman" pitchFamily="18" charset="0"/>
              </a:rPr>
              <a:t>Solution </a:t>
            </a:r>
            <a:r>
              <a:rPr lang="fr-FR" sz="2000" i="1" dirty="0" smtClean="0">
                <a:latin typeface="Times New Roman" pitchFamily="18" charset="0"/>
                <a:cs typeface="Times New Roman" pitchFamily="18" charset="0"/>
              </a:rPr>
              <a:t>: On aura dans les 10 élèves, 5 du CP2, 3 de CE1 et 2 de CE2. </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2" name="Espace réservé du contenu 2"/>
          <p:cNvSpPr>
            <a:spLocks noGrp="1"/>
          </p:cNvSpPr>
          <p:nvPr>
            <p:ph idx="1"/>
          </p:nvPr>
        </p:nvSpPr>
        <p:spPr>
          <a:xfrm>
            <a:off x="457200" y="1928802"/>
            <a:ext cx="8229600" cy="4197361"/>
          </a:xfrm>
        </p:spPr>
        <p:txBody>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L’échantillonnage stratifié</a:t>
            </a:r>
          </a:p>
          <a:p>
            <a:pPr>
              <a:buNone/>
            </a:pPr>
            <a:r>
              <a:rPr lang="fr-FR" sz="2000" dirty="0" smtClean="0">
                <a:latin typeface="Times New Roman" pitchFamily="18" charset="0"/>
                <a:cs typeface="Times New Roman" pitchFamily="18" charset="0"/>
              </a:rPr>
              <a:t>	</a:t>
            </a:r>
            <a:r>
              <a:rPr lang="fr-FR" sz="2000" b="1" i="1" dirty="0" smtClean="0">
                <a:latin typeface="Times New Roman" pitchFamily="18" charset="0"/>
                <a:cs typeface="Times New Roman" pitchFamily="18" charset="0"/>
              </a:rPr>
              <a:t>Exemple2 : </a:t>
            </a:r>
          </a:p>
          <a:p>
            <a:pPr algn="just">
              <a:lnSpc>
                <a:spcPct val="150000"/>
              </a:lnSpc>
            </a:pPr>
            <a:r>
              <a:rPr lang="fr-FR" sz="2000" i="1" dirty="0" smtClean="0">
                <a:latin typeface="Times New Roman" pitchFamily="18" charset="0"/>
                <a:cs typeface="Times New Roman" pitchFamily="18" charset="0"/>
              </a:rPr>
              <a:t>Pour une étude sur le « salaire annuel », il sera pertinent d’utiliser des critères liés : à l’âge, au niveau d’études, éventuellement au sexe, c’est-à-dire à des facteurs susceptibles d’expliquer les différences de comportement au niveau des salaires.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2000240"/>
            <a:ext cx="8229600" cy="4643470"/>
          </a:xfrm>
        </p:spPr>
        <p:txBody>
          <a:bodyPr>
            <a:normAutofit/>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L’échantillonnage stratifié</a:t>
            </a:r>
          </a:p>
          <a:p>
            <a:pPr algn="just">
              <a:lnSpc>
                <a:spcPct val="150000"/>
              </a:lnSpc>
            </a:pPr>
            <a:r>
              <a:rPr lang="fr-FR" sz="2100" dirty="0" smtClean="0">
                <a:latin typeface="Times New Roman" pitchFamily="18" charset="0"/>
                <a:cs typeface="Times New Roman" pitchFamily="18" charset="0"/>
              </a:rPr>
              <a:t>Cette méthode consiste à retrouver dans l'échantillon les mêmes proportions pour chacune des strates selon les caractéristiques choisies pour l'étude dans la population visée.  </a:t>
            </a:r>
          </a:p>
          <a:p>
            <a:pPr algn="just">
              <a:lnSpc>
                <a:spcPct val="150000"/>
              </a:lnSpc>
            </a:pPr>
            <a:r>
              <a:rPr lang="fr-FR" sz="2100" dirty="0" smtClean="0">
                <a:latin typeface="Times New Roman" pitchFamily="18" charset="0"/>
                <a:cs typeface="Times New Roman" pitchFamily="18" charset="0"/>
              </a:rPr>
              <a:t>En se basant sur une caractéristique de la population ciblée, on la divise d'abord en strates pour ensuite sélectionner de façon aléatoire des membres de chacune des strates en respectant leur proportionnalité dans la population.</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5"/>
            <a:ext cx="8229600" cy="1214445"/>
          </a:xfrm>
        </p:spPr>
        <p:txBody>
          <a:bodyPr>
            <a:normAutofit lnSpcReduction="10000"/>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L’échantillonnage stratifié</a:t>
            </a:r>
          </a:p>
          <a:p>
            <a:pPr>
              <a:buNone/>
            </a:pPr>
            <a:r>
              <a:rPr lang="fr-FR" sz="2000" b="1" i="1" dirty="0" smtClean="0">
                <a:latin typeface="Times New Roman" pitchFamily="18" charset="0"/>
                <a:cs typeface="Times New Roman" pitchFamily="18" charset="0"/>
              </a:rPr>
              <a:t>Exemple: </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graphicFrame>
        <p:nvGraphicFramePr>
          <p:cNvPr id="12" name="Tableau 11"/>
          <p:cNvGraphicFramePr>
            <a:graphicFrameLocks noGrp="1"/>
          </p:cNvGraphicFramePr>
          <p:nvPr/>
        </p:nvGraphicFramePr>
        <p:xfrm>
          <a:off x="142844" y="3500438"/>
          <a:ext cx="2500330" cy="1752600"/>
        </p:xfrm>
        <a:graphic>
          <a:graphicData uri="http://schemas.openxmlformats.org/drawingml/2006/table">
            <a:tbl>
              <a:tblPr firstRow="1" bandRow="1">
                <a:tableStyleId>{5940675A-B579-460E-94D1-54222C63F5DA}</a:tableStyleId>
              </a:tblPr>
              <a:tblGrid>
                <a:gridCol w="1250165"/>
                <a:gridCol w="1250165"/>
              </a:tblGrid>
              <a:tr h="370840">
                <a:tc>
                  <a:txBody>
                    <a:bodyPr/>
                    <a:lstStyle/>
                    <a:p>
                      <a:pPr algn="ctr"/>
                      <a:r>
                        <a:rPr lang="fr-FR" b="1" dirty="0" smtClean="0"/>
                        <a:t>Sexe </a:t>
                      </a:r>
                      <a:endParaRPr lang="fr-FR" b="1" dirty="0"/>
                    </a:p>
                  </a:txBody>
                  <a:tcPr/>
                </a:tc>
                <a:tc>
                  <a:txBody>
                    <a:bodyPr/>
                    <a:lstStyle/>
                    <a:p>
                      <a:pPr algn="ctr"/>
                      <a:r>
                        <a:rPr lang="fr-FR" b="1" dirty="0" smtClean="0"/>
                        <a:t>Nombre d’individus</a:t>
                      </a:r>
                      <a:r>
                        <a:rPr lang="fr-FR" b="1" baseline="0" dirty="0" smtClean="0"/>
                        <a:t> </a:t>
                      </a:r>
                      <a:endParaRPr lang="fr-FR" b="1" dirty="0"/>
                    </a:p>
                  </a:txBody>
                  <a:tcPr/>
                </a:tc>
              </a:tr>
              <a:tr h="370840">
                <a:tc>
                  <a:txBody>
                    <a:bodyPr/>
                    <a:lstStyle/>
                    <a:p>
                      <a:pPr algn="ctr"/>
                      <a:r>
                        <a:rPr lang="fr-FR" dirty="0" smtClean="0"/>
                        <a:t>Hommes </a:t>
                      </a:r>
                      <a:endParaRPr lang="fr-FR" dirty="0"/>
                    </a:p>
                  </a:txBody>
                  <a:tcPr/>
                </a:tc>
                <a:tc>
                  <a:txBody>
                    <a:bodyPr/>
                    <a:lstStyle/>
                    <a:p>
                      <a:pPr algn="ctr"/>
                      <a:r>
                        <a:rPr lang="fr-FR" dirty="0" smtClean="0"/>
                        <a:t>84</a:t>
                      </a:r>
                      <a:endParaRPr lang="fr-FR" dirty="0"/>
                    </a:p>
                  </a:txBody>
                  <a:tcPr/>
                </a:tc>
              </a:tr>
              <a:tr h="370840">
                <a:tc>
                  <a:txBody>
                    <a:bodyPr/>
                    <a:lstStyle/>
                    <a:p>
                      <a:pPr algn="ctr"/>
                      <a:r>
                        <a:rPr lang="fr-FR" dirty="0" smtClean="0"/>
                        <a:t>Femmes </a:t>
                      </a:r>
                      <a:endParaRPr lang="fr-FR" dirty="0"/>
                    </a:p>
                  </a:txBody>
                  <a:tcPr/>
                </a:tc>
                <a:tc>
                  <a:txBody>
                    <a:bodyPr/>
                    <a:lstStyle/>
                    <a:p>
                      <a:pPr algn="ctr"/>
                      <a:r>
                        <a:rPr lang="fr-FR" dirty="0" smtClean="0"/>
                        <a:t>116</a:t>
                      </a:r>
                      <a:endParaRPr lang="fr-FR" dirty="0"/>
                    </a:p>
                  </a:txBody>
                  <a:tcPr/>
                </a:tc>
              </a:tr>
              <a:tr h="370840">
                <a:tc>
                  <a:txBody>
                    <a:bodyPr/>
                    <a:lstStyle/>
                    <a:p>
                      <a:pPr algn="ctr"/>
                      <a:r>
                        <a:rPr lang="fr-FR" b="1" dirty="0" smtClean="0"/>
                        <a:t>Total </a:t>
                      </a:r>
                      <a:endParaRPr lang="fr-FR" b="1" dirty="0"/>
                    </a:p>
                  </a:txBody>
                  <a:tcPr/>
                </a:tc>
                <a:tc>
                  <a:txBody>
                    <a:bodyPr/>
                    <a:lstStyle/>
                    <a:p>
                      <a:pPr algn="ctr"/>
                      <a:r>
                        <a:rPr lang="fr-FR" b="1" dirty="0" smtClean="0"/>
                        <a:t>200</a:t>
                      </a:r>
                      <a:endParaRPr lang="fr-FR" b="1" dirty="0"/>
                    </a:p>
                  </a:txBody>
                  <a:tcPr/>
                </a:tc>
              </a:tr>
            </a:tbl>
          </a:graphicData>
        </a:graphic>
      </p:graphicFrame>
      <p:sp>
        <p:nvSpPr>
          <p:cNvPr id="13" name="Rectangle 12"/>
          <p:cNvSpPr/>
          <p:nvPr/>
        </p:nvSpPr>
        <p:spPr>
          <a:xfrm>
            <a:off x="2643174" y="3500438"/>
            <a:ext cx="714380" cy="1785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a:off x="2643174" y="4143380"/>
            <a:ext cx="714380" cy="1588"/>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p:cNvCxnSpPr/>
          <p:nvPr/>
        </p:nvCxnSpPr>
        <p:spPr>
          <a:xfrm>
            <a:off x="2643174" y="4500570"/>
            <a:ext cx="714380" cy="1588"/>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p:cNvCxnSpPr/>
          <p:nvPr/>
        </p:nvCxnSpPr>
        <p:spPr>
          <a:xfrm>
            <a:off x="2643174" y="4857760"/>
            <a:ext cx="714380" cy="1588"/>
          </a:xfrm>
          <a:prstGeom prst="line">
            <a:avLst/>
          </a:prstGeom>
        </p:spPr>
        <p:style>
          <a:lnRef idx="1">
            <a:schemeClr val="dk1"/>
          </a:lnRef>
          <a:fillRef idx="0">
            <a:schemeClr val="dk1"/>
          </a:fillRef>
          <a:effectRef idx="0">
            <a:schemeClr val="dk1"/>
          </a:effectRef>
          <a:fontRef idx="minor">
            <a:schemeClr val="tx1"/>
          </a:fontRef>
        </p:style>
      </p:cxnSp>
      <p:sp>
        <p:nvSpPr>
          <p:cNvPr id="18" name="ZoneTexte 17"/>
          <p:cNvSpPr txBox="1"/>
          <p:nvPr/>
        </p:nvSpPr>
        <p:spPr>
          <a:xfrm>
            <a:off x="2643174" y="3714752"/>
            <a:ext cx="642942" cy="369332"/>
          </a:xfrm>
          <a:prstGeom prst="rect">
            <a:avLst/>
          </a:prstGeom>
          <a:noFill/>
        </p:spPr>
        <p:txBody>
          <a:bodyPr wrap="square" rtlCol="0">
            <a:spAutoFit/>
          </a:bodyPr>
          <a:lstStyle/>
          <a:p>
            <a:pPr algn="ctr"/>
            <a:r>
              <a:rPr lang="fr-FR" b="1" dirty="0" smtClean="0"/>
              <a:t>Fi %</a:t>
            </a:r>
            <a:endParaRPr lang="fr-FR" b="1" dirty="0"/>
          </a:p>
        </p:txBody>
      </p:sp>
      <p:sp>
        <p:nvSpPr>
          <p:cNvPr id="20" name="ZoneTexte 19"/>
          <p:cNvSpPr txBox="1"/>
          <p:nvPr/>
        </p:nvSpPr>
        <p:spPr>
          <a:xfrm>
            <a:off x="2643174" y="4143380"/>
            <a:ext cx="642942" cy="369332"/>
          </a:xfrm>
          <a:prstGeom prst="rect">
            <a:avLst/>
          </a:prstGeom>
          <a:noFill/>
        </p:spPr>
        <p:txBody>
          <a:bodyPr wrap="square" rtlCol="0">
            <a:spAutoFit/>
          </a:bodyPr>
          <a:lstStyle/>
          <a:p>
            <a:pPr algn="ctr"/>
            <a:r>
              <a:rPr lang="fr-FR" dirty="0" smtClean="0"/>
              <a:t>42</a:t>
            </a:r>
            <a:endParaRPr lang="fr-FR" dirty="0"/>
          </a:p>
        </p:txBody>
      </p:sp>
      <p:sp>
        <p:nvSpPr>
          <p:cNvPr id="21" name="ZoneTexte 20"/>
          <p:cNvSpPr txBox="1"/>
          <p:nvPr/>
        </p:nvSpPr>
        <p:spPr>
          <a:xfrm>
            <a:off x="2643174" y="4500570"/>
            <a:ext cx="642942" cy="369332"/>
          </a:xfrm>
          <a:prstGeom prst="rect">
            <a:avLst/>
          </a:prstGeom>
          <a:noFill/>
        </p:spPr>
        <p:txBody>
          <a:bodyPr wrap="square" rtlCol="0">
            <a:spAutoFit/>
          </a:bodyPr>
          <a:lstStyle/>
          <a:p>
            <a:pPr algn="ctr"/>
            <a:r>
              <a:rPr lang="fr-FR" dirty="0" smtClean="0"/>
              <a:t>58</a:t>
            </a:r>
            <a:endParaRPr lang="fr-FR" dirty="0"/>
          </a:p>
        </p:txBody>
      </p:sp>
      <p:sp>
        <p:nvSpPr>
          <p:cNvPr id="22" name="ZoneTexte 21"/>
          <p:cNvSpPr txBox="1"/>
          <p:nvPr/>
        </p:nvSpPr>
        <p:spPr>
          <a:xfrm>
            <a:off x="2643174" y="4857760"/>
            <a:ext cx="714380" cy="369332"/>
          </a:xfrm>
          <a:prstGeom prst="rect">
            <a:avLst/>
          </a:prstGeom>
          <a:noFill/>
        </p:spPr>
        <p:txBody>
          <a:bodyPr wrap="square" rtlCol="0">
            <a:spAutoFit/>
          </a:bodyPr>
          <a:lstStyle/>
          <a:p>
            <a:pPr algn="ctr"/>
            <a:r>
              <a:rPr lang="fr-FR" dirty="0" smtClean="0"/>
              <a:t>100</a:t>
            </a:r>
            <a:endParaRPr lang="fr-FR" dirty="0"/>
          </a:p>
        </p:txBody>
      </p:sp>
      <p:sp>
        <p:nvSpPr>
          <p:cNvPr id="23" name="Rectangle 22"/>
          <p:cNvSpPr/>
          <p:nvPr/>
        </p:nvSpPr>
        <p:spPr>
          <a:xfrm>
            <a:off x="3929058" y="2500306"/>
            <a:ext cx="4572000" cy="203132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just"/>
            <a:r>
              <a:rPr lang="fr-FR" dirty="0" smtClean="0">
                <a:latin typeface="Times New Roman" pitchFamily="18" charset="0"/>
                <a:cs typeface="Times New Roman" pitchFamily="18" charset="0"/>
              </a:rPr>
              <a:t>On cherche un échantillon de 50 individus et il doit représenter fidèlement la population. On  utilise donc les proportions pour obtenir un échantillon représentatif. </a:t>
            </a:r>
          </a:p>
          <a:p>
            <a:pPr algn="ctr"/>
            <a:r>
              <a:rPr lang="fr-FR" dirty="0" smtClean="0">
                <a:latin typeface="Times New Roman" pitchFamily="18" charset="0"/>
                <a:cs typeface="Times New Roman" pitchFamily="18" charset="0"/>
              </a:rPr>
              <a:t>Hommes: 50 * 42% = 21 </a:t>
            </a:r>
          </a:p>
          <a:p>
            <a:pPr algn="ctr"/>
            <a:r>
              <a:rPr lang="fr-FR" dirty="0" smtClean="0">
                <a:latin typeface="Times New Roman" pitchFamily="18" charset="0"/>
                <a:cs typeface="Times New Roman" pitchFamily="18" charset="0"/>
              </a:rPr>
              <a:t>Femmes: 50 * 58% = 29 </a:t>
            </a:r>
          </a:p>
          <a:p>
            <a:pPr algn="ctr"/>
            <a:r>
              <a:rPr lang="fr-FR" b="1" dirty="0" smtClean="0">
                <a:latin typeface="Times New Roman" pitchFamily="18" charset="0"/>
                <a:cs typeface="Times New Roman" pitchFamily="18" charset="0"/>
              </a:rPr>
              <a:t>21 + 29 = 50 individus</a:t>
            </a:r>
          </a:p>
        </p:txBody>
      </p:sp>
      <p:graphicFrame>
        <p:nvGraphicFramePr>
          <p:cNvPr id="24" name="Tableau 23"/>
          <p:cNvGraphicFramePr>
            <a:graphicFrameLocks noGrp="1"/>
          </p:cNvGraphicFramePr>
          <p:nvPr/>
        </p:nvGraphicFramePr>
        <p:xfrm>
          <a:off x="4214810" y="4714884"/>
          <a:ext cx="4143405" cy="1752600"/>
        </p:xfrm>
        <a:graphic>
          <a:graphicData uri="http://schemas.openxmlformats.org/drawingml/2006/table">
            <a:tbl>
              <a:tblPr firstRow="1" bandRow="1">
                <a:tableStyleId>{5940675A-B579-460E-94D1-54222C63F5DA}</a:tableStyleId>
              </a:tblPr>
              <a:tblGrid>
                <a:gridCol w="1381135"/>
                <a:gridCol w="1381135"/>
                <a:gridCol w="1381135"/>
              </a:tblGrid>
              <a:tr h="370840">
                <a:tc>
                  <a:txBody>
                    <a:bodyPr/>
                    <a:lstStyle/>
                    <a:p>
                      <a:pPr algn="ctr"/>
                      <a:r>
                        <a:rPr lang="fr-FR" b="1" dirty="0" smtClean="0"/>
                        <a:t>Sexe </a:t>
                      </a:r>
                      <a:endParaRPr lang="fr-FR" b="1" dirty="0"/>
                    </a:p>
                  </a:txBody>
                  <a:tcPr/>
                </a:tc>
                <a:tc>
                  <a:txBody>
                    <a:bodyPr/>
                    <a:lstStyle/>
                    <a:p>
                      <a:pPr algn="ctr"/>
                      <a:r>
                        <a:rPr lang="fr-FR" b="1" dirty="0" smtClean="0"/>
                        <a:t>Nombre d’individus</a:t>
                      </a:r>
                      <a:r>
                        <a:rPr lang="fr-FR" b="1" baseline="0" dirty="0" smtClean="0"/>
                        <a:t> </a:t>
                      </a:r>
                      <a:endParaRPr lang="fr-FR" b="1" dirty="0"/>
                    </a:p>
                  </a:txBody>
                  <a:tcPr/>
                </a:tc>
                <a:tc>
                  <a:txBody>
                    <a:bodyPr/>
                    <a:lstStyle/>
                    <a:p>
                      <a:pPr algn="ctr"/>
                      <a:r>
                        <a:rPr lang="fr-FR" b="1" dirty="0" smtClean="0"/>
                        <a:t>Échantillon </a:t>
                      </a:r>
                      <a:endParaRPr lang="fr-FR" b="1" dirty="0"/>
                    </a:p>
                  </a:txBody>
                  <a:tcPr/>
                </a:tc>
              </a:tr>
              <a:tr h="370840">
                <a:tc>
                  <a:txBody>
                    <a:bodyPr/>
                    <a:lstStyle/>
                    <a:p>
                      <a:pPr algn="ctr"/>
                      <a:r>
                        <a:rPr lang="fr-FR" dirty="0" smtClean="0"/>
                        <a:t>Hommes </a:t>
                      </a:r>
                      <a:endParaRPr lang="fr-FR" dirty="0"/>
                    </a:p>
                  </a:txBody>
                  <a:tcPr/>
                </a:tc>
                <a:tc>
                  <a:txBody>
                    <a:bodyPr/>
                    <a:lstStyle/>
                    <a:p>
                      <a:pPr algn="ctr"/>
                      <a:r>
                        <a:rPr lang="fr-FR" dirty="0" smtClean="0"/>
                        <a:t>84</a:t>
                      </a:r>
                      <a:endParaRPr lang="fr-FR" dirty="0"/>
                    </a:p>
                  </a:txBody>
                  <a:tcPr/>
                </a:tc>
                <a:tc>
                  <a:txBody>
                    <a:bodyPr/>
                    <a:lstStyle/>
                    <a:p>
                      <a:pPr algn="ctr"/>
                      <a:r>
                        <a:rPr lang="fr-FR" dirty="0" smtClean="0"/>
                        <a:t>21</a:t>
                      </a:r>
                      <a:endParaRPr lang="fr-FR" dirty="0"/>
                    </a:p>
                  </a:txBody>
                  <a:tcPr/>
                </a:tc>
              </a:tr>
              <a:tr h="370840">
                <a:tc>
                  <a:txBody>
                    <a:bodyPr/>
                    <a:lstStyle/>
                    <a:p>
                      <a:pPr algn="ctr"/>
                      <a:r>
                        <a:rPr lang="fr-FR" dirty="0" smtClean="0"/>
                        <a:t>Femmes </a:t>
                      </a:r>
                      <a:endParaRPr lang="fr-FR" dirty="0"/>
                    </a:p>
                  </a:txBody>
                  <a:tcPr/>
                </a:tc>
                <a:tc>
                  <a:txBody>
                    <a:bodyPr/>
                    <a:lstStyle/>
                    <a:p>
                      <a:pPr algn="ctr"/>
                      <a:r>
                        <a:rPr lang="fr-FR" dirty="0" smtClean="0"/>
                        <a:t>116</a:t>
                      </a:r>
                      <a:endParaRPr lang="fr-FR" dirty="0"/>
                    </a:p>
                  </a:txBody>
                  <a:tcPr/>
                </a:tc>
                <a:tc>
                  <a:txBody>
                    <a:bodyPr/>
                    <a:lstStyle/>
                    <a:p>
                      <a:pPr algn="ctr"/>
                      <a:r>
                        <a:rPr lang="fr-FR" dirty="0" smtClean="0"/>
                        <a:t>29</a:t>
                      </a:r>
                      <a:endParaRPr lang="fr-FR" dirty="0"/>
                    </a:p>
                  </a:txBody>
                  <a:tcPr/>
                </a:tc>
              </a:tr>
              <a:tr h="370840">
                <a:tc>
                  <a:txBody>
                    <a:bodyPr/>
                    <a:lstStyle/>
                    <a:p>
                      <a:pPr algn="ctr"/>
                      <a:r>
                        <a:rPr lang="fr-FR" b="1" dirty="0" smtClean="0"/>
                        <a:t>Total </a:t>
                      </a:r>
                      <a:endParaRPr lang="fr-FR" b="1" dirty="0"/>
                    </a:p>
                  </a:txBody>
                  <a:tcPr/>
                </a:tc>
                <a:tc>
                  <a:txBody>
                    <a:bodyPr/>
                    <a:lstStyle/>
                    <a:p>
                      <a:pPr algn="ctr"/>
                      <a:r>
                        <a:rPr lang="fr-FR" b="1" dirty="0" smtClean="0"/>
                        <a:t>200</a:t>
                      </a:r>
                      <a:endParaRPr lang="fr-FR" b="1" dirty="0"/>
                    </a:p>
                  </a:txBody>
                  <a:tcPr/>
                </a:tc>
                <a:tc>
                  <a:txBody>
                    <a:bodyPr/>
                    <a:lstStyle/>
                    <a:p>
                      <a:pPr algn="ctr"/>
                      <a:r>
                        <a:rPr lang="fr-FR" b="1" dirty="0" smtClean="0"/>
                        <a:t>50</a:t>
                      </a:r>
                      <a:endParaRPr lang="fr-FR"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par>
                                <p:cTn id="13" presetID="1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lide(fromBottom)">
                                      <p:cBhvr>
                                        <p:cTn id="15" dur="500"/>
                                        <p:tgtEl>
                                          <p:spTgt spid="15"/>
                                        </p:tgtEl>
                                      </p:cBhvr>
                                    </p:animEffect>
                                  </p:childTnLst>
                                </p:cTn>
                              </p:par>
                              <p:par>
                                <p:cTn id="16" presetID="1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lide(fromBottom)">
                                      <p:cBhvr>
                                        <p:cTn id="18" dur="500"/>
                                        <p:tgtEl>
                                          <p:spTgt spid="17"/>
                                        </p:tgtEl>
                                      </p:cBhvr>
                                    </p:animEffect>
                                  </p:childTnLst>
                                </p:cTn>
                              </p:par>
                              <p:par>
                                <p:cTn id="19" presetID="1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slide(fromBottom)">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lide(fromBottom)">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slide(fromBottom)">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slide(fromBottom)">
                                      <p:cBhvr>
                                        <p:cTn id="36" dur="500"/>
                                        <p:tgtEl>
                                          <p:spTgt spid="21"/>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slide(fromBottom)">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slide(fromBottom)">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slide(fromBottom)">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0" grpId="0"/>
      <p:bldP spid="21" grpId="0"/>
      <p:bldP spid="22"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ENQUETE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graphicFrame>
        <p:nvGraphicFramePr>
          <p:cNvPr id="5" name="Tableau 4"/>
          <p:cNvGraphicFramePr>
            <a:graphicFrameLocks noGrp="1"/>
          </p:cNvGraphicFramePr>
          <p:nvPr/>
        </p:nvGraphicFramePr>
        <p:xfrm>
          <a:off x="785786" y="2500306"/>
          <a:ext cx="7572428" cy="2643208"/>
        </p:xfrm>
        <a:graphic>
          <a:graphicData uri="http://schemas.openxmlformats.org/drawingml/2006/table">
            <a:tbl>
              <a:tblPr firstRow="1" bandRow="1">
                <a:tableStyleId>{5940675A-B579-460E-94D1-54222C63F5DA}</a:tableStyleId>
              </a:tblPr>
              <a:tblGrid>
                <a:gridCol w="3786214"/>
                <a:gridCol w="3786214"/>
              </a:tblGrid>
              <a:tr h="660802">
                <a:tc>
                  <a:txBody>
                    <a:bodyPr/>
                    <a:lstStyle/>
                    <a:p>
                      <a:pPr algn="ctr"/>
                      <a:r>
                        <a:rPr lang="fr-FR" sz="2400" b="1" dirty="0" smtClean="0">
                          <a:solidFill>
                            <a:srgbClr val="C00000"/>
                          </a:solidFill>
                          <a:latin typeface="Times New Roman" pitchFamily="18" charset="0"/>
                          <a:cs typeface="Times New Roman" pitchFamily="18" charset="0"/>
                        </a:rPr>
                        <a:t>Avantages </a:t>
                      </a:r>
                      <a:endParaRPr lang="fr-FR" sz="2400" b="1" dirty="0">
                        <a:solidFill>
                          <a:srgbClr val="C00000"/>
                        </a:solidFill>
                        <a:latin typeface="Times New Roman" pitchFamily="18" charset="0"/>
                        <a:cs typeface="Times New Roman" pitchFamily="18" charset="0"/>
                      </a:endParaRPr>
                    </a:p>
                  </a:txBody>
                  <a:tcPr/>
                </a:tc>
                <a:tc>
                  <a:txBody>
                    <a:bodyPr/>
                    <a:lstStyle/>
                    <a:p>
                      <a:pPr algn="ctr"/>
                      <a:r>
                        <a:rPr lang="fr-FR" sz="2400" b="1" dirty="0" smtClean="0">
                          <a:solidFill>
                            <a:srgbClr val="C00000"/>
                          </a:solidFill>
                          <a:latin typeface="Times New Roman" pitchFamily="18" charset="0"/>
                          <a:cs typeface="Times New Roman" pitchFamily="18" charset="0"/>
                        </a:rPr>
                        <a:t>Inconvénients </a:t>
                      </a:r>
                      <a:endParaRPr lang="fr-FR" sz="2400" b="1" dirty="0">
                        <a:solidFill>
                          <a:srgbClr val="C00000"/>
                        </a:solidFill>
                        <a:latin typeface="Times New Roman" pitchFamily="18" charset="0"/>
                        <a:cs typeface="Times New Roman" pitchFamily="18" charset="0"/>
                      </a:endParaRPr>
                    </a:p>
                  </a:txBody>
                  <a:tcPr/>
                </a:tc>
              </a:tr>
              <a:tr h="660802">
                <a:tc>
                  <a:txBody>
                    <a:bodyPr/>
                    <a:lstStyle/>
                    <a:p>
                      <a:r>
                        <a:rPr lang="fr-FR" sz="2400" dirty="0" smtClean="0">
                          <a:latin typeface="Times New Roman" pitchFamily="18" charset="0"/>
                          <a:cs typeface="Times New Roman" pitchFamily="18" charset="0"/>
                        </a:rPr>
                        <a:t>Coût </a:t>
                      </a:r>
                      <a:endParaRPr lang="fr-FR"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Exactitude des données</a:t>
                      </a:r>
                      <a:endParaRPr lang="fr-FR" sz="2400" dirty="0">
                        <a:latin typeface="Times New Roman" pitchFamily="18" charset="0"/>
                        <a:cs typeface="Times New Roman" pitchFamily="18" charset="0"/>
                      </a:endParaRPr>
                    </a:p>
                  </a:txBody>
                  <a:tcPr/>
                </a:tc>
              </a:tr>
              <a:tr h="660802">
                <a:tc>
                  <a:txBody>
                    <a:bodyPr/>
                    <a:lstStyle/>
                    <a:p>
                      <a:r>
                        <a:rPr lang="fr-FR" sz="2400" dirty="0" smtClean="0">
                          <a:latin typeface="Times New Roman" pitchFamily="18" charset="0"/>
                          <a:cs typeface="Times New Roman" pitchFamily="18" charset="0"/>
                        </a:rPr>
                        <a:t>Délai de réalisation </a:t>
                      </a:r>
                      <a:endParaRPr lang="fr-FR"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Désagrégation des données</a:t>
                      </a:r>
                      <a:endParaRPr lang="fr-FR" sz="2400" dirty="0">
                        <a:latin typeface="Times New Roman" pitchFamily="18" charset="0"/>
                        <a:cs typeface="Times New Roman" pitchFamily="18" charset="0"/>
                      </a:endParaRPr>
                    </a:p>
                  </a:txBody>
                  <a:tcPr/>
                </a:tc>
              </a:tr>
              <a:tr h="660802">
                <a:tc>
                  <a:txBody>
                    <a:bodyPr/>
                    <a:lstStyle/>
                    <a:p>
                      <a:r>
                        <a:rPr lang="fr-FR" sz="2400" dirty="0" smtClean="0">
                          <a:latin typeface="Times New Roman" pitchFamily="18" charset="0"/>
                          <a:cs typeface="Times New Roman" pitchFamily="18" charset="0"/>
                        </a:rPr>
                        <a:t>Contrôle</a:t>
                      </a:r>
                      <a:endParaRPr lang="fr-FR" sz="2400" dirty="0">
                        <a:latin typeface="Times New Roman" pitchFamily="18" charset="0"/>
                        <a:cs typeface="Times New Roman" pitchFamily="18" charset="0"/>
                      </a:endParaRPr>
                    </a:p>
                  </a:txBody>
                  <a:tcPr/>
                </a:tc>
                <a:tc>
                  <a:txBody>
                    <a:bodyPr/>
                    <a:lstStyle/>
                    <a:p>
                      <a:endParaRPr lang="fr-FR" sz="2400" dirty="0">
                        <a:latin typeface="Times New Roman" pitchFamily="18" charset="0"/>
                        <a:cs typeface="Times New Roman" pitchFamily="18" charset="0"/>
                      </a:endParaRPr>
                    </a:p>
                  </a:txBody>
                  <a:tcPr/>
                </a:tc>
              </a:tr>
            </a:tbl>
          </a:graphicData>
        </a:graphic>
      </p:graphicFrame>
      <p:sp>
        <p:nvSpPr>
          <p:cNvPr id="6" name="Rectangle 5"/>
          <p:cNvSpPr/>
          <p:nvPr/>
        </p:nvSpPr>
        <p:spPr>
          <a:xfrm>
            <a:off x="3643306" y="1643050"/>
            <a:ext cx="1832553" cy="584775"/>
          </a:xfrm>
          <a:prstGeom prst="rect">
            <a:avLst/>
          </a:prstGeom>
        </p:spPr>
        <p:txBody>
          <a:bodyPr wrap="none">
            <a:spAutoFit/>
          </a:bodyPr>
          <a:lstStyle/>
          <a:p>
            <a:r>
              <a:rPr lang="fr-FR" sz="800" b="1" dirty="0" smtClean="0">
                <a:solidFill>
                  <a:schemeClr val="dk1"/>
                </a:solidFill>
                <a:latin typeface="Times New Roman" pitchFamily="18" charset="0"/>
                <a:cs typeface="Times New Roman" pitchFamily="18" charset="0"/>
              </a:rPr>
              <a:t>   </a:t>
            </a:r>
            <a:r>
              <a:rPr lang="fr-FR" sz="3200" b="1" dirty="0">
                <a:solidFill>
                  <a:schemeClr val="dk1"/>
                </a:solidFill>
                <a:latin typeface="Times New Roman" pitchFamily="18" charset="0"/>
                <a:cs typeface="Times New Roman" pitchFamily="18" charset="0"/>
              </a:rPr>
              <a:t>S</a:t>
            </a:r>
            <a:r>
              <a:rPr lang="fr-FR" sz="3200" b="1" dirty="0" smtClean="0">
                <a:solidFill>
                  <a:schemeClr val="dk1"/>
                </a:solidFill>
                <a:latin typeface="Times New Roman" pitchFamily="18" charset="0"/>
                <a:cs typeface="Times New Roman" pitchFamily="18" charset="0"/>
              </a:rPr>
              <a:t>ondage</a:t>
            </a:r>
            <a:r>
              <a:rPr lang="fr-FR" sz="2800" b="1" dirty="0" smtClean="0">
                <a:solidFill>
                  <a:schemeClr val="dk1"/>
                </a:solidFill>
                <a:latin typeface="Times New Roman" pitchFamily="18" charset="0"/>
                <a:cs typeface="Times New Roman" pitchFamily="18" charset="0"/>
              </a:rPr>
              <a:t> </a:t>
            </a:r>
            <a:endParaRPr lang="fr-F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4786346"/>
          </a:xfrm>
        </p:spPr>
        <p:txBody>
          <a:bodyPr>
            <a:normAutofit fontScale="92500" lnSpcReduction="20000"/>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L’échantillonnage par grappe</a:t>
            </a:r>
          </a:p>
          <a:p>
            <a:pPr algn="just">
              <a:lnSpc>
                <a:spcPct val="150000"/>
              </a:lnSpc>
            </a:pPr>
            <a:r>
              <a:rPr lang="fr-FR" sz="2000" dirty="0" smtClean="0">
                <a:latin typeface="Times New Roman" pitchFamily="18" charset="0"/>
                <a:cs typeface="Times New Roman" pitchFamily="18" charset="0"/>
              </a:rPr>
              <a:t>Une population est subdivisée en sous-groupes (grappes). On choisit ensuite aléatoirement des grappes et tous les éléments de chaque grappe choisie constituent l'échantillon.</a:t>
            </a:r>
          </a:p>
          <a:p>
            <a:pPr algn="just">
              <a:lnSpc>
                <a:spcPct val="150000"/>
              </a:lnSpc>
            </a:pPr>
            <a:r>
              <a:rPr lang="fr-FR" sz="2000" dirty="0" smtClean="0">
                <a:latin typeface="Times New Roman" pitchFamily="18" charset="0"/>
                <a:cs typeface="Times New Roman" pitchFamily="18" charset="0"/>
              </a:rPr>
              <a:t>Choix aléatoire de grappes au lieu d'unités : Les grappes ont le même profil, la variance d’une grappe à l’autre étant faible. on sélectionne un échantillon aléatoire de grappes et non pas un échantillon aléatoire à l’intérieur de chaque grappe. </a:t>
            </a:r>
          </a:p>
          <a:p>
            <a:pPr algn="just">
              <a:lnSpc>
                <a:spcPct val="150000"/>
              </a:lnSpc>
            </a:pPr>
            <a:r>
              <a:rPr lang="fr-FR" sz="2000" dirty="0" smtClean="0">
                <a:latin typeface="Times New Roman" pitchFamily="18" charset="0"/>
                <a:cs typeface="Times New Roman" pitchFamily="18" charset="0"/>
              </a:rPr>
              <a:t>Cette méthode est utile lorsque les éléments sont naturellement groupés ou quand il n'est pas possible d'obtenir la liste de tous les éléments de la population cible.</a:t>
            </a:r>
          </a:p>
          <a:p>
            <a:pPr>
              <a:buNone/>
            </a:pP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22530" name="AutoShape 2" descr="Résultat de recherche d'images pour &quot;sondage en grapp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532" name="AutoShape 4" descr="Résultat de recherche d'images pour &quot;sondage en grapp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534" name="AutoShape 6" descr="Résultat de recherche d'images pour &quot;sondage en grapp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2536" name="Picture 8"/>
          <p:cNvPicPr>
            <a:picLocks noChangeAspect="1" noChangeArrowheads="1"/>
          </p:cNvPicPr>
          <p:nvPr/>
        </p:nvPicPr>
        <p:blipFill>
          <a:blip r:embed="rId2"/>
          <a:srcRect/>
          <a:stretch>
            <a:fillRect/>
          </a:stretch>
        </p:blipFill>
        <p:spPr bwMode="auto">
          <a:xfrm>
            <a:off x="1071538" y="1907299"/>
            <a:ext cx="7149362" cy="46506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929198"/>
          </a:xfrm>
        </p:spPr>
        <p:txBody>
          <a:bodyPr>
            <a:normAutofit fontScale="77500" lnSpcReduction="20000"/>
          </a:bodyPr>
          <a:lstStyle/>
          <a:p>
            <a:pPr algn="just">
              <a:lnSpc>
                <a:spcPct val="150000"/>
              </a:lnSpc>
            </a:pPr>
            <a:r>
              <a:rPr lang="fr-FR" sz="2000" b="1" i="1" dirty="0" smtClean="0">
                <a:latin typeface="Times New Roman" pitchFamily="18" charset="0"/>
                <a:cs typeface="Times New Roman" pitchFamily="18" charset="0"/>
              </a:rPr>
              <a:t>Exemple 1 :</a:t>
            </a:r>
          </a:p>
          <a:p>
            <a:pPr algn="just">
              <a:lnSpc>
                <a:spcPct val="150000"/>
              </a:lnSpc>
              <a:buNone/>
            </a:pPr>
            <a:r>
              <a:rPr lang="fr-FR" sz="2000" i="1" dirty="0" smtClean="0">
                <a:latin typeface="Times New Roman" pitchFamily="18" charset="0"/>
                <a:cs typeface="Times New Roman" pitchFamily="18" charset="0"/>
              </a:rPr>
              <a:t> Les étudiants de première année sont répartis en 11 groupes, les groupes sont numérotés de 1 à 11. Supposons que l’on obtienne les nombres 2, 5, 7 et 10, tous les étudiants de ces 4 groupes feront partie de l’échantillon. </a:t>
            </a:r>
          </a:p>
          <a:p>
            <a:pPr algn="just">
              <a:lnSpc>
                <a:spcPct val="150000"/>
              </a:lnSpc>
            </a:pPr>
            <a:r>
              <a:rPr lang="fr-FR" sz="2000" b="1" i="1" dirty="0" smtClean="0">
                <a:latin typeface="Times New Roman" pitchFamily="18" charset="0"/>
                <a:cs typeface="Times New Roman" pitchFamily="18" charset="0"/>
              </a:rPr>
              <a:t>Exemple 2 :</a:t>
            </a:r>
          </a:p>
          <a:p>
            <a:pPr algn="just">
              <a:lnSpc>
                <a:spcPct val="150000"/>
              </a:lnSpc>
              <a:buNone/>
            </a:pPr>
            <a:r>
              <a:rPr lang="fr-FR" sz="2000" i="1" dirty="0" smtClean="0">
                <a:latin typeface="Times New Roman" pitchFamily="18" charset="0"/>
                <a:cs typeface="Times New Roman" pitchFamily="18" charset="0"/>
              </a:rPr>
              <a:t>Une étudiante effectue une recherche sur la satisfaction des étudiants marocains au supérieur (population) par rapport à la qualité de la nourriture offerte dans leur cafétéria. Puisqu'il est irréaliste d'envoyer un questionnaire à chaque étudiant fréquentant un établissement supérieur au Maroc, elle choisit aléatoirement un certain nombre d’écoles (grappes) auxquelles elle envoie un questionnaire à chaque étudiant( échantillon).</a:t>
            </a:r>
          </a:p>
          <a:p>
            <a:pPr algn="just">
              <a:lnSpc>
                <a:spcPct val="150000"/>
              </a:lnSpc>
            </a:pPr>
            <a:r>
              <a:rPr lang="fr-FR" sz="2000" b="1" i="1" dirty="0" smtClean="0">
                <a:latin typeface="Times New Roman" pitchFamily="18" charset="0"/>
                <a:cs typeface="Times New Roman" pitchFamily="18" charset="0"/>
              </a:rPr>
              <a:t>Exemple : </a:t>
            </a:r>
          </a:p>
          <a:p>
            <a:pPr algn="just">
              <a:lnSpc>
                <a:spcPct val="170000"/>
              </a:lnSpc>
              <a:buNone/>
            </a:pPr>
            <a:r>
              <a:rPr lang="fr-FR" sz="2100" i="1" dirty="0" smtClean="0">
                <a:latin typeface="Times New Roman" pitchFamily="18" charset="0"/>
                <a:cs typeface="Times New Roman" pitchFamily="18" charset="0"/>
              </a:rPr>
              <a:t>Une compagnie aérienne décide de mener une enquête de satisfaction auprès de ses clients sur un jour. Pour cela, elle choisit aléatoirement 5 vols de la journée et interroge tous les passagers de ces vols.</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lide(fromBottom)">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5000636"/>
          </a:xfrm>
        </p:spPr>
        <p:txBody>
          <a:bodyPr>
            <a:normAutofit fontScale="62500" lnSpcReduction="20000"/>
          </a:bodyPr>
          <a:lstStyle/>
          <a:p>
            <a:pPr algn="ctr">
              <a:buNone/>
            </a:pPr>
            <a:r>
              <a:rPr lang="fr-FR" sz="3800" b="1" dirty="0" smtClean="0">
                <a:latin typeface="Times New Roman" pitchFamily="18" charset="0"/>
                <a:cs typeface="Times New Roman" pitchFamily="18" charset="0"/>
              </a:rPr>
              <a:t>2.Phase de planification </a:t>
            </a:r>
          </a:p>
          <a:p>
            <a:pPr>
              <a:buNone/>
            </a:pPr>
            <a:r>
              <a:rPr lang="fr-FR" sz="2900" b="1" dirty="0" smtClean="0">
                <a:solidFill>
                  <a:srgbClr val="C00000"/>
                </a:solidFill>
                <a:latin typeface="Times New Roman" pitchFamily="18" charset="0"/>
                <a:cs typeface="Times New Roman" pitchFamily="18" charset="0"/>
              </a:rPr>
              <a:t>L’échantillonnage systématique</a:t>
            </a:r>
          </a:p>
          <a:p>
            <a:pPr algn="just">
              <a:lnSpc>
                <a:spcPct val="170000"/>
              </a:lnSpc>
            </a:pPr>
            <a:r>
              <a:rPr lang="fr-FR" sz="2500" dirty="0" smtClean="0">
                <a:latin typeface="Times New Roman" pitchFamily="18" charset="0"/>
                <a:cs typeface="Times New Roman" pitchFamily="18" charset="0"/>
              </a:rPr>
              <a:t>l’échantillonnage systématique est une alternative de l’échantillonnage aléatoire simple. C’est une méthode qui exige également l’existence d’une liste d’une base de sondage où chaque individu est numéroté de 1 jusqu’à N. </a:t>
            </a:r>
          </a:p>
          <a:p>
            <a:pPr algn="just">
              <a:lnSpc>
                <a:spcPct val="170000"/>
              </a:lnSpc>
            </a:pPr>
            <a:r>
              <a:rPr lang="fr-FR" sz="2500" dirty="0" smtClean="0">
                <a:latin typeface="Times New Roman" pitchFamily="18" charset="0"/>
                <a:cs typeface="Times New Roman" pitchFamily="18" charset="0"/>
              </a:rPr>
              <a:t>Chaque élément qui compose l'échantillon est choisi de façon régulière, selon </a:t>
            </a:r>
            <a:r>
              <a:rPr lang="fr-FR" sz="2500" b="1" i="1" dirty="0" smtClean="0">
                <a:latin typeface="Times New Roman" pitchFamily="18" charset="0"/>
                <a:cs typeface="Times New Roman" pitchFamily="18" charset="0"/>
              </a:rPr>
              <a:t>un intervalle </a:t>
            </a:r>
            <a:r>
              <a:rPr lang="fr-FR" sz="2500" dirty="0" smtClean="0">
                <a:latin typeface="Times New Roman" pitchFamily="18" charset="0"/>
                <a:cs typeface="Times New Roman" pitchFamily="18" charset="0"/>
              </a:rPr>
              <a:t>régulier, à l'intérieur de la population ciblée: Le premier sujet de la liste est choisi au hasard; les suivants sont choisis de façon systématique par l’application d’une règle où la longueur de l’intervalle entre les sujets choisis est fixée au départ. Cette longueur dépend de l’étendue de la population et du nombre d’éléments souhaités dans l’échantillon.</a:t>
            </a:r>
          </a:p>
          <a:p>
            <a:pPr algn="just">
              <a:lnSpc>
                <a:spcPct val="170000"/>
              </a:lnSpc>
            </a:pPr>
            <a:r>
              <a:rPr lang="fr-FR" sz="2500" dirty="0" smtClean="0">
                <a:latin typeface="Times New Roman" pitchFamily="18" charset="0"/>
                <a:cs typeface="Times New Roman" pitchFamily="18" charset="0"/>
              </a:rPr>
              <a:t>Par exemple, si l’on souhaite sélectionner un échantillon de taille </a:t>
            </a:r>
            <a:r>
              <a:rPr lang="fr-FR" sz="2500" b="1" i="1" dirty="0" smtClean="0">
                <a:latin typeface="Times New Roman" pitchFamily="18" charset="0"/>
                <a:cs typeface="Times New Roman" pitchFamily="18" charset="0"/>
              </a:rPr>
              <a:t>n</a:t>
            </a:r>
            <a:r>
              <a:rPr lang="fr-FR" sz="2500" dirty="0" smtClean="0">
                <a:latin typeface="Times New Roman" pitchFamily="18" charset="0"/>
                <a:cs typeface="Times New Roman" pitchFamily="18" charset="0"/>
              </a:rPr>
              <a:t> parmi une population de </a:t>
            </a:r>
            <a:r>
              <a:rPr lang="fr-FR" sz="2500" b="1" i="1" dirty="0" smtClean="0">
                <a:latin typeface="Times New Roman" pitchFamily="18" charset="0"/>
                <a:cs typeface="Times New Roman" pitchFamily="18" charset="0"/>
              </a:rPr>
              <a:t>N</a:t>
            </a:r>
            <a:r>
              <a:rPr lang="fr-FR" sz="2500" dirty="0" smtClean="0">
                <a:latin typeface="Times New Roman" pitchFamily="18" charset="0"/>
                <a:cs typeface="Times New Roman" pitchFamily="18" charset="0"/>
              </a:rPr>
              <a:t>, cela revient à sélectionner un élément tous les </a:t>
            </a:r>
            <a:r>
              <a:rPr lang="fr-FR" sz="2500" b="1" dirty="0" smtClean="0">
                <a:latin typeface="Times New Roman" pitchFamily="18" charset="0"/>
                <a:cs typeface="Times New Roman" pitchFamily="18" charset="0"/>
              </a:rPr>
              <a:t>(N/n) = r </a:t>
            </a:r>
            <a:r>
              <a:rPr lang="fr-FR" sz="2500" dirty="0" smtClean="0">
                <a:latin typeface="Times New Roman" pitchFamily="18" charset="0"/>
                <a:cs typeface="Times New Roman" pitchFamily="18" charset="0"/>
              </a:rPr>
              <a:t>éléments de la population. (r est appelé  raison du sondage ou pas de sondage).</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5000636"/>
          </a:xfrm>
        </p:spPr>
        <p:txBody>
          <a:bodyPr>
            <a:normAutofit fontScale="92500"/>
          </a:bodyPr>
          <a:lstStyle/>
          <a:p>
            <a:pPr algn="ctr">
              <a:buNone/>
            </a:pPr>
            <a:r>
              <a:rPr lang="fr-FR" sz="3000" b="1" dirty="0" smtClean="0">
                <a:latin typeface="Times New Roman" pitchFamily="18" charset="0"/>
                <a:cs typeface="Times New Roman" pitchFamily="18" charset="0"/>
              </a:rPr>
              <a:t>2.Phase de planification </a:t>
            </a:r>
          </a:p>
          <a:p>
            <a:pPr>
              <a:buNone/>
            </a:pPr>
            <a:r>
              <a:rPr lang="fr-FR" sz="2200" b="1" dirty="0" smtClean="0">
                <a:solidFill>
                  <a:srgbClr val="C00000"/>
                </a:solidFill>
                <a:latin typeface="Times New Roman" pitchFamily="18" charset="0"/>
                <a:cs typeface="Times New Roman" pitchFamily="18" charset="0"/>
              </a:rPr>
              <a:t>L’échantillonnage systématique</a:t>
            </a:r>
          </a:p>
          <a:p>
            <a:pPr>
              <a:buNone/>
            </a:pPr>
            <a:r>
              <a:rPr lang="fr-FR" sz="2200" b="1" i="1" dirty="0" smtClean="0">
                <a:latin typeface="Times New Roman" pitchFamily="18" charset="0"/>
                <a:cs typeface="Times New Roman" pitchFamily="18" charset="0"/>
              </a:rPr>
              <a:t>Étapes à suivre</a:t>
            </a:r>
          </a:p>
          <a:p>
            <a:pPr marL="457200" indent="-457200" algn="just">
              <a:lnSpc>
                <a:spcPct val="150000"/>
              </a:lnSpc>
              <a:buFont typeface="+mj-lt"/>
              <a:buAutoNum type="arabicPeriod"/>
            </a:pPr>
            <a:r>
              <a:rPr lang="fr-FR" sz="2400" dirty="0" smtClean="0">
                <a:latin typeface="Times New Roman" pitchFamily="18" charset="0"/>
                <a:cs typeface="Times New Roman" pitchFamily="18" charset="0"/>
              </a:rPr>
              <a:t>Calcul du pas de sondage </a:t>
            </a:r>
            <a:r>
              <a:rPr lang="fr-FR" sz="2400" b="1" i="1" dirty="0" smtClean="0">
                <a:latin typeface="Times New Roman" pitchFamily="18" charset="0"/>
                <a:cs typeface="Times New Roman" pitchFamily="18" charset="0"/>
              </a:rPr>
              <a:t>r</a:t>
            </a:r>
            <a:r>
              <a:rPr lang="fr-FR" sz="2400" dirty="0" smtClean="0">
                <a:latin typeface="Times New Roman" pitchFamily="18" charset="0"/>
                <a:cs typeface="Times New Roman" pitchFamily="18" charset="0"/>
              </a:rPr>
              <a:t>. (r= N/n).</a:t>
            </a:r>
          </a:p>
          <a:p>
            <a:pPr marL="457200" indent="-457200" algn="just">
              <a:lnSpc>
                <a:spcPct val="150000"/>
              </a:lnSpc>
              <a:buFont typeface="+mj-lt"/>
              <a:buAutoNum type="arabicPeriod"/>
            </a:pPr>
            <a:r>
              <a:rPr lang="fr-FR" sz="2400" dirty="0" smtClean="0">
                <a:latin typeface="Times New Roman" pitchFamily="18" charset="0"/>
                <a:cs typeface="Times New Roman" pitchFamily="18" charset="0"/>
              </a:rPr>
              <a:t>Choix du point de départ «</a:t>
            </a:r>
            <a:r>
              <a:rPr lang="fr-FR" sz="2400" b="1" i="1" dirty="0" smtClean="0">
                <a:latin typeface="Times New Roman" pitchFamily="18" charset="0"/>
                <a:cs typeface="Times New Roman" pitchFamily="18" charset="0"/>
              </a:rPr>
              <a:t> d </a:t>
            </a:r>
            <a:r>
              <a:rPr lang="fr-FR" sz="2400" dirty="0" smtClean="0">
                <a:latin typeface="Times New Roman" pitchFamily="18" charset="0"/>
                <a:cs typeface="Times New Roman" pitchFamily="18" charset="0"/>
              </a:rPr>
              <a:t>» entre 1 et N. ce choix est arbitraire.</a:t>
            </a:r>
          </a:p>
          <a:p>
            <a:pPr marL="457200" indent="-457200" algn="just">
              <a:lnSpc>
                <a:spcPct val="150000"/>
              </a:lnSpc>
              <a:buFont typeface="+mj-lt"/>
              <a:buAutoNum type="arabicPeriod"/>
            </a:pPr>
            <a:r>
              <a:rPr lang="fr-FR" sz="2400" dirty="0" smtClean="0">
                <a:latin typeface="Times New Roman" pitchFamily="18" charset="0"/>
                <a:cs typeface="Times New Roman" pitchFamily="18" charset="0"/>
              </a:rPr>
              <a:t>Pour constituer l’échantillon on commence d’abord par l’individu </a:t>
            </a:r>
            <a:r>
              <a:rPr lang="fr-FR" sz="2400" b="1" i="1" dirty="0" smtClean="0">
                <a:latin typeface="Times New Roman" pitchFamily="18" charset="0"/>
                <a:cs typeface="Times New Roman" pitchFamily="18" charset="0"/>
              </a:rPr>
              <a:t>d</a:t>
            </a:r>
            <a:r>
              <a:rPr lang="fr-FR" sz="2400" dirty="0" smtClean="0">
                <a:latin typeface="Times New Roman" pitchFamily="18" charset="0"/>
                <a:cs typeface="Times New Roman" pitchFamily="18" charset="0"/>
              </a:rPr>
              <a:t> et par la suite les autres individus: d; d+r; d+2r; d+3r;…..</a:t>
            </a:r>
          </a:p>
          <a:p>
            <a:pPr marL="457200" indent="-457200" algn="just">
              <a:lnSpc>
                <a:spcPct val="150000"/>
              </a:lnSpc>
              <a:buFont typeface="+mj-lt"/>
              <a:buAutoNum type="arabicPeriod"/>
            </a:pPr>
            <a:r>
              <a:rPr lang="fr-FR" sz="2400" dirty="0" smtClean="0">
                <a:latin typeface="Times New Roman" pitchFamily="18" charset="0"/>
                <a:cs typeface="Times New Roman" pitchFamily="18" charset="0"/>
              </a:rPr>
              <a:t>Après épuisement de la liste, et dans le cas où la taille de l’échantillon n’est pas atteinte, on reprend depuis le début.</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4268799"/>
          </a:xfrm>
        </p:spPr>
        <p:txBody>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L’échantillonnage systématique</a:t>
            </a:r>
          </a:p>
          <a:p>
            <a:pPr>
              <a:buNone/>
            </a:pPr>
            <a:r>
              <a:rPr lang="fr-FR" sz="2000" b="1" i="1" dirty="0" smtClean="0">
                <a:latin typeface="Times New Roman" pitchFamily="18" charset="0"/>
                <a:cs typeface="Times New Roman" pitchFamily="18" charset="0"/>
              </a:rPr>
              <a:t>Étapes à suivre</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pic>
        <p:nvPicPr>
          <p:cNvPr id="18434" name="Picture 2" descr="Résultat de recherche d'images pour &quot;sondage systématique&quot;"/>
          <p:cNvPicPr>
            <a:picLocks noChangeAspect="1" noChangeArrowheads="1"/>
          </p:cNvPicPr>
          <p:nvPr/>
        </p:nvPicPr>
        <p:blipFill>
          <a:blip r:embed="rId2"/>
          <a:srcRect t="11111"/>
          <a:stretch>
            <a:fillRect/>
          </a:stretch>
        </p:blipFill>
        <p:spPr bwMode="auto">
          <a:xfrm>
            <a:off x="0" y="3214686"/>
            <a:ext cx="9144000" cy="3286124"/>
          </a:xfrm>
          <a:prstGeom prst="rect">
            <a:avLst/>
          </a:prstGeom>
          <a:noFill/>
        </p:spPr>
      </p:pic>
      <p:sp>
        <p:nvSpPr>
          <p:cNvPr id="13" name="ZoneTexte 12"/>
          <p:cNvSpPr txBox="1"/>
          <p:nvPr/>
        </p:nvSpPr>
        <p:spPr>
          <a:xfrm>
            <a:off x="5643570" y="4357694"/>
            <a:ext cx="285752" cy="338554"/>
          </a:xfrm>
          <a:prstGeom prst="rect">
            <a:avLst/>
          </a:prstGeom>
          <a:noFill/>
        </p:spPr>
        <p:txBody>
          <a:bodyPr wrap="square" rtlCol="0">
            <a:spAutoFit/>
          </a:bodyPr>
          <a:lstStyle/>
          <a:p>
            <a:r>
              <a:rPr lang="fr-FR" sz="1600" dirty="0" smtClean="0">
                <a:solidFill>
                  <a:schemeClr val="bg1"/>
                </a:solidFill>
              </a:rPr>
              <a:t>2</a:t>
            </a:r>
            <a:endParaRPr lang="fr-FR"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slide(fromBottom)">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785926"/>
            <a:ext cx="8229600" cy="4340237"/>
          </a:xfrm>
        </p:spPr>
        <p:txBody>
          <a:bodyPr>
            <a:normAutofit/>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L’échantillonnage systématique</a:t>
            </a:r>
          </a:p>
          <a:p>
            <a:pPr>
              <a:lnSpc>
                <a:spcPct val="150000"/>
              </a:lnSpc>
            </a:pPr>
            <a:r>
              <a:rPr lang="fr-FR" sz="2600" b="1" i="1" dirty="0" smtClean="0">
                <a:latin typeface="Times New Roman" pitchFamily="18" charset="0"/>
                <a:cs typeface="Times New Roman" pitchFamily="18" charset="0"/>
              </a:rPr>
              <a:t>Exemple 1</a:t>
            </a:r>
          </a:p>
          <a:p>
            <a:pPr algn="just">
              <a:lnSpc>
                <a:spcPct val="150000"/>
              </a:lnSpc>
              <a:buNone/>
            </a:pPr>
            <a:r>
              <a:rPr lang="fr-FR" sz="2600" i="1" dirty="0" smtClean="0">
                <a:latin typeface="Times New Roman" pitchFamily="18" charset="0"/>
                <a:cs typeface="Times New Roman" pitchFamily="18" charset="0"/>
              </a:rPr>
              <a:t>Pour vérifier la qualité du produit (inventaire ciblé) créé par une chaîne de montage dans une usine, on en analyse un à chaque 100 (échantillon) qui sortent de la ligne de production</a:t>
            </a:r>
            <a:r>
              <a:rPr lang="fr-FR" sz="2600" dirty="0" smtClean="0">
                <a:latin typeface="Times New Roman" pitchFamily="18" charset="0"/>
                <a:cs typeface="Times New Roman" pitchFamily="18" charset="0"/>
              </a:rPr>
              <a:t>.</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2000240"/>
            <a:ext cx="8229600" cy="4643470"/>
          </a:xfrm>
        </p:spPr>
        <p:txBody>
          <a:bodyPr>
            <a:normAutofit fontScale="55000" lnSpcReduction="20000"/>
          </a:bodyPr>
          <a:lstStyle/>
          <a:p>
            <a:pPr algn="ctr">
              <a:buNone/>
            </a:pPr>
            <a:r>
              <a:rPr lang="fr-FR" sz="4400" b="1" dirty="0" smtClean="0">
                <a:latin typeface="Times New Roman" pitchFamily="18" charset="0"/>
                <a:cs typeface="Times New Roman" pitchFamily="18" charset="0"/>
              </a:rPr>
              <a:t>2.Phase de planification </a:t>
            </a:r>
          </a:p>
          <a:p>
            <a:pPr>
              <a:buNone/>
            </a:pPr>
            <a:r>
              <a:rPr lang="fr-FR" sz="3300" b="1" dirty="0" smtClean="0">
                <a:solidFill>
                  <a:srgbClr val="C00000"/>
                </a:solidFill>
                <a:latin typeface="Times New Roman" pitchFamily="18" charset="0"/>
                <a:cs typeface="Times New Roman" pitchFamily="18" charset="0"/>
              </a:rPr>
              <a:t>L’échantillonnage systématique</a:t>
            </a:r>
          </a:p>
          <a:p>
            <a:pPr>
              <a:lnSpc>
                <a:spcPct val="150000"/>
              </a:lnSpc>
            </a:pPr>
            <a:r>
              <a:rPr lang="fr-FR" sz="3000" b="1" i="1" dirty="0" smtClean="0">
                <a:latin typeface="Times New Roman" pitchFamily="18" charset="0"/>
                <a:cs typeface="Times New Roman" pitchFamily="18" charset="0"/>
              </a:rPr>
              <a:t>Exemple 2</a:t>
            </a:r>
          </a:p>
          <a:p>
            <a:pPr algn="just">
              <a:lnSpc>
                <a:spcPct val="170000"/>
              </a:lnSpc>
              <a:buNone/>
            </a:pPr>
            <a:r>
              <a:rPr lang="fr-FR" i="1" dirty="0" smtClean="0">
                <a:latin typeface="Times New Roman" pitchFamily="18" charset="0"/>
                <a:cs typeface="Times New Roman" pitchFamily="18" charset="0"/>
              </a:rPr>
              <a:t>Un annuaire téléphonique contient 4000 noms. On veut sélectionner un échantillon de 200 individus. </a:t>
            </a:r>
          </a:p>
          <a:p>
            <a:pPr marL="514350" indent="-514350" algn="just">
              <a:lnSpc>
                <a:spcPct val="170000"/>
              </a:lnSpc>
              <a:buFont typeface="+mj-lt"/>
              <a:buAutoNum type="arabicPeriod"/>
            </a:pPr>
            <a:r>
              <a:rPr lang="fr-FR" i="1" dirty="0" smtClean="0">
                <a:latin typeface="Times New Roman" pitchFamily="18" charset="0"/>
                <a:cs typeface="Times New Roman" pitchFamily="18" charset="0"/>
              </a:rPr>
              <a:t>Calcul du pas de sondage 4000/200 = 20. (r=20)</a:t>
            </a:r>
          </a:p>
          <a:p>
            <a:pPr marL="514350" indent="-514350" algn="just">
              <a:lnSpc>
                <a:spcPct val="170000"/>
              </a:lnSpc>
              <a:buFont typeface="+mj-lt"/>
              <a:buAutoNum type="arabicPeriod"/>
            </a:pPr>
            <a:r>
              <a:rPr lang="fr-FR" i="1" dirty="0" smtClean="0">
                <a:latin typeface="Times New Roman" pitchFamily="18" charset="0"/>
                <a:cs typeface="Times New Roman" pitchFamily="18" charset="0"/>
              </a:rPr>
              <a:t>Choix de d: d peut correspondre au premier nom dans l’annuaire.</a:t>
            </a:r>
          </a:p>
          <a:p>
            <a:pPr marL="514350" indent="-514350" algn="just">
              <a:lnSpc>
                <a:spcPct val="170000"/>
              </a:lnSpc>
              <a:buFont typeface="+mj-lt"/>
              <a:buAutoNum type="arabicPeriod"/>
            </a:pPr>
            <a:r>
              <a:rPr lang="fr-FR" i="1" dirty="0" smtClean="0">
                <a:latin typeface="Times New Roman" pitchFamily="18" charset="0"/>
                <a:cs typeface="Times New Roman" pitchFamily="18" charset="0"/>
              </a:rPr>
              <a:t>À partir du début de l’annuaire, on choisit le 20</a:t>
            </a:r>
            <a:r>
              <a:rPr lang="fr-FR" i="1" baseline="30000" dirty="0" smtClean="0">
                <a:latin typeface="Times New Roman" pitchFamily="18" charset="0"/>
                <a:cs typeface="Times New Roman" pitchFamily="18" charset="0"/>
              </a:rPr>
              <a:t>ième</a:t>
            </a:r>
            <a:r>
              <a:rPr lang="fr-FR" i="1" dirty="0" smtClean="0">
                <a:latin typeface="Times New Roman" pitchFamily="18" charset="0"/>
                <a:cs typeface="Times New Roman" pitchFamily="18" charset="0"/>
              </a:rPr>
              <a:t> nom , le 40</a:t>
            </a:r>
            <a:r>
              <a:rPr lang="fr-FR" i="1" baseline="30000" dirty="0" smtClean="0">
                <a:latin typeface="Times New Roman" pitchFamily="18" charset="0"/>
                <a:cs typeface="Times New Roman" pitchFamily="18" charset="0"/>
              </a:rPr>
              <a:t>ième</a:t>
            </a:r>
            <a:r>
              <a:rPr lang="fr-FR" i="1" dirty="0" smtClean="0">
                <a:latin typeface="Times New Roman" pitchFamily="18" charset="0"/>
                <a:cs typeface="Times New Roman" pitchFamily="18" charset="0"/>
              </a:rPr>
              <a:t> nom, le 60</a:t>
            </a:r>
            <a:r>
              <a:rPr lang="fr-FR" i="1" baseline="30000" dirty="0" smtClean="0">
                <a:latin typeface="Times New Roman" pitchFamily="18" charset="0"/>
                <a:cs typeface="Times New Roman" pitchFamily="18" charset="0"/>
              </a:rPr>
              <a:t>ième</a:t>
            </a:r>
            <a:r>
              <a:rPr lang="fr-FR" i="1" dirty="0" smtClean="0">
                <a:latin typeface="Times New Roman" pitchFamily="18" charset="0"/>
                <a:cs typeface="Times New Roman" pitchFamily="18" charset="0"/>
              </a:rPr>
              <a:t> nom, toujours en faisant des bonds de 20: </a:t>
            </a:r>
          </a:p>
          <a:p>
            <a:pPr marL="514350" indent="-514350">
              <a:buNone/>
            </a:pPr>
            <a:endParaRPr lang="fr-FR" dirty="0" smtClean="0">
              <a:latin typeface="Times New Roman" pitchFamily="18" charset="0"/>
              <a:cs typeface="Times New Roman" pitchFamily="18" charset="0"/>
            </a:endParaRPr>
          </a:p>
          <a:p>
            <a:pPr marL="514350" indent="-514350">
              <a:buNone/>
            </a:pPr>
            <a:r>
              <a:rPr lang="fr-FR" dirty="0" smtClean="0">
                <a:latin typeface="Times New Roman" pitchFamily="18" charset="0"/>
                <a:cs typeface="Times New Roman" pitchFamily="18" charset="0"/>
              </a:rPr>
              <a:t>1		20	  40	  60	   80	    100………..200</a:t>
            </a:r>
          </a:p>
          <a:p>
            <a:endParaRPr lang="fr-FR" dirty="0"/>
          </a:p>
        </p:txBody>
      </p:sp>
      <p:sp>
        <p:nvSpPr>
          <p:cNvPr id="4" name="Titre 1"/>
          <p:cNvSpPr txBox="1">
            <a:spLocks/>
          </p:cNvSpPr>
          <p:nvPr/>
        </p:nvSpPr>
        <p:spPr>
          <a:xfrm>
            <a:off x="500034" y="357174"/>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Titre 1"/>
          <p:cNvSpPr txBox="1">
            <a:spLocks/>
          </p:cNvSpPr>
          <p:nvPr/>
        </p:nvSpPr>
        <p:spPr>
          <a:xfrm>
            <a:off x="500034" y="357174"/>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6" name="Titre 1"/>
          <p:cNvSpPr txBox="1">
            <a:spLocks/>
          </p:cNvSpPr>
          <p:nvPr/>
        </p:nvSpPr>
        <p:spPr>
          <a:xfrm>
            <a:off x="500034" y="357174"/>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8" name="ZoneTexte 7"/>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9" name="ZoneTexte 8"/>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10" name="ZoneTexte 9"/>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11" name="ZoneTexte 10"/>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12" name="Flèche droite 11"/>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3" name="Flèche droite 12"/>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4" name="Flèche droite 13"/>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8" name="Flèche courbée vers le haut 17"/>
          <p:cNvSpPr/>
          <p:nvPr/>
        </p:nvSpPr>
        <p:spPr>
          <a:xfrm>
            <a:off x="571472" y="6286520"/>
            <a:ext cx="1000132" cy="357190"/>
          </a:xfrm>
          <a:prstGeom prst="curved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
        <p:nvSpPr>
          <p:cNvPr id="19" name="Flèche courbée vers le haut 18"/>
          <p:cNvSpPr/>
          <p:nvPr/>
        </p:nvSpPr>
        <p:spPr>
          <a:xfrm>
            <a:off x="1571604" y="6286520"/>
            <a:ext cx="1071570" cy="357190"/>
          </a:xfrm>
          <a:prstGeom prst="curved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
        <p:nvSpPr>
          <p:cNvPr id="20" name="Flèche courbée vers le haut 19"/>
          <p:cNvSpPr/>
          <p:nvPr/>
        </p:nvSpPr>
        <p:spPr>
          <a:xfrm>
            <a:off x="2714612" y="6357958"/>
            <a:ext cx="785818" cy="285752"/>
          </a:xfrm>
          <a:prstGeom prst="curved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
        <p:nvSpPr>
          <p:cNvPr id="21" name="Flèche courbée vers le haut 20"/>
          <p:cNvSpPr/>
          <p:nvPr/>
        </p:nvSpPr>
        <p:spPr>
          <a:xfrm>
            <a:off x="3571868" y="6357958"/>
            <a:ext cx="928694" cy="285752"/>
          </a:xfrm>
          <a:prstGeom prst="curved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
        <p:nvSpPr>
          <p:cNvPr id="22" name="Flèche courbée vers le haut 21"/>
          <p:cNvSpPr/>
          <p:nvPr/>
        </p:nvSpPr>
        <p:spPr>
          <a:xfrm>
            <a:off x="4500562" y="6286520"/>
            <a:ext cx="1000132" cy="357190"/>
          </a:xfrm>
          <a:prstGeom prst="curved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
        <p:nvSpPr>
          <p:cNvPr id="23" name="Flèche courbée vers le haut 22"/>
          <p:cNvSpPr/>
          <p:nvPr/>
        </p:nvSpPr>
        <p:spPr>
          <a:xfrm>
            <a:off x="5643570" y="6286520"/>
            <a:ext cx="1000132" cy="357190"/>
          </a:xfrm>
          <a:prstGeom prst="curved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slide(fromBottom)">
                                      <p:cBhvr>
                                        <p:cTn id="10" dur="500"/>
                                        <p:tgtEl>
                                          <p:spTgt spid="3">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slide(fromBottom)">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slide(fromBottom)">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Bottom)">
                                      <p:cBhvr>
                                        <p:cTn id="23" dur="500"/>
                                        <p:tgtEl>
                                          <p:spTgt spid="18"/>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slide(fromBottom)">
                                      <p:cBhvr>
                                        <p:cTn id="26" dur="500"/>
                                        <p:tgtEl>
                                          <p:spTgt spid="1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slide(fromBottom)">
                                      <p:cBhvr>
                                        <p:cTn id="29" dur="500"/>
                                        <p:tgtEl>
                                          <p:spTgt spid="20"/>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slide(fromBottom)">
                                      <p:cBhvr>
                                        <p:cTn id="32" dur="500"/>
                                        <p:tgtEl>
                                          <p:spTgt spid="21"/>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slide(fromBottom)">
                                      <p:cBhvr>
                                        <p:cTn id="35" dur="500"/>
                                        <p:tgtEl>
                                          <p:spTgt spid="22"/>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slide(fromBottom)">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5214974"/>
          </a:xfrm>
        </p:spPr>
        <p:txBody>
          <a:bodyPr>
            <a:normAutofit fontScale="70000" lnSpcReduction="20000"/>
          </a:bodyPr>
          <a:lstStyle/>
          <a:p>
            <a:pPr algn="ctr">
              <a:buNone/>
            </a:pPr>
            <a:r>
              <a:rPr lang="fr-FR" sz="4000" b="1" dirty="0" smtClean="0">
                <a:latin typeface="Times New Roman" pitchFamily="18" charset="0"/>
                <a:cs typeface="Times New Roman" pitchFamily="18" charset="0"/>
              </a:rPr>
              <a:t>2.Phase de planification </a:t>
            </a:r>
          </a:p>
          <a:p>
            <a:pPr>
              <a:buNone/>
            </a:pPr>
            <a:r>
              <a:rPr lang="fr-FR" sz="2900" b="1" dirty="0" smtClean="0">
                <a:solidFill>
                  <a:srgbClr val="C00000"/>
                </a:solidFill>
                <a:latin typeface="Times New Roman" pitchFamily="18" charset="0"/>
                <a:cs typeface="Times New Roman" pitchFamily="18" charset="0"/>
              </a:rPr>
              <a:t>L’échantillonnage à plusieurs degrés</a:t>
            </a:r>
          </a:p>
          <a:p>
            <a:pPr algn="just">
              <a:lnSpc>
                <a:spcPct val="150000"/>
              </a:lnSpc>
            </a:pPr>
            <a:r>
              <a:rPr lang="fr-FR" sz="2400" dirty="0" smtClean="0">
                <a:latin typeface="Times New Roman" pitchFamily="18" charset="0"/>
                <a:cs typeface="Times New Roman" pitchFamily="18" charset="0"/>
              </a:rPr>
              <a:t>Méthode d’échantillonnage en deux ou plusieurs temps. Dans un premier temps des sous-ensembles d’individus statistiques sont déterminés ou formés. Dans un second temps de nouveaux sous-ensembles d’individus statistiques sont déterminés ou formés à l’intérieur des premiers sous-ensembles. À chaque étape, des sous-ensembles sont déterminés ou formés à l’intérieur des précédents.</a:t>
            </a:r>
          </a:p>
          <a:p>
            <a:pPr algn="just">
              <a:lnSpc>
                <a:spcPct val="150000"/>
              </a:lnSpc>
            </a:pPr>
            <a:r>
              <a:rPr lang="fr-FR" sz="2400" dirty="0" smtClean="0">
                <a:latin typeface="Times New Roman" pitchFamily="18" charset="0"/>
                <a:cs typeface="Times New Roman" pitchFamily="18" charset="0"/>
              </a:rPr>
              <a:t>Cette méthode est utilisée lorsque l’accès à la liste des individus composant la population d’étude n’est pas possible. Par contre, elle peut causer une perte de précision. </a:t>
            </a:r>
          </a:p>
          <a:p>
            <a:pPr algn="just">
              <a:lnSpc>
                <a:spcPct val="150000"/>
              </a:lnSpc>
            </a:pPr>
            <a:r>
              <a:rPr lang="fr-FR" sz="2400" dirty="0" smtClean="0">
                <a:latin typeface="Times New Roman" pitchFamily="18" charset="0"/>
                <a:cs typeface="Times New Roman" pitchFamily="18" charset="0"/>
              </a:rPr>
              <a:t> </a:t>
            </a:r>
            <a:r>
              <a:rPr lang="fr-FR" sz="2400" i="1" dirty="0" smtClean="0">
                <a:latin typeface="Times New Roman" pitchFamily="18" charset="0"/>
                <a:cs typeface="Times New Roman" pitchFamily="18" charset="0"/>
              </a:rPr>
              <a:t>Exemple : en suivant cette méthode, on peut dans un premier temps retenir les régions marocaines, puis au sein de chaque région, les communes, puis au sein de chaque commune des arrondissements ou des secteurs, puis des quartiers, des immeubles….</a:t>
            </a:r>
          </a:p>
        </p:txBody>
      </p:sp>
      <p:sp>
        <p:nvSpPr>
          <p:cNvPr id="4" name="Titre 1"/>
          <p:cNvSpPr txBox="1">
            <a:spLocks/>
          </p:cNvSpPr>
          <p:nvPr/>
        </p:nvSpPr>
        <p:spPr>
          <a:xfrm>
            <a:off x="500034" y="357174"/>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4268799"/>
          </a:xfrm>
        </p:spPr>
        <p:txBody>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L’échantillonnage à plusieurs degrés</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pic>
        <p:nvPicPr>
          <p:cNvPr id="152578" name="Picture 2" descr="Résultat de recherche d'images pour &quot;echantllonage à plusieurs degré&quot;"/>
          <p:cNvPicPr>
            <a:picLocks noChangeAspect="1" noChangeArrowheads="1"/>
          </p:cNvPicPr>
          <p:nvPr/>
        </p:nvPicPr>
        <p:blipFill>
          <a:blip r:embed="rId2"/>
          <a:srcRect t="7912" b="12963"/>
          <a:stretch>
            <a:fillRect/>
          </a:stretch>
        </p:blipFill>
        <p:spPr bwMode="auto">
          <a:xfrm>
            <a:off x="214282" y="2786058"/>
            <a:ext cx="8715404" cy="392909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TYPES D’ENQUETES</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5" name="ZoneTexte 4"/>
          <p:cNvSpPr txBox="1"/>
          <p:nvPr/>
        </p:nvSpPr>
        <p:spPr>
          <a:xfrm>
            <a:off x="785786" y="2285992"/>
            <a:ext cx="2786082"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3200" b="1" dirty="0" smtClean="0">
                <a:latin typeface="Times New Roman" pitchFamily="18" charset="0"/>
                <a:cs typeface="Times New Roman" pitchFamily="18" charset="0"/>
              </a:rPr>
              <a:t>Approche qualitative </a:t>
            </a:r>
            <a:endParaRPr lang="fr-FR" sz="3200" b="1" dirty="0">
              <a:latin typeface="Times New Roman" pitchFamily="18" charset="0"/>
              <a:cs typeface="Times New Roman" pitchFamily="18" charset="0"/>
            </a:endParaRPr>
          </a:p>
        </p:txBody>
      </p:sp>
      <p:sp>
        <p:nvSpPr>
          <p:cNvPr id="6" name="ZoneTexte 5"/>
          <p:cNvSpPr txBox="1"/>
          <p:nvPr/>
        </p:nvSpPr>
        <p:spPr>
          <a:xfrm>
            <a:off x="5143504" y="2285992"/>
            <a:ext cx="3071834"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3200" b="1" dirty="0" smtClean="0">
                <a:latin typeface="Times New Roman" pitchFamily="18" charset="0"/>
                <a:cs typeface="Times New Roman" pitchFamily="18" charset="0"/>
              </a:rPr>
              <a:t>Approche quantitative</a:t>
            </a:r>
            <a:endParaRPr lang="fr-FR" sz="3200" b="1" dirty="0">
              <a:latin typeface="Times New Roman" pitchFamily="18" charset="0"/>
              <a:cs typeface="Times New Roman" pitchFamily="18" charset="0"/>
            </a:endParaRPr>
          </a:p>
        </p:txBody>
      </p:sp>
      <p:sp>
        <p:nvSpPr>
          <p:cNvPr id="7" name="Flèche vers le bas 6"/>
          <p:cNvSpPr/>
          <p:nvPr/>
        </p:nvSpPr>
        <p:spPr>
          <a:xfrm>
            <a:off x="1785918" y="3500438"/>
            <a:ext cx="571504" cy="64294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6357950" y="3500438"/>
            <a:ext cx="571504" cy="64294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928662" y="4357694"/>
            <a:ext cx="2571768" cy="523220"/>
          </a:xfrm>
          <a:prstGeom prst="rect">
            <a:avLst/>
          </a:prstGeom>
          <a:noFill/>
        </p:spPr>
        <p:txBody>
          <a:bodyPr wrap="square" rtlCol="0">
            <a:spAutoFit/>
          </a:bodyPr>
          <a:lstStyle/>
          <a:p>
            <a:pPr algn="ctr"/>
            <a:r>
              <a:rPr lang="fr-FR" sz="2800" dirty="0" smtClean="0">
                <a:latin typeface="Times New Roman" pitchFamily="18" charset="0"/>
                <a:cs typeface="Times New Roman" pitchFamily="18" charset="0"/>
              </a:rPr>
              <a:t>Entretien </a:t>
            </a:r>
            <a:endParaRPr lang="fr-FR" sz="2800" dirty="0">
              <a:latin typeface="Times New Roman" pitchFamily="18" charset="0"/>
              <a:cs typeface="Times New Roman" pitchFamily="18" charset="0"/>
            </a:endParaRPr>
          </a:p>
        </p:txBody>
      </p:sp>
      <p:sp>
        <p:nvSpPr>
          <p:cNvPr id="10" name="ZoneTexte 9"/>
          <p:cNvSpPr txBox="1"/>
          <p:nvPr/>
        </p:nvSpPr>
        <p:spPr>
          <a:xfrm>
            <a:off x="5357818" y="4357694"/>
            <a:ext cx="2571768" cy="523220"/>
          </a:xfrm>
          <a:prstGeom prst="rect">
            <a:avLst/>
          </a:prstGeom>
          <a:noFill/>
        </p:spPr>
        <p:txBody>
          <a:bodyPr wrap="square" rtlCol="0">
            <a:spAutoFit/>
          </a:bodyPr>
          <a:lstStyle/>
          <a:p>
            <a:pPr algn="ctr"/>
            <a:r>
              <a:rPr lang="fr-FR" sz="2800" dirty="0" smtClean="0">
                <a:latin typeface="Times New Roman" pitchFamily="18" charset="0"/>
                <a:cs typeface="Times New Roman" pitchFamily="18" charset="0"/>
              </a:rPr>
              <a:t>Questionnaire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929198"/>
          </a:xfrm>
        </p:spPr>
        <p:txBody>
          <a:bodyPr>
            <a:normAutofit fontScale="70000" lnSpcReduction="20000"/>
          </a:bodyPr>
          <a:lstStyle/>
          <a:p>
            <a:pPr algn="ctr">
              <a:buNone/>
            </a:pPr>
            <a:r>
              <a:rPr lang="fr-FR" sz="3800" b="1" dirty="0" smtClean="0">
                <a:latin typeface="Times New Roman" pitchFamily="18" charset="0"/>
                <a:cs typeface="Times New Roman" pitchFamily="18" charset="0"/>
              </a:rPr>
              <a:t>2.Phase de planification </a:t>
            </a:r>
          </a:p>
          <a:p>
            <a:pPr>
              <a:buNone/>
            </a:pPr>
            <a:r>
              <a:rPr lang="fr-FR" sz="2400" b="1" dirty="0" smtClean="0">
                <a:solidFill>
                  <a:srgbClr val="C00000"/>
                </a:solidFill>
                <a:latin typeface="Times New Roman" pitchFamily="18" charset="0"/>
                <a:cs typeface="Times New Roman" pitchFamily="18" charset="0"/>
              </a:rPr>
              <a:t>L’échantillonnage probabiliste (exercice) </a:t>
            </a:r>
          </a:p>
          <a:p>
            <a:pPr algn="just" fontAlgn="base">
              <a:lnSpc>
                <a:spcPct val="170000"/>
              </a:lnSpc>
              <a:buNone/>
            </a:pPr>
            <a:r>
              <a:rPr lang="fr-FR" sz="2200" b="1" dirty="0" smtClean="0">
                <a:latin typeface="Times New Roman" pitchFamily="18" charset="0"/>
                <a:cs typeface="Times New Roman" pitchFamily="18" charset="0"/>
              </a:rPr>
              <a:t>1</a:t>
            </a:r>
            <a:r>
              <a:rPr lang="fr-FR" sz="2200" dirty="0" smtClean="0">
                <a:latin typeface="Times New Roman" pitchFamily="18" charset="0"/>
                <a:cs typeface="Times New Roman" pitchFamily="18" charset="0"/>
              </a:rPr>
              <a:t>. </a:t>
            </a:r>
            <a:r>
              <a:rPr lang="fr-FR" sz="2300" dirty="0" smtClean="0">
                <a:latin typeface="Times New Roman" pitchFamily="18" charset="0"/>
                <a:cs typeface="Times New Roman" pitchFamily="18" charset="0"/>
              </a:rPr>
              <a:t>Chaque étudiant d'une même université possède un numéro d’identification. Une société de sondage utilise un logiciel générant aléatoirement 50 numéros d'identification afin que les étudiants ayant ce numéro participent à une enquête sur la qualité des restaurants universitaires.</a:t>
            </a:r>
          </a:p>
          <a:p>
            <a:pPr algn="just" fontAlgn="base">
              <a:lnSpc>
                <a:spcPct val="170000"/>
              </a:lnSpc>
              <a:buNone/>
            </a:pPr>
            <a:r>
              <a:rPr lang="fr-FR" sz="2300" b="1" dirty="0" smtClean="0">
                <a:latin typeface="Times New Roman" pitchFamily="18" charset="0"/>
                <a:cs typeface="Times New Roman" pitchFamily="18" charset="0"/>
              </a:rPr>
              <a:t>Quelle méthode d’échantillonnage a-t-on utilisé ?</a:t>
            </a:r>
          </a:p>
          <a:p>
            <a:pPr algn="just" fontAlgn="base">
              <a:lnSpc>
                <a:spcPct val="170000"/>
              </a:lnSpc>
            </a:pPr>
            <a:r>
              <a:rPr lang="fr-FR" sz="2300" dirty="0" smtClean="0">
                <a:latin typeface="Times New Roman" pitchFamily="18" charset="0"/>
                <a:cs typeface="Times New Roman" pitchFamily="18" charset="0"/>
              </a:rPr>
              <a:t>Échantillonnage aléatoire simple    </a:t>
            </a:r>
          </a:p>
          <a:p>
            <a:pPr algn="just" fontAlgn="base">
              <a:lnSpc>
                <a:spcPct val="170000"/>
              </a:lnSpc>
            </a:pPr>
            <a:r>
              <a:rPr lang="fr-FR" sz="2300" dirty="0" smtClean="0">
                <a:latin typeface="Times New Roman" pitchFamily="18" charset="0"/>
                <a:cs typeface="Times New Roman" pitchFamily="18" charset="0"/>
              </a:rPr>
              <a:t>Échantillonnage aléatoire stratifié</a:t>
            </a:r>
          </a:p>
          <a:p>
            <a:pPr algn="just" fontAlgn="base">
              <a:lnSpc>
                <a:spcPct val="170000"/>
              </a:lnSpc>
            </a:pPr>
            <a:r>
              <a:rPr lang="fr-FR" sz="2300" dirty="0" smtClean="0">
                <a:latin typeface="Times New Roman" pitchFamily="18" charset="0"/>
                <a:cs typeface="Times New Roman" pitchFamily="18" charset="0"/>
              </a:rPr>
              <a:t>Échantillonnage aléatoire par grappes</a:t>
            </a:r>
          </a:p>
          <a:p>
            <a:pPr algn="just" fontAlgn="base">
              <a:lnSpc>
                <a:spcPct val="170000"/>
              </a:lnSpc>
            </a:pPr>
            <a:r>
              <a:rPr lang="fr-FR" sz="2300" dirty="0" smtClean="0">
                <a:latin typeface="Times New Roman" pitchFamily="18" charset="0"/>
                <a:cs typeface="Times New Roman" pitchFamily="18" charset="0"/>
              </a:rPr>
              <a:t>Échantillonnage aléatoire systématique</a:t>
            </a:r>
          </a:p>
          <a:p>
            <a:pPr algn="just" fontAlgn="base">
              <a:lnSpc>
                <a:spcPct val="170000"/>
              </a:lnSpc>
            </a:pPr>
            <a:r>
              <a:rPr lang="fr-FR" sz="2300" dirty="0" smtClean="0">
                <a:latin typeface="Times New Roman" pitchFamily="18" charset="0"/>
                <a:cs typeface="Times New Roman" pitchFamily="18" charset="0"/>
              </a:rPr>
              <a:t>Échantillonnage à plusieurs degrés</a:t>
            </a:r>
          </a:p>
          <a:p>
            <a:pPr algn="just" fontAlgn="base">
              <a:lnSpc>
                <a:spcPct val="170000"/>
              </a:lnSpc>
            </a:pPr>
            <a:endParaRPr lang="fr-FR" sz="2300" dirty="0" smtClean="0">
              <a:latin typeface="Times New Roman" pitchFamily="18" charset="0"/>
              <a:cs typeface="Times New Roman" pitchFamily="18" charset="0"/>
            </a:endParaRPr>
          </a:p>
          <a:p>
            <a:pPr>
              <a:buNone/>
            </a:pPr>
            <a:endParaRPr lang="fr-FR" sz="2000" b="1" dirty="0" smtClean="0">
              <a:solidFill>
                <a:srgbClr val="C00000"/>
              </a:solidFill>
              <a:latin typeface="Times New Roman" pitchFamily="18" charset="0"/>
              <a:cs typeface="Times New Roman" pitchFamily="18" charset="0"/>
            </a:endParaRP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5366" name="AutoShape 6" descr="Résultat de recherche d'images pour &quot;check in re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68" name="AutoShape 8" descr="Résultat de recherche d'images pour &quot;check in re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370" name="AutoShape 10" descr="Résultat de recherche d'images pour &quot;check in re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372" name="Picture 12" descr="Résultat de recherche d'images pour &quot;check in red&quot;"/>
          <p:cNvPicPr>
            <a:picLocks noChangeAspect="1" noChangeArrowheads="1"/>
          </p:cNvPicPr>
          <p:nvPr/>
        </p:nvPicPr>
        <p:blipFill>
          <a:blip r:embed="rId2" cstate="print"/>
          <a:srcRect/>
          <a:stretch>
            <a:fillRect/>
          </a:stretch>
        </p:blipFill>
        <p:spPr bwMode="auto">
          <a:xfrm>
            <a:off x="3857620" y="4357694"/>
            <a:ext cx="571504" cy="571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slide(fromBottom)">
                                      <p:cBhvr>
                                        <p:cTn id="7"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785926"/>
            <a:ext cx="8229600" cy="5072074"/>
          </a:xfrm>
        </p:spPr>
        <p:txBody>
          <a:bodyPr>
            <a:normAutofit lnSpcReduction="10000"/>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L’échantillonnage probabiliste (exercice) </a:t>
            </a:r>
          </a:p>
          <a:p>
            <a:pPr algn="just" fontAlgn="base">
              <a:lnSpc>
                <a:spcPct val="150000"/>
              </a:lnSpc>
              <a:buNone/>
            </a:pPr>
            <a:r>
              <a:rPr lang="fr-FR" sz="1800" b="1" dirty="0" smtClean="0">
                <a:latin typeface="Times New Roman" pitchFamily="18" charset="0"/>
                <a:cs typeface="Times New Roman" pitchFamily="18" charset="0"/>
              </a:rPr>
              <a:t>2</a:t>
            </a:r>
            <a:r>
              <a:rPr lang="fr-FR" sz="1800" dirty="0" smtClean="0">
                <a:latin typeface="Times New Roman" pitchFamily="18" charset="0"/>
                <a:cs typeface="Times New Roman" pitchFamily="18" charset="0"/>
              </a:rPr>
              <a:t>. Une responsable qualité d'un atelier de confection veut vérifier la conformité des chemises avant leur expédition auprès d'un client. Pour cela, elle choisit au hasard 2 cartons parmi les 10 constituant la commande et vérifie la conformité des chemises dans les 2 cartons.</a:t>
            </a:r>
          </a:p>
          <a:p>
            <a:pPr algn="just" fontAlgn="base">
              <a:lnSpc>
                <a:spcPct val="150000"/>
              </a:lnSpc>
              <a:buNone/>
            </a:pPr>
            <a:r>
              <a:rPr lang="fr-FR" sz="1800" b="1" dirty="0" smtClean="0">
                <a:latin typeface="Times New Roman" pitchFamily="18" charset="0"/>
                <a:cs typeface="Times New Roman" pitchFamily="18" charset="0"/>
              </a:rPr>
              <a:t>Quelle méthode d’échantillonnage a-t-on utilisé ?</a:t>
            </a:r>
          </a:p>
          <a:p>
            <a:pPr algn="just" fontAlgn="base">
              <a:lnSpc>
                <a:spcPct val="150000"/>
              </a:lnSpc>
            </a:pPr>
            <a:r>
              <a:rPr lang="fr-FR" sz="1800" dirty="0" smtClean="0">
                <a:latin typeface="Times New Roman" pitchFamily="18" charset="0"/>
                <a:cs typeface="Times New Roman" pitchFamily="18" charset="0"/>
              </a:rPr>
              <a:t>Échantillonnage aléatoire simple</a:t>
            </a:r>
          </a:p>
          <a:p>
            <a:pPr algn="just" fontAlgn="base">
              <a:lnSpc>
                <a:spcPct val="150000"/>
              </a:lnSpc>
            </a:pPr>
            <a:r>
              <a:rPr lang="fr-FR" sz="1800" dirty="0" smtClean="0">
                <a:latin typeface="Times New Roman" pitchFamily="18" charset="0"/>
                <a:cs typeface="Times New Roman" pitchFamily="18" charset="0"/>
              </a:rPr>
              <a:t>Échantillonnage aléatoire stratifié</a:t>
            </a:r>
          </a:p>
          <a:p>
            <a:pPr algn="just" fontAlgn="base">
              <a:lnSpc>
                <a:spcPct val="150000"/>
              </a:lnSpc>
            </a:pPr>
            <a:r>
              <a:rPr lang="fr-FR" sz="1800" dirty="0" smtClean="0">
                <a:latin typeface="Times New Roman" pitchFamily="18" charset="0"/>
                <a:cs typeface="Times New Roman" pitchFamily="18" charset="0"/>
              </a:rPr>
              <a:t>Échantillonnage aléatoire par grappes</a:t>
            </a:r>
          </a:p>
          <a:p>
            <a:pPr algn="just" fontAlgn="base">
              <a:lnSpc>
                <a:spcPct val="150000"/>
              </a:lnSpc>
            </a:pPr>
            <a:r>
              <a:rPr lang="fr-FR" sz="1800" dirty="0" smtClean="0">
                <a:latin typeface="Times New Roman" pitchFamily="18" charset="0"/>
                <a:cs typeface="Times New Roman" pitchFamily="18" charset="0"/>
              </a:rPr>
              <a:t>Échantillonnage aléatoire systématique</a:t>
            </a:r>
          </a:p>
          <a:p>
            <a:pPr algn="just" fontAlgn="base">
              <a:lnSpc>
                <a:spcPct val="150000"/>
              </a:lnSpc>
            </a:pPr>
            <a:r>
              <a:rPr lang="fr-FR" sz="1800" dirty="0" smtClean="0">
                <a:latin typeface="Times New Roman" pitchFamily="18" charset="0"/>
                <a:cs typeface="Times New Roman" pitchFamily="18" charset="0"/>
              </a:rPr>
              <a:t>Échantillonnage à plusieurs degrés</a:t>
            </a:r>
          </a:p>
          <a:p>
            <a:pPr algn="just" fontAlgn="base">
              <a:lnSpc>
                <a:spcPct val="150000"/>
              </a:lnSpc>
            </a:pPr>
            <a:endParaRPr lang="fr-FR" sz="1800" dirty="0" smtClean="0">
              <a:latin typeface="Times New Roman" pitchFamily="18" charset="0"/>
              <a:cs typeface="Times New Roman" pitchFamily="18" charset="0"/>
            </a:endParaRPr>
          </a:p>
          <a:p>
            <a:pPr>
              <a:buNone/>
            </a:pPr>
            <a:endParaRPr lang="fr-FR" sz="2000" b="1" dirty="0" smtClean="0">
              <a:solidFill>
                <a:srgbClr val="C00000"/>
              </a:solidFill>
              <a:latin typeface="Times New Roman" pitchFamily="18" charset="0"/>
              <a:cs typeface="Times New Roman" pitchFamily="18" charset="0"/>
            </a:endParaRP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pic>
        <p:nvPicPr>
          <p:cNvPr id="12" name="Picture 12" descr="Résultat de recherche d'images pour &quot;check in red&quot;"/>
          <p:cNvPicPr>
            <a:picLocks noChangeAspect="1" noChangeArrowheads="1"/>
          </p:cNvPicPr>
          <p:nvPr/>
        </p:nvPicPr>
        <p:blipFill>
          <a:blip r:embed="rId2" cstate="print"/>
          <a:srcRect/>
          <a:stretch>
            <a:fillRect/>
          </a:stretch>
        </p:blipFill>
        <p:spPr bwMode="auto">
          <a:xfrm>
            <a:off x="4429124" y="5357826"/>
            <a:ext cx="500066" cy="571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714908"/>
          </a:xfrm>
        </p:spPr>
        <p:txBody>
          <a:bodyPr>
            <a:normAutofit lnSpcReduction="10000"/>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L’échantillonnage probabiliste (exercice) </a:t>
            </a:r>
          </a:p>
          <a:p>
            <a:pPr algn="just" fontAlgn="base">
              <a:lnSpc>
                <a:spcPct val="150000"/>
              </a:lnSpc>
              <a:buNone/>
            </a:pPr>
            <a:r>
              <a:rPr lang="fr-FR" sz="2000" b="1" dirty="0" smtClean="0">
                <a:latin typeface="Times New Roman" pitchFamily="18" charset="0"/>
                <a:cs typeface="Times New Roman" pitchFamily="18" charset="0"/>
              </a:rPr>
              <a:t>3</a:t>
            </a:r>
            <a:r>
              <a:rPr lang="fr-FR" sz="2000" dirty="0" smtClean="0">
                <a:latin typeface="Times New Roman" pitchFamily="18" charset="0"/>
                <a:cs typeface="Times New Roman" pitchFamily="18" charset="0"/>
              </a:rPr>
              <a:t>. Un club d'athlétisme choisit de manière aléatoires 3 athlètes dans chacune de ses équipes pour participer à une enquête sur la pratique de leur sport.</a:t>
            </a:r>
          </a:p>
          <a:p>
            <a:pPr algn="just" fontAlgn="base">
              <a:lnSpc>
                <a:spcPct val="150000"/>
              </a:lnSpc>
              <a:buNone/>
            </a:pPr>
            <a:r>
              <a:rPr lang="fr-FR" sz="2000" b="1" dirty="0" smtClean="0">
                <a:latin typeface="Times New Roman" pitchFamily="18" charset="0"/>
                <a:cs typeface="Times New Roman" pitchFamily="18" charset="0"/>
              </a:rPr>
              <a:t>Quelle méthode d’échantillonnage a-t-on utilisé ?</a:t>
            </a:r>
          </a:p>
          <a:p>
            <a:pPr algn="just" fontAlgn="base">
              <a:lnSpc>
                <a:spcPct val="150000"/>
              </a:lnSpc>
            </a:pPr>
            <a:r>
              <a:rPr lang="fr-FR" sz="2000" dirty="0" smtClean="0">
                <a:latin typeface="Times New Roman" pitchFamily="18" charset="0"/>
                <a:cs typeface="Times New Roman" pitchFamily="18" charset="0"/>
              </a:rPr>
              <a:t>Échantillonnage aléatoire simple</a:t>
            </a:r>
          </a:p>
          <a:p>
            <a:pPr algn="just" fontAlgn="base">
              <a:lnSpc>
                <a:spcPct val="150000"/>
              </a:lnSpc>
            </a:pPr>
            <a:r>
              <a:rPr lang="fr-FR" sz="2000" dirty="0" smtClean="0">
                <a:latin typeface="Times New Roman" pitchFamily="18" charset="0"/>
                <a:cs typeface="Times New Roman" pitchFamily="18" charset="0"/>
              </a:rPr>
              <a:t>Échantillonnage aléatoire stratifié</a:t>
            </a:r>
          </a:p>
          <a:p>
            <a:pPr algn="just" fontAlgn="base">
              <a:lnSpc>
                <a:spcPct val="150000"/>
              </a:lnSpc>
            </a:pPr>
            <a:r>
              <a:rPr lang="fr-FR" sz="2000" dirty="0" smtClean="0">
                <a:latin typeface="Times New Roman" pitchFamily="18" charset="0"/>
                <a:cs typeface="Times New Roman" pitchFamily="18" charset="0"/>
              </a:rPr>
              <a:t>Échantillonnage aléatoire par grappes</a:t>
            </a:r>
          </a:p>
          <a:p>
            <a:pPr algn="just" fontAlgn="base">
              <a:lnSpc>
                <a:spcPct val="150000"/>
              </a:lnSpc>
            </a:pPr>
            <a:r>
              <a:rPr lang="fr-FR" sz="2000" dirty="0" smtClean="0">
                <a:latin typeface="Times New Roman" pitchFamily="18" charset="0"/>
                <a:cs typeface="Times New Roman" pitchFamily="18" charset="0"/>
              </a:rPr>
              <a:t>Échantillonnage aléatoire systématique</a:t>
            </a:r>
          </a:p>
          <a:p>
            <a:pPr algn="just" fontAlgn="base">
              <a:lnSpc>
                <a:spcPct val="150000"/>
              </a:lnSpc>
            </a:pPr>
            <a:r>
              <a:rPr lang="fr-FR" sz="2000" dirty="0" smtClean="0">
                <a:latin typeface="Times New Roman" pitchFamily="18" charset="0"/>
                <a:cs typeface="Times New Roman" pitchFamily="18" charset="0"/>
              </a:rPr>
              <a:t>Échantillonnage à plusieurs degrés</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pic>
        <p:nvPicPr>
          <p:cNvPr id="12" name="Picture 12" descr="Résultat de recherche d'images pour &quot;check in red&quot;"/>
          <p:cNvPicPr>
            <a:picLocks noChangeAspect="1" noChangeArrowheads="1"/>
          </p:cNvPicPr>
          <p:nvPr/>
        </p:nvPicPr>
        <p:blipFill>
          <a:blip r:embed="rId2" cstate="print"/>
          <a:srcRect/>
          <a:stretch>
            <a:fillRect/>
          </a:stretch>
        </p:blipFill>
        <p:spPr bwMode="auto">
          <a:xfrm>
            <a:off x="4429124" y="4500570"/>
            <a:ext cx="571504" cy="571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785926"/>
            <a:ext cx="8229600" cy="4572032"/>
          </a:xfrm>
        </p:spPr>
        <p:txBody>
          <a:bodyPr>
            <a:normAutofit fontScale="92500" lnSpcReduction="20000"/>
          </a:bodyPr>
          <a:lstStyle/>
          <a:p>
            <a:pPr algn="ctr">
              <a:buNone/>
            </a:pPr>
            <a:r>
              <a:rPr lang="fr-FR" sz="3000" b="1" dirty="0" smtClean="0">
                <a:latin typeface="Times New Roman" pitchFamily="18" charset="0"/>
                <a:cs typeface="Times New Roman" pitchFamily="18" charset="0"/>
              </a:rPr>
              <a:t>2.Phase de planification </a:t>
            </a:r>
          </a:p>
          <a:p>
            <a:pPr>
              <a:buNone/>
            </a:pPr>
            <a:r>
              <a:rPr lang="fr-FR" sz="2200" b="1" dirty="0" smtClean="0">
                <a:solidFill>
                  <a:srgbClr val="C00000"/>
                </a:solidFill>
                <a:latin typeface="Times New Roman" pitchFamily="18" charset="0"/>
                <a:cs typeface="Times New Roman" pitchFamily="18" charset="0"/>
              </a:rPr>
              <a:t>L’échantillonnage probabiliste (exercice) </a:t>
            </a:r>
          </a:p>
          <a:p>
            <a:pPr algn="just" fontAlgn="base">
              <a:lnSpc>
                <a:spcPct val="150000"/>
              </a:lnSpc>
              <a:buNone/>
            </a:pPr>
            <a:r>
              <a:rPr lang="fr-FR" sz="2200" b="1" dirty="0" smtClean="0">
                <a:latin typeface="Times New Roman" pitchFamily="18" charset="0"/>
                <a:cs typeface="Times New Roman" pitchFamily="18" charset="0"/>
              </a:rPr>
              <a:t>4</a:t>
            </a:r>
            <a:r>
              <a:rPr lang="fr-FR" sz="2200" dirty="0" smtClean="0">
                <a:latin typeface="Times New Roman" pitchFamily="18" charset="0"/>
                <a:cs typeface="Times New Roman" pitchFamily="18" charset="0"/>
              </a:rPr>
              <a:t>. Sur la photo de classe où les élèves sont placés par rangs, l'enseignant choisit chaque 10e élève pour constituer une équipe.</a:t>
            </a:r>
          </a:p>
          <a:p>
            <a:pPr algn="just" fontAlgn="base">
              <a:lnSpc>
                <a:spcPct val="150000"/>
              </a:lnSpc>
              <a:buNone/>
            </a:pPr>
            <a:r>
              <a:rPr lang="fr-FR" sz="2200" b="1" dirty="0" smtClean="0">
                <a:latin typeface="Times New Roman" pitchFamily="18" charset="0"/>
                <a:cs typeface="Times New Roman" pitchFamily="18" charset="0"/>
              </a:rPr>
              <a:t>Quelle méthode d’échantillonnage a-t-on utilisé ?</a:t>
            </a:r>
          </a:p>
          <a:p>
            <a:pPr algn="just" fontAlgn="base">
              <a:lnSpc>
                <a:spcPct val="150000"/>
              </a:lnSpc>
            </a:pPr>
            <a:r>
              <a:rPr lang="fr-FR" sz="2200" dirty="0" smtClean="0">
                <a:latin typeface="Times New Roman" pitchFamily="18" charset="0"/>
                <a:cs typeface="Times New Roman" pitchFamily="18" charset="0"/>
              </a:rPr>
              <a:t>Échantillonnage aléatoire simple</a:t>
            </a:r>
          </a:p>
          <a:p>
            <a:pPr algn="just" fontAlgn="base">
              <a:lnSpc>
                <a:spcPct val="150000"/>
              </a:lnSpc>
            </a:pPr>
            <a:r>
              <a:rPr lang="fr-FR" sz="2200" dirty="0" smtClean="0">
                <a:latin typeface="Times New Roman" pitchFamily="18" charset="0"/>
                <a:cs typeface="Times New Roman" pitchFamily="18" charset="0"/>
              </a:rPr>
              <a:t>Échantillonnage aléatoire stratifié</a:t>
            </a:r>
          </a:p>
          <a:p>
            <a:pPr algn="just" fontAlgn="base">
              <a:lnSpc>
                <a:spcPct val="150000"/>
              </a:lnSpc>
            </a:pPr>
            <a:r>
              <a:rPr lang="fr-FR" sz="2200" dirty="0" smtClean="0">
                <a:latin typeface="Times New Roman" pitchFamily="18" charset="0"/>
                <a:cs typeface="Times New Roman" pitchFamily="18" charset="0"/>
              </a:rPr>
              <a:t>Échantillonnage aléatoire par grappes</a:t>
            </a:r>
          </a:p>
          <a:p>
            <a:pPr algn="just" fontAlgn="base">
              <a:lnSpc>
                <a:spcPct val="150000"/>
              </a:lnSpc>
            </a:pPr>
            <a:r>
              <a:rPr lang="fr-FR" sz="2200" dirty="0" smtClean="0">
                <a:latin typeface="Times New Roman" pitchFamily="18" charset="0"/>
                <a:cs typeface="Times New Roman" pitchFamily="18" charset="0"/>
              </a:rPr>
              <a:t>Échantillonnage aléatoire systématique</a:t>
            </a:r>
          </a:p>
          <a:p>
            <a:pPr algn="just" fontAlgn="base">
              <a:lnSpc>
                <a:spcPct val="150000"/>
              </a:lnSpc>
            </a:pPr>
            <a:r>
              <a:rPr lang="fr-FR" sz="2200" dirty="0" smtClean="0">
                <a:latin typeface="Times New Roman" pitchFamily="18" charset="0"/>
                <a:cs typeface="Times New Roman" pitchFamily="18" charset="0"/>
              </a:rPr>
              <a:t>Échantillonnage à plusieurs degrés</a:t>
            </a:r>
          </a:p>
          <a:p>
            <a:pPr algn="just" fontAlgn="base">
              <a:lnSpc>
                <a:spcPct val="150000"/>
              </a:lnSpc>
            </a:pPr>
            <a:endParaRPr lang="fr-FR" sz="2200" dirty="0" smtClean="0">
              <a:latin typeface="Times New Roman" pitchFamily="18" charset="0"/>
              <a:cs typeface="Times New Roman" pitchFamily="18" charset="0"/>
            </a:endParaRP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pic>
        <p:nvPicPr>
          <p:cNvPr id="12" name="Picture 12" descr="Résultat de recherche d'images pour &quot;check in red&quot;"/>
          <p:cNvPicPr>
            <a:picLocks noChangeAspect="1" noChangeArrowheads="1"/>
          </p:cNvPicPr>
          <p:nvPr/>
        </p:nvPicPr>
        <p:blipFill>
          <a:blip r:embed="rId2" cstate="print"/>
          <a:srcRect/>
          <a:stretch>
            <a:fillRect/>
          </a:stretch>
        </p:blipFill>
        <p:spPr bwMode="auto">
          <a:xfrm>
            <a:off x="4929190" y="5000636"/>
            <a:ext cx="571504" cy="571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785926"/>
            <a:ext cx="8229600" cy="5072074"/>
          </a:xfrm>
        </p:spPr>
        <p:txBody>
          <a:bodyPr>
            <a:normAutofit fontScale="40000" lnSpcReduction="20000"/>
          </a:bodyPr>
          <a:lstStyle/>
          <a:p>
            <a:pPr algn="ctr">
              <a:buNone/>
            </a:pPr>
            <a:r>
              <a:rPr lang="fr-FR" sz="5000" b="1" dirty="0" smtClean="0">
                <a:latin typeface="Times New Roman" pitchFamily="18" charset="0"/>
                <a:cs typeface="Times New Roman" pitchFamily="18" charset="0"/>
              </a:rPr>
              <a:t>2.Phase de planification </a:t>
            </a:r>
          </a:p>
          <a:p>
            <a:pPr>
              <a:buNone/>
            </a:pPr>
            <a:r>
              <a:rPr lang="fr-FR" sz="5000" b="1" dirty="0" smtClean="0">
                <a:solidFill>
                  <a:srgbClr val="C00000"/>
                </a:solidFill>
                <a:latin typeface="Times New Roman" pitchFamily="18" charset="0"/>
                <a:cs typeface="Times New Roman" pitchFamily="18" charset="0"/>
              </a:rPr>
              <a:t>L’échantillonnage probabiliste (exercice) </a:t>
            </a:r>
          </a:p>
          <a:p>
            <a:pPr algn="just">
              <a:lnSpc>
                <a:spcPct val="170000"/>
              </a:lnSpc>
              <a:buNone/>
            </a:pPr>
            <a:r>
              <a:rPr lang="fr-FR" sz="3600" b="1" dirty="0" smtClean="0">
                <a:latin typeface="Times New Roman" pitchFamily="18" charset="0"/>
                <a:cs typeface="Times New Roman" pitchFamily="18" charset="0"/>
              </a:rPr>
              <a:t>5</a:t>
            </a:r>
            <a:r>
              <a:rPr lang="fr-FR" sz="3600" dirty="0" smtClean="0">
                <a:latin typeface="Times New Roman" pitchFamily="18" charset="0"/>
                <a:cs typeface="Times New Roman" pitchFamily="18" charset="0"/>
              </a:rPr>
              <a:t>. </a:t>
            </a:r>
            <a:r>
              <a:rPr lang="fr-FR" sz="4000" dirty="0" smtClean="0">
                <a:latin typeface="Times New Roman" pitchFamily="18" charset="0"/>
                <a:cs typeface="Times New Roman" pitchFamily="18" charset="0"/>
              </a:rPr>
              <a:t>Un institut de sondage veut établir des estimations sur les résultats d’un Sondage électoral, le soir de consultations électorales. Pour cela, Il réalise des sondages “sortie des urnes” auprès d’électeurs à la sortie de bureaux de vote. </a:t>
            </a:r>
          </a:p>
          <a:p>
            <a:pPr algn="just" fontAlgn="base">
              <a:lnSpc>
                <a:spcPct val="170000"/>
              </a:lnSpc>
              <a:buNone/>
            </a:pPr>
            <a:r>
              <a:rPr lang="fr-FR" sz="4000" b="1" dirty="0" smtClean="0">
                <a:latin typeface="Times New Roman" pitchFamily="18" charset="0"/>
                <a:cs typeface="Times New Roman" pitchFamily="18" charset="0"/>
              </a:rPr>
              <a:t>Quelle méthode d’échantillonnage a-t-on utilisé ?</a:t>
            </a:r>
          </a:p>
          <a:p>
            <a:pPr algn="just" fontAlgn="base">
              <a:lnSpc>
                <a:spcPct val="170000"/>
              </a:lnSpc>
            </a:pPr>
            <a:r>
              <a:rPr lang="fr-FR" sz="4000" dirty="0" smtClean="0">
                <a:latin typeface="Times New Roman" pitchFamily="18" charset="0"/>
                <a:cs typeface="Times New Roman" pitchFamily="18" charset="0"/>
              </a:rPr>
              <a:t>Échantillonnage aléatoire simple</a:t>
            </a:r>
          </a:p>
          <a:p>
            <a:pPr algn="just" fontAlgn="base">
              <a:lnSpc>
                <a:spcPct val="170000"/>
              </a:lnSpc>
            </a:pPr>
            <a:r>
              <a:rPr lang="fr-FR" sz="4000" dirty="0" smtClean="0">
                <a:latin typeface="Times New Roman" pitchFamily="18" charset="0"/>
                <a:cs typeface="Times New Roman" pitchFamily="18" charset="0"/>
              </a:rPr>
              <a:t>Échantillonnage aléatoire stratifié</a:t>
            </a:r>
          </a:p>
          <a:p>
            <a:pPr algn="just" fontAlgn="base">
              <a:lnSpc>
                <a:spcPct val="170000"/>
              </a:lnSpc>
            </a:pPr>
            <a:r>
              <a:rPr lang="fr-FR" sz="4000" dirty="0" smtClean="0">
                <a:latin typeface="Times New Roman" pitchFamily="18" charset="0"/>
                <a:cs typeface="Times New Roman" pitchFamily="18" charset="0"/>
              </a:rPr>
              <a:t>Échantillonnage aléatoire par grappes</a:t>
            </a:r>
          </a:p>
          <a:p>
            <a:pPr algn="just" fontAlgn="base">
              <a:lnSpc>
                <a:spcPct val="170000"/>
              </a:lnSpc>
            </a:pPr>
            <a:r>
              <a:rPr lang="fr-FR" sz="4000" dirty="0" smtClean="0">
                <a:latin typeface="Times New Roman" pitchFamily="18" charset="0"/>
                <a:cs typeface="Times New Roman" pitchFamily="18" charset="0"/>
              </a:rPr>
              <a:t>Échantillonnage aléatoire systématique</a:t>
            </a:r>
          </a:p>
          <a:p>
            <a:pPr algn="just" fontAlgn="base">
              <a:lnSpc>
                <a:spcPct val="170000"/>
              </a:lnSpc>
            </a:pPr>
            <a:r>
              <a:rPr lang="fr-FR" sz="4000" dirty="0" smtClean="0">
                <a:latin typeface="Times New Roman" pitchFamily="18" charset="0"/>
                <a:cs typeface="Times New Roman" pitchFamily="18" charset="0"/>
              </a:rPr>
              <a:t>Échantillonnage à plusieurs degrés</a:t>
            </a:r>
          </a:p>
          <a:p>
            <a:pPr algn="just">
              <a:lnSpc>
                <a:spcPct val="170000"/>
              </a:lnSpc>
              <a:buNone/>
            </a:pPr>
            <a:r>
              <a:rPr lang="fr-FR" sz="4000" i="1" dirty="0" smtClean="0">
                <a:latin typeface="Times New Roman" pitchFamily="18" charset="0"/>
                <a:cs typeface="Times New Roman" pitchFamily="18" charset="0"/>
              </a:rPr>
              <a:t>Il s’agit d’un sondages à deux degrés, le premier degré consistant à choisir les bureaux de vote où opéreront les enquêteurs.</a:t>
            </a:r>
            <a:endParaRPr lang="fr-FR" sz="4000" i="1" dirty="0">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pic>
        <p:nvPicPr>
          <p:cNvPr id="12" name="Picture 12" descr="Résultat de recherche d'images pour &quot;check in red&quot;"/>
          <p:cNvPicPr>
            <a:picLocks noChangeAspect="1" noChangeArrowheads="1"/>
          </p:cNvPicPr>
          <p:nvPr/>
        </p:nvPicPr>
        <p:blipFill>
          <a:blip r:embed="rId2" cstate="print"/>
          <a:srcRect/>
          <a:stretch>
            <a:fillRect/>
          </a:stretch>
        </p:blipFill>
        <p:spPr bwMode="auto">
          <a:xfrm>
            <a:off x="3857620" y="5429264"/>
            <a:ext cx="571504" cy="571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slide(fromBottom)">
                                      <p:cBhvr>
                                        <p:cTn id="1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929198"/>
          </a:xfrm>
        </p:spPr>
        <p:txBody>
          <a:bodyPr>
            <a:normAutofit fontScale="70000" lnSpcReduction="20000"/>
          </a:bodyPr>
          <a:lstStyle/>
          <a:p>
            <a:pPr algn="ctr">
              <a:buNone/>
            </a:pPr>
            <a:r>
              <a:rPr lang="fr-FR" sz="4000" b="1" dirty="0" smtClean="0">
                <a:latin typeface="Times New Roman" pitchFamily="18" charset="0"/>
                <a:cs typeface="Times New Roman" pitchFamily="18" charset="0"/>
              </a:rPr>
              <a:t>2.Phase de planification </a:t>
            </a:r>
          </a:p>
          <a:p>
            <a:pPr>
              <a:buNone/>
            </a:pPr>
            <a:r>
              <a:rPr lang="fr-FR" sz="2900" b="1" dirty="0" smtClean="0">
                <a:solidFill>
                  <a:srgbClr val="C00000"/>
                </a:solidFill>
                <a:latin typeface="Times New Roman" pitchFamily="18" charset="0"/>
                <a:cs typeface="Times New Roman" pitchFamily="18" charset="0"/>
              </a:rPr>
              <a:t>Techniques d’échantillonnage non probabiliste </a:t>
            </a:r>
          </a:p>
          <a:p>
            <a:pPr algn="just">
              <a:lnSpc>
                <a:spcPct val="170000"/>
              </a:lnSpc>
            </a:pPr>
            <a:r>
              <a:rPr lang="fr-FR" sz="2600" dirty="0" smtClean="0">
                <a:latin typeface="Times New Roman" pitchFamily="18" charset="0"/>
                <a:cs typeface="Times New Roman" pitchFamily="18" charset="0"/>
              </a:rPr>
              <a:t>L'échantillonnage non probabiliste repose sur un choix arbitraire des unités: c’est l’enquêteur qui choisit les unités et non le hasard. L'enquêteur dispose  donc d'une certaine liberté dans le choix des unités statistiques, ce qui risque d'entraîner des biais. </a:t>
            </a:r>
          </a:p>
          <a:p>
            <a:pPr algn="just">
              <a:lnSpc>
                <a:spcPct val="170000"/>
              </a:lnSpc>
            </a:pPr>
            <a:r>
              <a:rPr lang="fr-FR" sz="2600" dirty="0" smtClean="0">
                <a:latin typeface="Times New Roman" pitchFamily="18" charset="0"/>
                <a:cs typeface="Times New Roman" pitchFamily="18" charset="0"/>
              </a:rPr>
              <a:t>En ce sens, il serait donc aventureux de généraliser les résultats obtenus pour l’échantillon à toute la population. Malgré cela, ces méthodes sont souvent utilisées dans certaines situations: pour réduire les coûts;  pour l’analyse des petits échantillons ou quand il est impossible ou non envisageable d’utiliser la méthode aléatoire. </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929198"/>
          </a:xfrm>
        </p:spPr>
        <p:txBody>
          <a:bodyPr>
            <a:normAutofit fontScale="77500" lnSpcReduction="20000"/>
          </a:bodyPr>
          <a:lstStyle/>
          <a:p>
            <a:pPr algn="ctr">
              <a:buNone/>
            </a:pPr>
            <a:r>
              <a:rPr lang="fr-FR" sz="2800" b="1" dirty="0" smtClean="0">
                <a:latin typeface="Times New Roman" pitchFamily="18" charset="0"/>
                <a:cs typeface="Times New Roman" pitchFamily="18" charset="0"/>
              </a:rPr>
              <a:t>2.Phase de planification </a:t>
            </a:r>
          </a:p>
          <a:p>
            <a:pPr>
              <a:buNone/>
            </a:pPr>
            <a:r>
              <a:rPr lang="fr-FR" sz="2400" b="1" dirty="0" smtClean="0">
                <a:solidFill>
                  <a:srgbClr val="C00000"/>
                </a:solidFill>
                <a:latin typeface="Times New Roman" pitchFamily="18" charset="0"/>
                <a:cs typeface="Times New Roman" pitchFamily="18" charset="0"/>
              </a:rPr>
              <a:t>Techniques d’échantillonnage non probabiliste </a:t>
            </a:r>
          </a:p>
          <a:p>
            <a:pPr algn="just">
              <a:lnSpc>
                <a:spcPct val="170000"/>
              </a:lnSpc>
            </a:pPr>
            <a:r>
              <a:rPr lang="fr-FR" sz="2600" b="1" dirty="0" smtClean="0">
                <a:latin typeface="Times New Roman" pitchFamily="18" charset="0"/>
                <a:cs typeface="Times New Roman" pitchFamily="18" charset="0"/>
              </a:rPr>
              <a:t>Avantages</a:t>
            </a:r>
            <a:r>
              <a:rPr lang="fr-FR" sz="2600" dirty="0" smtClean="0">
                <a:latin typeface="Times New Roman" pitchFamily="18" charset="0"/>
                <a:cs typeface="Times New Roman" pitchFamily="18" charset="0"/>
              </a:rPr>
              <a:t>: Ils sont rapides à effectuer et ne coûtent pas cher. Ils sont surtout utilisés dans les études exploratoires, les sondages d'opinion, les enquêtes de consommation ou de comportement….. Cette méthode ne nécessite pas une base de sondage.</a:t>
            </a:r>
          </a:p>
          <a:p>
            <a:pPr algn="just">
              <a:lnSpc>
                <a:spcPct val="170000"/>
              </a:lnSpc>
            </a:pPr>
            <a:r>
              <a:rPr lang="fr-FR" sz="2600" b="1" dirty="0" smtClean="0">
                <a:latin typeface="Times New Roman" pitchFamily="18" charset="0"/>
                <a:cs typeface="Times New Roman" pitchFamily="18" charset="0"/>
              </a:rPr>
              <a:t>Inconvénients</a:t>
            </a:r>
            <a:r>
              <a:rPr lang="fr-FR" sz="2600" dirty="0" smtClean="0">
                <a:latin typeface="Times New Roman" pitchFamily="18" charset="0"/>
                <a:cs typeface="Times New Roman" pitchFamily="18" charset="0"/>
              </a:rPr>
              <a:t>: Risque d'être moins représentatif de la population : On ne peut mesurer la fiabilité d'un échantillonnage non probabiliste; c’est la raison pour laquelle les statisticiens hésitent à utiliser cette méthode d'échantillonnage parce qu'il n'existe aucun moyen de mesurer la précision des échantillons en découlant. </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6" name="ZoneTexte 5"/>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7" name="ZoneTexte 6"/>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8" name="ZoneTexte 7"/>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9" name="ZoneTexte 8"/>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10" name="Flèche droite 9"/>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2" name="Flèche droite 11"/>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20" name="Espace réservé du contenu 2"/>
          <p:cNvSpPr>
            <a:spLocks noGrp="1"/>
          </p:cNvSpPr>
          <p:nvPr>
            <p:ph idx="1"/>
          </p:nvPr>
        </p:nvSpPr>
        <p:spPr>
          <a:xfrm>
            <a:off x="457200" y="1928802"/>
            <a:ext cx="8229600" cy="4197361"/>
          </a:xfrm>
        </p:spPr>
        <p:txBody>
          <a:bodyPr>
            <a:normAutofit lnSpcReduction="10000"/>
          </a:bodyPr>
          <a:lstStyle/>
          <a:p>
            <a:pPr algn="ctr">
              <a:buNone/>
            </a:pPr>
            <a:r>
              <a:rPr lang="fr-FR" sz="2800" b="1" dirty="0" smtClean="0">
                <a:latin typeface="Times New Roman" pitchFamily="18" charset="0"/>
                <a:cs typeface="Times New Roman" pitchFamily="18" charset="0"/>
              </a:rPr>
              <a:t>2.Phase de planification </a:t>
            </a:r>
          </a:p>
          <a:p>
            <a:pPr>
              <a:buNone/>
            </a:pPr>
            <a:r>
              <a:rPr lang="fr-FR" sz="2400" b="1" dirty="0" smtClean="0">
                <a:solidFill>
                  <a:srgbClr val="C00000"/>
                </a:solidFill>
                <a:latin typeface="Times New Roman" pitchFamily="18" charset="0"/>
                <a:cs typeface="Times New Roman" pitchFamily="18" charset="0"/>
              </a:rPr>
              <a:t>Techniques d’échantillonnage non probabiliste </a:t>
            </a:r>
          </a:p>
          <a:p>
            <a:endParaRPr lang="fr-FR" sz="2000" dirty="0" smtClean="0"/>
          </a:p>
          <a:p>
            <a:pPr algn="just">
              <a:lnSpc>
                <a:spcPct val="150000"/>
              </a:lnSpc>
            </a:pPr>
            <a:r>
              <a:rPr lang="fr-FR" sz="2400" dirty="0" smtClean="0">
                <a:latin typeface="Times New Roman" pitchFamily="18" charset="0"/>
                <a:cs typeface="Times New Roman" pitchFamily="18" charset="0"/>
              </a:rPr>
              <a:t>Échantillonnage de convenance.</a:t>
            </a:r>
          </a:p>
          <a:p>
            <a:pPr algn="just">
              <a:lnSpc>
                <a:spcPct val="150000"/>
              </a:lnSpc>
            </a:pPr>
            <a:r>
              <a:rPr lang="fr-FR" sz="2400" dirty="0" smtClean="0">
                <a:latin typeface="Times New Roman" pitchFamily="18" charset="0"/>
                <a:cs typeface="Times New Roman" pitchFamily="18" charset="0"/>
              </a:rPr>
              <a:t>Échantillonnage de volontaires.</a:t>
            </a:r>
          </a:p>
          <a:p>
            <a:pPr algn="just">
              <a:lnSpc>
                <a:spcPct val="150000"/>
              </a:lnSpc>
            </a:pPr>
            <a:r>
              <a:rPr lang="fr-FR" sz="2400" dirty="0" smtClean="0">
                <a:latin typeface="Times New Roman" pitchFamily="18" charset="0"/>
                <a:cs typeface="Times New Roman" pitchFamily="18" charset="0"/>
              </a:rPr>
              <a:t>Échantillonnage selon le jugement. </a:t>
            </a:r>
          </a:p>
          <a:p>
            <a:pPr algn="just">
              <a:lnSpc>
                <a:spcPct val="150000"/>
              </a:lnSpc>
            </a:pPr>
            <a:r>
              <a:rPr lang="fr-FR" sz="2400" dirty="0" smtClean="0">
                <a:latin typeface="Times New Roman" pitchFamily="18" charset="0"/>
                <a:cs typeface="Times New Roman" pitchFamily="18" charset="0"/>
              </a:rPr>
              <a:t>Échantillonnage boule de neige. </a:t>
            </a:r>
          </a:p>
          <a:p>
            <a:pPr algn="just">
              <a:lnSpc>
                <a:spcPct val="150000"/>
              </a:lnSpc>
            </a:pPr>
            <a:r>
              <a:rPr lang="fr-FR" sz="2400" dirty="0" smtClean="0">
                <a:latin typeface="Times New Roman" pitchFamily="18" charset="0"/>
                <a:cs typeface="Times New Roman" pitchFamily="18" charset="0"/>
              </a:rPr>
              <a:t>Échantillonnage par quotas.</a:t>
            </a:r>
          </a:p>
          <a:p>
            <a:pPr algn="just">
              <a:lnSpc>
                <a:spcPct val="150000"/>
              </a:lnSpc>
              <a:buNone/>
            </a:pPr>
            <a:endParaRPr lang="fr-FR" sz="2400" dirty="0" smtClean="0"/>
          </a:p>
          <a:p>
            <a:endParaRPr lang="fr-FR"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4714908"/>
          </a:xfrm>
        </p:spPr>
        <p:txBody>
          <a:bodyPr>
            <a:normAutofit fontScale="70000" lnSpcReduction="20000"/>
          </a:bodyPr>
          <a:lstStyle/>
          <a:p>
            <a:pPr algn="ctr">
              <a:buNone/>
            </a:pPr>
            <a:r>
              <a:rPr lang="fr-FR" sz="2600" b="1" dirty="0" smtClean="0">
                <a:latin typeface="Times New Roman" pitchFamily="18" charset="0"/>
                <a:cs typeface="Times New Roman" pitchFamily="18" charset="0"/>
              </a:rPr>
              <a:t>2.Phase de planification </a:t>
            </a:r>
          </a:p>
          <a:p>
            <a:pPr>
              <a:buNone/>
            </a:pPr>
            <a:r>
              <a:rPr lang="fr-FR" sz="2600" b="1" dirty="0" smtClean="0">
                <a:solidFill>
                  <a:srgbClr val="C00000"/>
                </a:solidFill>
                <a:latin typeface="Times New Roman" pitchFamily="18" charset="0"/>
                <a:cs typeface="Times New Roman" pitchFamily="18" charset="0"/>
              </a:rPr>
              <a:t>Échantillonnage de convenance </a:t>
            </a:r>
          </a:p>
          <a:p>
            <a:pPr algn="just">
              <a:lnSpc>
                <a:spcPct val="150000"/>
              </a:lnSpc>
            </a:pPr>
            <a:r>
              <a:rPr lang="fr-FR" sz="2600" dirty="0" smtClean="0">
                <a:latin typeface="Times New Roman" pitchFamily="18" charset="0"/>
                <a:cs typeface="Times New Roman" pitchFamily="18" charset="0"/>
              </a:rPr>
              <a:t>L’échantillon est constitué en choisissant les individus (appelés aussi unités statistiques) disponibles pour des raisons pratiques d’accessibilité et de coût et non de manière aléatoire. Généralement, ce sont des individus qui se présentent à un endroit donné à un moment donné L'échantillon est obtenu sans méthode particulière.</a:t>
            </a:r>
          </a:p>
          <a:p>
            <a:pPr algn="just">
              <a:lnSpc>
                <a:spcPct val="150000"/>
              </a:lnSpc>
            </a:pPr>
            <a:r>
              <a:rPr lang="fr-FR" sz="2600" dirty="0" smtClean="0">
                <a:latin typeface="Times New Roman" pitchFamily="18" charset="0"/>
                <a:cs typeface="Times New Roman" pitchFamily="18" charset="0"/>
              </a:rPr>
              <a:t> </a:t>
            </a:r>
            <a:r>
              <a:rPr lang="fr-FR" sz="2600" i="1" dirty="0" smtClean="0">
                <a:latin typeface="Times New Roman" pitchFamily="18" charset="0"/>
                <a:cs typeface="Times New Roman" pitchFamily="18" charset="0"/>
              </a:rPr>
              <a:t>Exemple: les études d’opinion réalisées dans la rue: Un enquêteur interroge les passants de la rue où il se trouve.</a:t>
            </a:r>
          </a:p>
          <a:p>
            <a:pPr algn="just">
              <a:lnSpc>
                <a:spcPct val="150000"/>
              </a:lnSpc>
            </a:pPr>
            <a:r>
              <a:rPr lang="fr-FR" sz="2600" dirty="0" smtClean="0">
                <a:latin typeface="Times New Roman" pitchFamily="18" charset="0"/>
                <a:cs typeface="Times New Roman" pitchFamily="18" charset="0"/>
              </a:rPr>
              <a:t>L’avantage de cette méthode est qu’elle est facile, simple et rapide à appliquer. Elle est également moins couteuse. Néanmoins, cette méthode offre moins de garantie : L'étude sera certainement biaisée, l'échantillon de convenance ne sera pas forcément un échantillon représentatif.</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14282" y="1857364"/>
            <a:ext cx="8572560" cy="5000636"/>
          </a:xfrm>
        </p:spPr>
        <p:txBody>
          <a:bodyPr>
            <a:normAutofit fontScale="32500" lnSpcReduction="20000"/>
          </a:bodyPr>
          <a:lstStyle/>
          <a:p>
            <a:pPr algn="ctr">
              <a:buNone/>
            </a:pPr>
            <a:r>
              <a:rPr lang="fr-FR" sz="4900" b="1" dirty="0" smtClean="0">
                <a:latin typeface="Times New Roman" pitchFamily="18" charset="0"/>
                <a:cs typeface="Times New Roman" pitchFamily="18" charset="0"/>
              </a:rPr>
              <a:t>2.Phase de planification </a:t>
            </a:r>
          </a:p>
          <a:p>
            <a:pPr>
              <a:buNone/>
            </a:pPr>
            <a:r>
              <a:rPr lang="fr-FR" sz="4900" b="1" dirty="0" smtClean="0">
                <a:solidFill>
                  <a:srgbClr val="C00000"/>
                </a:solidFill>
                <a:latin typeface="Times New Roman" pitchFamily="18" charset="0"/>
                <a:cs typeface="Times New Roman" pitchFamily="18" charset="0"/>
              </a:rPr>
              <a:t>Échantillonnage de volontaires </a:t>
            </a:r>
          </a:p>
          <a:p>
            <a:pPr algn="just">
              <a:lnSpc>
                <a:spcPct val="170000"/>
              </a:lnSpc>
            </a:pPr>
            <a:r>
              <a:rPr lang="fr-FR" sz="4600" dirty="0" smtClean="0">
                <a:latin typeface="Times New Roman" pitchFamily="18" charset="0"/>
                <a:cs typeface="Times New Roman" pitchFamily="18" charset="0"/>
              </a:rPr>
              <a:t>Cette technique consiste à faire appel à des volontaires pour constituer l’échantillon: des individus offrent volontairement leurs services pour l'étude dont il est question.</a:t>
            </a:r>
          </a:p>
          <a:p>
            <a:pPr algn="just">
              <a:lnSpc>
                <a:spcPct val="170000"/>
              </a:lnSpc>
            </a:pPr>
            <a:r>
              <a:rPr lang="fr-FR" sz="4600" dirty="0" smtClean="0">
                <a:latin typeface="Times New Roman" pitchFamily="18" charset="0"/>
                <a:cs typeface="Times New Roman" pitchFamily="18" charset="0"/>
              </a:rPr>
              <a:t>On procède par appel à participation soit  par annonces dans les journaux locaux ou nationaux et/ou d’un dépliant distribué, soit par télé, internet….</a:t>
            </a:r>
          </a:p>
          <a:p>
            <a:pPr algn="just">
              <a:lnSpc>
                <a:spcPct val="170000"/>
              </a:lnSpc>
            </a:pPr>
            <a:r>
              <a:rPr lang="fr-FR" sz="4600" dirty="0" smtClean="0">
                <a:latin typeface="Times New Roman" pitchFamily="18" charset="0"/>
                <a:cs typeface="Times New Roman" pitchFamily="18" charset="0"/>
              </a:rPr>
              <a:t>Exemple des expériences médicales ou psychologiques: Il serait difficile et contraire à l'éthique dans le cadre d'expériences psychologiques ou d'essais de produits pharmaceutiques (de tests de médicaments) de recruter au hasard pour y participer des gens du grand public.  On prélève donc l'échantillon à partir d'un groupe de volontaires.  Cette participation peut s’offrir en contrepartie d’une compensation, surtout si le processus d’étude est long, exigeant ou désagréable.</a:t>
            </a:r>
          </a:p>
          <a:p>
            <a:pPr algn="just">
              <a:lnSpc>
                <a:spcPct val="170000"/>
              </a:lnSpc>
            </a:pPr>
            <a:r>
              <a:rPr lang="fr-FR" sz="4600" dirty="0" smtClean="0">
                <a:latin typeface="Times New Roman" pitchFamily="18" charset="0"/>
                <a:cs typeface="Times New Roman" pitchFamily="18" charset="0"/>
              </a:rPr>
              <a:t>L’avantage de cette méthode est qu’elle est attractive du point de vue de l'éthique et utile pour les phases exploratoires. Par contre la non représentativité reste toujours un inconvénient</a:t>
            </a:r>
            <a:r>
              <a:rPr lang="fr-FR" sz="3300" dirty="0" smtClean="0">
                <a:latin typeface="Times New Roman" pitchFamily="18" charset="0"/>
                <a:cs typeface="Times New Roman" pitchFamily="18" charset="0"/>
              </a:rPr>
              <a:t>. </a:t>
            </a:r>
            <a:endParaRPr lang="fr-FR" sz="3300" dirty="0">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QUALITATIVE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6" name="Espace réservé du contenu 5"/>
          <p:cNvSpPr>
            <a:spLocks noGrp="1"/>
          </p:cNvSpPr>
          <p:nvPr>
            <p:ph idx="1"/>
          </p:nvPr>
        </p:nvSpPr>
        <p:spPr/>
        <p:txBody>
          <a:bodyPr>
            <a:normAutofit lnSpcReduction="10000"/>
          </a:bodyPr>
          <a:lstStyle/>
          <a:p>
            <a:pPr algn="just">
              <a:lnSpc>
                <a:spcPct val="150000"/>
              </a:lnSpc>
            </a:pPr>
            <a:r>
              <a:rPr lang="fr-FR" sz="2000" dirty="0" smtClean="0">
                <a:solidFill>
                  <a:schemeClr val="dk1"/>
                </a:solidFill>
                <a:latin typeface="Times New Roman" pitchFamily="18" charset="0"/>
                <a:cs typeface="Times New Roman" pitchFamily="18" charset="0"/>
              </a:rPr>
              <a:t>L‘enquête </a:t>
            </a:r>
            <a:r>
              <a:rPr lang="fr-FR" sz="2000" dirty="0">
                <a:solidFill>
                  <a:schemeClr val="dk1"/>
                </a:solidFill>
                <a:latin typeface="Times New Roman" pitchFamily="18" charset="0"/>
                <a:cs typeface="Times New Roman" pitchFamily="18" charset="0"/>
              </a:rPr>
              <a:t>qualitative permet d'explorer l'univers d'un produit ou d'un service, sa perception par les consommateurs, les valeurs associées.</a:t>
            </a:r>
          </a:p>
          <a:p>
            <a:pPr algn="just">
              <a:lnSpc>
                <a:spcPct val="150000"/>
              </a:lnSpc>
            </a:pPr>
            <a:r>
              <a:rPr lang="fr-FR" sz="2000" dirty="0" smtClean="0">
                <a:solidFill>
                  <a:schemeClr val="dk1"/>
                </a:solidFill>
                <a:latin typeface="Times New Roman" pitchFamily="18" charset="0"/>
                <a:cs typeface="Times New Roman" pitchFamily="18" charset="0"/>
              </a:rPr>
              <a:t>L‘enquête </a:t>
            </a:r>
            <a:r>
              <a:rPr lang="fr-FR" sz="2000" dirty="0">
                <a:solidFill>
                  <a:schemeClr val="dk1"/>
                </a:solidFill>
                <a:latin typeface="Times New Roman" pitchFamily="18" charset="0"/>
                <a:cs typeface="Times New Roman" pitchFamily="18" charset="0"/>
              </a:rPr>
              <a:t>qualitative est employée pour s'approprier un sujet, saisir ce qui le caractérise, évaluer, pondérer et comprendre des besoins, des comportements, des attitudes de consommation, ou récolter suffisamment d'informations avant de lancer une opération d'analyse de grande envergure.</a:t>
            </a:r>
          </a:p>
          <a:p>
            <a:pPr algn="just">
              <a:lnSpc>
                <a:spcPct val="150000"/>
              </a:lnSpc>
            </a:pPr>
            <a:r>
              <a:rPr lang="fr-FR" sz="2000" dirty="0">
                <a:solidFill>
                  <a:schemeClr val="dk1"/>
                </a:solidFill>
                <a:latin typeface="Times New Roman" pitchFamily="18" charset="0"/>
                <a:cs typeface="Times New Roman" pitchFamily="18" charset="0"/>
              </a:rPr>
              <a:t>Elle est intéressante pour recueillir le ressenti de la cible quant à de nouveaux produits et services, par exemple. Ces </a:t>
            </a:r>
            <a:r>
              <a:rPr lang="fr-FR" sz="2000" dirty="0" smtClean="0">
                <a:solidFill>
                  <a:schemeClr val="dk1"/>
                </a:solidFill>
                <a:latin typeface="Times New Roman" pitchFamily="18" charset="0"/>
                <a:cs typeface="Times New Roman" pitchFamily="18" charset="0"/>
              </a:rPr>
              <a:t>enquêtes </a:t>
            </a:r>
            <a:r>
              <a:rPr lang="fr-FR" sz="2000" dirty="0">
                <a:solidFill>
                  <a:schemeClr val="dk1"/>
                </a:solidFill>
                <a:latin typeface="Times New Roman" pitchFamily="18" charset="0"/>
                <a:cs typeface="Times New Roman" pitchFamily="18" charset="0"/>
              </a:rPr>
              <a:t>sont également utiles pour tester un questionnaire.</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929198"/>
          </a:xfrm>
        </p:spPr>
        <p:txBody>
          <a:bodyPr>
            <a:normAutofit lnSpcReduction="10000"/>
          </a:bodyPr>
          <a:lstStyle/>
          <a:p>
            <a:pPr algn="ctr">
              <a:buNone/>
            </a:pPr>
            <a:r>
              <a:rPr lang="fr-FR" sz="20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Échantillonnage selon le jugement</a:t>
            </a:r>
          </a:p>
          <a:p>
            <a:pPr algn="just">
              <a:lnSpc>
                <a:spcPct val="150000"/>
              </a:lnSpc>
            </a:pPr>
            <a:r>
              <a:rPr lang="fr-FR" sz="1800" dirty="0" smtClean="0">
                <a:latin typeface="Times New Roman" pitchFamily="18" charset="0"/>
                <a:cs typeface="Times New Roman" pitchFamily="18" charset="0"/>
              </a:rPr>
              <a:t>Le choix des individus est basé sur le jugement du chercheur par rapport à leur caractère typique ou atypique. On sélectionne ces individus en fonction de l’idée qu’on se fait de la composition de la population. La question cruciale dans ce cas est l'objectivité : Dans quelle mesure peut-on se fier à son jugement pour en arriver à un échantillon typique?</a:t>
            </a:r>
          </a:p>
          <a:p>
            <a:pPr algn="just">
              <a:lnSpc>
                <a:spcPct val="150000"/>
              </a:lnSpc>
            </a:pPr>
            <a:r>
              <a:rPr lang="fr-FR" sz="1800" dirty="0" smtClean="0">
                <a:latin typeface="Times New Roman" pitchFamily="18" charset="0"/>
                <a:cs typeface="Times New Roman" pitchFamily="18" charset="0"/>
              </a:rPr>
              <a:t>L'échantillonnage au jugé est exposé aux préjugés du chercheur et est peut-être encore davantage biaisé que l'échantillonnage de convenance. Étant donné que l'échantillonnage au jugé reflète toutes les idées préconçues que risque d'avoir le chercheur, il peut y avoir introduction de biais importants si ces idées sont inexactes.</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2" name="Espace réservé du contenu 2"/>
          <p:cNvSpPr>
            <a:spLocks noGrp="1"/>
          </p:cNvSpPr>
          <p:nvPr>
            <p:ph idx="1"/>
          </p:nvPr>
        </p:nvSpPr>
        <p:spPr>
          <a:xfrm>
            <a:off x="457200" y="1928802"/>
            <a:ext cx="8229600" cy="4929198"/>
          </a:xfrm>
        </p:spPr>
        <p:txBody>
          <a:bodyPr>
            <a:normAutofit/>
          </a:bodyPr>
          <a:lstStyle/>
          <a:p>
            <a:pPr algn="ctr">
              <a:buNone/>
            </a:pPr>
            <a:r>
              <a:rPr lang="fr-FR" sz="20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Échantillonnage selon le jugement</a:t>
            </a:r>
          </a:p>
          <a:p>
            <a:pPr algn="just">
              <a:lnSpc>
                <a:spcPct val="150000"/>
              </a:lnSpc>
            </a:pPr>
            <a:r>
              <a:rPr lang="fr-FR" sz="2000" dirty="0" smtClean="0">
                <a:latin typeface="Times New Roman" pitchFamily="18" charset="0"/>
                <a:cs typeface="Times New Roman" pitchFamily="18" charset="0"/>
              </a:rPr>
              <a:t>Les chercheurs utilisent souvent cette méthode dans le cadre d'études préparatoires comme des tests préalables de questionnaires et des discussions en groupe.  Elle permet également d'étudier des phénomènes rares.</a:t>
            </a:r>
          </a:p>
          <a:p>
            <a:pPr algn="just">
              <a:lnSpc>
                <a:spcPct val="150000"/>
              </a:lnSpc>
            </a:pPr>
            <a:r>
              <a:rPr lang="fr-FR" sz="2000" dirty="0" smtClean="0">
                <a:latin typeface="Times New Roman" pitchFamily="18" charset="0"/>
                <a:cs typeface="Times New Roman" pitchFamily="18" charset="0"/>
              </a:rPr>
              <a:t>La réduction du coût et du temps qu'exige l'acquisition de l'échantillon est l'un des avantages de l'échantillonnage au jugé. Le manque de représentativité de l'ensemble de la population est  son inconvénient.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slide(fromBottom)">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slide(fromBottom)">
                                      <p:cBhvr>
                                        <p:cTn id="1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5000636"/>
          </a:xfrm>
        </p:spPr>
        <p:txBody>
          <a:bodyPr>
            <a:normAutofit fontScale="70000" lnSpcReduction="20000"/>
          </a:bodyPr>
          <a:lstStyle/>
          <a:p>
            <a:pPr algn="ctr">
              <a:buNone/>
            </a:pPr>
            <a:r>
              <a:rPr lang="fr-FR" sz="2900" b="1" dirty="0" smtClean="0">
                <a:latin typeface="Times New Roman" pitchFamily="18" charset="0"/>
                <a:cs typeface="Times New Roman" pitchFamily="18" charset="0"/>
              </a:rPr>
              <a:t>2.Phase de planification </a:t>
            </a:r>
          </a:p>
          <a:p>
            <a:pPr>
              <a:buNone/>
            </a:pPr>
            <a:r>
              <a:rPr lang="fr-FR" sz="2900" b="1" dirty="0" smtClean="0">
                <a:solidFill>
                  <a:srgbClr val="C00000"/>
                </a:solidFill>
                <a:latin typeface="Times New Roman" pitchFamily="18" charset="0"/>
                <a:cs typeface="Times New Roman" pitchFamily="18" charset="0"/>
              </a:rPr>
              <a:t>Échantillonnage boule de neige </a:t>
            </a:r>
          </a:p>
          <a:p>
            <a:pPr algn="just">
              <a:lnSpc>
                <a:spcPct val="170000"/>
              </a:lnSpc>
            </a:pPr>
            <a:r>
              <a:rPr lang="fr-FR" sz="2600" dirty="0" smtClean="0">
                <a:latin typeface="Times New Roman" pitchFamily="18" charset="0"/>
                <a:cs typeface="Times New Roman" pitchFamily="18" charset="0"/>
              </a:rPr>
              <a:t>L’échantillon est construit progressivement sur proposition des individus sondés.</a:t>
            </a:r>
          </a:p>
          <a:p>
            <a:pPr algn="just">
              <a:lnSpc>
                <a:spcPct val="170000"/>
              </a:lnSpc>
            </a:pPr>
            <a:r>
              <a:rPr lang="fr-FR" sz="2600" dirty="0" smtClean="0">
                <a:latin typeface="Times New Roman" pitchFamily="18" charset="0"/>
                <a:cs typeface="Times New Roman" pitchFamily="18" charset="0"/>
              </a:rPr>
              <a:t>Appelée également échantillon par réseau, cette méthode est utile dans le cas de la rareté des unités d’échantillonnage ou de l’absence d’un cadre d’échantillonnage valide.</a:t>
            </a:r>
          </a:p>
          <a:p>
            <a:pPr algn="just">
              <a:lnSpc>
                <a:spcPct val="170000"/>
              </a:lnSpc>
            </a:pPr>
            <a:r>
              <a:rPr lang="fr-FR" sz="2600" dirty="0" smtClean="0">
                <a:latin typeface="Times New Roman" pitchFamily="18" charset="0"/>
                <a:cs typeface="Times New Roman" pitchFamily="18" charset="0"/>
              </a:rPr>
              <a:t> On demande à un répondant de nous référer ou de nous proposer  une autre personne qui présente les mêmes caractéristiques que les siennes. </a:t>
            </a:r>
          </a:p>
          <a:p>
            <a:pPr algn="just">
              <a:lnSpc>
                <a:spcPct val="170000"/>
              </a:lnSpc>
            </a:pPr>
            <a:r>
              <a:rPr lang="fr-FR" sz="2600" dirty="0" smtClean="0">
                <a:latin typeface="Times New Roman" pitchFamily="18" charset="0"/>
                <a:cs typeface="Times New Roman" pitchFamily="18" charset="0"/>
              </a:rPr>
              <a:t>Processus: On interroge un premier sous-groupe de la population, qui identifie d'autres membres du groupe, lesquels, interrogés à leur tour, désignent d'autres personnes appartenant à la population, et ainsi de suite.</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,n,;!</a:t>
            </a:r>
            <a:endParaRPr lang="fr-FR" dirty="0"/>
          </a:p>
        </p:txBody>
      </p:sp>
      <p:sp>
        <p:nvSpPr>
          <p:cNvPr id="3" name="Espace réservé du contenu 2"/>
          <p:cNvSpPr>
            <a:spLocks noGrp="1"/>
          </p:cNvSpPr>
          <p:nvPr>
            <p:ph idx="1"/>
          </p:nvPr>
        </p:nvSpPr>
        <p:spPr>
          <a:xfrm>
            <a:off x="457200" y="1928802"/>
            <a:ext cx="8229600" cy="4197361"/>
          </a:xfrm>
        </p:spPr>
        <p:txBody>
          <a:bodyPr/>
          <a:lstStyle/>
          <a:p>
            <a:pPr algn="ctr">
              <a:buNone/>
            </a:pPr>
            <a:r>
              <a:rPr lang="fr-FR" sz="20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Échantillonnage boule de neige </a:t>
            </a:r>
          </a:p>
          <a:p>
            <a:pPr algn="just">
              <a:lnSpc>
                <a:spcPct val="150000"/>
              </a:lnSpc>
            </a:pPr>
            <a:r>
              <a:rPr lang="fr-FR" sz="2000" dirty="0" smtClean="0">
                <a:latin typeface="Times New Roman" pitchFamily="18" charset="0"/>
                <a:cs typeface="Times New Roman" pitchFamily="18" charset="0"/>
              </a:rPr>
              <a:t>Cette méthode est souvent utilisée dans les enquêtes qualitatives (exemple  des enquêtes sociologiques). Elle est guidée par des réflexions théoriques et moins couteuse.</a:t>
            </a:r>
          </a:p>
          <a:p>
            <a:pPr algn="just">
              <a:lnSpc>
                <a:spcPct val="150000"/>
              </a:lnSpc>
            </a:pPr>
            <a:r>
              <a:rPr lang="fr-FR" sz="2000" i="1" dirty="0" smtClean="0">
                <a:latin typeface="Times New Roman" pitchFamily="18" charset="0"/>
                <a:cs typeface="Times New Roman" pitchFamily="18" charset="0"/>
              </a:rPr>
              <a:t>Exemple: cette méthode  peut être utilisé pour étudier les décisions d'achat de biens industriels quand plusieurs catégories de personnes interviennent dans ces décisions.</a:t>
            </a:r>
          </a:p>
          <a:p>
            <a:pPr>
              <a:buNone/>
            </a:pPr>
            <a:endParaRPr lang="fr-FR" sz="2000" dirty="0" smtClean="0">
              <a:latin typeface="Times New Roman" pitchFamily="18" charset="0"/>
              <a:cs typeface="Times New Roman" pitchFamily="18" charset="0"/>
            </a:endParaRP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4268799"/>
          </a:xfrm>
        </p:spPr>
        <p:txBody>
          <a:bodyPr/>
          <a:lstStyle/>
          <a:p>
            <a:pPr algn="ctr">
              <a:buNone/>
            </a:pPr>
            <a:r>
              <a:rPr lang="fr-FR" sz="20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Échantillonnage boule de neige </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pic>
        <p:nvPicPr>
          <p:cNvPr id="7170" name="Picture 2" descr="Résultat de recherche d'images pour &quot;échantillonnage boule de neige&quot;"/>
          <p:cNvPicPr>
            <a:picLocks noChangeAspect="1" noChangeArrowheads="1"/>
          </p:cNvPicPr>
          <p:nvPr/>
        </p:nvPicPr>
        <p:blipFill>
          <a:blip r:embed="rId2"/>
          <a:srcRect l="5485" t="13862" r="4009"/>
          <a:stretch>
            <a:fillRect/>
          </a:stretch>
        </p:blipFill>
        <p:spPr bwMode="auto">
          <a:xfrm>
            <a:off x="642910" y="2574634"/>
            <a:ext cx="8001056" cy="4283366"/>
          </a:xfrm>
          <a:prstGeom prst="rect">
            <a:avLst/>
          </a:prstGeom>
          <a:noFill/>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5000636"/>
          </a:xfrm>
        </p:spPr>
        <p:txBody>
          <a:bodyPr>
            <a:normAutofit fontScale="85000" lnSpcReduction="10000"/>
          </a:bodyPr>
          <a:lstStyle/>
          <a:p>
            <a:pPr algn="ctr">
              <a:buNone/>
            </a:pPr>
            <a:r>
              <a:rPr lang="fr-FR" sz="2400" b="1" dirty="0" smtClean="0">
                <a:latin typeface="Times New Roman" pitchFamily="18" charset="0"/>
                <a:cs typeface="Times New Roman" pitchFamily="18" charset="0"/>
              </a:rPr>
              <a:t>2.Phase de planification </a:t>
            </a:r>
          </a:p>
          <a:p>
            <a:pPr>
              <a:buNone/>
            </a:pPr>
            <a:r>
              <a:rPr lang="fr-FR" sz="2400" b="1" dirty="0" smtClean="0">
                <a:solidFill>
                  <a:srgbClr val="C00000"/>
                </a:solidFill>
                <a:latin typeface="Times New Roman" pitchFamily="18" charset="0"/>
                <a:cs typeface="Times New Roman" pitchFamily="18" charset="0"/>
              </a:rPr>
              <a:t>Échantillonnage par quotas</a:t>
            </a:r>
          </a:p>
          <a:p>
            <a:pPr algn="just">
              <a:lnSpc>
                <a:spcPct val="150000"/>
              </a:lnSpc>
            </a:pPr>
            <a:r>
              <a:rPr lang="fr-FR" sz="2100" dirty="0" smtClean="0">
                <a:latin typeface="Times New Roman" pitchFamily="18" charset="0"/>
                <a:cs typeface="Times New Roman" pitchFamily="18" charset="0"/>
              </a:rPr>
              <a:t>Appelé également échantillonnage </a:t>
            </a:r>
            <a:r>
              <a:rPr lang="fr-FR" sz="2100" b="1" i="1" dirty="0" smtClean="0">
                <a:latin typeface="Times New Roman" pitchFamily="18" charset="0"/>
                <a:cs typeface="Times New Roman" pitchFamily="18" charset="0"/>
              </a:rPr>
              <a:t>dirigé </a:t>
            </a:r>
            <a:r>
              <a:rPr lang="fr-FR" sz="2100" dirty="0" smtClean="0">
                <a:latin typeface="Times New Roman" pitchFamily="18" charset="0"/>
                <a:cs typeface="Times New Roman" pitchFamily="18" charset="0"/>
              </a:rPr>
              <a:t>ou par </a:t>
            </a:r>
            <a:r>
              <a:rPr lang="fr-FR" sz="2100" b="1" i="1" dirty="0" smtClean="0">
                <a:latin typeface="Times New Roman" pitchFamily="18" charset="0"/>
                <a:cs typeface="Times New Roman" pitchFamily="18" charset="0"/>
              </a:rPr>
              <a:t>choix raisonné</a:t>
            </a:r>
            <a:r>
              <a:rPr lang="fr-FR" sz="2100" dirty="0" smtClean="0">
                <a:latin typeface="Times New Roman" pitchFamily="18" charset="0"/>
                <a:cs typeface="Times New Roman" pitchFamily="18" charset="0"/>
              </a:rPr>
              <a:t>, Il est largement utilisé dans les enquêtes d’opinion  et les études de marchés  puisqu’il ne suppose pas de base de sondage.</a:t>
            </a:r>
          </a:p>
          <a:p>
            <a:pPr algn="just">
              <a:lnSpc>
                <a:spcPct val="150000"/>
              </a:lnSpc>
            </a:pPr>
            <a:r>
              <a:rPr lang="fr-FR" sz="2100" dirty="0" smtClean="0">
                <a:latin typeface="Times New Roman" pitchFamily="18" charset="0"/>
                <a:cs typeface="Times New Roman" pitchFamily="18" charset="0"/>
              </a:rPr>
              <a:t>Cette technique d’échantillonnage est utilisée Lorsque nous ne disposons pas d'informations sur l'ensemble de la population, mais  connaissons la structure de cette dernière selon certaines variables telles que l'âge, le sexe, la profession, le niveau d'étude, le niveau socio-économique, ...c.-à-d., nous sommes informés du pourcentage de répartition de diverses variables. </a:t>
            </a:r>
          </a:p>
          <a:p>
            <a:pPr algn="just">
              <a:lnSpc>
                <a:spcPct val="150000"/>
              </a:lnSpc>
            </a:pPr>
            <a:r>
              <a:rPr lang="fr-FR" sz="2100" dirty="0" smtClean="0">
                <a:latin typeface="Times New Roman" pitchFamily="18" charset="0"/>
                <a:cs typeface="Times New Roman" pitchFamily="18" charset="0"/>
              </a:rPr>
              <a:t>Par la suite  nous définirons l'échantillon avec la même structure. En sélectionnant des unités, à concurrence du respect de ces quotas dans l'échantillon.</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785926"/>
            <a:ext cx="8229600" cy="5072074"/>
          </a:xfrm>
        </p:spPr>
        <p:txBody>
          <a:bodyPr>
            <a:normAutofit fontScale="70000" lnSpcReduction="20000"/>
          </a:bodyPr>
          <a:lstStyle/>
          <a:p>
            <a:pPr algn="ctr">
              <a:buNone/>
            </a:pPr>
            <a:r>
              <a:rPr lang="fr-FR" sz="2900" b="1" dirty="0" smtClean="0">
                <a:latin typeface="Times New Roman" pitchFamily="18" charset="0"/>
                <a:cs typeface="Times New Roman" pitchFamily="18" charset="0"/>
              </a:rPr>
              <a:t>2.Phase de planification </a:t>
            </a:r>
          </a:p>
          <a:p>
            <a:pPr>
              <a:buNone/>
            </a:pPr>
            <a:r>
              <a:rPr lang="fr-FR" sz="2900" b="1" dirty="0" smtClean="0">
                <a:solidFill>
                  <a:srgbClr val="C00000"/>
                </a:solidFill>
                <a:latin typeface="Times New Roman" pitchFamily="18" charset="0"/>
                <a:cs typeface="Times New Roman" pitchFamily="18" charset="0"/>
              </a:rPr>
              <a:t>Échantillonnage par quotas</a:t>
            </a:r>
          </a:p>
          <a:p>
            <a:pPr algn="just">
              <a:lnSpc>
                <a:spcPct val="170000"/>
              </a:lnSpc>
            </a:pPr>
            <a:r>
              <a:rPr lang="fr-FR" sz="2600" dirty="0" smtClean="0">
                <a:latin typeface="Times New Roman" pitchFamily="18" charset="0"/>
                <a:cs typeface="Times New Roman" pitchFamily="18" charset="0"/>
              </a:rPr>
              <a:t>Cette technique permet de construire un échantillon qui correspond à un modèle réduit de la population étudiée. Cette dernière est ainsi décrite par quelques caractéristiques descriptives (quotas) puis on construit un échantillon ayant les mêmes caractéristiques.</a:t>
            </a:r>
          </a:p>
          <a:p>
            <a:pPr algn="just">
              <a:lnSpc>
                <a:spcPct val="170000"/>
              </a:lnSpc>
            </a:pPr>
            <a:r>
              <a:rPr lang="fr-FR" sz="2600" dirty="0" smtClean="0">
                <a:latin typeface="Times New Roman" pitchFamily="18" charset="0"/>
                <a:cs typeface="Times New Roman" pitchFamily="18" charset="0"/>
              </a:rPr>
              <a:t>l'échantillon par quotas présente une tentative d'équilibre entre l'échantillonnage aléatoire stratifié et l'échantillonnage par convenance. Toutefois, il diffère du stratifié sur le plan du mode de sélection. Dans le cas d'un échantillonnage probabiliste, on sélectionne les unités au hasard, tandis que dans celui d'un échantillonnage par quotas, on laisse habituellement à l‘</a:t>
            </a:r>
            <a:r>
              <a:rPr lang="fr-FR" sz="2600" dirty="0" err="1" smtClean="0">
                <a:latin typeface="Times New Roman" pitchFamily="18" charset="0"/>
                <a:cs typeface="Times New Roman" pitchFamily="18" charset="0"/>
              </a:rPr>
              <a:t>enqueteur</a:t>
            </a:r>
            <a:r>
              <a:rPr lang="fr-FR" sz="2600" dirty="0" smtClean="0">
                <a:latin typeface="Times New Roman" pitchFamily="18" charset="0"/>
                <a:cs typeface="Times New Roman" pitchFamily="18" charset="0"/>
              </a:rPr>
              <a:t> le soin de déterminer qui sera échantillonné. Cela peut donner lieu à des biais de sélection.</a:t>
            </a:r>
            <a:r>
              <a:rPr lang="fr-FR" dirty="0" smtClean="0"/>
              <a:t> </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929198"/>
          </a:xfrm>
        </p:spPr>
        <p:txBody>
          <a:bodyPr>
            <a:normAutofit fontScale="77500" lnSpcReduction="20000"/>
          </a:bodyPr>
          <a:lstStyle/>
          <a:p>
            <a:pPr algn="ctr">
              <a:buNone/>
            </a:pPr>
            <a:r>
              <a:rPr lang="fr-FR" sz="2600" b="1" dirty="0" smtClean="0">
                <a:latin typeface="Times New Roman" pitchFamily="18" charset="0"/>
                <a:cs typeface="Times New Roman" pitchFamily="18" charset="0"/>
              </a:rPr>
              <a:t>2.Phase de planification </a:t>
            </a:r>
          </a:p>
          <a:p>
            <a:pPr>
              <a:buNone/>
            </a:pPr>
            <a:r>
              <a:rPr lang="fr-FR" sz="2600" b="1" dirty="0" smtClean="0">
                <a:solidFill>
                  <a:srgbClr val="C00000"/>
                </a:solidFill>
                <a:latin typeface="Times New Roman" pitchFamily="18" charset="0"/>
                <a:cs typeface="Times New Roman" pitchFamily="18" charset="0"/>
              </a:rPr>
              <a:t>Échantillonnage par quotas</a:t>
            </a:r>
          </a:p>
          <a:p>
            <a:pPr algn="just">
              <a:lnSpc>
                <a:spcPct val="150000"/>
              </a:lnSpc>
              <a:buNone/>
            </a:pPr>
            <a:r>
              <a:rPr lang="fr-FR" sz="2300" b="1" i="1" dirty="0" smtClean="0">
                <a:latin typeface="Times New Roman" pitchFamily="18" charset="0"/>
                <a:cs typeface="Times New Roman" pitchFamily="18" charset="0"/>
              </a:rPr>
              <a:t>Les avantages:</a:t>
            </a:r>
          </a:p>
          <a:p>
            <a:pPr algn="just">
              <a:lnSpc>
                <a:spcPct val="150000"/>
              </a:lnSpc>
            </a:pPr>
            <a:r>
              <a:rPr lang="fr-FR" sz="2300" dirty="0" smtClean="0">
                <a:latin typeface="Times New Roman" pitchFamily="18" charset="0"/>
                <a:cs typeface="Times New Roman" pitchFamily="18" charset="0"/>
              </a:rPr>
              <a:t>Ne nécessite pas de base de sondage mais uniquement la connaissance de la répartition dans la population selon certains critères.</a:t>
            </a:r>
          </a:p>
          <a:p>
            <a:pPr algn="just">
              <a:lnSpc>
                <a:spcPct val="150000"/>
              </a:lnSpc>
            </a:pPr>
            <a:r>
              <a:rPr lang="fr-FR" sz="2300" dirty="0" smtClean="0">
                <a:latin typeface="Times New Roman" pitchFamily="18" charset="0"/>
                <a:cs typeface="Times New Roman" pitchFamily="18" charset="0"/>
              </a:rPr>
              <a:t>Le coût est plus faible, Il est également plus facile à administrer en utilisant cette méthode.</a:t>
            </a:r>
          </a:p>
          <a:p>
            <a:pPr algn="just">
              <a:lnSpc>
                <a:spcPct val="150000"/>
              </a:lnSpc>
              <a:buNone/>
            </a:pPr>
            <a:r>
              <a:rPr lang="fr-FR" sz="2300" b="1" i="1" dirty="0" smtClean="0">
                <a:latin typeface="Times New Roman" pitchFamily="18" charset="0"/>
                <a:cs typeface="Times New Roman" pitchFamily="18" charset="0"/>
              </a:rPr>
              <a:t>Les inconvénients:</a:t>
            </a:r>
          </a:p>
          <a:p>
            <a:pPr algn="just">
              <a:lnSpc>
                <a:spcPct val="150000"/>
              </a:lnSpc>
            </a:pPr>
            <a:r>
              <a:rPr lang="fr-FR" sz="2300" dirty="0" smtClean="0">
                <a:latin typeface="Times New Roman" pitchFamily="18" charset="0"/>
                <a:cs typeface="Times New Roman" pitchFamily="18" charset="0"/>
              </a:rPr>
              <a:t>La non représentativité: Certaines unités peuvent n'avoir aucune chance d'être sélectionnées ou on risque de ne pas connaître leur chance de l'être. L'échantillon peut donc être biaisé.</a:t>
            </a:r>
          </a:p>
          <a:p>
            <a:pPr algn="just">
              <a:lnSpc>
                <a:spcPct val="150000"/>
              </a:lnSpc>
            </a:pPr>
            <a:r>
              <a:rPr lang="fr-FR" sz="2300" dirty="0" smtClean="0">
                <a:latin typeface="Times New Roman" pitchFamily="18" charset="0"/>
                <a:cs typeface="Times New Roman" pitchFamily="18" charset="0"/>
              </a:rPr>
              <a:t>Non connaissance des taux de réponse .</a:t>
            </a:r>
            <a:endParaRPr lang="fr-FR" sz="2300" dirty="0">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slide(fromBottom)">
                                      <p:cBhvr>
                                        <p:cTn id="10" dur="500"/>
                                        <p:tgtEl>
                                          <p:spTgt spid="3">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slide(fromBottom)">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slide(fromBottom)">
                                      <p:cBhvr>
                                        <p:cTn id="18" dur="500"/>
                                        <p:tgtEl>
                                          <p:spTgt spid="3">
                                            <p:txEl>
                                              <p:pRg st="5" end="5"/>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slide(fromBottom)">
                                      <p:cBhvr>
                                        <p:cTn id="21" dur="500"/>
                                        <p:tgtEl>
                                          <p:spTgt spid="3">
                                            <p:txEl>
                                              <p:pRg st="6" end="6"/>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slide(fromBottom)">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1071570"/>
          </a:xfrm>
        </p:spPr>
        <p:txBody>
          <a:bodyPr>
            <a:normAutofit fontScale="62500" lnSpcReduction="20000"/>
          </a:bodyPr>
          <a:lstStyle/>
          <a:p>
            <a:pPr algn="ctr">
              <a:buNone/>
            </a:pPr>
            <a:r>
              <a:rPr lang="fr-FR" b="1" dirty="0" smtClean="0">
                <a:latin typeface="Times New Roman" pitchFamily="18" charset="0"/>
                <a:cs typeface="Times New Roman" pitchFamily="18" charset="0"/>
              </a:rPr>
              <a:t>2.Phase de planification </a:t>
            </a:r>
          </a:p>
          <a:p>
            <a:pPr>
              <a:buNone/>
            </a:pPr>
            <a:r>
              <a:rPr lang="fr-FR" b="1" dirty="0" smtClean="0">
                <a:solidFill>
                  <a:srgbClr val="C00000"/>
                </a:solidFill>
                <a:latin typeface="Times New Roman" pitchFamily="18" charset="0"/>
                <a:cs typeface="Times New Roman" pitchFamily="18" charset="0"/>
              </a:rPr>
              <a:t>Échantillonnage par quotas</a:t>
            </a:r>
          </a:p>
          <a:p>
            <a:pPr algn="just">
              <a:lnSpc>
                <a:spcPct val="150000"/>
              </a:lnSpc>
              <a:buNone/>
            </a:pPr>
            <a:r>
              <a:rPr lang="fr-FR" sz="2900" b="1" i="1" dirty="0" smtClean="0">
                <a:latin typeface="Times New Roman" pitchFamily="18" charset="0"/>
                <a:cs typeface="Times New Roman" pitchFamily="18" charset="0"/>
              </a:rPr>
              <a:t>Exemple 1: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2" name="ZoneTexte 11"/>
          <p:cNvSpPr txBox="1"/>
          <p:nvPr/>
        </p:nvSpPr>
        <p:spPr>
          <a:xfrm>
            <a:off x="500034" y="3071810"/>
            <a:ext cx="8072494" cy="1754326"/>
          </a:xfrm>
          <a:prstGeom prst="rect">
            <a:avLst/>
          </a:prstGeom>
          <a:noFill/>
          <a:ln>
            <a:solidFill>
              <a:srgbClr val="C00000"/>
            </a:solidFill>
          </a:ln>
        </p:spPr>
        <p:txBody>
          <a:bodyPr wrap="square" rtlCol="0">
            <a:spAutoFit/>
          </a:bodyPr>
          <a:lstStyle/>
          <a:p>
            <a:pPr algn="just">
              <a:lnSpc>
                <a:spcPct val="150000"/>
              </a:lnSpc>
            </a:pPr>
            <a:r>
              <a:rPr lang="fr-FR" i="1" dirty="0" smtClean="0">
                <a:latin typeface="Times New Roman" pitchFamily="18" charset="0"/>
                <a:cs typeface="Times New Roman" pitchFamily="18" charset="0"/>
              </a:rPr>
              <a:t>L’expérience </a:t>
            </a:r>
            <a:r>
              <a:rPr lang="fr-FR" i="1" dirty="0" smtClean="0">
                <a:latin typeface="Times New Roman" pitchFamily="18" charset="0"/>
                <a:cs typeface="Times New Roman" pitchFamily="18" charset="0"/>
              </a:rPr>
              <a:t>d’un </a:t>
            </a:r>
            <a:r>
              <a:rPr lang="fr-FR" i="1" dirty="0" smtClean="0">
                <a:latin typeface="Times New Roman" pitchFamily="18" charset="0"/>
                <a:cs typeface="Times New Roman" pitchFamily="18" charset="0"/>
              </a:rPr>
              <a:t>cabinet d’étude </a:t>
            </a:r>
            <a:r>
              <a:rPr lang="fr-FR" i="1" dirty="0" smtClean="0">
                <a:latin typeface="Times New Roman" pitchFamily="18" charset="0"/>
                <a:cs typeface="Times New Roman" pitchFamily="18" charset="0"/>
              </a:rPr>
              <a:t>donne </a:t>
            </a:r>
            <a:r>
              <a:rPr lang="fr-FR" i="1" dirty="0" smtClean="0">
                <a:latin typeface="Times New Roman" pitchFamily="18" charset="0"/>
                <a:cs typeface="Times New Roman" pitchFamily="18" charset="0"/>
              </a:rPr>
              <a:t>à penser que 3 critères sont pertinents pour l’analyse: le secteur  d’activité, le chiffre d’affaire et le nombre de salariés.</a:t>
            </a:r>
          </a:p>
          <a:p>
            <a:pPr algn="just">
              <a:lnSpc>
                <a:spcPct val="150000"/>
              </a:lnSpc>
            </a:pPr>
            <a:r>
              <a:rPr lang="fr-FR" i="1" dirty="0" smtClean="0">
                <a:latin typeface="Times New Roman" pitchFamily="18" charset="0"/>
                <a:cs typeface="Times New Roman" pitchFamily="18" charset="0"/>
              </a:rPr>
              <a:t>On veut donc étudier une population de 3400 entreprises en prenant un  échantillon de 170 entreprises.</a:t>
            </a:r>
            <a:endParaRPr lang="fr-FR" i="1" dirty="0">
              <a:latin typeface="Times New Roman" pitchFamily="18" charset="0"/>
              <a:cs typeface="Times New Roman" pitchFamily="18" charset="0"/>
            </a:endParaRPr>
          </a:p>
        </p:txBody>
      </p:sp>
      <p:sp>
        <p:nvSpPr>
          <p:cNvPr id="16" name="ZoneTexte 15"/>
          <p:cNvSpPr txBox="1"/>
          <p:nvPr/>
        </p:nvSpPr>
        <p:spPr>
          <a:xfrm>
            <a:off x="500034" y="4929198"/>
            <a:ext cx="8072494" cy="1754326"/>
          </a:xfrm>
          <a:prstGeom prst="rect">
            <a:avLst/>
          </a:prstGeom>
          <a:noFill/>
          <a:ln>
            <a:noFill/>
          </a:ln>
        </p:spPr>
        <p:txBody>
          <a:bodyPr wrap="square" rtlCol="0">
            <a:spAutoFit/>
          </a:bodyPr>
          <a:lstStyle/>
          <a:p>
            <a:pPr algn="just">
              <a:lnSpc>
                <a:spcPct val="150000"/>
              </a:lnSpc>
            </a:pPr>
            <a:r>
              <a:rPr lang="fr-FR" b="1" i="1" dirty="0" smtClean="0">
                <a:latin typeface="Times New Roman" pitchFamily="18" charset="0"/>
                <a:cs typeface="Times New Roman" pitchFamily="18" charset="0"/>
              </a:rPr>
              <a:t>Réponse :</a:t>
            </a:r>
          </a:p>
          <a:p>
            <a:pPr algn="just">
              <a:lnSpc>
                <a:spcPct val="150000"/>
              </a:lnSpc>
            </a:pPr>
            <a:r>
              <a:rPr lang="fr-FR" i="1" dirty="0" smtClean="0">
                <a:latin typeface="Times New Roman" pitchFamily="18" charset="0"/>
                <a:cs typeface="Times New Roman" pitchFamily="18" charset="0"/>
              </a:rPr>
              <a:t>On dispose  des pourcentages de répartition entre chaque critère. Ainsi dans la constitution de l’échantillon de </a:t>
            </a:r>
            <a:r>
              <a:rPr lang="fr-FR" i="1" dirty="0" smtClean="0">
                <a:latin typeface="Times New Roman" pitchFamily="18" charset="0"/>
                <a:cs typeface="Times New Roman" pitchFamily="18" charset="0"/>
              </a:rPr>
              <a:t>170 entreprises </a:t>
            </a:r>
            <a:r>
              <a:rPr lang="fr-FR" i="1" dirty="0" smtClean="0">
                <a:latin typeface="Times New Roman" pitchFamily="18" charset="0"/>
                <a:cs typeface="Times New Roman" pitchFamily="18" charset="0"/>
              </a:rPr>
              <a:t>on doit respecter les quotas présentés. La répartition sera donc comme suit: </a:t>
            </a:r>
            <a:endParaRPr lang="fr-FR"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Bottom)">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85725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214422"/>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214422"/>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214422"/>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214422"/>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357297"/>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357297"/>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357297"/>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graphicFrame>
        <p:nvGraphicFramePr>
          <p:cNvPr id="19" name="Tableau 18"/>
          <p:cNvGraphicFramePr>
            <a:graphicFrameLocks noGrp="1"/>
          </p:cNvGraphicFramePr>
          <p:nvPr/>
        </p:nvGraphicFramePr>
        <p:xfrm>
          <a:off x="214282" y="1714488"/>
          <a:ext cx="5429286" cy="1524000"/>
        </p:xfrm>
        <a:graphic>
          <a:graphicData uri="http://schemas.openxmlformats.org/drawingml/2006/table">
            <a:tbl>
              <a:tblPr firstRow="1" bandRow="1">
                <a:tableStyleId>{5940675A-B579-460E-94D1-54222C63F5DA}</a:tableStyleId>
              </a:tblPr>
              <a:tblGrid>
                <a:gridCol w="1809762"/>
                <a:gridCol w="1809762"/>
                <a:gridCol w="1809762"/>
              </a:tblGrid>
              <a:tr h="228602">
                <a:tc>
                  <a:txBody>
                    <a:bodyPr/>
                    <a:lstStyle/>
                    <a:p>
                      <a:pPr algn="ctr"/>
                      <a:r>
                        <a:rPr lang="fr-FR" sz="1400" b="1" dirty="0" smtClean="0"/>
                        <a:t>Secteur d’activité</a:t>
                      </a:r>
                      <a:endParaRPr lang="fr-FR" sz="1400" b="1" dirty="0"/>
                    </a:p>
                  </a:txBody>
                  <a:tcPr/>
                </a:tc>
                <a:tc>
                  <a:txBody>
                    <a:bodyPr/>
                    <a:lstStyle/>
                    <a:p>
                      <a:pPr algn="ctr"/>
                      <a:r>
                        <a:rPr lang="fr-FR" sz="1400" b="1" dirty="0" smtClean="0"/>
                        <a:t>Population (%)</a:t>
                      </a:r>
                      <a:endParaRPr lang="fr-FR" sz="1400" b="1" dirty="0"/>
                    </a:p>
                  </a:txBody>
                  <a:tcPr/>
                </a:tc>
                <a:tc>
                  <a:txBody>
                    <a:bodyPr/>
                    <a:lstStyle/>
                    <a:p>
                      <a:pPr algn="ctr"/>
                      <a:r>
                        <a:rPr lang="fr-FR" sz="1400" b="1" dirty="0" smtClean="0"/>
                        <a:t>Echantillon </a:t>
                      </a:r>
                      <a:endParaRPr lang="fr-FR" sz="1400" b="1" dirty="0"/>
                    </a:p>
                  </a:txBody>
                  <a:tcPr/>
                </a:tc>
              </a:tr>
              <a:tr h="228602">
                <a:tc>
                  <a:txBody>
                    <a:bodyPr/>
                    <a:lstStyle/>
                    <a:p>
                      <a:pPr algn="ctr"/>
                      <a:r>
                        <a:rPr lang="fr-FR" sz="1400" dirty="0" smtClean="0"/>
                        <a:t>Electroménager</a:t>
                      </a:r>
                      <a:endParaRPr lang="fr-FR" sz="1400" dirty="0"/>
                    </a:p>
                  </a:txBody>
                  <a:tcPr/>
                </a:tc>
                <a:tc>
                  <a:txBody>
                    <a:bodyPr/>
                    <a:lstStyle/>
                    <a:p>
                      <a:pPr algn="ctr"/>
                      <a:r>
                        <a:rPr lang="fr-FR" sz="1400" dirty="0" smtClean="0"/>
                        <a:t>33</a:t>
                      </a:r>
                      <a:endParaRPr lang="fr-FR" sz="1400" dirty="0"/>
                    </a:p>
                  </a:txBody>
                  <a:tcPr/>
                </a:tc>
                <a:tc>
                  <a:txBody>
                    <a:bodyPr/>
                    <a:lstStyle/>
                    <a:p>
                      <a:pPr algn="ctr"/>
                      <a:r>
                        <a:rPr lang="fr-FR" sz="1400" b="1" dirty="0" smtClean="0"/>
                        <a:t>56</a:t>
                      </a:r>
                      <a:endParaRPr lang="fr-FR" sz="1400" b="1" dirty="0"/>
                    </a:p>
                  </a:txBody>
                  <a:tcPr/>
                </a:tc>
              </a:tr>
              <a:tr h="228602">
                <a:tc>
                  <a:txBody>
                    <a:bodyPr/>
                    <a:lstStyle/>
                    <a:p>
                      <a:pPr algn="ctr"/>
                      <a:r>
                        <a:rPr lang="fr-FR" sz="1400" dirty="0" smtClean="0"/>
                        <a:t>Textile</a:t>
                      </a:r>
                      <a:endParaRPr lang="fr-FR" sz="1400" dirty="0"/>
                    </a:p>
                  </a:txBody>
                  <a:tcPr/>
                </a:tc>
                <a:tc>
                  <a:txBody>
                    <a:bodyPr/>
                    <a:lstStyle/>
                    <a:p>
                      <a:pPr algn="ctr"/>
                      <a:r>
                        <a:rPr lang="fr-FR" sz="1400" dirty="0" smtClean="0"/>
                        <a:t>20</a:t>
                      </a:r>
                      <a:endParaRPr lang="fr-FR" sz="1400" dirty="0"/>
                    </a:p>
                  </a:txBody>
                  <a:tcPr/>
                </a:tc>
                <a:tc>
                  <a:txBody>
                    <a:bodyPr/>
                    <a:lstStyle/>
                    <a:p>
                      <a:pPr algn="ctr"/>
                      <a:r>
                        <a:rPr lang="fr-FR" sz="1400" b="1" dirty="0" smtClean="0"/>
                        <a:t>34</a:t>
                      </a:r>
                      <a:endParaRPr lang="fr-FR" sz="1400" b="1" dirty="0"/>
                    </a:p>
                  </a:txBody>
                  <a:tcPr/>
                </a:tc>
              </a:tr>
              <a:tr h="228602">
                <a:tc>
                  <a:txBody>
                    <a:bodyPr/>
                    <a:lstStyle/>
                    <a:p>
                      <a:pPr algn="ctr"/>
                      <a:r>
                        <a:rPr lang="fr-FR" sz="1400" dirty="0" smtClean="0"/>
                        <a:t>Agro-alimentaire</a:t>
                      </a:r>
                      <a:endParaRPr lang="fr-FR" sz="1400" dirty="0"/>
                    </a:p>
                  </a:txBody>
                  <a:tcPr/>
                </a:tc>
                <a:tc>
                  <a:txBody>
                    <a:bodyPr/>
                    <a:lstStyle/>
                    <a:p>
                      <a:pPr algn="ctr"/>
                      <a:r>
                        <a:rPr lang="fr-FR" sz="1400" dirty="0" smtClean="0"/>
                        <a:t>27</a:t>
                      </a:r>
                      <a:endParaRPr lang="fr-FR" sz="1400" dirty="0"/>
                    </a:p>
                  </a:txBody>
                  <a:tcPr/>
                </a:tc>
                <a:tc>
                  <a:txBody>
                    <a:bodyPr/>
                    <a:lstStyle/>
                    <a:p>
                      <a:pPr algn="ctr"/>
                      <a:r>
                        <a:rPr lang="fr-FR" sz="1400" b="1" dirty="0" smtClean="0"/>
                        <a:t>46</a:t>
                      </a:r>
                      <a:endParaRPr lang="fr-FR" sz="1400" b="1" dirty="0"/>
                    </a:p>
                  </a:txBody>
                  <a:tcPr/>
                </a:tc>
              </a:tr>
              <a:tr h="228602">
                <a:tc>
                  <a:txBody>
                    <a:bodyPr/>
                    <a:lstStyle/>
                    <a:p>
                      <a:pPr algn="ctr"/>
                      <a:r>
                        <a:rPr lang="fr-FR" sz="1400" dirty="0" smtClean="0"/>
                        <a:t>Électronique</a:t>
                      </a:r>
                      <a:r>
                        <a:rPr lang="fr-FR" sz="1400" baseline="0" dirty="0" smtClean="0"/>
                        <a:t> </a:t>
                      </a:r>
                      <a:endParaRPr lang="fr-FR" sz="1400" dirty="0"/>
                    </a:p>
                  </a:txBody>
                  <a:tcPr/>
                </a:tc>
                <a:tc>
                  <a:txBody>
                    <a:bodyPr/>
                    <a:lstStyle/>
                    <a:p>
                      <a:pPr algn="ctr"/>
                      <a:r>
                        <a:rPr lang="fr-FR" sz="1400" dirty="0" smtClean="0"/>
                        <a:t>20</a:t>
                      </a:r>
                      <a:endParaRPr lang="fr-FR" sz="1400" dirty="0"/>
                    </a:p>
                  </a:txBody>
                  <a:tcPr/>
                </a:tc>
                <a:tc>
                  <a:txBody>
                    <a:bodyPr/>
                    <a:lstStyle/>
                    <a:p>
                      <a:pPr algn="ctr"/>
                      <a:r>
                        <a:rPr lang="fr-FR" sz="1400" b="1" dirty="0" smtClean="0"/>
                        <a:t>34</a:t>
                      </a:r>
                      <a:endParaRPr lang="fr-FR" sz="1400" b="1" dirty="0"/>
                    </a:p>
                  </a:txBody>
                  <a:tcPr/>
                </a:tc>
              </a:tr>
            </a:tbl>
          </a:graphicData>
        </a:graphic>
      </p:graphicFrame>
      <p:graphicFrame>
        <p:nvGraphicFramePr>
          <p:cNvPr id="20" name="Tableau 19"/>
          <p:cNvGraphicFramePr>
            <a:graphicFrameLocks noGrp="1"/>
          </p:cNvGraphicFramePr>
          <p:nvPr/>
        </p:nvGraphicFramePr>
        <p:xfrm>
          <a:off x="214282" y="3357562"/>
          <a:ext cx="5429286" cy="1524000"/>
        </p:xfrm>
        <a:graphic>
          <a:graphicData uri="http://schemas.openxmlformats.org/drawingml/2006/table">
            <a:tbl>
              <a:tblPr firstRow="1" bandRow="1">
                <a:tableStyleId>{5940675A-B579-460E-94D1-54222C63F5DA}</a:tableStyleId>
              </a:tblPr>
              <a:tblGrid>
                <a:gridCol w="1809762"/>
                <a:gridCol w="1809762"/>
                <a:gridCol w="1809762"/>
              </a:tblGrid>
              <a:tr h="228602">
                <a:tc>
                  <a:txBody>
                    <a:bodyPr/>
                    <a:lstStyle/>
                    <a:p>
                      <a:pPr algn="ctr"/>
                      <a:r>
                        <a:rPr lang="fr-FR" sz="1400" b="1" dirty="0" smtClean="0"/>
                        <a:t>CA</a:t>
                      </a:r>
                      <a:r>
                        <a:rPr lang="fr-FR" sz="1400" b="1" baseline="0" dirty="0" smtClean="0"/>
                        <a:t> en millions de DH</a:t>
                      </a:r>
                      <a:endParaRPr lang="fr-FR" sz="1400" b="1" dirty="0"/>
                    </a:p>
                  </a:txBody>
                  <a:tcPr/>
                </a:tc>
                <a:tc>
                  <a:txBody>
                    <a:bodyPr/>
                    <a:lstStyle/>
                    <a:p>
                      <a:pPr algn="ctr"/>
                      <a:r>
                        <a:rPr lang="fr-FR" sz="1400" b="1" dirty="0" smtClean="0"/>
                        <a:t>Population (%)</a:t>
                      </a:r>
                      <a:endParaRPr lang="fr-FR" sz="1400" b="1" dirty="0"/>
                    </a:p>
                  </a:txBody>
                  <a:tcPr/>
                </a:tc>
                <a:tc>
                  <a:txBody>
                    <a:bodyPr/>
                    <a:lstStyle/>
                    <a:p>
                      <a:pPr algn="ctr"/>
                      <a:r>
                        <a:rPr lang="fr-FR" sz="1400" b="1" dirty="0" smtClean="0"/>
                        <a:t>Echantillon </a:t>
                      </a:r>
                      <a:endParaRPr lang="fr-FR" sz="1400" b="1" dirty="0"/>
                    </a:p>
                  </a:txBody>
                  <a:tcPr/>
                </a:tc>
              </a:tr>
              <a:tr h="228602">
                <a:tc>
                  <a:txBody>
                    <a:bodyPr/>
                    <a:lstStyle/>
                    <a:p>
                      <a:pPr algn="ctr"/>
                      <a:r>
                        <a:rPr lang="fr-FR" sz="1400" dirty="0" smtClean="0"/>
                        <a:t>1-3</a:t>
                      </a:r>
                      <a:endParaRPr lang="fr-FR" sz="1400" dirty="0"/>
                    </a:p>
                  </a:txBody>
                  <a:tcPr/>
                </a:tc>
                <a:tc>
                  <a:txBody>
                    <a:bodyPr/>
                    <a:lstStyle/>
                    <a:p>
                      <a:pPr algn="ctr"/>
                      <a:r>
                        <a:rPr lang="fr-FR" sz="1400" dirty="0" smtClean="0"/>
                        <a:t>20</a:t>
                      </a:r>
                      <a:endParaRPr lang="fr-FR" sz="1400" dirty="0"/>
                    </a:p>
                  </a:txBody>
                  <a:tcPr/>
                </a:tc>
                <a:tc>
                  <a:txBody>
                    <a:bodyPr/>
                    <a:lstStyle/>
                    <a:p>
                      <a:pPr algn="ctr"/>
                      <a:r>
                        <a:rPr lang="fr-FR" sz="1400" b="1" dirty="0" smtClean="0"/>
                        <a:t>34</a:t>
                      </a:r>
                      <a:endParaRPr lang="fr-FR" sz="1400" b="1" dirty="0"/>
                    </a:p>
                  </a:txBody>
                  <a:tcPr/>
                </a:tc>
              </a:tr>
              <a:tr h="228602">
                <a:tc>
                  <a:txBody>
                    <a:bodyPr/>
                    <a:lstStyle/>
                    <a:p>
                      <a:pPr algn="ctr"/>
                      <a:r>
                        <a:rPr lang="fr-FR" sz="1400" dirty="0" smtClean="0"/>
                        <a:t>3-8</a:t>
                      </a:r>
                      <a:endParaRPr lang="fr-FR" sz="1400" dirty="0"/>
                    </a:p>
                  </a:txBody>
                  <a:tcPr/>
                </a:tc>
                <a:tc>
                  <a:txBody>
                    <a:bodyPr/>
                    <a:lstStyle/>
                    <a:p>
                      <a:pPr algn="ctr"/>
                      <a:r>
                        <a:rPr lang="fr-FR" sz="1400" dirty="0" smtClean="0"/>
                        <a:t>27</a:t>
                      </a:r>
                      <a:endParaRPr lang="fr-FR" sz="1400" dirty="0"/>
                    </a:p>
                  </a:txBody>
                  <a:tcPr/>
                </a:tc>
                <a:tc>
                  <a:txBody>
                    <a:bodyPr/>
                    <a:lstStyle/>
                    <a:p>
                      <a:pPr algn="ctr"/>
                      <a:r>
                        <a:rPr lang="fr-FR" sz="1400" b="1" dirty="0" smtClean="0"/>
                        <a:t>46</a:t>
                      </a:r>
                      <a:endParaRPr lang="fr-FR" sz="1400" b="1" dirty="0"/>
                    </a:p>
                  </a:txBody>
                  <a:tcPr/>
                </a:tc>
              </a:tr>
              <a:tr h="228602">
                <a:tc>
                  <a:txBody>
                    <a:bodyPr/>
                    <a:lstStyle/>
                    <a:p>
                      <a:pPr algn="ctr"/>
                      <a:r>
                        <a:rPr lang="fr-FR" sz="1400" dirty="0" smtClean="0"/>
                        <a:t>8-30</a:t>
                      </a:r>
                      <a:endParaRPr lang="fr-FR" sz="1400" dirty="0"/>
                    </a:p>
                  </a:txBody>
                  <a:tcPr/>
                </a:tc>
                <a:tc>
                  <a:txBody>
                    <a:bodyPr/>
                    <a:lstStyle/>
                    <a:p>
                      <a:pPr algn="ctr"/>
                      <a:r>
                        <a:rPr lang="fr-FR" sz="1400" dirty="0" smtClean="0"/>
                        <a:t>40</a:t>
                      </a:r>
                      <a:endParaRPr lang="fr-FR" sz="1400" dirty="0"/>
                    </a:p>
                  </a:txBody>
                  <a:tcPr/>
                </a:tc>
                <a:tc>
                  <a:txBody>
                    <a:bodyPr/>
                    <a:lstStyle/>
                    <a:p>
                      <a:pPr algn="ctr"/>
                      <a:r>
                        <a:rPr lang="fr-FR" sz="1400" b="1" dirty="0" smtClean="0"/>
                        <a:t>68</a:t>
                      </a:r>
                      <a:endParaRPr lang="fr-FR" sz="1400" b="1" dirty="0"/>
                    </a:p>
                  </a:txBody>
                  <a:tcPr/>
                </a:tc>
              </a:tr>
              <a:tr h="228602">
                <a:tc>
                  <a:txBody>
                    <a:bodyPr/>
                    <a:lstStyle/>
                    <a:p>
                      <a:pPr algn="ctr"/>
                      <a:r>
                        <a:rPr lang="fr-FR" sz="1400" dirty="0" smtClean="0"/>
                        <a:t>+ de 30</a:t>
                      </a:r>
                      <a:endParaRPr lang="fr-FR" sz="1400" dirty="0"/>
                    </a:p>
                  </a:txBody>
                  <a:tcPr/>
                </a:tc>
                <a:tc>
                  <a:txBody>
                    <a:bodyPr/>
                    <a:lstStyle/>
                    <a:p>
                      <a:pPr algn="ctr"/>
                      <a:r>
                        <a:rPr lang="fr-FR" sz="1400" dirty="0" smtClean="0"/>
                        <a:t>13</a:t>
                      </a:r>
                      <a:endParaRPr lang="fr-FR" sz="1400" dirty="0"/>
                    </a:p>
                  </a:txBody>
                  <a:tcPr/>
                </a:tc>
                <a:tc>
                  <a:txBody>
                    <a:bodyPr/>
                    <a:lstStyle/>
                    <a:p>
                      <a:pPr algn="ctr"/>
                      <a:r>
                        <a:rPr lang="fr-FR" sz="1400" b="1" dirty="0" smtClean="0"/>
                        <a:t>22</a:t>
                      </a:r>
                      <a:endParaRPr lang="fr-FR" sz="1400" b="1" dirty="0"/>
                    </a:p>
                  </a:txBody>
                  <a:tcPr/>
                </a:tc>
              </a:tr>
            </a:tbl>
          </a:graphicData>
        </a:graphic>
      </p:graphicFrame>
      <p:graphicFrame>
        <p:nvGraphicFramePr>
          <p:cNvPr id="21" name="Tableau 20"/>
          <p:cNvGraphicFramePr>
            <a:graphicFrameLocks noGrp="1"/>
          </p:cNvGraphicFramePr>
          <p:nvPr/>
        </p:nvGraphicFramePr>
        <p:xfrm>
          <a:off x="214282" y="5072074"/>
          <a:ext cx="5429286" cy="1524000"/>
        </p:xfrm>
        <a:graphic>
          <a:graphicData uri="http://schemas.openxmlformats.org/drawingml/2006/table">
            <a:tbl>
              <a:tblPr firstRow="1" bandRow="1">
                <a:tableStyleId>{5940675A-B579-460E-94D1-54222C63F5DA}</a:tableStyleId>
              </a:tblPr>
              <a:tblGrid>
                <a:gridCol w="1809762"/>
                <a:gridCol w="1809762"/>
                <a:gridCol w="1809762"/>
              </a:tblGrid>
              <a:tr h="228602">
                <a:tc>
                  <a:txBody>
                    <a:bodyPr/>
                    <a:lstStyle/>
                    <a:p>
                      <a:pPr algn="ctr"/>
                      <a:r>
                        <a:rPr lang="fr-FR" sz="1400" b="1" dirty="0" smtClean="0"/>
                        <a:t>Nombre</a:t>
                      </a:r>
                      <a:r>
                        <a:rPr lang="fr-FR" sz="1400" b="1" baseline="0" dirty="0" smtClean="0"/>
                        <a:t> de salariés</a:t>
                      </a:r>
                      <a:endParaRPr lang="fr-FR" sz="1400" b="1" dirty="0"/>
                    </a:p>
                  </a:txBody>
                  <a:tcPr/>
                </a:tc>
                <a:tc>
                  <a:txBody>
                    <a:bodyPr/>
                    <a:lstStyle/>
                    <a:p>
                      <a:pPr algn="ctr"/>
                      <a:r>
                        <a:rPr lang="fr-FR" sz="1400" b="1" dirty="0" smtClean="0"/>
                        <a:t>Population (%)</a:t>
                      </a:r>
                      <a:endParaRPr lang="fr-FR" sz="1400" b="1" dirty="0"/>
                    </a:p>
                  </a:txBody>
                  <a:tcPr/>
                </a:tc>
                <a:tc>
                  <a:txBody>
                    <a:bodyPr/>
                    <a:lstStyle/>
                    <a:p>
                      <a:pPr algn="ctr"/>
                      <a:r>
                        <a:rPr lang="fr-FR" sz="1400" b="1" dirty="0" smtClean="0"/>
                        <a:t>Echantillon </a:t>
                      </a:r>
                      <a:endParaRPr lang="fr-FR" sz="1400" b="1" dirty="0"/>
                    </a:p>
                  </a:txBody>
                  <a:tcPr/>
                </a:tc>
              </a:tr>
              <a:tr h="228602">
                <a:tc>
                  <a:txBody>
                    <a:bodyPr/>
                    <a:lstStyle/>
                    <a:p>
                      <a:pPr algn="ctr"/>
                      <a:r>
                        <a:rPr lang="fr-FR" sz="1400" dirty="0" smtClean="0"/>
                        <a:t>10-50</a:t>
                      </a:r>
                      <a:endParaRPr lang="fr-FR" sz="1400" dirty="0"/>
                    </a:p>
                  </a:txBody>
                  <a:tcPr/>
                </a:tc>
                <a:tc>
                  <a:txBody>
                    <a:bodyPr/>
                    <a:lstStyle/>
                    <a:p>
                      <a:pPr algn="ctr"/>
                      <a:r>
                        <a:rPr lang="fr-FR" sz="1400" dirty="0" smtClean="0"/>
                        <a:t>7</a:t>
                      </a:r>
                      <a:endParaRPr lang="fr-FR" sz="1400" dirty="0"/>
                    </a:p>
                  </a:txBody>
                  <a:tcPr/>
                </a:tc>
                <a:tc>
                  <a:txBody>
                    <a:bodyPr/>
                    <a:lstStyle/>
                    <a:p>
                      <a:pPr algn="ctr"/>
                      <a:r>
                        <a:rPr lang="fr-FR" sz="1400" b="1" dirty="0" smtClean="0"/>
                        <a:t>11</a:t>
                      </a:r>
                      <a:endParaRPr lang="fr-FR" sz="1400" b="1" dirty="0"/>
                    </a:p>
                  </a:txBody>
                  <a:tcPr/>
                </a:tc>
              </a:tr>
              <a:tr h="228602">
                <a:tc>
                  <a:txBody>
                    <a:bodyPr/>
                    <a:lstStyle/>
                    <a:p>
                      <a:pPr algn="ctr"/>
                      <a:r>
                        <a:rPr lang="fr-FR" sz="1400" dirty="0" smtClean="0"/>
                        <a:t>50-100</a:t>
                      </a:r>
                      <a:endParaRPr lang="fr-FR" sz="1400" dirty="0"/>
                    </a:p>
                  </a:txBody>
                  <a:tcPr/>
                </a:tc>
                <a:tc>
                  <a:txBody>
                    <a:bodyPr/>
                    <a:lstStyle/>
                    <a:p>
                      <a:pPr algn="ctr"/>
                      <a:r>
                        <a:rPr lang="fr-FR" sz="1400" dirty="0" smtClean="0"/>
                        <a:t>33</a:t>
                      </a:r>
                      <a:endParaRPr lang="fr-FR" sz="1400" dirty="0"/>
                    </a:p>
                  </a:txBody>
                  <a:tcPr/>
                </a:tc>
                <a:tc>
                  <a:txBody>
                    <a:bodyPr/>
                    <a:lstStyle/>
                    <a:p>
                      <a:pPr algn="ctr"/>
                      <a:r>
                        <a:rPr lang="fr-FR" sz="1400" b="1" dirty="0" smtClean="0"/>
                        <a:t>56</a:t>
                      </a:r>
                      <a:endParaRPr lang="fr-FR" sz="1400" b="1" dirty="0"/>
                    </a:p>
                  </a:txBody>
                  <a:tcPr/>
                </a:tc>
              </a:tr>
              <a:tr h="228602">
                <a:tc>
                  <a:txBody>
                    <a:bodyPr/>
                    <a:lstStyle/>
                    <a:p>
                      <a:pPr algn="ctr"/>
                      <a:r>
                        <a:rPr lang="fr-FR" sz="1400" dirty="0" smtClean="0"/>
                        <a:t>100-200</a:t>
                      </a:r>
                      <a:endParaRPr lang="fr-FR" sz="1400" dirty="0"/>
                    </a:p>
                  </a:txBody>
                  <a:tcPr/>
                </a:tc>
                <a:tc>
                  <a:txBody>
                    <a:bodyPr/>
                    <a:lstStyle/>
                    <a:p>
                      <a:pPr algn="ctr"/>
                      <a:r>
                        <a:rPr lang="fr-FR" sz="1400" dirty="0" smtClean="0"/>
                        <a:t>40</a:t>
                      </a:r>
                      <a:endParaRPr lang="fr-FR" sz="1400" dirty="0"/>
                    </a:p>
                  </a:txBody>
                  <a:tcPr/>
                </a:tc>
                <a:tc>
                  <a:txBody>
                    <a:bodyPr/>
                    <a:lstStyle/>
                    <a:p>
                      <a:pPr algn="ctr"/>
                      <a:r>
                        <a:rPr lang="fr-FR" sz="1400" b="1" dirty="0" smtClean="0"/>
                        <a:t>68</a:t>
                      </a:r>
                      <a:endParaRPr lang="fr-FR" sz="1400" b="1" dirty="0"/>
                    </a:p>
                  </a:txBody>
                  <a:tcPr/>
                </a:tc>
              </a:tr>
              <a:tr h="228602">
                <a:tc>
                  <a:txBody>
                    <a:bodyPr/>
                    <a:lstStyle/>
                    <a:p>
                      <a:pPr algn="ctr"/>
                      <a:r>
                        <a:rPr lang="fr-FR" sz="1400" dirty="0" smtClean="0"/>
                        <a:t>200-500</a:t>
                      </a:r>
                      <a:endParaRPr lang="fr-FR" sz="1400" dirty="0"/>
                    </a:p>
                  </a:txBody>
                  <a:tcPr/>
                </a:tc>
                <a:tc>
                  <a:txBody>
                    <a:bodyPr/>
                    <a:lstStyle/>
                    <a:p>
                      <a:pPr algn="ctr"/>
                      <a:r>
                        <a:rPr lang="fr-FR" sz="1400" dirty="0" smtClean="0"/>
                        <a:t>20</a:t>
                      </a:r>
                      <a:endParaRPr lang="fr-FR" sz="1400" dirty="0"/>
                    </a:p>
                  </a:txBody>
                  <a:tcPr/>
                </a:tc>
                <a:tc>
                  <a:txBody>
                    <a:bodyPr/>
                    <a:lstStyle/>
                    <a:p>
                      <a:pPr algn="ctr"/>
                      <a:r>
                        <a:rPr lang="fr-FR" sz="1400" b="1" dirty="0" smtClean="0"/>
                        <a:t>34</a:t>
                      </a:r>
                      <a:endParaRPr lang="fr-FR" sz="1400" b="1" dirty="0"/>
                    </a:p>
                  </a:txBody>
                  <a:tcPr/>
                </a:tc>
              </a:tr>
            </a:tbl>
          </a:graphicData>
        </a:graphic>
      </p:graphicFrame>
      <p:cxnSp>
        <p:nvCxnSpPr>
          <p:cNvPr id="23" name="Connecteur droit avec flèche 22"/>
          <p:cNvCxnSpPr/>
          <p:nvPr/>
        </p:nvCxnSpPr>
        <p:spPr>
          <a:xfrm>
            <a:off x="5643570" y="2143116"/>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Connecteur droit avec flèche 23"/>
          <p:cNvCxnSpPr/>
          <p:nvPr/>
        </p:nvCxnSpPr>
        <p:spPr>
          <a:xfrm>
            <a:off x="5643570" y="2500306"/>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5" name="Connecteur droit avec flèche 24"/>
          <p:cNvCxnSpPr/>
          <p:nvPr/>
        </p:nvCxnSpPr>
        <p:spPr>
          <a:xfrm>
            <a:off x="5643570" y="2786058"/>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6" name="Connecteur droit avec flèche 25"/>
          <p:cNvCxnSpPr/>
          <p:nvPr/>
        </p:nvCxnSpPr>
        <p:spPr>
          <a:xfrm>
            <a:off x="5643570" y="3071810"/>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7" name="Connecteur droit avec flèche 26"/>
          <p:cNvCxnSpPr/>
          <p:nvPr/>
        </p:nvCxnSpPr>
        <p:spPr>
          <a:xfrm>
            <a:off x="5643570" y="3786190"/>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8" name="Connecteur droit avec flèche 27"/>
          <p:cNvCxnSpPr/>
          <p:nvPr/>
        </p:nvCxnSpPr>
        <p:spPr>
          <a:xfrm>
            <a:off x="5643570" y="4143380"/>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9" name="Connecteur droit avec flèche 28"/>
          <p:cNvCxnSpPr/>
          <p:nvPr/>
        </p:nvCxnSpPr>
        <p:spPr>
          <a:xfrm>
            <a:off x="5643570" y="4714884"/>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0" name="Connecteur droit avec flèche 29"/>
          <p:cNvCxnSpPr/>
          <p:nvPr/>
        </p:nvCxnSpPr>
        <p:spPr>
          <a:xfrm>
            <a:off x="5643570" y="4429132"/>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2" name="Connecteur droit avec flèche 31"/>
          <p:cNvCxnSpPr/>
          <p:nvPr/>
        </p:nvCxnSpPr>
        <p:spPr>
          <a:xfrm>
            <a:off x="5643570" y="6429396"/>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3" name="Connecteur droit avec flèche 32"/>
          <p:cNvCxnSpPr/>
          <p:nvPr/>
        </p:nvCxnSpPr>
        <p:spPr>
          <a:xfrm>
            <a:off x="5643570" y="6143644"/>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4" name="Connecteur droit avec flèche 33"/>
          <p:cNvCxnSpPr/>
          <p:nvPr/>
        </p:nvCxnSpPr>
        <p:spPr>
          <a:xfrm>
            <a:off x="5643570" y="5857892"/>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5" name="Connecteur droit avec flèche 34"/>
          <p:cNvCxnSpPr/>
          <p:nvPr/>
        </p:nvCxnSpPr>
        <p:spPr>
          <a:xfrm>
            <a:off x="5643570" y="5572140"/>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6" name="ZoneTexte 35"/>
          <p:cNvSpPr txBox="1"/>
          <p:nvPr/>
        </p:nvSpPr>
        <p:spPr>
          <a:xfrm>
            <a:off x="6286512" y="1928802"/>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170*33%=</a:t>
            </a:r>
            <a:r>
              <a:rPr lang="fr-FR" b="1" dirty="0" smtClean="0">
                <a:solidFill>
                  <a:srgbClr val="C00000"/>
                </a:solidFill>
                <a:latin typeface="Times New Roman" pitchFamily="18" charset="0"/>
                <a:cs typeface="Times New Roman" pitchFamily="18" charset="0"/>
              </a:rPr>
              <a:t>56</a:t>
            </a:r>
            <a:endParaRPr lang="fr-FR" b="1" dirty="0">
              <a:solidFill>
                <a:srgbClr val="C00000"/>
              </a:solidFill>
              <a:latin typeface="Times New Roman" pitchFamily="18" charset="0"/>
              <a:cs typeface="Times New Roman" pitchFamily="18" charset="0"/>
            </a:endParaRPr>
          </a:p>
        </p:txBody>
      </p:sp>
      <p:sp>
        <p:nvSpPr>
          <p:cNvPr id="37" name="ZoneTexte 36"/>
          <p:cNvSpPr txBox="1"/>
          <p:nvPr/>
        </p:nvSpPr>
        <p:spPr>
          <a:xfrm>
            <a:off x="6286512" y="2285992"/>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170*20%=</a:t>
            </a:r>
            <a:r>
              <a:rPr lang="fr-FR" b="1" dirty="0" smtClean="0">
                <a:solidFill>
                  <a:srgbClr val="C00000"/>
                </a:solidFill>
                <a:latin typeface="Times New Roman" pitchFamily="18" charset="0"/>
                <a:cs typeface="Times New Roman" pitchFamily="18" charset="0"/>
              </a:rPr>
              <a:t>34</a:t>
            </a:r>
            <a:endParaRPr lang="fr-FR" b="1" dirty="0">
              <a:solidFill>
                <a:srgbClr val="C00000"/>
              </a:solidFill>
              <a:latin typeface="Times New Roman" pitchFamily="18" charset="0"/>
              <a:cs typeface="Times New Roman" pitchFamily="18" charset="0"/>
            </a:endParaRPr>
          </a:p>
        </p:txBody>
      </p:sp>
      <p:sp>
        <p:nvSpPr>
          <p:cNvPr id="38" name="ZoneTexte 37"/>
          <p:cNvSpPr txBox="1"/>
          <p:nvPr/>
        </p:nvSpPr>
        <p:spPr>
          <a:xfrm>
            <a:off x="6286512" y="2571744"/>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170*27%=</a:t>
            </a:r>
            <a:r>
              <a:rPr lang="fr-FR" b="1" dirty="0" smtClean="0">
                <a:solidFill>
                  <a:srgbClr val="C00000"/>
                </a:solidFill>
                <a:latin typeface="Times New Roman" pitchFamily="18" charset="0"/>
                <a:cs typeface="Times New Roman" pitchFamily="18" charset="0"/>
              </a:rPr>
              <a:t>46</a:t>
            </a:r>
            <a:endParaRPr lang="fr-FR" b="1" dirty="0">
              <a:solidFill>
                <a:srgbClr val="C00000"/>
              </a:solidFill>
              <a:latin typeface="Times New Roman" pitchFamily="18" charset="0"/>
              <a:cs typeface="Times New Roman" pitchFamily="18" charset="0"/>
            </a:endParaRPr>
          </a:p>
        </p:txBody>
      </p:sp>
      <p:sp>
        <p:nvSpPr>
          <p:cNvPr id="39" name="ZoneTexte 38"/>
          <p:cNvSpPr txBox="1"/>
          <p:nvPr/>
        </p:nvSpPr>
        <p:spPr>
          <a:xfrm>
            <a:off x="6286512" y="2857496"/>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170*20%=</a:t>
            </a:r>
            <a:r>
              <a:rPr lang="fr-FR" b="1" dirty="0" smtClean="0">
                <a:solidFill>
                  <a:srgbClr val="C00000"/>
                </a:solidFill>
                <a:latin typeface="Times New Roman" pitchFamily="18" charset="0"/>
                <a:cs typeface="Times New Roman" pitchFamily="18" charset="0"/>
              </a:rPr>
              <a:t>34</a:t>
            </a:r>
            <a:endParaRPr lang="fr-FR" b="1" dirty="0">
              <a:solidFill>
                <a:srgbClr val="C00000"/>
              </a:solidFill>
              <a:latin typeface="Times New Roman" pitchFamily="18" charset="0"/>
              <a:cs typeface="Times New Roman" pitchFamily="18" charset="0"/>
            </a:endParaRPr>
          </a:p>
        </p:txBody>
      </p:sp>
      <p:sp>
        <p:nvSpPr>
          <p:cNvPr id="40" name="ZoneTexte 39"/>
          <p:cNvSpPr txBox="1"/>
          <p:nvPr/>
        </p:nvSpPr>
        <p:spPr>
          <a:xfrm>
            <a:off x="6286512" y="3571876"/>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170*20%=</a:t>
            </a:r>
            <a:r>
              <a:rPr lang="fr-FR" b="1" dirty="0" smtClean="0">
                <a:solidFill>
                  <a:srgbClr val="C00000"/>
                </a:solidFill>
                <a:latin typeface="Times New Roman" pitchFamily="18" charset="0"/>
                <a:cs typeface="Times New Roman" pitchFamily="18" charset="0"/>
              </a:rPr>
              <a:t>34</a:t>
            </a:r>
            <a:endParaRPr lang="fr-FR" b="1" dirty="0">
              <a:solidFill>
                <a:srgbClr val="C00000"/>
              </a:solidFill>
              <a:latin typeface="Times New Roman" pitchFamily="18" charset="0"/>
              <a:cs typeface="Times New Roman" pitchFamily="18" charset="0"/>
            </a:endParaRPr>
          </a:p>
        </p:txBody>
      </p:sp>
      <p:sp>
        <p:nvSpPr>
          <p:cNvPr id="41" name="ZoneTexte 40"/>
          <p:cNvSpPr txBox="1"/>
          <p:nvPr/>
        </p:nvSpPr>
        <p:spPr>
          <a:xfrm>
            <a:off x="6286512" y="3929066"/>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170*27%=</a:t>
            </a:r>
            <a:r>
              <a:rPr lang="fr-FR" b="1" dirty="0" smtClean="0">
                <a:solidFill>
                  <a:srgbClr val="C00000"/>
                </a:solidFill>
                <a:latin typeface="Times New Roman" pitchFamily="18" charset="0"/>
                <a:cs typeface="Times New Roman" pitchFamily="18" charset="0"/>
              </a:rPr>
              <a:t>46</a:t>
            </a:r>
            <a:endParaRPr lang="fr-FR" b="1" dirty="0">
              <a:solidFill>
                <a:srgbClr val="C00000"/>
              </a:solidFill>
              <a:latin typeface="Times New Roman" pitchFamily="18" charset="0"/>
              <a:cs typeface="Times New Roman" pitchFamily="18" charset="0"/>
            </a:endParaRPr>
          </a:p>
        </p:txBody>
      </p:sp>
      <p:sp>
        <p:nvSpPr>
          <p:cNvPr id="42" name="ZoneTexte 41"/>
          <p:cNvSpPr txBox="1"/>
          <p:nvPr/>
        </p:nvSpPr>
        <p:spPr>
          <a:xfrm>
            <a:off x="6286512" y="4214818"/>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170*40%=</a:t>
            </a:r>
            <a:r>
              <a:rPr lang="fr-FR" b="1" dirty="0" smtClean="0">
                <a:solidFill>
                  <a:srgbClr val="C00000"/>
                </a:solidFill>
                <a:latin typeface="Times New Roman" pitchFamily="18" charset="0"/>
                <a:cs typeface="Times New Roman" pitchFamily="18" charset="0"/>
              </a:rPr>
              <a:t>68</a:t>
            </a:r>
            <a:endParaRPr lang="fr-FR" b="1" dirty="0">
              <a:solidFill>
                <a:srgbClr val="C00000"/>
              </a:solidFill>
              <a:latin typeface="Times New Roman" pitchFamily="18" charset="0"/>
              <a:cs typeface="Times New Roman" pitchFamily="18" charset="0"/>
            </a:endParaRPr>
          </a:p>
        </p:txBody>
      </p:sp>
      <p:sp>
        <p:nvSpPr>
          <p:cNvPr id="43" name="ZoneTexte 42"/>
          <p:cNvSpPr txBox="1"/>
          <p:nvPr/>
        </p:nvSpPr>
        <p:spPr>
          <a:xfrm>
            <a:off x="6286512" y="4500570"/>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170*13%=</a:t>
            </a:r>
            <a:r>
              <a:rPr lang="fr-FR" b="1" dirty="0" smtClean="0">
                <a:solidFill>
                  <a:srgbClr val="C00000"/>
                </a:solidFill>
                <a:latin typeface="Times New Roman" pitchFamily="18" charset="0"/>
                <a:cs typeface="Times New Roman" pitchFamily="18" charset="0"/>
              </a:rPr>
              <a:t>22</a:t>
            </a:r>
            <a:endParaRPr lang="fr-FR" b="1" dirty="0">
              <a:solidFill>
                <a:srgbClr val="C00000"/>
              </a:solidFill>
              <a:latin typeface="Times New Roman" pitchFamily="18" charset="0"/>
              <a:cs typeface="Times New Roman" pitchFamily="18" charset="0"/>
            </a:endParaRPr>
          </a:p>
        </p:txBody>
      </p:sp>
      <p:sp>
        <p:nvSpPr>
          <p:cNvPr id="44" name="ZoneTexte 43"/>
          <p:cNvSpPr txBox="1"/>
          <p:nvPr/>
        </p:nvSpPr>
        <p:spPr>
          <a:xfrm>
            <a:off x="6286512" y="5357826"/>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170*7%=</a:t>
            </a:r>
            <a:r>
              <a:rPr lang="fr-FR" b="1" dirty="0" smtClean="0">
                <a:solidFill>
                  <a:srgbClr val="C00000"/>
                </a:solidFill>
                <a:latin typeface="Times New Roman" pitchFamily="18" charset="0"/>
                <a:cs typeface="Times New Roman" pitchFamily="18" charset="0"/>
              </a:rPr>
              <a:t>11</a:t>
            </a:r>
            <a:endParaRPr lang="fr-FR" b="1" dirty="0">
              <a:solidFill>
                <a:srgbClr val="C00000"/>
              </a:solidFill>
              <a:latin typeface="Times New Roman" pitchFamily="18" charset="0"/>
              <a:cs typeface="Times New Roman" pitchFamily="18" charset="0"/>
            </a:endParaRPr>
          </a:p>
        </p:txBody>
      </p:sp>
      <p:sp>
        <p:nvSpPr>
          <p:cNvPr id="45" name="ZoneTexte 44"/>
          <p:cNvSpPr txBox="1"/>
          <p:nvPr/>
        </p:nvSpPr>
        <p:spPr>
          <a:xfrm>
            <a:off x="6286512" y="5643578"/>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170*33%=</a:t>
            </a:r>
            <a:r>
              <a:rPr lang="fr-FR" b="1" dirty="0" smtClean="0">
                <a:solidFill>
                  <a:srgbClr val="C00000"/>
                </a:solidFill>
                <a:latin typeface="Times New Roman" pitchFamily="18" charset="0"/>
                <a:cs typeface="Times New Roman" pitchFamily="18" charset="0"/>
              </a:rPr>
              <a:t>56</a:t>
            </a:r>
            <a:endParaRPr lang="fr-FR" b="1" dirty="0">
              <a:solidFill>
                <a:srgbClr val="C00000"/>
              </a:solidFill>
              <a:latin typeface="Times New Roman" pitchFamily="18" charset="0"/>
              <a:cs typeface="Times New Roman" pitchFamily="18" charset="0"/>
            </a:endParaRPr>
          </a:p>
        </p:txBody>
      </p:sp>
      <p:sp>
        <p:nvSpPr>
          <p:cNvPr id="46" name="ZoneTexte 45"/>
          <p:cNvSpPr txBox="1"/>
          <p:nvPr/>
        </p:nvSpPr>
        <p:spPr>
          <a:xfrm>
            <a:off x="6286512" y="5929330"/>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170*40%=</a:t>
            </a:r>
            <a:r>
              <a:rPr lang="fr-FR" b="1" dirty="0" smtClean="0">
                <a:solidFill>
                  <a:srgbClr val="C00000"/>
                </a:solidFill>
                <a:latin typeface="Times New Roman" pitchFamily="18" charset="0"/>
                <a:cs typeface="Times New Roman" pitchFamily="18" charset="0"/>
              </a:rPr>
              <a:t>68</a:t>
            </a:r>
            <a:endParaRPr lang="fr-FR" b="1" dirty="0">
              <a:solidFill>
                <a:srgbClr val="C00000"/>
              </a:solidFill>
              <a:latin typeface="Times New Roman" pitchFamily="18" charset="0"/>
              <a:cs typeface="Times New Roman" pitchFamily="18" charset="0"/>
            </a:endParaRPr>
          </a:p>
        </p:txBody>
      </p:sp>
      <p:sp>
        <p:nvSpPr>
          <p:cNvPr id="47" name="ZoneTexte 46"/>
          <p:cNvSpPr txBox="1"/>
          <p:nvPr/>
        </p:nvSpPr>
        <p:spPr>
          <a:xfrm>
            <a:off x="6286512" y="6215082"/>
            <a:ext cx="1571636"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170*20%=</a:t>
            </a:r>
            <a:r>
              <a:rPr lang="fr-FR" b="1" dirty="0" smtClean="0">
                <a:solidFill>
                  <a:srgbClr val="C00000"/>
                </a:solidFill>
                <a:latin typeface="Times New Roman" pitchFamily="18" charset="0"/>
                <a:cs typeface="Times New Roman" pitchFamily="18" charset="0"/>
              </a:rPr>
              <a:t>34</a:t>
            </a:r>
            <a:endParaRPr lang="fr-FR"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par>
                                <p:cTn id="8" presetID="1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slide(fromBottom)">
                                      <p:cBhvr>
                                        <p:cTn id="10" dur="500"/>
                                        <p:tgtEl>
                                          <p:spTgt spid="23"/>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slide(fromBottom)">
                                      <p:cBhvr>
                                        <p:cTn id="13" dur="500"/>
                                        <p:tgtEl>
                                          <p:spTgt spid="36"/>
                                        </p:tgtEl>
                                      </p:cBhvr>
                                    </p:animEffect>
                                  </p:childTnLst>
                                </p:cTn>
                              </p:par>
                              <p:par>
                                <p:cTn id="14" presetID="1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Bottom)">
                                      <p:cBhvr>
                                        <p:cTn id="16" dur="500"/>
                                        <p:tgtEl>
                                          <p:spTgt spid="2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lide(fromBottom)">
                                      <p:cBhvr>
                                        <p:cTn id="19" dur="500"/>
                                        <p:tgtEl>
                                          <p:spTgt spid="37"/>
                                        </p:tgtEl>
                                      </p:cBhvr>
                                    </p:animEffect>
                                  </p:childTnLst>
                                </p:cTn>
                              </p:par>
                              <p:par>
                                <p:cTn id="20" presetID="12" presetClass="entr" presetSubtype="4"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slide(fromBottom)">
                                      <p:cBhvr>
                                        <p:cTn id="22" dur="500"/>
                                        <p:tgtEl>
                                          <p:spTgt spid="2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slide(fromBottom)">
                                      <p:cBhvr>
                                        <p:cTn id="25" dur="500"/>
                                        <p:tgtEl>
                                          <p:spTgt spid="38"/>
                                        </p:tgtEl>
                                      </p:cBhvr>
                                    </p:animEffect>
                                  </p:childTnLst>
                                </p:cTn>
                              </p:par>
                              <p:par>
                                <p:cTn id="26" presetID="1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slide(fromBottom)">
                                      <p:cBhvr>
                                        <p:cTn id="28" dur="500"/>
                                        <p:tgtEl>
                                          <p:spTgt spid="2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slide(fromBottom)">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slide(fromBottom)">
                                      <p:cBhvr>
                                        <p:cTn id="36" dur="500"/>
                                        <p:tgtEl>
                                          <p:spTgt spid="27"/>
                                        </p:tgtEl>
                                      </p:cBhvr>
                                    </p:animEffect>
                                  </p:childTnLst>
                                </p:cTn>
                              </p:par>
                              <p:par>
                                <p:cTn id="37" presetID="1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lide(fromBottom)">
                                      <p:cBhvr>
                                        <p:cTn id="39" dur="500"/>
                                        <p:tgtEl>
                                          <p:spTgt spid="28"/>
                                        </p:tgtEl>
                                      </p:cBhvr>
                                    </p:animEffect>
                                  </p:childTnLst>
                                </p:cTn>
                              </p:par>
                              <p:par>
                                <p:cTn id="40" presetID="1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lide(fromBottom)">
                                      <p:cBhvr>
                                        <p:cTn id="42" dur="500"/>
                                        <p:tgtEl>
                                          <p:spTgt spid="30"/>
                                        </p:tgtEl>
                                      </p:cBhvr>
                                    </p:animEffect>
                                  </p:childTnLst>
                                </p:cTn>
                              </p:par>
                              <p:par>
                                <p:cTn id="43" presetID="12" presetClass="entr" presetSubtype="4"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lide(fromBottom)">
                                      <p:cBhvr>
                                        <p:cTn id="45" dur="500"/>
                                        <p:tgtEl>
                                          <p:spTgt spid="29"/>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slide(fromBottom)">
                                      <p:cBhvr>
                                        <p:cTn id="48" dur="500"/>
                                        <p:tgtEl>
                                          <p:spTgt spid="42"/>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slide(fromBottom)">
                                      <p:cBhvr>
                                        <p:cTn id="51" dur="500"/>
                                        <p:tgtEl>
                                          <p:spTgt spid="41"/>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slide(fromBottom)">
                                      <p:cBhvr>
                                        <p:cTn id="54" dur="500"/>
                                        <p:tgtEl>
                                          <p:spTgt spid="40"/>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slide(fromBottom)">
                                      <p:cBhvr>
                                        <p:cTn id="57" dur="500"/>
                                        <p:tgtEl>
                                          <p:spTgt spid="43"/>
                                        </p:tgtEl>
                                      </p:cBhvr>
                                    </p:animEffect>
                                  </p:childTnLst>
                                </p:cTn>
                              </p:par>
                              <p:par>
                                <p:cTn id="58" presetID="12" presetClass="entr" presetSubtype="4"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slide(fromBottom)">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slide(fromBottom)">
                                      <p:cBhvr>
                                        <p:cTn id="65" dur="500"/>
                                        <p:tgtEl>
                                          <p:spTgt spid="21"/>
                                        </p:tgtEl>
                                      </p:cBhvr>
                                    </p:animEffect>
                                  </p:childTnLst>
                                </p:cTn>
                              </p:par>
                              <p:par>
                                <p:cTn id="66" presetID="12" presetClass="entr" presetSubtype="4"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slide(fromBottom)">
                                      <p:cBhvr>
                                        <p:cTn id="68" dur="500"/>
                                        <p:tgtEl>
                                          <p:spTgt spid="35"/>
                                        </p:tgtEl>
                                      </p:cBhvr>
                                    </p:animEffect>
                                  </p:childTnLst>
                                </p:cTn>
                              </p:par>
                              <p:par>
                                <p:cTn id="69" presetID="12" presetClass="entr" presetSubtype="4"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slide(fromBottom)">
                                      <p:cBhvr>
                                        <p:cTn id="71" dur="500"/>
                                        <p:tgtEl>
                                          <p:spTgt spid="34"/>
                                        </p:tgtEl>
                                      </p:cBhvr>
                                    </p:animEffect>
                                  </p:childTnLst>
                                </p:cTn>
                              </p:par>
                              <p:par>
                                <p:cTn id="72" presetID="12" presetClass="entr" presetSubtype="4"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lide(fromBottom)">
                                      <p:cBhvr>
                                        <p:cTn id="74" dur="500"/>
                                        <p:tgtEl>
                                          <p:spTgt spid="33"/>
                                        </p:tgtEl>
                                      </p:cBhvr>
                                    </p:animEffect>
                                  </p:childTnLst>
                                </p:cTn>
                              </p:par>
                              <p:par>
                                <p:cTn id="75" presetID="12" presetClass="entr" presetSubtype="4"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slide(fromBottom)">
                                      <p:cBhvr>
                                        <p:cTn id="77" dur="500"/>
                                        <p:tgtEl>
                                          <p:spTgt spid="32"/>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slide(fromBottom)">
                                      <p:cBhvr>
                                        <p:cTn id="80" dur="500"/>
                                        <p:tgtEl>
                                          <p:spTgt spid="47"/>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slide(fromBottom)">
                                      <p:cBhvr>
                                        <p:cTn id="83" dur="500"/>
                                        <p:tgtEl>
                                          <p:spTgt spid="46"/>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slide(fromBottom)">
                                      <p:cBhvr>
                                        <p:cTn id="86" dur="500"/>
                                        <p:tgtEl>
                                          <p:spTgt spid="45"/>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slide(fromBottom)">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500034" y="1857365"/>
            <a:ext cx="8229600" cy="3929090"/>
          </a:xfrm>
        </p:spPr>
        <p:txBody>
          <a:bodyPr>
            <a:normAutofit/>
          </a:bodyPr>
          <a:lstStyle/>
          <a:p>
            <a:pPr algn="just">
              <a:lnSpc>
                <a:spcPct val="150000"/>
              </a:lnSpc>
            </a:pPr>
            <a:r>
              <a:rPr lang="fr-FR" sz="2800" b="1" dirty="0">
                <a:solidFill>
                  <a:schemeClr val="dk1"/>
                </a:solidFill>
                <a:latin typeface="Times New Roman" pitchFamily="18" charset="0"/>
                <a:cs typeface="Times New Roman" pitchFamily="18" charset="0"/>
              </a:rPr>
              <a:t>Les </a:t>
            </a:r>
            <a:r>
              <a:rPr lang="fr-FR" sz="2800" b="1" dirty="0" smtClean="0">
                <a:solidFill>
                  <a:schemeClr val="dk1"/>
                </a:solidFill>
                <a:latin typeface="Times New Roman" pitchFamily="18" charset="0"/>
                <a:cs typeface="Times New Roman" pitchFamily="18" charset="0"/>
              </a:rPr>
              <a:t>entretiens individuels</a:t>
            </a:r>
            <a:r>
              <a:rPr lang="fr-FR" sz="2800" dirty="0" smtClean="0">
                <a:solidFill>
                  <a:schemeClr val="dk1"/>
                </a:solidFill>
                <a:latin typeface="Times New Roman" pitchFamily="18" charset="0"/>
                <a:cs typeface="Times New Roman" pitchFamily="18" charset="0"/>
              </a:rPr>
              <a:t>, </a:t>
            </a:r>
            <a:r>
              <a:rPr lang="fr-FR" sz="2800" dirty="0">
                <a:solidFill>
                  <a:schemeClr val="dk1"/>
                </a:solidFill>
                <a:latin typeface="Times New Roman" pitchFamily="18" charset="0"/>
                <a:cs typeface="Times New Roman" pitchFamily="18" charset="0"/>
              </a:rPr>
              <a:t>qui permettent de prendre en considération et séparément l’avis des différentes personnes interrogées.</a:t>
            </a:r>
          </a:p>
          <a:p>
            <a:pPr algn="just">
              <a:lnSpc>
                <a:spcPct val="150000"/>
              </a:lnSpc>
            </a:pPr>
            <a:r>
              <a:rPr lang="fr-FR" sz="2800" dirty="0">
                <a:solidFill>
                  <a:schemeClr val="dk1"/>
                </a:solidFill>
                <a:latin typeface="Times New Roman" pitchFamily="18" charset="0"/>
                <a:cs typeface="Times New Roman" pitchFamily="18" charset="0"/>
              </a:rPr>
              <a:t> </a:t>
            </a:r>
            <a:r>
              <a:rPr lang="fr-FR" sz="2800" b="1" dirty="0" smtClean="0">
                <a:solidFill>
                  <a:schemeClr val="dk1"/>
                </a:solidFill>
                <a:latin typeface="Times New Roman" pitchFamily="18" charset="0"/>
                <a:cs typeface="Times New Roman" pitchFamily="18" charset="0"/>
              </a:rPr>
              <a:t>Les entretiens de groupe</a:t>
            </a:r>
            <a:r>
              <a:rPr lang="fr-FR" sz="2800" dirty="0" smtClean="0">
                <a:solidFill>
                  <a:schemeClr val="dk1"/>
                </a:solidFill>
                <a:latin typeface="Times New Roman" pitchFamily="18" charset="0"/>
                <a:cs typeface="Times New Roman" pitchFamily="18" charset="0"/>
              </a:rPr>
              <a:t>, </a:t>
            </a:r>
            <a:r>
              <a:rPr lang="fr-FR" sz="2800" dirty="0">
                <a:solidFill>
                  <a:schemeClr val="dk1"/>
                </a:solidFill>
                <a:latin typeface="Times New Roman" pitchFamily="18" charset="0"/>
                <a:cs typeface="Times New Roman" pitchFamily="18" charset="0"/>
              </a:rPr>
              <a:t>qui mettent en scène un animateur et des personnes de la cible à </a:t>
            </a:r>
            <a:r>
              <a:rPr lang="fr-FR" sz="2800" dirty="0" smtClean="0">
                <a:solidFill>
                  <a:schemeClr val="dk1"/>
                </a:solidFill>
                <a:latin typeface="Times New Roman" pitchFamily="18" charset="0"/>
                <a:cs typeface="Times New Roman" pitchFamily="18" charset="0"/>
              </a:rPr>
              <a:t>interroger.</a:t>
            </a:r>
            <a:endParaRPr lang="fr-FR" sz="2800" dirty="0">
              <a:solidFill>
                <a:schemeClr val="dk1"/>
              </a:solidFill>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TECHNIQUES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QUALITATIVE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928802"/>
            <a:ext cx="8229600" cy="1071570"/>
          </a:xfrm>
        </p:spPr>
        <p:txBody>
          <a:bodyPr>
            <a:normAutofit fontScale="62500" lnSpcReduction="20000"/>
          </a:bodyPr>
          <a:lstStyle/>
          <a:p>
            <a:pPr algn="ctr">
              <a:buNone/>
            </a:pPr>
            <a:r>
              <a:rPr lang="fr-FR" b="1" dirty="0" smtClean="0">
                <a:latin typeface="Times New Roman" pitchFamily="18" charset="0"/>
                <a:cs typeface="Times New Roman" pitchFamily="18" charset="0"/>
              </a:rPr>
              <a:t>2.Phase de planification </a:t>
            </a:r>
          </a:p>
          <a:p>
            <a:pPr>
              <a:buNone/>
            </a:pPr>
            <a:r>
              <a:rPr lang="fr-FR" b="1" dirty="0" smtClean="0">
                <a:solidFill>
                  <a:srgbClr val="C00000"/>
                </a:solidFill>
                <a:latin typeface="Times New Roman" pitchFamily="18" charset="0"/>
                <a:cs typeface="Times New Roman" pitchFamily="18" charset="0"/>
              </a:rPr>
              <a:t>Échantillonnage par quotas</a:t>
            </a:r>
          </a:p>
          <a:p>
            <a:pPr algn="just">
              <a:lnSpc>
                <a:spcPct val="150000"/>
              </a:lnSpc>
              <a:buNone/>
            </a:pPr>
            <a:r>
              <a:rPr lang="fr-FR" sz="2900" b="1" i="1" dirty="0" smtClean="0">
                <a:latin typeface="Times New Roman" pitchFamily="18" charset="0"/>
                <a:cs typeface="Times New Roman" pitchFamily="18" charset="0"/>
              </a:rPr>
              <a:t>Exemple 2:  méthode des quotas croisés</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2" name="ZoneTexte 11"/>
          <p:cNvSpPr txBox="1"/>
          <p:nvPr/>
        </p:nvSpPr>
        <p:spPr>
          <a:xfrm>
            <a:off x="500034" y="3071810"/>
            <a:ext cx="8072494" cy="1704569"/>
          </a:xfrm>
          <a:prstGeom prst="rect">
            <a:avLst/>
          </a:prstGeom>
          <a:noFill/>
          <a:ln>
            <a:solidFill>
              <a:srgbClr val="C00000"/>
            </a:solidFill>
          </a:ln>
        </p:spPr>
        <p:txBody>
          <a:bodyPr wrap="square" rtlCol="0">
            <a:spAutoFit/>
          </a:bodyPr>
          <a:lstStyle/>
          <a:p>
            <a:pPr algn="just">
              <a:lnSpc>
                <a:spcPct val="150000"/>
              </a:lnSpc>
            </a:pPr>
            <a:r>
              <a:rPr lang="fr-FR" i="1" dirty="0" smtClean="0">
                <a:latin typeface="Times New Roman" pitchFamily="18" charset="0"/>
                <a:cs typeface="Times New Roman" pitchFamily="18" charset="0"/>
              </a:rPr>
              <a:t>On cherche à étudier une population qui est divisée simultanément par deux critères: le sexe et l’ âge. On veut sélectionner un échantillon de 1000 personnes. La répartition  de la population en pourcentage  selon l’ âge et le sexe se présente comme suit: </a:t>
            </a:r>
            <a:endParaRPr lang="fr-FR" i="1" dirty="0">
              <a:latin typeface="Times New Roman" pitchFamily="18" charset="0"/>
              <a:cs typeface="Times New Roman" pitchFamily="18" charset="0"/>
            </a:endParaRPr>
          </a:p>
        </p:txBody>
      </p:sp>
      <p:graphicFrame>
        <p:nvGraphicFramePr>
          <p:cNvPr id="15" name="Tableau 14"/>
          <p:cNvGraphicFramePr>
            <a:graphicFrameLocks noGrp="1"/>
          </p:cNvGraphicFramePr>
          <p:nvPr/>
        </p:nvGraphicFramePr>
        <p:xfrm>
          <a:off x="571472" y="5000636"/>
          <a:ext cx="8072495" cy="1483360"/>
        </p:xfrm>
        <a:graphic>
          <a:graphicData uri="http://schemas.openxmlformats.org/drawingml/2006/table">
            <a:tbl>
              <a:tblPr firstRow="1" bandRow="1">
                <a:tableStyleId>{5940675A-B579-460E-94D1-54222C63F5DA}</a:tableStyleId>
              </a:tblPr>
              <a:tblGrid>
                <a:gridCol w="1614499"/>
                <a:gridCol w="1614499"/>
                <a:gridCol w="1614499"/>
                <a:gridCol w="1614499"/>
                <a:gridCol w="1614499"/>
              </a:tblGrid>
              <a:tr h="370840">
                <a:tc>
                  <a:txBody>
                    <a:bodyPr/>
                    <a:lstStyle/>
                    <a:p>
                      <a:pPr algn="ctr"/>
                      <a:r>
                        <a:rPr lang="fr-FR" b="1" dirty="0" smtClean="0">
                          <a:latin typeface="Times New Roman" pitchFamily="18" charset="0"/>
                          <a:cs typeface="Times New Roman" pitchFamily="18" charset="0"/>
                        </a:rPr>
                        <a:t>Population</a:t>
                      </a:r>
                      <a:r>
                        <a:rPr lang="fr-FR" b="1" baseline="0" dirty="0" smtClean="0">
                          <a:latin typeface="Times New Roman" pitchFamily="18" charset="0"/>
                          <a:cs typeface="Times New Roman" pitchFamily="18" charset="0"/>
                        </a:rPr>
                        <a:t> </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20-29</a:t>
                      </a:r>
                      <a:r>
                        <a:rPr lang="fr-FR" b="1" baseline="0" dirty="0" smtClean="0">
                          <a:latin typeface="Times New Roman" pitchFamily="18" charset="0"/>
                          <a:cs typeface="Times New Roman" pitchFamily="18" charset="0"/>
                        </a:rPr>
                        <a:t> ans (%)</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30-49 ans (%)</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50-65 ans (%)</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Total (%)</a:t>
                      </a:r>
                      <a:endParaRPr lang="fr-FR" b="1" dirty="0">
                        <a:latin typeface="Times New Roman" pitchFamily="18" charset="0"/>
                        <a:cs typeface="Times New Roman" pitchFamily="18" charset="0"/>
                      </a:endParaRPr>
                    </a:p>
                  </a:txBody>
                  <a:tcPr/>
                </a:tc>
              </a:tr>
              <a:tr h="370840">
                <a:tc>
                  <a:txBody>
                    <a:bodyPr/>
                    <a:lstStyle/>
                    <a:p>
                      <a:pPr algn="ctr"/>
                      <a:r>
                        <a:rPr lang="fr-FR" b="1" dirty="0" smtClean="0">
                          <a:latin typeface="Times New Roman" pitchFamily="18" charset="0"/>
                          <a:cs typeface="Times New Roman" pitchFamily="18" charset="0"/>
                        </a:rPr>
                        <a:t>Hommes </a:t>
                      </a:r>
                      <a:endParaRPr lang="fr-FR" b="1"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15.25</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20.37</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12.77</a:t>
                      </a:r>
                      <a:endParaRPr lang="fr-FR"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48.39</a:t>
                      </a:r>
                      <a:endParaRPr lang="fr-FR" b="1" dirty="0">
                        <a:latin typeface="Times New Roman" pitchFamily="18" charset="0"/>
                        <a:cs typeface="Times New Roman" pitchFamily="18" charset="0"/>
                      </a:endParaRPr>
                    </a:p>
                  </a:txBody>
                  <a:tcPr/>
                </a:tc>
              </a:tr>
              <a:tr h="370840">
                <a:tc>
                  <a:txBody>
                    <a:bodyPr/>
                    <a:lstStyle/>
                    <a:p>
                      <a:pPr algn="ctr"/>
                      <a:r>
                        <a:rPr lang="fr-FR" b="1" dirty="0" smtClean="0">
                          <a:latin typeface="Times New Roman" pitchFamily="18" charset="0"/>
                          <a:cs typeface="Times New Roman" pitchFamily="18" charset="0"/>
                        </a:rPr>
                        <a:t>Femmes</a:t>
                      </a:r>
                      <a:endParaRPr lang="fr-FR" b="1"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20.84</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17.54</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13.23</a:t>
                      </a:r>
                      <a:endParaRPr lang="fr-FR"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51.61</a:t>
                      </a:r>
                      <a:endParaRPr lang="fr-FR" b="1" dirty="0">
                        <a:latin typeface="Times New Roman" pitchFamily="18" charset="0"/>
                        <a:cs typeface="Times New Roman" pitchFamily="18" charset="0"/>
                      </a:endParaRPr>
                    </a:p>
                  </a:txBody>
                  <a:tcPr/>
                </a:tc>
              </a:tr>
              <a:tr h="370840">
                <a:tc>
                  <a:txBody>
                    <a:bodyPr/>
                    <a:lstStyle/>
                    <a:p>
                      <a:pPr algn="ctr"/>
                      <a:r>
                        <a:rPr lang="fr-FR" b="1" dirty="0" smtClean="0">
                          <a:latin typeface="Times New Roman" pitchFamily="18" charset="0"/>
                          <a:cs typeface="Times New Roman" pitchFamily="18" charset="0"/>
                        </a:rPr>
                        <a:t>Total (%)</a:t>
                      </a:r>
                      <a:endParaRPr lang="fr-FR" b="1"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36.09</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37.91</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26.00</a:t>
                      </a:r>
                      <a:endParaRPr lang="fr-FR"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100 </a:t>
                      </a:r>
                      <a:endParaRPr lang="fr-FR"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Bottom)">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2" name="ZoneTexte 11"/>
          <p:cNvSpPr txBox="1"/>
          <p:nvPr/>
        </p:nvSpPr>
        <p:spPr>
          <a:xfrm>
            <a:off x="428596" y="2000240"/>
            <a:ext cx="3571900" cy="646331"/>
          </a:xfrm>
          <a:prstGeom prst="rect">
            <a:avLst/>
          </a:prstGeom>
          <a:noFill/>
          <a:ln>
            <a:solidFill>
              <a:srgbClr val="C00000"/>
            </a:solidFill>
          </a:ln>
        </p:spPr>
        <p:txBody>
          <a:bodyPr wrap="square" rtlCol="0">
            <a:spAutoFit/>
          </a:bodyPr>
          <a:lstStyle/>
          <a:p>
            <a:pPr algn="just"/>
            <a:r>
              <a:rPr lang="fr-FR" b="1" i="1" dirty="0" smtClean="0">
                <a:latin typeface="Times New Roman" pitchFamily="18" charset="0"/>
                <a:cs typeface="Times New Roman" pitchFamily="18" charset="0"/>
              </a:rPr>
              <a:t>Composition de l’échantillon par  la méthode des quotas croisés: </a:t>
            </a:r>
            <a:endParaRPr lang="fr-FR" b="1" i="1" dirty="0">
              <a:latin typeface="Times New Roman" pitchFamily="18" charset="0"/>
              <a:cs typeface="Times New Roman" pitchFamily="18" charset="0"/>
            </a:endParaRPr>
          </a:p>
        </p:txBody>
      </p:sp>
      <p:graphicFrame>
        <p:nvGraphicFramePr>
          <p:cNvPr id="15" name="Tableau 14"/>
          <p:cNvGraphicFramePr>
            <a:graphicFrameLocks noGrp="1"/>
          </p:cNvGraphicFramePr>
          <p:nvPr/>
        </p:nvGraphicFramePr>
        <p:xfrm>
          <a:off x="428596" y="2928934"/>
          <a:ext cx="8072495" cy="1463040"/>
        </p:xfrm>
        <a:graphic>
          <a:graphicData uri="http://schemas.openxmlformats.org/drawingml/2006/table">
            <a:tbl>
              <a:tblPr firstRow="1" bandRow="1">
                <a:tableStyleId>{5940675A-B579-460E-94D1-54222C63F5DA}</a:tableStyleId>
              </a:tblPr>
              <a:tblGrid>
                <a:gridCol w="1614499"/>
                <a:gridCol w="1614499"/>
                <a:gridCol w="1614499"/>
                <a:gridCol w="1614499"/>
                <a:gridCol w="1614499"/>
              </a:tblGrid>
              <a:tr h="267893">
                <a:tc>
                  <a:txBody>
                    <a:bodyPr/>
                    <a:lstStyle/>
                    <a:p>
                      <a:pPr algn="ctr"/>
                      <a:r>
                        <a:rPr lang="fr-FR" b="1" dirty="0" smtClean="0">
                          <a:latin typeface="Times New Roman" pitchFamily="18" charset="0"/>
                          <a:cs typeface="Times New Roman" pitchFamily="18" charset="0"/>
                        </a:rPr>
                        <a:t>Population</a:t>
                      </a:r>
                      <a:r>
                        <a:rPr lang="fr-FR" b="1" baseline="0" dirty="0" smtClean="0">
                          <a:latin typeface="Times New Roman" pitchFamily="18" charset="0"/>
                          <a:cs typeface="Times New Roman" pitchFamily="18" charset="0"/>
                        </a:rPr>
                        <a:t> </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20-29</a:t>
                      </a:r>
                      <a:r>
                        <a:rPr lang="fr-FR" b="1" baseline="0" dirty="0" smtClean="0">
                          <a:latin typeface="Times New Roman" pitchFamily="18" charset="0"/>
                          <a:cs typeface="Times New Roman" pitchFamily="18" charset="0"/>
                        </a:rPr>
                        <a:t> ans</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30-49 ans</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50-65 ans</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Total</a:t>
                      </a:r>
                      <a:endParaRPr lang="fr-FR" b="1" dirty="0">
                        <a:latin typeface="Times New Roman" pitchFamily="18" charset="0"/>
                        <a:cs typeface="Times New Roman" pitchFamily="18" charset="0"/>
                      </a:endParaRPr>
                    </a:p>
                  </a:txBody>
                  <a:tcPr/>
                </a:tc>
              </a:tr>
              <a:tr h="267893">
                <a:tc>
                  <a:txBody>
                    <a:bodyPr/>
                    <a:lstStyle/>
                    <a:p>
                      <a:pPr algn="ctr"/>
                      <a:r>
                        <a:rPr lang="fr-FR" b="1" dirty="0" smtClean="0">
                          <a:latin typeface="Times New Roman" pitchFamily="18" charset="0"/>
                          <a:cs typeface="Times New Roman" pitchFamily="18" charset="0"/>
                        </a:rPr>
                        <a:t>Hommes </a:t>
                      </a:r>
                      <a:endParaRPr lang="fr-FR" b="1"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1000*15.25%</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1000*20.37%</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1000*12.77%</a:t>
                      </a:r>
                      <a:endParaRPr lang="fr-FR"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1000*48.39%</a:t>
                      </a:r>
                      <a:endParaRPr lang="fr-FR" b="1" dirty="0">
                        <a:latin typeface="Times New Roman" pitchFamily="18" charset="0"/>
                        <a:cs typeface="Times New Roman" pitchFamily="18" charset="0"/>
                      </a:endParaRPr>
                    </a:p>
                  </a:txBody>
                  <a:tcPr/>
                </a:tc>
              </a:tr>
              <a:tr h="267893">
                <a:tc>
                  <a:txBody>
                    <a:bodyPr/>
                    <a:lstStyle/>
                    <a:p>
                      <a:pPr algn="ctr"/>
                      <a:r>
                        <a:rPr lang="fr-FR" b="1" dirty="0" smtClean="0">
                          <a:latin typeface="Times New Roman" pitchFamily="18" charset="0"/>
                          <a:cs typeface="Times New Roman" pitchFamily="18" charset="0"/>
                        </a:rPr>
                        <a:t>Femmes</a:t>
                      </a:r>
                      <a:endParaRPr lang="fr-FR" b="1"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1000*20.84%</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1000*17.54%</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1000*13.23%</a:t>
                      </a:r>
                      <a:endParaRPr lang="fr-FR"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1000*51.61%</a:t>
                      </a:r>
                      <a:endParaRPr lang="fr-FR" b="1" dirty="0">
                        <a:latin typeface="Times New Roman" pitchFamily="18" charset="0"/>
                        <a:cs typeface="Times New Roman" pitchFamily="18" charset="0"/>
                      </a:endParaRPr>
                    </a:p>
                  </a:txBody>
                  <a:tcPr/>
                </a:tc>
              </a:tr>
              <a:tr h="267893">
                <a:tc>
                  <a:txBody>
                    <a:bodyPr/>
                    <a:lstStyle/>
                    <a:p>
                      <a:pPr algn="ctr"/>
                      <a:r>
                        <a:rPr lang="fr-FR" b="1" dirty="0" smtClean="0">
                          <a:latin typeface="Times New Roman" pitchFamily="18" charset="0"/>
                          <a:cs typeface="Times New Roman" pitchFamily="18" charset="0"/>
                        </a:rPr>
                        <a:t>Total</a:t>
                      </a:r>
                      <a:endParaRPr lang="fr-FR" b="1"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1000*36.09%</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1000*37.91</a:t>
                      </a:r>
                      <a:endParaRPr lang="fr-FR" dirty="0">
                        <a:latin typeface="Times New Roman" pitchFamily="18" charset="0"/>
                        <a:cs typeface="Times New Roman" pitchFamily="18" charset="0"/>
                      </a:endParaRPr>
                    </a:p>
                  </a:txBody>
                  <a:tcPr/>
                </a:tc>
                <a:tc>
                  <a:txBody>
                    <a:bodyPr/>
                    <a:lstStyle/>
                    <a:p>
                      <a:pPr algn="ctr"/>
                      <a:r>
                        <a:rPr lang="fr-FR" dirty="0" smtClean="0">
                          <a:latin typeface="Times New Roman" pitchFamily="18" charset="0"/>
                          <a:cs typeface="Times New Roman" pitchFamily="18" charset="0"/>
                        </a:rPr>
                        <a:t>1000*26.00%</a:t>
                      </a:r>
                      <a:endParaRPr lang="fr-FR"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1000*100</a:t>
                      </a:r>
                      <a:endParaRPr lang="fr-FR" b="1" dirty="0">
                        <a:latin typeface="Times New Roman" pitchFamily="18" charset="0"/>
                        <a:cs typeface="Times New Roman" pitchFamily="18" charset="0"/>
                      </a:endParaRPr>
                    </a:p>
                  </a:txBody>
                  <a:tcPr/>
                </a:tc>
              </a:tr>
            </a:tbl>
          </a:graphicData>
        </a:graphic>
      </p:graphicFrame>
      <p:graphicFrame>
        <p:nvGraphicFramePr>
          <p:cNvPr id="17" name="Tableau 16"/>
          <p:cNvGraphicFramePr>
            <a:graphicFrameLocks noGrp="1"/>
          </p:cNvGraphicFramePr>
          <p:nvPr/>
        </p:nvGraphicFramePr>
        <p:xfrm>
          <a:off x="428596" y="4929198"/>
          <a:ext cx="8072495" cy="1463040"/>
        </p:xfrm>
        <a:graphic>
          <a:graphicData uri="http://schemas.openxmlformats.org/drawingml/2006/table">
            <a:tbl>
              <a:tblPr firstRow="1" bandRow="1">
                <a:tableStyleId>{5940675A-B579-460E-94D1-54222C63F5DA}</a:tableStyleId>
              </a:tblPr>
              <a:tblGrid>
                <a:gridCol w="1614499"/>
                <a:gridCol w="1614499"/>
                <a:gridCol w="1614499"/>
                <a:gridCol w="1614499"/>
                <a:gridCol w="1614499"/>
              </a:tblGrid>
              <a:tr h="267893">
                <a:tc>
                  <a:txBody>
                    <a:bodyPr/>
                    <a:lstStyle/>
                    <a:p>
                      <a:pPr algn="ctr"/>
                      <a:r>
                        <a:rPr lang="fr-FR" b="1" dirty="0" smtClean="0">
                          <a:latin typeface="Times New Roman" pitchFamily="18" charset="0"/>
                          <a:cs typeface="Times New Roman" pitchFamily="18" charset="0"/>
                        </a:rPr>
                        <a:t>Echantillon</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20-29</a:t>
                      </a:r>
                      <a:r>
                        <a:rPr lang="fr-FR" b="1" baseline="0" dirty="0" smtClean="0">
                          <a:latin typeface="Times New Roman" pitchFamily="18" charset="0"/>
                          <a:cs typeface="Times New Roman" pitchFamily="18" charset="0"/>
                        </a:rPr>
                        <a:t> ans</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30-49 ans</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50-65 ans</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Total</a:t>
                      </a:r>
                      <a:endParaRPr lang="fr-FR" b="1" dirty="0">
                        <a:latin typeface="Times New Roman" pitchFamily="18" charset="0"/>
                        <a:cs typeface="Times New Roman" pitchFamily="18" charset="0"/>
                      </a:endParaRPr>
                    </a:p>
                  </a:txBody>
                  <a:tcPr/>
                </a:tc>
              </a:tr>
              <a:tr h="267893">
                <a:tc>
                  <a:txBody>
                    <a:bodyPr/>
                    <a:lstStyle/>
                    <a:p>
                      <a:pPr algn="ctr"/>
                      <a:r>
                        <a:rPr lang="fr-FR" b="1" dirty="0" smtClean="0">
                          <a:latin typeface="Times New Roman" pitchFamily="18" charset="0"/>
                          <a:cs typeface="Times New Roman" pitchFamily="18" charset="0"/>
                        </a:rPr>
                        <a:t>Hommes </a:t>
                      </a:r>
                      <a:endParaRPr lang="fr-FR" b="1" dirty="0">
                        <a:latin typeface="Times New Roman" pitchFamily="18" charset="0"/>
                        <a:cs typeface="Times New Roman" pitchFamily="18" charset="0"/>
                      </a:endParaRPr>
                    </a:p>
                  </a:txBody>
                  <a:tcPr/>
                </a:tc>
                <a:tc>
                  <a:txBody>
                    <a:bodyPr/>
                    <a:lstStyle/>
                    <a:p>
                      <a:pPr algn="ctr"/>
                      <a:r>
                        <a:rPr lang="fr-FR" dirty="0" smtClean="0">
                          <a:solidFill>
                            <a:srgbClr val="C00000"/>
                          </a:solidFill>
                          <a:latin typeface="Times New Roman" pitchFamily="18" charset="0"/>
                          <a:cs typeface="Times New Roman" pitchFamily="18" charset="0"/>
                        </a:rPr>
                        <a:t>152</a:t>
                      </a:r>
                      <a:endParaRPr lang="fr-FR" dirty="0">
                        <a:solidFill>
                          <a:srgbClr val="C00000"/>
                        </a:solidFill>
                        <a:latin typeface="Times New Roman" pitchFamily="18" charset="0"/>
                        <a:cs typeface="Times New Roman" pitchFamily="18" charset="0"/>
                      </a:endParaRPr>
                    </a:p>
                  </a:txBody>
                  <a:tcPr/>
                </a:tc>
                <a:tc>
                  <a:txBody>
                    <a:bodyPr/>
                    <a:lstStyle/>
                    <a:p>
                      <a:pPr algn="ctr"/>
                      <a:r>
                        <a:rPr lang="fr-FR" dirty="0" smtClean="0">
                          <a:solidFill>
                            <a:srgbClr val="C00000"/>
                          </a:solidFill>
                          <a:latin typeface="Times New Roman" pitchFamily="18" charset="0"/>
                          <a:cs typeface="Times New Roman" pitchFamily="18" charset="0"/>
                        </a:rPr>
                        <a:t>204</a:t>
                      </a:r>
                      <a:endParaRPr lang="fr-FR" dirty="0">
                        <a:solidFill>
                          <a:srgbClr val="C00000"/>
                        </a:solidFill>
                        <a:latin typeface="Times New Roman" pitchFamily="18" charset="0"/>
                        <a:cs typeface="Times New Roman" pitchFamily="18" charset="0"/>
                      </a:endParaRPr>
                    </a:p>
                  </a:txBody>
                  <a:tcPr/>
                </a:tc>
                <a:tc>
                  <a:txBody>
                    <a:bodyPr/>
                    <a:lstStyle/>
                    <a:p>
                      <a:pPr algn="ctr"/>
                      <a:r>
                        <a:rPr lang="fr-FR" dirty="0" smtClean="0">
                          <a:solidFill>
                            <a:srgbClr val="C00000"/>
                          </a:solidFill>
                          <a:latin typeface="Times New Roman" pitchFamily="18" charset="0"/>
                          <a:cs typeface="Times New Roman" pitchFamily="18" charset="0"/>
                        </a:rPr>
                        <a:t>128</a:t>
                      </a:r>
                      <a:endParaRPr lang="fr-FR" dirty="0">
                        <a:solidFill>
                          <a:srgbClr val="C00000"/>
                        </a:solidFill>
                        <a:latin typeface="Times New Roman" pitchFamily="18" charset="0"/>
                        <a:cs typeface="Times New Roman" pitchFamily="18" charset="0"/>
                      </a:endParaRPr>
                    </a:p>
                  </a:txBody>
                  <a:tcPr/>
                </a:tc>
                <a:tc>
                  <a:txBody>
                    <a:bodyPr/>
                    <a:lstStyle/>
                    <a:p>
                      <a:pPr algn="ctr"/>
                      <a:r>
                        <a:rPr lang="fr-FR" b="1" dirty="0" smtClean="0">
                          <a:solidFill>
                            <a:srgbClr val="C00000"/>
                          </a:solidFill>
                          <a:latin typeface="Times New Roman" pitchFamily="18" charset="0"/>
                          <a:cs typeface="Times New Roman" pitchFamily="18" charset="0"/>
                        </a:rPr>
                        <a:t>484</a:t>
                      </a:r>
                      <a:endParaRPr lang="fr-FR" b="1" dirty="0">
                        <a:solidFill>
                          <a:srgbClr val="C00000"/>
                        </a:solidFill>
                        <a:latin typeface="Times New Roman" pitchFamily="18" charset="0"/>
                        <a:cs typeface="Times New Roman" pitchFamily="18" charset="0"/>
                      </a:endParaRPr>
                    </a:p>
                  </a:txBody>
                  <a:tcPr/>
                </a:tc>
              </a:tr>
              <a:tr h="267893">
                <a:tc>
                  <a:txBody>
                    <a:bodyPr/>
                    <a:lstStyle/>
                    <a:p>
                      <a:pPr algn="ctr"/>
                      <a:r>
                        <a:rPr lang="fr-FR" b="1" dirty="0" smtClean="0">
                          <a:latin typeface="Times New Roman" pitchFamily="18" charset="0"/>
                          <a:cs typeface="Times New Roman" pitchFamily="18" charset="0"/>
                        </a:rPr>
                        <a:t>Femmes</a:t>
                      </a:r>
                      <a:endParaRPr lang="fr-FR" b="1" dirty="0">
                        <a:latin typeface="Times New Roman" pitchFamily="18" charset="0"/>
                        <a:cs typeface="Times New Roman" pitchFamily="18" charset="0"/>
                      </a:endParaRPr>
                    </a:p>
                  </a:txBody>
                  <a:tcPr/>
                </a:tc>
                <a:tc>
                  <a:txBody>
                    <a:bodyPr/>
                    <a:lstStyle/>
                    <a:p>
                      <a:pPr algn="ctr"/>
                      <a:r>
                        <a:rPr lang="fr-FR" dirty="0" smtClean="0">
                          <a:solidFill>
                            <a:srgbClr val="C00000"/>
                          </a:solidFill>
                          <a:latin typeface="Times New Roman" pitchFamily="18" charset="0"/>
                          <a:cs typeface="Times New Roman" pitchFamily="18" charset="0"/>
                        </a:rPr>
                        <a:t>208</a:t>
                      </a:r>
                      <a:endParaRPr lang="fr-FR" dirty="0">
                        <a:solidFill>
                          <a:srgbClr val="C00000"/>
                        </a:solidFill>
                        <a:latin typeface="Times New Roman" pitchFamily="18" charset="0"/>
                        <a:cs typeface="Times New Roman" pitchFamily="18" charset="0"/>
                      </a:endParaRPr>
                    </a:p>
                  </a:txBody>
                  <a:tcPr/>
                </a:tc>
                <a:tc>
                  <a:txBody>
                    <a:bodyPr/>
                    <a:lstStyle/>
                    <a:p>
                      <a:pPr algn="ctr"/>
                      <a:r>
                        <a:rPr lang="fr-FR" dirty="0" smtClean="0">
                          <a:solidFill>
                            <a:srgbClr val="C00000"/>
                          </a:solidFill>
                          <a:latin typeface="Times New Roman" pitchFamily="18" charset="0"/>
                          <a:cs typeface="Times New Roman" pitchFamily="18" charset="0"/>
                        </a:rPr>
                        <a:t>175</a:t>
                      </a:r>
                      <a:endParaRPr lang="fr-FR" dirty="0">
                        <a:solidFill>
                          <a:srgbClr val="C00000"/>
                        </a:solidFill>
                        <a:latin typeface="Times New Roman" pitchFamily="18" charset="0"/>
                        <a:cs typeface="Times New Roman" pitchFamily="18" charset="0"/>
                      </a:endParaRPr>
                    </a:p>
                  </a:txBody>
                  <a:tcPr/>
                </a:tc>
                <a:tc>
                  <a:txBody>
                    <a:bodyPr/>
                    <a:lstStyle/>
                    <a:p>
                      <a:pPr algn="ctr"/>
                      <a:r>
                        <a:rPr lang="fr-FR" dirty="0" smtClean="0">
                          <a:solidFill>
                            <a:srgbClr val="C00000"/>
                          </a:solidFill>
                          <a:latin typeface="Times New Roman" pitchFamily="18" charset="0"/>
                          <a:cs typeface="Times New Roman" pitchFamily="18" charset="0"/>
                        </a:rPr>
                        <a:t>133</a:t>
                      </a:r>
                      <a:endParaRPr lang="fr-FR" dirty="0">
                        <a:solidFill>
                          <a:srgbClr val="C00000"/>
                        </a:solidFill>
                        <a:latin typeface="Times New Roman" pitchFamily="18" charset="0"/>
                        <a:cs typeface="Times New Roman" pitchFamily="18" charset="0"/>
                      </a:endParaRPr>
                    </a:p>
                  </a:txBody>
                  <a:tcPr/>
                </a:tc>
                <a:tc>
                  <a:txBody>
                    <a:bodyPr/>
                    <a:lstStyle/>
                    <a:p>
                      <a:pPr algn="ctr"/>
                      <a:r>
                        <a:rPr lang="fr-FR" b="1" dirty="0" smtClean="0">
                          <a:solidFill>
                            <a:srgbClr val="C00000"/>
                          </a:solidFill>
                          <a:latin typeface="Times New Roman" pitchFamily="18" charset="0"/>
                          <a:cs typeface="Times New Roman" pitchFamily="18" charset="0"/>
                        </a:rPr>
                        <a:t>516</a:t>
                      </a:r>
                      <a:endParaRPr lang="fr-FR" b="1" dirty="0">
                        <a:solidFill>
                          <a:srgbClr val="C00000"/>
                        </a:solidFill>
                        <a:latin typeface="Times New Roman" pitchFamily="18" charset="0"/>
                        <a:cs typeface="Times New Roman" pitchFamily="18" charset="0"/>
                      </a:endParaRPr>
                    </a:p>
                  </a:txBody>
                  <a:tcPr/>
                </a:tc>
              </a:tr>
              <a:tr h="267893">
                <a:tc>
                  <a:txBody>
                    <a:bodyPr/>
                    <a:lstStyle/>
                    <a:p>
                      <a:pPr algn="ctr"/>
                      <a:r>
                        <a:rPr lang="fr-FR" b="1" dirty="0" smtClean="0">
                          <a:latin typeface="Times New Roman" pitchFamily="18" charset="0"/>
                          <a:cs typeface="Times New Roman" pitchFamily="18" charset="0"/>
                        </a:rPr>
                        <a:t>Total</a:t>
                      </a:r>
                      <a:endParaRPr lang="fr-FR" b="1" dirty="0">
                        <a:latin typeface="Times New Roman" pitchFamily="18" charset="0"/>
                        <a:cs typeface="Times New Roman" pitchFamily="18" charset="0"/>
                      </a:endParaRPr>
                    </a:p>
                  </a:txBody>
                  <a:tcPr/>
                </a:tc>
                <a:tc>
                  <a:txBody>
                    <a:bodyPr/>
                    <a:lstStyle/>
                    <a:p>
                      <a:pPr algn="ctr"/>
                      <a:r>
                        <a:rPr lang="fr-FR" dirty="0" smtClean="0">
                          <a:solidFill>
                            <a:srgbClr val="C00000"/>
                          </a:solidFill>
                          <a:latin typeface="Times New Roman" pitchFamily="18" charset="0"/>
                          <a:cs typeface="Times New Roman" pitchFamily="18" charset="0"/>
                        </a:rPr>
                        <a:t>360</a:t>
                      </a:r>
                      <a:endParaRPr lang="fr-FR" dirty="0">
                        <a:solidFill>
                          <a:srgbClr val="C00000"/>
                        </a:solidFill>
                        <a:latin typeface="Times New Roman" pitchFamily="18" charset="0"/>
                        <a:cs typeface="Times New Roman" pitchFamily="18" charset="0"/>
                      </a:endParaRPr>
                    </a:p>
                  </a:txBody>
                  <a:tcPr/>
                </a:tc>
                <a:tc>
                  <a:txBody>
                    <a:bodyPr/>
                    <a:lstStyle/>
                    <a:p>
                      <a:pPr algn="ctr"/>
                      <a:r>
                        <a:rPr lang="fr-FR" dirty="0" smtClean="0">
                          <a:solidFill>
                            <a:srgbClr val="C00000"/>
                          </a:solidFill>
                          <a:latin typeface="Times New Roman" pitchFamily="18" charset="0"/>
                          <a:cs typeface="Times New Roman" pitchFamily="18" charset="0"/>
                        </a:rPr>
                        <a:t>379</a:t>
                      </a:r>
                      <a:endParaRPr lang="fr-FR" dirty="0">
                        <a:solidFill>
                          <a:srgbClr val="C00000"/>
                        </a:solidFill>
                        <a:latin typeface="Times New Roman" pitchFamily="18" charset="0"/>
                        <a:cs typeface="Times New Roman" pitchFamily="18" charset="0"/>
                      </a:endParaRPr>
                    </a:p>
                  </a:txBody>
                  <a:tcPr/>
                </a:tc>
                <a:tc>
                  <a:txBody>
                    <a:bodyPr/>
                    <a:lstStyle/>
                    <a:p>
                      <a:pPr algn="ctr"/>
                      <a:r>
                        <a:rPr lang="fr-FR" dirty="0" smtClean="0">
                          <a:solidFill>
                            <a:srgbClr val="C00000"/>
                          </a:solidFill>
                          <a:latin typeface="Times New Roman" pitchFamily="18" charset="0"/>
                          <a:cs typeface="Times New Roman" pitchFamily="18" charset="0"/>
                        </a:rPr>
                        <a:t>261</a:t>
                      </a:r>
                      <a:endParaRPr lang="fr-FR" dirty="0">
                        <a:solidFill>
                          <a:srgbClr val="C00000"/>
                        </a:solidFill>
                        <a:latin typeface="Times New Roman" pitchFamily="18" charset="0"/>
                        <a:cs typeface="Times New Roman" pitchFamily="18" charset="0"/>
                      </a:endParaRPr>
                    </a:p>
                  </a:txBody>
                  <a:tcPr/>
                </a:tc>
                <a:tc>
                  <a:txBody>
                    <a:bodyPr/>
                    <a:lstStyle/>
                    <a:p>
                      <a:pPr algn="ctr"/>
                      <a:r>
                        <a:rPr lang="fr-FR" b="1" dirty="0" smtClean="0">
                          <a:solidFill>
                            <a:srgbClr val="C00000"/>
                          </a:solidFill>
                          <a:latin typeface="Times New Roman" pitchFamily="18" charset="0"/>
                          <a:cs typeface="Times New Roman" pitchFamily="18" charset="0"/>
                        </a:rPr>
                        <a:t>1000</a:t>
                      </a:r>
                      <a:endParaRPr lang="fr-FR" b="1" dirty="0">
                        <a:solidFill>
                          <a:srgbClr val="C00000"/>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Bottom)">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lide(fromBottom)">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2500306"/>
            <a:ext cx="8229600" cy="3625857"/>
          </a:xfrm>
        </p:spPr>
        <p:txBody>
          <a:bodyPr>
            <a:normAutofit fontScale="92500" lnSpcReduction="10000"/>
          </a:bodyPr>
          <a:lstStyle/>
          <a:p>
            <a:pPr algn="just">
              <a:lnSpc>
                <a:spcPct val="150000"/>
              </a:lnSpc>
            </a:pPr>
            <a:r>
              <a:rPr lang="fr-FR" sz="2800" dirty="0">
                <a:solidFill>
                  <a:schemeClr val="dk1"/>
                </a:solidFill>
                <a:latin typeface="Times New Roman" pitchFamily="18" charset="0"/>
                <a:cs typeface="Times New Roman" pitchFamily="18" charset="0"/>
              </a:rPr>
              <a:t>Le but de l’entretien individuel est de recueillir un maximum d’informations auprès des personnes interrogées.</a:t>
            </a:r>
          </a:p>
          <a:p>
            <a:pPr algn="just">
              <a:lnSpc>
                <a:spcPct val="150000"/>
              </a:lnSpc>
            </a:pPr>
            <a:r>
              <a:rPr lang="fr-FR" sz="2800" dirty="0">
                <a:solidFill>
                  <a:schemeClr val="dk1"/>
                </a:solidFill>
                <a:latin typeface="Times New Roman" pitchFamily="18" charset="0"/>
                <a:cs typeface="Times New Roman" pitchFamily="18" charset="0"/>
              </a:rPr>
              <a:t>Il permet d’éviter les influences entre répondants.</a:t>
            </a:r>
          </a:p>
          <a:p>
            <a:pPr algn="just">
              <a:lnSpc>
                <a:spcPct val="150000"/>
              </a:lnSpc>
            </a:pPr>
            <a:r>
              <a:rPr lang="fr-FR" sz="2800" dirty="0">
                <a:solidFill>
                  <a:schemeClr val="dk1"/>
                </a:solidFill>
                <a:latin typeface="Times New Roman" pitchFamily="18" charset="0"/>
                <a:cs typeface="Times New Roman" pitchFamily="18" charset="0"/>
              </a:rPr>
              <a:t>Les réponses portent sur les réponses individuelles des répondants.</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TECHNIQUES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QUALITATIVE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5" name="Rectangle 4"/>
          <p:cNvSpPr/>
          <p:nvPr/>
        </p:nvSpPr>
        <p:spPr>
          <a:xfrm>
            <a:off x="2714612" y="1643050"/>
            <a:ext cx="3864135" cy="584775"/>
          </a:xfrm>
          <a:prstGeom prst="rect">
            <a:avLst/>
          </a:prstGeom>
        </p:spPr>
        <p:txBody>
          <a:bodyPr wrap="none">
            <a:spAutoFit/>
          </a:bodyPr>
          <a:lstStyle/>
          <a:p>
            <a:pPr algn="ctr"/>
            <a:r>
              <a:rPr lang="fr-FR" sz="800" b="1" dirty="0" smtClean="0">
                <a:solidFill>
                  <a:schemeClr val="dk1"/>
                </a:solidFill>
                <a:latin typeface="Times New Roman" pitchFamily="18" charset="0"/>
                <a:cs typeface="Times New Roman" pitchFamily="18" charset="0"/>
              </a:rPr>
              <a:t>   </a:t>
            </a:r>
            <a:r>
              <a:rPr lang="fr-FR" sz="3200" b="1" dirty="0" smtClean="0">
                <a:solidFill>
                  <a:schemeClr val="dk1"/>
                </a:solidFill>
                <a:latin typeface="Times New Roman" pitchFamily="18" charset="0"/>
                <a:cs typeface="Times New Roman" pitchFamily="18" charset="0"/>
              </a:rPr>
              <a:t>Entretien individuel</a:t>
            </a:r>
            <a:r>
              <a:rPr lang="fr-FR" sz="2800" b="1" dirty="0" smtClean="0">
                <a:solidFill>
                  <a:schemeClr val="dk1"/>
                </a:solidFill>
                <a:latin typeface="Times New Roman" pitchFamily="18" charset="0"/>
                <a:cs typeface="Times New Roman" pitchFamily="18" charset="0"/>
              </a:rPr>
              <a:t>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t>
            </a:r>
            <a:endParaRPr lang="fr-FR" dirty="0"/>
          </a:p>
        </p:txBody>
      </p:sp>
      <p:sp>
        <p:nvSpPr>
          <p:cNvPr id="3" name="Espace réservé du contenu 2"/>
          <p:cNvSpPr>
            <a:spLocks noGrp="1"/>
          </p:cNvSpPr>
          <p:nvPr>
            <p:ph idx="1"/>
          </p:nvPr>
        </p:nvSpPr>
        <p:spPr>
          <a:xfrm>
            <a:off x="428596" y="2143116"/>
            <a:ext cx="8229600" cy="4357718"/>
          </a:xfrm>
        </p:spPr>
        <p:txBody>
          <a:bodyPr>
            <a:normAutofit fontScale="25000" lnSpcReduction="20000"/>
          </a:bodyPr>
          <a:lstStyle/>
          <a:p>
            <a:pPr algn="just">
              <a:lnSpc>
                <a:spcPct val="170000"/>
              </a:lnSpc>
            </a:pPr>
            <a:r>
              <a:rPr lang="fr-FR" sz="7200" b="1" dirty="0" smtClean="0">
                <a:solidFill>
                  <a:schemeClr val="dk1"/>
                </a:solidFill>
                <a:latin typeface="Times New Roman" pitchFamily="18" charset="0"/>
                <a:cs typeface="Times New Roman" pitchFamily="18" charset="0"/>
              </a:rPr>
              <a:t>L'entretien non-directif </a:t>
            </a:r>
            <a:r>
              <a:rPr lang="fr-FR" sz="7200" dirty="0" smtClean="0">
                <a:solidFill>
                  <a:schemeClr val="dk1"/>
                </a:solidFill>
                <a:latin typeface="Times New Roman" pitchFamily="18" charset="0"/>
                <a:cs typeface="Times New Roman" pitchFamily="18" charset="0"/>
              </a:rPr>
              <a:t>:</a:t>
            </a:r>
            <a:r>
              <a:rPr lang="fr-FR" sz="7200" dirty="0">
                <a:solidFill>
                  <a:schemeClr val="dk1"/>
                </a:solidFill>
                <a:latin typeface="Times New Roman" pitchFamily="18" charset="0"/>
                <a:cs typeface="Times New Roman" pitchFamily="18" charset="0"/>
              </a:rPr>
              <a:t> le principe est de laisser l'interviewé s'exprimer librement. C'est la plus exploratoire </a:t>
            </a:r>
            <a:r>
              <a:rPr lang="fr-FR" sz="7200" dirty="0" smtClean="0">
                <a:solidFill>
                  <a:schemeClr val="dk1"/>
                </a:solidFill>
                <a:latin typeface="Times New Roman" pitchFamily="18" charset="0"/>
                <a:cs typeface="Times New Roman" pitchFamily="18" charset="0"/>
              </a:rPr>
              <a:t> et la plus technique de l’ensemble des méthodes. L’interviewer devra noter ou enregistrer de nombreux détails comme, le type de discours de l’interviewé, mais aussi ses inflexions de voix, sa posture ou tout autre détail permettant de saisir au mieux la pensée du répondant. </a:t>
            </a:r>
            <a:endParaRPr lang="fr-FR" sz="7200" dirty="0">
              <a:solidFill>
                <a:schemeClr val="dk1"/>
              </a:solidFill>
              <a:latin typeface="Times New Roman" pitchFamily="18" charset="0"/>
              <a:cs typeface="Times New Roman" pitchFamily="18" charset="0"/>
            </a:endParaRPr>
          </a:p>
          <a:p>
            <a:pPr algn="just">
              <a:lnSpc>
                <a:spcPct val="170000"/>
              </a:lnSpc>
            </a:pPr>
            <a:r>
              <a:rPr lang="fr-FR" sz="7200" dirty="0" smtClean="0">
                <a:solidFill>
                  <a:schemeClr val="dk1"/>
                </a:solidFill>
                <a:latin typeface="Times New Roman" pitchFamily="18" charset="0"/>
                <a:cs typeface="Times New Roman" pitchFamily="18" charset="0"/>
              </a:rPr>
              <a:t> </a:t>
            </a:r>
            <a:r>
              <a:rPr lang="fr-FR" sz="7200" b="1" dirty="0" smtClean="0">
                <a:solidFill>
                  <a:schemeClr val="dk1"/>
                </a:solidFill>
                <a:latin typeface="Times New Roman" pitchFamily="18" charset="0"/>
                <a:cs typeface="Times New Roman" pitchFamily="18" charset="0"/>
              </a:rPr>
              <a:t>L'entretien directif </a:t>
            </a:r>
            <a:r>
              <a:rPr lang="fr-FR" sz="7200" dirty="0" smtClean="0">
                <a:solidFill>
                  <a:schemeClr val="dk1"/>
                </a:solidFill>
                <a:latin typeface="Times New Roman" pitchFamily="18" charset="0"/>
                <a:cs typeface="Times New Roman" pitchFamily="18" charset="0"/>
              </a:rPr>
              <a:t>: l'interview possède une liste de points clés à aborder. Moins riche en termes de connaissances apportées que les précédents, cet outil sert à vérifier des points précis : sélection de thèmes, préparation d'un questionnaire quantitatif, etc. Il ne laisse que peu de place à la spontanéité et au discours plus « relâché » qu’un interviewé pourrait tenir lors d’un entretien </a:t>
            </a:r>
            <a:r>
              <a:rPr lang="fr-FR" sz="7200" dirty="0" err="1" smtClean="0">
                <a:solidFill>
                  <a:schemeClr val="dk1"/>
                </a:solidFill>
                <a:latin typeface="Times New Roman" pitchFamily="18" charset="0"/>
                <a:cs typeface="Times New Roman" pitchFamily="18" charset="0"/>
              </a:rPr>
              <a:t>semidirectif</a:t>
            </a:r>
            <a:r>
              <a:rPr lang="fr-FR" sz="7200" dirty="0" smtClean="0">
                <a:solidFill>
                  <a:schemeClr val="dk1"/>
                </a:solidFill>
                <a:latin typeface="Times New Roman" pitchFamily="18" charset="0"/>
                <a:cs typeface="Times New Roman" pitchFamily="18" charset="0"/>
              </a:rPr>
              <a:t>, ou non directif.</a:t>
            </a:r>
          </a:p>
          <a:p>
            <a:pPr algn="just">
              <a:lnSpc>
                <a:spcPct val="170000"/>
              </a:lnSpc>
            </a:pPr>
            <a:endParaRPr lang="fr-FR" sz="7200" dirty="0" smtClean="0">
              <a:solidFill>
                <a:schemeClr val="dk1"/>
              </a:solidFill>
              <a:latin typeface="Times New Roman" pitchFamily="18" charset="0"/>
              <a:cs typeface="Times New Roman" pitchFamily="18" charset="0"/>
            </a:endParaRPr>
          </a:p>
          <a:p>
            <a:pPr algn="just">
              <a:lnSpc>
                <a:spcPct val="170000"/>
              </a:lnSpc>
            </a:pPr>
            <a:endParaRPr lang="fr-FR" sz="7200" dirty="0" smtClean="0">
              <a:solidFill>
                <a:schemeClr val="dk1"/>
              </a:solidFill>
              <a:latin typeface="Times New Roman" pitchFamily="18" charset="0"/>
              <a:cs typeface="Times New Roman" pitchFamily="18" charset="0"/>
            </a:endParaRPr>
          </a:p>
          <a:p>
            <a:endParaRPr lang="fr-FR" dirty="0"/>
          </a:p>
        </p:txBody>
      </p:sp>
      <p:sp>
        <p:nvSpPr>
          <p:cNvPr id="5"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TECHNIQUES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QUALITATIVE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6" name="Rectangle 5"/>
          <p:cNvSpPr/>
          <p:nvPr/>
        </p:nvSpPr>
        <p:spPr>
          <a:xfrm>
            <a:off x="2714612" y="1500174"/>
            <a:ext cx="3864135" cy="584775"/>
          </a:xfrm>
          <a:prstGeom prst="rect">
            <a:avLst/>
          </a:prstGeom>
        </p:spPr>
        <p:txBody>
          <a:bodyPr wrap="none">
            <a:spAutoFit/>
          </a:bodyPr>
          <a:lstStyle/>
          <a:p>
            <a:pPr algn="ctr"/>
            <a:r>
              <a:rPr lang="fr-FR" sz="800" b="1" dirty="0" smtClean="0">
                <a:solidFill>
                  <a:schemeClr val="dk1"/>
                </a:solidFill>
                <a:latin typeface="Times New Roman" pitchFamily="18" charset="0"/>
                <a:cs typeface="Times New Roman" pitchFamily="18" charset="0"/>
              </a:rPr>
              <a:t>   </a:t>
            </a:r>
            <a:r>
              <a:rPr lang="fr-FR" sz="3200" b="1" dirty="0" smtClean="0">
                <a:solidFill>
                  <a:schemeClr val="dk1"/>
                </a:solidFill>
                <a:latin typeface="Times New Roman" pitchFamily="18" charset="0"/>
                <a:cs typeface="Times New Roman" pitchFamily="18" charset="0"/>
              </a:rPr>
              <a:t>Entretien individuel</a:t>
            </a:r>
            <a:r>
              <a:rPr lang="fr-FR" sz="2800" b="1" dirty="0" smtClean="0">
                <a:solidFill>
                  <a:schemeClr val="dk1"/>
                </a:solidFill>
                <a:latin typeface="Times New Roman" pitchFamily="18" charset="0"/>
                <a:cs typeface="Times New Roman" pitchFamily="18" charset="0"/>
              </a:rPr>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TECHNIQUES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QUALITATIVE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9" name="Rectangle 8"/>
          <p:cNvSpPr/>
          <p:nvPr/>
        </p:nvSpPr>
        <p:spPr>
          <a:xfrm>
            <a:off x="571472" y="2551836"/>
            <a:ext cx="8143932" cy="1754326"/>
          </a:xfrm>
          <a:prstGeom prst="rect">
            <a:avLst/>
          </a:prstGeom>
        </p:spPr>
        <p:txBody>
          <a:bodyPr wrap="square">
            <a:spAutoFit/>
          </a:bodyPr>
          <a:lstStyle/>
          <a:p>
            <a:pPr algn="just">
              <a:lnSpc>
                <a:spcPct val="150000"/>
              </a:lnSpc>
              <a:buFont typeface="Arial" pitchFamily="34" charset="0"/>
              <a:buChar char="•"/>
            </a:pPr>
            <a:r>
              <a:rPr lang="fr-FR" b="1" dirty="0" smtClean="0">
                <a:solidFill>
                  <a:schemeClr val="dk1"/>
                </a:solidFill>
                <a:latin typeface="Times New Roman" pitchFamily="18" charset="0"/>
                <a:cs typeface="Times New Roman" pitchFamily="18" charset="0"/>
              </a:rPr>
              <a:t> L’entretien semi-directif </a:t>
            </a:r>
            <a:r>
              <a:rPr lang="fr-FR" dirty="0" smtClean="0">
                <a:solidFill>
                  <a:schemeClr val="dk1"/>
                </a:solidFill>
                <a:latin typeface="Times New Roman" pitchFamily="18" charset="0"/>
                <a:cs typeface="Times New Roman" pitchFamily="18" charset="0"/>
              </a:rPr>
              <a:t>: la plus commune. L'interview repose sur un guide d'entretien pour conduire les échanges. Les thèmes ne sont pas forcément abordés dans l'ordre du guide. Le but principal de l’interviewer sera que tous les thèmes figurant sur son guide d’entretien soient abordés et qu’il récupère un maximum d’informations</a:t>
            </a:r>
            <a:endParaRPr lang="fr-FR" dirty="0">
              <a:solidFill>
                <a:schemeClr val="dk1"/>
              </a:solidFill>
              <a:latin typeface="Times New Roman" pitchFamily="18" charset="0"/>
              <a:cs typeface="Times New Roman" pitchFamily="18" charset="0"/>
            </a:endParaRPr>
          </a:p>
        </p:txBody>
      </p:sp>
      <p:sp>
        <p:nvSpPr>
          <p:cNvPr id="10" name="Rectangle 9"/>
          <p:cNvSpPr/>
          <p:nvPr/>
        </p:nvSpPr>
        <p:spPr>
          <a:xfrm>
            <a:off x="2714612" y="1500174"/>
            <a:ext cx="3864135" cy="584775"/>
          </a:xfrm>
          <a:prstGeom prst="rect">
            <a:avLst/>
          </a:prstGeom>
        </p:spPr>
        <p:txBody>
          <a:bodyPr wrap="none">
            <a:spAutoFit/>
          </a:bodyPr>
          <a:lstStyle/>
          <a:p>
            <a:pPr algn="ctr"/>
            <a:r>
              <a:rPr lang="fr-FR" sz="800" b="1" dirty="0" smtClean="0">
                <a:solidFill>
                  <a:schemeClr val="dk1"/>
                </a:solidFill>
                <a:latin typeface="Times New Roman" pitchFamily="18" charset="0"/>
                <a:cs typeface="Times New Roman" pitchFamily="18" charset="0"/>
              </a:rPr>
              <a:t>   </a:t>
            </a:r>
            <a:r>
              <a:rPr lang="fr-FR" sz="3200" b="1" dirty="0" smtClean="0">
                <a:solidFill>
                  <a:schemeClr val="dk1"/>
                </a:solidFill>
                <a:latin typeface="Times New Roman" pitchFamily="18" charset="0"/>
                <a:cs typeface="Times New Roman" pitchFamily="18" charset="0"/>
              </a:rPr>
              <a:t>Entretien individuel</a:t>
            </a:r>
            <a:r>
              <a:rPr lang="fr-FR" sz="2800" b="1" dirty="0" smtClean="0">
                <a:solidFill>
                  <a:schemeClr val="dk1"/>
                </a:solidFill>
                <a:latin typeface="Times New Roman" pitchFamily="18" charset="0"/>
                <a:cs typeface="Times New Roman" pitchFamily="18" charset="0"/>
              </a:rPr>
              <a:t> </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3571869" y="0"/>
            <a:ext cx="5572132" cy="6858000"/>
          </a:xfrm>
          <a:prstGeom prst="rect">
            <a:avLst/>
          </a:prstGeom>
          <a:noFill/>
          <a:ln w="9525">
            <a:noFill/>
            <a:miter lim="800000"/>
            <a:headEnd/>
            <a:tailEnd/>
          </a:ln>
          <a:effectLst/>
        </p:spPr>
      </p:pic>
      <p:sp>
        <p:nvSpPr>
          <p:cNvPr id="5" name="Rectangle 4"/>
          <p:cNvSpPr/>
          <p:nvPr/>
        </p:nvSpPr>
        <p:spPr>
          <a:xfrm>
            <a:off x="0" y="0"/>
            <a:ext cx="3428992" cy="646331"/>
          </a:xfrm>
          <a:prstGeom prst="rect">
            <a:avLst/>
          </a:prstGeom>
          <a:ln>
            <a:solidFill>
              <a:srgbClr val="C00000"/>
            </a:solidFill>
          </a:ln>
        </p:spPr>
        <p:txBody>
          <a:bodyPr wrap="square">
            <a:spAutoFit/>
          </a:bodyPr>
          <a:lstStyle/>
          <a:p>
            <a:r>
              <a:rPr lang="fr-FR" b="1" dirty="0" smtClean="0">
                <a:latin typeface="Times New Roman" pitchFamily="18" charset="0"/>
                <a:cs typeface="Times New Roman" pitchFamily="18" charset="0"/>
              </a:rPr>
              <a:t>Phase d’introduction</a:t>
            </a:r>
            <a:r>
              <a:rPr lang="fr-FR" dirty="0" smtClean="0">
                <a:latin typeface="Times New Roman" pitchFamily="18" charset="0"/>
                <a:cs typeface="Times New Roman" pitchFamily="18" charset="0"/>
              </a:rPr>
              <a:t>: présenter le sujet à l’interviewé.</a:t>
            </a:r>
            <a:endParaRPr lang="fr-FR" dirty="0">
              <a:latin typeface="Times New Roman" pitchFamily="18" charset="0"/>
              <a:cs typeface="Times New Roman" pitchFamily="18" charset="0"/>
            </a:endParaRPr>
          </a:p>
        </p:txBody>
      </p:sp>
      <p:sp>
        <p:nvSpPr>
          <p:cNvPr id="6" name="Rectangle 5"/>
          <p:cNvSpPr/>
          <p:nvPr/>
        </p:nvSpPr>
        <p:spPr>
          <a:xfrm>
            <a:off x="0" y="1214422"/>
            <a:ext cx="3571868" cy="1477328"/>
          </a:xfrm>
          <a:prstGeom prst="rect">
            <a:avLst/>
          </a:prstGeom>
          <a:ln>
            <a:solidFill>
              <a:srgbClr val="C00000"/>
            </a:solidFill>
          </a:ln>
        </p:spPr>
        <p:txBody>
          <a:bodyPr wrap="square">
            <a:spAutoFit/>
          </a:bodyPr>
          <a:lstStyle/>
          <a:p>
            <a:r>
              <a:rPr lang="fr-FR" b="1" dirty="0" smtClean="0">
                <a:latin typeface="Times New Roman" pitchFamily="18" charset="0"/>
                <a:cs typeface="Times New Roman" pitchFamily="18" charset="0"/>
              </a:rPr>
              <a:t>Phase du début d’entretien</a:t>
            </a:r>
            <a:r>
              <a:rPr lang="fr-FR" dirty="0" smtClean="0">
                <a:latin typeface="Times New Roman" pitchFamily="18" charset="0"/>
                <a:cs typeface="Times New Roman" pitchFamily="18" charset="0"/>
              </a:rPr>
              <a:t>: mettre l’individu en confiance et de le faire s’exprimer sur un sujet qui, s’il n’a pas réellement de lien avec le sujet de l’entretien.</a:t>
            </a:r>
            <a:endParaRPr lang="fr-FR" dirty="0">
              <a:latin typeface="Times New Roman" pitchFamily="18" charset="0"/>
              <a:cs typeface="Times New Roman" pitchFamily="18" charset="0"/>
            </a:endParaRPr>
          </a:p>
        </p:txBody>
      </p:sp>
      <p:sp>
        <p:nvSpPr>
          <p:cNvPr id="7" name="Rectangle 6"/>
          <p:cNvSpPr/>
          <p:nvPr/>
        </p:nvSpPr>
        <p:spPr>
          <a:xfrm>
            <a:off x="0" y="3143248"/>
            <a:ext cx="3571868" cy="1200329"/>
          </a:xfrm>
          <a:prstGeom prst="rect">
            <a:avLst/>
          </a:prstGeom>
          <a:ln>
            <a:solidFill>
              <a:srgbClr val="C00000"/>
            </a:solidFill>
          </a:ln>
        </p:spPr>
        <p:txBody>
          <a:bodyPr wrap="square">
            <a:spAutoFit/>
          </a:bodyPr>
          <a:lstStyle/>
          <a:p>
            <a:r>
              <a:rPr lang="fr-FR" b="1" dirty="0">
                <a:latin typeface="Times New Roman" pitchFamily="18" charset="0"/>
                <a:cs typeface="Times New Roman" pitchFamily="18" charset="0"/>
              </a:rPr>
              <a:t>P</a:t>
            </a:r>
            <a:r>
              <a:rPr lang="fr-FR" b="1" dirty="0" smtClean="0">
                <a:latin typeface="Times New Roman" pitchFamily="18" charset="0"/>
                <a:cs typeface="Times New Roman" pitchFamily="18" charset="0"/>
              </a:rPr>
              <a:t>hase de réponse </a:t>
            </a:r>
            <a:r>
              <a:rPr lang="fr-FR" dirty="0" smtClean="0">
                <a:latin typeface="Times New Roman" pitchFamily="18" charset="0"/>
                <a:cs typeface="Times New Roman" pitchFamily="18" charset="0"/>
              </a:rPr>
              <a:t>: lors de cette phase, l’interviewer essaie d’obtenir un maximum d’informations de la part de l’interviewé.</a:t>
            </a:r>
            <a:endParaRPr lang="fr-FR" dirty="0">
              <a:latin typeface="Times New Roman" pitchFamily="18" charset="0"/>
              <a:cs typeface="Times New Roman" pitchFamily="18" charset="0"/>
            </a:endParaRPr>
          </a:p>
        </p:txBody>
      </p:sp>
      <p:sp>
        <p:nvSpPr>
          <p:cNvPr id="8" name="Rectangle 7"/>
          <p:cNvSpPr/>
          <p:nvPr/>
        </p:nvSpPr>
        <p:spPr>
          <a:xfrm>
            <a:off x="0" y="5357826"/>
            <a:ext cx="3571868" cy="1200329"/>
          </a:xfrm>
          <a:prstGeom prst="rect">
            <a:avLst/>
          </a:prstGeom>
          <a:ln>
            <a:solidFill>
              <a:srgbClr val="C00000"/>
            </a:solidFill>
          </a:ln>
        </p:spPr>
        <p:txBody>
          <a:bodyPr wrap="square">
            <a:spAutoFit/>
          </a:bodyPr>
          <a:lstStyle/>
          <a:p>
            <a:r>
              <a:rPr lang="fr-FR" b="1" dirty="0" smtClean="0">
                <a:latin typeface="Times New Roman" pitchFamily="18" charset="0"/>
                <a:cs typeface="Times New Roman" pitchFamily="18" charset="0"/>
              </a:rPr>
              <a:t>Phase de conclusion </a:t>
            </a:r>
            <a:r>
              <a:rPr lang="fr-FR" dirty="0" smtClean="0">
                <a:latin typeface="Times New Roman" pitchFamily="18" charset="0"/>
                <a:cs typeface="Times New Roman" pitchFamily="18" charset="0"/>
              </a:rPr>
              <a:t>: s’assurer que l’individu n’a aucune autre information complémentaire à apporter.</a:t>
            </a:r>
            <a:endParaRPr lang="fr-FR" dirty="0">
              <a:latin typeface="Times New Roman" pitchFamily="18" charset="0"/>
              <a:cs typeface="Times New Roman" pitchFamily="18" charset="0"/>
            </a:endParaRPr>
          </a:p>
        </p:txBody>
      </p:sp>
      <p:sp>
        <p:nvSpPr>
          <p:cNvPr id="9" name="Rectangle 8"/>
          <p:cNvSpPr/>
          <p:nvPr/>
        </p:nvSpPr>
        <p:spPr>
          <a:xfrm>
            <a:off x="5357818" y="1571612"/>
            <a:ext cx="78581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072462" y="3286124"/>
            <a:ext cx="57150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072198" y="5000636"/>
            <a:ext cx="142876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85992"/>
            <a:ext cx="8229600" cy="4357718"/>
          </a:xfrm>
        </p:spPr>
        <p:txBody>
          <a:bodyPr>
            <a:noAutofit/>
          </a:bodyPr>
          <a:lstStyle/>
          <a:p>
            <a:pPr algn="just">
              <a:lnSpc>
                <a:spcPct val="170000"/>
              </a:lnSpc>
            </a:pPr>
            <a:r>
              <a:rPr lang="fr-FR" sz="2000" dirty="0">
                <a:latin typeface="Times New Roman" pitchFamily="18" charset="0"/>
                <a:cs typeface="Times New Roman" pitchFamily="18" charset="0"/>
              </a:rPr>
              <a:t>Inspiré des méthodes de dynamique de groupe, le principe est de tirer parti des interactions d'un collectif : échange de points de vue, confrontations d'idées et d'expériences, etc</a:t>
            </a:r>
            <a:r>
              <a:rPr lang="fr-FR" sz="2000" dirty="0" smtClean="0">
                <a:latin typeface="Times New Roman" pitchFamily="18" charset="0"/>
                <a:cs typeface="Times New Roman" pitchFamily="18" charset="0"/>
              </a:rPr>
              <a:t>.</a:t>
            </a:r>
          </a:p>
          <a:p>
            <a:pPr algn="just">
              <a:lnSpc>
                <a:spcPct val="170000"/>
              </a:lnSpc>
            </a:pPr>
            <a:r>
              <a:rPr lang="fr-FR" sz="2000" dirty="0" smtClean="0">
                <a:latin typeface="Times New Roman" pitchFamily="18" charset="0"/>
                <a:cs typeface="Times New Roman" pitchFamily="18" charset="0"/>
              </a:rPr>
              <a:t>L’information qui découle de la mise en commun des discussions du groupe est souvent beaucoup plus riche que celle obtenue lors du passage des entretiens individuels.</a:t>
            </a:r>
          </a:p>
          <a:p>
            <a:pPr algn="just">
              <a:lnSpc>
                <a:spcPct val="170000"/>
              </a:lnSpc>
            </a:pPr>
            <a:r>
              <a:rPr lang="fr-FR" sz="2000" dirty="0" smtClean="0">
                <a:latin typeface="Times New Roman" pitchFamily="18" charset="0"/>
                <a:cs typeface="Times New Roman" pitchFamily="18" charset="0"/>
              </a:rPr>
              <a:t>Il </a:t>
            </a:r>
            <a:r>
              <a:rPr lang="fr-FR" sz="2000" dirty="0">
                <a:latin typeface="Times New Roman" pitchFamily="18" charset="0"/>
                <a:cs typeface="Times New Roman" pitchFamily="18" charset="0"/>
              </a:rPr>
              <a:t>existe diverses formes (groupe de discussion, focus </a:t>
            </a:r>
            <a:r>
              <a:rPr lang="fr-FR" sz="2000" dirty="0" smtClean="0">
                <a:latin typeface="Times New Roman" pitchFamily="18" charset="0"/>
                <a:cs typeface="Times New Roman" pitchFamily="18" charset="0"/>
              </a:rPr>
              <a:t>group, </a:t>
            </a:r>
            <a:r>
              <a:rPr lang="fr-FR" sz="2000" dirty="0">
                <a:latin typeface="Times New Roman" pitchFamily="18" charset="0"/>
                <a:cs typeface="Times New Roman" pitchFamily="18" charset="0"/>
              </a:rPr>
              <a:t>groupe </a:t>
            </a:r>
            <a:r>
              <a:rPr lang="fr-FR" sz="2000" dirty="0" err="1">
                <a:latin typeface="Times New Roman" pitchFamily="18" charset="0"/>
                <a:cs typeface="Times New Roman" pitchFamily="18" charset="0"/>
              </a:rPr>
              <a:t>delphi</a:t>
            </a:r>
            <a:r>
              <a:rPr lang="fr-FR" sz="2000" dirty="0">
                <a:latin typeface="Times New Roman" pitchFamily="18" charset="0"/>
                <a:cs typeface="Times New Roman" pitchFamily="18" charset="0"/>
              </a:rPr>
              <a:t>) suivant la finalité de </a:t>
            </a:r>
            <a:r>
              <a:rPr lang="fr-FR" sz="2000" dirty="0" smtClean="0">
                <a:latin typeface="Times New Roman" pitchFamily="18" charset="0"/>
                <a:cs typeface="Times New Roman" pitchFamily="18" charset="0"/>
              </a:rPr>
              <a:t>l‘</a:t>
            </a:r>
            <a:r>
              <a:rPr lang="fr-FR" sz="2000" dirty="0" smtClean="0">
                <a:solidFill>
                  <a:schemeClr val="dk1"/>
                </a:solidFill>
                <a:latin typeface="Times New Roman" pitchFamily="18" charset="0"/>
                <a:cs typeface="Times New Roman" pitchFamily="18" charset="0"/>
              </a:rPr>
              <a:t>enquête</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4" name="Titre 1"/>
          <p:cNvSpPr txBox="1">
            <a:spLocks noGrp="1"/>
          </p:cNvSpPr>
          <p:nvPr>
            <p:ph type="title"/>
          </p:nvPr>
        </p:nvSpPr>
        <p:spPr>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TECHNIQUES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QUALITATIVE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5" name="Rectangle 4"/>
          <p:cNvSpPr/>
          <p:nvPr/>
        </p:nvSpPr>
        <p:spPr>
          <a:xfrm>
            <a:off x="2714612" y="1643050"/>
            <a:ext cx="3847079" cy="584775"/>
          </a:xfrm>
          <a:prstGeom prst="rect">
            <a:avLst/>
          </a:prstGeom>
        </p:spPr>
        <p:txBody>
          <a:bodyPr wrap="none">
            <a:spAutoFit/>
          </a:bodyPr>
          <a:lstStyle/>
          <a:p>
            <a:pPr algn="ctr"/>
            <a:r>
              <a:rPr lang="fr-FR" sz="800" b="1" dirty="0" smtClean="0">
                <a:solidFill>
                  <a:schemeClr val="dk1"/>
                </a:solidFill>
                <a:latin typeface="Times New Roman" pitchFamily="18" charset="0"/>
                <a:cs typeface="Times New Roman" pitchFamily="18" charset="0"/>
              </a:rPr>
              <a:t>   </a:t>
            </a:r>
            <a:r>
              <a:rPr lang="fr-FR" sz="3200" b="1" dirty="0" smtClean="0">
                <a:solidFill>
                  <a:schemeClr val="dk1"/>
                </a:solidFill>
                <a:latin typeface="Times New Roman" pitchFamily="18" charset="0"/>
                <a:cs typeface="Times New Roman" pitchFamily="18" charset="0"/>
              </a:rPr>
              <a:t>Entretien de groupe</a:t>
            </a:r>
            <a:r>
              <a:rPr lang="fr-FR" sz="2800" b="1" dirty="0" smtClean="0">
                <a:solidFill>
                  <a:schemeClr val="dk1"/>
                </a:solidFill>
                <a:latin typeface="Times New Roman" pitchFamily="18" charset="0"/>
                <a:cs typeface="Times New Roman" pitchFamily="18" charset="0"/>
              </a:rPr>
              <a:t> </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descr="Classement des ventes des voitures neuves au Maroc à fin septembre 2018"/>
          <p:cNvPicPr>
            <a:picLocks noChangeAspect="1" noChangeArrowheads="1"/>
          </p:cNvPicPr>
          <p:nvPr/>
        </p:nvPicPr>
        <p:blipFill>
          <a:blip r:embed="rId2"/>
          <a:srcRect/>
          <a:stretch>
            <a:fillRect/>
          </a:stretch>
        </p:blipFill>
        <p:spPr bwMode="auto">
          <a:xfrm>
            <a:off x="152507" y="1785926"/>
            <a:ext cx="8558756" cy="4643470"/>
          </a:xfrm>
          <a:prstGeom prst="rect">
            <a:avLst/>
          </a:prstGeom>
          <a:noFill/>
        </p:spPr>
      </p:pic>
      <p:sp>
        <p:nvSpPr>
          <p:cNvPr id="5"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smtClean="0">
                <a:ln>
                  <a:noFill/>
                </a:ln>
                <a:solidFill>
                  <a:srgbClr val="C00000"/>
                </a:solidFill>
                <a:effectLst/>
                <a:uLnTx/>
                <a:uFillTx/>
                <a:latin typeface="Constantia" pitchFamily="18" charset="0"/>
                <a:ea typeface="+mn-ea"/>
                <a:cs typeface="+mn-cs"/>
              </a:rPr>
              <a:t>INTRODUCTION</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357166"/>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TECHNIQUES D’UNE ENQUETE QUALITATIVE</a:t>
            </a:r>
          </a:p>
        </p:txBody>
      </p:sp>
      <p:graphicFrame>
        <p:nvGraphicFramePr>
          <p:cNvPr id="5" name="Tableau 4"/>
          <p:cNvGraphicFramePr>
            <a:graphicFrameLocks noGrp="1"/>
          </p:cNvGraphicFramePr>
          <p:nvPr/>
        </p:nvGraphicFramePr>
        <p:xfrm>
          <a:off x="571472" y="1857364"/>
          <a:ext cx="8215368" cy="4714906"/>
        </p:xfrm>
        <a:graphic>
          <a:graphicData uri="http://schemas.openxmlformats.org/drawingml/2006/table">
            <a:tbl>
              <a:tblPr firstRow="1" bandRow="1">
                <a:tableStyleId>{5940675A-B579-460E-94D1-54222C63F5DA}</a:tableStyleId>
              </a:tblPr>
              <a:tblGrid>
                <a:gridCol w="2738456"/>
                <a:gridCol w="2738456"/>
                <a:gridCol w="2738456"/>
              </a:tblGrid>
              <a:tr h="389353">
                <a:tc>
                  <a:txBody>
                    <a:bodyPr/>
                    <a:lstStyle/>
                    <a:p>
                      <a:endParaRPr lang="fr-FR" dirty="0">
                        <a:latin typeface="Times New Roman" pitchFamily="18" charset="0"/>
                        <a:cs typeface="Times New Roman" pitchFamily="18" charset="0"/>
                      </a:endParaRPr>
                    </a:p>
                  </a:txBody>
                  <a:tcPr/>
                </a:tc>
                <a:tc>
                  <a:txBody>
                    <a:bodyPr/>
                    <a:lstStyle/>
                    <a:p>
                      <a:pPr algn="ctr"/>
                      <a:r>
                        <a:rPr lang="fr-FR" b="1" dirty="0" smtClean="0">
                          <a:solidFill>
                            <a:srgbClr val="C00000"/>
                          </a:solidFill>
                          <a:latin typeface="Times New Roman" pitchFamily="18" charset="0"/>
                          <a:cs typeface="Times New Roman" pitchFamily="18" charset="0"/>
                        </a:rPr>
                        <a:t>Individuel</a:t>
                      </a:r>
                      <a:endParaRPr lang="fr-FR" b="1" dirty="0">
                        <a:solidFill>
                          <a:srgbClr val="C00000"/>
                        </a:solidFill>
                        <a:latin typeface="Times New Roman" pitchFamily="18" charset="0"/>
                        <a:cs typeface="Times New Roman" pitchFamily="18" charset="0"/>
                      </a:endParaRPr>
                    </a:p>
                  </a:txBody>
                  <a:tcPr/>
                </a:tc>
                <a:tc>
                  <a:txBody>
                    <a:bodyPr/>
                    <a:lstStyle/>
                    <a:p>
                      <a:pPr algn="ctr"/>
                      <a:r>
                        <a:rPr lang="fr-FR" b="1" dirty="0" smtClean="0">
                          <a:solidFill>
                            <a:srgbClr val="C00000"/>
                          </a:solidFill>
                          <a:latin typeface="Times New Roman" pitchFamily="18" charset="0"/>
                          <a:cs typeface="Times New Roman" pitchFamily="18" charset="0"/>
                        </a:rPr>
                        <a:t>Groupe</a:t>
                      </a:r>
                      <a:endParaRPr lang="fr-FR" b="1" dirty="0">
                        <a:solidFill>
                          <a:srgbClr val="C00000"/>
                        </a:solidFill>
                        <a:latin typeface="Times New Roman" pitchFamily="18" charset="0"/>
                        <a:cs typeface="Times New Roman" pitchFamily="18" charset="0"/>
                      </a:endParaRPr>
                    </a:p>
                  </a:txBody>
                  <a:tcPr/>
                </a:tc>
              </a:tr>
              <a:tr h="672034">
                <a:tc rowSpan="3">
                  <a:txBody>
                    <a:bodyPr/>
                    <a:lstStyle/>
                    <a:p>
                      <a:pPr algn="ctr"/>
                      <a:endParaRPr lang="fr-FR" b="1" dirty="0" smtClean="0">
                        <a:solidFill>
                          <a:srgbClr val="C00000"/>
                        </a:solidFill>
                        <a:latin typeface="Times New Roman" pitchFamily="18" charset="0"/>
                        <a:cs typeface="Times New Roman" pitchFamily="18" charset="0"/>
                      </a:endParaRPr>
                    </a:p>
                    <a:p>
                      <a:pPr algn="ctr"/>
                      <a:endParaRPr lang="fr-FR" b="1" dirty="0" smtClean="0">
                        <a:solidFill>
                          <a:srgbClr val="C00000"/>
                        </a:solidFill>
                        <a:latin typeface="Times New Roman" pitchFamily="18" charset="0"/>
                        <a:cs typeface="Times New Roman" pitchFamily="18" charset="0"/>
                      </a:endParaRPr>
                    </a:p>
                    <a:p>
                      <a:pPr algn="ctr"/>
                      <a:r>
                        <a:rPr lang="fr-FR" b="1" dirty="0" smtClean="0">
                          <a:solidFill>
                            <a:srgbClr val="C00000"/>
                          </a:solidFill>
                          <a:latin typeface="Times New Roman" pitchFamily="18" charset="0"/>
                          <a:cs typeface="Times New Roman" pitchFamily="18" charset="0"/>
                        </a:rPr>
                        <a:t>Avantages </a:t>
                      </a:r>
                      <a:endParaRPr lang="fr-FR" b="1" dirty="0">
                        <a:solidFill>
                          <a:srgbClr val="C00000"/>
                        </a:solidFill>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Plus</a:t>
                      </a:r>
                      <a:r>
                        <a:rPr lang="fr-FR" baseline="0" dirty="0" smtClean="0">
                          <a:latin typeface="Times New Roman" pitchFamily="18" charset="0"/>
                          <a:cs typeface="Times New Roman" pitchFamily="18" charset="0"/>
                        </a:rPr>
                        <a:t> facile à organiser</a:t>
                      </a:r>
                      <a:endParaRPr lang="fr-FR" dirty="0">
                        <a:latin typeface="Times New Roman" pitchFamily="18" charset="0"/>
                        <a:cs typeface="Times New Roman" pitchFamily="18" charset="0"/>
                      </a:endParaRPr>
                    </a:p>
                  </a:txBody>
                  <a:tcPr/>
                </a:tc>
                <a:tc>
                  <a:txBody>
                    <a:bodyPr/>
                    <a:lstStyle/>
                    <a:p>
                      <a:r>
                        <a:rPr lang="fr-FR" sz="1800" b="0" i="0" kern="1200" dirty="0" smtClean="0">
                          <a:solidFill>
                            <a:schemeClr val="tx1"/>
                          </a:solidFill>
                          <a:latin typeface="Times New Roman" pitchFamily="18" charset="0"/>
                          <a:ea typeface="+mn-ea"/>
                          <a:cs typeface="Times New Roman" pitchFamily="18" charset="0"/>
                        </a:rPr>
                        <a:t>Génération rapide d'un grand nombre de pistes</a:t>
                      </a:r>
                      <a:endParaRPr lang="fr-FR" dirty="0">
                        <a:latin typeface="Times New Roman" pitchFamily="18" charset="0"/>
                        <a:cs typeface="Times New Roman" pitchFamily="18" charset="0"/>
                      </a:endParaRPr>
                    </a:p>
                  </a:txBody>
                  <a:tcPr/>
                </a:tc>
              </a:tr>
              <a:tr h="389353">
                <a:tc vMerge="1">
                  <a:txBody>
                    <a:bodyPr/>
                    <a:lstStyle/>
                    <a:p>
                      <a:endParaRPr lang="fr-FR" dirty="0"/>
                    </a:p>
                  </a:txBody>
                  <a:tcPr/>
                </a:tc>
                <a:tc>
                  <a:txBody>
                    <a:bodyPr/>
                    <a:lstStyle/>
                    <a:p>
                      <a:r>
                        <a:rPr lang="fr-FR" dirty="0" smtClean="0">
                          <a:latin typeface="Times New Roman" pitchFamily="18" charset="0"/>
                          <a:cs typeface="Times New Roman" pitchFamily="18" charset="0"/>
                        </a:rPr>
                        <a:t>Discussion approfondie</a:t>
                      </a:r>
                      <a:endParaRPr lang="fr-FR" dirty="0">
                        <a:latin typeface="Times New Roman" pitchFamily="18" charset="0"/>
                        <a:cs typeface="Times New Roman" pitchFamily="18" charset="0"/>
                      </a:endParaRPr>
                    </a:p>
                  </a:txBody>
                  <a:tcPr/>
                </a:tc>
                <a:tc>
                  <a:txBody>
                    <a:bodyPr/>
                    <a:lstStyle/>
                    <a:p>
                      <a:r>
                        <a:rPr lang="fr-FR" sz="1800" b="0" i="0" kern="1200" dirty="0" smtClean="0">
                          <a:solidFill>
                            <a:schemeClr val="tx1"/>
                          </a:solidFill>
                          <a:latin typeface="Times New Roman" pitchFamily="18" charset="0"/>
                          <a:ea typeface="+mn-ea"/>
                          <a:cs typeface="Times New Roman" pitchFamily="18" charset="0"/>
                        </a:rPr>
                        <a:t>Coût moins élevé</a:t>
                      </a:r>
                      <a:endParaRPr lang="fr-FR" dirty="0">
                        <a:latin typeface="Times New Roman" pitchFamily="18" charset="0"/>
                        <a:cs typeface="Times New Roman" pitchFamily="18" charset="0"/>
                      </a:endParaRPr>
                    </a:p>
                  </a:txBody>
                  <a:tcPr/>
                </a:tc>
              </a:tr>
              <a:tr h="672034">
                <a:tc vMerge="1">
                  <a:txBody>
                    <a:bodyPr/>
                    <a:lstStyle/>
                    <a:p>
                      <a:endParaRPr lang="fr-FR" dirty="0"/>
                    </a:p>
                  </a:txBody>
                  <a:tcPr/>
                </a:tc>
                <a:tc>
                  <a:txBody>
                    <a:bodyPr/>
                    <a:lstStyle/>
                    <a:p>
                      <a:r>
                        <a:rPr lang="fr-FR" dirty="0" smtClean="0">
                          <a:latin typeface="Times New Roman" pitchFamily="18" charset="0"/>
                          <a:cs typeface="Times New Roman" pitchFamily="18" charset="0"/>
                        </a:rPr>
                        <a:t>Informations intimes</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Degré</a:t>
                      </a:r>
                      <a:r>
                        <a:rPr lang="fr-FR" baseline="0" dirty="0" smtClean="0">
                          <a:latin typeface="Times New Roman" pitchFamily="18" charset="0"/>
                          <a:cs typeface="Times New Roman" pitchFamily="18" charset="0"/>
                        </a:rPr>
                        <a:t> de qualification modéré (animateur)</a:t>
                      </a:r>
                      <a:endParaRPr lang="fr-FR" dirty="0">
                        <a:latin typeface="Times New Roman" pitchFamily="18" charset="0"/>
                        <a:cs typeface="Times New Roman" pitchFamily="18" charset="0"/>
                      </a:endParaRPr>
                    </a:p>
                  </a:txBody>
                  <a:tcPr/>
                </a:tc>
              </a:tr>
              <a:tr h="672034">
                <a:tc rowSpan="3">
                  <a:txBody>
                    <a:bodyPr/>
                    <a:lstStyle/>
                    <a:p>
                      <a:pPr algn="ctr"/>
                      <a:endParaRPr lang="fr-FR" b="1" dirty="0" smtClean="0">
                        <a:solidFill>
                          <a:srgbClr val="C00000"/>
                        </a:solidFill>
                        <a:latin typeface="Times New Roman" pitchFamily="18" charset="0"/>
                        <a:cs typeface="Times New Roman" pitchFamily="18" charset="0"/>
                      </a:endParaRPr>
                    </a:p>
                    <a:p>
                      <a:pPr algn="ctr"/>
                      <a:endParaRPr lang="fr-FR" b="1" dirty="0" smtClean="0">
                        <a:solidFill>
                          <a:srgbClr val="C00000"/>
                        </a:solidFill>
                        <a:latin typeface="Times New Roman" pitchFamily="18" charset="0"/>
                        <a:cs typeface="Times New Roman" pitchFamily="18" charset="0"/>
                      </a:endParaRPr>
                    </a:p>
                    <a:p>
                      <a:pPr algn="ctr"/>
                      <a:endParaRPr lang="fr-FR" b="1" dirty="0" smtClean="0">
                        <a:solidFill>
                          <a:srgbClr val="C00000"/>
                        </a:solidFill>
                        <a:latin typeface="Times New Roman" pitchFamily="18" charset="0"/>
                        <a:cs typeface="Times New Roman" pitchFamily="18" charset="0"/>
                      </a:endParaRPr>
                    </a:p>
                    <a:p>
                      <a:pPr algn="ctr"/>
                      <a:endParaRPr lang="fr-FR" b="1" dirty="0" smtClean="0">
                        <a:solidFill>
                          <a:srgbClr val="C00000"/>
                        </a:solidFill>
                        <a:latin typeface="Times New Roman" pitchFamily="18" charset="0"/>
                        <a:cs typeface="Times New Roman" pitchFamily="18" charset="0"/>
                      </a:endParaRPr>
                    </a:p>
                    <a:p>
                      <a:pPr algn="ctr"/>
                      <a:r>
                        <a:rPr lang="fr-FR" b="1" dirty="0" smtClean="0">
                          <a:solidFill>
                            <a:srgbClr val="C00000"/>
                          </a:solidFill>
                          <a:latin typeface="Times New Roman" pitchFamily="18" charset="0"/>
                          <a:cs typeface="Times New Roman" pitchFamily="18" charset="0"/>
                        </a:rPr>
                        <a:t>Inconvénients</a:t>
                      </a:r>
                      <a:endParaRPr lang="fr-FR" b="1" dirty="0">
                        <a:solidFill>
                          <a:srgbClr val="C00000"/>
                        </a:solidFill>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Animateur qualifié</a:t>
                      </a:r>
                      <a:r>
                        <a:rPr lang="fr-FR" baseline="0" dirty="0" smtClean="0">
                          <a:latin typeface="Times New Roman" pitchFamily="18" charset="0"/>
                          <a:cs typeface="Times New Roman" pitchFamily="18" charset="0"/>
                        </a:rPr>
                        <a:t> (psychologues,…)</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Pression vers la conformité</a:t>
                      </a:r>
                      <a:endParaRPr lang="fr-FR" dirty="0">
                        <a:latin typeface="Times New Roman" pitchFamily="18" charset="0"/>
                        <a:cs typeface="Times New Roman" pitchFamily="18" charset="0"/>
                      </a:endParaRPr>
                    </a:p>
                  </a:txBody>
                  <a:tcPr/>
                </a:tc>
              </a:tr>
              <a:tr h="1248064">
                <a:tc vMerge="1">
                  <a:txBody>
                    <a:bodyPr/>
                    <a:lstStyle/>
                    <a:p>
                      <a:endParaRPr lang="fr-FR" dirty="0"/>
                    </a:p>
                  </a:txBody>
                  <a:tcPr/>
                </a:tc>
                <a:tc>
                  <a:txBody>
                    <a:bodyPr/>
                    <a:lstStyle/>
                    <a:p>
                      <a:r>
                        <a:rPr lang="fr-FR" dirty="0" smtClean="0">
                          <a:latin typeface="Times New Roman" pitchFamily="18" charset="0"/>
                          <a:cs typeface="Times New Roman" pitchFamily="18" charset="0"/>
                        </a:rPr>
                        <a:t>Cout élevé</a:t>
                      </a:r>
                      <a:endParaRPr lang="fr-FR"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Problème</a:t>
                      </a:r>
                      <a:r>
                        <a:rPr lang="fr-FR" baseline="0" dirty="0" smtClean="0">
                          <a:latin typeface="Times New Roman" pitchFamily="18" charset="0"/>
                          <a:cs typeface="Times New Roman" pitchFamily="18" charset="0"/>
                        </a:rPr>
                        <a:t> de constitution et d’organisation des séances</a:t>
                      </a:r>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a:txBody>
                  <a:tcPr/>
                </a:tc>
              </a:tr>
              <a:tr h="672034">
                <a:tc vMerge="1">
                  <a:txBody>
                    <a:bodyPr/>
                    <a:lstStyle/>
                    <a:p>
                      <a:endParaRPr lang="fr-FR" dirty="0"/>
                    </a:p>
                  </a:txBody>
                  <a:tcPr/>
                </a:tc>
                <a:tc>
                  <a:txBody>
                    <a:bodyPr/>
                    <a:lstStyle/>
                    <a:p>
                      <a:r>
                        <a:rPr lang="fr-FR" dirty="0" smtClean="0">
                          <a:latin typeface="Times New Roman" pitchFamily="18" charset="0"/>
                          <a:cs typeface="Times New Roman" pitchFamily="18" charset="0"/>
                        </a:rPr>
                        <a:t>Durée de collecte plus</a:t>
                      </a:r>
                      <a:r>
                        <a:rPr lang="fr-FR" baseline="0" dirty="0" smtClean="0">
                          <a:latin typeface="Times New Roman" pitchFamily="18" charset="0"/>
                          <a:cs typeface="Times New Roman" pitchFamily="18" charset="0"/>
                        </a:rPr>
                        <a:t> longue</a:t>
                      </a:r>
                      <a:endParaRPr lang="fr-FR" dirty="0">
                        <a:latin typeface="Times New Roman" pitchFamily="18" charset="0"/>
                        <a:cs typeface="Times New Roman" pitchFamily="18" charset="0"/>
                      </a:endParaRPr>
                    </a:p>
                  </a:txBody>
                  <a:tcPr/>
                </a:tc>
                <a:tc>
                  <a:txBody>
                    <a:bodyPr/>
                    <a:lstStyle/>
                    <a:p>
                      <a:endParaRPr lang="fr-FR"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72072"/>
          </a:xfrm>
        </p:spPr>
        <p:txBody>
          <a:bodyPr>
            <a:normAutofit fontScale="85000" lnSpcReduction="10000"/>
          </a:bodyPr>
          <a:lstStyle/>
          <a:p>
            <a:pPr algn="ctr">
              <a:buNone/>
            </a:pPr>
            <a:r>
              <a:rPr lang="fr-FR" b="1" dirty="0" smtClean="0">
                <a:latin typeface="Times New Roman" pitchFamily="18" charset="0"/>
                <a:cs typeface="Times New Roman" pitchFamily="18" charset="0"/>
              </a:rPr>
              <a:t>Observation </a:t>
            </a:r>
          </a:p>
          <a:p>
            <a:pPr algn="just">
              <a:lnSpc>
                <a:spcPct val="150000"/>
              </a:lnSpc>
            </a:pPr>
            <a:r>
              <a:rPr lang="fr-FR" sz="2400" dirty="0" smtClean="0">
                <a:latin typeface="Times New Roman" pitchFamily="18" charset="0"/>
                <a:cs typeface="Times New Roman" pitchFamily="18" charset="0"/>
              </a:rPr>
              <a:t>Dans de nombreuses études, il peut être utile de prêter attention au comportement et à la gestuelle des individus étudiés. Il est intéressant de voir comment les gens réagissent dans certaines situations, quel comportement ils ont et quelles interactions ont lieu.</a:t>
            </a:r>
          </a:p>
          <a:p>
            <a:pPr algn="just">
              <a:lnSpc>
                <a:spcPct val="150000"/>
              </a:lnSpc>
            </a:pPr>
            <a:r>
              <a:rPr lang="fr-FR" sz="2400" dirty="0" smtClean="0">
                <a:latin typeface="Times New Roman" pitchFamily="18" charset="0"/>
                <a:cs typeface="Times New Roman" pitchFamily="18" charset="0"/>
              </a:rPr>
              <a:t>L'observation consiste donc en une action de suivi attentif des phénomènes. Ainsi, observer consiste à chercher à comprendre, analyser et organiser des faits mesurables, suivre leur évolution dans le temps et dans l'espace. Elle permet de recueillir des données verbales et surtout non verbales.</a:t>
            </a:r>
          </a:p>
          <a:p>
            <a:pPr algn="just">
              <a:lnSpc>
                <a:spcPct val="150000"/>
              </a:lnSpc>
            </a:pPr>
            <a:r>
              <a:rPr lang="fr-FR" sz="2400" dirty="0" smtClean="0">
                <a:latin typeface="Times New Roman" pitchFamily="18" charset="0"/>
                <a:cs typeface="Times New Roman" pitchFamily="18" charset="0"/>
              </a:rPr>
              <a:t>L’observation vient à la frontière entre le qualitatif et le quantitatif. Elle est préférée pour les enfants (+30% des décisions d’achats).</a:t>
            </a:r>
            <a:endParaRPr lang="fr-FR" sz="2400" dirty="0">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TECHNIQUES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QUALITATIVE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72072"/>
          </a:xfrm>
        </p:spPr>
        <p:txBody>
          <a:bodyPr>
            <a:normAutofit fontScale="25000" lnSpcReduction="20000"/>
          </a:bodyPr>
          <a:lstStyle/>
          <a:p>
            <a:pPr algn="ctr">
              <a:buNone/>
            </a:pPr>
            <a:r>
              <a:rPr lang="fr-FR" sz="11200" b="1" dirty="0" smtClean="0">
                <a:latin typeface="Times New Roman" pitchFamily="18" charset="0"/>
                <a:cs typeface="Times New Roman" pitchFamily="18" charset="0"/>
              </a:rPr>
              <a:t>Observation </a:t>
            </a:r>
          </a:p>
          <a:p>
            <a:pPr>
              <a:buNone/>
            </a:pPr>
            <a:r>
              <a:rPr lang="fr-FR" sz="7200" b="1" dirty="0" smtClean="0">
                <a:solidFill>
                  <a:srgbClr val="C00000"/>
                </a:solidFill>
                <a:latin typeface="Times New Roman" pitchFamily="18" charset="0"/>
                <a:cs typeface="Times New Roman" pitchFamily="18" charset="0"/>
              </a:rPr>
              <a:t>Les champs d’utilisation de l’observation</a:t>
            </a:r>
          </a:p>
          <a:p>
            <a:pPr algn="just">
              <a:lnSpc>
                <a:spcPct val="160000"/>
              </a:lnSpc>
            </a:pPr>
            <a:r>
              <a:rPr lang="fr-FR" sz="7600" b="1" dirty="0" smtClean="0"/>
              <a:t> </a:t>
            </a:r>
            <a:r>
              <a:rPr lang="fr-FR" sz="7600" b="1" i="1" dirty="0" smtClean="0">
                <a:latin typeface="Times New Roman" pitchFamily="18" charset="0"/>
                <a:cs typeface="Times New Roman" pitchFamily="18" charset="0"/>
              </a:rPr>
              <a:t>Lorsque la question de recherche débute par “comment ?”: </a:t>
            </a:r>
            <a:r>
              <a:rPr lang="fr-FR" sz="7600" dirty="0" smtClean="0">
                <a:latin typeface="Times New Roman" pitchFamily="18" charset="0"/>
                <a:cs typeface="Times New Roman" pitchFamily="18" charset="0"/>
              </a:rPr>
              <a:t>L’observation est une technique utile et très efficace quand il s’agit d’expliquer un phénomène sur lequel on s’interroge, notamment sur le fonctionnement de celui-ci. (Exemple: Comment le consommateur sélectionne-t-il un produit  dan un rayon?).</a:t>
            </a:r>
          </a:p>
          <a:p>
            <a:pPr algn="just">
              <a:lnSpc>
                <a:spcPct val="160000"/>
              </a:lnSpc>
            </a:pPr>
            <a:r>
              <a:rPr lang="fr-FR" sz="7600" b="1" i="1" dirty="0" smtClean="0">
                <a:latin typeface="Times New Roman" pitchFamily="18" charset="0"/>
                <a:cs typeface="Times New Roman" pitchFamily="18" charset="0"/>
              </a:rPr>
              <a:t>Lorsque l’on veut étudier un phénomène dans son cadre naturel</a:t>
            </a:r>
            <a:r>
              <a:rPr lang="fr-FR" sz="7600" dirty="0" smtClean="0">
                <a:latin typeface="Times New Roman" pitchFamily="18" charset="0"/>
                <a:cs typeface="Times New Roman" pitchFamily="18" charset="0"/>
              </a:rPr>
              <a:t>: Exemple: Pour la recherche sur : Comment le consommateur sélectionne-t-il un produit dans un rayon ?”, il peut être plus intéressant d’avoir des éléments de réponse par sa propre observation. Plutôt qu’à travers des entretiens indirects.</a:t>
            </a:r>
          </a:p>
          <a:p>
            <a:endParaRPr lang="fr-FR" dirty="0" smtClean="0"/>
          </a:p>
          <a:p>
            <a:pPr>
              <a:buNone/>
            </a:pPr>
            <a:endParaRPr lang="fr-FR" b="1" dirty="0">
              <a:solidFill>
                <a:srgbClr val="C00000"/>
              </a:solidFill>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257800"/>
          </a:xfrm>
        </p:spPr>
        <p:txBody>
          <a:bodyPr>
            <a:normAutofit fontScale="40000" lnSpcReduction="20000"/>
          </a:bodyPr>
          <a:lstStyle/>
          <a:p>
            <a:pPr algn="ctr">
              <a:buNone/>
            </a:pPr>
            <a:r>
              <a:rPr lang="fr-FR" sz="5000" b="1" dirty="0" smtClean="0">
                <a:latin typeface="Times New Roman" pitchFamily="18" charset="0"/>
                <a:cs typeface="Times New Roman" pitchFamily="18" charset="0"/>
              </a:rPr>
              <a:t>Observation </a:t>
            </a:r>
          </a:p>
          <a:p>
            <a:pPr>
              <a:buNone/>
            </a:pPr>
            <a:r>
              <a:rPr lang="fr-FR" sz="5000" b="1" dirty="0" smtClean="0">
                <a:solidFill>
                  <a:srgbClr val="C00000"/>
                </a:solidFill>
                <a:latin typeface="Times New Roman" pitchFamily="18" charset="0"/>
                <a:cs typeface="Times New Roman" pitchFamily="18" charset="0"/>
              </a:rPr>
              <a:t>Les champs d’utilisation de l’observation</a:t>
            </a:r>
          </a:p>
          <a:p>
            <a:pPr algn="just">
              <a:lnSpc>
                <a:spcPct val="170000"/>
              </a:lnSpc>
            </a:pPr>
            <a:r>
              <a:rPr lang="fr-FR" sz="4500" b="1" i="1" dirty="0" smtClean="0">
                <a:latin typeface="Times New Roman" pitchFamily="18" charset="0"/>
                <a:cs typeface="Times New Roman" pitchFamily="18" charset="0"/>
              </a:rPr>
              <a:t>Lorsque l’on veut avoir accès à la vérité sur une situation</a:t>
            </a:r>
            <a:r>
              <a:rPr lang="fr-FR" sz="4500" dirty="0" smtClean="0">
                <a:latin typeface="Times New Roman" pitchFamily="18" charset="0"/>
                <a:cs typeface="Times New Roman" pitchFamily="18" charset="0"/>
              </a:rPr>
              <a:t>: La conclusion d’une étude qualitative peut se baser sur les paroles recueillies lors d’un ou plusieurs entretiens, mais les réponses obtenues décrivent-elles avec exactitude la réalité ? L’observation permet de le vérifier. lorsque des sujets plus sensibles sont discutés, les gens peuvent consciemment ou inconsciemment donner une réponse différente de la vérité.</a:t>
            </a:r>
          </a:p>
          <a:p>
            <a:pPr algn="just">
              <a:lnSpc>
                <a:spcPct val="170000"/>
              </a:lnSpc>
            </a:pPr>
            <a:r>
              <a:rPr lang="fr-FR" sz="4500" dirty="0" smtClean="0">
                <a:latin typeface="Times New Roman" pitchFamily="18" charset="0"/>
                <a:cs typeface="Times New Roman" pitchFamily="18" charset="0"/>
              </a:rPr>
              <a:t> Un exemple de ceci est lorsqu’on lui demande combien de cigarettes les personnes fument en un jour : peut-être que les gens ne savent pas avec certitude combien ils fument ou disent qu’ils fument moins qu’ils ne le font réellement.)</a:t>
            </a:r>
          </a:p>
          <a:p>
            <a:endParaRPr lang="fr-FR" sz="3500" dirty="0" smtClean="0"/>
          </a:p>
          <a:p>
            <a:endParaRPr lang="fr-FR" dirty="0" smtClean="0"/>
          </a:p>
          <a:p>
            <a:pPr>
              <a:buNone/>
            </a:pP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77500" lnSpcReduction="20000"/>
          </a:bodyPr>
          <a:lstStyle/>
          <a:p>
            <a:pPr algn="ctr">
              <a:buNone/>
            </a:pPr>
            <a:r>
              <a:rPr lang="fr-FR" sz="4100" b="1" dirty="0" smtClean="0">
                <a:latin typeface="Times New Roman" pitchFamily="18" charset="0"/>
                <a:cs typeface="Times New Roman" pitchFamily="18" charset="0"/>
              </a:rPr>
              <a:t>Observation </a:t>
            </a:r>
          </a:p>
          <a:p>
            <a:pPr>
              <a:buNone/>
            </a:pPr>
            <a:r>
              <a:rPr lang="fr-FR" sz="3100" b="1" dirty="0" smtClean="0">
                <a:solidFill>
                  <a:srgbClr val="C00000"/>
                </a:solidFill>
                <a:latin typeface="Times New Roman" pitchFamily="18" charset="0"/>
                <a:cs typeface="Times New Roman" pitchFamily="18" charset="0"/>
              </a:rPr>
              <a:t>Les champs d’utilisation de l’observation</a:t>
            </a:r>
            <a:endParaRPr lang="fr-FR" sz="3100" dirty="0" smtClean="0"/>
          </a:p>
          <a:p>
            <a:pPr algn="just">
              <a:lnSpc>
                <a:spcPct val="170000"/>
              </a:lnSpc>
            </a:pPr>
            <a:r>
              <a:rPr lang="fr-FR" b="1" i="1" dirty="0" smtClean="0">
                <a:latin typeface="Times New Roman" pitchFamily="18" charset="0"/>
                <a:cs typeface="Times New Roman" pitchFamily="18" charset="0"/>
              </a:rPr>
              <a:t>Lorsque l’on connaît peu un sujet</a:t>
            </a:r>
            <a:r>
              <a:rPr lang="fr-FR" dirty="0" smtClean="0">
                <a:latin typeface="Times New Roman" pitchFamily="18" charset="0"/>
                <a:cs typeface="Times New Roman" pitchFamily="18" charset="0"/>
              </a:rPr>
              <a:t>: L’observation peut vous en apprendre bien plus qu’un entretien mené sur un sujet que vous connaissez trop peu. (Exemple: Pour une étude sur le comportement des consommateurs dans un supermarché, l’observation pourrait être une première partie de votre travail de recherche avant un éventuel entretien).</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00634"/>
          </a:xfrm>
        </p:spPr>
        <p:txBody>
          <a:bodyPr>
            <a:normAutofit fontScale="55000" lnSpcReduction="20000"/>
          </a:bodyPr>
          <a:lstStyle/>
          <a:p>
            <a:pPr algn="ctr">
              <a:buNone/>
            </a:pPr>
            <a:r>
              <a:rPr lang="fr-FR" sz="5100" b="1" dirty="0" smtClean="0">
                <a:latin typeface="Times New Roman" pitchFamily="18" charset="0"/>
                <a:cs typeface="Times New Roman" pitchFamily="18" charset="0"/>
              </a:rPr>
              <a:t>Observation </a:t>
            </a:r>
          </a:p>
          <a:p>
            <a:pPr>
              <a:buNone/>
            </a:pPr>
            <a:r>
              <a:rPr lang="fr-FR" sz="3300" b="1" dirty="0" smtClean="0">
                <a:solidFill>
                  <a:srgbClr val="C00000"/>
                </a:solidFill>
                <a:latin typeface="Times New Roman" pitchFamily="18" charset="0"/>
                <a:cs typeface="Times New Roman" pitchFamily="18" charset="0"/>
              </a:rPr>
              <a:t>Types d’observations</a:t>
            </a:r>
          </a:p>
          <a:p>
            <a:pPr algn="just">
              <a:lnSpc>
                <a:spcPct val="170000"/>
              </a:lnSpc>
            </a:pPr>
            <a:r>
              <a:rPr lang="fr-FR" b="1" i="1" dirty="0" smtClean="0">
                <a:latin typeface="Times New Roman" pitchFamily="18" charset="0"/>
                <a:cs typeface="Times New Roman" pitchFamily="18" charset="0"/>
              </a:rPr>
              <a:t>l'observation participante</a:t>
            </a:r>
            <a:r>
              <a:rPr lang="fr-FR" dirty="0" smtClean="0">
                <a:latin typeface="Times New Roman" pitchFamily="18" charset="0"/>
                <a:cs typeface="Times New Roman" pitchFamily="18" charset="0"/>
              </a:rPr>
              <a:t> : l'observateur est un membre initial du groupe observé ou rentre dans le groupe pour participer totalement à sa vie et ses activités. Il s'agit donc d'une immersion dans la vie du groupe qui nécessite de grandes capacités de prise de distance, notamment affective. L'objectif est de décrire et comprendre. La prise de notes est en principe différée.</a:t>
            </a:r>
          </a:p>
          <a:p>
            <a:pPr algn="just">
              <a:lnSpc>
                <a:spcPct val="170000"/>
              </a:lnSpc>
            </a:pPr>
            <a:r>
              <a:rPr lang="fr-FR" b="1" i="1" dirty="0" smtClean="0">
                <a:latin typeface="Times New Roman" pitchFamily="18" charset="0"/>
                <a:cs typeface="Times New Roman" pitchFamily="18" charset="0"/>
              </a:rPr>
              <a:t>l'observation non-participante </a:t>
            </a:r>
            <a:r>
              <a:rPr lang="fr-FR" dirty="0" smtClean="0">
                <a:latin typeface="Times New Roman" pitchFamily="18" charset="0"/>
                <a:cs typeface="Times New Roman" pitchFamily="18" charset="0"/>
              </a:rPr>
              <a:t>: l'observateur n'est pas membre du groupe, il garde une certaine distance. Il ne prend pas la parole et ne participe pas aux activités. Assis en retrait ou caché derrière une vitre sans tain, il note et/ou enregistre ce qui se passe.</a:t>
            </a:r>
          </a:p>
          <a:p>
            <a:pPr>
              <a:buNone/>
            </a:pPr>
            <a:endParaRPr lang="fr-FR" sz="2500" b="1" dirty="0" smtClean="0">
              <a:solidFill>
                <a:srgbClr val="C00000"/>
              </a:solidFill>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257800"/>
          </a:xfrm>
        </p:spPr>
        <p:txBody>
          <a:bodyPr>
            <a:normAutofit fontScale="70000" lnSpcReduction="20000"/>
          </a:bodyPr>
          <a:lstStyle/>
          <a:p>
            <a:pPr algn="ctr">
              <a:buNone/>
            </a:pPr>
            <a:r>
              <a:rPr lang="fr-FR" b="1" dirty="0" smtClean="0">
                <a:latin typeface="Times New Roman" pitchFamily="18" charset="0"/>
                <a:cs typeface="Times New Roman" pitchFamily="18" charset="0"/>
              </a:rPr>
              <a:t>Observation </a:t>
            </a:r>
          </a:p>
          <a:p>
            <a:pPr>
              <a:buNone/>
            </a:pPr>
            <a:r>
              <a:rPr lang="fr-FR" sz="2400" b="1" dirty="0" smtClean="0">
                <a:solidFill>
                  <a:srgbClr val="C00000"/>
                </a:solidFill>
                <a:latin typeface="Times New Roman" pitchFamily="18" charset="0"/>
                <a:cs typeface="Times New Roman" pitchFamily="18" charset="0"/>
              </a:rPr>
              <a:t>Types d’observations</a:t>
            </a:r>
          </a:p>
          <a:p>
            <a:pPr algn="just">
              <a:lnSpc>
                <a:spcPct val="170000"/>
              </a:lnSpc>
            </a:pPr>
            <a:r>
              <a:rPr lang="fr-FR" sz="2600" b="1" i="1" dirty="0" smtClean="0">
                <a:latin typeface="Times New Roman" pitchFamily="18" charset="0"/>
                <a:cs typeface="Times New Roman" pitchFamily="18" charset="0"/>
              </a:rPr>
              <a:t>L’observation structurée </a:t>
            </a:r>
            <a:r>
              <a:rPr lang="fr-FR" sz="2600" dirty="0" smtClean="0">
                <a:latin typeface="Times New Roman" pitchFamily="18" charset="0"/>
                <a:cs typeface="Times New Roman" pitchFamily="18" charset="0"/>
              </a:rPr>
              <a:t>(aussi appelée observation systématique): comporte des règles clairement définies et formulées en amont pour mener l’observation. les règles sont précisées dans un schéma ou grille d’observation. Une observation structurée est utilisée lorsqu’il faut formuler un problème de façon précise. Cette observation sert à vérifier certaines hypothèses.</a:t>
            </a:r>
          </a:p>
          <a:p>
            <a:pPr algn="just">
              <a:lnSpc>
                <a:spcPct val="170000"/>
              </a:lnSpc>
            </a:pPr>
            <a:r>
              <a:rPr lang="fr-FR" sz="2600" b="1" i="1" dirty="0" smtClean="0">
                <a:latin typeface="Times New Roman" pitchFamily="18" charset="0"/>
                <a:cs typeface="Times New Roman" pitchFamily="18" charset="0"/>
              </a:rPr>
              <a:t>L’observation non structurée: </a:t>
            </a:r>
            <a:r>
              <a:rPr lang="fr-FR" sz="2600" dirty="0" smtClean="0">
                <a:latin typeface="Times New Roman" pitchFamily="18" charset="0"/>
                <a:cs typeface="Times New Roman" pitchFamily="18" charset="0"/>
              </a:rPr>
              <a:t>permet d’observer avec précision le comportement d’un individu. À travers cette technique d’observation, l’enquêteur recueille autant d’informations possibles sans grille d’observation. L’intérêt de cette observation est de réaliser un rapport narratif du comportement observé. permet d’avoir une vue d’ensemble de la situation ou du comportement à étudier. Il existe cependant un risque de faire des interprétations erronées et non scientifiques.</a:t>
            </a:r>
          </a:p>
          <a:p>
            <a:endParaRPr lang="fr-FR" dirty="0" smtClean="0"/>
          </a:p>
          <a:p>
            <a:endParaRPr lang="fr-FR" dirty="0" smtClean="0"/>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algn="ctr">
              <a:buNone/>
            </a:pPr>
            <a:r>
              <a:rPr lang="fr-FR" b="1" dirty="0" smtClean="0">
                <a:latin typeface="Times New Roman" pitchFamily="18" charset="0"/>
                <a:cs typeface="Times New Roman" pitchFamily="18" charset="0"/>
              </a:rPr>
              <a:t>Observation </a:t>
            </a:r>
          </a:p>
          <a:p>
            <a:pPr>
              <a:buNone/>
            </a:pPr>
            <a:r>
              <a:rPr lang="fr-FR" sz="2400" b="1" dirty="0" smtClean="0">
                <a:solidFill>
                  <a:srgbClr val="C00000"/>
                </a:solidFill>
                <a:latin typeface="Times New Roman" pitchFamily="18" charset="0"/>
                <a:cs typeface="Times New Roman" pitchFamily="18" charset="0"/>
              </a:rPr>
              <a:t>Techniques d’observations</a:t>
            </a:r>
          </a:p>
          <a:p>
            <a:pPr algn="just">
              <a:lnSpc>
                <a:spcPct val="150000"/>
              </a:lnSpc>
            </a:pPr>
            <a:r>
              <a:rPr lang="fr-FR" sz="1900" b="1" i="1" dirty="0" smtClean="0">
                <a:latin typeface="Times New Roman" pitchFamily="18" charset="0"/>
                <a:cs typeface="Times New Roman" pitchFamily="18" charset="0"/>
              </a:rPr>
              <a:t>L’observation simple (in situ)</a:t>
            </a:r>
          </a:p>
          <a:p>
            <a:pPr algn="just">
              <a:lnSpc>
                <a:spcPct val="150000"/>
              </a:lnSpc>
              <a:buNone/>
            </a:pPr>
            <a:r>
              <a:rPr lang="fr-FR" sz="1900" dirty="0" smtClean="0">
                <a:latin typeface="Times New Roman" pitchFamily="18" charset="0"/>
                <a:cs typeface="Times New Roman" pitchFamily="18" charset="0"/>
              </a:rPr>
              <a:t> 	- </a:t>
            </a:r>
            <a:r>
              <a:rPr lang="fr-FR" sz="1900" i="1" dirty="0" smtClean="0">
                <a:solidFill>
                  <a:srgbClr val="C00000"/>
                </a:solidFill>
                <a:latin typeface="Times New Roman" pitchFamily="18" charset="0"/>
                <a:cs typeface="Times New Roman" pitchFamily="18" charset="0"/>
              </a:rPr>
              <a:t>Relevé direct </a:t>
            </a:r>
            <a:r>
              <a:rPr lang="fr-FR" sz="1900" dirty="0" smtClean="0">
                <a:latin typeface="Times New Roman" pitchFamily="18" charset="0"/>
                <a:cs typeface="Times New Roman" pitchFamily="18" charset="0"/>
              </a:rPr>
              <a:t>: pointage dans le point de vente. On observe un certain fait et non un client (ex: la présence d’une liste d’achat, le temps de réflexion, la lecture des informations, le jour et heure d’achat…)</a:t>
            </a:r>
          </a:p>
          <a:p>
            <a:pPr algn="just">
              <a:lnSpc>
                <a:spcPct val="150000"/>
              </a:lnSpc>
              <a:buNone/>
            </a:pPr>
            <a:r>
              <a:rPr lang="fr-FR" sz="1900" dirty="0" smtClean="0">
                <a:latin typeface="Times New Roman" pitchFamily="18" charset="0"/>
                <a:cs typeface="Times New Roman" pitchFamily="18" charset="0"/>
              </a:rPr>
              <a:t>	- </a:t>
            </a:r>
            <a:r>
              <a:rPr lang="fr-FR" sz="1900" i="1" dirty="0" smtClean="0">
                <a:solidFill>
                  <a:srgbClr val="C00000"/>
                </a:solidFill>
                <a:latin typeface="Times New Roman" pitchFamily="18" charset="0"/>
                <a:cs typeface="Times New Roman" pitchFamily="18" charset="0"/>
              </a:rPr>
              <a:t>Suivi du comportement </a:t>
            </a:r>
            <a:r>
              <a:rPr lang="fr-FR" sz="1900" dirty="0" smtClean="0">
                <a:latin typeface="Times New Roman" pitchFamily="18" charset="0"/>
                <a:cs typeface="Times New Roman" pitchFamily="18" charset="0"/>
              </a:rPr>
              <a:t>: suivi d’un acheteur à son insu à travers une caméra avec son consentement. On se concentre sur le client et  non pas des faits. </a:t>
            </a:r>
          </a:p>
          <a:p>
            <a:pPr marL="457200" indent="-457200" algn="just">
              <a:lnSpc>
                <a:spcPct val="150000"/>
              </a:lnSpc>
              <a:buFont typeface="Calibri" pitchFamily="34" charset="0"/>
              <a:buChar char="→"/>
            </a:pPr>
            <a:r>
              <a:rPr lang="fr-FR" sz="1900" b="1" i="1" dirty="0" smtClean="0">
                <a:latin typeface="Times New Roman" pitchFamily="18" charset="0"/>
                <a:cs typeface="Times New Roman" pitchFamily="18" charset="0"/>
              </a:rPr>
              <a:t>Avantage</a:t>
            </a:r>
            <a:r>
              <a:rPr lang="fr-FR" sz="1900" dirty="0" smtClean="0">
                <a:latin typeface="Times New Roman" pitchFamily="18" charset="0"/>
                <a:cs typeface="Times New Roman" pitchFamily="18" charset="0"/>
              </a:rPr>
              <a:t>:  présence de la spontanéité</a:t>
            </a:r>
          </a:p>
          <a:p>
            <a:pPr marL="457200" indent="-457200" algn="just">
              <a:lnSpc>
                <a:spcPct val="150000"/>
              </a:lnSpc>
              <a:buFont typeface="Calibri" pitchFamily="34" charset="0"/>
              <a:buChar char="→"/>
            </a:pPr>
            <a:r>
              <a:rPr lang="fr-FR" sz="1900" b="1" i="1" dirty="0" smtClean="0">
                <a:latin typeface="Times New Roman" pitchFamily="18" charset="0"/>
                <a:cs typeface="Times New Roman" pitchFamily="18" charset="0"/>
              </a:rPr>
              <a:t>Inconvénient </a:t>
            </a:r>
            <a:r>
              <a:rPr lang="fr-FR" sz="1900" dirty="0" smtClean="0">
                <a:latin typeface="Times New Roman" pitchFamily="18" charset="0"/>
                <a:cs typeface="Times New Roman" pitchFamily="18" charset="0"/>
              </a:rPr>
              <a:t>: on ne peut pas interpréter le comportement d’un client.</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a:buNone/>
            </a:pPr>
            <a:r>
              <a:rPr lang="fr-FR" b="1" dirty="0" smtClean="0">
                <a:latin typeface="Times New Roman" pitchFamily="18" charset="0"/>
                <a:cs typeface="Times New Roman" pitchFamily="18" charset="0"/>
              </a:rPr>
              <a:t>Observation </a:t>
            </a:r>
          </a:p>
          <a:p>
            <a:pPr>
              <a:buNone/>
            </a:pPr>
            <a:r>
              <a:rPr lang="fr-FR" sz="2400" b="1" dirty="0" smtClean="0">
                <a:solidFill>
                  <a:srgbClr val="C00000"/>
                </a:solidFill>
                <a:latin typeface="Times New Roman" pitchFamily="18" charset="0"/>
                <a:cs typeface="Times New Roman" pitchFamily="18" charset="0"/>
              </a:rPr>
              <a:t>Techniques d’observations</a:t>
            </a:r>
          </a:p>
          <a:p>
            <a:pPr algn="just">
              <a:lnSpc>
                <a:spcPct val="150000"/>
              </a:lnSpc>
            </a:pPr>
            <a:r>
              <a:rPr lang="fr-FR" sz="2100" b="1" i="1" dirty="0" smtClean="0">
                <a:latin typeface="Times New Roman" pitchFamily="18" charset="0"/>
                <a:cs typeface="Times New Roman" pitchFamily="18" charset="0"/>
              </a:rPr>
              <a:t>L’observation verbalisée </a:t>
            </a:r>
            <a:r>
              <a:rPr lang="fr-FR" sz="2100" dirty="0" smtClean="0">
                <a:latin typeface="Times New Roman" pitchFamily="18" charset="0"/>
                <a:cs typeface="Times New Roman" pitchFamily="18" charset="0"/>
              </a:rPr>
              <a:t>: On équipe le consommateur d’un micro, le consommateur parle à haute voie et explique son processus d’achat. Cette technique sert à comprendre les croyances d’un consommateur envers les marques, le nombre des marques comparées…</a:t>
            </a:r>
          </a:p>
          <a:p>
            <a:pPr algn="just">
              <a:lnSpc>
                <a:spcPct val="150000"/>
              </a:lnSpc>
              <a:buFont typeface="Calibri" pitchFamily="34" charset="0"/>
              <a:buChar char="→"/>
            </a:pPr>
            <a:r>
              <a:rPr lang="fr-FR" sz="2100" b="1" i="1" dirty="0" smtClean="0">
                <a:latin typeface="Times New Roman" pitchFamily="18" charset="0"/>
                <a:cs typeface="Times New Roman" pitchFamily="18" charset="0"/>
              </a:rPr>
              <a:t>Avantage</a:t>
            </a:r>
            <a:r>
              <a:rPr lang="fr-FR" sz="2100" dirty="0" smtClean="0">
                <a:latin typeface="Times New Roman" pitchFamily="18" charset="0"/>
                <a:cs typeface="Times New Roman" pitchFamily="18" charset="0"/>
              </a:rPr>
              <a:t> : facile à interpréter</a:t>
            </a:r>
          </a:p>
          <a:p>
            <a:pPr algn="just">
              <a:lnSpc>
                <a:spcPct val="150000"/>
              </a:lnSpc>
              <a:buFont typeface="Calibri" pitchFamily="34" charset="0"/>
              <a:buChar char="→"/>
            </a:pPr>
            <a:r>
              <a:rPr lang="fr-FR" sz="2100" b="1" i="1" dirty="0" smtClean="0">
                <a:latin typeface="Times New Roman" pitchFamily="18" charset="0"/>
                <a:cs typeface="Times New Roman" pitchFamily="18" charset="0"/>
              </a:rPr>
              <a:t>Inconvénient: </a:t>
            </a:r>
            <a:r>
              <a:rPr lang="fr-FR" sz="2100" dirty="0" smtClean="0">
                <a:latin typeface="Times New Roman" pitchFamily="18" charset="0"/>
                <a:cs typeface="Times New Roman" pitchFamily="18" charset="0"/>
              </a:rPr>
              <a:t>le client devient logique, pas de spontanéité.</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257800"/>
          </a:xfrm>
        </p:spPr>
        <p:txBody>
          <a:bodyPr>
            <a:normAutofit fontScale="77500" lnSpcReduction="20000"/>
          </a:bodyPr>
          <a:lstStyle/>
          <a:p>
            <a:pPr algn="ctr">
              <a:buNone/>
            </a:pPr>
            <a:r>
              <a:rPr lang="fr-FR" b="1" dirty="0" smtClean="0">
                <a:latin typeface="Times New Roman" pitchFamily="18" charset="0"/>
                <a:cs typeface="Times New Roman" pitchFamily="18" charset="0"/>
              </a:rPr>
              <a:t>Observation </a:t>
            </a:r>
          </a:p>
          <a:p>
            <a:pPr>
              <a:buNone/>
            </a:pPr>
            <a:r>
              <a:rPr lang="fr-FR" sz="2400" b="1" dirty="0" smtClean="0">
                <a:solidFill>
                  <a:srgbClr val="C00000"/>
                </a:solidFill>
                <a:latin typeface="Times New Roman" pitchFamily="18" charset="0"/>
                <a:cs typeface="Times New Roman" pitchFamily="18" charset="0"/>
              </a:rPr>
              <a:t>Techniques d’observations</a:t>
            </a:r>
          </a:p>
          <a:p>
            <a:pPr algn="just">
              <a:lnSpc>
                <a:spcPct val="150000"/>
              </a:lnSpc>
            </a:pPr>
            <a:r>
              <a:rPr lang="fr-FR" sz="2300" b="1" i="1" dirty="0" smtClean="0">
                <a:latin typeface="Times New Roman" pitchFamily="18" charset="0"/>
                <a:cs typeface="Times New Roman" pitchFamily="18" charset="0"/>
              </a:rPr>
              <a:t>L’observation en laboratoire </a:t>
            </a:r>
          </a:p>
          <a:p>
            <a:pPr algn="just">
              <a:lnSpc>
                <a:spcPct val="150000"/>
              </a:lnSpc>
              <a:buNone/>
            </a:pPr>
            <a:r>
              <a:rPr lang="fr-FR" sz="2100" dirty="0" smtClean="0">
                <a:latin typeface="Times New Roman" pitchFamily="18" charset="0"/>
                <a:cs typeface="Times New Roman" pitchFamily="18" charset="0"/>
              </a:rPr>
              <a:t>	</a:t>
            </a:r>
            <a:r>
              <a:rPr lang="fr-FR" sz="2300" dirty="0" smtClean="0">
                <a:latin typeface="Times New Roman" pitchFamily="18" charset="0"/>
                <a:cs typeface="Times New Roman" pitchFamily="18" charset="0"/>
              </a:rPr>
              <a:t>- </a:t>
            </a:r>
            <a:r>
              <a:rPr lang="fr-FR" sz="2300" dirty="0" smtClean="0">
                <a:solidFill>
                  <a:srgbClr val="C00000"/>
                </a:solidFill>
                <a:latin typeface="Times New Roman" pitchFamily="18" charset="0"/>
                <a:cs typeface="Times New Roman" pitchFamily="18" charset="0"/>
              </a:rPr>
              <a:t>Marché test, témoins ou test stimulé </a:t>
            </a:r>
            <a:r>
              <a:rPr lang="fr-FR" sz="2300" dirty="0" smtClean="0">
                <a:latin typeface="Times New Roman" pitchFamily="18" charset="0"/>
                <a:cs typeface="Times New Roman" pitchFamily="18" charset="0"/>
              </a:rPr>
              <a:t>: reconstitution d’un faux magasin physique ou virtuel. ce type de test permet d’évaluer des concepts (nouveaux produits, packagings ou publicités).</a:t>
            </a:r>
          </a:p>
          <a:p>
            <a:pPr algn="just">
              <a:lnSpc>
                <a:spcPct val="150000"/>
              </a:lnSpc>
              <a:buNone/>
            </a:pPr>
            <a:r>
              <a:rPr lang="fr-FR" sz="2300" dirty="0" smtClean="0">
                <a:latin typeface="Times New Roman" pitchFamily="18" charset="0"/>
                <a:cs typeface="Times New Roman" pitchFamily="18" charset="0"/>
              </a:rPr>
              <a:t>	- </a:t>
            </a:r>
            <a:r>
              <a:rPr lang="fr-FR" sz="2300" dirty="0" smtClean="0">
                <a:solidFill>
                  <a:srgbClr val="C00000"/>
                </a:solidFill>
                <a:latin typeface="Times New Roman" pitchFamily="18" charset="0"/>
                <a:cs typeface="Times New Roman" pitchFamily="18" charset="0"/>
              </a:rPr>
              <a:t>Blind Test </a:t>
            </a:r>
            <a:r>
              <a:rPr lang="fr-FR" sz="2300" dirty="0" smtClean="0">
                <a:latin typeface="Times New Roman" pitchFamily="18" charset="0"/>
                <a:cs typeface="Times New Roman" pitchFamily="18" charset="0"/>
              </a:rPr>
              <a:t>: test à l’aveugle, il consiste à  soumettre  au consommateur un produit sans qu'il sache de quelle marque s'agit-il. Cette  technique permet de distinguer les qualités intrinsèques du produit (qualités réelles) et la valeur d’image.</a:t>
            </a:r>
          </a:p>
          <a:p>
            <a:pPr algn="just">
              <a:lnSpc>
                <a:spcPct val="150000"/>
              </a:lnSpc>
              <a:buNone/>
            </a:pPr>
            <a:r>
              <a:rPr lang="fr-FR" sz="2300" dirty="0" smtClean="0">
                <a:latin typeface="Times New Roman" pitchFamily="18" charset="0"/>
                <a:cs typeface="Times New Roman" pitchFamily="18" charset="0"/>
              </a:rPr>
              <a:t>	- </a:t>
            </a:r>
            <a:r>
              <a:rPr lang="fr-FR" sz="2300" dirty="0" err="1" smtClean="0">
                <a:solidFill>
                  <a:srgbClr val="C00000"/>
                </a:solidFill>
                <a:latin typeface="Times New Roman" pitchFamily="18" charset="0"/>
                <a:cs typeface="Times New Roman" pitchFamily="18" charset="0"/>
              </a:rPr>
              <a:t>Branded</a:t>
            </a:r>
            <a:r>
              <a:rPr lang="fr-FR" sz="2300" dirty="0" smtClean="0">
                <a:solidFill>
                  <a:srgbClr val="C00000"/>
                </a:solidFill>
                <a:latin typeface="Times New Roman" pitchFamily="18" charset="0"/>
                <a:cs typeface="Times New Roman" pitchFamily="18" charset="0"/>
              </a:rPr>
              <a:t> Test </a:t>
            </a:r>
            <a:r>
              <a:rPr lang="fr-FR" sz="2300" dirty="0" smtClean="0">
                <a:latin typeface="Times New Roman" pitchFamily="18" charset="0"/>
                <a:cs typeface="Times New Roman" pitchFamily="18" charset="0"/>
              </a:rPr>
              <a:t>: connaissance des marques, valeur d’image, positionnement (ex: quelle la première marque qui vient à l'esprit des gens quand ils veulent acheter un ordinateur portable ?)</a:t>
            </a:r>
          </a:p>
          <a:p>
            <a:pPr algn="just">
              <a:lnSpc>
                <a:spcPct val="150000"/>
              </a:lnSpc>
              <a:buNone/>
            </a:pPr>
            <a:r>
              <a:rPr lang="fr-FR" sz="2300" dirty="0" smtClean="0">
                <a:latin typeface="Times New Roman" pitchFamily="18" charset="0"/>
                <a:cs typeface="Times New Roman" pitchFamily="18" charset="0"/>
              </a:rPr>
              <a:t>	- </a:t>
            </a:r>
            <a:r>
              <a:rPr lang="fr-FR" sz="2300" dirty="0" smtClean="0">
                <a:solidFill>
                  <a:srgbClr val="C00000"/>
                </a:solidFill>
                <a:latin typeface="Times New Roman" pitchFamily="18" charset="0"/>
                <a:cs typeface="Times New Roman" pitchFamily="18" charset="0"/>
              </a:rPr>
              <a:t>Test Comparatif </a:t>
            </a:r>
            <a:r>
              <a:rPr lang="fr-FR" sz="2300" dirty="0" smtClean="0">
                <a:latin typeface="Times New Roman" pitchFamily="18" charset="0"/>
                <a:cs typeface="Times New Roman" pitchFamily="18" charset="0"/>
              </a:rPr>
              <a:t>: Différences, comparaisons, positionnement par rapport aux concurrents.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6386" name="Picture 2"/>
          <p:cNvPicPr>
            <a:picLocks noChangeAspect="1" noChangeArrowheads="1"/>
          </p:cNvPicPr>
          <p:nvPr/>
        </p:nvPicPr>
        <p:blipFill>
          <a:blip r:embed="rId2"/>
          <a:srcRect/>
          <a:stretch>
            <a:fillRect/>
          </a:stretch>
        </p:blipFill>
        <p:spPr bwMode="auto">
          <a:xfrm>
            <a:off x="97064" y="2076449"/>
            <a:ext cx="9046936" cy="4332765"/>
          </a:xfrm>
          <a:prstGeom prst="rect">
            <a:avLst/>
          </a:prstGeom>
          <a:noFill/>
          <a:ln w="9525">
            <a:noFill/>
            <a:miter lim="800000"/>
            <a:headEnd/>
            <a:tailEnd/>
          </a:ln>
          <a:effectLst/>
        </p:spPr>
      </p:pic>
      <p:sp>
        <p:nvSpPr>
          <p:cNvPr id="5"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smtClean="0">
                <a:ln>
                  <a:noFill/>
                </a:ln>
                <a:solidFill>
                  <a:srgbClr val="C00000"/>
                </a:solidFill>
                <a:effectLst/>
                <a:uLnTx/>
                <a:uFillTx/>
                <a:latin typeface="Constantia" pitchFamily="18" charset="0"/>
                <a:ea typeface="+mn-ea"/>
                <a:cs typeface="+mn-cs"/>
              </a:rPr>
              <a:t>INTRODUCTION</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00634"/>
          </a:xfrm>
        </p:spPr>
        <p:txBody>
          <a:bodyPr>
            <a:normAutofit fontScale="62500" lnSpcReduction="20000"/>
          </a:bodyPr>
          <a:lstStyle/>
          <a:p>
            <a:pPr algn="ctr">
              <a:buNone/>
            </a:pPr>
            <a:r>
              <a:rPr lang="fr-FR" b="1" dirty="0" smtClean="0">
                <a:latin typeface="Times New Roman" pitchFamily="18" charset="0"/>
                <a:cs typeface="Times New Roman" pitchFamily="18" charset="0"/>
              </a:rPr>
              <a:t>Observation </a:t>
            </a:r>
          </a:p>
          <a:p>
            <a:pPr>
              <a:buNone/>
            </a:pPr>
            <a:r>
              <a:rPr lang="fr-FR" sz="2400" b="1" dirty="0" smtClean="0">
                <a:solidFill>
                  <a:srgbClr val="C00000"/>
                </a:solidFill>
                <a:latin typeface="Times New Roman" pitchFamily="18" charset="0"/>
                <a:cs typeface="Times New Roman" pitchFamily="18" charset="0"/>
              </a:rPr>
              <a:t>Techniques d’observations</a:t>
            </a:r>
          </a:p>
          <a:p>
            <a:pPr algn="just">
              <a:lnSpc>
                <a:spcPct val="170000"/>
              </a:lnSpc>
            </a:pPr>
            <a:r>
              <a:rPr lang="fr-FR" sz="2600" b="1" i="1" dirty="0" smtClean="0">
                <a:latin typeface="Times New Roman" pitchFamily="18" charset="0"/>
                <a:cs typeface="Times New Roman" pitchFamily="18" charset="0"/>
              </a:rPr>
              <a:t>L’observation appareillée </a:t>
            </a:r>
          </a:p>
          <a:p>
            <a:pPr algn="just">
              <a:lnSpc>
                <a:spcPct val="170000"/>
              </a:lnSpc>
              <a:buNone/>
            </a:pPr>
            <a:r>
              <a:rPr lang="fr-FR" sz="2600" dirty="0" smtClean="0">
                <a:latin typeface="Times New Roman" pitchFamily="18" charset="0"/>
                <a:cs typeface="Times New Roman" pitchFamily="18" charset="0"/>
              </a:rPr>
              <a:t>	- </a:t>
            </a:r>
            <a:r>
              <a:rPr lang="fr-FR" sz="2600" dirty="0" smtClean="0">
                <a:solidFill>
                  <a:srgbClr val="C00000"/>
                </a:solidFill>
                <a:latin typeface="Times New Roman" pitchFamily="18" charset="0"/>
                <a:cs typeface="Times New Roman" pitchFamily="18" charset="0"/>
              </a:rPr>
              <a:t>l’Analyse vocale </a:t>
            </a:r>
            <a:r>
              <a:rPr lang="fr-FR" sz="2600" dirty="0" smtClean="0">
                <a:latin typeface="Times New Roman" pitchFamily="18" charset="0"/>
                <a:cs typeface="Times New Roman" pitchFamily="18" charset="0"/>
              </a:rPr>
              <a:t>: mesure les variations d’intensité de la voie, émotion, voir les effets stimulants d’un produit (mesure de l’état émotionnel).</a:t>
            </a:r>
          </a:p>
          <a:p>
            <a:pPr algn="just">
              <a:lnSpc>
                <a:spcPct val="170000"/>
              </a:lnSpc>
              <a:buNone/>
            </a:pPr>
            <a:r>
              <a:rPr lang="fr-FR" sz="2600" dirty="0" smtClean="0">
                <a:latin typeface="Times New Roman" pitchFamily="18" charset="0"/>
                <a:cs typeface="Times New Roman" pitchFamily="18" charset="0"/>
              </a:rPr>
              <a:t>	-</a:t>
            </a:r>
            <a:r>
              <a:rPr lang="fr-FR" sz="2600" dirty="0" smtClean="0">
                <a:solidFill>
                  <a:srgbClr val="C00000"/>
                </a:solidFill>
                <a:latin typeface="Times New Roman" pitchFamily="18" charset="0"/>
                <a:cs typeface="Times New Roman" pitchFamily="18" charset="0"/>
              </a:rPr>
              <a:t>Le </a:t>
            </a:r>
            <a:r>
              <a:rPr lang="fr-FR" sz="2600" dirty="0" err="1" smtClean="0">
                <a:solidFill>
                  <a:srgbClr val="C00000"/>
                </a:solidFill>
                <a:latin typeface="Times New Roman" pitchFamily="18" charset="0"/>
                <a:cs typeface="Times New Roman" pitchFamily="18" charset="0"/>
              </a:rPr>
              <a:t>Galvanométre</a:t>
            </a:r>
            <a:r>
              <a:rPr lang="fr-FR" sz="2600" dirty="0" smtClean="0">
                <a:latin typeface="Times New Roman" pitchFamily="18" charset="0"/>
                <a:cs typeface="Times New Roman" pitchFamily="18" charset="0"/>
              </a:rPr>
              <a:t>: instrument employé pour déterminer la réaction anatomique (peur, décontraction…) d’un répondant soumis à un stimulus psychologique. (exemple :l’exposition à un message publicitaire).</a:t>
            </a:r>
          </a:p>
          <a:p>
            <a:pPr algn="just">
              <a:lnSpc>
                <a:spcPct val="170000"/>
              </a:lnSpc>
              <a:buNone/>
            </a:pPr>
            <a:r>
              <a:rPr lang="fr-FR" sz="2600" dirty="0" smtClean="0">
                <a:latin typeface="Times New Roman" pitchFamily="18" charset="0"/>
                <a:cs typeface="Times New Roman" pitchFamily="18" charset="0"/>
              </a:rPr>
              <a:t>	- </a:t>
            </a:r>
            <a:r>
              <a:rPr lang="fr-FR" sz="2600" dirty="0" smtClean="0">
                <a:solidFill>
                  <a:srgbClr val="C00000"/>
                </a:solidFill>
                <a:latin typeface="Times New Roman" pitchFamily="18" charset="0"/>
                <a:cs typeface="Times New Roman" pitchFamily="18" charset="0"/>
              </a:rPr>
              <a:t>Le </a:t>
            </a:r>
            <a:r>
              <a:rPr lang="fr-FR" sz="2600" dirty="0" err="1" smtClean="0">
                <a:solidFill>
                  <a:srgbClr val="C00000"/>
                </a:solidFill>
                <a:latin typeface="Times New Roman" pitchFamily="18" charset="0"/>
                <a:cs typeface="Times New Roman" pitchFamily="18" charset="0"/>
              </a:rPr>
              <a:t>Tachitoscope</a:t>
            </a:r>
            <a:r>
              <a:rPr lang="fr-FR" sz="2600" dirty="0" smtClean="0">
                <a:latin typeface="Times New Roman" pitchFamily="18" charset="0"/>
                <a:cs typeface="Times New Roman" pitchFamily="18" charset="0"/>
              </a:rPr>
              <a:t>: Matériel de projection qui permet de faire varier la durée d’exposition d’une annonce, d’un slogan, d’une accroche…, en général du 1/500e de seconde à plusieurs secondes. L’objectif est de mesurer l’impact visuel résiduel auprès d’un échantillon d’individus, en fonction du temps d’exposition.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01378" name="AutoShape 2" descr="Résultat de recherche d'images pour &quot;l’Analyse voca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1380" name="AutoShape 4" descr="Résultat de recherche d'images pour &quot;l’Analyse voca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1382" name="Picture 6" descr="Résultat de recherche d'images pour &quot;l’Analyse vocale&quot;"/>
          <p:cNvPicPr>
            <a:picLocks noChangeAspect="1" noChangeArrowheads="1"/>
          </p:cNvPicPr>
          <p:nvPr/>
        </p:nvPicPr>
        <p:blipFill>
          <a:blip r:embed="rId2"/>
          <a:srcRect/>
          <a:stretch>
            <a:fillRect/>
          </a:stretch>
        </p:blipFill>
        <p:spPr bwMode="auto">
          <a:xfrm>
            <a:off x="214282" y="714356"/>
            <a:ext cx="5929354" cy="2628900"/>
          </a:xfrm>
          <a:prstGeom prst="rect">
            <a:avLst/>
          </a:prstGeom>
          <a:noFill/>
        </p:spPr>
      </p:pic>
      <p:pic>
        <p:nvPicPr>
          <p:cNvPr id="101384" name="Picture 8" descr="Résultat de recherche d'images pour &quot;Galvanométre: *&quot;"/>
          <p:cNvPicPr>
            <a:picLocks noChangeAspect="1" noChangeArrowheads="1"/>
          </p:cNvPicPr>
          <p:nvPr/>
        </p:nvPicPr>
        <p:blipFill>
          <a:blip r:embed="rId3"/>
          <a:srcRect/>
          <a:stretch>
            <a:fillRect/>
          </a:stretch>
        </p:blipFill>
        <p:spPr bwMode="auto">
          <a:xfrm>
            <a:off x="5357818" y="500042"/>
            <a:ext cx="3500462" cy="4762500"/>
          </a:xfrm>
          <a:prstGeom prst="rect">
            <a:avLst/>
          </a:prstGeom>
          <a:noFill/>
        </p:spPr>
      </p:pic>
      <p:pic>
        <p:nvPicPr>
          <p:cNvPr id="101386" name="Picture 10" descr="Résultat de recherche d'images pour &quot;Tachytoscope&quot;"/>
          <p:cNvPicPr>
            <a:picLocks noChangeAspect="1" noChangeArrowheads="1"/>
          </p:cNvPicPr>
          <p:nvPr/>
        </p:nvPicPr>
        <p:blipFill>
          <a:blip r:embed="rId4"/>
          <a:srcRect/>
          <a:stretch>
            <a:fillRect/>
          </a:stretch>
        </p:blipFill>
        <p:spPr bwMode="auto">
          <a:xfrm>
            <a:off x="142844" y="3143248"/>
            <a:ext cx="5400675" cy="371475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62500" lnSpcReduction="20000"/>
          </a:bodyPr>
          <a:lstStyle/>
          <a:p>
            <a:pPr algn="ctr">
              <a:buNone/>
            </a:pPr>
            <a:r>
              <a:rPr lang="fr-FR" b="1" dirty="0" smtClean="0">
                <a:latin typeface="Times New Roman" pitchFamily="18" charset="0"/>
                <a:cs typeface="Times New Roman" pitchFamily="18" charset="0"/>
              </a:rPr>
              <a:t>Observation </a:t>
            </a:r>
          </a:p>
          <a:p>
            <a:pPr>
              <a:buNone/>
            </a:pPr>
            <a:r>
              <a:rPr lang="fr-FR" sz="2800" b="1" dirty="0" smtClean="0">
                <a:solidFill>
                  <a:srgbClr val="C00000"/>
                </a:solidFill>
                <a:latin typeface="Times New Roman" pitchFamily="18" charset="0"/>
                <a:cs typeface="Times New Roman" pitchFamily="18" charset="0"/>
              </a:rPr>
              <a:t>Techniques d’observations</a:t>
            </a:r>
          </a:p>
          <a:p>
            <a:pPr algn="just">
              <a:lnSpc>
                <a:spcPct val="170000"/>
              </a:lnSpc>
            </a:pPr>
            <a:r>
              <a:rPr lang="fr-FR" b="1" i="1" dirty="0" smtClean="0">
                <a:latin typeface="Times New Roman" pitchFamily="18" charset="0"/>
                <a:cs typeface="Times New Roman" pitchFamily="18" charset="0"/>
              </a:rPr>
              <a:t>L’observation appareillée </a:t>
            </a:r>
            <a:endParaRPr lang="fr-FR" dirty="0" smtClean="0"/>
          </a:p>
          <a:p>
            <a:pPr algn="just">
              <a:lnSpc>
                <a:spcPct val="170000"/>
              </a:lnSpc>
              <a:buNone/>
            </a:pPr>
            <a:r>
              <a:rPr lang="fr-FR" sz="2600" dirty="0" smtClean="0">
                <a:latin typeface="Times New Roman" pitchFamily="18" charset="0"/>
                <a:cs typeface="Times New Roman" pitchFamily="18" charset="0"/>
              </a:rPr>
              <a:t>	-</a:t>
            </a:r>
            <a:r>
              <a:rPr lang="fr-FR" sz="2600" dirty="0" smtClean="0">
                <a:solidFill>
                  <a:srgbClr val="C00000"/>
                </a:solidFill>
                <a:latin typeface="Times New Roman" pitchFamily="18" charset="0"/>
                <a:cs typeface="Times New Roman" pitchFamily="18" charset="0"/>
              </a:rPr>
              <a:t>Caméra </a:t>
            </a:r>
            <a:r>
              <a:rPr lang="fr-FR" sz="2600" dirty="0" err="1" smtClean="0">
                <a:solidFill>
                  <a:srgbClr val="C00000"/>
                </a:solidFill>
                <a:latin typeface="Times New Roman" pitchFamily="18" charset="0"/>
                <a:cs typeface="Times New Roman" pitchFamily="18" charset="0"/>
              </a:rPr>
              <a:t>pupillométrique</a:t>
            </a:r>
            <a:r>
              <a:rPr lang="fr-FR" sz="2600" dirty="0" smtClean="0">
                <a:latin typeface="Times New Roman" pitchFamily="18" charset="0"/>
                <a:cs typeface="Times New Roman" pitchFamily="18" charset="0"/>
              </a:rPr>
              <a:t>: mesure le mouvement des yeux et dilatation de la pupille. Elle permet de déterminer les éléments d’une image qui sont vus en premier. Le dispositif filme le mouvement des yeux et mesure le temps consacré par le consommateur à chaque élément d’annonce.</a:t>
            </a:r>
          </a:p>
          <a:p>
            <a:pPr algn="just">
              <a:lnSpc>
                <a:spcPct val="170000"/>
              </a:lnSpc>
              <a:buNone/>
            </a:pPr>
            <a:r>
              <a:rPr lang="fr-FR" sz="2600" dirty="0" smtClean="0">
                <a:latin typeface="Times New Roman" pitchFamily="18" charset="0"/>
                <a:cs typeface="Times New Roman" pitchFamily="18" charset="0"/>
              </a:rPr>
              <a:t>	- </a:t>
            </a:r>
            <a:r>
              <a:rPr lang="fr-FR" sz="2600" dirty="0" smtClean="0">
                <a:solidFill>
                  <a:srgbClr val="C00000"/>
                </a:solidFill>
                <a:latin typeface="Times New Roman" pitchFamily="18" charset="0"/>
                <a:cs typeface="Times New Roman" pitchFamily="18" charset="0"/>
              </a:rPr>
              <a:t>Scanner cérébral </a:t>
            </a:r>
            <a:r>
              <a:rPr lang="fr-FR" sz="2600" dirty="0" smtClean="0">
                <a:latin typeface="Times New Roman" pitchFamily="18" charset="0"/>
                <a:cs typeface="Times New Roman" pitchFamily="18" charset="0"/>
              </a:rPr>
              <a:t>: identification des zones du cerveau actives lors de l’achat par exemple </a:t>
            </a:r>
          </a:p>
          <a:p>
            <a:pPr algn="just">
              <a:lnSpc>
                <a:spcPct val="170000"/>
              </a:lnSpc>
              <a:buNone/>
            </a:pPr>
            <a:r>
              <a:rPr lang="fr-FR" sz="2600" dirty="0" smtClean="0">
                <a:latin typeface="Times New Roman" pitchFamily="18" charset="0"/>
                <a:cs typeface="Times New Roman" pitchFamily="18" charset="0"/>
              </a:rPr>
              <a:t>	-</a:t>
            </a:r>
            <a:r>
              <a:rPr lang="fr-FR" sz="2600" dirty="0" smtClean="0">
                <a:solidFill>
                  <a:srgbClr val="C00000"/>
                </a:solidFill>
                <a:latin typeface="Times New Roman" pitchFamily="18" charset="0"/>
                <a:cs typeface="Times New Roman" pitchFamily="18" charset="0"/>
              </a:rPr>
              <a:t>Scanner</a:t>
            </a:r>
            <a:r>
              <a:rPr lang="fr-FR" sz="2600" dirty="0" smtClean="0">
                <a:latin typeface="Times New Roman" pitchFamily="18" charset="0"/>
                <a:cs typeface="Times New Roman" pitchFamily="18" charset="0"/>
              </a:rPr>
              <a:t>: mesure électronique des parts de marché et chiffres d’affaires. </a:t>
            </a:r>
            <a:r>
              <a:rPr lang="fr-FR" sz="2600" dirty="0" err="1" smtClean="0">
                <a:latin typeface="Times New Roman" pitchFamily="18" charset="0"/>
                <a:cs typeface="Times New Roman" pitchFamily="18" charset="0"/>
              </a:rPr>
              <a:t>Systéme</a:t>
            </a:r>
            <a:r>
              <a:rPr lang="fr-FR" sz="2600" dirty="0" smtClean="0">
                <a:latin typeface="Times New Roman" pitchFamily="18" charset="0"/>
                <a:cs typeface="Times New Roman" pitchFamily="18" charset="0"/>
              </a:rPr>
              <a:t> de lecture optique installé aux caisse des points de vente. A partir des codes à barre, on identifie les références des produits achetés.</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Résultat de recherche d'images pour &quot;caméra pupillométrie mesure des mouvements des yeux&quot;"/>
          <p:cNvPicPr>
            <a:picLocks noChangeAspect="1" noChangeArrowheads="1"/>
          </p:cNvPicPr>
          <p:nvPr/>
        </p:nvPicPr>
        <p:blipFill>
          <a:blip r:embed="rId2"/>
          <a:srcRect r="781" b="28124"/>
          <a:stretch>
            <a:fillRect/>
          </a:stretch>
        </p:blipFill>
        <p:spPr bwMode="auto">
          <a:xfrm>
            <a:off x="142844" y="0"/>
            <a:ext cx="5715040" cy="3105022"/>
          </a:xfrm>
          <a:prstGeom prst="rect">
            <a:avLst/>
          </a:prstGeom>
          <a:noFill/>
        </p:spPr>
      </p:pic>
      <p:pic>
        <p:nvPicPr>
          <p:cNvPr id="2052" name="Picture 4" descr="Résultat de recherche d'images pour &quot;scanner cerebral e marketing&quot;"/>
          <p:cNvPicPr>
            <a:picLocks noChangeAspect="1" noChangeArrowheads="1"/>
          </p:cNvPicPr>
          <p:nvPr/>
        </p:nvPicPr>
        <p:blipFill>
          <a:blip r:embed="rId3"/>
          <a:srcRect/>
          <a:stretch>
            <a:fillRect/>
          </a:stretch>
        </p:blipFill>
        <p:spPr bwMode="auto">
          <a:xfrm>
            <a:off x="142844" y="3143248"/>
            <a:ext cx="5643602" cy="2857500"/>
          </a:xfrm>
          <a:prstGeom prst="rect">
            <a:avLst/>
          </a:prstGeom>
          <a:noFill/>
        </p:spPr>
      </p:pic>
      <p:pic>
        <p:nvPicPr>
          <p:cNvPr id="2054" name="Picture 6" descr="Résultat de recherche d'images pour &quot;scanner a code barre&quot;"/>
          <p:cNvPicPr>
            <a:picLocks noChangeAspect="1" noChangeArrowheads="1"/>
          </p:cNvPicPr>
          <p:nvPr/>
        </p:nvPicPr>
        <p:blipFill>
          <a:blip r:embed="rId4"/>
          <a:srcRect/>
          <a:stretch>
            <a:fillRect/>
          </a:stretch>
        </p:blipFill>
        <p:spPr bwMode="auto">
          <a:xfrm>
            <a:off x="5786446" y="500042"/>
            <a:ext cx="3179769" cy="512920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043510"/>
          </a:xfrm>
        </p:spPr>
        <p:txBody>
          <a:bodyPr>
            <a:normAutofit fontScale="55000" lnSpcReduction="20000"/>
          </a:bodyPr>
          <a:lstStyle/>
          <a:p>
            <a:pPr algn="ctr">
              <a:buNone/>
            </a:pPr>
            <a:r>
              <a:rPr lang="fr-FR" sz="4500" b="1" dirty="0" smtClean="0">
                <a:latin typeface="Times New Roman" pitchFamily="18" charset="0"/>
                <a:cs typeface="Times New Roman" pitchFamily="18" charset="0"/>
              </a:rPr>
              <a:t>Observation </a:t>
            </a:r>
          </a:p>
          <a:p>
            <a:pPr algn="just" fontAlgn="base">
              <a:lnSpc>
                <a:spcPct val="170000"/>
              </a:lnSpc>
            </a:pPr>
            <a:r>
              <a:rPr lang="fr-FR" sz="2900" dirty="0" smtClean="0">
                <a:latin typeface="Times New Roman" pitchFamily="18" charset="0"/>
                <a:cs typeface="Times New Roman" pitchFamily="18" charset="0"/>
              </a:rPr>
              <a:t>L'observation permet un travail sur le comportement manifeste plutôt que sur des déclarations de comportement. On repère les comportements tels qu'ils se produisent et au moment où ils se produisent. Pour cette raison, il est important de spécifier les moments de la journée et les éventuels événements non habituels ayant pu se passer dans la journée (visite d'un proche, incident médical de la personne observé ou d'un ami résident, etc.).</a:t>
            </a:r>
          </a:p>
          <a:p>
            <a:pPr algn="just" fontAlgn="base">
              <a:lnSpc>
                <a:spcPct val="170000"/>
              </a:lnSpc>
            </a:pPr>
            <a:r>
              <a:rPr lang="fr-FR" sz="2900" dirty="0" smtClean="0">
                <a:latin typeface="Times New Roman" pitchFamily="18" charset="0"/>
                <a:cs typeface="Times New Roman" pitchFamily="18" charset="0"/>
              </a:rPr>
              <a:t>L'observation exige donc de s'appuyer sur un support permettant de catégoriser les comportements de la personne observée : c'est la </a:t>
            </a:r>
            <a:r>
              <a:rPr lang="fr-FR" sz="2900" b="1" i="1" dirty="0" smtClean="0">
                <a:latin typeface="Times New Roman" pitchFamily="18" charset="0"/>
                <a:cs typeface="Times New Roman" pitchFamily="18" charset="0"/>
              </a:rPr>
              <a:t>grille d'observation</a:t>
            </a:r>
            <a:r>
              <a:rPr lang="fr-FR" sz="2900" dirty="0" smtClean="0">
                <a:latin typeface="Times New Roman" pitchFamily="18" charset="0"/>
                <a:cs typeface="Times New Roman" pitchFamily="18" charset="0"/>
              </a:rPr>
              <a:t>. </a:t>
            </a:r>
          </a:p>
          <a:p>
            <a:pPr algn="just" fontAlgn="base">
              <a:lnSpc>
                <a:spcPct val="170000"/>
              </a:lnSpc>
            </a:pPr>
            <a:r>
              <a:rPr lang="fr-FR" sz="2900" dirty="0" smtClean="0">
                <a:latin typeface="Times New Roman" pitchFamily="18" charset="0"/>
                <a:cs typeface="Times New Roman" pitchFamily="18" charset="0"/>
              </a:rPr>
              <a:t>Cette grille est ciblée sur un objet particulier permettant d'identifier les pratiques, les attitudes d'un usager ou d'un groupe d'usagers dans une situation particulière.</a:t>
            </a: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slide(fromBottom)">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a:buNone/>
            </a:pPr>
            <a:r>
              <a:rPr lang="fr-FR" b="1" dirty="0" smtClean="0">
                <a:latin typeface="Times New Roman" pitchFamily="18" charset="0"/>
                <a:cs typeface="Times New Roman" pitchFamily="18" charset="0"/>
              </a:rPr>
              <a:t>Observation </a:t>
            </a:r>
          </a:p>
          <a:p>
            <a:pPr>
              <a:buNone/>
            </a:pPr>
            <a:r>
              <a:rPr lang="fr-FR" sz="2500" b="1" dirty="0" smtClean="0">
                <a:solidFill>
                  <a:srgbClr val="C00000"/>
                </a:solidFill>
                <a:latin typeface="Times New Roman" pitchFamily="18" charset="0"/>
                <a:cs typeface="Times New Roman" pitchFamily="18" charset="0"/>
              </a:rPr>
              <a:t>La grille d’observation</a:t>
            </a:r>
          </a:p>
          <a:p>
            <a:pPr algn="just">
              <a:lnSpc>
                <a:spcPct val="150000"/>
              </a:lnSpc>
            </a:pPr>
            <a:r>
              <a:rPr lang="fr-FR" sz="1800" dirty="0" smtClean="0">
                <a:latin typeface="Times New Roman" pitchFamily="18" charset="0"/>
                <a:cs typeface="Times New Roman" pitchFamily="18" charset="0"/>
              </a:rPr>
              <a:t>Les observations peuvent être enregistrées sous forme audio et/ou vidéo pour être ensuite analysées. Les données peuvent également être directement traitées dans des grilles d'observations qui permettent de relever, quantifier et qualifier ce qui est observé. Plus la grille est précise, moins il y aura de variations d'interprétation d'un observateur à l'autre.</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114948"/>
          </a:xfrm>
        </p:spPr>
        <p:txBody>
          <a:bodyPr>
            <a:normAutofit fontScale="92500" lnSpcReduction="20000"/>
          </a:bodyPr>
          <a:lstStyle/>
          <a:p>
            <a:pPr algn="ctr">
              <a:buNone/>
            </a:pPr>
            <a:r>
              <a:rPr lang="fr-FR" sz="2400" b="1" dirty="0" smtClean="0">
                <a:latin typeface="Times New Roman" pitchFamily="18" charset="0"/>
                <a:cs typeface="Times New Roman" pitchFamily="18" charset="0"/>
              </a:rPr>
              <a:t>Observation </a:t>
            </a:r>
          </a:p>
          <a:p>
            <a:pPr>
              <a:buNone/>
            </a:pPr>
            <a:r>
              <a:rPr lang="fr-FR" sz="2400" b="1" dirty="0" smtClean="0">
                <a:solidFill>
                  <a:srgbClr val="C00000"/>
                </a:solidFill>
                <a:latin typeface="Times New Roman" pitchFamily="18" charset="0"/>
                <a:cs typeface="Times New Roman" pitchFamily="18" charset="0"/>
              </a:rPr>
              <a:t>La grille d’observation</a:t>
            </a:r>
            <a:endParaRPr lang="fr-FR" sz="2000" i="1" dirty="0" smtClean="0"/>
          </a:p>
          <a:p>
            <a:pPr algn="ctr">
              <a:buNone/>
            </a:pPr>
            <a:r>
              <a:rPr lang="fr-FR" sz="2000" i="1" dirty="0" smtClean="0">
                <a:latin typeface="Times New Roman" pitchFamily="18" charset="0"/>
                <a:cs typeface="Times New Roman" pitchFamily="18" charset="0"/>
              </a:rPr>
              <a:t>l'observation d'un conseil d'administration d'établissement</a:t>
            </a:r>
          </a:p>
          <a:p>
            <a:pPr algn="ctr">
              <a:buNone/>
            </a:pPr>
            <a:endParaRPr lang="fr-FR" sz="2000" i="1" dirty="0" smtClean="0">
              <a:latin typeface="Times New Roman" pitchFamily="18" charset="0"/>
              <a:cs typeface="Times New Roman" pitchFamily="18" charset="0"/>
            </a:endParaRPr>
          </a:p>
          <a:p>
            <a:pPr algn="ctr">
              <a:buNone/>
            </a:pPr>
            <a:endParaRPr lang="fr-FR" sz="2000" i="1" dirty="0" smtClean="0">
              <a:latin typeface="Times New Roman" pitchFamily="18" charset="0"/>
              <a:cs typeface="Times New Roman" pitchFamily="18" charset="0"/>
            </a:endParaRPr>
          </a:p>
          <a:p>
            <a:pPr algn="ctr">
              <a:buNone/>
            </a:pPr>
            <a:endParaRPr lang="fr-FR" sz="2000" i="1" dirty="0" smtClean="0">
              <a:latin typeface="Times New Roman" pitchFamily="18" charset="0"/>
              <a:cs typeface="Times New Roman" pitchFamily="18" charset="0"/>
            </a:endParaRPr>
          </a:p>
          <a:p>
            <a:pPr algn="ctr">
              <a:buNone/>
            </a:pPr>
            <a:endParaRPr lang="fr-FR" sz="2000" i="1" dirty="0" smtClean="0">
              <a:latin typeface="Times New Roman" pitchFamily="18" charset="0"/>
              <a:cs typeface="Times New Roman" pitchFamily="18" charset="0"/>
            </a:endParaRPr>
          </a:p>
          <a:p>
            <a:pPr algn="ctr">
              <a:buNone/>
            </a:pPr>
            <a:endParaRPr lang="fr-FR" sz="2000" i="1" dirty="0" smtClean="0">
              <a:latin typeface="Times New Roman" pitchFamily="18" charset="0"/>
              <a:cs typeface="Times New Roman" pitchFamily="18" charset="0"/>
            </a:endParaRPr>
          </a:p>
          <a:p>
            <a:pPr algn="ctr">
              <a:buNone/>
            </a:pPr>
            <a:endParaRPr lang="fr-FR" sz="2000" i="1" dirty="0" smtClean="0">
              <a:latin typeface="Times New Roman" pitchFamily="18" charset="0"/>
              <a:cs typeface="Times New Roman" pitchFamily="18" charset="0"/>
            </a:endParaRPr>
          </a:p>
          <a:p>
            <a:pPr algn="ctr">
              <a:buNone/>
            </a:pPr>
            <a:endParaRPr lang="fr-FR" sz="2000" i="1" dirty="0" smtClean="0">
              <a:latin typeface="Times New Roman" pitchFamily="18" charset="0"/>
              <a:cs typeface="Times New Roman" pitchFamily="18" charset="0"/>
            </a:endParaRPr>
          </a:p>
          <a:p>
            <a:pPr algn="ctr">
              <a:buNone/>
            </a:pPr>
            <a:endParaRPr lang="fr-FR" sz="2000" i="1" dirty="0" smtClean="0">
              <a:latin typeface="Times New Roman" pitchFamily="18" charset="0"/>
              <a:cs typeface="Times New Roman" pitchFamily="18" charset="0"/>
            </a:endParaRPr>
          </a:p>
          <a:p>
            <a:pPr algn="ctr">
              <a:buNone/>
            </a:pPr>
            <a:endParaRPr lang="fr-FR" sz="2000" i="1" dirty="0" smtClean="0">
              <a:latin typeface="Times New Roman" pitchFamily="18" charset="0"/>
              <a:cs typeface="Times New Roman" pitchFamily="18" charset="0"/>
            </a:endParaRPr>
          </a:p>
          <a:p>
            <a:pPr algn="just">
              <a:lnSpc>
                <a:spcPct val="150000"/>
              </a:lnSpc>
            </a:pPr>
            <a:r>
              <a:rPr lang="fr-FR" sz="1900" dirty="0" smtClean="0">
                <a:latin typeface="Times New Roman" pitchFamily="18" charset="0"/>
                <a:cs typeface="Times New Roman" pitchFamily="18" charset="0"/>
              </a:rPr>
              <a:t>Ce tableau de relevés est approprié, par exemple, pour l'étude des prises de décision (rapport temps/prise de décision) ou la gestion de l'agenda et du temps en réunion. Des colonnes supplémentaires pourraient être créées en fonction des informations nécessaires pour l'étude.</a:t>
            </a:r>
            <a:r>
              <a:rPr lang="fr-FR" sz="1900" i="1" dirty="0" smtClean="0">
                <a:latin typeface="Times New Roman" pitchFamily="18" charset="0"/>
                <a:cs typeface="Times New Roman" pitchFamily="18" charset="0"/>
              </a:rPr>
              <a:t> </a:t>
            </a:r>
            <a:endParaRPr lang="fr-FR" sz="1900" i="1" dirty="0">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pic>
        <p:nvPicPr>
          <p:cNvPr id="1026" name="Picture 2"/>
          <p:cNvPicPr>
            <a:picLocks noChangeAspect="1" noChangeArrowheads="1"/>
          </p:cNvPicPr>
          <p:nvPr/>
        </p:nvPicPr>
        <p:blipFill>
          <a:blip r:embed="rId2"/>
          <a:srcRect l="3589" t="7143" r="7590" b="7143"/>
          <a:stretch>
            <a:fillRect/>
          </a:stretch>
        </p:blipFill>
        <p:spPr bwMode="auto">
          <a:xfrm>
            <a:off x="857224" y="2571744"/>
            <a:ext cx="7072362"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Résultat de recherche d'images pour &quot;exemple d'une grille d'observation comportement de consommateur dans un supermarchés&quot;"/>
          <p:cNvPicPr>
            <a:picLocks noChangeAspect="1" noChangeArrowheads="1"/>
          </p:cNvPicPr>
          <p:nvPr/>
        </p:nvPicPr>
        <p:blipFill>
          <a:blip r:embed="rId2"/>
          <a:srcRect/>
          <a:stretch>
            <a:fillRect/>
          </a:stretch>
        </p:blipFill>
        <p:spPr bwMode="auto">
          <a:xfrm>
            <a:off x="357158" y="0"/>
            <a:ext cx="8501122" cy="6858000"/>
          </a:xfrm>
          <a:prstGeom prst="rect">
            <a:avLst/>
          </a:prstGeom>
          <a:noFill/>
        </p:spPr>
      </p:pic>
      <p:sp>
        <p:nvSpPr>
          <p:cNvPr id="5" name="Rectangle 4"/>
          <p:cNvSpPr/>
          <p:nvPr/>
        </p:nvSpPr>
        <p:spPr>
          <a:xfrm>
            <a:off x="4357686" y="0"/>
            <a:ext cx="45005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r>
              <a:rPr lang="fr-FR" b="1" dirty="0" smtClean="0">
                <a:latin typeface="Times New Roman" pitchFamily="18" charset="0"/>
                <a:cs typeface="Times New Roman" pitchFamily="18" charset="0"/>
              </a:rPr>
              <a:t>Observation </a:t>
            </a:r>
          </a:p>
          <a:p>
            <a:pPr>
              <a:buNone/>
            </a:pP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ENQUETE QUALITATIVE</a:t>
            </a:r>
          </a:p>
        </p:txBody>
      </p:sp>
      <p:graphicFrame>
        <p:nvGraphicFramePr>
          <p:cNvPr id="5" name="Tableau 4"/>
          <p:cNvGraphicFramePr>
            <a:graphicFrameLocks noGrp="1"/>
          </p:cNvGraphicFramePr>
          <p:nvPr/>
        </p:nvGraphicFramePr>
        <p:xfrm>
          <a:off x="285720" y="2214554"/>
          <a:ext cx="8429684" cy="3500463"/>
        </p:xfrm>
        <a:graphic>
          <a:graphicData uri="http://schemas.openxmlformats.org/drawingml/2006/table">
            <a:tbl>
              <a:tblPr firstRow="1" bandRow="1">
                <a:tableStyleId>{5940675A-B579-460E-94D1-54222C63F5DA}</a:tableStyleId>
              </a:tblPr>
              <a:tblGrid>
                <a:gridCol w="4214842"/>
                <a:gridCol w="4214842"/>
              </a:tblGrid>
              <a:tr h="404326">
                <a:tc>
                  <a:txBody>
                    <a:bodyPr/>
                    <a:lstStyle/>
                    <a:p>
                      <a:pPr algn="ctr"/>
                      <a:r>
                        <a:rPr lang="fr-FR" b="1" dirty="0" smtClean="0">
                          <a:latin typeface="Times New Roman" pitchFamily="18" charset="0"/>
                          <a:cs typeface="Times New Roman" pitchFamily="18" charset="0"/>
                        </a:rPr>
                        <a:t>Avantages </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Inconvénients </a:t>
                      </a:r>
                      <a:endParaRPr lang="fr-FR" b="1" dirty="0">
                        <a:latin typeface="Times New Roman" pitchFamily="18" charset="0"/>
                        <a:cs typeface="Times New Roman" pitchFamily="18" charset="0"/>
                      </a:endParaRPr>
                    </a:p>
                  </a:txBody>
                  <a:tcPr/>
                </a:tc>
              </a:tr>
              <a:tr h="1296057">
                <a:tc>
                  <a:txBody>
                    <a:bodyPr/>
                    <a:lstStyle/>
                    <a:p>
                      <a:r>
                        <a:rPr lang="fr-FR" dirty="0" smtClean="0">
                          <a:latin typeface="Times New Roman" pitchFamily="18" charset="0"/>
                          <a:cs typeface="Times New Roman" pitchFamily="18" charset="0"/>
                        </a:rPr>
                        <a:t>Appréhender une réalité vécue, plutôt que d’en obtenir un écho éventuellement déformé au travers des représentations que les gens s’en forgent</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Les événements sont non répétitifs</a:t>
                      </a:r>
                      <a:endParaRPr lang="fr-FR" dirty="0">
                        <a:latin typeface="Times New Roman" pitchFamily="18" charset="0"/>
                        <a:cs typeface="Times New Roman" pitchFamily="18" charset="0"/>
                      </a:endParaRPr>
                    </a:p>
                  </a:txBody>
                  <a:tcPr/>
                </a:tc>
              </a:tr>
              <a:tr h="404326">
                <a:tc>
                  <a:txBody>
                    <a:bodyPr/>
                    <a:lstStyle/>
                    <a:p>
                      <a:r>
                        <a:rPr lang="fr-FR" sz="1800" b="0" i="0" kern="1200" dirty="0" smtClean="0">
                          <a:solidFill>
                            <a:schemeClr val="tx1"/>
                          </a:solidFill>
                          <a:latin typeface="Times New Roman" pitchFamily="18" charset="0"/>
                          <a:ea typeface="+mn-ea"/>
                          <a:cs typeface="Times New Roman" pitchFamily="18" charset="0"/>
                        </a:rPr>
                        <a:t>Recueil un maximum d’informations</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Les </a:t>
                      </a:r>
                      <a:r>
                        <a:rPr lang="fr-FR" smtClean="0">
                          <a:latin typeface="Times New Roman" pitchFamily="18" charset="0"/>
                          <a:cs typeface="Times New Roman" pitchFamily="18" charset="0"/>
                        </a:rPr>
                        <a:t>limites d’ordre </a:t>
                      </a:r>
                      <a:r>
                        <a:rPr lang="fr-FR" dirty="0" smtClean="0">
                          <a:latin typeface="Times New Roman" pitchFamily="18" charset="0"/>
                          <a:cs typeface="Times New Roman" pitchFamily="18" charset="0"/>
                        </a:rPr>
                        <a:t>géographique</a:t>
                      </a:r>
                      <a:endParaRPr lang="fr-FR" dirty="0">
                        <a:latin typeface="Times New Roman" pitchFamily="18" charset="0"/>
                        <a:cs typeface="Times New Roman" pitchFamily="18" charset="0"/>
                      </a:endParaRPr>
                    </a:p>
                  </a:txBody>
                  <a:tcPr/>
                </a:tc>
              </a:tr>
              <a:tr h="697877">
                <a:tc>
                  <a:txBody>
                    <a:bodyPr/>
                    <a:lstStyle/>
                    <a:p>
                      <a:r>
                        <a:rPr lang="fr-FR" sz="1800" b="0" i="0" kern="1200" dirty="0" smtClean="0">
                          <a:solidFill>
                            <a:schemeClr val="tx1"/>
                          </a:solidFill>
                          <a:latin typeface="Times New Roman" pitchFamily="18" charset="0"/>
                          <a:ea typeface="+mn-ea"/>
                          <a:cs typeface="Times New Roman" pitchFamily="18" charset="0"/>
                        </a:rPr>
                        <a:t>Permet de réaliser un rapport narratif du comportement de l’individu observé</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les personnes observées ont tendance à modifier leur comportement</a:t>
                      </a:r>
                      <a:endParaRPr lang="fr-FR" dirty="0">
                        <a:latin typeface="Times New Roman" pitchFamily="18" charset="0"/>
                        <a:cs typeface="Times New Roman" pitchFamily="18" charset="0"/>
                      </a:endParaRPr>
                    </a:p>
                  </a:txBody>
                  <a:tcPr/>
                </a:tc>
              </a:tr>
              <a:tr h="697877">
                <a:tc>
                  <a:txBody>
                    <a:bodyPr/>
                    <a:lstStyle/>
                    <a:p>
                      <a:r>
                        <a:rPr lang="fr-FR" sz="1800" b="0" i="0" kern="1200" dirty="0" smtClean="0">
                          <a:solidFill>
                            <a:schemeClr val="tx1"/>
                          </a:solidFill>
                          <a:latin typeface="Times New Roman" pitchFamily="18" charset="0"/>
                          <a:ea typeface="+mn-ea"/>
                          <a:cs typeface="Times New Roman" pitchFamily="18" charset="0"/>
                        </a:rPr>
                        <a:t>Donne une vue d’ensemble de la situation à étudier</a:t>
                      </a:r>
                      <a:endParaRPr lang="fr-FR" dirty="0">
                        <a:latin typeface="Times New Roman" pitchFamily="18" charset="0"/>
                        <a:cs typeface="Times New Roman" pitchFamily="18" charset="0"/>
                      </a:endParaRPr>
                    </a:p>
                  </a:txBody>
                  <a:tcPr/>
                </a:tc>
                <a:tc>
                  <a:txBody>
                    <a:bodyPr/>
                    <a:lstStyle/>
                    <a:p>
                      <a:r>
                        <a:rPr lang="fr-FR" sz="1800" b="0" i="0" kern="1200" dirty="0" smtClean="0">
                          <a:solidFill>
                            <a:schemeClr val="tx1"/>
                          </a:solidFill>
                          <a:latin typeface="Times New Roman" pitchFamily="18" charset="0"/>
                          <a:ea typeface="+mn-ea"/>
                          <a:cs typeface="Times New Roman" pitchFamily="18" charset="0"/>
                        </a:rPr>
                        <a:t>Risque d’étudier un seul aspect en délaissant un autre aspect important</a:t>
                      </a:r>
                      <a:endParaRPr lang="fr-FR"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257800"/>
          </a:xfrm>
        </p:spPr>
        <p:txBody>
          <a:bodyPr>
            <a:noAutofit/>
          </a:bodyPr>
          <a:lstStyle/>
          <a:p>
            <a:pPr algn="just">
              <a:lnSpc>
                <a:spcPct val="150000"/>
              </a:lnSpc>
            </a:pPr>
            <a:r>
              <a:rPr lang="fr-FR" sz="2000" dirty="0" smtClean="0">
                <a:latin typeface="Times New Roman" pitchFamily="18" charset="0"/>
                <a:cs typeface="Times New Roman" pitchFamily="18" charset="0"/>
              </a:rPr>
              <a:t>Les méthodes dites quantitatives utilisent des outils mathématiques et statistiques en vue de décrire, expliquer et comprendre des phénomènes en se basant sur les données.</a:t>
            </a:r>
          </a:p>
          <a:p>
            <a:pPr algn="just">
              <a:lnSpc>
                <a:spcPct val="150000"/>
              </a:lnSpc>
            </a:pPr>
            <a:r>
              <a:rPr lang="fr-FR" sz="2000" dirty="0" smtClean="0">
                <a:latin typeface="Times New Roman" pitchFamily="18" charset="0"/>
                <a:cs typeface="Times New Roman" pitchFamily="18" charset="0"/>
              </a:rPr>
              <a:t>L’utilisation des enquêtes quantitatives est très répandue de nos jours. Les questionnaires peuvent être utilisés pour effectuer des recherches et obtenir des informations dans de nombreuses situations.</a:t>
            </a:r>
          </a:p>
          <a:p>
            <a:pPr algn="just">
              <a:lnSpc>
                <a:spcPct val="150000"/>
              </a:lnSpc>
            </a:pPr>
            <a:r>
              <a:rPr lang="fr-FR" sz="2000" dirty="0" smtClean="0">
                <a:latin typeface="Times New Roman" pitchFamily="18" charset="0"/>
                <a:cs typeface="Times New Roman" pitchFamily="18" charset="0"/>
              </a:rPr>
              <a:t>Les enquêtes </a:t>
            </a:r>
            <a:r>
              <a:rPr lang="fr-FR" sz="2000" dirty="0">
                <a:latin typeface="Times New Roman" pitchFamily="18" charset="0"/>
                <a:cs typeface="Times New Roman" pitchFamily="18" charset="0"/>
              </a:rPr>
              <a:t>quantitatives permettent d’étudier de nombreuses problématiques dont, les études médias (audience </a:t>
            </a:r>
            <a:r>
              <a:rPr lang="fr-FR" sz="2000" dirty="0" smtClean="0">
                <a:latin typeface="Times New Roman" pitchFamily="18" charset="0"/>
                <a:cs typeface="Times New Roman" pitchFamily="18" charset="0"/>
              </a:rPr>
              <a:t>canaux), </a:t>
            </a:r>
            <a:r>
              <a:rPr lang="fr-FR" sz="2000" dirty="0">
                <a:latin typeface="Times New Roman" pitchFamily="18" charset="0"/>
                <a:cs typeface="Times New Roman" pitchFamily="18" charset="0"/>
              </a:rPr>
              <a:t>la mesure de l’efficacité publicitaire (performances des campagnes),  Analyse de processus de choix  (critères de choix et leur hiérarchie, processus de décision...), etc.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28596" y="2500306"/>
            <a:ext cx="8229600" cy="3197229"/>
          </a:xfrm>
        </p:spPr>
        <p:txBody>
          <a:bodyPr>
            <a:normAutofit/>
          </a:bodyPr>
          <a:lstStyle/>
          <a:p>
            <a:r>
              <a:rPr lang="fr-FR" dirty="0" smtClean="0">
                <a:latin typeface="Times New Roman" pitchFamily="18" charset="0"/>
                <a:cs typeface="Times New Roman" pitchFamily="18" charset="0"/>
              </a:rPr>
              <a:t>Recherche documentaire: consultation des revues, livres, banques de données,…</a:t>
            </a:r>
          </a:p>
          <a:p>
            <a:pPr>
              <a:buNone/>
            </a:pPr>
            <a:endParaRPr lang="fr-FR" sz="1200"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Expérimentation: réalisation d’expériences.</a:t>
            </a:r>
          </a:p>
          <a:p>
            <a:endParaRPr lang="fr-FR" sz="1300"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Enquête: consultation de personnes (recherche d’information)</a:t>
            </a:r>
            <a:endParaRPr lang="fr-FR" dirty="0">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METHODES DE RECEUIL D’INFORMATION</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just">
              <a:lnSpc>
                <a:spcPct val="150000"/>
              </a:lnSpc>
            </a:pPr>
            <a:r>
              <a:rPr lang="fr-FR" sz="2200" dirty="0" smtClean="0">
                <a:latin typeface="Times New Roman" pitchFamily="18" charset="0"/>
                <a:cs typeface="Times New Roman" pitchFamily="18" charset="0"/>
              </a:rPr>
              <a:t>Le </a:t>
            </a:r>
            <a:r>
              <a:rPr lang="fr-FR" sz="2200" b="1" dirty="0" smtClean="0">
                <a:latin typeface="Times New Roman" pitchFamily="18" charset="0"/>
                <a:cs typeface="Times New Roman" pitchFamily="18" charset="0"/>
              </a:rPr>
              <a:t>questionnaire</a:t>
            </a:r>
            <a:r>
              <a:rPr lang="fr-FR" sz="2200" dirty="0" smtClean="0">
                <a:latin typeface="Times New Roman" pitchFamily="18" charset="0"/>
                <a:cs typeface="Times New Roman" pitchFamily="18" charset="0"/>
              </a:rPr>
              <a:t> est une suite de questions standardisées destinées à normaliser et à faciliter le recueil de témoignages. C'est un outil adapté pour recueillir des informations précises auprès d'un nombre important de participants. Les données recueillies sont facilement quantifiables (excepté lors de questions ouvertes).</a:t>
            </a:r>
          </a:p>
          <a:p>
            <a:pPr algn="just">
              <a:lnSpc>
                <a:spcPct val="150000"/>
              </a:lnSpc>
            </a:pPr>
            <a:r>
              <a:rPr lang="fr-FR" sz="2200" dirty="0" smtClean="0">
                <a:latin typeface="Times New Roman" pitchFamily="18" charset="0"/>
                <a:cs typeface="Times New Roman" pitchFamily="18" charset="0"/>
              </a:rPr>
              <a:t>L’objectif des enquêtes par questionnaire est d’observer, d’analyser et comprendre une tendance, un comportement global, un phénomène grâce aux données collectées.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pPr algn="just">
              <a:lnSpc>
                <a:spcPct val="150000"/>
              </a:lnSpc>
            </a:pPr>
            <a:endParaRPr lang="fr-FR" dirty="0" smtClean="0">
              <a:latin typeface="Times New Roman" pitchFamily="18" charset="0"/>
              <a:cs typeface="Times New Roman" pitchFamily="18" charset="0"/>
            </a:endParaRPr>
          </a:p>
          <a:p>
            <a:pPr algn="just">
              <a:lnSpc>
                <a:spcPct val="170000"/>
              </a:lnSpc>
            </a:pPr>
            <a:r>
              <a:rPr lang="fr-FR" sz="3800" dirty="0" smtClean="0">
                <a:latin typeface="Times New Roman" pitchFamily="18" charset="0"/>
                <a:cs typeface="Times New Roman" pitchFamily="18" charset="0"/>
              </a:rPr>
              <a:t>La méthodologie s'appuie sur un  échantillon de taille importante (&gt; 100) .</a:t>
            </a:r>
          </a:p>
          <a:p>
            <a:pPr algn="just">
              <a:lnSpc>
                <a:spcPct val="170000"/>
              </a:lnSpc>
            </a:pPr>
            <a:r>
              <a:rPr lang="fr-FR" sz="3800" dirty="0" smtClean="0">
                <a:latin typeface="Times New Roman" pitchFamily="18" charset="0"/>
                <a:cs typeface="Times New Roman" pitchFamily="18" charset="0"/>
              </a:rPr>
              <a:t>L’échantillon doit être représentatif de la population de référence  étudiée  afin de pouvoir projeter les conclusions de l'enquête à l'ensemble de la population.</a:t>
            </a:r>
          </a:p>
          <a:p>
            <a:pPr algn="just">
              <a:lnSpc>
                <a:spcPct val="170000"/>
              </a:lnSpc>
            </a:pPr>
            <a:r>
              <a:rPr lang="fr-FR" sz="3800" dirty="0" smtClean="0">
                <a:latin typeface="Times New Roman" pitchFamily="18" charset="0"/>
                <a:cs typeface="Times New Roman" pitchFamily="18" charset="0"/>
              </a:rPr>
              <a:t>Contrairement aux entretiens, dans lesquels un agent recenseur pose les questions directement, les questionnaires consistent en formulaires qui sont remplis par les déclarants seuls.</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00634"/>
          </a:xfrm>
        </p:spPr>
        <p:txBody>
          <a:bodyPr>
            <a:normAutofit fontScale="25000" lnSpcReduction="20000"/>
          </a:bodyPr>
          <a:lstStyle/>
          <a:p>
            <a:pPr algn="ctr">
              <a:buNone/>
            </a:pPr>
            <a:r>
              <a:rPr lang="fr-FR" sz="12800" b="1" dirty="0" smtClean="0">
                <a:solidFill>
                  <a:schemeClr val="dk1"/>
                </a:solidFill>
                <a:latin typeface="Times New Roman" pitchFamily="18" charset="0"/>
                <a:cs typeface="Times New Roman" pitchFamily="18" charset="0"/>
              </a:rPr>
              <a:t>Questionnaire Vs Entretien</a:t>
            </a:r>
          </a:p>
          <a:p>
            <a:pPr algn="just">
              <a:lnSpc>
                <a:spcPct val="170000"/>
              </a:lnSpc>
            </a:pPr>
            <a:r>
              <a:rPr lang="fr-FR" sz="8000" dirty="0" smtClean="0">
                <a:latin typeface="Times New Roman" pitchFamily="18" charset="0"/>
                <a:cs typeface="Times New Roman" pitchFamily="18" charset="0"/>
              </a:rPr>
              <a:t>Par rapport à une enquête par entretiens, l'usage du questionnaire permet :</a:t>
            </a:r>
          </a:p>
          <a:p>
            <a:pPr algn="just">
              <a:lnSpc>
                <a:spcPct val="170000"/>
              </a:lnSpc>
              <a:buNone/>
            </a:pPr>
            <a:r>
              <a:rPr lang="fr-FR" sz="8000" dirty="0" smtClean="0">
                <a:latin typeface="Times New Roman" pitchFamily="18" charset="0"/>
                <a:cs typeface="Times New Roman" pitchFamily="18" charset="0"/>
              </a:rPr>
              <a:t>	- De travailler à plus grande échelle. Le nombre de participants n'est pas limité par le temps (le questionnaire est rapide à diffuser, le participant répond à son rythme en dehors de la présence des enquêteurs) ou par les coûts (déplacements, frais téléphoniques) ;</a:t>
            </a:r>
          </a:p>
          <a:p>
            <a:pPr algn="just">
              <a:lnSpc>
                <a:spcPct val="170000"/>
              </a:lnSpc>
              <a:buNone/>
            </a:pPr>
            <a:r>
              <a:rPr lang="fr-FR" sz="8000" dirty="0" smtClean="0">
                <a:latin typeface="Times New Roman" pitchFamily="18" charset="0"/>
                <a:cs typeface="Times New Roman" pitchFamily="18" charset="0"/>
              </a:rPr>
              <a:t>	- Mesurer le changement et faire des comparaisons entre opinions;</a:t>
            </a:r>
          </a:p>
          <a:p>
            <a:pPr algn="just">
              <a:lnSpc>
                <a:spcPct val="170000"/>
              </a:lnSpc>
              <a:buNone/>
            </a:pPr>
            <a:r>
              <a:rPr lang="fr-FR" sz="8000" dirty="0" smtClean="0">
                <a:latin typeface="Times New Roman" pitchFamily="18" charset="0"/>
                <a:cs typeface="Times New Roman" pitchFamily="18" charset="0"/>
              </a:rPr>
              <a:t>	- De limiter les effets liés à la personnalité des intervieweurs ;</a:t>
            </a:r>
          </a:p>
          <a:p>
            <a:pPr algn="just">
              <a:lnSpc>
                <a:spcPct val="170000"/>
              </a:lnSpc>
              <a:buNone/>
            </a:pPr>
            <a:r>
              <a:rPr lang="fr-FR" sz="8000" dirty="0" smtClean="0">
                <a:latin typeface="Times New Roman" pitchFamily="18" charset="0"/>
                <a:cs typeface="Times New Roman" pitchFamily="18" charset="0"/>
              </a:rPr>
              <a:t>	- De s'adapter au rythme et à l'emploi du temps du participant.</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257800"/>
          </a:xfrm>
        </p:spPr>
        <p:txBody>
          <a:bodyPr>
            <a:normAutofit fontScale="25000" lnSpcReduction="20000"/>
          </a:bodyPr>
          <a:lstStyle/>
          <a:p>
            <a:pPr algn="ctr">
              <a:buNone/>
            </a:pPr>
            <a:r>
              <a:rPr lang="fr-FR" sz="12800" b="1" dirty="0" smtClean="0">
                <a:latin typeface="Times New Roman" pitchFamily="18" charset="0"/>
                <a:cs typeface="Times New Roman" pitchFamily="18" charset="0"/>
              </a:rPr>
              <a:t>Questionnaire Vs Entretien</a:t>
            </a:r>
          </a:p>
          <a:p>
            <a:pPr algn="just">
              <a:lnSpc>
                <a:spcPct val="170000"/>
              </a:lnSpc>
            </a:pPr>
            <a:r>
              <a:rPr lang="fr-FR" sz="8000" dirty="0" smtClean="0">
                <a:latin typeface="Times New Roman" pitchFamily="18" charset="0"/>
                <a:cs typeface="Times New Roman" pitchFamily="18" charset="0"/>
              </a:rPr>
              <a:t>Par contre, le questionnaire ne permet pas :</a:t>
            </a:r>
          </a:p>
          <a:p>
            <a:pPr lvl="1" algn="just">
              <a:lnSpc>
                <a:spcPct val="170000"/>
              </a:lnSpc>
              <a:buFontTx/>
              <a:buChar char="-"/>
            </a:pPr>
            <a:r>
              <a:rPr lang="fr-FR" sz="8000" dirty="0" smtClean="0">
                <a:latin typeface="Times New Roman" pitchFamily="18" charset="0"/>
                <a:cs typeface="Times New Roman" pitchFamily="18" charset="0"/>
              </a:rPr>
              <a:t>Les relances et les reformulations pour aider le participant à exprimer son point de vue ;</a:t>
            </a:r>
          </a:p>
          <a:p>
            <a:pPr lvl="1" algn="just">
              <a:lnSpc>
                <a:spcPct val="170000"/>
              </a:lnSpc>
              <a:buFontTx/>
              <a:buChar char="-"/>
            </a:pPr>
            <a:r>
              <a:rPr lang="fr-FR" sz="8000" dirty="0" smtClean="0">
                <a:latin typeface="Times New Roman" pitchFamily="18" charset="0"/>
                <a:cs typeface="Times New Roman" pitchFamily="18" charset="0"/>
              </a:rPr>
              <a:t>De s'assurer que les questions seront renseignées correctement et sans oublis (quand une question est jugée inopportune, ennuyeuse ou demandant trop d'effort, les personnes peuvent décider d'arrêter le questionnaire ou de passer à des choses plus faciles) ;</a:t>
            </a:r>
          </a:p>
          <a:p>
            <a:pPr lvl="1" algn="just">
              <a:lnSpc>
                <a:spcPct val="170000"/>
              </a:lnSpc>
              <a:buFontTx/>
              <a:buChar char="-"/>
            </a:pPr>
            <a:r>
              <a:rPr lang="fr-FR" sz="8000" dirty="0" smtClean="0">
                <a:latin typeface="Times New Roman" pitchFamily="18" charset="0"/>
                <a:cs typeface="Times New Roman" pitchFamily="18" charset="0"/>
              </a:rPr>
              <a:t>De savoir qui répond véritablement ;</a:t>
            </a:r>
          </a:p>
          <a:p>
            <a:pPr lvl="1" algn="just">
              <a:lnSpc>
                <a:spcPct val="170000"/>
              </a:lnSpc>
              <a:buFontTx/>
              <a:buChar char="-"/>
            </a:pPr>
            <a:r>
              <a:rPr lang="fr-FR" sz="8000" dirty="0" smtClean="0">
                <a:latin typeface="Times New Roman" pitchFamily="18" charset="0"/>
                <a:cs typeface="Times New Roman" pitchFamily="18" charset="0"/>
              </a:rPr>
              <a:t>D'approfondir et de compléter les informations en plus des questions posées ;</a:t>
            </a:r>
          </a:p>
          <a:p>
            <a:pPr lvl="1" algn="just">
              <a:lnSpc>
                <a:spcPct val="170000"/>
              </a:lnSpc>
              <a:buFontTx/>
              <a:buChar char="-"/>
            </a:pPr>
            <a:r>
              <a:rPr lang="fr-FR" sz="8000" dirty="0" smtClean="0">
                <a:latin typeface="Times New Roman" pitchFamily="18" charset="0"/>
                <a:cs typeface="Times New Roman" pitchFamily="18" charset="0"/>
              </a:rPr>
              <a:t>D'assurer un taux de réponse élevé.</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pPr algn="ctr">
              <a:buNone/>
            </a:pPr>
            <a:r>
              <a:rPr lang="fr-FR" b="1" dirty="0" smtClean="0">
                <a:latin typeface="Times New Roman" pitchFamily="18" charset="0"/>
                <a:cs typeface="Times New Roman" pitchFamily="18" charset="0"/>
              </a:rPr>
              <a:t>Rédaction des questions </a:t>
            </a:r>
          </a:p>
          <a:p>
            <a:pPr algn="just">
              <a:lnSpc>
                <a:spcPct val="150000"/>
              </a:lnSpc>
            </a:pPr>
            <a:r>
              <a:rPr lang="fr-FR" sz="2400" dirty="0" smtClean="0">
                <a:latin typeface="Times New Roman" pitchFamily="18" charset="0"/>
                <a:cs typeface="Times New Roman" pitchFamily="18" charset="0"/>
              </a:rPr>
              <a:t>L’enquête par questionnaire vise à vérifier les hypothèses de la recherche, en vérifiant les corrélations suggérées. La formulation des questions est donc une étape cruciale de l’enquête. Puisqu’il s’agit d’agréger et comparer les réponses.</a:t>
            </a:r>
          </a:p>
          <a:p>
            <a:pPr algn="just">
              <a:lnSpc>
                <a:spcPct val="150000"/>
              </a:lnSpc>
            </a:pPr>
            <a:r>
              <a:rPr lang="fr-FR" sz="2400" dirty="0" smtClean="0">
                <a:latin typeface="Times New Roman" pitchFamily="18" charset="0"/>
                <a:cs typeface="Times New Roman" pitchFamily="18" charset="0"/>
              </a:rPr>
              <a:t>Les questions peuvent porter sur des faits personnels, des faits concernant d'autres personnes, des faits concernant des choses ou des organisations, des attitudes, des opinions, des croyances, ou encore des connaissances.</a:t>
            </a:r>
          </a:p>
          <a:p>
            <a:pPr algn="just">
              <a:lnSpc>
                <a:spcPct val="150000"/>
              </a:lnSpc>
            </a:pPr>
            <a:r>
              <a:rPr lang="fr-FR" sz="2400" dirty="0" smtClean="0">
                <a:latin typeface="Times New Roman" pitchFamily="18" charset="0"/>
                <a:cs typeface="Times New Roman" pitchFamily="18" charset="0"/>
              </a:rPr>
              <a:t>Faire un inventaire des différents thèmes à aborder et des divers sujets des questions.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043510"/>
          </a:xfrm>
        </p:spPr>
        <p:txBody>
          <a:bodyPr>
            <a:normAutofit fontScale="32500" lnSpcReduction="20000"/>
          </a:bodyPr>
          <a:lstStyle/>
          <a:p>
            <a:pPr algn="ctr">
              <a:buNone/>
            </a:pPr>
            <a:r>
              <a:rPr lang="fr-FR" sz="8600" b="1" dirty="0" smtClean="0">
                <a:latin typeface="Times New Roman" pitchFamily="18" charset="0"/>
                <a:cs typeface="Times New Roman" pitchFamily="18" charset="0"/>
              </a:rPr>
              <a:t>Principes à respecter pour maitriser la compréhension des questions </a:t>
            </a:r>
          </a:p>
          <a:p>
            <a:pPr algn="just">
              <a:lnSpc>
                <a:spcPct val="150000"/>
              </a:lnSpc>
            </a:pPr>
            <a:endParaRPr lang="fr-FR" sz="2400" dirty="0" smtClean="0">
              <a:latin typeface="Times New Roman" pitchFamily="18" charset="0"/>
              <a:cs typeface="Times New Roman" pitchFamily="18" charset="0"/>
            </a:endParaRPr>
          </a:p>
          <a:p>
            <a:pPr algn="just">
              <a:lnSpc>
                <a:spcPct val="150000"/>
              </a:lnSpc>
            </a:pPr>
            <a:r>
              <a:rPr lang="fr-FR" sz="6000" dirty="0" smtClean="0">
                <a:latin typeface="Times New Roman" pitchFamily="18" charset="0"/>
                <a:cs typeface="Times New Roman" pitchFamily="18" charset="0"/>
              </a:rPr>
              <a:t>Définir précisément ce que la question cherche à savoir, puis rédiger la question en adéquation avec son objectif.</a:t>
            </a:r>
          </a:p>
          <a:p>
            <a:pPr algn="just">
              <a:lnSpc>
                <a:spcPct val="150000"/>
              </a:lnSpc>
            </a:pPr>
            <a:r>
              <a:rPr lang="fr-FR" sz="6000" dirty="0" smtClean="0">
                <a:latin typeface="Times New Roman" pitchFamily="18" charset="0"/>
                <a:cs typeface="Times New Roman" pitchFamily="18" charset="0"/>
              </a:rPr>
              <a:t>Utiliser une seule et unique idée par question.</a:t>
            </a:r>
          </a:p>
          <a:p>
            <a:pPr algn="just">
              <a:lnSpc>
                <a:spcPct val="150000"/>
              </a:lnSpc>
            </a:pPr>
            <a:r>
              <a:rPr lang="fr-FR" sz="6000" dirty="0" smtClean="0">
                <a:latin typeface="Times New Roman" pitchFamily="18" charset="0"/>
                <a:cs typeface="Times New Roman" pitchFamily="18" charset="0"/>
              </a:rPr>
              <a:t>Utiliser des termes précis pour éviter toute ambigüité.</a:t>
            </a:r>
          </a:p>
          <a:p>
            <a:pPr algn="just">
              <a:lnSpc>
                <a:spcPct val="150000"/>
              </a:lnSpc>
            </a:pPr>
            <a:r>
              <a:rPr lang="fr-FR" sz="6000" dirty="0" smtClean="0">
                <a:latin typeface="Times New Roman" pitchFamily="18" charset="0"/>
                <a:cs typeface="Times New Roman" pitchFamily="18" charset="0"/>
              </a:rPr>
              <a:t>Utiliser un vocabulaire adapté.</a:t>
            </a:r>
          </a:p>
          <a:p>
            <a:pPr algn="just">
              <a:lnSpc>
                <a:spcPct val="150000"/>
              </a:lnSpc>
            </a:pPr>
            <a:r>
              <a:rPr lang="fr-FR" sz="6000" dirty="0" smtClean="0">
                <a:latin typeface="Times New Roman" pitchFamily="18" charset="0"/>
                <a:cs typeface="Times New Roman" pitchFamily="18" charset="0"/>
              </a:rPr>
              <a:t>Utiliser une formulation brève, grammaticalement simple.</a:t>
            </a:r>
          </a:p>
          <a:p>
            <a:pPr algn="just">
              <a:lnSpc>
                <a:spcPct val="150000"/>
              </a:lnSpc>
            </a:pPr>
            <a:r>
              <a:rPr lang="fr-FR" sz="6000" dirty="0" smtClean="0">
                <a:latin typeface="Times New Roman" pitchFamily="18" charset="0"/>
                <a:cs typeface="Times New Roman" pitchFamily="18" charset="0"/>
              </a:rPr>
              <a:t>Utiliser une formulation aussi neutre que possible, n’incitant pas à l’acquiescement .</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slide(fromBottom)">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lide(fromBottom)">
                                      <p:cBhvr>
                                        <p:cTn id="25" dur="500"/>
                                        <p:tgtEl>
                                          <p:spTgt spid="3">
                                            <p:txEl>
                                              <p:pRg st="6" end="6"/>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slide(fromBottom)">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257800"/>
          </a:xfrm>
        </p:spPr>
        <p:txBody>
          <a:bodyPr>
            <a:normAutofit fontScale="62500" lnSpcReduction="20000"/>
          </a:bodyPr>
          <a:lstStyle/>
          <a:p>
            <a:pPr algn="ctr">
              <a:buNone/>
            </a:pPr>
            <a:r>
              <a:rPr lang="fr-FR" sz="4400" b="1" dirty="0" smtClean="0">
                <a:latin typeface="Times New Roman" pitchFamily="18" charset="0"/>
                <a:cs typeface="Times New Roman" pitchFamily="18" charset="0"/>
              </a:rPr>
              <a:t>Principes à respecter pour maitriser la qualité et sincérité des réponses</a:t>
            </a:r>
          </a:p>
          <a:p>
            <a:pPr algn="just">
              <a:lnSpc>
                <a:spcPct val="160000"/>
              </a:lnSpc>
            </a:pPr>
            <a:r>
              <a:rPr lang="fr-FR" sz="3500" dirty="0" smtClean="0">
                <a:latin typeface="Times New Roman" pitchFamily="18" charset="0"/>
                <a:cs typeface="Times New Roman" pitchFamily="18" charset="0"/>
              </a:rPr>
              <a:t>Chercher à être exhaustif dans l’énumération des modalités de réponses.</a:t>
            </a:r>
          </a:p>
          <a:p>
            <a:pPr algn="just">
              <a:lnSpc>
                <a:spcPct val="160000"/>
              </a:lnSpc>
            </a:pPr>
            <a:r>
              <a:rPr lang="fr-FR" sz="3500" dirty="0" smtClean="0">
                <a:latin typeface="Times New Roman" pitchFamily="18" charset="0"/>
                <a:cs typeface="Times New Roman" pitchFamily="18" charset="0"/>
              </a:rPr>
              <a:t>Prévoir une modalité « Autre….. ».</a:t>
            </a:r>
          </a:p>
          <a:p>
            <a:pPr algn="just">
              <a:lnSpc>
                <a:spcPct val="160000"/>
              </a:lnSpc>
            </a:pPr>
            <a:r>
              <a:rPr lang="fr-FR" sz="3500" dirty="0" smtClean="0">
                <a:latin typeface="Times New Roman" pitchFamily="18" charset="0"/>
                <a:cs typeface="Times New Roman" pitchFamily="18" charset="0"/>
              </a:rPr>
              <a:t>Proposer des réponses pertinentes.</a:t>
            </a:r>
          </a:p>
          <a:p>
            <a:pPr algn="just">
              <a:lnSpc>
                <a:spcPct val="160000"/>
              </a:lnSpc>
            </a:pPr>
            <a:r>
              <a:rPr lang="fr-FR" sz="3500" dirty="0" smtClean="0">
                <a:latin typeface="Times New Roman" pitchFamily="18" charset="0"/>
                <a:cs typeface="Times New Roman" pitchFamily="18" charset="0"/>
              </a:rPr>
              <a:t>Proposer des modalités de réponse socialement recevables et publiquement acceptables.</a:t>
            </a:r>
          </a:p>
          <a:p>
            <a:pPr algn="just">
              <a:lnSpc>
                <a:spcPct val="160000"/>
              </a:lnSpc>
            </a:pPr>
            <a:r>
              <a:rPr lang="fr-FR" sz="3500" dirty="0" smtClean="0">
                <a:latin typeface="Times New Roman" pitchFamily="18" charset="0"/>
                <a:cs typeface="Times New Roman" pitchFamily="18" charset="0"/>
              </a:rPr>
              <a:t>Savoir que la formulation des questions peut influencer la réponse des données.</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Bottom)">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slide(fromBottom)">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5" name="Rectangle 4"/>
          <p:cNvSpPr/>
          <p:nvPr/>
        </p:nvSpPr>
        <p:spPr>
          <a:xfrm>
            <a:off x="3071802" y="1643050"/>
            <a:ext cx="3141181" cy="523220"/>
          </a:xfrm>
          <a:prstGeom prst="rect">
            <a:avLst/>
          </a:prstGeom>
        </p:spPr>
        <p:txBody>
          <a:bodyPr wrap="none">
            <a:spAutoFit/>
          </a:bodyPr>
          <a:lstStyle/>
          <a:p>
            <a:pPr algn="ctr">
              <a:buNone/>
            </a:pPr>
            <a:r>
              <a:rPr lang="fr-FR" sz="2800" b="1" dirty="0" smtClean="0">
                <a:latin typeface="Times New Roman" pitchFamily="18" charset="0"/>
                <a:cs typeface="Times New Roman" pitchFamily="18" charset="0"/>
              </a:rPr>
              <a:t>Types de questions </a:t>
            </a:r>
          </a:p>
        </p:txBody>
      </p:sp>
      <p:pic>
        <p:nvPicPr>
          <p:cNvPr id="1026" name="Picture 2"/>
          <p:cNvPicPr>
            <a:picLocks noChangeAspect="1" noChangeArrowheads="1"/>
          </p:cNvPicPr>
          <p:nvPr/>
        </p:nvPicPr>
        <p:blipFill>
          <a:blip r:embed="rId2"/>
          <a:srcRect/>
          <a:stretch>
            <a:fillRect/>
          </a:stretch>
        </p:blipFill>
        <p:spPr bwMode="auto">
          <a:xfrm>
            <a:off x="0" y="2214554"/>
            <a:ext cx="8858280" cy="4024320"/>
          </a:xfrm>
          <a:prstGeom prst="rect">
            <a:avLst/>
          </a:prstGeom>
          <a:noFill/>
          <a:ln w="9525">
            <a:noFill/>
            <a:miter lim="800000"/>
            <a:headEnd/>
            <a:tailEnd/>
          </a:ln>
          <a:effectLst/>
        </p:spPr>
      </p:pic>
      <p:sp>
        <p:nvSpPr>
          <p:cNvPr id="7" name="ZoneTexte 6"/>
          <p:cNvSpPr txBox="1"/>
          <p:nvPr/>
        </p:nvSpPr>
        <p:spPr>
          <a:xfrm>
            <a:off x="0" y="4214818"/>
            <a:ext cx="2071670" cy="523220"/>
          </a:xfrm>
          <a:prstGeom prst="rect">
            <a:avLst/>
          </a:prstGeom>
          <a:solidFill>
            <a:schemeClr val="bg1"/>
          </a:solidFill>
        </p:spPr>
        <p:txBody>
          <a:bodyPr wrap="square" rtlCol="0">
            <a:spAutoFit/>
          </a:bodyPr>
          <a:lstStyle/>
          <a:p>
            <a:pPr algn="ctr"/>
            <a:r>
              <a:rPr lang="fr-FR" sz="2800" b="1" dirty="0" smtClean="0"/>
              <a:t>Questions</a:t>
            </a:r>
            <a:endParaRPr lang="fr-FR" sz="28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pPr algn="ctr">
              <a:buNone/>
            </a:pPr>
            <a:r>
              <a:rPr lang="fr-FR" b="1" dirty="0" smtClean="0">
                <a:latin typeface="Times New Roman" pitchFamily="18" charset="0"/>
                <a:cs typeface="Times New Roman" pitchFamily="18" charset="0"/>
              </a:rPr>
              <a:t>Types de questions </a:t>
            </a:r>
          </a:p>
          <a:p>
            <a:pPr algn="just">
              <a:lnSpc>
                <a:spcPct val="150000"/>
              </a:lnSpc>
              <a:buNone/>
            </a:pPr>
            <a:r>
              <a:rPr lang="fr-FR" sz="2600" b="1" dirty="0" smtClean="0">
                <a:solidFill>
                  <a:srgbClr val="C00000"/>
                </a:solidFill>
                <a:latin typeface="Times New Roman" pitchFamily="18" charset="0"/>
                <a:cs typeface="Times New Roman" pitchFamily="18" charset="0"/>
              </a:rPr>
              <a:t>	Questions ouvertes</a:t>
            </a:r>
            <a:endParaRPr lang="fr-FR" sz="2600" dirty="0" smtClean="0">
              <a:latin typeface="Times New Roman" pitchFamily="18" charset="0"/>
              <a:cs typeface="Times New Roman" pitchFamily="18" charset="0"/>
            </a:endParaRPr>
          </a:p>
          <a:p>
            <a:pPr algn="just">
              <a:lnSpc>
                <a:spcPct val="150000"/>
              </a:lnSpc>
            </a:pPr>
            <a:r>
              <a:rPr lang="fr-FR" sz="2600" dirty="0" smtClean="0">
                <a:latin typeface="Times New Roman" pitchFamily="18" charset="0"/>
                <a:cs typeface="Times New Roman" pitchFamily="18" charset="0"/>
              </a:rPr>
              <a:t>Aucune réponse n’est proposée au répondant et celui-ci s’exprime donc selon la forme qu’il désire, en utilisant ses propres termes.</a:t>
            </a:r>
          </a:p>
          <a:p>
            <a:pPr algn="just">
              <a:lnSpc>
                <a:spcPct val="150000"/>
              </a:lnSpc>
            </a:pPr>
            <a:r>
              <a:rPr lang="fr-FR" sz="2600" dirty="0" smtClean="0">
                <a:latin typeface="Times New Roman" pitchFamily="18" charset="0"/>
                <a:cs typeface="Times New Roman" pitchFamily="18" charset="0"/>
              </a:rPr>
              <a:t>Elles sont utilisée lorsque l’on veut savoir comment les individus expriment une idée ou définissent un sujet.</a:t>
            </a:r>
          </a:p>
          <a:p>
            <a:pPr algn="just">
              <a:lnSpc>
                <a:spcPct val="150000"/>
              </a:lnSpc>
            </a:pPr>
            <a:r>
              <a:rPr lang="fr-FR" sz="2600" dirty="0" smtClean="0">
                <a:latin typeface="Times New Roman" pitchFamily="18" charset="0"/>
                <a:cs typeface="Times New Roman" pitchFamily="18" charset="0"/>
              </a:rPr>
              <a:t>Elles peuvent également être utilisées pour faire expliciter ou justifier une réponse donnée précédemment à une question fermée.</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Bottom)">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72072"/>
          </a:xfrm>
        </p:spPr>
        <p:txBody>
          <a:bodyPr>
            <a:normAutofit fontScale="85000" lnSpcReduction="20000"/>
          </a:bodyPr>
          <a:lstStyle/>
          <a:p>
            <a:pPr algn="ctr">
              <a:buNone/>
            </a:pPr>
            <a:r>
              <a:rPr lang="fr-FR" sz="3800" b="1" dirty="0" smtClean="0">
                <a:latin typeface="Times New Roman" pitchFamily="18" charset="0"/>
                <a:cs typeface="Times New Roman" pitchFamily="18" charset="0"/>
              </a:rPr>
              <a:t>Types de questions </a:t>
            </a:r>
          </a:p>
          <a:p>
            <a:r>
              <a:rPr lang="fr-FR" b="1" i="1" dirty="0" smtClean="0">
                <a:latin typeface="Times New Roman" pitchFamily="18" charset="0"/>
                <a:cs typeface="Times New Roman" pitchFamily="18" charset="0"/>
              </a:rPr>
              <a:t>Avantages</a:t>
            </a:r>
            <a:r>
              <a:rPr lang="fr-FR" dirty="0" smtClean="0"/>
              <a:t> </a:t>
            </a:r>
          </a:p>
          <a:p>
            <a:pPr algn="just">
              <a:lnSpc>
                <a:spcPct val="150000"/>
              </a:lnSpc>
              <a:buNone/>
            </a:pPr>
            <a:r>
              <a:rPr lang="fr-FR" dirty="0" smtClean="0"/>
              <a:t>	- </a:t>
            </a:r>
            <a:r>
              <a:rPr lang="fr-FR" sz="3100" dirty="0" smtClean="0">
                <a:latin typeface="Times New Roman" pitchFamily="18" charset="0"/>
                <a:cs typeface="Times New Roman" pitchFamily="18" charset="0"/>
              </a:rPr>
              <a:t>Offrent la possibilité aux répondants de s’exprimer librement sur un sujet. Les individus révèlent leurs schémas de pensée ce qui permet de repérer l’émergence de nouvelles pratiques ou de nouveaux courants d’opinion.</a:t>
            </a:r>
          </a:p>
          <a:p>
            <a:pPr algn="just">
              <a:lnSpc>
                <a:spcPct val="150000"/>
              </a:lnSpc>
              <a:buNone/>
            </a:pPr>
            <a:r>
              <a:rPr lang="fr-FR" sz="3100" dirty="0" smtClean="0">
                <a:latin typeface="Times New Roman" pitchFamily="18" charset="0"/>
                <a:cs typeface="Times New Roman" pitchFamily="18" charset="0"/>
              </a:rPr>
              <a:t>	- L’utilisation des questions ouvertes permet d’avoir des réponses riches en informations.</a:t>
            </a:r>
          </a:p>
          <a:p>
            <a:endParaRPr lang="fr-FR" b="1" dirty="0" smtClean="0">
              <a:latin typeface="Times New Roman" pitchFamily="18" charset="0"/>
              <a:cs typeface="Times New Roman" pitchFamily="18" charset="0"/>
            </a:endParaRPr>
          </a:p>
          <a:p>
            <a:pPr>
              <a:buNone/>
            </a:pP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4" name="Titre 1"/>
          <p:cNvSpPr txBox="1">
            <a:spLocks noGrp="1"/>
          </p:cNvSpPr>
          <p:nvPr>
            <p:ph type="title"/>
          </p:nvPr>
        </p:nvSpPr>
        <p:spPr>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ENQUETE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5" name="Espace réservé du contenu 2"/>
          <p:cNvSpPr txBox="1">
            <a:spLocks/>
          </p:cNvSpPr>
          <p:nvPr/>
        </p:nvSpPr>
        <p:spPr>
          <a:xfrm>
            <a:off x="457200" y="1600200"/>
            <a:ext cx="8229600" cy="447200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100" b="1"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Champ d’exercice des enquêtes</a:t>
            </a:r>
          </a:p>
          <a:p>
            <a:pPr marL="342900" lvl="0" indent="-342900" algn="just">
              <a:lnSpc>
                <a:spcPct val="170000"/>
              </a:lnSpc>
              <a:spcBef>
                <a:spcPct val="20000"/>
              </a:spcBef>
              <a:buFont typeface="Arial" pitchFamily="34" charset="0"/>
              <a:buChar char="•"/>
            </a:pPr>
            <a:r>
              <a:rPr lang="fr-FR" sz="2800" dirty="0" smtClean="0">
                <a:latin typeface="Times New Roman" pitchFamily="18" charset="0"/>
                <a:cs typeface="Times New Roman" pitchFamily="18" charset="0"/>
              </a:rPr>
              <a:t>Enquêtes sur les intentions de vote, baromètres et côtes de popularité, mesures d’audience… </a:t>
            </a:r>
          </a:p>
          <a:p>
            <a:pPr marL="342900" lvl="0" indent="-342900" algn="just">
              <a:lnSpc>
                <a:spcPct val="170000"/>
              </a:lnSpc>
              <a:spcBef>
                <a:spcPct val="20000"/>
              </a:spcBef>
              <a:buFont typeface="Arial" pitchFamily="34" charset="0"/>
              <a:buChar char="•"/>
            </a:pPr>
            <a:r>
              <a:rPr lang="fr-FR" sz="2800" dirty="0" smtClean="0">
                <a:latin typeface="Times New Roman" pitchFamily="18" charset="0"/>
                <a:cs typeface="Times New Roman" pitchFamily="18" charset="0"/>
              </a:rPr>
              <a:t> Information économique et sociale (démographie, conditions de vie, emploi, consommation, santé, éducation, transports, loisirs, logement, prix…). </a:t>
            </a:r>
          </a:p>
          <a:p>
            <a:pPr marL="342900" lvl="0" indent="-342900" algn="just">
              <a:lnSpc>
                <a:spcPct val="170000"/>
              </a:lnSpc>
              <a:spcBef>
                <a:spcPct val="20000"/>
              </a:spcBef>
              <a:buFont typeface="Arial" pitchFamily="34" charset="0"/>
              <a:buChar char="•"/>
            </a:pPr>
            <a:r>
              <a:rPr lang="fr-FR" sz="2800" dirty="0" smtClean="0">
                <a:latin typeface="Times New Roman" pitchFamily="18" charset="0"/>
                <a:cs typeface="Times New Roman" pitchFamily="18" charset="0"/>
              </a:rPr>
              <a:t> Contrôle de qualité : fabrication et réception de produits industriels. </a:t>
            </a:r>
          </a:p>
          <a:p>
            <a:pPr marL="342900" lvl="0" indent="-342900" algn="just">
              <a:lnSpc>
                <a:spcPct val="170000"/>
              </a:lnSpc>
              <a:spcBef>
                <a:spcPct val="20000"/>
              </a:spcBef>
              <a:buFont typeface="Arial" pitchFamily="34" charset="0"/>
              <a:buChar char="•"/>
            </a:pPr>
            <a:r>
              <a:rPr kumimoji="0" lang="fr-FR"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endParaRPr kumimoji="0" lang="fr-FR" sz="31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r>
              <a:rPr lang="fr-FR" b="1" dirty="0" smtClean="0">
                <a:latin typeface="Times New Roman" pitchFamily="18" charset="0"/>
                <a:cs typeface="Times New Roman" pitchFamily="18" charset="0"/>
              </a:rPr>
              <a:t>Types de questions </a:t>
            </a:r>
          </a:p>
          <a:p>
            <a:pPr algn="just">
              <a:lnSpc>
                <a:spcPct val="150000"/>
              </a:lnSpc>
            </a:pPr>
            <a:r>
              <a:rPr lang="fr-FR" sz="2600" b="1" i="1" dirty="0" smtClean="0">
                <a:latin typeface="Times New Roman" pitchFamily="18" charset="0"/>
                <a:cs typeface="Times New Roman" pitchFamily="18" charset="0"/>
              </a:rPr>
              <a:t>Inconvénients</a:t>
            </a:r>
          </a:p>
          <a:p>
            <a:pPr algn="just">
              <a:lnSpc>
                <a:spcPct val="150000"/>
              </a:lnSpc>
              <a:buNone/>
            </a:pPr>
            <a:r>
              <a:rPr lang="fr-FR" sz="2600" dirty="0" smtClean="0">
                <a:latin typeface="Times New Roman" pitchFamily="18" charset="0"/>
                <a:cs typeface="Times New Roman" pitchFamily="18" charset="0"/>
              </a:rPr>
              <a:t>	- Des réponses superficielles</a:t>
            </a:r>
          </a:p>
          <a:p>
            <a:pPr algn="just">
              <a:lnSpc>
                <a:spcPct val="150000"/>
              </a:lnSpc>
              <a:buNone/>
            </a:pPr>
            <a:r>
              <a:rPr lang="fr-FR" sz="2600" dirty="0" smtClean="0">
                <a:latin typeface="Times New Roman" pitchFamily="18" charset="0"/>
                <a:cs typeface="Times New Roman" pitchFamily="18" charset="0"/>
              </a:rPr>
              <a:t>	- Problème de traitement</a:t>
            </a:r>
          </a:p>
          <a:p>
            <a:pPr algn="just">
              <a:lnSpc>
                <a:spcPct val="150000"/>
              </a:lnSpc>
              <a:buNone/>
            </a:pPr>
            <a:r>
              <a:rPr lang="fr-FR" sz="2600" dirty="0" smtClean="0">
                <a:latin typeface="Times New Roman" pitchFamily="18" charset="0"/>
                <a:cs typeface="Times New Roman" pitchFamily="18" charset="0"/>
              </a:rPr>
              <a:t>	- Refus de divulguer une réponse (ex: salaire)</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043510"/>
          </a:xfrm>
        </p:spPr>
        <p:txBody>
          <a:bodyPr>
            <a:normAutofit fontScale="55000" lnSpcReduction="20000"/>
          </a:bodyPr>
          <a:lstStyle/>
          <a:p>
            <a:pPr algn="ctr">
              <a:buNone/>
            </a:pPr>
            <a:r>
              <a:rPr lang="fr-FR" sz="5800" b="1" dirty="0" smtClean="0">
                <a:latin typeface="Times New Roman" pitchFamily="18" charset="0"/>
                <a:cs typeface="Times New Roman" pitchFamily="18" charset="0"/>
              </a:rPr>
              <a:t>Types de questions </a:t>
            </a:r>
          </a:p>
          <a:p>
            <a:pPr>
              <a:buNone/>
            </a:pPr>
            <a:r>
              <a:rPr lang="fr-FR" sz="4400" b="1" i="1" dirty="0" smtClean="0">
                <a:solidFill>
                  <a:srgbClr val="C00000"/>
                </a:solidFill>
                <a:latin typeface="Times New Roman" pitchFamily="18" charset="0"/>
                <a:cs typeface="Times New Roman" pitchFamily="18" charset="0"/>
              </a:rPr>
              <a:t>Utilisation des questions ouvertes</a:t>
            </a:r>
          </a:p>
          <a:p>
            <a:pPr algn="just">
              <a:lnSpc>
                <a:spcPct val="170000"/>
              </a:lnSpc>
            </a:pPr>
            <a:r>
              <a:rPr lang="fr-FR" sz="3600" dirty="0" smtClean="0">
                <a:latin typeface="Times New Roman" pitchFamily="18" charset="0"/>
                <a:cs typeface="Times New Roman" pitchFamily="18" charset="0"/>
              </a:rPr>
              <a:t>Lorsqu’on souhaite obtenir une réponse spontanée.</a:t>
            </a:r>
          </a:p>
          <a:p>
            <a:pPr algn="just">
              <a:lnSpc>
                <a:spcPct val="170000"/>
              </a:lnSpc>
            </a:pPr>
            <a:r>
              <a:rPr lang="fr-FR" sz="3600" dirty="0" smtClean="0">
                <a:latin typeface="Times New Roman" pitchFamily="18" charset="0"/>
                <a:cs typeface="Times New Roman" pitchFamily="18" charset="0"/>
              </a:rPr>
              <a:t>Lorsqu’on adopte une démarche exploratoire afin de faire des découvertes. Par exemple, on utilisera la question ouverte si l’on souhaite étudier les représentations des individus.</a:t>
            </a:r>
          </a:p>
          <a:p>
            <a:pPr algn="just">
              <a:lnSpc>
                <a:spcPct val="170000"/>
              </a:lnSpc>
            </a:pPr>
            <a:r>
              <a:rPr lang="fr-FR" sz="3600" dirty="0" smtClean="0">
                <a:latin typeface="Times New Roman" pitchFamily="18" charset="0"/>
                <a:cs typeface="Times New Roman" pitchFamily="18" charset="0"/>
              </a:rPr>
              <a:t>Lorsque l’utilisation d’une question fermée n’est pas possible car elle propose un trop grand nombre de réponses.</a:t>
            </a:r>
          </a:p>
          <a:p>
            <a:pPr algn="just">
              <a:lnSpc>
                <a:spcPct val="170000"/>
              </a:lnSpc>
            </a:pPr>
            <a:r>
              <a:rPr lang="fr-FR" sz="3600" dirty="0" smtClean="0">
                <a:latin typeface="Times New Roman" pitchFamily="18" charset="0"/>
                <a:cs typeface="Times New Roman" pitchFamily="18" charset="0"/>
              </a:rPr>
              <a:t>lorsque l’on souhaite rattacher les répondants à une classification dans laquelle ils ne peuvent pas se situer. (ex: profession)</a:t>
            </a:r>
          </a:p>
          <a:p>
            <a:pPr>
              <a:buNone/>
            </a:pPr>
            <a:endParaRPr lang="fr-FR" b="1" dirty="0" smtClean="0">
              <a:latin typeface="Times New Roman" pitchFamily="18" charset="0"/>
              <a:cs typeface="Times New Roman" pitchFamily="18" charset="0"/>
            </a:endParaRP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algn="ctr">
              <a:buNone/>
            </a:pPr>
            <a:r>
              <a:rPr lang="fr-FR" b="1" dirty="0" smtClean="0">
                <a:latin typeface="Times New Roman" pitchFamily="18" charset="0"/>
                <a:cs typeface="Times New Roman" pitchFamily="18" charset="0"/>
              </a:rPr>
              <a:t>Types de questions </a:t>
            </a:r>
          </a:p>
          <a:p>
            <a:pPr algn="just">
              <a:lnSpc>
                <a:spcPct val="150000"/>
              </a:lnSpc>
              <a:buNone/>
            </a:pPr>
            <a:r>
              <a:rPr lang="fr-FR" sz="2000" dirty="0" smtClean="0">
                <a:latin typeface="Times New Roman" pitchFamily="18" charset="0"/>
                <a:cs typeface="Times New Roman" pitchFamily="18" charset="0"/>
              </a:rPr>
              <a:t>	</a:t>
            </a:r>
            <a:r>
              <a:rPr lang="fr-FR" sz="2400" b="1" dirty="0" smtClean="0">
                <a:solidFill>
                  <a:srgbClr val="C00000"/>
                </a:solidFill>
                <a:latin typeface="Times New Roman" pitchFamily="18" charset="0"/>
                <a:cs typeface="Times New Roman" pitchFamily="18" charset="0"/>
              </a:rPr>
              <a:t>Questions fermées</a:t>
            </a:r>
          </a:p>
          <a:p>
            <a:pPr algn="just">
              <a:lnSpc>
                <a:spcPct val="150000"/>
              </a:lnSpc>
            </a:pPr>
            <a:r>
              <a:rPr lang="fr-FR" sz="2400" dirty="0" smtClean="0">
                <a:latin typeface="Times New Roman" pitchFamily="18" charset="0"/>
                <a:cs typeface="Times New Roman" pitchFamily="18" charset="0"/>
              </a:rPr>
              <a:t>Des questions dont la réponse est à donner parmi un choix, généralement limité, ou même unique.</a:t>
            </a:r>
          </a:p>
          <a:p>
            <a:pPr algn="just">
              <a:lnSpc>
                <a:spcPct val="150000"/>
              </a:lnSpc>
            </a:pPr>
            <a:r>
              <a:rPr lang="fr-FR" sz="2400" dirty="0" smtClean="0">
                <a:latin typeface="Times New Roman" pitchFamily="18" charset="0"/>
                <a:cs typeface="Times New Roman" pitchFamily="18" charset="0"/>
              </a:rPr>
              <a:t>Les questions fermées servent à valider, cadrer et obtenir un accord.</a:t>
            </a:r>
          </a:p>
          <a:p>
            <a:pPr algn="just">
              <a:lnSpc>
                <a:spcPct val="150000"/>
              </a:lnSpc>
            </a:pPr>
            <a:r>
              <a:rPr lang="fr-FR" sz="2400" dirty="0" smtClean="0">
                <a:latin typeface="Times New Roman" pitchFamily="18" charset="0"/>
                <a:cs typeface="Times New Roman" pitchFamily="18" charset="0"/>
              </a:rPr>
              <a:t>La question fermée est utilisée lorsqu’on souhaite proposer une liste de réponses aux répondants.</a:t>
            </a:r>
          </a:p>
          <a:p>
            <a:pPr algn="just">
              <a:lnSpc>
                <a:spcPct val="150000"/>
              </a:lnSpc>
            </a:pPr>
            <a:r>
              <a:rPr lang="fr-FR" sz="2400" dirty="0" smtClean="0">
                <a:latin typeface="Times New Roman" pitchFamily="18" charset="0"/>
                <a:cs typeface="Times New Roman" pitchFamily="18" charset="0"/>
              </a:rPr>
              <a:t>Le répondant doit choisir la réponse qui correspond le mieux à sa pensée. Le choix proposé peut être unique, binaire ou multiple, ordonné ou à échelle.</a:t>
            </a:r>
          </a:p>
          <a:p>
            <a:pPr>
              <a:buNone/>
            </a:pP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72072"/>
          </a:xfrm>
        </p:spPr>
        <p:txBody>
          <a:bodyPr>
            <a:normAutofit fontScale="92500" lnSpcReduction="10000"/>
          </a:bodyPr>
          <a:lstStyle/>
          <a:p>
            <a:pPr algn="ctr">
              <a:buNone/>
            </a:pPr>
            <a:r>
              <a:rPr lang="fr-FR" b="1" dirty="0" smtClean="0">
                <a:latin typeface="Times New Roman" pitchFamily="18" charset="0"/>
                <a:cs typeface="Times New Roman" pitchFamily="18" charset="0"/>
              </a:rPr>
              <a:t>Types de questions </a:t>
            </a:r>
          </a:p>
          <a:p>
            <a:pPr algn="just">
              <a:lnSpc>
                <a:spcPct val="150000"/>
              </a:lnSpc>
            </a:pPr>
            <a:r>
              <a:rPr lang="fr-FR" sz="2600" b="1" i="1" dirty="0" smtClean="0">
                <a:latin typeface="Times New Roman" pitchFamily="18" charset="0"/>
                <a:cs typeface="Times New Roman" pitchFamily="18" charset="0"/>
              </a:rPr>
              <a:t>Avantages </a:t>
            </a:r>
          </a:p>
          <a:p>
            <a:pPr algn="just">
              <a:lnSpc>
                <a:spcPct val="150000"/>
              </a:lnSpc>
              <a:buNone/>
            </a:pPr>
            <a:r>
              <a:rPr lang="fr-FR" sz="2600" dirty="0" smtClean="0">
                <a:latin typeface="Times New Roman" pitchFamily="18" charset="0"/>
                <a:cs typeface="Times New Roman" pitchFamily="18" charset="0"/>
              </a:rPr>
              <a:t>	- Facilitent la compréhension des questions.</a:t>
            </a:r>
          </a:p>
          <a:p>
            <a:pPr algn="just">
              <a:lnSpc>
                <a:spcPct val="150000"/>
              </a:lnSpc>
              <a:buNone/>
            </a:pPr>
            <a:r>
              <a:rPr lang="fr-FR" sz="2600" dirty="0" smtClean="0">
                <a:latin typeface="Times New Roman" pitchFamily="18" charset="0"/>
                <a:cs typeface="Times New Roman" pitchFamily="18" charset="0"/>
              </a:rPr>
              <a:t>	- Facilitent l’expression de la réponse car les choix sont déjà proposées.</a:t>
            </a:r>
          </a:p>
          <a:p>
            <a:pPr algn="just">
              <a:lnSpc>
                <a:spcPct val="150000"/>
              </a:lnSpc>
              <a:buNone/>
            </a:pPr>
            <a:r>
              <a:rPr lang="fr-FR" sz="2600" dirty="0" smtClean="0">
                <a:latin typeface="Times New Roman" pitchFamily="18" charset="0"/>
                <a:cs typeface="Times New Roman" pitchFamily="18" charset="0"/>
              </a:rPr>
              <a:t>	- Facilitent le traitement et permettent une analyse statistique poussée des réponses</a:t>
            </a:r>
          </a:p>
          <a:p>
            <a:pPr algn="just">
              <a:lnSpc>
                <a:spcPct val="150000"/>
              </a:lnSpc>
              <a:buNone/>
            </a:pPr>
            <a:r>
              <a:rPr lang="fr-FR" sz="2600" dirty="0" smtClean="0">
                <a:latin typeface="Times New Roman" pitchFamily="18" charset="0"/>
                <a:cs typeface="Times New Roman" pitchFamily="18" charset="0"/>
              </a:rPr>
              <a:t>	- Facilitent la comparaison entre plusieurs groupes ou segments de clients.</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114948"/>
          </a:xfrm>
        </p:spPr>
        <p:txBody>
          <a:bodyPr>
            <a:normAutofit lnSpcReduction="10000"/>
          </a:bodyPr>
          <a:lstStyle/>
          <a:p>
            <a:pPr algn="ctr">
              <a:buNone/>
            </a:pPr>
            <a:r>
              <a:rPr lang="fr-FR" b="1" dirty="0" smtClean="0">
                <a:latin typeface="Times New Roman" pitchFamily="18" charset="0"/>
                <a:cs typeface="Times New Roman" pitchFamily="18" charset="0"/>
              </a:rPr>
              <a:t>Types de questions </a:t>
            </a:r>
          </a:p>
          <a:p>
            <a:pPr algn="just">
              <a:lnSpc>
                <a:spcPct val="150000"/>
              </a:lnSpc>
            </a:pPr>
            <a:r>
              <a:rPr lang="fr-FR" sz="2600" b="1" i="1" dirty="0" smtClean="0">
                <a:latin typeface="Times New Roman" pitchFamily="18" charset="0"/>
                <a:cs typeface="Times New Roman" pitchFamily="18" charset="0"/>
              </a:rPr>
              <a:t>Inconvénients</a:t>
            </a:r>
          </a:p>
          <a:p>
            <a:pPr algn="just">
              <a:lnSpc>
                <a:spcPct val="150000"/>
              </a:lnSpc>
              <a:buNone/>
            </a:pPr>
            <a:r>
              <a:rPr lang="fr-FR" sz="2600" dirty="0" smtClean="0">
                <a:latin typeface="Times New Roman" pitchFamily="18" charset="0"/>
                <a:cs typeface="Times New Roman" pitchFamily="18" charset="0"/>
              </a:rPr>
              <a:t>	- Possibilité de manque de fiabilité des réponses, car les répondants peu motivés peuvent répondre au hasard.</a:t>
            </a:r>
          </a:p>
          <a:p>
            <a:pPr algn="just">
              <a:lnSpc>
                <a:spcPct val="150000"/>
              </a:lnSpc>
              <a:buNone/>
            </a:pPr>
            <a:r>
              <a:rPr lang="fr-FR" sz="2600" dirty="0" smtClean="0">
                <a:latin typeface="Times New Roman" pitchFamily="18" charset="0"/>
                <a:cs typeface="Times New Roman" pitchFamily="18" charset="0"/>
              </a:rPr>
              <a:t>	- Les résultats peuvent être faussés car s’il manque une réponse, les clients peuvent se sentir frustrés.</a:t>
            </a:r>
          </a:p>
          <a:p>
            <a:pPr algn="just">
              <a:lnSpc>
                <a:spcPct val="150000"/>
              </a:lnSpc>
              <a:buNone/>
            </a:pPr>
            <a:r>
              <a:rPr lang="fr-FR" sz="2600" dirty="0" smtClean="0">
                <a:latin typeface="Times New Roman" pitchFamily="18" charset="0"/>
                <a:cs typeface="Times New Roman" pitchFamily="18" charset="0"/>
              </a:rPr>
              <a:t>	- Limitent la possibilité d’expression du répondant.</a:t>
            </a:r>
          </a:p>
          <a:p>
            <a:pPr algn="just">
              <a:lnSpc>
                <a:spcPct val="150000"/>
              </a:lnSpc>
              <a:buNone/>
            </a:pPr>
            <a:r>
              <a:rPr lang="fr-FR" sz="2600" dirty="0" smtClean="0">
                <a:latin typeface="Times New Roman" pitchFamily="18" charset="0"/>
                <a:cs typeface="Times New Roman" pitchFamily="18" charset="0"/>
              </a:rPr>
              <a:t>	- Peuvent influencer le répondants.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72072"/>
          </a:xfrm>
        </p:spPr>
        <p:txBody>
          <a:bodyPr>
            <a:normAutofit/>
          </a:bodyPr>
          <a:lstStyle/>
          <a:p>
            <a:pPr algn="ctr">
              <a:buNone/>
            </a:pPr>
            <a:r>
              <a:rPr lang="fr-FR" b="1" dirty="0" smtClean="0">
                <a:latin typeface="Times New Roman" pitchFamily="18" charset="0"/>
                <a:cs typeface="Times New Roman" pitchFamily="18" charset="0"/>
              </a:rPr>
              <a:t>Types de questions </a:t>
            </a:r>
          </a:p>
          <a:p>
            <a:pPr>
              <a:buNone/>
            </a:pPr>
            <a:r>
              <a:rPr lang="fr-FR" sz="2800" b="1" i="1" dirty="0" smtClean="0">
                <a:solidFill>
                  <a:srgbClr val="C00000"/>
                </a:solidFill>
                <a:latin typeface="Times New Roman" pitchFamily="18" charset="0"/>
                <a:cs typeface="Times New Roman" pitchFamily="18" charset="0"/>
              </a:rPr>
              <a:t>Utilisation des questions fermées</a:t>
            </a:r>
          </a:p>
          <a:p>
            <a:pPr algn="just">
              <a:lnSpc>
                <a:spcPct val="150000"/>
              </a:lnSpc>
            </a:pPr>
            <a:r>
              <a:rPr lang="fr-FR" sz="2400" dirty="0" smtClean="0">
                <a:latin typeface="Times New Roman" pitchFamily="18" charset="0"/>
                <a:cs typeface="Times New Roman" pitchFamily="18" charset="0"/>
              </a:rPr>
              <a:t>Lorsqu’on ne souhaite pas obtenir de réponses spontanées.</a:t>
            </a:r>
          </a:p>
          <a:p>
            <a:pPr algn="just">
              <a:lnSpc>
                <a:spcPct val="150000"/>
              </a:lnSpc>
            </a:pPr>
            <a:r>
              <a:rPr lang="fr-FR" sz="2400" dirty="0" smtClean="0">
                <a:latin typeface="Times New Roman" pitchFamily="18" charset="0"/>
                <a:cs typeface="Times New Roman" pitchFamily="18" charset="0"/>
              </a:rPr>
              <a:t>Lorsqu’on souhaite utiliser des statistiques (exemple : 50% des répondants qui ont répondu « oui» à la question 20, sont âgés de 20 ans).</a:t>
            </a:r>
          </a:p>
          <a:p>
            <a:pPr algn="just">
              <a:lnSpc>
                <a:spcPct val="150000"/>
              </a:lnSpc>
            </a:pPr>
            <a:r>
              <a:rPr lang="fr-FR" sz="2400" dirty="0" smtClean="0">
                <a:latin typeface="Times New Roman" pitchFamily="18" charset="0"/>
                <a:cs typeface="Times New Roman" pitchFamily="18" charset="0"/>
              </a:rPr>
              <a:t>Lorsqu’on souhaite interroger un grand nombre d’individus.</a:t>
            </a:r>
          </a:p>
          <a:p>
            <a:pPr algn="just">
              <a:lnSpc>
                <a:spcPct val="150000"/>
              </a:lnSpc>
            </a:pPr>
            <a:r>
              <a:rPr lang="fr-FR" sz="2400" dirty="0" smtClean="0">
                <a:latin typeface="Times New Roman" pitchFamily="18" charset="0"/>
                <a:cs typeface="Times New Roman" pitchFamily="18" charset="0"/>
              </a:rPr>
              <a:t>Lorsqu’on souhaite collecter simplement les données.</a:t>
            </a:r>
          </a:p>
          <a:p>
            <a:endParaRPr lang="fr-FR" b="1" i="1" dirty="0" smtClean="0">
              <a:solidFill>
                <a:srgbClr val="C00000"/>
              </a:solidFill>
              <a:latin typeface="Times New Roman" pitchFamily="18" charset="0"/>
              <a:cs typeface="Times New Roman" pitchFamily="18" charset="0"/>
            </a:endParaRP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72072"/>
          </a:xfrm>
        </p:spPr>
        <p:txBody>
          <a:bodyPr>
            <a:normAutofit/>
          </a:bodyPr>
          <a:lstStyle/>
          <a:p>
            <a:pPr algn="ctr">
              <a:buNone/>
            </a:pPr>
            <a:r>
              <a:rPr lang="fr-FR" b="1" dirty="0" smtClean="0">
                <a:latin typeface="Times New Roman" pitchFamily="18" charset="0"/>
                <a:cs typeface="Times New Roman" pitchFamily="18" charset="0"/>
              </a:rPr>
              <a:t>Echelles de mesure </a:t>
            </a:r>
          </a:p>
          <a:p>
            <a:pPr algn="just">
              <a:lnSpc>
                <a:spcPct val="150000"/>
              </a:lnSpc>
            </a:pPr>
            <a:r>
              <a:rPr lang="fr-FR" sz="2400" dirty="0" smtClean="0">
                <a:latin typeface="Times New Roman" pitchFamily="18" charset="0"/>
                <a:cs typeface="Times New Roman" pitchFamily="18" charset="0"/>
              </a:rPr>
              <a:t>Les questions à échelles sont conçues pour capter l'opinion ou le sentiment du répondant sur une rangée d’options.</a:t>
            </a:r>
          </a:p>
          <a:p>
            <a:pPr algn="just">
              <a:lnSpc>
                <a:spcPct val="150000"/>
              </a:lnSpc>
            </a:pPr>
            <a:r>
              <a:rPr lang="fr-FR" sz="2400" dirty="0" smtClean="0">
                <a:latin typeface="Times New Roman" pitchFamily="18" charset="0"/>
                <a:cs typeface="Times New Roman" pitchFamily="18" charset="0"/>
              </a:rPr>
              <a:t>L’utilisation d’une échelle de mesure pour obtenir une réponse à une question oriente le répondant sur les nuances souhaitées à sa réponse et permet d’avoir une information facile à traiter. </a:t>
            </a:r>
          </a:p>
          <a:p>
            <a:endParaRPr lang="fr-FR" dirty="0" smtClean="0"/>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3328998"/>
          </a:xfrm>
        </p:spPr>
        <p:txBody>
          <a:bodyPr>
            <a:normAutofit lnSpcReduction="10000"/>
          </a:bodyPr>
          <a:lstStyle/>
          <a:p>
            <a:pPr>
              <a:buNone/>
            </a:pPr>
            <a:r>
              <a:rPr lang="fr-FR" sz="2800" b="1" dirty="0" smtClean="0">
                <a:solidFill>
                  <a:srgbClr val="C00000"/>
                </a:solidFill>
                <a:latin typeface="Times New Roman" pitchFamily="18" charset="0"/>
                <a:cs typeface="Times New Roman" pitchFamily="18" charset="0"/>
              </a:rPr>
              <a:t>Le support d’échelles</a:t>
            </a:r>
          </a:p>
          <a:p>
            <a:pPr>
              <a:buNone/>
            </a:pPr>
            <a:r>
              <a:rPr lang="fr-FR" dirty="0" smtClean="0"/>
              <a:t> </a:t>
            </a:r>
            <a:r>
              <a:rPr lang="fr-FR" sz="2400" dirty="0" smtClean="0">
                <a:latin typeface="Times New Roman" pitchFamily="18" charset="0"/>
                <a:cs typeface="Times New Roman" pitchFamily="18" charset="0"/>
              </a:rPr>
              <a:t>Il existe trois catégories de support:</a:t>
            </a:r>
          </a:p>
          <a:p>
            <a:pPr algn="just">
              <a:lnSpc>
                <a:spcPct val="150000"/>
              </a:lnSpc>
            </a:pPr>
            <a:r>
              <a:rPr lang="fr-FR" sz="2400" b="1" i="1" dirty="0" smtClean="0">
                <a:latin typeface="Times New Roman" pitchFamily="18" charset="0"/>
                <a:cs typeface="Times New Roman" pitchFamily="18" charset="0"/>
              </a:rPr>
              <a:t>Numérique</a:t>
            </a:r>
            <a:r>
              <a:rPr lang="fr-FR" sz="2400" dirty="0" smtClean="0">
                <a:latin typeface="Times New Roman" pitchFamily="18" charset="0"/>
                <a:cs typeface="Times New Roman" pitchFamily="18" charset="0"/>
              </a:rPr>
              <a:t> : échelle où le répondant choisit un nombre parmi ceux qui lui sont présentés. Ce type de support permet de présenter un grand nombre de modalités de réponse et d’effectuer un traitement numérique des réponses.</a:t>
            </a:r>
          </a:p>
          <a:p>
            <a:pPr algn="just">
              <a:lnSpc>
                <a:spcPct val="150000"/>
              </a:lnSpc>
            </a:pPr>
            <a:endParaRPr lang="fr-FR" sz="2400" dirty="0" smtClean="0">
              <a:latin typeface="Times New Roman" pitchFamily="18" charset="0"/>
              <a:cs typeface="Times New Roman" pitchFamily="18" charset="0"/>
            </a:endParaRP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pic>
        <p:nvPicPr>
          <p:cNvPr id="2052" name="Picture 4"/>
          <p:cNvPicPr>
            <a:picLocks noChangeAspect="1" noChangeArrowheads="1"/>
          </p:cNvPicPr>
          <p:nvPr/>
        </p:nvPicPr>
        <p:blipFill>
          <a:blip r:embed="rId2"/>
          <a:srcRect l="15517" t="38266" r="16379" b="5950"/>
          <a:stretch>
            <a:fillRect/>
          </a:stretch>
        </p:blipFill>
        <p:spPr bwMode="auto">
          <a:xfrm>
            <a:off x="357158" y="4929198"/>
            <a:ext cx="8001056" cy="714380"/>
          </a:xfrm>
          <a:prstGeom prst="rect">
            <a:avLst/>
          </a:prstGeom>
          <a:noFill/>
          <a:ln w="9525">
            <a:noFill/>
            <a:miter lim="800000"/>
            <a:headEnd/>
            <a:tailEnd/>
          </a:ln>
          <a:effectLst/>
        </p:spPr>
      </p:pic>
      <p:pic>
        <p:nvPicPr>
          <p:cNvPr id="2054" name="Picture 6" descr="Résultat de recherche d'images pour &quot;echelle numérique&quot;"/>
          <p:cNvPicPr>
            <a:picLocks noChangeAspect="1" noChangeArrowheads="1"/>
          </p:cNvPicPr>
          <p:nvPr/>
        </p:nvPicPr>
        <p:blipFill>
          <a:blip r:embed="rId3"/>
          <a:srcRect r="442" b="59821"/>
          <a:stretch>
            <a:fillRect/>
          </a:stretch>
        </p:blipFill>
        <p:spPr bwMode="auto">
          <a:xfrm>
            <a:off x="357158" y="5715016"/>
            <a:ext cx="8358246" cy="857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slide(fromBottom)">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slide(fromBottom)">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186253"/>
          </a:xfrm>
        </p:spPr>
        <p:txBody>
          <a:bodyPr>
            <a:normAutofit/>
          </a:bodyPr>
          <a:lstStyle/>
          <a:p>
            <a:pPr>
              <a:buNone/>
            </a:pPr>
            <a:r>
              <a:rPr lang="fr-FR" b="1" dirty="0" smtClean="0">
                <a:solidFill>
                  <a:srgbClr val="C00000"/>
                </a:solidFill>
                <a:latin typeface="Times New Roman" pitchFamily="18" charset="0"/>
                <a:cs typeface="Times New Roman" pitchFamily="18" charset="0"/>
              </a:rPr>
              <a:t>Le support d’échelles</a:t>
            </a:r>
          </a:p>
          <a:p>
            <a:pPr>
              <a:buNone/>
            </a:pPr>
            <a:endParaRPr lang="fr-FR" b="1" dirty="0" smtClean="0">
              <a:solidFill>
                <a:srgbClr val="C00000"/>
              </a:solidFill>
              <a:latin typeface="Times New Roman" pitchFamily="18" charset="0"/>
              <a:cs typeface="Times New Roman" pitchFamily="18" charset="0"/>
            </a:endParaRPr>
          </a:p>
          <a:p>
            <a:pPr algn="just">
              <a:lnSpc>
                <a:spcPct val="150000"/>
              </a:lnSpc>
            </a:pPr>
            <a:r>
              <a:rPr lang="fr-FR" sz="2400" b="1" i="1" dirty="0" smtClean="0">
                <a:latin typeface="Times New Roman" pitchFamily="18" charset="0"/>
                <a:cs typeface="Times New Roman" pitchFamily="18" charset="0"/>
              </a:rPr>
              <a:t>Sémantique (ou verbal)</a:t>
            </a:r>
            <a:r>
              <a:rPr lang="fr-FR" sz="2400" dirty="0" smtClean="0">
                <a:latin typeface="Times New Roman" pitchFamily="18" charset="0"/>
                <a:cs typeface="Times New Roman" pitchFamily="18" charset="0"/>
              </a:rPr>
              <a:t>: échelle dont chaque modalité de réponse est représentée par un mot ou un groupe de mots. L’intérêt de l’échelle sémantique c’est qu’elle est plus facile à comprendre pour le répondant.</a:t>
            </a:r>
            <a:r>
              <a:rPr lang="fr-FR" dirty="0" smtClean="0"/>
              <a:t> </a:t>
            </a: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1442" name="Picture 2" descr="Résultat de recherche d'images pour &quot;exemple echelle sémantique&quot;"/>
          <p:cNvPicPr>
            <a:picLocks noChangeAspect="1" noChangeArrowheads="1"/>
          </p:cNvPicPr>
          <p:nvPr/>
        </p:nvPicPr>
        <p:blipFill>
          <a:blip r:embed="rId2"/>
          <a:srcRect/>
          <a:stretch>
            <a:fillRect/>
          </a:stretch>
        </p:blipFill>
        <p:spPr bwMode="auto">
          <a:xfrm>
            <a:off x="0" y="-1"/>
            <a:ext cx="9144000" cy="3474723"/>
          </a:xfrm>
          <a:prstGeom prst="rect">
            <a:avLst/>
          </a:prstGeom>
          <a:noFill/>
        </p:spPr>
      </p:pic>
      <p:pic>
        <p:nvPicPr>
          <p:cNvPr id="61443" name="Picture 3"/>
          <p:cNvPicPr>
            <a:picLocks noChangeAspect="1" noChangeArrowheads="1"/>
          </p:cNvPicPr>
          <p:nvPr/>
        </p:nvPicPr>
        <p:blipFill>
          <a:blip r:embed="rId3"/>
          <a:srcRect/>
          <a:stretch>
            <a:fillRect/>
          </a:stretch>
        </p:blipFill>
        <p:spPr bwMode="auto">
          <a:xfrm>
            <a:off x="-23042" y="3357562"/>
            <a:ext cx="9194108" cy="35004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slide(fromBottom)">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1443"/>
                                        </p:tgtEl>
                                        <p:attrNameLst>
                                          <p:attrName>style.visibility</p:attrName>
                                        </p:attrNameLst>
                                      </p:cBhvr>
                                      <p:to>
                                        <p:strVal val="visible"/>
                                      </p:to>
                                    </p:set>
                                    <p:animEffect transition="in" filter="slide(fromBottom)">
                                      <p:cBhvr>
                                        <p:cTn id="12"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600200"/>
            <a:ext cx="8229600" cy="4472006"/>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buNone/>
            </a:pPr>
            <a:r>
              <a:rPr lang="fr-FR" dirty="0" smtClean="0"/>
              <a:t>				</a:t>
            </a:r>
            <a:r>
              <a:rPr lang="fr-FR" b="1" dirty="0" smtClean="0"/>
              <a:t>    </a:t>
            </a:r>
            <a:r>
              <a:rPr lang="fr-FR" sz="3800" b="1" dirty="0" smtClean="0">
                <a:latin typeface="Times New Roman" pitchFamily="18" charset="0"/>
                <a:cs typeface="Times New Roman" pitchFamily="18" charset="0"/>
              </a:rPr>
              <a:t>Définition</a:t>
            </a:r>
          </a:p>
          <a:p>
            <a:pPr algn="just">
              <a:lnSpc>
                <a:spcPct val="170000"/>
              </a:lnSpc>
            </a:pPr>
            <a:r>
              <a:rPr lang="fr-FR" sz="3000" dirty="0" smtClean="0">
                <a:latin typeface="Times New Roman" pitchFamily="18" charset="0"/>
                <a:cs typeface="Times New Roman" pitchFamily="18" charset="0"/>
              </a:rPr>
              <a:t>En terme général, </a:t>
            </a:r>
            <a:r>
              <a:rPr lang="fr-FR" sz="3000" dirty="0">
                <a:latin typeface="Times New Roman" pitchFamily="18" charset="0"/>
                <a:cs typeface="Times New Roman" pitchFamily="18" charset="0"/>
              </a:rPr>
              <a:t>une enquête est une méthode </a:t>
            </a:r>
            <a:r>
              <a:rPr lang="fr-FR" sz="3000" dirty="0" smtClean="0">
                <a:latin typeface="Times New Roman" pitchFamily="18" charset="0"/>
                <a:cs typeface="Times New Roman" pitchFamily="18" charset="0"/>
              </a:rPr>
              <a:t>de recueil </a:t>
            </a:r>
            <a:r>
              <a:rPr lang="fr-FR" sz="3000" dirty="0">
                <a:latin typeface="Times New Roman" pitchFamily="18" charset="0"/>
                <a:cs typeface="Times New Roman" pitchFamily="18" charset="0"/>
              </a:rPr>
              <a:t>d’information sur un grand nombre </a:t>
            </a:r>
            <a:r>
              <a:rPr lang="fr-FR" sz="3000" dirty="0" smtClean="0">
                <a:latin typeface="Times New Roman" pitchFamily="18" charset="0"/>
                <a:cs typeface="Times New Roman" pitchFamily="18" charset="0"/>
              </a:rPr>
              <a:t>de personnes</a:t>
            </a:r>
            <a:r>
              <a:rPr lang="fr-FR" sz="3000" dirty="0">
                <a:latin typeface="Times New Roman" pitchFamily="18" charset="0"/>
                <a:cs typeface="Times New Roman" pitchFamily="18" charset="0"/>
              </a:rPr>
              <a:t>, en interrogeant seulement quelques-unes d’entre </a:t>
            </a:r>
            <a:r>
              <a:rPr lang="fr-FR" sz="3000" dirty="0" smtClean="0">
                <a:latin typeface="Times New Roman" pitchFamily="18" charset="0"/>
                <a:cs typeface="Times New Roman" pitchFamily="18" charset="0"/>
              </a:rPr>
              <a:t>elles.</a:t>
            </a:r>
          </a:p>
          <a:p>
            <a:pPr algn="just">
              <a:lnSpc>
                <a:spcPct val="170000"/>
              </a:lnSpc>
            </a:pPr>
            <a:r>
              <a:rPr lang="fr-FR" sz="3000" dirty="0" smtClean="0">
                <a:latin typeface="Times New Roman" pitchFamily="18" charset="0"/>
                <a:cs typeface="Times New Roman" pitchFamily="18" charset="0"/>
              </a:rPr>
              <a:t>Réaliser une enquête, c’est interroger un certain nombre d’individus en vue d’une généralisation. </a:t>
            </a:r>
            <a:r>
              <a:rPr lang="fr-FR" sz="3100" dirty="0">
                <a:latin typeface="Times New Roman" pitchFamily="18" charset="0"/>
                <a:cs typeface="Times New Roman" pitchFamily="18" charset="0"/>
              </a:rPr>
              <a:t>(</a:t>
            </a:r>
            <a:r>
              <a:rPr lang="fr-FR" sz="3100" dirty="0" err="1">
                <a:latin typeface="Times New Roman" pitchFamily="18" charset="0"/>
                <a:cs typeface="Times New Roman" pitchFamily="18" charset="0"/>
              </a:rPr>
              <a:t>Ghiglione</a:t>
            </a:r>
            <a:r>
              <a:rPr lang="fr-FR" sz="3100" dirty="0">
                <a:latin typeface="Times New Roman" pitchFamily="18" charset="0"/>
                <a:cs typeface="Times New Roman" pitchFamily="18" charset="0"/>
              </a:rPr>
              <a:t> et </a:t>
            </a:r>
            <a:r>
              <a:rPr lang="fr-FR" sz="3100" dirty="0" err="1">
                <a:latin typeface="Times New Roman" pitchFamily="18" charset="0"/>
                <a:cs typeface="Times New Roman" pitchFamily="18" charset="0"/>
              </a:rPr>
              <a:t>Matalon</a:t>
            </a:r>
            <a:r>
              <a:rPr lang="fr-FR" sz="3100" dirty="0">
                <a:latin typeface="Times New Roman" pitchFamily="18" charset="0"/>
                <a:cs typeface="Times New Roman" pitchFamily="18" charset="0"/>
              </a:rPr>
              <a:t> (1998) </a:t>
            </a:r>
            <a:r>
              <a:rPr lang="fr-FR" sz="3100" dirty="0" smtClean="0">
                <a:latin typeface="Times New Roman" pitchFamily="18" charset="0"/>
                <a:cs typeface="Times New Roman" pitchFamily="18" charset="0"/>
              </a:rPr>
              <a:t>            </a:t>
            </a:r>
            <a:r>
              <a:rPr lang="fr-FR" sz="3100" b="1" dirty="0" smtClean="0">
                <a:solidFill>
                  <a:srgbClr val="C00000"/>
                </a:solidFill>
                <a:latin typeface="Times New Roman" pitchFamily="18" charset="0"/>
                <a:cs typeface="Times New Roman" pitchFamily="18" charset="0"/>
              </a:rPr>
              <a:t>méthode interrogative</a:t>
            </a:r>
            <a:endParaRPr lang="fr-FR" sz="3100" b="1" dirty="0">
              <a:solidFill>
                <a:srgbClr val="C00000"/>
              </a:solidFill>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ENQUETE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5" name="Flèche droite 4"/>
          <p:cNvSpPr/>
          <p:nvPr/>
        </p:nvSpPr>
        <p:spPr>
          <a:xfrm flipV="1">
            <a:off x="3214678" y="5572141"/>
            <a:ext cx="642942" cy="714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solidFill>
                  <a:srgbClr val="C00000"/>
                </a:solidFill>
                <a:latin typeface="Times New Roman" pitchFamily="18" charset="0"/>
                <a:cs typeface="Times New Roman" pitchFamily="18" charset="0"/>
              </a:rPr>
              <a:t>Le support d’échelles</a:t>
            </a:r>
          </a:p>
          <a:p>
            <a:pPr algn="just">
              <a:lnSpc>
                <a:spcPct val="150000"/>
              </a:lnSpc>
            </a:pPr>
            <a:r>
              <a:rPr lang="fr-FR" sz="2400" b="1" i="1" dirty="0" smtClean="0">
                <a:latin typeface="Times New Roman" pitchFamily="18" charset="0"/>
                <a:cs typeface="Times New Roman" pitchFamily="18" charset="0"/>
              </a:rPr>
              <a:t>Mixte</a:t>
            </a:r>
            <a:r>
              <a:rPr lang="fr-FR" sz="2400" dirty="0" smtClean="0">
                <a:latin typeface="Times New Roman" pitchFamily="18" charset="0"/>
                <a:cs typeface="Times New Roman" pitchFamily="18" charset="0"/>
              </a:rPr>
              <a:t>: elles utilisent un support numérique et sont enrichies par un support sémantique qualifiant des gradations de l’échelle.</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pic>
        <p:nvPicPr>
          <p:cNvPr id="63490" name="Picture 2"/>
          <p:cNvPicPr>
            <a:picLocks noChangeAspect="1" noChangeArrowheads="1"/>
          </p:cNvPicPr>
          <p:nvPr/>
        </p:nvPicPr>
        <p:blipFill>
          <a:blip r:embed="rId3"/>
          <a:srcRect/>
          <a:stretch>
            <a:fillRect/>
          </a:stretch>
        </p:blipFill>
        <p:spPr bwMode="auto">
          <a:xfrm>
            <a:off x="428596" y="4143380"/>
            <a:ext cx="7966333" cy="1571636"/>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85720" y="1600200"/>
            <a:ext cx="8401080" cy="5043510"/>
          </a:xfrm>
        </p:spPr>
        <p:txBody>
          <a:bodyPr>
            <a:normAutofit fontScale="40000" lnSpcReduction="20000"/>
          </a:bodyPr>
          <a:lstStyle/>
          <a:p>
            <a:pPr>
              <a:buNone/>
            </a:pPr>
            <a:r>
              <a:rPr lang="fr-FR" sz="5900" b="1" dirty="0" smtClean="0">
                <a:solidFill>
                  <a:srgbClr val="C00000"/>
                </a:solidFill>
                <a:latin typeface="Times New Roman" pitchFamily="18" charset="0"/>
                <a:cs typeface="Times New Roman" pitchFamily="18" charset="0"/>
              </a:rPr>
              <a:t>Le type d’échelles</a:t>
            </a:r>
          </a:p>
          <a:p>
            <a:pPr algn="just">
              <a:lnSpc>
                <a:spcPct val="170000"/>
              </a:lnSpc>
            </a:pPr>
            <a:r>
              <a:rPr lang="fr-FR" sz="4500" b="1" i="1" dirty="0" smtClean="0">
                <a:latin typeface="Times New Roman" pitchFamily="18" charset="0"/>
                <a:cs typeface="Times New Roman" pitchFamily="18" charset="0"/>
              </a:rPr>
              <a:t>Echelle </a:t>
            </a:r>
            <a:r>
              <a:rPr lang="fr-FR" sz="4500" b="1" i="1" dirty="0" err="1" smtClean="0">
                <a:latin typeface="Times New Roman" pitchFamily="18" charset="0"/>
                <a:cs typeface="Times New Roman" pitchFamily="18" charset="0"/>
              </a:rPr>
              <a:t>likert</a:t>
            </a:r>
            <a:r>
              <a:rPr lang="fr-FR" sz="4500" b="1" i="1" dirty="0" smtClean="0">
                <a:latin typeface="Times New Roman" pitchFamily="18" charset="0"/>
                <a:cs typeface="Times New Roman" pitchFamily="18" charset="0"/>
              </a:rPr>
              <a:t>: </a:t>
            </a:r>
            <a:r>
              <a:rPr lang="fr-FR" sz="4500" dirty="0" smtClean="0">
                <a:latin typeface="Times New Roman" pitchFamily="18" charset="0"/>
                <a:cs typeface="Times New Roman" pitchFamily="18" charset="0"/>
              </a:rPr>
              <a:t>permet au répondant d’indiquer son degré d’accord ou de désaccord à l’égard d’une affirmation (énoncé).Elle comptait cinq modalités et était à support sémantique, mais aujourd’hui, ce genre d’échelle a évolué et on trouve des échelles de </a:t>
            </a:r>
            <a:r>
              <a:rPr lang="fr-FR" sz="4500" dirty="0" err="1" smtClean="0">
                <a:latin typeface="Times New Roman" pitchFamily="18" charset="0"/>
                <a:cs typeface="Times New Roman" pitchFamily="18" charset="0"/>
              </a:rPr>
              <a:t>Likert</a:t>
            </a:r>
            <a:r>
              <a:rPr lang="fr-FR" sz="4500" dirty="0" smtClean="0">
                <a:latin typeface="Times New Roman" pitchFamily="18" charset="0"/>
                <a:cs typeface="Times New Roman" pitchFamily="18" charset="0"/>
              </a:rPr>
              <a:t> à 4, 5, 7 ou 10 modalités, le nombre de modalités permettant de nuancer le degré d’accord. Souvent, les échelles de </a:t>
            </a:r>
            <a:r>
              <a:rPr lang="fr-FR" sz="4500" dirty="0" err="1" smtClean="0">
                <a:latin typeface="Times New Roman" pitchFamily="18" charset="0"/>
                <a:cs typeface="Times New Roman" pitchFamily="18" charset="0"/>
              </a:rPr>
              <a:t>Likert</a:t>
            </a:r>
            <a:r>
              <a:rPr lang="fr-FR" sz="4500" dirty="0" smtClean="0">
                <a:latin typeface="Times New Roman" pitchFamily="18" charset="0"/>
                <a:cs typeface="Times New Roman" pitchFamily="18" charset="0"/>
              </a:rPr>
              <a:t> avec plus de cinq modalités utilisent des supports numériques ou mixtes. </a:t>
            </a:r>
            <a:r>
              <a:rPr lang="fr-FR" sz="3600" dirty="0" smtClean="0">
                <a:latin typeface="Times New Roman" pitchFamily="18" charset="0"/>
                <a:cs typeface="Times New Roman" pitchFamily="18" charset="0"/>
              </a:rPr>
              <a:t> </a:t>
            </a:r>
          </a:p>
          <a:p>
            <a:pPr algn="just">
              <a:lnSpc>
                <a:spcPct val="170000"/>
              </a:lnSpc>
            </a:pPr>
            <a:endParaRPr lang="fr-FR" sz="5000" dirty="0" smtClean="0">
              <a:latin typeface="Times New Roman" pitchFamily="18" charset="0"/>
              <a:cs typeface="Times New Roman" pitchFamily="18" charset="0"/>
            </a:endParaRPr>
          </a:p>
          <a:p>
            <a:pPr marL="514350" indent="-514350" algn="just">
              <a:buFont typeface="Times New Roman" pitchFamily="18" charset="0"/>
              <a:buChar char="₋"/>
            </a:pPr>
            <a:r>
              <a:rPr lang="fr-FR" sz="5000" i="1" dirty="0" smtClean="0">
                <a:latin typeface="Times New Roman" pitchFamily="18" charset="0"/>
                <a:cs typeface="Times New Roman" pitchFamily="18" charset="0"/>
              </a:rPr>
              <a:t>Pas du tout d’accord</a:t>
            </a:r>
          </a:p>
          <a:p>
            <a:pPr marL="457200" indent="-457200" algn="just">
              <a:buFont typeface="Times New Roman" pitchFamily="18" charset="0"/>
              <a:buChar char="₋"/>
            </a:pPr>
            <a:r>
              <a:rPr lang="fr-FR" sz="5000" i="1" dirty="0" smtClean="0">
                <a:latin typeface="Times New Roman" pitchFamily="18" charset="0"/>
                <a:cs typeface="Times New Roman" pitchFamily="18" charset="0"/>
              </a:rPr>
              <a:t>Pas d’accord                  </a:t>
            </a:r>
          </a:p>
          <a:p>
            <a:pPr marL="457200" indent="-457200" algn="just">
              <a:buFont typeface="Times New Roman" pitchFamily="18" charset="0"/>
              <a:buChar char="₋"/>
            </a:pPr>
            <a:r>
              <a:rPr lang="fr-FR" sz="5000" i="1" dirty="0" smtClean="0">
                <a:latin typeface="Times New Roman" pitchFamily="18" charset="0"/>
                <a:cs typeface="Times New Roman" pitchFamily="18" charset="0"/>
              </a:rPr>
              <a:t>Ni en désaccord, ni d’accord                        </a:t>
            </a:r>
          </a:p>
          <a:p>
            <a:pPr marL="457200" indent="-457200" algn="just">
              <a:buFont typeface="Times New Roman" pitchFamily="18" charset="0"/>
              <a:buChar char="₋"/>
            </a:pPr>
            <a:r>
              <a:rPr lang="fr-FR" sz="5000" i="1" dirty="0" smtClean="0">
                <a:latin typeface="Times New Roman" pitchFamily="18" charset="0"/>
                <a:cs typeface="Times New Roman" pitchFamily="18" charset="0"/>
              </a:rPr>
              <a:t>D’accord                      </a:t>
            </a:r>
          </a:p>
          <a:p>
            <a:pPr marL="457200" indent="-457200" algn="just">
              <a:buFont typeface="Times New Roman" pitchFamily="18" charset="0"/>
              <a:buChar char="₋"/>
            </a:pPr>
            <a:r>
              <a:rPr lang="fr-FR" sz="5000" i="1" dirty="0" smtClean="0">
                <a:latin typeface="Times New Roman" pitchFamily="18" charset="0"/>
                <a:cs typeface="Times New Roman" pitchFamily="18" charset="0"/>
              </a:rPr>
              <a:t>Tout à fait d’accord   </a:t>
            </a:r>
          </a:p>
          <a:p>
            <a:pPr algn="just">
              <a:lnSpc>
                <a:spcPct val="150000"/>
              </a:lnSpc>
            </a:pPr>
            <a:endParaRPr lang="fr-FR" b="1" dirty="0" smtClean="0">
              <a:latin typeface="Times New Roman" pitchFamily="18" charset="0"/>
              <a:cs typeface="Times New Roman" pitchFamily="18" charset="0"/>
            </a:endParaRP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solidFill>
                  <a:srgbClr val="C00000"/>
                </a:solidFill>
                <a:latin typeface="Times New Roman" pitchFamily="18" charset="0"/>
                <a:cs typeface="Times New Roman" pitchFamily="18" charset="0"/>
              </a:rPr>
              <a:t>Le type d’échelles</a:t>
            </a:r>
          </a:p>
          <a:p>
            <a:pPr algn="just">
              <a:lnSpc>
                <a:spcPct val="150000"/>
              </a:lnSpc>
            </a:pPr>
            <a:r>
              <a:rPr lang="fr-FR" sz="2000" b="1" i="1" dirty="0" smtClean="0">
                <a:latin typeface="Times New Roman" pitchFamily="18" charset="0"/>
                <a:cs typeface="Times New Roman" pitchFamily="18" charset="0"/>
              </a:rPr>
              <a:t>Echelle sémantique différentielle d’</a:t>
            </a:r>
            <a:r>
              <a:rPr lang="fr-FR" sz="2000" b="1" i="1" dirty="0" err="1" smtClean="0">
                <a:latin typeface="Times New Roman" pitchFamily="18" charset="0"/>
                <a:cs typeface="Times New Roman" pitchFamily="18" charset="0"/>
              </a:rPr>
              <a:t>Osgood</a:t>
            </a:r>
            <a:r>
              <a:rPr lang="fr-FR" sz="2000" dirty="0" smtClean="0">
                <a:latin typeface="Times New Roman" pitchFamily="18" charset="0"/>
                <a:cs typeface="Times New Roman" pitchFamily="18" charset="0"/>
              </a:rPr>
              <a:t>: échelle bipolaire de 5 à 7 degrés qui oppose deux affirmations contraires soumises à un individu auquel il est demandé de se situer </a:t>
            </a:r>
            <a:r>
              <a:rPr lang="fr-FR" sz="2000" smtClean="0">
                <a:latin typeface="Times New Roman" pitchFamily="18" charset="0"/>
                <a:cs typeface="Times New Roman" pitchFamily="18" charset="0"/>
              </a:rPr>
              <a:t>entre les </a:t>
            </a:r>
            <a:r>
              <a:rPr lang="fr-FR" sz="2000" dirty="0" smtClean="0">
                <a:latin typeface="Times New Roman" pitchFamily="18" charset="0"/>
                <a:cs typeface="Times New Roman" pitchFamily="18" charset="0"/>
              </a:rPr>
              <a:t>deux extrémités.</a:t>
            </a:r>
            <a:r>
              <a:rPr lang="fr-FR" sz="2000" dirty="0" smtClean="0"/>
              <a:t> </a:t>
            </a:r>
            <a:endParaRPr lang="fr-FR" sz="2000" b="1" dirty="0" smtClean="0">
              <a:solidFill>
                <a:srgbClr val="C00000"/>
              </a:solidFill>
              <a:latin typeface="Times New Roman" pitchFamily="18" charset="0"/>
              <a:cs typeface="Times New Roman" pitchFamily="18" charset="0"/>
            </a:endParaRP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64516" name="AutoShape 4" descr="Résultat de recherche d'images pour &quot;echelle d'osgoo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4517" name="Picture 5"/>
          <p:cNvPicPr>
            <a:picLocks noChangeAspect="1" noChangeArrowheads="1"/>
          </p:cNvPicPr>
          <p:nvPr/>
        </p:nvPicPr>
        <p:blipFill>
          <a:blip r:embed="rId2"/>
          <a:srcRect/>
          <a:stretch>
            <a:fillRect/>
          </a:stretch>
        </p:blipFill>
        <p:spPr bwMode="auto">
          <a:xfrm>
            <a:off x="125996" y="3786190"/>
            <a:ext cx="8732284" cy="30718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slide(fromBottom)">
                                      <p:cBhvr>
                                        <p:cTn id="7"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pPr>
              <a:buNone/>
            </a:pPr>
            <a:r>
              <a:rPr lang="fr-FR" b="1" dirty="0" smtClean="0">
                <a:solidFill>
                  <a:srgbClr val="C00000"/>
                </a:solidFill>
                <a:latin typeface="Times New Roman" pitchFamily="18" charset="0"/>
                <a:cs typeface="Times New Roman" pitchFamily="18" charset="0"/>
              </a:rPr>
              <a:t>Niveau de mesure des échelles</a:t>
            </a:r>
          </a:p>
          <a:p>
            <a:pPr algn="just">
              <a:lnSpc>
                <a:spcPct val="150000"/>
              </a:lnSpc>
            </a:pPr>
            <a:r>
              <a:rPr lang="fr-FR" sz="2400" dirty="0" smtClean="0">
                <a:latin typeface="Times New Roman" pitchFamily="18" charset="0"/>
                <a:cs typeface="Times New Roman" pitchFamily="18" charset="0"/>
              </a:rPr>
              <a:t>Le niveau de mesure de données qualitatives est une échelle nominale ou ordinale. Les données quantitatives, pour leur part, ont un niveau de mesure d'intervalle ou de rapport. </a:t>
            </a:r>
            <a:r>
              <a:rPr lang="fr-FR" dirty="0" smtClean="0"/>
              <a:t> </a:t>
            </a:r>
          </a:p>
          <a:p>
            <a:pPr algn="just">
              <a:lnSpc>
                <a:spcPct val="150000"/>
              </a:lnSpc>
            </a:pPr>
            <a:r>
              <a:rPr lang="fr-FR" sz="2500" b="1" i="1" dirty="0" smtClean="0">
                <a:latin typeface="Times New Roman" pitchFamily="18" charset="0"/>
                <a:cs typeface="Times New Roman" pitchFamily="18" charset="0"/>
              </a:rPr>
              <a:t>Echelle nominale</a:t>
            </a:r>
            <a:r>
              <a:rPr lang="fr-FR" sz="2500" dirty="0" smtClean="0">
                <a:latin typeface="Times New Roman" pitchFamily="18" charset="0"/>
                <a:cs typeface="Times New Roman" pitchFamily="18" charset="0"/>
              </a:rPr>
              <a:t>: comporte un certain nombre de modalités, dont les caractéristiques sont de couvrir l’ensemble des réponses possibles et d’être toutes différentes les unes des autres (p. ex. : sexe, nationalité, etc.).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buNone/>
            </a:pPr>
            <a:r>
              <a:rPr lang="fr-FR" b="1" dirty="0" smtClean="0">
                <a:solidFill>
                  <a:srgbClr val="C00000"/>
                </a:solidFill>
                <a:latin typeface="Times New Roman" pitchFamily="18" charset="0"/>
                <a:cs typeface="Times New Roman" pitchFamily="18" charset="0"/>
              </a:rPr>
              <a:t>Niveau de mesure des échelles</a:t>
            </a:r>
            <a:endParaRPr lang="fr-FR" dirty="0" smtClean="0"/>
          </a:p>
          <a:p>
            <a:pPr algn="just">
              <a:lnSpc>
                <a:spcPct val="150000"/>
              </a:lnSpc>
            </a:pPr>
            <a:r>
              <a:rPr lang="fr-FR" sz="2600" b="1" i="1" dirty="0" smtClean="0">
                <a:latin typeface="Times New Roman" pitchFamily="18" charset="0"/>
                <a:cs typeface="Times New Roman" pitchFamily="18" charset="0"/>
              </a:rPr>
              <a:t>Echelle ordinale</a:t>
            </a:r>
            <a:r>
              <a:rPr lang="fr-FR" sz="2600" dirty="0" smtClean="0">
                <a:latin typeface="Times New Roman" pitchFamily="18" charset="0"/>
                <a:cs typeface="Times New Roman" pitchFamily="18" charset="0"/>
              </a:rPr>
              <a:t>: On utilise ce type de question pour mesurer une opinion, une préférence, une satisfaction, une fréquence ou toute énumération ordonnée.</a:t>
            </a:r>
          </a:p>
          <a:p>
            <a:pPr algn="just">
              <a:lnSpc>
                <a:spcPct val="150000"/>
              </a:lnSpc>
            </a:pPr>
            <a:r>
              <a:rPr lang="fr-FR" sz="2600" dirty="0" smtClean="0">
                <a:latin typeface="Times New Roman" pitchFamily="18" charset="0"/>
                <a:cs typeface="Times New Roman" pitchFamily="18" charset="0"/>
              </a:rPr>
              <a:t>Les modalités qui composent une échelle ordinale sont munies d'une structure d'ordre établie en fonction d'un critère donné. Par exemple, sur une échelle de satisfaction sémantique en 4 points, les chiffres 1 à 4 n’ont aucune autre signification que d’indiquer un rang (p. ex. : la scolarité).  </a:t>
            </a: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None/>
            </a:pPr>
            <a:r>
              <a:rPr lang="fr-FR" b="1" dirty="0" smtClean="0">
                <a:solidFill>
                  <a:srgbClr val="C00000"/>
                </a:solidFill>
                <a:latin typeface="Times New Roman" pitchFamily="18" charset="0"/>
                <a:cs typeface="Times New Roman" pitchFamily="18" charset="0"/>
              </a:rPr>
              <a:t>Niveau de mesure des échelles</a:t>
            </a:r>
            <a:endParaRPr lang="fr-FR" dirty="0" smtClean="0"/>
          </a:p>
          <a:p>
            <a:pPr algn="just">
              <a:lnSpc>
                <a:spcPct val="150000"/>
              </a:lnSpc>
            </a:pPr>
            <a:r>
              <a:rPr lang="fr-FR" sz="2200" b="1" i="1" dirty="0" smtClean="0">
                <a:latin typeface="Times New Roman" pitchFamily="18" charset="0"/>
                <a:cs typeface="Times New Roman" pitchFamily="18" charset="0"/>
              </a:rPr>
              <a:t>Echelle d’intervalle</a:t>
            </a:r>
            <a:r>
              <a:rPr lang="fr-FR" sz="2200" dirty="0" smtClean="0">
                <a:latin typeface="Times New Roman" pitchFamily="18" charset="0"/>
                <a:cs typeface="Times New Roman" pitchFamily="18" charset="0"/>
              </a:rPr>
              <a:t>: une échelle métrique dont le zéro est fixé arbitrairement. Dans cette échelle, un zéro ne correspond pas à une « absence de la variable d’intérêt » et les nombres qui y sont associés ont une signification (p. ex. : la température : le zéro correspond au point de congélation de l’eau et non pas à l’absence de température).</a:t>
            </a:r>
            <a:endParaRPr lang="fr-FR" sz="2200" dirty="0">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a:buNone/>
            </a:pPr>
            <a:r>
              <a:rPr lang="fr-FR" b="1" dirty="0" smtClean="0">
                <a:solidFill>
                  <a:srgbClr val="C00000"/>
                </a:solidFill>
                <a:latin typeface="Times New Roman" pitchFamily="18" charset="0"/>
                <a:cs typeface="Times New Roman" pitchFamily="18" charset="0"/>
              </a:rPr>
              <a:t>Niveau de mesure des échelles</a:t>
            </a:r>
            <a:endParaRPr lang="fr-FR" dirty="0" smtClean="0"/>
          </a:p>
          <a:p>
            <a:pPr algn="just">
              <a:lnSpc>
                <a:spcPct val="150000"/>
              </a:lnSpc>
            </a:pPr>
            <a:r>
              <a:rPr lang="fr-FR" sz="2400" b="1" i="1" dirty="0" smtClean="0">
                <a:latin typeface="Times New Roman" pitchFamily="18" charset="0"/>
                <a:cs typeface="Times New Roman" pitchFamily="18" charset="0"/>
              </a:rPr>
              <a:t>Echelle de rapport: </a:t>
            </a:r>
            <a:r>
              <a:rPr lang="fr-FR" sz="2400" dirty="0" smtClean="0">
                <a:latin typeface="Times New Roman" pitchFamily="18" charset="0"/>
                <a:cs typeface="Times New Roman" pitchFamily="18" charset="0"/>
              </a:rPr>
              <a:t>Cette échelle diffère essentiellement de l’échelle d’intervalle par le fait que le zéro, dans cette échelle, correspond à une « absence de la variable d’intérêt ». C’est la correspondance entre le zéro et « l’absence de la variable d’intérêt » qui permet le calcul de ces rapports (p. ex. : le nombre d’heures d’étude pour un examen est mesuré à l’aide d’une échelle de rapport parce que zéro heure d’étude correspond à une absence d’étude). </a:t>
            </a:r>
            <a:r>
              <a:rPr lang="fr-FR" dirty="0" smtClean="0"/>
              <a:t> </a:t>
            </a: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pPr algn="ctr">
              <a:buNone/>
            </a:pPr>
            <a:r>
              <a:rPr lang="fr-FR" b="1" dirty="0" smtClean="0">
                <a:latin typeface="Times New Roman" pitchFamily="18" charset="0"/>
                <a:cs typeface="Times New Roman" pitchFamily="18" charset="0"/>
              </a:rPr>
              <a:t>Les biais à éviter </a:t>
            </a:r>
          </a:p>
          <a:p>
            <a:pPr algn="just">
              <a:lnSpc>
                <a:spcPct val="150000"/>
              </a:lnSpc>
            </a:pPr>
            <a:r>
              <a:rPr lang="fr-FR" sz="2400" dirty="0" smtClean="0">
                <a:latin typeface="Times New Roman" pitchFamily="18" charset="0"/>
                <a:cs typeface="Times New Roman" pitchFamily="18" charset="0"/>
              </a:rPr>
              <a:t>Un certain nombre de biais peuvent influencer les réponses et amoindrir la qualité des résultats. Ils sont à prendre en compte dès la formulation du questionnaire afin de les réduire autant que possible.</a:t>
            </a:r>
          </a:p>
          <a:p>
            <a:pPr algn="just">
              <a:lnSpc>
                <a:spcPct val="150000"/>
              </a:lnSpc>
            </a:pPr>
            <a:r>
              <a:rPr lang="fr-FR" sz="2400" dirty="0" smtClean="0">
                <a:latin typeface="Times New Roman" pitchFamily="18" charset="0"/>
                <a:cs typeface="Times New Roman" pitchFamily="18" charset="0"/>
              </a:rPr>
              <a:t>Il existe des biais qui sont de type </a:t>
            </a:r>
            <a:r>
              <a:rPr lang="fr-FR" sz="2400" b="1" i="1" dirty="0" smtClean="0">
                <a:latin typeface="Times New Roman" pitchFamily="18" charset="0"/>
                <a:cs typeface="Times New Roman" pitchFamily="18" charset="0"/>
              </a:rPr>
              <a:t>cognitif </a:t>
            </a:r>
            <a:r>
              <a:rPr lang="fr-FR" sz="2400" dirty="0" smtClean="0">
                <a:latin typeface="Times New Roman" pitchFamily="18" charset="0"/>
                <a:cs typeface="Times New Roman" pitchFamily="18" charset="0"/>
              </a:rPr>
              <a:t>(liés au cadre de référence utilisés par les répondants) et des biais de type </a:t>
            </a:r>
            <a:r>
              <a:rPr lang="fr-FR" sz="2400" b="1" i="1" dirty="0" smtClean="0">
                <a:latin typeface="Times New Roman" pitchFamily="18" charset="0"/>
                <a:cs typeface="Times New Roman" pitchFamily="18" charset="0"/>
              </a:rPr>
              <a:t>motivationnel</a:t>
            </a:r>
            <a:r>
              <a:rPr lang="fr-FR" sz="2400" dirty="0" smtClean="0">
                <a:latin typeface="Times New Roman" pitchFamily="18" charset="0"/>
                <a:cs typeface="Times New Roman" pitchFamily="18" charset="0"/>
              </a:rPr>
              <a:t> (liés à notre désir de voir les choses sous un certain angle ou de nous présenter d’une certaine façon).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pPr algn="ctr">
              <a:buNone/>
            </a:pPr>
            <a:r>
              <a:rPr lang="fr-FR" sz="4000" b="1" dirty="0" smtClean="0">
                <a:latin typeface="Times New Roman" pitchFamily="18" charset="0"/>
                <a:cs typeface="Times New Roman" pitchFamily="18" charset="0"/>
              </a:rPr>
              <a:t>Les biais à éviter </a:t>
            </a:r>
          </a:p>
          <a:p>
            <a:pPr>
              <a:buNone/>
            </a:pPr>
            <a:r>
              <a:rPr lang="fr-FR" sz="2800" b="1" dirty="0" smtClean="0">
                <a:solidFill>
                  <a:srgbClr val="C00000"/>
                </a:solidFill>
                <a:latin typeface="Times New Roman" pitchFamily="18" charset="0"/>
                <a:cs typeface="Times New Roman" pitchFamily="18" charset="0"/>
              </a:rPr>
              <a:t>Les biais cognitifs:</a:t>
            </a:r>
            <a:endParaRPr lang="fr-FR" dirty="0" smtClean="0"/>
          </a:p>
          <a:p>
            <a:pPr algn="just">
              <a:lnSpc>
                <a:spcPct val="170000"/>
              </a:lnSpc>
            </a:pPr>
            <a:r>
              <a:rPr lang="fr-FR" sz="2800" b="1" i="1" dirty="0" smtClean="0">
                <a:latin typeface="Times New Roman" pitchFamily="18" charset="0"/>
                <a:cs typeface="Times New Roman" pitchFamily="18" charset="0"/>
              </a:rPr>
              <a:t>Les effets de cadrage (</a:t>
            </a:r>
            <a:r>
              <a:rPr lang="fr-FR" sz="2800" b="1" i="1" dirty="0" err="1" smtClean="0">
                <a:latin typeface="Times New Roman" pitchFamily="18" charset="0"/>
                <a:cs typeface="Times New Roman" pitchFamily="18" charset="0"/>
              </a:rPr>
              <a:t>framing</a:t>
            </a:r>
            <a:r>
              <a:rPr lang="fr-FR" sz="2800" b="1" i="1" dirty="0" smtClean="0">
                <a:latin typeface="Times New Roman" pitchFamily="18" charset="0"/>
                <a:cs typeface="Times New Roman" pitchFamily="18" charset="0"/>
              </a:rPr>
              <a:t> </a:t>
            </a:r>
            <a:r>
              <a:rPr lang="fr-FR" sz="2800" b="1" i="1" dirty="0" err="1" smtClean="0">
                <a:latin typeface="Times New Roman" pitchFamily="18" charset="0"/>
                <a:cs typeface="Times New Roman" pitchFamily="18" charset="0"/>
              </a:rPr>
              <a:t>effects</a:t>
            </a:r>
            <a:r>
              <a:rPr lang="fr-FR" sz="2800" b="1" i="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L’enquêteur recherche la position la plus authentique possible, il faut donc éviter que les questions « induisent » certains types de réponses. Pourtant, les réponses dépendent toujours partiellement du contexte dans lequel la question est posée et de la façon dans elle est posée. L’essentiel est donc que l’enquêteur soit conscient des éléments de cadrage fournis et qu’il s’efforce de les rendre homogènes à travers tout le questionnement.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algn="ctr">
              <a:buNone/>
            </a:pPr>
            <a:r>
              <a:rPr lang="fr-FR" b="1" dirty="0" smtClean="0">
                <a:latin typeface="Times New Roman" pitchFamily="18" charset="0"/>
                <a:cs typeface="Times New Roman" pitchFamily="18" charset="0"/>
              </a:rPr>
              <a:t>Les biais à éviter </a:t>
            </a:r>
          </a:p>
          <a:p>
            <a:pPr>
              <a:buNone/>
            </a:pPr>
            <a:r>
              <a:rPr lang="fr-FR" sz="2000" b="1" dirty="0" smtClean="0">
                <a:solidFill>
                  <a:srgbClr val="C00000"/>
                </a:solidFill>
                <a:latin typeface="Times New Roman" pitchFamily="18" charset="0"/>
                <a:cs typeface="Times New Roman" pitchFamily="18" charset="0"/>
              </a:rPr>
              <a:t>Les biais cognitifs:</a:t>
            </a:r>
            <a:endParaRPr lang="fr-FR" dirty="0" smtClean="0"/>
          </a:p>
          <a:p>
            <a:pPr algn="just">
              <a:lnSpc>
                <a:spcPct val="150000"/>
              </a:lnSpc>
            </a:pPr>
            <a:r>
              <a:rPr lang="fr-FR" sz="2200" b="1" i="1" dirty="0" smtClean="0">
                <a:latin typeface="Times New Roman" pitchFamily="18" charset="0"/>
                <a:cs typeface="Times New Roman" pitchFamily="18" charset="0"/>
              </a:rPr>
              <a:t>Effet de « Halo »: </a:t>
            </a:r>
            <a:r>
              <a:rPr lang="fr-FR" sz="2200" dirty="0" smtClean="0">
                <a:latin typeface="Times New Roman" pitchFamily="18" charset="0"/>
                <a:cs typeface="Times New Roman" pitchFamily="18" charset="0"/>
              </a:rPr>
              <a:t>L’effet de « Halo » est le fait qu’une question ou une modalité de réponse peut modifier l’interprétation des questions suivantes ou de l’ensemble des modalités de réponses. Si plusieurs questions d’affilée sont posées dans le même sens ou selon la même échelle, les réponses apportées auront tendance à être les mêmes</a:t>
            </a:r>
            <a:r>
              <a:rPr lang="fr-FR" sz="2200" dirty="0" smtClean="0"/>
              <a:t>. </a:t>
            </a:r>
            <a:r>
              <a:rPr lang="fr-FR" sz="2200" dirty="0" smtClean="0">
                <a:latin typeface="Times New Roman" pitchFamily="18" charset="0"/>
                <a:cs typeface="Times New Roman" pitchFamily="18" charset="0"/>
              </a:rPr>
              <a:t>Afin d’éviter ce biais, il est utile de casser le rythme des blocs de questions en introduisant des questions ouvertes, ou des échelles inversées, ou des formulations différentes etc.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ENQUETE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6" name="ZoneTexte 5"/>
          <p:cNvSpPr txBox="1"/>
          <p:nvPr/>
        </p:nvSpPr>
        <p:spPr>
          <a:xfrm>
            <a:off x="785786" y="2285992"/>
            <a:ext cx="2786082"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3200" b="1" dirty="0" smtClean="0">
                <a:latin typeface="Times New Roman" pitchFamily="18" charset="0"/>
                <a:cs typeface="Times New Roman" pitchFamily="18" charset="0"/>
              </a:rPr>
              <a:t>Exhaustive (Recensement) </a:t>
            </a:r>
            <a:endParaRPr lang="fr-FR" sz="3200" b="1" dirty="0">
              <a:latin typeface="Times New Roman" pitchFamily="18" charset="0"/>
              <a:cs typeface="Times New Roman" pitchFamily="18" charset="0"/>
            </a:endParaRPr>
          </a:p>
        </p:txBody>
      </p:sp>
      <p:sp>
        <p:nvSpPr>
          <p:cNvPr id="7" name="ZoneTexte 6"/>
          <p:cNvSpPr txBox="1"/>
          <p:nvPr/>
        </p:nvSpPr>
        <p:spPr>
          <a:xfrm>
            <a:off x="5143504" y="2285992"/>
            <a:ext cx="3071834"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3200" b="1" dirty="0" smtClean="0">
                <a:latin typeface="Times New Roman" pitchFamily="18" charset="0"/>
                <a:cs typeface="Times New Roman" pitchFamily="18" charset="0"/>
              </a:rPr>
              <a:t>Echantillonnage (Sondage) </a:t>
            </a:r>
            <a:endParaRPr lang="fr-FR" sz="3200" b="1" dirty="0">
              <a:latin typeface="Times New Roman" pitchFamily="18" charset="0"/>
              <a:cs typeface="Times New Roman" pitchFamily="18" charset="0"/>
            </a:endParaRPr>
          </a:p>
        </p:txBody>
      </p:sp>
      <p:sp>
        <p:nvSpPr>
          <p:cNvPr id="8" name="Flèche vers le bas 7"/>
          <p:cNvSpPr/>
          <p:nvPr/>
        </p:nvSpPr>
        <p:spPr>
          <a:xfrm>
            <a:off x="1785918" y="3500438"/>
            <a:ext cx="571504" cy="64294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6357950" y="3500438"/>
            <a:ext cx="571504" cy="64294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928662" y="4357694"/>
            <a:ext cx="2571768" cy="1384995"/>
          </a:xfrm>
          <a:prstGeom prst="rect">
            <a:avLst/>
          </a:prstGeom>
          <a:noFill/>
        </p:spPr>
        <p:txBody>
          <a:bodyPr wrap="square" rtlCol="0">
            <a:spAutoFit/>
          </a:bodyPr>
          <a:lstStyle/>
          <a:p>
            <a:pPr algn="ctr"/>
            <a:r>
              <a:rPr lang="fr-FR" sz="2800" dirty="0" smtClean="0">
                <a:latin typeface="Times New Roman" pitchFamily="18" charset="0"/>
                <a:cs typeface="Times New Roman" pitchFamily="18" charset="0"/>
              </a:rPr>
              <a:t>La population entière est enquêtée</a:t>
            </a:r>
            <a:endParaRPr lang="fr-FR" sz="2800" dirty="0">
              <a:latin typeface="Times New Roman" pitchFamily="18" charset="0"/>
              <a:cs typeface="Times New Roman" pitchFamily="18" charset="0"/>
            </a:endParaRPr>
          </a:p>
        </p:txBody>
      </p:sp>
      <p:sp>
        <p:nvSpPr>
          <p:cNvPr id="11" name="ZoneTexte 10"/>
          <p:cNvSpPr txBox="1"/>
          <p:nvPr/>
        </p:nvSpPr>
        <p:spPr>
          <a:xfrm>
            <a:off x="5357818" y="4429132"/>
            <a:ext cx="2571768" cy="1384995"/>
          </a:xfrm>
          <a:prstGeom prst="rect">
            <a:avLst/>
          </a:prstGeom>
          <a:noFill/>
        </p:spPr>
        <p:txBody>
          <a:bodyPr wrap="square" rtlCol="0">
            <a:spAutoFit/>
          </a:bodyPr>
          <a:lstStyle/>
          <a:p>
            <a:pPr algn="ctr"/>
            <a:r>
              <a:rPr lang="fr-FR" sz="2800" dirty="0">
                <a:latin typeface="Times New Roman" pitchFamily="18" charset="0"/>
                <a:cs typeface="Times New Roman" pitchFamily="18" charset="0"/>
              </a:rPr>
              <a:t>Une partie de la population est enquêtée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72072"/>
          </a:xfrm>
        </p:spPr>
        <p:txBody>
          <a:bodyPr>
            <a:normAutofit fontScale="70000" lnSpcReduction="20000"/>
          </a:bodyPr>
          <a:lstStyle/>
          <a:p>
            <a:pPr algn="ctr">
              <a:buNone/>
            </a:pPr>
            <a:r>
              <a:rPr lang="fr-FR" sz="4000" b="1" dirty="0" smtClean="0">
                <a:latin typeface="Times New Roman" pitchFamily="18" charset="0"/>
                <a:cs typeface="Times New Roman" pitchFamily="18" charset="0"/>
              </a:rPr>
              <a:t>Les biais à éviter </a:t>
            </a:r>
          </a:p>
          <a:p>
            <a:pPr>
              <a:buNone/>
            </a:pPr>
            <a:r>
              <a:rPr lang="fr-FR" sz="2600" b="1" dirty="0" smtClean="0">
                <a:solidFill>
                  <a:srgbClr val="C00000"/>
                </a:solidFill>
                <a:latin typeface="Times New Roman" pitchFamily="18" charset="0"/>
                <a:cs typeface="Times New Roman" pitchFamily="18" charset="0"/>
              </a:rPr>
              <a:t>Les biais cognitifs:</a:t>
            </a:r>
            <a:endParaRPr lang="fr-FR" sz="4100" dirty="0" smtClean="0"/>
          </a:p>
          <a:p>
            <a:pPr algn="just">
              <a:lnSpc>
                <a:spcPct val="150000"/>
              </a:lnSpc>
            </a:pPr>
            <a:r>
              <a:rPr lang="fr-FR" sz="2600" b="1" i="1" dirty="0" smtClean="0">
                <a:latin typeface="Times New Roman" pitchFamily="18" charset="0"/>
                <a:cs typeface="Times New Roman" pitchFamily="18" charset="0"/>
              </a:rPr>
              <a:t>Biais liés à la mémoire </a:t>
            </a:r>
            <a:r>
              <a:rPr lang="fr-FR" sz="2600" dirty="0" smtClean="0">
                <a:latin typeface="Times New Roman" pitchFamily="18" charset="0"/>
                <a:cs typeface="Times New Roman" pitchFamily="18" charset="0"/>
              </a:rPr>
              <a:t>: Ils existent pour la mémoire à long terme (difficulté de se remémorer certains événements passés) et la mémoire à court terme (difficulté de rester concentré ou de retenir tous les éléments d’une question). Les biais de mémoire à long terme peuvent être réduits en insistant sur l’importance de correctement se remémorer un souvenir. </a:t>
            </a:r>
          </a:p>
          <a:p>
            <a:pPr algn="just">
              <a:lnSpc>
                <a:spcPct val="150000"/>
              </a:lnSpc>
            </a:pPr>
            <a:r>
              <a:rPr lang="fr-FR" sz="2600" b="1" i="1" dirty="0" smtClean="0">
                <a:latin typeface="Times New Roman" pitchFamily="18" charset="0"/>
                <a:cs typeface="Times New Roman" pitchFamily="18" charset="0"/>
              </a:rPr>
              <a:t>Biais de positivité </a:t>
            </a:r>
            <a:r>
              <a:rPr lang="fr-FR" sz="2600" dirty="0" smtClean="0">
                <a:latin typeface="Times New Roman" pitchFamily="18" charset="0"/>
                <a:cs typeface="Times New Roman" pitchFamily="18" charset="0"/>
              </a:rPr>
              <a:t>: Le biais de positivité désigne le fait que, tout autre chose restant égale, il est plus naturel de répondre positivement à une question plutôt que négativement. Pour diminuer ce biais, il faut jouer sur les modalités de réponse, en proposant par exemple des échelles bipolaires (accord/désaccord) ou des propositions contrebalancées sur lesquelles il faut se prononcer (soit poser deux questions identiques en retournant le sens de la proposition).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lgn="ctr">
              <a:buNone/>
            </a:pPr>
            <a:r>
              <a:rPr lang="fr-FR" b="1" dirty="0" smtClean="0">
                <a:latin typeface="Times New Roman" pitchFamily="18" charset="0"/>
                <a:cs typeface="Times New Roman" pitchFamily="18" charset="0"/>
              </a:rPr>
              <a:t>Les biais à éviter </a:t>
            </a:r>
          </a:p>
          <a:p>
            <a:pPr>
              <a:buNone/>
            </a:pPr>
            <a:r>
              <a:rPr lang="fr-FR" sz="2400" b="1" dirty="0" smtClean="0">
                <a:solidFill>
                  <a:srgbClr val="C00000"/>
                </a:solidFill>
                <a:latin typeface="Times New Roman" pitchFamily="18" charset="0"/>
                <a:cs typeface="Times New Roman" pitchFamily="18" charset="0"/>
              </a:rPr>
              <a:t>Les biais motivationnels</a:t>
            </a:r>
            <a:r>
              <a:rPr lang="fr-FR" b="1" dirty="0" smtClean="0">
                <a:solidFill>
                  <a:srgbClr val="C00000"/>
                </a:solidFill>
                <a:latin typeface="Times New Roman" pitchFamily="18" charset="0"/>
                <a:cs typeface="Times New Roman" pitchFamily="18" charset="0"/>
              </a:rPr>
              <a:t>:</a:t>
            </a:r>
            <a:endParaRPr lang="fr-FR" dirty="0" smtClean="0"/>
          </a:p>
          <a:p>
            <a:pPr algn="just">
              <a:lnSpc>
                <a:spcPct val="150000"/>
              </a:lnSpc>
            </a:pPr>
            <a:r>
              <a:rPr lang="fr-FR" sz="2200" b="1" i="1" dirty="0" smtClean="0">
                <a:latin typeface="Times New Roman" pitchFamily="18" charset="0"/>
                <a:cs typeface="Times New Roman" pitchFamily="18" charset="0"/>
              </a:rPr>
              <a:t>Le biais d’engagement </a:t>
            </a:r>
            <a:r>
              <a:rPr lang="fr-FR" sz="2200" dirty="0" smtClean="0">
                <a:latin typeface="Times New Roman" pitchFamily="18" charset="0"/>
                <a:cs typeface="Times New Roman" pitchFamily="18" charset="0"/>
              </a:rPr>
              <a:t>: Il s’agit d’une tendance naturelle à rester cohérent dans nos lignes de comportements et de réponses. Dans le cas d’une enquête, cela peut conduire un répondant à défendre une opinion qui ne correspond pas à la sienne si elle paraît cohérente avec une position défendue précédemment. </a:t>
            </a:r>
            <a:endParaRPr lang="fr-FR" sz="2600" dirty="0" smtClean="0"/>
          </a:p>
          <a:p>
            <a:pPr algn="just">
              <a:lnSpc>
                <a:spcPct val="150000"/>
              </a:lnSpc>
            </a:pPr>
            <a:r>
              <a:rPr lang="fr-FR" sz="2200" b="1" i="1" dirty="0" smtClean="0">
                <a:latin typeface="Times New Roman" pitchFamily="18" charset="0"/>
                <a:cs typeface="Times New Roman" pitchFamily="18" charset="0"/>
              </a:rPr>
              <a:t>Le biais de désirabilité sociale </a:t>
            </a:r>
            <a:r>
              <a:rPr lang="fr-FR" sz="2200" dirty="0" smtClean="0">
                <a:latin typeface="Times New Roman" pitchFamily="18" charset="0"/>
                <a:cs typeface="Times New Roman" pitchFamily="18" charset="0"/>
              </a:rPr>
              <a:t>: Quasi inévitable, ce biais renvoie au fait que le répondant va tenter de donner une image positive de lui-même à l’enquêté.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900634"/>
          </a:xfrm>
        </p:spPr>
        <p:txBody>
          <a:bodyPr>
            <a:normAutofit fontScale="47500" lnSpcReduction="20000"/>
          </a:bodyPr>
          <a:lstStyle/>
          <a:p>
            <a:pPr algn="ctr">
              <a:buNone/>
            </a:pPr>
            <a:r>
              <a:rPr lang="fr-FR" sz="5100" b="1" dirty="0" smtClean="0">
                <a:latin typeface="Times New Roman" pitchFamily="18" charset="0"/>
                <a:cs typeface="Times New Roman" pitchFamily="18" charset="0"/>
              </a:rPr>
              <a:t>Structure du questionnaire</a:t>
            </a:r>
          </a:p>
          <a:p>
            <a:pPr algn="just">
              <a:lnSpc>
                <a:spcPct val="170000"/>
              </a:lnSpc>
              <a:buNone/>
            </a:pPr>
            <a:r>
              <a:rPr lang="fr-FR" sz="3800" b="1" dirty="0" smtClean="0">
                <a:latin typeface="Times New Roman" pitchFamily="18" charset="0"/>
                <a:cs typeface="Times New Roman" pitchFamily="18" charset="0"/>
              </a:rPr>
              <a:t>L</a:t>
            </a:r>
            <a:r>
              <a:rPr lang="fr-FR" sz="3800" dirty="0" smtClean="0">
                <a:latin typeface="Times New Roman" pitchFamily="18" charset="0"/>
                <a:cs typeface="Times New Roman" pitchFamily="18" charset="0"/>
              </a:rPr>
              <a:t>e questionnaire est conçu, en quelque sorte comme un dialogue. Il se structure généralement en trois parties:</a:t>
            </a:r>
          </a:p>
          <a:p>
            <a:pPr algn="just">
              <a:lnSpc>
                <a:spcPct val="170000"/>
              </a:lnSpc>
            </a:pPr>
            <a:r>
              <a:rPr lang="fr-FR" sz="3800" b="1" i="1" dirty="0" smtClean="0">
                <a:latin typeface="Times New Roman" pitchFamily="18" charset="0"/>
                <a:cs typeface="Times New Roman" pitchFamily="18" charset="0"/>
              </a:rPr>
              <a:t>Introduction</a:t>
            </a:r>
            <a:r>
              <a:rPr lang="fr-FR" sz="3800" dirty="0" smtClean="0">
                <a:latin typeface="Times New Roman" pitchFamily="18" charset="0"/>
                <a:cs typeface="Times New Roman" pitchFamily="18" charset="0"/>
              </a:rPr>
              <a:t>: présenter l’enquêteur et l’objet de l’enquête d’une manière générale pour susciter l’intérêt du répondant.</a:t>
            </a:r>
          </a:p>
          <a:p>
            <a:pPr algn="just">
              <a:lnSpc>
                <a:spcPct val="170000"/>
              </a:lnSpc>
            </a:pPr>
            <a:r>
              <a:rPr lang="fr-FR" sz="3800" b="1" i="1" dirty="0" smtClean="0">
                <a:latin typeface="Times New Roman" pitchFamily="18" charset="0"/>
                <a:cs typeface="Times New Roman" pitchFamily="18" charset="0"/>
              </a:rPr>
              <a:t>Signalétique: </a:t>
            </a:r>
            <a:r>
              <a:rPr lang="fr-FR" sz="3800" dirty="0" smtClean="0">
                <a:latin typeface="Times New Roman" pitchFamily="18" charset="0"/>
                <a:cs typeface="Times New Roman" pitchFamily="18" charset="0"/>
              </a:rPr>
              <a:t>comporte les questions d’identification (âge, état civil, profession…).</a:t>
            </a:r>
          </a:p>
          <a:p>
            <a:pPr algn="just">
              <a:lnSpc>
                <a:spcPct val="170000"/>
              </a:lnSpc>
            </a:pPr>
            <a:r>
              <a:rPr lang="fr-FR" sz="3800" b="1" i="1" dirty="0" smtClean="0">
                <a:latin typeface="Times New Roman" pitchFamily="18" charset="0"/>
                <a:cs typeface="Times New Roman" pitchFamily="18" charset="0"/>
              </a:rPr>
              <a:t>Questions sur le problème</a:t>
            </a:r>
            <a:r>
              <a:rPr lang="fr-FR" sz="3800" dirty="0" smtClean="0">
                <a:latin typeface="Times New Roman" pitchFamily="18" charset="0"/>
                <a:cs typeface="Times New Roman" pitchFamily="18" charset="0"/>
              </a:rPr>
              <a:t>: le corps du questionnaire. Il est préférable de commencer par les questions d’ordre le plus général jusqu’au plus spécifique. Il faudrait également grouper les questions sur un même thème lorsqu’elle doivent se suivre dans un ordre logique.</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2"/>
          <a:srcRect/>
          <a:stretch>
            <a:fillRect/>
          </a:stretch>
        </p:blipFill>
        <p:spPr bwMode="auto">
          <a:xfrm>
            <a:off x="1471284" y="0"/>
            <a:ext cx="5898279"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1357290" y="214290"/>
            <a:ext cx="6572296"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pPr algn="ctr">
              <a:buNone/>
            </a:pPr>
            <a:r>
              <a:rPr lang="fr-FR" b="1" dirty="0" smtClean="0">
                <a:latin typeface="Times New Roman" pitchFamily="18" charset="0"/>
                <a:cs typeface="Times New Roman" pitchFamily="18" charset="0"/>
              </a:rPr>
              <a:t>Mode d’administration </a:t>
            </a:r>
          </a:p>
          <a:p>
            <a:pPr algn="just">
              <a:lnSpc>
                <a:spcPct val="150000"/>
              </a:lnSpc>
            </a:pPr>
            <a:r>
              <a:rPr lang="fr-FR" sz="2300" b="1" dirty="0" smtClean="0">
                <a:solidFill>
                  <a:srgbClr val="C00000"/>
                </a:solidFill>
                <a:latin typeface="Times New Roman" pitchFamily="18" charset="0"/>
                <a:cs typeface="Times New Roman" pitchFamily="18" charset="0"/>
              </a:rPr>
              <a:t>Par voie postale</a:t>
            </a:r>
            <a:r>
              <a:rPr lang="fr-FR" sz="2300" dirty="0" smtClean="0">
                <a:latin typeface="Times New Roman" pitchFamily="18" charset="0"/>
                <a:cs typeface="Times New Roman" pitchFamily="18" charset="0"/>
              </a:rPr>
              <a:t>: Un questionnaire est envoyé par voie postale à un échantillon présélectionné de répondants potentiels. L'envoi type comprend, en général, une lettre d'accompagnement présentant l'enquête, le questionnaire ainsi qu'une enveloppe affranchie pour l'envoi de la réponse. Est également présent, dans certains cas, un "stimulant" (promesse de bons d'achats, cadeau …) afin de motiver l'individu à répondre au questionnaire.</a:t>
            </a:r>
          </a:p>
          <a:p>
            <a:pPr algn="just">
              <a:lnSpc>
                <a:spcPct val="150000"/>
              </a:lnSpc>
            </a:pPr>
            <a:r>
              <a:rPr lang="fr-FR" sz="2300" dirty="0" smtClean="0">
                <a:latin typeface="Times New Roman" pitchFamily="18" charset="0"/>
                <a:cs typeface="Times New Roman" pitchFamily="18" charset="0"/>
              </a:rPr>
              <a:t>Cette technique nécessite à l'administrateur de l'enquête la possession d'une liste d'adresses. Le taux de réponse de ce mode d’administration est faible et le coût postal peut être rapidement élevé.</a:t>
            </a:r>
          </a:p>
          <a:p>
            <a:pPr algn="ct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r>
              <a:rPr lang="fr-FR" b="1" dirty="0" smtClean="0">
                <a:latin typeface="Times New Roman" pitchFamily="18" charset="0"/>
                <a:cs typeface="Times New Roman" pitchFamily="18" charset="0"/>
              </a:rPr>
              <a:t>Mode d’administration </a:t>
            </a:r>
          </a:p>
          <a:p>
            <a:pPr algn="ctr">
              <a:buNone/>
            </a:pPr>
            <a:r>
              <a:rPr lang="fr-FR" sz="2800" b="1" dirty="0" smtClean="0">
                <a:solidFill>
                  <a:srgbClr val="C00000"/>
                </a:solidFill>
                <a:latin typeface="Times New Roman" pitchFamily="18" charset="0"/>
                <a:cs typeface="Times New Roman" pitchFamily="18" charset="0"/>
              </a:rPr>
              <a:t>VOIE POSTALE</a:t>
            </a:r>
            <a:endParaRPr lang="fr-FR" sz="2800" dirty="0"/>
          </a:p>
        </p:txBody>
      </p:sp>
      <p:sp>
        <p:nvSpPr>
          <p:cNvPr id="5"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graphicFrame>
        <p:nvGraphicFramePr>
          <p:cNvPr id="6" name="Tableau 5"/>
          <p:cNvGraphicFramePr>
            <a:graphicFrameLocks noGrp="1"/>
          </p:cNvGraphicFramePr>
          <p:nvPr/>
        </p:nvGraphicFramePr>
        <p:xfrm>
          <a:off x="1571604" y="2928934"/>
          <a:ext cx="6096000" cy="2661920"/>
        </p:xfrm>
        <a:graphic>
          <a:graphicData uri="http://schemas.openxmlformats.org/drawingml/2006/table">
            <a:tbl>
              <a:tblPr firstRow="1" bandRow="1">
                <a:tableStyleId>{5940675A-B579-460E-94D1-54222C63F5DA}</a:tableStyleId>
              </a:tblPr>
              <a:tblGrid>
                <a:gridCol w="3048000"/>
                <a:gridCol w="3048000"/>
              </a:tblGrid>
              <a:tr h="370840">
                <a:tc>
                  <a:txBody>
                    <a:bodyPr/>
                    <a:lstStyle/>
                    <a:p>
                      <a:pPr algn="ctr"/>
                      <a:r>
                        <a:rPr lang="fr-FR" b="1" dirty="0" smtClean="0">
                          <a:latin typeface="Times New Roman" pitchFamily="18" charset="0"/>
                          <a:cs typeface="Times New Roman" pitchFamily="18" charset="0"/>
                        </a:rPr>
                        <a:t>Avantages </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Inconvénients</a:t>
                      </a:r>
                      <a:endParaRPr lang="fr-FR" b="1" dirty="0">
                        <a:latin typeface="Times New Roman" pitchFamily="18" charset="0"/>
                        <a:cs typeface="Times New Roman" pitchFamily="18" charset="0"/>
                      </a:endParaRPr>
                    </a:p>
                  </a:txBody>
                  <a:tcPr/>
                </a:tc>
              </a:tr>
              <a:tr h="370840">
                <a:tc>
                  <a:txBody>
                    <a:bodyPr/>
                    <a:lstStyle/>
                    <a:p>
                      <a:r>
                        <a:rPr lang="fr-FR" dirty="0" smtClean="0">
                          <a:latin typeface="Times New Roman" pitchFamily="18" charset="0"/>
                          <a:cs typeface="Times New Roman" pitchFamily="18" charset="0"/>
                        </a:rPr>
                        <a:t>Couverture large </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Possession</a:t>
                      </a:r>
                      <a:r>
                        <a:rPr lang="fr-FR" baseline="0" dirty="0" smtClean="0">
                          <a:latin typeface="Times New Roman" pitchFamily="18" charset="0"/>
                          <a:cs typeface="Times New Roman" pitchFamily="18" charset="0"/>
                        </a:rPr>
                        <a:t> d’une liste d‘adresses précise</a:t>
                      </a:r>
                      <a:endParaRPr lang="fr-FR" dirty="0">
                        <a:latin typeface="Times New Roman" pitchFamily="18" charset="0"/>
                        <a:cs typeface="Times New Roman" pitchFamily="18" charset="0"/>
                      </a:endParaRPr>
                    </a:p>
                  </a:txBody>
                  <a:tcPr/>
                </a:tc>
              </a:tr>
              <a:tr h="370840">
                <a:tc>
                  <a:txBody>
                    <a:bodyPr/>
                    <a:lstStyle/>
                    <a:p>
                      <a:r>
                        <a:rPr lang="fr-FR" dirty="0" smtClean="0">
                          <a:latin typeface="Times New Roman" pitchFamily="18" charset="0"/>
                          <a:cs typeface="Times New Roman" pitchFamily="18" charset="0"/>
                        </a:rPr>
                        <a:t>Atteinte de personnes éloignées</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Taux de réponse faible </a:t>
                      </a:r>
                      <a:endParaRPr lang="fr-FR" dirty="0">
                        <a:latin typeface="Times New Roman" pitchFamily="18" charset="0"/>
                        <a:cs typeface="Times New Roman" pitchFamily="18" charset="0"/>
                      </a:endParaRPr>
                    </a:p>
                  </a:txBody>
                  <a:tcPr/>
                </a:tc>
              </a:tr>
              <a:tr h="370840">
                <a:tc>
                  <a:txBody>
                    <a:bodyPr/>
                    <a:lstStyle/>
                    <a:p>
                      <a:r>
                        <a:rPr lang="fr-FR" dirty="0" smtClean="0">
                          <a:latin typeface="Times New Roman" pitchFamily="18" charset="0"/>
                          <a:cs typeface="Times New Roman" pitchFamily="18" charset="0"/>
                        </a:rPr>
                        <a:t>Anonymat</a:t>
                      </a:r>
                      <a:r>
                        <a:rPr lang="fr-FR" baseline="0"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Long temps de réponse </a:t>
                      </a:r>
                      <a:endParaRPr lang="fr-FR" dirty="0">
                        <a:latin typeface="Times New Roman" pitchFamily="18" charset="0"/>
                        <a:cs typeface="Times New Roman" pitchFamily="18" charset="0"/>
                      </a:endParaRPr>
                    </a:p>
                  </a:txBody>
                  <a:tcPr/>
                </a:tc>
              </a:tr>
              <a:tr h="370840">
                <a:tc>
                  <a:txBody>
                    <a:bodyPr/>
                    <a:lstStyle/>
                    <a:p>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Difficile dans le cas de produits très techniques</a:t>
                      </a:r>
                      <a:endParaRPr lang="fr-FR"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257800"/>
          </a:xfrm>
        </p:spPr>
        <p:txBody>
          <a:bodyPr>
            <a:normAutofit fontScale="32500" lnSpcReduction="20000"/>
          </a:bodyPr>
          <a:lstStyle/>
          <a:p>
            <a:pPr algn="ctr">
              <a:buNone/>
            </a:pPr>
            <a:r>
              <a:rPr lang="fr-FR" sz="7400" b="1" dirty="0" smtClean="0">
                <a:latin typeface="Times New Roman" pitchFamily="18" charset="0"/>
                <a:cs typeface="Times New Roman" pitchFamily="18" charset="0"/>
              </a:rPr>
              <a:t>Mode d’administration </a:t>
            </a:r>
          </a:p>
          <a:p>
            <a:pPr algn="just">
              <a:lnSpc>
                <a:spcPct val="170000"/>
              </a:lnSpc>
            </a:pPr>
            <a:r>
              <a:rPr lang="fr-FR" sz="5500" b="1" dirty="0" smtClean="0">
                <a:solidFill>
                  <a:srgbClr val="C00000"/>
                </a:solidFill>
                <a:latin typeface="Times New Roman" pitchFamily="18" charset="0"/>
                <a:cs typeface="Times New Roman" pitchFamily="18" charset="0"/>
              </a:rPr>
              <a:t>Par téléphone</a:t>
            </a:r>
            <a:r>
              <a:rPr lang="fr-FR" sz="5500" dirty="0" smtClean="0">
                <a:latin typeface="Times New Roman" pitchFamily="18" charset="0"/>
                <a:cs typeface="Times New Roman" pitchFamily="18" charset="0"/>
              </a:rPr>
              <a:t>: Aussi appelé CATI (</a:t>
            </a:r>
            <a:r>
              <a:rPr lang="fr-FR" sz="5500" dirty="0" err="1" smtClean="0">
                <a:latin typeface="Times New Roman" pitchFamily="18" charset="0"/>
                <a:cs typeface="Times New Roman" pitchFamily="18" charset="0"/>
              </a:rPr>
              <a:t>Computed</a:t>
            </a:r>
            <a:r>
              <a:rPr lang="fr-FR" sz="5500" dirty="0" smtClean="0">
                <a:latin typeface="Times New Roman" pitchFamily="18" charset="0"/>
                <a:cs typeface="Times New Roman" pitchFamily="18" charset="0"/>
              </a:rPr>
              <a:t>-</a:t>
            </a:r>
            <a:r>
              <a:rPr lang="fr-FR" sz="5500" dirty="0" err="1" smtClean="0">
                <a:latin typeface="Times New Roman" pitchFamily="18" charset="0"/>
                <a:cs typeface="Times New Roman" pitchFamily="18" charset="0"/>
              </a:rPr>
              <a:t>Assisted</a:t>
            </a:r>
            <a:r>
              <a:rPr lang="fr-FR" sz="5500" dirty="0" smtClean="0">
                <a:latin typeface="Times New Roman" pitchFamily="18" charset="0"/>
                <a:cs typeface="Times New Roman" pitchFamily="18" charset="0"/>
              </a:rPr>
              <a:t> </a:t>
            </a:r>
            <a:r>
              <a:rPr lang="fr-FR" sz="5500" dirty="0" err="1" smtClean="0">
                <a:latin typeface="Times New Roman" pitchFamily="18" charset="0"/>
                <a:cs typeface="Times New Roman" pitchFamily="18" charset="0"/>
              </a:rPr>
              <a:t>Telephone</a:t>
            </a:r>
            <a:r>
              <a:rPr lang="fr-FR" sz="5500" dirty="0" smtClean="0">
                <a:latin typeface="Times New Roman" pitchFamily="18" charset="0"/>
                <a:cs typeface="Times New Roman" pitchFamily="18" charset="0"/>
              </a:rPr>
              <a:t> </a:t>
            </a:r>
            <a:r>
              <a:rPr lang="fr-FR" sz="5500" dirty="0" err="1" smtClean="0">
                <a:latin typeface="Times New Roman" pitchFamily="18" charset="0"/>
                <a:cs typeface="Times New Roman" pitchFamily="18" charset="0"/>
              </a:rPr>
              <a:t>Interviewing</a:t>
            </a:r>
            <a:r>
              <a:rPr lang="fr-FR" sz="5500" dirty="0" smtClean="0">
                <a:latin typeface="Times New Roman" pitchFamily="18" charset="0"/>
                <a:cs typeface="Times New Roman" pitchFamily="18" charset="0"/>
              </a:rPr>
              <a:t>) dans le milieu des enquêtes et des analyses, ce mode d’administration est très apprécié lorsque la cible est large et étendue sur le territoire. L’</a:t>
            </a:r>
            <a:r>
              <a:rPr lang="fr-FR" sz="5500" dirty="0" err="1" smtClean="0">
                <a:latin typeface="Times New Roman" pitchFamily="18" charset="0"/>
                <a:cs typeface="Times New Roman" pitchFamily="18" charset="0"/>
              </a:rPr>
              <a:t>enqueteur</a:t>
            </a:r>
            <a:r>
              <a:rPr lang="fr-FR" sz="5500" dirty="0" smtClean="0">
                <a:latin typeface="Times New Roman" pitchFamily="18" charset="0"/>
                <a:cs typeface="Times New Roman" pitchFamily="18" charset="0"/>
              </a:rPr>
              <a:t> contacte une liste de profils, les interroge et inscrit directement les réponses sur l’ordinateur, dans le logiciel de traitement.</a:t>
            </a:r>
          </a:p>
          <a:p>
            <a:pPr algn="just">
              <a:lnSpc>
                <a:spcPct val="170000"/>
              </a:lnSpc>
            </a:pPr>
            <a:r>
              <a:rPr lang="fr-FR" sz="5500" dirty="0" smtClean="0">
                <a:latin typeface="Times New Roman" pitchFamily="18" charset="0"/>
                <a:cs typeface="Times New Roman" pitchFamily="18" charset="0"/>
              </a:rPr>
              <a:t>Dans ce cas d’administration, le questionnaire doit être court : moins de 20 questions. Les questions comme les réponses doivent être simples en compréhension et rapides.</a:t>
            </a:r>
          </a:p>
          <a:p>
            <a:pPr algn="just">
              <a:lnSpc>
                <a:spcPct val="170000"/>
              </a:lnSpc>
            </a:pPr>
            <a:r>
              <a:rPr lang="fr-FR" sz="5500" dirty="0" smtClean="0">
                <a:latin typeface="Times New Roman" pitchFamily="18" charset="0"/>
                <a:cs typeface="Times New Roman" pitchFamily="18" charset="0"/>
              </a:rPr>
              <a:t>Les retours sur investissement sont généralement très corrects et les coûts moyennement élevés. Il permet une enquête sur une grande zone géographique et un large échantillon.</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r>
              <a:rPr lang="fr-FR" b="1" dirty="0" smtClean="0">
                <a:latin typeface="Times New Roman" pitchFamily="18" charset="0"/>
                <a:cs typeface="Times New Roman" pitchFamily="18" charset="0"/>
              </a:rPr>
              <a:t>Mode d’administration</a:t>
            </a:r>
          </a:p>
          <a:p>
            <a:pPr algn="ctr">
              <a:buNone/>
            </a:pPr>
            <a:r>
              <a:rPr lang="fr-FR" b="1" dirty="0" smtClean="0">
                <a:solidFill>
                  <a:srgbClr val="C00000"/>
                </a:solidFill>
                <a:latin typeface="Times New Roman" pitchFamily="18" charset="0"/>
                <a:cs typeface="Times New Roman" pitchFamily="18" charset="0"/>
              </a:rPr>
              <a:t>Par téléphone</a:t>
            </a:r>
          </a:p>
          <a:p>
            <a:pPr algn="ctr">
              <a:buNone/>
            </a:pP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graphicFrame>
        <p:nvGraphicFramePr>
          <p:cNvPr id="5" name="Tableau 4"/>
          <p:cNvGraphicFramePr>
            <a:graphicFrameLocks noGrp="1"/>
          </p:cNvGraphicFramePr>
          <p:nvPr/>
        </p:nvGraphicFramePr>
        <p:xfrm>
          <a:off x="785786" y="2928934"/>
          <a:ext cx="7572428" cy="3576320"/>
        </p:xfrm>
        <a:graphic>
          <a:graphicData uri="http://schemas.openxmlformats.org/drawingml/2006/table">
            <a:tbl>
              <a:tblPr firstRow="1" bandRow="1">
                <a:tableStyleId>{5940675A-B579-460E-94D1-54222C63F5DA}</a:tableStyleId>
              </a:tblPr>
              <a:tblGrid>
                <a:gridCol w="3786214"/>
                <a:gridCol w="3786214"/>
              </a:tblGrid>
              <a:tr h="370840">
                <a:tc>
                  <a:txBody>
                    <a:bodyPr/>
                    <a:lstStyle/>
                    <a:p>
                      <a:pPr algn="ctr"/>
                      <a:r>
                        <a:rPr lang="fr-FR" b="1" dirty="0" smtClean="0">
                          <a:latin typeface="Times New Roman" pitchFamily="18" charset="0"/>
                          <a:cs typeface="Times New Roman" pitchFamily="18" charset="0"/>
                        </a:rPr>
                        <a:t>Avantages </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Inconvénients</a:t>
                      </a:r>
                      <a:endParaRPr lang="fr-FR" b="1" dirty="0">
                        <a:latin typeface="Times New Roman" pitchFamily="18" charset="0"/>
                        <a:cs typeface="Times New Roman" pitchFamily="18" charset="0"/>
                      </a:endParaRPr>
                    </a:p>
                  </a:txBody>
                  <a:tcPr/>
                </a:tc>
              </a:tr>
              <a:tr h="370840">
                <a:tc>
                  <a:txBody>
                    <a:bodyPr/>
                    <a:lstStyle/>
                    <a:p>
                      <a:r>
                        <a:rPr lang="fr-FR" dirty="0" smtClean="0">
                          <a:latin typeface="Times New Roman" pitchFamily="18" charset="0"/>
                          <a:cs typeface="Times New Roman" pitchFamily="18" charset="0"/>
                        </a:rPr>
                        <a:t>Large couverture</a:t>
                      </a:r>
                      <a:r>
                        <a:rPr lang="fr-FR" baseline="0" dirty="0" smtClean="0">
                          <a:latin typeface="Times New Roman" pitchFamily="18" charset="0"/>
                          <a:cs typeface="Times New Roman" pitchFamily="18" charset="0"/>
                        </a:rPr>
                        <a:t> géographique</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Se</a:t>
                      </a:r>
                      <a:r>
                        <a:rPr lang="fr-FR" baseline="0" dirty="0" smtClean="0">
                          <a:latin typeface="Times New Roman" pitchFamily="18" charset="0"/>
                          <a:cs typeface="Times New Roman" pitchFamily="18" charset="0"/>
                        </a:rPr>
                        <a:t> réduit aux répondants de l’annuaire</a:t>
                      </a:r>
                      <a:endParaRPr lang="fr-FR"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Meilleur</a:t>
                      </a:r>
                      <a:r>
                        <a:rPr lang="fr-FR" baseline="0"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rapport</a:t>
                      </a:r>
                      <a:r>
                        <a:rPr lang="fr-FR" baseline="0"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Fiabilité/Prix </a:t>
                      </a:r>
                    </a:p>
                    <a:p>
                      <a:endParaRPr lang="fr-FR"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La durée du questionnaire doit être limitée (&lt; à 20 min) </a:t>
                      </a:r>
                      <a:endParaRPr lang="fr-FR"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Taux de réponse élevé </a:t>
                      </a:r>
                    </a:p>
                    <a:p>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Quantité</a:t>
                      </a:r>
                      <a:r>
                        <a:rPr lang="fr-FR" baseline="0" dirty="0" smtClean="0">
                          <a:latin typeface="Times New Roman" pitchFamily="18" charset="0"/>
                          <a:cs typeface="Times New Roman" pitchFamily="18" charset="0"/>
                        </a:rPr>
                        <a:t> d’information limitée</a:t>
                      </a:r>
                      <a:endParaRPr lang="fr-FR"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Représentativité de l’échantillon contrôlée et assurée</a:t>
                      </a:r>
                    </a:p>
                    <a:p>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Couteux</a:t>
                      </a:r>
                      <a:r>
                        <a:rPr lang="fr-FR" baseline="0" dirty="0" smtClean="0">
                          <a:latin typeface="Times New Roman" pitchFamily="18" charset="0"/>
                          <a:cs typeface="Times New Roman" pitchFamily="18" charset="0"/>
                        </a:rPr>
                        <a:t> pour les appels à l’international</a:t>
                      </a:r>
                      <a:endParaRPr lang="fr-FR"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Application</a:t>
                      </a:r>
                      <a:r>
                        <a:rPr lang="fr-FR" baseline="0" dirty="0" smtClean="0">
                          <a:latin typeface="Times New Roman" pitchFamily="18" charset="0"/>
                          <a:cs typeface="Times New Roman" pitchFamily="18" charset="0"/>
                        </a:rPr>
                        <a:t> difficile pour des produits de haute technicité</a:t>
                      </a:r>
                      <a:endParaRPr lang="fr-FR"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algn="ctr">
              <a:buNone/>
            </a:pPr>
            <a:r>
              <a:rPr lang="fr-FR" b="1" dirty="0" smtClean="0">
                <a:latin typeface="Times New Roman" pitchFamily="18" charset="0"/>
                <a:cs typeface="Times New Roman" pitchFamily="18" charset="0"/>
              </a:rPr>
              <a:t>Mode d’administration</a:t>
            </a:r>
          </a:p>
          <a:p>
            <a:pPr algn="just">
              <a:lnSpc>
                <a:spcPct val="150000"/>
              </a:lnSpc>
            </a:pPr>
            <a:r>
              <a:rPr lang="fr-FR" sz="2200" b="1" dirty="0" smtClean="0">
                <a:solidFill>
                  <a:srgbClr val="C00000"/>
                </a:solidFill>
                <a:latin typeface="Times New Roman" pitchFamily="18" charset="0"/>
                <a:cs typeface="Times New Roman" pitchFamily="18" charset="0"/>
              </a:rPr>
              <a:t>Face à face</a:t>
            </a:r>
            <a:r>
              <a:rPr lang="fr-FR" sz="2200" dirty="0" smtClean="0">
                <a:latin typeface="Times New Roman" pitchFamily="18" charset="0"/>
                <a:cs typeface="Times New Roman" pitchFamily="18" charset="0"/>
              </a:rPr>
              <a:t>: Ce mode d’administration nécessite d’aller à la rencontre des individus visés, soit chez eux (à leur domicile, avec une prise de rendez-vous préalable), soit dans la rue, soit à la sortie d’un magasin.</a:t>
            </a:r>
          </a:p>
          <a:p>
            <a:pPr algn="just">
              <a:lnSpc>
                <a:spcPct val="150000"/>
              </a:lnSpc>
            </a:pPr>
            <a:r>
              <a:rPr lang="fr-FR" sz="2200" dirty="0" smtClean="0">
                <a:latin typeface="Times New Roman" pitchFamily="18" charset="0"/>
                <a:cs typeface="Times New Roman" pitchFamily="18" charset="0"/>
              </a:rPr>
              <a:t>Elles sont préconisées pour l’administration d’un questionnaire à une population très ciblée. le face à face est l’occasion d’échanger avec l’interviewé, de diffuser de l’information et de recueillir un ressenti, une matière « qualitative ». </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ENQUETE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
        <p:nvSpPr>
          <p:cNvPr id="5" name="Espace réservé du contenu 2"/>
          <p:cNvSpPr txBox="1">
            <a:spLocks/>
          </p:cNvSpPr>
          <p:nvPr/>
        </p:nvSpPr>
        <p:spPr>
          <a:xfrm>
            <a:off x="457200" y="1600200"/>
            <a:ext cx="8229600" cy="447200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				</a:t>
            </a:r>
            <a:r>
              <a:rPr kumimoji="0" lang="fr-FR" sz="3200" b="1"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rPr>
              <a:t>   </a:t>
            </a:r>
            <a:r>
              <a:rPr kumimoji="0" lang="fr-FR" sz="6700" b="1"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rPr>
              <a:t>Recensement </a:t>
            </a:r>
            <a:endParaRPr kumimoji="0" lang="fr-FR" sz="3200" b="1"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endParaRPr>
          </a:p>
          <a:p>
            <a:pPr marL="342900" lvl="0" indent="-342900" algn="just">
              <a:lnSpc>
                <a:spcPct val="170000"/>
              </a:lnSpc>
              <a:spcBef>
                <a:spcPct val="20000"/>
              </a:spcBef>
              <a:buFont typeface="Arial" pitchFamily="34" charset="0"/>
              <a:buChar char="•"/>
            </a:pPr>
            <a:r>
              <a:rPr lang="fr-FR" sz="4200" dirty="0">
                <a:latin typeface="Times New Roman" pitchFamily="18" charset="0"/>
                <a:cs typeface="Times New Roman" pitchFamily="18" charset="0"/>
              </a:rPr>
              <a:t>Le recensement consiste en un comptage systématique de la population vivant sur un territoire donné, à une date donnée</a:t>
            </a:r>
            <a:r>
              <a:rPr lang="fr-FR" sz="4200" dirty="0" smtClean="0">
                <a:latin typeface="Times New Roman" pitchFamily="18" charset="0"/>
                <a:cs typeface="Times New Roman" pitchFamily="18" charset="0"/>
              </a:rPr>
              <a:t>.</a:t>
            </a:r>
          </a:p>
          <a:p>
            <a:pPr marL="342900" lvl="0" indent="-342900" algn="just">
              <a:lnSpc>
                <a:spcPct val="170000"/>
              </a:lnSpc>
              <a:spcBef>
                <a:spcPct val="20000"/>
              </a:spcBef>
              <a:buFont typeface="Arial" pitchFamily="34" charset="0"/>
              <a:buChar char="•"/>
            </a:pPr>
            <a:r>
              <a:rPr lang="fr-FR" sz="4200" dirty="0" smtClean="0">
                <a:latin typeface="Times New Roman" pitchFamily="18" charset="0"/>
                <a:cs typeface="Times New Roman" pitchFamily="18" charset="0"/>
              </a:rPr>
              <a:t>Tous </a:t>
            </a:r>
            <a:r>
              <a:rPr lang="fr-FR" sz="4200" dirty="0">
                <a:latin typeface="Times New Roman" pitchFamily="18" charset="0"/>
                <a:cs typeface="Times New Roman" pitchFamily="18" charset="0"/>
              </a:rPr>
              <a:t>les habitants remplissent un bulletin dont l’exploitation statistique permet de connaître les caractéristiques de la population (sexe, âge, profession, conditions de logement, lieux de travail ou d’études) pour des ensembles géographiques variés : quartiers, communes</a:t>
            </a:r>
            <a:r>
              <a:rPr lang="fr-FR" sz="4200" dirty="0" smtClean="0">
                <a:latin typeface="Times New Roman" pitchFamily="18" charset="0"/>
                <a:cs typeface="Times New Roman" pitchFamily="18" charset="0"/>
              </a:rPr>
              <a:t>…</a:t>
            </a:r>
          </a:p>
          <a:p>
            <a:pPr marL="342900" lvl="0" indent="-342900" algn="just">
              <a:lnSpc>
                <a:spcPct val="170000"/>
              </a:lnSpc>
              <a:spcBef>
                <a:spcPct val="20000"/>
              </a:spcBef>
              <a:buFont typeface="Arial" pitchFamily="34" charset="0"/>
              <a:buChar char="•"/>
            </a:pPr>
            <a:r>
              <a:rPr lang="fr-FR" sz="4200" dirty="0">
                <a:latin typeface="Times New Roman" pitchFamily="18" charset="0"/>
                <a:cs typeface="Times New Roman" pitchFamily="18" charset="0"/>
              </a:rPr>
              <a:t>Le recensement permet de déterminer les besoins de la population en termes d’équipements collectifs : crèches, hôpitaux, transports publics…</a:t>
            </a:r>
            <a:endParaRPr kumimoji="0" lang="fr-FR" sz="42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r>
              <a:rPr lang="fr-FR" b="1" dirty="0" smtClean="0">
                <a:latin typeface="Times New Roman" pitchFamily="18" charset="0"/>
                <a:cs typeface="Times New Roman" pitchFamily="18" charset="0"/>
              </a:rPr>
              <a:t>Mode d’administration</a:t>
            </a:r>
          </a:p>
          <a:p>
            <a:pPr algn="ctr">
              <a:buNone/>
            </a:pPr>
            <a:r>
              <a:rPr lang="fr-FR" sz="2800" b="1" dirty="0" smtClean="0">
                <a:solidFill>
                  <a:srgbClr val="C00000"/>
                </a:solidFill>
                <a:latin typeface="Times New Roman" pitchFamily="18" charset="0"/>
                <a:cs typeface="Times New Roman" pitchFamily="18" charset="0"/>
              </a:rPr>
              <a:t>Face à face</a:t>
            </a:r>
            <a:endParaRPr lang="fr-FR" sz="2800"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graphicFrame>
        <p:nvGraphicFramePr>
          <p:cNvPr id="5" name="Tableau 4"/>
          <p:cNvGraphicFramePr>
            <a:graphicFrameLocks noGrp="1"/>
          </p:cNvGraphicFramePr>
          <p:nvPr/>
        </p:nvGraphicFramePr>
        <p:xfrm>
          <a:off x="785786" y="2928934"/>
          <a:ext cx="7572428" cy="2931160"/>
        </p:xfrm>
        <a:graphic>
          <a:graphicData uri="http://schemas.openxmlformats.org/drawingml/2006/table">
            <a:tbl>
              <a:tblPr firstRow="1" bandRow="1">
                <a:tableStyleId>{5940675A-B579-460E-94D1-54222C63F5DA}</a:tableStyleId>
              </a:tblPr>
              <a:tblGrid>
                <a:gridCol w="3786214"/>
                <a:gridCol w="3786214"/>
              </a:tblGrid>
              <a:tr h="370840">
                <a:tc>
                  <a:txBody>
                    <a:bodyPr/>
                    <a:lstStyle/>
                    <a:p>
                      <a:pPr algn="ctr"/>
                      <a:r>
                        <a:rPr lang="fr-FR" b="1" dirty="0" smtClean="0">
                          <a:latin typeface="Times New Roman" pitchFamily="18" charset="0"/>
                          <a:cs typeface="Times New Roman" pitchFamily="18" charset="0"/>
                        </a:rPr>
                        <a:t>Avantages </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Inconvénients</a:t>
                      </a:r>
                      <a:endParaRPr lang="fr-FR" b="1" dirty="0">
                        <a:latin typeface="Times New Roman" pitchFamily="18" charset="0"/>
                        <a:cs typeface="Times New Roman" pitchFamily="18" charset="0"/>
                      </a:endParaRPr>
                    </a:p>
                  </a:txBody>
                  <a:tcPr/>
                </a:tc>
              </a:tr>
              <a:tr h="370840">
                <a:tc>
                  <a:txBody>
                    <a:bodyPr/>
                    <a:lstStyle/>
                    <a:p>
                      <a:r>
                        <a:rPr lang="fr-FR" dirty="0" smtClean="0">
                          <a:latin typeface="Times New Roman" pitchFamily="18" charset="0"/>
                          <a:cs typeface="Times New Roman" pitchFamily="18" charset="0"/>
                        </a:rPr>
                        <a:t>Recueil d’informations supplémentaires (exemple du gestuel)</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Nécessite un délai important en ce qui concerne le recueil de données</a:t>
                      </a:r>
                      <a:endParaRPr lang="fr-FR"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Utilisation</a:t>
                      </a:r>
                      <a:r>
                        <a:rPr lang="fr-FR" baseline="0"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d’aides visuelles</a:t>
                      </a:r>
                    </a:p>
                    <a:p>
                      <a:endParaRPr lang="fr-FR"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Absence d’anonymat qui peut entrainer des réticences à répondre </a:t>
                      </a:r>
                      <a:endParaRPr lang="fr-FR"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Obtention d’informations plus précises</a:t>
                      </a:r>
                    </a:p>
                    <a:p>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Méthode couteuse</a:t>
                      </a:r>
                      <a:r>
                        <a:rPr lang="fr-FR" baseline="0" dirty="0" smtClean="0">
                          <a:latin typeface="Times New Roman" pitchFamily="18" charset="0"/>
                          <a:cs typeface="Times New Roman" pitchFamily="18" charset="0"/>
                        </a:rPr>
                        <a:t> (déplacements, logistique…)</a:t>
                      </a:r>
                      <a:endParaRPr lang="fr-FR"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Possibilité d’administrer des questionnaires de longue durée </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Les commentaires des</a:t>
                      </a:r>
                      <a:r>
                        <a:rPr lang="fr-FR" baseline="0" dirty="0" smtClean="0">
                          <a:latin typeface="Times New Roman" pitchFamily="18" charset="0"/>
                          <a:cs typeface="Times New Roman" pitchFamily="18" charset="0"/>
                        </a:rPr>
                        <a:t> enquêteurs peuvent influencer les répondants</a:t>
                      </a:r>
                      <a:endParaRPr lang="fr-FR"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257800"/>
          </a:xfrm>
        </p:spPr>
        <p:txBody>
          <a:bodyPr>
            <a:normAutofit fontScale="62500" lnSpcReduction="20000"/>
          </a:bodyPr>
          <a:lstStyle/>
          <a:p>
            <a:pPr algn="ctr">
              <a:buNone/>
            </a:pPr>
            <a:r>
              <a:rPr lang="fr-FR" sz="3800" b="1" dirty="0" smtClean="0">
                <a:latin typeface="Times New Roman" pitchFamily="18" charset="0"/>
                <a:cs typeface="Times New Roman" pitchFamily="18" charset="0"/>
              </a:rPr>
              <a:t>Mode d’administration</a:t>
            </a:r>
          </a:p>
          <a:p>
            <a:pPr algn="just">
              <a:lnSpc>
                <a:spcPct val="170000"/>
              </a:lnSpc>
            </a:pPr>
            <a:r>
              <a:rPr lang="fr-FR" sz="3100" b="1" dirty="0" smtClean="0">
                <a:solidFill>
                  <a:srgbClr val="C00000"/>
                </a:solidFill>
                <a:latin typeface="Times New Roman" pitchFamily="18" charset="0"/>
                <a:cs typeface="Times New Roman" pitchFamily="18" charset="0"/>
              </a:rPr>
              <a:t>Par internet : </a:t>
            </a:r>
            <a:r>
              <a:rPr lang="fr-FR" sz="3100" dirty="0" smtClean="0">
                <a:latin typeface="Times New Roman" pitchFamily="18" charset="0"/>
                <a:cs typeface="Times New Roman" pitchFamily="18" charset="0"/>
              </a:rPr>
              <a:t>Le recours à internet pour la mise en place d’un questionnaire est un moyen efficace pour interroger un grand nombre d’individus à un coût peu élevé. Les répondants ont à leur disposition un support visuel ce qui permet d’utiliser certains types de questions comme les échelles de mesure, des photos ou des schémas.</a:t>
            </a:r>
          </a:p>
          <a:p>
            <a:pPr algn="just">
              <a:lnSpc>
                <a:spcPct val="170000"/>
              </a:lnSpc>
            </a:pPr>
            <a:r>
              <a:rPr lang="fr-FR" sz="3100" dirty="0" smtClean="0">
                <a:latin typeface="Times New Roman" pitchFamily="18" charset="0"/>
                <a:cs typeface="Times New Roman" pitchFamily="18" charset="0"/>
              </a:rPr>
              <a:t>Le recours à internet permet de diminuer le nombre de réponses de façade. On répondra plus facilement à une question en cochant une case qu’en face à face ou par téléphone à un enquêteur. Cependant, l’absence d’enquêteur offre la possibilité de choisir de ne pas répondre à une question. C’est pourquoi les questionnaires en ligne permettent de rendre certaines réponses obligatoires.</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TECHNIQUES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62500" lnSpcReduction="20000"/>
          </a:bodyPr>
          <a:lstStyle/>
          <a:p>
            <a:pPr algn="ctr">
              <a:buNone/>
            </a:pPr>
            <a:r>
              <a:rPr lang="fr-FR" sz="4500" b="1" dirty="0" smtClean="0">
                <a:latin typeface="Times New Roman" pitchFamily="18" charset="0"/>
                <a:cs typeface="Times New Roman" pitchFamily="18" charset="0"/>
              </a:rPr>
              <a:t>Mode d’administration</a:t>
            </a:r>
          </a:p>
          <a:p>
            <a:pPr algn="just">
              <a:lnSpc>
                <a:spcPct val="170000"/>
              </a:lnSpc>
              <a:buNone/>
            </a:pPr>
            <a:r>
              <a:rPr lang="fr-FR" dirty="0" smtClean="0">
                <a:latin typeface="Times New Roman" pitchFamily="18" charset="0"/>
                <a:cs typeface="Times New Roman" pitchFamily="18" charset="0"/>
              </a:rPr>
              <a:t>L’utilisation d’internet offre plusieurs modes de diffusion :</a:t>
            </a:r>
          </a:p>
          <a:p>
            <a:pPr algn="just">
              <a:lnSpc>
                <a:spcPct val="170000"/>
              </a:lnSpc>
            </a:pPr>
            <a:r>
              <a:rPr lang="fr-FR" dirty="0" smtClean="0">
                <a:latin typeface="Times New Roman" pitchFamily="18" charset="0"/>
                <a:cs typeface="Times New Roman" pitchFamily="18" charset="0"/>
              </a:rPr>
              <a:t>par email : une solution d’</a:t>
            </a:r>
            <a:r>
              <a:rPr lang="fr-FR" dirty="0" err="1" smtClean="0">
                <a:latin typeface="Times New Roman" pitchFamily="18" charset="0"/>
                <a:cs typeface="Times New Roman" pitchFamily="18" charset="0"/>
              </a:rPr>
              <a:t>emailing</a:t>
            </a:r>
            <a:r>
              <a:rPr lang="fr-FR" dirty="0" smtClean="0">
                <a:latin typeface="Times New Roman" pitchFamily="18" charset="0"/>
                <a:cs typeface="Times New Roman" pitchFamily="18" charset="0"/>
              </a:rPr>
              <a:t> est intégrée à la solution internet. On pourra ainsi connaître l’identité des répondants. Cependant, il est possible de rendre le questionnaire anonyme.</a:t>
            </a:r>
          </a:p>
          <a:p>
            <a:pPr algn="just">
              <a:lnSpc>
                <a:spcPct val="170000"/>
              </a:lnSpc>
            </a:pPr>
            <a:r>
              <a:rPr lang="fr-FR" dirty="0" smtClean="0">
                <a:latin typeface="Times New Roman" pitchFamily="18" charset="0"/>
                <a:cs typeface="Times New Roman" pitchFamily="18" charset="0"/>
              </a:rPr>
              <a:t>sur les réseaux sociaux : l’utilisation d’un lien web permet de diffuser le questionnaire sur les réseaux sociaux tel que </a:t>
            </a:r>
            <a:r>
              <a:rPr lang="fr-FR" dirty="0" err="1" smtClean="0">
                <a:latin typeface="Times New Roman" pitchFamily="18" charset="0"/>
                <a:cs typeface="Times New Roman" pitchFamily="18" charset="0"/>
              </a:rPr>
              <a:t>Facebook</a:t>
            </a:r>
            <a:r>
              <a:rPr lang="fr-FR" dirty="0" smtClean="0">
                <a:latin typeface="Times New Roman" pitchFamily="18" charset="0"/>
                <a:cs typeface="Times New Roman" pitchFamily="18" charset="0"/>
              </a:rPr>
              <a:t> ou </a:t>
            </a:r>
            <a:r>
              <a:rPr lang="fr-FR" dirty="0" err="1" smtClean="0">
                <a:latin typeface="Times New Roman" pitchFamily="18" charset="0"/>
                <a:cs typeface="Times New Roman" pitchFamily="18" charset="0"/>
              </a:rPr>
              <a:t>Twitter</a:t>
            </a:r>
            <a:r>
              <a:rPr lang="fr-FR" dirty="0" smtClean="0">
                <a:latin typeface="Times New Roman" pitchFamily="18" charset="0"/>
                <a:cs typeface="Times New Roman" pitchFamily="18" charset="0"/>
              </a:rPr>
              <a:t>.</a:t>
            </a:r>
          </a:p>
          <a:p>
            <a:pPr algn="just">
              <a:lnSpc>
                <a:spcPct val="170000"/>
              </a:lnSpc>
            </a:pPr>
            <a:r>
              <a:rPr lang="fr-FR" dirty="0" smtClean="0">
                <a:latin typeface="Times New Roman" pitchFamily="18" charset="0"/>
                <a:cs typeface="Times New Roman" pitchFamily="18" charset="0"/>
              </a:rPr>
              <a:t>Site internet, Google </a:t>
            </a:r>
            <a:r>
              <a:rPr lang="fr-FR" dirty="0" err="1" smtClean="0">
                <a:latin typeface="Times New Roman" pitchFamily="18" charset="0"/>
                <a:cs typeface="Times New Roman" pitchFamily="18" charset="0"/>
              </a:rPr>
              <a:t>Forms</a:t>
            </a:r>
            <a:r>
              <a:rPr lang="fr-FR" dirty="0" smtClean="0">
                <a:latin typeface="Times New Roman" pitchFamily="18" charset="0"/>
                <a:cs typeface="Times New Roman" pitchFamily="18" charset="0"/>
              </a:rPr>
              <a:t>….</a:t>
            </a:r>
          </a:p>
          <a:p>
            <a:pPr algn="just">
              <a:lnSpc>
                <a:spcPct val="170000"/>
              </a:lnSpc>
              <a:buNone/>
            </a:pPr>
            <a:endParaRPr lang="fr-FR" sz="2100" dirty="0" smtClean="0">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r>
              <a:rPr lang="fr-FR" b="1" dirty="0" smtClean="0">
                <a:latin typeface="Times New Roman" pitchFamily="18" charset="0"/>
                <a:cs typeface="Times New Roman" pitchFamily="18" charset="0"/>
              </a:rPr>
              <a:t>Mode d’administration</a:t>
            </a:r>
          </a:p>
          <a:p>
            <a:pPr algn="ctr">
              <a:buNone/>
            </a:pPr>
            <a:r>
              <a:rPr lang="fr-FR" b="1" dirty="0" smtClean="0">
                <a:solidFill>
                  <a:srgbClr val="C00000"/>
                </a:solidFill>
                <a:latin typeface="Times New Roman" pitchFamily="18" charset="0"/>
                <a:cs typeface="Times New Roman" pitchFamily="18" charset="0"/>
              </a:rPr>
              <a:t>Par internet</a:t>
            </a:r>
            <a:endParaRPr lang="fr-FR" dirty="0" smtClean="0"/>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defRPr/>
            </a:pPr>
            <a:r>
              <a:rPr lang="fr-FR" sz="4000" b="1" dirty="0" smtClean="0">
                <a:solidFill>
                  <a:srgbClr val="C00000"/>
                </a:solidFill>
                <a:latin typeface="Constantia" pitchFamily="18" charset="0"/>
              </a:rPr>
              <a:t>TECHNIQUE D’UNE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r>
              <a:rPr kumimoji="0" lang="fr-FR" sz="4000" b="1" i="0" u="none" strike="noStrike" kern="1200" cap="none" spc="0" normalizeH="0" noProof="0" dirty="0" smtClean="0">
                <a:ln>
                  <a:noFill/>
                </a:ln>
                <a:solidFill>
                  <a:srgbClr val="C00000"/>
                </a:solidFill>
                <a:effectLst/>
                <a:uLnTx/>
                <a:uFillTx/>
                <a:latin typeface="Constantia" pitchFamily="18" charset="0"/>
                <a:ea typeface="+mn-ea"/>
                <a:cs typeface="+mn-cs"/>
              </a:rPr>
              <a:t> QUANTITATIVE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graphicFrame>
        <p:nvGraphicFramePr>
          <p:cNvPr id="5" name="Tableau 4"/>
          <p:cNvGraphicFramePr>
            <a:graphicFrameLocks noGrp="1"/>
          </p:cNvGraphicFramePr>
          <p:nvPr/>
        </p:nvGraphicFramePr>
        <p:xfrm>
          <a:off x="785786" y="2928934"/>
          <a:ext cx="7572428" cy="2931160"/>
        </p:xfrm>
        <a:graphic>
          <a:graphicData uri="http://schemas.openxmlformats.org/drawingml/2006/table">
            <a:tbl>
              <a:tblPr firstRow="1" bandRow="1">
                <a:tableStyleId>{5940675A-B579-460E-94D1-54222C63F5DA}</a:tableStyleId>
              </a:tblPr>
              <a:tblGrid>
                <a:gridCol w="3786214"/>
                <a:gridCol w="3786214"/>
              </a:tblGrid>
              <a:tr h="370840">
                <a:tc>
                  <a:txBody>
                    <a:bodyPr/>
                    <a:lstStyle/>
                    <a:p>
                      <a:pPr algn="ctr"/>
                      <a:r>
                        <a:rPr lang="fr-FR" b="1" dirty="0" smtClean="0">
                          <a:latin typeface="Times New Roman" pitchFamily="18" charset="0"/>
                          <a:cs typeface="Times New Roman" pitchFamily="18" charset="0"/>
                        </a:rPr>
                        <a:t>Avantages </a:t>
                      </a:r>
                      <a:endParaRPr lang="fr-FR" b="1" dirty="0">
                        <a:latin typeface="Times New Roman" pitchFamily="18" charset="0"/>
                        <a:cs typeface="Times New Roman" pitchFamily="18" charset="0"/>
                      </a:endParaRPr>
                    </a:p>
                  </a:txBody>
                  <a:tcPr/>
                </a:tc>
                <a:tc>
                  <a:txBody>
                    <a:bodyPr/>
                    <a:lstStyle/>
                    <a:p>
                      <a:pPr algn="ctr"/>
                      <a:r>
                        <a:rPr lang="fr-FR" b="1" dirty="0" smtClean="0">
                          <a:latin typeface="Times New Roman" pitchFamily="18" charset="0"/>
                          <a:cs typeface="Times New Roman" pitchFamily="18" charset="0"/>
                        </a:rPr>
                        <a:t>Inconvénients</a:t>
                      </a:r>
                      <a:endParaRPr lang="fr-FR" b="1" dirty="0">
                        <a:latin typeface="Times New Roman" pitchFamily="18" charset="0"/>
                        <a:cs typeface="Times New Roman" pitchFamily="18" charset="0"/>
                      </a:endParaRPr>
                    </a:p>
                  </a:txBody>
                  <a:tcPr/>
                </a:tc>
              </a:tr>
              <a:tr h="370840">
                <a:tc>
                  <a:txBody>
                    <a:bodyPr/>
                    <a:lstStyle/>
                    <a:p>
                      <a:r>
                        <a:rPr lang="fr-FR" dirty="0" smtClean="0">
                          <a:latin typeface="Times New Roman" pitchFamily="18" charset="0"/>
                          <a:cs typeface="Times New Roman" pitchFamily="18" charset="0"/>
                        </a:rPr>
                        <a:t>Les coûts de recueil des données sont réduits. </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Obtention</a:t>
                      </a:r>
                      <a:r>
                        <a:rPr lang="fr-FR" baseline="0" dirty="0" smtClean="0">
                          <a:latin typeface="Times New Roman" pitchFamily="18" charset="0"/>
                          <a:cs typeface="Times New Roman" pitchFamily="18" charset="0"/>
                        </a:rPr>
                        <a:t> d’un</a:t>
                      </a:r>
                      <a:r>
                        <a:rPr lang="fr-FR" dirty="0" smtClean="0">
                          <a:latin typeface="Times New Roman" pitchFamily="18" charset="0"/>
                          <a:cs typeface="Times New Roman" pitchFamily="18" charset="0"/>
                        </a:rPr>
                        <a:t> fichier d’adresses mails pertinent</a:t>
                      </a:r>
                      <a:endParaRPr lang="fr-FR"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Couverture</a:t>
                      </a:r>
                      <a:r>
                        <a:rPr lang="fr-FR" baseline="0" dirty="0" smtClean="0">
                          <a:latin typeface="Times New Roman" pitchFamily="18" charset="0"/>
                          <a:cs typeface="Times New Roman" pitchFamily="18" charset="0"/>
                        </a:rPr>
                        <a:t> mondiale</a:t>
                      </a:r>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Mauvaise représentativité </a:t>
                      </a:r>
                      <a:endParaRPr lang="fr-FR"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itchFamily="18" charset="0"/>
                          <a:cs typeface="Times New Roman" pitchFamily="18" charset="0"/>
                        </a:rPr>
                        <a:t>Aides visuelles</a:t>
                      </a:r>
                      <a:r>
                        <a:rPr lang="fr-FR" baseline="0" dirty="0" smtClean="0">
                          <a:latin typeface="Times New Roman" pitchFamily="18" charset="0"/>
                          <a:cs typeface="Times New Roman" pitchFamily="18" charset="0"/>
                        </a:rPr>
                        <a:t> (images,…)</a:t>
                      </a:r>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Contact impersonnel</a:t>
                      </a:r>
                      <a:r>
                        <a:rPr lang="fr-FR" baseline="0"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Faible contrôle de l’identité</a:t>
                      </a:r>
                      <a:r>
                        <a:rPr lang="fr-FR" baseline="0" dirty="0" smtClean="0">
                          <a:latin typeface="Times New Roman" pitchFamily="18" charset="0"/>
                          <a:cs typeface="Times New Roman" pitchFamily="18" charset="0"/>
                        </a:rPr>
                        <a:t> des répondants</a:t>
                      </a:r>
                      <a:endParaRPr lang="fr-FR"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285720" y="3286124"/>
            <a:ext cx="1643074"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solidFill>
                  <a:schemeClr val="tx1"/>
                </a:solidFill>
              </a:rPr>
              <a:t>Phase préliminaire</a:t>
            </a:r>
            <a:endParaRPr lang="fr-FR" b="1" dirty="0">
              <a:solidFill>
                <a:schemeClr val="tx1"/>
              </a:solidFill>
            </a:endParaRPr>
          </a:p>
        </p:txBody>
      </p:sp>
      <p:sp>
        <p:nvSpPr>
          <p:cNvPr id="6" name="ZoneTexte 5"/>
          <p:cNvSpPr txBox="1"/>
          <p:nvPr/>
        </p:nvSpPr>
        <p:spPr>
          <a:xfrm>
            <a:off x="2428860" y="3286124"/>
            <a:ext cx="1643074"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solidFill>
                  <a:schemeClr val="tx1"/>
                </a:solidFill>
              </a:rPr>
              <a:t>Phase de planification </a:t>
            </a:r>
            <a:endParaRPr lang="fr-FR" b="1" dirty="0">
              <a:solidFill>
                <a:schemeClr val="tx1"/>
              </a:solidFill>
            </a:endParaRPr>
          </a:p>
        </p:txBody>
      </p:sp>
      <p:sp>
        <p:nvSpPr>
          <p:cNvPr id="7" name="ZoneTexte 6"/>
          <p:cNvSpPr txBox="1"/>
          <p:nvPr/>
        </p:nvSpPr>
        <p:spPr>
          <a:xfrm>
            <a:off x="4714876" y="3286124"/>
            <a:ext cx="1643074"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solidFill>
                  <a:schemeClr val="tx1"/>
                </a:solidFill>
              </a:rPr>
              <a:t>Phase de réalisation </a:t>
            </a:r>
            <a:endParaRPr lang="fr-FR" b="1" dirty="0">
              <a:solidFill>
                <a:schemeClr val="tx1"/>
              </a:solidFill>
            </a:endParaRPr>
          </a:p>
        </p:txBody>
      </p:sp>
      <p:sp>
        <p:nvSpPr>
          <p:cNvPr id="8" name="ZoneTexte 7"/>
          <p:cNvSpPr txBox="1"/>
          <p:nvPr/>
        </p:nvSpPr>
        <p:spPr>
          <a:xfrm>
            <a:off x="7000892" y="3286124"/>
            <a:ext cx="1643074" cy="715089"/>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solidFill>
                  <a:schemeClr val="tx1"/>
                </a:solidFill>
              </a:rPr>
              <a:t>Phase  de finalisation </a:t>
            </a:r>
            <a:endParaRPr lang="fr-FR" b="1" dirty="0">
              <a:solidFill>
                <a:schemeClr val="tx1"/>
              </a:solidFill>
            </a:endParaRPr>
          </a:p>
        </p:txBody>
      </p:sp>
      <p:sp>
        <p:nvSpPr>
          <p:cNvPr id="9" name="Flèche droite 8"/>
          <p:cNvSpPr/>
          <p:nvPr/>
        </p:nvSpPr>
        <p:spPr>
          <a:xfrm>
            <a:off x="2000232" y="3571876"/>
            <a:ext cx="357190" cy="214314"/>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Flèche droite 9"/>
          <p:cNvSpPr/>
          <p:nvPr/>
        </p:nvSpPr>
        <p:spPr>
          <a:xfrm>
            <a:off x="4214810" y="3571876"/>
            <a:ext cx="357190" cy="214314"/>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2" name="Flèche droite 11"/>
          <p:cNvSpPr/>
          <p:nvPr/>
        </p:nvSpPr>
        <p:spPr>
          <a:xfrm>
            <a:off x="6500826" y="3571876"/>
            <a:ext cx="357190" cy="214314"/>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43050"/>
            <a:ext cx="8229600" cy="5000660"/>
          </a:xfrm>
        </p:spPr>
        <p:txBody>
          <a:bodyPr>
            <a:normAutofit fontScale="25000" lnSpcReduction="20000"/>
          </a:bodyPr>
          <a:lstStyle/>
          <a:p>
            <a:pPr algn="ctr">
              <a:buNone/>
            </a:pPr>
            <a:r>
              <a:rPr lang="fr-FR" sz="11200" b="1" dirty="0" smtClean="0">
                <a:latin typeface="Times New Roman" pitchFamily="18" charset="0"/>
                <a:cs typeface="Times New Roman" pitchFamily="18" charset="0"/>
              </a:rPr>
              <a:t>1.Phase préliminaire </a:t>
            </a:r>
          </a:p>
          <a:p>
            <a:pPr>
              <a:buNone/>
            </a:pPr>
            <a:r>
              <a:rPr lang="fr-FR" sz="8000" b="1" dirty="0" smtClean="0">
                <a:solidFill>
                  <a:srgbClr val="C00000"/>
                </a:solidFill>
                <a:latin typeface="Times New Roman" pitchFamily="18" charset="0"/>
                <a:cs typeface="Times New Roman" pitchFamily="18" charset="0"/>
              </a:rPr>
              <a:t>Détermination de l’objet et de la question d’étude </a:t>
            </a:r>
          </a:p>
          <a:p>
            <a:pPr algn="just">
              <a:lnSpc>
                <a:spcPct val="160000"/>
              </a:lnSpc>
            </a:pPr>
            <a:r>
              <a:rPr lang="fr-FR" sz="7200" dirty="0" smtClean="0">
                <a:latin typeface="Times New Roman" pitchFamily="18" charset="0"/>
                <a:cs typeface="Times New Roman" pitchFamily="18" charset="0"/>
              </a:rPr>
              <a:t>La première phase est de déterminer son objet d’étude. Il s’agit de définir sur « quoi»  porte l’enquête, quelle est l’intention sous-jacente. (</a:t>
            </a:r>
            <a:r>
              <a:rPr lang="fr-FR" sz="7200" i="1" dirty="0" smtClean="0">
                <a:latin typeface="Times New Roman" pitchFamily="18" charset="0"/>
                <a:cs typeface="Times New Roman" pitchFamily="18" charset="0"/>
              </a:rPr>
              <a:t>exemple : Cherche-t-on à mieux connaître les attentes des clients, les leviers de motivations des salariés, les ressorts de la satisfaction, les difficultés d’une catégorie générationnelle…).</a:t>
            </a:r>
          </a:p>
          <a:p>
            <a:pPr algn="just">
              <a:lnSpc>
                <a:spcPct val="160000"/>
              </a:lnSpc>
            </a:pPr>
            <a:r>
              <a:rPr lang="fr-FR" sz="7200" dirty="0" smtClean="0">
                <a:latin typeface="Times New Roman" pitchFamily="18" charset="0"/>
                <a:cs typeface="Times New Roman" pitchFamily="18" charset="0"/>
              </a:rPr>
              <a:t>La question d’étude renvoie au questionnement du chercheur en relation à un problème qui se pose. L’enquête vise en effet à répondre à une interrogation, il s’agit donc de la poser clairement. Par exemple, si on prend comme objet d’étude l’hygiène, la question d’étude serait peut-être « Comment se constitue la représentation d’un objet social comme l’hygiène?»</a:t>
            </a:r>
            <a:endParaRPr lang="fr-FR" sz="7200" b="1" dirty="0">
              <a:latin typeface="Times New Roman" pitchFamily="18" charset="0"/>
              <a:cs typeface="Times New Roman" pitchFamily="18" charset="0"/>
            </a:endParaRPr>
          </a:p>
        </p:txBody>
      </p:sp>
      <p:sp>
        <p:nvSpPr>
          <p:cNvPr id="4" name="Titre 1"/>
          <p:cNvSpPr txBox="1">
            <a:spLocks/>
          </p:cNvSpPr>
          <p:nvPr/>
        </p:nvSpPr>
        <p:spPr>
          <a:xfrm>
            <a:off x="500034" y="285728"/>
            <a:ext cx="8229600" cy="85725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285860"/>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285860"/>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285860"/>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285860"/>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428735"/>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428735"/>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428735"/>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857364"/>
            <a:ext cx="8229600" cy="4268799"/>
          </a:xfrm>
        </p:spPr>
        <p:txBody>
          <a:bodyPr>
            <a:normAutofit fontScale="62500" lnSpcReduction="20000"/>
          </a:bodyPr>
          <a:lstStyle/>
          <a:p>
            <a:pPr algn="ctr">
              <a:buNone/>
            </a:pPr>
            <a:r>
              <a:rPr lang="fr-FR" sz="5100" b="1" dirty="0" smtClean="0">
                <a:latin typeface="Times New Roman" pitchFamily="18" charset="0"/>
                <a:cs typeface="Times New Roman" pitchFamily="18" charset="0"/>
              </a:rPr>
              <a:t>1.Phase préliminaire </a:t>
            </a:r>
          </a:p>
          <a:p>
            <a:pPr>
              <a:buNone/>
            </a:pPr>
            <a:r>
              <a:rPr lang="fr-FR" b="1" dirty="0" smtClean="0">
                <a:solidFill>
                  <a:srgbClr val="C00000"/>
                </a:solidFill>
                <a:latin typeface="Times New Roman" pitchFamily="18" charset="0"/>
                <a:cs typeface="Times New Roman" pitchFamily="18" charset="0"/>
              </a:rPr>
              <a:t>Détermination de l’objet et de la question d’étude </a:t>
            </a:r>
          </a:p>
          <a:p>
            <a:pPr algn="just">
              <a:lnSpc>
                <a:spcPct val="160000"/>
              </a:lnSpc>
            </a:pPr>
            <a:r>
              <a:rPr lang="fr-FR" dirty="0" smtClean="0">
                <a:latin typeface="Times New Roman" pitchFamily="18" charset="0"/>
                <a:cs typeface="Times New Roman" pitchFamily="18" charset="0"/>
              </a:rPr>
              <a:t>Une bonne question de départ répondra à certains critères de qualité : elle doit être: </a:t>
            </a:r>
          </a:p>
          <a:p>
            <a:pPr algn="just">
              <a:lnSpc>
                <a:spcPct val="160000"/>
              </a:lnSpc>
              <a:buNone/>
            </a:pPr>
            <a:r>
              <a:rPr lang="fr-FR" dirty="0" smtClean="0">
                <a:latin typeface="Times New Roman" pitchFamily="18" charset="0"/>
                <a:cs typeface="Times New Roman" pitchFamily="18" charset="0"/>
              </a:rPr>
              <a:t> 	- </a:t>
            </a:r>
            <a:r>
              <a:rPr lang="fr-FR" dirty="0" smtClean="0">
                <a:solidFill>
                  <a:srgbClr val="C00000"/>
                </a:solidFill>
                <a:latin typeface="Times New Roman" pitchFamily="18" charset="0"/>
                <a:cs typeface="Times New Roman" pitchFamily="18" charset="0"/>
              </a:rPr>
              <a:t>Claire: </a:t>
            </a:r>
            <a:r>
              <a:rPr lang="fr-FR" dirty="0" smtClean="0">
                <a:latin typeface="Times New Roman" pitchFamily="18" charset="0"/>
                <a:cs typeface="Times New Roman" pitchFamily="18" charset="0"/>
              </a:rPr>
              <a:t>c’est-à-dire précise et concise, par opposition à vague ou floue ; </a:t>
            </a:r>
          </a:p>
          <a:p>
            <a:pPr algn="just">
              <a:lnSpc>
                <a:spcPct val="160000"/>
              </a:lnSpc>
              <a:buNone/>
            </a:pPr>
            <a:r>
              <a:rPr lang="fr-FR" dirty="0" smtClean="0">
                <a:latin typeface="Times New Roman" pitchFamily="18" charset="0"/>
                <a:cs typeface="Times New Roman" pitchFamily="18" charset="0"/>
              </a:rPr>
              <a:t>	- </a:t>
            </a:r>
            <a:r>
              <a:rPr lang="fr-FR" dirty="0" smtClean="0">
                <a:solidFill>
                  <a:srgbClr val="C00000"/>
                </a:solidFill>
                <a:latin typeface="Times New Roman" pitchFamily="18" charset="0"/>
                <a:cs typeface="Times New Roman" pitchFamily="18" charset="0"/>
              </a:rPr>
              <a:t>Faisable: </a:t>
            </a:r>
            <a:r>
              <a:rPr lang="fr-FR" dirty="0" smtClean="0">
                <a:latin typeface="Times New Roman" pitchFamily="18" charset="0"/>
                <a:cs typeface="Times New Roman" pitchFamily="18" charset="0"/>
              </a:rPr>
              <a:t>la traiter doit être en adéquation avec les ressources logistiques dont dispose le chercheur; </a:t>
            </a:r>
          </a:p>
          <a:p>
            <a:pPr algn="just">
              <a:lnSpc>
                <a:spcPct val="160000"/>
              </a:lnSpc>
              <a:buNone/>
            </a:pPr>
            <a:r>
              <a:rPr lang="fr-FR" dirty="0" smtClean="0">
                <a:latin typeface="Times New Roman" pitchFamily="18" charset="0"/>
                <a:cs typeface="Times New Roman" pitchFamily="18" charset="0"/>
              </a:rPr>
              <a:t>	- </a:t>
            </a:r>
            <a:r>
              <a:rPr lang="fr-FR" dirty="0" smtClean="0">
                <a:solidFill>
                  <a:srgbClr val="C00000"/>
                </a:solidFill>
                <a:latin typeface="Times New Roman" pitchFamily="18" charset="0"/>
                <a:cs typeface="Times New Roman" pitchFamily="18" charset="0"/>
              </a:rPr>
              <a:t>Pertinente: </a:t>
            </a:r>
            <a:r>
              <a:rPr lang="fr-FR" dirty="0" smtClean="0">
                <a:latin typeface="Times New Roman" pitchFamily="18" charset="0"/>
                <a:cs typeface="Times New Roman" pitchFamily="18" charset="0"/>
              </a:rPr>
              <a:t>la question vise à expliquer ou comprendre l’objet, pas le décrire ou le cadrer dans des registres moraux éventuellement préexistants. </a:t>
            </a:r>
          </a:p>
          <a:p>
            <a:endParaRPr lang="fr-FR" dirty="0"/>
          </a:p>
        </p:txBody>
      </p:sp>
      <p:sp>
        <p:nvSpPr>
          <p:cNvPr id="4" name="Titre 1"/>
          <p:cNvSpPr txBox="1">
            <a:spLocks/>
          </p:cNvSpPr>
          <p:nvPr/>
        </p:nvSpPr>
        <p:spPr>
          <a:xfrm>
            <a:off x="500034" y="285728"/>
            <a:ext cx="8229600" cy="114300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285860"/>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285860"/>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285860"/>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285860"/>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428735"/>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428735"/>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428735"/>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197361"/>
          </a:xfrm>
        </p:spPr>
        <p:txBody>
          <a:bodyPr>
            <a:normAutofit/>
          </a:bodyPr>
          <a:lstStyle/>
          <a:p>
            <a:pPr algn="ctr">
              <a:buNone/>
            </a:pPr>
            <a:r>
              <a:rPr lang="fr-FR" sz="2800" b="1" dirty="0" smtClean="0">
                <a:latin typeface="Times New Roman" pitchFamily="18" charset="0"/>
                <a:cs typeface="Times New Roman" pitchFamily="18" charset="0"/>
              </a:rPr>
              <a:t>1.Phase préliminaire </a:t>
            </a:r>
          </a:p>
          <a:p>
            <a:pPr>
              <a:buNone/>
            </a:pPr>
            <a:r>
              <a:rPr lang="fr-FR" sz="2000" b="1" dirty="0" smtClean="0">
                <a:solidFill>
                  <a:srgbClr val="C00000"/>
                </a:solidFill>
                <a:latin typeface="Times New Roman" pitchFamily="18" charset="0"/>
                <a:cs typeface="Times New Roman" pitchFamily="18" charset="0"/>
              </a:rPr>
              <a:t>Détermination de l’objet et de la question d’étude </a:t>
            </a:r>
          </a:p>
          <a:p>
            <a:pPr algn="justLow">
              <a:lnSpc>
                <a:spcPct val="150000"/>
              </a:lnSpc>
            </a:pPr>
            <a:r>
              <a:rPr lang="fr-FR" sz="1800" dirty="0" smtClean="0">
                <a:latin typeface="Times New Roman" pitchFamily="18" charset="0"/>
                <a:cs typeface="Times New Roman" pitchFamily="18" charset="0"/>
              </a:rPr>
              <a:t>Cette étape permet également d’éclairer le  « pourquoi » de l’étude, quel est le problème et quels sont les objectifs, le mieux et le plus clairement possible. Un énoncé clair des objectifs oriente toutes les étapes ultérieures de l’enquête.</a:t>
            </a:r>
          </a:p>
          <a:p>
            <a:pPr algn="justLow">
              <a:lnSpc>
                <a:spcPct val="150000"/>
              </a:lnSpc>
            </a:pPr>
            <a:r>
              <a:rPr lang="fr-FR" sz="1800" dirty="0" smtClean="0">
                <a:latin typeface="Times New Roman" pitchFamily="18" charset="0"/>
                <a:cs typeface="Times New Roman" pitchFamily="18" charset="0"/>
              </a:rPr>
              <a:t>A cette étape se détermine également le type de population d’intérêt qu’on cherche à cibler (étudiants, entreprises, ménages, ….) . Le choix de la population dépend des objectifs fixés de l’étude.</a:t>
            </a:r>
          </a:p>
          <a:p>
            <a:pPr algn="ctr">
              <a:buNone/>
            </a:pPr>
            <a:endParaRPr lang="fr-FR" sz="2800" b="1" dirty="0">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5000636"/>
          </a:xfrm>
        </p:spPr>
        <p:txBody>
          <a:bodyPr>
            <a:normAutofit fontScale="92500" lnSpcReduction="10000"/>
          </a:bodyPr>
          <a:lstStyle/>
          <a:p>
            <a:pPr algn="ctr">
              <a:buNone/>
            </a:pPr>
            <a:r>
              <a:rPr lang="fr-FR" sz="2800" b="1" dirty="0" smtClean="0">
                <a:latin typeface="Times New Roman" pitchFamily="18" charset="0"/>
                <a:cs typeface="Times New Roman" pitchFamily="18" charset="0"/>
              </a:rPr>
              <a:t>1.Phase préliminaire</a:t>
            </a:r>
          </a:p>
          <a:p>
            <a:pPr>
              <a:buNone/>
            </a:pPr>
            <a:r>
              <a:rPr lang="fr-FR" sz="2000" b="1" dirty="0" smtClean="0">
                <a:solidFill>
                  <a:srgbClr val="C00000"/>
                </a:solidFill>
                <a:latin typeface="Times New Roman" pitchFamily="18" charset="0"/>
                <a:cs typeface="Times New Roman" pitchFamily="18" charset="0"/>
              </a:rPr>
              <a:t>La recherche exploratoire : la pré-enquête </a:t>
            </a:r>
          </a:p>
          <a:p>
            <a:pPr algn="just">
              <a:lnSpc>
                <a:spcPct val="150000"/>
              </a:lnSpc>
            </a:pPr>
            <a:r>
              <a:rPr lang="fr-FR" sz="1800" dirty="0" smtClean="0">
                <a:latin typeface="Times New Roman" pitchFamily="18" charset="0"/>
                <a:cs typeface="Times New Roman" pitchFamily="18" charset="0"/>
              </a:rPr>
              <a:t>A cette étape, le chercheur tente de se familiariser de la façon la plus complète possible avec son sujet. Elle permet de situer l’objet d’étude dans un contexte global (sociologique, économique, historique, psychologique) et de formuler des hypothèses générales. Tous les supports ou moyens d’information accessibles sont exploités.</a:t>
            </a:r>
          </a:p>
          <a:p>
            <a:pPr algn="just">
              <a:lnSpc>
                <a:spcPct val="150000"/>
              </a:lnSpc>
            </a:pPr>
            <a:r>
              <a:rPr lang="fr-FR" sz="1800" dirty="0" smtClean="0">
                <a:latin typeface="Times New Roman" pitchFamily="18" charset="0"/>
                <a:cs typeface="Times New Roman" pitchFamily="18" charset="0"/>
              </a:rPr>
              <a:t>Cette étape correspond à une recherche bibliographique et éventuellement d’entretiens exploratoires, qui permettra de formuler des hypothèses et lier la question d’étude à son cadre théorique par la suite. </a:t>
            </a:r>
          </a:p>
          <a:p>
            <a:pPr algn="just">
              <a:lnSpc>
                <a:spcPct val="150000"/>
              </a:lnSpc>
            </a:pPr>
            <a:r>
              <a:rPr lang="fr-FR" sz="1800" dirty="0" smtClean="0">
                <a:latin typeface="Times New Roman" pitchFamily="18" charset="0"/>
                <a:cs typeface="Times New Roman" pitchFamily="18" charset="0"/>
              </a:rPr>
              <a:t>Les lectures doivent être réfléchies pour retracer toute information pertinente sur le sujet. Les ressources à privilégier sont les articles de revue, les articles issus des bibliothèques scientifiques et les documents institutionnels qui peuvent fournir des données récentes et intéressantes à exploiter. </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5257800"/>
          </a:xfrm>
        </p:spPr>
        <p:txBody>
          <a:bodyPr>
            <a:normAutofit fontScale="25000" lnSpcReduction="20000"/>
          </a:bodyPr>
          <a:lstStyle/>
          <a:p>
            <a:endParaRPr lang="fr-FR" dirty="0" smtClean="0"/>
          </a:p>
          <a:p>
            <a:pPr algn="ctr">
              <a:buNone/>
            </a:pPr>
            <a:r>
              <a:rPr lang="fr-FR" sz="11200" b="1" dirty="0" smtClean="0">
                <a:latin typeface="Times New Roman" pitchFamily="18" charset="0"/>
                <a:cs typeface="Times New Roman" pitchFamily="18" charset="0"/>
              </a:rPr>
              <a:t>1.Phase préliminaire  </a:t>
            </a:r>
          </a:p>
          <a:p>
            <a:pPr>
              <a:buNone/>
            </a:pPr>
            <a:r>
              <a:rPr lang="fr-FR" sz="8000" b="1" dirty="0" smtClean="0">
                <a:solidFill>
                  <a:srgbClr val="C00000"/>
                </a:solidFill>
                <a:latin typeface="Times New Roman" pitchFamily="18" charset="0"/>
                <a:cs typeface="Times New Roman" pitchFamily="18" charset="0"/>
              </a:rPr>
              <a:t>La recherche exploratoire : la pré-enquête </a:t>
            </a:r>
            <a:endParaRPr lang="fr-FR" sz="8000" dirty="0" smtClean="0">
              <a:latin typeface="Times New Roman" pitchFamily="18" charset="0"/>
              <a:cs typeface="Times New Roman" pitchFamily="18" charset="0"/>
            </a:endParaRPr>
          </a:p>
          <a:p>
            <a:pPr algn="just">
              <a:lnSpc>
                <a:spcPct val="170000"/>
              </a:lnSpc>
            </a:pPr>
            <a:r>
              <a:rPr lang="fr-FR" sz="7200" dirty="0" smtClean="0">
                <a:latin typeface="Times New Roman" pitchFamily="18" charset="0"/>
                <a:cs typeface="Times New Roman" pitchFamily="18" charset="0"/>
              </a:rPr>
              <a:t>On pourrait également se baser sur des informations fournies par des experts dans le sujet d’étude choisi, à travers les entretiens exploratoires. Ces entretiens doivent être non directifs et viser des spécialistes du sujet qui pourront faire part de leur connaissance du terrain. </a:t>
            </a:r>
          </a:p>
          <a:p>
            <a:pPr algn="just">
              <a:lnSpc>
                <a:spcPct val="170000"/>
              </a:lnSpc>
            </a:pPr>
            <a:r>
              <a:rPr lang="fr-FR" sz="7200" dirty="0" smtClean="0">
                <a:latin typeface="Times New Roman" pitchFamily="18" charset="0"/>
                <a:cs typeface="Times New Roman" pitchFamily="18" charset="0"/>
              </a:rPr>
              <a:t>Il serait également intéressant de mener des entretiens préparatoires avec des sujets de la population d’intérêt afin de pré-identifier leur rapport à l’objet d’étude, leurs croyances et valeurs etc. </a:t>
            </a:r>
          </a:p>
          <a:p>
            <a:pPr algn="just">
              <a:lnSpc>
                <a:spcPct val="170000"/>
              </a:lnSpc>
            </a:pPr>
            <a:r>
              <a:rPr lang="fr-FR" sz="7200" dirty="0" smtClean="0">
                <a:latin typeface="Times New Roman" pitchFamily="18" charset="0"/>
                <a:cs typeface="Times New Roman" pitchFamily="18" charset="0"/>
              </a:rPr>
              <a:t>Dans les deux cas, il ne s’agit pas de recueillir des données, mais plutôt d’explorer les pistes existantes par rapport à l’objet de recherche, mobiliser les premières lectures, et aider à formuler les hypothèses. </a:t>
            </a:r>
          </a:p>
          <a:p>
            <a:endParaRPr lang="fr-FR" dirty="0" smtClean="0">
              <a:latin typeface="Times New Roman" pitchFamily="18" charset="0"/>
              <a:cs typeface="Times New Roman" pitchFamily="18" charset="0"/>
            </a:endParaRP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rgbClr val="C00000"/>
                </a:solidFill>
                <a:latin typeface="Constantia" pitchFamily="18" charset="0"/>
              </a:rPr>
              <a:t>ENQUETE</a:t>
            </a:r>
            <a:endPar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endParaRPr>
          </a:p>
        </p:txBody>
      </p:sp>
      <p:graphicFrame>
        <p:nvGraphicFramePr>
          <p:cNvPr id="5" name="Tableau 4"/>
          <p:cNvGraphicFramePr>
            <a:graphicFrameLocks noGrp="1"/>
          </p:cNvGraphicFramePr>
          <p:nvPr/>
        </p:nvGraphicFramePr>
        <p:xfrm>
          <a:off x="785786" y="2500306"/>
          <a:ext cx="7572428" cy="2643208"/>
        </p:xfrm>
        <a:graphic>
          <a:graphicData uri="http://schemas.openxmlformats.org/drawingml/2006/table">
            <a:tbl>
              <a:tblPr firstRow="1" bandRow="1">
                <a:tableStyleId>{5940675A-B579-460E-94D1-54222C63F5DA}</a:tableStyleId>
              </a:tblPr>
              <a:tblGrid>
                <a:gridCol w="3786214"/>
                <a:gridCol w="3786214"/>
              </a:tblGrid>
              <a:tr h="660802">
                <a:tc>
                  <a:txBody>
                    <a:bodyPr/>
                    <a:lstStyle/>
                    <a:p>
                      <a:pPr algn="ctr"/>
                      <a:r>
                        <a:rPr lang="fr-FR" sz="2400" b="1" dirty="0" smtClean="0">
                          <a:solidFill>
                            <a:srgbClr val="C00000"/>
                          </a:solidFill>
                          <a:latin typeface="Times New Roman" pitchFamily="18" charset="0"/>
                          <a:cs typeface="Times New Roman" pitchFamily="18" charset="0"/>
                        </a:rPr>
                        <a:t>Avantages </a:t>
                      </a:r>
                      <a:endParaRPr lang="fr-FR" sz="2400" b="1" dirty="0">
                        <a:solidFill>
                          <a:srgbClr val="C00000"/>
                        </a:solidFill>
                        <a:latin typeface="Times New Roman" pitchFamily="18" charset="0"/>
                        <a:cs typeface="Times New Roman" pitchFamily="18" charset="0"/>
                      </a:endParaRPr>
                    </a:p>
                  </a:txBody>
                  <a:tcPr/>
                </a:tc>
                <a:tc>
                  <a:txBody>
                    <a:bodyPr/>
                    <a:lstStyle/>
                    <a:p>
                      <a:pPr algn="ctr"/>
                      <a:r>
                        <a:rPr lang="fr-FR" sz="2400" b="1" dirty="0" smtClean="0">
                          <a:solidFill>
                            <a:srgbClr val="C00000"/>
                          </a:solidFill>
                          <a:latin typeface="Times New Roman" pitchFamily="18" charset="0"/>
                          <a:cs typeface="Times New Roman" pitchFamily="18" charset="0"/>
                        </a:rPr>
                        <a:t>Inconvénients </a:t>
                      </a:r>
                      <a:endParaRPr lang="fr-FR" sz="2400" b="1" dirty="0">
                        <a:solidFill>
                          <a:srgbClr val="C00000"/>
                        </a:solidFill>
                        <a:latin typeface="Times New Roman" pitchFamily="18" charset="0"/>
                        <a:cs typeface="Times New Roman" pitchFamily="18" charset="0"/>
                      </a:endParaRPr>
                    </a:p>
                  </a:txBody>
                  <a:tcPr/>
                </a:tc>
              </a:tr>
              <a:tr h="660802">
                <a:tc>
                  <a:txBody>
                    <a:bodyPr/>
                    <a:lstStyle/>
                    <a:p>
                      <a:r>
                        <a:rPr lang="fr-FR" sz="2400" dirty="0" smtClean="0">
                          <a:latin typeface="Times New Roman" pitchFamily="18" charset="0"/>
                          <a:cs typeface="Times New Roman" pitchFamily="18" charset="0"/>
                        </a:rPr>
                        <a:t>Exactitude des données </a:t>
                      </a:r>
                      <a:endParaRPr lang="fr-FR"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Coût</a:t>
                      </a:r>
                      <a:endParaRPr lang="fr-FR" sz="2400" dirty="0">
                        <a:latin typeface="Times New Roman" pitchFamily="18" charset="0"/>
                        <a:cs typeface="Times New Roman" pitchFamily="18" charset="0"/>
                      </a:endParaRPr>
                    </a:p>
                  </a:txBody>
                  <a:tcPr/>
                </a:tc>
              </a:tr>
              <a:tr h="660802">
                <a:tc>
                  <a:txBody>
                    <a:bodyPr/>
                    <a:lstStyle/>
                    <a:p>
                      <a:r>
                        <a:rPr lang="fr-FR" sz="2400" dirty="0" smtClean="0">
                          <a:latin typeface="Times New Roman" pitchFamily="18" charset="0"/>
                          <a:cs typeface="Times New Roman" pitchFamily="18" charset="0"/>
                        </a:rPr>
                        <a:t>Désagrégation des données </a:t>
                      </a:r>
                      <a:endParaRPr lang="fr-FR"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Délai de réalisation :</a:t>
                      </a:r>
                      <a:endParaRPr lang="fr-FR" sz="2400" dirty="0">
                        <a:latin typeface="Times New Roman" pitchFamily="18" charset="0"/>
                        <a:cs typeface="Times New Roman" pitchFamily="18" charset="0"/>
                      </a:endParaRPr>
                    </a:p>
                  </a:txBody>
                  <a:tcPr/>
                </a:tc>
              </a:tr>
              <a:tr h="660802">
                <a:tc>
                  <a:txBody>
                    <a:bodyPr/>
                    <a:lstStyle/>
                    <a:p>
                      <a:endParaRPr lang="fr-FR" sz="240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Contrôle </a:t>
                      </a:r>
                      <a:endParaRPr lang="fr-FR" sz="2400" dirty="0">
                        <a:latin typeface="Times New Roman" pitchFamily="18" charset="0"/>
                        <a:cs typeface="Times New Roman" pitchFamily="18" charset="0"/>
                      </a:endParaRPr>
                    </a:p>
                  </a:txBody>
                  <a:tcPr/>
                </a:tc>
              </a:tr>
            </a:tbl>
          </a:graphicData>
        </a:graphic>
      </p:graphicFrame>
      <p:sp>
        <p:nvSpPr>
          <p:cNvPr id="6" name="Rectangle 5"/>
          <p:cNvSpPr/>
          <p:nvPr/>
        </p:nvSpPr>
        <p:spPr>
          <a:xfrm>
            <a:off x="3643306" y="1643050"/>
            <a:ext cx="2693366" cy="584775"/>
          </a:xfrm>
          <a:prstGeom prst="rect">
            <a:avLst/>
          </a:prstGeom>
        </p:spPr>
        <p:txBody>
          <a:bodyPr wrap="none">
            <a:spAutoFit/>
          </a:bodyPr>
          <a:lstStyle/>
          <a:p>
            <a:r>
              <a:rPr lang="fr-FR" sz="3200" b="1" dirty="0">
                <a:solidFill>
                  <a:schemeClr val="dk1"/>
                </a:solidFill>
                <a:latin typeface="Times New Roman" pitchFamily="18" charset="0"/>
                <a:cs typeface="Times New Roman" pitchFamily="18" charset="0"/>
              </a:rPr>
              <a:t> Recensement </a:t>
            </a:r>
            <a:endParaRPr lang="fr-FR" sz="32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4500594"/>
          </a:xfrm>
        </p:spPr>
        <p:txBody>
          <a:bodyPr>
            <a:normAutofit fontScale="77500" lnSpcReduction="20000"/>
          </a:bodyPr>
          <a:lstStyle/>
          <a:p>
            <a:pPr algn="ctr">
              <a:buNone/>
            </a:pPr>
            <a:r>
              <a:rPr lang="fr-FR" b="1" dirty="0" smtClean="0">
                <a:latin typeface="Times New Roman" pitchFamily="18" charset="0"/>
                <a:cs typeface="Times New Roman" pitchFamily="18" charset="0"/>
              </a:rPr>
              <a:t>1.Phase préliminaire  </a:t>
            </a:r>
          </a:p>
          <a:p>
            <a:pPr>
              <a:buNone/>
            </a:pPr>
            <a:r>
              <a:rPr lang="fr-FR" sz="2400" b="1" dirty="0" smtClean="0">
                <a:solidFill>
                  <a:srgbClr val="C00000"/>
                </a:solidFill>
                <a:latin typeface="Times New Roman" pitchFamily="18" charset="0"/>
                <a:cs typeface="Times New Roman" pitchFamily="18" charset="0"/>
              </a:rPr>
              <a:t>La recherche exploratoire : la pré-enquête </a:t>
            </a:r>
            <a:endParaRPr lang="fr-FR" dirty="0" smtClean="0"/>
          </a:p>
          <a:p>
            <a:pPr algn="just">
              <a:lnSpc>
                <a:spcPct val="160000"/>
              </a:lnSpc>
            </a:pPr>
            <a:r>
              <a:rPr lang="fr-FR" sz="2300" dirty="0" smtClean="0">
                <a:latin typeface="Times New Roman" pitchFamily="18" charset="0"/>
                <a:cs typeface="Times New Roman" pitchFamily="18" charset="0"/>
              </a:rPr>
              <a:t>La recherche se fait également sur la population d’intérêt de l’étude . Il faut se procurer l’ensemble des informations sur  les caractéristiques de cette population sur le plan démographique, sociologique, politique, etc.  </a:t>
            </a:r>
          </a:p>
          <a:p>
            <a:pPr algn="just">
              <a:lnSpc>
                <a:spcPct val="160000"/>
              </a:lnSpc>
            </a:pPr>
            <a:r>
              <a:rPr lang="fr-FR" sz="2300" dirty="0" smtClean="0">
                <a:latin typeface="Times New Roman" pitchFamily="18" charset="0"/>
                <a:cs typeface="Times New Roman" pitchFamily="18" charset="0"/>
              </a:rPr>
              <a:t>On regroupe donc les données pertinentes sur la population et sa composition, ainsi que  les données d’enquêtes déjà réalisées auprès de cette population ou de populations similaires, que ce soit sur le même sujet ou sur un sujet relié. </a:t>
            </a:r>
          </a:p>
          <a:p>
            <a:pPr algn="just">
              <a:lnSpc>
                <a:spcPct val="160000"/>
              </a:lnSpc>
            </a:pPr>
            <a:r>
              <a:rPr lang="fr-FR" sz="2300" dirty="0" smtClean="0">
                <a:latin typeface="Times New Roman" pitchFamily="18" charset="0"/>
                <a:cs typeface="Times New Roman" pitchFamily="18" charset="0"/>
              </a:rPr>
              <a:t>Bref, On cherche à devenir suffisamment familier avec la population à l’étude et avec le sujet de recherche pour être en mesure de rédiger un projet de recherche détaillé qui constituera notre canevas de travail. </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572032"/>
          </a:xfrm>
        </p:spPr>
        <p:txBody>
          <a:bodyPr/>
          <a:lstStyle/>
          <a:p>
            <a:pPr algn="ctr">
              <a:buNone/>
            </a:pPr>
            <a:r>
              <a:rPr lang="fr-FR" sz="2800" b="1" dirty="0" smtClean="0">
                <a:latin typeface="Times New Roman" pitchFamily="18" charset="0"/>
                <a:cs typeface="Times New Roman" pitchFamily="18" charset="0"/>
              </a:rPr>
              <a:t>1.Phase préliminaire  </a:t>
            </a:r>
          </a:p>
          <a:p>
            <a:pPr>
              <a:buNone/>
            </a:pPr>
            <a:r>
              <a:rPr lang="fr-FR" sz="2000" b="1" dirty="0" smtClean="0">
                <a:solidFill>
                  <a:srgbClr val="C00000"/>
                </a:solidFill>
                <a:latin typeface="Times New Roman" pitchFamily="18" charset="0"/>
                <a:cs typeface="Times New Roman" pitchFamily="18" charset="0"/>
              </a:rPr>
              <a:t>La formulation de la problématique</a:t>
            </a:r>
          </a:p>
          <a:p>
            <a:pPr algn="just">
              <a:lnSpc>
                <a:spcPct val="150000"/>
              </a:lnSpc>
            </a:pPr>
            <a:r>
              <a:rPr lang="fr-FR" sz="1800" dirty="0" smtClean="0">
                <a:latin typeface="Times New Roman" pitchFamily="18" charset="0"/>
                <a:cs typeface="Times New Roman" pitchFamily="18" charset="0"/>
              </a:rPr>
              <a:t>La problématique est une formulation du problème à résoudre, elle se concrétise par une explication des relations existant entre la question d’étude et le cadre théorique dans lequel s’insère la recherche.</a:t>
            </a: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2" name="ZoneTexte 11"/>
          <p:cNvSpPr txBox="1"/>
          <p:nvPr/>
        </p:nvSpPr>
        <p:spPr>
          <a:xfrm>
            <a:off x="1714480" y="4286256"/>
            <a:ext cx="2114681" cy="646331"/>
          </a:xfrm>
          <a:prstGeom prst="rect">
            <a:avLst/>
          </a:prstGeom>
          <a:noFill/>
          <a:ln>
            <a:solidFill>
              <a:schemeClr val="tx1"/>
            </a:solidFill>
          </a:ln>
        </p:spPr>
        <p:txBody>
          <a:bodyPr wrap="none" rtlCol="0">
            <a:spAutoFit/>
          </a:bodyPr>
          <a:lstStyle/>
          <a:p>
            <a:r>
              <a:rPr lang="fr-FR" dirty="0" smtClean="0">
                <a:latin typeface="Times New Roman" pitchFamily="18" charset="0"/>
                <a:cs typeface="Times New Roman" pitchFamily="18" charset="0"/>
              </a:rPr>
              <a:t>Ce qu’on veut savoir</a:t>
            </a:r>
          </a:p>
          <a:p>
            <a:pPr algn="ctr"/>
            <a:r>
              <a:rPr lang="fr-FR" dirty="0" smtClean="0">
                <a:latin typeface="Times New Roman" pitchFamily="18" charset="0"/>
                <a:cs typeface="Times New Roman" pitchFamily="18" charset="0"/>
              </a:rPr>
              <a:t>(question d’étude) </a:t>
            </a:r>
            <a:endParaRPr lang="fr-FR" dirty="0">
              <a:latin typeface="Times New Roman" pitchFamily="18" charset="0"/>
              <a:cs typeface="Times New Roman" pitchFamily="18" charset="0"/>
            </a:endParaRPr>
          </a:p>
        </p:txBody>
      </p:sp>
      <p:sp>
        <p:nvSpPr>
          <p:cNvPr id="13" name="ZoneTexte 12"/>
          <p:cNvSpPr txBox="1"/>
          <p:nvPr/>
        </p:nvSpPr>
        <p:spPr>
          <a:xfrm>
            <a:off x="4929190" y="4286256"/>
            <a:ext cx="1843133" cy="646331"/>
          </a:xfrm>
          <a:prstGeom prst="rect">
            <a:avLst/>
          </a:prstGeom>
          <a:noFill/>
          <a:ln>
            <a:solidFill>
              <a:schemeClr val="tx1"/>
            </a:solidFill>
          </a:ln>
        </p:spPr>
        <p:txBody>
          <a:bodyPr wrap="none" rtlCol="0">
            <a:spAutoFit/>
          </a:bodyPr>
          <a:lstStyle/>
          <a:p>
            <a:r>
              <a:rPr lang="fr-FR" dirty="0" smtClean="0">
                <a:latin typeface="Times New Roman" pitchFamily="18" charset="0"/>
                <a:cs typeface="Times New Roman" pitchFamily="18" charset="0"/>
              </a:rPr>
              <a:t>Ce qu’on sait déjà</a:t>
            </a:r>
          </a:p>
          <a:p>
            <a:pPr algn="ctr"/>
            <a:r>
              <a:rPr lang="fr-FR" dirty="0" smtClean="0">
                <a:latin typeface="Times New Roman" pitchFamily="18" charset="0"/>
                <a:cs typeface="Times New Roman" pitchFamily="18" charset="0"/>
              </a:rPr>
              <a:t>(Pré-enquête )</a:t>
            </a:r>
            <a:endParaRPr lang="fr-FR" dirty="0">
              <a:latin typeface="Times New Roman" pitchFamily="18" charset="0"/>
              <a:cs typeface="Times New Roman" pitchFamily="18" charset="0"/>
            </a:endParaRPr>
          </a:p>
        </p:txBody>
      </p:sp>
      <p:cxnSp>
        <p:nvCxnSpPr>
          <p:cNvPr id="15" name="Connecteur droit 14"/>
          <p:cNvCxnSpPr>
            <a:stCxn id="12" idx="2"/>
          </p:cNvCxnSpPr>
          <p:nvPr/>
        </p:nvCxnSpPr>
        <p:spPr>
          <a:xfrm rot="16200000" flipH="1">
            <a:off x="3244977" y="4459430"/>
            <a:ext cx="425239" cy="1371551"/>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Connecteur droit 16"/>
          <p:cNvCxnSpPr>
            <a:stCxn id="13" idx="2"/>
            <a:endCxn id="18" idx="0"/>
          </p:cNvCxnSpPr>
          <p:nvPr/>
        </p:nvCxnSpPr>
        <p:spPr>
          <a:xfrm rot="5400000">
            <a:off x="4784446" y="4291514"/>
            <a:ext cx="425239" cy="1707385"/>
          </a:xfrm>
          <a:prstGeom prst="line">
            <a:avLst/>
          </a:prstGeom>
        </p:spPr>
        <p:style>
          <a:lnRef idx="1">
            <a:schemeClr val="accent2"/>
          </a:lnRef>
          <a:fillRef idx="0">
            <a:schemeClr val="accent2"/>
          </a:fillRef>
          <a:effectRef idx="0">
            <a:schemeClr val="accent2"/>
          </a:effectRef>
          <a:fontRef idx="minor">
            <a:schemeClr val="tx1"/>
          </a:fontRef>
        </p:style>
      </p:cxnSp>
      <p:sp>
        <p:nvSpPr>
          <p:cNvPr id="18" name="ZoneTexte 17"/>
          <p:cNvSpPr txBox="1"/>
          <p:nvPr/>
        </p:nvSpPr>
        <p:spPr>
          <a:xfrm>
            <a:off x="3143240" y="5357826"/>
            <a:ext cx="2000264"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latin typeface="Times New Roman" pitchFamily="18" charset="0"/>
                <a:cs typeface="Times New Roman" pitchFamily="18" charset="0"/>
              </a:rPr>
              <a:t>Problématique </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par>
                                <p:cTn id="11" presetID="1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lide(fromBottom)">
                                      <p:cBhvr>
                                        <p:cTn id="13" dur="500"/>
                                        <p:tgtEl>
                                          <p:spTgt spid="15"/>
                                        </p:tgtEl>
                                      </p:cBhvr>
                                    </p:animEffect>
                                  </p:childTnLst>
                                </p:cTn>
                              </p:par>
                              <p:par>
                                <p:cTn id="14" presetID="1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lide(fromBottom)">
                                      <p:cBhvr>
                                        <p:cTn id="16" dur="500"/>
                                        <p:tgtEl>
                                          <p:spTgt spid="1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lide(fromBottom)">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5143536"/>
          </a:xfrm>
        </p:spPr>
        <p:txBody>
          <a:bodyPr>
            <a:normAutofit fontScale="47500" lnSpcReduction="20000"/>
          </a:bodyPr>
          <a:lstStyle/>
          <a:p>
            <a:pPr algn="ctr">
              <a:buNone/>
            </a:pPr>
            <a:r>
              <a:rPr lang="fr-FR" sz="4200" b="1" dirty="0" smtClean="0">
                <a:latin typeface="Times New Roman" pitchFamily="18" charset="0"/>
                <a:cs typeface="Times New Roman" pitchFamily="18" charset="0"/>
              </a:rPr>
              <a:t>1.Phase préliminaire  </a:t>
            </a:r>
          </a:p>
          <a:p>
            <a:pPr>
              <a:buNone/>
            </a:pPr>
            <a:r>
              <a:rPr lang="fr-FR" sz="4200" b="1" dirty="0" smtClean="0">
                <a:solidFill>
                  <a:srgbClr val="C00000"/>
                </a:solidFill>
                <a:latin typeface="Times New Roman" pitchFamily="18" charset="0"/>
                <a:cs typeface="Times New Roman" pitchFamily="18" charset="0"/>
              </a:rPr>
              <a:t>La formulation de la problématique</a:t>
            </a:r>
            <a:endParaRPr lang="fr-FR" dirty="0" smtClean="0"/>
          </a:p>
          <a:p>
            <a:pPr algn="just">
              <a:lnSpc>
                <a:spcPct val="170000"/>
              </a:lnSpc>
              <a:buNone/>
            </a:pPr>
            <a:r>
              <a:rPr lang="fr-FR" sz="2900" b="1" dirty="0" smtClean="0">
                <a:latin typeface="Times New Roman" pitchFamily="18" charset="0"/>
                <a:cs typeface="Times New Roman" pitchFamily="18" charset="0"/>
              </a:rPr>
              <a:t>	</a:t>
            </a:r>
            <a:r>
              <a:rPr lang="fr-FR" sz="3400" b="1" dirty="0" smtClean="0">
                <a:latin typeface="Times New Roman" pitchFamily="18" charset="0"/>
                <a:cs typeface="Times New Roman" pitchFamily="18" charset="0"/>
              </a:rPr>
              <a:t>Les conditions d’une bonne problématique: </a:t>
            </a:r>
          </a:p>
          <a:p>
            <a:pPr algn="just">
              <a:lnSpc>
                <a:spcPct val="170000"/>
              </a:lnSpc>
            </a:pPr>
            <a:r>
              <a:rPr lang="fr-FR" sz="3400" b="1" i="1" dirty="0" smtClean="0">
                <a:latin typeface="Times New Roman" pitchFamily="18" charset="0"/>
                <a:cs typeface="Times New Roman" pitchFamily="18" charset="0"/>
              </a:rPr>
              <a:t>Mise en lien de différents concepts</a:t>
            </a:r>
            <a:r>
              <a:rPr lang="fr-FR" sz="3400" dirty="0" smtClean="0">
                <a:latin typeface="Times New Roman" pitchFamily="18" charset="0"/>
                <a:cs typeface="Times New Roman" pitchFamily="18" charset="0"/>
              </a:rPr>
              <a:t>: par exemple « La motivation des salariés en entreprise repose-t-elle sur des leviers financiers ? ». Dans ce cas, trois notions principales sont en jeu : l’environnement de l’entreprise, les théories de la motivation salariale, les procédés d’intéressements financiers.</a:t>
            </a:r>
          </a:p>
          <a:p>
            <a:pPr algn="just">
              <a:lnSpc>
                <a:spcPct val="170000"/>
              </a:lnSpc>
            </a:pPr>
            <a:r>
              <a:rPr lang="fr-FR" sz="3400" b="1" i="1" dirty="0" smtClean="0">
                <a:latin typeface="Times New Roman" pitchFamily="18" charset="0"/>
                <a:cs typeface="Times New Roman" pitchFamily="18" charset="0"/>
              </a:rPr>
              <a:t>Simplicité et précision </a:t>
            </a:r>
            <a:r>
              <a:rPr lang="fr-FR" sz="3400" dirty="0" smtClean="0">
                <a:latin typeface="Times New Roman" pitchFamily="18" charset="0"/>
                <a:cs typeface="Times New Roman" pitchFamily="18" charset="0"/>
              </a:rPr>
              <a:t>: Une bonne problématique doit être  concise et cohérente. Il ne s’agit pas de faire une phrase de dix lignes. Les concepts doivent être clairement posés dans la problématique d’une façon simple et compréhensible .</a:t>
            </a:r>
          </a:p>
          <a:p>
            <a:pPr algn="just">
              <a:lnSpc>
                <a:spcPct val="170000"/>
              </a:lnSpc>
            </a:pPr>
            <a:r>
              <a:rPr lang="fr-FR" sz="3400" b="1" i="1" dirty="0" smtClean="0">
                <a:latin typeface="Times New Roman" pitchFamily="18" charset="0"/>
                <a:cs typeface="Times New Roman" pitchFamily="18" charset="0"/>
              </a:rPr>
              <a:t>Originalité</a:t>
            </a:r>
            <a:r>
              <a:rPr lang="fr-FR" sz="3400" dirty="0" smtClean="0">
                <a:latin typeface="Times New Roman" pitchFamily="18" charset="0"/>
                <a:cs typeface="Times New Roman" pitchFamily="18" charset="0"/>
              </a:rPr>
              <a:t> : Une bonne problématique doit être originale sans être insolvable. En effet, il faut trouver le juste milieu entre banalité, généralité et innovation, originalité.</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2000240"/>
            <a:ext cx="8229600" cy="4857760"/>
          </a:xfrm>
        </p:spPr>
        <p:txBody>
          <a:bodyPr>
            <a:normAutofit fontScale="70000" lnSpcReduction="20000"/>
          </a:bodyPr>
          <a:lstStyle/>
          <a:p>
            <a:pPr algn="ctr">
              <a:buNone/>
            </a:pPr>
            <a:r>
              <a:rPr lang="fr-FR" b="1" dirty="0" smtClean="0">
                <a:latin typeface="Times New Roman" pitchFamily="18" charset="0"/>
                <a:cs typeface="Times New Roman" pitchFamily="18" charset="0"/>
              </a:rPr>
              <a:t>1.Phase préliminaire  </a:t>
            </a:r>
          </a:p>
          <a:p>
            <a:pPr>
              <a:buNone/>
            </a:pPr>
            <a:r>
              <a:rPr lang="fr-FR" b="1" dirty="0" smtClean="0">
                <a:solidFill>
                  <a:srgbClr val="C00000"/>
                </a:solidFill>
                <a:latin typeface="Times New Roman" pitchFamily="18" charset="0"/>
                <a:cs typeface="Times New Roman" pitchFamily="18" charset="0"/>
              </a:rPr>
              <a:t>La formulation de la problématique</a:t>
            </a:r>
            <a:endParaRPr lang="fr-FR" dirty="0" smtClean="0"/>
          </a:p>
          <a:p>
            <a:pPr algn="just">
              <a:lnSpc>
                <a:spcPct val="170000"/>
              </a:lnSpc>
              <a:buNone/>
            </a:pPr>
            <a:r>
              <a:rPr lang="fr-FR" dirty="0" smtClean="0"/>
              <a:t>	</a:t>
            </a:r>
            <a:r>
              <a:rPr lang="fr-FR" sz="2300" b="1" dirty="0" smtClean="0">
                <a:latin typeface="Times New Roman" pitchFamily="18" charset="0"/>
                <a:cs typeface="Times New Roman" pitchFamily="18" charset="0"/>
              </a:rPr>
              <a:t>Exemples: </a:t>
            </a:r>
          </a:p>
          <a:p>
            <a:pPr algn="just">
              <a:lnSpc>
                <a:spcPct val="170000"/>
              </a:lnSpc>
            </a:pPr>
            <a:r>
              <a:rPr lang="fr-FR" sz="2300" dirty="0" smtClean="0">
                <a:latin typeface="Times New Roman" pitchFamily="18" charset="0"/>
                <a:cs typeface="Times New Roman" pitchFamily="18" charset="0"/>
              </a:rPr>
              <a:t>Stage au sein d'une entreprise industrielle et l’entreprise tente de participer  à un salon industriel. Un exemple de problématique pour ce type de stage serait :</a:t>
            </a:r>
          </a:p>
          <a:p>
            <a:pPr algn="ctr">
              <a:lnSpc>
                <a:spcPct val="170000"/>
              </a:lnSpc>
              <a:buNone/>
            </a:pPr>
            <a:r>
              <a:rPr lang="fr-FR" sz="2300" b="1" i="1" dirty="0" smtClean="0">
                <a:latin typeface="Times New Roman" pitchFamily="18" charset="0"/>
                <a:cs typeface="Times New Roman" pitchFamily="18" charset="0"/>
              </a:rPr>
              <a:t>« En quoi la participation d'une société à un salon peut-elle lui assurer de fortes retombées commerciales et médiatiques ? »</a:t>
            </a:r>
          </a:p>
          <a:p>
            <a:pPr algn="just">
              <a:lnSpc>
                <a:spcPct val="170000"/>
              </a:lnSpc>
            </a:pPr>
            <a:r>
              <a:rPr lang="fr-FR" sz="2300" dirty="0" smtClean="0">
                <a:latin typeface="Times New Roman" pitchFamily="18" charset="0"/>
                <a:cs typeface="Times New Roman" pitchFamily="18" charset="0"/>
              </a:rPr>
              <a:t>Stage au sein d’une entreprise de textile qui produit du prêt à porter. Un exemple de problématique pour ce type de stage serait:</a:t>
            </a:r>
          </a:p>
          <a:p>
            <a:pPr algn="ctr">
              <a:lnSpc>
                <a:spcPct val="170000"/>
              </a:lnSpc>
              <a:buNone/>
            </a:pPr>
            <a:r>
              <a:rPr lang="fr-FR" sz="2300" b="1" i="1" dirty="0" smtClean="0">
                <a:latin typeface="Times New Roman" pitchFamily="18" charset="0"/>
                <a:cs typeface="Times New Roman" pitchFamily="18" charset="0"/>
              </a:rPr>
              <a:t>«  En quoi le vêtement peut-il être une frontière entre l’œuvre d’art et le vêtement purement fonctionnel ? »</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lide(fromBottom)">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lide(fromBottom)">
                                      <p:cBhvr>
                                        <p:cTn id="15" dur="500"/>
                                        <p:tgtEl>
                                          <p:spTgt spid="3">
                                            <p:txEl>
                                              <p:pRg st="5" end="5"/>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slide(fromBottom)">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4714908"/>
          </a:xfrm>
        </p:spPr>
        <p:txBody>
          <a:bodyPr>
            <a:normAutofit fontScale="85000" lnSpcReduction="20000"/>
          </a:bodyPr>
          <a:lstStyle/>
          <a:p>
            <a:pPr algn="ctr">
              <a:buNone/>
            </a:pPr>
            <a:r>
              <a:rPr lang="fr-FR" sz="3300" b="1" dirty="0" smtClean="0">
                <a:latin typeface="Times New Roman" pitchFamily="18" charset="0"/>
                <a:cs typeface="Times New Roman" pitchFamily="18" charset="0"/>
              </a:rPr>
              <a:t>1.Phase préliminaire  </a:t>
            </a:r>
          </a:p>
          <a:p>
            <a:pPr>
              <a:buNone/>
            </a:pPr>
            <a:r>
              <a:rPr lang="fr-FR" sz="2100" b="1" dirty="0" smtClean="0">
                <a:solidFill>
                  <a:srgbClr val="C00000"/>
                </a:solidFill>
                <a:latin typeface="Times New Roman" pitchFamily="18" charset="0"/>
                <a:cs typeface="Times New Roman" pitchFamily="18" charset="0"/>
              </a:rPr>
              <a:t>La formulation des hypothèses  </a:t>
            </a:r>
          </a:p>
          <a:p>
            <a:pPr algn="just">
              <a:lnSpc>
                <a:spcPct val="150000"/>
              </a:lnSpc>
            </a:pPr>
            <a:r>
              <a:rPr lang="fr-FR" sz="2000" dirty="0" smtClean="0">
                <a:latin typeface="Times New Roman" pitchFamily="18" charset="0"/>
                <a:cs typeface="Times New Roman" pitchFamily="18" charset="0"/>
              </a:rPr>
              <a:t>Suite à cette problématique doivent découler « naturellement » les hypothèses. L’hypothèse est une proposition de réponse à la question donnée et correspond à une relation entre des faits significatifs.</a:t>
            </a:r>
          </a:p>
          <a:p>
            <a:pPr algn="just">
              <a:lnSpc>
                <a:spcPct val="150000"/>
              </a:lnSpc>
            </a:pPr>
            <a:r>
              <a:rPr lang="fr-FR" sz="2000" dirty="0" smtClean="0">
                <a:latin typeface="Times New Roman" pitchFamily="18" charset="0"/>
                <a:cs typeface="Times New Roman" pitchFamily="18" charset="0"/>
              </a:rPr>
              <a:t>C’est cette réponse qu’il faudra vérifier puis, appuyer ou discuter, selon le sujet de l’étude. (exemple: Les étudiants de première année sont plus susceptibles d’assister à des conférences que les étudiants de deuxième année).</a:t>
            </a:r>
          </a:p>
          <a:p>
            <a:pPr algn="just">
              <a:lnSpc>
                <a:spcPct val="160000"/>
              </a:lnSpc>
            </a:pPr>
            <a:r>
              <a:rPr lang="fr-FR" sz="2100" dirty="0" smtClean="0">
                <a:latin typeface="Times New Roman" pitchFamily="18" charset="0"/>
                <a:cs typeface="Times New Roman" pitchFamily="18" charset="0"/>
              </a:rPr>
              <a:t>Il s’agit d’une affirmation provisoire qui sera mise à l’épreuve au travers de la recherche. L’hypothèse indique la direction que souhaite prendre le chercheur par rapport à son objet d’étude. Elle sert de fil conducteur durant la recherche, puisqu’il s’agira de la vérifier par le biais des données récoltées.</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2000240"/>
            <a:ext cx="8229600" cy="4572032"/>
          </a:xfrm>
        </p:spPr>
        <p:txBody>
          <a:bodyPr>
            <a:normAutofit/>
          </a:bodyPr>
          <a:lstStyle/>
          <a:p>
            <a:pPr algn="ctr">
              <a:buNone/>
            </a:pPr>
            <a:r>
              <a:rPr lang="fr-FR" sz="2800" b="1" dirty="0" smtClean="0">
                <a:latin typeface="Times New Roman" pitchFamily="18" charset="0"/>
                <a:cs typeface="Times New Roman" pitchFamily="18" charset="0"/>
              </a:rPr>
              <a:t>1.Phase préliminaire  </a:t>
            </a:r>
          </a:p>
          <a:p>
            <a:pPr>
              <a:buNone/>
            </a:pPr>
            <a:r>
              <a:rPr lang="fr-FR" sz="2000" b="1" dirty="0" smtClean="0">
                <a:solidFill>
                  <a:srgbClr val="C00000"/>
                </a:solidFill>
                <a:latin typeface="Times New Roman" pitchFamily="18" charset="0"/>
                <a:cs typeface="Times New Roman" pitchFamily="18" charset="0"/>
              </a:rPr>
              <a:t>La formulation des hypothèses  </a:t>
            </a:r>
          </a:p>
          <a:p>
            <a:pPr algn="just">
              <a:lnSpc>
                <a:spcPct val="150000"/>
              </a:lnSpc>
              <a:buNone/>
            </a:pPr>
            <a:r>
              <a:rPr lang="fr-FR" sz="2000" b="1" dirty="0" smtClean="0">
                <a:latin typeface="Times New Roman" pitchFamily="18" charset="0"/>
                <a:cs typeface="Times New Roman" pitchFamily="18" charset="0"/>
              </a:rPr>
              <a:t>Exemple: </a:t>
            </a:r>
            <a:r>
              <a:rPr lang="fr-FR" sz="2000" b="1" i="1" dirty="0" smtClean="0">
                <a:latin typeface="Times New Roman" pitchFamily="18" charset="0"/>
                <a:cs typeface="Times New Roman" pitchFamily="18" charset="0"/>
              </a:rPr>
              <a:t>les leviers de motivations des salariés </a:t>
            </a:r>
          </a:p>
          <a:p>
            <a:pPr algn="just">
              <a:lnSpc>
                <a:spcPct val="150000"/>
              </a:lnSpc>
              <a:buNone/>
            </a:pPr>
            <a:r>
              <a:rPr lang="fr-FR" sz="2000" b="1" dirty="0" smtClean="0">
                <a:solidFill>
                  <a:srgbClr val="C00000"/>
                </a:solidFill>
                <a:latin typeface="Times New Roman" pitchFamily="18" charset="0"/>
                <a:cs typeface="Times New Roman" pitchFamily="18" charset="0"/>
              </a:rPr>
              <a:t>H1</a:t>
            </a:r>
            <a:r>
              <a:rPr lang="fr-FR" sz="2000" dirty="0" smtClean="0">
                <a:latin typeface="Times New Roman" pitchFamily="18" charset="0"/>
                <a:cs typeface="Times New Roman" pitchFamily="18" charset="0"/>
              </a:rPr>
              <a:t>: Les salariés sont motivés par l’augmentation du salaire.</a:t>
            </a:r>
          </a:p>
          <a:p>
            <a:pPr algn="just">
              <a:lnSpc>
                <a:spcPct val="150000"/>
              </a:lnSpc>
              <a:buNone/>
            </a:pPr>
            <a:r>
              <a:rPr lang="fr-FR" sz="2000" b="1" dirty="0" smtClean="0">
                <a:solidFill>
                  <a:srgbClr val="C00000"/>
                </a:solidFill>
                <a:latin typeface="Times New Roman" pitchFamily="18" charset="0"/>
                <a:cs typeface="Times New Roman" pitchFamily="18" charset="0"/>
              </a:rPr>
              <a:t>H2</a:t>
            </a:r>
            <a:r>
              <a:rPr lang="fr-FR" sz="2000" dirty="0" smtClean="0">
                <a:latin typeface="Times New Roman" pitchFamily="18" charset="0"/>
                <a:cs typeface="Times New Roman" pitchFamily="18" charset="0"/>
              </a:rPr>
              <a:t>: L’environnement du travail n’impacte pas la motivation des salariés.</a:t>
            </a:r>
          </a:p>
          <a:p>
            <a:pPr algn="just">
              <a:lnSpc>
                <a:spcPct val="150000"/>
              </a:lnSpc>
              <a:buNone/>
            </a:pPr>
            <a:r>
              <a:rPr lang="fr-FR" sz="2000" b="1" dirty="0" smtClean="0">
                <a:solidFill>
                  <a:srgbClr val="C00000"/>
                </a:solidFill>
                <a:latin typeface="Times New Roman" pitchFamily="18" charset="0"/>
                <a:cs typeface="Times New Roman" pitchFamily="18" charset="0"/>
              </a:rPr>
              <a:t>H3</a:t>
            </a:r>
            <a:r>
              <a:rPr lang="fr-FR" sz="2000" dirty="0" smtClean="0">
                <a:latin typeface="Times New Roman" pitchFamily="18" charset="0"/>
                <a:cs typeface="Times New Roman" pitchFamily="18" charset="0"/>
              </a:rPr>
              <a:t>: La performance des salariés est influencée par leur désir d’être promu au sein de l’entreprise.</a:t>
            </a:r>
          </a:p>
          <a:p>
            <a:pPr algn="just">
              <a:lnSpc>
                <a:spcPct val="150000"/>
              </a:lnSpc>
              <a:buNone/>
            </a:pPr>
            <a:r>
              <a:rPr lang="fr-FR" sz="2000" b="1" dirty="0" smtClean="0">
                <a:solidFill>
                  <a:srgbClr val="C00000"/>
                </a:solidFill>
                <a:latin typeface="Times New Roman" pitchFamily="18" charset="0"/>
                <a:cs typeface="Times New Roman" pitchFamily="18" charset="0"/>
              </a:rPr>
              <a:t>H4</a:t>
            </a:r>
            <a:r>
              <a:rPr lang="fr-FR" sz="2000" dirty="0" smtClean="0">
                <a:latin typeface="Times New Roman" pitchFamily="18" charset="0"/>
                <a:cs typeface="Times New Roman" pitchFamily="18" charset="0"/>
              </a:rPr>
              <a:t>: Le comportement de l’employeur avec le salarié peut influencer sa motivation et sa performance  dans le travail.</a:t>
            </a:r>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6" name="ZoneTexte 5"/>
          <p:cNvSpPr txBox="1"/>
          <p:nvPr/>
        </p:nvSpPr>
        <p:spPr>
          <a:xfrm>
            <a:off x="35715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7" name="ZoneTexte 6"/>
          <p:cNvSpPr txBox="1"/>
          <p:nvPr/>
        </p:nvSpPr>
        <p:spPr>
          <a:xfrm>
            <a:off x="2500298"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8" name="ZoneTexte 7"/>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9" name="ZoneTexte 8"/>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10" name="Flèche droite 9"/>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2" name="Flèche droite 11"/>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4786346"/>
          </a:xfrm>
        </p:spPr>
        <p:txBody>
          <a:bodyPr>
            <a:normAutofit fontScale="92500" lnSpcReduction="10000"/>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Préparation d’un plan d’analyse</a:t>
            </a:r>
          </a:p>
          <a:p>
            <a:pPr algn="just">
              <a:lnSpc>
                <a:spcPct val="150000"/>
              </a:lnSpc>
            </a:pPr>
            <a:r>
              <a:rPr lang="fr-FR" sz="2000" dirty="0" smtClean="0">
                <a:latin typeface="Times New Roman" pitchFamily="18" charset="0"/>
                <a:cs typeface="Times New Roman" pitchFamily="18" charset="0"/>
              </a:rPr>
              <a:t>L’importance de la planification réside dans le fait qu’elle conditionne la réussite de l’étude . C’est la raison pour laquelle il est nécessaire d’accorder  une grande attention à l’ensemble des détails. </a:t>
            </a:r>
          </a:p>
          <a:p>
            <a:pPr algn="just">
              <a:lnSpc>
                <a:spcPct val="150000"/>
              </a:lnSpc>
            </a:pPr>
            <a:r>
              <a:rPr lang="fr-FR" sz="2000" dirty="0" smtClean="0">
                <a:latin typeface="Times New Roman" pitchFamily="18" charset="0"/>
                <a:cs typeface="Times New Roman" pitchFamily="18" charset="0"/>
              </a:rPr>
              <a:t>Cette préparation est à planifier avant l’élaboration du questionnaire/guide. Elle consiste à préparer les tableaux qui vont permettre d’atteindre les objectifs.</a:t>
            </a:r>
          </a:p>
          <a:p>
            <a:pPr algn="just">
              <a:lnSpc>
                <a:spcPct val="150000"/>
              </a:lnSpc>
            </a:pPr>
            <a:r>
              <a:rPr lang="fr-FR" sz="2000" dirty="0" smtClean="0">
                <a:latin typeface="Times New Roman" pitchFamily="18" charset="0"/>
                <a:cs typeface="Times New Roman" pitchFamily="18" charset="0"/>
              </a:rPr>
              <a:t>Ces tableaux résument l’organisation du travail en général. Ils contiennent l’ensemble des étapes à suivre tout au long du déroulement de l’enquête, ainsi que les différents détails sur la logistique (Budget, planification des rendez-vous, obtention des autorisations préalables, etc.).</a:t>
            </a:r>
          </a:p>
          <a:p>
            <a:pPr algn="just">
              <a:lnSpc>
                <a:spcPct val="150000"/>
              </a:lnSpc>
            </a:pPr>
            <a:endParaRPr lang="fr-FR" sz="2000" dirty="0" smtClean="0">
              <a:latin typeface="Times New Roman" pitchFamily="18" charset="0"/>
              <a:cs typeface="Times New Roman" pitchFamily="18" charset="0"/>
            </a:endParaRPr>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5000636"/>
          </a:xfrm>
        </p:spPr>
        <p:txBody>
          <a:bodyPr>
            <a:normAutofit fontScale="77500" lnSpcReduction="20000"/>
          </a:bodyPr>
          <a:lstStyle/>
          <a:p>
            <a:pPr algn="ctr">
              <a:buNone/>
            </a:pPr>
            <a:r>
              <a:rPr lang="fr-FR" sz="3800" b="1" dirty="0" smtClean="0">
                <a:latin typeface="Times New Roman" pitchFamily="18" charset="0"/>
                <a:cs typeface="Times New Roman" pitchFamily="18" charset="0"/>
              </a:rPr>
              <a:t>2.Phase de planification </a:t>
            </a:r>
          </a:p>
          <a:p>
            <a:pPr>
              <a:buNone/>
            </a:pPr>
            <a:r>
              <a:rPr lang="fr-FR" sz="2400" b="1" dirty="0" smtClean="0">
                <a:solidFill>
                  <a:srgbClr val="C00000"/>
                </a:solidFill>
                <a:latin typeface="Times New Roman" pitchFamily="18" charset="0"/>
                <a:cs typeface="Times New Roman" pitchFamily="18" charset="0"/>
              </a:rPr>
              <a:t>Echantillonnage </a:t>
            </a:r>
          </a:p>
          <a:p>
            <a:pPr algn="just">
              <a:lnSpc>
                <a:spcPct val="160000"/>
              </a:lnSpc>
            </a:pPr>
            <a:r>
              <a:rPr lang="fr-FR" sz="2100" dirty="0" smtClean="0">
                <a:latin typeface="Times New Roman" pitchFamily="18" charset="0"/>
                <a:cs typeface="Times New Roman" pitchFamily="18" charset="0"/>
              </a:rPr>
              <a:t>L’échantillonnage est la technique par laquelle on choisit une partie représentative de la population pour déterminer les caractéristiques de l’ensemble de la population étudiée. </a:t>
            </a:r>
          </a:p>
          <a:p>
            <a:pPr algn="just">
              <a:lnSpc>
                <a:spcPct val="160000"/>
              </a:lnSpc>
            </a:pPr>
            <a:r>
              <a:rPr lang="fr-FR" sz="2100" dirty="0" smtClean="0">
                <a:latin typeface="Times New Roman" pitchFamily="18" charset="0"/>
                <a:cs typeface="Times New Roman" pitchFamily="18" charset="0"/>
              </a:rPr>
              <a:t>Ce n’est que si un échantillon est statistiquement représentatif que les données des individus de l’échantillon reflètent la situation véritable de l’ensemble des individus de la zone étudiée. </a:t>
            </a:r>
          </a:p>
          <a:p>
            <a:pPr algn="just">
              <a:lnSpc>
                <a:spcPct val="160000"/>
              </a:lnSpc>
            </a:pPr>
            <a:r>
              <a:rPr lang="fr-FR" sz="2100" b="1" dirty="0" smtClean="0">
                <a:latin typeface="Times New Roman" pitchFamily="18" charset="0"/>
                <a:cs typeface="Times New Roman" pitchFamily="18" charset="0"/>
              </a:rPr>
              <a:t>Pour qu’un échantillon soit représentatif</a:t>
            </a:r>
            <a:r>
              <a:rPr lang="fr-FR" sz="2100" dirty="0" smtClean="0">
                <a:latin typeface="Times New Roman" pitchFamily="18" charset="0"/>
                <a:cs typeface="Times New Roman" pitchFamily="18" charset="0"/>
              </a:rPr>
              <a:t>, il faut que tous les membres de la population aient la même probabilité d’y figurer.</a:t>
            </a:r>
          </a:p>
          <a:p>
            <a:pPr algn="just">
              <a:lnSpc>
                <a:spcPct val="160000"/>
              </a:lnSpc>
            </a:pPr>
            <a:r>
              <a:rPr lang="fr-FR" sz="2100" dirty="0" smtClean="0">
                <a:latin typeface="Times New Roman" pitchFamily="18" charset="0"/>
                <a:cs typeface="Times New Roman" pitchFamily="18" charset="0"/>
              </a:rPr>
              <a:t>Un échantillon se définit comme un « sous-ensemble de la population à partir duquel on tente d’inférer des mesures sur la population elle-même ». </a:t>
            </a:r>
          </a:p>
          <a:p>
            <a:pPr algn="just">
              <a:lnSpc>
                <a:spcPct val="160000"/>
              </a:lnSpc>
            </a:pPr>
            <a:r>
              <a:rPr lang="fr-FR" sz="2100" dirty="0" smtClean="0">
                <a:latin typeface="Times New Roman" pitchFamily="18" charset="0"/>
                <a:cs typeface="Times New Roman" pitchFamily="18" charset="0"/>
              </a:rPr>
              <a:t>Il s’agit donc d’un groupe restreint de la population, à partir duquel on procédera à une généralisation des résultats. </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857364"/>
            <a:ext cx="8229600" cy="5000636"/>
          </a:xfrm>
        </p:spPr>
        <p:txBody>
          <a:bodyPr>
            <a:normAutofit lnSpcReduction="10000"/>
          </a:bodyPr>
          <a:lstStyle/>
          <a:p>
            <a:pPr algn="ctr">
              <a:buNone/>
            </a:pPr>
            <a:r>
              <a:rPr lang="fr-FR" sz="2800" b="1" dirty="0" smtClean="0">
                <a:latin typeface="Times New Roman" pitchFamily="18" charset="0"/>
                <a:cs typeface="Times New Roman" pitchFamily="18" charset="0"/>
              </a:rPr>
              <a:t>2.Phase de planification </a:t>
            </a:r>
          </a:p>
          <a:p>
            <a:pPr>
              <a:buNone/>
            </a:pPr>
            <a:r>
              <a:rPr lang="fr-FR" sz="2000" b="1" dirty="0" smtClean="0">
                <a:solidFill>
                  <a:srgbClr val="C00000"/>
                </a:solidFill>
                <a:latin typeface="Times New Roman" pitchFamily="18" charset="0"/>
                <a:cs typeface="Times New Roman" pitchFamily="18" charset="0"/>
              </a:rPr>
              <a:t>Echantillonnage </a:t>
            </a:r>
          </a:p>
          <a:p>
            <a:pPr algn="just">
              <a:lnSpc>
                <a:spcPct val="150000"/>
              </a:lnSpc>
            </a:pPr>
            <a:r>
              <a:rPr lang="fr-FR" sz="1800" dirty="0" smtClean="0">
                <a:latin typeface="Times New Roman" pitchFamily="18" charset="0"/>
                <a:cs typeface="Times New Roman" pitchFamily="18" charset="0"/>
              </a:rPr>
              <a:t>L’échantillon étant limité, le généraliser à une large population est relativement hasardeux, car le fait  d’échantillonner une population n’est pas exempt de certains risques. On s’écarte toujours dans une certaine mesure des vraies valeurs de la population.</a:t>
            </a:r>
          </a:p>
          <a:p>
            <a:pPr algn="just">
              <a:lnSpc>
                <a:spcPct val="150000"/>
              </a:lnSpc>
            </a:pPr>
            <a:r>
              <a:rPr lang="fr-FR" sz="1800" dirty="0" smtClean="0">
                <a:latin typeface="Times New Roman" pitchFamily="18" charset="0"/>
                <a:cs typeface="Times New Roman" pitchFamily="18" charset="0"/>
              </a:rPr>
              <a:t>Il peut donc arriver que l’échantillon soit mal choisi et peu représentatif. Pour éviter ce problème, certaines techniques d’échantillonnage visent à limiter les erreurs autant que possible, en fonction des moyens disponibles. </a:t>
            </a:r>
          </a:p>
          <a:p>
            <a:pPr algn="just">
              <a:lnSpc>
                <a:spcPct val="150000"/>
              </a:lnSpc>
            </a:pPr>
            <a:r>
              <a:rPr lang="fr-FR" sz="1800" dirty="0" smtClean="0">
                <a:latin typeface="Times New Roman" pitchFamily="18" charset="0"/>
                <a:cs typeface="Times New Roman" pitchFamily="18" charset="0"/>
              </a:rPr>
              <a:t>Plus la taille de l’échantillon est grande, plus précis seront les résultats et moins serait la marge d’erreur. Toutefois, ce point dépend des ressources techniques et temporelles dont on dispose.</a:t>
            </a:r>
          </a:p>
          <a:p>
            <a:endParaRPr lang="fr-FR" dirty="0"/>
          </a:p>
        </p:txBody>
      </p:sp>
      <p:sp>
        <p:nvSpPr>
          <p:cNvPr id="4"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sp>
        <p:nvSpPr>
          <p:cNvPr id="5" name="ZoneTexte 4"/>
          <p:cNvSpPr txBox="1"/>
          <p:nvPr/>
        </p:nvSpPr>
        <p:spPr>
          <a:xfrm>
            <a:off x="357158" y="1500175"/>
            <a:ext cx="1643074" cy="306467"/>
          </a:xfrm>
          <a:prstGeom prst="round2Diag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6" name="ZoneTexte 5"/>
          <p:cNvSpPr txBox="1"/>
          <p:nvPr/>
        </p:nvSpPr>
        <p:spPr>
          <a:xfrm>
            <a:off x="2500298" y="1500175"/>
            <a:ext cx="1643074" cy="306467"/>
          </a:xfrm>
          <a:prstGeom prst="round2Diag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7" name="ZoneTexte 6"/>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8" name="ZoneTexte 7"/>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9" name="Flèche droite 8"/>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Flèche droite 10"/>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229600" cy="4197361"/>
          </a:xfrm>
        </p:spPr>
        <p:txBody>
          <a:bodyPr/>
          <a:lstStyle/>
          <a:p>
            <a:pPr algn="ctr">
              <a:buNone/>
            </a:pPr>
            <a:r>
              <a:rPr lang="fr-FR" sz="2800" b="1" dirty="0" smtClean="0">
                <a:latin typeface="Times New Roman" pitchFamily="18" charset="0"/>
                <a:cs typeface="Times New Roman" pitchFamily="18" charset="0"/>
              </a:rPr>
              <a:t>2.Phase de planification </a:t>
            </a:r>
          </a:p>
          <a:p>
            <a:pPr>
              <a:buNone/>
            </a:pPr>
            <a:endParaRPr lang="fr-FR" dirty="0"/>
          </a:p>
        </p:txBody>
      </p:sp>
      <p:sp>
        <p:nvSpPr>
          <p:cNvPr id="4" name="ZoneTexte 3"/>
          <p:cNvSpPr txBox="1"/>
          <p:nvPr/>
        </p:nvSpPr>
        <p:spPr>
          <a:xfrm>
            <a:off x="357158" y="1500175"/>
            <a:ext cx="1643074" cy="306467"/>
          </a:xfrm>
          <a:prstGeom prst="round2Diag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préliminaire</a:t>
            </a:r>
            <a:endParaRPr lang="fr-FR" sz="1200" b="1" dirty="0">
              <a:solidFill>
                <a:schemeClr val="tx1"/>
              </a:solidFill>
            </a:endParaRPr>
          </a:p>
        </p:txBody>
      </p:sp>
      <p:sp>
        <p:nvSpPr>
          <p:cNvPr id="5" name="ZoneTexte 4"/>
          <p:cNvSpPr txBox="1"/>
          <p:nvPr/>
        </p:nvSpPr>
        <p:spPr>
          <a:xfrm>
            <a:off x="2500298" y="1500175"/>
            <a:ext cx="1643074" cy="306467"/>
          </a:xfrm>
          <a:prstGeom prst="round2Diag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planification </a:t>
            </a:r>
            <a:endParaRPr lang="fr-FR" sz="1200" b="1" dirty="0">
              <a:solidFill>
                <a:schemeClr val="tx1"/>
              </a:solidFill>
            </a:endParaRPr>
          </a:p>
        </p:txBody>
      </p:sp>
      <p:sp>
        <p:nvSpPr>
          <p:cNvPr id="6" name="ZoneTexte 5"/>
          <p:cNvSpPr txBox="1"/>
          <p:nvPr/>
        </p:nvSpPr>
        <p:spPr>
          <a:xfrm>
            <a:off x="4786314"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réalisation </a:t>
            </a:r>
            <a:endParaRPr lang="fr-FR" sz="1200" b="1" dirty="0">
              <a:solidFill>
                <a:schemeClr val="tx1"/>
              </a:solidFill>
            </a:endParaRPr>
          </a:p>
        </p:txBody>
      </p:sp>
      <p:sp>
        <p:nvSpPr>
          <p:cNvPr id="7" name="ZoneTexte 6"/>
          <p:cNvSpPr txBox="1"/>
          <p:nvPr/>
        </p:nvSpPr>
        <p:spPr>
          <a:xfrm>
            <a:off x="7072330" y="1500175"/>
            <a:ext cx="1643074" cy="306467"/>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solidFill>
                  <a:schemeClr val="tx1"/>
                </a:solidFill>
              </a:rPr>
              <a:t>Phase  de finalisation </a:t>
            </a:r>
            <a:endParaRPr lang="fr-FR" sz="1200" b="1" dirty="0">
              <a:solidFill>
                <a:schemeClr val="tx1"/>
              </a:solidFill>
            </a:endParaRPr>
          </a:p>
        </p:txBody>
      </p:sp>
      <p:sp>
        <p:nvSpPr>
          <p:cNvPr id="8" name="Flèche droite 7"/>
          <p:cNvSpPr/>
          <p:nvPr/>
        </p:nvSpPr>
        <p:spPr>
          <a:xfrm>
            <a:off x="2071670"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9" name="Flèche droite 8"/>
          <p:cNvSpPr/>
          <p:nvPr/>
        </p:nvSpPr>
        <p:spPr>
          <a:xfrm>
            <a:off x="4286248"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0" name="Flèche droite 9"/>
          <p:cNvSpPr/>
          <p:nvPr/>
        </p:nvSpPr>
        <p:spPr>
          <a:xfrm>
            <a:off x="6572264" y="1643050"/>
            <a:ext cx="357190" cy="102666"/>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p>
        </p:txBody>
      </p:sp>
      <p:sp>
        <p:nvSpPr>
          <p:cNvPr id="11" name="Titre 1"/>
          <p:cNvSpPr txBox="1">
            <a:spLocks/>
          </p:cNvSpPr>
          <p:nvPr/>
        </p:nvSpPr>
        <p:spPr>
          <a:xfrm>
            <a:off x="500034" y="285728"/>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PHASES D’</a:t>
            </a:r>
            <a:r>
              <a:rPr lang="fr-FR" sz="4000" b="1" dirty="0" smtClean="0">
                <a:solidFill>
                  <a:srgbClr val="C00000"/>
                </a:solidFill>
                <a:latin typeface="Constantia" pitchFamily="18" charset="0"/>
              </a:rPr>
              <a:t>UNE </a:t>
            </a:r>
            <a:r>
              <a:rPr kumimoji="0" lang="fr-FR" sz="4000" b="1" i="0" u="none" strike="noStrike" kern="1200" cap="none" spc="0" normalizeH="0" baseline="0" noProof="0" dirty="0" smtClean="0">
                <a:ln>
                  <a:noFill/>
                </a:ln>
                <a:solidFill>
                  <a:srgbClr val="C00000"/>
                </a:solidFill>
                <a:effectLst/>
                <a:uLnTx/>
                <a:uFillTx/>
                <a:latin typeface="Constantia" pitchFamily="18" charset="0"/>
                <a:ea typeface="+mn-ea"/>
                <a:cs typeface="+mn-cs"/>
              </a:rPr>
              <a:t>ENQUETE</a:t>
            </a:r>
          </a:p>
        </p:txBody>
      </p:sp>
      <p:graphicFrame>
        <p:nvGraphicFramePr>
          <p:cNvPr id="12" name="Diagramme 11"/>
          <p:cNvGraphicFramePr/>
          <p:nvPr/>
        </p:nvGraphicFramePr>
        <p:xfrm>
          <a:off x="571472" y="2571744"/>
          <a:ext cx="7786742"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19970</TotalTime>
  <Words>8020</Words>
  <Application>Microsoft Office PowerPoint</Application>
  <PresentationFormat>Affichage à l'écran (4:3)</PresentationFormat>
  <Paragraphs>1208</Paragraphs>
  <Slides>141</Slides>
  <Notes>5</Notes>
  <HiddenSlides>0</HiddenSlides>
  <MMClips>0</MMClips>
  <ScaleCrop>false</ScaleCrop>
  <HeadingPairs>
    <vt:vector size="4" baseType="variant">
      <vt:variant>
        <vt:lpstr>Thème</vt:lpstr>
      </vt:variant>
      <vt:variant>
        <vt:i4>1</vt:i4>
      </vt:variant>
      <vt:variant>
        <vt:lpstr>Titres des diapositives</vt:lpstr>
      </vt:variant>
      <vt:variant>
        <vt:i4>141</vt:i4>
      </vt:variant>
    </vt:vector>
  </HeadingPairs>
  <TitlesOfParts>
    <vt:vector size="142" baseType="lpstr">
      <vt:lpstr>Thème Office</vt:lpstr>
      <vt:lpstr>Diapositive 1</vt:lpstr>
      <vt:lpstr>Diapositive 2</vt:lpstr>
      <vt:lpstr>Diapositive 3</vt:lpstr>
      <vt:lpstr>Diapositive 4</vt:lpstr>
      <vt:lpstr>ENQUETE</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v</vt:lpstr>
      <vt:lpstr>Diapositive 17</vt:lpstr>
      <vt:lpstr>Diapositive 18</vt:lpstr>
      <vt:lpstr>TECHNIQUES D’UNE ENQUETE QUALITATIVE</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Diapositive 127</vt:lpstr>
      <vt:lpstr>Diapositive 128</vt:lpstr>
      <vt:lpstr>Diapositive 129</vt:lpstr>
      <vt:lpstr>Diapositive 130</vt:lpstr>
      <vt:lpstr>Diapositive 131</vt:lpstr>
      <vt:lpstr>Diapositive 132</vt:lpstr>
      <vt:lpstr> ,n,;!</vt:lpstr>
      <vt:lpstr>Diapositive 134</vt:lpstr>
      <vt:lpstr>Diapositive 135</vt:lpstr>
      <vt:lpstr>Diapositive 136</vt:lpstr>
      <vt:lpstr>Diapositive 137</vt:lpstr>
      <vt:lpstr>Diapositive 138</vt:lpstr>
      <vt:lpstr>Diapositive 139</vt:lpstr>
      <vt:lpstr>Diapositive 140</vt:lpstr>
      <vt:lpstr>Diapositive 141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Utilisateur Windows</cp:lastModifiedBy>
  <cp:revision>35</cp:revision>
  <dcterms:created xsi:type="dcterms:W3CDTF">2020-02-06T17:42:30Z</dcterms:created>
  <dcterms:modified xsi:type="dcterms:W3CDTF">2020-03-17T23:47:12Z</dcterms:modified>
</cp:coreProperties>
</file>