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553" r:id="rId2"/>
    <p:sldId id="408" r:id="rId3"/>
    <p:sldId id="412" r:id="rId4"/>
    <p:sldId id="413" r:id="rId5"/>
    <p:sldId id="414" r:id="rId6"/>
    <p:sldId id="438" r:id="rId7"/>
    <p:sldId id="439" r:id="rId8"/>
    <p:sldId id="440" r:id="rId9"/>
    <p:sldId id="441" r:id="rId10"/>
    <p:sldId id="415" r:id="rId11"/>
    <p:sldId id="416" r:id="rId12"/>
    <p:sldId id="417" r:id="rId13"/>
    <p:sldId id="418" r:id="rId14"/>
    <p:sldId id="419" r:id="rId15"/>
    <p:sldId id="420" r:id="rId16"/>
    <p:sldId id="421" r:id="rId17"/>
    <p:sldId id="422" r:id="rId18"/>
    <p:sldId id="423" r:id="rId19"/>
    <p:sldId id="424" r:id="rId20"/>
    <p:sldId id="425" r:id="rId21"/>
    <p:sldId id="427" r:id="rId22"/>
    <p:sldId id="428" r:id="rId23"/>
    <p:sldId id="429" r:id="rId24"/>
    <p:sldId id="430" r:id="rId25"/>
    <p:sldId id="431" r:id="rId26"/>
    <p:sldId id="432" r:id="rId27"/>
    <p:sldId id="433" r:id="rId28"/>
    <p:sldId id="434" r:id="rId29"/>
    <p:sldId id="435" r:id="rId30"/>
    <p:sldId id="436" r:id="rId31"/>
    <p:sldId id="437" r:id="rId32"/>
    <p:sldId id="552" r:id="rId3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4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19FC2-4550-4AD9-80FF-04F0D8AA26E9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E8130-B64E-4598-93F8-1E310598E4B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FUTURISME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6</a:t>
            </a:fld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SURREALISME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7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CONSTRUCTIVISME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8</a:t>
            </a:fld>
            <a:endParaRPr lang="fr-F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BAUHAUS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9</a:t>
            </a:fld>
            <a:endParaRPr lang="fr-F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ESSAI DE DESCRIPTION DE CETTE PHOTOGRAPHIE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10</a:t>
            </a:fld>
            <a:endParaRPr lang="fr-F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L’EXPERIMENTATION PHOTOGRAPHIQUE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11</a:t>
            </a:fld>
            <a:endParaRPr lang="fr-F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SUSPENSION DU SENS… ICÔNE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12</a:t>
            </a:fld>
            <a:endParaRPr lang="fr-F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MISE EN SCENE SURREALISTE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13</a:t>
            </a:fld>
            <a:endParaRPr lang="fr-F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PHOTO « NOIRE AMERICAINE ». LA PHOTOGRAPHIE DEVIENT UNE ECRITURE LIBRE DE TOUTE CONTRAINTE.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14</a:t>
            </a:fld>
            <a:endParaRPr lang="fr-F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PHOTOGRAPHIE EST UN VERITABLE APPEL A L’IMAGINAIRE DU SPECTATEUR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15</a:t>
            </a:fld>
            <a:endParaRPr lang="fr-F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MONSTRE URBAIN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16</a:t>
            </a:fld>
            <a:endParaRPr lang="fr-F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TRANSFORMATION DE LA REALITE EN PUR</a:t>
            </a:r>
            <a:r>
              <a:rPr lang="fr-FR" baseline="0" dirty="0" smtClean="0"/>
              <a:t> FORMALISME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17</a:t>
            </a:fld>
            <a:endParaRPr lang="fr-F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L’IMPLOSION DU REEL</a:t>
            </a:r>
            <a:r>
              <a:rPr lang="fr-FR" baseline="0" dirty="0" smtClean="0"/>
              <a:t> OU L’ARTISTE MULTIDIMENSIONNEL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18</a:t>
            </a:fld>
            <a:endParaRPr lang="fr-F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SURIMPRESSION EN PHOTOGRAPHIE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19</a:t>
            </a:fld>
            <a:endParaRPr lang="fr-F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FRAGMENTATION PROGRESSIVE</a:t>
            </a:r>
            <a:r>
              <a:rPr lang="fr-FR" baseline="0" dirty="0" smtClean="0"/>
              <a:t> DU REEL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20</a:t>
            </a:fld>
            <a:endParaRPr lang="fr-F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INTERTEXTUALITE :</a:t>
            </a:r>
            <a:r>
              <a:rPr lang="fr-FR" baseline="0" dirty="0" smtClean="0"/>
              <a:t> LA BELLE ET LA BETE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21</a:t>
            </a:fld>
            <a:endParaRPr lang="fr-FR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PISTE DE REFLEXION : QU’EST-CE QUE LE PHOTOGRAPHIABLE ? SES LIMITES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22</a:t>
            </a:fld>
            <a:endParaRPr lang="fr-FR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23</a:t>
            </a:fld>
            <a:endParaRPr lang="fr-FR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ENCORE</a:t>
            </a:r>
            <a:r>
              <a:rPr lang="fr-FR" baseline="0" dirty="0" smtClean="0"/>
              <a:t> UNE FOIS LA PHOTOGRAPHIE OSCILLE ENTRE L’ART ET LA COMMUNICATION.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24</a:t>
            </a:fld>
            <a:endParaRPr lang="fr-FR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ESTHETISER LES CHOSES ? CRÉER UNE BEAUTE DIFFERENTE ? DEUX REGARDS SE CONFRONTENT : CELUI DU PHOTOGRAPHE ET CELUI SPECTATEUR.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25</a:t>
            </a:fld>
            <a:endParaRPr lang="fr-FR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</a:t>
            </a:r>
            <a:r>
              <a:rPr lang="fr-FR" baseline="0" dirty="0" smtClean="0"/>
              <a:t> SURREALISME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26</a:t>
            </a:fld>
            <a:endParaRPr lang="fr-FR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L’AMBIGUITE</a:t>
            </a:r>
            <a:r>
              <a:rPr lang="fr-FR" baseline="0" dirty="0" smtClean="0"/>
              <a:t> DE LA PHOTOGRAPHIE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27</a:t>
            </a:fld>
            <a:endParaRPr lang="fr-FR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L’ABSTRACTION EST POUSSEE A SES LIMITES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28</a:t>
            </a:fld>
            <a:endParaRPr lang="fr-FR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ABSENCE</a:t>
            </a:r>
            <a:r>
              <a:rPr lang="fr-FR" baseline="0" dirty="0" smtClean="0"/>
              <a:t> DE SENS CONSTRUIT. APPEL A LA RECONSTRUCTION DU SENS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29</a:t>
            </a:fld>
            <a:endParaRPr lang="fr-FR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VIE MODERNE EST FAITE DE METAL ET D’ACIER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30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643050"/>
            <a:ext cx="8077200" cy="1499616"/>
          </a:xfrm>
        </p:spPr>
        <p:txBody>
          <a:bodyPr>
            <a:noAutofit/>
          </a:bodyPr>
          <a:lstStyle/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6600" dirty="0" smtClean="0">
                <a:solidFill>
                  <a:schemeClr val="accent1">
                    <a:lumMod val="75000"/>
                  </a:schemeClr>
                </a:solidFill>
              </a:rPr>
              <a:t>Onzième chapitre</a:t>
            </a:r>
            <a:endParaRPr lang="fr-FR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L’ENTRE-DEUX GUERRES : LA MODERNITE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fr-FR" dirty="0" smtClean="0"/>
              <a:t>			</a:t>
            </a:r>
          </a:p>
          <a:p>
            <a:pPr>
              <a:buNone/>
            </a:pPr>
            <a:r>
              <a:rPr lang="fr-FR" dirty="0" smtClean="0"/>
              <a:t>				</a:t>
            </a:r>
            <a:r>
              <a:rPr lang="fr-FR" sz="5000" b="1" dirty="0" smtClean="0">
                <a:solidFill>
                  <a:srgbClr val="FF0000"/>
                </a:solidFill>
              </a:rPr>
              <a:t>Le Futurisme</a:t>
            </a:r>
          </a:p>
          <a:p>
            <a:pPr>
              <a:buNone/>
            </a:pPr>
            <a:r>
              <a:rPr lang="fr-FR" dirty="0" smtClean="0"/>
              <a:t>		</a:t>
            </a:r>
          </a:p>
          <a:p>
            <a:pPr>
              <a:buNone/>
            </a:pPr>
            <a:endParaRPr lang="fr-FR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fr-FR" dirty="0" smtClean="0">
                <a:solidFill>
                  <a:srgbClr val="00B050"/>
                </a:solidFill>
              </a:rPr>
              <a:t>		</a:t>
            </a:r>
            <a:r>
              <a:rPr lang="fr-FR" sz="7000" b="1" dirty="0" smtClean="0">
                <a:solidFill>
                  <a:srgbClr val="00B050"/>
                </a:solidFill>
              </a:rPr>
              <a:t>Le Surréalisme</a:t>
            </a:r>
          </a:p>
          <a:p>
            <a:pPr>
              <a:buNone/>
            </a:pPr>
            <a:r>
              <a:rPr lang="fr-FR" dirty="0" smtClean="0"/>
              <a:t>						</a:t>
            </a:r>
            <a:r>
              <a:rPr lang="fr-FR" sz="6000" b="1" dirty="0" smtClean="0">
                <a:solidFill>
                  <a:schemeClr val="accent6">
                    <a:lumMod val="50000"/>
                  </a:schemeClr>
                </a:solidFill>
              </a:rPr>
              <a:t>La Nouvelle Objectivité</a:t>
            </a:r>
          </a:p>
          <a:p>
            <a:pPr>
              <a:buNone/>
            </a:pPr>
            <a:r>
              <a:rPr lang="fr-FR" dirty="0" smtClean="0"/>
              <a:t>				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sz="6500" dirty="0" smtClean="0">
                <a:solidFill>
                  <a:schemeClr val="accent2">
                    <a:lumMod val="75000"/>
                  </a:schemeClr>
                </a:solidFill>
              </a:rPr>
              <a:t>Le Constructivisme</a:t>
            </a:r>
          </a:p>
          <a:p>
            <a:pPr>
              <a:buNone/>
            </a:pPr>
            <a:r>
              <a:rPr lang="fr-FR" sz="6500" dirty="0" smtClean="0"/>
              <a:t>	</a:t>
            </a:r>
          </a:p>
          <a:p>
            <a:pPr>
              <a:buNone/>
            </a:pPr>
            <a:endParaRPr lang="fr-FR" sz="6500" dirty="0" smtClean="0"/>
          </a:p>
          <a:p>
            <a:pPr>
              <a:buNone/>
            </a:pPr>
            <a:r>
              <a:rPr lang="fr-FR" sz="6500" dirty="0" smtClean="0"/>
              <a:t>			</a:t>
            </a:r>
            <a:r>
              <a:rPr lang="fr-FR" sz="65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Le Dadaïsme</a:t>
            </a:r>
          </a:p>
          <a:p>
            <a:pPr>
              <a:buNone/>
            </a:pPr>
            <a:r>
              <a:rPr lang="fr-FR" sz="6500" dirty="0" smtClean="0"/>
              <a:t>	</a:t>
            </a:r>
            <a:r>
              <a:rPr lang="fr-FR" dirty="0" smtClean="0"/>
              <a:t>						</a:t>
            </a:r>
            <a:r>
              <a:rPr lang="fr-FR" sz="7600" dirty="0" smtClean="0">
                <a:solidFill>
                  <a:srgbClr val="002060"/>
                </a:solidFill>
              </a:rPr>
              <a:t>Le Bauhaus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ETC</a:t>
            </a:r>
            <a:endParaRPr lang="fr-FR" dirty="0"/>
          </a:p>
        </p:txBody>
      </p:sp>
      <p:sp>
        <p:nvSpPr>
          <p:cNvPr id="4" name="Étoile à 5 branches 3"/>
          <p:cNvSpPr/>
          <p:nvPr/>
        </p:nvSpPr>
        <p:spPr>
          <a:xfrm>
            <a:off x="500034" y="150017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Chevron 5"/>
          <p:cNvSpPr/>
          <p:nvPr/>
        </p:nvSpPr>
        <p:spPr>
          <a:xfrm>
            <a:off x="2643174" y="1857364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928662" y="2428868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4572000" y="2857496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1785918" y="4714884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5357818" y="5072074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0" y="3714752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00B050"/>
                </a:solidFill>
              </a:rPr>
              <a:t>INTRO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dirty="0" smtClean="0"/>
              <a:t>			</a:t>
            </a:r>
            <a:r>
              <a:rPr lang="fr-FR" b="1" dirty="0" smtClean="0">
                <a:solidFill>
                  <a:srgbClr val="C00000"/>
                </a:solidFill>
              </a:rPr>
              <a:t>Au</a:t>
            </a:r>
            <a:r>
              <a:rPr lang="fr-FR" b="1" dirty="0" smtClean="0"/>
              <a:t> début du XXème siècle, la</a:t>
            </a:r>
            <a:r>
              <a:rPr lang="fr-FR" dirty="0" smtClean="0"/>
              <a:t> 			</a:t>
            </a:r>
            <a:r>
              <a:rPr lang="fr-FR" b="1" dirty="0" smtClean="0"/>
              <a:t>photographie va connaître une</a:t>
            </a:r>
            <a:r>
              <a:rPr lang="fr-FR" dirty="0" smtClean="0"/>
              <a:t> 			</a:t>
            </a:r>
            <a:r>
              <a:rPr lang="fr-FR" b="1" dirty="0" smtClean="0"/>
              <a:t>évolution et une expansion</a:t>
            </a:r>
            <a:r>
              <a:rPr lang="fr-FR" dirty="0" smtClean="0"/>
              <a:t> 				</a:t>
            </a:r>
            <a:r>
              <a:rPr lang="fr-FR" b="1" dirty="0" smtClean="0"/>
              <a:t>spectaculaires.</a:t>
            </a:r>
          </a:p>
          <a:p>
            <a:pPr algn="just">
              <a:buNone/>
            </a:pPr>
            <a:r>
              <a:rPr lang="fr-FR" dirty="0" smtClean="0"/>
              <a:t>			</a:t>
            </a:r>
            <a:r>
              <a:rPr lang="fr-FR" b="1" dirty="0" smtClean="0">
                <a:solidFill>
                  <a:srgbClr val="C00000"/>
                </a:solidFill>
              </a:rPr>
              <a:t>Des</a:t>
            </a:r>
            <a:r>
              <a:rPr lang="fr-FR" b="1" dirty="0" smtClean="0"/>
              <a:t> révolutions s’opèrent dans les 		domaines littéraires et artistiques.</a:t>
            </a:r>
          </a:p>
          <a:p>
            <a:pPr algn="just">
              <a:buNone/>
            </a:pPr>
            <a:r>
              <a:rPr lang="fr-FR" b="1" dirty="0" smtClean="0"/>
              <a:t>			</a:t>
            </a:r>
            <a:r>
              <a:rPr lang="fr-FR" b="1" dirty="0" smtClean="0">
                <a:solidFill>
                  <a:srgbClr val="C00000"/>
                </a:solidFill>
              </a:rPr>
              <a:t>On</a:t>
            </a:r>
            <a:r>
              <a:rPr lang="fr-FR" b="1" dirty="0" smtClean="0"/>
              <a:t> ne pense plus comme au XIXème 		siècle.</a:t>
            </a:r>
          </a:p>
          <a:p>
            <a:pPr algn="just">
              <a:buNone/>
            </a:pPr>
            <a:r>
              <a:rPr lang="fr-FR" b="1" dirty="0" smtClean="0"/>
              <a:t>			</a:t>
            </a:r>
            <a:r>
              <a:rPr lang="fr-FR" b="1" dirty="0" smtClean="0">
                <a:solidFill>
                  <a:srgbClr val="C00000"/>
                </a:solidFill>
              </a:rPr>
              <a:t>Une</a:t>
            </a:r>
            <a:r>
              <a:rPr lang="fr-FR" b="1" dirty="0" smtClean="0"/>
              <a:t> nouvelle sensibilité se dégage.</a:t>
            </a:r>
          </a:p>
          <a:p>
            <a:pPr algn="just">
              <a:buNone/>
            </a:pPr>
            <a:r>
              <a:rPr lang="fr-FR" b="1" dirty="0" smtClean="0"/>
              <a:t>			</a:t>
            </a:r>
            <a:r>
              <a:rPr lang="fr-FR" b="1" dirty="0" smtClean="0">
                <a:solidFill>
                  <a:srgbClr val="C00000"/>
                </a:solidFill>
              </a:rPr>
              <a:t>Le</a:t>
            </a:r>
            <a:r>
              <a:rPr lang="fr-FR" b="1" dirty="0" smtClean="0"/>
              <a:t> cinéma a déjà fait son apparition.</a:t>
            </a:r>
          </a:p>
          <a:p>
            <a:pPr algn="just"/>
            <a:endParaRPr lang="fr-FR" dirty="0" smtClean="0"/>
          </a:p>
          <a:p>
            <a:pPr algn="just"/>
            <a:endParaRPr lang="fr-FR" dirty="0"/>
          </a:p>
        </p:txBody>
      </p:sp>
      <p:sp>
        <p:nvSpPr>
          <p:cNvPr id="9" name="Organigramme : Connecteur 8"/>
          <p:cNvSpPr/>
          <p:nvPr/>
        </p:nvSpPr>
        <p:spPr>
          <a:xfrm>
            <a:off x="1643042" y="1785926"/>
            <a:ext cx="457200" cy="4572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1</a:t>
            </a:r>
            <a:endParaRPr lang="fr-FR" sz="1200" dirty="0"/>
          </a:p>
        </p:txBody>
      </p:sp>
      <p:sp>
        <p:nvSpPr>
          <p:cNvPr id="10" name="Organigramme : Connecteur 9"/>
          <p:cNvSpPr/>
          <p:nvPr/>
        </p:nvSpPr>
        <p:spPr>
          <a:xfrm>
            <a:off x="1643042" y="3500438"/>
            <a:ext cx="457200" cy="4572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11" name="Organigramme : Connecteur 10"/>
          <p:cNvSpPr/>
          <p:nvPr/>
        </p:nvSpPr>
        <p:spPr>
          <a:xfrm>
            <a:off x="1643042" y="4357694"/>
            <a:ext cx="457200" cy="4572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12" name="Organigramme : Connecteur 11"/>
          <p:cNvSpPr/>
          <p:nvPr/>
        </p:nvSpPr>
        <p:spPr>
          <a:xfrm>
            <a:off x="1643042" y="5143512"/>
            <a:ext cx="457200" cy="4572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13" name="Organigramme : Connecteur 12"/>
          <p:cNvSpPr/>
          <p:nvPr/>
        </p:nvSpPr>
        <p:spPr>
          <a:xfrm>
            <a:off x="1643042" y="5715016"/>
            <a:ext cx="457200" cy="4572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5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00B050"/>
                </a:solidFill>
              </a:rPr>
              <a:t>SUITE INTRO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fr-FR" dirty="0" smtClean="0"/>
              <a:t>			</a:t>
            </a:r>
            <a:r>
              <a:rPr lang="fr-FR" b="1" dirty="0" smtClean="0">
                <a:solidFill>
                  <a:srgbClr val="C00000"/>
                </a:solidFill>
              </a:rPr>
              <a:t>Le</a:t>
            </a:r>
            <a:r>
              <a:rPr lang="fr-FR" b="1" dirty="0" smtClean="0"/>
              <a:t> cinéma commence à dominer 		petit-à-petit le champ des 			productions visuelles.</a:t>
            </a:r>
          </a:p>
          <a:p>
            <a:pPr algn="just">
              <a:buNone/>
            </a:pPr>
            <a:r>
              <a:rPr lang="fr-FR" b="1" dirty="0" smtClean="0"/>
              <a:t>			</a:t>
            </a:r>
            <a:r>
              <a:rPr lang="fr-FR" b="1" dirty="0" smtClean="0">
                <a:solidFill>
                  <a:srgbClr val="C00000"/>
                </a:solidFill>
              </a:rPr>
              <a:t>La</a:t>
            </a:r>
            <a:r>
              <a:rPr lang="fr-FR" b="1" dirty="0" smtClean="0"/>
              <a:t> menace de la guerre est partout 		dans le monde.</a:t>
            </a:r>
          </a:p>
          <a:p>
            <a:pPr algn="just">
              <a:buNone/>
            </a:pPr>
            <a:r>
              <a:rPr lang="fr-FR" b="1" dirty="0" smtClean="0"/>
              <a:t>			</a:t>
            </a:r>
            <a:r>
              <a:rPr lang="fr-FR" b="1" dirty="0" smtClean="0">
                <a:solidFill>
                  <a:srgbClr val="C00000"/>
                </a:solidFill>
              </a:rPr>
              <a:t>Le</a:t>
            </a:r>
            <a:r>
              <a:rPr lang="fr-FR" b="1" dirty="0" smtClean="0"/>
              <a:t> monde change et avec lui l’œil et 		la perception de l’artiste.</a:t>
            </a:r>
          </a:p>
          <a:p>
            <a:pPr algn="just">
              <a:buNone/>
            </a:pPr>
            <a:r>
              <a:rPr lang="fr-FR" b="1" dirty="0" smtClean="0"/>
              <a:t>			</a:t>
            </a:r>
            <a:r>
              <a:rPr lang="fr-FR" b="1" dirty="0" smtClean="0">
                <a:solidFill>
                  <a:srgbClr val="C00000"/>
                </a:solidFill>
              </a:rPr>
              <a:t>C’est</a:t>
            </a:r>
            <a:r>
              <a:rPr lang="fr-FR" b="1" dirty="0" smtClean="0"/>
              <a:t> le début magistral de ce qu’on 		nomme </a:t>
            </a:r>
            <a:r>
              <a:rPr lang="fr-FR" b="1" smtClean="0"/>
              <a:t>la Modernité.</a:t>
            </a:r>
            <a:endParaRPr lang="fr-FR" b="1" dirty="0" smtClean="0"/>
          </a:p>
          <a:p>
            <a:pPr algn="just"/>
            <a:endParaRPr lang="fr-FR" dirty="0"/>
          </a:p>
        </p:txBody>
      </p:sp>
      <p:sp>
        <p:nvSpPr>
          <p:cNvPr id="4" name="Organigramme : Connecteur 3"/>
          <p:cNvSpPr/>
          <p:nvPr/>
        </p:nvSpPr>
        <p:spPr>
          <a:xfrm>
            <a:off x="1571604" y="1928802"/>
            <a:ext cx="457200" cy="4572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6</a:t>
            </a:r>
            <a:endParaRPr lang="fr-FR" dirty="0"/>
          </a:p>
        </p:txBody>
      </p:sp>
      <p:sp>
        <p:nvSpPr>
          <p:cNvPr id="5" name="Organigramme : Connecteur 4"/>
          <p:cNvSpPr/>
          <p:nvPr/>
        </p:nvSpPr>
        <p:spPr>
          <a:xfrm>
            <a:off x="1643042" y="3357562"/>
            <a:ext cx="457200" cy="4572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7</a:t>
            </a:r>
            <a:endParaRPr lang="fr-FR" dirty="0"/>
          </a:p>
        </p:txBody>
      </p:sp>
      <p:sp>
        <p:nvSpPr>
          <p:cNvPr id="6" name="Organigramme : Connecteur 5"/>
          <p:cNvSpPr/>
          <p:nvPr/>
        </p:nvSpPr>
        <p:spPr>
          <a:xfrm>
            <a:off x="1643042" y="4500570"/>
            <a:ext cx="457200" cy="4572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8</a:t>
            </a:r>
            <a:endParaRPr lang="fr-FR" dirty="0"/>
          </a:p>
        </p:txBody>
      </p:sp>
      <p:sp>
        <p:nvSpPr>
          <p:cNvPr id="7" name="Organigramme : Connecteur 6"/>
          <p:cNvSpPr/>
          <p:nvPr/>
        </p:nvSpPr>
        <p:spPr>
          <a:xfrm>
            <a:off x="1643042" y="5357826"/>
            <a:ext cx="457200" cy="4572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9</a:t>
            </a: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00B050"/>
                </a:solidFill>
              </a:rPr>
              <a:t>SUITE INTRO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			</a:t>
            </a:r>
            <a:r>
              <a:rPr lang="fr-FR" b="1" dirty="0" smtClean="0">
                <a:solidFill>
                  <a:srgbClr val="C00000"/>
                </a:solidFill>
              </a:rPr>
              <a:t>L’œil</a:t>
            </a:r>
            <a:r>
              <a:rPr lang="fr-FR" b="1" dirty="0" smtClean="0"/>
              <a:t> de l’artiste commence à 			s’intéresser à des choses et à des 		objets jusqu’alors invisibles ou 			délaissés.</a:t>
            </a:r>
          </a:p>
          <a:p>
            <a:pPr>
              <a:buNone/>
            </a:pPr>
            <a:endParaRPr lang="fr-FR" b="1" dirty="0" smtClean="0"/>
          </a:p>
          <a:p>
            <a:pPr>
              <a:buNone/>
            </a:pPr>
            <a:r>
              <a:rPr lang="fr-FR" b="1" dirty="0" smtClean="0"/>
              <a:t>			</a:t>
            </a:r>
            <a:r>
              <a:rPr lang="fr-FR" b="1" dirty="0" smtClean="0">
                <a:solidFill>
                  <a:srgbClr val="C00000"/>
                </a:solidFill>
              </a:rPr>
              <a:t>C’est</a:t>
            </a:r>
            <a:r>
              <a:rPr lang="fr-FR" b="1" dirty="0" smtClean="0"/>
              <a:t> l’Avant-garde</a:t>
            </a:r>
            <a:endParaRPr lang="fr-FR" b="1" dirty="0"/>
          </a:p>
        </p:txBody>
      </p:sp>
      <p:sp>
        <p:nvSpPr>
          <p:cNvPr id="5" name="Organigramme : Connecteur 4"/>
          <p:cNvSpPr/>
          <p:nvPr/>
        </p:nvSpPr>
        <p:spPr>
          <a:xfrm>
            <a:off x="1643042" y="1857364"/>
            <a:ext cx="457200" cy="4572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10</a:t>
            </a:r>
            <a:endParaRPr lang="fr-FR" dirty="0"/>
          </a:p>
        </p:txBody>
      </p:sp>
      <p:sp>
        <p:nvSpPr>
          <p:cNvPr id="6" name="Organigramme : Connecteur 5"/>
          <p:cNvSpPr/>
          <p:nvPr/>
        </p:nvSpPr>
        <p:spPr>
          <a:xfrm>
            <a:off x="1643042" y="4357694"/>
            <a:ext cx="457200" cy="4572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11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C00000"/>
                </a:solidFill>
              </a:rPr>
              <a:t>ARCHITECTURE  :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100" dirty="0" smtClean="0"/>
              <a:t>Antonio </a:t>
            </a:r>
            <a:r>
              <a:rPr lang="fr-FR" sz="3100" dirty="0" err="1" smtClean="0"/>
              <a:t>San’Elia</a:t>
            </a:r>
            <a:r>
              <a:rPr lang="fr-FR" dirty="0" smtClean="0"/>
              <a:t> </a:t>
            </a:r>
            <a:r>
              <a:rPr lang="fr-FR" sz="2000" dirty="0" smtClean="0"/>
              <a:t>(1888-1916)</a:t>
            </a:r>
            <a:r>
              <a:rPr lang="fr-FR" dirty="0" smtClean="0"/>
              <a:t> </a:t>
            </a:r>
            <a:r>
              <a:rPr lang="fr-FR" sz="3100" i="1" dirty="0" smtClean="0"/>
              <a:t>La </a:t>
            </a:r>
            <a:r>
              <a:rPr lang="fr-FR" sz="3100" i="1" dirty="0" err="1" smtClean="0"/>
              <a:t>Città</a:t>
            </a:r>
            <a:r>
              <a:rPr lang="fr-FR" sz="3100" i="1" dirty="0" smtClean="0"/>
              <a:t> </a:t>
            </a:r>
            <a:r>
              <a:rPr lang="fr-FR" sz="3100" i="1" dirty="0" err="1" smtClean="0"/>
              <a:t>Nuova</a:t>
            </a:r>
            <a:r>
              <a:rPr lang="fr-FR" sz="3100" i="1" dirty="0" smtClean="0"/>
              <a:t>, 1914</a:t>
            </a:r>
            <a:endParaRPr lang="fr-FR" sz="3100" i="1" dirty="0"/>
          </a:p>
        </p:txBody>
      </p:sp>
      <p:pic>
        <p:nvPicPr>
          <p:cNvPr id="4" name="Espace réservé du contenu 3" descr="futurisme en architecture antonio Santelia,la citta noevo, 03[1]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59012" y="1774825"/>
            <a:ext cx="4625975" cy="462597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rgbClr val="C00000"/>
                </a:solidFill>
              </a:rPr>
              <a:t>SCULPTURE</a:t>
            </a:r>
            <a:br>
              <a:rPr lang="fr-FR" dirty="0" smtClean="0">
                <a:solidFill>
                  <a:srgbClr val="C00000"/>
                </a:solidFill>
              </a:rPr>
            </a:br>
            <a:r>
              <a:rPr lang="fr-FR" sz="3100" dirty="0" smtClean="0">
                <a:solidFill>
                  <a:srgbClr val="FFC000"/>
                </a:solidFill>
              </a:rPr>
              <a:t>GIORGIO DE CHIRICO</a:t>
            </a:r>
            <a:r>
              <a:rPr lang="fr-FR" sz="3100" i="1" dirty="0" smtClean="0">
                <a:solidFill>
                  <a:srgbClr val="FFC000"/>
                </a:solidFill>
              </a:rPr>
              <a:t>, Ettore e </a:t>
            </a:r>
            <a:r>
              <a:rPr lang="fr-FR" sz="3100" i="1" dirty="0" err="1" smtClean="0">
                <a:solidFill>
                  <a:srgbClr val="FFC000"/>
                </a:solidFill>
              </a:rPr>
              <a:t>Andromaca</a:t>
            </a:r>
            <a:endParaRPr lang="fr-FR" sz="3100" i="1" dirty="0">
              <a:solidFill>
                <a:srgbClr val="FFC000"/>
              </a:solidFill>
            </a:endParaRPr>
          </a:p>
        </p:txBody>
      </p:sp>
      <p:pic>
        <p:nvPicPr>
          <p:cNvPr id="4" name="Espace réservé du contenu 3" descr="401px-Chirico Osaka, le surréalisme en sculpture, ettore e andoromac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23572" y="1774825"/>
            <a:ext cx="3096855" cy="462597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C00000"/>
                </a:solidFill>
              </a:rPr>
              <a:t> PEINTURE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4" name="Espace réservé du contenu 3" descr="constructivisme[1]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158" y="1785926"/>
            <a:ext cx="7858180" cy="478634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C00000"/>
                </a:solidFill>
              </a:rPr>
              <a:t>DESIGN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4" name="Espace réservé du contenu 3" descr="LAMPE DU BAUHAUS attribué à Wagenfeld_et jucker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1428736"/>
            <a:ext cx="7786742" cy="4929222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LASZLO MOHOLY-NAGY </a:t>
            </a:r>
            <a:r>
              <a:rPr lang="fr-FR" sz="2000" dirty="0" smtClean="0"/>
              <a:t>(1895-1946)</a:t>
            </a:r>
            <a:r>
              <a:rPr lang="fr-FR" dirty="0" smtClean="0"/>
              <a:t> </a:t>
            </a:r>
            <a:r>
              <a:rPr lang="fr-FR" sz="3100" i="1" dirty="0" smtClean="0"/>
              <a:t>Sans Titre, 1928</a:t>
            </a:r>
            <a:endParaRPr lang="fr-FR" sz="3100" i="1" dirty="0"/>
          </a:p>
        </p:txBody>
      </p:sp>
      <p:pic>
        <p:nvPicPr>
          <p:cNvPr id="4" name="Espace réservé du contenu 3" descr="k 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46481" y="1774825"/>
            <a:ext cx="3651038" cy="46259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4000" dirty="0" smtClean="0"/>
              <a:t>EMMANUEL RUDZITSKY DIT MAN RAY</a:t>
            </a:r>
            <a:r>
              <a:rPr lang="fr-FR" dirty="0" smtClean="0"/>
              <a:t> </a:t>
            </a:r>
            <a:r>
              <a:rPr lang="fr-FR" sz="2000" dirty="0" smtClean="0"/>
              <a:t>(1890-1976)</a:t>
            </a:r>
            <a:r>
              <a:rPr lang="fr-FR" dirty="0" smtClean="0"/>
              <a:t> </a:t>
            </a:r>
            <a:r>
              <a:rPr lang="fr-FR" sz="3300" i="1" dirty="0" err="1" smtClean="0"/>
              <a:t>Rayographe</a:t>
            </a:r>
            <a:r>
              <a:rPr lang="fr-FR" sz="3300" i="1" dirty="0" smtClean="0"/>
              <a:t>, vers 1923</a:t>
            </a:r>
            <a:endParaRPr lang="fr-FR" sz="3300" i="1" dirty="0"/>
          </a:p>
        </p:txBody>
      </p:sp>
      <p:pic>
        <p:nvPicPr>
          <p:cNvPr id="4" name="Espace réservé du contenu 3" descr="K 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01497" y="1774825"/>
            <a:ext cx="3741006" cy="462597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MAN RAY, </a:t>
            </a:r>
            <a:br>
              <a:rPr lang="fr-FR" dirty="0" smtClean="0"/>
            </a:br>
            <a:r>
              <a:rPr lang="fr-FR" sz="3600" i="1" dirty="0" smtClean="0"/>
              <a:t>Larmes (détail), vers 1930</a:t>
            </a:r>
            <a:endParaRPr lang="fr-FR" sz="3600" i="1" dirty="0"/>
          </a:p>
        </p:txBody>
      </p:sp>
      <p:pic>
        <p:nvPicPr>
          <p:cNvPr id="4" name="Espace réservé du contenu 3" descr="k 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10256" y="2643060"/>
            <a:ext cx="3523488" cy="2889504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IBID</a:t>
            </a:r>
            <a:endParaRPr lang="fr-FR" dirty="0"/>
          </a:p>
        </p:txBody>
      </p:sp>
      <p:pic>
        <p:nvPicPr>
          <p:cNvPr id="4" name="Espace réservé du contenu 3" descr="ManRay-Tears-1930[1]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43112" y="2144712"/>
            <a:ext cx="5057775" cy="38862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HEINZ LOEW </a:t>
            </a:r>
            <a:r>
              <a:rPr lang="fr-FR" sz="2000" dirty="0" smtClean="0"/>
              <a:t>(1903-1981)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600" i="1" dirty="0" smtClean="0"/>
              <a:t>Sans Titre, 1927-1928</a:t>
            </a:r>
            <a:endParaRPr lang="fr-FR" sz="3600" i="1" dirty="0"/>
          </a:p>
        </p:txBody>
      </p:sp>
      <p:pic>
        <p:nvPicPr>
          <p:cNvPr id="4" name="Espace réservé du contenu 3" descr="k 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11145" y="1774825"/>
            <a:ext cx="3521710" cy="462597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OTTO UMBEHR </a:t>
            </a:r>
            <a:r>
              <a:rPr lang="fr-FR" sz="2000" dirty="0" smtClean="0"/>
              <a:t>dit</a:t>
            </a:r>
            <a:r>
              <a:rPr lang="fr-FR" dirty="0" smtClean="0"/>
              <a:t> UMBO </a:t>
            </a:r>
            <a:r>
              <a:rPr lang="fr-FR" sz="2000" dirty="0" smtClean="0"/>
              <a:t>(1902-1980)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600" i="1" dirty="0" err="1" smtClean="0"/>
              <a:t>Unheimliche</a:t>
            </a:r>
            <a:r>
              <a:rPr lang="fr-FR" sz="3600" i="1" dirty="0" smtClean="0"/>
              <a:t> Strasse</a:t>
            </a:r>
            <a:r>
              <a:rPr lang="fr-FR" sz="3600" i="1" smtClean="0"/>
              <a:t>, 1928</a:t>
            </a:r>
            <a:endParaRPr lang="fr-FR" sz="3600" i="1" dirty="0"/>
          </a:p>
        </p:txBody>
      </p:sp>
      <p:pic>
        <p:nvPicPr>
          <p:cNvPr id="4" name="Espace réservé du contenu 3" descr="k 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20323" y="1774825"/>
            <a:ext cx="3503353" cy="4625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GERMAINE KRULL </a:t>
            </a:r>
            <a:r>
              <a:rPr lang="fr-FR" sz="2000" dirty="0" smtClean="0"/>
              <a:t>(1897-1985)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600" i="1" dirty="0" smtClean="0"/>
              <a:t>Sans Titre, vers 1930</a:t>
            </a:r>
            <a:endParaRPr lang="fr-FR" sz="3600" i="1" dirty="0"/>
          </a:p>
        </p:txBody>
      </p:sp>
      <p:pic>
        <p:nvPicPr>
          <p:cNvPr id="4" name="Espace réservé du contenu 3" descr="k 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48399" y="1774825"/>
            <a:ext cx="3047202" cy="462597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ALEXANDRE RODTCHENKO </a:t>
            </a:r>
            <a:r>
              <a:rPr lang="fr-FR" sz="2000" dirty="0" smtClean="0"/>
              <a:t>(1891-1956)</a:t>
            </a:r>
            <a:r>
              <a:rPr lang="fr-FR" dirty="0" smtClean="0"/>
              <a:t> </a:t>
            </a:r>
            <a:r>
              <a:rPr lang="fr-FR" sz="3600" i="1" dirty="0" smtClean="0"/>
              <a:t>La Jeune Fille au </a:t>
            </a:r>
            <a:r>
              <a:rPr lang="fr-FR" sz="3600" i="1" dirty="0" err="1" smtClean="0"/>
              <a:t>Leica</a:t>
            </a:r>
            <a:r>
              <a:rPr lang="fr-FR" sz="3600" i="1" dirty="0" smtClean="0"/>
              <a:t>, 1934</a:t>
            </a:r>
            <a:endParaRPr lang="fr-FR" sz="3600" i="1" dirty="0"/>
          </a:p>
        </p:txBody>
      </p:sp>
      <p:pic>
        <p:nvPicPr>
          <p:cNvPr id="4" name="Espace réservé du contenu 3" descr="k 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71041" y="1774825"/>
            <a:ext cx="3201918" cy="462597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RAOUL HAUSSMANN </a:t>
            </a:r>
            <a:r>
              <a:rPr lang="fr-FR" sz="2000" dirty="0" smtClean="0"/>
              <a:t>(1886-1971)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600" i="1" dirty="0" smtClean="0"/>
              <a:t>ABCD, Portrait de l’artiste, 1923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" name="Espace réservé du contenu 3" descr="k 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95775" y="1774825"/>
            <a:ext cx="3152450" cy="462597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EUGENE ATGET </a:t>
            </a:r>
            <a:r>
              <a:rPr lang="fr-FR" sz="2000" dirty="0" smtClean="0"/>
              <a:t>(1857-1927)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600" i="1" dirty="0" smtClean="0"/>
              <a:t>Magasin, Avenue des Gobelins, 1925</a:t>
            </a:r>
            <a:endParaRPr lang="fr-FR" sz="3600" i="1" dirty="0"/>
          </a:p>
        </p:txBody>
      </p:sp>
      <p:pic>
        <p:nvPicPr>
          <p:cNvPr id="4" name="Espace réservé du contenu 3" descr="k 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65136" y="1874859"/>
            <a:ext cx="3613727" cy="462597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EUGENE ATGET, </a:t>
            </a:r>
            <a:br>
              <a:rPr lang="fr-FR" dirty="0" smtClean="0"/>
            </a:br>
            <a:r>
              <a:rPr lang="fr-FR" sz="3600" i="1" dirty="0" smtClean="0"/>
              <a:t>Au Tambour, 1908</a:t>
            </a:r>
            <a:endParaRPr lang="fr-FR" sz="3600" i="1" dirty="0"/>
          </a:p>
        </p:txBody>
      </p:sp>
      <p:pic>
        <p:nvPicPr>
          <p:cNvPr id="4" name="Espace réservé du contenu 3" descr="k 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01033" y="1774825"/>
            <a:ext cx="3741934" cy="4625975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C00000"/>
                </a:solidFill>
              </a:rPr>
              <a:t>XX</a:t>
            </a:r>
            <a:r>
              <a:rPr lang="fr-FR" dirty="0" smtClean="0"/>
              <a:t>WANDA WULZ </a:t>
            </a:r>
            <a:r>
              <a:rPr lang="fr-FR" sz="2000" dirty="0" smtClean="0"/>
              <a:t>(1903-1984)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600" i="1" dirty="0" smtClean="0"/>
              <a:t>Moi+Chat, 1932</a:t>
            </a:r>
            <a:endParaRPr lang="fr-FR" sz="3600" i="1" dirty="0"/>
          </a:p>
        </p:txBody>
      </p:sp>
      <p:pic>
        <p:nvPicPr>
          <p:cNvPr id="4" name="Espace réservé du contenu 3" descr="k 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06696" y="1774825"/>
            <a:ext cx="3530607" cy="4625975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EDWARD WESTON </a:t>
            </a:r>
            <a:r>
              <a:rPr lang="fr-FR" sz="2000" dirty="0" smtClean="0"/>
              <a:t>(1886-1958)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600" i="1" dirty="0" smtClean="0"/>
              <a:t>Poivron, 1930</a:t>
            </a:r>
            <a:endParaRPr lang="fr-FR" sz="3600" i="1" dirty="0"/>
          </a:p>
        </p:txBody>
      </p:sp>
      <p:pic>
        <p:nvPicPr>
          <p:cNvPr id="4" name="Espace réservé du contenu 3" descr="k 1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47027" y="1774825"/>
            <a:ext cx="3649945" cy="4625975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EDWARD WESTON, </a:t>
            </a:r>
            <a:br>
              <a:rPr lang="fr-FR" dirty="0" smtClean="0"/>
            </a:br>
            <a:r>
              <a:rPr lang="fr-FR" sz="3600" i="1" dirty="0" smtClean="0"/>
              <a:t>Poivron, 1930</a:t>
            </a:r>
            <a:endParaRPr lang="fr-FR" sz="3600" i="1" dirty="0"/>
          </a:p>
        </p:txBody>
      </p:sp>
      <p:pic>
        <p:nvPicPr>
          <p:cNvPr id="4" name="Espace réservé du contenu 3" descr="k 1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15873" y="1774825"/>
            <a:ext cx="3912253" cy="4625975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ANDRE KERTESZ </a:t>
            </a:r>
            <a:r>
              <a:rPr lang="fr-FR" sz="2000" dirty="0" smtClean="0"/>
              <a:t>(1894-1985)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600" i="1" dirty="0" smtClean="0"/>
              <a:t>La Fourchette, 1928</a:t>
            </a:r>
            <a:endParaRPr lang="fr-FR" sz="3600" i="1" dirty="0"/>
          </a:p>
        </p:txBody>
      </p:sp>
      <p:pic>
        <p:nvPicPr>
          <p:cNvPr id="4" name="Espace réservé du contenu 3" descr="k 1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23160" y="1774825"/>
            <a:ext cx="5497679" cy="4625975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KARL BLOSSFELD </a:t>
            </a:r>
            <a:r>
              <a:rPr lang="fr-FR" sz="2000" dirty="0" smtClean="0"/>
              <a:t>(1865-1932),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600" i="1" dirty="0" err="1" smtClean="0"/>
              <a:t>Aconitum</a:t>
            </a:r>
            <a:r>
              <a:rPr lang="fr-FR" sz="3600" i="1" dirty="0" smtClean="0"/>
              <a:t>, Après 1928</a:t>
            </a:r>
            <a:endParaRPr lang="fr-FR" sz="3600" i="1" dirty="0"/>
          </a:p>
        </p:txBody>
      </p:sp>
      <p:pic>
        <p:nvPicPr>
          <p:cNvPr id="4" name="Espace réservé du contenu 3" descr="k 1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80992" y="1774825"/>
            <a:ext cx="3382015" cy="4625975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HANS BELLMER </a:t>
            </a:r>
            <a:r>
              <a:rPr lang="fr-FR" sz="2000" dirty="0" smtClean="0"/>
              <a:t>(1902-1975)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600" i="1" dirty="0" smtClean="0"/>
              <a:t>Die </a:t>
            </a:r>
            <a:r>
              <a:rPr lang="fr-FR" sz="3600" i="1" dirty="0" err="1" smtClean="0"/>
              <a:t>Puppe</a:t>
            </a:r>
            <a:r>
              <a:rPr lang="fr-FR" sz="3600" i="1" dirty="0" smtClean="0"/>
              <a:t>, 1936</a:t>
            </a:r>
            <a:endParaRPr lang="fr-FR" sz="3600" i="1" dirty="0"/>
          </a:p>
        </p:txBody>
      </p:sp>
      <p:pic>
        <p:nvPicPr>
          <p:cNvPr id="4" name="Espace réservé du contenu 3" descr="k 1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31558" y="1774825"/>
            <a:ext cx="3680883" cy="4625975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HALASZ GYULA DIT BRASSAÏ </a:t>
            </a:r>
            <a:r>
              <a:rPr lang="fr-FR" sz="2000" dirty="0" smtClean="0"/>
              <a:t>(1899-1984)</a:t>
            </a:r>
            <a:r>
              <a:rPr lang="fr-FR" sz="3600" dirty="0" smtClean="0"/>
              <a:t> </a:t>
            </a:r>
            <a:r>
              <a:rPr lang="fr-FR" sz="3600" i="1" dirty="0" smtClean="0"/>
              <a:t>La Belle de Nuit, Quartier Italie, 1932</a:t>
            </a:r>
            <a:endParaRPr lang="fr-FR" sz="3600" i="1" dirty="0"/>
          </a:p>
        </p:txBody>
      </p:sp>
      <p:pic>
        <p:nvPicPr>
          <p:cNvPr id="4" name="Espace réservé du contenu 3" descr="k 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91248" y="1774825"/>
            <a:ext cx="3561503" cy="4625975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IMOGEN CUNNINGHAM </a:t>
            </a:r>
            <a:r>
              <a:rPr lang="fr-FR" sz="2000" dirty="0" smtClean="0"/>
              <a:t>(1883-1976)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600" i="1" dirty="0" smtClean="0"/>
              <a:t>Agave Design 1, </a:t>
            </a:r>
            <a:r>
              <a:rPr lang="fr-FR" sz="3600" i="1" dirty="0" err="1" smtClean="0"/>
              <a:t>anneés</a:t>
            </a:r>
            <a:r>
              <a:rPr lang="fr-FR" sz="3600" i="1" dirty="0" smtClean="0"/>
              <a:t> 1920</a:t>
            </a:r>
            <a:endParaRPr lang="fr-FR" sz="3600" i="1" dirty="0"/>
          </a:p>
        </p:txBody>
      </p:sp>
      <p:pic>
        <p:nvPicPr>
          <p:cNvPr id="4" name="Espace réservé du contenu 3" descr="k 1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3447" y="1774825"/>
            <a:ext cx="3477106" cy="4625975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FLORENCE HENRI </a:t>
            </a:r>
            <a:r>
              <a:rPr lang="fr-FR" sz="2000" dirty="0" smtClean="0"/>
              <a:t>(1893-1982)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600" i="1" dirty="0" smtClean="0"/>
              <a:t>Composition Abstraite, 1929</a:t>
            </a:r>
            <a:endParaRPr lang="fr-FR" sz="3600" i="1" dirty="0"/>
          </a:p>
        </p:txBody>
      </p:sp>
      <p:pic>
        <p:nvPicPr>
          <p:cNvPr id="4" name="Espace réservé du contenu 3" descr="k 1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91056" y="1917636"/>
            <a:ext cx="5961888" cy="4340352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CHARLES SHEELER </a:t>
            </a:r>
            <a:r>
              <a:rPr lang="fr-FR" sz="2000" dirty="0" smtClean="0"/>
              <a:t>(1883-1965)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3000" i="1" dirty="0" smtClean="0"/>
              <a:t>Photographie reproduite dans Arts et Métiers Graphiques, 15 mars 1930</a:t>
            </a:r>
            <a:endParaRPr lang="fr-FR" sz="3000" i="1" dirty="0"/>
          </a:p>
        </p:txBody>
      </p:sp>
      <p:pic>
        <p:nvPicPr>
          <p:cNvPr id="4" name="Espace réservé du contenu 3" descr="k 2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11275" y="1774825"/>
            <a:ext cx="3321450" cy="4625975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WILLY ZIELKE </a:t>
            </a:r>
            <a:r>
              <a:rPr lang="fr-FR" sz="1800" dirty="0" smtClean="0"/>
              <a:t>(1902-1989)</a:t>
            </a:r>
            <a:r>
              <a:rPr lang="fr-FR" dirty="0" smtClean="0"/>
              <a:t> </a:t>
            </a:r>
            <a:r>
              <a:rPr lang="fr-FR" dirty="0" err="1" smtClean="0"/>
              <a:t>Ibid</a:t>
            </a:r>
            <a:endParaRPr lang="fr-FR" dirty="0"/>
          </a:p>
        </p:txBody>
      </p:sp>
      <p:pic>
        <p:nvPicPr>
          <p:cNvPr id="4" name="Espace réservé du contenu 3" descr="k 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4641" y="1774825"/>
            <a:ext cx="3454718" cy="4625975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BRASSAÏ, </a:t>
            </a:r>
            <a:r>
              <a:rPr lang="fr-FR" sz="3600" dirty="0" smtClean="0"/>
              <a:t>Groupe joyeux dans un Bal Musette, 1932</a:t>
            </a:r>
            <a:endParaRPr lang="fr-FR" dirty="0"/>
          </a:p>
        </p:txBody>
      </p:sp>
      <p:pic>
        <p:nvPicPr>
          <p:cNvPr id="1026" name="Picture 2" descr="C:\Users\smart acer\Desktop\PHOTO SEMESTRE 5 MEKNES\Halasz GYULA dit BRASSAÏ (1899-1984) Groupe joyeux dans un bal musette, 19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3486" y="1774825"/>
            <a:ext cx="3697027" cy="4625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3466</TotalTime>
  <Words>358</Words>
  <Application>Microsoft Office PowerPoint</Application>
  <PresentationFormat>Affichage à l'écran (4:3)</PresentationFormat>
  <Paragraphs>134</Paragraphs>
  <Slides>32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 </vt:lpstr>
      <vt:lpstr>L’ENTRE-DEUX GUERRES : LA MODERNITE</vt:lpstr>
      <vt:lpstr>INTRO</vt:lpstr>
      <vt:lpstr>SUITE INTRO</vt:lpstr>
      <vt:lpstr>SUITE INTRO</vt:lpstr>
      <vt:lpstr>ARCHITECTURE  :  Antonio San’Elia (1888-1916) La Città Nuova, 1914</vt:lpstr>
      <vt:lpstr>SCULPTURE GIORGIO DE CHIRICO, Ettore e Andromaca</vt:lpstr>
      <vt:lpstr> PEINTURE</vt:lpstr>
      <vt:lpstr>DESIGN</vt:lpstr>
      <vt:lpstr>LASZLO MOHOLY-NAGY (1895-1946) Sans Titre, 1928</vt:lpstr>
      <vt:lpstr>EMMANUEL RUDZITSKY DIT MAN RAY (1890-1976) Rayographe, vers 1923</vt:lpstr>
      <vt:lpstr>MAN RAY,  Larmes (détail), vers 1930</vt:lpstr>
      <vt:lpstr>IBID</vt:lpstr>
      <vt:lpstr>HEINZ LOEW (1903-1981)  Sans Titre, 1927-1928</vt:lpstr>
      <vt:lpstr>OTTO UMBEHR dit UMBO (1902-1980)  Unheimliche Strasse, 1928</vt:lpstr>
      <vt:lpstr>GERMAINE KRULL (1897-1985)  Sans Titre, vers 1930</vt:lpstr>
      <vt:lpstr>ALEXANDRE RODTCHENKO (1891-1956) La Jeune Fille au Leica, 1934</vt:lpstr>
      <vt:lpstr>RAOUL HAUSSMANN (1886-1971)  ABCD, Portrait de l’artiste, 1923 </vt:lpstr>
      <vt:lpstr>EUGENE ATGET (1857-1927)  Magasin, Avenue des Gobelins, 1925</vt:lpstr>
      <vt:lpstr>EUGENE ATGET,  Au Tambour, 1908</vt:lpstr>
      <vt:lpstr>XXWANDA WULZ (1903-1984)  Moi+Chat, 1932</vt:lpstr>
      <vt:lpstr>EDWARD WESTON (1886-1958)  Poivron, 1930</vt:lpstr>
      <vt:lpstr>EDWARD WESTON,  Poivron, 1930</vt:lpstr>
      <vt:lpstr>ANDRE KERTESZ (1894-1985)  La Fourchette, 1928</vt:lpstr>
      <vt:lpstr>KARL BLOSSFELD (1865-1932),  Aconitum, Après 1928</vt:lpstr>
      <vt:lpstr>HANS BELLMER (1902-1975)  Die Puppe, 1936</vt:lpstr>
      <vt:lpstr>HALASZ GYULA DIT BRASSAÏ (1899-1984) La Belle de Nuit, Quartier Italie, 1932</vt:lpstr>
      <vt:lpstr>IMOGEN CUNNINGHAM (1883-1976)  Agave Design 1, anneés 1920</vt:lpstr>
      <vt:lpstr>FLORENCE HENRI (1893-1982)  Composition Abstraite, 1929</vt:lpstr>
      <vt:lpstr>CHARLES SHEELER (1883-1965)  Photographie reproduite dans Arts et Métiers Graphiques, 15 mars 1930</vt:lpstr>
      <vt:lpstr>WILLY ZIELKE (1902-1989) Ibid</vt:lpstr>
      <vt:lpstr>BRASSAÏ, Groupe joyeux dans un Bal Musette, 1932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PHOTOGRAPHIE ET SON HISTOIRE</dc:title>
  <dc:creator>Toshiba</dc:creator>
  <cp:lastModifiedBy>Zohra Lhioui</cp:lastModifiedBy>
  <cp:revision>353</cp:revision>
  <dcterms:created xsi:type="dcterms:W3CDTF">2008-03-31T17:52:53Z</dcterms:created>
  <dcterms:modified xsi:type="dcterms:W3CDTF">2020-03-24T16:20:00Z</dcterms:modified>
</cp:coreProperties>
</file>