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413" r:id="rId2"/>
    <p:sldId id="277" r:id="rId3"/>
    <p:sldId id="276" r:id="rId4"/>
    <p:sldId id="272" r:id="rId5"/>
    <p:sldId id="273" r:id="rId6"/>
    <p:sldId id="274" r:id="rId7"/>
    <p:sldId id="275" r:id="rId8"/>
    <p:sldId id="278" r:id="rId9"/>
    <p:sldId id="279" r:id="rId10"/>
    <p:sldId id="280" r:id="rId11"/>
    <p:sldId id="281" r:id="rId12"/>
    <p:sldId id="282" r:id="rId13"/>
    <p:sldId id="283" r:id="rId14"/>
    <p:sldId id="284" r:id="rId1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6" autoAdjust="0"/>
    <p:restoredTop sz="94660"/>
  </p:normalViewPr>
  <p:slideViewPr>
    <p:cSldViewPr snapToGrid="0">
      <p:cViewPr>
        <p:scale>
          <a:sx n="81" d="100"/>
          <a:sy n="81" d="100"/>
        </p:scale>
        <p:origin x="978" y="-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Cette photographie oscille entre le document et l’expression.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Piste de recherche : en quoi la légende ajoute ou retire quelques chose à la photographie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Pose ou non ?</a:t>
            </a:r>
            <a:r>
              <a:rPr lang="fr-FR" baseline="0" dirty="0" smtClean="0"/>
              <a:t> La photo tend à devenir autre chose qu’un document.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cap="all" dirty="0" smtClean="0"/>
              <a:t>Aucune</a:t>
            </a:r>
            <a:r>
              <a:rPr lang="fr-FR" cap="all" baseline="0" dirty="0" smtClean="0"/>
              <a:t> recherche esthétique.</a:t>
            </a:r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Dispositions différentes des corps et des</a:t>
            </a:r>
            <a:r>
              <a:rPr lang="fr-FR" baseline="0" dirty="0" smtClean="0"/>
              <a:t> regards.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PHOTOGRAPHIE EST DÉJÀ A LA RECHERCHE D’EFFETS ESTHETIQUES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13</a:t>
            </a:fld>
            <a:endParaRPr lang="fr-F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cap="all" dirty="0" smtClean="0"/>
              <a:t>Mise en scène non déclarée</a:t>
            </a:r>
            <a:r>
              <a:rPr lang="fr-FR" cap="all" baseline="0" dirty="0" smtClean="0"/>
              <a:t> ? La légende est là pour ancrer le réel dans l’image et l’image dans le réel.</a:t>
            </a:r>
            <a:endParaRPr lang="fr-FR" cap="al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Deuxième chapitre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UNE INVENTION ECLATEE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algn="ctr"/>
            <a:r>
              <a:rPr lang="fr-FR" sz="4000" dirty="0" smtClean="0"/>
              <a:t>2 EXEMPLES</a:t>
            </a:r>
            <a:endParaRPr lang="fr-FR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1</a:t>
            </a:r>
            <a:r>
              <a:rPr lang="fr-FR" baseline="30000" dirty="0" smtClean="0"/>
              <a:t>er</a:t>
            </a:r>
            <a:r>
              <a:rPr lang="fr-FR" dirty="0" smtClean="0"/>
              <a:t> exemple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endParaRPr lang="fr-FR" dirty="0" smtClean="0"/>
          </a:p>
          <a:p>
            <a:pPr lvl="3"/>
            <a:r>
              <a:rPr lang="fr-FR" sz="4400" dirty="0" smtClean="0"/>
              <a:t>Le Daguerréotype (inventé par </a:t>
            </a:r>
            <a:r>
              <a:rPr lang="fr-FR" sz="4400" dirty="0" err="1" smtClean="0"/>
              <a:t>Mandè</a:t>
            </a:r>
            <a:r>
              <a:rPr lang="fr-FR" sz="4400" dirty="0" smtClean="0"/>
              <a:t> DAGUERRE)</a:t>
            </a:r>
            <a:endParaRPr lang="fr-FR" sz="4400" dirty="0"/>
          </a:p>
        </p:txBody>
      </p:sp>
      <p:sp>
        <p:nvSpPr>
          <p:cNvPr id="4" name="Flèche courbée vers la droite 3"/>
          <p:cNvSpPr/>
          <p:nvPr/>
        </p:nvSpPr>
        <p:spPr>
          <a:xfrm>
            <a:off x="1142976" y="2928934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100" dirty="0" smtClean="0"/>
              <a:t>ANONYME AMERICAIN </a:t>
            </a:r>
            <a:r>
              <a:rPr lang="fr-FR" sz="2700" i="1" dirty="0" smtClean="0"/>
              <a:t>Daguerréotype, vers 1850</a:t>
            </a:r>
            <a:endParaRPr lang="fr-FR" sz="2700" i="1" dirty="0"/>
          </a:p>
        </p:txBody>
      </p:sp>
      <p:pic>
        <p:nvPicPr>
          <p:cNvPr id="4" name="Espace réservé du contenu 3" descr="A 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282" y="1500174"/>
            <a:ext cx="8786874" cy="5143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3300" dirty="0" smtClean="0"/>
              <a:t>Albert </a:t>
            </a:r>
            <a:r>
              <a:rPr lang="fr-FR" sz="3300" dirty="0" err="1" smtClean="0"/>
              <a:t>Sands</a:t>
            </a:r>
            <a:r>
              <a:rPr lang="fr-FR" sz="3300" dirty="0" smtClean="0"/>
              <a:t> SOUTHWORTH</a:t>
            </a:r>
            <a:r>
              <a:rPr lang="fr-FR" sz="4100" dirty="0" smtClean="0"/>
              <a:t> </a:t>
            </a:r>
            <a:r>
              <a:rPr lang="fr-FR" sz="1800" dirty="0" smtClean="0"/>
              <a:t>(1811-1894)</a:t>
            </a:r>
            <a:r>
              <a:rPr lang="fr-FR" sz="3600" dirty="0" smtClean="0"/>
              <a:t> </a:t>
            </a:r>
            <a:r>
              <a:rPr lang="fr-FR" sz="3300" dirty="0" smtClean="0"/>
              <a:t>et Josiah Johnson HAWES</a:t>
            </a:r>
            <a:r>
              <a:rPr lang="fr-FR" sz="4100" dirty="0" smtClean="0"/>
              <a:t> </a:t>
            </a:r>
            <a:r>
              <a:rPr lang="fr-FR" sz="1800" dirty="0" smtClean="0"/>
              <a:t>(1808-1901)</a:t>
            </a:r>
            <a:r>
              <a:rPr lang="fr-FR" sz="4100" dirty="0" smtClean="0"/>
              <a:t> </a:t>
            </a:r>
            <a:r>
              <a:rPr lang="fr-FR" sz="2200" i="1" dirty="0" smtClean="0"/>
              <a:t>La Salle d’opération du Massachusetts General </a:t>
            </a:r>
            <a:r>
              <a:rPr lang="fr-FR" sz="2200" i="1" dirty="0" err="1" smtClean="0"/>
              <a:t>hospital</a:t>
            </a:r>
            <a:r>
              <a:rPr lang="fr-FR" sz="2200" i="1" dirty="0" smtClean="0"/>
              <a:t>, 16 octobre 1848</a:t>
            </a:r>
            <a:endParaRPr lang="fr-FR" sz="2200" i="1" dirty="0"/>
          </a:p>
        </p:txBody>
      </p:sp>
      <p:pic>
        <p:nvPicPr>
          <p:cNvPr id="4" name="Espace réservé du contenu 3" descr="A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28660" y="1571611"/>
            <a:ext cx="9732948" cy="5580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100" dirty="0" err="1" smtClean="0"/>
              <a:t>Thalamas</a:t>
            </a:r>
            <a:r>
              <a:rPr lang="fr-FR" sz="4100" dirty="0" smtClean="0"/>
              <a:t>, </a:t>
            </a:r>
            <a:r>
              <a:rPr lang="fr-FR" sz="2700" i="1" dirty="0" smtClean="0"/>
              <a:t>Daguerréotype, 1862</a:t>
            </a:r>
            <a:endParaRPr lang="fr-FR" sz="2700" i="1" dirty="0"/>
          </a:p>
        </p:txBody>
      </p:sp>
      <p:pic>
        <p:nvPicPr>
          <p:cNvPr id="4" name="Espace réservé du contenu 3" descr="A 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28736"/>
            <a:ext cx="9610282" cy="58420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100" dirty="0" smtClean="0"/>
              <a:t>2</a:t>
            </a:r>
            <a:r>
              <a:rPr lang="fr-FR" sz="4100" baseline="30000" dirty="0" smtClean="0"/>
              <a:t>ème</a:t>
            </a:r>
            <a:r>
              <a:rPr lang="fr-FR" sz="4100" dirty="0" smtClean="0"/>
              <a:t> exemple</a:t>
            </a:r>
            <a:endParaRPr lang="fr-FR" sz="41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r>
              <a:rPr lang="fr-FR" dirty="0" smtClean="0"/>
              <a:t>				</a:t>
            </a:r>
            <a:r>
              <a:rPr lang="fr-FR" sz="4400" dirty="0" smtClean="0"/>
              <a:t>Le Calotype (procédé 			élaboré par Fox Talbot) </a:t>
            </a:r>
            <a:endParaRPr lang="fr-FR" sz="4400" dirty="0"/>
          </a:p>
        </p:txBody>
      </p:sp>
      <p:sp>
        <p:nvSpPr>
          <p:cNvPr id="4" name="Flèche courbée vers la droite 3"/>
          <p:cNvSpPr/>
          <p:nvPr/>
        </p:nvSpPr>
        <p:spPr>
          <a:xfrm>
            <a:off x="1785918" y="3357562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 smtClean="0"/>
              <a:t>David </a:t>
            </a:r>
            <a:r>
              <a:rPr lang="fr-FR" sz="3200" dirty="0" err="1" smtClean="0"/>
              <a:t>Octavius</a:t>
            </a:r>
            <a:r>
              <a:rPr lang="fr-FR" sz="3200" dirty="0" smtClean="0"/>
              <a:t> Hill </a:t>
            </a:r>
            <a:r>
              <a:rPr lang="fr-FR" sz="1800" dirty="0" smtClean="0"/>
              <a:t>(1802-1870) </a:t>
            </a:r>
            <a:r>
              <a:rPr lang="fr-FR" sz="3200" dirty="0" smtClean="0"/>
              <a:t>et Robert </a:t>
            </a:r>
            <a:r>
              <a:rPr lang="fr-FR" sz="3200" dirty="0" err="1" smtClean="0"/>
              <a:t>Adamson</a:t>
            </a:r>
            <a:r>
              <a:rPr lang="fr-FR" sz="3200" dirty="0" smtClean="0"/>
              <a:t> </a:t>
            </a:r>
            <a:r>
              <a:rPr lang="fr-FR" sz="1800" dirty="0" smtClean="0"/>
              <a:t>( 1821-188) </a:t>
            </a:r>
            <a:r>
              <a:rPr lang="fr-FR" sz="1800" i="1" dirty="0" smtClean="0"/>
              <a:t>Redding the Line, Portrait of James Linton, juin, 1845</a:t>
            </a:r>
            <a:endParaRPr lang="fr-FR" sz="1800" i="1" dirty="0"/>
          </a:p>
        </p:txBody>
      </p:sp>
      <p:pic>
        <p:nvPicPr>
          <p:cNvPr id="4" name="Espace réservé du contenu 3" descr="B 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0100" y="1428737"/>
            <a:ext cx="7500990" cy="5429264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4100" dirty="0" smtClean="0"/>
              <a:t>Mêmes auteurs, </a:t>
            </a:r>
            <a:r>
              <a:rPr lang="fr-FR" sz="3000" i="1" dirty="0" smtClean="0"/>
              <a:t>James Linton et trois jeunes garçons groupés près de la barque « New </a:t>
            </a:r>
            <a:r>
              <a:rPr lang="fr-FR" sz="3000" i="1" dirty="0" err="1" smtClean="0"/>
              <a:t>Haven</a:t>
            </a:r>
            <a:r>
              <a:rPr lang="fr-FR" sz="3000" i="1" dirty="0" smtClean="0"/>
              <a:t> », 1845</a:t>
            </a:r>
            <a:endParaRPr lang="fr-FR" sz="3000" i="1" dirty="0"/>
          </a:p>
        </p:txBody>
      </p:sp>
      <p:pic>
        <p:nvPicPr>
          <p:cNvPr id="4" name="Espace réservé du contenu 3" descr="B 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224" y="1774825"/>
            <a:ext cx="7286676" cy="46259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Victor REGNAULT </a:t>
            </a:r>
            <a:r>
              <a:rPr lang="fr-FR" sz="2000" dirty="0" smtClean="0"/>
              <a:t>(1810-1878)</a:t>
            </a:r>
            <a:r>
              <a:rPr lang="fr-FR" dirty="0" smtClean="0"/>
              <a:t>, </a:t>
            </a:r>
            <a:r>
              <a:rPr lang="fr-FR" sz="3000" i="1" dirty="0" smtClean="0"/>
              <a:t>Portrait d’un Savant, vers 1851</a:t>
            </a:r>
            <a:endParaRPr lang="fr-FR" sz="3000" i="1" dirty="0"/>
          </a:p>
        </p:txBody>
      </p:sp>
      <p:pic>
        <p:nvPicPr>
          <p:cNvPr id="4" name="Espace réservé du contenu 3" descr="B 3.jpg"/>
          <p:cNvPicPr>
            <a:picLocks noGrp="1" noChangeAspect="1"/>
          </p:cNvPicPr>
          <p:nvPr>
            <p:ph idx="1"/>
          </p:nvPr>
        </p:nvPicPr>
        <p:blipFill>
          <a:blip/>
          <a:stretch>
            <a:fillRect/>
          </a:stretch>
        </p:blipFill>
        <p:spPr>
          <a:xfrm>
            <a:off x="857224" y="1428736"/>
            <a:ext cx="7500989" cy="54292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400" dirty="0" smtClean="0"/>
              <a:t>Maxime Du CAMP</a:t>
            </a:r>
            <a:r>
              <a:rPr lang="fr-FR" dirty="0" smtClean="0"/>
              <a:t> </a:t>
            </a:r>
            <a:r>
              <a:rPr lang="fr-FR" sz="2000" dirty="0" smtClean="0"/>
              <a:t>(1822-1894),</a:t>
            </a:r>
            <a:r>
              <a:rPr lang="fr-FR" dirty="0" smtClean="0"/>
              <a:t> </a:t>
            </a:r>
            <a:r>
              <a:rPr lang="fr-FR" sz="3000" i="1" dirty="0" smtClean="0"/>
              <a:t>Colosse du Temple de Ramsès II à Abou-Simbel, 29 mars 1850</a:t>
            </a:r>
            <a:endParaRPr lang="fr-FR" sz="3000" i="1" dirty="0"/>
          </a:p>
        </p:txBody>
      </p:sp>
      <p:pic>
        <p:nvPicPr>
          <p:cNvPr id="4" name="Espace réservé du contenu 3" descr="B 4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7289" y="1500174"/>
            <a:ext cx="7358115" cy="50647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i="1" dirty="0" smtClean="0"/>
              <a:t>Louis-Adolphe HUMBERT DE MOLARD</a:t>
            </a:r>
            <a:r>
              <a:rPr lang="fr-FR" sz="1800" i="1" dirty="0" smtClean="0"/>
              <a:t> </a:t>
            </a:r>
            <a:r>
              <a:rPr lang="fr-FR" sz="2000" i="1" dirty="0" smtClean="0"/>
              <a:t>(1800-1874),</a:t>
            </a:r>
            <a:r>
              <a:rPr lang="fr-FR" sz="3000" i="1" dirty="0" smtClean="0"/>
              <a:t> </a:t>
            </a:r>
            <a:r>
              <a:rPr lang="fr-FR" sz="3600" i="1" dirty="0" smtClean="0"/>
              <a:t>Les Chasseurs, 1851</a:t>
            </a:r>
            <a:r>
              <a:rPr lang="fr-FR" sz="2000" i="1" dirty="0" smtClean="0"/>
              <a:t> </a:t>
            </a:r>
            <a:endParaRPr lang="fr-FR" sz="2000" i="1" dirty="0"/>
          </a:p>
        </p:txBody>
      </p:sp>
      <p:pic>
        <p:nvPicPr>
          <p:cNvPr id="4" name="Espace réservé du contenu 3" descr="B 5.jpg"/>
          <p:cNvPicPr>
            <a:picLocks noGrp="1" noChangeAspect="1"/>
          </p:cNvPicPr>
          <p:nvPr>
            <p:ph idx="1"/>
          </p:nvPr>
        </p:nvPicPr>
        <p:blipFill>
          <a:blip/>
          <a:stretch>
            <a:fillRect/>
          </a:stretch>
        </p:blipFill>
        <p:spPr>
          <a:xfrm>
            <a:off x="1571604" y="1428737"/>
            <a:ext cx="6500858" cy="52149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Henri LE SECQ </a:t>
            </a:r>
            <a:r>
              <a:rPr lang="fr-FR" sz="2000" dirty="0" smtClean="0"/>
              <a:t>(1818-1882), </a:t>
            </a:r>
            <a:r>
              <a:rPr lang="fr-FR" sz="3000" i="1" dirty="0" smtClean="0"/>
              <a:t>Bains Publics ou Ecole de Natation, vers 1852-1853</a:t>
            </a:r>
            <a:endParaRPr lang="fr-FR" sz="3000" i="1" dirty="0"/>
          </a:p>
        </p:txBody>
      </p:sp>
      <p:pic>
        <p:nvPicPr>
          <p:cNvPr id="4" name="Espace réservé du contenu 3" descr="B 6.jpg"/>
          <p:cNvPicPr>
            <a:picLocks noGrp="1" noChangeAspect="1"/>
          </p:cNvPicPr>
          <p:nvPr>
            <p:ph idx="1"/>
          </p:nvPr>
        </p:nvPicPr>
        <p:blipFill>
          <a:blip/>
          <a:stretch>
            <a:fillRect/>
          </a:stretch>
        </p:blipFill>
        <p:spPr>
          <a:xfrm>
            <a:off x="0" y="1571612"/>
            <a:ext cx="8929718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Charles NEGRE </a:t>
            </a:r>
            <a:r>
              <a:rPr lang="fr-FR" sz="2000" dirty="0" smtClean="0"/>
              <a:t>(1820-1880)</a:t>
            </a:r>
            <a:r>
              <a:rPr lang="fr-FR" dirty="0" smtClean="0"/>
              <a:t>, </a:t>
            </a:r>
            <a:r>
              <a:rPr lang="fr-FR" sz="3000" i="1" dirty="0" smtClean="0"/>
              <a:t>Les Ramoneurs, 1851</a:t>
            </a:r>
            <a:endParaRPr lang="fr-FR" sz="3000" i="1" dirty="0"/>
          </a:p>
        </p:txBody>
      </p:sp>
      <p:pic>
        <p:nvPicPr>
          <p:cNvPr id="4" name="Espace réservé du contenu 3" descr="B 7.jpg"/>
          <p:cNvPicPr>
            <a:picLocks noGrp="1" noChangeAspect="1"/>
          </p:cNvPicPr>
          <p:nvPr>
            <p:ph idx="1"/>
          </p:nvPr>
        </p:nvPicPr>
        <p:blipFill>
          <a:blip/>
          <a:stretch>
            <a:fillRect/>
          </a:stretch>
        </p:blipFill>
        <p:spPr>
          <a:xfrm>
            <a:off x="571472" y="1571613"/>
            <a:ext cx="7643866" cy="52863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</Words>
  <Application>Microsoft Office PowerPoint</Application>
  <PresentationFormat>Affichage à l'écran (4:3)</PresentationFormat>
  <Paragraphs>58</Paragraphs>
  <Slides>14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 </vt:lpstr>
      <vt:lpstr>UNE INVENTION ECLATEE</vt:lpstr>
      <vt:lpstr>1er exemple </vt:lpstr>
      <vt:lpstr>ANONYME AMERICAIN Daguerréotype, vers 1850</vt:lpstr>
      <vt:lpstr>Albert Sands SOUTHWORTH (1811-1894) et Josiah Johnson HAWES (1808-1901) La Salle d’opération du Massachusetts General hospital, 16 octobre 1848</vt:lpstr>
      <vt:lpstr>Thalamas, Daguerréotype, 1862</vt:lpstr>
      <vt:lpstr>2ème exemple</vt:lpstr>
      <vt:lpstr>David Octavius Hill (1802-1870) et Robert Adamson ( 1821-188) Redding the Line, Portrait of James Linton, juin, 1845</vt:lpstr>
      <vt:lpstr>Mêmes auteurs, James Linton et trois jeunes garçons groupés près de la barque « New Haven », 1845</vt:lpstr>
      <vt:lpstr>Victor REGNAULT (1810-1878), Portrait d’un Savant, vers 1851</vt:lpstr>
      <vt:lpstr>Maxime Du CAMP (1822-1894), Colosse du Temple de Ramsès II à Abou-Simbel, 29 mars 1850</vt:lpstr>
      <vt:lpstr>Louis-Adolphe HUMBERT DE MOLARD (1800-1874), Les Chasseurs, 1851 </vt:lpstr>
      <vt:lpstr>Henri LE SECQ (1818-1882), Bains Publics ou Ecole de Natation, vers 1852-1853</vt:lpstr>
      <vt:lpstr>Charles NEGRE (1820-1880), Les Ramoneurs, 1851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ASUS</dc:creator>
  <cp:lastModifiedBy>Zohra Lhioui</cp:lastModifiedBy>
  <cp:revision>1</cp:revision>
  <dcterms:modified xsi:type="dcterms:W3CDTF">2020-03-23T16:51:58Z</dcterms:modified>
</cp:coreProperties>
</file>