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slides/slide79.xml" ContentType="application/vnd.openxmlformats-officedocument.presentationml.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8"/>
  </p:notesMasterIdLst>
  <p:handoutMasterIdLst>
    <p:handoutMasterId r:id="rId89"/>
  </p:handoutMasterIdLst>
  <p:sldIdLst>
    <p:sldId id="256" r:id="rId2"/>
    <p:sldId id="257" r:id="rId3"/>
    <p:sldId id="259" r:id="rId4"/>
    <p:sldId id="260" r:id="rId5"/>
    <p:sldId id="261" r:id="rId6"/>
    <p:sldId id="332" r:id="rId7"/>
    <p:sldId id="262" r:id="rId8"/>
    <p:sldId id="265" r:id="rId9"/>
    <p:sldId id="263" r:id="rId10"/>
    <p:sldId id="264" r:id="rId11"/>
    <p:sldId id="266" r:id="rId12"/>
    <p:sldId id="267" r:id="rId13"/>
    <p:sldId id="268" r:id="rId14"/>
    <p:sldId id="269" r:id="rId15"/>
    <p:sldId id="270" r:id="rId16"/>
    <p:sldId id="271" r:id="rId17"/>
    <p:sldId id="322" r:id="rId18"/>
    <p:sldId id="333" r:id="rId19"/>
    <p:sldId id="273" r:id="rId20"/>
    <p:sldId id="272" r:id="rId21"/>
    <p:sldId id="274" r:id="rId22"/>
    <p:sldId id="276" r:id="rId23"/>
    <p:sldId id="277" r:id="rId24"/>
    <p:sldId id="278" r:id="rId25"/>
    <p:sldId id="279" r:id="rId26"/>
    <p:sldId id="280" r:id="rId27"/>
    <p:sldId id="293" r:id="rId28"/>
    <p:sldId id="281" r:id="rId29"/>
    <p:sldId id="282" r:id="rId30"/>
    <p:sldId id="283" r:id="rId31"/>
    <p:sldId id="284" r:id="rId32"/>
    <p:sldId id="285" r:id="rId33"/>
    <p:sldId id="287" r:id="rId34"/>
    <p:sldId id="288" r:id="rId35"/>
    <p:sldId id="289" r:id="rId36"/>
    <p:sldId id="290" r:id="rId37"/>
    <p:sldId id="291" r:id="rId38"/>
    <p:sldId id="292" r:id="rId39"/>
    <p:sldId id="294" r:id="rId40"/>
    <p:sldId id="296" r:id="rId41"/>
    <p:sldId id="297" r:id="rId42"/>
    <p:sldId id="298" r:id="rId43"/>
    <p:sldId id="299" r:id="rId44"/>
    <p:sldId id="300" r:id="rId45"/>
    <p:sldId id="301" r:id="rId46"/>
    <p:sldId id="302" r:id="rId47"/>
    <p:sldId id="303" r:id="rId48"/>
    <p:sldId id="304" r:id="rId49"/>
    <p:sldId id="306" r:id="rId50"/>
    <p:sldId id="307" r:id="rId51"/>
    <p:sldId id="308" r:id="rId52"/>
    <p:sldId id="309" r:id="rId53"/>
    <p:sldId id="311" r:id="rId54"/>
    <p:sldId id="312" r:id="rId55"/>
    <p:sldId id="313" r:id="rId56"/>
    <p:sldId id="314" r:id="rId57"/>
    <p:sldId id="315" r:id="rId58"/>
    <p:sldId id="316" r:id="rId59"/>
    <p:sldId id="317" r:id="rId60"/>
    <p:sldId id="318" r:id="rId61"/>
    <p:sldId id="319" r:id="rId62"/>
    <p:sldId id="320" r:id="rId63"/>
    <p:sldId id="321" r:id="rId64"/>
    <p:sldId id="324" r:id="rId65"/>
    <p:sldId id="323" r:id="rId66"/>
    <p:sldId id="325" r:id="rId67"/>
    <p:sldId id="326" r:id="rId68"/>
    <p:sldId id="327" r:id="rId69"/>
    <p:sldId id="329" r:id="rId70"/>
    <p:sldId id="330" r:id="rId71"/>
    <p:sldId id="331" r:id="rId72"/>
    <p:sldId id="334" r:id="rId73"/>
    <p:sldId id="335" r:id="rId74"/>
    <p:sldId id="336" r:id="rId75"/>
    <p:sldId id="337" r:id="rId76"/>
    <p:sldId id="339" r:id="rId77"/>
    <p:sldId id="340" r:id="rId78"/>
    <p:sldId id="341" r:id="rId79"/>
    <p:sldId id="342" r:id="rId80"/>
    <p:sldId id="343" r:id="rId81"/>
    <p:sldId id="344" r:id="rId82"/>
    <p:sldId id="345" r:id="rId83"/>
    <p:sldId id="346" r:id="rId84"/>
    <p:sldId id="347" r:id="rId85"/>
    <p:sldId id="348" r:id="rId86"/>
    <p:sldId id="349" r:id="rId8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50000" saltData="KDkLMoZ3KOeUtdEiRHb27A==" hashData="uh+Lzyp6mEmxO9HYxq2GMUKuc4o="/>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6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226"/>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FE0BF80-83F2-4985-B619-9D41269CF588}" type="datetimeFigureOut">
              <a:rPr lang="fr-FR" smtClean="0"/>
              <a:pPr/>
              <a:t>27/02/2018</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AAB7032-FF43-473E-BD16-FAA916D69E0C}"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93E37-1ECC-4254-8E85-AB5B78EEE684}" type="datetimeFigureOut">
              <a:rPr lang="fr-FR" smtClean="0"/>
              <a:pPr/>
              <a:t>27/02/2018</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90B3AD-5DBE-4059-BC27-91889B0ADDBE}"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90B3AD-5DBE-4059-BC27-91889B0ADDBE}"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90B3AD-5DBE-4059-BC27-91889B0ADDBE}" type="slidenum">
              <a:rPr lang="fr-FR" smtClean="0"/>
              <a:pPr/>
              <a:t>84</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90B3AD-5DBE-4059-BC27-91889B0ADDBE}" type="slidenum">
              <a:rPr lang="fr-FR" smtClean="0"/>
              <a:pPr/>
              <a:t>85</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90B3AD-5DBE-4059-BC27-91889B0ADDBE}" type="slidenum">
              <a:rPr lang="fr-FR" smtClean="0"/>
              <a:pPr/>
              <a:t>86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882259" y="-1487"/>
            <a:ext cx="2979026" cy="460768"/>
          </a:xfrm>
          <a:prstGeom prst="rect">
            <a:avLst/>
          </a:prstGeom>
          <a:noFill/>
          <a:ln w="9525">
            <a:noFill/>
            <a:miter lim="800000"/>
            <a:headEnd/>
            <a:tailEnd/>
          </a:ln>
          <a:effectLst/>
        </p:spPr>
        <p:txBody>
          <a:bodyPr wrap="none" anchor="ctr"/>
          <a:lstStyle/>
          <a:p>
            <a:endParaRPr lang="fr-FR"/>
          </a:p>
        </p:txBody>
      </p:sp>
      <p:sp>
        <p:nvSpPr>
          <p:cNvPr id="16387" name="Rectangle 3"/>
          <p:cNvSpPr>
            <a:spLocks noChangeArrowheads="1"/>
          </p:cNvSpPr>
          <p:nvPr/>
        </p:nvSpPr>
        <p:spPr bwMode="auto">
          <a:xfrm>
            <a:off x="-3284" y="-1487"/>
            <a:ext cx="2975741" cy="460768"/>
          </a:xfrm>
          <a:prstGeom prst="rect">
            <a:avLst/>
          </a:prstGeom>
          <a:noFill/>
          <a:ln w="9525">
            <a:noFill/>
            <a:miter lim="800000"/>
            <a:headEnd/>
            <a:tailEnd/>
          </a:ln>
          <a:effectLst/>
        </p:spPr>
        <p:txBody>
          <a:bodyPr wrap="none" anchor="ctr"/>
          <a:lstStyle/>
          <a:p>
            <a:endParaRPr lang="fr-FR"/>
          </a:p>
        </p:txBody>
      </p:sp>
      <p:sp>
        <p:nvSpPr>
          <p:cNvPr id="16388" name="Rectangle 4"/>
          <p:cNvSpPr>
            <a:spLocks noGrp="1" noChangeArrowheads="1"/>
          </p:cNvSpPr>
          <p:nvPr>
            <p:ph type="body" idx="1"/>
          </p:nvPr>
        </p:nvSpPr>
        <p:spPr>
          <a:noFill/>
          <a:ln/>
        </p:spPr>
        <p:txBody>
          <a:bodyPr/>
          <a:lstStyle/>
          <a:p>
            <a:pPr>
              <a:tabLst/>
            </a:pPr>
            <a:r>
              <a:rPr lang="fr-FR" dirty="0"/>
              <a:t>Le Modèle Relationnel</a:t>
            </a:r>
          </a:p>
          <a:p>
            <a:pPr lvl="1">
              <a:tabLst/>
            </a:pPr>
            <a:r>
              <a:rPr lang="fr-FR" dirty="0"/>
              <a:t>C’est le Dr. E. F. </a:t>
            </a:r>
            <a:r>
              <a:rPr lang="fr-FR" dirty="0" err="1"/>
              <a:t>Codd</a:t>
            </a:r>
            <a:r>
              <a:rPr lang="fr-FR" dirty="0"/>
              <a:t> qui, en juin 1970, a présenté pour la première fois les principes du modèle relationnel pour les bases de données dans un article intitulé  "A </a:t>
            </a:r>
            <a:r>
              <a:rPr lang="fr-FR" dirty="0" err="1"/>
              <a:t>Relational</a:t>
            </a:r>
            <a:r>
              <a:rPr lang="fr-FR" dirty="0"/>
              <a:t> Model of Data for Large </a:t>
            </a:r>
            <a:r>
              <a:rPr lang="fr-FR" dirty="0" err="1"/>
              <a:t>Shared</a:t>
            </a:r>
            <a:r>
              <a:rPr lang="fr-FR" dirty="0"/>
              <a:t> Data Banks". </a:t>
            </a:r>
          </a:p>
          <a:p>
            <a:pPr lvl="1">
              <a:tabLst/>
            </a:pPr>
            <a:r>
              <a:rPr lang="fr-FR" dirty="0"/>
              <a:t>A cette époque, les modèles les plus utilisés étaient les modèles hiérarchique et réseau, voire de simples structures séquentielles. Les systèmes de gestion de bases de données relationnelles (SGBDR) furent rapidement adoptés en raison, notamment, de leur simplicité d’utilisation et de la flexibilité de leur structure. En outre, plusieurs fournisseurs novateurs, tels que Oracle, ont complété les SGBDR en leur adjoignant une série de puissants outils de développement d'applications et produits utilisateur, offrant ainsi une solution complète.</a:t>
            </a:r>
          </a:p>
          <a:p>
            <a:pPr algn="just">
              <a:spcAft>
                <a:spcPct val="30000"/>
              </a:spcAft>
              <a:tabLst/>
            </a:pPr>
            <a:r>
              <a:rPr lang="fr-FR" dirty="0"/>
              <a:t>Composants du Modèle Relationnel</a:t>
            </a:r>
            <a:endParaRPr lang="fr-FR" dirty="0">
              <a:latin typeface="Times" charset="0"/>
            </a:endParaRPr>
          </a:p>
          <a:p>
            <a:pPr lvl="2">
              <a:spcAft>
                <a:spcPct val="30000"/>
              </a:spcAft>
              <a:tabLst/>
            </a:pPr>
            <a:r>
              <a:rPr lang="fr-FR" dirty="0"/>
              <a:t>Collections d’objets appelés encore relations pour stocker les données</a:t>
            </a:r>
          </a:p>
          <a:p>
            <a:pPr lvl="2">
              <a:spcAft>
                <a:spcPct val="30000"/>
              </a:spcAft>
              <a:tabLst/>
            </a:pPr>
            <a:r>
              <a:rPr lang="fr-FR" dirty="0"/>
              <a:t>Ensemble d’opérateurs agissant sur les relations afin de produire d’autres relations</a:t>
            </a:r>
          </a:p>
          <a:p>
            <a:pPr lvl="2">
              <a:spcAft>
                <a:spcPct val="30000"/>
              </a:spcAft>
              <a:tabLst/>
            </a:pPr>
            <a:r>
              <a:rPr lang="fr-FR" dirty="0"/>
              <a:t>Des règles d'intégrité pour garantir l’exactitude et la cohérence des données</a:t>
            </a:r>
          </a:p>
          <a:p>
            <a:pPr lvl="2">
              <a:spcAft>
                <a:spcPct val="30000"/>
              </a:spcAft>
              <a:buFontTx/>
              <a:buNone/>
              <a:tabLst/>
            </a:pPr>
            <a:r>
              <a:rPr lang="fr-FR" dirty="0">
                <a:latin typeface="Times" charset="0"/>
              </a:rPr>
              <a:t>Pour plus d'informations, reportez-vous à </a:t>
            </a:r>
          </a:p>
          <a:p>
            <a:pPr lvl="2">
              <a:spcAft>
                <a:spcPct val="30000"/>
              </a:spcAft>
              <a:buFontTx/>
              <a:buNone/>
              <a:tabLst/>
            </a:pPr>
            <a:r>
              <a:rPr lang="fr-FR" dirty="0">
                <a:latin typeface="Times" charset="0"/>
              </a:rPr>
              <a:t>E. F. </a:t>
            </a:r>
            <a:r>
              <a:rPr lang="fr-FR" dirty="0" err="1">
                <a:latin typeface="Times" charset="0"/>
              </a:rPr>
              <a:t>Codd</a:t>
            </a:r>
            <a:r>
              <a:rPr lang="fr-FR" i="1" dirty="0">
                <a:latin typeface="Times" charset="0"/>
              </a:rPr>
              <a:t>, The </a:t>
            </a:r>
            <a:r>
              <a:rPr lang="fr-FR" i="1" dirty="0" err="1">
                <a:latin typeface="Times" charset="0"/>
              </a:rPr>
              <a:t>Relational</a:t>
            </a:r>
            <a:r>
              <a:rPr lang="fr-FR" i="1" dirty="0">
                <a:latin typeface="Times" charset="0"/>
              </a:rPr>
              <a:t> Model for </a:t>
            </a:r>
            <a:r>
              <a:rPr lang="fr-FR" i="1" dirty="0" err="1">
                <a:latin typeface="Times" charset="0"/>
              </a:rPr>
              <a:t>Database</a:t>
            </a:r>
            <a:r>
              <a:rPr lang="fr-FR" i="1" dirty="0">
                <a:latin typeface="Times" charset="0"/>
              </a:rPr>
              <a:t> Management Version 2 </a:t>
            </a:r>
            <a:r>
              <a:rPr lang="fr-FR" dirty="0">
                <a:latin typeface="Times" charset="0"/>
              </a:rPr>
              <a:t>(Reading, Mass. :</a:t>
            </a:r>
          </a:p>
          <a:p>
            <a:pPr lvl="2">
              <a:spcAft>
                <a:spcPct val="30000"/>
              </a:spcAft>
              <a:buFontTx/>
              <a:buNone/>
              <a:tabLst/>
            </a:pPr>
            <a:r>
              <a:rPr lang="fr-FR" dirty="0">
                <a:latin typeface="Times" charset="0"/>
              </a:rPr>
              <a:t>Addison-Wesley, 1990).</a:t>
            </a:r>
          </a:p>
        </p:txBody>
      </p:sp>
      <p:sp>
        <p:nvSpPr>
          <p:cNvPr id="16389" name="Rectangle 5"/>
          <p:cNvSpPr>
            <a:spLocks noGrp="1" noRot="1" noChangeAspect="1" noChangeArrowheads="1" noTextEdit="1"/>
          </p:cNvSpPr>
          <p:nvPr>
            <p:ph type="sldImg"/>
          </p:nvPr>
        </p:nvSpPr>
        <p:spPr>
          <a:xfrm>
            <a:off x="485775" y="157163"/>
            <a:ext cx="5881688" cy="4410075"/>
          </a:xfrm>
          <a:ln cap="flat"/>
        </p:spPr>
      </p:sp>
      <p:grpSp>
        <p:nvGrpSpPr>
          <p:cNvPr id="2" name="Group 19"/>
          <p:cNvGrpSpPr>
            <a:grpSpLocks/>
          </p:cNvGrpSpPr>
          <p:nvPr/>
        </p:nvGrpSpPr>
        <p:grpSpPr bwMode="auto">
          <a:xfrm>
            <a:off x="110031" y="7766158"/>
            <a:ext cx="298888" cy="291324"/>
            <a:chOff x="67" y="5225"/>
            <a:chExt cx="182" cy="196"/>
          </a:xfrm>
        </p:grpSpPr>
        <p:sp>
          <p:nvSpPr>
            <p:cNvPr id="16390" name="Freeform 6"/>
            <p:cNvSpPr>
              <a:spLocks/>
            </p:cNvSpPr>
            <p:nvPr/>
          </p:nvSpPr>
          <p:spPr bwMode="auto">
            <a:xfrm>
              <a:off x="67" y="5225"/>
              <a:ext cx="174" cy="188"/>
            </a:xfrm>
            <a:custGeom>
              <a:avLst/>
              <a:gdLst/>
              <a:ahLst/>
              <a:cxnLst>
                <a:cxn ang="0">
                  <a:pos x="173" y="187"/>
                </a:cxn>
                <a:cxn ang="0">
                  <a:pos x="173" y="0"/>
                </a:cxn>
                <a:cxn ang="0">
                  <a:pos x="0" y="0"/>
                </a:cxn>
                <a:cxn ang="0">
                  <a:pos x="0" y="187"/>
                </a:cxn>
                <a:cxn ang="0">
                  <a:pos x="173" y="187"/>
                </a:cxn>
              </a:cxnLst>
              <a:rect l="0" t="0" r="r" b="b"/>
              <a:pathLst>
                <a:path w="174" h="188">
                  <a:moveTo>
                    <a:pt x="173" y="187"/>
                  </a:moveTo>
                  <a:lnTo>
                    <a:pt x="173" y="0"/>
                  </a:lnTo>
                  <a:lnTo>
                    <a:pt x="0" y="0"/>
                  </a:lnTo>
                  <a:lnTo>
                    <a:pt x="0" y="187"/>
                  </a:lnTo>
                  <a:lnTo>
                    <a:pt x="173" y="187"/>
                  </a:lnTo>
                </a:path>
              </a:pathLst>
            </a:custGeom>
            <a:solidFill>
              <a:srgbClr val="000000"/>
            </a:solidFill>
            <a:ln w="9525" cap="rnd">
              <a:noFill/>
              <a:round/>
              <a:headEnd/>
              <a:tailEnd/>
            </a:ln>
            <a:effectLst/>
          </p:spPr>
          <p:txBody>
            <a:bodyPr/>
            <a:lstStyle/>
            <a:p>
              <a:endParaRPr lang="fr-FR"/>
            </a:p>
          </p:txBody>
        </p:sp>
        <p:sp>
          <p:nvSpPr>
            <p:cNvPr id="16391" name="Freeform 7"/>
            <p:cNvSpPr>
              <a:spLocks/>
            </p:cNvSpPr>
            <p:nvPr/>
          </p:nvSpPr>
          <p:spPr bwMode="auto">
            <a:xfrm>
              <a:off x="127" y="5294"/>
              <a:ext cx="66" cy="39"/>
            </a:xfrm>
            <a:custGeom>
              <a:avLst/>
              <a:gdLst/>
              <a:ahLst/>
              <a:cxnLst>
                <a:cxn ang="0">
                  <a:pos x="65" y="7"/>
                </a:cxn>
                <a:cxn ang="0">
                  <a:pos x="62" y="0"/>
                </a:cxn>
                <a:cxn ang="0">
                  <a:pos x="0" y="30"/>
                </a:cxn>
                <a:cxn ang="0">
                  <a:pos x="2" y="38"/>
                </a:cxn>
                <a:cxn ang="0">
                  <a:pos x="65" y="7"/>
                </a:cxn>
              </a:cxnLst>
              <a:rect l="0" t="0" r="r" b="b"/>
              <a:pathLst>
                <a:path w="66" h="39">
                  <a:moveTo>
                    <a:pt x="65" y="7"/>
                  </a:moveTo>
                  <a:lnTo>
                    <a:pt x="62" y="0"/>
                  </a:lnTo>
                  <a:lnTo>
                    <a:pt x="0" y="30"/>
                  </a:lnTo>
                  <a:lnTo>
                    <a:pt x="2" y="38"/>
                  </a:lnTo>
                  <a:lnTo>
                    <a:pt x="65" y="7"/>
                  </a:lnTo>
                </a:path>
              </a:pathLst>
            </a:custGeom>
            <a:solidFill>
              <a:srgbClr val="FFFFFF"/>
            </a:solidFill>
            <a:ln w="9525" cap="rnd">
              <a:noFill/>
              <a:round/>
              <a:headEnd/>
              <a:tailEnd/>
            </a:ln>
            <a:effectLst/>
          </p:spPr>
          <p:txBody>
            <a:bodyPr/>
            <a:lstStyle/>
            <a:p>
              <a:endParaRPr lang="fr-FR"/>
            </a:p>
          </p:txBody>
        </p:sp>
        <p:sp>
          <p:nvSpPr>
            <p:cNvPr id="16392" name="Freeform 8"/>
            <p:cNvSpPr>
              <a:spLocks/>
            </p:cNvSpPr>
            <p:nvPr/>
          </p:nvSpPr>
          <p:spPr bwMode="auto">
            <a:xfrm>
              <a:off x="136" y="5312"/>
              <a:ext cx="65" cy="38"/>
            </a:xfrm>
            <a:custGeom>
              <a:avLst/>
              <a:gdLst/>
              <a:ahLst/>
              <a:cxnLst>
                <a:cxn ang="0">
                  <a:pos x="64" y="7"/>
                </a:cxn>
                <a:cxn ang="0">
                  <a:pos x="61" y="0"/>
                </a:cxn>
                <a:cxn ang="0">
                  <a:pos x="0" y="29"/>
                </a:cxn>
                <a:cxn ang="0">
                  <a:pos x="2" y="37"/>
                </a:cxn>
                <a:cxn ang="0">
                  <a:pos x="64" y="7"/>
                </a:cxn>
              </a:cxnLst>
              <a:rect l="0" t="0" r="r" b="b"/>
              <a:pathLst>
                <a:path w="65" h="38">
                  <a:moveTo>
                    <a:pt x="64" y="7"/>
                  </a:moveTo>
                  <a:lnTo>
                    <a:pt x="61" y="0"/>
                  </a:lnTo>
                  <a:lnTo>
                    <a:pt x="0" y="29"/>
                  </a:lnTo>
                  <a:lnTo>
                    <a:pt x="2" y="37"/>
                  </a:lnTo>
                  <a:lnTo>
                    <a:pt x="64" y="7"/>
                  </a:lnTo>
                </a:path>
              </a:pathLst>
            </a:custGeom>
            <a:solidFill>
              <a:srgbClr val="FFFFFF"/>
            </a:solidFill>
            <a:ln w="9525" cap="rnd">
              <a:noFill/>
              <a:round/>
              <a:headEnd/>
              <a:tailEnd/>
            </a:ln>
            <a:effectLst/>
          </p:spPr>
          <p:txBody>
            <a:bodyPr/>
            <a:lstStyle/>
            <a:p>
              <a:endParaRPr lang="fr-FR"/>
            </a:p>
          </p:txBody>
        </p:sp>
        <p:sp>
          <p:nvSpPr>
            <p:cNvPr id="16393" name="Freeform 9"/>
            <p:cNvSpPr>
              <a:spLocks/>
            </p:cNvSpPr>
            <p:nvPr/>
          </p:nvSpPr>
          <p:spPr bwMode="auto">
            <a:xfrm>
              <a:off x="142" y="5328"/>
              <a:ext cx="66" cy="38"/>
            </a:xfrm>
            <a:custGeom>
              <a:avLst/>
              <a:gdLst/>
              <a:ahLst/>
              <a:cxnLst>
                <a:cxn ang="0">
                  <a:pos x="65" y="7"/>
                </a:cxn>
                <a:cxn ang="0">
                  <a:pos x="62" y="0"/>
                </a:cxn>
                <a:cxn ang="0">
                  <a:pos x="0" y="29"/>
                </a:cxn>
                <a:cxn ang="0">
                  <a:pos x="2" y="37"/>
                </a:cxn>
                <a:cxn ang="0">
                  <a:pos x="65" y="7"/>
                </a:cxn>
              </a:cxnLst>
              <a:rect l="0" t="0" r="r" b="b"/>
              <a:pathLst>
                <a:path w="66" h="38">
                  <a:moveTo>
                    <a:pt x="65" y="7"/>
                  </a:moveTo>
                  <a:lnTo>
                    <a:pt x="62" y="0"/>
                  </a:lnTo>
                  <a:lnTo>
                    <a:pt x="0" y="29"/>
                  </a:lnTo>
                  <a:lnTo>
                    <a:pt x="2" y="37"/>
                  </a:lnTo>
                  <a:lnTo>
                    <a:pt x="65" y="7"/>
                  </a:lnTo>
                </a:path>
              </a:pathLst>
            </a:custGeom>
            <a:solidFill>
              <a:srgbClr val="FFFFFF"/>
            </a:solidFill>
            <a:ln w="9525" cap="rnd">
              <a:noFill/>
              <a:round/>
              <a:headEnd/>
              <a:tailEnd/>
            </a:ln>
            <a:effectLst/>
          </p:spPr>
          <p:txBody>
            <a:bodyPr/>
            <a:lstStyle/>
            <a:p>
              <a:endParaRPr lang="fr-FR"/>
            </a:p>
          </p:txBody>
        </p:sp>
        <p:sp>
          <p:nvSpPr>
            <p:cNvPr id="16394" name="Freeform 10"/>
            <p:cNvSpPr>
              <a:spLocks/>
            </p:cNvSpPr>
            <p:nvPr/>
          </p:nvSpPr>
          <p:spPr bwMode="auto">
            <a:xfrm>
              <a:off x="149" y="5347"/>
              <a:ext cx="69" cy="37"/>
            </a:xfrm>
            <a:custGeom>
              <a:avLst/>
              <a:gdLst/>
              <a:ahLst/>
              <a:cxnLst>
                <a:cxn ang="0">
                  <a:pos x="68" y="7"/>
                </a:cxn>
                <a:cxn ang="0">
                  <a:pos x="65" y="0"/>
                </a:cxn>
                <a:cxn ang="0">
                  <a:pos x="0" y="29"/>
                </a:cxn>
                <a:cxn ang="0">
                  <a:pos x="3" y="36"/>
                </a:cxn>
                <a:cxn ang="0">
                  <a:pos x="68" y="7"/>
                </a:cxn>
              </a:cxnLst>
              <a:rect l="0" t="0" r="r" b="b"/>
              <a:pathLst>
                <a:path w="69" h="37">
                  <a:moveTo>
                    <a:pt x="68" y="7"/>
                  </a:moveTo>
                  <a:lnTo>
                    <a:pt x="65" y="0"/>
                  </a:lnTo>
                  <a:lnTo>
                    <a:pt x="0" y="29"/>
                  </a:lnTo>
                  <a:lnTo>
                    <a:pt x="3" y="36"/>
                  </a:lnTo>
                  <a:lnTo>
                    <a:pt x="68" y="7"/>
                  </a:lnTo>
                </a:path>
              </a:pathLst>
            </a:custGeom>
            <a:solidFill>
              <a:srgbClr val="FFFFFF"/>
            </a:solidFill>
            <a:ln w="9525" cap="rnd">
              <a:noFill/>
              <a:round/>
              <a:headEnd/>
              <a:tailEnd/>
            </a:ln>
            <a:effectLst/>
          </p:spPr>
          <p:txBody>
            <a:bodyPr/>
            <a:lstStyle/>
            <a:p>
              <a:endParaRPr lang="fr-FR"/>
            </a:p>
          </p:txBody>
        </p:sp>
        <p:sp>
          <p:nvSpPr>
            <p:cNvPr id="16395" name="Freeform 11"/>
            <p:cNvSpPr>
              <a:spLocks/>
            </p:cNvSpPr>
            <p:nvPr/>
          </p:nvSpPr>
          <p:spPr bwMode="auto">
            <a:xfrm>
              <a:off x="156" y="5363"/>
              <a:ext cx="68" cy="41"/>
            </a:xfrm>
            <a:custGeom>
              <a:avLst/>
              <a:gdLst/>
              <a:ahLst/>
              <a:cxnLst>
                <a:cxn ang="0">
                  <a:pos x="67" y="7"/>
                </a:cxn>
                <a:cxn ang="0">
                  <a:pos x="64" y="0"/>
                </a:cxn>
                <a:cxn ang="0">
                  <a:pos x="0" y="32"/>
                </a:cxn>
                <a:cxn ang="0">
                  <a:pos x="2" y="40"/>
                </a:cxn>
                <a:cxn ang="0">
                  <a:pos x="67" y="7"/>
                </a:cxn>
              </a:cxnLst>
              <a:rect l="0" t="0" r="r" b="b"/>
              <a:pathLst>
                <a:path w="68" h="41">
                  <a:moveTo>
                    <a:pt x="67" y="7"/>
                  </a:moveTo>
                  <a:lnTo>
                    <a:pt x="64" y="0"/>
                  </a:lnTo>
                  <a:lnTo>
                    <a:pt x="0" y="32"/>
                  </a:lnTo>
                  <a:lnTo>
                    <a:pt x="2" y="40"/>
                  </a:lnTo>
                  <a:lnTo>
                    <a:pt x="67" y="7"/>
                  </a:lnTo>
                </a:path>
              </a:pathLst>
            </a:custGeom>
            <a:solidFill>
              <a:srgbClr val="FFFFFF"/>
            </a:solidFill>
            <a:ln w="9525" cap="rnd">
              <a:noFill/>
              <a:round/>
              <a:headEnd/>
              <a:tailEnd/>
            </a:ln>
            <a:effectLst/>
          </p:spPr>
          <p:txBody>
            <a:bodyPr/>
            <a:lstStyle/>
            <a:p>
              <a:endParaRPr lang="fr-FR"/>
            </a:p>
          </p:txBody>
        </p:sp>
        <p:sp>
          <p:nvSpPr>
            <p:cNvPr id="16396" name="Freeform 12"/>
            <p:cNvSpPr>
              <a:spLocks/>
            </p:cNvSpPr>
            <p:nvPr/>
          </p:nvSpPr>
          <p:spPr bwMode="auto">
            <a:xfrm>
              <a:off x="88" y="5255"/>
              <a:ext cx="118" cy="61"/>
            </a:xfrm>
            <a:custGeom>
              <a:avLst/>
              <a:gdLst/>
              <a:ahLst/>
              <a:cxnLst>
                <a:cxn ang="0">
                  <a:pos x="117" y="7"/>
                </a:cxn>
                <a:cxn ang="0">
                  <a:pos x="115" y="0"/>
                </a:cxn>
                <a:cxn ang="0">
                  <a:pos x="0" y="52"/>
                </a:cxn>
                <a:cxn ang="0">
                  <a:pos x="2" y="60"/>
                </a:cxn>
                <a:cxn ang="0">
                  <a:pos x="117" y="7"/>
                </a:cxn>
              </a:cxnLst>
              <a:rect l="0" t="0" r="r" b="b"/>
              <a:pathLst>
                <a:path w="118" h="61">
                  <a:moveTo>
                    <a:pt x="117" y="7"/>
                  </a:moveTo>
                  <a:lnTo>
                    <a:pt x="115" y="0"/>
                  </a:lnTo>
                  <a:lnTo>
                    <a:pt x="0" y="52"/>
                  </a:lnTo>
                  <a:lnTo>
                    <a:pt x="2" y="60"/>
                  </a:lnTo>
                  <a:lnTo>
                    <a:pt x="117" y="7"/>
                  </a:lnTo>
                </a:path>
              </a:pathLst>
            </a:custGeom>
            <a:solidFill>
              <a:srgbClr val="FFFFFF"/>
            </a:solidFill>
            <a:ln w="9525" cap="rnd">
              <a:noFill/>
              <a:round/>
              <a:headEnd/>
              <a:tailEnd/>
            </a:ln>
            <a:effectLst/>
          </p:spPr>
          <p:txBody>
            <a:bodyPr/>
            <a:lstStyle/>
            <a:p>
              <a:endParaRPr lang="fr-FR"/>
            </a:p>
          </p:txBody>
        </p:sp>
        <p:sp>
          <p:nvSpPr>
            <p:cNvPr id="16397" name="Freeform 13"/>
            <p:cNvSpPr>
              <a:spLocks/>
            </p:cNvSpPr>
            <p:nvPr/>
          </p:nvSpPr>
          <p:spPr bwMode="auto">
            <a:xfrm>
              <a:off x="72" y="5243"/>
              <a:ext cx="118" cy="63"/>
            </a:xfrm>
            <a:custGeom>
              <a:avLst/>
              <a:gdLst/>
              <a:ahLst/>
              <a:cxnLst>
                <a:cxn ang="0">
                  <a:pos x="117" y="7"/>
                </a:cxn>
                <a:cxn ang="0">
                  <a:pos x="114" y="0"/>
                </a:cxn>
                <a:cxn ang="0">
                  <a:pos x="0" y="54"/>
                </a:cxn>
                <a:cxn ang="0">
                  <a:pos x="1" y="62"/>
                </a:cxn>
                <a:cxn ang="0">
                  <a:pos x="117" y="7"/>
                </a:cxn>
              </a:cxnLst>
              <a:rect l="0" t="0" r="r" b="b"/>
              <a:pathLst>
                <a:path w="118" h="63">
                  <a:moveTo>
                    <a:pt x="117" y="7"/>
                  </a:moveTo>
                  <a:lnTo>
                    <a:pt x="114" y="0"/>
                  </a:lnTo>
                  <a:lnTo>
                    <a:pt x="0" y="54"/>
                  </a:lnTo>
                  <a:lnTo>
                    <a:pt x="1" y="62"/>
                  </a:lnTo>
                  <a:lnTo>
                    <a:pt x="117" y="7"/>
                  </a:lnTo>
                </a:path>
              </a:pathLst>
            </a:custGeom>
            <a:solidFill>
              <a:srgbClr val="FFFFFF"/>
            </a:solidFill>
            <a:ln w="9525" cap="rnd">
              <a:noFill/>
              <a:round/>
              <a:headEnd/>
              <a:tailEnd/>
            </a:ln>
            <a:effectLst/>
          </p:spPr>
          <p:txBody>
            <a:bodyPr/>
            <a:lstStyle/>
            <a:p>
              <a:endParaRPr lang="fr-FR"/>
            </a:p>
          </p:txBody>
        </p:sp>
        <p:sp>
          <p:nvSpPr>
            <p:cNvPr id="16398" name="Freeform 14"/>
            <p:cNvSpPr>
              <a:spLocks/>
            </p:cNvSpPr>
            <p:nvPr/>
          </p:nvSpPr>
          <p:spPr bwMode="auto">
            <a:xfrm>
              <a:off x="193" y="5257"/>
              <a:ext cx="56" cy="111"/>
            </a:xfrm>
            <a:custGeom>
              <a:avLst/>
              <a:gdLst/>
              <a:ahLst/>
              <a:cxnLst>
                <a:cxn ang="0">
                  <a:pos x="47" y="110"/>
                </a:cxn>
                <a:cxn ang="0">
                  <a:pos x="55" y="106"/>
                </a:cxn>
                <a:cxn ang="0">
                  <a:pos x="7" y="0"/>
                </a:cxn>
                <a:cxn ang="0">
                  <a:pos x="0" y="3"/>
                </a:cxn>
                <a:cxn ang="0">
                  <a:pos x="47" y="110"/>
                </a:cxn>
              </a:cxnLst>
              <a:rect l="0" t="0" r="r" b="b"/>
              <a:pathLst>
                <a:path w="56" h="111">
                  <a:moveTo>
                    <a:pt x="47" y="110"/>
                  </a:moveTo>
                  <a:lnTo>
                    <a:pt x="55" y="106"/>
                  </a:lnTo>
                  <a:lnTo>
                    <a:pt x="7" y="0"/>
                  </a:lnTo>
                  <a:lnTo>
                    <a:pt x="0" y="3"/>
                  </a:lnTo>
                  <a:lnTo>
                    <a:pt x="47" y="110"/>
                  </a:lnTo>
                </a:path>
              </a:pathLst>
            </a:custGeom>
            <a:solidFill>
              <a:srgbClr val="FFFFFF"/>
            </a:solidFill>
            <a:ln w="9525" cap="rnd">
              <a:noFill/>
              <a:round/>
              <a:headEnd/>
              <a:tailEnd/>
            </a:ln>
            <a:effectLst/>
          </p:spPr>
          <p:txBody>
            <a:bodyPr/>
            <a:lstStyle/>
            <a:p>
              <a:endParaRPr lang="fr-FR"/>
            </a:p>
          </p:txBody>
        </p:sp>
        <p:sp>
          <p:nvSpPr>
            <p:cNvPr id="16399" name="Freeform 15"/>
            <p:cNvSpPr>
              <a:spLocks/>
            </p:cNvSpPr>
            <p:nvPr/>
          </p:nvSpPr>
          <p:spPr bwMode="auto">
            <a:xfrm>
              <a:off x="88" y="5305"/>
              <a:ext cx="52" cy="116"/>
            </a:xfrm>
            <a:custGeom>
              <a:avLst/>
              <a:gdLst/>
              <a:ahLst/>
              <a:cxnLst>
                <a:cxn ang="0">
                  <a:pos x="44" y="115"/>
                </a:cxn>
                <a:cxn ang="0">
                  <a:pos x="51" y="110"/>
                </a:cxn>
                <a:cxn ang="0">
                  <a:pos x="6" y="0"/>
                </a:cxn>
                <a:cxn ang="0">
                  <a:pos x="0" y="4"/>
                </a:cxn>
                <a:cxn ang="0">
                  <a:pos x="44" y="115"/>
                </a:cxn>
              </a:cxnLst>
              <a:rect l="0" t="0" r="r" b="b"/>
              <a:pathLst>
                <a:path w="52" h="116">
                  <a:moveTo>
                    <a:pt x="44" y="115"/>
                  </a:moveTo>
                  <a:lnTo>
                    <a:pt x="51" y="110"/>
                  </a:lnTo>
                  <a:lnTo>
                    <a:pt x="6" y="0"/>
                  </a:lnTo>
                  <a:lnTo>
                    <a:pt x="0" y="4"/>
                  </a:lnTo>
                  <a:lnTo>
                    <a:pt x="44" y="115"/>
                  </a:lnTo>
                </a:path>
              </a:pathLst>
            </a:custGeom>
            <a:solidFill>
              <a:srgbClr val="FFFFFF"/>
            </a:solidFill>
            <a:ln w="9525" cap="rnd">
              <a:noFill/>
              <a:round/>
              <a:headEnd/>
              <a:tailEnd/>
            </a:ln>
            <a:effectLst/>
          </p:spPr>
          <p:txBody>
            <a:bodyPr/>
            <a:lstStyle/>
            <a:p>
              <a:endParaRPr lang="fr-FR"/>
            </a:p>
          </p:txBody>
        </p:sp>
        <p:sp>
          <p:nvSpPr>
            <p:cNvPr id="16400" name="Freeform 16"/>
            <p:cNvSpPr>
              <a:spLocks/>
            </p:cNvSpPr>
            <p:nvPr/>
          </p:nvSpPr>
          <p:spPr bwMode="auto">
            <a:xfrm>
              <a:off x="67" y="5297"/>
              <a:ext cx="57" cy="124"/>
            </a:xfrm>
            <a:custGeom>
              <a:avLst/>
              <a:gdLst/>
              <a:ahLst/>
              <a:cxnLst>
                <a:cxn ang="0">
                  <a:pos x="49" y="123"/>
                </a:cxn>
                <a:cxn ang="0">
                  <a:pos x="56" y="119"/>
                </a:cxn>
                <a:cxn ang="0">
                  <a:pos x="5" y="0"/>
                </a:cxn>
                <a:cxn ang="0">
                  <a:pos x="0" y="3"/>
                </a:cxn>
                <a:cxn ang="0">
                  <a:pos x="49" y="123"/>
                </a:cxn>
              </a:cxnLst>
              <a:rect l="0" t="0" r="r" b="b"/>
              <a:pathLst>
                <a:path w="57" h="124">
                  <a:moveTo>
                    <a:pt x="49" y="123"/>
                  </a:moveTo>
                  <a:lnTo>
                    <a:pt x="56" y="119"/>
                  </a:lnTo>
                  <a:lnTo>
                    <a:pt x="5" y="0"/>
                  </a:lnTo>
                  <a:lnTo>
                    <a:pt x="0" y="3"/>
                  </a:lnTo>
                  <a:lnTo>
                    <a:pt x="49" y="123"/>
                  </a:lnTo>
                </a:path>
              </a:pathLst>
            </a:custGeom>
            <a:solidFill>
              <a:srgbClr val="FFFFFF"/>
            </a:solidFill>
            <a:ln w="9525" cap="rnd">
              <a:noFill/>
              <a:round/>
              <a:headEnd/>
              <a:tailEnd/>
            </a:ln>
            <a:effectLst/>
          </p:spPr>
          <p:txBody>
            <a:bodyPr/>
            <a:lstStyle/>
            <a:p>
              <a:endParaRPr lang="fr-FR"/>
            </a:p>
          </p:txBody>
        </p:sp>
        <p:sp>
          <p:nvSpPr>
            <p:cNvPr id="16401" name="Freeform 17"/>
            <p:cNvSpPr>
              <a:spLocks/>
            </p:cNvSpPr>
            <p:nvPr/>
          </p:nvSpPr>
          <p:spPr bwMode="auto">
            <a:xfrm>
              <a:off x="71" y="5297"/>
              <a:ext cx="27" cy="19"/>
            </a:xfrm>
            <a:custGeom>
              <a:avLst/>
              <a:gdLst/>
              <a:ahLst/>
              <a:cxnLst>
                <a:cxn ang="0">
                  <a:pos x="22" y="18"/>
                </a:cxn>
                <a:cxn ang="0">
                  <a:pos x="26" y="11"/>
                </a:cxn>
                <a:cxn ang="0">
                  <a:pos x="4" y="0"/>
                </a:cxn>
                <a:cxn ang="0">
                  <a:pos x="0" y="7"/>
                </a:cxn>
                <a:cxn ang="0">
                  <a:pos x="22" y="18"/>
                </a:cxn>
              </a:cxnLst>
              <a:rect l="0" t="0" r="r" b="b"/>
              <a:pathLst>
                <a:path w="27" h="19">
                  <a:moveTo>
                    <a:pt x="22" y="18"/>
                  </a:moveTo>
                  <a:lnTo>
                    <a:pt x="26" y="11"/>
                  </a:lnTo>
                  <a:lnTo>
                    <a:pt x="4" y="0"/>
                  </a:lnTo>
                  <a:lnTo>
                    <a:pt x="0" y="7"/>
                  </a:lnTo>
                  <a:lnTo>
                    <a:pt x="22" y="18"/>
                  </a:lnTo>
                </a:path>
              </a:pathLst>
            </a:custGeom>
            <a:solidFill>
              <a:srgbClr val="FFFFFF"/>
            </a:solidFill>
            <a:ln w="9525" cap="rnd">
              <a:noFill/>
              <a:round/>
              <a:headEnd/>
              <a:tailEnd/>
            </a:ln>
            <a:effectLst/>
          </p:spPr>
          <p:txBody>
            <a:bodyPr/>
            <a:lstStyle/>
            <a:p>
              <a:endParaRPr lang="fr-FR"/>
            </a:p>
          </p:txBody>
        </p:sp>
        <p:sp>
          <p:nvSpPr>
            <p:cNvPr id="16402" name="Freeform 18"/>
            <p:cNvSpPr>
              <a:spLocks/>
            </p:cNvSpPr>
            <p:nvPr/>
          </p:nvSpPr>
          <p:spPr bwMode="auto">
            <a:xfrm>
              <a:off x="175" y="5250"/>
              <a:ext cx="26" cy="18"/>
            </a:xfrm>
            <a:custGeom>
              <a:avLst/>
              <a:gdLst/>
              <a:ahLst/>
              <a:cxnLst>
                <a:cxn ang="0">
                  <a:pos x="22" y="17"/>
                </a:cxn>
                <a:cxn ang="0">
                  <a:pos x="25" y="10"/>
                </a:cxn>
                <a:cxn ang="0">
                  <a:pos x="4" y="0"/>
                </a:cxn>
                <a:cxn ang="0">
                  <a:pos x="0" y="5"/>
                </a:cxn>
                <a:cxn ang="0">
                  <a:pos x="22" y="17"/>
                </a:cxn>
              </a:cxnLst>
              <a:rect l="0" t="0" r="r" b="b"/>
              <a:pathLst>
                <a:path w="26" h="18">
                  <a:moveTo>
                    <a:pt x="22" y="17"/>
                  </a:moveTo>
                  <a:lnTo>
                    <a:pt x="25" y="10"/>
                  </a:lnTo>
                  <a:lnTo>
                    <a:pt x="4" y="0"/>
                  </a:lnTo>
                  <a:lnTo>
                    <a:pt x="0" y="5"/>
                  </a:lnTo>
                  <a:lnTo>
                    <a:pt x="22" y="17"/>
                  </a:lnTo>
                </a:path>
              </a:pathLst>
            </a:custGeom>
            <a:solidFill>
              <a:srgbClr val="FFFFFF"/>
            </a:solidFill>
            <a:ln w="9525" cap="rnd">
              <a:noFill/>
              <a:round/>
              <a:headEnd/>
              <a:tailEnd/>
            </a:ln>
            <a:effectLst/>
          </p:spPr>
          <p:txBody>
            <a:bodyPr/>
            <a:lstStyle/>
            <a:p>
              <a:endParaRPr lang="fr-FR"/>
            </a:p>
          </p:txBody>
        </p:sp>
      </p:gr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485775" y="157163"/>
            <a:ext cx="5881688" cy="4410075"/>
          </a:xfrm>
          <a:ln cap="flat"/>
        </p:spPr>
      </p:sp>
      <p:sp>
        <p:nvSpPr>
          <p:cNvPr id="51203" name="Rectangle 3"/>
          <p:cNvSpPr>
            <a:spLocks noGrp="1" noChangeArrowheads="1"/>
          </p:cNvSpPr>
          <p:nvPr>
            <p:ph type="body" idx="1"/>
          </p:nvPr>
        </p:nvSpPr>
        <p:spPr>
          <a:noFill/>
          <a:ln/>
        </p:spPr>
        <p:txBody>
          <a:bodyPr/>
          <a:lstStyle/>
          <a:p>
            <a:r>
              <a:rPr lang="fr-FR" dirty="0"/>
              <a:t>Tables Utilisées dans le Cours</a:t>
            </a:r>
          </a:p>
          <a:p>
            <a:pPr lvl="1"/>
            <a:r>
              <a:rPr lang="fr-FR" dirty="0"/>
              <a:t>Vous utiliserez principalement trois tables dans ce cours :</a:t>
            </a:r>
          </a:p>
          <a:p>
            <a:pPr lvl="2"/>
            <a:r>
              <a:rPr lang="fr-FR" dirty="0"/>
              <a:t>La table EMP qui contient des informations sur tous les employés</a:t>
            </a:r>
          </a:p>
          <a:p>
            <a:pPr lvl="2"/>
            <a:r>
              <a:rPr lang="fr-FR" dirty="0"/>
              <a:t>La table DEPT, qui contient des informations sur tous les départements </a:t>
            </a:r>
          </a:p>
          <a:p>
            <a:pPr lvl="2"/>
            <a:r>
              <a:rPr lang="fr-FR" dirty="0"/>
              <a:t>La table SALGRADE , contenant des informations sur les différents niveaux de salaires en fonction de l'échelon</a:t>
            </a:r>
          </a:p>
          <a:p>
            <a:pPr lvl="1"/>
            <a:r>
              <a:rPr lang="fr-FR" dirty="0"/>
              <a:t>La structure et les données de chaque table sont données dans l'annexe B.</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3882441" y="-2956"/>
            <a:ext cx="2975559" cy="461191"/>
          </a:xfrm>
          <a:prstGeom prst="rect">
            <a:avLst/>
          </a:prstGeom>
          <a:noFill/>
          <a:ln w="9525">
            <a:noFill/>
            <a:miter lim="800000"/>
            <a:headEnd/>
            <a:tailEnd/>
          </a:ln>
          <a:effectLst/>
        </p:spPr>
        <p:txBody>
          <a:bodyPr wrap="none" anchor="ctr"/>
          <a:lstStyle/>
          <a:p>
            <a:endParaRPr lang="fr-FR"/>
          </a:p>
        </p:txBody>
      </p:sp>
      <p:sp>
        <p:nvSpPr>
          <p:cNvPr id="28675" name="Rectangle 3"/>
          <p:cNvSpPr>
            <a:spLocks noChangeArrowheads="1"/>
          </p:cNvSpPr>
          <p:nvPr/>
        </p:nvSpPr>
        <p:spPr bwMode="auto">
          <a:xfrm>
            <a:off x="-1634" y="-2956"/>
            <a:ext cx="2972290" cy="461191"/>
          </a:xfrm>
          <a:prstGeom prst="rect">
            <a:avLst/>
          </a:prstGeom>
          <a:noFill/>
          <a:ln w="9525">
            <a:noFill/>
            <a:miter lim="800000"/>
            <a:headEnd/>
            <a:tailEnd/>
          </a:ln>
          <a:effectLst/>
        </p:spPr>
        <p:txBody>
          <a:bodyPr wrap="none" anchor="ctr"/>
          <a:lstStyle/>
          <a:p>
            <a:endParaRPr lang="fr-FR"/>
          </a:p>
        </p:txBody>
      </p:sp>
      <p:sp>
        <p:nvSpPr>
          <p:cNvPr id="28676" name="Rectangle 4"/>
          <p:cNvSpPr>
            <a:spLocks noGrp="1" noChangeArrowheads="1"/>
          </p:cNvSpPr>
          <p:nvPr>
            <p:ph type="body" idx="1"/>
          </p:nvPr>
        </p:nvSpPr>
        <p:spPr>
          <a:xfrm>
            <a:off x="454259" y="4771554"/>
            <a:ext cx="5343259" cy="3800392"/>
          </a:xfrm>
          <a:noFill/>
          <a:ln/>
        </p:spPr>
        <p:txBody>
          <a:bodyPr/>
          <a:lstStyle/>
          <a:p>
            <a:pPr defTabSz="460375">
              <a:tabLst>
                <a:tab pos="439738" algn="l"/>
              </a:tabLst>
            </a:pPr>
            <a:r>
              <a:rPr lang="fr-FR" dirty="0"/>
              <a:t>Groupes de Données</a:t>
            </a:r>
          </a:p>
          <a:p>
            <a:pPr lvl="1" defTabSz="460375">
              <a:tabLst>
                <a:tab pos="439738" algn="l"/>
              </a:tabLst>
            </a:pPr>
            <a:r>
              <a:rPr lang="fr-FR" dirty="0"/>
              <a:t>Jusqu'ici, la table a été prise en compte par les fonctions de groupe, comme un seul groupe d'informations. Mais il est parfois nécessaire de diviser les informations d'une table en groupes plus petits. Pour cela, il faut utiliser la clause GROUP BY.</a:t>
            </a:r>
          </a:p>
          <a:p>
            <a:pPr lvl="1" defTabSz="460375">
              <a:tabLst>
                <a:tab pos="439738" algn="l"/>
              </a:tabLst>
            </a:pPr>
            <a:r>
              <a:rPr lang="fr-FR" dirty="0"/>
              <a:t> </a:t>
            </a:r>
          </a:p>
        </p:txBody>
      </p:sp>
      <p:sp>
        <p:nvSpPr>
          <p:cNvPr id="28677" name="Rectangle 5"/>
          <p:cNvSpPr>
            <a:spLocks noGrp="1" noRot="1" noChangeAspect="1" noChangeArrowheads="1" noTextEdit="1"/>
          </p:cNvSpPr>
          <p:nvPr>
            <p:ph type="sldImg"/>
          </p:nvPr>
        </p:nvSpPr>
        <p:spPr>
          <a:xfrm>
            <a:off x="455613" y="171450"/>
            <a:ext cx="5938837" cy="4452938"/>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455613" y="171450"/>
            <a:ext cx="5938837" cy="4452938"/>
          </a:xfrm>
          <a:ln cap="flat"/>
        </p:spPr>
      </p:sp>
      <p:sp>
        <p:nvSpPr>
          <p:cNvPr id="36867" name="Rectangle 3"/>
          <p:cNvSpPr>
            <a:spLocks noGrp="1" noChangeArrowheads="1"/>
          </p:cNvSpPr>
          <p:nvPr>
            <p:ph type="body" idx="1"/>
          </p:nvPr>
        </p:nvSpPr>
        <p:spPr>
          <a:xfrm>
            <a:off x="454259" y="4771554"/>
            <a:ext cx="6049158" cy="3800392"/>
          </a:xfrm>
          <a:noFill/>
          <a:ln/>
        </p:spPr>
        <p:txBody>
          <a:bodyPr/>
          <a:lstStyle/>
          <a:p>
            <a:pPr defTabSz="390525">
              <a:tabLst>
                <a:tab pos="447675" algn="l"/>
              </a:tabLst>
            </a:pPr>
            <a:r>
              <a:rPr lang="fr-FR"/>
              <a:t>Sous-groupes</a:t>
            </a:r>
          </a:p>
          <a:p>
            <a:pPr lvl="1" defTabSz="390525">
              <a:tabLst>
                <a:tab pos="447675" algn="l"/>
              </a:tabLst>
            </a:pPr>
            <a:r>
              <a:rPr lang="fr-FR"/>
              <a:t>Il est parfois nécessaire d'obtenir des résultats pour des sous-groupes de lignes. Sur la diapositive ci-dessus, l'état affiche le salaire total pour chacun des postes à l'intérieur de chaque département.</a:t>
            </a:r>
          </a:p>
          <a:p>
            <a:pPr lvl="1" defTabSz="390525">
              <a:tabLst>
                <a:tab pos="447675" algn="l"/>
              </a:tabLst>
            </a:pPr>
            <a:r>
              <a:rPr lang="fr-FR"/>
              <a:t>Ici, les lignes de la table EMP présentent  un groupement par numéro de département, puis des sous-groupes qui sont fonction des poste. Par exemple, les deux employés 'CLERK' du département 20 ont été groupés; un résultat unique (salaire total) est produit pour tous les vendeurs (salesmen) du département 30.  </a:t>
            </a:r>
          </a:p>
          <a:p>
            <a:pPr lvl="1" defTabSz="390525">
              <a:tabLst>
                <a:tab pos="447675" algn="l"/>
              </a:tabLst>
            </a:pPr>
            <a:endParaRPr lang="fr-FR"/>
          </a:p>
          <a:p>
            <a:pPr lvl="1" defTabSz="390525">
              <a:tabLst>
                <a:tab pos="447675" algn="l"/>
              </a:tabLst>
            </a:pPr>
            <a:endParaRPr lang="fr-FR"/>
          </a:p>
          <a:p>
            <a:pPr lvl="1" defTabSz="390525">
              <a:tabLst>
                <a:tab pos="447675" algn="l"/>
              </a:tabLst>
            </a:pPr>
            <a:endParaRPr lang="fr-FR"/>
          </a:p>
          <a:p>
            <a:pPr lvl="1" defTabSz="390525">
              <a:tabLst>
                <a:tab pos="447675" algn="l"/>
              </a:tabLst>
            </a:pPr>
            <a:endParaRPr lang="fr-FR"/>
          </a:p>
          <a:p>
            <a:pPr lvl="1" defTabSz="390525">
              <a:tabLst>
                <a:tab pos="447675" algn="l"/>
              </a:tabLst>
            </a:pPr>
            <a:endParaRPr lang="fr-FR"/>
          </a:p>
          <a:p>
            <a:pPr lvl="1" defTabSz="390525">
              <a:tabLst>
                <a:tab pos="447675" algn="l"/>
              </a:tabLst>
            </a:pPr>
            <a:endParaRPr lang="fr-FR"/>
          </a:p>
          <a:p>
            <a:pPr lvl="1" defTabSz="390525">
              <a:tabLst>
                <a:tab pos="447675" algn="l"/>
              </a:tabLst>
            </a:pPr>
            <a:endParaRPr lang="fr-FR"/>
          </a:p>
          <a:p>
            <a:pPr lvl="1" defTabSz="390525">
              <a:tabLst>
                <a:tab pos="447675" algn="l"/>
              </a:tabLst>
            </a:pPr>
            <a:endParaRPr lang="fr-FR"/>
          </a:p>
          <a:p>
            <a:pPr defTabSz="390525">
              <a:tabLst>
                <a:tab pos="447675" algn="l"/>
              </a:tabLst>
            </a:pPr>
            <a:endParaRPr lang="fr-FR" b="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xfrm>
            <a:off x="485775" y="157163"/>
            <a:ext cx="5880100" cy="4410075"/>
          </a:xfrm>
          <a:ln cap="flat"/>
        </p:spPr>
      </p:sp>
      <p:sp>
        <p:nvSpPr>
          <p:cNvPr id="47107" name="Rectangle 3"/>
          <p:cNvSpPr>
            <a:spLocks noGrp="1" noChangeArrowheads="1"/>
          </p:cNvSpPr>
          <p:nvPr>
            <p:ph type="body" idx="1"/>
          </p:nvPr>
        </p:nvSpPr>
        <p:spPr>
          <a:noFill/>
          <a:ln/>
        </p:spPr>
        <p:txBody>
          <a:bodyPr/>
          <a:lstStyle/>
          <a:p>
            <a:r>
              <a:rPr lang="fr-FR"/>
              <a:t>La Clause HAVING</a:t>
            </a:r>
          </a:p>
          <a:p>
            <a:pPr lvl="1"/>
            <a:r>
              <a:rPr lang="fr-FR"/>
              <a:t>Utilisez la clause HAVING pour indiquer les groupes que vous souhaitez afficher.</a:t>
            </a:r>
          </a:p>
          <a:p>
            <a:pPr lvl="1"/>
            <a:r>
              <a:rPr lang="fr-FR"/>
              <a:t>Syntaxe :</a:t>
            </a:r>
          </a:p>
          <a:p>
            <a:pPr lvl="1"/>
            <a:r>
              <a:rPr lang="fr-FR"/>
              <a:t>	</a:t>
            </a:r>
            <a:r>
              <a:rPr lang="fr-FR" i="1"/>
              <a:t>group_condition</a:t>
            </a:r>
            <a:r>
              <a:rPr lang="fr-FR"/>
              <a:t>		limite les groupes de lignes ramenés aux groupes pour lesquels la 					condition spécifiée est VRAIE</a:t>
            </a:r>
          </a:p>
          <a:p>
            <a:pPr lvl="1"/>
            <a:r>
              <a:rPr lang="fr-FR">
                <a:latin typeface="Times" charset="0"/>
              </a:rPr>
              <a:t>Oracle Server opère de la manière suivante avec la clause HAVING :</a:t>
            </a:r>
            <a:endParaRPr lang="fr-FR"/>
          </a:p>
          <a:p>
            <a:pPr lvl="2"/>
            <a:r>
              <a:rPr lang="fr-FR"/>
              <a:t>Les lignes sont groupées.</a:t>
            </a:r>
          </a:p>
          <a:p>
            <a:pPr lvl="2"/>
            <a:r>
              <a:rPr lang="fr-FR"/>
              <a:t>La fonction de groupe s'applique au groupe.</a:t>
            </a:r>
          </a:p>
          <a:p>
            <a:pPr lvl="2"/>
            <a:r>
              <a:rPr lang="fr-FR"/>
              <a:t>Les groupes qui correspondent aux critères de la clause HAVING sont affichés.</a:t>
            </a:r>
          </a:p>
          <a:p>
            <a:pPr lvl="1"/>
            <a:r>
              <a:rPr lang="fr-FR"/>
              <a:t>Il est possible de placer la clause HAVING avant la clause GROUP BY ; néanmoins, pour des raisons de logique, il est recommandé de placer la clause GROUP BY en tête. Les groupes sont formés puis les fonctions de groupe calculées avant que la clause HAVING ne soit appliquée aux groupes de la liste SELECT.</a:t>
            </a:r>
          </a:p>
          <a:p>
            <a:endParaRPr lang="fr-FR" b="0">
              <a:latin typeface="Times New Roman" pitchFamily="18" charset="0"/>
            </a:endParaRPr>
          </a:p>
        </p:txBody>
      </p:sp>
      <p:grpSp>
        <p:nvGrpSpPr>
          <p:cNvPr id="2" name="Group 9"/>
          <p:cNvGrpSpPr>
            <a:grpSpLocks/>
          </p:cNvGrpSpPr>
          <p:nvPr/>
        </p:nvGrpSpPr>
        <p:grpSpPr bwMode="auto">
          <a:xfrm>
            <a:off x="202620" y="6623710"/>
            <a:ext cx="284320" cy="291200"/>
            <a:chOff x="124" y="4481"/>
            <a:chExt cx="174" cy="197"/>
          </a:xfrm>
        </p:grpSpPr>
        <p:sp>
          <p:nvSpPr>
            <p:cNvPr id="47108" name="Freeform 4"/>
            <p:cNvSpPr>
              <a:spLocks/>
            </p:cNvSpPr>
            <p:nvPr/>
          </p:nvSpPr>
          <p:spPr bwMode="auto">
            <a:xfrm>
              <a:off x="124" y="4481"/>
              <a:ext cx="174" cy="197"/>
            </a:xfrm>
            <a:custGeom>
              <a:avLst/>
              <a:gdLst/>
              <a:ahLst/>
              <a:cxnLst>
                <a:cxn ang="0">
                  <a:pos x="173" y="196"/>
                </a:cxn>
                <a:cxn ang="0">
                  <a:pos x="173" y="0"/>
                </a:cxn>
                <a:cxn ang="0">
                  <a:pos x="0" y="0"/>
                </a:cxn>
                <a:cxn ang="0">
                  <a:pos x="0" y="196"/>
                </a:cxn>
                <a:cxn ang="0">
                  <a:pos x="173" y="196"/>
                </a:cxn>
              </a:cxnLst>
              <a:rect l="0" t="0" r="r" b="b"/>
              <a:pathLst>
                <a:path w="174" h="197">
                  <a:moveTo>
                    <a:pt x="173" y="196"/>
                  </a:moveTo>
                  <a:lnTo>
                    <a:pt x="173" y="0"/>
                  </a:lnTo>
                  <a:lnTo>
                    <a:pt x="0" y="0"/>
                  </a:lnTo>
                  <a:lnTo>
                    <a:pt x="0" y="196"/>
                  </a:lnTo>
                  <a:lnTo>
                    <a:pt x="173" y="196"/>
                  </a:lnTo>
                </a:path>
              </a:pathLst>
            </a:custGeom>
            <a:solidFill>
              <a:srgbClr val="000000"/>
            </a:solidFill>
            <a:ln w="9525" cap="rnd">
              <a:noFill/>
              <a:round/>
              <a:headEnd/>
              <a:tailEnd/>
            </a:ln>
            <a:effectLst/>
          </p:spPr>
          <p:txBody>
            <a:bodyPr/>
            <a:lstStyle/>
            <a:p>
              <a:endParaRPr lang="fr-FR"/>
            </a:p>
          </p:txBody>
        </p:sp>
        <p:sp>
          <p:nvSpPr>
            <p:cNvPr id="47109" name="Freeform 5"/>
            <p:cNvSpPr>
              <a:spLocks/>
            </p:cNvSpPr>
            <p:nvPr/>
          </p:nvSpPr>
          <p:spPr bwMode="auto">
            <a:xfrm>
              <a:off x="134" y="4489"/>
              <a:ext cx="158" cy="176"/>
            </a:xfrm>
            <a:custGeom>
              <a:avLst/>
              <a:gdLst/>
              <a:ahLst/>
              <a:cxnLst>
                <a:cxn ang="0">
                  <a:pos x="80" y="0"/>
                </a:cxn>
                <a:cxn ang="0">
                  <a:pos x="0" y="175"/>
                </a:cxn>
                <a:cxn ang="0">
                  <a:pos x="157" y="175"/>
                </a:cxn>
                <a:cxn ang="0">
                  <a:pos x="80" y="0"/>
                </a:cxn>
              </a:cxnLst>
              <a:rect l="0" t="0" r="r" b="b"/>
              <a:pathLst>
                <a:path w="158" h="176">
                  <a:moveTo>
                    <a:pt x="80" y="0"/>
                  </a:moveTo>
                  <a:lnTo>
                    <a:pt x="0" y="175"/>
                  </a:lnTo>
                  <a:lnTo>
                    <a:pt x="157" y="175"/>
                  </a:lnTo>
                  <a:lnTo>
                    <a:pt x="80" y="0"/>
                  </a:lnTo>
                </a:path>
              </a:pathLst>
            </a:custGeom>
            <a:solidFill>
              <a:srgbClr val="FFFFFF"/>
            </a:solidFill>
            <a:ln w="9525" cap="rnd">
              <a:noFill/>
              <a:round/>
              <a:headEnd/>
              <a:tailEnd/>
            </a:ln>
            <a:effectLst/>
          </p:spPr>
          <p:txBody>
            <a:bodyPr/>
            <a:lstStyle/>
            <a:p>
              <a:endParaRPr lang="fr-FR"/>
            </a:p>
          </p:txBody>
        </p:sp>
        <p:sp>
          <p:nvSpPr>
            <p:cNvPr id="47110" name="Freeform 6"/>
            <p:cNvSpPr>
              <a:spLocks/>
            </p:cNvSpPr>
            <p:nvPr/>
          </p:nvSpPr>
          <p:spPr bwMode="auto">
            <a:xfrm>
              <a:off x="152" y="4508"/>
              <a:ext cx="129" cy="144"/>
            </a:xfrm>
            <a:custGeom>
              <a:avLst/>
              <a:gdLst/>
              <a:ahLst/>
              <a:cxnLst>
                <a:cxn ang="0">
                  <a:pos x="63" y="0"/>
                </a:cxn>
                <a:cxn ang="0">
                  <a:pos x="0" y="143"/>
                </a:cxn>
                <a:cxn ang="0">
                  <a:pos x="128" y="143"/>
                </a:cxn>
                <a:cxn ang="0">
                  <a:pos x="63" y="0"/>
                </a:cxn>
              </a:cxnLst>
              <a:rect l="0" t="0" r="r" b="b"/>
              <a:pathLst>
                <a:path w="129" h="144">
                  <a:moveTo>
                    <a:pt x="63" y="0"/>
                  </a:moveTo>
                  <a:lnTo>
                    <a:pt x="0" y="143"/>
                  </a:lnTo>
                  <a:lnTo>
                    <a:pt x="128" y="143"/>
                  </a:lnTo>
                  <a:lnTo>
                    <a:pt x="63" y="0"/>
                  </a:lnTo>
                </a:path>
              </a:pathLst>
            </a:custGeom>
            <a:solidFill>
              <a:srgbClr val="000000"/>
            </a:solidFill>
            <a:ln w="9525" cap="rnd">
              <a:noFill/>
              <a:round/>
              <a:headEnd/>
              <a:tailEnd/>
            </a:ln>
            <a:effectLst/>
          </p:spPr>
          <p:txBody>
            <a:bodyPr/>
            <a:lstStyle/>
            <a:p>
              <a:endParaRPr lang="fr-FR"/>
            </a:p>
          </p:txBody>
        </p:sp>
        <p:sp>
          <p:nvSpPr>
            <p:cNvPr id="47111" name="Freeform 7"/>
            <p:cNvSpPr>
              <a:spLocks/>
            </p:cNvSpPr>
            <p:nvPr/>
          </p:nvSpPr>
          <p:spPr bwMode="auto">
            <a:xfrm>
              <a:off x="207" y="4630"/>
              <a:ext cx="19" cy="18"/>
            </a:xfrm>
            <a:custGeom>
              <a:avLst/>
              <a:gdLst/>
              <a:ahLst/>
              <a:cxnLst>
                <a:cxn ang="0">
                  <a:pos x="9" y="17"/>
                </a:cxn>
                <a:cxn ang="0">
                  <a:pos x="10" y="16"/>
                </a:cxn>
                <a:cxn ang="0">
                  <a:pos x="12" y="16"/>
                </a:cxn>
                <a:cxn ang="0">
                  <a:pos x="14" y="15"/>
                </a:cxn>
                <a:cxn ang="0">
                  <a:pos x="15" y="14"/>
                </a:cxn>
                <a:cxn ang="0">
                  <a:pos x="16" y="13"/>
                </a:cxn>
                <a:cxn ang="0">
                  <a:pos x="17" y="11"/>
                </a:cxn>
                <a:cxn ang="0">
                  <a:pos x="17" y="10"/>
                </a:cxn>
                <a:cxn ang="0">
                  <a:pos x="18" y="8"/>
                </a:cxn>
                <a:cxn ang="0">
                  <a:pos x="17" y="6"/>
                </a:cxn>
                <a:cxn ang="0">
                  <a:pos x="17" y="5"/>
                </a:cxn>
                <a:cxn ang="0">
                  <a:pos x="16" y="3"/>
                </a:cxn>
                <a:cxn ang="0">
                  <a:pos x="15" y="2"/>
                </a:cxn>
                <a:cxn ang="0">
                  <a:pos x="14" y="1"/>
                </a:cxn>
                <a:cxn ang="0">
                  <a:pos x="12" y="0"/>
                </a:cxn>
                <a:cxn ang="0">
                  <a:pos x="10" y="0"/>
                </a:cxn>
                <a:cxn ang="0">
                  <a:pos x="9" y="0"/>
                </a:cxn>
                <a:cxn ang="0">
                  <a:pos x="7" y="0"/>
                </a:cxn>
                <a:cxn ang="0">
                  <a:pos x="5" y="0"/>
                </a:cxn>
                <a:cxn ang="0">
                  <a:pos x="4" y="1"/>
                </a:cxn>
                <a:cxn ang="0">
                  <a:pos x="2" y="2"/>
                </a:cxn>
                <a:cxn ang="0">
                  <a:pos x="1" y="3"/>
                </a:cxn>
                <a:cxn ang="0">
                  <a:pos x="1" y="5"/>
                </a:cxn>
                <a:cxn ang="0">
                  <a:pos x="0" y="6"/>
                </a:cxn>
                <a:cxn ang="0">
                  <a:pos x="0" y="8"/>
                </a:cxn>
                <a:cxn ang="0">
                  <a:pos x="0" y="10"/>
                </a:cxn>
                <a:cxn ang="0">
                  <a:pos x="1" y="11"/>
                </a:cxn>
                <a:cxn ang="0">
                  <a:pos x="1" y="13"/>
                </a:cxn>
                <a:cxn ang="0">
                  <a:pos x="2" y="14"/>
                </a:cxn>
                <a:cxn ang="0">
                  <a:pos x="4" y="15"/>
                </a:cxn>
                <a:cxn ang="0">
                  <a:pos x="5" y="16"/>
                </a:cxn>
                <a:cxn ang="0">
                  <a:pos x="7" y="16"/>
                </a:cxn>
                <a:cxn ang="0">
                  <a:pos x="9" y="17"/>
                </a:cxn>
              </a:cxnLst>
              <a:rect l="0" t="0" r="r" b="b"/>
              <a:pathLst>
                <a:path w="19" h="18">
                  <a:moveTo>
                    <a:pt x="9" y="17"/>
                  </a:moveTo>
                  <a:lnTo>
                    <a:pt x="10" y="16"/>
                  </a:lnTo>
                  <a:lnTo>
                    <a:pt x="12" y="16"/>
                  </a:lnTo>
                  <a:lnTo>
                    <a:pt x="14" y="15"/>
                  </a:lnTo>
                  <a:lnTo>
                    <a:pt x="15" y="14"/>
                  </a:lnTo>
                  <a:lnTo>
                    <a:pt x="16" y="13"/>
                  </a:lnTo>
                  <a:lnTo>
                    <a:pt x="17" y="11"/>
                  </a:lnTo>
                  <a:lnTo>
                    <a:pt x="17" y="10"/>
                  </a:lnTo>
                  <a:lnTo>
                    <a:pt x="18" y="8"/>
                  </a:lnTo>
                  <a:lnTo>
                    <a:pt x="17" y="6"/>
                  </a:lnTo>
                  <a:lnTo>
                    <a:pt x="17" y="5"/>
                  </a:lnTo>
                  <a:lnTo>
                    <a:pt x="16" y="3"/>
                  </a:lnTo>
                  <a:lnTo>
                    <a:pt x="15" y="2"/>
                  </a:lnTo>
                  <a:lnTo>
                    <a:pt x="14" y="1"/>
                  </a:lnTo>
                  <a:lnTo>
                    <a:pt x="12" y="0"/>
                  </a:lnTo>
                  <a:lnTo>
                    <a:pt x="10" y="0"/>
                  </a:lnTo>
                  <a:lnTo>
                    <a:pt x="9" y="0"/>
                  </a:lnTo>
                  <a:lnTo>
                    <a:pt x="7" y="0"/>
                  </a:lnTo>
                  <a:lnTo>
                    <a:pt x="5" y="0"/>
                  </a:lnTo>
                  <a:lnTo>
                    <a:pt x="4" y="1"/>
                  </a:lnTo>
                  <a:lnTo>
                    <a:pt x="2" y="2"/>
                  </a:lnTo>
                  <a:lnTo>
                    <a:pt x="1" y="3"/>
                  </a:lnTo>
                  <a:lnTo>
                    <a:pt x="1" y="5"/>
                  </a:lnTo>
                  <a:lnTo>
                    <a:pt x="0" y="6"/>
                  </a:lnTo>
                  <a:lnTo>
                    <a:pt x="0" y="8"/>
                  </a:lnTo>
                  <a:lnTo>
                    <a:pt x="0" y="10"/>
                  </a:lnTo>
                  <a:lnTo>
                    <a:pt x="1" y="11"/>
                  </a:lnTo>
                  <a:lnTo>
                    <a:pt x="1" y="13"/>
                  </a:lnTo>
                  <a:lnTo>
                    <a:pt x="2" y="14"/>
                  </a:lnTo>
                  <a:lnTo>
                    <a:pt x="4" y="15"/>
                  </a:lnTo>
                  <a:lnTo>
                    <a:pt x="5" y="16"/>
                  </a:lnTo>
                  <a:lnTo>
                    <a:pt x="7" y="16"/>
                  </a:lnTo>
                  <a:lnTo>
                    <a:pt x="9" y="17"/>
                  </a:lnTo>
                </a:path>
              </a:pathLst>
            </a:custGeom>
            <a:solidFill>
              <a:srgbClr val="FFFFFF"/>
            </a:solidFill>
            <a:ln w="9525" cap="rnd">
              <a:noFill/>
              <a:round/>
              <a:headEnd/>
              <a:tailEnd/>
            </a:ln>
            <a:effectLst/>
          </p:spPr>
          <p:txBody>
            <a:bodyPr/>
            <a:lstStyle/>
            <a:p>
              <a:endParaRPr lang="fr-FR"/>
            </a:p>
          </p:txBody>
        </p:sp>
        <p:sp>
          <p:nvSpPr>
            <p:cNvPr id="47112" name="Freeform 8"/>
            <p:cNvSpPr>
              <a:spLocks/>
            </p:cNvSpPr>
            <p:nvPr/>
          </p:nvSpPr>
          <p:spPr bwMode="auto">
            <a:xfrm>
              <a:off x="207" y="4540"/>
              <a:ext cx="18" cy="86"/>
            </a:xfrm>
            <a:custGeom>
              <a:avLst/>
              <a:gdLst/>
              <a:ahLst/>
              <a:cxnLst>
                <a:cxn ang="0">
                  <a:pos x="9" y="0"/>
                </a:cxn>
                <a:cxn ang="0">
                  <a:pos x="10" y="0"/>
                </a:cxn>
                <a:cxn ang="0">
                  <a:pos x="12" y="0"/>
                </a:cxn>
                <a:cxn ang="0">
                  <a:pos x="14" y="2"/>
                </a:cxn>
                <a:cxn ang="0">
                  <a:pos x="16" y="7"/>
                </a:cxn>
                <a:cxn ang="0">
                  <a:pos x="17" y="16"/>
                </a:cxn>
                <a:cxn ang="0">
                  <a:pos x="17" y="31"/>
                </a:cxn>
                <a:cxn ang="0">
                  <a:pos x="14" y="53"/>
                </a:cxn>
                <a:cxn ang="0">
                  <a:pos x="9" y="85"/>
                </a:cxn>
                <a:cxn ang="0">
                  <a:pos x="4" y="67"/>
                </a:cxn>
                <a:cxn ang="0">
                  <a:pos x="1" y="51"/>
                </a:cxn>
                <a:cxn ang="0">
                  <a:pos x="0" y="36"/>
                </a:cxn>
                <a:cxn ang="0">
                  <a:pos x="0" y="23"/>
                </a:cxn>
                <a:cxn ang="0">
                  <a:pos x="0" y="11"/>
                </a:cxn>
                <a:cxn ang="0">
                  <a:pos x="3" y="4"/>
                </a:cxn>
                <a:cxn ang="0">
                  <a:pos x="6" y="0"/>
                </a:cxn>
                <a:cxn ang="0">
                  <a:pos x="9" y="0"/>
                </a:cxn>
              </a:cxnLst>
              <a:rect l="0" t="0" r="r" b="b"/>
              <a:pathLst>
                <a:path w="18" h="86">
                  <a:moveTo>
                    <a:pt x="9" y="0"/>
                  </a:moveTo>
                  <a:lnTo>
                    <a:pt x="10" y="0"/>
                  </a:lnTo>
                  <a:lnTo>
                    <a:pt x="12" y="0"/>
                  </a:lnTo>
                  <a:lnTo>
                    <a:pt x="14" y="2"/>
                  </a:lnTo>
                  <a:lnTo>
                    <a:pt x="16" y="7"/>
                  </a:lnTo>
                  <a:lnTo>
                    <a:pt x="17" y="16"/>
                  </a:lnTo>
                  <a:lnTo>
                    <a:pt x="17" y="31"/>
                  </a:lnTo>
                  <a:lnTo>
                    <a:pt x="14" y="53"/>
                  </a:lnTo>
                  <a:lnTo>
                    <a:pt x="9" y="85"/>
                  </a:lnTo>
                  <a:lnTo>
                    <a:pt x="4" y="67"/>
                  </a:lnTo>
                  <a:lnTo>
                    <a:pt x="1" y="51"/>
                  </a:lnTo>
                  <a:lnTo>
                    <a:pt x="0" y="36"/>
                  </a:lnTo>
                  <a:lnTo>
                    <a:pt x="0" y="23"/>
                  </a:lnTo>
                  <a:lnTo>
                    <a:pt x="0" y="11"/>
                  </a:lnTo>
                  <a:lnTo>
                    <a:pt x="3" y="4"/>
                  </a:lnTo>
                  <a:lnTo>
                    <a:pt x="6" y="0"/>
                  </a:lnTo>
                  <a:lnTo>
                    <a:pt x="9" y="0"/>
                  </a:lnTo>
                </a:path>
              </a:pathLst>
            </a:custGeom>
            <a:solidFill>
              <a:srgbClr val="FFFFFF"/>
            </a:solidFill>
            <a:ln w="9525" cap="rnd">
              <a:noFill/>
              <a:round/>
              <a:headEnd/>
              <a:tailEnd/>
            </a:ln>
            <a:effectLst/>
          </p:spPr>
          <p:txBody>
            <a:bodyPr/>
            <a:lstStyle/>
            <a:p>
              <a:endParaRPr lang="fr-FR"/>
            </a:p>
          </p:txBody>
        </p:sp>
      </p:gr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90B3AD-5DBE-4059-BC27-91889B0ADDBE}" type="slidenum">
              <a:rPr lang="fr-FR" smtClean="0"/>
              <a:pPr/>
              <a:t>79</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90B3AD-5DBE-4059-BC27-91889B0ADDBE}" type="slidenum">
              <a:rPr lang="fr-FR" smtClean="0"/>
              <a:pPr/>
              <a:t>80</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90B3AD-5DBE-4059-BC27-91889B0ADDBE}" type="slidenum">
              <a:rPr lang="fr-FR" smtClean="0"/>
              <a:pPr/>
              <a:t>81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4D6D75A7-97F9-479A-9107-0395B0B90D0A}" type="datetimeFigureOut">
              <a:rPr lang="fr-FR" smtClean="0"/>
              <a:pPr/>
              <a:t>27/02/2018</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599F9248-8FB0-47F6-96C9-12241A8FDB8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4D6D75A7-97F9-479A-9107-0395B0B90D0A}" type="datetimeFigureOut">
              <a:rPr lang="fr-FR" smtClean="0"/>
              <a:pPr/>
              <a:t>27/02/2018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9F9248-8FB0-47F6-96C9-12241A8FDB8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4D6D75A7-97F9-479A-9107-0395B0B90D0A}" type="datetimeFigureOut">
              <a:rPr lang="fr-FR" smtClean="0"/>
              <a:pPr/>
              <a:t>27/02/2018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9F9248-8FB0-47F6-96C9-12241A8FDB8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4D6D75A7-97F9-479A-9107-0395B0B90D0A}" type="datetimeFigureOut">
              <a:rPr lang="fr-FR" smtClean="0"/>
              <a:pPr/>
              <a:t>27/02/2018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9F9248-8FB0-47F6-96C9-12241A8FDB8A}" type="slidenum">
              <a:rPr lang="fr-FR" smtClean="0"/>
              <a:pPr/>
              <a:t>‹N°›</a:t>
            </a:fld>
            <a:endParaRPr lang="fr-FR"/>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4D6D75A7-97F9-479A-9107-0395B0B90D0A}" type="datetimeFigureOut">
              <a:rPr lang="fr-FR" smtClean="0"/>
              <a:pPr/>
              <a:t>27/02/2018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99F9248-8FB0-47F6-96C9-12241A8FDB8A}" type="slidenum">
              <a:rPr lang="fr-FR" smtClean="0"/>
              <a:pPr/>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4D6D75A7-97F9-479A-9107-0395B0B90D0A}" type="datetimeFigureOut">
              <a:rPr lang="fr-FR" smtClean="0"/>
              <a:pPr/>
              <a:t>27/02/2018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99F9248-8FB0-47F6-96C9-12241A8FDB8A}" type="slidenum">
              <a:rPr lang="fr-FR" smtClean="0"/>
              <a:pPr/>
              <a:t>‹N°›</a:t>
            </a:fld>
            <a:endParaRPr lang="fr-FR"/>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4D6D75A7-97F9-479A-9107-0395B0B90D0A}" type="datetimeFigureOut">
              <a:rPr lang="fr-FR" smtClean="0"/>
              <a:pPr/>
              <a:t>27/02/2018</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599F9248-8FB0-47F6-96C9-12241A8FDB8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4D6D75A7-97F9-479A-9107-0395B0B90D0A}" type="datetimeFigureOut">
              <a:rPr lang="fr-FR" smtClean="0"/>
              <a:pPr/>
              <a:t>27/02/2018</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599F9248-8FB0-47F6-96C9-12241A8FDB8A}" type="slidenum">
              <a:rPr lang="fr-FR" smtClean="0"/>
              <a:pPr/>
              <a:t>‹N°›</a:t>
            </a:fld>
            <a:endParaRPr lang="fr-FR"/>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4D6D75A7-97F9-479A-9107-0395B0B90D0A}" type="datetimeFigureOut">
              <a:rPr lang="fr-FR" smtClean="0"/>
              <a:pPr/>
              <a:t>27/02/2018</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599F9248-8FB0-47F6-96C9-12241A8FDB8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4D6D75A7-97F9-479A-9107-0395B0B90D0A}" type="datetimeFigureOut">
              <a:rPr lang="fr-FR" smtClean="0"/>
              <a:pPr/>
              <a:t>27/02/2018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599F9248-8FB0-47F6-96C9-12241A8FDB8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4D6D75A7-97F9-479A-9107-0395B0B90D0A}" type="datetimeFigureOut">
              <a:rPr lang="fr-FR" smtClean="0"/>
              <a:pPr/>
              <a:t>27/02/2018</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599F9248-8FB0-47F6-96C9-12241A8FDB8A}" type="slidenum">
              <a:rPr lang="fr-FR" smtClean="0"/>
              <a:pPr/>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D6D75A7-97F9-479A-9107-0395B0B90D0A}" type="datetimeFigureOut">
              <a:rPr lang="fr-FR" smtClean="0"/>
              <a:pPr/>
              <a:t>27/02/2018</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99F9248-8FB0-47F6-96C9-12241A8FDB8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27584" y="1772816"/>
            <a:ext cx="7772400" cy="1829761"/>
          </a:xfrm>
        </p:spPr>
        <p:txBody>
          <a:bodyPr/>
          <a:lstStyle/>
          <a:p>
            <a:pPr algn="ctr"/>
            <a:r>
              <a:rPr lang="fr-FR" dirty="0" smtClean="0">
                <a:effectLst>
                  <a:outerShdw blurRad="38100" dist="38100" dir="2700000" algn="tl">
                    <a:srgbClr val="000000">
                      <a:alpha val="43137"/>
                    </a:srgbClr>
                  </a:outerShdw>
                </a:effectLst>
              </a:rPr>
              <a:t>Bases de Données Avancées </a:t>
            </a:r>
            <a:endParaRPr lang="fr-FR" dirty="0">
              <a:effectLst>
                <a:outerShdw blurRad="38100" dist="38100" dir="2700000" algn="tl">
                  <a:srgbClr val="000000">
                    <a:alpha val="43137"/>
                  </a:srgbClr>
                </a:outerShdw>
              </a:effectLst>
            </a:endParaRPr>
          </a:p>
        </p:txBody>
      </p:sp>
      <p:sp>
        <p:nvSpPr>
          <p:cNvPr id="3" name="Sous-titre 2"/>
          <p:cNvSpPr>
            <a:spLocks noGrp="1"/>
          </p:cNvSpPr>
          <p:nvPr>
            <p:ph type="subTitle" idx="1"/>
          </p:nvPr>
        </p:nvSpPr>
        <p:spPr>
          <a:xfrm>
            <a:off x="3779912" y="4581128"/>
            <a:ext cx="2083768" cy="504056"/>
          </a:xfrm>
        </p:spPr>
        <p:txBody>
          <a:bodyPr>
            <a:normAutofit/>
          </a:bodyPr>
          <a:lstStyle/>
          <a:p>
            <a:pPr algn="ctr"/>
            <a:r>
              <a:rPr lang="fr-FR" sz="2400" dirty="0" smtClean="0">
                <a:effectLst>
                  <a:outerShdw blurRad="38100" dist="38100" dir="2700000" algn="tl">
                    <a:srgbClr val="000000">
                      <a:alpha val="43137"/>
                    </a:srgbClr>
                  </a:outerShdw>
                </a:effectLst>
                <a:latin typeface="Times New Roman" pitchFamily="18" charset="0"/>
                <a:cs typeface="Times New Roman" pitchFamily="18" charset="0"/>
              </a:rPr>
              <a:t>M. ZOUHRI</a:t>
            </a:r>
            <a:endParaRPr lang="fr-FR" sz="24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ZoneTexte 3"/>
          <p:cNvSpPr txBox="1"/>
          <p:nvPr/>
        </p:nvSpPr>
        <p:spPr>
          <a:xfrm>
            <a:off x="0" y="6488668"/>
            <a:ext cx="1811714" cy="369332"/>
          </a:xfrm>
          <a:prstGeom prst="rect">
            <a:avLst/>
          </a:prstGeom>
          <a:noFill/>
        </p:spPr>
        <p:txBody>
          <a:bodyPr wrap="none" rtlCol="0">
            <a:spAutoFit/>
          </a:bodyPr>
          <a:lstStyle/>
          <a:p>
            <a:r>
              <a:rPr lang="fr-FR" dirty="0" smtClean="0">
                <a:solidFill>
                  <a:srgbClr val="FFFF00"/>
                </a:solidFill>
                <a:effectLst>
                  <a:outerShdw blurRad="38100" dist="38100" dir="2700000" algn="tl">
                    <a:srgbClr val="000000">
                      <a:alpha val="43137"/>
                    </a:srgbClr>
                  </a:outerShdw>
                </a:effectLst>
              </a:rPr>
              <a:t>FSJES- Meknès</a:t>
            </a:r>
            <a:endParaRPr lang="fr-FR" dirty="0">
              <a:solidFill>
                <a:srgbClr val="FFFF00"/>
              </a:solidFill>
              <a:effectLst>
                <a:outerShdw blurRad="38100" dist="38100" dir="2700000" algn="tl">
                  <a:srgbClr val="000000">
                    <a:alpha val="43137"/>
                  </a:srgbClr>
                </a:outerShdw>
              </a:effectLst>
            </a:endParaRPr>
          </a:p>
        </p:txBody>
      </p:sp>
      <p:sp>
        <p:nvSpPr>
          <p:cNvPr id="5" name="ZoneTexte 4"/>
          <p:cNvSpPr txBox="1"/>
          <p:nvPr/>
        </p:nvSpPr>
        <p:spPr>
          <a:xfrm>
            <a:off x="7351522" y="6488668"/>
            <a:ext cx="1792478" cy="369332"/>
          </a:xfrm>
          <a:prstGeom prst="rect">
            <a:avLst/>
          </a:prstGeom>
          <a:noFill/>
        </p:spPr>
        <p:txBody>
          <a:bodyPr wrap="none" rtlCol="0">
            <a:spAutoFit/>
          </a:bodyPr>
          <a:lstStyle/>
          <a:p>
            <a:r>
              <a:rPr lang="fr-FR" dirty="0" smtClean="0">
                <a:solidFill>
                  <a:srgbClr val="FFFF00"/>
                </a:solidFill>
                <a:effectLst>
                  <a:outerShdw blurRad="38100" dist="38100" dir="2700000" algn="tl">
                    <a:srgbClr val="000000">
                      <a:alpha val="43137"/>
                    </a:srgbClr>
                  </a:outerShdw>
                </a:effectLst>
              </a:rPr>
              <a:t>Master MIAGE</a:t>
            </a:r>
            <a:endParaRPr lang="fr-FR" dirty="0">
              <a:solidFill>
                <a:srgbClr val="FFFF00"/>
              </a:solidFill>
              <a:effectLst>
                <a:outerShdw blurRad="38100" dist="38100" dir="2700000" algn="tl">
                  <a:srgbClr val="000000">
                    <a:alpha val="43137"/>
                  </a:srgbClr>
                </a:outerShdw>
              </a:effectLst>
            </a:endParaRPr>
          </a:p>
        </p:txBody>
      </p:sp>
      <p:pic>
        <p:nvPicPr>
          <p:cNvPr id="6" name="Picture 2" descr="C:\Users\khadija\Desktop\recherhce scientifiques\LOGO_FSJES.jpg"/>
          <p:cNvPicPr>
            <a:picLocks noChangeAspect="1" noChangeArrowheads="1"/>
          </p:cNvPicPr>
          <p:nvPr/>
        </p:nvPicPr>
        <p:blipFill>
          <a:blip r:embed="rId2" cstate="print"/>
          <a:srcRect/>
          <a:stretch>
            <a:fillRect/>
          </a:stretch>
        </p:blipFill>
        <p:spPr bwMode="auto">
          <a:xfrm>
            <a:off x="0" y="116632"/>
            <a:ext cx="5429256" cy="70599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ox(in)">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357166"/>
            <a:ext cx="8501122" cy="5786478"/>
          </a:xfrm>
        </p:spPr>
        <p:txBody>
          <a:bodyPr>
            <a:normAutofit/>
          </a:bodyPr>
          <a:lstStyle/>
          <a:p>
            <a:pPr algn="just">
              <a:lnSpc>
                <a:spcPct val="150000"/>
              </a:lnSpc>
            </a:pPr>
            <a:r>
              <a:rPr lang="fr-FR" sz="2400" b="1" dirty="0" smtClean="0"/>
              <a:t>Le principal intérêt d’un SGBDR est qu’il va fournir les services suivants:</a:t>
            </a:r>
          </a:p>
          <a:p>
            <a:pPr lvl="1" algn="just">
              <a:lnSpc>
                <a:spcPct val="150000"/>
              </a:lnSpc>
            </a:pPr>
            <a:r>
              <a:rPr lang="fr-FR" sz="2000" b="1" dirty="0" smtClean="0"/>
              <a:t>Implémentation du langage d’interrogation des données </a:t>
            </a:r>
            <a:r>
              <a:rPr lang="fr-FR" sz="2000" b="1" dirty="0" smtClean="0">
                <a:effectLst>
                  <a:outerShdw blurRad="38100" dist="38100" dir="2700000" algn="tl">
                    <a:srgbClr val="000000">
                      <a:alpha val="43137"/>
                    </a:srgbClr>
                  </a:outerShdw>
                </a:effectLst>
              </a:rPr>
              <a:t>SQL</a:t>
            </a:r>
          </a:p>
          <a:p>
            <a:pPr lvl="1" algn="just">
              <a:lnSpc>
                <a:spcPct val="150000"/>
              </a:lnSpc>
            </a:pPr>
            <a:r>
              <a:rPr lang="fr-FR" sz="2000" b="1" dirty="0" smtClean="0"/>
              <a:t>Gestion des structures des données et de leur modification</a:t>
            </a:r>
          </a:p>
          <a:p>
            <a:pPr lvl="1" algn="just">
              <a:lnSpc>
                <a:spcPct val="150000"/>
              </a:lnSpc>
            </a:pPr>
            <a:r>
              <a:rPr lang="fr-FR" sz="2000" b="1" dirty="0" smtClean="0"/>
              <a:t>Gestion de l’intégrité des données</a:t>
            </a:r>
          </a:p>
          <a:p>
            <a:pPr lvl="1" algn="just">
              <a:lnSpc>
                <a:spcPct val="150000"/>
              </a:lnSpc>
            </a:pPr>
            <a:r>
              <a:rPr lang="fr-FR" sz="2000" b="1" dirty="0" smtClean="0"/>
              <a:t>Gestion des transactions</a:t>
            </a:r>
          </a:p>
          <a:p>
            <a:pPr lvl="1" algn="just">
              <a:lnSpc>
                <a:spcPct val="150000"/>
              </a:lnSpc>
            </a:pPr>
            <a:r>
              <a:rPr lang="fr-FR" sz="2000" b="1" dirty="0" smtClean="0"/>
              <a:t>Gestion de la sécurité, contrôle d’accès</a:t>
            </a:r>
          </a:p>
          <a:p>
            <a:pPr lvl="1" algn="just">
              <a:lnSpc>
                <a:spcPct val="150000"/>
              </a:lnSpc>
            </a:pPr>
            <a:r>
              <a:rPr lang="fr-FR" sz="2000" b="1" dirty="0" smtClean="0"/>
              <a:t>Abstraction de la plateforme matérielle et du système d’exploitation sous-jacent</a:t>
            </a:r>
          </a:p>
          <a:p>
            <a:pPr lvl="1" algn="just">
              <a:lnSpc>
                <a:spcPct val="150000"/>
              </a:lnSpc>
            </a:pPr>
            <a:r>
              <a:rPr lang="fr-FR" sz="2000" b="1" dirty="0" smtClean="0"/>
              <a:t>D’un point de vue logique, abstraction de l’organisation du stockage sous-jacent</a:t>
            </a:r>
            <a:endParaRPr lang="fr-FR" sz="2400" b="1" dirty="0"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85720" y="1000108"/>
            <a:ext cx="8572560" cy="5000660"/>
          </a:xfrm>
        </p:spPr>
        <p:txBody>
          <a:bodyPr>
            <a:normAutofit lnSpcReduction="10000"/>
          </a:bodyPr>
          <a:lstStyle/>
          <a:p>
            <a:pPr algn="just">
              <a:lnSpc>
                <a:spcPct val="150000"/>
              </a:lnSpc>
            </a:pPr>
            <a:r>
              <a:rPr lang="fr-FR" sz="2400" b="1" dirty="0" smtClean="0">
                <a:solidFill>
                  <a:srgbClr val="FF0000"/>
                </a:solidFill>
              </a:rPr>
              <a:t>SQL </a:t>
            </a:r>
            <a:r>
              <a:rPr lang="fr-FR" sz="2400" b="1" dirty="0" smtClean="0"/>
              <a:t>(</a:t>
            </a:r>
            <a:r>
              <a:rPr lang="fr-FR" sz="2400" b="1" i="1" dirty="0" err="1" smtClean="0">
                <a:effectLst>
                  <a:outerShdw blurRad="38100" dist="38100" dir="2700000" algn="tl">
                    <a:srgbClr val="000000">
                      <a:alpha val="43137"/>
                    </a:srgbClr>
                  </a:outerShdw>
                </a:effectLst>
              </a:rPr>
              <a:t>Structured</a:t>
            </a:r>
            <a:r>
              <a:rPr lang="fr-FR" sz="2400" b="1" i="1" dirty="0" smtClean="0">
                <a:effectLst>
                  <a:outerShdw blurRad="38100" dist="38100" dir="2700000" algn="tl">
                    <a:srgbClr val="000000">
                      <a:alpha val="43137"/>
                    </a:srgbClr>
                  </a:outerShdw>
                </a:effectLst>
              </a:rPr>
              <a:t> </a:t>
            </a:r>
            <a:r>
              <a:rPr lang="fr-FR" sz="2400" b="1" i="1" dirty="0" err="1" smtClean="0">
                <a:effectLst>
                  <a:outerShdw blurRad="38100" dist="38100" dir="2700000" algn="tl">
                    <a:srgbClr val="000000">
                      <a:alpha val="43137"/>
                    </a:srgbClr>
                  </a:outerShdw>
                </a:effectLst>
              </a:rPr>
              <a:t>Query</a:t>
            </a:r>
            <a:r>
              <a:rPr lang="fr-FR" sz="2400" b="1" i="1" dirty="0" smtClean="0">
                <a:effectLst>
                  <a:outerShdw blurRad="38100" dist="38100" dir="2700000" algn="tl">
                    <a:srgbClr val="000000">
                      <a:alpha val="43137"/>
                    </a:srgbClr>
                  </a:outerShdw>
                </a:effectLst>
              </a:rPr>
              <a:t> </a:t>
            </a:r>
            <a:r>
              <a:rPr lang="fr-FR" sz="2400" b="1" i="1" dirty="0" err="1" smtClean="0">
                <a:effectLst>
                  <a:outerShdw blurRad="38100" dist="38100" dir="2700000" algn="tl">
                    <a:srgbClr val="000000">
                      <a:alpha val="43137"/>
                    </a:srgbClr>
                  </a:outerShdw>
                </a:effectLst>
              </a:rPr>
              <a:t>Language</a:t>
            </a:r>
            <a:r>
              <a:rPr lang="fr-FR" sz="2400" b="1" dirty="0" smtClean="0"/>
              <a:t>) est le langage des bases de données relationnelles répondant à la fois à la problématique de création d’objets de bases de données (modèle), de manipulation des données (algèbre relationnelle), de gestion de la sécurité (droits d’accès), de traitement de données (procédures). De plus, il est désormais doté d’extensions objet. Mais, avant tout , SQL est une norme.</a:t>
            </a:r>
          </a:p>
          <a:p>
            <a:pPr algn="just">
              <a:lnSpc>
                <a:spcPct val="150000"/>
              </a:lnSpc>
            </a:pPr>
            <a:endParaRPr lang="fr-FR" sz="2400" b="1" dirty="0" smtClean="0"/>
          </a:p>
          <a:p>
            <a:pPr algn="just">
              <a:lnSpc>
                <a:spcPct val="150000"/>
              </a:lnSpc>
            </a:pPr>
            <a:endParaRPr lang="fr-FR" sz="2400" b="1" dirty="0" smtClean="0"/>
          </a:p>
        </p:txBody>
      </p:sp>
      <p:sp>
        <p:nvSpPr>
          <p:cNvPr id="3" name="Titre 2"/>
          <p:cNvSpPr>
            <a:spLocks noGrp="1"/>
          </p:cNvSpPr>
          <p:nvPr>
            <p:ph type="title"/>
          </p:nvPr>
        </p:nvSpPr>
        <p:spPr>
          <a:xfrm>
            <a:off x="428596" y="0"/>
            <a:ext cx="8229600" cy="1143000"/>
          </a:xfrm>
        </p:spPr>
        <p:txBody>
          <a:bodyPr/>
          <a:lstStyle/>
          <a:p>
            <a:r>
              <a:rPr lang="fr-FR" dirty="0" smtClean="0"/>
              <a:t>Qu’est-ce que SQL ?</a:t>
            </a:r>
            <a:endParaRPr lang="fr-FR"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357166"/>
            <a:ext cx="8572560" cy="5643602"/>
          </a:xfrm>
        </p:spPr>
        <p:txBody>
          <a:bodyPr>
            <a:normAutofit fontScale="92500"/>
          </a:bodyPr>
          <a:lstStyle/>
          <a:p>
            <a:pPr algn="just">
              <a:lnSpc>
                <a:spcPct val="200000"/>
              </a:lnSpc>
            </a:pPr>
            <a:r>
              <a:rPr lang="fr-FR" sz="2400" b="1" dirty="0" smtClean="0">
                <a:solidFill>
                  <a:srgbClr val="FF0000"/>
                </a:solidFill>
              </a:rPr>
              <a:t>SQL</a:t>
            </a:r>
            <a:r>
              <a:rPr lang="fr-FR" sz="2400" b="1" dirty="0" smtClean="0"/>
              <a:t> est un langage composé de deux parties bien distinctes et, dans ces deux parties, de diverses subdivisions.</a:t>
            </a:r>
          </a:p>
          <a:p>
            <a:pPr algn="just">
              <a:lnSpc>
                <a:spcPct val="200000"/>
              </a:lnSpc>
            </a:pPr>
            <a:r>
              <a:rPr lang="fr-FR" sz="2400" b="1" dirty="0" smtClean="0"/>
              <a:t>La première partie de </a:t>
            </a:r>
            <a:r>
              <a:rPr lang="fr-FR" sz="2400" b="1" dirty="0" smtClean="0">
                <a:solidFill>
                  <a:srgbClr val="FF0000"/>
                </a:solidFill>
              </a:rPr>
              <a:t>SQL</a:t>
            </a:r>
            <a:r>
              <a:rPr lang="fr-FR" sz="2400" b="1" dirty="0" smtClean="0"/>
              <a:t> est constituée de la partie déclarative du langage, c’est-à-dire d’ordres </a:t>
            </a:r>
            <a:r>
              <a:rPr lang="fr-FR" sz="2400" b="1" dirty="0" smtClean="0">
                <a:solidFill>
                  <a:srgbClr val="FF0000"/>
                </a:solidFill>
              </a:rPr>
              <a:t>SQL</a:t>
            </a:r>
            <a:r>
              <a:rPr lang="fr-FR" sz="2400" b="1" dirty="0" smtClean="0"/>
              <a:t> que le SGBDR doit exécuter. En d’autres termes, on spécifie ce que l’on veut obtenir ou faire, et c’est la machine qui décide comment elle doit l’exécuter.</a:t>
            </a:r>
          </a:p>
          <a:p>
            <a:pPr algn="just">
              <a:lnSpc>
                <a:spcPct val="200000"/>
              </a:lnSpc>
            </a:pPr>
            <a:endParaRPr lang="fr-FR" sz="2400" b="1" dirty="0" smtClean="0"/>
          </a:p>
          <a:p>
            <a:pPr algn="just">
              <a:lnSpc>
                <a:spcPct val="200000"/>
              </a:lnSpc>
            </a:pPr>
            <a:endParaRPr lang="fr-FR" sz="2400" b="1" dirty="0"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85720" y="571480"/>
            <a:ext cx="8572560" cy="5500726"/>
          </a:xfrm>
        </p:spPr>
        <p:txBody>
          <a:bodyPr>
            <a:normAutofit/>
          </a:bodyPr>
          <a:lstStyle/>
          <a:p>
            <a:pPr algn="just">
              <a:lnSpc>
                <a:spcPct val="200000"/>
              </a:lnSpc>
            </a:pPr>
            <a:r>
              <a:rPr lang="fr-FR" sz="2400" b="1" dirty="0" smtClean="0"/>
              <a:t>La deuxième partie est constituée d’un langage plus classique de type procédural dans lequel on retrouve les notions de fonction, procédures, etc.</a:t>
            </a:r>
          </a:p>
          <a:p>
            <a:pPr algn="just">
              <a:lnSpc>
                <a:spcPct val="200000"/>
              </a:lnSpc>
            </a:pPr>
            <a:r>
              <a:rPr lang="fr-FR" sz="2400" b="1" dirty="0" smtClean="0"/>
              <a:t>Dans ce cours, on utilisera le </a:t>
            </a:r>
            <a:r>
              <a:rPr lang="fr-FR" sz="2400" b="1" dirty="0" smtClean="0">
                <a:solidFill>
                  <a:srgbClr val="FF0000"/>
                </a:solidFill>
              </a:rPr>
              <a:t>SQL</a:t>
            </a:r>
            <a:r>
              <a:rPr lang="fr-FR" sz="2400" b="1" dirty="0" smtClean="0"/>
              <a:t> propre au SGBDR </a:t>
            </a:r>
            <a:r>
              <a:rPr lang="fr-FR" sz="2400" b="1" dirty="0" smtClean="0">
                <a:solidFill>
                  <a:srgbClr val="FF0000"/>
                </a:solidFill>
              </a:rPr>
              <a:t>Oracle</a:t>
            </a:r>
            <a:r>
              <a:rPr lang="fr-FR" sz="2400" b="1" dirty="0" smtClean="0"/>
              <a:t>.</a:t>
            </a:r>
          </a:p>
          <a:p>
            <a:pPr algn="just">
              <a:lnSpc>
                <a:spcPct val="200000"/>
              </a:lnSpc>
            </a:pPr>
            <a:endParaRPr lang="fr-FR" sz="2400" b="1" dirty="0" smtClean="0"/>
          </a:p>
          <a:p>
            <a:pPr algn="just">
              <a:lnSpc>
                <a:spcPct val="200000"/>
              </a:lnSpc>
            </a:pPr>
            <a:endParaRPr lang="fr-FR" sz="2400" b="1" dirty="0" smtClean="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928670"/>
            <a:ext cx="8572560" cy="5286412"/>
          </a:xfrm>
        </p:spPr>
        <p:txBody>
          <a:bodyPr>
            <a:normAutofit lnSpcReduction="10000"/>
          </a:bodyPr>
          <a:lstStyle/>
          <a:p>
            <a:pPr algn="just">
              <a:lnSpc>
                <a:spcPct val="160000"/>
              </a:lnSpc>
            </a:pPr>
            <a:r>
              <a:rPr lang="fr-FR" sz="2400" b="1" dirty="0" smtClean="0"/>
              <a:t>La partie déclarative de </a:t>
            </a:r>
            <a:r>
              <a:rPr lang="fr-FR" sz="2400" b="1" dirty="0" smtClean="0">
                <a:solidFill>
                  <a:srgbClr val="FF0000"/>
                </a:solidFill>
              </a:rPr>
              <a:t>SQL</a:t>
            </a:r>
            <a:r>
              <a:rPr lang="fr-FR" sz="2400" b="1" dirty="0" smtClean="0"/>
              <a:t> est, elle-même, subdivisée en quatre parties:</a:t>
            </a:r>
          </a:p>
          <a:p>
            <a:pPr algn="just">
              <a:lnSpc>
                <a:spcPct val="160000"/>
              </a:lnSpc>
            </a:pPr>
            <a:r>
              <a:rPr lang="fr-FR" sz="2400" b="1" dirty="0" smtClean="0"/>
              <a:t>Le </a:t>
            </a:r>
            <a:r>
              <a:rPr lang="fr-FR" sz="2400" b="1" dirty="0" smtClean="0">
                <a:solidFill>
                  <a:srgbClr val="FF0000"/>
                </a:solidFill>
              </a:rPr>
              <a:t>DDL</a:t>
            </a:r>
            <a:r>
              <a:rPr lang="fr-FR" sz="2400" b="1" dirty="0" smtClean="0"/>
              <a:t> (</a:t>
            </a:r>
            <a:r>
              <a:rPr lang="fr-FR" sz="2400" b="1" i="1" dirty="0" smtClean="0"/>
              <a:t>Data </a:t>
            </a:r>
            <a:r>
              <a:rPr lang="fr-FR" sz="2400" b="1" i="1" dirty="0" err="1" smtClean="0"/>
              <a:t>Definition</a:t>
            </a:r>
            <a:r>
              <a:rPr lang="fr-FR" sz="2400" b="1" i="1" dirty="0" smtClean="0"/>
              <a:t> </a:t>
            </a:r>
            <a:r>
              <a:rPr lang="fr-FR" sz="2400" b="1" i="1" dirty="0" err="1" smtClean="0"/>
              <a:t>Language</a:t>
            </a:r>
            <a:r>
              <a:rPr lang="fr-FR" sz="2400" b="1" dirty="0" smtClean="0"/>
              <a:t>), c’est-à-dire les ordres SQL permettant de créer (</a:t>
            </a:r>
            <a:r>
              <a:rPr lang="fr-FR" sz="2400" b="1" dirty="0" smtClean="0">
                <a:solidFill>
                  <a:srgbClr val="FF0000"/>
                </a:solidFill>
              </a:rPr>
              <a:t>CREATE</a:t>
            </a:r>
            <a:r>
              <a:rPr lang="fr-FR" sz="2400" b="1" dirty="0" smtClean="0"/>
              <a:t>), modifier (</a:t>
            </a:r>
            <a:r>
              <a:rPr lang="fr-FR" sz="2400" b="1" dirty="0" smtClean="0">
                <a:solidFill>
                  <a:srgbClr val="FF0000"/>
                </a:solidFill>
              </a:rPr>
              <a:t>ALTER</a:t>
            </a:r>
            <a:r>
              <a:rPr lang="fr-FR" sz="2400" b="1" dirty="0" smtClean="0"/>
              <a:t>) ou supprimer (</a:t>
            </a:r>
            <a:r>
              <a:rPr lang="fr-FR" sz="2400" b="1" dirty="0" smtClean="0">
                <a:solidFill>
                  <a:srgbClr val="FF0000"/>
                </a:solidFill>
              </a:rPr>
              <a:t>DROP</a:t>
            </a:r>
            <a:r>
              <a:rPr lang="fr-FR" sz="2400" b="1" dirty="0" smtClean="0"/>
              <a:t>) les objets de la base.</a:t>
            </a:r>
          </a:p>
          <a:p>
            <a:pPr algn="just">
              <a:lnSpc>
                <a:spcPct val="160000"/>
              </a:lnSpc>
            </a:pPr>
            <a:r>
              <a:rPr lang="fr-FR" sz="2400" b="1" dirty="0" smtClean="0"/>
              <a:t>Le </a:t>
            </a:r>
            <a:r>
              <a:rPr lang="fr-FR" sz="2400" b="1" dirty="0" smtClean="0">
                <a:solidFill>
                  <a:srgbClr val="FF0000"/>
                </a:solidFill>
              </a:rPr>
              <a:t>DML</a:t>
            </a:r>
            <a:r>
              <a:rPr lang="fr-FR" sz="2400" b="1" dirty="0" smtClean="0"/>
              <a:t> (</a:t>
            </a:r>
            <a:r>
              <a:rPr lang="fr-FR" sz="2400" b="1" i="1" dirty="0" smtClean="0"/>
              <a:t>Data Manipulation </a:t>
            </a:r>
            <a:r>
              <a:rPr lang="fr-FR" sz="2400" b="1" i="1" dirty="0" err="1" smtClean="0"/>
              <a:t>Language</a:t>
            </a:r>
            <a:r>
              <a:rPr lang="fr-FR" sz="2400" b="1" dirty="0" smtClean="0"/>
              <a:t>), c’est-à-dire les ordres SQL permettant d’ajouter (</a:t>
            </a:r>
            <a:r>
              <a:rPr lang="fr-FR" sz="2400" b="1" dirty="0" smtClean="0">
                <a:solidFill>
                  <a:srgbClr val="FF0000"/>
                </a:solidFill>
              </a:rPr>
              <a:t>INSERT</a:t>
            </a:r>
            <a:r>
              <a:rPr lang="fr-FR" sz="2400" b="1" dirty="0" smtClean="0"/>
              <a:t>), de modifier (</a:t>
            </a:r>
            <a:r>
              <a:rPr lang="fr-FR" sz="2400" b="1" dirty="0" smtClean="0">
                <a:solidFill>
                  <a:srgbClr val="FF0000"/>
                </a:solidFill>
              </a:rPr>
              <a:t>UPDATE</a:t>
            </a:r>
            <a:r>
              <a:rPr lang="fr-FR" sz="2400" b="1" dirty="0" smtClean="0"/>
              <a:t>), de supprimer (</a:t>
            </a:r>
            <a:r>
              <a:rPr lang="fr-FR" sz="2400" b="1" dirty="0" smtClean="0">
                <a:solidFill>
                  <a:srgbClr val="FF0000"/>
                </a:solidFill>
              </a:rPr>
              <a:t>DELETE</a:t>
            </a:r>
            <a:r>
              <a:rPr lang="fr-FR" sz="2400" b="1" dirty="0" smtClean="0"/>
              <a:t>) ou d’extraire des données.</a:t>
            </a:r>
          </a:p>
          <a:p>
            <a:pPr algn="just">
              <a:lnSpc>
                <a:spcPct val="160000"/>
              </a:lnSpc>
            </a:pPr>
            <a:endParaRPr lang="fr-FR" sz="2400" b="1" dirty="0" smtClean="0"/>
          </a:p>
          <a:p>
            <a:pPr algn="just">
              <a:lnSpc>
                <a:spcPct val="160000"/>
              </a:lnSpc>
            </a:pPr>
            <a:endParaRPr lang="fr-FR" sz="2400" b="1" dirty="0" smtClean="0"/>
          </a:p>
        </p:txBody>
      </p:sp>
      <p:sp>
        <p:nvSpPr>
          <p:cNvPr id="3" name="Titre 2"/>
          <p:cNvSpPr>
            <a:spLocks noGrp="1"/>
          </p:cNvSpPr>
          <p:nvPr>
            <p:ph type="title"/>
          </p:nvPr>
        </p:nvSpPr>
        <p:spPr>
          <a:xfrm>
            <a:off x="428596" y="0"/>
            <a:ext cx="8229600" cy="1143000"/>
          </a:xfrm>
        </p:spPr>
        <p:txBody>
          <a:bodyPr/>
          <a:lstStyle/>
          <a:p>
            <a:r>
              <a:rPr lang="fr-FR" dirty="0" smtClean="0"/>
              <a:t>SQL déclaratif</a:t>
            </a:r>
            <a:endParaRPr lang="fr-FR"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arn(inHorizontal)">
                                      <p:cBhvr>
                                        <p:cTn id="2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85720" y="500042"/>
            <a:ext cx="8572560" cy="5500726"/>
          </a:xfrm>
        </p:spPr>
        <p:txBody>
          <a:bodyPr>
            <a:normAutofit/>
          </a:bodyPr>
          <a:lstStyle/>
          <a:p>
            <a:pPr algn="just">
              <a:lnSpc>
                <a:spcPct val="200000"/>
              </a:lnSpc>
            </a:pPr>
            <a:r>
              <a:rPr lang="fr-FR" sz="2400" b="1" dirty="0" smtClean="0"/>
              <a:t>Le </a:t>
            </a:r>
            <a:r>
              <a:rPr lang="fr-FR" sz="2400" b="1" dirty="0" smtClean="0">
                <a:solidFill>
                  <a:srgbClr val="FF0000"/>
                </a:solidFill>
              </a:rPr>
              <a:t>DCL</a:t>
            </a:r>
            <a:r>
              <a:rPr lang="fr-FR" sz="2400" b="1" dirty="0" smtClean="0"/>
              <a:t> (</a:t>
            </a:r>
            <a:r>
              <a:rPr lang="fr-FR" sz="2400" b="1" i="1" dirty="0" smtClean="0"/>
              <a:t>Data Control </a:t>
            </a:r>
            <a:r>
              <a:rPr lang="fr-FR" sz="2400" b="1" i="1" dirty="0" err="1" smtClean="0"/>
              <a:t>Language</a:t>
            </a:r>
            <a:r>
              <a:rPr lang="fr-FR" sz="2400" b="1" dirty="0" smtClean="0"/>
              <a:t>), c’est-à-dire les ordres SQL permettant de définir les privilèges afférents aux utilisateurs (</a:t>
            </a:r>
            <a:r>
              <a:rPr lang="fr-FR" sz="2400" b="1" dirty="0" smtClean="0">
                <a:solidFill>
                  <a:srgbClr val="FF0000"/>
                </a:solidFill>
              </a:rPr>
              <a:t>GRANT</a:t>
            </a:r>
            <a:r>
              <a:rPr lang="fr-FR" sz="2400" b="1" dirty="0" smtClean="0"/>
              <a:t>, </a:t>
            </a:r>
            <a:r>
              <a:rPr lang="fr-FR" sz="2400" b="1" dirty="0" smtClean="0">
                <a:solidFill>
                  <a:srgbClr val="FF0000"/>
                </a:solidFill>
              </a:rPr>
              <a:t>REVOKE</a:t>
            </a:r>
            <a:r>
              <a:rPr lang="fr-FR" sz="2400" b="1" dirty="0" smtClean="0"/>
              <a:t>).</a:t>
            </a:r>
          </a:p>
          <a:p>
            <a:pPr algn="just">
              <a:lnSpc>
                <a:spcPct val="200000"/>
              </a:lnSpc>
            </a:pPr>
            <a:r>
              <a:rPr lang="fr-FR" sz="2400" b="1" dirty="0" smtClean="0"/>
              <a:t>Le </a:t>
            </a:r>
            <a:r>
              <a:rPr lang="fr-FR" sz="2400" b="1" dirty="0" smtClean="0">
                <a:solidFill>
                  <a:srgbClr val="FF0000"/>
                </a:solidFill>
              </a:rPr>
              <a:t>TCL </a:t>
            </a:r>
            <a:r>
              <a:rPr lang="fr-FR" sz="2400" b="1" dirty="0" smtClean="0"/>
              <a:t>(</a:t>
            </a:r>
            <a:r>
              <a:rPr lang="fr-FR" sz="2400" b="1" i="1" dirty="0" smtClean="0"/>
              <a:t>Transaction Control </a:t>
            </a:r>
            <a:r>
              <a:rPr lang="fr-FR" sz="2400" b="1" i="1" dirty="0" err="1" smtClean="0"/>
              <a:t>Language</a:t>
            </a:r>
            <a:r>
              <a:rPr lang="fr-FR" sz="2400" b="1" dirty="0" smtClean="0"/>
              <a:t>)  permet de gérer des transactions englobant des ordres des trois premières subdivisions (</a:t>
            </a:r>
            <a:r>
              <a:rPr lang="fr-FR" sz="2400" b="1" dirty="0" smtClean="0">
                <a:solidFill>
                  <a:srgbClr val="FF0000"/>
                </a:solidFill>
              </a:rPr>
              <a:t>COMMIT</a:t>
            </a:r>
            <a:r>
              <a:rPr lang="fr-FR" sz="2400" b="1" dirty="0" smtClean="0"/>
              <a:t>, </a:t>
            </a:r>
            <a:r>
              <a:rPr lang="fr-FR" sz="2400" b="1" dirty="0" smtClean="0">
                <a:solidFill>
                  <a:srgbClr val="FF0000"/>
                </a:solidFill>
              </a:rPr>
              <a:t>ROLLBACK</a:t>
            </a:r>
            <a:r>
              <a:rPr lang="fr-FR" sz="2400" b="1" dirty="0" smtClean="0"/>
              <a:t>).</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785786" y="1000108"/>
          <a:ext cx="8072494" cy="5242911"/>
        </p:xfrm>
        <a:graphic>
          <a:graphicData uri="http://schemas.openxmlformats.org/drawingml/2006/table">
            <a:tbl>
              <a:tblPr firstRow="1" bandRow="1">
                <a:tableStyleId>{5C22544A-7EE6-4342-B048-85BDC9FD1C3A}</a:tableStyleId>
              </a:tblPr>
              <a:tblGrid>
                <a:gridCol w="2022787"/>
                <a:gridCol w="6049707"/>
              </a:tblGrid>
              <a:tr h="406362">
                <a:tc>
                  <a:txBody>
                    <a:bodyPr/>
                    <a:lstStyle/>
                    <a:p>
                      <a:pPr algn="ctr"/>
                      <a:r>
                        <a:rPr lang="fr-FR" sz="2000" b="1" dirty="0" smtClean="0">
                          <a:solidFill>
                            <a:srgbClr val="FFFF00"/>
                          </a:solidFill>
                          <a:effectLst/>
                        </a:rPr>
                        <a:t>SELECT</a:t>
                      </a:r>
                      <a:endParaRPr lang="fr-FR" sz="2000" b="1" dirty="0">
                        <a:solidFill>
                          <a:srgbClr val="FFFF00"/>
                        </a:solidFill>
                        <a:effectLst/>
                      </a:endParaRPr>
                    </a:p>
                  </a:txBody>
                  <a:tcPr anchor="ctr"/>
                </a:tc>
                <a:tc>
                  <a:txBody>
                    <a:bodyPr/>
                    <a:lstStyle/>
                    <a:p>
                      <a:pPr algn="just"/>
                      <a:r>
                        <a:rPr lang="fr-FR" b="1" dirty="0" smtClean="0"/>
                        <a:t>Ensemble de commandes permettant de récupérer les données contenues dans une ou plusieurs tables de la base.</a:t>
                      </a:r>
                      <a:endParaRPr lang="fr-FR" b="1" dirty="0"/>
                    </a:p>
                  </a:txBody>
                  <a:tcPr anchor="ctr"/>
                </a:tc>
              </a:tr>
              <a:tr h="1001988">
                <a:tc>
                  <a:txBody>
                    <a:bodyPr/>
                    <a:lstStyle/>
                    <a:p>
                      <a:pPr algn="ctr"/>
                      <a:r>
                        <a:rPr lang="fr-FR" sz="2000" b="1" dirty="0" smtClean="0">
                          <a:solidFill>
                            <a:schemeClr val="accent2"/>
                          </a:solidFill>
                          <a:effectLst/>
                        </a:rPr>
                        <a:t>INSERT</a:t>
                      </a:r>
                    </a:p>
                    <a:p>
                      <a:pPr algn="ctr"/>
                      <a:r>
                        <a:rPr lang="fr-FR" sz="2000" b="1" dirty="0" smtClean="0">
                          <a:solidFill>
                            <a:schemeClr val="accent2"/>
                          </a:solidFill>
                          <a:effectLst/>
                        </a:rPr>
                        <a:t>UPDATE</a:t>
                      </a:r>
                    </a:p>
                    <a:p>
                      <a:pPr algn="ctr"/>
                      <a:r>
                        <a:rPr lang="fr-FR" sz="2000" b="1" dirty="0" smtClean="0">
                          <a:solidFill>
                            <a:schemeClr val="accent2"/>
                          </a:solidFill>
                          <a:effectLst/>
                        </a:rPr>
                        <a:t>DELETE</a:t>
                      </a:r>
                      <a:endParaRPr lang="fr-FR" sz="2000" b="1" dirty="0">
                        <a:solidFill>
                          <a:schemeClr val="accent2"/>
                        </a:solidFill>
                        <a:effectLst/>
                      </a:endParaRPr>
                    </a:p>
                  </a:txBody>
                  <a:tcPr anchor="ctr"/>
                </a:tc>
                <a:tc>
                  <a:txBody>
                    <a:bodyPr/>
                    <a:lstStyle/>
                    <a:p>
                      <a:pPr algn="just"/>
                      <a:r>
                        <a:rPr lang="fr-FR" b="1" dirty="0" smtClean="0"/>
                        <a:t>Ensemble de commandes permettant de modifier les données de la base.</a:t>
                      </a:r>
                      <a:endParaRPr lang="fr-FR" b="1" dirty="0"/>
                    </a:p>
                  </a:txBody>
                  <a:tcPr anchor="ctr"/>
                </a:tc>
              </a:tr>
              <a:tr h="1603180">
                <a:tc>
                  <a:txBody>
                    <a:bodyPr/>
                    <a:lstStyle/>
                    <a:p>
                      <a:pPr algn="ctr"/>
                      <a:r>
                        <a:rPr lang="fr-FR" sz="2000" b="1" dirty="0" smtClean="0">
                          <a:solidFill>
                            <a:schemeClr val="accent6">
                              <a:lumMod val="75000"/>
                            </a:schemeClr>
                          </a:solidFill>
                          <a:effectLst/>
                        </a:rPr>
                        <a:t>CREATE</a:t>
                      </a:r>
                    </a:p>
                    <a:p>
                      <a:pPr algn="ctr"/>
                      <a:r>
                        <a:rPr lang="fr-FR" sz="2000" b="1" dirty="0" smtClean="0">
                          <a:solidFill>
                            <a:schemeClr val="accent6">
                              <a:lumMod val="75000"/>
                            </a:schemeClr>
                          </a:solidFill>
                          <a:effectLst/>
                        </a:rPr>
                        <a:t>ALTER</a:t>
                      </a:r>
                    </a:p>
                    <a:p>
                      <a:pPr algn="ctr"/>
                      <a:r>
                        <a:rPr lang="fr-FR" sz="2000" b="1" dirty="0" smtClean="0">
                          <a:solidFill>
                            <a:schemeClr val="accent6">
                              <a:lumMod val="75000"/>
                            </a:schemeClr>
                          </a:solidFill>
                          <a:effectLst/>
                        </a:rPr>
                        <a:t>DROP</a:t>
                      </a:r>
                    </a:p>
                    <a:p>
                      <a:pPr algn="ctr"/>
                      <a:r>
                        <a:rPr lang="fr-FR" sz="2000" b="1" dirty="0" smtClean="0">
                          <a:solidFill>
                            <a:schemeClr val="accent6">
                              <a:lumMod val="75000"/>
                            </a:schemeClr>
                          </a:solidFill>
                          <a:effectLst/>
                        </a:rPr>
                        <a:t>RENAME</a:t>
                      </a:r>
                    </a:p>
                    <a:p>
                      <a:pPr algn="ctr"/>
                      <a:r>
                        <a:rPr lang="fr-FR" sz="2000" b="1" dirty="0" smtClean="0">
                          <a:solidFill>
                            <a:schemeClr val="accent6">
                              <a:lumMod val="75000"/>
                            </a:schemeClr>
                          </a:solidFill>
                          <a:effectLst/>
                        </a:rPr>
                        <a:t>TRUNCATE</a:t>
                      </a:r>
                      <a:endParaRPr lang="fr-FR" sz="2000" b="1" dirty="0">
                        <a:solidFill>
                          <a:schemeClr val="accent6">
                            <a:lumMod val="75000"/>
                          </a:schemeClr>
                        </a:solidFill>
                        <a:effectLst/>
                      </a:endParaRPr>
                    </a:p>
                  </a:txBody>
                  <a:tcPr anchor="ctr"/>
                </a:tc>
                <a:tc>
                  <a:txBody>
                    <a:bodyPr/>
                    <a:lstStyle/>
                    <a:p>
                      <a:pPr algn="just"/>
                      <a:r>
                        <a:rPr lang="fr-FR" b="1" dirty="0" smtClean="0"/>
                        <a:t>Ensemble de commandes permettant</a:t>
                      </a:r>
                      <a:r>
                        <a:rPr lang="fr-FR" b="1" baseline="0" dirty="0" smtClean="0"/>
                        <a:t> de modifier la structure de la base.</a:t>
                      </a:r>
                      <a:endParaRPr lang="fr-FR" b="1" dirty="0"/>
                    </a:p>
                  </a:txBody>
                  <a:tcPr anchor="ctr"/>
                </a:tc>
              </a:tr>
              <a:tr h="1001988">
                <a:tc>
                  <a:txBody>
                    <a:bodyPr/>
                    <a:lstStyle/>
                    <a:p>
                      <a:pPr algn="ctr"/>
                      <a:r>
                        <a:rPr lang="fr-FR" sz="2000" b="1" dirty="0" smtClean="0">
                          <a:solidFill>
                            <a:srgbClr val="00B050"/>
                          </a:solidFill>
                          <a:effectLst/>
                        </a:rPr>
                        <a:t>COMMIT</a:t>
                      </a:r>
                    </a:p>
                    <a:p>
                      <a:pPr algn="ctr"/>
                      <a:r>
                        <a:rPr lang="fr-FR" sz="2000" b="1" dirty="0" smtClean="0">
                          <a:solidFill>
                            <a:srgbClr val="00B050"/>
                          </a:solidFill>
                          <a:effectLst/>
                        </a:rPr>
                        <a:t>ROLLBACK</a:t>
                      </a:r>
                    </a:p>
                    <a:p>
                      <a:pPr algn="ctr"/>
                      <a:r>
                        <a:rPr lang="fr-FR" sz="2000" b="1" dirty="0" smtClean="0">
                          <a:solidFill>
                            <a:srgbClr val="00B050"/>
                          </a:solidFill>
                          <a:effectLst/>
                        </a:rPr>
                        <a:t>SAVEPOINT</a:t>
                      </a:r>
                      <a:endParaRPr lang="fr-FR" sz="2000" b="1" dirty="0">
                        <a:solidFill>
                          <a:srgbClr val="00B050"/>
                        </a:solidFill>
                        <a:effectLst/>
                      </a:endParaRPr>
                    </a:p>
                  </a:txBody>
                  <a:tcPr anchor="ctr"/>
                </a:tc>
                <a:tc>
                  <a:txBody>
                    <a:bodyPr/>
                    <a:lstStyle/>
                    <a:p>
                      <a:pPr algn="just"/>
                      <a:r>
                        <a:rPr lang="fr-FR" b="1" dirty="0" smtClean="0"/>
                        <a:t>Ensemble de commandes permettant d’administrer les changements effectués par les commandes DML.</a:t>
                      </a:r>
                      <a:endParaRPr lang="fr-FR" b="1" dirty="0"/>
                    </a:p>
                  </a:txBody>
                  <a:tcPr anchor="ctr"/>
                </a:tc>
              </a:tr>
              <a:tr h="701391">
                <a:tc>
                  <a:txBody>
                    <a:bodyPr/>
                    <a:lstStyle/>
                    <a:p>
                      <a:pPr algn="ctr"/>
                      <a:r>
                        <a:rPr lang="fr-FR" sz="2000" b="1" dirty="0" smtClean="0">
                          <a:solidFill>
                            <a:schemeClr val="bg2">
                              <a:lumMod val="25000"/>
                            </a:schemeClr>
                          </a:solidFill>
                          <a:effectLst/>
                        </a:rPr>
                        <a:t>GRANT</a:t>
                      </a:r>
                    </a:p>
                    <a:p>
                      <a:pPr algn="ctr"/>
                      <a:r>
                        <a:rPr lang="fr-FR" sz="2000" b="1" dirty="0" smtClean="0">
                          <a:solidFill>
                            <a:schemeClr val="bg2">
                              <a:lumMod val="25000"/>
                            </a:schemeClr>
                          </a:solidFill>
                          <a:effectLst/>
                        </a:rPr>
                        <a:t>REVOKE</a:t>
                      </a:r>
                      <a:endParaRPr lang="fr-FR" sz="2000" b="1" dirty="0">
                        <a:solidFill>
                          <a:schemeClr val="bg2">
                            <a:lumMod val="25000"/>
                          </a:schemeClr>
                        </a:solidFill>
                        <a:effectLst/>
                      </a:endParaRPr>
                    </a:p>
                  </a:txBody>
                  <a:tcPr anchor="ctr"/>
                </a:tc>
                <a:tc>
                  <a:txBody>
                    <a:bodyPr/>
                    <a:lstStyle/>
                    <a:p>
                      <a:pPr algn="just"/>
                      <a:r>
                        <a:rPr lang="fr-FR" b="1" dirty="0" smtClean="0"/>
                        <a:t>Ensemble de</a:t>
                      </a:r>
                      <a:r>
                        <a:rPr lang="fr-FR" b="1" baseline="0" dirty="0" smtClean="0"/>
                        <a:t> commandes permettant de contrôler les accès utilisateur à la base de données.</a:t>
                      </a:r>
                      <a:endParaRPr lang="fr-FR" b="1" dirty="0"/>
                    </a:p>
                  </a:txBody>
                  <a:tcPr anchor="ctr"/>
                </a:tc>
              </a:tr>
            </a:tbl>
          </a:graphicData>
        </a:graphic>
      </p:graphicFrame>
      <p:sp>
        <p:nvSpPr>
          <p:cNvPr id="3" name="Titre 2"/>
          <p:cNvSpPr>
            <a:spLocks noGrp="1"/>
          </p:cNvSpPr>
          <p:nvPr>
            <p:ph type="title"/>
          </p:nvPr>
        </p:nvSpPr>
        <p:spPr>
          <a:xfrm>
            <a:off x="357158" y="0"/>
            <a:ext cx="8229600" cy="1143000"/>
          </a:xfrm>
        </p:spPr>
        <p:txBody>
          <a:bodyPr/>
          <a:lstStyle/>
          <a:p>
            <a:r>
              <a:rPr lang="fr-FR" dirty="0" smtClean="0"/>
              <a:t>Récapitulatif</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714348" y="214290"/>
            <a:ext cx="7864504" cy="1346189"/>
          </a:xfrm>
          <a:prstGeom prst="rect">
            <a:avLst/>
          </a:prstGeom>
          <a:no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1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Communiquer avec un SGBDR au Moyen de SQL</a:t>
            </a:r>
            <a:endParaRPr kumimoji="0" lang="fr-FR"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grpSp>
        <p:nvGrpSpPr>
          <p:cNvPr id="3" name="Groupe 2"/>
          <p:cNvGrpSpPr/>
          <p:nvPr/>
        </p:nvGrpSpPr>
        <p:grpSpPr>
          <a:xfrm>
            <a:off x="1214414" y="1714488"/>
            <a:ext cx="7138987" cy="4339290"/>
            <a:chOff x="1154113" y="1898650"/>
            <a:chExt cx="7138987" cy="4339290"/>
          </a:xfrm>
        </p:grpSpPr>
        <p:grpSp>
          <p:nvGrpSpPr>
            <p:cNvPr id="4" name="Group 6"/>
            <p:cNvGrpSpPr>
              <a:grpSpLocks/>
            </p:cNvGrpSpPr>
            <p:nvPr/>
          </p:nvGrpSpPr>
          <p:grpSpPr bwMode="auto">
            <a:xfrm>
              <a:off x="6553200" y="3067055"/>
              <a:ext cx="1341438" cy="1390652"/>
              <a:chOff x="4128" y="1932"/>
              <a:chExt cx="845" cy="876"/>
            </a:xfrm>
          </p:grpSpPr>
          <p:sp>
            <p:nvSpPr>
              <p:cNvPr id="13" name="Rectangle 3"/>
              <p:cNvSpPr>
                <a:spLocks noChangeArrowheads="1"/>
              </p:cNvSpPr>
              <p:nvPr/>
            </p:nvSpPr>
            <p:spPr bwMode="ltGray">
              <a:xfrm>
                <a:off x="4128" y="2109"/>
                <a:ext cx="845" cy="526"/>
              </a:xfrm>
              <a:prstGeom prst="rect">
                <a:avLst/>
              </a:prstGeom>
              <a:gradFill rotWithShape="0">
                <a:gsLst>
                  <a:gs pos="0">
                    <a:srgbClr val="B2B2B2">
                      <a:gamma/>
                      <a:shade val="80000"/>
                      <a:invGamma/>
                    </a:srgbClr>
                  </a:gs>
                  <a:gs pos="50000">
                    <a:srgbClr val="B2B2B2"/>
                  </a:gs>
                  <a:gs pos="100000">
                    <a:srgbClr val="B2B2B2">
                      <a:gamma/>
                      <a:shade val="80000"/>
                      <a:invGamma/>
                    </a:srgbClr>
                  </a:gs>
                </a:gsLst>
                <a:lin ang="0" scaled="1"/>
              </a:gradFill>
              <a:ln w="9525">
                <a:noFill/>
                <a:miter lim="800000"/>
                <a:headEnd/>
                <a:tailEnd/>
              </a:ln>
              <a:effectLst/>
            </p:spPr>
            <p:txBody>
              <a:bodyPr wrap="none" anchor="ctr"/>
              <a:lstStyle/>
              <a:p>
                <a:endParaRPr lang="fr-FR" b="1"/>
              </a:p>
            </p:txBody>
          </p:sp>
          <p:sp>
            <p:nvSpPr>
              <p:cNvPr id="14" name="Oval 4"/>
              <p:cNvSpPr>
                <a:spLocks noChangeArrowheads="1"/>
              </p:cNvSpPr>
              <p:nvPr/>
            </p:nvSpPr>
            <p:spPr bwMode="ltGray">
              <a:xfrm>
                <a:off x="4128" y="1932"/>
                <a:ext cx="845" cy="337"/>
              </a:xfrm>
              <a:prstGeom prst="ellipse">
                <a:avLst/>
              </a:prstGeom>
              <a:gradFill rotWithShape="0">
                <a:gsLst>
                  <a:gs pos="0">
                    <a:srgbClr val="B2B2B2">
                      <a:gamma/>
                      <a:shade val="89804"/>
                      <a:invGamma/>
                    </a:srgbClr>
                  </a:gs>
                  <a:gs pos="100000">
                    <a:srgbClr val="B2B2B2"/>
                  </a:gs>
                </a:gsLst>
                <a:lin ang="5400000" scaled="1"/>
              </a:gradFill>
              <a:ln w="9525">
                <a:noFill/>
                <a:round/>
                <a:headEnd/>
                <a:tailEnd/>
              </a:ln>
              <a:effectLst/>
            </p:spPr>
            <p:txBody>
              <a:bodyPr wrap="none" anchor="ctr"/>
              <a:lstStyle/>
              <a:p>
                <a:endParaRPr lang="fr-FR" b="1"/>
              </a:p>
            </p:txBody>
          </p:sp>
          <p:sp>
            <p:nvSpPr>
              <p:cNvPr id="15" name="Oval 5"/>
              <p:cNvSpPr>
                <a:spLocks noChangeArrowheads="1"/>
              </p:cNvSpPr>
              <p:nvPr/>
            </p:nvSpPr>
            <p:spPr bwMode="ltGray">
              <a:xfrm>
                <a:off x="4128" y="2471"/>
                <a:ext cx="845" cy="337"/>
              </a:xfrm>
              <a:prstGeom prst="ellipse">
                <a:avLst/>
              </a:prstGeom>
              <a:gradFill rotWithShape="0">
                <a:gsLst>
                  <a:gs pos="0">
                    <a:srgbClr val="B2B2B2">
                      <a:gamma/>
                      <a:shade val="80000"/>
                      <a:invGamma/>
                    </a:srgbClr>
                  </a:gs>
                  <a:gs pos="50000">
                    <a:srgbClr val="B2B2B2"/>
                  </a:gs>
                  <a:gs pos="100000">
                    <a:srgbClr val="B2B2B2">
                      <a:gamma/>
                      <a:shade val="80000"/>
                      <a:invGamma/>
                    </a:srgbClr>
                  </a:gs>
                </a:gsLst>
                <a:lin ang="0" scaled="1"/>
              </a:gradFill>
              <a:ln w="9525">
                <a:noFill/>
                <a:round/>
                <a:headEnd/>
                <a:tailEnd/>
              </a:ln>
              <a:effectLst/>
            </p:spPr>
            <p:txBody>
              <a:bodyPr wrap="none" anchor="ctr"/>
              <a:lstStyle/>
              <a:p>
                <a:endParaRPr lang="fr-FR" b="1"/>
              </a:p>
            </p:txBody>
          </p:sp>
        </p:grpSp>
        <p:sp>
          <p:nvSpPr>
            <p:cNvPr id="5" name="Rectangle 7"/>
            <p:cNvSpPr>
              <a:spLocks noChangeArrowheads="1"/>
            </p:cNvSpPr>
            <p:nvPr/>
          </p:nvSpPr>
          <p:spPr bwMode="auto">
            <a:xfrm>
              <a:off x="6194425" y="3171825"/>
              <a:ext cx="2098675" cy="366713"/>
            </a:xfrm>
            <a:prstGeom prst="rect">
              <a:avLst/>
            </a:prstGeom>
            <a:noFill/>
            <a:ln w="9525">
              <a:noFill/>
              <a:miter lim="800000"/>
              <a:headEnd/>
              <a:tailEnd/>
            </a:ln>
            <a:effectLst/>
          </p:spPr>
          <p:txBody>
            <a:bodyPr lIns="92075" tIns="46038" rIns="92075" bIns="46038">
              <a:spAutoFit/>
            </a:bodyPr>
            <a:lstStyle/>
            <a:p>
              <a:pPr algn="l">
                <a:lnSpc>
                  <a:spcPct val="100000"/>
                </a:lnSpc>
                <a:spcBef>
                  <a:spcPct val="0"/>
                </a:spcBef>
              </a:pPr>
              <a:r>
                <a:rPr lang="fr-FR" sz="1800" b="1" dirty="0">
                  <a:latin typeface="Arial" pitchFamily="34" charset="0"/>
                </a:rPr>
                <a:t>Base de données</a:t>
              </a:r>
            </a:p>
          </p:txBody>
        </p:sp>
        <p:sp>
          <p:nvSpPr>
            <p:cNvPr id="6" name="Rectangle 8"/>
            <p:cNvSpPr>
              <a:spLocks noChangeArrowheads="1"/>
            </p:cNvSpPr>
            <p:nvPr/>
          </p:nvSpPr>
          <p:spPr bwMode="blackWhite">
            <a:xfrm>
              <a:off x="1289050" y="2368550"/>
              <a:ext cx="2192338" cy="558800"/>
            </a:xfrm>
            <a:prstGeom prst="rect">
              <a:avLst/>
            </a:prstGeom>
            <a:solidFill>
              <a:srgbClr val="FFFFCC"/>
            </a:solidFill>
            <a:ln w="12700">
              <a:solidFill>
                <a:schemeClr val="bg2"/>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1200150" algn="l"/>
                </a:tabLst>
              </a:pPr>
              <a:r>
                <a:rPr lang="fr-FR" sz="1400" b="1" dirty="0">
                  <a:latin typeface="Courier New" pitchFamily="49" charset="0"/>
                </a:rPr>
                <a:t>SQL&gt; </a:t>
              </a:r>
              <a:r>
                <a:rPr lang="fr-FR" sz="1400" b="1" dirty="0">
                  <a:solidFill>
                    <a:srgbClr val="FF0000"/>
                  </a:solidFill>
                  <a:latin typeface="Courier New" pitchFamily="49" charset="0"/>
                </a:rPr>
                <a:t>SELECT</a:t>
              </a:r>
              <a:r>
                <a:rPr lang="fr-FR" sz="1400" b="1" dirty="0">
                  <a:latin typeface="Courier New" pitchFamily="49" charset="0"/>
                </a:rPr>
                <a:t> </a:t>
              </a:r>
              <a:r>
                <a:rPr lang="fr-FR" sz="1400" b="1" dirty="0" err="1">
                  <a:latin typeface="Courier New" pitchFamily="49" charset="0"/>
                </a:rPr>
                <a:t>loc</a:t>
              </a:r>
              <a:r>
                <a:rPr lang="fr-FR" sz="1400" b="1" dirty="0">
                  <a:latin typeface="Courier New" pitchFamily="49" charset="0"/>
                </a:rPr>
                <a:t> </a:t>
              </a:r>
            </a:p>
            <a:p>
              <a:pPr algn="l">
                <a:lnSpc>
                  <a:spcPct val="100000"/>
                </a:lnSpc>
                <a:spcBef>
                  <a:spcPct val="0"/>
                </a:spcBef>
                <a:tabLst>
                  <a:tab pos="1200150" algn="l"/>
                </a:tabLst>
              </a:pPr>
              <a:r>
                <a:rPr lang="fr-FR" sz="1400" b="1" dirty="0">
                  <a:latin typeface="Courier New" pitchFamily="49" charset="0"/>
                </a:rPr>
                <a:t>  2  </a:t>
              </a:r>
              <a:r>
                <a:rPr lang="fr-FR" sz="1400" b="1" dirty="0">
                  <a:solidFill>
                    <a:srgbClr val="FF0000"/>
                  </a:solidFill>
                  <a:latin typeface="Courier New" pitchFamily="49" charset="0"/>
                </a:rPr>
                <a:t>FROM</a:t>
              </a:r>
              <a:r>
                <a:rPr lang="fr-FR" sz="1400" b="1" dirty="0">
                  <a:latin typeface="Courier New" pitchFamily="49" charset="0"/>
                </a:rPr>
                <a:t>   </a:t>
              </a:r>
              <a:r>
                <a:rPr lang="fr-FR" sz="1400" b="1" dirty="0" smtClean="0">
                  <a:latin typeface="Courier New" pitchFamily="49" charset="0"/>
                </a:rPr>
                <a:t>service;</a:t>
              </a:r>
              <a:endParaRPr lang="fr-FR" sz="1400" b="1" dirty="0">
                <a:latin typeface="Courier New" pitchFamily="49" charset="0"/>
              </a:endParaRPr>
            </a:p>
          </p:txBody>
        </p:sp>
        <p:sp>
          <p:nvSpPr>
            <p:cNvPr id="7" name="Rectangle 9"/>
            <p:cNvSpPr>
              <a:spLocks noChangeArrowheads="1"/>
            </p:cNvSpPr>
            <p:nvPr/>
          </p:nvSpPr>
          <p:spPr bwMode="auto">
            <a:xfrm>
              <a:off x="1154113" y="1898650"/>
              <a:ext cx="2530475" cy="366713"/>
            </a:xfrm>
            <a:prstGeom prst="rect">
              <a:avLst/>
            </a:prstGeom>
            <a:noFill/>
            <a:ln w="9525">
              <a:noFill/>
              <a:miter lim="800000"/>
              <a:headEnd/>
              <a:tailEnd/>
            </a:ln>
            <a:effectLst/>
          </p:spPr>
          <p:txBody>
            <a:bodyPr lIns="92075" tIns="46038" rIns="92075" bIns="46038">
              <a:spAutoFit/>
            </a:bodyPr>
            <a:lstStyle/>
            <a:p>
              <a:pPr algn="l" defTabSz="822325">
                <a:lnSpc>
                  <a:spcPct val="100000"/>
                </a:lnSpc>
                <a:spcBef>
                  <a:spcPct val="50000"/>
                </a:spcBef>
              </a:pPr>
              <a:r>
                <a:rPr lang="fr-FR" sz="1800" b="1" dirty="0">
                  <a:latin typeface="Arial" pitchFamily="34" charset="0"/>
                </a:rPr>
                <a:t>Saisie de l’ordre SQL</a:t>
              </a:r>
            </a:p>
          </p:txBody>
        </p:sp>
        <p:sp>
          <p:nvSpPr>
            <p:cNvPr id="8" name="Arc 10"/>
            <p:cNvSpPr>
              <a:spLocks/>
            </p:cNvSpPr>
            <p:nvPr/>
          </p:nvSpPr>
          <p:spPr bwMode="auto">
            <a:xfrm>
              <a:off x="3379788" y="2668588"/>
              <a:ext cx="3182937" cy="914400"/>
            </a:xfrm>
            <a:custGeom>
              <a:avLst/>
              <a:gdLst>
                <a:gd name="G0" fmla="+- 0 0 0"/>
                <a:gd name="G1" fmla="+- 21598 0 0"/>
                <a:gd name="G2" fmla="+- 21600 0 0"/>
                <a:gd name="T0" fmla="*/ 256 w 19771"/>
                <a:gd name="T1" fmla="*/ 0 h 21598"/>
                <a:gd name="T2" fmla="*/ 19771 w 19771"/>
                <a:gd name="T3" fmla="*/ 12900 h 21598"/>
                <a:gd name="T4" fmla="*/ 0 w 19771"/>
                <a:gd name="T5" fmla="*/ 21598 h 21598"/>
              </a:gdLst>
              <a:ahLst/>
              <a:cxnLst>
                <a:cxn ang="0">
                  <a:pos x="T0" y="T1"/>
                </a:cxn>
                <a:cxn ang="0">
                  <a:pos x="T2" y="T3"/>
                </a:cxn>
                <a:cxn ang="0">
                  <a:pos x="T4" y="T5"/>
                </a:cxn>
              </a:cxnLst>
              <a:rect l="0" t="0" r="r" b="b"/>
              <a:pathLst>
                <a:path w="19771" h="21598" fill="none" extrusionOk="0">
                  <a:moveTo>
                    <a:pt x="256" y="-1"/>
                  </a:moveTo>
                  <a:cubicBezTo>
                    <a:pt x="8728" y="99"/>
                    <a:pt x="16359" y="5144"/>
                    <a:pt x="19771" y="12899"/>
                  </a:cubicBezTo>
                </a:path>
                <a:path w="19771" h="21598" stroke="0" extrusionOk="0">
                  <a:moveTo>
                    <a:pt x="256" y="-1"/>
                  </a:moveTo>
                  <a:cubicBezTo>
                    <a:pt x="8728" y="99"/>
                    <a:pt x="16359" y="5144"/>
                    <a:pt x="19771" y="12899"/>
                  </a:cubicBezTo>
                  <a:lnTo>
                    <a:pt x="0" y="21598"/>
                  </a:lnTo>
                  <a:close/>
                </a:path>
              </a:pathLst>
            </a:custGeom>
            <a:noFill/>
            <a:ln w="50800" cap="rnd">
              <a:solidFill>
                <a:srgbClr val="FF0000"/>
              </a:solidFill>
              <a:round/>
              <a:headEnd type="none" w="sm" len="sm"/>
              <a:tailEnd type="stealth" w="med" len="lg"/>
            </a:ln>
            <a:effectLst>
              <a:outerShdw dist="35921" dir="2700000" algn="ctr" rotWithShape="0">
                <a:srgbClr val="000000"/>
              </a:outerShdw>
            </a:effectLst>
          </p:spPr>
          <p:txBody>
            <a:bodyPr/>
            <a:lstStyle/>
            <a:p>
              <a:endParaRPr lang="fr-FR" b="1" dirty="0"/>
            </a:p>
          </p:txBody>
        </p:sp>
        <p:sp>
          <p:nvSpPr>
            <p:cNvPr id="9" name="Rectangle 11"/>
            <p:cNvSpPr>
              <a:spLocks noChangeArrowheads="1"/>
            </p:cNvSpPr>
            <p:nvPr/>
          </p:nvSpPr>
          <p:spPr bwMode="auto">
            <a:xfrm>
              <a:off x="4108450" y="2084388"/>
              <a:ext cx="2492375" cy="641350"/>
            </a:xfrm>
            <a:prstGeom prst="rect">
              <a:avLst/>
            </a:prstGeom>
            <a:noFill/>
            <a:ln w="9525">
              <a:noFill/>
              <a:miter lim="800000"/>
              <a:headEnd/>
              <a:tailEnd/>
            </a:ln>
            <a:effectLst/>
          </p:spPr>
          <p:txBody>
            <a:bodyPr lIns="92075" tIns="46038" rIns="92075" bIns="46038">
              <a:spAutoFit/>
            </a:bodyPr>
            <a:lstStyle/>
            <a:p>
              <a:pPr defTabSz="822325">
                <a:lnSpc>
                  <a:spcPct val="100000"/>
                </a:lnSpc>
                <a:spcBef>
                  <a:spcPct val="50000"/>
                </a:spcBef>
              </a:pPr>
              <a:r>
                <a:rPr lang="fr-FR" sz="1800" b="1" dirty="0">
                  <a:latin typeface="Arial" pitchFamily="34" charset="0"/>
                </a:rPr>
                <a:t>L’ordre est envoyé à la base de données</a:t>
              </a:r>
            </a:p>
          </p:txBody>
        </p:sp>
        <p:sp>
          <p:nvSpPr>
            <p:cNvPr id="10" name="Arc 12"/>
            <p:cNvSpPr>
              <a:spLocks/>
            </p:cNvSpPr>
            <p:nvPr/>
          </p:nvSpPr>
          <p:spPr bwMode="blackWhite">
            <a:xfrm rot="10800000">
              <a:off x="3552825" y="4370388"/>
              <a:ext cx="3727450" cy="914400"/>
            </a:xfrm>
            <a:custGeom>
              <a:avLst/>
              <a:gdLst>
                <a:gd name="G0" fmla="+- 21569 0 0"/>
                <a:gd name="G1" fmla="+- 21594 0 0"/>
                <a:gd name="G2" fmla="+- 21600 0 0"/>
                <a:gd name="T0" fmla="*/ 0 w 21569"/>
                <a:gd name="T1" fmla="*/ 20432 h 21594"/>
                <a:gd name="T2" fmla="*/ 21073 w 21569"/>
                <a:gd name="T3" fmla="*/ 0 h 21594"/>
                <a:gd name="T4" fmla="*/ 21569 w 21569"/>
                <a:gd name="T5" fmla="*/ 21594 h 21594"/>
              </a:gdLst>
              <a:ahLst/>
              <a:cxnLst>
                <a:cxn ang="0">
                  <a:pos x="T0" y="T1"/>
                </a:cxn>
                <a:cxn ang="0">
                  <a:pos x="T2" y="T3"/>
                </a:cxn>
                <a:cxn ang="0">
                  <a:pos x="T4" y="T5"/>
                </a:cxn>
              </a:cxnLst>
              <a:rect l="0" t="0" r="r" b="b"/>
              <a:pathLst>
                <a:path w="21569" h="21594" fill="none" extrusionOk="0">
                  <a:moveTo>
                    <a:pt x="0" y="20432"/>
                  </a:moveTo>
                  <a:cubicBezTo>
                    <a:pt x="607" y="9161"/>
                    <a:pt x="9789" y="258"/>
                    <a:pt x="21072" y="-1"/>
                  </a:cubicBezTo>
                </a:path>
                <a:path w="21569" h="21594" stroke="0" extrusionOk="0">
                  <a:moveTo>
                    <a:pt x="0" y="20432"/>
                  </a:moveTo>
                  <a:cubicBezTo>
                    <a:pt x="607" y="9161"/>
                    <a:pt x="9789" y="258"/>
                    <a:pt x="21072" y="-1"/>
                  </a:cubicBezTo>
                  <a:lnTo>
                    <a:pt x="21569" y="21594"/>
                  </a:lnTo>
                  <a:close/>
                </a:path>
              </a:pathLst>
            </a:custGeom>
            <a:noFill/>
            <a:ln w="50800" cap="rnd">
              <a:solidFill>
                <a:srgbClr val="FF0000"/>
              </a:solidFill>
              <a:round/>
              <a:headEnd type="none" w="sm" len="sm"/>
              <a:tailEnd type="stealth" w="med" len="lg"/>
            </a:ln>
            <a:effectLst>
              <a:outerShdw dist="35921" dir="2700000" algn="ctr" rotWithShape="0">
                <a:srgbClr val="000000"/>
              </a:outerShdw>
            </a:effectLst>
          </p:spPr>
          <p:txBody>
            <a:bodyPr/>
            <a:lstStyle/>
            <a:p>
              <a:endParaRPr lang="fr-FR" b="1"/>
            </a:p>
          </p:txBody>
        </p:sp>
        <p:sp>
          <p:nvSpPr>
            <p:cNvPr id="11" name="Rectangle 13"/>
            <p:cNvSpPr>
              <a:spLocks noChangeArrowheads="1"/>
            </p:cNvSpPr>
            <p:nvPr/>
          </p:nvSpPr>
          <p:spPr bwMode="blackWhite">
            <a:xfrm>
              <a:off x="1374775" y="4529138"/>
              <a:ext cx="2189163" cy="1708802"/>
            </a:xfrm>
            <a:prstGeom prst="rect">
              <a:avLst/>
            </a:prstGeom>
            <a:solidFill>
              <a:srgbClr val="DDDDDD"/>
            </a:solidFill>
            <a:ln w="12700">
              <a:solidFill>
                <a:schemeClr val="bg2"/>
              </a:solidFill>
              <a:miter lim="800000"/>
              <a:headEnd/>
              <a:tailEnd/>
            </a:ln>
            <a:effectLst>
              <a:outerShdw dist="89803"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pPr>
              <a:r>
                <a:rPr lang="fr-FR" sz="1400" b="1" dirty="0">
                  <a:latin typeface="Courier New" pitchFamily="49" charset="0"/>
                </a:rPr>
                <a:t>LOC</a:t>
              </a:r>
            </a:p>
            <a:p>
              <a:pPr algn="l" defTabSz="400050">
                <a:lnSpc>
                  <a:spcPct val="125000"/>
                </a:lnSpc>
                <a:spcBef>
                  <a:spcPct val="0"/>
                </a:spcBef>
                <a:tabLst>
                  <a:tab pos="400050" algn="r"/>
                  <a:tab pos="685800" algn="l"/>
                </a:tabLst>
              </a:pPr>
              <a:r>
                <a:rPr lang="fr-FR" sz="1400" b="1" dirty="0">
                  <a:latin typeface="Courier New" pitchFamily="49" charset="0"/>
                </a:rPr>
                <a:t>-------------</a:t>
              </a:r>
            </a:p>
            <a:p>
              <a:pPr algn="l" defTabSz="400050">
                <a:lnSpc>
                  <a:spcPct val="125000"/>
                </a:lnSpc>
                <a:spcBef>
                  <a:spcPct val="0"/>
                </a:spcBef>
                <a:tabLst>
                  <a:tab pos="400050" algn="r"/>
                  <a:tab pos="685800" algn="l"/>
                </a:tabLst>
              </a:pPr>
              <a:r>
                <a:rPr lang="fr-FR" sz="1400" b="1" dirty="0" smtClean="0">
                  <a:latin typeface="Courier New" pitchFamily="49" charset="0"/>
                </a:rPr>
                <a:t>CASABLANCA</a:t>
              </a:r>
              <a:endParaRPr lang="fr-FR" sz="1400" b="1" dirty="0">
                <a:latin typeface="Courier New" pitchFamily="49" charset="0"/>
              </a:endParaRPr>
            </a:p>
            <a:p>
              <a:pPr algn="l" defTabSz="400050">
                <a:lnSpc>
                  <a:spcPct val="125000"/>
                </a:lnSpc>
                <a:spcBef>
                  <a:spcPct val="0"/>
                </a:spcBef>
                <a:tabLst>
                  <a:tab pos="400050" algn="r"/>
                  <a:tab pos="685800" algn="l"/>
                </a:tabLst>
              </a:pPr>
              <a:r>
                <a:rPr lang="fr-FR" sz="1400" b="1" dirty="0" smtClean="0">
                  <a:latin typeface="Courier New" pitchFamily="49" charset="0"/>
                </a:rPr>
                <a:t>RABAT</a:t>
              </a:r>
              <a:endParaRPr lang="fr-FR" sz="1400" b="1" dirty="0">
                <a:latin typeface="Courier New" pitchFamily="49" charset="0"/>
              </a:endParaRPr>
            </a:p>
            <a:p>
              <a:pPr algn="l" defTabSz="400050">
                <a:lnSpc>
                  <a:spcPct val="125000"/>
                </a:lnSpc>
                <a:spcBef>
                  <a:spcPct val="0"/>
                </a:spcBef>
                <a:tabLst>
                  <a:tab pos="400050" algn="r"/>
                  <a:tab pos="685800" algn="l"/>
                </a:tabLst>
              </a:pPr>
              <a:r>
                <a:rPr lang="fr-FR" sz="1400" b="1" dirty="0" smtClean="0">
                  <a:latin typeface="Courier New" pitchFamily="49" charset="0"/>
                </a:rPr>
                <a:t>FES</a:t>
              </a:r>
              <a:endParaRPr lang="fr-FR" sz="1400" b="1" dirty="0">
                <a:latin typeface="Courier New" pitchFamily="49" charset="0"/>
              </a:endParaRPr>
            </a:p>
            <a:p>
              <a:pPr algn="l" defTabSz="400050">
                <a:lnSpc>
                  <a:spcPct val="125000"/>
                </a:lnSpc>
                <a:spcBef>
                  <a:spcPct val="0"/>
                </a:spcBef>
                <a:tabLst>
                  <a:tab pos="400050" algn="r"/>
                  <a:tab pos="685800" algn="l"/>
                </a:tabLst>
              </a:pPr>
              <a:r>
                <a:rPr lang="fr-FR" sz="1400" b="1" dirty="0" smtClean="0">
                  <a:latin typeface="Courier New" pitchFamily="49" charset="0"/>
                </a:rPr>
                <a:t>MEKNES</a:t>
              </a:r>
              <a:endParaRPr lang="fr-FR" sz="1400" b="1" dirty="0">
                <a:latin typeface="Courier New" pitchFamily="49" charset="0"/>
              </a:endParaRPr>
            </a:p>
          </p:txBody>
        </p:sp>
        <p:sp>
          <p:nvSpPr>
            <p:cNvPr id="12" name="Rectangle 14"/>
            <p:cNvSpPr>
              <a:spLocks noChangeArrowheads="1"/>
            </p:cNvSpPr>
            <p:nvPr/>
          </p:nvSpPr>
          <p:spPr bwMode="blackWhite">
            <a:xfrm>
              <a:off x="1298575" y="3917950"/>
              <a:ext cx="2492375" cy="641350"/>
            </a:xfrm>
            <a:prstGeom prst="rect">
              <a:avLst/>
            </a:prstGeom>
            <a:noFill/>
            <a:ln w="9525">
              <a:noFill/>
              <a:miter lim="800000"/>
              <a:headEnd/>
              <a:tailEnd/>
            </a:ln>
            <a:effectLst/>
          </p:spPr>
          <p:txBody>
            <a:bodyPr lIns="92075" tIns="46038" rIns="92075" bIns="46038">
              <a:spAutoFit/>
            </a:bodyPr>
            <a:lstStyle/>
            <a:p>
              <a:pPr algn="l" defTabSz="822325">
                <a:lnSpc>
                  <a:spcPct val="100000"/>
                </a:lnSpc>
                <a:spcBef>
                  <a:spcPct val="50000"/>
                </a:spcBef>
              </a:pPr>
              <a:r>
                <a:rPr lang="fr-FR" sz="1800" b="1">
                  <a:latin typeface="Arial" pitchFamily="34" charset="0"/>
                </a:rPr>
                <a:t>Affichage des données</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 to="" calcmode="lin" valueType="num">
                                      <p:cBhvr>
                                        <p:cTn id="12" dur="1" fill="hold"/>
                                        <p:tgtEl>
                                          <p:spTgt spid="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57158" y="0"/>
            <a:ext cx="8229600" cy="857232"/>
          </a:xfrm>
          <a:noFill/>
          <a:ln/>
        </p:spPr>
        <p:txBody>
          <a:bodyPr>
            <a:normAutofit/>
          </a:bodyPr>
          <a:lstStyle/>
          <a:p>
            <a:r>
              <a:rPr lang="fr-FR" sz="3600" dirty="0"/>
              <a:t>Tables Utilisées dans </a:t>
            </a:r>
            <a:r>
              <a:rPr lang="fr-FR" sz="3600" dirty="0" smtClean="0"/>
              <a:t>ce cours</a:t>
            </a:r>
            <a:endParaRPr lang="fr-FR" sz="3600" dirty="0"/>
          </a:p>
        </p:txBody>
      </p:sp>
      <p:sp>
        <p:nvSpPr>
          <p:cNvPr id="50179" name="Rectangle 3"/>
          <p:cNvSpPr>
            <a:spLocks noChangeArrowheads="1"/>
          </p:cNvSpPr>
          <p:nvPr/>
        </p:nvSpPr>
        <p:spPr bwMode="blackWhite">
          <a:xfrm>
            <a:off x="1420813" y="1071546"/>
            <a:ext cx="7723187" cy="3786294"/>
          </a:xfrm>
          <a:prstGeom prst="rect">
            <a:avLst/>
          </a:prstGeom>
          <a:solidFill>
            <a:srgbClr val="99CCFF"/>
          </a:soli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a:t>
            </a:r>
            <a:r>
              <a:rPr lang="fr-FR" sz="1200" b="1" dirty="0" err="1" smtClean="0">
                <a:solidFill>
                  <a:srgbClr val="000000"/>
                </a:solidFill>
                <a:latin typeface="Courier New" pitchFamily="49" charset="0"/>
              </a:rPr>
              <a:t>NumEMP</a:t>
            </a:r>
            <a:r>
              <a:rPr lang="fr-FR" sz="1200" b="1" dirty="0" smtClean="0">
                <a:solidFill>
                  <a:srgbClr val="000000"/>
                </a:solidFill>
                <a:latin typeface="Courier New" pitchFamily="49" charset="0"/>
              </a:rPr>
              <a:t>  </a:t>
            </a:r>
            <a:r>
              <a:rPr lang="fr-FR" sz="1200" b="1" dirty="0" err="1" smtClean="0">
                <a:solidFill>
                  <a:srgbClr val="000000"/>
                </a:solidFill>
                <a:latin typeface="Courier New" pitchFamily="49" charset="0"/>
              </a:rPr>
              <a:t>NomEmp</a:t>
            </a:r>
            <a:r>
              <a:rPr lang="fr-FR" sz="1200" b="1" dirty="0" smtClean="0">
                <a:solidFill>
                  <a:srgbClr val="000000"/>
                </a:solidFill>
                <a:latin typeface="Courier New" pitchFamily="49" charset="0"/>
              </a:rPr>
              <a:t>      Fonction  </a:t>
            </a:r>
            <a:r>
              <a:rPr lang="fr-FR" sz="1200" b="1" dirty="0" err="1" smtClean="0">
                <a:solidFill>
                  <a:srgbClr val="000000"/>
                </a:solidFill>
                <a:latin typeface="Courier New" pitchFamily="49" charset="0"/>
              </a:rPr>
              <a:t>NumChef</a:t>
            </a:r>
            <a:r>
              <a:rPr lang="fr-FR" sz="1200" b="1" dirty="0" smtClean="0">
                <a:solidFill>
                  <a:srgbClr val="000000"/>
                </a:solidFill>
                <a:latin typeface="Courier New" pitchFamily="49" charset="0"/>
              </a:rPr>
              <a:t>  </a:t>
            </a:r>
            <a:r>
              <a:rPr lang="fr-FR" sz="1200" b="1" dirty="0" err="1" smtClean="0">
                <a:solidFill>
                  <a:srgbClr val="000000"/>
                </a:solidFill>
                <a:latin typeface="Courier New" pitchFamily="49" charset="0"/>
              </a:rPr>
              <a:t>Date_Emb</a:t>
            </a:r>
            <a:r>
              <a:rPr lang="fr-FR" sz="1200" b="1" dirty="0" smtClean="0">
                <a:solidFill>
                  <a:srgbClr val="000000"/>
                </a:solidFill>
                <a:latin typeface="Courier New" pitchFamily="49" charset="0"/>
              </a:rPr>
              <a:t>   Salaire      COMM    </a:t>
            </a:r>
            <a:r>
              <a:rPr lang="fr-FR" sz="1200" b="1" dirty="0" err="1" smtClean="0">
                <a:solidFill>
                  <a:srgbClr val="000000"/>
                </a:solidFill>
                <a:latin typeface="Courier New" pitchFamily="49" charset="0"/>
              </a:rPr>
              <a:t>NumServ</a:t>
            </a:r>
            <a:endParaRPr lang="fr-FR" sz="1200" b="1" dirty="0">
              <a:solidFill>
                <a:srgbClr val="000000"/>
              </a:solidFill>
              <a:latin typeface="Courier New" pitchFamily="49" charset="0"/>
            </a:endParaRP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 --------- --------- --------- --------- --------- ---------</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7839 </a:t>
            </a:r>
            <a:r>
              <a:rPr lang="fr-FR" sz="1200" b="1" dirty="0" smtClean="0">
                <a:solidFill>
                  <a:srgbClr val="000000"/>
                </a:solidFill>
                <a:latin typeface="Courier New" pitchFamily="49" charset="0"/>
              </a:rPr>
              <a:t>RAIS       </a:t>
            </a:r>
            <a:r>
              <a:rPr lang="fr-FR" sz="1200" b="1" dirty="0">
                <a:solidFill>
                  <a:srgbClr val="000000"/>
                </a:solidFill>
                <a:latin typeface="Courier New" pitchFamily="49" charset="0"/>
              </a:rPr>
              <a:t>PRESIDENT           17-NOV-81      5000                  10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7698 </a:t>
            </a:r>
            <a:r>
              <a:rPr lang="fr-FR" sz="1200" b="1" dirty="0" smtClean="0">
                <a:solidFill>
                  <a:srgbClr val="000000"/>
                </a:solidFill>
                <a:latin typeface="Courier New" pitchFamily="49" charset="0"/>
              </a:rPr>
              <a:t>BILAL      </a:t>
            </a:r>
            <a:r>
              <a:rPr lang="fr-FR" sz="1200" b="1" dirty="0">
                <a:solidFill>
                  <a:srgbClr val="000000"/>
                </a:solidFill>
                <a:latin typeface="Courier New" pitchFamily="49" charset="0"/>
              </a:rPr>
              <a:t>MANAGER        7839 01-MAY-81      2850                  30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7782 </a:t>
            </a:r>
            <a:r>
              <a:rPr lang="fr-FR" sz="1200" b="1" dirty="0" smtClean="0">
                <a:solidFill>
                  <a:srgbClr val="000000"/>
                </a:solidFill>
                <a:latin typeface="Courier New" pitchFamily="49" charset="0"/>
              </a:rPr>
              <a:t>ALLAL      </a:t>
            </a:r>
            <a:r>
              <a:rPr lang="fr-FR" sz="1200" b="1" dirty="0">
                <a:solidFill>
                  <a:srgbClr val="000000"/>
                </a:solidFill>
                <a:latin typeface="Courier New" pitchFamily="49" charset="0"/>
              </a:rPr>
              <a:t>MANAGER        7839 09-JUN-81      1500                  10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7566 </a:t>
            </a:r>
            <a:r>
              <a:rPr lang="fr-FR" sz="1200" b="1" dirty="0" smtClean="0">
                <a:solidFill>
                  <a:srgbClr val="000000"/>
                </a:solidFill>
                <a:latin typeface="Courier New" pitchFamily="49" charset="0"/>
              </a:rPr>
              <a:t>JONDI      </a:t>
            </a:r>
            <a:r>
              <a:rPr lang="fr-FR" sz="1200" b="1" dirty="0">
                <a:solidFill>
                  <a:srgbClr val="000000"/>
                </a:solidFill>
                <a:latin typeface="Courier New" pitchFamily="49" charset="0"/>
              </a:rPr>
              <a:t>MANAGER        7839 02-APR-81      2975                  20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7654 </a:t>
            </a:r>
            <a:r>
              <a:rPr lang="fr-FR" sz="1200" b="1" dirty="0" smtClean="0">
                <a:solidFill>
                  <a:srgbClr val="000000"/>
                </a:solidFill>
                <a:latin typeface="Courier New" pitchFamily="49" charset="0"/>
              </a:rPr>
              <a:t>MAATI      COMMERCIAL     7698 </a:t>
            </a:r>
            <a:r>
              <a:rPr lang="fr-FR" sz="1200" b="1" dirty="0">
                <a:solidFill>
                  <a:srgbClr val="000000"/>
                </a:solidFill>
                <a:latin typeface="Courier New" pitchFamily="49" charset="0"/>
              </a:rPr>
              <a:t>28-SEP-81      1250      1400        30</a:t>
            </a:r>
          </a:p>
          <a:p>
            <a:pPr defTabSz="400050">
              <a:lnSpc>
                <a:spcPct val="125000"/>
              </a:lnSpc>
              <a:spcBef>
                <a:spcPct val="0"/>
              </a:spcBef>
              <a:tabLst>
                <a:tab pos="400050" algn="r"/>
                <a:tab pos="685800" algn="l"/>
              </a:tabLst>
            </a:pPr>
            <a:r>
              <a:rPr lang="fr-FR" sz="1200" b="1" dirty="0">
                <a:solidFill>
                  <a:srgbClr val="000000"/>
                </a:solidFill>
                <a:latin typeface="Courier New" pitchFamily="49" charset="0"/>
              </a:rPr>
              <a:t>     7499 </a:t>
            </a:r>
            <a:r>
              <a:rPr lang="fr-FR" sz="1200" b="1" dirty="0" smtClean="0">
                <a:solidFill>
                  <a:srgbClr val="000000"/>
                </a:solidFill>
                <a:latin typeface="Courier New" pitchFamily="49" charset="0"/>
              </a:rPr>
              <a:t>AMRAN      COMMERCIAL     7698 </a:t>
            </a:r>
            <a:r>
              <a:rPr lang="fr-FR" sz="1200" b="1" dirty="0">
                <a:solidFill>
                  <a:srgbClr val="000000"/>
                </a:solidFill>
                <a:latin typeface="Courier New" pitchFamily="49" charset="0"/>
              </a:rPr>
              <a:t>20-FEB-81      1600       300        30</a:t>
            </a:r>
          </a:p>
          <a:p>
            <a:pPr defTabSz="400050">
              <a:lnSpc>
                <a:spcPct val="125000"/>
              </a:lnSpc>
              <a:spcBef>
                <a:spcPct val="0"/>
              </a:spcBef>
              <a:tabLst>
                <a:tab pos="400050" algn="r"/>
                <a:tab pos="685800" algn="l"/>
              </a:tabLst>
            </a:pPr>
            <a:r>
              <a:rPr lang="fr-FR" sz="1200" b="1" dirty="0">
                <a:solidFill>
                  <a:srgbClr val="000000"/>
                </a:solidFill>
                <a:latin typeface="Courier New" pitchFamily="49" charset="0"/>
              </a:rPr>
              <a:t>     7844 </a:t>
            </a:r>
            <a:r>
              <a:rPr lang="fr-FR" sz="1200" b="1" dirty="0" smtClean="0">
                <a:solidFill>
                  <a:srgbClr val="000000"/>
                </a:solidFill>
                <a:latin typeface="Courier New" pitchFamily="49" charset="0"/>
              </a:rPr>
              <a:t>TOUYAR     COMMERCIAL     7698 </a:t>
            </a:r>
            <a:r>
              <a:rPr lang="fr-FR" sz="1200" b="1" dirty="0">
                <a:solidFill>
                  <a:srgbClr val="000000"/>
                </a:solidFill>
                <a:latin typeface="Courier New" pitchFamily="49" charset="0"/>
              </a:rPr>
              <a:t>08-SEP-81      1500         0        30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7900 </a:t>
            </a:r>
            <a:r>
              <a:rPr lang="fr-FR" sz="1200" b="1" dirty="0" smtClean="0">
                <a:solidFill>
                  <a:srgbClr val="000000"/>
                </a:solidFill>
                <a:latin typeface="Courier New" pitchFamily="49" charset="0"/>
              </a:rPr>
              <a:t>JALAL      EMPLOYE        7698 </a:t>
            </a:r>
            <a:r>
              <a:rPr lang="fr-FR" sz="1200" b="1" dirty="0">
                <a:solidFill>
                  <a:srgbClr val="000000"/>
                </a:solidFill>
                <a:latin typeface="Courier New" pitchFamily="49" charset="0"/>
              </a:rPr>
              <a:t>03-DEC-81       950                  30</a:t>
            </a:r>
          </a:p>
          <a:p>
            <a:pPr defTabSz="400050">
              <a:lnSpc>
                <a:spcPct val="125000"/>
              </a:lnSpc>
              <a:spcBef>
                <a:spcPct val="0"/>
              </a:spcBef>
              <a:tabLst>
                <a:tab pos="400050" algn="r"/>
                <a:tab pos="685800" algn="l"/>
              </a:tabLst>
            </a:pPr>
            <a:r>
              <a:rPr lang="fr-FR" sz="1200" b="1" dirty="0">
                <a:solidFill>
                  <a:srgbClr val="000000"/>
                </a:solidFill>
                <a:latin typeface="Courier New" pitchFamily="49" charset="0"/>
              </a:rPr>
              <a:t>     7521 </a:t>
            </a:r>
            <a:r>
              <a:rPr lang="fr-FR" sz="1200" b="1" dirty="0" smtClean="0">
                <a:solidFill>
                  <a:srgbClr val="000000"/>
                </a:solidFill>
                <a:latin typeface="Courier New" pitchFamily="49" charset="0"/>
              </a:rPr>
              <a:t>WARDANI    COMMERCIAL     7698 </a:t>
            </a:r>
            <a:r>
              <a:rPr lang="fr-FR" sz="1200" b="1" dirty="0">
                <a:solidFill>
                  <a:srgbClr val="000000"/>
                </a:solidFill>
                <a:latin typeface="Courier New" pitchFamily="49" charset="0"/>
              </a:rPr>
              <a:t>22-FEB-81      1250       500        30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7902 </a:t>
            </a:r>
            <a:r>
              <a:rPr lang="fr-FR" sz="1200" b="1" dirty="0" smtClean="0">
                <a:solidFill>
                  <a:srgbClr val="000000"/>
                </a:solidFill>
                <a:latin typeface="Courier New" pitchFamily="49" charset="0"/>
              </a:rPr>
              <a:t>FAOUZI     ANALYSTE       </a:t>
            </a:r>
            <a:r>
              <a:rPr lang="fr-FR" sz="1200" b="1" dirty="0">
                <a:solidFill>
                  <a:srgbClr val="000000"/>
                </a:solidFill>
                <a:latin typeface="Courier New" pitchFamily="49" charset="0"/>
              </a:rPr>
              <a:t>7566 03-DEC-81      3000                  20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7369 </a:t>
            </a:r>
            <a:r>
              <a:rPr lang="fr-FR" sz="1200" b="1" dirty="0" smtClean="0">
                <a:solidFill>
                  <a:srgbClr val="000000"/>
                </a:solidFill>
                <a:latin typeface="Courier New" pitchFamily="49" charset="0"/>
              </a:rPr>
              <a:t>SMAHI      EMPLOYE        7902 </a:t>
            </a:r>
            <a:r>
              <a:rPr lang="fr-FR" sz="1200" b="1" dirty="0">
                <a:solidFill>
                  <a:srgbClr val="000000"/>
                </a:solidFill>
                <a:latin typeface="Courier New" pitchFamily="49" charset="0"/>
              </a:rPr>
              <a:t>17-DEC-80       800                  20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7788 </a:t>
            </a:r>
            <a:r>
              <a:rPr lang="fr-FR" sz="1200" b="1" dirty="0" smtClean="0">
                <a:solidFill>
                  <a:srgbClr val="000000"/>
                </a:solidFill>
                <a:latin typeface="Courier New" pitchFamily="49" charset="0"/>
              </a:rPr>
              <a:t>SCALI      ANALYSTE       </a:t>
            </a:r>
            <a:r>
              <a:rPr lang="fr-FR" sz="1200" b="1" dirty="0">
                <a:solidFill>
                  <a:srgbClr val="000000"/>
                </a:solidFill>
                <a:latin typeface="Courier New" pitchFamily="49" charset="0"/>
              </a:rPr>
              <a:t>7566 09-DEC-82      3000                  20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7876 </a:t>
            </a:r>
            <a:r>
              <a:rPr lang="fr-FR" sz="1200" b="1" dirty="0" smtClean="0">
                <a:solidFill>
                  <a:srgbClr val="000000"/>
                </a:solidFill>
                <a:latin typeface="Courier New" pitchFamily="49" charset="0"/>
              </a:rPr>
              <a:t>ADAM       EMPLOYE        7788 </a:t>
            </a:r>
            <a:r>
              <a:rPr lang="fr-FR" sz="1200" b="1" dirty="0">
                <a:solidFill>
                  <a:srgbClr val="000000"/>
                </a:solidFill>
                <a:latin typeface="Courier New" pitchFamily="49" charset="0"/>
              </a:rPr>
              <a:t>12-JAN-83      1100                  20</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7934 </a:t>
            </a:r>
            <a:r>
              <a:rPr lang="fr-FR" sz="1200" b="1" dirty="0" smtClean="0">
                <a:solidFill>
                  <a:srgbClr val="000000"/>
                </a:solidFill>
                <a:latin typeface="Courier New" pitchFamily="49" charset="0"/>
              </a:rPr>
              <a:t>MAHI       EMPLOYE        7782 </a:t>
            </a:r>
            <a:r>
              <a:rPr lang="fr-FR" sz="1200" b="1" dirty="0">
                <a:solidFill>
                  <a:srgbClr val="000000"/>
                </a:solidFill>
                <a:latin typeface="Courier New" pitchFamily="49" charset="0"/>
              </a:rPr>
              <a:t>23-JAN-82      1300                  10</a:t>
            </a:r>
          </a:p>
        </p:txBody>
      </p:sp>
      <p:sp>
        <p:nvSpPr>
          <p:cNvPr id="50180" name="Rectangle 4"/>
          <p:cNvSpPr>
            <a:spLocks noChangeArrowheads="1"/>
          </p:cNvSpPr>
          <p:nvPr/>
        </p:nvSpPr>
        <p:spPr bwMode="auto">
          <a:xfrm>
            <a:off x="0" y="2714620"/>
            <a:ext cx="1689100" cy="357188"/>
          </a:xfrm>
          <a:prstGeom prst="rect">
            <a:avLst/>
          </a:prstGeom>
          <a:noFill/>
          <a:ln w="9525">
            <a:noFill/>
            <a:miter lim="800000"/>
            <a:headEnd/>
            <a:tailEnd/>
          </a:ln>
          <a:effectLst/>
        </p:spPr>
        <p:txBody>
          <a:bodyPr lIns="82550" tIns="41275" rIns="82550" bIns="41275">
            <a:spAutoFit/>
          </a:bodyPr>
          <a:lstStyle/>
          <a:p>
            <a:pPr algn="l" defTabSz="822325">
              <a:lnSpc>
                <a:spcPct val="100000"/>
              </a:lnSpc>
              <a:spcBef>
                <a:spcPct val="50000"/>
              </a:spcBef>
            </a:pPr>
            <a:r>
              <a:rPr lang="fr-FR" sz="1800" b="1" dirty="0" smtClean="0">
                <a:effectLst>
                  <a:outerShdw blurRad="38100" dist="38100" dir="2700000" algn="tl">
                    <a:srgbClr val="000000"/>
                  </a:outerShdw>
                </a:effectLst>
                <a:latin typeface="Arial" pitchFamily="34" charset="0"/>
              </a:rPr>
              <a:t>EMPLOYE</a:t>
            </a:r>
            <a:endParaRPr lang="fr-FR" sz="1800" b="1" dirty="0">
              <a:effectLst>
                <a:outerShdw blurRad="38100" dist="38100" dir="2700000" algn="tl">
                  <a:srgbClr val="000000"/>
                </a:outerShdw>
              </a:effectLst>
              <a:latin typeface="Arial" pitchFamily="34" charset="0"/>
            </a:endParaRPr>
          </a:p>
        </p:txBody>
      </p:sp>
      <p:grpSp>
        <p:nvGrpSpPr>
          <p:cNvPr id="3" name="Group 10"/>
          <p:cNvGrpSpPr>
            <a:grpSpLocks/>
          </p:cNvGrpSpPr>
          <p:nvPr/>
        </p:nvGrpSpPr>
        <p:grpSpPr bwMode="auto">
          <a:xfrm>
            <a:off x="857224" y="4929198"/>
            <a:ext cx="5245100" cy="1708150"/>
            <a:chOff x="-1039" y="3156"/>
            <a:chExt cx="3304" cy="1076"/>
          </a:xfrm>
        </p:grpSpPr>
        <p:sp>
          <p:nvSpPr>
            <p:cNvPr id="50184" name="Rectangle 8"/>
            <p:cNvSpPr>
              <a:spLocks noChangeArrowheads="1"/>
            </p:cNvSpPr>
            <p:nvPr/>
          </p:nvSpPr>
          <p:spPr bwMode="auto">
            <a:xfrm>
              <a:off x="-1039" y="3420"/>
              <a:ext cx="1064" cy="225"/>
            </a:xfrm>
            <a:prstGeom prst="rect">
              <a:avLst/>
            </a:prstGeom>
            <a:noFill/>
            <a:ln w="9525">
              <a:noFill/>
              <a:miter lim="800000"/>
              <a:headEnd/>
              <a:tailEnd/>
            </a:ln>
            <a:effectLst/>
          </p:spPr>
          <p:txBody>
            <a:bodyPr lIns="82550" tIns="41275" rIns="82550" bIns="41275">
              <a:spAutoFit/>
            </a:bodyPr>
            <a:lstStyle/>
            <a:p>
              <a:pPr algn="l" defTabSz="822325">
                <a:lnSpc>
                  <a:spcPct val="100000"/>
                </a:lnSpc>
                <a:spcBef>
                  <a:spcPct val="50000"/>
                </a:spcBef>
              </a:pPr>
              <a:r>
                <a:rPr lang="fr-FR" sz="1800" b="1" dirty="0" smtClean="0">
                  <a:effectLst>
                    <a:outerShdw blurRad="38100" dist="38100" dir="2700000" algn="tl">
                      <a:srgbClr val="000000"/>
                    </a:outerShdw>
                  </a:effectLst>
                  <a:latin typeface="Arial" pitchFamily="34" charset="0"/>
                </a:rPr>
                <a:t>SERVICE</a:t>
              </a:r>
              <a:endParaRPr lang="fr-FR" sz="1800" b="1" dirty="0">
                <a:effectLst>
                  <a:outerShdw blurRad="38100" dist="38100" dir="2700000" algn="tl">
                    <a:srgbClr val="000000"/>
                  </a:outerShdw>
                </a:effectLst>
                <a:latin typeface="Arial" pitchFamily="34" charset="0"/>
              </a:endParaRPr>
            </a:p>
          </p:txBody>
        </p:sp>
        <p:sp>
          <p:nvSpPr>
            <p:cNvPr id="50185" name="Rectangle 9"/>
            <p:cNvSpPr>
              <a:spLocks noChangeArrowheads="1"/>
            </p:cNvSpPr>
            <p:nvPr/>
          </p:nvSpPr>
          <p:spPr bwMode="blackWhite">
            <a:xfrm>
              <a:off x="81" y="3156"/>
              <a:ext cx="2184" cy="1076"/>
            </a:xfrm>
            <a:prstGeom prst="rect">
              <a:avLst/>
            </a:prstGeom>
            <a:solidFill>
              <a:srgbClr val="FFCC99"/>
            </a:soli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a:t>
              </a:r>
              <a:r>
                <a:rPr lang="fr-FR" sz="1200" b="1" dirty="0" err="1" smtClean="0">
                  <a:solidFill>
                    <a:srgbClr val="000000"/>
                  </a:solidFill>
                  <a:latin typeface="Courier New" pitchFamily="49" charset="0"/>
                </a:rPr>
                <a:t>NumServ</a:t>
              </a:r>
              <a:r>
                <a:rPr lang="fr-FR" sz="1200" b="1" dirty="0" smtClean="0">
                  <a:solidFill>
                    <a:srgbClr val="000000"/>
                  </a:solidFill>
                  <a:latin typeface="Courier New" pitchFamily="49" charset="0"/>
                </a:rPr>
                <a:t>  </a:t>
              </a:r>
              <a:r>
                <a:rPr lang="fr-FR" sz="1200" b="1" dirty="0" err="1" smtClean="0">
                  <a:solidFill>
                    <a:srgbClr val="000000"/>
                  </a:solidFill>
                  <a:latin typeface="Courier New" pitchFamily="49" charset="0"/>
                </a:rPr>
                <a:t>NomServ</a:t>
              </a:r>
              <a:r>
                <a:rPr lang="fr-FR" sz="1200" b="1" dirty="0" smtClean="0">
                  <a:solidFill>
                    <a:srgbClr val="000000"/>
                  </a:solidFill>
                  <a:latin typeface="Courier New" pitchFamily="49" charset="0"/>
                </a:rPr>
                <a:t>          </a:t>
              </a:r>
              <a:r>
                <a:rPr lang="fr-FR" sz="1200" b="1" dirty="0">
                  <a:solidFill>
                    <a:srgbClr val="000000"/>
                  </a:solidFill>
                  <a:latin typeface="Courier New" pitchFamily="49" charset="0"/>
                </a:rPr>
                <a:t>LOC</a:t>
              </a: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 ----------        	       10 </a:t>
              </a:r>
              <a:r>
                <a:rPr lang="fr-FR" sz="1200" b="1" dirty="0" smtClean="0">
                  <a:solidFill>
                    <a:srgbClr val="000000"/>
                  </a:solidFill>
                  <a:latin typeface="Courier New" pitchFamily="49" charset="0"/>
                </a:rPr>
                <a:t>COMPTABILITE   CASA</a:t>
              </a:r>
              <a:endParaRPr lang="fr-FR" sz="1200" b="1" dirty="0">
                <a:solidFill>
                  <a:srgbClr val="000000"/>
                </a:solidFill>
                <a:latin typeface="Courier New" pitchFamily="49" charset="0"/>
              </a:endParaRP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20 </a:t>
              </a:r>
              <a:r>
                <a:rPr lang="fr-FR" sz="1200" b="1" dirty="0" smtClean="0">
                  <a:solidFill>
                    <a:srgbClr val="000000"/>
                  </a:solidFill>
                  <a:latin typeface="Courier New" pitchFamily="49" charset="0"/>
                </a:rPr>
                <a:t>RECHERCHE      RABAT</a:t>
              </a:r>
              <a:endParaRPr lang="fr-FR" sz="1200" b="1" dirty="0">
                <a:solidFill>
                  <a:srgbClr val="000000"/>
                </a:solidFill>
                <a:latin typeface="Courier New" pitchFamily="49" charset="0"/>
              </a:endParaRP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30 </a:t>
              </a:r>
              <a:r>
                <a:rPr lang="fr-FR" sz="1200" b="1" dirty="0" smtClean="0">
                  <a:solidFill>
                    <a:srgbClr val="000000"/>
                  </a:solidFill>
                  <a:latin typeface="Courier New" pitchFamily="49" charset="0"/>
                </a:rPr>
                <a:t>VENTES         FES</a:t>
              </a:r>
              <a:endParaRPr lang="fr-FR" sz="1200" b="1" dirty="0">
                <a:solidFill>
                  <a:srgbClr val="000000"/>
                </a:solidFill>
                <a:latin typeface="Courier New" pitchFamily="49" charset="0"/>
              </a:endParaRP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40 </a:t>
              </a:r>
              <a:r>
                <a:rPr lang="fr-FR" sz="1200" b="1" dirty="0" smtClean="0">
                  <a:solidFill>
                    <a:srgbClr val="000000"/>
                  </a:solidFill>
                  <a:latin typeface="Courier New" pitchFamily="49" charset="0"/>
                </a:rPr>
                <a:t>PRODUCTION     MEKNES</a:t>
              </a:r>
              <a:endParaRPr lang="fr-FR" sz="1200" b="1" dirty="0">
                <a:solidFill>
                  <a:srgbClr val="000000"/>
                </a:solidFill>
                <a:latin typeface="Courier New" pitchFamily="49" charset="0"/>
              </a:endParaRPr>
            </a:p>
            <a:p>
              <a:pPr algn="l" defTabSz="400050">
                <a:lnSpc>
                  <a:spcPct val="125000"/>
                </a:lnSpc>
                <a:spcBef>
                  <a:spcPct val="0"/>
                </a:spcBef>
                <a:tabLst>
                  <a:tab pos="400050" algn="r"/>
                  <a:tab pos="685800" algn="l"/>
                </a:tabLst>
              </a:pPr>
              <a:r>
                <a:rPr lang="fr-FR" sz="1200" b="1" dirty="0">
                  <a:solidFill>
                    <a:srgbClr val="000000"/>
                  </a:solidFill>
                  <a:latin typeface="Courier New" pitchFamily="49" charset="0"/>
                </a:rPr>
                <a:t>     </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checkerboard(across)">
                                      <p:cBhvr>
                                        <p:cTn id="7" dur="500"/>
                                        <p:tgtEl>
                                          <p:spTgt spid="50178"/>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0180"/>
                                        </p:tgtEl>
                                        <p:attrNameLst>
                                          <p:attrName>style.visibility</p:attrName>
                                        </p:attrNameLst>
                                      </p:cBhvr>
                                      <p:to>
                                        <p:strVal val="visible"/>
                                      </p:to>
                                    </p:set>
                                    <p:anim to="" calcmode="lin" valueType="num">
                                      <p:cBhvr>
                                        <p:cTn id="12" dur="1" fill="hold"/>
                                        <p:tgtEl>
                                          <p:spTgt spid="50180"/>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50179"/>
                                        </p:tgtEl>
                                        <p:attrNameLst>
                                          <p:attrName>style.visibility</p:attrName>
                                        </p:attrNameLst>
                                      </p:cBhvr>
                                      <p:to>
                                        <p:strVal val="visible"/>
                                      </p:to>
                                    </p:set>
                                    <p:animEffect transition="in" filter="box(in)">
                                      <p:cBhvr>
                                        <p:cTn id="17" dur="500"/>
                                        <p:tgtEl>
                                          <p:spTgt spid="50179"/>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checkerboard(across)">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animBg="1"/>
      <p:bldP spid="50179" grpId="0" animBg="1"/>
      <p:bldP spid="5018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71472" y="2500306"/>
            <a:ext cx="8229600" cy="1143000"/>
          </a:xfrm>
        </p:spPr>
        <p:txBody>
          <a:bodyPr>
            <a:normAutofit/>
          </a:bodyPr>
          <a:lstStyle/>
          <a:p>
            <a:pPr algn="ctr"/>
            <a:r>
              <a:rPr lang="fr-FR" sz="4400" dirty="0" smtClean="0"/>
              <a:t>Ordres SQL basiques</a:t>
            </a:r>
            <a:endParaRPr lang="fr-FR" sz="4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nSpc>
                <a:spcPct val="200000"/>
              </a:lnSpc>
            </a:pPr>
            <a:r>
              <a:rPr lang="fr-FR" sz="3200" b="1" dirty="0" smtClean="0"/>
              <a:t>Cours magistral</a:t>
            </a:r>
          </a:p>
          <a:p>
            <a:pPr>
              <a:lnSpc>
                <a:spcPct val="200000"/>
              </a:lnSpc>
            </a:pPr>
            <a:r>
              <a:rPr lang="fr-FR" sz="3200" b="1" dirty="0" smtClean="0"/>
              <a:t>Travaux dirigés</a:t>
            </a:r>
          </a:p>
          <a:p>
            <a:pPr>
              <a:lnSpc>
                <a:spcPct val="200000"/>
              </a:lnSpc>
            </a:pPr>
            <a:r>
              <a:rPr lang="fr-FR" sz="3200" b="1" dirty="0" smtClean="0"/>
              <a:t>Travaux pratiques</a:t>
            </a:r>
          </a:p>
          <a:p>
            <a:pPr>
              <a:lnSpc>
                <a:spcPct val="200000"/>
              </a:lnSpc>
            </a:pPr>
            <a:r>
              <a:rPr lang="fr-FR" sz="3200" b="1" dirty="0" smtClean="0"/>
              <a:t>Evaluation </a:t>
            </a:r>
          </a:p>
          <a:p>
            <a:pPr>
              <a:lnSpc>
                <a:spcPct val="200000"/>
              </a:lnSpc>
            </a:pPr>
            <a:endParaRPr lang="fr-FR" sz="3200" b="1" dirty="0"/>
          </a:p>
        </p:txBody>
      </p:sp>
      <p:sp>
        <p:nvSpPr>
          <p:cNvPr id="3" name="Titre 2"/>
          <p:cNvSpPr>
            <a:spLocks noGrp="1"/>
          </p:cNvSpPr>
          <p:nvPr>
            <p:ph type="title"/>
          </p:nvPr>
        </p:nvSpPr>
        <p:spPr/>
        <p:txBody>
          <a:bodyPr/>
          <a:lstStyle/>
          <a:p>
            <a:r>
              <a:rPr lang="fr-FR" dirty="0" smtClean="0"/>
              <a:t>Organisation</a:t>
            </a:r>
            <a:endParaRPr lang="fr-FR"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checkerboard(across)">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checkerboard(across)">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checkerboard(across)">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checkerboard(across)">
                                      <p:cBhvr>
                                        <p:cTn id="2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20000"/>
          </a:bodyPr>
          <a:lstStyle/>
          <a:p>
            <a:pPr algn="just">
              <a:lnSpc>
                <a:spcPct val="150000"/>
              </a:lnSpc>
            </a:pPr>
            <a:r>
              <a:rPr lang="fr-FR" dirty="0" smtClean="0"/>
              <a:t>L’ordre </a:t>
            </a:r>
            <a:r>
              <a:rPr lang="fr-FR" b="1" dirty="0" smtClean="0">
                <a:solidFill>
                  <a:schemeClr val="accent2"/>
                </a:solidFill>
                <a:effectLst>
                  <a:outerShdw blurRad="38100" dist="38100" dir="2700000" algn="tl">
                    <a:srgbClr val="000000">
                      <a:alpha val="43137"/>
                    </a:srgbClr>
                  </a:outerShdw>
                </a:effectLst>
              </a:rPr>
              <a:t>SELECT</a:t>
            </a:r>
            <a:r>
              <a:rPr lang="fr-FR" dirty="0" smtClean="0"/>
              <a:t> sert à extraire les données de la base de données</a:t>
            </a:r>
          </a:p>
          <a:p>
            <a:pPr lvl="1" algn="just">
              <a:lnSpc>
                <a:spcPct val="150000"/>
              </a:lnSpc>
            </a:pPr>
            <a:r>
              <a:rPr lang="fr-FR" b="1" dirty="0" smtClean="0"/>
              <a:t>SELECT</a:t>
            </a:r>
            <a:r>
              <a:rPr lang="fr-FR" dirty="0" smtClean="0"/>
              <a:t>	</a:t>
            </a:r>
            <a:r>
              <a:rPr lang="fr-FR" i="1" dirty="0" err="1" smtClean="0"/>
              <a:t>what</a:t>
            </a:r>
            <a:endParaRPr lang="fr-FR" i="1" dirty="0" smtClean="0"/>
          </a:p>
          <a:p>
            <a:pPr lvl="1" algn="just">
              <a:lnSpc>
                <a:spcPct val="150000"/>
              </a:lnSpc>
            </a:pPr>
            <a:r>
              <a:rPr lang="fr-FR" b="1" dirty="0" smtClean="0"/>
              <a:t>FROM</a:t>
            </a:r>
            <a:r>
              <a:rPr lang="fr-FR" dirty="0" smtClean="0"/>
              <a:t>	</a:t>
            </a:r>
            <a:r>
              <a:rPr lang="fr-FR" i="1" dirty="0" err="1" smtClean="0"/>
              <a:t>where</a:t>
            </a:r>
            <a:r>
              <a:rPr lang="fr-FR" dirty="0" smtClean="0"/>
              <a:t>;</a:t>
            </a:r>
          </a:p>
          <a:p>
            <a:pPr algn="just">
              <a:lnSpc>
                <a:spcPct val="150000"/>
              </a:lnSpc>
            </a:pPr>
            <a:r>
              <a:rPr lang="fr-FR" dirty="0" smtClean="0"/>
              <a:t>Cet ordre comporte deux parties:</a:t>
            </a:r>
          </a:p>
          <a:p>
            <a:pPr lvl="1" algn="just">
              <a:lnSpc>
                <a:spcPct val="150000"/>
              </a:lnSpc>
            </a:pPr>
            <a:r>
              <a:rPr lang="fr-FR" dirty="0" smtClean="0"/>
              <a:t>La clause </a:t>
            </a:r>
            <a:r>
              <a:rPr lang="fr-FR" b="1" i="1" dirty="0" smtClean="0">
                <a:effectLst>
                  <a:outerShdw blurRad="38100" dist="38100" dir="2700000" algn="tl">
                    <a:srgbClr val="000000">
                      <a:alpha val="43137"/>
                    </a:srgbClr>
                  </a:outerShdw>
                </a:effectLst>
              </a:rPr>
              <a:t>SELECT</a:t>
            </a:r>
            <a:r>
              <a:rPr lang="fr-FR" dirty="0" smtClean="0"/>
              <a:t> qui spécifie les colonnes à sélectionner.</a:t>
            </a:r>
          </a:p>
          <a:p>
            <a:pPr lvl="1" algn="just">
              <a:lnSpc>
                <a:spcPct val="150000"/>
              </a:lnSpc>
            </a:pPr>
            <a:r>
              <a:rPr lang="fr-FR" dirty="0" smtClean="0"/>
              <a:t>La clause </a:t>
            </a:r>
            <a:r>
              <a:rPr lang="fr-FR" b="1" i="1" dirty="0" smtClean="0">
                <a:effectLst>
                  <a:outerShdw blurRad="38100" dist="38100" dir="2700000" algn="tl">
                    <a:srgbClr val="000000">
                      <a:alpha val="43137"/>
                    </a:srgbClr>
                  </a:outerShdw>
                </a:effectLst>
              </a:rPr>
              <a:t>FROM</a:t>
            </a:r>
            <a:r>
              <a:rPr lang="fr-FR" dirty="0" smtClean="0"/>
              <a:t> qui spécifie la table où sont situées les colonnes indiquées dans la clause SELECT.</a:t>
            </a:r>
          </a:p>
          <a:p>
            <a:pPr algn="just">
              <a:lnSpc>
                <a:spcPct val="150000"/>
              </a:lnSpc>
            </a:pPr>
            <a:endParaRPr lang="fr-FR" dirty="0"/>
          </a:p>
        </p:txBody>
      </p:sp>
      <p:sp>
        <p:nvSpPr>
          <p:cNvPr id="3" name="Titre 2"/>
          <p:cNvSpPr>
            <a:spLocks noGrp="1"/>
          </p:cNvSpPr>
          <p:nvPr>
            <p:ph type="title"/>
          </p:nvPr>
        </p:nvSpPr>
        <p:spPr/>
        <p:txBody>
          <a:bodyPr/>
          <a:lstStyle/>
          <a:p>
            <a:r>
              <a:rPr lang="fr-FR" dirty="0" smtClean="0"/>
              <a:t>Ordre </a:t>
            </a:r>
            <a:r>
              <a:rPr lang="fr-FR" dirty="0" smtClean="0">
                <a:solidFill>
                  <a:srgbClr val="FF0000"/>
                </a:solidFill>
              </a:rPr>
              <a:t>SELECT</a:t>
            </a:r>
            <a:endParaRPr lang="fr-F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ox(in)">
                                      <p:cBhvr>
                                        <p:cTn id="15" dur="500"/>
                                        <p:tgtEl>
                                          <p:spTgt spid="2">
                                            <p:txEl>
                                              <p:pRg st="1" end="1"/>
                                            </p:txEl>
                                          </p:spTgt>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box(in)">
                                      <p:cBhvr>
                                        <p:cTn id="18" dur="500"/>
                                        <p:tgtEl>
                                          <p:spTgt spid="2">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Effect transition="in" filter="box(in)">
                                      <p:cBhvr>
                                        <p:cTn id="23" dur="500"/>
                                        <p:tgtEl>
                                          <p:spTgt spid="2">
                                            <p:txEl>
                                              <p:pRg st="3" end="3"/>
                                            </p:txEl>
                                          </p:spTgt>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2">
                                            <p:txEl>
                                              <p:pRg st="4" end="4"/>
                                            </p:txEl>
                                          </p:spTgt>
                                        </p:tgtEl>
                                        <p:attrNameLst>
                                          <p:attrName>style.visibility</p:attrName>
                                        </p:attrNameLst>
                                      </p:cBhvr>
                                      <p:to>
                                        <p:strVal val="visible"/>
                                      </p:to>
                                    </p:set>
                                    <p:animEffect transition="in" filter="box(in)">
                                      <p:cBhvr>
                                        <p:cTn id="26" dur="500"/>
                                        <p:tgtEl>
                                          <p:spTgt spid="2">
                                            <p:txEl>
                                              <p:pRg st="4" end="4"/>
                                            </p:txEl>
                                          </p:spTgt>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Effect transition="in" filter="box(in)">
                                      <p:cBhvr>
                                        <p:cTn id="29"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428604"/>
            <a:ext cx="8229600" cy="5643602"/>
          </a:xfrm>
        </p:spPr>
        <p:txBody>
          <a:bodyPr>
            <a:normAutofit fontScale="92500" lnSpcReduction="10000"/>
          </a:bodyPr>
          <a:lstStyle/>
          <a:p>
            <a:pPr algn="just">
              <a:lnSpc>
                <a:spcPct val="150000"/>
              </a:lnSpc>
            </a:pPr>
            <a:r>
              <a:rPr lang="fr-FR" dirty="0" smtClean="0"/>
              <a:t>L’ordre </a:t>
            </a:r>
            <a:r>
              <a:rPr lang="fr-FR" b="1" dirty="0" smtClean="0">
                <a:solidFill>
                  <a:schemeClr val="accent2"/>
                </a:solidFill>
                <a:effectLst>
                  <a:outerShdw blurRad="38100" dist="38100" dir="2700000" algn="tl">
                    <a:srgbClr val="000000">
                      <a:alpha val="43137"/>
                    </a:srgbClr>
                  </a:outerShdw>
                </a:effectLst>
              </a:rPr>
              <a:t>SELECT</a:t>
            </a:r>
            <a:r>
              <a:rPr lang="fr-FR" dirty="0" smtClean="0"/>
              <a:t> possède trois capacités</a:t>
            </a:r>
          </a:p>
          <a:p>
            <a:pPr lvl="1" algn="just">
              <a:lnSpc>
                <a:spcPct val="150000"/>
              </a:lnSpc>
            </a:pPr>
            <a:r>
              <a:rPr lang="fr-FR" b="1" dirty="0" smtClean="0"/>
              <a:t>Sélection : </a:t>
            </a:r>
            <a:r>
              <a:rPr lang="fr-FR" dirty="0" smtClean="0"/>
              <a:t>sélection d’une ou plusieurs ligne(s).</a:t>
            </a:r>
            <a:endParaRPr lang="fr-FR" i="1" dirty="0" smtClean="0"/>
          </a:p>
          <a:p>
            <a:pPr lvl="1" algn="just">
              <a:lnSpc>
                <a:spcPct val="150000"/>
              </a:lnSpc>
            </a:pPr>
            <a:r>
              <a:rPr lang="fr-FR" b="1" dirty="0" smtClean="0"/>
              <a:t>Projection :</a:t>
            </a:r>
            <a:r>
              <a:rPr lang="fr-FR" dirty="0" smtClean="0"/>
              <a:t> sélection d’une ou plusieurs colonne(s).</a:t>
            </a:r>
          </a:p>
          <a:p>
            <a:pPr lvl="1" algn="just">
              <a:lnSpc>
                <a:spcPct val="150000"/>
              </a:lnSpc>
            </a:pPr>
            <a:r>
              <a:rPr lang="fr-FR" b="1" dirty="0" smtClean="0"/>
              <a:t>Jointure</a:t>
            </a:r>
            <a:r>
              <a:rPr lang="fr-FR" dirty="0" smtClean="0"/>
              <a:t> : sélection de deux colonnes dans deux tables différentes, créant ainsi une relation entre les données des deux colonnes.</a:t>
            </a:r>
          </a:p>
          <a:p>
            <a:pPr algn="just">
              <a:lnSpc>
                <a:spcPct val="150000"/>
              </a:lnSpc>
            </a:pPr>
            <a:r>
              <a:rPr lang="fr-FR" sz="2400" dirty="0" smtClean="0"/>
              <a:t>Pour exécuter une requête SQL il faut la terminer par le caractère point-virgule.</a:t>
            </a:r>
          </a:p>
          <a:p>
            <a:pPr algn="just">
              <a:lnSpc>
                <a:spcPct val="150000"/>
              </a:lnSpc>
            </a:pPr>
            <a:r>
              <a:rPr lang="fr-FR" sz="2400" dirty="0" smtClean="0"/>
              <a:t>Mettre chaque clause sur des lignes différentes et noter les mots réservés en majuscule et les autres en minuscule.</a:t>
            </a:r>
            <a:endParaRPr lang="fr-FR" dirty="0" smtClean="0"/>
          </a:p>
          <a:p>
            <a:pPr algn="just">
              <a:lnSpc>
                <a:spcPct val="150000"/>
              </a:lnSpc>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Horizontal)">
                                      <p:cBhvr>
                                        <p:cTn id="7" dur="500"/>
                                        <p:tgtEl>
                                          <p:spTgt spid="2">
                                            <p:txEl>
                                              <p:pRg st="0" end="0"/>
                                            </p:txEl>
                                          </p:spTgt>
                                        </p:tgtEl>
                                      </p:cBhvr>
                                    </p:animEffect>
                                  </p:childTnLst>
                                </p:cTn>
                              </p:par>
                              <p:par>
                                <p:cTn id="8" presetID="16" presetClass="entr" presetSubtype="26"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Horizontal)">
                                      <p:cBhvr>
                                        <p:cTn id="10" dur="500"/>
                                        <p:tgtEl>
                                          <p:spTgt spid="2">
                                            <p:txEl>
                                              <p:pRg st="1" end="1"/>
                                            </p:txEl>
                                          </p:spTgt>
                                        </p:tgtEl>
                                      </p:cBhvr>
                                    </p:animEffect>
                                  </p:childTnLst>
                                </p:cTn>
                              </p:par>
                              <p:par>
                                <p:cTn id="11" presetID="16" presetClass="entr" presetSubtype="26"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arn(inHorizontal)">
                                      <p:cBhvr>
                                        <p:cTn id="13" dur="500"/>
                                        <p:tgtEl>
                                          <p:spTgt spid="2">
                                            <p:txEl>
                                              <p:pRg st="2" end="2"/>
                                            </p:txEl>
                                          </p:spTgt>
                                        </p:tgtEl>
                                      </p:cBhvr>
                                    </p:animEffect>
                                  </p:childTnLst>
                                </p:cTn>
                              </p:par>
                              <p:par>
                                <p:cTn id="14" presetID="16" presetClass="entr" presetSubtype="26" fill="hold" grpId="0"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arn(inHorizontal)">
                                      <p:cBhvr>
                                        <p:cTn id="16" dur="500"/>
                                        <p:tgtEl>
                                          <p:spTgt spid="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6"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Effect transition="in" filter="barn(inHorizontal)">
                                      <p:cBhvr>
                                        <p:cTn id="21" dur="500"/>
                                        <p:tgtEl>
                                          <p:spTgt spid="2">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6" fill="hold" grpId="0" nodeType="clickEffect">
                                  <p:stCondLst>
                                    <p:cond delay="0"/>
                                  </p:stCondLst>
                                  <p:childTnLst>
                                    <p:set>
                                      <p:cBhvr>
                                        <p:cTn id="25" dur="1" fill="hold">
                                          <p:stCondLst>
                                            <p:cond delay="0"/>
                                          </p:stCondLst>
                                        </p:cTn>
                                        <p:tgtEl>
                                          <p:spTgt spid="2">
                                            <p:txEl>
                                              <p:pRg st="5" end="5"/>
                                            </p:txEl>
                                          </p:spTgt>
                                        </p:tgtEl>
                                        <p:attrNameLst>
                                          <p:attrName>style.visibility</p:attrName>
                                        </p:attrNameLst>
                                      </p:cBhvr>
                                      <p:to>
                                        <p:strVal val="visible"/>
                                      </p:to>
                                    </p:set>
                                    <p:animEffect transition="in" filter="barn(inHorizontal)">
                                      <p:cBhvr>
                                        <p:cTn id="26"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2500306"/>
            <a:ext cx="8429684" cy="3500462"/>
          </a:xfrm>
        </p:spPr>
        <p:txBody>
          <a:bodyPr>
            <a:normAutofit fontScale="92500"/>
          </a:bodyPr>
          <a:lstStyle/>
          <a:p>
            <a:pPr>
              <a:lnSpc>
                <a:spcPct val="150000"/>
              </a:lnSpc>
            </a:pPr>
            <a:r>
              <a:rPr lang="fr-FR" sz="2200" b="1" dirty="0" smtClean="0">
                <a:solidFill>
                  <a:srgbClr val="FF0000"/>
                </a:solidFill>
              </a:rPr>
              <a:t>SELECT</a:t>
            </a:r>
            <a:r>
              <a:rPr lang="fr-FR" sz="2200" b="1" dirty="0" smtClean="0"/>
              <a:t>	lister une ou plusieurs colonne(s)</a:t>
            </a:r>
          </a:p>
          <a:p>
            <a:pPr>
              <a:lnSpc>
                <a:spcPct val="150000"/>
              </a:lnSpc>
            </a:pPr>
            <a:r>
              <a:rPr lang="fr-FR" sz="2200" b="1" dirty="0" smtClean="0">
                <a:solidFill>
                  <a:srgbClr val="FF0000"/>
                </a:solidFill>
              </a:rPr>
              <a:t>*</a:t>
            </a:r>
            <a:r>
              <a:rPr lang="fr-FR" sz="2200" b="1" dirty="0" smtClean="0"/>
              <a:t>		Sélectionner toutes les colonnes</a:t>
            </a:r>
          </a:p>
          <a:p>
            <a:pPr>
              <a:lnSpc>
                <a:spcPct val="150000"/>
              </a:lnSpc>
            </a:pPr>
            <a:r>
              <a:rPr lang="fr-FR" sz="2200" b="1" dirty="0" smtClean="0">
                <a:solidFill>
                  <a:srgbClr val="FF0000"/>
                </a:solidFill>
              </a:rPr>
              <a:t>DISTINCT</a:t>
            </a:r>
            <a:r>
              <a:rPr lang="fr-FR" sz="2200" b="1" dirty="0" smtClean="0"/>
              <a:t>	Supprimer les doublons</a:t>
            </a:r>
          </a:p>
          <a:p>
            <a:pPr>
              <a:lnSpc>
                <a:spcPct val="150000"/>
              </a:lnSpc>
            </a:pPr>
            <a:r>
              <a:rPr lang="fr-FR" sz="2200" b="1" dirty="0" err="1" smtClean="0">
                <a:solidFill>
                  <a:srgbClr val="FF0000"/>
                </a:solidFill>
              </a:rPr>
              <a:t>column</a:t>
            </a:r>
            <a:r>
              <a:rPr lang="fr-FR" sz="2200" b="1" dirty="0" smtClean="0">
                <a:solidFill>
                  <a:srgbClr val="FF0000"/>
                </a:solidFill>
              </a:rPr>
              <a:t>|expression</a:t>
            </a:r>
            <a:r>
              <a:rPr lang="fr-FR" sz="2200" b="1" dirty="0" smtClean="0"/>
              <a:t>	  Préciser les noms de colonnes</a:t>
            </a:r>
          </a:p>
          <a:p>
            <a:pPr>
              <a:lnSpc>
                <a:spcPct val="150000"/>
              </a:lnSpc>
            </a:pPr>
            <a:r>
              <a:rPr lang="fr-FR" sz="2200" b="1" dirty="0" smtClean="0">
                <a:solidFill>
                  <a:srgbClr val="FF0000"/>
                </a:solidFill>
              </a:rPr>
              <a:t>Alias</a:t>
            </a:r>
            <a:r>
              <a:rPr lang="fr-FR" sz="2200" b="1" dirty="0" smtClean="0"/>
              <a:t>		  Attribuer les entêtes aux colonnes</a:t>
            </a:r>
          </a:p>
          <a:p>
            <a:pPr>
              <a:lnSpc>
                <a:spcPct val="150000"/>
              </a:lnSpc>
            </a:pPr>
            <a:r>
              <a:rPr lang="fr-FR" sz="2200" b="1" dirty="0" smtClean="0">
                <a:solidFill>
                  <a:srgbClr val="FF0000"/>
                </a:solidFill>
              </a:rPr>
              <a:t>FROM table</a:t>
            </a:r>
            <a:r>
              <a:rPr lang="fr-FR" sz="2200" b="1" dirty="0" smtClean="0"/>
              <a:t>		  Spécifier la table qui contient les colonnes</a:t>
            </a:r>
            <a:endParaRPr lang="fr-FR" sz="2200" b="1" dirty="0"/>
          </a:p>
        </p:txBody>
      </p:sp>
      <p:sp>
        <p:nvSpPr>
          <p:cNvPr id="4" name="Titre 2"/>
          <p:cNvSpPr>
            <a:spLocks noGrp="1"/>
          </p:cNvSpPr>
          <p:nvPr>
            <p:ph type="title"/>
          </p:nvPr>
        </p:nvSpPr>
        <p:spPr>
          <a:xfrm>
            <a:off x="357158" y="142852"/>
            <a:ext cx="8229600" cy="857256"/>
          </a:xfrm>
        </p:spPr>
        <p:txBody>
          <a:bodyPr>
            <a:normAutofit/>
          </a:bodyPr>
          <a:lstStyle/>
          <a:p>
            <a:r>
              <a:rPr lang="fr-FR" sz="3600" dirty="0" smtClean="0"/>
              <a:t>Ordre SELECT élémentaire</a:t>
            </a:r>
            <a:endParaRPr lang="fr-FR" sz="3600" dirty="0"/>
          </a:p>
        </p:txBody>
      </p:sp>
      <p:sp>
        <p:nvSpPr>
          <p:cNvPr id="5" name="Rectangle 4"/>
          <p:cNvSpPr>
            <a:spLocks noChangeArrowheads="1"/>
          </p:cNvSpPr>
          <p:nvPr/>
        </p:nvSpPr>
        <p:spPr bwMode="blackWhite">
          <a:xfrm>
            <a:off x="714348" y="1214422"/>
            <a:ext cx="7572428" cy="923925"/>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1200150" algn="l"/>
              </a:tabLst>
            </a:pPr>
            <a:r>
              <a:rPr lang="fr-FR" sz="1800" b="1" dirty="0">
                <a:solidFill>
                  <a:srgbClr val="000000"/>
                </a:solidFill>
                <a:latin typeface="Courier New" pitchFamily="49" charset="0"/>
              </a:rPr>
              <a:t>SELECT	[DISTINCT] {*, </a:t>
            </a:r>
            <a:r>
              <a:rPr lang="fr-FR" sz="1800" b="1" i="1" dirty="0" err="1" smtClean="0">
                <a:solidFill>
                  <a:srgbClr val="000000"/>
                </a:solidFill>
                <a:latin typeface="Courier New" pitchFamily="49" charset="0"/>
              </a:rPr>
              <a:t>column</a:t>
            </a:r>
            <a:r>
              <a:rPr lang="fr-FR" sz="1800" b="1" i="1" dirty="0" smtClean="0">
                <a:solidFill>
                  <a:srgbClr val="000000"/>
                </a:solidFill>
                <a:latin typeface="Courier New" pitchFamily="49" charset="0"/>
              </a:rPr>
              <a:t>|expression</a:t>
            </a:r>
            <a:r>
              <a:rPr lang="fr-FR" sz="1800" b="1" dirty="0" smtClean="0">
                <a:solidFill>
                  <a:srgbClr val="000000"/>
                </a:solidFill>
                <a:latin typeface="Courier New" pitchFamily="49" charset="0"/>
              </a:rPr>
              <a:t> </a:t>
            </a:r>
            <a:r>
              <a:rPr lang="fr-FR" sz="1800" b="1" dirty="0">
                <a:solidFill>
                  <a:srgbClr val="000000"/>
                </a:solidFill>
                <a:latin typeface="Courier New" pitchFamily="49" charset="0"/>
              </a:rPr>
              <a:t>[</a:t>
            </a:r>
            <a:r>
              <a:rPr lang="fr-FR" sz="1800" b="1" i="1" dirty="0">
                <a:solidFill>
                  <a:srgbClr val="000000"/>
                </a:solidFill>
                <a:latin typeface="Courier New" pitchFamily="49" charset="0"/>
              </a:rPr>
              <a:t>alias</a:t>
            </a:r>
            <a:r>
              <a:rPr lang="fr-FR" sz="1800" b="1" dirty="0">
                <a:solidFill>
                  <a:srgbClr val="000000"/>
                </a:solidFill>
                <a:latin typeface="Courier New" pitchFamily="49" charset="0"/>
              </a:rPr>
              <a:t>],...}</a:t>
            </a:r>
          </a:p>
          <a:p>
            <a:pPr algn="l">
              <a:lnSpc>
                <a:spcPct val="100000"/>
              </a:lnSpc>
              <a:spcBef>
                <a:spcPct val="0"/>
              </a:spcBef>
              <a:tabLst>
                <a:tab pos="1200150" algn="l"/>
              </a:tabLst>
            </a:pPr>
            <a:r>
              <a:rPr lang="fr-FR" sz="1800" b="1" dirty="0">
                <a:solidFill>
                  <a:srgbClr val="000000"/>
                </a:solidFill>
                <a:latin typeface="Courier New" pitchFamily="49" charset="0"/>
              </a:rPr>
              <a:t>FROM	</a:t>
            </a:r>
            <a:r>
              <a:rPr lang="fr-FR" sz="1800" b="1" i="1" dirty="0">
                <a:solidFill>
                  <a:srgbClr val="000000"/>
                </a:solidFill>
                <a:latin typeface="Courier New" pitchFamily="49" charset="0"/>
              </a:rPr>
              <a:t>table;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 to="" calcmode="lin" valueType="num">
                                      <p:cBhvr>
                                        <p:cTn id="17" dur="1" fill="hold"/>
                                        <p:tgtEl>
                                          <p:spTgt spid="2">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 to="" calcmode="lin" valueType="num">
                                      <p:cBhvr>
                                        <p:cTn id="22" dur="1" fill="hold"/>
                                        <p:tgtEl>
                                          <p:spTgt spid="2">
                                            <p:txEl>
                                              <p:pRg st="1" end="1"/>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 to="" calcmode="lin" valueType="num">
                                      <p:cBhvr>
                                        <p:cTn id="27" dur="1" fill="hold"/>
                                        <p:tgtEl>
                                          <p:spTgt spid="2">
                                            <p:txEl>
                                              <p:pRg st="2" end="2"/>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 to="" calcmode="lin" valueType="num">
                                      <p:cBhvr>
                                        <p:cTn id="32" dur="1" fill="hold"/>
                                        <p:tgtEl>
                                          <p:spTgt spid="2">
                                            <p:txEl>
                                              <p:pRg st="3" end="3"/>
                                            </p:txEl>
                                          </p:spTgt>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 to="" calcmode="lin" valueType="num">
                                      <p:cBhvr>
                                        <p:cTn id="37" dur="1" fill="hold"/>
                                        <p:tgtEl>
                                          <p:spTgt spid="2">
                                            <p:txEl>
                                              <p:pRg st="4" end="4"/>
                                            </p:txEl>
                                          </p:spTgt>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grpId="0"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 to="" calcmode="lin" valueType="num">
                                      <p:cBhvr>
                                        <p:cTn id="42" dur="1" fill="hold"/>
                                        <p:tgtEl>
                                          <p:spTgt spid="2">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600" dirty="0" smtClean="0"/>
              <a:t>Écriture des Ordres SQL</a:t>
            </a:r>
            <a:endParaRPr lang="fr-FR" sz="3600" dirty="0"/>
          </a:p>
        </p:txBody>
      </p:sp>
      <p:sp>
        <p:nvSpPr>
          <p:cNvPr id="5" name="Rectangle 3"/>
          <p:cNvSpPr txBox="1">
            <a:spLocks noChangeArrowheads="1"/>
          </p:cNvSpPr>
          <p:nvPr/>
        </p:nvSpPr>
        <p:spPr>
          <a:xfrm>
            <a:off x="357158" y="1142984"/>
            <a:ext cx="8255000" cy="5159375"/>
          </a:xfrm>
          <a:prstGeom prst="rect">
            <a:avLst/>
          </a:prstGeom>
          <a:noFill/>
          <a:ln/>
        </p:spPr>
        <p:txBody>
          <a:bodyPr vert="horz">
            <a:normAutofit lnSpcReduction="10000"/>
          </a:bodyPr>
          <a:lstStyle/>
          <a:p>
            <a:pPr marL="621792"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Les ordres SQL peuvent être écrits indifféremment en majuscules et/ou minuscules. </a:t>
            </a:r>
          </a:p>
          <a:p>
            <a:pPr marL="621792"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Les ordres SQL peuvent être écrits sur plusieurs lignes. </a:t>
            </a:r>
          </a:p>
          <a:p>
            <a:pPr marL="621792"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Les mots-clés ne doivent pas être abrégés ni scindés sur deux lignes différentes.</a:t>
            </a:r>
          </a:p>
          <a:p>
            <a:pPr marL="621792"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Les clauses sont généralement placées sur des lignes distinctes.</a:t>
            </a:r>
          </a:p>
          <a:p>
            <a:pPr marL="621792"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Les tabulations et indentations permettent une meilleure lisibilité.</a:t>
            </a:r>
            <a:endParaRPr kumimoji="0" lang="fr-FR" sz="23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600" dirty="0" smtClean="0"/>
              <a:t>Sélection des colonnes</a:t>
            </a:r>
            <a:endParaRPr lang="fr-FR" sz="3600" dirty="0"/>
          </a:p>
        </p:txBody>
      </p:sp>
      <p:sp>
        <p:nvSpPr>
          <p:cNvPr id="5" name="Rectangle 3"/>
          <p:cNvSpPr txBox="1">
            <a:spLocks noChangeArrowheads="1"/>
          </p:cNvSpPr>
          <p:nvPr/>
        </p:nvSpPr>
        <p:spPr>
          <a:xfrm>
            <a:off x="285720" y="2357430"/>
            <a:ext cx="8255000" cy="785817"/>
          </a:xfrm>
          <a:prstGeom prst="rect">
            <a:avLst/>
          </a:prstGeom>
          <a:noFill/>
          <a:ln/>
        </p:spPr>
        <p:txBody>
          <a:bodyPr vert="horz">
            <a:normAutofit/>
          </a:bodyPr>
          <a:lstStyle/>
          <a:p>
            <a:pPr marL="621792" marR="0" lvl="1" indent="-228600" algn="just" defTabSz="914400" rtl="0" eaLnBrk="1" fontAlgn="auto" latinLnBrk="0" hangingPunct="1">
              <a:spcBef>
                <a:spcPts val="324"/>
              </a:spcBef>
              <a:spcAft>
                <a:spcPts val="0"/>
              </a:spcAft>
              <a:buClr>
                <a:schemeClr val="accent1"/>
              </a:buClr>
              <a:buSzTx/>
              <a:buFont typeface="Verdana"/>
              <a:buChar char="◦"/>
              <a:tabLst/>
              <a:defRPr/>
            </a:pPr>
            <a:r>
              <a:rPr kumimoji="0" lang="fr-FR" sz="2200" b="0" u="none" strike="noStrike" kern="1200" cap="none" spc="0" normalizeH="0" baseline="0" noProof="0" dirty="0" smtClean="0">
                <a:ln>
                  <a:noFill/>
                </a:ln>
                <a:solidFill>
                  <a:schemeClr val="tx1"/>
                </a:solidFill>
                <a:effectLst/>
                <a:uLnTx/>
                <a:uFillTx/>
                <a:latin typeface="+mn-lt"/>
                <a:ea typeface="+mn-ea"/>
                <a:cs typeface="+mn-cs"/>
              </a:rPr>
              <a:t>On sélectionne et affiche toutes les colonnes de la table service.</a:t>
            </a:r>
            <a:endParaRPr kumimoji="0" lang="fr-FR" sz="2200" b="0" u="none" strike="noStrike" kern="1200" cap="none" spc="0" normalizeH="0" baseline="0" noProof="0" dirty="0">
              <a:ln>
                <a:noFill/>
              </a:ln>
              <a:solidFill>
                <a:schemeClr val="tx1"/>
              </a:solidFill>
              <a:effectLst/>
              <a:uLnTx/>
              <a:uFillTx/>
              <a:latin typeface="+mn-lt"/>
              <a:ea typeface="+mn-ea"/>
              <a:cs typeface="+mn-cs"/>
            </a:endParaRPr>
          </a:p>
        </p:txBody>
      </p:sp>
      <p:sp>
        <p:nvSpPr>
          <p:cNvPr id="4" name="Rectangle 9"/>
          <p:cNvSpPr>
            <a:spLocks noChangeArrowheads="1"/>
          </p:cNvSpPr>
          <p:nvPr/>
        </p:nvSpPr>
        <p:spPr bwMode="blackWhite">
          <a:xfrm>
            <a:off x="785786" y="1214422"/>
            <a:ext cx="7278687" cy="847725"/>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 pos="1658938"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 *</a:t>
            </a:r>
          </a:p>
          <a:p>
            <a:pPr algn="l">
              <a:lnSpc>
                <a:spcPct val="150000"/>
              </a:lnSpc>
              <a:spcBef>
                <a:spcPct val="0"/>
              </a:spcBef>
              <a:tabLst>
                <a:tab pos="1200150" algn="l"/>
                <a:tab pos="1658938"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 	</a:t>
            </a:r>
            <a:r>
              <a:rPr lang="fr-FR" sz="2000" b="1" dirty="0" smtClean="0">
                <a:latin typeface="Courier New" pitchFamily="49" charset="0"/>
              </a:rPr>
              <a:t>service</a:t>
            </a:r>
            <a:r>
              <a:rPr lang="fr-FR" sz="2000" b="1" dirty="0" smtClean="0">
                <a:solidFill>
                  <a:srgbClr val="FF0000"/>
                </a:solidFill>
                <a:latin typeface="Courier New" pitchFamily="49" charset="0"/>
              </a:rPr>
              <a:t>;</a:t>
            </a:r>
            <a:endParaRPr lang="fr-FR" sz="2000" b="1" dirty="0">
              <a:solidFill>
                <a:srgbClr val="FF0000"/>
              </a:solidFill>
              <a:latin typeface="Courier New" pitchFamily="49" charset="0"/>
            </a:endParaRPr>
          </a:p>
        </p:txBody>
      </p:sp>
      <p:sp>
        <p:nvSpPr>
          <p:cNvPr id="6" name="Rectangle 9"/>
          <p:cNvSpPr>
            <a:spLocks noChangeArrowheads="1"/>
          </p:cNvSpPr>
          <p:nvPr/>
        </p:nvSpPr>
        <p:spPr bwMode="blackWhite">
          <a:xfrm>
            <a:off x="785786" y="3429000"/>
            <a:ext cx="7278687" cy="847725"/>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 pos="1658938"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 </a:t>
            </a:r>
            <a:r>
              <a:rPr lang="fr-FR" sz="2000" b="1" dirty="0" err="1" smtClean="0">
                <a:latin typeface="Courier New" pitchFamily="49" charset="0"/>
              </a:rPr>
              <a:t>numserv,nomserv</a:t>
            </a:r>
            <a:endParaRPr lang="fr-FR" sz="2000" b="1" dirty="0">
              <a:latin typeface="Courier New" pitchFamily="49" charset="0"/>
            </a:endParaRPr>
          </a:p>
          <a:p>
            <a:pPr algn="l">
              <a:lnSpc>
                <a:spcPct val="150000"/>
              </a:lnSpc>
              <a:spcBef>
                <a:spcPct val="0"/>
              </a:spcBef>
              <a:tabLst>
                <a:tab pos="1200150" algn="l"/>
                <a:tab pos="1658938"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 	</a:t>
            </a:r>
            <a:r>
              <a:rPr lang="fr-FR" sz="2000" b="1" dirty="0" smtClean="0">
                <a:latin typeface="Courier New" pitchFamily="49" charset="0"/>
              </a:rPr>
              <a:t>service</a:t>
            </a:r>
            <a:r>
              <a:rPr lang="fr-FR" sz="2000" b="1" dirty="0" smtClean="0">
                <a:solidFill>
                  <a:srgbClr val="FF0000"/>
                </a:solidFill>
                <a:latin typeface="Courier New" pitchFamily="49" charset="0"/>
              </a:rPr>
              <a:t>;</a:t>
            </a:r>
            <a:endParaRPr lang="fr-FR" sz="2000" b="1" dirty="0">
              <a:solidFill>
                <a:srgbClr val="FF0000"/>
              </a:solidFill>
              <a:latin typeface="Courier New" pitchFamily="49" charset="0"/>
            </a:endParaRPr>
          </a:p>
        </p:txBody>
      </p:sp>
      <p:sp>
        <p:nvSpPr>
          <p:cNvPr id="7" name="Rectangle 3"/>
          <p:cNvSpPr txBox="1">
            <a:spLocks noChangeArrowheads="1"/>
          </p:cNvSpPr>
          <p:nvPr/>
        </p:nvSpPr>
        <p:spPr>
          <a:xfrm>
            <a:off x="357158" y="4643446"/>
            <a:ext cx="8255000" cy="785817"/>
          </a:xfrm>
          <a:prstGeom prst="rect">
            <a:avLst/>
          </a:prstGeom>
          <a:noFill/>
          <a:ln/>
        </p:spPr>
        <p:txBody>
          <a:bodyPr vert="horz">
            <a:normAutofit/>
          </a:bodyPr>
          <a:lstStyle/>
          <a:p>
            <a:pPr marL="621792" marR="0" lvl="1" indent="-228600" algn="just" defTabSz="914400" rtl="0" eaLnBrk="1" fontAlgn="auto" latinLnBrk="0" hangingPunct="1">
              <a:spcBef>
                <a:spcPts val="324"/>
              </a:spcBef>
              <a:spcAft>
                <a:spcPts val="0"/>
              </a:spcAft>
              <a:buClr>
                <a:schemeClr val="accent1"/>
              </a:buClr>
              <a:buSzTx/>
              <a:buFont typeface="Verdana"/>
              <a:buChar char="◦"/>
              <a:tabLst/>
              <a:defRPr/>
            </a:pPr>
            <a:r>
              <a:rPr kumimoji="0" lang="fr-FR" sz="2200" b="0" i="0" u="none" strike="noStrike" kern="1200" cap="none" spc="0" normalizeH="0" baseline="0" noProof="0" dirty="0" smtClean="0">
                <a:ln>
                  <a:noFill/>
                </a:ln>
                <a:solidFill>
                  <a:schemeClr val="tx1"/>
                </a:solidFill>
                <a:effectLst/>
                <a:uLnTx/>
                <a:uFillTx/>
                <a:latin typeface="+mn-lt"/>
                <a:ea typeface="+mn-ea"/>
                <a:cs typeface="+mn-cs"/>
              </a:rPr>
              <a:t>Seulement les colonnes </a:t>
            </a:r>
            <a:r>
              <a:rPr kumimoji="0" lang="fr-FR" sz="2200" b="0" i="0" u="none" strike="noStrike" kern="1200" cap="none" spc="0" normalizeH="0" baseline="0" noProof="0" dirty="0" err="1" smtClean="0">
                <a:ln>
                  <a:noFill/>
                </a:ln>
                <a:solidFill>
                  <a:srgbClr val="FF0000"/>
                </a:solidFill>
                <a:effectLst/>
                <a:uLnTx/>
                <a:uFillTx/>
                <a:latin typeface="+mn-lt"/>
                <a:ea typeface="+mn-ea"/>
                <a:cs typeface="+mn-cs"/>
              </a:rPr>
              <a:t>numserv</a:t>
            </a:r>
            <a:r>
              <a:rPr kumimoji="0" lang="fr-FR" sz="2200" b="0" i="0" u="none" strike="noStrike" kern="1200" cap="none" spc="0" normalizeH="0" noProof="0" dirty="0" smtClean="0">
                <a:ln>
                  <a:noFill/>
                </a:ln>
                <a:solidFill>
                  <a:schemeClr val="tx1"/>
                </a:solidFill>
                <a:effectLst/>
                <a:uLnTx/>
                <a:uFillTx/>
                <a:latin typeface="+mn-lt"/>
                <a:ea typeface="+mn-ea"/>
                <a:cs typeface="+mn-cs"/>
              </a:rPr>
              <a:t> et </a:t>
            </a:r>
            <a:r>
              <a:rPr kumimoji="0" lang="fr-FR" sz="2200" b="0" i="0" u="none" strike="noStrike" kern="1200" cap="none" spc="0" normalizeH="0" noProof="0" dirty="0" err="1" smtClean="0">
                <a:ln>
                  <a:noFill/>
                </a:ln>
                <a:solidFill>
                  <a:srgbClr val="FF0000"/>
                </a:solidFill>
                <a:effectLst/>
                <a:uLnTx/>
                <a:uFillTx/>
                <a:latin typeface="+mn-lt"/>
                <a:ea typeface="+mn-ea"/>
                <a:cs typeface="+mn-cs"/>
              </a:rPr>
              <a:t>nomserv</a:t>
            </a:r>
            <a:r>
              <a:rPr kumimoji="0" lang="fr-FR" sz="2200" b="0" i="0" u="none" strike="noStrike" kern="1200" cap="none" spc="0" normalizeH="0" noProof="0" dirty="0" smtClean="0">
                <a:ln>
                  <a:noFill/>
                </a:ln>
                <a:solidFill>
                  <a:schemeClr val="tx1"/>
                </a:solidFill>
                <a:effectLst/>
                <a:uLnTx/>
                <a:uFillTx/>
                <a:latin typeface="+mn-lt"/>
                <a:ea typeface="+mn-ea"/>
                <a:cs typeface="+mn-cs"/>
              </a:rPr>
              <a:t> sont sélectionnées et affichées. </a:t>
            </a:r>
            <a:endParaRPr kumimoji="0" lang="fr-FR" sz="2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 to="" calcmode="lin" valueType="num">
                                      <p:cBhvr>
                                        <p:cTn id="22" dur="1" fill="hold"/>
                                        <p:tgtEl>
                                          <p:spTgt spid="6"/>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heckerboard(across)">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4" grpId="0" animBg="1"/>
      <p:bldP spid="6" grpId="0" animBg="1"/>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600" dirty="0" smtClean="0"/>
              <a:t>Les expressions arithmétiques</a:t>
            </a:r>
            <a:endParaRPr lang="fr-FR" sz="3600" dirty="0"/>
          </a:p>
        </p:txBody>
      </p:sp>
      <p:sp>
        <p:nvSpPr>
          <p:cNvPr id="5" name="Rectangle 3"/>
          <p:cNvSpPr txBox="1">
            <a:spLocks noChangeArrowheads="1"/>
          </p:cNvSpPr>
          <p:nvPr/>
        </p:nvSpPr>
        <p:spPr>
          <a:xfrm>
            <a:off x="642910" y="1357298"/>
            <a:ext cx="8255000" cy="785817"/>
          </a:xfrm>
          <a:prstGeom prst="rect">
            <a:avLst/>
          </a:prstGeom>
          <a:noFill/>
          <a:ln/>
        </p:spPr>
        <p:txBody>
          <a:bodyPr vert="horz">
            <a:normAutofit/>
          </a:bodyPr>
          <a:lstStyle/>
          <a:p>
            <a:pPr algn="just"/>
            <a:r>
              <a:rPr lang="fr-FR" sz="2000" b="1" dirty="0" smtClean="0"/>
              <a:t>Possibilité de créer des expressions avec des données de type </a:t>
            </a:r>
            <a:r>
              <a:rPr lang="fr-FR" sz="2000" b="1" dirty="0" smtClean="0">
                <a:solidFill>
                  <a:srgbClr val="FF0000"/>
                </a:solidFill>
              </a:rPr>
              <a:t>NUMBER</a:t>
            </a:r>
            <a:r>
              <a:rPr lang="fr-FR" sz="2000" b="1" dirty="0" smtClean="0"/>
              <a:t> et </a:t>
            </a:r>
            <a:r>
              <a:rPr lang="fr-FR" sz="2000" b="1" dirty="0" smtClean="0">
                <a:solidFill>
                  <a:srgbClr val="FF0000"/>
                </a:solidFill>
              </a:rPr>
              <a:t>DATE</a:t>
            </a:r>
            <a:r>
              <a:rPr lang="fr-FR" sz="2000" b="1" dirty="0" smtClean="0"/>
              <a:t> au moyen d’opérateurs arithmétiques</a:t>
            </a:r>
            <a:endParaRPr lang="fr-FR" sz="2000" b="1" dirty="0"/>
          </a:p>
        </p:txBody>
      </p:sp>
      <p:grpSp>
        <p:nvGrpSpPr>
          <p:cNvPr id="16" name="Group 4"/>
          <p:cNvGrpSpPr>
            <a:grpSpLocks/>
          </p:cNvGrpSpPr>
          <p:nvPr/>
        </p:nvGrpSpPr>
        <p:grpSpPr bwMode="auto">
          <a:xfrm>
            <a:off x="1928794" y="2428868"/>
            <a:ext cx="5245100" cy="1754188"/>
            <a:chOff x="1232" y="1831"/>
            <a:chExt cx="3304" cy="1105"/>
          </a:xfrm>
        </p:grpSpPr>
        <p:sp>
          <p:nvSpPr>
            <p:cNvPr id="17" name="Rectangle 5"/>
            <p:cNvSpPr>
              <a:spLocks noChangeArrowheads="1"/>
            </p:cNvSpPr>
            <p:nvPr/>
          </p:nvSpPr>
          <p:spPr bwMode="blackWhite">
            <a:xfrm>
              <a:off x="1232" y="1831"/>
              <a:ext cx="825" cy="1105"/>
            </a:xfrm>
            <a:prstGeom prst="rect">
              <a:avLst/>
            </a:prstGeom>
            <a:solidFill>
              <a:srgbClr val="FFCC99"/>
            </a:solidFill>
            <a:ln w="25400">
              <a:solidFill>
                <a:srgbClr val="000000"/>
              </a:solidFill>
              <a:miter lim="800000"/>
              <a:headEnd/>
              <a:tailEnd/>
            </a:ln>
            <a:effectLst/>
          </p:spPr>
          <p:txBody>
            <a:bodyPr lIns="92075" tIns="46038" rIns="92075" bIns="46038">
              <a:spAutoFit/>
            </a:bodyPr>
            <a:lstStyle/>
            <a:p>
              <a:pPr algn="l"/>
              <a:r>
                <a:rPr lang="fr-FR" sz="1800" b="1" dirty="0">
                  <a:solidFill>
                    <a:srgbClr val="FF0000"/>
                  </a:solidFill>
                  <a:latin typeface="Arial" pitchFamily="34" charset="0"/>
                </a:rPr>
                <a:t>Opérateur</a:t>
              </a:r>
            </a:p>
            <a:p>
              <a:endParaRPr lang="fr-FR" sz="1800" b="1" dirty="0" smtClean="0">
                <a:solidFill>
                  <a:srgbClr val="000000"/>
                </a:solidFill>
                <a:latin typeface="Arial" pitchFamily="34" charset="0"/>
              </a:endParaRPr>
            </a:p>
            <a:p>
              <a:pPr algn="ctr"/>
              <a:r>
                <a:rPr lang="fr-FR" sz="1800" b="1" dirty="0" smtClean="0">
                  <a:solidFill>
                    <a:srgbClr val="000000"/>
                  </a:solidFill>
                  <a:latin typeface="Arial" pitchFamily="34" charset="0"/>
                </a:rPr>
                <a:t>+</a:t>
              </a:r>
              <a:endParaRPr lang="fr-FR" sz="1800" b="1" dirty="0">
                <a:solidFill>
                  <a:srgbClr val="000000"/>
                </a:solidFill>
                <a:latin typeface="Arial" pitchFamily="34" charset="0"/>
              </a:endParaRPr>
            </a:p>
            <a:p>
              <a:pPr algn="ctr"/>
              <a:r>
                <a:rPr lang="fr-FR" sz="1800" b="1" dirty="0" smtClean="0">
                  <a:solidFill>
                    <a:srgbClr val="000000"/>
                  </a:solidFill>
                  <a:latin typeface="Arial" pitchFamily="34" charset="0"/>
                </a:rPr>
                <a:t>-</a:t>
              </a:r>
              <a:endParaRPr lang="fr-FR" sz="1800" b="1" dirty="0">
                <a:solidFill>
                  <a:srgbClr val="000000"/>
                </a:solidFill>
                <a:latin typeface="Arial" pitchFamily="34" charset="0"/>
              </a:endParaRPr>
            </a:p>
            <a:p>
              <a:pPr algn="ctr"/>
              <a:r>
                <a:rPr lang="fr-FR" sz="1800" b="1" dirty="0">
                  <a:solidFill>
                    <a:srgbClr val="000000"/>
                  </a:solidFill>
                  <a:latin typeface="Arial" pitchFamily="34" charset="0"/>
                </a:rPr>
                <a:t>*</a:t>
              </a:r>
            </a:p>
            <a:p>
              <a:pPr algn="ctr"/>
              <a:r>
                <a:rPr lang="fr-FR" sz="1800" b="1" dirty="0">
                  <a:solidFill>
                    <a:srgbClr val="000000"/>
                  </a:solidFill>
                  <a:latin typeface="Arial" pitchFamily="34" charset="0"/>
                </a:rPr>
                <a:t>      /       	</a:t>
              </a:r>
            </a:p>
          </p:txBody>
        </p:sp>
        <p:sp>
          <p:nvSpPr>
            <p:cNvPr id="18" name="Rectangle 6"/>
            <p:cNvSpPr>
              <a:spLocks noChangeArrowheads="1"/>
            </p:cNvSpPr>
            <p:nvPr/>
          </p:nvSpPr>
          <p:spPr bwMode="blackWhite">
            <a:xfrm>
              <a:off x="2060" y="1831"/>
              <a:ext cx="2476" cy="1105"/>
            </a:xfrm>
            <a:prstGeom prst="rect">
              <a:avLst/>
            </a:prstGeom>
            <a:solidFill>
              <a:srgbClr val="FFCC99"/>
            </a:solidFill>
            <a:ln w="25400">
              <a:solidFill>
                <a:srgbClr val="000000"/>
              </a:solidFill>
              <a:miter lim="800000"/>
              <a:headEnd/>
              <a:tailEnd/>
            </a:ln>
            <a:effectLst/>
          </p:spPr>
          <p:txBody>
            <a:bodyPr lIns="92075" tIns="46038" rIns="92075" bIns="46038">
              <a:spAutoFit/>
            </a:bodyPr>
            <a:lstStyle/>
            <a:p>
              <a:pPr algn="ctr"/>
              <a:r>
                <a:rPr lang="fr-FR" sz="1800" b="1" dirty="0">
                  <a:solidFill>
                    <a:srgbClr val="FF0000"/>
                  </a:solidFill>
                  <a:latin typeface="Arial" pitchFamily="34" charset="0"/>
                </a:rPr>
                <a:t>Description</a:t>
              </a:r>
            </a:p>
            <a:p>
              <a:pPr algn="l"/>
              <a:endParaRPr lang="fr-FR" sz="1800" b="1" dirty="0" smtClean="0">
                <a:solidFill>
                  <a:srgbClr val="000000"/>
                </a:solidFill>
                <a:latin typeface="Arial" pitchFamily="34" charset="0"/>
              </a:endParaRPr>
            </a:p>
            <a:p>
              <a:pPr algn="ctr"/>
              <a:r>
                <a:rPr lang="fr-FR" sz="1800" b="1" dirty="0" smtClean="0">
                  <a:solidFill>
                    <a:srgbClr val="000000"/>
                  </a:solidFill>
                  <a:latin typeface="Arial" pitchFamily="34" charset="0"/>
                </a:rPr>
                <a:t>Addition</a:t>
              </a:r>
              <a:endParaRPr lang="fr-FR" sz="1800" b="1" dirty="0">
                <a:solidFill>
                  <a:srgbClr val="000000"/>
                </a:solidFill>
                <a:latin typeface="Arial" pitchFamily="34" charset="0"/>
              </a:endParaRPr>
            </a:p>
            <a:p>
              <a:pPr algn="ctr"/>
              <a:r>
                <a:rPr lang="fr-FR" sz="1800" b="1" dirty="0">
                  <a:solidFill>
                    <a:srgbClr val="000000"/>
                  </a:solidFill>
                  <a:latin typeface="Arial" pitchFamily="34" charset="0"/>
                </a:rPr>
                <a:t>Soustraction </a:t>
              </a:r>
            </a:p>
            <a:p>
              <a:pPr algn="ctr"/>
              <a:r>
                <a:rPr lang="fr-FR" sz="1800" b="1" dirty="0">
                  <a:solidFill>
                    <a:srgbClr val="000000"/>
                  </a:solidFill>
                  <a:latin typeface="Arial" pitchFamily="34" charset="0"/>
                </a:rPr>
                <a:t>Multiplication </a:t>
              </a:r>
            </a:p>
            <a:p>
              <a:pPr algn="ctr"/>
              <a:r>
                <a:rPr lang="fr-FR" sz="1800" b="1" dirty="0">
                  <a:solidFill>
                    <a:srgbClr val="000000"/>
                  </a:solidFill>
                  <a:latin typeface="Arial" pitchFamily="34" charset="0"/>
                </a:rPr>
                <a:t>Division</a:t>
              </a:r>
            </a:p>
          </p:txBody>
        </p:sp>
      </p:grpSp>
      <p:sp>
        <p:nvSpPr>
          <p:cNvPr id="21" name="Rectangle 8"/>
          <p:cNvSpPr>
            <a:spLocks noChangeArrowheads="1"/>
          </p:cNvSpPr>
          <p:nvPr/>
        </p:nvSpPr>
        <p:spPr bwMode="blackWhite">
          <a:xfrm>
            <a:off x="857224" y="4572008"/>
            <a:ext cx="7315200" cy="847725"/>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nom, salaire, 12</a:t>
            </a:r>
            <a:r>
              <a:rPr lang="fr-FR" sz="2000" b="1" dirty="0" smtClean="0">
                <a:solidFill>
                  <a:srgbClr val="FF0000"/>
                </a:solidFill>
                <a:latin typeface="Courier New" pitchFamily="49" charset="0"/>
              </a:rPr>
              <a:t>*</a:t>
            </a:r>
            <a:r>
              <a:rPr lang="fr-FR" sz="2000" b="1" dirty="0" smtClean="0">
                <a:solidFill>
                  <a:srgbClr val="000000"/>
                </a:solidFill>
                <a:latin typeface="Courier New" pitchFamily="49" charset="0"/>
              </a:rPr>
              <a:t>salaire </a:t>
            </a:r>
            <a:r>
              <a:rPr lang="fr-FR" sz="2000" b="1" dirty="0" smtClean="0">
                <a:solidFill>
                  <a:srgbClr val="FF0000"/>
                </a:solidFill>
                <a:latin typeface="Courier New" pitchFamily="49" charset="0"/>
              </a:rPr>
              <a:t>+</a:t>
            </a:r>
            <a:r>
              <a:rPr lang="fr-FR" sz="2000" b="1" dirty="0" smtClean="0">
                <a:solidFill>
                  <a:srgbClr val="000000"/>
                </a:solidFill>
                <a:latin typeface="Courier New" pitchFamily="49" charset="0"/>
              </a:rPr>
              <a:t> 7200</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ox(in)">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barn(inHorizontal)">
                                      <p:cBhvr>
                                        <p:cTn id="2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2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600" dirty="0" smtClean="0"/>
              <a:t>Priorité des opérateurs</a:t>
            </a:r>
            <a:endParaRPr lang="fr-FR" sz="3600" dirty="0"/>
          </a:p>
        </p:txBody>
      </p:sp>
      <p:grpSp>
        <p:nvGrpSpPr>
          <p:cNvPr id="4" name="Group 4"/>
          <p:cNvGrpSpPr>
            <a:grpSpLocks/>
          </p:cNvGrpSpPr>
          <p:nvPr/>
        </p:nvGrpSpPr>
        <p:grpSpPr bwMode="auto">
          <a:xfrm>
            <a:off x="3214678" y="1214422"/>
            <a:ext cx="2965450" cy="831850"/>
            <a:chOff x="1860" y="856"/>
            <a:chExt cx="1868" cy="524"/>
          </a:xfrm>
        </p:grpSpPr>
        <p:sp>
          <p:nvSpPr>
            <p:cNvPr id="6" name="Rectangle 5"/>
            <p:cNvSpPr>
              <a:spLocks noChangeArrowheads="1"/>
            </p:cNvSpPr>
            <p:nvPr/>
          </p:nvSpPr>
          <p:spPr bwMode="blackWhite">
            <a:xfrm>
              <a:off x="1868" y="920"/>
              <a:ext cx="1860" cy="456"/>
            </a:xfrm>
            <a:prstGeom prst="rect">
              <a:avLst/>
            </a:prstGeom>
            <a:gradFill rotWithShape="0">
              <a:gsLst>
                <a:gs pos="0">
                  <a:srgbClr val="FF5050"/>
                </a:gs>
                <a:gs pos="100000">
                  <a:srgbClr val="FF5050">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wrap="none" lIns="92075" tIns="46038" rIns="92075" bIns="46038" anchor="ctr"/>
            <a:lstStyle/>
            <a:p>
              <a:pPr>
                <a:lnSpc>
                  <a:spcPct val="100000"/>
                </a:lnSpc>
                <a:spcBef>
                  <a:spcPct val="0"/>
                </a:spcBef>
              </a:pPr>
              <a:endParaRPr lang="fr-FR" sz="2000">
                <a:solidFill>
                  <a:srgbClr val="FFFFCC"/>
                </a:solidFill>
                <a:effectLst>
                  <a:outerShdw blurRad="38100" dist="38100" dir="2700000" algn="tl">
                    <a:srgbClr val="000000"/>
                  </a:outerShdw>
                </a:effectLst>
                <a:latin typeface="Arial" pitchFamily="34" charset="0"/>
              </a:endParaRPr>
            </a:p>
            <a:p>
              <a:pPr>
                <a:lnSpc>
                  <a:spcPct val="100000"/>
                </a:lnSpc>
                <a:spcBef>
                  <a:spcPct val="0"/>
                </a:spcBef>
              </a:pPr>
              <a:endParaRPr lang="fr-FR" sz="2000">
                <a:solidFill>
                  <a:srgbClr val="FFFFCC"/>
                </a:solidFill>
                <a:effectLst>
                  <a:outerShdw blurRad="38100" dist="38100" dir="2700000" algn="tl">
                    <a:srgbClr val="000000"/>
                  </a:outerShdw>
                </a:effectLst>
                <a:latin typeface="Arial" pitchFamily="34" charset="0"/>
              </a:endParaRPr>
            </a:p>
          </p:txBody>
        </p:sp>
        <p:sp>
          <p:nvSpPr>
            <p:cNvPr id="7" name="Rectangle 6"/>
            <p:cNvSpPr>
              <a:spLocks noChangeArrowheads="1"/>
            </p:cNvSpPr>
            <p:nvPr/>
          </p:nvSpPr>
          <p:spPr bwMode="blackWhite">
            <a:xfrm>
              <a:off x="1860" y="1072"/>
              <a:ext cx="480" cy="308"/>
            </a:xfrm>
            <a:prstGeom prst="rect">
              <a:avLst/>
            </a:prstGeom>
            <a:noFill/>
            <a:ln w="9525">
              <a:noFill/>
              <a:miter lim="800000"/>
              <a:headEnd/>
              <a:tailEnd/>
            </a:ln>
            <a:effectLst>
              <a:outerShdw dist="53882" dir="2700000" algn="ctr" rotWithShape="0">
                <a:srgbClr val="000000"/>
              </a:outerShdw>
            </a:effectLst>
          </p:spPr>
          <p:txBody>
            <a:bodyPr wrap="none" lIns="92075" tIns="46038" rIns="92075" bIns="46038" anchor="ctr"/>
            <a:lstStyle/>
            <a:p>
              <a:pPr>
                <a:lnSpc>
                  <a:spcPct val="100000"/>
                </a:lnSpc>
                <a:spcBef>
                  <a:spcPct val="0"/>
                </a:spcBef>
              </a:pPr>
              <a:r>
                <a:rPr lang="fr-FR" sz="4400">
                  <a:solidFill>
                    <a:srgbClr val="FFFFCC"/>
                  </a:solidFill>
                  <a:effectLst>
                    <a:outerShdw blurRad="38100" dist="38100" dir="2700000" algn="tl">
                      <a:srgbClr val="000000"/>
                    </a:outerShdw>
                  </a:effectLst>
                  <a:latin typeface="Arial" pitchFamily="34" charset="0"/>
                </a:rPr>
                <a:t>*</a:t>
              </a:r>
            </a:p>
          </p:txBody>
        </p:sp>
        <p:sp>
          <p:nvSpPr>
            <p:cNvPr id="8" name="Rectangle 7"/>
            <p:cNvSpPr>
              <a:spLocks noChangeArrowheads="1"/>
            </p:cNvSpPr>
            <p:nvPr/>
          </p:nvSpPr>
          <p:spPr bwMode="blackWhite">
            <a:xfrm>
              <a:off x="2298" y="988"/>
              <a:ext cx="480" cy="308"/>
            </a:xfrm>
            <a:prstGeom prst="rect">
              <a:avLst/>
            </a:prstGeom>
            <a:noFill/>
            <a:ln w="9525">
              <a:noFill/>
              <a:miter lim="800000"/>
              <a:headEnd/>
              <a:tailEnd/>
            </a:ln>
            <a:effectLst>
              <a:outerShdw dist="53882" dir="2700000" algn="ctr" rotWithShape="0">
                <a:srgbClr val="000000"/>
              </a:outerShdw>
            </a:effectLst>
          </p:spPr>
          <p:txBody>
            <a:bodyPr wrap="none" lIns="92075" tIns="46038" rIns="92075" bIns="46038" anchor="ctr"/>
            <a:lstStyle/>
            <a:p>
              <a:pPr>
                <a:lnSpc>
                  <a:spcPct val="100000"/>
                </a:lnSpc>
                <a:spcBef>
                  <a:spcPct val="0"/>
                </a:spcBef>
              </a:pPr>
              <a:r>
                <a:rPr lang="fr-FR" sz="3600">
                  <a:solidFill>
                    <a:srgbClr val="FFFFCC"/>
                  </a:solidFill>
                  <a:effectLst>
                    <a:outerShdw blurRad="38100" dist="38100" dir="2700000" algn="tl">
                      <a:srgbClr val="000000"/>
                    </a:outerShdw>
                  </a:effectLst>
                  <a:latin typeface="Arial" pitchFamily="34" charset="0"/>
                </a:rPr>
                <a:t>/</a:t>
              </a:r>
            </a:p>
          </p:txBody>
        </p:sp>
        <p:sp>
          <p:nvSpPr>
            <p:cNvPr id="9" name="Rectangle 8"/>
            <p:cNvSpPr>
              <a:spLocks noChangeArrowheads="1"/>
            </p:cNvSpPr>
            <p:nvPr/>
          </p:nvSpPr>
          <p:spPr bwMode="blackWhite">
            <a:xfrm>
              <a:off x="2720" y="988"/>
              <a:ext cx="480" cy="308"/>
            </a:xfrm>
            <a:prstGeom prst="rect">
              <a:avLst/>
            </a:prstGeom>
            <a:noFill/>
            <a:ln w="9525">
              <a:noFill/>
              <a:miter lim="800000"/>
              <a:headEnd/>
              <a:tailEnd/>
            </a:ln>
            <a:effectLst>
              <a:outerShdw dist="53882" dir="2700000" algn="ctr" rotWithShape="0">
                <a:srgbClr val="000000"/>
              </a:outerShdw>
            </a:effectLst>
          </p:spPr>
          <p:txBody>
            <a:bodyPr wrap="none" lIns="92075" tIns="46038" rIns="92075" bIns="46038" anchor="ctr"/>
            <a:lstStyle/>
            <a:p>
              <a:pPr>
                <a:lnSpc>
                  <a:spcPct val="100000"/>
                </a:lnSpc>
                <a:spcBef>
                  <a:spcPct val="0"/>
                </a:spcBef>
              </a:pPr>
              <a:r>
                <a:rPr lang="fr-FR" sz="3600">
                  <a:solidFill>
                    <a:srgbClr val="FFFFCC"/>
                  </a:solidFill>
                  <a:effectLst>
                    <a:outerShdw blurRad="38100" dist="38100" dir="2700000" algn="tl">
                      <a:srgbClr val="000000"/>
                    </a:outerShdw>
                  </a:effectLst>
                  <a:latin typeface="Arial" pitchFamily="34" charset="0"/>
                </a:rPr>
                <a:t>+</a:t>
              </a:r>
            </a:p>
          </p:txBody>
        </p:sp>
        <p:sp>
          <p:nvSpPr>
            <p:cNvPr id="10" name="Rectangle 9"/>
            <p:cNvSpPr>
              <a:spLocks noChangeArrowheads="1"/>
            </p:cNvSpPr>
            <p:nvPr/>
          </p:nvSpPr>
          <p:spPr bwMode="blackWhite">
            <a:xfrm>
              <a:off x="3205" y="856"/>
              <a:ext cx="480" cy="308"/>
            </a:xfrm>
            <a:prstGeom prst="rect">
              <a:avLst/>
            </a:prstGeom>
            <a:noFill/>
            <a:ln w="9525">
              <a:noFill/>
              <a:miter lim="800000"/>
              <a:headEnd/>
              <a:tailEnd/>
            </a:ln>
            <a:effectLst>
              <a:outerShdw dist="53882" dir="2700000" algn="ctr" rotWithShape="0">
                <a:srgbClr val="000000"/>
              </a:outerShdw>
            </a:effectLst>
          </p:spPr>
          <p:txBody>
            <a:bodyPr wrap="none" lIns="92075" tIns="46038" rIns="92075" bIns="46038" anchor="ctr"/>
            <a:lstStyle/>
            <a:p>
              <a:pPr>
                <a:lnSpc>
                  <a:spcPct val="100000"/>
                </a:lnSpc>
                <a:spcBef>
                  <a:spcPct val="0"/>
                </a:spcBef>
              </a:pPr>
              <a:r>
                <a:rPr lang="fr-FR" sz="3600">
                  <a:solidFill>
                    <a:srgbClr val="FFFFCC"/>
                  </a:solidFill>
                  <a:effectLst>
                    <a:outerShdw blurRad="38100" dist="38100" dir="2700000" algn="tl">
                      <a:srgbClr val="000000"/>
                    </a:outerShdw>
                  </a:effectLst>
                  <a:latin typeface="Arial" pitchFamily="34" charset="0"/>
                </a:rPr>
                <a:t>_</a:t>
              </a:r>
            </a:p>
          </p:txBody>
        </p:sp>
      </p:grpSp>
      <p:sp>
        <p:nvSpPr>
          <p:cNvPr id="11" name="Rectangle 3"/>
          <p:cNvSpPr txBox="1">
            <a:spLocks noChangeArrowheads="1"/>
          </p:cNvSpPr>
          <p:nvPr/>
        </p:nvSpPr>
        <p:spPr>
          <a:xfrm>
            <a:off x="642910" y="2428869"/>
            <a:ext cx="7997855" cy="3429024"/>
          </a:xfrm>
          <a:prstGeom prst="rect">
            <a:avLst/>
          </a:prstGeom>
          <a:noFill/>
          <a:ln/>
        </p:spPr>
        <p:txBody>
          <a:bodyPr vert="horz">
            <a:normAutofit/>
          </a:bodyPr>
          <a:lstStyle/>
          <a:p>
            <a:pPr marL="621792"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La multiplication et la division ont priorité sur l’addition et la soustraction.</a:t>
            </a:r>
          </a:p>
          <a:p>
            <a:pPr marL="621792"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A niveau de priorité identique, les opérateurs sont évalués de gauche à droite.</a:t>
            </a:r>
          </a:p>
          <a:p>
            <a:pPr marL="621792"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Les parenthèses forcent la priorité d’évaluation et permettent de clarifier les ordres.</a:t>
            </a:r>
            <a:endParaRPr kumimoji="0" lang="fr-FR" sz="23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285860"/>
            <a:ext cx="8229600" cy="4525963"/>
          </a:xfrm>
        </p:spPr>
        <p:txBody>
          <a:bodyPr/>
          <a:lstStyle/>
          <a:p>
            <a:pPr algn="just">
              <a:lnSpc>
                <a:spcPct val="200000"/>
              </a:lnSpc>
            </a:pPr>
            <a:r>
              <a:rPr lang="fr-FR" dirty="0" smtClean="0">
                <a:solidFill>
                  <a:srgbClr val="FF0000"/>
                </a:solidFill>
                <a:effectLst>
                  <a:outerShdw blurRad="38100" dist="38100" dir="2700000" algn="tl">
                    <a:srgbClr val="000000">
                      <a:alpha val="43137"/>
                    </a:srgbClr>
                  </a:outerShdw>
                </a:effectLst>
              </a:rPr>
              <a:t>NULL</a:t>
            </a:r>
            <a:r>
              <a:rPr lang="fr-FR" dirty="0" smtClean="0"/>
              <a:t> représente une valeur non disponible, non affectée, inconnue ou inapplicable.</a:t>
            </a:r>
          </a:p>
          <a:p>
            <a:pPr marL="365760" lvl="1" indent="-256032" algn="just">
              <a:lnSpc>
                <a:spcPct val="200000"/>
              </a:lnSpc>
              <a:spcBef>
                <a:spcPts val="400"/>
              </a:spcBef>
              <a:buSzPct val="68000"/>
              <a:buFont typeface="Wingdings 3"/>
              <a:buChar char=""/>
            </a:pPr>
            <a:r>
              <a:rPr lang="fr-FR" dirty="0" smtClean="0"/>
              <a:t>La valeur </a:t>
            </a:r>
            <a:r>
              <a:rPr lang="fr-FR" dirty="0" smtClean="0">
                <a:solidFill>
                  <a:srgbClr val="FF0000"/>
                </a:solidFill>
                <a:effectLst>
                  <a:outerShdw blurRad="38100" dist="38100" dir="2700000" algn="tl">
                    <a:srgbClr val="000000">
                      <a:alpha val="43137"/>
                    </a:srgbClr>
                  </a:outerShdw>
                </a:effectLst>
              </a:rPr>
              <a:t>NULL</a:t>
            </a:r>
            <a:r>
              <a:rPr lang="fr-FR" dirty="0" smtClean="0"/>
              <a:t> est différente du zéro ou de l’espace.</a:t>
            </a:r>
          </a:p>
          <a:p>
            <a:pPr algn="just">
              <a:lnSpc>
                <a:spcPct val="200000"/>
              </a:lnSpc>
            </a:pPr>
            <a:r>
              <a:rPr lang="fr-FR" dirty="0" smtClean="0"/>
              <a:t>Les expressions arithmétiques comportant une valeur </a:t>
            </a:r>
            <a:r>
              <a:rPr lang="fr-FR" dirty="0" smtClean="0">
                <a:solidFill>
                  <a:srgbClr val="FF0000"/>
                </a:solidFill>
                <a:effectLst>
                  <a:outerShdw blurRad="38100" dist="38100" dir="2700000" algn="tl">
                    <a:srgbClr val="000000">
                      <a:alpha val="43137"/>
                    </a:srgbClr>
                  </a:outerShdw>
                </a:effectLst>
              </a:rPr>
              <a:t>NULL</a:t>
            </a:r>
            <a:r>
              <a:rPr lang="fr-FR" dirty="0" smtClean="0"/>
              <a:t> sont évaluées à </a:t>
            </a:r>
            <a:r>
              <a:rPr lang="fr-FR" dirty="0" smtClean="0">
                <a:solidFill>
                  <a:srgbClr val="FF0000"/>
                </a:solidFill>
                <a:effectLst>
                  <a:outerShdw blurRad="38100" dist="38100" dir="2700000" algn="tl">
                    <a:srgbClr val="000000">
                      <a:alpha val="43137"/>
                    </a:srgbClr>
                  </a:outerShdw>
                </a:effectLst>
              </a:rPr>
              <a:t>NULL.</a:t>
            </a:r>
            <a:endParaRPr lang="fr-FR" dirty="0">
              <a:solidFill>
                <a:srgbClr val="FF0000"/>
              </a:solidFill>
              <a:effectLst>
                <a:outerShdw blurRad="38100" dist="38100" dir="2700000" algn="tl">
                  <a:srgbClr val="000000">
                    <a:alpha val="43137"/>
                  </a:srgbClr>
                </a:outerShdw>
              </a:effectLst>
            </a:endParaRPr>
          </a:p>
        </p:txBody>
      </p:sp>
      <p:sp>
        <p:nvSpPr>
          <p:cNvPr id="3" name="Titre 2"/>
          <p:cNvSpPr>
            <a:spLocks noGrp="1"/>
          </p:cNvSpPr>
          <p:nvPr>
            <p:ph type="title"/>
          </p:nvPr>
        </p:nvSpPr>
        <p:spPr/>
        <p:txBody>
          <a:bodyPr>
            <a:normAutofit/>
          </a:bodyPr>
          <a:lstStyle/>
          <a:p>
            <a:r>
              <a:rPr lang="fr-FR" sz="3600" dirty="0" smtClean="0"/>
              <a:t>La valeur </a:t>
            </a:r>
            <a:r>
              <a:rPr lang="fr-FR" sz="3600" dirty="0" smtClean="0">
                <a:solidFill>
                  <a:srgbClr val="FF0000"/>
                </a:solidFill>
              </a:rPr>
              <a:t>NULL</a:t>
            </a:r>
            <a:endParaRPr lang="fr-FR" sz="3600"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a:bodyPr>
          <a:lstStyle/>
          <a:p>
            <a:pPr algn="just">
              <a:lnSpc>
                <a:spcPct val="150000"/>
              </a:lnSpc>
            </a:pPr>
            <a:r>
              <a:rPr lang="fr-FR" b="1" dirty="0" smtClean="0"/>
              <a:t>Alias des colonnes</a:t>
            </a:r>
          </a:p>
          <a:p>
            <a:pPr lvl="1">
              <a:lnSpc>
                <a:spcPct val="150000"/>
              </a:lnSpc>
            </a:pPr>
            <a:r>
              <a:rPr lang="fr-FR" dirty="0" smtClean="0"/>
              <a:t>Renomme un en-tête de colonne</a:t>
            </a:r>
          </a:p>
          <a:p>
            <a:pPr lvl="1">
              <a:lnSpc>
                <a:spcPct val="150000"/>
              </a:lnSpc>
            </a:pPr>
            <a:r>
              <a:rPr lang="fr-FR" dirty="0" smtClean="0"/>
              <a:t>Est utile dans les calculs</a:t>
            </a:r>
          </a:p>
          <a:p>
            <a:pPr lvl="1">
              <a:lnSpc>
                <a:spcPct val="150000"/>
              </a:lnSpc>
            </a:pPr>
            <a:r>
              <a:rPr lang="fr-FR" dirty="0" smtClean="0"/>
              <a:t>Suit immédiatement le nom de la colonne ; le mot-clé </a:t>
            </a:r>
            <a:r>
              <a:rPr lang="fr-FR" b="1" dirty="0" smtClean="0">
                <a:solidFill>
                  <a:srgbClr val="FF0000"/>
                </a:solidFill>
              </a:rPr>
              <a:t>AS</a:t>
            </a:r>
            <a:r>
              <a:rPr lang="fr-FR" dirty="0" smtClean="0"/>
              <a:t> placé entre le nom et l’alias est optionnel</a:t>
            </a:r>
          </a:p>
          <a:p>
            <a:pPr lvl="1">
              <a:lnSpc>
                <a:spcPct val="150000"/>
              </a:lnSpc>
            </a:pPr>
            <a:r>
              <a:rPr lang="fr-FR" dirty="0" smtClean="0"/>
              <a:t>Doit obligatoirement être inclus entre guillemets s’il contient des espaces, des caractères spéciaux ou si les majuscules/minuscules doivent être différenciées </a:t>
            </a:r>
            <a:endParaRPr lang="fr-FR" dirty="0"/>
          </a:p>
        </p:txBody>
      </p:sp>
      <p:sp>
        <p:nvSpPr>
          <p:cNvPr id="3" name="Titre 2"/>
          <p:cNvSpPr>
            <a:spLocks noGrp="1"/>
          </p:cNvSpPr>
          <p:nvPr>
            <p:ph type="title"/>
          </p:nvPr>
        </p:nvSpPr>
        <p:spPr/>
        <p:txBody>
          <a:bodyPr>
            <a:normAutofit/>
          </a:bodyPr>
          <a:lstStyle/>
          <a:p>
            <a:r>
              <a:rPr lang="fr-FR" sz="4000" dirty="0" smtClean="0"/>
              <a:t>Personnalisation de requêtes</a:t>
            </a:r>
            <a:endParaRPr lang="fr-FR" sz="40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ox(in)">
                                      <p:cBhvr>
                                        <p:cTn id="15" dur="500"/>
                                        <p:tgtEl>
                                          <p:spTgt spid="2">
                                            <p:txEl>
                                              <p:pRg st="1" end="1"/>
                                            </p:txEl>
                                          </p:spTgt>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box(in)">
                                      <p:cBhvr>
                                        <p:cTn id="18" dur="500"/>
                                        <p:tgtEl>
                                          <p:spTgt spid="2">
                                            <p:txEl>
                                              <p:pRg st="2" end="2"/>
                                            </p:txEl>
                                          </p:spTgt>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box(in)">
                                      <p:cBhvr>
                                        <p:cTn id="21" dur="500"/>
                                        <p:tgtEl>
                                          <p:spTgt spid="2">
                                            <p:txEl>
                                              <p:pRg st="3" end="3"/>
                                            </p:txEl>
                                          </p:spTgt>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2">
                                            <p:txEl>
                                              <p:pRg st="4" end="4"/>
                                            </p:txEl>
                                          </p:spTgt>
                                        </p:tgtEl>
                                        <p:attrNameLst>
                                          <p:attrName>style.visibility</p:attrName>
                                        </p:attrNameLst>
                                      </p:cBhvr>
                                      <p:to>
                                        <p:strVal val="visible"/>
                                      </p:to>
                                    </p:set>
                                    <p:animEffect transition="in" filter="box(in)">
                                      <p:cBhvr>
                                        <p:cTn id="24"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600" dirty="0" smtClean="0"/>
              <a:t>Alias des colonnes</a:t>
            </a:r>
            <a:endParaRPr lang="fr-FR" sz="3600" dirty="0"/>
          </a:p>
        </p:txBody>
      </p:sp>
      <p:sp>
        <p:nvSpPr>
          <p:cNvPr id="9" name="Rectangle 20"/>
          <p:cNvSpPr>
            <a:spLocks noChangeArrowheads="1"/>
          </p:cNvSpPr>
          <p:nvPr/>
        </p:nvSpPr>
        <p:spPr bwMode="blackWhite">
          <a:xfrm>
            <a:off x="785786" y="3429000"/>
            <a:ext cx="7289800" cy="1214446"/>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 </a:t>
            </a:r>
            <a:r>
              <a:rPr lang="fr-FR" sz="2000" b="1" dirty="0" smtClean="0">
                <a:latin typeface="Courier New" pitchFamily="49" charset="0"/>
              </a:rPr>
              <a:t>nom </a:t>
            </a:r>
            <a:r>
              <a:rPr lang="fr-FR" sz="2000" b="1" dirty="0">
                <a:latin typeface="Courier New" pitchFamily="49" charset="0"/>
              </a:rPr>
              <a:t>"</a:t>
            </a:r>
            <a:r>
              <a:rPr lang="fr-FR" sz="2000" b="1" dirty="0" smtClean="0">
                <a:latin typeface="Courier New" pitchFamily="49" charset="0"/>
              </a:rPr>
              <a:t>Nom Employé",</a:t>
            </a:r>
            <a:endParaRPr lang="fr-FR" sz="2000" b="1" dirty="0">
              <a:latin typeface="Courier New" pitchFamily="49" charset="0"/>
            </a:endParaRPr>
          </a:p>
          <a:p>
            <a:pPr>
              <a:lnSpc>
                <a:spcPct val="150000"/>
              </a:lnSpc>
              <a:spcBef>
                <a:spcPct val="0"/>
              </a:spcBef>
              <a:tabLst>
                <a:tab pos="1200150" algn="l"/>
              </a:tabLst>
            </a:pPr>
            <a:r>
              <a:rPr lang="fr-FR" sz="2000" b="1" dirty="0">
                <a:latin typeface="Courier New" pitchFamily="49" charset="0"/>
              </a:rPr>
              <a:t>  2         </a:t>
            </a:r>
            <a:r>
              <a:rPr lang="fr-FR" sz="2000" b="1" dirty="0" smtClean="0">
                <a:latin typeface="Courier New" pitchFamily="49" charset="0"/>
              </a:rPr>
              <a:t>salaire</a:t>
            </a:r>
            <a:r>
              <a:rPr lang="fr-FR" sz="2000" b="1" dirty="0" smtClean="0">
                <a:solidFill>
                  <a:srgbClr val="FF0000"/>
                </a:solidFill>
                <a:latin typeface="Courier New" pitchFamily="49" charset="0"/>
              </a:rPr>
              <a:t>*</a:t>
            </a:r>
            <a:r>
              <a:rPr lang="fr-FR" sz="2000" b="1" dirty="0" smtClean="0">
                <a:latin typeface="Courier New" pitchFamily="49" charset="0"/>
              </a:rPr>
              <a:t>12 "Salaire Annuel"</a:t>
            </a:r>
            <a:endParaRPr lang="fr-FR" sz="2000" b="1" dirty="0">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FROM   </a:t>
            </a:r>
            <a:r>
              <a:rPr lang="fr-FR" sz="2000" b="1" dirty="0" smtClean="0">
                <a:latin typeface="Courier New" pitchFamily="49" charset="0"/>
              </a:rPr>
              <a:t>employé</a:t>
            </a:r>
            <a:r>
              <a:rPr lang="fr-FR" sz="2000" b="1" dirty="0" smtClean="0">
                <a:solidFill>
                  <a:srgbClr val="FF0000"/>
                </a:solidFill>
                <a:latin typeface="Courier New" pitchFamily="49" charset="0"/>
              </a:rPr>
              <a:t>;</a:t>
            </a:r>
            <a:endParaRPr lang="fr-FR" sz="2000" b="1" dirty="0">
              <a:solidFill>
                <a:srgbClr val="FF0000"/>
              </a:solidFill>
              <a:latin typeface="Courier New" pitchFamily="49" charset="0"/>
            </a:endParaRPr>
          </a:p>
        </p:txBody>
      </p:sp>
      <p:sp>
        <p:nvSpPr>
          <p:cNvPr id="10" name="Rectangle 9"/>
          <p:cNvSpPr>
            <a:spLocks noChangeArrowheads="1"/>
          </p:cNvSpPr>
          <p:nvPr/>
        </p:nvSpPr>
        <p:spPr bwMode="blackWhite">
          <a:xfrm>
            <a:off x="714348" y="1785926"/>
            <a:ext cx="7572428" cy="923925"/>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1200150" algn="l"/>
              </a:tabLst>
            </a:pPr>
            <a:r>
              <a:rPr lang="fr-FR" sz="1800" b="1" dirty="0">
                <a:solidFill>
                  <a:srgbClr val="000000"/>
                </a:solidFill>
                <a:latin typeface="Courier New" pitchFamily="49" charset="0"/>
              </a:rPr>
              <a:t>SELECT	</a:t>
            </a:r>
            <a:r>
              <a:rPr lang="fr-FR" sz="1800" b="1" dirty="0" smtClean="0">
                <a:solidFill>
                  <a:srgbClr val="000000"/>
                </a:solidFill>
                <a:latin typeface="Courier New" pitchFamily="49" charset="0"/>
              </a:rPr>
              <a:t>c</a:t>
            </a:r>
            <a:r>
              <a:rPr lang="fr-FR" sz="1800" b="1" i="1" dirty="0" smtClean="0">
                <a:solidFill>
                  <a:srgbClr val="000000"/>
                </a:solidFill>
                <a:latin typeface="Courier New" pitchFamily="49" charset="0"/>
              </a:rPr>
              <a:t>olumn1 alias1, column2 alias2, …</a:t>
            </a:r>
            <a:endParaRPr lang="fr-FR" sz="1800" b="1" dirty="0">
              <a:solidFill>
                <a:srgbClr val="000000"/>
              </a:solidFill>
              <a:latin typeface="Courier New" pitchFamily="49" charset="0"/>
            </a:endParaRPr>
          </a:p>
          <a:p>
            <a:pPr algn="l">
              <a:lnSpc>
                <a:spcPct val="100000"/>
              </a:lnSpc>
              <a:spcBef>
                <a:spcPct val="0"/>
              </a:spcBef>
              <a:tabLst>
                <a:tab pos="1200150" algn="l"/>
              </a:tabLst>
            </a:pPr>
            <a:r>
              <a:rPr lang="fr-FR" sz="1800" b="1" dirty="0">
                <a:solidFill>
                  <a:srgbClr val="000000"/>
                </a:solidFill>
                <a:latin typeface="Courier New" pitchFamily="49" charset="0"/>
              </a:rPr>
              <a:t>FROM	</a:t>
            </a:r>
            <a:r>
              <a:rPr lang="fr-FR" sz="1800" b="1" i="1" dirty="0">
                <a:solidFill>
                  <a:srgbClr val="000000"/>
                </a:solidFill>
                <a:latin typeface="Courier New" pitchFamily="49" charset="0"/>
              </a:rPr>
              <a:t>table;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1484784"/>
            <a:ext cx="8572560" cy="4184163"/>
          </a:xfrm>
        </p:spPr>
        <p:txBody>
          <a:bodyPr>
            <a:normAutofit/>
          </a:bodyPr>
          <a:lstStyle/>
          <a:p>
            <a:pPr>
              <a:lnSpc>
                <a:spcPct val="250000"/>
              </a:lnSpc>
            </a:pPr>
            <a:r>
              <a:rPr lang="fr-FR" sz="2800" b="1" dirty="0" smtClean="0"/>
              <a:t>Bases de données : rappels et mise à niveau</a:t>
            </a:r>
          </a:p>
          <a:p>
            <a:pPr>
              <a:lnSpc>
                <a:spcPct val="250000"/>
              </a:lnSpc>
            </a:pPr>
            <a:r>
              <a:rPr lang="fr-FR" sz="2800" b="1" dirty="0" smtClean="0"/>
              <a:t>Le langage de requêtes </a:t>
            </a:r>
            <a:r>
              <a:rPr lang="fr-FR" sz="2800" b="1" dirty="0" smtClean="0">
                <a:solidFill>
                  <a:srgbClr val="FF0000"/>
                </a:solidFill>
              </a:rPr>
              <a:t>SQL</a:t>
            </a:r>
          </a:p>
          <a:p>
            <a:pPr>
              <a:lnSpc>
                <a:spcPct val="250000"/>
              </a:lnSpc>
            </a:pPr>
            <a:r>
              <a:rPr lang="fr-FR" sz="2800" b="1" dirty="0" smtClean="0"/>
              <a:t>Administration d’une base de données</a:t>
            </a:r>
            <a:endParaRPr lang="fr-FR" sz="2800" b="1" dirty="0" smtClean="0">
              <a:solidFill>
                <a:srgbClr val="FF0000"/>
              </a:solidFill>
            </a:endParaRPr>
          </a:p>
          <a:p>
            <a:pPr>
              <a:lnSpc>
                <a:spcPct val="250000"/>
              </a:lnSpc>
            </a:pPr>
            <a:endParaRPr lang="fr-FR" sz="2800" b="1" dirty="0"/>
          </a:p>
        </p:txBody>
      </p:sp>
      <p:sp>
        <p:nvSpPr>
          <p:cNvPr id="3" name="Titre 2"/>
          <p:cNvSpPr>
            <a:spLocks noGrp="1"/>
          </p:cNvSpPr>
          <p:nvPr>
            <p:ph type="title"/>
          </p:nvPr>
        </p:nvSpPr>
        <p:spPr>
          <a:xfrm>
            <a:off x="457200" y="274638"/>
            <a:ext cx="8229600" cy="1011222"/>
          </a:xfrm>
        </p:spPr>
        <p:txBody>
          <a:bodyPr/>
          <a:lstStyle/>
          <a:p>
            <a:r>
              <a:rPr lang="fr-FR" dirty="0" smtClean="0"/>
              <a:t>Plan du cours</a:t>
            </a:r>
            <a:endParaRPr lang="fr-FR"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ox(i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ox(in)">
                                      <p:cBhvr>
                                        <p:cTn id="2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00034" y="428604"/>
            <a:ext cx="8229600" cy="868346"/>
          </a:xfrm>
        </p:spPr>
        <p:txBody>
          <a:bodyPr>
            <a:normAutofit/>
          </a:bodyPr>
          <a:lstStyle/>
          <a:p>
            <a:r>
              <a:rPr lang="fr-FR" sz="3600" dirty="0" smtClean="0"/>
              <a:t>Opérateur de concaténation</a:t>
            </a:r>
            <a:endParaRPr lang="fr-FR" sz="3600" dirty="0"/>
          </a:p>
        </p:txBody>
      </p:sp>
      <p:sp>
        <p:nvSpPr>
          <p:cNvPr id="11" name="Rectangle 3"/>
          <p:cNvSpPr txBox="1">
            <a:spLocks noChangeArrowheads="1"/>
          </p:cNvSpPr>
          <p:nvPr/>
        </p:nvSpPr>
        <p:spPr>
          <a:xfrm>
            <a:off x="500034" y="1285860"/>
            <a:ext cx="7997855" cy="3286148"/>
          </a:xfrm>
          <a:prstGeom prst="rect">
            <a:avLst/>
          </a:prstGeom>
          <a:noFill/>
          <a:ln/>
        </p:spPr>
        <p:txBody>
          <a:bodyPr vert="horz">
            <a:normAutofit fontScale="92500"/>
          </a:bodyPr>
          <a:lstStyle/>
          <a:p>
            <a:pPr lvl="1">
              <a:lnSpc>
                <a:spcPct val="220000"/>
              </a:lnSpc>
            </a:pPr>
            <a:r>
              <a:rPr lang="fr-FR" sz="2400" dirty="0" smtClean="0"/>
              <a:t>Concatène des colonnes ou chaînes de caractères avec d’autres colonnes </a:t>
            </a:r>
          </a:p>
          <a:p>
            <a:pPr lvl="1">
              <a:lnSpc>
                <a:spcPct val="220000"/>
              </a:lnSpc>
            </a:pPr>
            <a:r>
              <a:rPr lang="fr-FR" sz="2400" dirty="0" smtClean="0"/>
              <a:t>Est représenté par deux barres verticales (</a:t>
            </a:r>
            <a:r>
              <a:rPr lang="fr-FR" sz="2400" b="1" dirty="0" smtClean="0">
                <a:solidFill>
                  <a:srgbClr val="FF0000"/>
                </a:solidFill>
              </a:rPr>
              <a:t>||</a:t>
            </a:r>
            <a:r>
              <a:rPr lang="fr-FR" sz="2400" dirty="0" smtClean="0"/>
              <a:t>)</a:t>
            </a:r>
          </a:p>
          <a:p>
            <a:pPr lvl="1">
              <a:lnSpc>
                <a:spcPct val="220000"/>
              </a:lnSpc>
            </a:pPr>
            <a:r>
              <a:rPr lang="fr-FR" sz="2400" dirty="0" smtClean="0"/>
              <a:t>La colonne résultante est une expression caractère</a:t>
            </a:r>
            <a:endParaRPr lang="fr-FR" sz="2400" dirty="0"/>
          </a:p>
        </p:txBody>
      </p:sp>
      <p:sp>
        <p:nvSpPr>
          <p:cNvPr id="12" name="Rectangle 8"/>
          <p:cNvSpPr>
            <a:spLocks noChangeArrowheads="1"/>
          </p:cNvSpPr>
          <p:nvPr/>
        </p:nvSpPr>
        <p:spPr bwMode="blackWhite">
          <a:xfrm>
            <a:off x="857224" y="4643446"/>
            <a:ext cx="7153275" cy="857256"/>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nom</a:t>
            </a:r>
            <a:r>
              <a:rPr lang="fr-FR" sz="2000" b="1" dirty="0" smtClean="0">
                <a:solidFill>
                  <a:srgbClr val="FF0000"/>
                </a:solidFill>
                <a:latin typeface="Courier New" pitchFamily="49" charset="0"/>
              </a:rPr>
              <a:t>||</a:t>
            </a:r>
            <a:r>
              <a:rPr lang="fr-FR" sz="2000" dirty="0" smtClean="0">
                <a:solidFill>
                  <a:srgbClr val="000000"/>
                </a:solidFill>
                <a:latin typeface="Courier New" pitchFamily="49" charset="0"/>
              </a:rPr>
              <a:t>' </a:t>
            </a:r>
            <a:r>
              <a:rPr lang="fr-FR" sz="2000" b="1" dirty="0" smtClean="0">
                <a:solidFill>
                  <a:srgbClr val="000000"/>
                </a:solidFill>
                <a:latin typeface="Courier New" pitchFamily="49" charset="0"/>
              </a:rPr>
              <a:t>'</a:t>
            </a:r>
            <a:r>
              <a:rPr lang="fr-FR" sz="2000" b="1" dirty="0" smtClean="0">
                <a:solidFill>
                  <a:srgbClr val="FF0000"/>
                </a:solidFill>
                <a:latin typeface="Courier New" pitchFamily="49" charset="0"/>
              </a:rPr>
              <a:t>||</a:t>
            </a:r>
            <a:r>
              <a:rPr lang="fr-FR" sz="2000" b="1" dirty="0" smtClean="0">
                <a:solidFill>
                  <a:srgbClr val="000000"/>
                </a:solidFill>
                <a:latin typeface="Courier New" pitchFamily="49" charset="0"/>
              </a:rPr>
              <a:t>’est un'</a:t>
            </a:r>
            <a:r>
              <a:rPr lang="fr-FR" sz="2000" b="1" dirty="0" smtClean="0">
                <a:solidFill>
                  <a:srgbClr val="FF0000"/>
                </a:solidFill>
                <a:latin typeface="Courier New" pitchFamily="49" charset="0"/>
              </a:rPr>
              <a:t>||</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a:t>
            </a:r>
            <a:r>
              <a:rPr lang="fr-FR" sz="2000" b="1" dirty="0" smtClean="0">
                <a:solidFill>
                  <a:srgbClr val="000000"/>
                </a:solidFill>
                <a:latin typeface="Courier New" pitchFamily="49" charset="0"/>
              </a:rPr>
              <a:t>fonction</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r>
              <a:rPr lang="fr-FR" sz="2000" b="1" dirty="0" smtClean="0">
                <a:solidFill>
                  <a:srgbClr val="FF0000"/>
                </a:solidFill>
                <a:latin typeface="Courier New" pitchFamily="49" charset="0"/>
              </a:rPr>
              <a:t>;</a:t>
            </a:r>
            <a:endParaRPr lang="fr-FR" sz="2000" b="1" dirty="0">
              <a:solidFill>
                <a:srgbClr val="FF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ox(i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ox(in)">
                                      <p:cBhvr>
                                        <p:cTn id="1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animBg="1"/>
      <p:bldP spid="1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600" dirty="0" smtClean="0"/>
              <a:t>Élimination des doublons</a:t>
            </a:r>
            <a:endParaRPr lang="fr-FR" sz="3600" dirty="0"/>
          </a:p>
        </p:txBody>
      </p:sp>
      <p:sp>
        <p:nvSpPr>
          <p:cNvPr id="6" name="Rectangle 4"/>
          <p:cNvSpPr txBox="1">
            <a:spLocks noChangeArrowheads="1"/>
          </p:cNvSpPr>
          <p:nvPr/>
        </p:nvSpPr>
        <p:spPr>
          <a:xfrm>
            <a:off x="428596" y="1428736"/>
            <a:ext cx="8286808" cy="2428892"/>
          </a:xfrm>
          <a:prstGeom prst="rect">
            <a:avLst/>
          </a:prstGeom>
          <a:noFill/>
          <a:ln/>
        </p:spPr>
        <p:txBody>
          <a:bodyPr vert="horz">
            <a:noAutofit/>
          </a:bodyPr>
          <a:lstStyle/>
          <a:p>
            <a:pPr marL="365760" indent="-256032" algn="just">
              <a:lnSpc>
                <a:spcPct val="150000"/>
              </a:lnSpc>
              <a:spcBef>
                <a:spcPts val="400"/>
              </a:spcBef>
              <a:buClr>
                <a:schemeClr val="accent1"/>
              </a:buClr>
              <a:buSzPct val="68000"/>
              <a:buFont typeface="Courier New" pitchFamily="49" charset="0"/>
              <a:buChar char="o"/>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Par défaut, le résultat d’une requête affiche toutes les lignes, y compris les doublons.</a:t>
            </a:r>
            <a:r>
              <a:rPr lang="fr-FR" sz="2400" dirty="0" smtClean="0"/>
              <a:t> </a:t>
            </a:r>
          </a:p>
          <a:p>
            <a:pPr marL="365760" indent="-256032" algn="just">
              <a:lnSpc>
                <a:spcPct val="150000"/>
              </a:lnSpc>
              <a:spcBef>
                <a:spcPts val="400"/>
              </a:spcBef>
              <a:buClr>
                <a:schemeClr val="accent1"/>
              </a:buClr>
              <a:buSzPct val="68000"/>
              <a:buFont typeface="Courier New" pitchFamily="49" charset="0"/>
              <a:buChar char="o"/>
            </a:pPr>
            <a:r>
              <a:rPr lang="fr-FR" sz="2400" dirty="0" smtClean="0"/>
              <a:t>Pour éliminer les doublons il faut ajouter le mot-clé </a:t>
            </a:r>
            <a:r>
              <a:rPr lang="fr-FR" sz="2400" dirty="0" smtClean="0">
                <a:solidFill>
                  <a:srgbClr val="FF0000"/>
                </a:solidFill>
              </a:rPr>
              <a:t>DISTINCT</a:t>
            </a:r>
            <a:r>
              <a:rPr lang="fr-FR" sz="2400" dirty="0" smtClean="0"/>
              <a:t> à la clause </a:t>
            </a:r>
            <a:r>
              <a:rPr lang="fr-FR" sz="2400" dirty="0" smtClean="0">
                <a:solidFill>
                  <a:srgbClr val="FF0000"/>
                </a:solidFill>
              </a:rPr>
              <a:t>SELECT</a:t>
            </a:r>
            <a:r>
              <a:rPr lang="fr-FR" sz="2400" dirty="0" smtClean="0"/>
              <a:t>.</a:t>
            </a:r>
          </a:p>
          <a:p>
            <a:pPr marL="365760" marR="0" lvl="0" indent="-256032" algn="just" defTabSz="914400" rtl="0" eaLnBrk="1" fontAlgn="auto" latinLnBrk="0" hangingPunct="1">
              <a:lnSpc>
                <a:spcPct val="150000"/>
              </a:lnSpc>
              <a:spcBef>
                <a:spcPts val="400"/>
              </a:spcBef>
              <a:spcAft>
                <a:spcPts val="0"/>
              </a:spcAft>
              <a:buClr>
                <a:schemeClr val="accent1"/>
              </a:buClr>
              <a:buSzPct val="68000"/>
              <a:buFont typeface="Courier New" pitchFamily="49" charset="0"/>
              <a:buChar char="o"/>
              <a:tabLst/>
              <a:defRPr/>
            </a:pPr>
            <a:endParaRPr kumimoji="0" lang="fr-FR"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Rectangle 9"/>
          <p:cNvSpPr>
            <a:spLocks noChangeArrowheads="1"/>
          </p:cNvSpPr>
          <p:nvPr/>
        </p:nvSpPr>
        <p:spPr bwMode="blackWhite">
          <a:xfrm>
            <a:off x="1071538" y="4143380"/>
            <a:ext cx="7315200" cy="928694"/>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a:solidFill>
                  <a:srgbClr val="FF0000"/>
                </a:solidFill>
                <a:effectLst>
                  <a:outerShdw blurRad="38100" dist="38100" dir="2700000" algn="tl">
                    <a:srgbClr val="000000">
                      <a:alpha val="43137"/>
                    </a:srgbClr>
                  </a:outerShdw>
                </a:effectLst>
                <a:latin typeface="Courier New" pitchFamily="49" charset="0"/>
              </a:rPr>
              <a:t>DISTINCT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6">
                                            <p:txEl>
                                              <p:pRg st="0" end="0"/>
                                            </p:txEl>
                                          </p:spTgt>
                                        </p:tgtEl>
                                        <p:attrNameLst>
                                          <p:attrName>style.visibility</p:attrName>
                                        </p:attrNameLst>
                                      </p:cBhvr>
                                      <p:to>
                                        <p:strVal val="visible"/>
                                      </p:to>
                                    </p:set>
                                    <p:anim to="" calcmode="lin" valueType="num">
                                      <p:cBhvr>
                                        <p:cTn id="12" dur="1" fill="hold"/>
                                        <p:tgtEl>
                                          <p:spTgt spid="6">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6">
                                            <p:txEl>
                                              <p:pRg st="1" end="1"/>
                                            </p:txEl>
                                          </p:spTgt>
                                        </p:tgtEl>
                                        <p:attrNameLst>
                                          <p:attrName>style.visibility</p:attrName>
                                        </p:attrNameLst>
                                      </p:cBhvr>
                                      <p:to>
                                        <p:strVal val="visible"/>
                                      </p:to>
                                    </p:set>
                                    <p:anim to="" calcmode="lin" valueType="num">
                                      <p:cBhvr>
                                        <p:cTn id="17" dur="1" fill="hold"/>
                                        <p:tgtEl>
                                          <p:spTgt spid="6">
                                            <p:txEl>
                                              <p:pRg st="1" end="1"/>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ox(in)">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autoUpdateAnimBg="0"/>
      <p:bldP spid="11"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gn="just">
              <a:lnSpc>
                <a:spcPct val="150000"/>
              </a:lnSpc>
            </a:pPr>
            <a:r>
              <a:rPr lang="fr-FR" b="1" dirty="0" smtClean="0"/>
              <a:t>SQL et SQL*Plus</a:t>
            </a:r>
          </a:p>
          <a:p>
            <a:pPr lvl="1">
              <a:lnSpc>
                <a:spcPct val="150000"/>
              </a:lnSpc>
            </a:pPr>
            <a:r>
              <a:rPr lang="fr-FR" b="1" dirty="0" smtClean="0">
                <a:solidFill>
                  <a:srgbClr val="FF0000"/>
                </a:solidFill>
              </a:rPr>
              <a:t>SQL</a:t>
            </a:r>
            <a:r>
              <a:rPr lang="fr-FR" dirty="0" smtClean="0"/>
              <a:t> est un langage qui permet de communiquer avec le serveur Oracle à partir des différents outils ou applications</a:t>
            </a:r>
          </a:p>
          <a:p>
            <a:pPr lvl="1">
              <a:lnSpc>
                <a:spcPct val="150000"/>
              </a:lnSpc>
            </a:pPr>
            <a:r>
              <a:rPr lang="fr-FR" b="1" dirty="0" smtClean="0">
                <a:solidFill>
                  <a:srgbClr val="FF0000"/>
                </a:solidFill>
              </a:rPr>
              <a:t>SQL*Plus</a:t>
            </a:r>
            <a:r>
              <a:rPr lang="fr-FR" dirty="0" smtClean="0"/>
              <a:t> est un outil Oracle qui reconnait et soumet les ordres SQL au serveur Oracle pour l’exécution. SQL*Plus possède son propre langage.</a:t>
            </a:r>
            <a:endParaRPr lang="fr-FR" dirty="0"/>
          </a:p>
        </p:txBody>
      </p:sp>
      <p:sp>
        <p:nvSpPr>
          <p:cNvPr id="3" name="Titre 2"/>
          <p:cNvSpPr>
            <a:spLocks noGrp="1"/>
          </p:cNvSpPr>
          <p:nvPr>
            <p:ph type="title"/>
          </p:nvPr>
        </p:nvSpPr>
        <p:spPr/>
        <p:txBody>
          <a:bodyPr>
            <a:normAutofit/>
          </a:bodyPr>
          <a:lstStyle/>
          <a:p>
            <a:r>
              <a:rPr lang="fr-FR" sz="4000" dirty="0" smtClean="0"/>
              <a:t>Interaction avec </a:t>
            </a:r>
            <a:r>
              <a:rPr lang="fr-FR" sz="4000" dirty="0" smtClean="0">
                <a:solidFill>
                  <a:srgbClr val="FF0000"/>
                </a:solidFill>
              </a:rPr>
              <a:t>SQL*Plus</a:t>
            </a:r>
            <a:endParaRPr lang="fr-FR" sz="4000"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ox(in)">
                                      <p:cBhvr>
                                        <p:cTn id="15" dur="500"/>
                                        <p:tgtEl>
                                          <p:spTgt spid="2">
                                            <p:txEl>
                                              <p:pRg st="1" end="1"/>
                                            </p:txEl>
                                          </p:spTgt>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box(in)">
                                      <p:cBhvr>
                                        <p:cTn id="18"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600" dirty="0" smtClean="0"/>
              <a:t>Utilisation d’SQL*Plus</a:t>
            </a:r>
            <a:endParaRPr lang="fr-FR" sz="3600" dirty="0"/>
          </a:p>
        </p:txBody>
      </p:sp>
      <p:sp>
        <p:nvSpPr>
          <p:cNvPr id="6" name="Rectangle 4"/>
          <p:cNvSpPr txBox="1">
            <a:spLocks noChangeArrowheads="1"/>
          </p:cNvSpPr>
          <p:nvPr/>
        </p:nvSpPr>
        <p:spPr>
          <a:xfrm>
            <a:off x="357158" y="1142984"/>
            <a:ext cx="8501122" cy="5072098"/>
          </a:xfrm>
          <a:prstGeom prst="rect">
            <a:avLst/>
          </a:prstGeom>
          <a:noFill/>
          <a:ln/>
        </p:spPr>
        <p:txBody>
          <a:bodyPr vert="horz">
            <a:noAutofit/>
          </a:bodyPr>
          <a:lstStyle/>
          <a:p>
            <a:pPr marL="365760" indent="-256032" algn="just">
              <a:lnSpc>
                <a:spcPct val="130000"/>
              </a:lnSpc>
              <a:spcBef>
                <a:spcPts val="400"/>
              </a:spcBef>
              <a:buClr>
                <a:schemeClr val="accent1"/>
              </a:buClr>
              <a:buSzPct val="68000"/>
              <a:buFont typeface="Courier New" pitchFamily="49" charset="0"/>
              <a:buChar char="o"/>
            </a:pPr>
            <a:r>
              <a:rPr kumimoji="0" lang="fr-FR" sz="2400" b="1" i="0" u="none" strike="noStrike" kern="1200" cap="none" spc="0" normalizeH="0" baseline="0" noProof="0" dirty="0" smtClean="0">
                <a:ln>
                  <a:noFill/>
                </a:ln>
                <a:solidFill>
                  <a:srgbClr val="FF0000"/>
                </a:solidFill>
                <a:effectLst/>
                <a:uLnTx/>
                <a:uFillTx/>
                <a:latin typeface="+mn-lt"/>
                <a:ea typeface="+mn-ea"/>
                <a:cs typeface="+mn-cs"/>
              </a:rPr>
              <a:t>SQL*Plus</a:t>
            </a:r>
            <a:r>
              <a:rPr kumimoji="0" lang="fr-FR" sz="2400" b="0" i="0" u="none" strike="noStrike" kern="1200" cap="none" spc="0" normalizeH="0" baseline="0" noProof="0" dirty="0" smtClean="0">
                <a:ln>
                  <a:noFill/>
                </a:ln>
                <a:solidFill>
                  <a:schemeClr val="tx1"/>
                </a:solidFill>
                <a:effectLst/>
                <a:uLnTx/>
                <a:uFillTx/>
                <a:latin typeface="+mn-lt"/>
                <a:ea typeface="+mn-ea"/>
                <a:cs typeface="+mn-cs"/>
              </a:rPr>
              <a:t> est un environnement dans lequel on peut</a:t>
            </a:r>
            <a:r>
              <a:rPr kumimoji="0" lang="fr-FR" sz="2400" b="0" i="0" u="none" strike="noStrike" kern="1200" cap="none" spc="0" normalizeH="0" noProof="0" dirty="0" smtClean="0">
                <a:ln>
                  <a:noFill/>
                </a:ln>
                <a:solidFill>
                  <a:schemeClr val="tx1"/>
                </a:solidFill>
                <a:effectLst/>
                <a:uLnTx/>
                <a:uFillTx/>
                <a:latin typeface="+mn-lt"/>
                <a:ea typeface="+mn-ea"/>
                <a:cs typeface="+mn-cs"/>
              </a:rPr>
              <a:t> :</a:t>
            </a:r>
          </a:p>
          <a:p>
            <a:pPr marL="822960" lvl="1" indent="-256032" algn="just">
              <a:lnSpc>
                <a:spcPct val="130000"/>
              </a:lnSpc>
              <a:spcBef>
                <a:spcPts val="400"/>
              </a:spcBef>
              <a:buClr>
                <a:schemeClr val="accent1"/>
              </a:buClr>
              <a:buSzPct val="68000"/>
              <a:buFont typeface="Courier New" pitchFamily="49" charset="0"/>
              <a:buChar char="o"/>
            </a:pPr>
            <a:r>
              <a:rPr lang="fr-FR" sz="2400" baseline="0" dirty="0" smtClean="0"/>
              <a:t>Exécuter</a:t>
            </a:r>
            <a:r>
              <a:rPr lang="fr-FR" sz="2400" dirty="0" smtClean="0"/>
              <a:t> des ordres SQL pour récupérer, modifier, ajouter et supprimer des données de la base</a:t>
            </a:r>
          </a:p>
          <a:p>
            <a:pPr marL="822960" lvl="1" indent="-256032" algn="just">
              <a:lnSpc>
                <a:spcPct val="130000"/>
              </a:lnSpc>
              <a:spcBef>
                <a:spcPts val="400"/>
              </a:spcBef>
              <a:buClr>
                <a:schemeClr val="accent1"/>
              </a:buClr>
              <a:buSzPct val="68000"/>
              <a:buFont typeface="Courier New" pitchFamily="49" charset="0"/>
              <a:buChar char="o"/>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Formater, permettre des calculs, stocker</a:t>
            </a:r>
            <a:r>
              <a:rPr kumimoji="0" lang="fr-FR" sz="2400" b="0" i="0" u="none" strike="noStrike" kern="1200" cap="none" spc="0" normalizeH="0" noProof="0" dirty="0" smtClean="0">
                <a:ln>
                  <a:noFill/>
                </a:ln>
                <a:solidFill>
                  <a:schemeClr val="tx1"/>
                </a:solidFill>
                <a:effectLst/>
                <a:uLnTx/>
                <a:uFillTx/>
                <a:latin typeface="+mn-lt"/>
                <a:ea typeface="+mn-ea"/>
                <a:cs typeface="+mn-cs"/>
              </a:rPr>
              <a:t> et imprimer les résultats d’une requête sous la forme d’un rapport</a:t>
            </a:r>
          </a:p>
          <a:p>
            <a:pPr marL="822960" lvl="1" indent="-256032" algn="just">
              <a:lnSpc>
                <a:spcPct val="130000"/>
              </a:lnSpc>
              <a:spcBef>
                <a:spcPts val="400"/>
              </a:spcBef>
              <a:buClr>
                <a:schemeClr val="accent1"/>
              </a:buClr>
              <a:buSzPct val="68000"/>
              <a:buFont typeface="Courier New" pitchFamily="49" charset="0"/>
              <a:buChar char="o"/>
            </a:pPr>
            <a:r>
              <a:rPr lang="fr-FR" sz="2400" baseline="0" dirty="0" smtClean="0"/>
              <a:t>Créer des</a:t>
            </a:r>
            <a:r>
              <a:rPr lang="fr-FR" sz="2400" dirty="0" smtClean="0"/>
              <a:t> fichiers de script pour stocker des ordres SQL destinés à être souvent utilisés.</a:t>
            </a:r>
            <a:endParaRPr kumimoji="0" lang="fr-FR"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6">
                                            <p:txEl>
                                              <p:pRg st="0" end="0"/>
                                            </p:txEl>
                                          </p:spTgt>
                                        </p:tgtEl>
                                        <p:attrNameLst>
                                          <p:attrName>style.visibility</p:attrName>
                                        </p:attrNameLst>
                                      </p:cBhvr>
                                      <p:to>
                                        <p:strVal val="visible"/>
                                      </p:to>
                                    </p:set>
                                    <p:anim to="" calcmode="lin" valueType="num">
                                      <p:cBhvr>
                                        <p:cTn id="12" dur="1" fill="hold"/>
                                        <p:tgtEl>
                                          <p:spTgt spid="6">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499"/>
                                          </p:stCondLst>
                                        </p:cTn>
                                        <p:tgtEl>
                                          <p:spTgt spid="6">
                                            <p:txEl>
                                              <p:pRg st="1" end="1"/>
                                            </p:txEl>
                                          </p:spTgt>
                                        </p:tgtEl>
                                        <p:attrNameLst>
                                          <p:attrName>style.visibility</p:attrName>
                                        </p:attrNameLst>
                                      </p:cBhvr>
                                      <p:to>
                                        <p:strVal val="visible"/>
                                      </p:to>
                                    </p:set>
                                    <p:anim to="" calcmode="lin" valueType="num">
                                      <p:cBhvr>
                                        <p:cTn id="15" dur="1" fill="hold"/>
                                        <p:tgtEl>
                                          <p:spTgt spid="6">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499"/>
                                          </p:stCondLst>
                                        </p:cTn>
                                        <p:tgtEl>
                                          <p:spTgt spid="6">
                                            <p:txEl>
                                              <p:pRg st="2" end="2"/>
                                            </p:txEl>
                                          </p:spTgt>
                                        </p:tgtEl>
                                        <p:attrNameLst>
                                          <p:attrName>style.visibility</p:attrName>
                                        </p:attrNameLst>
                                      </p:cBhvr>
                                      <p:to>
                                        <p:strVal val="visible"/>
                                      </p:to>
                                    </p:set>
                                    <p:anim to="" calcmode="lin" valueType="num">
                                      <p:cBhvr>
                                        <p:cTn id="18" dur="1" fill="hold"/>
                                        <p:tgtEl>
                                          <p:spTgt spid="6">
                                            <p:txEl>
                                              <p:pRg st="2" end="2"/>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499"/>
                                          </p:stCondLst>
                                        </p:cTn>
                                        <p:tgtEl>
                                          <p:spTgt spid="6">
                                            <p:txEl>
                                              <p:pRg st="3" end="3"/>
                                            </p:txEl>
                                          </p:spTgt>
                                        </p:tgtEl>
                                        <p:attrNameLst>
                                          <p:attrName>style.visibility</p:attrName>
                                        </p:attrNameLst>
                                      </p:cBhvr>
                                      <p:to>
                                        <p:strVal val="visible"/>
                                      </p:to>
                                    </p:set>
                                    <p:anim to="" calcmode="lin" valueType="num">
                                      <p:cBhvr>
                                        <p:cTn id="21" dur="1" fill="hold"/>
                                        <p:tgtEl>
                                          <p:spTgt spid="6">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re 2"/>
          <p:cNvSpPr>
            <a:spLocks noGrp="1"/>
          </p:cNvSpPr>
          <p:nvPr>
            <p:ph type="title"/>
          </p:nvPr>
        </p:nvSpPr>
        <p:spPr>
          <a:xfrm>
            <a:off x="500034" y="142852"/>
            <a:ext cx="8229600" cy="868346"/>
          </a:xfrm>
        </p:spPr>
        <p:txBody>
          <a:bodyPr>
            <a:normAutofit fontScale="90000"/>
          </a:bodyPr>
          <a:lstStyle/>
          <a:p>
            <a:r>
              <a:rPr lang="fr-FR" sz="3600" dirty="0" smtClean="0"/>
              <a:t>Affichage de la structure d’une table</a:t>
            </a:r>
            <a:endParaRPr lang="fr-FR" sz="3600" dirty="0"/>
          </a:p>
        </p:txBody>
      </p:sp>
      <p:sp>
        <p:nvSpPr>
          <p:cNvPr id="6" name="Rectangle 4"/>
          <p:cNvSpPr txBox="1">
            <a:spLocks noChangeArrowheads="1"/>
          </p:cNvSpPr>
          <p:nvPr/>
        </p:nvSpPr>
        <p:spPr>
          <a:xfrm>
            <a:off x="357158" y="1071546"/>
            <a:ext cx="8286808" cy="1857388"/>
          </a:xfrm>
          <a:prstGeom prst="rect">
            <a:avLst/>
          </a:prstGeom>
          <a:noFill/>
          <a:ln/>
        </p:spPr>
        <p:txBody>
          <a:bodyPr vert="horz">
            <a:noAutofit/>
          </a:bodyPr>
          <a:lstStyle/>
          <a:p>
            <a:pPr marL="365760" indent="-256032" algn="just">
              <a:lnSpc>
                <a:spcPct val="150000"/>
              </a:lnSpc>
              <a:spcBef>
                <a:spcPts val="400"/>
              </a:spcBef>
              <a:buClr>
                <a:schemeClr val="accent1"/>
              </a:buClr>
              <a:buSzPct val="68000"/>
              <a:buFont typeface="Courier New" pitchFamily="49" charset="0"/>
              <a:buChar char="o"/>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La commande </a:t>
            </a:r>
            <a:r>
              <a:rPr kumimoji="0" lang="fr-FR" sz="2400" b="1" i="0" u="none" strike="noStrike" kern="1200" cap="none" spc="0" normalizeH="0" baseline="0" noProof="0" dirty="0" smtClean="0">
                <a:ln>
                  <a:noFill/>
                </a:ln>
                <a:solidFill>
                  <a:srgbClr val="FF0000"/>
                </a:solidFill>
                <a:effectLst/>
                <a:uLnTx/>
                <a:uFillTx/>
                <a:latin typeface="+mn-lt"/>
                <a:ea typeface="+mn-ea"/>
                <a:cs typeface="+mn-cs"/>
              </a:rPr>
              <a:t>DESCRIBE</a:t>
            </a:r>
            <a:r>
              <a:rPr kumimoji="0" lang="fr-FR" sz="2400" b="0" i="0" u="none" strike="noStrike" kern="1200" cap="none" spc="0" normalizeH="0" baseline="0" noProof="0" dirty="0" smtClean="0">
                <a:ln>
                  <a:noFill/>
                </a:ln>
                <a:solidFill>
                  <a:schemeClr val="tx1"/>
                </a:solidFill>
                <a:effectLst/>
                <a:uLnTx/>
                <a:uFillTx/>
                <a:latin typeface="+mn-lt"/>
                <a:ea typeface="+mn-ea"/>
                <a:cs typeface="+mn-cs"/>
              </a:rPr>
              <a:t> (ou </a:t>
            </a:r>
            <a:r>
              <a:rPr kumimoji="0" lang="fr-FR" sz="2400" b="1" i="0" u="none" strike="noStrike" kern="1200" cap="none" spc="0" normalizeH="0" baseline="0" noProof="0" dirty="0" smtClean="0">
                <a:ln>
                  <a:noFill/>
                </a:ln>
                <a:solidFill>
                  <a:srgbClr val="FF0000"/>
                </a:solidFill>
                <a:effectLst/>
                <a:uLnTx/>
                <a:uFillTx/>
                <a:latin typeface="+mn-lt"/>
                <a:ea typeface="+mn-ea"/>
                <a:cs typeface="+mn-cs"/>
              </a:rPr>
              <a:t>DESC</a:t>
            </a:r>
            <a:r>
              <a:rPr kumimoji="0" lang="fr-FR" sz="2400" b="0" i="0" u="none" strike="noStrike" kern="1200" cap="none" spc="0" normalizeH="0" baseline="0" noProof="0" dirty="0" smtClean="0">
                <a:ln>
                  <a:noFill/>
                </a:ln>
                <a:solidFill>
                  <a:schemeClr val="tx1"/>
                </a:solidFill>
                <a:effectLst/>
                <a:uLnTx/>
                <a:uFillTx/>
                <a:latin typeface="+mn-lt"/>
                <a:ea typeface="+mn-ea"/>
                <a:cs typeface="+mn-cs"/>
              </a:rPr>
              <a:t>) est une commande propre à </a:t>
            </a:r>
            <a:r>
              <a:rPr kumimoji="0" lang="fr-FR" sz="2400" b="0" i="0" u="none" strike="noStrike" kern="1200" cap="none" spc="0" normalizeH="0" baseline="0" noProof="0" dirty="0" err="1" smtClean="0">
                <a:ln>
                  <a:noFill/>
                </a:ln>
                <a:solidFill>
                  <a:schemeClr val="tx1"/>
                </a:solidFill>
                <a:effectLst/>
                <a:uLnTx/>
                <a:uFillTx/>
                <a:latin typeface="+mn-lt"/>
                <a:ea typeface="+mn-ea"/>
                <a:cs typeface="+mn-cs"/>
              </a:rPr>
              <a:t>iSQL</a:t>
            </a:r>
            <a:r>
              <a:rPr kumimoji="0" lang="fr-FR" sz="2400" b="0" i="0" u="none" strike="noStrike" kern="1200" cap="none" spc="0" normalizeH="0" baseline="0" noProof="0" dirty="0" smtClean="0">
                <a:ln>
                  <a:noFill/>
                </a:ln>
                <a:solidFill>
                  <a:schemeClr val="tx1"/>
                </a:solidFill>
                <a:effectLst/>
                <a:uLnTx/>
                <a:uFillTx/>
                <a:latin typeface="+mn-lt"/>
                <a:ea typeface="+mn-ea"/>
                <a:cs typeface="+mn-cs"/>
              </a:rPr>
              <a:t>*Plus qui affiche la structure de la table passée en argument.</a:t>
            </a:r>
            <a:endParaRPr lang="fr-FR" sz="2400" dirty="0" smtClean="0"/>
          </a:p>
          <a:p>
            <a:pPr marL="365760" marR="0" lvl="0" indent="-256032" algn="just" defTabSz="914400" rtl="0" eaLnBrk="1" fontAlgn="auto" latinLnBrk="0" hangingPunct="1">
              <a:lnSpc>
                <a:spcPct val="150000"/>
              </a:lnSpc>
              <a:spcBef>
                <a:spcPts val="400"/>
              </a:spcBef>
              <a:spcAft>
                <a:spcPts val="0"/>
              </a:spcAft>
              <a:buClr>
                <a:schemeClr val="accent1"/>
              </a:buClr>
              <a:buSzPct val="68000"/>
              <a:buFont typeface="Courier New" pitchFamily="49" charset="0"/>
              <a:buChar char="o"/>
              <a:tabLst/>
              <a:defRPr/>
            </a:pPr>
            <a:endParaRPr kumimoji="0" lang="fr-FR"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Rectangle 9"/>
          <p:cNvSpPr>
            <a:spLocks noChangeArrowheads="1"/>
          </p:cNvSpPr>
          <p:nvPr/>
        </p:nvSpPr>
        <p:spPr bwMode="blackWhite">
          <a:xfrm>
            <a:off x="1428728" y="2928934"/>
            <a:ext cx="6672258" cy="714380"/>
          </a:xfrm>
          <a:prstGeom prst="rect">
            <a:avLst/>
          </a:prstGeom>
          <a:noFill/>
          <a:ln w="9525">
            <a:noFill/>
            <a:miter lim="800000"/>
            <a:headEnd/>
            <a:tailEnd/>
          </a:ln>
          <a:effectLst/>
        </p:spPr>
        <p:txBody>
          <a:bodyPr wrap="none" lIns="92075" tIns="46038" rIns="92075" bIns="46038" anchor="ctr"/>
          <a:lstStyle/>
          <a:p>
            <a:pPr algn="l">
              <a:lnSpc>
                <a:spcPct val="100000"/>
              </a:lnSpc>
              <a:spcBef>
                <a:spcPct val="0"/>
              </a:spcBef>
              <a:tabLst>
                <a:tab pos="1200150" algn="l"/>
              </a:tabLst>
            </a:pPr>
            <a:r>
              <a:rPr lang="fr-FR" sz="2000" b="1" dirty="0">
                <a:solidFill>
                  <a:srgbClr val="000000"/>
                </a:solidFill>
                <a:latin typeface="Courier New" pitchFamily="49" charset="0"/>
              </a:rPr>
              <a:t>SQL&gt; </a:t>
            </a:r>
            <a:r>
              <a:rPr lang="fr-FR" sz="2000" b="1" dirty="0" smtClean="0">
                <a:solidFill>
                  <a:srgbClr val="FF0000"/>
                </a:solidFill>
                <a:latin typeface="Courier New" pitchFamily="49" charset="0"/>
              </a:rPr>
              <a:t>DESCRIBE</a:t>
            </a:r>
            <a:r>
              <a:rPr lang="fr-FR" sz="2000" b="1" dirty="0" smtClean="0">
                <a:solidFill>
                  <a:srgbClr val="000000"/>
                </a:solidFill>
                <a:latin typeface="Courier New" pitchFamily="49" charset="0"/>
              </a:rPr>
              <a:t> employé;</a:t>
            </a:r>
            <a:endParaRPr lang="fr-FR" sz="2000" b="1" dirty="0">
              <a:solidFill>
                <a:srgbClr val="000000"/>
              </a:solidFill>
              <a:latin typeface="Courier New" pitchFamily="49" charset="0"/>
            </a:endParaRPr>
          </a:p>
        </p:txBody>
      </p:sp>
      <p:sp>
        <p:nvSpPr>
          <p:cNvPr id="5" name="Rectangle 4"/>
          <p:cNvSpPr txBox="1">
            <a:spLocks noChangeArrowheads="1"/>
          </p:cNvSpPr>
          <p:nvPr/>
        </p:nvSpPr>
        <p:spPr>
          <a:xfrm>
            <a:off x="428596" y="3643314"/>
            <a:ext cx="8286808" cy="2286016"/>
          </a:xfrm>
          <a:prstGeom prst="rect">
            <a:avLst/>
          </a:prstGeom>
          <a:noFill/>
          <a:ln/>
        </p:spPr>
        <p:txBody>
          <a:bodyPr vert="horz">
            <a:noAutofit/>
          </a:bodyPr>
          <a:lstStyle/>
          <a:p>
            <a:pPr marL="365760" indent="-256032" algn="just">
              <a:lnSpc>
                <a:spcPct val="150000"/>
              </a:lnSpc>
              <a:spcBef>
                <a:spcPts val="400"/>
              </a:spcBef>
              <a:buClr>
                <a:schemeClr val="accent1"/>
              </a:buClr>
              <a:buSzPct val="68000"/>
              <a:buFont typeface="Courier New" pitchFamily="49" charset="0"/>
              <a:buChar char="o"/>
            </a:pPr>
            <a:r>
              <a:rPr kumimoji="0" lang="fr-FR" sz="2400" b="0" i="0" u="none" strike="noStrike" kern="1200" cap="none" spc="0" normalizeH="0" baseline="0" noProof="0" dirty="0" smtClean="0">
                <a:ln>
                  <a:noFill/>
                </a:ln>
                <a:solidFill>
                  <a:schemeClr val="tx1"/>
                </a:solidFill>
                <a:effectLst/>
                <a:uLnTx/>
                <a:uFillTx/>
                <a:latin typeface="+mn-lt"/>
                <a:ea typeface="+mn-ea"/>
                <a:cs typeface="+mn-cs"/>
              </a:rPr>
              <a:t>La commande </a:t>
            </a:r>
            <a:r>
              <a:rPr kumimoji="0" lang="fr-FR" sz="2400" b="1" i="0" u="none" strike="noStrike" kern="1200" cap="none" spc="0" normalizeH="0" baseline="0" noProof="0" dirty="0" smtClean="0">
                <a:ln>
                  <a:noFill/>
                </a:ln>
                <a:solidFill>
                  <a:srgbClr val="FF0000"/>
                </a:solidFill>
                <a:effectLst/>
                <a:uLnTx/>
                <a:uFillTx/>
                <a:latin typeface="+mn-lt"/>
                <a:ea typeface="+mn-ea"/>
                <a:cs typeface="+mn-cs"/>
              </a:rPr>
              <a:t>DESCRIBE</a:t>
            </a:r>
            <a:r>
              <a:rPr kumimoji="0" lang="fr-FR" sz="2400" b="0" i="0" u="none" strike="noStrike" kern="1200" cap="none" spc="0" normalizeH="0" baseline="0" noProof="0" dirty="0" smtClean="0">
                <a:ln>
                  <a:noFill/>
                </a:ln>
                <a:solidFill>
                  <a:schemeClr val="tx1"/>
                </a:solidFill>
                <a:effectLst/>
                <a:uLnTx/>
                <a:uFillTx/>
                <a:latin typeface="+mn-lt"/>
                <a:ea typeface="+mn-ea"/>
                <a:cs typeface="+mn-cs"/>
              </a:rPr>
              <a:t> affiche, pour chaque colonne de la table, le nom de la colonne, l’existence</a:t>
            </a:r>
            <a:r>
              <a:rPr kumimoji="0" lang="fr-FR" sz="2400" b="0" i="0" u="none" strike="noStrike" kern="1200" cap="none" spc="0" normalizeH="0" noProof="0" dirty="0" smtClean="0">
                <a:ln>
                  <a:noFill/>
                </a:ln>
                <a:solidFill>
                  <a:schemeClr val="tx1"/>
                </a:solidFill>
                <a:effectLst/>
                <a:uLnTx/>
                <a:uFillTx/>
                <a:latin typeface="+mn-lt"/>
                <a:ea typeface="+mn-ea"/>
                <a:cs typeface="+mn-cs"/>
              </a:rPr>
              <a:t> ou non d’une contrainte NOT NULL sur la colonne et le type de données de la colonne.</a:t>
            </a:r>
            <a:endParaRPr kumimoji="0" lang="fr-FR"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6">
                                            <p:txEl>
                                              <p:pRg st="0" end="0"/>
                                            </p:txEl>
                                          </p:spTgt>
                                        </p:tgtEl>
                                        <p:attrNameLst>
                                          <p:attrName>style.visibility</p:attrName>
                                        </p:attrNameLst>
                                      </p:cBhvr>
                                      <p:to>
                                        <p:strVal val="visible"/>
                                      </p:to>
                                    </p:set>
                                    <p:anim to="" calcmode="lin" valueType="num">
                                      <p:cBhvr>
                                        <p:cTn id="12" dur="1" fill="hold"/>
                                        <p:tgtEl>
                                          <p:spTgt spid="6">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499"/>
                                          </p:stCondLst>
                                        </p:cTn>
                                        <p:tgtEl>
                                          <p:spTgt spid="5">
                                            <p:txEl>
                                              <p:pRg st="0" end="0"/>
                                            </p:txEl>
                                          </p:spTgt>
                                        </p:tgtEl>
                                        <p:attrNameLst>
                                          <p:attrName>style.visibility</p:attrName>
                                        </p:attrNameLst>
                                      </p:cBhvr>
                                      <p:to>
                                        <p:strVal val="visible"/>
                                      </p:to>
                                    </p:set>
                                    <p:anim to="" calcmode="lin" valueType="num">
                                      <p:cBhvr>
                                        <p:cTn id="22" dur="1" fill="hold"/>
                                        <p:tgtEl>
                                          <p:spTgt spid="5">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build="p" autoUpdateAnimBg="0"/>
      <p:bldP spid="11" grpId="0"/>
      <p:bldP spid="5"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71472" y="2500306"/>
            <a:ext cx="8229600" cy="1143000"/>
          </a:xfrm>
        </p:spPr>
        <p:txBody>
          <a:bodyPr>
            <a:normAutofit/>
          </a:bodyPr>
          <a:lstStyle/>
          <a:p>
            <a:pPr algn="ctr"/>
            <a:r>
              <a:rPr lang="fr-FR" sz="4400" dirty="0" smtClean="0"/>
              <a:t>Restriction et tri des données</a:t>
            </a:r>
            <a:endParaRPr lang="fr-FR" sz="4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034" y="1857364"/>
            <a:ext cx="8229600" cy="2876366"/>
          </a:xfrm>
        </p:spPr>
        <p:txBody>
          <a:bodyPr/>
          <a:lstStyle/>
          <a:p>
            <a:pPr algn="just"/>
            <a:r>
              <a:rPr lang="fr-FR" dirty="0" smtClean="0"/>
              <a:t>La clause </a:t>
            </a:r>
            <a:r>
              <a:rPr lang="fr-FR" dirty="0" smtClean="0">
                <a:solidFill>
                  <a:srgbClr val="FF0000"/>
                </a:solidFill>
              </a:rPr>
              <a:t>WHERE</a:t>
            </a:r>
          </a:p>
          <a:p>
            <a:pPr lvl="1" algn="just">
              <a:lnSpc>
                <a:spcPct val="130000"/>
              </a:lnSpc>
            </a:pPr>
            <a:r>
              <a:rPr lang="fr-FR" dirty="0" smtClean="0"/>
              <a:t>La clause </a:t>
            </a:r>
            <a:r>
              <a:rPr lang="fr-FR" dirty="0" smtClean="0">
                <a:solidFill>
                  <a:srgbClr val="FF0000"/>
                </a:solidFill>
              </a:rPr>
              <a:t>WHERE</a:t>
            </a:r>
            <a:r>
              <a:rPr lang="fr-FR" dirty="0" smtClean="0"/>
              <a:t> restreint la requête aux enregistrements qui respectent les conditions. La clause </a:t>
            </a:r>
            <a:r>
              <a:rPr lang="fr-FR" dirty="0" smtClean="0">
                <a:solidFill>
                  <a:srgbClr val="FF0000"/>
                </a:solidFill>
              </a:rPr>
              <a:t>WHERE</a:t>
            </a:r>
            <a:r>
              <a:rPr lang="fr-FR" dirty="0" smtClean="0"/>
              <a:t> correspond à une sélection : elle restreint les enregistrements (ou lignes). La clause </a:t>
            </a:r>
            <a:r>
              <a:rPr lang="fr-FR" dirty="0" smtClean="0">
                <a:solidFill>
                  <a:srgbClr val="FF0000"/>
                </a:solidFill>
              </a:rPr>
              <a:t>WHERE</a:t>
            </a:r>
            <a:r>
              <a:rPr lang="fr-FR" dirty="0" smtClean="0"/>
              <a:t> suit la clause </a:t>
            </a:r>
            <a:r>
              <a:rPr lang="fr-FR" dirty="0" smtClean="0">
                <a:solidFill>
                  <a:srgbClr val="FF0000"/>
                </a:solidFill>
              </a:rPr>
              <a:t>FROM</a:t>
            </a:r>
            <a:r>
              <a:rPr lang="fr-FR" dirty="0" smtClean="0"/>
              <a:t>.</a:t>
            </a:r>
            <a:endParaRPr lang="fr-FR" dirty="0"/>
          </a:p>
        </p:txBody>
      </p:sp>
      <p:sp>
        <p:nvSpPr>
          <p:cNvPr id="3" name="Titre 2"/>
          <p:cNvSpPr>
            <a:spLocks noGrp="1"/>
          </p:cNvSpPr>
          <p:nvPr>
            <p:ph type="title"/>
          </p:nvPr>
        </p:nvSpPr>
        <p:spPr>
          <a:xfrm>
            <a:off x="428596" y="214290"/>
            <a:ext cx="8229600" cy="1143000"/>
          </a:xfrm>
        </p:spPr>
        <p:txBody>
          <a:bodyPr>
            <a:noAutofit/>
          </a:bodyPr>
          <a:lstStyle/>
          <a:p>
            <a:pPr algn="ctr"/>
            <a:r>
              <a:rPr lang="fr-FR" sz="3600" dirty="0" smtClean="0"/>
              <a:t>Restreindre les résultats dans une requête </a:t>
            </a:r>
            <a:r>
              <a:rPr lang="fr-FR" sz="3600" dirty="0" smtClean="0">
                <a:solidFill>
                  <a:srgbClr val="FF0000"/>
                </a:solidFill>
              </a:rPr>
              <a:t>SELECT</a:t>
            </a:r>
            <a:endParaRPr lang="fr-FR" sz="3600" dirty="0">
              <a:solidFill>
                <a:srgbClr val="FF0000"/>
              </a:solidFill>
            </a:endParaRPr>
          </a:p>
        </p:txBody>
      </p:sp>
      <p:sp>
        <p:nvSpPr>
          <p:cNvPr id="4" name="Rectangle 6"/>
          <p:cNvSpPr>
            <a:spLocks noChangeArrowheads="1"/>
          </p:cNvSpPr>
          <p:nvPr/>
        </p:nvSpPr>
        <p:spPr bwMode="blackWhite">
          <a:xfrm>
            <a:off x="1071538" y="4857760"/>
            <a:ext cx="7223125" cy="1003300"/>
          </a:xfrm>
          <a:prstGeom prst="rect">
            <a:avLst/>
          </a:prstGeom>
          <a:noFill/>
          <a:ln w="9525">
            <a:noFill/>
            <a:miter lim="800000"/>
            <a:headEnd/>
            <a:tailEnd/>
          </a:ln>
          <a:effectLst/>
        </p:spPr>
        <p:txBody>
          <a:bodyPr wrap="none" lIns="92075" tIns="46038" rIns="92075" bIns="46038" anchor="ctr"/>
          <a:lstStyle/>
          <a:p>
            <a:pPr algn="l">
              <a:lnSpc>
                <a:spcPct val="100000"/>
              </a:lnSpc>
              <a:spcBef>
                <a:spcPct val="0"/>
              </a:spcBef>
              <a:tabLst>
                <a:tab pos="1200150" algn="l"/>
              </a:tabLst>
            </a:pPr>
            <a:r>
              <a:rPr lang="fr-FR" sz="1800" b="1" dirty="0">
                <a:solidFill>
                  <a:srgbClr val="FF0000"/>
                </a:solidFill>
                <a:latin typeface="Courier New" pitchFamily="49" charset="0"/>
              </a:rPr>
              <a:t>SELECT</a:t>
            </a:r>
            <a:r>
              <a:rPr lang="fr-FR" sz="1800" b="1" dirty="0">
                <a:solidFill>
                  <a:srgbClr val="000000"/>
                </a:solidFill>
                <a:latin typeface="Courier New" pitchFamily="49" charset="0"/>
              </a:rPr>
              <a:t>		[DISTINCT] {*, </a:t>
            </a:r>
            <a:r>
              <a:rPr lang="fr-FR" sz="1800" b="1" i="1" dirty="0" err="1">
                <a:solidFill>
                  <a:srgbClr val="000000"/>
                </a:solidFill>
                <a:latin typeface="Courier New" pitchFamily="49" charset="0"/>
              </a:rPr>
              <a:t>column</a:t>
            </a:r>
            <a:r>
              <a:rPr lang="fr-FR" sz="1800" b="1" i="1" dirty="0">
                <a:solidFill>
                  <a:srgbClr val="000000"/>
                </a:solidFill>
                <a:latin typeface="Courier New" pitchFamily="49" charset="0"/>
              </a:rPr>
              <a:t> </a:t>
            </a:r>
            <a:r>
              <a:rPr lang="fr-FR" sz="1800" b="1" dirty="0">
                <a:solidFill>
                  <a:srgbClr val="000000"/>
                </a:solidFill>
                <a:latin typeface="Courier New" pitchFamily="49" charset="0"/>
              </a:rPr>
              <a:t>[</a:t>
            </a:r>
            <a:r>
              <a:rPr lang="fr-FR" sz="1800" b="1" i="1" dirty="0">
                <a:solidFill>
                  <a:srgbClr val="000000"/>
                </a:solidFill>
                <a:latin typeface="Courier New" pitchFamily="49" charset="0"/>
              </a:rPr>
              <a:t>alias</a:t>
            </a:r>
            <a:r>
              <a:rPr lang="fr-FR" sz="1800" b="1" dirty="0">
                <a:solidFill>
                  <a:srgbClr val="000000"/>
                </a:solidFill>
                <a:latin typeface="Courier New" pitchFamily="49" charset="0"/>
              </a:rPr>
              <a:t>], ...}</a:t>
            </a:r>
          </a:p>
          <a:p>
            <a:pPr algn="l">
              <a:lnSpc>
                <a:spcPct val="100000"/>
              </a:lnSpc>
              <a:spcBef>
                <a:spcPct val="0"/>
              </a:spcBef>
              <a:tabLst>
                <a:tab pos="1200150" algn="l"/>
              </a:tabLst>
            </a:pP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i="1" dirty="0">
                <a:solidFill>
                  <a:srgbClr val="000000"/>
                </a:solidFill>
                <a:latin typeface="Courier New" pitchFamily="49" charset="0"/>
              </a:rPr>
              <a:t>table</a:t>
            </a:r>
            <a:endParaRPr lang="fr-FR" sz="1800" b="1" dirty="0">
              <a:solidFill>
                <a:srgbClr val="000000"/>
              </a:solidFill>
              <a:latin typeface="Courier New" pitchFamily="49" charset="0"/>
            </a:endParaRPr>
          </a:p>
          <a:p>
            <a:pPr algn="l">
              <a:lnSpc>
                <a:spcPct val="100000"/>
              </a:lnSpc>
              <a:spcBef>
                <a:spcPct val="0"/>
              </a:spcBef>
              <a:tabLst>
                <a:tab pos="1200150" algn="l"/>
              </a:tabLst>
            </a:pPr>
            <a:r>
              <a:rPr lang="fr-FR" sz="1800" b="1" dirty="0">
                <a:solidFill>
                  <a:srgbClr val="000000"/>
                </a:solidFill>
                <a:latin typeface="Courier New" pitchFamily="49" charset="0"/>
              </a:rPr>
              <a:t>[</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i="1" dirty="0">
                <a:solidFill>
                  <a:srgbClr val="000000"/>
                </a:solidFill>
                <a:latin typeface="Courier New" pitchFamily="49" charset="0"/>
              </a:rPr>
              <a:t>condition(s)</a:t>
            </a:r>
            <a:r>
              <a:rPr lang="fr-FR" sz="1800" b="1" dirty="0">
                <a:solidFill>
                  <a:srgbClr val="000000"/>
                </a:solidFill>
                <a:latin typeface="Courier New" pitchFamily="49"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ox(in)">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checkerboard(across)">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200" dirty="0" smtClean="0"/>
              <a:t>Utilisation de la clause </a:t>
            </a:r>
            <a:r>
              <a:rPr lang="fr-FR" sz="3200" dirty="0" smtClean="0">
                <a:solidFill>
                  <a:srgbClr val="FF0000"/>
                </a:solidFill>
              </a:rPr>
              <a:t>WHERE</a:t>
            </a:r>
            <a:endParaRPr lang="fr-FR" sz="3200" dirty="0">
              <a:solidFill>
                <a:srgbClr val="FF0000"/>
              </a:solidFill>
            </a:endParaRPr>
          </a:p>
        </p:txBody>
      </p:sp>
      <p:sp>
        <p:nvSpPr>
          <p:cNvPr id="4" name="Rectangle 8"/>
          <p:cNvSpPr>
            <a:spLocks noChangeArrowheads="1"/>
          </p:cNvSpPr>
          <p:nvPr/>
        </p:nvSpPr>
        <p:spPr bwMode="blackWhite">
          <a:xfrm>
            <a:off x="642910" y="1357298"/>
            <a:ext cx="7315200" cy="941387"/>
          </a:xfrm>
          <a:prstGeom prst="rect">
            <a:avLst/>
          </a:prstGeom>
          <a:noFill/>
          <a:ln w="9525">
            <a:noFill/>
            <a:miter lim="800000"/>
            <a:headEnd/>
            <a:tailEnd/>
          </a:ln>
          <a:effectLst/>
        </p:spPr>
        <p:txBody>
          <a:bodyPr wrap="none" lIns="92075" tIns="46038" rIns="92075" bIns="46038" anchor="ctr"/>
          <a:lstStyle/>
          <a:p>
            <a:pPr algn="l">
              <a:lnSpc>
                <a:spcPct val="100000"/>
              </a:lnSpc>
              <a:spcBef>
                <a:spcPct val="0"/>
              </a:spcBef>
              <a:tabLst>
                <a:tab pos="1200150" algn="l"/>
              </a:tabLst>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nom, fonction, </a:t>
            </a:r>
            <a:r>
              <a:rPr lang="fr-FR" sz="1800" b="1" dirty="0" err="1" smtClean="0">
                <a:solidFill>
                  <a:srgbClr val="000000"/>
                </a:solidFill>
                <a:latin typeface="Courier New" pitchFamily="49" charset="0"/>
              </a:rPr>
              <a:t>numserv</a:t>
            </a:r>
            <a:endParaRPr lang="fr-FR" sz="1800" b="1" dirty="0">
              <a:solidFill>
                <a:srgbClr val="000000"/>
              </a:solidFill>
              <a:latin typeface="Courier New" pitchFamily="49" charset="0"/>
            </a:endParaRPr>
          </a:p>
          <a:p>
            <a:pPr algn="l">
              <a:lnSpc>
                <a:spcPct val="100000"/>
              </a:lnSpc>
              <a:spcBef>
                <a:spcPct val="0"/>
              </a:spcBef>
              <a:tabLst>
                <a:tab pos="1200150" algn="l"/>
              </a:tabLst>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gn="l">
              <a:lnSpc>
                <a:spcPct val="100000"/>
              </a:lnSpc>
              <a:spcBef>
                <a:spcPct val="0"/>
              </a:spcBef>
              <a:tabLst>
                <a:tab pos="1200150" algn="l"/>
              </a:tabLst>
            </a:pPr>
            <a:r>
              <a:rPr lang="fr-FR" sz="1800" b="1" dirty="0">
                <a:solidFill>
                  <a:srgbClr val="000000"/>
                </a:solidFill>
                <a:latin typeface="Courier New" pitchFamily="49" charset="0"/>
              </a:rPr>
              <a:t>  3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fonction ='Comptable';</a:t>
            </a:r>
            <a:endParaRPr lang="fr-FR" sz="1800" b="1" dirty="0">
              <a:solidFill>
                <a:srgbClr val="000000"/>
              </a:solidFill>
              <a:latin typeface="Courier New" pitchFamily="49" charset="0"/>
            </a:endParaRPr>
          </a:p>
        </p:txBody>
      </p:sp>
      <p:sp>
        <p:nvSpPr>
          <p:cNvPr id="5" name="Rectangle 8"/>
          <p:cNvSpPr>
            <a:spLocks noChangeArrowheads="1"/>
          </p:cNvSpPr>
          <p:nvPr/>
        </p:nvSpPr>
        <p:spPr bwMode="blackWhite">
          <a:xfrm>
            <a:off x="642910" y="3000372"/>
            <a:ext cx="7315200" cy="941387"/>
          </a:xfrm>
          <a:prstGeom prst="rect">
            <a:avLst/>
          </a:prstGeom>
          <a:noFill/>
          <a:ln w="9525">
            <a:noFill/>
            <a:miter lim="800000"/>
            <a:headEnd/>
            <a:tailEnd/>
          </a:ln>
          <a:effectLst/>
        </p:spPr>
        <p:txBody>
          <a:bodyPr wrap="none" lIns="92075" tIns="46038" rIns="92075" bIns="46038" anchor="ctr"/>
          <a:lstStyle/>
          <a:p>
            <a:pPr algn="l">
              <a:lnSpc>
                <a:spcPct val="100000"/>
              </a:lnSpc>
              <a:spcBef>
                <a:spcPct val="0"/>
              </a:spcBef>
              <a:tabLst>
                <a:tab pos="1200150" algn="l"/>
              </a:tabLst>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nom, fonction, </a:t>
            </a:r>
            <a:r>
              <a:rPr lang="fr-FR" sz="1800" b="1" dirty="0" err="1" smtClean="0">
                <a:solidFill>
                  <a:srgbClr val="000000"/>
                </a:solidFill>
                <a:latin typeface="Courier New" pitchFamily="49" charset="0"/>
              </a:rPr>
              <a:t>numserv</a:t>
            </a:r>
            <a:endParaRPr lang="fr-FR" sz="1800" b="1" dirty="0">
              <a:solidFill>
                <a:srgbClr val="000000"/>
              </a:solidFill>
              <a:latin typeface="Courier New" pitchFamily="49" charset="0"/>
            </a:endParaRPr>
          </a:p>
          <a:p>
            <a:pPr algn="l">
              <a:lnSpc>
                <a:spcPct val="100000"/>
              </a:lnSpc>
              <a:spcBef>
                <a:spcPct val="0"/>
              </a:spcBef>
              <a:tabLst>
                <a:tab pos="1200150" algn="l"/>
              </a:tabLst>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gn="l">
              <a:lnSpc>
                <a:spcPct val="100000"/>
              </a:lnSpc>
              <a:spcBef>
                <a:spcPct val="0"/>
              </a:spcBef>
              <a:tabLst>
                <a:tab pos="1200150" algn="l"/>
              </a:tabLst>
            </a:pPr>
            <a:r>
              <a:rPr lang="fr-FR" sz="1800" b="1" dirty="0">
                <a:solidFill>
                  <a:srgbClr val="000000"/>
                </a:solidFill>
                <a:latin typeface="Courier New" pitchFamily="49" charset="0"/>
              </a:rPr>
              <a:t>  3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numserv</a:t>
            </a:r>
            <a:r>
              <a:rPr lang="fr-FR" sz="1800" b="1" dirty="0" smtClean="0">
                <a:solidFill>
                  <a:srgbClr val="000000"/>
                </a:solidFill>
                <a:latin typeface="Courier New" pitchFamily="49" charset="0"/>
              </a:rPr>
              <a:t> = 20;</a:t>
            </a:r>
            <a:endParaRPr lang="fr-FR" sz="1800" b="1" dirty="0">
              <a:solidFill>
                <a:srgbClr val="000000"/>
              </a:solidFill>
              <a:latin typeface="Courier New" pitchFamily="49" charset="0"/>
            </a:endParaRPr>
          </a:p>
        </p:txBody>
      </p:sp>
      <p:sp>
        <p:nvSpPr>
          <p:cNvPr id="7" name="Rectangle 8"/>
          <p:cNvSpPr>
            <a:spLocks noChangeArrowheads="1"/>
          </p:cNvSpPr>
          <p:nvPr/>
        </p:nvSpPr>
        <p:spPr bwMode="blackWhite">
          <a:xfrm>
            <a:off x="642910" y="4429132"/>
            <a:ext cx="7315200" cy="941387"/>
          </a:xfrm>
          <a:prstGeom prst="rect">
            <a:avLst/>
          </a:prstGeom>
          <a:noFill/>
          <a:ln w="9525">
            <a:noFill/>
            <a:miter lim="800000"/>
            <a:headEnd/>
            <a:tailEnd/>
          </a:ln>
          <a:effectLst/>
        </p:spPr>
        <p:txBody>
          <a:bodyPr wrap="none" lIns="92075" tIns="46038" rIns="92075" bIns="46038" anchor="ctr"/>
          <a:lstStyle/>
          <a:p>
            <a:pPr algn="l">
              <a:lnSpc>
                <a:spcPct val="100000"/>
              </a:lnSpc>
              <a:spcBef>
                <a:spcPct val="0"/>
              </a:spcBef>
              <a:tabLst>
                <a:tab pos="1200150" algn="l"/>
              </a:tabLst>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nom, fonction, </a:t>
            </a:r>
            <a:r>
              <a:rPr lang="fr-FR" sz="1800" b="1" dirty="0" err="1" smtClean="0">
                <a:solidFill>
                  <a:srgbClr val="000000"/>
                </a:solidFill>
                <a:latin typeface="Courier New" pitchFamily="49" charset="0"/>
              </a:rPr>
              <a:t>numserv</a:t>
            </a:r>
            <a:endParaRPr lang="fr-FR" sz="1800" b="1" dirty="0">
              <a:solidFill>
                <a:srgbClr val="000000"/>
              </a:solidFill>
              <a:latin typeface="Courier New" pitchFamily="49" charset="0"/>
            </a:endParaRPr>
          </a:p>
          <a:p>
            <a:pPr algn="l">
              <a:lnSpc>
                <a:spcPct val="100000"/>
              </a:lnSpc>
              <a:spcBef>
                <a:spcPct val="0"/>
              </a:spcBef>
              <a:tabLst>
                <a:tab pos="1200150" algn="l"/>
              </a:tabLst>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spcBef>
                <a:spcPct val="0"/>
              </a:spcBef>
              <a:tabLst>
                <a:tab pos="1200150" algn="l"/>
              </a:tabLst>
            </a:pPr>
            <a:r>
              <a:rPr lang="fr-FR" sz="1800" b="1" dirty="0">
                <a:solidFill>
                  <a:srgbClr val="000000"/>
                </a:solidFill>
                <a:latin typeface="Courier New" pitchFamily="49" charset="0"/>
              </a:rPr>
              <a:t>  3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date_emb</a:t>
            </a:r>
            <a:r>
              <a:rPr lang="fr-FR" sz="1800" b="1" dirty="0" smtClean="0">
                <a:solidFill>
                  <a:srgbClr val="000000"/>
                </a:solidFill>
                <a:latin typeface="Courier New" pitchFamily="49" charset="0"/>
              </a:rPr>
              <a:t> = </a:t>
            </a:r>
            <a:r>
              <a:rPr lang="fr-FR" b="1" dirty="0" smtClean="0">
                <a:solidFill>
                  <a:srgbClr val="000000"/>
                </a:solidFill>
                <a:latin typeface="Courier New" pitchFamily="49" charset="0"/>
              </a:rPr>
              <a:t>'23-JAN-96'</a:t>
            </a:r>
            <a:r>
              <a:rPr lang="fr-FR" sz="1800" b="1" dirty="0" smtClean="0">
                <a:solidFill>
                  <a:srgbClr val="000000"/>
                </a:solidFill>
                <a:latin typeface="Courier New" pitchFamily="49" charset="0"/>
              </a:rPr>
              <a:t>;</a:t>
            </a:r>
            <a:endParaRPr lang="fr-FR" sz="18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to="" calcmode="lin" valueType="num">
                                      <p:cBhvr>
                                        <p:cTn id="17" dur="1" fill="hold"/>
                                        <p:tgtEl>
                                          <p:spTgt spid="5"/>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to="" calcmode="lin" valueType="num">
                                      <p:cBhvr>
                                        <p:cTn id="22" dur="1" fill="hold"/>
                                        <p:tgtEl>
                                          <p:spTgt spid="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42910" y="1357298"/>
            <a:ext cx="5357850" cy="500066"/>
          </a:xfrm>
        </p:spPr>
        <p:txBody>
          <a:bodyPr>
            <a:normAutofit fontScale="92500"/>
          </a:bodyPr>
          <a:lstStyle/>
          <a:p>
            <a:pPr algn="just"/>
            <a:r>
              <a:rPr lang="fr-FR" b="1" dirty="0" smtClean="0"/>
              <a:t>Les opérateurs arithmétiques</a:t>
            </a:r>
            <a:endParaRPr lang="fr-FR" b="1" dirty="0" smtClean="0">
              <a:solidFill>
                <a:srgbClr val="FF0000"/>
              </a:solidFill>
            </a:endParaRPr>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Opérateurs de comparaison</a:t>
            </a:r>
            <a:endParaRPr lang="fr-FR" sz="3600" dirty="0">
              <a:solidFill>
                <a:srgbClr val="FF0000"/>
              </a:solidFill>
            </a:endParaRPr>
          </a:p>
        </p:txBody>
      </p:sp>
      <p:graphicFrame>
        <p:nvGraphicFramePr>
          <p:cNvPr id="13" name="Tableau 12"/>
          <p:cNvGraphicFramePr>
            <a:graphicFrameLocks noGrp="1"/>
          </p:cNvGraphicFramePr>
          <p:nvPr/>
        </p:nvGraphicFramePr>
        <p:xfrm>
          <a:off x="1357290" y="2071678"/>
          <a:ext cx="6096000" cy="356616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fr-FR" sz="2400" dirty="0" smtClean="0"/>
                        <a:t>Opérateur</a:t>
                      </a:r>
                      <a:endParaRPr lang="fr-FR" sz="2400" dirty="0"/>
                    </a:p>
                  </a:txBody>
                  <a:tcPr/>
                </a:tc>
                <a:tc>
                  <a:txBody>
                    <a:bodyPr/>
                    <a:lstStyle/>
                    <a:p>
                      <a:pPr algn="ctr"/>
                      <a:r>
                        <a:rPr lang="fr-FR" sz="2400" dirty="0" smtClean="0"/>
                        <a:t>Signification</a:t>
                      </a:r>
                      <a:endParaRPr lang="fr-FR" sz="2400" dirty="0"/>
                    </a:p>
                  </a:txBody>
                  <a:tcPr/>
                </a:tc>
              </a:tr>
              <a:tr h="370840">
                <a:tc>
                  <a:txBody>
                    <a:bodyPr/>
                    <a:lstStyle/>
                    <a:p>
                      <a:pPr algn="ctr"/>
                      <a:r>
                        <a:rPr lang="fr-FR" sz="2400" b="1" dirty="0" smtClean="0"/>
                        <a:t>=</a:t>
                      </a:r>
                      <a:endParaRPr lang="fr-FR" sz="2400" b="1" dirty="0"/>
                    </a:p>
                  </a:txBody>
                  <a:tcPr/>
                </a:tc>
                <a:tc>
                  <a:txBody>
                    <a:bodyPr/>
                    <a:lstStyle/>
                    <a:p>
                      <a:r>
                        <a:rPr lang="fr-FR" sz="2400" dirty="0" smtClean="0"/>
                        <a:t>Égal à</a:t>
                      </a:r>
                      <a:endParaRPr lang="fr-FR" sz="2400" dirty="0"/>
                    </a:p>
                  </a:txBody>
                  <a:tcPr/>
                </a:tc>
              </a:tr>
              <a:tr h="370840">
                <a:tc>
                  <a:txBody>
                    <a:bodyPr/>
                    <a:lstStyle/>
                    <a:p>
                      <a:pPr algn="ctr"/>
                      <a:r>
                        <a:rPr lang="fr-FR" sz="2400" b="1" dirty="0" smtClean="0"/>
                        <a:t>&gt;</a:t>
                      </a:r>
                      <a:endParaRPr lang="fr-FR" sz="2400" b="1" dirty="0"/>
                    </a:p>
                  </a:txBody>
                  <a:tcPr/>
                </a:tc>
                <a:tc>
                  <a:txBody>
                    <a:bodyPr/>
                    <a:lstStyle/>
                    <a:p>
                      <a:r>
                        <a:rPr lang="fr-FR" sz="2400" dirty="0" smtClean="0"/>
                        <a:t>Inférieur à</a:t>
                      </a:r>
                      <a:endParaRPr lang="fr-FR" sz="2400" dirty="0"/>
                    </a:p>
                  </a:txBody>
                  <a:tcPr/>
                </a:tc>
              </a:tr>
              <a:tr h="370840">
                <a:tc>
                  <a:txBody>
                    <a:bodyPr/>
                    <a:lstStyle/>
                    <a:p>
                      <a:pPr algn="ctr"/>
                      <a:r>
                        <a:rPr lang="fr-FR" sz="2400" b="1" dirty="0" smtClean="0"/>
                        <a:t>&gt;=</a:t>
                      </a:r>
                      <a:endParaRPr lang="fr-FR" sz="2400" b="1" dirty="0"/>
                    </a:p>
                  </a:txBody>
                  <a:tcPr/>
                </a:tc>
                <a:tc>
                  <a:txBody>
                    <a:bodyPr/>
                    <a:lstStyle/>
                    <a:p>
                      <a:r>
                        <a:rPr lang="fr-FR" sz="2400" dirty="0" smtClean="0"/>
                        <a:t>Inférieur ou égal à</a:t>
                      </a:r>
                      <a:endParaRPr lang="fr-FR" sz="2400" dirty="0"/>
                    </a:p>
                  </a:txBody>
                  <a:tcPr/>
                </a:tc>
              </a:tr>
              <a:tr h="370840">
                <a:tc>
                  <a:txBody>
                    <a:bodyPr/>
                    <a:lstStyle/>
                    <a:p>
                      <a:pPr algn="ctr"/>
                      <a:r>
                        <a:rPr lang="fr-FR" sz="2400" b="1" dirty="0" smtClean="0"/>
                        <a:t>&lt;</a:t>
                      </a:r>
                      <a:endParaRPr lang="fr-FR" sz="2400" b="1" dirty="0"/>
                    </a:p>
                  </a:txBody>
                  <a:tcPr/>
                </a:tc>
                <a:tc>
                  <a:txBody>
                    <a:bodyPr/>
                    <a:lstStyle/>
                    <a:p>
                      <a:r>
                        <a:rPr lang="fr-FR" sz="2400" dirty="0" smtClean="0"/>
                        <a:t>Supérieur</a:t>
                      </a:r>
                      <a:endParaRPr lang="fr-FR" sz="2400" dirty="0"/>
                    </a:p>
                  </a:txBody>
                  <a:tcPr/>
                </a:tc>
              </a:tr>
              <a:tr h="370840">
                <a:tc>
                  <a:txBody>
                    <a:bodyPr/>
                    <a:lstStyle/>
                    <a:p>
                      <a:pPr algn="ctr"/>
                      <a:r>
                        <a:rPr lang="fr-FR" sz="2400" b="1" dirty="0" smtClean="0"/>
                        <a:t>&lt;=</a:t>
                      </a:r>
                      <a:endParaRPr lang="fr-FR" sz="2400" b="1" dirty="0"/>
                    </a:p>
                  </a:txBody>
                  <a:tcPr/>
                </a:tc>
                <a:tc>
                  <a:txBody>
                    <a:bodyPr/>
                    <a:lstStyle/>
                    <a:p>
                      <a:r>
                        <a:rPr lang="fr-FR" sz="2400" dirty="0" smtClean="0"/>
                        <a:t>Supérieur ou égal à</a:t>
                      </a:r>
                      <a:endParaRPr lang="fr-FR" sz="2400" dirty="0"/>
                    </a:p>
                  </a:txBody>
                  <a:tcPr/>
                </a:tc>
              </a:tr>
              <a:tr h="370840">
                <a:tc>
                  <a:txBody>
                    <a:bodyPr/>
                    <a:lstStyle/>
                    <a:p>
                      <a:pPr algn="ctr"/>
                      <a:r>
                        <a:rPr lang="fr-FR" sz="2400" b="1" dirty="0" smtClean="0"/>
                        <a:t>&lt;&gt;</a:t>
                      </a:r>
                      <a:endParaRPr lang="fr-FR" sz="2400" b="1" dirty="0"/>
                    </a:p>
                  </a:txBody>
                  <a:tcPr/>
                </a:tc>
                <a:tc>
                  <a:txBody>
                    <a:bodyPr/>
                    <a:lstStyle/>
                    <a:p>
                      <a:r>
                        <a:rPr lang="fr-FR" sz="2400" dirty="0" smtClean="0"/>
                        <a:t>Différent de</a:t>
                      </a:r>
                      <a:endParaRPr lang="fr-FR" sz="24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ox(in)">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85728"/>
            <a:ext cx="8229600" cy="928694"/>
          </a:xfrm>
        </p:spPr>
        <p:txBody>
          <a:bodyPr>
            <a:normAutofit/>
          </a:bodyPr>
          <a:lstStyle/>
          <a:p>
            <a:pPr algn="just"/>
            <a:r>
              <a:rPr lang="fr-FR" sz="3600" dirty="0" smtClean="0"/>
              <a:t>Autres opérateurs de comparaison</a:t>
            </a:r>
            <a:endParaRPr lang="fr-FR" sz="3600" dirty="0">
              <a:solidFill>
                <a:srgbClr val="FF0000"/>
              </a:solidFill>
            </a:endParaRPr>
          </a:p>
        </p:txBody>
      </p:sp>
      <p:graphicFrame>
        <p:nvGraphicFramePr>
          <p:cNvPr id="7" name="Tableau 6"/>
          <p:cNvGraphicFramePr>
            <a:graphicFrameLocks noGrp="1"/>
          </p:cNvGraphicFramePr>
          <p:nvPr/>
        </p:nvGraphicFramePr>
        <p:xfrm>
          <a:off x="1142976" y="1428736"/>
          <a:ext cx="7215238" cy="4071966"/>
        </p:xfrm>
        <a:graphic>
          <a:graphicData uri="http://schemas.openxmlformats.org/drawingml/2006/table">
            <a:tbl>
              <a:tblPr firstRow="1" bandRow="1">
                <a:tableStyleId>{5C22544A-7EE6-4342-B048-85BDC9FD1C3A}</a:tableStyleId>
              </a:tblPr>
              <a:tblGrid>
                <a:gridCol w="3607619"/>
                <a:gridCol w="3607619"/>
              </a:tblGrid>
              <a:tr h="521935">
                <a:tc>
                  <a:txBody>
                    <a:bodyPr/>
                    <a:lstStyle/>
                    <a:p>
                      <a:pPr algn="ctr"/>
                      <a:r>
                        <a:rPr lang="fr-FR" sz="2400" dirty="0" smtClean="0"/>
                        <a:t>Opérateur</a:t>
                      </a:r>
                      <a:endParaRPr lang="fr-FR" sz="2400" dirty="0"/>
                    </a:p>
                  </a:txBody>
                  <a:tcPr/>
                </a:tc>
                <a:tc>
                  <a:txBody>
                    <a:bodyPr/>
                    <a:lstStyle/>
                    <a:p>
                      <a:pPr algn="ctr"/>
                      <a:r>
                        <a:rPr lang="fr-FR" sz="2400" dirty="0" smtClean="0"/>
                        <a:t>Signification</a:t>
                      </a:r>
                      <a:endParaRPr lang="fr-FR" sz="2400" dirty="0"/>
                    </a:p>
                  </a:txBody>
                  <a:tcPr/>
                </a:tc>
              </a:tr>
              <a:tr h="939484">
                <a:tc>
                  <a:txBody>
                    <a:bodyPr/>
                    <a:lstStyle/>
                    <a:p>
                      <a:pPr algn="ctr"/>
                      <a:r>
                        <a:rPr lang="fr-FR" sz="2400" b="1" dirty="0" smtClean="0"/>
                        <a:t>BETWEEN … AND …</a:t>
                      </a:r>
                      <a:endParaRPr lang="fr-FR" sz="2400" b="1" dirty="0"/>
                    </a:p>
                  </a:txBody>
                  <a:tcPr anchor="ctr"/>
                </a:tc>
                <a:tc>
                  <a:txBody>
                    <a:bodyPr/>
                    <a:lstStyle/>
                    <a:p>
                      <a:r>
                        <a:rPr lang="fr-FR" sz="2400" dirty="0" smtClean="0"/>
                        <a:t>Compris entre … et … (bornes comprises)</a:t>
                      </a:r>
                      <a:endParaRPr lang="fr-FR" sz="2400" dirty="0"/>
                    </a:p>
                  </a:txBody>
                  <a:tcPr anchor="ctr"/>
                </a:tc>
              </a:tr>
              <a:tr h="939484">
                <a:tc>
                  <a:txBody>
                    <a:bodyPr/>
                    <a:lstStyle/>
                    <a:p>
                      <a:pPr algn="ctr"/>
                      <a:r>
                        <a:rPr lang="fr-FR" sz="2400" b="1" dirty="0" smtClean="0"/>
                        <a:t>IN (liste)</a:t>
                      </a:r>
                      <a:endParaRPr lang="fr-FR" sz="2400" b="1" dirty="0"/>
                    </a:p>
                  </a:txBody>
                  <a:tcPr anchor="ctr"/>
                </a:tc>
                <a:tc>
                  <a:txBody>
                    <a:bodyPr/>
                    <a:lstStyle/>
                    <a:p>
                      <a:r>
                        <a:rPr lang="fr-FR" sz="2400" dirty="0" smtClean="0"/>
                        <a:t>Correspond à une valeur de la liste</a:t>
                      </a:r>
                      <a:endParaRPr lang="fr-FR" sz="2400" dirty="0"/>
                    </a:p>
                  </a:txBody>
                  <a:tcPr anchor="ctr"/>
                </a:tc>
              </a:tr>
              <a:tr h="731579">
                <a:tc>
                  <a:txBody>
                    <a:bodyPr/>
                    <a:lstStyle/>
                    <a:p>
                      <a:pPr algn="ctr"/>
                      <a:r>
                        <a:rPr lang="fr-FR" sz="2400" b="1" dirty="0" smtClean="0"/>
                        <a:t>LIKE</a:t>
                      </a:r>
                      <a:endParaRPr lang="fr-FR" sz="2400" b="1" dirty="0"/>
                    </a:p>
                  </a:txBody>
                  <a:tcPr anchor="ctr"/>
                </a:tc>
                <a:tc>
                  <a:txBody>
                    <a:bodyPr/>
                    <a:lstStyle/>
                    <a:p>
                      <a:pPr algn="l">
                        <a:lnSpc>
                          <a:spcPct val="75000"/>
                        </a:lnSpc>
                      </a:pPr>
                      <a:r>
                        <a:rPr lang="fr-FR" sz="2400" dirty="0" smtClean="0">
                          <a:solidFill>
                            <a:srgbClr val="000000"/>
                          </a:solidFill>
                          <a:latin typeface="Arial" pitchFamily="34" charset="0"/>
                        </a:rPr>
                        <a:t>Ressemblance partielle de chaînes de caractères</a:t>
                      </a:r>
                      <a:endParaRPr lang="fr-FR" sz="2400" dirty="0">
                        <a:solidFill>
                          <a:srgbClr val="000000"/>
                        </a:solidFill>
                        <a:latin typeface="Arial" pitchFamily="34" charset="0"/>
                      </a:endParaRPr>
                    </a:p>
                  </a:txBody>
                  <a:tcPr anchor="ctr"/>
                </a:tc>
              </a:tr>
              <a:tr h="939484">
                <a:tc>
                  <a:txBody>
                    <a:bodyPr/>
                    <a:lstStyle/>
                    <a:p>
                      <a:pPr algn="ctr"/>
                      <a:r>
                        <a:rPr lang="fr-FR" sz="2400" b="1" dirty="0" smtClean="0"/>
                        <a:t>IS</a:t>
                      </a:r>
                      <a:r>
                        <a:rPr lang="fr-FR" sz="2400" b="1" baseline="0" dirty="0" smtClean="0"/>
                        <a:t> NULL</a:t>
                      </a:r>
                      <a:endParaRPr lang="fr-FR" sz="2400" b="1" dirty="0"/>
                    </a:p>
                  </a:txBody>
                  <a:tcPr anchor="ctr"/>
                </a:tc>
                <a:tc>
                  <a:txBody>
                    <a:bodyPr/>
                    <a:lstStyle/>
                    <a:p>
                      <a:r>
                        <a:rPr lang="fr-FR" sz="2400" dirty="0" smtClean="0">
                          <a:solidFill>
                            <a:srgbClr val="000000"/>
                          </a:solidFill>
                          <a:latin typeface="Arial" pitchFamily="34" charset="0"/>
                        </a:rPr>
                        <a:t>Correspond à une valeur NULL</a:t>
                      </a:r>
                      <a:endParaRPr lang="fr-FR" sz="2400" dirty="0"/>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71472" y="2500306"/>
            <a:ext cx="8229600" cy="1143000"/>
          </a:xfrm>
        </p:spPr>
        <p:txBody>
          <a:bodyPr>
            <a:normAutofit/>
          </a:bodyPr>
          <a:lstStyle/>
          <a:p>
            <a:pPr algn="ctr"/>
            <a:r>
              <a:rPr lang="fr-FR" sz="4400" dirty="0" smtClean="0"/>
              <a:t>Introduction </a:t>
            </a:r>
            <a:endParaRPr lang="fr-FR" sz="4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85728"/>
            <a:ext cx="8229600" cy="928694"/>
          </a:xfrm>
        </p:spPr>
        <p:txBody>
          <a:bodyPr>
            <a:normAutofit/>
          </a:bodyPr>
          <a:lstStyle/>
          <a:p>
            <a:pPr algn="just"/>
            <a:r>
              <a:rPr lang="fr-FR" sz="3600" dirty="0" smtClean="0"/>
              <a:t>Les opérateurs logiques</a:t>
            </a:r>
            <a:endParaRPr lang="fr-FR" sz="3600" dirty="0">
              <a:solidFill>
                <a:srgbClr val="FF0000"/>
              </a:solidFill>
            </a:endParaRPr>
          </a:p>
        </p:txBody>
      </p:sp>
      <p:graphicFrame>
        <p:nvGraphicFramePr>
          <p:cNvPr id="7" name="Tableau 6"/>
          <p:cNvGraphicFramePr>
            <a:graphicFrameLocks noGrp="1"/>
          </p:cNvGraphicFramePr>
          <p:nvPr/>
        </p:nvGraphicFramePr>
        <p:xfrm>
          <a:off x="785786" y="1571612"/>
          <a:ext cx="7929618" cy="3699351"/>
        </p:xfrm>
        <a:graphic>
          <a:graphicData uri="http://schemas.openxmlformats.org/drawingml/2006/table">
            <a:tbl>
              <a:tblPr firstRow="1" bandRow="1">
                <a:tableStyleId>{5C22544A-7EE6-4342-B048-85BDC9FD1C3A}</a:tableStyleId>
              </a:tblPr>
              <a:tblGrid>
                <a:gridCol w="2816126"/>
                <a:gridCol w="5113492"/>
              </a:tblGrid>
              <a:tr h="521935">
                <a:tc>
                  <a:txBody>
                    <a:bodyPr/>
                    <a:lstStyle/>
                    <a:p>
                      <a:pPr algn="ctr"/>
                      <a:r>
                        <a:rPr lang="fr-FR" sz="2400" dirty="0" smtClean="0"/>
                        <a:t>Opérateur</a:t>
                      </a:r>
                      <a:endParaRPr lang="fr-FR" sz="2400" dirty="0"/>
                    </a:p>
                  </a:txBody>
                  <a:tcPr/>
                </a:tc>
                <a:tc>
                  <a:txBody>
                    <a:bodyPr/>
                    <a:lstStyle/>
                    <a:p>
                      <a:pPr algn="ctr"/>
                      <a:r>
                        <a:rPr lang="fr-FR" sz="2400" dirty="0" smtClean="0"/>
                        <a:t>Signification</a:t>
                      </a:r>
                      <a:endParaRPr lang="fr-FR" sz="2400" dirty="0"/>
                    </a:p>
                  </a:txBody>
                  <a:tcPr/>
                </a:tc>
              </a:tr>
              <a:tr h="939484">
                <a:tc>
                  <a:txBody>
                    <a:bodyPr/>
                    <a:lstStyle/>
                    <a:p>
                      <a:pPr algn="ctr"/>
                      <a:r>
                        <a:rPr lang="fr-FR" sz="2400" b="1" dirty="0" smtClean="0"/>
                        <a:t>AND</a:t>
                      </a:r>
                      <a:endParaRPr lang="fr-FR" sz="2400" b="1" dirty="0"/>
                    </a:p>
                  </a:txBody>
                  <a:tcPr anchor="ctr"/>
                </a:tc>
                <a:tc>
                  <a:txBody>
                    <a:bodyPr/>
                    <a:lstStyle/>
                    <a:p>
                      <a:r>
                        <a:rPr lang="fr-FR" sz="2400" dirty="0" smtClean="0">
                          <a:solidFill>
                            <a:srgbClr val="000000"/>
                          </a:solidFill>
                          <a:latin typeface="Arial" pitchFamily="34" charset="0"/>
                        </a:rPr>
                        <a:t>Retourne TRUE si </a:t>
                      </a:r>
                      <a:r>
                        <a:rPr lang="fr-FR" sz="2400" i="1" dirty="0" smtClean="0">
                          <a:solidFill>
                            <a:srgbClr val="000000"/>
                          </a:solidFill>
                          <a:latin typeface="Arial" pitchFamily="34" charset="0"/>
                        </a:rPr>
                        <a:t>les deux </a:t>
                      </a:r>
                      <a:r>
                        <a:rPr lang="fr-FR" sz="2400" dirty="0" smtClean="0">
                          <a:solidFill>
                            <a:srgbClr val="000000"/>
                          </a:solidFill>
                          <a:latin typeface="Arial" pitchFamily="34" charset="0"/>
                        </a:rPr>
                        <a:t>conditions  sont  VRAIES</a:t>
                      </a:r>
                      <a:endParaRPr lang="fr-FR" sz="2400" dirty="0"/>
                    </a:p>
                  </a:txBody>
                  <a:tcPr anchor="ctr"/>
                </a:tc>
              </a:tr>
              <a:tr h="939484">
                <a:tc>
                  <a:txBody>
                    <a:bodyPr/>
                    <a:lstStyle/>
                    <a:p>
                      <a:pPr algn="ctr"/>
                      <a:r>
                        <a:rPr lang="fr-FR" sz="2400" b="1" dirty="0" smtClean="0"/>
                        <a:t>OR</a:t>
                      </a:r>
                      <a:endParaRPr lang="fr-FR" sz="2400" b="1" dirty="0"/>
                    </a:p>
                  </a:txBody>
                  <a:tcPr anchor="ctr"/>
                </a:tc>
                <a:tc>
                  <a:txBody>
                    <a:bodyPr/>
                    <a:lstStyle/>
                    <a:p>
                      <a:r>
                        <a:rPr lang="fr-FR" sz="2400" dirty="0" smtClean="0">
                          <a:solidFill>
                            <a:srgbClr val="000000"/>
                          </a:solidFill>
                          <a:latin typeface="Arial" pitchFamily="34" charset="0"/>
                        </a:rPr>
                        <a:t>Retourne TRUE si </a:t>
                      </a:r>
                      <a:r>
                        <a:rPr lang="fr-FR" sz="2400" i="1" dirty="0" smtClean="0">
                          <a:solidFill>
                            <a:srgbClr val="000000"/>
                          </a:solidFill>
                          <a:latin typeface="Arial" pitchFamily="34" charset="0"/>
                        </a:rPr>
                        <a:t>l’une</a:t>
                      </a:r>
                      <a:r>
                        <a:rPr lang="fr-FR" sz="2400" dirty="0" smtClean="0">
                          <a:solidFill>
                            <a:srgbClr val="000000"/>
                          </a:solidFill>
                          <a:latin typeface="Arial" pitchFamily="34" charset="0"/>
                        </a:rPr>
                        <a:t> </a:t>
                      </a:r>
                      <a:r>
                        <a:rPr lang="fr-FR" sz="2400" i="1" dirty="0" smtClean="0">
                          <a:solidFill>
                            <a:srgbClr val="000000"/>
                          </a:solidFill>
                          <a:latin typeface="Arial" pitchFamily="34" charset="0"/>
                        </a:rPr>
                        <a:t>au moins</a:t>
                      </a:r>
                      <a:r>
                        <a:rPr lang="fr-FR" sz="2400" dirty="0" smtClean="0">
                          <a:solidFill>
                            <a:srgbClr val="000000"/>
                          </a:solidFill>
                          <a:latin typeface="Arial" pitchFamily="34" charset="0"/>
                        </a:rPr>
                        <a:t> des conditions est VRAIE</a:t>
                      </a:r>
                      <a:endParaRPr lang="fr-FR" sz="2400" dirty="0"/>
                    </a:p>
                  </a:txBody>
                  <a:tcPr anchor="ctr"/>
                </a:tc>
              </a:tr>
              <a:tr h="731579">
                <a:tc>
                  <a:txBody>
                    <a:bodyPr/>
                    <a:lstStyle/>
                    <a:p>
                      <a:pPr algn="ctr"/>
                      <a:r>
                        <a:rPr lang="fr-FR" sz="2400" b="1" dirty="0" smtClean="0"/>
                        <a:t>NOT</a:t>
                      </a:r>
                      <a:endParaRPr lang="fr-FR" sz="2400" b="1" dirty="0"/>
                    </a:p>
                  </a:txBody>
                  <a:tcPr anchor="ctr"/>
                </a:tc>
                <a:tc>
                  <a:txBody>
                    <a:bodyPr/>
                    <a:lstStyle/>
                    <a:p>
                      <a:pPr algn="l">
                        <a:lnSpc>
                          <a:spcPct val="110000"/>
                        </a:lnSpc>
                      </a:pPr>
                      <a:r>
                        <a:rPr lang="fr-FR" sz="2400" dirty="0" smtClean="0">
                          <a:solidFill>
                            <a:srgbClr val="000000"/>
                          </a:solidFill>
                          <a:latin typeface="Arial" pitchFamily="34" charset="0"/>
                        </a:rPr>
                        <a:t>Ramène la valeur TRUE si la condition qui suit l’opérateur est FAUSSE</a:t>
                      </a:r>
                      <a:endParaRPr lang="fr-FR" sz="2400" dirty="0">
                        <a:solidFill>
                          <a:srgbClr val="000000"/>
                        </a:solidFill>
                        <a:latin typeface="Arial" pitchFamily="34" charset="0"/>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42910" y="1357298"/>
            <a:ext cx="7858180" cy="3857652"/>
          </a:xfrm>
        </p:spPr>
        <p:txBody>
          <a:bodyPr>
            <a:noAutofit/>
          </a:bodyPr>
          <a:lstStyle/>
          <a:p>
            <a:pPr algn="just">
              <a:lnSpc>
                <a:spcPct val="150000"/>
              </a:lnSpc>
            </a:pPr>
            <a:r>
              <a:rPr lang="fr-FR" sz="2200" dirty="0" smtClean="0"/>
              <a:t>La clause </a:t>
            </a:r>
            <a:r>
              <a:rPr lang="fr-FR" sz="2200" b="1" dirty="0" smtClean="0">
                <a:solidFill>
                  <a:srgbClr val="FF0000"/>
                </a:solidFill>
              </a:rPr>
              <a:t>ORDER</a:t>
            </a:r>
            <a:r>
              <a:rPr lang="fr-FR" sz="2200" dirty="0" smtClean="0"/>
              <a:t> </a:t>
            </a:r>
            <a:r>
              <a:rPr lang="fr-FR" sz="2200" b="1" dirty="0" smtClean="0">
                <a:solidFill>
                  <a:srgbClr val="FF0000"/>
                </a:solidFill>
              </a:rPr>
              <a:t>BY</a:t>
            </a:r>
            <a:r>
              <a:rPr lang="fr-FR" sz="2200" dirty="0" smtClean="0"/>
              <a:t> permet d’afficher les enregistrements sélectionnés dans l’ordre croissant ou décroissant. </a:t>
            </a:r>
          </a:p>
          <a:p>
            <a:pPr algn="just">
              <a:lnSpc>
                <a:spcPct val="150000"/>
              </a:lnSpc>
            </a:pPr>
            <a:r>
              <a:rPr lang="fr-FR" sz="2200" b="1" dirty="0" smtClean="0">
                <a:solidFill>
                  <a:srgbClr val="FF0000"/>
                </a:solidFill>
              </a:rPr>
              <a:t>ASC</a:t>
            </a:r>
            <a:r>
              <a:rPr lang="fr-FR" sz="2200" dirty="0" smtClean="0">
                <a:solidFill>
                  <a:srgbClr val="FF0000"/>
                </a:solidFill>
              </a:rPr>
              <a:t> </a:t>
            </a:r>
            <a:r>
              <a:rPr lang="fr-FR" sz="2200" dirty="0" smtClean="0"/>
              <a:t>: ordre croissant (par défaut)</a:t>
            </a:r>
          </a:p>
          <a:p>
            <a:pPr algn="just">
              <a:lnSpc>
                <a:spcPct val="150000"/>
              </a:lnSpc>
            </a:pPr>
            <a:r>
              <a:rPr lang="fr-FR" sz="2200" b="1" dirty="0" smtClean="0">
                <a:solidFill>
                  <a:srgbClr val="FF0000"/>
                </a:solidFill>
              </a:rPr>
              <a:t>DESC</a:t>
            </a:r>
            <a:r>
              <a:rPr lang="fr-FR" sz="2200" dirty="0" smtClean="0"/>
              <a:t> : ordre décroissant</a:t>
            </a:r>
          </a:p>
          <a:p>
            <a:pPr algn="just">
              <a:lnSpc>
                <a:spcPct val="150000"/>
              </a:lnSpc>
            </a:pPr>
            <a:r>
              <a:rPr lang="fr-FR" sz="2200" dirty="0" smtClean="0"/>
              <a:t>La clause </a:t>
            </a:r>
            <a:r>
              <a:rPr lang="fr-FR" sz="2200" b="1" dirty="0" smtClean="0">
                <a:solidFill>
                  <a:srgbClr val="FF0000"/>
                </a:solidFill>
              </a:rPr>
              <a:t>ORDER BY </a:t>
            </a:r>
            <a:r>
              <a:rPr lang="fr-FR" sz="2200" dirty="0" smtClean="0"/>
              <a:t>se place à la fin de l’ordre </a:t>
            </a:r>
            <a:r>
              <a:rPr lang="fr-FR" sz="2200" b="1" dirty="0" smtClean="0">
                <a:solidFill>
                  <a:srgbClr val="FF0000"/>
                </a:solidFill>
              </a:rPr>
              <a:t>SELECT</a:t>
            </a:r>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Ordonner la clause </a:t>
            </a:r>
            <a:r>
              <a:rPr lang="fr-FR" sz="3600" dirty="0" smtClean="0">
                <a:solidFill>
                  <a:srgbClr val="FF0000"/>
                </a:solidFill>
              </a:rPr>
              <a:t>SELECT</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arn(inHorizontal)">
                                      <p:cBhvr>
                                        <p:cTn id="22" dur="500"/>
                                        <p:tgtEl>
                                          <p:spTgt spid="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barn(inHorizontal)">
                                      <p:cBhvr>
                                        <p:cTn id="2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57158" y="0"/>
            <a:ext cx="8229600" cy="868346"/>
          </a:xfrm>
        </p:spPr>
        <p:txBody>
          <a:bodyPr>
            <a:normAutofit/>
          </a:bodyPr>
          <a:lstStyle/>
          <a:p>
            <a:r>
              <a:rPr lang="fr-FR" sz="3600" dirty="0" smtClean="0"/>
              <a:t>Exemples de tri</a:t>
            </a:r>
            <a:endParaRPr lang="fr-FR" sz="3600" dirty="0">
              <a:solidFill>
                <a:srgbClr val="FF0000"/>
              </a:solidFill>
            </a:endParaRPr>
          </a:p>
        </p:txBody>
      </p:sp>
      <p:sp>
        <p:nvSpPr>
          <p:cNvPr id="4" name="Rectangle 8"/>
          <p:cNvSpPr>
            <a:spLocks noChangeArrowheads="1"/>
          </p:cNvSpPr>
          <p:nvPr/>
        </p:nvSpPr>
        <p:spPr bwMode="blackWhite">
          <a:xfrm>
            <a:off x="500034" y="857232"/>
            <a:ext cx="7315200" cy="1143008"/>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nomemp</a:t>
            </a:r>
            <a:r>
              <a:rPr lang="fr-FR" sz="2000" b="1" dirty="0" smtClean="0">
                <a:solidFill>
                  <a:srgbClr val="000000"/>
                </a:solidFill>
                <a:latin typeface="Courier New" pitchFamily="49" charset="0"/>
              </a:rPr>
              <a:t>, fonction,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a:t>
            </a:r>
            <a:r>
              <a:rPr lang="fr-FR" sz="2000" b="1" dirty="0" err="1" smtClean="0">
                <a:solidFill>
                  <a:srgbClr val="000000"/>
                </a:solidFill>
                <a:latin typeface="Courier New" pitchFamily="49" charset="0"/>
              </a:rPr>
              <a:t>date_emb</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3  </a:t>
            </a:r>
            <a:r>
              <a:rPr lang="fr-FR" sz="2000" b="1" dirty="0" smtClean="0">
                <a:solidFill>
                  <a:srgbClr val="FF0000"/>
                </a:solidFill>
                <a:latin typeface="Courier New" pitchFamily="49" charset="0"/>
              </a:rPr>
              <a:t>ORDERR BY </a:t>
            </a:r>
            <a:r>
              <a:rPr lang="fr-FR" sz="2000" b="1" dirty="0" err="1" smtClean="0">
                <a:solidFill>
                  <a:srgbClr val="000000"/>
                </a:solidFill>
                <a:latin typeface="Courier New" pitchFamily="49" charset="0"/>
              </a:rPr>
              <a:t>date_emb</a:t>
            </a:r>
            <a:r>
              <a:rPr lang="fr-FR" sz="2000" b="1" dirty="0" smtClean="0">
                <a:solidFill>
                  <a:srgbClr val="000000"/>
                </a:solidFill>
                <a:latin typeface="Courier New" pitchFamily="49" charset="0"/>
              </a:rPr>
              <a:t>;</a:t>
            </a:r>
            <a:endParaRPr lang="fr-FR" sz="2000" b="1" dirty="0">
              <a:solidFill>
                <a:srgbClr val="000000"/>
              </a:solidFill>
              <a:latin typeface="Courier New" pitchFamily="49" charset="0"/>
            </a:endParaRPr>
          </a:p>
        </p:txBody>
      </p:sp>
      <p:sp>
        <p:nvSpPr>
          <p:cNvPr id="7" name="Rectangle 8"/>
          <p:cNvSpPr>
            <a:spLocks noChangeArrowheads="1"/>
          </p:cNvSpPr>
          <p:nvPr/>
        </p:nvSpPr>
        <p:spPr bwMode="blackWhite">
          <a:xfrm>
            <a:off x="500034" y="3571876"/>
            <a:ext cx="7315200" cy="1071570"/>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nomemp</a:t>
            </a:r>
            <a:r>
              <a:rPr lang="fr-FR" sz="1800" b="1" dirty="0" smtClean="0">
                <a:solidFill>
                  <a:srgbClr val="000000"/>
                </a:solidFill>
                <a:latin typeface="Courier New" pitchFamily="49" charset="0"/>
              </a:rPr>
              <a:t>, salaire * 12 </a:t>
            </a:r>
            <a:r>
              <a:rPr lang="fr-FR" sz="1800" b="1" dirty="0" err="1" smtClean="0">
                <a:solidFill>
                  <a:srgbClr val="000000"/>
                </a:solidFill>
                <a:latin typeface="Courier New" pitchFamily="49" charset="0"/>
              </a:rPr>
              <a:t>SalAnnuel</a:t>
            </a:r>
            <a:endParaRPr lang="fr-FR" sz="1800" b="1" dirty="0">
              <a:solidFill>
                <a:srgbClr val="000000"/>
              </a:solidFill>
              <a:latin typeface="Courier New" pitchFamily="49" charset="0"/>
            </a:endParaRPr>
          </a:p>
          <a:p>
            <a:pPr algn="l">
              <a:lnSpc>
                <a:spcPct val="150000"/>
              </a:lnSpc>
              <a:spcBef>
                <a:spcPct val="0"/>
              </a:spcBef>
              <a:tabLst>
                <a:tab pos="1200150" algn="l"/>
              </a:tabLst>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nSpc>
                <a:spcPct val="150000"/>
              </a:lnSpc>
              <a:spcBef>
                <a:spcPct val="0"/>
              </a:spcBef>
              <a:tabLst>
                <a:tab pos="1200150" algn="l"/>
              </a:tabLst>
            </a:pPr>
            <a:r>
              <a:rPr lang="fr-FR" sz="1800" b="1" dirty="0">
                <a:solidFill>
                  <a:srgbClr val="000000"/>
                </a:solidFill>
                <a:latin typeface="Courier New" pitchFamily="49" charset="0"/>
              </a:rPr>
              <a:t>  3  </a:t>
            </a:r>
            <a:r>
              <a:rPr lang="fr-FR" sz="1800" b="1" dirty="0" smtClean="0">
                <a:solidFill>
                  <a:srgbClr val="FF0000"/>
                </a:solidFill>
                <a:latin typeface="Courier New" pitchFamily="49" charset="0"/>
              </a:rPr>
              <a:t>ORDER BY </a:t>
            </a:r>
            <a:r>
              <a:rPr lang="fr-FR" sz="1800" b="1" dirty="0" err="1" smtClean="0">
                <a:solidFill>
                  <a:srgbClr val="000000"/>
                </a:solidFill>
                <a:latin typeface="Courier New" pitchFamily="49" charset="0"/>
              </a:rPr>
              <a:t>SalAnnuel</a:t>
            </a:r>
            <a:r>
              <a:rPr lang="fr-FR" sz="1800" b="1" dirty="0" smtClean="0">
                <a:solidFill>
                  <a:srgbClr val="000000"/>
                </a:solidFill>
                <a:latin typeface="Courier New" pitchFamily="49" charset="0"/>
              </a:rPr>
              <a:t>;</a:t>
            </a:r>
            <a:endParaRPr lang="fr-FR" sz="1800" b="1" dirty="0">
              <a:solidFill>
                <a:srgbClr val="000000"/>
              </a:solidFill>
              <a:latin typeface="Courier New" pitchFamily="49" charset="0"/>
            </a:endParaRPr>
          </a:p>
        </p:txBody>
      </p:sp>
      <p:sp>
        <p:nvSpPr>
          <p:cNvPr id="6" name="Rectangle 8"/>
          <p:cNvSpPr>
            <a:spLocks noChangeArrowheads="1"/>
          </p:cNvSpPr>
          <p:nvPr/>
        </p:nvSpPr>
        <p:spPr bwMode="blackWhite">
          <a:xfrm>
            <a:off x="500034" y="2214554"/>
            <a:ext cx="7315200" cy="1143008"/>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nomemp</a:t>
            </a:r>
            <a:r>
              <a:rPr lang="fr-FR" sz="1800" b="1" dirty="0" smtClean="0">
                <a:solidFill>
                  <a:srgbClr val="000000"/>
                </a:solidFill>
                <a:latin typeface="Courier New" pitchFamily="49" charset="0"/>
              </a:rPr>
              <a:t>, fonction, </a:t>
            </a:r>
            <a:r>
              <a:rPr lang="fr-FR" sz="1800" b="1" dirty="0" err="1" smtClean="0">
                <a:solidFill>
                  <a:srgbClr val="000000"/>
                </a:solidFill>
                <a:latin typeface="Courier New" pitchFamily="49" charset="0"/>
              </a:rPr>
              <a:t>numserv</a:t>
            </a:r>
            <a:r>
              <a:rPr lang="fr-FR" sz="1800" b="1" dirty="0" smtClean="0">
                <a:solidFill>
                  <a:srgbClr val="000000"/>
                </a:solidFill>
                <a:latin typeface="Courier New" pitchFamily="49" charset="0"/>
              </a:rPr>
              <a:t>, </a:t>
            </a:r>
            <a:r>
              <a:rPr lang="fr-FR" sz="1800" b="1" dirty="0" err="1" smtClean="0">
                <a:solidFill>
                  <a:srgbClr val="000000"/>
                </a:solidFill>
                <a:latin typeface="Courier New" pitchFamily="49" charset="0"/>
              </a:rPr>
              <a:t>date_emb</a:t>
            </a:r>
            <a:endParaRPr lang="fr-FR" sz="1800" b="1" dirty="0">
              <a:solidFill>
                <a:srgbClr val="000000"/>
              </a:solidFill>
              <a:latin typeface="Courier New" pitchFamily="49" charset="0"/>
            </a:endParaRPr>
          </a:p>
          <a:p>
            <a:pPr algn="l">
              <a:lnSpc>
                <a:spcPct val="150000"/>
              </a:lnSpc>
              <a:spcBef>
                <a:spcPct val="0"/>
              </a:spcBef>
              <a:tabLst>
                <a:tab pos="1200150" algn="l"/>
              </a:tabLst>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gn="l">
              <a:lnSpc>
                <a:spcPct val="150000"/>
              </a:lnSpc>
              <a:spcBef>
                <a:spcPct val="0"/>
              </a:spcBef>
              <a:tabLst>
                <a:tab pos="1200150" algn="l"/>
              </a:tabLst>
            </a:pPr>
            <a:r>
              <a:rPr lang="fr-FR" sz="1800" b="1" dirty="0">
                <a:solidFill>
                  <a:srgbClr val="000000"/>
                </a:solidFill>
                <a:latin typeface="Courier New" pitchFamily="49" charset="0"/>
              </a:rPr>
              <a:t>  3  </a:t>
            </a:r>
            <a:r>
              <a:rPr lang="fr-FR" sz="1800" b="1" dirty="0" smtClean="0">
                <a:solidFill>
                  <a:srgbClr val="FF0000"/>
                </a:solidFill>
                <a:latin typeface="Courier New" pitchFamily="49" charset="0"/>
              </a:rPr>
              <a:t>ORDERR BY </a:t>
            </a:r>
            <a:r>
              <a:rPr lang="fr-FR" sz="1800" b="1" dirty="0" err="1" smtClean="0">
                <a:solidFill>
                  <a:srgbClr val="000000"/>
                </a:solidFill>
                <a:latin typeface="Courier New" pitchFamily="49" charset="0"/>
              </a:rPr>
              <a:t>date_emb</a:t>
            </a:r>
            <a:r>
              <a:rPr lang="fr-FR" sz="1800" b="1" dirty="0" smtClean="0">
                <a:solidFill>
                  <a:srgbClr val="000000"/>
                </a:solidFill>
                <a:latin typeface="Courier New" pitchFamily="49" charset="0"/>
              </a:rPr>
              <a:t> </a:t>
            </a:r>
            <a:r>
              <a:rPr lang="fr-FR" sz="1800" b="1" dirty="0" smtClean="0">
                <a:solidFill>
                  <a:srgbClr val="FF0000"/>
                </a:solidFill>
                <a:latin typeface="Courier New" pitchFamily="49" charset="0"/>
              </a:rPr>
              <a:t>DESC</a:t>
            </a:r>
            <a:r>
              <a:rPr lang="fr-FR" sz="1800" b="1" dirty="0" smtClean="0">
                <a:solidFill>
                  <a:srgbClr val="000000"/>
                </a:solidFill>
                <a:latin typeface="Courier New" pitchFamily="49" charset="0"/>
              </a:rPr>
              <a:t>;</a:t>
            </a:r>
            <a:endParaRPr lang="fr-FR" sz="1800" b="1" dirty="0">
              <a:solidFill>
                <a:srgbClr val="000000"/>
              </a:solidFill>
              <a:latin typeface="Courier New" pitchFamily="49" charset="0"/>
            </a:endParaRPr>
          </a:p>
        </p:txBody>
      </p:sp>
      <p:sp>
        <p:nvSpPr>
          <p:cNvPr id="8" name="Rectangle 8"/>
          <p:cNvSpPr>
            <a:spLocks noChangeArrowheads="1"/>
          </p:cNvSpPr>
          <p:nvPr/>
        </p:nvSpPr>
        <p:spPr bwMode="blackWhite">
          <a:xfrm>
            <a:off x="500034" y="4786322"/>
            <a:ext cx="7315200" cy="1143008"/>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nomemp</a:t>
            </a:r>
            <a:r>
              <a:rPr lang="fr-FR" sz="1800" b="1" dirty="0" smtClean="0">
                <a:solidFill>
                  <a:srgbClr val="000000"/>
                </a:solidFill>
                <a:latin typeface="Courier New" pitchFamily="49" charset="0"/>
              </a:rPr>
              <a:t>, fonction, </a:t>
            </a:r>
            <a:r>
              <a:rPr lang="fr-FR" sz="1800" b="1" dirty="0" err="1" smtClean="0">
                <a:solidFill>
                  <a:srgbClr val="000000"/>
                </a:solidFill>
                <a:latin typeface="Courier New" pitchFamily="49" charset="0"/>
              </a:rPr>
              <a:t>numserv</a:t>
            </a:r>
            <a:r>
              <a:rPr lang="fr-FR" sz="1800" b="1" dirty="0" smtClean="0">
                <a:solidFill>
                  <a:srgbClr val="000000"/>
                </a:solidFill>
                <a:latin typeface="Courier New" pitchFamily="49" charset="0"/>
              </a:rPr>
              <a:t>, salaire</a:t>
            </a:r>
            <a:endParaRPr lang="fr-FR" sz="1800" b="1" dirty="0">
              <a:solidFill>
                <a:srgbClr val="000000"/>
              </a:solidFill>
              <a:latin typeface="Courier New" pitchFamily="49" charset="0"/>
            </a:endParaRPr>
          </a:p>
          <a:p>
            <a:pPr algn="l">
              <a:lnSpc>
                <a:spcPct val="150000"/>
              </a:lnSpc>
              <a:spcBef>
                <a:spcPct val="0"/>
              </a:spcBef>
              <a:tabLst>
                <a:tab pos="1200150" algn="l"/>
              </a:tabLst>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gn="l">
              <a:lnSpc>
                <a:spcPct val="150000"/>
              </a:lnSpc>
              <a:spcBef>
                <a:spcPct val="0"/>
              </a:spcBef>
              <a:tabLst>
                <a:tab pos="1200150" algn="l"/>
              </a:tabLst>
            </a:pPr>
            <a:r>
              <a:rPr lang="fr-FR" sz="1800" b="1" dirty="0">
                <a:solidFill>
                  <a:srgbClr val="000000"/>
                </a:solidFill>
                <a:latin typeface="Courier New" pitchFamily="49" charset="0"/>
              </a:rPr>
              <a:t>  3  </a:t>
            </a:r>
            <a:r>
              <a:rPr lang="fr-FR" sz="1800" b="1" dirty="0" smtClean="0">
                <a:solidFill>
                  <a:srgbClr val="FF0000"/>
                </a:solidFill>
                <a:latin typeface="Courier New" pitchFamily="49" charset="0"/>
              </a:rPr>
              <a:t>ORDERR BY </a:t>
            </a:r>
            <a:r>
              <a:rPr lang="fr-FR" sz="1800" b="1" dirty="0" err="1" smtClean="0">
                <a:solidFill>
                  <a:srgbClr val="000000"/>
                </a:solidFill>
                <a:latin typeface="Courier New" pitchFamily="49" charset="0"/>
              </a:rPr>
              <a:t>numserv</a:t>
            </a:r>
            <a:r>
              <a:rPr lang="fr-FR" sz="1800" b="1" dirty="0" smtClean="0">
                <a:solidFill>
                  <a:srgbClr val="000000"/>
                </a:solidFill>
                <a:latin typeface="Courier New" pitchFamily="49" charset="0"/>
              </a:rPr>
              <a:t>, salaire </a:t>
            </a:r>
            <a:r>
              <a:rPr lang="fr-FR" sz="1800" b="1" dirty="0" smtClean="0">
                <a:solidFill>
                  <a:srgbClr val="FF0000"/>
                </a:solidFill>
                <a:latin typeface="Courier New" pitchFamily="49" charset="0"/>
              </a:rPr>
              <a:t>DESC</a:t>
            </a:r>
            <a:r>
              <a:rPr lang="fr-FR" sz="1800" b="1" dirty="0" smtClean="0">
                <a:solidFill>
                  <a:srgbClr val="000000"/>
                </a:solidFill>
                <a:latin typeface="Courier New" pitchFamily="49" charset="0"/>
              </a:rPr>
              <a:t>;</a:t>
            </a:r>
            <a:endParaRPr lang="fr-FR" sz="18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to="" calcmode="lin" valueType="num">
                                      <p:cBhvr>
                                        <p:cTn id="22" dur="1" fill="hold"/>
                                        <p:tgtEl>
                                          <p:spTgt spid="7"/>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to="" calcmode="lin" valueType="num">
                                      <p:cBhvr>
                                        <p:cTn id="27" dur="1" fill="hold"/>
                                        <p:tgtEl>
                                          <p:spTgt spid="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7" grpId="0" animBg="1"/>
      <p:bldP spid="6" grpId="0" animBg="1"/>
      <p:bldP spid="8"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71472" y="2500306"/>
            <a:ext cx="8229600" cy="1143000"/>
          </a:xfrm>
        </p:spPr>
        <p:txBody>
          <a:bodyPr>
            <a:normAutofit/>
          </a:bodyPr>
          <a:lstStyle/>
          <a:p>
            <a:pPr algn="ctr"/>
            <a:r>
              <a:rPr lang="fr-FR" sz="4400" dirty="0" smtClean="0"/>
              <a:t>Les fonctions SQL</a:t>
            </a:r>
            <a:endParaRPr lang="fr-FR" sz="4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42910" y="1357298"/>
            <a:ext cx="7858180" cy="4572032"/>
          </a:xfrm>
        </p:spPr>
        <p:txBody>
          <a:bodyPr>
            <a:noAutofit/>
          </a:bodyPr>
          <a:lstStyle/>
          <a:p>
            <a:pPr algn="just">
              <a:lnSpc>
                <a:spcPct val="200000"/>
              </a:lnSpc>
            </a:pPr>
            <a:r>
              <a:rPr lang="fr-FR" sz="2400" dirty="0" smtClean="0"/>
              <a:t>Une fonction SQL est un programme qui effectue une opération sur des données. Les fonctions SQL peuvent être utilisées pour</a:t>
            </a:r>
          </a:p>
          <a:p>
            <a:pPr lvl="1" algn="just">
              <a:lnSpc>
                <a:spcPct val="200000"/>
              </a:lnSpc>
            </a:pPr>
            <a:r>
              <a:rPr lang="fr-FR" sz="2000" dirty="0" smtClean="0"/>
              <a:t>Exécuter des calculs sur des données</a:t>
            </a:r>
          </a:p>
          <a:p>
            <a:pPr lvl="1" algn="just">
              <a:lnSpc>
                <a:spcPct val="200000"/>
              </a:lnSpc>
            </a:pPr>
            <a:r>
              <a:rPr lang="fr-FR" sz="2000" dirty="0" smtClean="0"/>
              <a:t>Formater des dates et des nombres pour l’affichage</a:t>
            </a:r>
          </a:p>
          <a:p>
            <a:pPr lvl="1" algn="just">
              <a:lnSpc>
                <a:spcPct val="200000"/>
              </a:lnSpc>
            </a:pPr>
            <a:r>
              <a:rPr lang="fr-FR" sz="2000" dirty="0" smtClean="0"/>
              <a:t>Convertir des types de données de colonne.</a:t>
            </a:r>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Fonction SQL</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par>
                                <p:cTn id="13" presetID="16" presetClass="entr" presetSubtype="26"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Horizontal)">
                                      <p:cBhvr>
                                        <p:cTn id="15" dur="500"/>
                                        <p:tgtEl>
                                          <p:spTgt spid="2">
                                            <p:txEl>
                                              <p:pRg st="1" end="1"/>
                                            </p:txEl>
                                          </p:spTgt>
                                        </p:tgtEl>
                                      </p:cBhvr>
                                    </p:animEffect>
                                  </p:childTnLst>
                                </p:cTn>
                              </p:par>
                              <p:par>
                                <p:cTn id="16" presetID="16" presetClass="entr" presetSubtype="26" fill="hold" grpId="0"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barn(inHorizontal)">
                                      <p:cBhvr>
                                        <p:cTn id="18" dur="500"/>
                                        <p:tgtEl>
                                          <p:spTgt spid="2">
                                            <p:txEl>
                                              <p:pRg st="2" end="2"/>
                                            </p:txEl>
                                          </p:spTgt>
                                        </p:tgtEl>
                                      </p:cBhvr>
                                    </p:animEffect>
                                  </p:childTnLst>
                                </p:cTn>
                              </p:par>
                              <p:par>
                                <p:cTn id="19" presetID="16" presetClass="entr" presetSubtype="26"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barn(inHorizontal)">
                                      <p:cBhvr>
                                        <p:cTn id="21"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0"/>
            <a:ext cx="8229600" cy="714380"/>
          </a:xfrm>
        </p:spPr>
        <p:txBody>
          <a:bodyPr>
            <a:normAutofit/>
          </a:bodyPr>
          <a:lstStyle/>
          <a:p>
            <a:pPr algn="just"/>
            <a:r>
              <a:rPr lang="fr-FR" sz="3600" dirty="0" smtClean="0"/>
              <a:t>Exemples de fonctions</a:t>
            </a:r>
            <a:endParaRPr lang="fr-FR" sz="3600" dirty="0">
              <a:solidFill>
                <a:srgbClr val="FF0000"/>
              </a:solidFill>
            </a:endParaRPr>
          </a:p>
        </p:txBody>
      </p:sp>
      <p:graphicFrame>
        <p:nvGraphicFramePr>
          <p:cNvPr id="5" name="Espace réservé du contenu 4"/>
          <p:cNvGraphicFramePr>
            <a:graphicFrameLocks noGrp="1"/>
          </p:cNvGraphicFramePr>
          <p:nvPr>
            <p:ph idx="1"/>
          </p:nvPr>
        </p:nvGraphicFramePr>
        <p:xfrm>
          <a:off x="428596" y="714356"/>
          <a:ext cx="8501123" cy="5948680"/>
        </p:xfrm>
        <a:graphic>
          <a:graphicData uri="http://schemas.openxmlformats.org/drawingml/2006/table">
            <a:tbl>
              <a:tblPr firstRow="1" bandRow="1">
                <a:tableStyleId>{5C22544A-7EE6-4342-B048-85BDC9FD1C3A}</a:tableStyleId>
              </a:tblPr>
              <a:tblGrid>
                <a:gridCol w="1821607"/>
                <a:gridCol w="2404521"/>
                <a:gridCol w="1846102"/>
                <a:gridCol w="2428893"/>
              </a:tblGrid>
              <a:tr h="370840">
                <a:tc>
                  <a:txBody>
                    <a:bodyPr/>
                    <a:lstStyle/>
                    <a:p>
                      <a:r>
                        <a:rPr lang="fr-FR" dirty="0" smtClean="0"/>
                        <a:t>Fonction</a:t>
                      </a:r>
                      <a:endParaRPr lang="fr-FR" dirty="0"/>
                    </a:p>
                  </a:txBody>
                  <a:tcPr/>
                </a:tc>
                <a:tc>
                  <a:txBody>
                    <a:bodyPr/>
                    <a:lstStyle/>
                    <a:p>
                      <a:r>
                        <a:rPr lang="fr-FR" dirty="0" smtClean="0"/>
                        <a:t>Définition</a:t>
                      </a:r>
                      <a:endParaRPr lang="fr-FR" dirty="0"/>
                    </a:p>
                  </a:txBody>
                  <a:tcPr/>
                </a:tc>
                <a:tc>
                  <a:txBody>
                    <a:bodyPr/>
                    <a:lstStyle/>
                    <a:p>
                      <a:r>
                        <a:rPr lang="fr-FR" dirty="0" smtClean="0"/>
                        <a:t>Exemple</a:t>
                      </a:r>
                      <a:endParaRPr lang="fr-FR" dirty="0"/>
                    </a:p>
                  </a:txBody>
                  <a:tcPr/>
                </a:tc>
                <a:tc>
                  <a:txBody>
                    <a:bodyPr/>
                    <a:lstStyle/>
                    <a:p>
                      <a:r>
                        <a:rPr lang="fr-FR" dirty="0" smtClean="0"/>
                        <a:t>Résultat</a:t>
                      </a:r>
                      <a:endParaRPr lang="fr-FR" dirty="0"/>
                    </a:p>
                  </a:txBody>
                  <a:tcPr/>
                </a:tc>
              </a:tr>
              <a:tr h="370840">
                <a:tc>
                  <a:txBody>
                    <a:bodyPr/>
                    <a:lstStyle/>
                    <a:p>
                      <a:r>
                        <a:rPr lang="fr-FR" b="1" dirty="0" smtClean="0">
                          <a:solidFill>
                            <a:srgbClr val="FF0000"/>
                          </a:solidFill>
                        </a:rPr>
                        <a:t>LOWER</a:t>
                      </a:r>
                    </a:p>
                    <a:p>
                      <a:r>
                        <a:rPr lang="fr-FR" dirty="0" smtClean="0">
                          <a:solidFill>
                            <a:schemeClr val="tx1"/>
                          </a:solidFill>
                        </a:rPr>
                        <a:t>(</a:t>
                      </a:r>
                      <a:r>
                        <a:rPr lang="fr-FR" dirty="0" err="1" smtClean="0">
                          <a:solidFill>
                            <a:schemeClr val="tx1"/>
                          </a:solidFill>
                        </a:rPr>
                        <a:t>column</a:t>
                      </a:r>
                      <a:r>
                        <a:rPr lang="fr-FR" dirty="0" smtClean="0">
                          <a:solidFill>
                            <a:schemeClr val="tx1"/>
                          </a:solidFill>
                        </a:rPr>
                        <a:t>|</a:t>
                      </a:r>
                      <a:r>
                        <a:rPr lang="fr-FR" dirty="0" err="1" smtClean="0">
                          <a:solidFill>
                            <a:schemeClr val="tx1"/>
                          </a:solidFill>
                        </a:rPr>
                        <a:t>expr</a:t>
                      </a:r>
                      <a:r>
                        <a:rPr lang="fr-FR" dirty="0" smtClean="0">
                          <a:solidFill>
                            <a:schemeClr val="tx1"/>
                          </a:solidFill>
                        </a:rPr>
                        <a:t>)</a:t>
                      </a:r>
                      <a:endParaRPr lang="fr-FR" dirty="0">
                        <a:solidFill>
                          <a:schemeClr val="tx1"/>
                        </a:solidFill>
                      </a:endParaRPr>
                    </a:p>
                  </a:txBody>
                  <a:tcPr/>
                </a:tc>
                <a:tc>
                  <a:txBody>
                    <a:bodyPr/>
                    <a:lstStyle/>
                    <a:p>
                      <a:r>
                        <a:rPr lang="fr-FR" dirty="0" smtClean="0"/>
                        <a:t>Convertit une chaîne de caractères en minuscule</a:t>
                      </a:r>
                      <a:endParaRPr lang="fr-FR" dirty="0"/>
                    </a:p>
                  </a:txBody>
                  <a:tcPr/>
                </a:tc>
                <a:tc>
                  <a:txBody>
                    <a:bodyPr/>
                    <a:lstStyle/>
                    <a:p>
                      <a:pPr algn="ctr"/>
                      <a:r>
                        <a:rPr lang="fr-FR" dirty="0" smtClean="0"/>
                        <a:t>LOWER(‘Cours de SQL’)</a:t>
                      </a:r>
                      <a:endParaRPr lang="fr-FR" dirty="0"/>
                    </a:p>
                  </a:txBody>
                  <a:tcPr anchor="ctr"/>
                </a:tc>
                <a:tc>
                  <a:txBody>
                    <a:bodyPr/>
                    <a:lstStyle/>
                    <a:p>
                      <a:pPr algn="ctr"/>
                      <a:r>
                        <a:rPr lang="fr-FR" dirty="0" smtClean="0"/>
                        <a:t>Cours de </a:t>
                      </a:r>
                      <a:r>
                        <a:rPr lang="fr-FR" dirty="0" err="1" smtClean="0"/>
                        <a:t>sql</a:t>
                      </a:r>
                      <a:endParaRPr lang="fr-FR" dirty="0"/>
                    </a:p>
                  </a:txBody>
                  <a:tcPr/>
                </a:tc>
              </a:tr>
              <a:tr h="370840">
                <a:tc>
                  <a:txBody>
                    <a:bodyPr/>
                    <a:lstStyle/>
                    <a:p>
                      <a:r>
                        <a:rPr lang="fr-FR" b="1" dirty="0" smtClean="0">
                          <a:solidFill>
                            <a:srgbClr val="FF0000"/>
                          </a:solidFill>
                        </a:rPr>
                        <a:t>UPPER</a:t>
                      </a:r>
                    </a:p>
                    <a:p>
                      <a:r>
                        <a:rPr lang="fr-FR" b="0" dirty="0" smtClean="0"/>
                        <a:t>(</a:t>
                      </a:r>
                      <a:r>
                        <a:rPr lang="fr-FR" b="0" dirty="0" err="1" smtClean="0"/>
                        <a:t>column</a:t>
                      </a:r>
                      <a:r>
                        <a:rPr lang="fr-FR" b="0" dirty="0" smtClean="0"/>
                        <a:t>|</a:t>
                      </a:r>
                      <a:r>
                        <a:rPr lang="fr-FR" b="0" dirty="0" err="1" smtClean="0"/>
                        <a:t>expr</a:t>
                      </a:r>
                      <a:r>
                        <a:rPr lang="fr-FR" dirty="0" smtClean="0"/>
                        <a:t>)</a:t>
                      </a:r>
                      <a:endParaRPr lang="fr-FR" dirty="0"/>
                    </a:p>
                  </a:txBody>
                  <a:tcPr/>
                </a:tc>
                <a:tc>
                  <a:txBody>
                    <a:bodyPr/>
                    <a:lstStyle/>
                    <a:p>
                      <a:r>
                        <a:rPr lang="fr-FR" dirty="0" smtClean="0"/>
                        <a:t>Convertit une chaîne de caractères en majuscule</a:t>
                      </a:r>
                      <a:endParaRPr lang="fr-FR" dirty="0"/>
                    </a:p>
                  </a:txBody>
                  <a:tcPr/>
                </a:tc>
                <a:tc>
                  <a:txBody>
                    <a:bodyPr/>
                    <a:lstStyle/>
                    <a:p>
                      <a:pPr algn="ctr"/>
                      <a:r>
                        <a:rPr lang="fr-FR" dirty="0" smtClean="0"/>
                        <a:t>UPPER(‘Cours de SQL’)</a:t>
                      </a:r>
                      <a:endParaRPr lang="fr-FR" dirty="0"/>
                    </a:p>
                  </a:txBody>
                  <a:tcPr anchor="ctr"/>
                </a:tc>
                <a:tc>
                  <a:txBody>
                    <a:bodyPr/>
                    <a:lstStyle/>
                    <a:p>
                      <a:pPr algn="ctr"/>
                      <a:r>
                        <a:rPr lang="fr-FR" dirty="0" smtClean="0"/>
                        <a:t>COURS DE</a:t>
                      </a:r>
                      <a:r>
                        <a:rPr lang="fr-FR" baseline="0" dirty="0" smtClean="0"/>
                        <a:t> SQL</a:t>
                      </a:r>
                      <a:endParaRPr lang="fr-FR" dirty="0"/>
                    </a:p>
                  </a:txBody>
                  <a:tcPr/>
                </a:tc>
              </a:tr>
              <a:tr h="370840">
                <a:tc>
                  <a:txBody>
                    <a:bodyPr/>
                    <a:lstStyle/>
                    <a:p>
                      <a:r>
                        <a:rPr lang="fr-FR" b="1" dirty="0" smtClean="0">
                          <a:solidFill>
                            <a:srgbClr val="FF0000"/>
                          </a:solidFill>
                        </a:rPr>
                        <a:t>LENGTH</a:t>
                      </a:r>
                    </a:p>
                    <a:p>
                      <a:r>
                        <a:rPr lang="fr-FR" dirty="0" smtClean="0"/>
                        <a:t>(</a:t>
                      </a:r>
                      <a:r>
                        <a:rPr lang="fr-FR" dirty="0" err="1" smtClean="0"/>
                        <a:t>column</a:t>
                      </a:r>
                      <a:r>
                        <a:rPr lang="fr-FR" dirty="0" smtClean="0"/>
                        <a:t>|</a:t>
                      </a:r>
                      <a:r>
                        <a:rPr lang="fr-FR" dirty="0" err="1" smtClean="0"/>
                        <a:t>expr</a:t>
                      </a:r>
                      <a:r>
                        <a:rPr lang="fr-FR" dirty="0" smtClean="0"/>
                        <a:t>)</a:t>
                      </a:r>
                      <a:endParaRPr lang="fr-FR" dirty="0"/>
                    </a:p>
                  </a:txBody>
                  <a:tcPr/>
                </a:tc>
                <a:tc>
                  <a:txBody>
                    <a:bodyPr/>
                    <a:lstStyle/>
                    <a:p>
                      <a:r>
                        <a:rPr lang="fr-FR" dirty="0" smtClean="0"/>
                        <a:t>Permet de récupérer le nombre de caractères d’une chaîne</a:t>
                      </a:r>
                      <a:endParaRPr lang="fr-FR" dirty="0"/>
                    </a:p>
                  </a:txBody>
                  <a:tcPr/>
                </a:tc>
                <a:tc>
                  <a:txBody>
                    <a:bodyPr/>
                    <a:lstStyle/>
                    <a:p>
                      <a:pPr algn="ctr"/>
                      <a:r>
                        <a:rPr lang="fr-FR" dirty="0" smtClean="0"/>
                        <a:t>LENGTH(‘Bonjour’)</a:t>
                      </a:r>
                      <a:endParaRPr lang="fr-FR" dirty="0"/>
                    </a:p>
                  </a:txBody>
                  <a:tcPr anchor="ctr"/>
                </a:tc>
                <a:tc>
                  <a:txBody>
                    <a:bodyPr/>
                    <a:lstStyle/>
                    <a:p>
                      <a:pPr algn="ctr"/>
                      <a:r>
                        <a:rPr lang="fr-FR" dirty="0" smtClean="0"/>
                        <a:t>7</a:t>
                      </a:r>
                      <a:endParaRPr lang="fr-FR" dirty="0"/>
                    </a:p>
                  </a:txBody>
                  <a:tcPr/>
                </a:tc>
              </a:tr>
              <a:tr h="370840">
                <a:tc>
                  <a:txBody>
                    <a:bodyPr/>
                    <a:lstStyle/>
                    <a:p>
                      <a:r>
                        <a:rPr lang="fr-FR" b="1" dirty="0" smtClean="0">
                          <a:solidFill>
                            <a:srgbClr val="FF0000"/>
                          </a:solidFill>
                        </a:rPr>
                        <a:t>CONCAT</a:t>
                      </a:r>
                    </a:p>
                    <a:p>
                      <a:r>
                        <a:rPr lang="fr-FR" dirty="0" smtClean="0"/>
                        <a:t>(column1|expr1,column2|expr2)</a:t>
                      </a:r>
                      <a:endParaRPr lang="fr-FR" dirty="0"/>
                    </a:p>
                  </a:txBody>
                  <a:tcPr/>
                </a:tc>
                <a:tc>
                  <a:txBody>
                    <a:bodyPr/>
                    <a:lstStyle/>
                    <a:p>
                      <a:r>
                        <a:rPr lang="fr-FR" dirty="0" smtClean="0"/>
                        <a:t>Permet de concaténer la valeur de la première chaîne à la valeur de la seconde chaîne</a:t>
                      </a:r>
                      <a:endParaRPr lang="fr-FR" dirty="0"/>
                    </a:p>
                  </a:txBody>
                  <a:tcPr/>
                </a:tc>
                <a:tc>
                  <a:txBody>
                    <a:bodyPr/>
                    <a:lstStyle/>
                    <a:p>
                      <a:pPr algn="ctr"/>
                      <a:r>
                        <a:rPr lang="fr-FR" dirty="0" smtClean="0"/>
                        <a:t>CONCAT(‘Bon’,’jour’)</a:t>
                      </a:r>
                      <a:endParaRPr lang="fr-FR" dirty="0"/>
                    </a:p>
                  </a:txBody>
                  <a:tcPr anchor="ctr"/>
                </a:tc>
                <a:tc>
                  <a:txBody>
                    <a:bodyPr/>
                    <a:lstStyle/>
                    <a:p>
                      <a:pPr algn="ctr"/>
                      <a:r>
                        <a:rPr lang="fr-FR" dirty="0" smtClean="0"/>
                        <a:t>Bonjour</a:t>
                      </a:r>
                      <a:endParaRPr lang="fr-FR"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42910" y="2071678"/>
            <a:ext cx="8072494" cy="3643338"/>
          </a:xfrm>
        </p:spPr>
        <p:txBody>
          <a:bodyPr>
            <a:noAutofit/>
          </a:bodyPr>
          <a:lstStyle/>
          <a:p>
            <a:pPr algn="just">
              <a:lnSpc>
                <a:spcPct val="150000"/>
              </a:lnSpc>
            </a:pPr>
            <a:r>
              <a:rPr lang="fr-FR" sz="2400" dirty="0" smtClean="0"/>
              <a:t>La fonction </a:t>
            </a:r>
            <a:r>
              <a:rPr lang="fr-FR" sz="2400" b="1" dirty="0" smtClean="0">
                <a:solidFill>
                  <a:srgbClr val="FF0000"/>
                </a:solidFill>
              </a:rPr>
              <a:t>ROUND</a:t>
            </a:r>
            <a:r>
              <a:rPr lang="fr-FR" sz="2400" dirty="0" smtClean="0"/>
              <a:t> permet d’arrondir une valeur </a:t>
            </a:r>
            <a:r>
              <a:rPr lang="fr-FR" sz="2400" i="1" dirty="0" err="1" smtClean="0"/>
              <a:t>column</a:t>
            </a:r>
            <a:r>
              <a:rPr lang="fr-FR" sz="2400" dirty="0" smtClean="0"/>
              <a:t> ou issue de </a:t>
            </a:r>
            <a:r>
              <a:rPr lang="fr-FR" sz="2400" i="1" dirty="0" err="1" smtClean="0"/>
              <a:t>expr</a:t>
            </a:r>
            <a:r>
              <a:rPr lang="fr-FR" sz="2400" dirty="0" smtClean="0"/>
              <a:t> à n décimales près.</a:t>
            </a:r>
          </a:p>
          <a:p>
            <a:pPr algn="just">
              <a:lnSpc>
                <a:spcPct val="150000"/>
              </a:lnSpc>
            </a:pPr>
            <a:r>
              <a:rPr lang="fr-FR" sz="2400" dirty="0" smtClean="0"/>
              <a:t>Si n est positif, l’arrondi se fera après la virgule. Si n est négatif, l’arrondi se fera avant la virgule (à la dizaine près par exemple). Par défaut n vaut 0.</a:t>
            </a:r>
            <a:endParaRPr lang="fr-FR" sz="2000" dirty="0" smtClean="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Fonction </a:t>
            </a:r>
            <a:r>
              <a:rPr lang="fr-FR" sz="3600" dirty="0" smtClean="0">
                <a:solidFill>
                  <a:srgbClr val="FF0000"/>
                </a:solidFill>
              </a:rPr>
              <a:t>ROUND</a:t>
            </a:r>
            <a:endParaRPr lang="fr-FR" sz="3600" dirty="0">
              <a:solidFill>
                <a:srgbClr val="FF0000"/>
              </a:solidFill>
            </a:endParaRPr>
          </a:p>
        </p:txBody>
      </p:sp>
      <p:sp>
        <p:nvSpPr>
          <p:cNvPr id="4" name="Rectangle 3"/>
          <p:cNvSpPr>
            <a:spLocks noChangeArrowheads="1"/>
          </p:cNvSpPr>
          <p:nvPr/>
        </p:nvSpPr>
        <p:spPr bwMode="blackWhite">
          <a:xfrm>
            <a:off x="1142976" y="1214422"/>
            <a:ext cx="5857916" cy="571504"/>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1200150" algn="l"/>
              </a:tabLst>
            </a:pPr>
            <a:r>
              <a:rPr lang="fr-FR" sz="2000" b="1" dirty="0" smtClean="0">
                <a:solidFill>
                  <a:srgbClr val="FF0000"/>
                </a:solidFill>
                <a:latin typeface="Courier New" pitchFamily="49" charset="0"/>
              </a:rPr>
              <a:t>ROUND</a:t>
            </a:r>
            <a:r>
              <a:rPr lang="fr-FR" sz="2000" b="1" i="1" dirty="0" smtClean="0">
                <a:solidFill>
                  <a:srgbClr val="000000"/>
                </a:solidFill>
                <a:latin typeface="Courier New" pitchFamily="49" charset="0"/>
              </a:rPr>
              <a:t>(</a:t>
            </a:r>
            <a:r>
              <a:rPr lang="fr-FR" sz="2000" b="1" i="1" dirty="0" err="1" smtClean="0">
                <a:solidFill>
                  <a:srgbClr val="000000"/>
                </a:solidFill>
                <a:latin typeface="Courier New" pitchFamily="49" charset="0"/>
              </a:rPr>
              <a:t>column</a:t>
            </a:r>
            <a:r>
              <a:rPr lang="fr-FR" sz="2000" b="1" i="1" dirty="0" smtClean="0">
                <a:solidFill>
                  <a:srgbClr val="000000"/>
                </a:solidFill>
                <a:latin typeface="Courier New" pitchFamily="49" charset="0"/>
              </a:rPr>
              <a:t>|</a:t>
            </a:r>
            <a:r>
              <a:rPr lang="fr-FR" sz="2000" b="1" i="1" dirty="0" err="1" smtClean="0">
                <a:solidFill>
                  <a:srgbClr val="000000"/>
                </a:solidFill>
                <a:latin typeface="Courier New" pitchFamily="49" charset="0"/>
              </a:rPr>
              <a:t>expr</a:t>
            </a:r>
            <a:r>
              <a:rPr lang="fr-FR" sz="2000" b="1" i="1" dirty="0" smtClean="0">
                <a:solidFill>
                  <a:srgbClr val="000000"/>
                </a:solidFill>
                <a:latin typeface="Courier New" pitchFamily="49" charset="0"/>
              </a:rPr>
              <a:t>[,n])</a:t>
            </a:r>
            <a:endParaRPr lang="fr-FR" sz="2000" b="1" i="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box(in)">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box(in)">
                                      <p:cBhvr>
                                        <p:cTn id="2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42910" y="2071678"/>
            <a:ext cx="8072494" cy="3643338"/>
          </a:xfrm>
        </p:spPr>
        <p:txBody>
          <a:bodyPr>
            <a:noAutofit/>
          </a:bodyPr>
          <a:lstStyle/>
          <a:p>
            <a:pPr algn="just">
              <a:lnSpc>
                <a:spcPct val="150000"/>
              </a:lnSpc>
            </a:pPr>
            <a:r>
              <a:rPr lang="fr-FR" sz="2400" dirty="0" smtClean="0"/>
              <a:t>La fonction </a:t>
            </a:r>
            <a:r>
              <a:rPr lang="fr-FR" sz="2400" b="1" dirty="0" smtClean="0">
                <a:solidFill>
                  <a:srgbClr val="FF0000"/>
                </a:solidFill>
              </a:rPr>
              <a:t>TRUNC </a:t>
            </a:r>
            <a:r>
              <a:rPr lang="fr-FR" sz="2400" dirty="0" smtClean="0"/>
              <a:t>permet de tronquer une valeur </a:t>
            </a:r>
            <a:r>
              <a:rPr lang="fr-FR" sz="2400" i="1" dirty="0" err="1" smtClean="0"/>
              <a:t>column</a:t>
            </a:r>
            <a:r>
              <a:rPr lang="fr-FR" sz="2400" dirty="0" smtClean="0"/>
              <a:t> ou issue de </a:t>
            </a:r>
            <a:r>
              <a:rPr lang="fr-FR" sz="2400" i="1" dirty="0" err="1" smtClean="0"/>
              <a:t>expr</a:t>
            </a:r>
            <a:r>
              <a:rPr lang="fr-FR" sz="2400" dirty="0" smtClean="0"/>
              <a:t> à n décimales près.</a:t>
            </a:r>
          </a:p>
          <a:p>
            <a:pPr algn="just">
              <a:lnSpc>
                <a:spcPct val="150000"/>
              </a:lnSpc>
            </a:pPr>
            <a:r>
              <a:rPr lang="fr-FR" sz="2400" dirty="0" smtClean="0"/>
              <a:t>Si n est positif, la troncation se fera après la virgule. Si n est négatif, la troncation se fera avant la virgule (à la dizaine près par exemple). Par défaut n vaut 0.</a:t>
            </a:r>
            <a:endParaRPr lang="fr-FR" sz="2000" dirty="0" smtClean="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Fonction </a:t>
            </a:r>
            <a:r>
              <a:rPr lang="fr-FR" sz="3600" dirty="0" smtClean="0">
                <a:solidFill>
                  <a:srgbClr val="FF0000"/>
                </a:solidFill>
              </a:rPr>
              <a:t>TRUNC</a:t>
            </a:r>
            <a:endParaRPr lang="fr-FR" sz="3600" dirty="0">
              <a:solidFill>
                <a:srgbClr val="FF0000"/>
              </a:solidFill>
            </a:endParaRPr>
          </a:p>
        </p:txBody>
      </p:sp>
      <p:sp>
        <p:nvSpPr>
          <p:cNvPr id="4" name="Rectangle 3"/>
          <p:cNvSpPr>
            <a:spLocks noChangeArrowheads="1"/>
          </p:cNvSpPr>
          <p:nvPr/>
        </p:nvSpPr>
        <p:spPr bwMode="blackWhite">
          <a:xfrm>
            <a:off x="1142976" y="1214422"/>
            <a:ext cx="5857916" cy="571504"/>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1200150" algn="l"/>
              </a:tabLst>
            </a:pPr>
            <a:r>
              <a:rPr lang="fr-FR" sz="2000" b="1" dirty="0" smtClean="0">
                <a:solidFill>
                  <a:srgbClr val="FF0000"/>
                </a:solidFill>
                <a:latin typeface="Courier New" pitchFamily="49" charset="0"/>
              </a:rPr>
              <a:t>TRUNC</a:t>
            </a:r>
            <a:r>
              <a:rPr lang="fr-FR" sz="2000" b="1" i="1" dirty="0" smtClean="0">
                <a:solidFill>
                  <a:srgbClr val="000000"/>
                </a:solidFill>
                <a:latin typeface="Courier New" pitchFamily="49" charset="0"/>
              </a:rPr>
              <a:t>(</a:t>
            </a:r>
            <a:r>
              <a:rPr lang="fr-FR" sz="2000" b="1" i="1" dirty="0" err="1" smtClean="0">
                <a:solidFill>
                  <a:srgbClr val="000000"/>
                </a:solidFill>
                <a:latin typeface="Courier New" pitchFamily="49" charset="0"/>
              </a:rPr>
              <a:t>column</a:t>
            </a:r>
            <a:r>
              <a:rPr lang="fr-FR" sz="2000" b="1" i="1" dirty="0" smtClean="0">
                <a:solidFill>
                  <a:srgbClr val="000000"/>
                </a:solidFill>
                <a:latin typeface="Courier New" pitchFamily="49" charset="0"/>
              </a:rPr>
              <a:t>|</a:t>
            </a:r>
            <a:r>
              <a:rPr lang="fr-FR" sz="2000" b="1" i="1" dirty="0" err="1" smtClean="0">
                <a:solidFill>
                  <a:srgbClr val="000000"/>
                </a:solidFill>
                <a:latin typeface="Courier New" pitchFamily="49" charset="0"/>
              </a:rPr>
              <a:t>expr</a:t>
            </a:r>
            <a:r>
              <a:rPr lang="fr-FR" sz="2000" b="1" i="1" dirty="0" smtClean="0">
                <a:solidFill>
                  <a:srgbClr val="000000"/>
                </a:solidFill>
                <a:latin typeface="Courier New" pitchFamily="49" charset="0"/>
              </a:rPr>
              <a:t>[,n])</a:t>
            </a:r>
            <a:endParaRPr lang="fr-FR" sz="2000" b="1" i="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box(in)">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box(in)">
                                      <p:cBhvr>
                                        <p:cTn id="2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034" y="1643050"/>
            <a:ext cx="8072494" cy="3643338"/>
          </a:xfrm>
        </p:spPr>
        <p:txBody>
          <a:bodyPr>
            <a:noAutofit/>
          </a:bodyPr>
          <a:lstStyle/>
          <a:p>
            <a:pPr algn="just">
              <a:lnSpc>
                <a:spcPct val="150000"/>
              </a:lnSpc>
            </a:pPr>
            <a:r>
              <a:rPr lang="fr-FR" sz="2400" dirty="0" smtClean="0"/>
              <a:t>La fonction </a:t>
            </a:r>
            <a:r>
              <a:rPr lang="fr-FR" sz="2400" b="1" dirty="0" smtClean="0">
                <a:solidFill>
                  <a:srgbClr val="FF0000"/>
                </a:solidFill>
              </a:rPr>
              <a:t>SYSDATE </a:t>
            </a:r>
            <a:r>
              <a:rPr lang="fr-FR" sz="2400" dirty="0" smtClean="0"/>
              <a:t>permet de retourner la date et l’heure courante.</a:t>
            </a:r>
          </a:p>
          <a:p>
            <a:pPr algn="just">
              <a:lnSpc>
                <a:spcPct val="150000"/>
              </a:lnSpc>
            </a:pPr>
            <a:r>
              <a:rPr lang="fr-FR" sz="2400" dirty="0" smtClean="0"/>
              <a:t>L’affichage par défaut est DD-MON-YY soit par exemple 30-SEP-11.</a:t>
            </a:r>
            <a:endParaRPr lang="fr-FR" sz="2000" dirty="0" smtClean="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Fonction </a:t>
            </a:r>
            <a:r>
              <a:rPr lang="fr-FR" sz="3600" dirty="0" smtClean="0">
                <a:solidFill>
                  <a:srgbClr val="FF0000"/>
                </a:solidFill>
              </a:rPr>
              <a:t>SYSDATE</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Horizontal)">
                                      <p:cBhvr>
                                        <p:cTn id="1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1142984"/>
            <a:ext cx="8643998" cy="5072098"/>
          </a:xfrm>
        </p:spPr>
        <p:txBody>
          <a:bodyPr>
            <a:noAutofit/>
          </a:bodyPr>
          <a:lstStyle/>
          <a:p>
            <a:pPr algn="just">
              <a:lnSpc>
                <a:spcPct val="140000"/>
              </a:lnSpc>
            </a:pPr>
            <a:r>
              <a:rPr lang="fr-FR" sz="2400" b="1" dirty="0" smtClean="0">
                <a:solidFill>
                  <a:srgbClr val="FF0000"/>
                </a:solidFill>
              </a:rPr>
              <a:t>Oracle</a:t>
            </a:r>
            <a:r>
              <a:rPr lang="fr-FR" sz="2400" dirty="0" smtClean="0"/>
              <a:t> possède un outil très pratique : une table nommée </a:t>
            </a:r>
            <a:r>
              <a:rPr lang="fr-FR" sz="2400" dirty="0" smtClean="0">
                <a:solidFill>
                  <a:srgbClr val="FF0000"/>
                </a:solidFill>
              </a:rPr>
              <a:t>DUAL</a:t>
            </a:r>
            <a:r>
              <a:rPr lang="fr-FR" sz="2400" dirty="0" smtClean="0"/>
              <a:t> contenant une seule colonne DUMMY et contenant un seul enregistrement ayant pour valeur X. cette table peut servir à effectuer des calculs dans un ordre </a:t>
            </a:r>
            <a:r>
              <a:rPr lang="fr-FR" sz="2400" dirty="0" smtClean="0">
                <a:solidFill>
                  <a:srgbClr val="FF0000"/>
                </a:solidFill>
              </a:rPr>
              <a:t>SELECT</a:t>
            </a:r>
            <a:r>
              <a:rPr lang="fr-FR" sz="2400" dirty="0" smtClean="0"/>
              <a:t> où la clause </a:t>
            </a:r>
            <a:r>
              <a:rPr lang="fr-FR" sz="2400" dirty="0" smtClean="0">
                <a:solidFill>
                  <a:srgbClr val="FF0000"/>
                </a:solidFill>
              </a:rPr>
              <a:t>FROM</a:t>
            </a:r>
            <a:r>
              <a:rPr lang="fr-FR" sz="2400" dirty="0" smtClean="0"/>
              <a:t> ne contient aucune table dont on a réellement besoin. Comme la clause est obligatoire et qu’elle doit contenir au moins une table, c’est la table </a:t>
            </a:r>
            <a:r>
              <a:rPr lang="fr-FR" sz="2400" dirty="0" smtClean="0">
                <a:solidFill>
                  <a:srgbClr val="FF0000"/>
                </a:solidFill>
              </a:rPr>
              <a:t>DUAL</a:t>
            </a:r>
            <a:r>
              <a:rPr lang="fr-FR" sz="2400" dirty="0" smtClean="0"/>
              <a:t> qui sera spécifiée permettant de contourner le problème.</a:t>
            </a:r>
            <a:endParaRPr lang="fr-FR" sz="2000" dirty="0" smtClean="0"/>
          </a:p>
        </p:txBody>
      </p:sp>
      <p:sp>
        <p:nvSpPr>
          <p:cNvPr id="3" name="Titre 2"/>
          <p:cNvSpPr>
            <a:spLocks noGrp="1"/>
          </p:cNvSpPr>
          <p:nvPr>
            <p:ph type="title"/>
          </p:nvPr>
        </p:nvSpPr>
        <p:spPr>
          <a:xfrm>
            <a:off x="428596" y="142852"/>
            <a:ext cx="8229600" cy="857256"/>
          </a:xfrm>
        </p:spPr>
        <p:txBody>
          <a:bodyPr>
            <a:normAutofit/>
          </a:bodyPr>
          <a:lstStyle/>
          <a:p>
            <a:pPr algn="just"/>
            <a:r>
              <a:rPr lang="fr-FR" sz="3600" dirty="0" smtClean="0"/>
              <a:t>Table </a:t>
            </a:r>
            <a:r>
              <a:rPr lang="fr-FR" sz="3600" dirty="0" smtClean="0">
                <a:solidFill>
                  <a:srgbClr val="FF0000"/>
                </a:solidFill>
              </a:rPr>
              <a:t>DUAL</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034" y="1285860"/>
            <a:ext cx="8229600" cy="4929222"/>
          </a:xfrm>
        </p:spPr>
        <p:txBody>
          <a:bodyPr>
            <a:normAutofit fontScale="92500" lnSpcReduction="10000"/>
          </a:bodyPr>
          <a:lstStyle/>
          <a:p>
            <a:pPr algn="just">
              <a:lnSpc>
                <a:spcPct val="150000"/>
              </a:lnSpc>
            </a:pPr>
            <a:r>
              <a:rPr lang="fr-FR" sz="2400" dirty="0" smtClean="0"/>
              <a:t>Une base de données est un ensemble d’informations structurées. </a:t>
            </a:r>
          </a:p>
          <a:p>
            <a:pPr algn="just">
              <a:lnSpc>
                <a:spcPct val="150000"/>
              </a:lnSpc>
            </a:pPr>
            <a:r>
              <a:rPr lang="fr-FR" sz="2400" dirty="0" smtClean="0"/>
              <a:t>Elle peut être de nature :</a:t>
            </a:r>
          </a:p>
          <a:p>
            <a:pPr lvl="1" algn="just">
              <a:lnSpc>
                <a:spcPct val="150000"/>
              </a:lnSpc>
            </a:pPr>
            <a:r>
              <a:rPr lang="fr-FR" sz="2000" dirty="0" smtClean="0"/>
              <a:t>Hiérarchique;</a:t>
            </a:r>
          </a:p>
          <a:p>
            <a:pPr lvl="1" algn="just">
              <a:lnSpc>
                <a:spcPct val="150000"/>
              </a:lnSpc>
            </a:pPr>
            <a:r>
              <a:rPr lang="fr-FR" sz="2000" dirty="0" smtClean="0"/>
              <a:t>Relationnelle;</a:t>
            </a:r>
          </a:p>
          <a:p>
            <a:pPr lvl="1" algn="just">
              <a:lnSpc>
                <a:spcPct val="150000"/>
              </a:lnSpc>
            </a:pPr>
            <a:r>
              <a:rPr lang="fr-FR" sz="2000" dirty="0" smtClean="0"/>
              <a:t>Objet;</a:t>
            </a:r>
          </a:p>
          <a:p>
            <a:pPr lvl="1" algn="just">
              <a:lnSpc>
                <a:spcPct val="150000"/>
              </a:lnSpc>
            </a:pPr>
            <a:r>
              <a:rPr lang="fr-FR" sz="2000" dirty="0" smtClean="0"/>
              <a:t>Documentaire;</a:t>
            </a:r>
          </a:p>
          <a:p>
            <a:pPr lvl="1" algn="just">
              <a:lnSpc>
                <a:spcPct val="150000"/>
              </a:lnSpc>
            </a:pPr>
            <a:r>
              <a:rPr lang="fr-FR" sz="2000" dirty="0" smtClean="0"/>
              <a:t>…</a:t>
            </a:r>
          </a:p>
          <a:p>
            <a:pPr algn="just">
              <a:lnSpc>
                <a:spcPct val="150000"/>
              </a:lnSpc>
            </a:pPr>
            <a:r>
              <a:rPr lang="fr-FR" sz="2400" dirty="0" smtClean="0"/>
              <a:t>La plupart des bases de données utilisées actuellement sont relationnelles avec, parfois une extension objet.</a:t>
            </a:r>
          </a:p>
          <a:p>
            <a:pPr algn="just">
              <a:lnSpc>
                <a:spcPct val="150000"/>
              </a:lnSpc>
            </a:pPr>
            <a:endParaRPr lang="fr-FR" sz="2400" dirty="0" smtClean="0"/>
          </a:p>
        </p:txBody>
      </p:sp>
      <p:sp>
        <p:nvSpPr>
          <p:cNvPr id="3" name="Titre 2"/>
          <p:cNvSpPr>
            <a:spLocks noGrp="1"/>
          </p:cNvSpPr>
          <p:nvPr>
            <p:ph type="title"/>
          </p:nvPr>
        </p:nvSpPr>
        <p:spPr>
          <a:xfrm>
            <a:off x="428596" y="214290"/>
            <a:ext cx="8229600" cy="1143000"/>
          </a:xfrm>
        </p:spPr>
        <p:txBody>
          <a:bodyPr>
            <a:normAutofit fontScale="90000"/>
          </a:bodyPr>
          <a:lstStyle/>
          <a:p>
            <a:r>
              <a:rPr lang="fr-FR" dirty="0" smtClean="0"/>
              <a:t>Qu’est-ce qu’une base de donnée?</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animEffect transition="in" filter="fade">
                                      <p:cBhvr>
                                        <p:cTn id="29" dur="1000"/>
                                        <p:tgtEl>
                                          <p:spTgt spid="2">
                                            <p:txEl>
                                              <p:pRg st="3" end="3"/>
                                            </p:txEl>
                                          </p:spTgt>
                                        </p:tgtEl>
                                      </p:cBhvr>
                                    </p:animEffect>
                                    <p:anim calcmode="lin" valueType="num">
                                      <p:cBhvr>
                                        <p:cTn id="3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2">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Effect transition="in" filter="fade">
                                      <p:cBhvr>
                                        <p:cTn id="34" dur="1000"/>
                                        <p:tgtEl>
                                          <p:spTgt spid="2">
                                            <p:txEl>
                                              <p:pRg st="4" end="4"/>
                                            </p:txEl>
                                          </p:spTgt>
                                        </p:tgtEl>
                                      </p:cBhvr>
                                    </p:animEffect>
                                    <p:anim calcmode="lin" valueType="num">
                                      <p:cBhvr>
                                        <p:cTn id="35"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2">
                                            <p:txEl>
                                              <p:pRg st="5" end="5"/>
                                            </p:txEl>
                                          </p:spTgt>
                                        </p:tgtEl>
                                        <p:attrNameLst>
                                          <p:attrName>style.visibility</p:attrName>
                                        </p:attrNameLst>
                                      </p:cBhvr>
                                      <p:to>
                                        <p:strVal val="visible"/>
                                      </p:to>
                                    </p:set>
                                    <p:animEffect transition="in" filter="fade">
                                      <p:cBhvr>
                                        <p:cTn id="39" dur="1000"/>
                                        <p:tgtEl>
                                          <p:spTgt spid="2">
                                            <p:txEl>
                                              <p:pRg st="5" end="5"/>
                                            </p:txEl>
                                          </p:spTgt>
                                        </p:tgtEl>
                                      </p:cBhvr>
                                    </p:animEffect>
                                    <p:anim calcmode="lin" valueType="num">
                                      <p:cBhvr>
                                        <p:cTn id="40"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2">
                                            <p:txEl>
                                              <p:pRg st="5" end="5"/>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2">
                                            <p:txEl>
                                              <p:pRg st="6" end="6"/>
                                            </p:txEl>
                                          </p:spTgt>
                                        </p:tgtEl>
                                        <p:attrNameLst>
                                          <p:attrName>style.visibility</p:attrName>
                                        </p:attrNameLst>
                                      </p:cBhvr>
                                      <p:to>
                                        <p:strVal val="visible"/>
                                      </p:to>
                                    </p:set>
                                    <p:animEffect transition="in" filter="fade">
                                      <p:cBhvr>
                                        <p:cTn id="44" dur="1000"/>
                                        <p:tgtEl>
                                          <p:spTgt spid="2">
                                            <p:txEl>
                                              <p:pRg st="6" end="6"/>
                                            </p:txEl>
                                          </p:spTgt>
                                        </p:tgtEl>
                                      </p:cBhvr>
                                    </p:animEffect>
                                    <p:anim calcmode="lin" valueType="num">
                                      <p:cBhvr>
                                        <p:cTn id="45"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6"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2">
                                            <p:txEl>
                                              <p:pRg st="7" end="7"/>
                                            </p:txEl>
                                          </p:spTgt>
                                        </p:tgtEl>
                                        <p:attrNameLst>
                                          <p:attrName>style.visibility</p:attrName>
                                        </p:attrNameLst>
                                      </p:cBhvr>
                                      <p:to>
                                        <p:strVal val="visible"/>
                                      </p:to>
                                    </p:set>
                                    <p:animEffect transition="in" filter="fade">
                                      <p:cBhvr>
                                        <p:cTn id="51" dur="1000"/>
                                        <p:tgtEl>
                                          <p:spTgt spid="2">
                                            <p:txEl>
                                              <p:pRg st="7" end="7"/>
                                            </p:txEl>
                                          </p:spTgt>
                                        </p:tgtEl>
                                      </p:cBhvr>
                                    </p:animEffect>
                                    <p:anim calcmode="lin" valueType="num">
                                      <p:cBhvr>
                                        <p:cTn id="52"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3"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600" dirty="0" smtClean="0"/>
              <a:t>Exemples</a:t>
            </a:r>
            <a:endParaRPr lang="fr-FR" sz="3600" dirty="0">
              <a:solidFill>
                <a:srgbClr val="FF0000"/>
              </a:solidFill>
            </a:endParaRPr>
          </a:p>
        </p:txBody>
      </p:sp>
      <p:sp>
        <p:nvSpPr>
          <p:cNvPr id="4" name="Rectangle 8"/>
          <p:cNvSpPr>
            <a:spLocks noChangeArrowheads="1"/>
          </p:cNvSpPr>
          <p:nvPr/>
        </p:nvSpPr>
        <p:spPr bwMode="blackWhite">
          <a:xfrm>
            <a:off x="571472" y="1214422"/>
            <a:ext cx="8358246" cy="941387"/>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ROUND(78.923,2),ROUND(78.923,0),ROUND(78.923,-1)</a:t>
            </a:r>
            <a:endParaRPr lang="fr-FR" sz="1800" b="1" dirty="0">
              <a:solidFill>
                <a:srgbClr val="000000"/>
              </a:solidFill>
              <a:latin typeface="Courier New" pitchFamily="49" charset="0"/>
            </a:endParaRPr>
          </a:p>
          <a:p>
            <a:pPr algn="l">
              <a:lnSpc>
                <a:spcPct val="150000"/>
              </a:lnSpc>
              <a:spcBef>
                <a:spcPct val="0"/>
              </a:spcBef>
              <a:tabLst>
                <a:tab pos="1200150" algn="l"/>
              </a:tabLst>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DUAL;</a:t>
            </a:r>
            <a:endParaRPr lang="fr-FR" sz="1800" b="1" dirty="0">
              <a:solidFill>
                <a:srgbClr val="000000"/>
              </a:solidFill>
              <a:latin typeface="Courier New" pitchFamily="49" charset="0"/>
            </a:endParaRPr>
          </a:p>
        </p:txBody>
      </p:sp>
      <p:sp>
        <p:nvSpPr>
          <p:cNvPr id="8" name="Rectangle 8"/>
          <p:cNvSpPr>
            <a:spLocks noChangeArrowheads="1"/>
          </p:cNvSpPr>
          <p:nvPr/>
        </p:nvSpPr>
        <p:spPr bwMode="blackWhite">
          <a:xfrm>
            <a:off x="642910" y="4000504"/>
            <a:ext cx="8215370" cy="941387"/>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SYSDATE</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DUAL;</a:t>
            </a:r>
            <a:endParaRPr lang="fr-FR" sz="2000" b="1" dirty="0">
              <a:solidFill>
                <a:srgbClr val="000000"/>
              </a:solidFill>
              <a:latin typeface="Courier New" pitchFamily="49" charset="0"/>
            </a:endParaRPr>
          </a:p>
        </p:txBody>
      </p:sp>
      <p:sp>
        <p:nvSpPr>
          <p:cNvPr id="9" name="Rectangle 8"/>
          <p:cNvSpPr>
            <a:spLocks noChangeArrowheads="1"/>
          </p:cNvSpPr>
          <p:nvPr/>
        </p:nvSpPr>
        <p:spPr bwMode="blackWhite">
          <a:xfrm>
            <a:off x="571472" y="2571744"/>
            <a:ext cx="8358246" cy="941387"/>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TRUNC(78.923,2),TRUNC(78.923,0),TRUNC(78.923,-1)</a:t>
            </a:r>
            <a:endParaRPr lang="fr-FR" sz="1800" b="1" dirty="0">
              <a:solidFill>
                <a:srgbClr val="000000"/>
              </a:solidFill>
              <a:latin typeface="Courier New" pitchFamily="49" charset="0"/>
            </a:endParaRPr>
          </a:p>
          <a:p>
            <a:pPr algn="l">
              <a:lnSpc>
                <a:spcPct val="150000"/>
              </a:lnSpc>
              <a:spcBef>
                <a:spcPct val="0"/>
              </a:spcBef>
              <a:tabLst>
                <a:tab pos="1200150" algn="l"/>
              </a:tabLst>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DUAL;</a:t>
            </a:r>
            <a:endParaRPr lang="fr-FR" sz="18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heckerboard(across)">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 to="" calcmode="lin" valueType="num">
                                      <p:cBhvr>
                                        <p:cTn id="22" dur="1" fill="hold"/>
                                        <p:tgtEl>
                                          <p:spTgt spid="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8" grpId="0" animBg="1"/>
      <p:bldP spid="9"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42910" y="2071678"/>
            <a:ext cx="8072494" cy="1714512"/>
          </a:xfrm>
        </p:spPr>
        <p:txBody>
          <a:bodyPr>
            <a:noAutofit/>
          </a:bodyPr>
          <a:lstStyle/>
          <a:p>
            <a:pPr algn="just">
              <a:lnSpc>
                <a:spcPct val="150000"/>
              </a:lnSpc>
            </a:pPr>
            <a:r>
              <a:rPr lang="fr-FR" sz="2400" dirty="0" smtClean="0"/>
              <a:t>La fonction </a:t>
            </a:r>
            <a:r>
              <a:rPr lang="fr-FR" sz="2400" b="1" dirty="0" smtClean="0">
                <a:solidFill>
                  <a:srgbClr val="FF0000"/>
                </a:solidFill>
              </a:rPr>
              <a:t>NVL </a:t>
            </a:r>
            <a:r>
              <a:rPr lang="fr-FR" sz="2400" dirty="0" smtClean="0"/>
              <a:t>permet de substituer (convertir) les valeurs nulles d’une colonne par une valeur choisie.</a:t>
            </a:r>
            <a:endParaRPr lang="fr-FR" sz="2000" dirty="0" smtClean="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Fonction </a:t>
            </a:r>
            <a:r>
              <a:rPr lang="fr-FR" sz="3600" dirty="0" smtClean="0">
                <a:solidFill>
                  <a:srgbClr val="FF0000"/>
                </a:solidFill>
              </a:rPr>
              <a:t>NVL</a:t>
            </a:r>
            <a:endParaRPr lang="fr-FR" sz="3600" dirty="0">
              <a:solidFill>
                <a:srgbClr val="FF0000"/>
              </a:solidFill>
            </a:endParaRPr>
          </a:p>
        </p:txBody>
      </p:sp>
      <p:sp>
        <p:nvSpPr>
          <p:cNvPr id="4" name="Rectangle 3"/>
          <p:cNvSpPr>
            <a:spLocks noChangeArrowheads="1"/>
          </p:cNvSpPr>
          <p:nvPr/>
        </p:nvSpPr>
        <p:spPr bwMode="blackWhite">
          <a:xfrm>
            <a:off x="1142976" y="1214422"/>
            <a:ext cx="5857916" cy="571504"/>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1200150" algn="l"/>
              </a:tabLst>
            </a:pPr>
            <a:r>
              <a:rPr lang="fr-FR" sz="2000" b="1" dirty="0" smtClean="0">
                <a:solidFill>
                  <a:srgbClr val="FF0000"/>
                </a:solidFill>
                <a:latin typeface="Courier New" pitchFamily="49" charset="0"/>
              </a:rPr>
              <a:t>NVL</a:t>
            </a:r>
            <a:r>
              <a:rPr lang="fr-FR" sz="2000" b="1" i="1" dirty="0" smtClean="0">
                <a:solidFill>
                  <a:srgbClr val="000000"/>
                </a:solidFill>
                <a:latin typeface="Courier New" pitchFamily="49" charset="0"/>
              </a:rPr>
              <a:t>(expr1,expr2)</a:t>
            </a:r>
            <a:endParaRPr lang="fr-FR" sz="2000" b="1" i="1" dirty="0">
              <a:solidFill>
                <a:srgbClr val="000000"/>
              </a:solidFill>
              <a:latin typeface="Courier New" pitchFamily="49" charset="0"/>
            </a:endParaRPr>
          </a:p>
        </p:txBody>
      </p:sp>
      <p:sp>
        <p:nvSpPr>
          <p:cNvPr id="5" name="Rectangle 8"/>
          <p:cNvSpPr>
            <a:spLocks noChangeArrowheads="1"/>
          </p:cNvSpPr>
          <p:nvPr/>
        </p:nvSpPr>
        <p:spPr bwMode="blackWhite">
          <a:xfrm>
            <a:off x="857224" y="4071942"/>
            <a:ext cx="7786742" cy="941387"/>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nomemp,NVL</a:t>
            </a:r>
            <a:r>
              <a:rPr lang="fr-FR" sz="2000" b="1" dirty="0" smtClean="0">
                <a:solidFill>
                  <a:srgbClr val="000000"/>
                </a:solidFill>
                <a:latin typeface="Courier New" pitchFamily="49" charset="0"/>
              </a:rPr>
              <a:t>(</a:t>
            </a:r>
            <a:r>
              <a:rPr lang="fr-FR" sz="2000" b="1" dirty="0" err="1" smtClean="0">
                <a:solidFill>
                  <a:srgbClr val="000000"/>
                </a:solidFill>
                <a:latin typeface="Courier New" pitchFamily="49" charset="0"/>
              </a:rPr>
              <a:t>comm</a:t>
            </a:r>
            <a:r>
              <a:rPr lang="fr-FR" sz="2000" b="1" dirty="0" smtClean="0">
                <a:solidFill>
                  <a:srgbClr val="000000"/>
                </a:solidFill>
                <a:latin typeface="Courier New" pitchFamily="49" charset="0"/>
              </a:rPr>
              <a:t>,0) commission</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EMPLOYE;</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 to="" calcmode="lin" valueType="num">
                                      <p:cBhvr>
                                        <p:cTn id="17" dur="1" fill="hold"/>
                                        <p:tgtEl>
                                          <p:spTgt spid="2">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to="" calcmode="lin" valueType="num">
                                      <p:cBhvr>
                                        <p:cTn id="22"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animBg="1"/>
      <p:bldP spid="5" grpId="0" animBg="1"/>
    </p:bld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71472" y="1857364"/>
            <a:ext cx="8072494" cy="3286148"/>
          </a:xfrm>
        </p:spPr>
        <p:txBody>
          <a:bodyPr>
            <a:noAutofit/>
          </a:bodyPr>
          <a:lstStyle/>
          <a:p>
            <a:pPr algn="just">
              <a:lnSpc>
                <a:spcPct val="150000"/>
              </a:lnSpc>
            </a:pPr>
            <a:r>
              <a:rPr lang="fr-FR" sz="2400" dirty="0" smtClean="0"/>
              <a:t>La fonction </a:t>
            </a:r>
            <a:r>
              <a:rPr lang="fr-FR" sz="2400" b="1" dirty="0" smtClean="0">
                <a:solidFill>
                  <a:srgbClr val="FF0000"/>
                </a:solidFill>
              </a:rPr>
              <a:t>NULLIF </a:t>
            </a:r>
            <a:r>
              <a:rPr lang="fr-FR" sz="2400" dirty="0" smtClean="0"/>
              <a:t>compare deux expressions, si elles sont identiques la fonction retourne NULL, dans le cas contraire la fonction retourne la première expression. On ne peut pas spécifier la chaîne de caractère NULL pour la première expression.</a:t>
            </a:r>
            <a:endParaRPr lang="fr-FR" sz="2000" dirty="0" smtClean="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Fonction </a:t>
            </a:r>
            <a:r>
              <a:rPr lang="fr-FR" sz="3600" dirty="0" smtClean="0">
                <a:solidFill>
                  <a:srgbClr val="FF0000"/>
                </a:solidFill>
              </a:rPr>
              <a:t>NULLIF</a:t>
            </a:r>
            <a:endParaRPr lang="fr-FR" sz="3600" dirty="0">
              <a:solidFill>
                <a:srgbClr val="FF0000"/>
              </a:solidFill>
            </a:endParaRPr>
          </a:p>
        </p:txBody>
      </p:sp>
      <p:sp>
        <p:nvSpPr>
          <p:cNvPr id="4" name="Rectangle 3"/>
          <p:cNvSpPr>
            <a:spLocks noChangeArrowheads="1"/>
          </p:cNvSpPr>
          <p:nvPr/>
        </p:nvSpPr>
        <p:spPr bwMode="blackWhite">
          <a:xfrm>
            <a:off x="1571604" y="1142984"/>
            <a:ext cx="5857916" cy="571504"/>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00000"/>
              </a:lnSpc>
              <a:spcBef>
                <a:spcPct val="0"/>
              </a:spcBef>
              <a:tabLst>
                <a:tab pos="1200150" algn="l"/>
              </a:tabLst>
            </a:pPr>
            <a:r>
              <a:rPr lang="fr-FR" sz="2000" b="1" dirty="0" smtClean="0">
                <a:solidFill>
                  <a:srgbClr val="FF0000"/>
                </a:solidFill>
                <a:latin typeface="Courier New" pitchFamily="49" charset="0"/>
              </a:rPr>
              <a:t>NULLIF</a:t>
            </a:r>
            <a:r>
              <a:rPr lang="fr-FR" sz="2000" b="1" i="1" dirty="0" smtClean="0">
                <a:solidFill>
                  <a:srgbClr val="000000"/>
                </a:solidFill>
                <a:latin typeface="Courier New" pitchFamily="49" charset="0"/>
              </a:rPr>
              <a:t>(expr1,expr2)</a:t>
            </a:r>
            <a:endParaRPr lang="fr-FR" sz="2000" b="1" i="1" dirty="0">
              <a:solidFill>
                <a:srgbClr val="000000"/>
              </a:solidFill>
              <a:latin typeface="Courier New" pitchFamily="49" charset="0"/>
            </a:endParaRPr>
          </a:p>
        </p:txBody>
      </p:sp>
      <p:sp>
        <p:nvSpPr>
          <p:cNvPr id="5" name="Rectangle 8"/>
          <p:cNvSpPr>
            <a:spLocks noChangeArrowheads="1"/>
          </p:cNvSpPr>
          <p:nvPr/>
        </p:nvSpPr>
        <p:spPr bwMode="blackWhite">
          <a:xfrm>
            <a:off x="928662" y="5214950"/>
            <a:ext cx="8001056" cy="941387"/>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nom,NULLIF</a:t>
            </a:r>
            <a:r>
              <a:rPr lang="fr-FR" sz="2000" b="1" dirty="0" smtClean="0">
                <a:solidFill>
                  <a:srgbClr val="000000"/>
                </a:solidFill>
                <a:latin typeface="Courier New" pitchFamily="49" charset="0"/>
              </a:rPr>
              <a:t>(LENGTH(nom),LENGTH(fonction))</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EMPLOYE;</a:t>
            </a:r>
            <a:endParaRPr lang="fr-FR" sz="2000" b="1" dirty="0">
              <a:solidFill>
                <a:srgbClr val="000000"/>
              </a:solidFill>
              <a:latin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box(in)">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to="" calcmode="lin" valueType="num">
                                      <p:cBhvr>
                                        <p:cTn id="22"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animBg="1"/>
      <p:bldP spid="5"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71472" y="2500306"/>
            <a:ext cx="8229600" cy="1143000"/>
          </a:xfrm>
        </p:spPr>
        <p:txBody>
          <a:bodyPr>
            <a:normAutofit/>
          </a:bodyPr>
          <a:lstStyle/>
          <a:p>
            <a:pPr algn="ctr"/>
            <a:r>
              <a:rPr lang="fr-FR" sz="4400" dirty="0" smtClean="0"/>
              <a:t>Requêtes multi-tables</a:t>
            </a:r>
            <a:endParaRPr lang="fr-FR" sz="4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642910" y="1500174"/>
            <a:ext cx="7858180" cy="4071966"/>
          </a:xfrm>
        </p:spPr>
        <p:txBody>
          <a:bodyPr>
            <a:noAutofit/>
          </a:bodyPr>
          <a:lstStyle/>
          <a:p>
            <a:pPr algn="just">
              <a:lnSpc>
                <a:spcPct val="200000"/>
              </a:lnSpc>
            </a:pPr>
            <a:r>
              <a:rPr lang="fr-FR" sz="2400" dirty="0" smtClean="0"/>
              <a:t>Un produit cartésien se produit lorsque :</a:t>
            </a:r>
          </a:p>
          <a:p>
            <a:pPr lvl="1" algn="just">
              <a:lnSpc>
                <a:spcPct val="200000"/>
              </a:lnSpc>
            </a:pPr>
            <a:r>
              <a:rPr lang="fr-FR" sz="2000" dirty="0" smtClean="0"/>
              <a:t>Une condition de jointure est omise.</a:t>
            </a:r>
          </a:p>
          <a:p>
            <a:pPr lvl="1" algn="just">
              <a:lnSpc>
                <a:spcPct val="200000"/>
              </a:lnSpc>
            </a:pPr>
            <a:r>
              <a:rPr lang="fr-FR" sz="2000" dirty="0" smtClean="0"/>
              <a:t>Une condition de jointure est invalide.</a:t>
            </a:r>
          </a:p>
          <a:p>
            <a:pPr lvl="1" algn="just">
              <a:lnSpc>
                <a:spcPct val="200000"/>
              </a:lnSpc>
            </a:pPr>
            <a:r>
              <a:rPr lang="fr-FR" sz="2000" dirty="0" smtClean="0"/>
              <a:t>Tous les enregistrements de la première table sont liés à tous les enregistrements de la seconde table.</a:t>
            </a:r>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Le produit cartésien</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par>
                                <p:cTn id="13" presetID="16" presetClass="entr" presetSubtype="26" fill="hold" grpId="0"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barn(inHorizontal)">
                                      <p:cBhvr>
                                        <p:cTn id="15" dur="500"/>
                                        <p:tgtEl>
                                          <p:spTgt spid="2">
                                            <p:txEl>
                                              <p:pRg st="1" end="1"/>
                                            </p:txEl>
                                          </p:spTgt>
                                        </p:tgtEl>
                                      </p:cBhvr>
                                    </p:animEffect>
                                  </p:childTnLst>
                                </p:cTn>
                              </p:par>
                              <p:par>
                                <p:cTn id="16" presetID="16" presetClass="entr" presetSubtype="26" fill="hold" grpId="0" nodeType="withEffect">
                                  <p:stCondLst>
                                    <p:cond delay="0"/>
                                  </p:stCondLst>
                                  <p:childTnLst>
                                    <p:set>
                                      <p:cBhvr>
                                        <p:cTn id="17" dur="1" fill="hold">
                                          <p:stCondLst>
                                            <p:cond delay="0"/>
                                          </p:stCondLst>
                                        </p:cTn>
                                        <p:tgtEl>
                                          <p:spTgt spid="2">
                                            <p:txEl>
                                              <p:pRg st="2" end="2"/>
                                            </p:txEl>
                                          </p:spTgt>
                                        </p:tgtEl>
                                        <p:attrNameLst>
                                          <p:attrName>style.visibility</p:attrName>
                                        </p:attrNameLst>
                                      </p:cBhvr>
                                      <p:to>
                                        <p:strVal val="visible"/>
                                      </p:to>
                                    </p:set>
                                    <p:animEffect transition="in" filter="barn(inHorizontal)">
                                      <p:cBhvr>
                                        <p:cTn id="18" dur="500"/>
                                        <p:tgtEl>
                                          <p:spTgt spid="2">
                                            <p:txEl>
                                              <p:pRg st="2" end="2"/>
                                            </p:txEl>
                                          </p:spTgt>
                                        </p:tgtEl>
                                      </p:cBhvr>
                                    </p:animEffect>
                                  </p:childTnLst>
                                </p:cTn>
                              </p:par>
                              <p:par>
                                <p:cTn id="19" presetID="16" presetClass="entr" presetSubtype="26"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barn(inHorizontal)">
                                      <p:cBhvr>
                                        <p:cTn id="21"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034" y="1285860"/>
            <a:ext cx="8429684" cy="4572032"/>
          </a:xfrm>
        </p:spPr>
        <p:txBody>
          <a:bodyPr>
            <a:noAutofit/>
          </a:bodyPr>
          <a:lstStyle/>
          <a:p>
            <a:pPr algn="just">
              <a:lnSpc>
                <a:spcPct val="150000"/>
              </a:lnSpc>
            </a:pPr>
            <a:r>
              <a:rPr lang="fr-FR" sz="2400" dirty="0" smtClean="0"/>
              <a:t>Pour afficher des données issues de plusieurs tables, il faut utiliser une condition appelée jointure. Une condition de jointure spécifie une relation existante entre les données d’une colonne dans une table avec les données d’une autre colonne dans une autre table. Cette relation est souvent établie entre des colonnes définies comme clé primaire et clé étrangère.</a:t>
            </a:r>
            <a:endParaRPr lang="fr-FR" sz="1800" dirty="0" smtClean="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Jointure</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034" y="1214422"/>
            <a:ext cx="8429684" cy="1214446"/>
          </a:xfrm>
        </p:spPr>
        <p:txBody>
          <a:bodyPr>
            <a:noAutofit/>
          </a:bodyPr>
          <a:lstStyle/>
          <a:p>
            <a:pPr algn="just">
              <a:lnSpc>
                <a:spcPct val="150000"/>
              </a:lnSpc>
            </a:pPr>
            <a:r>
              <a:rPr lang="fr-FR" sz="2400" dirty="0" smtClean="0"/>
              <a:t>La condition de jointure doit être réalisée dans la clause </a:t>
            </a:r>
            <a:r>
              <a:rPr lang="fr-FR" sz="2400" b="1" dirty="0" smtClean="0">
                <a:effectLst>
                  <a:outerShdw blurRad="38100" dist="38100" dir="2700000" algn="tl">
                    <a:srgbClr val="000000">
                      <a:alpha val="43137"/>
                    </a:srgbClr>
                  </a:outerShdw>
                </a:effectLst>
              </a:rPr>
              <a:t>WHERE</a:t>
            </a:r>
            <a:r>
              <a:rPr lang="fr-FR" sz="2400" dirty="0" smtClean="0"/>
              <a:t>.</a:t>
            </a:r>
            <a:endParaRPr lang="fr-FR" sz="1800" dirty="0" smtClean="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Jointure</a:t>
            </a:r>
            <a:endParaRPr lang="fr-FR" sz="3600" dirty="0">
              <a:solidFill>
                <a:srgbClr val="FF0000"/>
              </a:solidFill>
            </a:endParaRPr>
          </a:p>
        </p:txBody>
      </p:sp>
      <p:sp>
        <p:nvSpPr>
          <p:cNvPr id="4" name="Rectangle 3"/>
          <p:cNvSpPr>
            <a:spLocks noChangeArrowheads="1"/>
          </p:cNvSpPr>
          <p:nvPr/>
        </p:nvSpPr>
        <p:spPr bwMode="blackWhite">
          <a:xfrm>
            <a:off x="928662" y="2857496"/>
            <a:ext cx="7572428" cy="1357322"/>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50000"/>
              </a:lnSpc>
              <a:spcBef>
                <a:spcPct val="0"/>
              </a:spcBef>
              <a:tabLst>
                <a:tab pos="1200150" algn="l"/>
              </a:tabLst>
            </a:pP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table1.c</a:t>
            </a:r>
            <a:r>
              <a:rPr lang="fr-FR" sz="2000" b="1" i="1" dirty="0" smtClean="0">
                <a:solidFill>
                  <a:srgbClr val="000000"/>
                </a:solidFill>
                <a:latin typeface="Courier New" pitchFamily="49" charset="0"/>
              </a:rPr>
              <a:t>olumn,table2.</a:t>
            </a:r>
            <a:r>
              <a:rPr lang="fr-FR" sz="2000" b="1" i="1" dirty="0" err="1" smtClean="0">
                <a:solidFill>
                  <a:srgbClr val="000000"/>
                </a:solidFill>
                <a:latin typeface="Courier New" pitchFamily="49" charset="0"/>
              </a:rPr>
              <a:t>column</a:t>
            </a:r>
            <a:endParaRPr lang="fr-FR" sz="2000" b="1" i="1" dirty="0" smtClean="0">
              <a:solidFill>
                <a:srgbClr val="000000"/>
              </a:solidFill>
              <a:latin typeface="Courier New" pitchFamily="49" charset="0"/>
            </a:endParaRPr>
          </a:p>
          <a:p>
            <a:pPr algn="l">
              <a:lnSpc>
                <a:spcPct val="150000"/>
              </a:lnSpc>
              <a:spcBef>
                <a:spcPct val="0"/>
              </a:spcBef>
              <a:tabLst>
                <a:tab pos="1200150" algn="l"/>
              </a:tabLst>
            </a:pPr>
            <a:r>
              <a:rPr lang="fr-FR" sz="2000" b="1" dirty="0" smtClean="0">
                <a:solidFill>
                  <a:srgbClr val="FF0000"/>
                </a:solidFill>
                <a:latin typeface="Courier New" pitchFamily="49" charset="0"/>
              </a:rPr>
              <a:t>FROM</a:t>
            </a:r>
            <a:r>
              <a:rPr lang="fr-FR" sz="2000" b="1" dirty="0">
                <a:solidFill>
                  <a:srgbClr val="000000"/>
                </a:solidFill>
                <a:latin typeface="Courier New" pitchFamily="49" charset="0"/>
              </a:rPr>
              <a:t>	</a:t>
            </a:r>
            <a:r>
              <a:rPr lang="fr-FR" sz="2000" b="1" i="1" dirty="0" smtClean="0">
                <a:solidFill>
                  <a:srgbClr val="000000"/>
                </a:solidFill>
                <a:latin typeface="Courier New" pitchFamily="49" charset="0"/>
              </a:rPr>
              <a:t>table1,table2</a:t>
            </a:r>
          </a:p>
          <a:p>
            <a:pPr algn="l">
              <a:lnSpc>
                <a:spcPct val="150000"/>
              </a:lnSpc>
              <a:spcBef>
                <a:spcPct val="0"/>
              </a:spcBef>
              <a:tabLst>
                <a:tab pos="1200150" algn="l"/>
              </a:tabLst>
            </a:pPr>
            <a:r>
              <a:rPr lang="fr-FR" sz="2000" b="1" i="1" dirty="0" smtClean="0">
                <a:solidFill>
                  <a:srgbClr val="FF0000"/>
                </a:solidFill>
                <a:latin typeface="Courier New" pitchFamily="49" charset="0"/>
              </a:rPr>
              <a:t>WHERE</a:t>
            </a:r>
            <a:r>
              <a:rPr lang="fr-FR" sz="2000" b="1" i="1" dirty="0" smtClean="0">
                <a:solidFill>
                  <a:srgbClr val="000000"/>
                </a:solidFill>
                <a:latin typeface="Courier New" pitchFamily="49" charset="0"/>
              </a:rPr>
              <a:t> 	table1.column1</a:t>
            </a:r>
            <a:r>
              <a:rPr lang="fr-FR" sz="2000" b="1" i="1" dirty="0" smtClean="0">
                <a:solidFill>
                  <a:srgbClr val="FF0000"/>
                </a:solidFill>
                <a:latin typeface="Courier New" pitchFamily="49" charset="0"/>
              </a:rPr>
              <a:t>=</a:t>
            </a:r>
            <a:r>
              <a:rPr lang="fr-FR" sz="2000" b="1" i="1" dirty="0" smtClean="0">
                <a:solidFill>
                  <a:srgbClr val="000000"/>
                </a:solidFill>
                <a:latin typeface="Courier New" pitchFamily="49" charset="0"/>
              </a:rPr>
              <a:t>table2.column2;</a:t>
            </a:r>
            <a:endParaRPr lang="fr-FR" sz="2000" b="1" i="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4"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214422"/>
            <a:ext cx="8429684" cy="4572032"/>
          </a:xfrm>
        </p:spPr>
        <p:txBody>
          <a:bodyPr>
            <a:noAutofit/>
          </a:bodyPr>
          <a:lstStyle/>
          <a:p>
            <a:pPr algn="just">
              <a:lnSpc>
                <a:spcPct val="150000"/>
              </a:lnSpc>
            </a:pPr>
            <a:r>
              <a:rPr lang="fr-FR" sz="2400" dirty="0" smtClean="0"/>
              <a:t>Une </a:t>
            </a:r>
            <a:r>
              <a:rPr lang="fr-FR" sz="2400" b="1" dirty="0" smtClean="0"/>
              <a:t>équi-jointure</a:t>
            </a:r>
            <a:r>
              <a:rPr lang="fr-FR" sz="2400" dirty="0" smtClean="0"/>
              <a:t> est utilisée pour afficher des données provenant de plusieurs tables lorsqu’une valeur dans une colonne d’une table correspond directement à une valeur d’une autre colonne dans une autre table.</a:t>
            </a:r>
          </a:p>
          <a:p>
            <a:pPr algn="just">
              <a:lnSpc>
                <a:spcPct val="150000"/>
              </a:lnSpc>
            </a:pPr>
            <a:r>
              <a:rPr lang="fr-FR" sz="2400" dirty="0" smtClean="0"/>
              <a:t>Les noms des colonnes doivent être qualifiés avec le nom de la table ou l’alias de la table à laquelle elles appartiennent afin d’éviter toute ambiguïté.</a:t>
            </a:r>
            <a:endParaRPr lang="fr-FR" sz="1800" dirty="0" smtClean="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err="1" smtClean="0"/>
              <a:t>Equi-jointure</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Horizontal)">
                                      <p:cBhvr>
                                        <p:cTn id="1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00034" y="142852"/>
            <a:ext cx="8229600" cy="868346"/>
          </a:xfrm>
        </p:spPr>
        <p:txBody>
          <a:bodyPr>
            <a:normAutofit/>
          </a:bodyPr>
          <a:lstStyle/>
          <a:p>
            <a:r>
              <a:rPr lang="fr-FR" sz="3600" dirty="0" smtClean="0"/>
              <a:t>Exemples</a:t>
            </a:r>
            <a:endParaRPr lang="fr-FR" sz="3600" dirty="0">
              <a:solidFill>
                <a:srgbClr val="FF0000"/>
              </a:solidFill>
            </a:endParaRPr>
          </a:p>
        </p:txBody>
      </p:sp>
      <p:sp>
        <p:nvSpPr>
          <p:cNvPr id="6" name="Rectangle 8"/>
          <p:cNvSpPr>
            <a:spLocks noChangeArrowheads="1"/>
          </p:cNvSpPr>
          <p:nvPr/>
        </p:nvSpPr>
        <p:spPr bwMode="blackWhite">
          <a:xfrm>
            <a:off x="571472" y="1000108"/>
            <a:ext cx="7643866" cy="1357322"/>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employé.nomemp,service.nomserv</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employé,service</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3  </a:t>
            </a:r>
            <a:r>
              <a:rPr lang="fr-FR" sz="2000" b="1" dirty="0" smtClean="0">
                <a:solidFill>
                  <a:srgbClr val="FF0000"/>
                </a:solidFill>
                <a:latin typeface="Courier New" pitchFamily="49" charset="0"/>
              </a:rPr>
              <a:t>WHERE  </a:t>
            </a:r>
            <a:r>
              <a:rPr lang="fr-FR" sz="2000" b="1" dirty="0" err="1" smtClean="0">
                <a:solidFill>
                  <a:srgbClr val="000000"/>
                </a:solidFill>
                <a:latin typeface="Courier New" pitchFamily="49" charset="0"/>
              </a:rPr>
              <a:t>employé.numserv</a:t>
            </a:r>
            <a:r>
              <a:rPr lang="fr-FR" sz="2000" b="1" dirty="0" smtClean="0">
                <a:solidFill>
                  <a:srgbClr val="000000"/>
                </a:solidFill>
                <a:latin typeface="Courier New" pitchFamily="49" charset="0"/>
              </a:rPr>
              <a:t> = </a:t>
            </a:r>
            <a:r>
              <a:rPr lang="fr-FR" sz="2000" b="1" dirty="0" err="1" smtClean="0">
                <a:solidFill>
                  <a:srgbClr val="000000"/>
                </a:solidFill>
                <a:latin typeface="Courier New" pitchFamily="49" charset="0"/>
              </a:rPr>
              <a:t>service.numserv</a:t>
            </a:r>
            <a:r>
              <a:rPr lang="fr-FR" sz="2000" b="1" dirty="0" smtClean="0">
                <a:solidFill>
                  <a:srgbClr val="000000"/>
                </a:solidFill>
                <a:latin typeface="Courier New" pitchFamily="49" charset="0"/>
              </a:rPr>
              <a:t>;</a:t>
            </a:r>
            <a:endParaRPr lang="fr-FR" sz="2000" b="1" dirty="0">
              <a:solidFill>
                <a:srgbClr val="000000"/>
              </a:solidFill>
              <a:latin typeface="Courier New" pitchFamily="49" charset="0"/>
            </a:endParaRPr>
          </a:p>
        </p:txBody>
      </p:sp>
      <p:sp>
        <p:nvSpPr>
          <p:cNvPr id="7" name="Rectangle 8"/>
          <p:cNvSpPr>
            <a:spLocks noChangeArrowheads="1"/>
          </p:cNvSpPr>
          <p:nvPr/>
        </p:nvSpPr>
        <p:spPr bwMode="blackWhite">
          <a:xfrm>
            <a:off x="571472" y="2714620"/>
            <a:ext cx="7643866" cy="1714512"/>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employé.nomemp,service.nomserv</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employé,service</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3  </a:t>
            </a:r>
            <a:r>
              <a:rPr lang="fr-FR" sz="2000" b="1" dirty="0" smtClean="0">
                <a:solidFill>
                  <a:srgbClr val="FF0000"/>
                </a:solidFill>
                <a:latin typeface="Courier New" pitchFamily="49" charset="0"/>
              </a:rPr>
              <a:t>WHERE  </a:t>
            </a:r>
            <a:r>
              <a:rPr lang="fr-FR" sz="2000" b="1" dirty="0" err="1" smtClean="0">
                <a:solidFill>
                  <a:srgbClr val="000000"/>
                </a:solidFill>
                <a:latin typeface="Courier New" pitchFamily="49" charset="0"/>
              </a:rPr>
              <a:t>employé.numserv</a:t>
            </a:r>
            <a:r>
              <a:rPr lang="fr-FR" sz="2000" b="1" dirty="0" smtClean="0">
                <a:solidFill>
                  <a:srgbClr val="000000"/>
                </a:solidFill>
                <a:latin typeface="Courier New" pitchFamily="49" charset="0"/>
              </a:rPr>
              <a:t> = </a:t>
            </a:r>
            <a:r>
              <a:rPr lang="fr-FR" sz="2000" b="1" dirty="0" err="1" smtClean="0">
                <a:solidFill>
                  <a:srgbClr val="000000"/>
                </a:solidFill>
                <a:latin typeface="Courier New" pitchFamily="49" charset="0"/>
              </a:rPr>
              <a:t>service.numserv</a:t>
            </a:r>
            <a:endParaRPr lang="fr-FR" sz="2000" b="1" dirty="0" smtClean="0">
              <a:solidFill>
                <a:srgbClr val="000000"/>
              </a:solidFill>
              <a:latin typeface="Courier New" pitchFamily="49" charset="0"/>
            </a:endParaRPr>
          </a:p>
          <a:p>
            <a:pPr algn="l">
              <a:lnSpc>
                <a:spcPct val="150000"/>
              </a:lnSpc>
              <a:spcBef>
                <a:spcPct val="0"/>
              </a:spcBef>
              <a:tabLst>
                <a:tab pos="1200150" algn="l"/>
              </a:tabLst>
            </a:pPr>
            <a:r>
              <a:rPr lang="fr-FR" sz="2000" b="1" dirty="0" smtClean="0">
                <a:solidFill>
                  <a:srgbClr val="000000"/>
                </a:solidFill>
                <a:latin typeface="Courier New" pitchFamily="49" charset="0"/>
              </a:rPr>
              <a:t>  4  </a:t>
            </a:r>
            <a:r>
              <a:rPr lang="fr-FR" sz="2000" b="1" dirty="0" smtClean="0">
                <a:solidFill>
                  <a:srgbClr val="FF0000"/>
                </a:solidFill>
                <a:latin typeface="Courier New" pitchFamily="49" charset="0"/>
              </a:rPr>
              <a:t>AND</a:t>
            </a:r>
            <a:r>
              <a:rPr lang="fr-FR" sz="2000" b="1" dirty="0" smtClean="0">
                <a:solidFill>
                  <a:srgbClr val="000000"/>
                </a:solidFill>
                <a:latin typeface="Courier New" pitchFamily="49" charset="0"/>
              </a:rPr>
              <a:t>    employé = ‘PRESIDENT’;</a:t>
            </a:r>
            <a:endParaRPr lang="fr-FR" sz="2000" b="1" dirty="0">
              <a:solidFill>
                <a:srgbClr val="000000"/>
              </a:solidFill>
              <a:latin typeface="Courier New" pitchFamily="49" charset="0"/>
            </a:endParaRPr>
          </a:p>
        </p:txBody>
      </p:sp>
      <p:sp>
        <p:nvSpPr>
          <p:cNvPr id="10" name="Rectangle 8"/>
          <p:cNvSpPr>
            <a:spLocks noChangeArrowheads="1"/>
          </p:cNvSpPr>
          <p:nvPr/>
        </p:nvSpPr>
        <p:spPr bwMode="blackWhite">
          <a:xfrm>
            <a:off x="571472" y="4714884"/>
            <a:ext cx="7643866" cy="1214446"/>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employé.nomemp,service.nomserv</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 </a:t>
            </a:r>
            <a:r>
              <a:rPr lang="fr-FR" sz="2000" b="1" dirty="0" err="1" smtClean="0">
                <a:solidFill>
                  <a:srgbClr val="FF0000"/>
                </a:solidFill>
                <a:latin typeface="Courier New" pitchFamily="49" charset="0"/>
              </a:rPr>
              <a:t>E</a:t>
            </a:r>
            <a:r>
              <a:rPr lang="fr-FR" sz="2000" b="1" dirty="0" err="1" smtClean="0">
                <a:solidFill>
                  <a:srgbClr val="000000"/>
                </a:solidFill>
                <a:latin typeface="Courier New" pitchFamily="49" charset="0"/>
              </a:rPr>
              <a:t>,service</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S</a:t>
            </a:r>
            <a:endParaRPr lang="fr-FR" sz="2000" b="1" dirty="0">
              <a:solidFill>
                <a:srgbClr val="FF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3  </a:t>
            </a:r>
            <a:r>
              <a:rPr lang="fr-FR" sz="2000" b="1" dirty="0" smtClean="0">
                <a:solidFill>
                  <a:srgbClr val="FF0000"/>
                </a:solidFill>
                <a:latin typeface="Courier New" pitchFamily="49" charset="0"/>
              </a:rPr>
              <a:t>WHERE  </a:t>
            </a:r>
            <a:r>
              <a:rPr lang="fr-FR" sz="2000" b="1" dirty="0" err="1" smtClean="0">
                <a:solidFill>
                  <a:srgbClr val="FF0000"/>
                </a:solidFill>
                <a:latin typeface="Courier New" pitchFamily="49" charset="0"/>
              </a:rPr>
              <a:t>E</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 </a:t>
            </a:r>
            <a:r>
              <a:rPr lang="fr-FR" sz="2000" b="1" dirty="0" err="1" smtClean="0">
                <a:solidFill>
                  <a:srgbClr val="FF0000"/>
                </a:solidFill>
                <a:latin typeface="Courier New" pitchFamily="49" charset="0"/>
              </a:rPr>
              <a:t>S</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to="" calcmode="lin" valueType="num">
                                      <p:cBhvr>
                                        <p:cTn id="12" dur="1" fill="hold"/>
                                        <p:tgtEl>
                                          <p:spTgt spid="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to="" calcmode="lin" valueType="num">
                                      <p:cBhvr>
                                        <p:cTn id="17" dur="1" fill="hold"/>
                                        <p:tgtEl>
                                          <p:spTgt spid="7"/>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to="" calcmode="lin" valueType="num">
                                      <p:cBhvr>
                                        <p:cTn id="22" dur="1" fill="hold"/>
                                        <p:tgtEl>
                                          <p:spTgt spid="1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P spid="10"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71472" y="2500306"/>
            <a:ext cx="8229600" cy="1143000"/>
          </a:xfrm>
        </p:spPr>
        <p:txBody>
          <a:bodyPr>
            <a:normAutofit/>
          </a:bodyPr>
          <a:lstStyle/>
          <a:p>
            <a:pPr algn="ctr"/>
            <a:r>
              <a:rPr lang="fr-FR" sz="4400" dirty="0" smtClean="0"/>
              <a:t>Les fonctions de groupe</a:t>
            </a:r>
            <a:endParaRPr lang="fr-FR" sz="4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28596" y="214290"/>
            <a:ext cx="8229600" cy="1143000"/>
          </a:xfrm>
          <a:noFill/>
          <a:ln/>
        </p:spPr>
        <p:txBody>
          <a:bodyPr>
            <a:normAutofit/>
          </a:bodyPr>
          <a:lstStyle/>
          <a:p>
            <a:pPr algn="ctr">
              <a:lnSpc>
                <a:spcPct val="80000"/>
              </a:lnSpc>
            </a:pPr>
            <a:r>
              <a:rPr lang="fr-FR" sz="3600" dirty="0"/>
              <a:t>Principe d’une Base de Données Relationnelle</a:t>
            </a:r>
          </a:p>
        </p:txBody>
      </p:sp>
      <p:sp>
        <p:nvSpPr>
          <p:cNvPr id="15363" name="Rectangle 3"/>
          <p:cNvSpPr>
            <a:spLocks noGrp="1" noChangeArrowheads="1"/>
          </p:cNvSpPr>
          <p:nvPr>
            <p:ph type="body" idx="1"/>
          </p:nvPr>
        </p:nvSpPr>
        <p:spPr>
          <a:xfrm>
            <a:off x="466725" y="1397000"/>
            <a:ext cx="8391555" cy="4946650"/>
          </a:xfrm>
          <a:noFill/>
          <a:ln/>
        </p:spPr>
        <p:txBody>
          <a:bodyPr>
            <a:normAutofit fontScale="92500"/>
          </a:bodyPr>
          <a:lstStyle/>
          <a:p>
            <a:pPr lvl="1" algn="just">
              <a:lnSpc>
                <a:spcPct val="150000"/>
              </a:lnSpc>
            </a:pPr>
            <a:r>
              <a:rPr lang="fr-FR" sz="2400" dirty="0"/>
              <a:t>En 1970, </a:t>
            </a:r>
            <a:r>
              <a:rPr lang="fr-FR" sz="2400" dirty="0" smtClean="0"/>
              <a:t>E</a:t>
            </a:r>
            <a:r>
              <a:rPr lang="fr-FR" sz="2400" dirty="0"/>
              <a:t>. F. </a:t>
            </a:r>
            <a:r>
              <a:rPr lang="fr-FR" sz="2400" b="1" dirty="0" err="1">
                <a:solidFill>
                  <a:srgbClr val="FF0000"/>
                </a:solidFill>
              </a:rPr>
              <a:t>Codd</a:t>
            </a:r>
            <a:r>
              <a:rPr lang="fr-FR" sz="2400" dirty="0"/>
              <a:t> propose le modèle relationnel pour les systèmes de bases de données.</a:t>
            </a:r>
          </a:p>
          <a:p>
            <a:pPr lvl="1" algn="just">
              <a:lnSpc>
                <a:spcPct val="150000"/>
              </a:lnSpc>
            </a:pPr>
            <a:r>
              <a:rPr lang="fr-FR" sz="2400" dirty="0" smtClean="0"/>
              <a:t>Ce modèle est </a:t>
            </a:r>
            <a:r>
              <a:rPr lang="fr-FR" sz="2400" dirty="0"/>
              <a:t>à la base des systèmes de gestion de bases de données relationnelles (SGBDR).</a:t>
            </a:r>
          </a:p>
          <a:p>
            <a:pPr lvl="1" algn="just">
              <a:lnSpc>
                <a:spcPct val="150000"/>
              </a:lnSpc>
            </a:pPr>
            <a:r>
              <a:rPr lang="fr-FR" sz="2400" dirty="0"/>
              <a:t>Composants du modèle relationnel :</a:t>
            </a:r>
          </a:p>
          <a:p>
            <a:pPr lvl="2" algn="just">
              <a:lnSpc>
                <a:spcPct val="150000"/>
              </a:lnSpc>
            </a:pPr>
            <a:r>
              <a:rPr lang="fr-FR" sz="2400" dirty="0"/>
              <a:t>Collection d’objets appelés encore </a:t>
            </a:r>
            <a:r>
              <a:rPr lang="fr-FR" sz="2400" dirty="0" smtClean="0"/>
              <a:t>relations.</a:t>
            </a:r>
            <a:endParaRPr lang="fr-FR" sz="2400" dirty="0"/>
          </a:p>
          <a:p>
            <a:pPr lvl="2" algn="just">
              <a:lnSpc>
                <a:spcPct val="150000"/>
              </a:lnSpc>
            </a:pPr>
            <a:r>
              <a:rPr lang="fr-FR" sz="2400" dirty="0"/>
              <a:t>Ensemble d'opérateurs pour agir sur les </a:t>
            </a:r>
            <a:r>
              <a:rPr lang="fr-FR" sz="2400" dirty="0" smtClean="0"/>
              <a:t>relations.</a:t>
            </a:r>
            <a:endParaRPr lang="fr-FR" sz="2400" dirty="0"/>
          </a:p>
          <a:p>
            <a:pPr lvl="2" algn="just">
              <a:lnSpc>
                <a:spcPct val="150000"/>
              </a:lnSpc>
            </a:pPr>
            <a:r>
              <a:rPr lang="fr-FR" sz="2400" dirty="0"/>
              <a:t>Règles d'intégrité pour garantir exactitude et cohérence des </a:t>
            </a:r>
            <a:r>
              <a:rPr lang="fr-FR" sz="2400" dirty="0" smtClean="0"/>
              <a:t>données.</a:t>
            </a:r>
            <a:endParaRPr lang="fr-FR" sz="240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box(in)">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363">
                                            <p:bg/>
                                          </p:spTgt>
                                        </p:tgtEl>
                                        <p:attrNameLst>
                                          <p:attrName>style.visibility</p:attrName>
                                        </p:attrNameLst>
                                      </p:cBhvr>
                                      <p:to>
                                        <p:strVal val="visible"/>
                                      </p:to>
                                    </p:set>
                                    <p:animEffect transition="in" filter="box(in)">
                                      <p:cBhvr>
                                        <p:cTn id="12" dur="500"/>
                                        <p:tgtEl>
                                          <p:spTgt spid="15363">
                                            <p:bg/>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15363">
                                            <p:txEl>
                                              <p:pRg st="0" end="0"/>
                                            </p:txEl>
                                          </p:spTgt>
                                        </p:tgtEl>
                                        <p:attrNameLst>
                                          <p:attrName>style.visibility</p:attrName>
                                        </p:attrNameLst>
                                      </p:cBhvr>
                                      <p:to>
                                        <p:strVal val="visible"/>
                                      </p:to>
                                    </p:set>
                                    <p:animEffect transition="in" filter="box(in)">
                                      <p:cBhvr>
                                        <p:cTn id="15" dur="500"/>
                                        <p:tgtEl>
                                          <p:spTgt spid="15363">
                                            <p:txEl>
                                              <p:pRg st="0" end="0"/>
                                            </p:txEl>
                                          </p:spTgt>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5363">
                                            <p:txEl>
                                              <p:pRg st="1" end="1"/>
                                            </p:txEl>
                                          </p:spTgt>
                                        </p:tgtEl>
                                        <p:attrNameLst>
                                          <p:attrName>style.visibility</p:attrName>
                                        </p:attrNameLst>
                                      </p:cBhvr>
                                      <p:to>
                                        <p:strVal val="visible"/>
                                      </p:to>
                                    </p:set>
                                    <p:animEffect transition="in" filter="box(in)">
                                      <p:cBhvr>
                                        <p:cTn id="18" dur="500"/>
                                        <p:tgtEl>
                                          <p:spTgt spid="15363">
                                            <p:txEl>
                                              <p:pRg st="1" end="1"/>
                                            </p:txEl>
                                          </p:spTgt>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5363">
                                            <p:txEl>
                                              <p:pRg st="2" end="2"/>
                                            </p:txEl>
                                          </p:spTgt>
                                        </p:tgtEl>
                                        <p:attrNameLst>
                                          <p:attrName>style.visibility</p:attrName>
                                        </p:attrNameLst>
                                      </p:cBhvr>
                                      <p:to>
                                        <p:strVal val="visible"/>
                                      </p:to>
                                    </p:set>
                                    <p:animEffect transition="in" filter="box(in)">
                                      <p:cBhvr>
                                        <p:cTn id="21" dur="500"/>
                                        <p:tgtEl>
                                          <p:spTgt spid="15363">
                                            <p:txEl>
                                              <p:pRg st="2" end="2"/>
                                            </p:txEl>
                                          </p:spTgt>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5363">
                                            <p:txEl>
                                              <p:pRg st="3" end="3"/>
                                            </p:txEl>
                                          </p:spTgt>
                                        </p:tgtEl>
                                        <p:attrNameLst>
                                          <p:attrName>style.visibility</p:attrName>
                                        </p:attrNameLst>
                                      </p:cBhvr>
                                      <p:to>
                                        <p:strVal val="visible"/>
                                      </p:to>
                                    </p:set>
                                    <p:animEffect transition="in" filter="box(in)">
                                      <p:cBhvr>
                                        <p:cTn id="24" dur="500"/>
                                        <p:tgtEl>
                                          <p:spTgt spid="15363">
                                            <p:txEl>
                                              <p:pRg st="3" end="3"/>
                                            </p:txEl>
                                          </p:spTgt>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5363">
                                            <p:txEl>
                                              <p:pRg st="4" end="4"/>
                                            </p:txEl>
                                          </p:spTgt>
                                        </p:tgtEl>
                                        <p:attrNameLst>
                                          <p:attrName>style.visibility</p:attrName>
                                        </p:attrNameLst>
                                      </p:cBhvr>
                                      <p:to>
                                        <p:strVal val="visible"/>
                                      </p:to>
                                    </p:set>
                                    <p:animEffect transition="in" filter="box(in)">
                                      <p:cBhvr>
                                        <p:cTn id="27" dur="500"/>
                                        <p:tgtEl>
                                          <p:spTgt spid="15363">
                                            <p:txEl>
                                              <p:pRg st="4" end="4"/>
                                            </p:txEl>
                                          </p:spTgt>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15363">
                                            <p:txEl>
                                              <p:pRg st="5" end="5"/>
                                            </p:txEl>
                                          </p:spTgt>
                                        </p:tgtEl>
                                        <p:attrNameLst>
                                          <p:attrName>style.visibility</p:attrName>
                                        </p:attrNameLst>
                                      </p:cBhvr>
                                      <p:to>
                                        <p:strVal val="visible"/>
                                      </p:to>
                                    </p:set>
                                    <p:animEffect transition="in" filter="box(in)">
                                      <p:cBhvr>
                                        <p:cTn id="30" dur="500"/>
                                        <p:tgtEl>
                                          <p:spTgt spid="153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15363" grpId="0" build="p"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71472" y="1000108"/>
            <a:ext cx="7858180" cy="928694"/>
          </a:xfrm>
        </p:spPr>
        <p:txBody>
          <a:bodyPr>
            <a:noAutofit/>
          </a:bodyPr>
          <a:lstStyle/>
          <a:p>
            <a:pPr algn="just">
              <a:lnSpc>
                <a:spcPct val="150000"/>
              </a:lnSpc>
            </a:pPr>
            <a:r>
              <a:rPr lang="fr-FR" sz="2000" b="1" dirty="0" smtClean="0"/>
              <a:t>Les fonctions de groupe agissent sur des groupes de lignes et donnent un résultat par groupe.</a:t>
            </a:r>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Fonction de groupe</a:t>
            </a:r>
            <a:endParaRPr lang="fr-FR" sz="3600" dirty="0">
              <a:solidFill>
                <a:srgbClr val="FF0000"/>
              </a:solidFill>
            </a:endParaRPr>
          </a:p>
        </p:txBody>
      </p:sp>
      <p:grpSp>
        <p:nvGrpSpPr>
          <p:cNvPr id="4" name="Groupe 3"/>
          <p:cNvGrpSpPr/>
          <p:nvPr/>
        </p:nvGrpSpPr>
        <p:grpSpPr>
          <a:xfrm>
            <a:off x="1142976" y="2143116"/>
            <a:ext cx="7818734" cy="4111922"/>
            <a:chOff x="1158875" y="2127250"/>
            <a:chExt cx="7363663" cy="4111922"/>
          </a:xfrm>
        </p:grpSpPr>
        <p:sp>
          <p:nvSpPr>
            <p:cNvPr id="5" name="Rectangle 2"/>
            <p:cNvSpPr>
              <a:spLocks noChangeArrowheads="1"/>
            </p:cNvSpPr>
            <p:nvPr/>
          </p:nvSpPr>
          <p:spPr bwMode="blackWhite">
            <a:xfrm>
              <a:off x="6664325" y="3690938"/>
              <a:ext cx="1430338" cy="1162050"/>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10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10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p:txBody>
        </p:sp>
        <p:sp>
          <p:nvSpPr>
            <p:cNvPr id="6" name="Rectangle 3"/>
            <p:cNvSpPr>
              <a:spLocks noChangeArrowheads="1"/>
            </p:cNvSpPr>
            <p:nvPr/>
          </p:nvSpPr>
          <p:spPr bwMode="blackWhite">
            <a:xfrm>
              <a:off x="1158875" y="2127250"/>
              <a:ext cx="2905125" cy="409257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defRPr/>
              </a:pPr>
              <a:endParaRPr lang="fr-FR" sz="1800">
                <a:solidFill>
                  <a:srgbClr val="000000"/>
                </a:solidFill>
                <a:latin typeface="Courier New" pitchFamily="49" charset="0"/>
              </a:endParaRPr>
            </a:p>
            <a:p>
              <a:pPr algn="l">
                <a:lnSpc>
                  <a:spcPct val="95000"/>
                </a:lnSpc>
                <a:spcBef>
                  <a:spcPct val="0"/>
                </a:spcBef>
                <a:tabLst>
                  <a:tab pos="914400" algn="l"/>
                  <a:tab pos="1885950" algn="l"/>
                  <a:tab pos="2457450" algn="l"/>
                </a:tabLst>
                <a:defRPr/>
              </a:pPr>
              <a:endParaRPr lang="fr-FR" sz="1800">
                <a:solidFill>
                  <a:srgbClr val="000000"/>
                </a:solidFill>
                <a:latin typeface="Courier New" pitchFamily="49" charset="0"/>
              </a:endParaRPr>
            </a:p>
          </p:txBody>
        </p:sp>
        <p:sp>
          <p:nvSpPr>
            <p:cNvPr id="7" name="Freeform 7"/>
            <p:cNvSpPr>
              <a:spLocks/>
            </p:cNvSpPr>
            <p:nvPr/>
          </p:nvSpPr>
          <p:spPr bwMode="auto">
            <a:xfrm>
              <a:off x="4062413" y="2135188"/>
              <a:ext cx="2608262" cy="4079875"/>
            </a:xfrm>
            <a:custGeom>
              <a:avLst/>
              <a:gdLst>
                <a:gd name="T0" fmla="*/ 0 w 1643"/>
                <a:gd name="T1" fmla="*/ 2569 h 2570"/>
                <a:gd name="T2" fmla="*/ 0 w 1643"/>
                <a:gd name="T3" fmla="*/ 0 h 2570"/>
                <a:gd name="T4" fmla="*/ 1642 w 1643"/>
                <a:gd name="T5" fmla="*/ 973 h 2570"/>
                <a:gd name="T6" fmla="*/ 1642 w 1643"/>
                <a:gd name="T7" fmla="*/ 1721 h 2570"/>
                <a:gd name="T8" fmla="*/ 0 w 1643"/>
                <a:gd name="T9" fmla="*/ 2569 h 2570"/>
                <a:gd name="T10" fmla="*/ 0 60000 65536"/>
                <a:gd name="T11" fmla="*/ 0 60000 65536"/>
                <a:gd name="T12" fmla="*/ 0 60000 65536"/>
                <a:gd name="T13" fmla="*/ 0 60000 65536"/>
                <a:gd name="T14" fmla="*/ 0 60000 65536"/>
                <a:gd name="T15" fmla="*/ 0 w 1643"/>
                <a:gd name="T16" fmla="*/ 0 h 2570"/>
                <a:gd name="T17" fmla="*/ 1643 w 1643"/>
                <a:gd name="T18" fmla="*/ 2570 h 2570"/>
              </a:gdLst>
              <a:ahLst/>
              <a:cxnLst>
                <a:cxn ang="T10">
                  <a:pos x="T0" y="T1"/>
                </a:cxn>
                <a:cxn ang="T11">
                  <a:pos x="T2" y="T3"/>
                </a:cxn>
                <a:cxn ang="T12">
                  <a:pos x="T4" y="T5"/>
                </a:cxn>
                <a:cxn ang="T13">
                  <a:pos x="T6" y="T7"/>
                </a:cxn>
                <a:cxn ang="T14">
                  <a:pos x="T8" y="T9"/>
                </a:cxn>
              </a:cxnLst>
              <a:rect l="T15" t="T16" r="T17" b="T18"/>
              <a:pathLst>
                <a:path w="1643" h="2570">
                  <a:moveTo>
                    <a:pt x="0" y="2569"/>
                  </a:moveTo>
                  <a:lnTo>
                    <a:pt x="0" y="0"/>
                  </a:lnTo>
                  <a:lnTo>
                    <a:pt x="1642" y="973"/>
                  </a:lnTo>
                  <a:lnTo>
                    <a:pt x="1642" y="1721"/>
                  </a:lnTo>
                  <a:lnTo>
                    <a:pt x="0" y="2569"/>
                  </a:lnTo>
                </a:path>
              </a:pathLst>
            </a:custGeom>
            <a:solidFill>
              <a:srgbClr val="FFCC99">
                <a:alpha val="50195"/>
              </a:srgbClr>
            </a:solidFill>
            <a:ln w="9525" cap="rnd">
              <a:noFill/>
              <a:round/>
              <a:headEnd/>
              <a:tailEnd/>
            </a:ln>
          </p:spPr>
          <p:txBody>
            <a:bodyPr/>
            <a:lstStyle/>
            <a:p>
              <a:endParaRPr lang="fr-FR"/>
            </a:p>
          </p:txBody>
        </p:sp>
        <p:sp>
          <p:nvSpPr>
            <p:cNvPr id="8" name="Rectangle 8"/>
            <p:cNvSpPr>
              <a:spLocks noChangeArrowheads="1"/>
            </p:cNvSpPr>
            <p:nvPr/>
          </p:nvSpPr>
          <p:spPr bwMode="auto">
            <a:xfrm>
              <a:off x="4203700" y="3736975"/>
              <a:ext cx="2455901" cy="1016305"/>
            </a:xfrm>
            <a:prstGeom prst="rect">
              <a:avLst/>
            </a:prstGeom>
            <a:noFill/>
            <a:ln w="9525">
              <a:noFill/>
              <a:miter lim="800000"/>
              <a:headEnd/>
              <a:tailEnd/>
            </a:ln>
            <a:effectLst/>
          </p:spPr>
          <p:txBody>
            <a:bodyPr wrap="square" lIns="92075" tIns="46038" rIns="92075" bIns="46038">
              <a:spAutoFit/>
            </a:bodyPr>
            <a:lstStyle/>
            <a:p>
              <a:pPr algn="ctr">
                <a:lnSpc>
                  <a:spcPct val="100000"/>
                </a:lnSpc>
                <a:spcBef>
                  <a:spcPct val="0"/>
                </a:spcBef>
                <a:defRPr/>
              </a:pPr>
              <a:r>
                <a:rPr lang="fr-FR" sz="2000" b="1" dirty="0">
                  <a:solidFill>
                    <a:srgbClr val="FF0000"/>
                  </a:solidFill>
                  <a:effectLst>
                    <a:outerShdw blurRad="38100" dist="38100" dir="2700000" algn="tl">
                      <a:srgbClr val="000000"/>
                    </a:outerShdw>
                  </a:effectLst>
                  <a:latin typeface="Arial" pitchFamily="34" charset="0"/>
                </a:rPr>
                <a:t>"salaire maximum</a:t>
              </a:r>
            </a:p>
            <a:p>
              <a:pPr algn="ctr">
                <a:lnSpc>
                  <a:spcPct val="100000"/>
                </a:lnSpc>
                <a:spcBef>
                  <a:spcPct val="0"/>
                </a:spcBef>
                <a:defRPr/>
              </a:pPr>
              <a:r>
                <a:rPr lang="fr-FR" sz="2000" b="1" dirty="0">
                  <a:solidFill>
                    <a:srgbClr val="FF0000"/>
                  </a:solidFill>
                  <a:effectLst>
                    <a:outerShdw blurRad="38100" dist="38100" dir="2700000" algn="tl">
                      <a:srgbClr val="000000"/>
                    </a:outerShdw>
                  </a:effectLst>
                  <a:latin typeface="Arial" pitchFamily="34" charset="0"/>
                </a:rPr>
                <a:t>de la table </a:t>
              </a:r>
              <a:r>
                <a:rPr lang="fr-FR" sz="2000" b="1" dirty="0" smtClean="0">
                  <a:solidFill>
                    <a:srgbClr val="FF0000"/>
                  </a:solidFill>
                  <a:effectLst>
                    <a:outerShdw blurRad="38100" dist="38100" dir="2700000" algn="tl">
                      <a:srgbClr val="000000"/>
                    </a:outerShdw>
                  </a:effectLst>
                  <a:latin typeface="Arial" pitchFamily="34" charset="0"/>
                </a:rPr>
                <a:t>EMPLOYE"</a:t>
              </a:r>
              <a:endParaRPr lang="fr-FR" sz="2000" b="1" dirty="0">
                <a:solidFill>
                  <a:srgbClr val="FF0000"/>
                </a:solidFill>
                <a:effectLst>
                  <a:outerShdw blurRad="38100" dist="38100" dir="2700000" algn="tl">
                    <a:srgbClr val="000000"/>
                  </a:outerShdw>
                </a:effectLst>
                <a:latin typeface="Arial" pitchFamily="34" charset="0"/>
              </a:endParaRPr>
            </a:p>
          </p:txBody>
        </p:sp>
        <p:grpSp>
          <p:nvGrpSpPr>
            <p:cNvPr id="9" name="Group 9"/>
            <p:cNvGrpSpPr>
              <a:grpSpLocks/>
            </p:cNvGrpSpPr>
            <p:nvPr/>
          </p:nvGrpSpPr>
          <p:grpSpPr bwMode="auto">
            <a:xfrm>
              <a:off x="2713038" y="2632075"/>
              <a:ext cx="5297488" cy="3525838"/>
              <a:chOff x="1709" y="1658"/>
              <a:chExt cx="3337" cy="2221"/>
            </a:xfrm>
          </p:grpSpPr>
          <p:sp>
            <p:nvSpPr>
              <p:cNvPr id="12" name="Rectangle 10"/>
              <p:cNvSpPr>
                <a:spLocks noChangeArrowheads="1"/>
              </p:cNvSpPr>
              <p:nvPr/>
            </p:nvSpPr>
            <p:spPr bwMode="ltGray">
              <a:xfrm>
                <a:off x="1709" y="1658"/>
                <a:ext cx="786" cy="2221"/>
              </a:xfrm>
              <a:prstGeom prst="rect">
                <a:avLst/>
              </a:prstGeom>
              <a:solidFill>
                <a:srgbClr val="FF5050">
                  <a:alpha val="50195"/>
                </a:srgbClr>
              </a:solidFill>
              <a:ln w="9525">
                <a:noFill/>
                <a:miter lim="800000"/>
                <a:headEnd/>
                <a:tailEnd/>
              </a:ln>
            </p:spPr>
            <p:txBody>
              <a:bodyPr wrap="none" anchor="ctr"/>
              <a:lstStyle/>
              <a:p>
                <a:endParaRPr lang="fr-FR"/>
              </a:p>
            </p:txBody>
          </p:sp>
          <p:sp>
            <p:nvSpPr>
              <p:cNvPr id="13" name="Rectangle 11"/>
              <p:cNvSpPr>
                <a:spLocks noChangeArrowheads="1"/>
              </p:cNvSpPr>
              <p:nvPr/>
            </p:nvSpPr>
            <p:spPr bwMode="ltGray">
              <a:xfrm>
                <a:off x="4258" y="2820"/>
                <a:ext cx="788" cy="200"/>
              </a:xfrm>
              <a:prstGeom prst="rect">
                <a:avLst/>
              </a:prstGeom>
              <a:solidFill>
                <a:srgbClr val="FF5050">
                  <a:alpha val="50195"/>
                </a:srgbClr>
              </a:solidFill>
              <a:ln w="9525">
                <a:noFill/>
                <a:miter lim="800000"/>
                <a:headEnd/>
                <a:tailEnd/>
              </a:ln>
            </p:spPr>
            <p:txBody>
              <a:bodyPr wrap="none" anchor="ctr"/>
              <a:lstStyle/>
              <a:p>
                <a:endParaRPr lang="fr-FR"/>
              </a:p>
            </p:txBody>
          </p:sp>
        </p:grpSp>
        <p:sp>
          <p:nvSpPr>
            <p:cNvPr id="10" name="Rectangle 12"/>
            <p:cNvSpPr>
              <a:spLocks noChangeArrowheads="1"/>
            </p:cNvSpPr>
            <p:nvPr/>
          </p:nvSpPr>
          <p:spPr bwMode="auto">
            <a:xfrm>
              <a:off x="1219200" y="2157413"/>
              <a:ext cx="3192463" cy="4081759"/>
            </a:xfrm>
            <a:prstGeom prst="rect">
              <a:avLst/>
            </a:prstGeom>
            <a:noFill/>
            <a:ln w="9525">
              <a:noFill/>
              <a:miter lim="800000"/>
              <a:headEnd/>
              <a:tailEnd/>
            </a:ln>
          </p:spPr>
          <p:txBody>
            <a:bodyPr lIns="92075" tIns="46038" rIns="92075" bIns="46038">
              <a:spAutoFit/>
            </a:bodyPr>
            <a:lstStyle/>
            <a:p>
              <a:pPr algn="l">
                <a:lnSpc>
                  <a:spcPct val="90000"/>
                </a:lnSpc>
                <a:spcBef>
                  <a:spcPct val="0"/>
                </a:spcBef>
              </a:pP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NUMEMP    SALAIRE</a:t>
              </a:r>
              <a:endParaRPr lang="fr-FR" sz="1800" b="1" dirty="0">
                <a:solidFill>
                  <a:srgbClr val="000000"/>
                </a:solidFill>
                <a:latin typeface="Courier New" pitchFamily="49" charset="0"/>
              </a:endParaRPr>
            </a:p>
            <a:p>
              <a:pPr algn="l">
                <a:lnSpc>
                  <a:spcPct val="90000"/>
                </a:lnSpc>
                <a:spcBef>
                  <a:spcPct val="0"/>
                </a:spcBef>
              </a:pPr>
              <a:r>
                <a:rPr lang="fr-FR" sz="1800" b="1" dirty="0">
                  <a:solidFill>
                    <a:srgbClr val="000000"/>
                  </a:solidFill>
                  <a:latin typeface="Courier New" pitchFamily="49" charset="0"/>
                </a:rPr>
                <a:t>--------- ---------</a:t>
              </a:r>
            </a:p>
            <a:p>
              <a:pPr algn="l">
                <a:lnSpc>
                  <a:spcPct val="90000"/>
                </a:lnSpc>
                <a:spcBef>
                  <a:spcPct val="0"/>
                </a:spcBef>
              </a:pPr>
              <a:r>
                <a:rPr lang="fr-FR" sz="1800" b="1" dirty="0">
                  <a:solidFill>
                    <a:srgbClr val="000000"/>
                  </a:solidFill>
                  <a:latin typeface="Courier New" pitchFamily="49" charset="0"/>
                </a:rPr>
                <a:t>       10      2450</a:t>
              </a:r>
            </a:p>
            <a:p>
              <a:pPr algn="l">
                <a:lnSpc>
                  <a:spcPct val="90000"/>
                </a:lnSpc>
                <a:spcBef>
                  <a:spcPct val="0"/>
                </a:spcBef>
              </a:pPr>
              <a:r>
                <a:rPr lang="fr-FR" sz="1800" b="1" dirty="0">
                  <a:solidFill>
                    <a:srgbClr val="000000"/>
                  </a:solidFill>
                  <a:latin typeface="Courier New" pitchFamily="49" charset="0"/>
                </a:rPr>
                <a:t>       10      5000</a:t>
              </a:r>
            </a:p>
            <a:p>
              <a:pPr algn="l">
                <a:lnSpc>
                  <a:spcPct val="90000"/>
                </a:lnSpc>
                <a:spcBef>
                  <a:spcPct val="0"/>
                </a:spcBef>
              </a:pPr>
              <a:r>
                <a:rPr lang="fr-FR" sz="1800" b="1" dirty="0">
                  <a:solidFill>
                    <a:srgbClr val="000000"/>
                  </a:solidFill>
                  <a:latin typeface="Courier New" pitchFamily="49" charset="0"/>
                </a:rPr>
                <a:t>       10      1300</a:t>
              </a:r>
            </a:p>
            <a:p>
              <a:pPr algn="l">
                <a:lnSpc>
                  <a:spcPct val="90000"/>
                </a:lnSpc>
                <a:spcBef>
                  <a:spcPct val="0"/>
                </a:spcBef>
              </a:pPr>
              <a:r>
                <a:rPr lang="fr-FR" sz="1800" b="1" dirty="0">
                  <a:solidFill>
                    <a:srgbClr val="000000"/>
                  </a:solidFill>
                  <a:latin typeface="Courier New" pitchFamily="49" charset="0"/>
                </a:rPr>
                <a:t>       20       800</a:t>
              </a:r>
            </a:p>
            <a:p>
              <a:pPr algn="l">
                <a:lnSpc>
                  <a:spcPct val="90000"/>
                </a:lnSpc>
                <a:spcBef>
                  <a:spcPct val="0"/>
                </a:spcBef>
              </a:pPr>
              <a:r>
                <a:rPr lang="fr-FR" sz="1800" b="1" dirty="0">
                  <a:solidFill>
                    <a:srgbClr val="000000"/>
                  </a:solidFill>
                  <a:latin typeface="Courier New" pitchFamily="49" charset="0"/>
                </a:rPr>
                <a:t>       20      1100</a:t>
              </a:r>
            </a:p>
            <a:p>
              <a:pPr algn="l">
                <a:lnSpc>
                  <a:spcPct val="90000"/>
                </a:lnSpc>
                <a:spcBef>
                  <a:spcPct val="0"/>
                </a:spcBef>
              </a:pPr>
              <a:r>
                <a:rPr lang="fr-FR" sz="1800" b="1" dirty="0">
                  <a:solidFill>
                    <a:srgbClr val="000000"/>
                  </a:solidFill>
                  <a:latin typeface="Courier New" pitchFamily="49" charset="0"/>
                </a:rPr>
                <a:t>       20      3000</a:t>
              </a:r>
            </a:p>
            <a:p>
              <a:pPr algn="l">
                <a:lnSpc>
                  <a:spcPct val="90000"/>
                </a:lnSpc>
                <a:spcBef>
                  <a:spcPct val="0"/>
                </a:spcBef>
              </a:pPr>
              <a:r>
                <a:rPr lang="fr-FR" sz="1800" b="1" dirty="0">
                  <a:solidFill>
                    <a:srgbClr val="000000"/>
                  </a:solidFill>
                  <a:latin typeface="Courier New" pitchFamily="49" charset="0"/>
                </a:rPr>
                <a:t>       20      3000</a:t>
              </a:r>
            </a:p>
            <a:p>
              <a:pPr algn="l">
                <a:lnSpc>
                  <a:spcPct val="90000"/>
                </a:lnSpc>
                <a:spcBef>
                  <a:spcPct val="0"/>
                </a:spcBef>
              </a:pPr>
              <a:r>
                <a:rPr lang="fr-FR" sz="1800" b="1" dirty="0">
                  <a:solidFill>
                    <a:srgbClr val="000000"/>
                  </a:solidFill>
                  <a:latin typeface="Courier New" pitchFamily="49" charset="0"/>
                </a:rPr>
                <a:t>       20      2975</a:t>
              </a:r>
            </a:p>
            <a:p>
              <a:pPr algn="l">
                <a:lnSpc>
                  <a:spcPct val="90000"/>
                </a:lnSpc>
                <a:spcBef>
                  <a:spcPct val="0"/>
                </a:spcBef>
              </a:pPr>
              <a:r>
                <a:rPr lang="fr-FR" sz="1800" b="1" dirty="0">
                  <a:solidFill>
                    <a:srgbClr val="000000"/>
                  </a:solidFill>
                  <a:latin typeface="Courier New" pitchFamily="49" charset="0"/>
                </a:rPr>
                <a:t>       30      1600</a:t>
              </a:r>
            </a:p>
            <a:p>
              <a:pPr algn="l">
                <a:lnSpc>
                  <a:spcPct val="90000"/>
                </a:lnSpc>
                <a:spcBef>
                  <a:spcPct val="0"/>
                </a:spcBef>
              </a:pPr>
              <a:r>
                <a:rPr lang="fr-FR" sz="1800" b="1" dirty="0">
                  <a:solidFill>
                    <a:srgbClr val="000000"/>
                  </a:solidFill>
                  <a:latin typeface="Courier New" pitchFamily="49" charset="0"/>
                </a:rPr>
                <a:t>       30      2850</a:t>
              </a:r>
            </a:p>
            <a:p>
              <a:pPr algn="l">
                <a:lnSpc>
                  <a:spcPct val="90000"/>
                </a:lnSpc>
                <a:spcBef>
                  <a:spcPct val="0"/>
                </a:spcBef>
              </a:pPr>
              <a:r>
                <a:rPr lang="fr-FR" sz="1800" b="1" dirty="0">
                  <a:solidFill>
                    <a:srgbClr val="000000"/>
                  </a:solidFill>
                  <a:latin typeface="Courier New" pitchFamily="49" charset="0"/>
                </a:rPr>
                <a:t>       30      1250</a:t>
              </a:r>
            </a:p>
            <a:p>
              <a:pPr algn="l">
                <a:lnSpc>
                  <a:spcPct val="90000"/>
                </a:lnSpc>
                <a:spcBef>
                  <a:spcPct val="0"/>
                </a:spcBef>
              </a:pPr>
              <a:r>
                <a:rPr lang="fr-FR" sz="1800" b="1" dirty="0">
                  <a:solidFill>
                    <a:srgbClr val="000000"/>
                  </a:solidFill>
                  <a:latin typeface="Courier New" pitchFamily="49" charset="0"/>
                </a:rPr>
                <a:t>       30       950</a:t>
              </a:r>
            </a:p>
            <a:p>
              <a:pPr algn="l">
                <a:lnSpc>
                  <a:spcPct val="90000"/>
                </a:lnSpc>
                <a:spcBef>
                  <a:spcPct val="0"/>
                </a:spcBef>
              </a:pPr>
              <a:r>
                <a:rPr lang="fr-FR" sz="1800" b="1" dirty="0">
                  <a:solidFill>
                    <a:srgbClr val="000000"/>
                  </a:solidFill>
                  <a:latin typeface="Courier New" pitchFamily="49" charset="0"/>
                </a:rPr>
                <a:t>       30      1500</a:t>
              </a:r>
            </a:p>
            <a:p>
              <a:pPr algn="l">
                <a:lnSpc>
                  <a:spcPct val="90000"/>
                </a:lnSpc>
                <a:spcBef>
                  <a:spcPct val="0"/>
                </a:spcBef>
              </a:pPr>
              <a:r>
                <a:rPr lang="fr-FR" sz="1800" b="1" dirty="0">
                  <a:solidFill>
                    <a:srgbClr val="000000"/>
                  </a:solidFill>
                  <a:latin typeface="Courier New" pitchFamily="49" charset="0"/>
                </a:rPr>
                <a:t>       30      1250</a:t>
              </a:r>
            </a:p>
          </p:txBody>
        </p:sp>
        <p:sp>
          <p:nvSpPr>
            <p:cNvPr id="11" name="Rectangle 13"/>
            <p:cNvSpPr>
              <a:spLocks noChangeArrowheads="1"/>
            </p:cNvSpPr>
            <p:nvPr/>
          </p:nvSpPr>
          <p:spPr bwMode="auto">
            <a:xfrm>
              <a:off x="6659563" y="3697288"/>
              <a:ext cx="1862975" cy="1131721"/>
            </a:xfrm>
            <a:prstGeom prst="rect">
              <a:avLst/>
            </a:prstGeom>
            <a:noFill/>
            <a:ln w="9525">
              <a:noFill/>
              <a:miter lim="800000"/>
              <a:headEnd/>
              <a:tailEnd/>
            </a:ln>
          </p:spPr>
          <p:txBody>
            <a:bodyPr wrap="none" lIns="92075" tIns="46038" rIns="92075" bIns="46038">
              <a:spAutoFit/>
            </a:bodyPr>
            <a:lstStyle/>
            <a:p>
              <a:pPr algn="l">
                <a:lnSpc>
                  <a:spcPct val="125000"/>
                </a:lnSpc>
                <a:spcBef>
                  <a:spcPct val="0"/>
                </a:spcBef>
              </a:pP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MAX(SALAIRE)</a:t>
              </a:r>
              <a:endParaRPr lang="fr-FR" sz="1800" b="1" dirty="0">
                <a:solidFill>
                  <a:srgbClr val="000000"/>
                </a:solidFill>
                <a:latin typeface="Courier New" pitchFamily="49" charset="0"/>
              </a:endParaRPr>
            </a:p>
            <a:p>
              <a:pPr algn="l">
                <a:lnSpc>
                  <a:spcPct val="125000"/>
                </a:lnSpc>
                <a:spcBef>
                  <a:spcPct val="0"/>
                </a:spcBef>
              </a:pPr>
              <a:r>
                <a:rPr lang="fr-FR" sz="1800" b="1" dirty="0">
                  <a:solidFill>
                    <a:srgbClr val="000000"/>
                  </a:solidFill>
                  <a:latin typeface="Courier New" pitchFamily="49" charset="0"/>
                </a:rPr>
                <a:t>---------</a:t>
              </a:r>
            </a:p>
            <a:p>
              <a:pPr algn="l">
                <a:lnSpc>
                  <a:spcPct val="125000"/>
                </a:lnSpc>
                <a:spcBef>
                  <a:spcPct val="0"/>
                </a:spcBef>
              </a:pPr>
              <a:r>
                <a:rPr lang="fr-FR" sz="1800" b="1" dirty="0">
                  <a:solidFill>
                    <a:srgbClr val="000000"/>
                  </a:solidFill>
                  <a:latin typeface="Courier New" pitchFamily="49" charset="0"/>
                </a:rPr>
                <a:t>     5000</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Fonction de groupe</a:t>
            </a:r>
            <a:endParaRPr lang="fr-FR" sz="3600" dirty="0">
              <a:solidFill>
                <a:srgbClr val="FF0000"/>
              </a:solidFill>
            </a:endParaRPr>
          </a:p>
        </p:txBody>
      </p:sp>
      <p:sp>
        <p:nvSpPr>
          <p:cNvPr id="15" name="Rectangle 5"/>
          <p:cNvSpPr>
            <a:spLocks noChangeArrowheads="1"/>
          </p:cNvSpPr>
          <p:nvPr/>
        </p:nvSpPr>
        <p:spPr bwMode="blackWhite">
          <a:xfrm>
            <a:off x="1071538" y="1071546"/>
            <a:ext cx="7286625" cy="2151076"/>
          </a:xfrm>
          <a:prstGeom prst="rect">
            <a:avLst/>
          </a:prstGeom>
          <a:solidFill>
            <a:schemeClr val="accent3">
              <a:lumMod val="40000"/>
              <a:lumOff val="60000"/>
            </a:schemeClr>
          </a:solidFill>
          <a:ln w="9525">
            <a:noFill/>
            <a:miter lim="800000"/>
            <a:headEnd/>
            <a:tailEnd/>
          </a:ln>
        </p:spPr>
        <p:txBody>
          <a:bodyPr wrap="none" lIns="92075" tIns="46038" rIns="92075" bIns="46038" anchor="ctr"/>
          <a:lstStyle/>
          <a:p>
            <a:pPr algn="l">
              <a:lnSpc>
                <a:spcPct val="150000"/>
              </a:lnSpc>
              <a:spcBef>
                <a:spcPct val="0"/>
              </a:spcBef>
              <a:tabLst>
                <a:tab pos="682625" algn="l"/>
                <a:tab pos="1833563" algn="l"/>
              </a:tabLst>
            </a:pP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a:t>
            </a:r>
            <a:r>
              <a:rPr lang="fr-FR" sz="2000" b="1" i="1" dirty="0" err="1" smtClean="0">
                <a:solidFill>
                  <a:srgbClr val="000000"/>
                </a:solidFill>
                <a:latin typeface="Courier New" pitchFamily="49" charset="0"/>
              </a:rPr>
              <a:t>column</a:t>
            </a:r>
            <a:r>
              <a:rPr lang="fr-FR" sz="2000" b="1" dirty="0" smtClean="0">
                <a:solidFill>
                  <a:srgbClr val="000000"/>
                </a:solidFill>
                <a:latin typeface="Courier New" pitchFamily="49" charset="0"/>
              </a:rPr>
              <a:t>,]</a:t>
            </a:r>
            <a:r>
              <a:rPr lang="fr-FR" sz="2000" b="1" i="1" dirty="0" err="1" smtClean="0">
                <a:solidFill>
                  <a:srgbClr val="000000"/>
                </a:solidFill>
                <a:latin typeface="Courier New" pitchFamily="49" charset="0"/>
              </a:rPr>
              <a:t>group_function</a:t>
            </a:r>
            <a:r>
              <a:rPr lang="fr-FR" sz="2000" b="1" i="1" dirty="0" smtClean="0">
                <a:solidFill>
                  <a:srgbClr val="000000"/>
                </a:solidFill>
                <a:latin typeface="Courier New" pitchFamily="49" charset="0"/>
              </a:rPr>
              <a:t>(argument)</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i="1" dirty="0">
                <a:solidFill>
                  <a:srgbClr val="000000"/>
                </a:solidFill>
                <a:latin typeface="Courier New" pitchFamily="49" charset="0"/>
              </a:rPr>
              <a:t>table</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a:t>
            </a: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i="1" dirty="0" smtClean="0">
                <a:solidFill>
                  <a:srgbClr val="000000"/>
                </a:solidFill>
                <a:latin typeface="Courier New" pitchFamily="49" charset="0"/>
              </a:rPr>
              <a:t>condition(s)</a:t>
            </a:r>
            <a:r>
              <a:rPr lang="fr-FR" sz="2000" b="1" dirty="0" smtClean="0">
                <a:solidFill>
                  <a:srgbClr val="000000"/>
                </a:solidFill>
                <a:latin typeface="Courier New" pitchFamily="49" charset="0"/>
              </a:rPr>
              <a:t>]</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a:t>
            </a:r>
            <a:r>
              <a:rPr lang="fr-FR" sz="2000" b="1" dirty="0">
                <a:solidFill>
                  <a:srgbClr val="FF0000"/>
                </a:solidFill>
                <a:latin typeface="Courier New" pitchFamily="49" charset="0"/>
              </a:rPr>
              <a:t>GROUP BY</a:t>
            </a:r>
            <a:r>
              <a:rPr lang="fr-FR" sz="2000" b="1" dirty="0">
                <a:solidFill>
                  <a:srgbClr val="000000"/>
                </a:solidFill>
                <a:latin typeface="Courier New" pitchFamily="49" charset="0"/>
              </a:rPr>
              <a:t>	</a:t>
            </a:r>
            <a:r>
              <a:rPr lang="fr-FR" sz="2000" b="1" i="1" dirty="0" err="1" smtClean="0">
                <a:solidFill>
                  <a:srgbClr val="000000"/>
                </a:solidFill>
                <a:latin typeface="Courier New" pitchFamily="49" charset="0"/>
              </a:rPr>
              <a:t>group_by_expression</a:t>
            </a:r>
            <a:r>
              <a:rPr lang="fr-FR" sz="2000" b="1" dirty="0" smtClean="0">
                <a:solidFill>
                  <a:srgbClr val="000000"/>
                </a:solidFill>
                <a:latin typeface="Courier New" pitchFamily="49" charset="0"/>
              </a:rPr>
              <a:t>]</a:t>
            </a:r>
            <a:endParaRPr lang="fr-FR" sz="2000" b="1" i="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smtClean="0">
                <a:solidFill>
                  <a:srgbClr val="000000"/>
                </a:solidFill>
                <a:latin typeface="Courier New" pitchFamily="49" charset="0"/>
              </a:rPr>
              <a:t>[</a:t>
            </a:r>
            <a:r>
              <a:rPr lang="fr-FR" sz="2000" b="1" dirty="0">
                <a:solidFill>
                  <a:srgbClr val="FF0000"/>
                </a:solidFill>
                <a:latin typeface="Courier New" pitchFamily="49" charset="0"/>
              </a:rPr>
              <a:t>ORDER BY</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column</a:t>
            </a:r>
            <a:r>
              <a:rPr lang="fr-FR" sz="2000" b="1" dirty="0">
                <a:solidFill>
                  <a:srgbClr val="000000"/>
                </a:solidFill>
                <a:latin typeface="Courier New" pitchFamily="49" charset="0"/>
              </a:rPr>
              <a:t>];</a:t>
            </a:r>
          </a:p>
        </p:txBody>
      </p:sp>
      <p:sp>
        <p:nvSpPr>
          <p:cNvPr id="16" name="Espace réservé du contenu 1"/>
          <p:cNvSpPr>
            <a:spLocks noGrp="1"/>
          </p:cNvSpPr>
          <p:nvPr>
            <p:ph idx="1"/>
          </p:nvPr>
        </p:nvSpPr>
        <p:spPr>
          <a:xfrm>
            <a:off x="714316" y="3429000"/>
            <a:ext cx="8429684" cy="785818"/>
          </a:xfrm>
        </p:spPr>
        <p:txBody>
          <a:bodyPr>
            <a:noAutofit/>
          </a:bodyPr>
          <a:lstStyle/>
          <a:p>
            <a:pPr algn="just"/>
            <a:r>
              <a:rPr lang="fr-FR" sz="2200" i="1" dirty="0" smtClean="0"/>
              <a:t>argument </a:t>
            </a:r>
            <a:r>
              <a:rPr lang="fr-FR" sz="2200" dirty="0" smtClean="0"/>
              <a:t>peut être un nom de colonne, une expression ou une constante.</a:t>
            </a:r>
            <a:endParaRPr lang="fr-FR" sz="2200" i="1" dirty="0" smtClean="0"/>
          </a:p>
        </p:txBody>
      </p:sp>
      <p:sp>
        <p:nvSpPr>
          <p:cNvPr id="17" name="Espace réservé du contenu 1"/>
          <p:cNvSpPr txBox="1">
            <a:spLocks/>
          </p:cNvSpPr>
          <p:nvPr/>
        </p:nvSpPr>
        <p:spPr>
          <a:xfrm>
            <a:off x="714316" y="4643446"/>
            <a:ext cx="8429684" cy="785818"/>
          </a:xfrm>
          <a:prstGeom prst="rect">
            <a:avLst/>
          </a:prstGeom>
        </p:spPr>
        <p:txBody>
          <a:bodyPr vert="horz">
            <a:noAutofit/>
          </a:bodyPr>
          <a:lstStyle/>
          <a:p>
            <a:pPr marL="365760" marR="0" lvl="0" indent="-256032" algn="just"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fr-FR" sz="2200" b="0" u="none" strike="noStrike" kern="1200" cap="none" spc="0" normalizeH="0" baseline="0" noProof="0" dirty="0" smtClean="0">
                <a:ln>
                  <a:noFill/>
                </a:ln>
                <a:solidFill>
                  <a:schemeClr val="tx1"/>
                </a:solidFill>
                <a:effectLst/>
                <a:uLnTx/>
                <a:uFillTx/>
                <a:latin typeface="+mn-lt"/>
                <a:ea typeface="+mn-ea"/>
                <a:cs typeface="+mn-cs"/>
              </a:rPr>
              <a:t>Les fonctions de groupe ne peuvent pas être utilisées dans les clauses </a:t>
            </a:r>
            <a:r>
              <a:rPr kumimoji="0" lang="fr-FR" sz="2200" b="1" u="none" strike="noStrike" kern="1200" cap="none" spc="0" normalizeH="0" baseline="0" noProof="0" dirty="0" smtClean="0">
                <a:ln>
                  <a:noFill/>
                </a:ln>
                <a:solidFill>
                  <a:srgbClr val="FF0000"/>
                </a:solidFill>
                <a:effectLst/>
                <a:uLnTx/>
                <a:uFillTx/>
                <a:latin typeface="+mn-lt"/>
                <a:ea typeface="+mn-ea"/>
                <a:cs typeface="+mn-cs"/>
              </a:rPr>
              <a:t>FROM</a:t>
            </a:r>
            <a:r>
              <a:rPr kumimoji="0" lang="fr-FR" sz="2200" b="0" u="none" strike="noStrike" kern="1200" cap="none" spc="0" normalizeH="0" baseline="0" noProof="0" dirty="0" smtClean="0">
                <a:ln>
                  <a:noFill/>
                </a:ln>
                <a:solidFill>
                  <a:schemeClr val="tx1"/>
                </a:solidFill>
                <a:effectLst/>
                <a:uLnTx/>
                <a:uFillTx/>
                <a:latin typeface="+mn-lt"/>
                <a:ea typeface="+mn-ea"/>
                <a:cs typeface="+mn-cs"/>
              </a:rPr>
              <a:t>, </a:t>
            </a:r>
            <a:r>
              <a:rPr kumimoji="0" lang="fr-FR" sz="2200" b="1" u="none" strike="noStrike" kern="1200" cap="none" spc="0" normalizeH="0" baseline="0" noProof="0" dirty="0" smtClean="0">
                <a:ln>
                  <a:noFill/>
                </a:ln>
                <a:solidFill>
                  <a:srgbClr val="FF0000"/>
                </a:solidFill>
                <a:effectLst/>
                <a:uLnTx/>
                <a:uFillTx/>
                <a:latin typeface="+mn-lt"/>
                <a:ea typeface="+mn-ea"/>
                <a:cs typeface="+mn-cs"/>
              </a:rPr>
              <a:t>WHERE</a:t>
            </a:r>
            <a:r>
              <a:rPr kumimoji="0" lang="fr-FR" sz="2200" b="0" u="none" strike="noStrike" kern="1200" cap="none" spc="0" normalizeH="0" baseline="0" noProof="0" dirty="0" smtClean="0">
                <a:ln>
                  <a:noFill/>
                </a:ln>
                <a:solidFill>
                  <a:schemeClr val="tx1"/>
                </a:solidFill>
                <a:effectLst/>
                <a:uLnTx/>
                <a:uFillTx/>
                <a:latin typeface="+mn-lt"/>
                <a:ea typeface="+mn-ea"/>
                <a:cs typeface="+mn-cs"/>
              </a:rPr>
              <a:t> et </a:t>
            </a:r>
            <a:r>
              <a:rPr lang="fr-FR" sz="2200" b="1" dirty="0" smtClean="0">
                <a:solidFill>
                  <a:srgbClr val="FF0000"/>
                </a:solidFill>
              </a:rPr>
              <a:t>GROUP BY</a:t>
            </a:r>
            <a:r>
              <a:rPr kumimoji="0" lang="fr-FR" sz="2200" b="0" u="none" strike="noStrike" kern="1200" cap="none" spc="0" normalizeH="0" baseline="0" noProof="0" dirty="0" smtClean="0">
                <a:ln>
                  <a:noFill/>
                </a:ln>
                <a:solidFill>
                  <a:schemeClr val="tx1"/>
                </a:solidFill>
                <a:effectLst/>
                <a:uLnTx/>
                <a:uFillTx/>
                <a:latin typeface="+mn-lt"/>
                <a:ea typeface="+mn-ea"/>
                <a:cs typeface="+mn-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barn(inHorizontal)">
                                      <p:cBhvr>
                                        <p:cTn id="12" dur="500"/>
                                        <p:tgtEl>
                                          <p:spTgt spid="1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17">
                                            <p:txEl>
                                              <p:pRg st="0" end="0"/>
                                            </p:txEl>
                                          </p:spTgt>
                                        </p:tgtEl>
                                        <p:attrNameLst>
                                          <p:attrName>style.visibility</p:attrName>
                                        </p:attrNameLst>
                                      </p:cBhvr>
                                      <p:to>
                                        <p:strVal val="visible"/>
                                      </p:to>
                                    </p:set>
                                    <p:animEffect transition="in" filter="barn(inHorizontal)">
                                      <p:cBhvr>
                                        <p:cTn id="17"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6" grpId="0" build="p"/>
      <p:bldP spid="17"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Types de fonctions de groupe</a:t>
            </a:r>
            <a:endParaRPr lang="fr-FR" sz="3600" dirty="0">
              <a:solidFill>
                <a:srgbClr val="FF0000"/>
              </a:solidFill>
            </a:endParaRPr>
          </a:p>
        </p:txBody>
      </p:sp>
      <p:sp>
        <p:nvSpPr>
          <p:cNvPr id="15" name="Rectangle 3"/>
          <p:cNvSpPr txBox="1">
            <a:spLocks noChangeArrowheads="1"/>
          </p:cNvSpPr>
          <p:nvPr/>
        </p:nvSpPr>
        <p:spPr>
          <a:xfrm>
            <a:off x="1071538" y="1357298"/>
            <a:ext cx="7385050" cy="4429156"/>
          </a:xfrm>
          <a:prstGeom prst="rect">
            <a:avLst/>
          </a:prstGeom>
          <a:solidFill>
            <a:schemeClr val="accent3">
              <a:lumMod val="40000"/>
              <a:lumOff val="60000"/>
            </a:schemeClr>
          </a:solidFill>
        </p:spPr>
        <p:txBody>
          <a:bodyPr vert="horz">
            <a:normAutofit lnSpcReduction="10000"/>
          </a:bodyPr>
          <a:lstStyle/>
          <a:p>
            <a:pPr marL="621792" marR="0" lvl="1" indent="-228600" algn="l" defTabSz="914400" rtl="0" eaLnBrk="1" fontAlgn="auto" latinLnBrk="0" hangingPunct="1">
              <a:lnSpc>
                <a:spcPct val="200000"/>
              </a:lnSpc>
              <a:spcBef>
                <a:spcPts val="324"/>
              </a:spcBef>
              <a:spcAft>
                <a:spcPts val="0"/>
              </a:spcAft>
              <a:buClr>
                <a:schemeClr val="accent1"/>
              </a:buClr>
              <a:buSzTx/>
              <a:buFont typeface="Verdana"/>
              <a:buChar char="◦"/>
              <a:tabLst/>
              <a:defRPr/>
            </a:pPr>
            <a:r>
              <a:rPr kumimoji="0" lang="fr-FR" sz="2300" b="1" i="0" u="none" strike="noStrike" kern="1200" cap="none" spc="0" normalizeH="0" baseline="0" noProof="0" dirty="0" smtClean="0">
                <a:ln>
                  <a:noFill/>
                </a:ln>
                <a:solidFill>
                  <a:srgbClr val="FF0000"/>
                </a:solidFill>
                <a:effectLst/>
                <a:uLnTx/>
                <a:uFillTx/>
                <a:latin typeface="+mn-lt"/>
                <a:ea typeface="+mn-ea"/>
                <a:cs typeface="+mn-cs"/>
              </a:rPr>
              <a:t>AVG</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 ([DISTINCT|</a:t>
            </a:r>
            <a:r>
              <a:rPr kumimoji="0" lang="fr-FR" sz="2300" b="0" i="0" u="sng" strike="noStrike" kern="1200" cap="none" spc="0" normalizeH="0" baseline="0" noProof="0" dirty="0" smtClean="0">
                <a:ln>
                  <a:noFill/>
                </a:ln>
                <a:solidFill>
                  <a:schemeClr val="tx1"/>
                </a:solidFill>
                <a:effectLst/>
                <a:uLnTx/>
                <a:uFillTx/>
                <a:latin typeface="+mn-lt"/>
                <a:ea typeface="+mn-ea"/>
                <a:cs typeface="+mn-cs"/>
              </a:rPr>
              <a:t>ALL</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r>
              <a:rPr kumimoji="0" lang="fr-FR" sz="2300" b="0" i="1" u="none" strike="noStrike" kern="1200" cap="none" spc="0" normalizeH="0" baseline="0" noProof="0" dirty="0" smtClean="0">
                <a:ln>
                  <a:noFill/>
                </a:ln>
                <a:solidFill>
                  <a:schemeClr val="tx1"/>
                </a:solidFill>
                <a:effectLst/>
                <a:uLnTx/>
                <a:uFillTx/>
                <a:latin typeface="+mn-lt"/>
                <a:ea typeface="+mn-ea"/>
                <a:cs typeface="+mn-cs"/>
              </a:rPr>
              <a:t>n</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p>
          <a:p>
            <a:pPr marL="621792" marR="0" lvl="1" indent="-228600" algn="l" defTabSz="914400" rtl="0" eaLnBrk="1" fontAlgn="auto" latinLnBrk="0" hangingPunct="1">
              <a:lnSpc>
                <a:spcPct val="200000"/>
              </a:lnSpc>
              <a:spcBef>
                <a:spcPts val="324"/>
              </a:spcBef>
              <a:spcAft>
                <a:spcPts val="0"/>
              </a:spcAft>
              <a:buClr>
                <a:schemeClr val="accent1"/>
              </a:buClr>
              <a:buSzTx/>
              <a:buFont typeface="Verdana"/>
              <a:buChar char="◦"/>
              <a:tabLst/>
              <a:defRPr/>
            </a:pPr>
            <a:r>
              <a:rPr lang="fr-FR" sz="2300" b="1" dirty="0" smtClean="0">
                <a:solidFill>
                  <a:srgbClr val="FF0000"/>
                </a:solidFill>
              </a:rPr>
              <a:t>COUNT</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 ({ *|[DISTINCT|</a:t>
            </a:r>
            <a:r>
              <a:rPr kumimoji="0" lang="fr-FR" sz="2300" b="0" i="0" u="sng" strike="noStrike" kern="1200" cap="none" spc="0" normalizeH="0" baseline="0" noProof="0" dirty="0" smtClean="0">
                <a:ln>
                  <a:noFill/>
                </a:ln>
                <a:solidFill>
                  <a:schemeClr val="tx1"/>
                </a:solidFill>
                <a:effectLst/>
                <a:uLnTx/>
                <a:uFillTx/>
                <a:latin typeface="+mn-lt"/>
                <a:ea typeface="+mn-ea"/>
                <a:cs typeface="+mn-cs"/>
              </a:rPr>
              <a:t>ALL</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r>
              <a:rPr kumimoji="0" lang="fr-FR" sz="2300" b="0" i="1" u="none" strike="noStrike" kern="1200" cap="none" spc="0" normalizeH="0" baseline="0" noProof="0" dirty="0" err="1" smtClean="0">
                <a:ln>
                  <a:noFill/>
                </a:ln>
                <a:solidFill>
                  <a:schemeClr val="tx1"/>
                </a:solidFill>
                <a:effectLst/>
                <a:uLnTx/>
                <a:uFillTx/>
                <a:latin typeface="+mn-lt"/>
                <a:ea typeface="+mn-ea"/>
                <a:cs typeface="+mn-cs"/>
              </a:rPr>
              <a:t>expr</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p>
          <a:p>
            <a:pPr marL="621792" marR="0" lvl="1" indent="-228600" algn="l" defTabSz="914400" rtl="0" eaLnBrk="1" fontAlgn="auto" latinLnBrk="0" hangingPunct="1">
              <a:lnSpc>
                <a:spcPct val="200000"/>
              </a:lnSpc>
              <a:spcBef>
                <a:spcPts val="324"/>
              </a:spcBef>
              <a:spcAft>
                <a:spcPts val="0"/>
              </a:spcAft>
              <a:buClr>
                <a:schemeClr val="accent1"/>
              </a:buClr>
              <a:buSzTx/>
              <a:buFont typeface="Verdana"/>
              <a:buChar char="◦"/>
              <a:tabLst/>
              <a:defRPr/>
            </a:pPr>
            <a:r>
              <a:rPr lang="fr-FR" sz="2300" b="1" dirty="0" smtClean="0">
                <a:solidFill>
                  <a:srgbClr val="FF0000"/>
                </a:solidFill>
              </a:rPr>
              <a:t>MAX</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 ([DISTINCT|</a:t>
            </a:r>
            <a:r>
              <a:rPr kumimoji="0" lang="fr-FR" sz="2300" b="0" i="0" u="sng" strike="noStrike" kern="1200" cap="none" spc="0" normalizeH="0" baseline="0" noProof="0" dirty="0" smtClean="0">
                <a:ln>
                  <a:noFill/>
                </a:ln>
                <a:solidFill>
                  <a:schemeClr val="tx1"/>
                </a:solidFill>
                <a:effectLst/>
                <a:uLnTx/>
                <a:uFillTx/>
                <a:latin typeface="+mn-lt"/>
                <a:ea typeface="+mn-ea"/>
                <a:cs typeface="+mn-cs"/>
              </a:rPr>
              <a:t>ALL</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r>
              <a:rPr kumimoji="0" lang="fr-FR" sz="2300" b="0" i="1" u="none" strike="noStrike" kern="1200" cap="none" spc="0" normalizeH="0" baseline="0" noProof="0" dirty="0" err="1" smtClean="0">
                <a:ln>
                  <a:noFill/>
                </a:ln>
                <a:solidFill>
                  <a:schemeClr val="tx1"/>
                </a:solidFill>
                <a:effectLst/>
                <a:uLnTx/>
                <a:uFillTx/>
                <a:latin typeface="+mn-lt"/>
                <a:ea typeface="+mn-ea"/>
                <a:cs typeface="+mn-cs"/>
              </a:rPr>
              <a:t>expr</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p>
          <a:p>
            <a:pPr marL="621792" marR="0" lvl="1" indent="-228600" algn="l" defTabSz="914400" rtl="0" eaLnBrk="1" fontAlgn="auto" latinLnBrk="0" hangingPunct="1">
              <a:lnSpc>
                <a:spcPct val="200000"/>
              </a:lnSpc>
              <a:spcBef>
                <a:spcPts val="324"/>
              </a:spcBef>
              <a:spcAft>
                <a:spcPts val="0"/>
              </a:spcAft>
              <a:buClr>
                <a:schemeClr val="accent1"/>
              </a:buClr>
              <a:buSzTx/>
              <a:buFont typeface="Verdana"/>
              <a:buChar char="◦"/>
              <a:tabLst/>
              <a:defRPr/>
            </a:pPr>
            <a:r>
              <a:rPr lang="fr-FR" sz="2300" b="1" dirty="0" smtClean="0">
                <a:solidFill>
                  <a:srgbClr val="FF0000"/>
                </a:solidFill>
              </a:rPr>
              <a:t>MIN</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 ([DISTINCT|</a:t>
            </a:r>
            <a:r>
              <a:rPr kumimoji="0" lang="fr-FR" sz="2300" b="0" i="0" u="sng" strike="noStrike" kern="1200" cap="none" spc="0" normalizeH="0" baseline="0" noProof="0" dirty="0" smtClean="0">
                <a:ln>
                  <a:noFill/>
                </a:ln>
                <a:solidFill>
                  <a:schemeClr val="tx1"/>
                </a:solidFill>
                <a:effectLst/>
                <a:uLnTx/>
                <a:uFillTx/>
                <a:latin typeface="+mn-lt"/>
                <a:ea typeface="+mn-ea"/>
                <a:cs typeface="+mn-cs"/>
              </a:rPr>
              <a:t>ALL</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r>
              <a:rPr kumimoji="0" lang="fr-FR" sz="2300" b="0" i="1" u="none" strike="noStrike" kern="1200" cap="none" spc="0" normalizeH="0" baseline="0" noProof="0" dirty="0" err="1" smtClean="0">
                <a:ln>
                  <a:noFill/>
                </a:ln>
                <a:solidFill>
                  <a:schemeClr val="tx1"/>
                </a:solidFill>
                <a:effectLst/>
                <a:uLnTx/>
                <a:uFillTx/>
                <a:latin typeface="+mn-lt"/>
                <a:ea typeface="+mn-ea"/>
                <a:cs typeface="+mn-cs"/>
              </a:rPr>
              <a:t>expr</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p>
          <a:p>
            <a:pPr marL="621792" marR="0" lvl="1" indent="-228600" algn="l" defTabSz="914400" rtl="0" eaLnBrk="1" fontAlgn="auto" latinLnBrk="0" hangingPunct="1">
              <a:lnSpc>
                <a:spcPct val="200000"/>
              </a:lnSpc>
              <a:spcBef>
                <a:spcPts val="324"/>
              </a:spcBef>
              <a:spcAft>
                <a:spcPts val="0"/>
              </a:spcAft>
              <a:buClr>
                <a:schemeClr val="accent1"/>
              </a:buClr>
              <a:buSzTx/>
              <a:buFont typeface="Verdana"/>
              <a:buChar char="◦"/>
              <a:tabLst/>
              <a:defRPr/>
            </a:pPr>
            <a:r>
              <a:rPr lang="fr-FR" sz="2300" b="1" dirty="0" smtClean="0">
                <a:solidFill>
                  <a:srgbClr val="FF0000"/>
                </a:solidFill>
              </a:rPr>
              <a:t>SUM</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 ([DISTINCT|</a:t>
            </a:r>
            <a:r>
              <a:rPr kumimoji="0" lang="fr-FR" sz="2300" b="0" i="0" u="sng" strike="noStrike" kern="1200" cap="none" spc="0" normalizeH="0" baseline="0" noProof="0" dirty="0" smtClean="0">
                <a:ln>
                  <a:noFill/>
                </a:ln>
                <a:solidFill>
                  <a:schemeClr val="tx1"/>
                </a:solidFill>
                <a:effectLst/>
                <a:uLnTx/>
                <a:uFillTx/>
                <a:latin typeface="+mn-lt"/>
                <a:ea typeface="+mn-ea"/>
                <a:cs typeface="+mn-cs"/>
              </a:rPr>
              <a:t>ALL</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r>
              <a:rPr kumimoji="0" lang="fr-FR" sz="2300" b="0" i="1" u="none" strike="noStrike" kern="1200" cap="none" spc="0" normalizeH="0" baseline="0" noProof="0" dirty="0" smtClean="0">
                <a:ln>
                  <a:noFill/>
                </a:ln>
                <a:solidFill>
                  <a:schemeClr val="tx1"/>
                </a:solidFill>
                <a:effectLst/>
                <a:uLnTx/>
                <a:uFillTx/>
                <a:latin typeface="+mn-lt"/>
                <a:ea typeface="+mn-ea"/>
                <a:cs typeface="+mn-cs"/>
              </a:rPr>
              <a:t>n</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p>
          <a:p>
            <a:pPr marL="621792" marR="0" lvl="1" indent="-228600" algn="l" defTabSz="914400" rtl="0" eaLnBrk="1" fontAlgn="auto" latinLnBrk="0" hangingPunct="1">
              <a:lnSpc>
                <a:spcPct val="200000"/>
              </a:lnSpc>
              <a:spcBef>
                <a:spcPts val="324"/>
              </a:spcBef>
              <a:spcAft>
                <a:spcPts val="0"/>
              </a:spcAft>
              <a:buClr>
                <a:schemeClr val="accent1"/>
              </a:buClr>
              <a:buSzTx/>
              <a:buFont typeface="Verdana"/>
              <a:buChar char="◦"/>
              <a:tabLst/>
              <a:defRPr/>
            </a:pPr>
            <a:r>
              <a:rPr lang="fr-FR" sz="2300" b="1" dirty="0" smtClean="0">
                <a:solidFill>
                  <a:srgbClr val="FF0000"/>
                </a:solidFill>
              </a:rPr>
              <a:t>VARIANCE</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 ([DISTINCT|</a:t>
            </a:r>
            <a:r>
              <a:rPr kumimoji="0" lang="fr-FR" sz="2300" b="0" i="0" u="sng" strike="noStrike" kern="1200" cap="none" spc="0" normalizeH="0" baseline="0" noProof="0" dirty="0" smtClean="0">
                <a:ln>
                  <a:noFill/>
                </a:ln>
                <a:solidFill>
                  <a:schemeClr val="tx1"/>
                </a:solidFill>
                <a:effectLst/>
                <a:uLnTx/>
                <a:uFillTx/>
                <a:latin typeface="+mn-lt"/>
                <a:ea typeface="+mn-ea"/>
                <a:cs typeface="+mn-cs"/>
              </a:rPr>
              <a:t>ALL</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r>
              <a:rPr kumimoji="0" lang="fr-FR" sz="2300" b="0" i="1" u="none" strike="noStrike" kern="1200" cap="none" spc="0" normalizeH="0" baseline="0" noProof="0" dirty="0" smtClean="0">
                <a:ln>
                  <a:noFill/>
                </a:ln>
                <a:solidFill>
                  <a:schemeClr val="tx1"/>
                </a:solidFill>
                <a:effectLst/>
                <a:uLnTx/>
                <a:uFillTx/>
                <a:latin typeface="+mn-lt"/>
                <a:ea typeface="+mn-ea"/>
                <a:cs typeface="+mn-cs"/>
              </a:rPr>
              <a:t>n</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15">
                                            <p:txEl>
                                              <p:pRg st="0" end="0"/>
                                            </p:txEl>
                                          </p:spTgt>
                                        </p:tgtEl>
                                        <p:attrNameLst>
                                          <p:attrName>style.visibility</p:attrName>
                                        </p:attrNameLst>
                                      </p:cBhvr>
                                      <p:to>
                                        <p:strVal val="visible"/>
                                      </p:to>
                                    </p:set>
                                    <p:anim to="" calcmode="lin" valueType="num">
                                      <p:cBhvr>
                                        <p:cTn id="12" dur="1" fill="hold"/>
                                        <p:tgtEl>
                                          <p:spTgt spid="15">
                                            <p:txEl>
                                              <p:pRg st="0" end="0"/>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499"/>
                                          </p:stCondLst>
                                        </p:cTn>
                                        <p:tgtEl>
                                          <p:spTgt spid="15">
                                            <p:txEl>
                                              <p:pRg st="1" end="1"/>
                                            </p:txEl>
                                          </p:spTgt>
                                        </p:tgtEl>
                                        <p:attrNameLst>
                                          <p:attrName>style.visibility</p:attrName>
                                        </p:attrNameLst>
                                      </p:cBhvr>
                                      <p:to>
                                        <p:strVal val="visible"/>
                                      </p:to>
                                    </p:set>
                                    <p:anim to="" calcmode="lin" valueType="num">
                                      <p:cBhvr>
                                        <p:cTn id="15" dur="1" fill="hold"/>
                                        <p:tgtEl>
                                          <p:spTgt spid="15">
                                            <p:txEl>
                                              <p:pRg st="1" end="1"/>
                                            </p:txEl>
                                          </p:spTgt>
                                        </p:tgtEl>
                                        <p:attrNameLst>
                                          <p:attrName/>
                                        </p:attrNameLst>
                                      </p:cBhvr>
                                    </p:anim>
                                  </p:childTnLst>
                                </p:cTn>
                              </p:par>
                              <p:par>
                                <p:cTn id="16" presetID="24" presetClass="entr" presetSubtype="0" fill="hold" grpId="0" nodeType="withEffect">
                                  <p:stCondLst>
                                    <p:cond delay="0"/>
                                  </p:stCondLst>
                                  <p:childTnLst>
                                    <p:set>
                                      <p:cBhvr>
                                        <p:cTn id="17" dur="1" fill="hold">
                                          <p:stCondLst>
                                            <p:cond delay="499"/>
                                          </p:stCondLst>
                                        </p:cTn>
                                        <p:tgtEl>
                                          <p:spTgt spid="15">
                                            <p:txEl>
                                              <p:pRg st="2" end="2"/>
                                            </p:txEl>
                                          </p:spTgt>
                                        </p:tgtEl>
                                        <p:attrNameLst>
                                          <p:attrName>style.visibility</p:attrName>
                                        </p:attrNameLst>
                                      </p:cBhvr>
                                      <p:to>
                                        <p:strVal val="visible"/>
                                      </p:to>
                                    </p:set>
                                    <p:anim to="" calcmode="lin" valueType="num">
                                      <p:cBhvr>
                                        <p:cTn id="18" dur="1" fill="hold"/>
                                        <p:tgtEl>
                                          <p:spTgt spid="15">
                                            <p:txEl>
                                              <p:pRg st="2" end="2"/>
                                            </p:txEl>
                                          </p:spTgt>
                                        </p:tgtEl>
                                        <p:attrNameLst>
                                          <p:attrName/>
                                        </p:attrNameLst>
                                      </p:cBhvr>
                                    </p:anim>
                                  </p:childTnLst>
                                </p:cTn>
                              </p:par>
                              <p:par>
                                <p:cTn id="19" presetID="24" presetClass="entr" presetSubtype="0" fill="hold" grpId="0" nodeType="withEffect">
                                  <p:stCondLst>
                                    <p:cond delay="0"/>
                                  </p:stCondLst>
                                  <p:childTnLst>
                                    <p:set>
                                      <p:cBhvr>
                                        <p:cTn id="20" dur="1" fill="hold">
                                          <p:stCondLst>
                                            <p:cond delay="499"/>
                                          </p:stCondLst>
                                        </p:cTn>
                                        <p:tgtEl>
                                          <p:spTgt spid="15">
                                            <p:txEl>
                                              <p:pRg st="3" end="3"/>
                                            </p:txEl>
                                          </p:spTgt>
                                        </p:tgtEl>
                                        <p:attrNameLst>
                                          <p:attrName>style.visibility</p:attrName>
                                        </p:attrNameLst>
                                      </p:cBhvr>
                                      <p:to>
                                        <p:strVal val="visible"/>
                                      </p:to>
                                    </p:set>
                                    <p:anim to="" calcmode="lin" valueType="num">
                                      <p:cBhvr>
                                        <p:cTn id="21" dur="1" fill="hold"/>
                                        <p:tgtEl>
                                          <p:spTgt spid="15">
                                            <p:txEl>
                                              <p:pRg st="3" end="3"/>
                                            </p:txEl>
                                          </p:spTgt>
                                        </p:tgtEl>
                                        <p:attrNameLst>
                                          <p:attrName/>
                                        </p:attrNameLst>
                                      </p:cBhvr>
                                    </p:anim>
                                  </p:childTnLst>
                                </p:cTn>
                              </p:par>
                              <p:par>
                                <p:cTn id="22" presetID="24" presetClass="entr" presetSubtype="0" fill="hold" grpId="0" nodeType="withEffect">
                                  <p:stCondLst>
                                    <p:cond delay="0"/>
                                  </p:stCondLst>
                                  <p:childTnLst>
                                    <p:set>
                                      <p:cBhvr>
                                        <p:cTn id="23" dur="1" fill="hold">
                                          <p:stCondLst>
                                            <p:cond delay="499"/>
                                          </p:stCondLst>
                                        </p:cTn>
                                        <p:tgtEl>
                                          <p:spTgt spid="15">
                                            <p:txEl>
                                              <p:pRg st="4" end="4"/>
                                            </p:txEl>
                                          </p:spTgt>
                                        </p:tgtEl>
                                        <p:attrNameLst>
                                          <p:attrName>style.visibility</p:attrName>
                                        </p:attrNameLst>
                                      </p:cBhvr>
                                      <p:to>
                                        <p:strVal val="visible"/>
                                      </p:to>
                                    </p:set>
                                    <p:anim to="" calcmode="lin" valueType="num">
                                      <p:cBhvr>
                                        <p:cTn id="24" dur="1" fill="hold"/>
                                        <p:tgtEl>
                                          <p:spTgt spid="15">
                                            <p:txEl>
                                              <p:pRg st="4" end="4"/>
                                            </p:txEl>
                                          </p:spTgt>
                                        </p:tgtEl>
                                        <p:attrNameLst>
                                          <p:attrName/>
                                        </p:attrNameLst>
                                      </p:cBhvr>
                                    </p:anim>
                                  </p:childTnLst>
                                </p:cTn>
                              </p:par>
                              <p:par>
                                <p:cTn id="25" presetID="24" presetClass="entr" presetSubtype="0" fill="hold" grpId="0" nodeType="withEffect">
                                  <p:stCondLst>
                                    <p:cond delay="0"/>
                                  </p:stCondLst>
                                  <p:childTnLst>
                                    <p:set>
                                      <p:cBhvr>
                                        <p:cTn id="26" dur="1" fill="hold">
                                          <p:stCondLst>
                                            <p:cond delay="499"/>
                                          </p:stCondLst>
                                        </p:cTn>
                                        <p:tgtEl>
                                          <p:spTgt spid="15">
                                            <p:txEl>
                                              <p:pRg st="5" end="5"/>
                                            </p:txEl>
                                          </p:spTgt>
                                        </p:tgtEl>
                                        <p:attrNameLst>
                                          <p:attrName>style.visibility</p:attrName>
                                        </p:attrNameLst>
                                      </p:cBhvr>
                                      <p:to>
                                        <p:strVal val="visible"/>
                                      </p:to>
                                    </p:set>
                                    <p:anim to="" calcmode="lin" valueType="num">
                                      <p:cBhvr>
                                        <p:cTn id="27" dur="1" fill="hold"/>
                                        <p:tgtEl>
                                          <p:spTgt spid="15">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5" grpId="0" build="p"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868346"/>
          </a:xfrm>
        </p:spPr>
        <p:txBody>
          <a:bodyPr>
            <a:normAutofit/>
          </a:bodyPr>
          <a:lstStyle/>
          <a:p>
            <a:r>
              <a:rPr lang="fr-FR" sz="3600" dirty="0" smtClean="0"/>
              <a:t>Exemples</a:t>
            </a:r>
            <a:endParaRPr lang="fr-FR" sz="3600" dirty="0">
              <a:solidFill>
                <a:srgbClr val="FF0000"/>
              </a:solidFill>
            </a:endParaRPr>
          </a:p>
        </p:txBody>
      </p:sp>
      <p:sp>
        <p:nvSpPr>
          <p:cNvPr id="8" name="Rectangle 19"/>
          <p:cNvSpPr>
            <a:spLocks noChangeArrowheads="1"/>
          </p:cNvSpPr>
          <p:nvPr/>
        </p:nvSpPr>
        <p:spPr bwMode="blackWhite">
          <a:xfrm>
            <a:off x="714348" y="1357298"/>
            <a:ext cx="7265988" cy="1216025"/>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00000"/>
              </a:lnSpc>
              <a:spcBef>
                <a:spcPct val="0"/>
              </a:spcBef>
              <a:tabLst>
                <a:tab pos="682625" algn="l"/>
                <a:tab pos="1833563"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AVG(salaire), MAX(salaire),</a:t>
            </a:r>
            <a:endParaRPr lang="fr-FR" sz="2000" b="1" dirty="0">
              <a:solidFill>
                <a:srgbClr val="000000"/>
              </a:solidFill>
              <a:latin typeface="Courier New" pitchFamily="49" charset="0"/>
            </a:endParaRPr>
          </a:p>
          <a:p>
            <a:pPr algn="l">
              <a:lnSpc>
                <a:spcPct val="100000"/>
              </a:lnSpc>
              <a:spcBef>
                <a:spcPct val="0"/>
              </a:spcBef>
              <a:tabLst>
                <a:tab pos="682625" algn="l"/>
                <a:tab pos="1833563" algn="l"/>
              </a:tabLst>
            </a:pPr>
            <a:r>
              <a:rPr lang="fr-FR" sz="2000" b="1" dirty="0">
                <a:solidFill>
                  <a:srgbClr val="000000"/>
                </a:solidFill>
                <a:latin typeface="Courier New" pitchFamily="49" charset="0"/>
              </a:rPr>
              <a:t>  2		</a:t>
            </a:r>
            <a:r>
              <a:rPr lang="fr-FR" sz="2000" b="1" dirty="0" smtClean="0">
                <a:solidFill>
                  <a:srgbClr val="000000"/>
                </a:solidFill>
                <a:latin typeface="Courier New" pitchFamily="49" charset="0"/>
              </a:rPr>
              <a:t>MIN(salaire), SUM(salaire)</a:t>
            </a:r>
            <a:endParaRPr lang="fr-FR" sz="2000" b="1" dirty="0">
              <a:solidFill>
                <a:srgbClr val="000000"/>
              </a:solidFill>
              <a:latin typeface="Courier New" pitchFamily="49" charset="0"/>
            </a:endParaRPr>
          </a:p>
          <a:p>
            <a:pPr algn="l">
              <a:lnSpc>
                <a:spcPct val="100000"/>
              </a:lnSpc>
              <a:spcBef>
                <a:spcPct val="0"/>
              </a:spcBef>
              <a:tabLst>
                <a:tab pos="682625" algn="l"/>
                <a:tab pos="1833563"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00000"/>
              </a:lnSpc>
              <a:spcBef>
                <a:spcPct val="0"/>
              </a:spcBef>
              <a:tabLst>
                <a:tab pos="682625" algn="l"/>
                <a:tab pos="1833563" algn="l"/>
              </a:tabLst>
            </a:pPr>
            <a:r>
              <a:rPr lang="fr-FR" sz="2000" b="1" dirty="0">
                <a:solidFill>
                  <a:srgbClr val="000000"/>
                </a:solidFill>
                <a:latin typeface="Courier New" pitchFamily="49" charset="0"/>
              </a:rPr>
              <a:t>  4	</a:t>
            </a: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fonction LIKE ‘COMM%';</a:t>
            </a:r>
            <a:endParaRPr lang="fr-FR" sz="2000" b="1" dirty="0">
              <a:solidFill>
                <a:srgbClr val="000000"/>
              </a:solidFill>
              <a:latin typeface="Courier New" pitchFamily="49" charset="0"/>
            </a:endParaRPr>
          </a:p>
        </p:txBody>
      </p:sp>
      <p:sp>
        <p:nvSpPr>
          <p:cNvPr id="9" name="Rectangle 12"/>
          <p:cNvSpPr>
            <a:spLocks noChangeArrowheads="1"/>
          </p:cNvSpPr>
          <p:nvPr/>
        </p:nvSpPr>
        <p:spPr bwMode="blackWhite">
          <a:xfrm>
            <a:off x="714348" y="3143248"/>
            <a:ext cx="7286676" cy="928694"/>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682625" algn="l"/>
                <a:tab pos="1833563"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MIN(</a:t>
            </a:r>
            <a:r>
              <a:rPr lang="fr-FR" sz="2000" b="1" dirty="0" err="1" smtClean="0">
                <a:solidFill>
                  <a:srgbClr val="000000"/>
                </a:solidFill>
                <a:latin typeface="Courier New" pitchFamily="49" charset="0"/>
              </a:rPr>
              <a:t>date_emb</a:t>
            </a:r>
            <a:r>
              <a:rPr lang="fr-FR" sz="2000" b="1" dirty="0" smtClean="0">
                <a:solidFill>
                  <a:srgbClr val="000000"/>
                </a:solidFill>
                <a:latin typeface="Courier New" pitchFamily="49" charset="0"/>
              </a:rPr>
              <a:t>), MAX(</a:t>
            </a:r>
            <a:r>
              <a:rPr lang="fr-FR" sz="2000" b="1" dirty="0" err="1" smtClean="0">
                <a:solidFill>
                  <a:srgbClr val="000000"/>
                </a:solidFill>
                <a:latin typeface="Courier New" pitchFamily="49" charset="0"/>
              </a:rPr>
              <a:t>date_emb</a:t>
            </a:r>
            <a:r>
              <a:rPr lang="fr-FR" sz="2000" b="1" dirty="0" smtClean="0">
                <a:solidFill>
                  <a:srgbClr val="000000"/>
                </a:solidFill>
                <a:latin typeface="Courier New" pitchFamily="49" charset="0"/>
              </a:rPr>
              <a:t>)</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r>
              <a:rPr lang="fr-FR" sz="2000" b="1" i="1" dirty="0" smtClean="0">
                <a:solidFill>
                  <a:srgbClr val="000000"/>
                </a:solidFill>
                <a:latin typeface="Courier New" pitchFamily="49" charset="0"/>
              </a:rPr>
              <a:t>;</a:t>
            </a:r>
            <a:endParaRPr lang="fr-FR" sz="2000" b="1" i="1" dirty="0">
              <a:solidFill>
                <a:srgbClr val="000000"/>
              </a:solidFill>
              <a:latin typeface="Courier New" pitchFamily="49" charset="0"/>
            </a:endParaRPr>
          </a:p>
        </p:txBody>
      </p:sp>
      <p:sp>
        <p:nvSpPr>
          <p:cNvPr id="11" name="Rectangle 9"/>
          <p:cNvSpPr>
            <a:spLocks noChangeArrowheads="1"/>
          </p:cNvSpPr>
          <p:nvPr/>
        </p:nvSpPr>
        <p:spPr bwMode="blackWhite">
          <a:xfrm>
            <a:off x="714348" y="4572008"/>
            <a:ext cx="7286676" cy="1285884"/>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682625" algn="l"/>
                <a:tab pos="1833563"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COUNT(*)</a:t>
            </a:r>
          </a:p>
          <a:p>
            <a:pPr algn="l">
              <a:lnSpc>
                <a:spcPct val="150000"/>
              </a:lnSpc>
              <a:spcBef>
                <a:spcPct val="0"/>
              </a:spcBef>
              <a:tabLst>
                <a:tab pos="682625" algn="l"/>
                <a:tab pos="1833563"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a:t>
            </a:r>
            <a:r>
              <a:rPr lang="fr-FR" sz="2000" b="1" dirty="0">
                <a:solidFill>
                  <a:srgbClr val="000000"/>
                </a:solidFill>
                <a:latin typeface="Courier New" pitchFamily="49" charset="0"/>
              </a:rPr>
              <a:t>= 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ox(in)">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ox(in)">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animBg="1"/>
      <p:bldP spid="9" grpId="0" animBg="1"/>
      <p:bldP spid="11"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blackWhite">
          <a:xfrm>
            <a:off x="5956300" y="3079750"/>
            <a:ext cx="2546350" cy="171132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10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10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10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10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p:txBody>
      </p:sp>
      <p:sp>
        <p:nvSpPr>
          <p:cNvPr id="27651" name="Rectangle 3"/>
          <p:cNvSpPr>
            <a:spLocks noChangeArrowheads="1"/>
          </p:cNvSpPr>
          <p:nvPr/>
        </p:nvSpPr>
        <p:spPr bwMode="blackWhite">
          <a:xfrm>
            <a:off x="798513" y="1930400"/>
            <a:ext cx="3233737" cy="407987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b="1">
              <a:solidFill>
                <a:srgbClr val="000000"/>
              </a:solidFill>
              <a:latin typeface="Courier New" pitchFamily="49" charset="0"/>
            </a:endParaRPr>
          </a:p>
        </p:txBody>
      </p:sp>
      <p:sp>
        <p:nvSpPr>
          <p:cNvPr id="27653" name="Rectangle 5"/>
          <p:cNvSpPr>
            <a:spLocks noChangeArrowheads="1"/>
          </p:cNvSpPr>
          <p:nvPr/>
        </p:nvSpPr>
        <p:spPr bwMode="auto">
          <a:xfrm>
            <a:off x="703263" y="1544638"/>
            <a:ext cx="1441100" cy="400752"/>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pPr>
            <a:r>
              <a:rPr lang="fr-FR" sz="2000" b="1" dirty="0" smtClean="0">
                <a:solidFill>
                  <a:schemeClr val="tx1"/>
                </a:solidFill>
                <a:effectLst>
                  <a:outerShdw blurRad="38100" dist="38100" dir="2700000" algn="tl">
                    <a:srgbClr val="000000"/>
                  </a:outerShdw>
                </a:effectLst>
                <a:latin typeface="Arial" pitchFamily="34" charset="0"/>
              </a:rPr>
              <a:t>EMPLOYE</a:t>
            </a:r>
            <a:endParaRPr lang="fr-FR" sz="2000" b="1" dirty="0">
              <a:solidFill>
                <a:schemeClr val="tx1"/>
              </a:solidFill>
              <a:effectLst>
                <a:outerShdw blurRad="38100" dist="38100" dir="2700000" algn="tl">
                  <a:srgbClr val="000000"/>
                </a:outerShdw>
              </a:effectLst>
              <a:latin typeface="Arial" pitchFamily="34" charset="0"/>
            </a:endParaRPr>
          </a:p>
        </p:txBody>
      </p:sp>
      <p:sp>
        <p:nvSpPr>
          <p:cNvPr id="27654" name="Freeform 6"/>
          <p:cNvSpPr>
            <a:spLocks/>
          </p:cNvSpPr>
          <p:nvPr/>
        </p:nvSpPr>
        <p:spPr bwMode="auto">
          <a:xfrm>
            <a:off x="4043363" y="1925638"/>
            <a:ext cx="1920875" cy="4079875"/>
          </a:xfrm>
          <a:custGeom>
            <a:avLst/>
            <a:gdLst/>
            <a:ahLst/>
            <a:cxnLst>
              <a:cxn ang="0">
                <a:pos x="0" y="2569"/>
              </a:cxn>
              <a:cxn ang="0">
                <a:pos x="0" y="0"/>
              </a:cxn>
              <a:cxn ang="0">
                <a:pos x="1209" y="731"/>
              </a:cxn>
              <a:cxn ang="0">
                <a:pos x="1209" y="1823"/>
              </a:cxn>
              <a:cxn ang="0">
                <a:pos x="0" y="2569"/>
              </a:cxn>
            </a:cxnLst>
            <a:rect l="0" t="0" r="r" b="b"/>
            <a:pathLst>
              <a:path w="1210" h="2570">
                <a:moveTo>
                  <a:pt x="0" y="2569"/>
                </a:moveTo>
                <a:lnTo>
                  <a:pt x="0" y="0"/>
                </a:lnTo>
                <a:lnTo>
                  <a:pt x="1209" y="731"/>
                </a:lnTo>
                <a:lnTo>
                  <a:pt x="1209" y="1823"/>
                </a:lnTo>
                <a:lnTo>
                  <a:pt x="0" y="2569"/>
                </a:lnTo>
              </a:path>
            </a:pathLst>
          </a:custGeom>
          <a:solidFill>
            <a:srgbClr val="FFCC99">
              <a:alpha val="50000"/>
            </a:srgbClr>
          </a:solidFill>
          <a:ln w="9525" cap="rnd">
            <a:noFill/>
            <a:round/>
            <a:headEnd/>
            <a:tailEnd/>
          </a:ln>
          <a:effectLst/>
        </p:spPr>
        <p:txBody>
          <a:bodyPr/>
          <a:lstStyle/>
          <a:p>
            <a:endParaRPr lang="fr-FR" b="1"/>
          </a:p>
        </p:txBody>
      </p:sp>
      <p:sp>
        <p:nvSpPr>
          <p:cNvPr id="27655" name="Rectangle 7"/>
          <p:cNvSpPr>
            <a:spLocks noChangeArrowheads="1"/>
          </p:cNvSpPr>
          <p:nvPr/>
        </p:nvSpPr>
        <p:spPr bwMode="auto">
          <a:xfrm>
            <a:off x="4284663" y="3089275"/>
            <a:ext cx="1887537" cy="1739900"/>
          </a:xfrm>
          <a:prstGeom prst="rect">
            <a:avLst/>
          </a:prstGeom>
          <a:noFill/>
          <a:ln w="9525">
            <a:noFill/>
            <a:miter lim="800000"/>
            <a:headEnd/>
            <a:tailEnd/>
          </a:ln>
          <a:effectLst/>
        </p:spPr>
        <p:txBody>
          <a:bodyPr lIns="92075" tIns="46038" rIns="92075" bIns="46038">
            <a:spAutoFit/>
          </a:bodyPr>
          <a:lstStyle/>
          <a:p>
            <a:pPr algn="ctr">
              <a:lnSpc>
                <a:spcPct val="100000"/>
              </a:lnSpc>
              <a:spcBef>
                <a:spcPct val="0"/>
              </a:spcBef>
            </a:pPr>
            <a:r>
              <a:rPr lang="fr-FR" sz="1800" b="1" dirty="0">
                <a:effectLst>
                  <a:outerShdw blurRad="38100" dist="38100" dir="2700000" algn="tl">
                    <a:srgbClr val="000000"/>
                  </a:outerShdw>
                </a:effectLst>
                <a:latin typeface="Arial" pitchFamily="34" charset="0"/>
              </a:rPr>
              <a:t>"salaire </a:t>
            </a:r>
          </a:p>
          <a:p>
            <a:pPr algn="ctr">
              <a:lnSpc>
                <a:spcPct val="100000"/>
              </a:lnSpc>
              <a:spcBef>
                <a:spcPct val="0"/>
              </a:spcBef>
            </a:pPr>
            <a:r>
              <a:rPr lang="fr-FR" sz="1800" b="1" dirty="0">
                <a:effectLst>
                  <a:outerShdw blurRad="38100" dist="38100" dir="2700000" algn="tl">
                    <a:srgbClr val="000000"/>
                  </a:outerShdw>
                </a:effectLst>
                <a:latin typeface="Arial" pitchFamily="34" charset="0"/>
              </a:rPr>
              <a:t>moyen pour chaque </a:t>
            </a:r>
          </a:p>
          <a:p>
            <a:pPr algn="ctr">
              <a:lnSpc>
                <a:spcPct val="100000"/>
              </a:lnSpc>
              <a:spcBef>
                <a:spcPct val="0"/>
              </a:spcBef>
            </a:pPr>
            <a:r>
              <a:rPr lang="fr-FR" sz="1800" b="1" dirty="0">
                <a:effectLst>
                  <a:outerShdw blurRad="38100" dist="38100" dir="2700000" algn="tl">
                    <a:srgbClr val="000000"/>
                  </a:outerShdw>
                </a:effectLst>
                <a:latin typeface="Arial" pitchFamily="34" charset="0"/>
              </a:rPr>
              <a:t>département </a:t>
            </a:r>
          </a:p>
          <a:p>
            <a:pPr algn="ctr">
              <a:lnSpc>
                <a:spcPct val="100000"/>
              </a:lnSpc>
              <a:spcBef>
                <a:spcPct val="0"/>
              </a:spcBef>
            </a:pPr>
            <a:r>
              <a:rPr lang="fr-FR" sz="1800" b="1" dirty="0">
                <a:effectLst>
                  <a:outerShdw blurRad="38100" dist="38100" dir="2700000" algn="tl">
                    <a:srgbClr val="000000"/>
                  </a:outerShdw>
                </a:effectLst>
                <a:latin typeface="Arial" pitchFamily="34" charset="0"/>
              </a:rPr>
              <a:t>de la table EMP"</a:t>
            </a:r>
          </a:p>
        </p:txBody>
      </p:sp>
      <p:grpSp>
        <p:nvGrpSpPr>
          <p:cNvPr id="2" name="Groupe 27"/>
          <p:cNvGrpSpPr/>
          <p:nvPr/>
        </p:nvGrpSpPr>
        <p:grpSpPr>
          <a:xfrm>
            <a:off x="868363" y="2436813"/>
            <a:ext cx="7561262" cy="1644650"/>
            <a:chOff x="868363" y="2436813"/>
            <a:chExt cx="7561262" cy="1644650"/>
          </a:xfrm>
        </p:grpSpPr>
        <p:grpSp>
          <p:nvGrpSpPr>
            <p:cNvPr id="3" name="Group 10"/>
            <p:cNvGrpSpPr>
              <a:grpSpLocks/>
            </p:cNvGrpSpPr>
            <p:nvPr/>
          </p:nvGrpSpPr>
          <p:grpSpPr bwMode="auto">
            <a:xfrm>
              <a:off x="868363" y="2436813"/>
              <a:ext cx="7561262" cy="1644650"/>
              <a:chOff x="547" y="1535"/>
              <a:chExt cx="4763" cy="1036"/>
            </a:xfrm>
          </p:grpSpPr>
          <p:sp>
            <p:nvSpPr>
              <p:cNvPr id="27656" name="Rectangle 8"/>
              <p:cNvSpPr>
                <a:spLocks noChangeArrowheads="1"/>
              </p:cNvSpPr>
              <p:nvPr/>
            </p:nvSpPr>
            <p:spPr bwMode="ltGray">
              <a:xfrm>
                <a:off x="547" y="1535"/>
                <a:ext cx="1965" cy="489"/>
              </a:xfrm>
              <a:prstGeom prst="rect">
                <a:avLst/>
              </a:prstGeom>
              <a:solidFill>
                <a:srgbClr val="FF5050">
                  <a:alpha val="50000"/>
                </a:srgbClr>
              </a:solidFill>
              <a:ln w="9525">
                <a:noFill/>
                <a:miter lim="800000"/>
                <a:headEnd/>
                <a:tailEnd/>
              </a:ln>
              <a:effectLst/>
            </p:spPr>
            <p:txBody>
              <a:bodyPr wrap="none" anchor="ctr"/>
              <a:lstStyle/>
              <a:p>
                <a:endParaRPr lang="fr-FR" b="1"/>
              </a:p>
            </p:txBody>
          </p:sp>
          <p:sp>
            <p:nvSpPr>
              <p:cNvPr id="27657" name="Rectangle 9"/>
              <p:cNvSpPr>
                <a:spLocks noChangeArrowheads="1"/>
              </p:cNvSpPr>
              <p:nvPr/>
            </p:nvSpPr>
            <p:spPr bwMode="ltGray">
              <a:xfrm>
                <a:off x="3800" y="2392"/>
                <a:ext cx="1510" cy="179"/>
              </a:xfrm>
              <a:prstGeom prst="rect">
                <a:avLst/>
              </a:prstGeom>
              <a:solidFill>
                <a:srgbClr val="FF5050">
                  <a:alpha val="50000"/>
                </a:srgbClr>
              </a:solidFill>
              <a:ln w="9525">
                <a:noFill/>
                <a:miter lim="800000"/>
                <a:headEnd/>
                <a:tailEnd/>
              </a:ln>
              <a:effectLst/>
            </p:spPr>
            <p:txBody>
              <a:bodyPr wrap="none" anchor="ctr"/>
              <a:lstStyle/>
              <a:p>
                <a:endParaRPr lang="fr-FR" b="1"/>
              </a:p>
            </p:txBody>
          </p:sp>
        </p:grpSp>
        <p:sp>
          <p:nvSpPr>
            <p:cNvPr id="27659" name="Rectangle 11"/>
            <p:cNvSpPr>
              <a:spLocks noChangeArrowheads="1"/>
            </p:cNvSpPr>
            <p:nvPr/>
          </p:nvSpPr>
          <p:spPr bwMode="auto">
            <a:xfrm>
              <a:off x="4025900" y="2713038"/>
              <a:ext cx="1211870" cy="339196"/>
            </a:xfrm>
            <a:prstGeom prst="rect">
              <a:avLst/>
            </a:prstGeom>
            <a:noFill/>
            <a:ln w="9525">
              <a:noFill/>
              <a:miter lim="800000"/>
              <a:headEnd/>
              <a:tailEnd/>
            </a:ln>
            <a:effectLst/>
          </p:spPr>
          <p:txBody>
            <a:bodyPr wrap="none" lIns="92075" tIns="46038" rIns="92075" bIns="46038">
              <a:spAutoFit/>
            </a:bodyPr>
            <a:lstStyle/>
            <a:p>
              <a:pPr algn="l"/>
              <a:r>
                <a:rPr lang="fr-FR" sz="1600" b="1" dirty="0">
                  <a:latin typeface="Arial" pitchFamily="34" charset="0"/>
                </a:rPr>
                <a:t> 2916.6667</a:t>
              </a:r>
            </a:p>
          </p:txBody>
        </p:sp>
      </p:grpSp>
      <p:grpSp>
        <p:nvGrpSpPr>
          <p:cNvPr id="4" name="Groupe 28"/>
          <p:cNvGrpSpPr/>
          <p:nvPr/>
        </p:nvGrpSpPr>
        <p:grpSpPr>
          <a:xfrm>
            <a:off x="868363" y="3224213"/>
            <a:ext cx="7561262" cy="1233487"/>
            <a:chOff x="868363" y="3224213"/>
            <a:chExt cx="7561262" cy="1233487"/>
          </a:xfrm>
        </p:grpSpPr>
        <p:grpSp>
          <p:nvGrpSpPr>
            <p:cNvPr id="5" name="Group 15"/>
            <p:cNvGrpSpPr>
              <a:grpSpLocks/>
            </p:cNvGrpSpPr>
            <p:nvPr/>
          </p:nvGrpSpPr>
          <p:grpSpPr bwMode="auto">
            <a:xfrm>
              <a:off x="868363" y="3224213"/>
              <a:ext cx="7561262" cy="1233487"/>
              <a:chOff x="547" y="2031"/>
              <a:chExt cx="4763" cy="777"/>
            </a:xfrm>
          </p:grpSpPr>
          <p:sp>
            <p:nvSpPr>
              <p:cNvPr id="27661" name="Rectangle 13"/>
              <p:cNvSpPr>
                <a:spLocks noChangeArrowheads="1"/>
              </p:cNvSpPr>
              <p:nvPr/>
            </p:nvSpPr>
            <p:spPr bwMode="ltGray">
              <a:xfrm>
                <a:off x="3800" y="2602"/>
                <a:ext cx="1510" cy="179"/>
              </a:xfrm>
              <a:prstGeom prst="rect">
                <a:avLst/>
              </a:prstGeom>
              <a:solidFill>
                <a:srgbClr val="009900">
                  <a:alpha val="50000"/>
                </a:srgbClr>
              </a:solidFill>
              <a:ln w="9525">
                <a:noFill/>
                <a:miter lim="800000"/>
                <a:headEnd/>
                <a:tailEnd/>
              </a:ln>
              <a:effectLst/>
            </p:spPr>
            <p:txBody>
              <a:bodyPr wrap="none" anchor="ctr"/>
              <a:lstStyle/>
              <a:p>
                <a:endParaRPr lang="fr-FR" b="1"/>
              </a:p>
            </p:txBody>
          </p:sp>
          <p:sp>
            <p:nvSpPr>
              <p:cNvPr id="27662" name="Rectangle 14"/>
              <p:cNvSpPr>
                <a:spLocks noChangeArrowheads="1"/>
              </p:cNvSpPr>
              <p:nvPr/>
            </p:nvSpPr>
            <p:spPr bwMode="ltGray">
              <a:xfrm>
                <a:off x="547" y="2031"/>
                <a:ext cx="1965" cy="777"/>
              </a:xfrm>
              <a:prstGeom prst="rect">
                <a:avLst/>
              </a:prstGeom>
              <a:solidFill>
                <a:srgbClr val="009900">
                  <a:alpha val="50000"/>
                </a:srgbClr>
              </a:solidFill>
              <a:ln w="9525">
                <a:noFill/>
                <a:miter lim="800000"/>
                <a:headEnd/>
                <a:tailEnd/>
              </a:ln>
              <a:effectLst/>
            </p:spPr>
            <p:txBody>
              <a:bodyPr wrap="none" anchor="ctr"/>
              <a:lstStyle/>
              <a:p>
                <a:endParaRPr lang="fr-FR" b="1"/>
              </a:p>
            </p:txBody>
          </p:sp>
        </p:grpSp>
        <p:sp>
          <p:nvSpPr>
            <p:cNvPr id="27664" name="Rectangle 16"/>
            <p:cNvSpPr>
              <a:spLocks noChangeArrowheads="1"/>
            </p:cNvSpPr>
            <p:nvPr/>
          </p:nvSpPr>
          <p:spPr bwMode="auto">
            <a:xfrm>
              <a:off x="4025900" y="3703638"/>
              <a:ext cx="698909" cy="339196"/>
            </a:xfrm>
            <a:prstGeom prst="rect">
              <a:avLst/>
            </a:prstGeom>
            <a:noFill/>
            <a:ln w="9525">
              <a:noFill/>
              <a:miter lim="800000"/>
              <a:headEnd/>
              <a:tailEnd/>
            </a:ln>
            <a:effectLst/>
          </p:spPr>
          <p:txBody>
            <a:bodyPr wrap="none" lIns="92075" tIns="46038" rIns="92075" bIns="46038">
              <a:spAutoFit/>
            </a:bodyPr>
            <a:lstStyle/>
            <a:p>
              <a:pPr algn="l"/>
              <a:r>
                <a:rPr lang="fr-FR" sz="1600" b="1" dirty="0">
                  <a:latin typeface="Arial" pitchFamily="34" charset="0"/>
                </a:rPr>
                <a:t> 2175</a:t>
              </a:r>
            </a:p>
          </p:txBody>
        </p:sp>
      </p:grpSp>
      <p:grpSp>
        <p:nvGrpSpPr>
          <p:cNvPr id="6" name="Groupe 29"/>
          <p:cNvGrpSpPr/>
          <p:nvPr/>
        </p:nvGrpSpPr>
        <p:grpSpPr>
          <a:xfrm>
            <a:off x="868363" y="4464050"/>
            <a:ext cx="7561262" cy="1479550"/>
            <a:chOff x="868363" y="4464050"/>
            <a:chExt cx="7561262" cy="1479550"/>
          </a:xfrm>
        </p:grpSpPr>
        <p:grpSp>
          <p:nvGrpSpPr>
            <p:cNvPr id="7" name="Group 20"/>
            <p:cNvGrpSpPr>
              <a:grpSpLocks/>
            </p:cNvGrpSpPr>
            <p:nvPr/>
          </p:nvGrpSpPr>
          <p:grpSpPr bwMode="auto">
            <a:xfrm>
              <a:off x="868363" y="4464050"/>
              <a:ext cx="7561262" cy="1479550"/>
              <a:chOff x="547" y="2812"/>
              <a:chExt cx="4763" cy="932"/>
            </a:xfrm>
          </p:grpSpPr>
          <p:sp>
            <p:nvSpPr>
              <p:cNvPr id="27666" name="Rectangle 18"/>
              <p:cNvSpPr>
                <a:spLocks noChangeArrowheads="1"/>
              </p:cNvSpPr>
              <p:nvPr/>
            </p:nvSpPr>
            <p:spPr bwMode="ltGray">
              <a:xfrm>
                <a:off x="3800" y="2812"/>
                <a:ext cx="1510" cy="179"/>
              </a:xfrm>
              <a:prstGeom prst="rect">
                <a:avLst/>
              </a:prstGeom>
              <a:solidFill>
                <a:srgbClr val="3399FF">
                  <a:alpha val="50000"/>
                </a:srgbClr>
              </a:solidFill>
              <a:ln w="9525">
                <a:noFill/>
                <a:miter lim="800000"/>
                <a:headEnd/>
                <a:tailEnd/>
              </a:ln>
              <a:effectLst/>
            </p:spPr>
            <p:txBody>
              <a:bodyPr wrap="none" anchor="ctr"/>
              <a:lstStyle/>
              <a:p>
                <a:endParaRPr lang="fr-FR" b="1"/>
              </a:p>
            </p:txBody>
          </p:sp>
          <p:sp>
            <p:nvSpPr>
              <p:cNvPr id="27667" name="Rectangle 19"/>
              <p:cNvSpPr>
                <a:spLocks noChangeArrowheads="1"/>
              </p:cNvSpPr>
              <p:nvPr/>
            </p:nvSpPr>
            <p:spPr bwMode="ltGray">
              <a:xfrm>
                <a:off x="547" y="2815"/>
                <a:ext cx="1965" cy="929"/>
              </a:xfrm>
              <a:prstGeom prst="rect">
                <a:avLst/>
              </a:prstGeom>
              <a:solidFill>
                <a:srgbClr val="3399FF">
                  <a:alpha val="50000"/>
                </a:srgbClr>
              </a:solidFill>
              <a:ln w="9525">
                <a:noFill/>
                <a:miter lim="800000"/>
                <a:headEnd/>
                <a:tailEnd/>
              </a:ln>
              <a:effectLst/>
            </p:spPr>
            <p:txBody>
              <a:bodyPr wrap="none" anchor="ctr"/>
              <a:lstStyle/>
              <a:p>
                <a:endParaRPr lang="fr-FR" b="1"/>
              </a:p>
            </p:txBody>
          </p:sp>
        </p:grpSp>
        <p:sp>
          <p:nvSpPr>
            <p:cNvPr id="27669" name="Rectangle 21"/>
            <p:cNvSpPr>
              <a:spLocks noChangeArrowheads="1"/>
            </p:cNvSpPr>
            <p:nvPr/>
          </p:nvSpPr>
          <p:spPr bwMode="auto">
            <a:xfrm>
              <a:off x="4025900" y="4960938"/>
              <a:ext cx="1211870" cy="339196"/>
            </a:xfrm>
            <a:prstGeom prst="rect">
              <a:avLst/>
            </a:prstGeom>
            <a:noFill/>
            <a:ln w="9525">
              <a:noFill/>
              <a:miter lim="800000"/>
              <a:headEnd/>
              <a:tailEnd/>
            </a:ln>
            <a:effectLst/>
          </p:spPr>
          <p:txBody>
            <a:bodyPr wrap="none" lIns="92075" tIns="46038" rIns="92075" bIns="46038">
              <a:spAutoFit/>
            </a:bodyPr>
            <a:lstStyle/>
            <a:p>
              <a:pPr algn="l"/>
              <a:r>
                <a:rPr lang="fr-FR" sz="1600" b="1" dirty="0">
                  <a:latin typeface="Arial" pitchFamily="34" charset="0"/>
                </a:rPr>
                <a:t> 1566.6667</a:t>
              </a:r>
            </a:p>
          </p:txBody>
        </p:sp>
      </p:grpSp>
      <p:sp>
        <p:nvSpPr>
          <p:cNvPr id="27671" name="Rectangle 23"/>
          <p:cNvSpPr>
            <a:spLocks noChangeArrowheads="1"/>
          </p:cNvSpPr>
          <p:nvPr/>
        </p:nvSpPr>
        <p:spPr bwMode="auto">
          <a:xfrm>
            <a:off x="1309688" y="1949450"/>
            <a:ext cx="2805255" cy="4608057"/>
          </a:xfrm>
          <a:prstGeom prst="rect">
            <a:avLst/>
          </a:prstGeom>
          <a:noFill/>
          <a:ln w="9525">
            <a:noFill/>
            <a:miter lim="800000"/>
            <a:headEnd/>
            <a:tailEnd/>
          </a:ln>
          <a:effectLst/>
        </p:spPr>
        <p:txBody>
          <a:bodyPr wrap="none" lIns="92075" tIns="46038" rIns="92075" bIns="46038">
            <a:spAutoFit/>
          </a:bodyPr>
          <a:lstStyle/>
          <a:p>
            <a:pPr algn="l">
              <a:lnSpc>
                <a:spcPct val="90000"/>
              </a:lnSpc>
              <a:spcBef>
                <a:spcPct val="0"/>
              </a:spcBef>
            </a:pPr>
            <a:r>
              <a:rPr lang="fr-FR" sz="1800" dirty="0">
                <a:solidFill>
                  <a:srgbClr val="000000"/>
                </a:solidFill>
                <a:latin typeface="Courier New" pitchFamily="49" charset="0"/>
              </a:rPr>
              <a:t>   </a:t>
            </a:r>
            <a:r>
              <a:rPr lang="fr-FR" sz="1800" b="1" dirty="0" err="1" smtClean="0">
                <a:solidFill>
                  <a:srgbClr val="000000"/>
                </a:solidFill>
                <a:latin typeface="Courier New" pitchFamily="49" charset="0"/>
              </a:rPr>
              <a:t>NumEmp</a:t>
            </a:r>
            <a:r>
              <a:rPr lang="fr-FR" sz="1800" dirty="0" smtClean="0">
                <a:solidFill>
                  <a:srgbClr val="000000"/>
                </a:solidFill>
                <a:latin typeface="Courier New" pitchFamily="49" charset="0"/>
              </a:rPr>
              <a:t>   </a:t>
            </a:r>
            <a:r>
              <a:rPr lang="fr-FR" sz="1800" b="1" dirty="0" smtClean="0">
                <a:solidFill>
                  <a:srgbClr val="000000"/>
                </a:solidFill>
                <a:latin typeface="Courier New" pitchFamily="49" charset="0"/>
              </a:rPr>
              <a:t>Salaire</a:t>
            </a:r>
            <a:endParaRPr lang="fr-FR" sz="1800" b="1" dirty="0">
              <a:solidFill>
                <a:srgbClr val="000000"/>
              </a:solidFill>
              <a:latin typeface="Courier New" pitchFamily="49" charset="0"/>
            </a:endParaRPr>
          </a:p>
          <a:p>
            <a:pPr algn="l">
              <a:lnSpc>
                <a:spcPct val="90000"/>
              </a:lnSpc>
              <a:spcBef>
                <a:spcPct val="0"/>
              </a:spcBef>
            </a:pPr>
            <a:r>
              <a:rPr lang="fr-FR" sz="1800" dirty="0">
                <a:solidFill>
                  <a:srgbClr val="000000"/>
                </a:solidFill>
                <a:latin typeface="Courier New" pitchFamily="49" charset="0"/>
              </a:rPr>
              <a:t>--------- ---------</a:t>
            </a:r>
          </a:p>
          <a:p>
            <a:pPr algn="l">
              <a:lnSpc>
                <a:spcPct val="90000"/>
              </a:lnSpc>
              <a:spcBef>
                <a:spcPct val="0"/>
              </a:spcBef>
            </a:pPr>
            <a:r>
              <a:rPr lang="fr-FR" sz="1800" b="1" dirty="0">
                <a:solidFill>
                  <a:srgbClr val="000000"/>
                </a:solidFill>
                <a:latin typeface="Courier New" pitchFamily="49" charset="0"/>
              </a:rPr>
              <a:t>       10      2450</a:t>
            </a:r>
          </a:p>
          <a:p>
            <a:pPr algn="l">
              <a:lnSpc>
                <a:spcPct val="90000"/>
              </a:lnSpc>
              <a:spcBef>
                <a:spcPct val="0"/>
              </a:spcBef>
            </a:pPr>
            <a:r>
              <a:rPr lang="fr-FR" sz="1800" b="1" dirty="0">
                <a:solidFill>
                  <a:srgbClr val="000000"/>
                </a:solidFill>
                <a:latin typeface="Courier New" pitchFamily="49" charset="0"/>
              </a:rPr>
              <a:t>       10      5000</a:t>
            </a:r>
          </a:p>
          <a:p>
            <a:pPr algn="l">
              <a:lnSpc>
                <a:spcPct val="90000"/>
              </a:lnSpc>
              <a:spcBef>
                <a:spcPct val="0"/>
              </a:spcBef>
            </a:pPr>
            <a:r>
              <a:rPr lang="fr-FR" sz="1800" b="1" dirty="0">
                <a:solidFill>
                  <a:srgbClr val="000000"/>
                </a:solidFill>
                <a:latin typeface="Courier New" pitchFamily="49" charset="0"/>
              </a:rPr>
              <a:t>       10      1300</a:t>
            </a:r>
          </a:p>
          <a:p>
            <a:pPr algn="l">
              <a:lnSpc>
                <a:spcPct val="90000"/>
              </a:lnSpc>
              <a:spcBef>
                <a:spcPct val="0"/>
              </a:spcBef>
            </a:pPr>
            <a:r>
              <a:rPr lang="fr-FR" sz="1800" b="1" dirty="0">
                <a:solidFill>
                  <a:srgbClr val="000000"/>
                </a:solidFill>
                <a:latin typeface="Courier New" pitchFamily="49" charset="0"/>
              </a:rPr>
              <a:t>       20       800</a:t>
            </a:r>
          </a:p>
          <a:p>
            <a:pPr algn="l">
              <a:lnSpc>
                <a:spcPct val="90000"/>
              </a:lnSpc>
              <a:spcBef>
                <a:spcPct val="0"/>
              </a:spcBef>
            </a:pPr>
            <a:r>
              <a:rPr lang="fr-FR" sz="1800" b="1" dirty="0">
                <a:solidFill>
                  <a:srgbClr val="000000"/>
                </a:solidFill>
                <a:latin typeface="Courier New" pitchFamily="49" charset="0"/>
              </a:rPr>
              <a:t>       20      1100</a:t>
            </a:r>
          </a:p>
          <a:p>
            <a:pPr algn="l">
              <a:lnSpc>
                <a:spcPct val="90000"/>
              </a:lnSpc>
              <a:spcBef>
                <a:spcPct val="0"/>
              </a:spcBef>
            </a:pPr>
            <a:r>
              <a:rPr lang="fr-FR" sz="1800" b="1" dirty="0">
                <a:solidFill>
                  <a:srgbClr val="000000"/>
                </a:solidFill>
                <a:latin typeface="Courier New" pitchFamily="49" charset="0"/>
              </a:rPr>
              <a:t>       20      3000</a:t>
            </a:r>
          </a:p>
          <a:p>
            <a:pPr algn="l">
              <a:lnSpc>
                <a:spcPct val="90000"/>
              </a:lnSpc>
              <a:spcBef>
                <a:spcPct val="0"/>
              </a:spcBef>
            </a:pPr>
            <a:r>
              <a:rPr lang="fr-FR" sz="1800" b="1" dirty="0">
                <a:solidFill>
                  <a:srgbClr val="000000"/>
                </a:solidFill>
                <a:latin typeface="Courier New" pitchFamily="49" charset="0"/>
              </a:rPr>
              <a:t>       20      3000</a:t>
            </a:r>
          </a:p>
          <a:p>
            <a:pPr algn="l">
              <a:lnSpc>
                <a:spcPct val="90000"/>
              </a:lnSpc>
              <a:spcBef>
                <a:spcPct val="0"/>
              </a:spcBef>
            </a:pPr>
            <a:r>
              <a:rPr lang="fr-FR" sz="1800" b="1" dirty="0">
                <a:solidFill>
                  <a:srgbClr val="000000"/>
                </a:solidFill>
                <a:latin typeface="Courier New" pitchFamily="49" charset="0"/>
              </a:rPr>
              <a:t>       20      2975</a:t>
            </a:r>
          </a:p>
          <a:p>
            <a:pPr algn="l">
              <a:lnSpc>
                <a:spcPct val="90000"/>
              </a:lnSpc>
              <a:spcBef>
                <a:spcPct val="0"/>
              </a:spcBef>
            </a:pPr>
            <a:r>
              <a:rPr lang="fr-FR" sz="1800" b="1" dirty="0">
                <a:solidFill>
                  <a:srgbClr val="000000"/>
                </a:solidFill>
                <a:latin typeface="Courier New" pitchFamily="49" charset="0"/>
              </a:rPr>
              <a:t>       30      1600</a:t>
            </a:r>
          </a:p>
          <a:p>
            <a:pPr algn="l">
              <a:lnSpc>
                <a:spcPct val="90000"/>
              </a:lnSpc>
              <a:spcBef>
                <a:spcPct val="0"/>
              </a:spcBef>
            </a:pPr>
            <a:r>
              <a:rPr lang="fr-FR" sz="1800" b="1" dirty="0">
                <a:solidFill>
                  <a:srgbClr val="000000"/>
                </a:solidFill>
                <a:latin typeface="Courier New" pitchFamily="49" charset="0"/>
              </a:rPr>
              <a:t>       30      2850</a:t>
            </a:r>
          </a:p>
          <a:p>
            <a:pPr algn="l">
              <a:lnSpc>
                <a:spcPct val="90000"/>
              </a:lnSpc>
              <a:spcBef>
                <a:spcPct val="0"/>
              </a:spcBef>
            </a:pPr>
            <a:r>
              <a:rPr lang="fr-FR" sz="1800" b="1" dirty="0">
                <a:solidFill>
                  <a:srgbClr val="000000"/>
                </a:solidFill>
                <a:latin typeface="Courier New" pitchFamily="49" charset="0"/>
              </a:rPr>
              <a:t>       30      1250</a:t>
            </a:r>
          </a:p>
          <a:p>
            <a:pPr algn="l">
              <a:lnSpc>
                <a:spcPct val="90000"/>
              </a:lnSpc>
              <a:spcBef>
                <a:spcPct val="0"/>
              </a:spcBef>
            </a:pPr>
            <a:r>
              <a:rPr lang="fr-FR" sz="1800" b="1" dirty="0">
                <a:solidFill>
                  <a:srgbClr val="000000"/>
                </a:solidFill>
                <a:latin typeface="Courier New" pitchFamily="49" charset="0"/>
              </a:rPr>
              <a:t>       30       950</a:t>
            </a:r>
          </a:p>
          <a:p>
            <a:pPr algn="l">
              <a:lnSpc>
                <a:spcPct val="90000"/>
              </a:lnSpc>
              <a:spcBef>
                <a:spcPct val="0"/>
              </a:spcBef>
            </a:pPr>
            <a:r>
              <a:rPr lang="fr-FR" sz="1800" b="1" dirty="0">
                <a:solidFill>
                  <a:srgbClr val="000000"/>
                </a:solidFill>
                <a:latin typeface="Courier New" pitchFamily="49" charset="0"/>
              </a:rPr>
              <a:t>       30      1500</a:t>
            </a:r>
          </a:p>
          <a:p>
            <a:pPr algn="l">
              <a:lnSpc>
                <a:spcPct val="90000"/>
              </a:lnSpc>
              <a:spcBef>
                <a:spcPct val="0"/>
              </a:spcBef>
            </a:pPr>
            <a:r>
              <a:rPr lang="fr-FR" sz="1800" b="1" dirty="0">
                <a:solidFill>
                  <a:srgbClr val="000000"/>
                </a:solidFill>
                <a:latin typeface="Courier New" pitchFamily="49" charset="0"/>
              </a:rPr>
              <a:t>       30      1250</a:t>
            </a:r>
          </a:p>
          <a:p>
            <a:pPr algn="l">
              <a:lnSpc>
                <a:spcPct val="90000"/>
              </a:lnSpc>
              <a:spcBef>
                <a:spcPct val="0"/>
              </a:spcBef>
            </a:pPr>
            <a:endParaRPr lang="fr-FR" sz="1800" dirty="0">
              <a:solidFill>
                <a:srgbClr val="000000"/>
              </a:solidFill>
              <a:latin typeface="Courier New" pitchFamily="49" charset="0"/>
            </a:endParaRPr>
          </a:p>
          <a:p>
            <a:pPr algn="l">
              <a:lnSpc>
                <a:spcPct val="100000"/>
              </a:lnSpc>
              <a:spcBef>
                <a:spcPct val="0"/>
              </a:spcBef>
            </a:pPr>
            <a:endParaRPr lang="fr-FR" sz="1800" dirty="0">
              <a:solidFill>
                <a:srgbClr val="000000"/>
              </a:solidFill>
              <a:latin typeface="Courier New" pitchFamily="49" charset="0"/>
            </a:endParaRPr>
          </a:p>
        </p:txBody>
      </p:sp>
      <p:sp>
        <p:nvSpPr>
          <p:cNvPr id="27672" name="Rectangle 24"/>
          <p:cNvSpPr>
            <a:spLocks noChangeArrowheads="1"/>
          </p:cNvSpPr>
          <p:nvPr/>
        </p:nvSpPr>
        <p:spPr bwMode="auto">
          <a:xfrm>
            <a:off x="5719763" y="3032125"/>
            <a:ext cx="2805255" cy="1824218"/>
          </a:xfrm>
          <a:prstGeom prst="rect">
            <a:avLst/>
          </a:prstGeom>
          <a:noFill/>
          <a:ln w="9525">
            <a:noFill/>
            <a:miter lim="800000"/>
            <a:headEnd/>
            <a:tailEnd/>
          </a:ln>
          <a:effectLst/>
        </p:spPr>
        <p:txBody>
          <a:bodyPr wrap="none" lIns="92075" tIns="46038" rIns="92075" bIns="46038">
            <a:spAutoFit/>
          </a:bodyPr>
          <a:lstStyle/>
          <a:p>
            <a:pPr algn="l">
              <a:lnSpc>
                <a:spcPct val="125000"/>
              </a:lnSpc>
              <a:spcBef>
                <a:spcPct val="0"/>
              </a:spcBef>
            </a:pPr>
            <a:r>
              <a:rPr lang="fr-FR" sz="1800" b="1" dirty="0">
                <a:solidFill>
                  <a:srgbClr val="000000"/>
                </a:solidFill>
                <a:latin typeface="Courier New" pitchFamily="49" charset="0"/>
              </a:rPr>
              <a:t>   </a:t>
            </a:r>
            <a:r>
              <a:rPr lang="fr-FR" sz="1400" b="1" dirty="0" err="1" smtClean="0">
                <a:solidFill>
                  <a:srgbClr val="000000"/>
                </a:solidFill>
                <a:latin typeface="+mj-lt"/>
              </a:rPr>
              <a:t>NumEmp</a:t>
            </a:r>
            <a:r>
              <a:rPr lang="fr-FR" sz="1800" b="1" dirty="0" smtClean="0">
                <a:solidFill>
                  <a:srgbClr val="000000"/>
                </a:solidFill>
                <a:latin typeface="Courier New" pitchFamily="49" charset="0"/>
              </a:rPr>
              <a:t>  </a:t>
            </a:r>
            <a:r>
              <a:rPr lang="fr-FR" sz="1400" b="1" dirty="0" smtClean="0">
                <a:solidFill>
                  <a:srgbClr val="000000"/>
                </a:solidFill>
                <a:latin typeface="+mj-lt"/>
              </a:rPr>
              <a:t>AVG(Salaire</a:t>
            </a:r>
            <a:r>
              <a:rPr lang="fr-FR" sz="1400" b="1" dirty="0" smtClean="0">
                <a:solidFill>
                  <a:srgbClr val="000000"/>
                </a:solidFill>
                <a:latin typeface="Courier New" pitchFamily="49" charset="0"/>
              </a:rPr>
              <a:t>)</a:t>
            </a:r>
            <a:endParaRPr lang="fr-FR" sz="1400" b="1" dirty="0">
              <a:solidFill>
                <a:srgbClr val="000000"/>
              </a:solidFill>
              <a:latin typeface="Courier New" pitchFamily="49" charset="0"/>
            </a:endParaRPr>
          </a:p>
          <a:p>
            <a:pPr algn="l">
              <a:lnSpc>
                <a:spcPct val="125000"/>
              </a:lnSpc>
              <a:spcBef>
                <a:spcPct val="0"/>
              </a:spcBef>
            </a:pPr>
            <a:r>
              <a:rPr lang="fr-FR" sz="1800" b="1" dirty="0">
                <a:solidFill>
                  <a:srgbClr val="000000"/>
                </a:solidFill>
                <a:latin typeface="Courier New" pitchFamily="49" charset="0"/>
              </a:rPr>
              <a:t>  ------- ---------</a:t>
            </a:r>
          </a:p>
          <a:p>
            <a:pPr algn="l">
              <a:lnSpc>
                <a:spcPct val="125000"/>
              </a:lnSpc>
              <a:spcBef>
                <a:spcPct val="0"/>
              </a:spcBef>
            </a:pPr>
            <a:r>
              <a:rPr lang="fr-FR" sz="1800" b="1" dirty="0">
                <a:solidFill>
                  <a:srgbClr val="000000"/>
                </a:solidFill>
                <a:latin typeface="Courier New" pitchFamily="49" charset="0"/>
              </a:rPr>
              <a:t>       10 2916.6667</a:t>
            </a:r>
          </a:p>
          <a:p>
            <a:pPr algn="l">
              <a:lnSpc>
                <a:spcPct val="125000"/>
              </a:lnSpc>
              <a:spcBef>
                <a:spcPct val="0"/>
              </a:spcBef>
            </a:pPr>
            <a:r>
              <a:rPr lang="fr-FR" sz="1800" b="1" dirty="0">
                <a:solidFill>
                  <a:srgbClr val="000000"/>
                </a:solidFill>
                <a:latin typeface="Courier New" pitchFamily="49" charset="0"/>
              </a:rPr>
              <a:t>       20      2175</a:t>
            </a:r>
          </a:p>
          <a:p>
            <a:pPr algn="l">
              <a:lnSpc>
                <a:spcPct val="125000"/>
              </a:lnSpc>
              <a:spcBef>
                <a:spcPct val="0"/>
              </a:spcBef>
            </a:pPr>
            <a:r>
              <a:rPr lang="fr-FR" sz="1800" b="1" dirty="0">
                <a:solidFill>
                  <a:srgbClr val="000000"/>
                </a:solidFill>
                <a:latin typeface="Courier New" pitchFamily="49" charset="0"/>
              </a:rPr>
              <a:t>       30 1566.6667</a:t>
            </a:r>
          </a:p>
        </p:txBody>
      </p:sp>
      <p:sp>
        <p:nvSpPr>
          <p:cNvPr id="26" name="Titre 2"/>
          <p:cNvSpPr>
            <a:spLocks noGrp="1"/>
          </p:cNvSpPr>
          <p:nvPr>
            <p:ph type="title"/>
          </p:nvPr>
        </p:nvSpPr>
        <p:spPr>
          <a:xfrm>
            <a:off x="428596" y="214290"/>
            <a:ext cx="8229600" cy="857256"/>
          </a:xfrm>
        </p:spPr>
        <p:txBody>
          <a:bodyPr>
            <a:normAutofit/>
          </a:bodyPr>
          <a:lstStyle/>
          <a:p>
            <a:pPr algn="just"/>
            <a:r>
              <a:rPr lang="fr-FR" sz="3600" dirty="0" smtClean="0"/>
              <a:t>Création de groupe de données</a:t>
            </a:r>
            <a:endParaRPr lang="fr-FR" sz="3600" dirty="0">
              <a:solidFill>
                <a:srgbClr val="FF0000"/>
              </a:solidFil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ox(in)">
                                      <p:cBhvr>
                                        <p:cTn id="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fontScale="90000"/>
          </a:bodyPr>
          <a:lstStyle/>
          <a:p>
            <a:pPr algn="ctr"/>
            <a:r>
              <a:rPr lang="fr-FR" sz="3600" dirty="0" smtClean="0"/>
              <a:t>Création de groupe de données :  clause </a:t>
            </a:r>
            <a:r>
              <a:rPr lang="fr-FR" sz="3600" dirty="0" smtClean="0">
                <a:solidFill>
                  <a:srgbClr val="FF0000"/>
                </a:solidFill>
              </a:rPr>
              <a:t>GROUP BY</a:t>
            </a:r>
            <a:endParaRPr lang="fr-FR" sz="3600" dirty="0">
              <a:solidFill>
                <a:srgbClr val="FF0000"/>
              </a:solidFill>
            </a:endParaRPr>
          </a:p>
        </p:txBody>
      </p:sp>
      <p:sp>
        <p:nvSpPr>
          <p:cNvPr id="79" name="Rectangle 5"/>
          <p:cNvSpPr>
            <a:spLocks noChangeArrowheads="1"/>
          </p:cNvSpPr>
          <p:nvPr/>
        </p:nvSpPr>
        <p:spPr bwMode="blackWhite">
          <a:xfrm>
            <a:off x="1000100" y="1643050"/>
            <a:ext cx="7194550" cy="2143140"/>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682625" algn="l"/>
                <a:tab pos="1833563" algn="l"/>
              </a:tabLst>
            </a:pP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column</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group_function</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i="1" dirty="0">
                <a:solidFill>
                  <a:srgbClr val="000000"/>
                </a:solidFill>
                <a:latin typeface="Courier New" pitchFamily="49" charset="0"/>
              </a:rPr>
              <a:t>table</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a:t>
            </a: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i="1" dirty="0">
                <a:solidFill>
                  <a:srgbClr val="000000"/>
                </a:solidFill>
                <a:latin typeface="Courier New" pitchFamily="49" charset="0"/>
              </a:rPr>
              <a:t>condition</a:t>
            </a:r>
            <a:r>
              <a:rPr lang="fr-FR" sz="2000" b="1" dirty="0">
                <a:solidFill>
                  <a:srgbClr val="000000"/>
                </a:solidFill>
                <a:latin typeface="Courier New" pitchFamily="49" charset="0"/>
              </a:rPr>
              <a:t>]</a:t>
            </a:r>
          </a:p>
          <a:p>
            <a:pPr algn="l">
              <a:lnSpc>
                <a:spcPct val="150000"/>
              </a:lnSpc>
              <a:spcBef>
                <a:spcPct val="0"/>
              </a:spcBef>
              <a:tabLst>
                <a:tab pos="682625" algn="l"/>
                <a:tab pos="1833563" algn="l"/>
              </a:tabLst>
            </a:pPr>
            <a:r>
              <a:rPr lang="fr-FR" sz="2000" b="1" dirty="0">
                <a:solidFill>
                  <a:srgbClr val="000000"/>
                </a:solidFill>
                <a:latin typeface="Courier New" pitchFamily="49" charset="0"/>
              </a:rPr>
              <a:t>[</a:t>
            </a:r>
            <a:r>
              <a:rPr lang="fr-FR" sz="2000" b="1" dirty="0">
                <a:solidFill>
                  <a:srgbClr val="FF0000"/>
                </a:solidFill>
                <a:latin typeface="Courier New" pitchFamily="49" charset="0"/>
              </a:rPr>
              <a:t>GROUP BY</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group_by_expression</a:t>
            </a:r>
            <a:r>
              <a:rPr lang="fr-FR" sz="2000" b="1" dirty="0">
                <a:solidFill>
                  <a:srgbClr val="000000"/>
                </a:solidFill>
                <a:latin typeface="Courier New" pitchFamily="49" charset="0"/>
              </a:rPr>
              <a:t>]</a:t>
            </a:r>
            <a:endParaRPr lang="fr-FR" sz="2000" b="1" i="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a:t>
            </a:r>
            <a:r>
              <a:rPr lang="fr-FR" sz="2000" b="1" dirty="0">
                <a:solidFill>
                  <a:srgbClr val="FF0000"/>
                </a:solidFill>
                <a:latin typeface="Courier New" pitchFamily="49" charset="0"/>
              </a:rPr>
              <a:t>ORDER BY</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column</a:t>
            </a:r>
            <a:r>
              <a:rPr lang="fr-FR" sz="2000" b="1" dirty="0">
                <a:solidFill>
                  <a:srgbClr val="000000"/>
                </a:solidFill>
                <a:latin typeface="Courier New" pitchFamily="49" charset="0"/>
              </a:rPr>
              <a:t>];</a:t>
            </a:r>
          </a:p>
        </p:txBody>
      </p:sp>
      <p:sp>
        <p:nvSpPr>
          <p:cNvPr id="80" name="Rectangle 6"/>
          <p:cNvSpPr txBox="1">
            <a:spLocks noChangeArrowheads="1"/>
          </p:cNvSpPr>
          <p:nvPr/>
        </p:nvSpPr>
        <p:spPr>
          <a:xfrm>
            <a:off x="785786" y="4214818"/>
            <a:ext cx="8001056" cy="1285884"/>
          </a:xfrm>
          <a:prstGeom prst="rect">
            <a:avLst/>
          </a:prstGeom>
          <a:noFill/>
          <a:ln/>
        </p:spPr>
        <p:txBody>
          <a:bodyPr vert="horz">
            <a:normAutofit fontScale="92500" lnSpcReduction="10000"/>
          </a:bodyPr>
          <a:lstStyle/>
          <a:p>
            <a:pPr marL="365760" marR="0" lvl="0" indent="-256032" algn="just" defTabSz="914400" rtl="0" eaLnBrk="1" fontAlgn="auto" latinLnBrk="0" hangingPunct="1">
              <a:lnSpc>
                <a:spcPct val="160000"/>
              </a:lnSpc>
              <a:spcBef>
                <a:spcPts val="400"/>
              </a:spcBef>
              <a:spcAft>
                <a:spcPts val="0"/>
              </a:spcAft>
              <a:buClr>
                <a:schemeClr val="accent1"/>
              </a:buClr>
              <a:buSzPct val="68000"/>
              <a:buFont typeface="Wingdings 3"/>
              <a:buChar char=""/>
              <a:tabLst/>
              <a:defRPr/>
            </a:pPr>
            <a:r>
              <a:rPr kumimoji="0" lang="fr-FR" sz="2700" b="0" i="0" u="none" strike="noStrike" kern="1200" cap="none" spc="0" normalizeH="0" baseline="0" noProof="0" dirty="0" smtClean="0">
                <a:ln>
                  <a:noFill/>
                </a:ln>
                <a:solidFill>
                  <a:schemeClr val="tx1"/>
                </a:solidFill>
                <a:effectLst/>
                <a:uLnTx/>
                <a:uFillTx/>
                <a:latin typeface="+mn-lt"/>
                <a:ea typeface="+mn-ea"/>
                <a:cs typeface="+mn-cs"/>
              </a:rPr>
              <a:t>Divisez une table en groupes de lignes avec la clause </a:t>
            </a:r>
            <a:r>
              <a:rPr kumimoji="0" lang="fr-FR" sz="2700" b="0" i="0" u="none" strike="noStrike" kern="1200" cap="none" spc="0" normalizeH="0" baseline="0" noProof="0" dirty="0" smtClean="0">
                <a:ln>
                  <a:noFill/>
                </a:ln>
                <a:solidFill>
                  <a:srgbClr val="FF0000"/>
                </a:solidFill>
                <a:effectLst/>
                <a:uLnTx/>
                <a:uFillTx/>
                <a:latin typeface="+mn-lt"/>
                <a:ea typeface="+mn-ea"/>
                <a:cs typeface="+mn-cs"/>
              </a:rPr>
              <a:t>GROUP BY</a:t>
            </a:r>
            <a:r>
              <a:rPr kumimoji="0" lang="fr-FR" sz="2700" b="0" i="0" u="none" strike="noStrike" kern="1200" cap="none" spc="0" normalizeH="0" baseline="0" noProof="0" dirty="0" smtClean="0">
                <a:ln>
                  <a:noFill/>
                </a:ln>
                <a:solidFill>
                  <a:schemeClr val="tx1"/>
                </a:solidFill>
                <a:effectLst/>
                <a:uLnTx/>
                <a:uFillTx/>
                <a:latin typeface="+mn-lt"/>
                <a:ea typeface="+mn-ea"/>
                <a:cs typeface="+mn-cs"/>
              </a:rPr>
              <a:t>.</a:t>
            </a:r>
            <a:endParaRPr kumimoji="0" lang="fr-FR" sz="27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9"/>
                                        </p:tgtEl>
                                        <p:attrNameLst>
                                          <p:attrName>style.visibility</p:attrName>
                                        </p:attrNameLst>
                                      </p:cBhvr>
                                      <p:to>
                                        <p:strVal val="visible"/>
                                      </p:to>
                                    </p:set>
                                    <p:animEffect transition="in" filter="checkerboard(across)">
                                      <p:cBhvr>
                                        <p:cTn id="12" dur="500"/>
                                        <p:tgtEl>
                                          <p:spTgt spid="7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0"/>
                                        </p:tgtEl>
                                        <p:attrNameLst>
                                          <p:attrName>style.visibility</p:attrName>
                                        </p:attrNameLst>
                                      </p:cBhvr>
                                      <p:to>
                                        <p:strVal val="visible"/>
                                      </p:to>
                                    </p:set>
                                    <p:animEffect transition="in" filter="box(in)">
                                      <p:cBhvr>
                                        <p:cTn id="17" dur="500"/>
                                        <p:tgtEl>
                                          <p:spTgt spid="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9" grpId="0" animBg="1"/>
      <p:bldP spid="80"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ctr"/>
            <a:r>
              <a:rPr lang="fr-FR" sz="3600" dirty="0" smtClean="0"/>
              <a:t>Utilisation de la clause </a:t>
            </a:r>
            <a:r>
              <a:rPr lang="fr-FR" sz="3600" dirty="0" smtClean="0">
                <a:solidFill>
                  <a:srgbClr val="FF0000"/>
                </a:solidFill>
              </a:rPr>
              <a:t>GROUP BY</a:t>
            </a:r>
            <a:endParaRPr lang="fr-FR" sz="3600" dirty="0">
              <a:solidFill>
                <a:srgbClr val="FF0000"/>
              </a:solidFill>
            </a:endParaRPr>
          </a:p>
        </p:txBody>
      </p:sp>
      <p:sp>
        <p:nvSpPr>
          <p:cNvPr id="80" name="Rectangle 6"/>
          <p:cNvSpPr txBox="1">
            <a:spLocks noChangeArrowheads="1"/>
          </p:cNvSpPr>
          <p:nvPr/>
        </p:nvSpPr>
        <p:spPr>
          <a:xfrm>
            <a:off x="500034" y="1214422"/>
            <a:ext cx="8001056" cy="1571636"/>
          </a:xfrm>
          <a:prstGeom prst="rect">
            <a:avLst/>
          </a:prstGeom>
          <a:noFill/>
          <a:ln/>
        </p:spPr>
        <p:txBody>
          <a:bodyPr vert="horz">
            <a:noAutofit/>
          </a:bodyPr>
          <a:lstStyle/>
          <a:p>
            <a:pPr marL="365760" indent="-256032" algn="just">
              <a:lnSpc>
                <a:spcPct val="160000"/>
              </a:lnSpc>
              <a:spcBef>
                <a:spcPts val="400"/>
              </a:spcBef>
              <a:buClr>
                <a:schemeClr val="accent1"/>
              </a:buClr>
              <a:buSzPct val="68000"/>
              <a:buFont typeface="Wingdings 3"/>
              <a:buChar char=""/>
            </a:pPr>
            <a:r>
              <a:rPr lang="fr-FR" sz="2000" b="1" dirty="0" smtClean="0"/>
              <a:t>La clause </a:t>
            </a:r>
            <a:r>
              <a:rPr lang="fr-FR" sz="2000" b="1" dirty="0" smtClean="0">
                <a:solidFill>
                  <a:srgbClr val="FF0000"/>
                </a:solidFill>
              </a:rPr>
              <a:t>GROUP BY </a:t>
            </a:r>
            <a:r>
              <a:rPr lang="fr-FR" sz="2000" b="1" dirty="0" smtClean="0"/>
              <a:t>doit inclure toutes les colonnes de la liste </a:t>
            </a:r>
            <a:r>
              <a:rPr lang="fr-FR" sz="2000" b="1" dirty="0" smtClean="0">
                <a:solidFill>
                  <a:srgbClr val="FF0000"/>
                </a:solidFill>
              </a:rPr>
              <a:t>SELECT</a:t>
            </a:r>
            <a:r>
              <a:rPr lang="fr-FR" sz="2000" b="1" dirty="0" smtClean="0"/>
              <a:t> qui ne figurent pas dans des fonctions de groupe</a:t>
            </a:r>
            <a:r>
              <a:rPr kumimoji="0" lang="fr-FR" sz="2000" b="1" i="0" u="none" strike="noStrike" kern="1200" cap="none" spc="0" normalizeH="0" baseline="0" noProof="0" dirty="0" smtClean="0">
                <a:ln>
                  <a:noFill/>
                </a:ln>
                <a:solidFill>
                  <a:schemeClr val="tx1"/>
                </a:solidFill>
                <a:effectLst/>
                <a:uLnTx/>
                <a:uFillTx/>
                <a:latin typeface="+mn-lt"/>
                <a:ea typeface="+mn-ea"/>
                <a:cs typeface="+mn-cs"/>
              </a:rPr>
              <a:t>.</a:t>
            </a:r>
            <a:endParaRPr kumimoji="0" lang="fr-FR" sz="2000" b="1"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13"/>
          <p:cNvSpPr>
            <a:spLocks noChangeArrowheads="1"/>
          </p:cNvSpPr>
          <p:nvPr/>
        </p:nvSpPr>
        <p:spPr bwMode="blackWhite">
          <a:xfrm>
            <a:off x="1000100" y="3143248"/>
            <a:ext cx="7315200" cy="1500198"/>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682625" algn="l"/>
                <a:tab pos="1833563"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AVG(salaire)</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GROUP BY </a:t>
            </a:r>
            <a:r>
              <a:rPr lang="fr-FR" sz="2000" b="1" dirty="0" err="1" smtClean="0">
                <a:latin typeface="Courier New" pitchFamily="49" charset="0"/>
              </a:rPr>
              <a:t>NumServ</a:t>
            </a:r>
            <a:r>
              <a:rPr lang="fr-FR" sz="2000" b="1" dirty="0" smtClean="0">
                <a:solidFill>
                  <a:srgbClr val="000000"/>
                </a:solidFill>
                <a:latin typeface="Courier New" pitchFamily="49" charset="0"/>
              </a:rPr>
              <a:t>;</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80"/>
                                        </p:tgtEl>
                                        <p:attrNameLst>
                                          <p:attrName>style.visibility</p:attrName>
                                        </p:attrNameLst>
                                      </p:cBhvr>
                                      <p:to>
                                        <p:strVal val="visible"/>
                                      </p:to>
                                    </p:set>
                                    <p:anim to="" calcmode="lin" valueType="num">
                                      <p:cBhvr>
                                        <p:cTn id="12" dur="1" fill="hold"/>
                                        <p:tgtEl>
                                          <p:spTgt spid="80"/>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to="" calcmode="lin" valueType="num">
                                      <p:cBhvr>
                                        <p:cTn id="17"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0" grpId="0" animBg="1"/>
      <p:bldP spid="5"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blackWhite">
          <a:xfrm>
            <a:off x="5461000" y="2425700"/>
            <a:ext cx="3263900" cy="308927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p:txBody>
      </p:sp>
      <p:sp>
        <p:nvSpPr>
          <p:cNvPr id="35843" name="Rectangle 3"/>
          <p:cNvSpPr>
            <a:spLocks noGrp="1" noChangeArrowheads="1"/>
          </p:cNvSpPr>
          <p:nvPr>
            <p:ph type="title"/>
          </p:nvPr>
        </p:nvSpPr>
        <p:spPr>
          <a:noFill/>
          <a:ln/>
        </p:spPr>
        <p:txBody>
          <a:bodyPr>
            <a:noAutofit/>
          </a:bodyPr>
          <a:lstStyle/>
          <a:p>
            <a:pPr algn="ctr"/>
            <a:r>
              <a:rPr lang="fr-FR" sz="3600" dirty="0"/>
              <a:t>Regroupement sur Plusieurs Colonnes</a:t>
            </a:r>
          </a:p>
        </p:txBody>
      </p:sp>
      <p:sp>
        <p:nvSpPr>
          <p:cNvPr id="35844" name="Rectangle 4"/>
          <p:cNvSpPr>
            <a:spLocks noChangeArrowheads="1"/>
          </p:cNvSpPr>
          <p:nvPr/>
        </p:nvSpPr>
        <p:spPr bwMode="blackWhite">
          <a:xfrm>
            <a:off x="473075" y="1789113"/>
            <a:ext cx="3241675" cy="4327525"/>
          </a:xfrm>
          <a:prstGeom prst="rect">
            <a:avLst/>
          </a:prstGeom>
          <a:solidFill>
            <a:srgbClr val="FFCC99"/>
          </a:solidFill>
          <a:ln w="25400">
            <a:solidFill>
              <a:srgbClr val="000000"/>
            </a:solidFill>
            <a:miter lim="800000"/>
            <a:headEnd/>
            <a:tailEnd/>
          </a:ln>
          <a:effectLst>
            <a:outerShdw dist="107763" dir="2700000" algn="ctr" rotWithShape="0">
              <a:srgbClr val="000000"/>
            </a:outerShdw>
          </a:effectLst>
        </p:spPr>
        <p:txBody>
          <a:bodyPr lIns="92075" tIns="46038" rIns="92075" bIns="46038">
            <a:spAutoFit/>
          </a:bodyPr>
          <a:lstStyle/>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a:p>
            <a:pPr algn="l">
              <a:lnSpc>
                <a:spcPct val="90000"/>
              </a:lnSpc>
              <a:spcBef>
                <a:spcPct val="0"/>
              </a:spcBef>
              <a:tabLst>
                <a:tab pos="914400" algn="l"/>
                <a:tab pos="1885950" algn="l"/>
                <a:tab pos="2457450" algn="l"/>
              </a:tabLst>
            </a:pPr>
            <a:endParaRPr lang="fr-FR" sz="1800">
              <a:solidFill>
                <a:srgbClr val="000000"/>
              </a:solidFill>
              <a:latin typeface="Courier New" pitchFamily="49" charset="0"/>
            </a:endParaRPr>
          </a:p>
        </p:txBody>
      </p:sp>
      <p:sp>
        <p:nvSpPr>
          <p:cNvPr id="35845" name="Rectangle 5"/>
          <p:cNvSpPr>
            <a:spLocks noChangeArrowheads="1"/>
          </p:cNvSpPr>
          <p:nvPr/>
        </p:nvSpPr>
        <p:spPr bwMode="auto">
          <a:xfrm>
            <a:off x="379413" y="1422400"/>
            <a:ext cx="1314462" cy="369974"/>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pPr>
            <a:r>
              <a:rPr lang="fr-FR" sz="1800" b="1" dirty="0" smtClean="0">
                <a:solidFill>
                  <a:schemeClr val="tx1"/>
                </a:solidFill>
                <a:effectLst>
                  <a:outerShdw blurRad="38100" dist="38100" dir="2700000" algn="tl">
                    <a:srgbClr val="000000"/>
                  </a:outerShdw>
                </a:effectLst>
                <a:latin typeface="Arial" pitchFamily="34" charset="0"/>
              </a:rPr>
              <a:t>EMPLOYE</a:t>
            </a:r>
            <a:endParaRPr lang="fr-FR" sz="1800" b="1" dirty="0">
              <a:solidFill>
                <a:schemeClr val="tx1"/>
              </a:solidFill>
              <a:effectLst>
                <a:outerShdw blurRad="38100" dist="38100" dir="2700000" algn="tl">
                  <a:srgbClr val="000000"/>
                </a:outerShdw>
              </a:effectLst>
              <a:latin typeface="Arial" pitchFamily="34" charset="0"/>
            </a:endParaRPr>
          </a:p>
        </p:txBody>
      </p:sp>
      <p:sp>
        <p:nvSpPr>
          <p:cNvPr id="35846" name="Freeform 6"/>
          <p:cNvSpPr>
            <a:spLocks/>
          </p:cNvSpPr>
          <p:nvPr/>
        </p:nvSpPr>
        <p:spPr bwMode="auto">
          <a:xfrm>
            <a:off x="3719513" y="1801813"/>
            <a:ext cx="1730375" cy="4321175"/>
          </a:xfrm>
          <a:custGeom>
            <a:avLst/>
            <a:gdLst/>
            <a:ahLst/>
            <a:cxnLst>
              <a:cxn ang="0">
                <a:pos x="0" y="2721"/>
              </a:cxn>
              <a:cxn ang="0">
                <a:pos x="0" y="0"/>
              </a:cxn>
              <a:cxn ang="0">
                <a:pos x="1089" y="401"/>
              </a:cxn>
              <a:cxn ang="0">
                <a:pos x="1089" y="2336"/>
              </a:cxn>
              <a:cxn ang="0">
                <a:pos x="0" y="2721"/>
              </a:cxn>
            </a:cxnLst>
            <a:rect l="0" t="0" r="r" b="b"/>
            <a:pathLst>
              <a:path w="1090" h="2722">
                <a:moveTo>
                  <a:pt x="0" y="2721"/>
                </a:moveTo>
                <a:lnTo>
                  <a:pt x="0" y="0"/>
                </a:lnTo>
                <a:lnTo>
                  <a:pt x="1089" y="401"/>
                </a:lnTo>
                <a:lnTo>
                  <a:pt x="1089" y="2336"/>
                </a:lnTo>
                <a:lnTo>
                  <a:pt x="0" y="2721"/>
                </a:lnTo>
              </a:path>
            </a:pathLst>
          </a:custGeom>
          <a:solidFill>
            <a:srgbClr val="FFCC99">
              <a:alpha val="50000"/>
            </a:srgbClr>
          </a:solidFill>
          <a:ln w="9525" cap="rnd">
            <a:noFill/>
            <a:round/>
            <a:headEnd/>
            <a:tailEnd/>
          </a:ln>
          <a:effectLst/>
        </p:spPr>
        <p:txBody>
          <a:bodyPr/>
          <a:lstStyle/>
          <a:p>
            <a:endParaRPr lang="fr-FR"/>
          </a:p>
        </p:txBody>
      </p:sp>
      <p:sp>
        <p:nvSpPr>
          <p:cNvPr id="35847" name="Rectangle 7"/>
          <p:cNvSpPr>
            <a:spLocks noChangeArrowheads="1"/>
          </p:cNvSpPr>
          <p:nvPr/>
        </p:nvSpPr>
        <p:spPr bwMode="auto">
          <a:xfrm>
            <a:off x="3543300" y="3165475"/>
            <a:ext cx="2057400" cy="2062745"/>
          </a:xfrm>
          <a:prstGeom prst="rect">
            <a:avLst/>
          </a:prstGeom>
          <a:noFill/>
          <a:ln w="9525">
            <a:noFill/>
            <a:miter lim="800000"/>
            <a:headEnd/>
            <a:tailEnd/>
          </a:ln>
          <a:effectLst/>
        </p:spPr>
        <p:txBody>
          <a:bodyPr lIns="92075" tIns="46038" rIns="92075" bIns="46038">
            <a:spAutoFit/>
          </a:bodyPr>
          <a:lstStyle/>
          <a:p>
            <a:pPr algn="ctr">
              <a:lnSpc>
                <a:spcPct val="100000"/>
              </a:lnSpc>
              <a:spcBef>
                <a:spcPct val="0"/>
              </a:spcBef>
            </a:pPr>
            <a:r>
              <a:rPr lang="fr-FR" sz="1600" b="1" dirty="0">
                <a:latin typeface="Arial" pitchFamily="34" charset="0"/>
              </a:rPr>
              <a:t>'"somme des salaires</a:t>
            </a:r>
          </a:p>
          <a:p>
            <a:pPr algn="ctr">
              <a:lnSpc>
                <a:spcPct val="100000"/>
              </a:lnSpc>
              <a:spcBef>
                <a:spcPct val="0"/>
              </a:spcBef>
            </a:pPr>
            <a:r>
              <a:rPr lang="fr-FR" sz="1600" b="1" dirty="0">
                <a:latin typeface="Arial" pitchFamily="34" charset="0"/>
              </a:rPr>
              <a:t> de la table </a:t>
            </a:r>
            <a:r>
              <a:rPr lang="fr-FR" sz="1600" b="1" dirty="0" smtClean="0">
                <a:latin typeface="Arial" pitchFamily="34" charset="0"/>
              </a:rPr>
              <a:t>EMPLOYE</a:t>
            </a:r>
            <a:endParaRPr lang="fr-FR" sz="1600" b="1" dirty="0">
              <a:latin typeface="Arial" pitchFamily="34" charset="0"/>
            </a:endParaRPr>
          </a:p>
          <a:p>
            <a:pPr algn="ctr">
              <a:lnSpc>
                <a:spcPct val="100000"/>
              </a:lnSpc>
              <a:spcBef>
                <a:spcPct val="0"/>
              </a:spcBef>
            </a:pPr>
            <a:r>
              <a:rPr lang="fr-FR" sz="1600" b="1" dirty="0">
                <a:latin typeface="Arial" pitchFamily="34" charset="0"/>
              </a:rPr>
              <a:t> pour chaque poste, </a:t>
            </a:r>
          </a:p>
          <a:p>
            <a:pPr algn="ctr">
              <a:lnSpc>
                <a:spcPct val="100000"/>
              </a:lnSpc>
              <a:spcBef>
                <a:spcPct val="0"/>
              </a:spcBef>
            </a:pPr>
            <a:r>
              <a:rPr lang="fr-FR" sz="1600" b="1" dirty="0">
                <a:latin typeface="Arial" pitchFamily="34" charset="0"/>
              </a:rPr>
              <a:t>regroupés par </a:t>
            </a:r>
          </a:p>
          <a:p>
            <a:pPr algn="ctr">
              <a:lnSpc>
                <a:spcPct val="100000"/>
              </a:lnSpc>
              <a:spcBef>
                <a:spcPct val="0"/>
              </a:spcBef>
            </a:pPr>
            <a:r>
              <a:rPr lang="fr-FR" sz="1600" b="1" dirty="0" smtClean="0">
                <a:latin typeface="Arial" pitchFamily="34" charset="0"/>
              </a:rPr>
              <a:t>service"</a:t>
            </a:r>
            <a:endParaRPr lang="fr-FR" sz="1600" b="1" dirty="0">
              <a:latin typeface="Arial" pitchFamily="34" charset="0"/>
            </a:endParaRPr>
          </a:p>
        </p:txBody>
      </p:sp>
      <p:grpSp>
        <p:nvGrpSpPr>
          <p:cNvPr id="2" name="Group 10"/>
          <p:cNvGrpSpPr>
            <a:grpSpLocks/>
          </p:cNvGrpSpPr>
          <p:nvPr/>
        </p:nvGrpSpPr>
        <p:grpSpPr bwMode="auto">
          <a:xfrm>
            <a:off x="531813" y="2360613"/>
            <a:ext cx="8140700" cy="1411287"/>
            <a:chOff x="335" y="1487"/>
            <a:chExt cx="5128" cy="889"/>
          </a:xfrm>
        </p:grpSpPr>
        <p:sp>
          <p:nvSpPr>
            <p:cNvPr id="35848" name="Rectangle 8"/>
            <p:cNvSpPr>
              <a:spLocks noChangeArrowheads="1"/>
            </p:cNvSpPr>
            <p:nvPr/>
          </p:nvSpPr>
          <p:spPr bwMode="ltGray">
            <a:xfrm>
              <a:off x="335" y="1487"/>
              <a:ext cx="1965" cy="489"/>
            </a:xfrm>
            <a:prstGeom prst="rect">
              <a:avLst/>
            </a:prstGeom>
            <a:solidFill>
              <a:srgbClr val="FF5050">
                <a:alpha val="50000"/>
              </a:srgbClr>
            </a:solidFill>
            <a:ln w="9525">
              <a:noFill/>
              <a:miter lim="800000"/>
              <a:headEnd/>
              <a:tailEnd/>
            </a:ln>
            <a:effectLst/>
          </p:spPr>
          <p:txBody>
            <a:bodyPr wrap="none" anchor="ctr"/>
            <a:lstStyle/>
            <a:p>
              <a:endParaRPr lang="fr-FR"/>
            </a:p>
          </p:txBody>
        </p:sp>
        <p:sp>
          <p:nvSpPr>
            <p:cNvPr id="35849" name="Rectangle 9"/>
            <p:cNvSpPr>
              <a:spLocks noChangeArrowheads="1"/>
            </p:cNvSpPr>
            <p:nvPr/>
          </p:nvSpPr>
          <p:spPr bwMode="ltGray">
            <a:xfrm>
              <a:off x="3531" y="1896"/>
              <a:ext cx="1932" cy="480"/>
            </a:xfrm>
            <a:prstGeom prst="rect">
              <a:avLst/>
            </a:prstGeom>
            <a:solidFill>
              <a:srgbClr val="FF5050">
                <a:alpha val="50000"/>
              </a:srgbClr>
            </a:solidFill>
            <a:ln w="9525">
              <a:noFill/>
              <a:miter lim="800000"/>
              <a:headEnd/>
              <a:tailEnd/>
            </a:ln>
            <a:effectLst/>
          </p:spPr>
          <p:txBody>
            <a:bodyPr wrap="none" anchor="ctr"/>
            <a:lstStyle/>
            <a:p>
              <a:endParaRPr lang="fr-FR"/>
            </a:p>
          </p:txBody>
        </p:sp>
      </p:grpSp>
      <p:grpSp>
        <p:nvGrpSpPr>
          <p:cNvPr id="3" name="Group 13"/>
          <p:cNvGrpSpPr>
            <a:grpSpLocks/>
          </p:cNvGrpSpPr>
          <p:nvPr/>
        </p:nvGrpSpPr>
        <p:grpSpPr bwMode="auto">
          <a:xfrm>
            <a:off x="531813" y="3143250"/>
            <a:ext cx="8140700" cy="1462088"/>
            <a:chOff x="335" y="1980"/>
            <a:chExt cx="5128" cy="921"/>
          </a:xfrm>
        </p:grpSpPr>
        <p:sp>
          <p:nvSpPr>
            <p:cNvPr id="35851" name="Rectangle 11"/>
            <p:cNvSpPr>
              <a:spLocks noChangeArrowheads="1"/>
            </p:cNvSpPr>
            <p:nvPr/>
          </p:nvSpPr>
          <p:spPr bwMode="ltGray">
            <a:xfrm>
              <a:off x="3531" y="2380"/>
              <a:ext cx="1932" cy="521"/>
            </a:xfrm>
            <a:prstGeom prst="rect">
              <a:avLst/>
            </a:prstGeom>
            <a:solidFill>
              <a:srgbClr val="009900">
                <a:alpha val="50000"/>
              </a:srgbClr>
            </a:solidFill>
            <a:ln w="9525">
              <a:noFill/>
              <a:miter lim="800000"/>
              <a:headEnd/>
              <a:tailEnd/>
            </a:ln>
            <a:effectLst/>
          </p:spPr>
          <p:txBody>
            <a:bodyPr wrap="none" anchor="ctr"/>
            <a:lstStyle/>
            <a:p>
              <a:endParaRPr lang="fr-FR"/>
            </a:p>
          </p:txBody>
        </p:sp>
        <p:sp>
          <p:nvSpPr>
            <p:cNvPr id="35852" name="Rectangle 12"/>
            <p:cNvSpPr>
              <a:spLocks noChangeArrowheads="1"/>
            </p:cNvSpPr>
            <p:nvPr/>
          </p:nvSpPr>
          <p:spPr bwMode="ltGray">
            <a:xfrm>
              <a:off x="335" y="1980"/>
              <a:ext cx="1965" cy="852"/>
            </a:xfrm>
            <a:prstGeom prst="rect">
              <a:avLst/>
            </a:prstGeom>
            <a:solidFill>
              <a:srgbClr val="009900">
                <a:alpha val="50000"/>
              </a:srgbClr>
            </a:solidFill>
            <a:ln w="9525">
              <a:noFill/>
              <a:miter lim="800000"/>
              <a:headEnd/>
              <a:tailEnd/>
            </a:ln>
            <a:effectLst/>
          </p:spPr>
          <p:txBody>
            <a:bodyPr wrap="none" anchor="ctr"/>
            <a:lstStyle/>
            <a:p>
              <a:endParaRPr lang="fr-FR"/>
            </a:p>
          </p:txBody>
        </p:sp>
      </p:grpSp>
      <p:grpSp>
        <p:nvGrpSpPr>
          <p:cNvPr id="4" name="Group 16"/>
          <p:cNvGrpSpPr>
            <a:grpSpLocks/>
          </p:cNvGrpSpPr>
          <p:nvPr/>
        </p:nvGrpSpPr>
        <p:grpSpPr bwMode="auto">
          <a:xfrm>
            <a:off x="534988" y="4502150"/>
            <a:ext cx="8137525" cy="1550988"/>
            <a:chOff x="337" y="2836"/>
            <a:chExt cx="5126" cy="977"/>
          </a:xfrm>
        </p:grpSpPr>
        <p:sp>
          <p:nvSpPr>
            <p:cNvPr id="35854" name="Rectangle 14"/>
            <p:cNvSpPr>
              <a:spLocks noChangeArrowheads="1"/>
            </p:cNvSpPr>
            <p:nvPr/>
          </p:nvSpPr>
          <p:spPr bwMode="ltGray">
            <a:xfrm>
              <a:off x="3531" y="2905"/>
              <a:ext cx="1932" cy="488"/>
            </a:xfrm>
            <a:prstGeom prst="rect">
              <a:avLst/>
            </a:prstGeom>
            <a:solidFill>
              <a:srgbClr val="3399FF">
                <a:alpha val="50000"/>
              </a:srgbClr>
            </a:solidFill>
            <a:ln w="9525">
              <a:noFill/>
              <a:miter lim="800000"/>
              <a:headEnd/>
              <a:tailEnd/>
            </a:ln>
            <a:effectLst/>
          </p:spPr>
          <p:txBody>
            <a:bodyPr wrap="none" anchor="ctr"/>
            <a:lstStyle/>
            <a:p>
              <a:endParaRPr lang="fr-FR"/>
            </a:p>
          </p:txBody>
        </p:sp>
        <p:sp>
          <p:nvSpPr>
            <p:cNvPr id="35855" name="Rectangle 15"/>
            <p:cNvSpPr>
              <a:spLocks noChangeArrowheads="1"/>
            </p:cNvSpPr>
            <p:nvPr/>
          </p:nvSpPr>
          <p:spPr bwMode="ltGray">
            <a:xfrm>
              <a:off x="337" y="2836"/>
              <a:ext cx="1965" cy="977"/>
            </a:xfrm>
            <a:prstGeom prst="rect">
              <a:avLst/>
            </a:prstGeom>
            <a:solidFill>
              <a:srgbClr val="3399FF">
                <a:alpha val="50000"/>
              </a:srgbClr>
            </a:solidFill>
            <a:ln w="9525">
              <a:noFill/>
              <a:miter lim="800000"/>
              <a:headEnd/>
              <a:tailEnd/>
            </a:ln>
            <a:effectLst/>
          </p:spPr>
          <p:txBody>
            <a:bodyPr wrap="none" anchor="ctr"/>
            <a:lstStyle/>
            <a:p>
              <a:endParaRPr lang="fr-FR"/>
            </a:p>
          </p:txBody>
        </p:sp>
      </p:grpSp>
      <p:sp>
        <p:nvSpPr>
          <p:cNvPr id="35857" name="Rectangle 17"/>
          <p:cNvSpPr>
            <a:spLocks noChangeArrowheads="1"/>
          </p:cNvSpPr>
          <p:nvPr/>
        </p:nvSpPr>
        <p:spPr bwMode="auto">
          <a:xfrm>
            <a:off x="430213" y="1774825"/>
            <a:ext cx="3407984" cy="4401847"/>
          </a:xfrm>
          <a:prstGeom prst="rect">
            <a:avLst/>
          </a:prstGeom>
          <a:noFill/>
          <a:ln w="9525">
            <a:noFill/>
            <a:miter lim="800000"/>
            <a:headEnd/>
            <a:tailEnd/>
          </a:ln>
          <a:effectLst/>
        </p:spPr>
        <p:txBody>
          <a:bodyPr wrap="none" lIns="92075" tIns="46038" rIns="92075" bIns="46038">
            <a:spAutoFit/>
          </a:bodyPr>
          <a:lstStyle/>
          <a:p>
            <a:pPr algn="l">
              <a:lnSpc>
                <a:spcPct val="125000"/>
              </a:lnSpc>
              <a:spcBef>
                <a:spcPct val="0"/>
              </a:spcBef>
            </a:pPr>
            <a:r>
              <a:rPr lang="fr-FR" sz="1400" dirty="0">
                <a:solidFill>
                  <a:srgbClr val="000000"/>
                </a:solidFill>
                <a:latin typeface="Courier New" pitchFamily="49" charset="0"/>
              </a:rPr>
              <a:t>  </a:t>
            </a:r>
            <a:r>
              <a:rPr lang="fr-FR" sz="1400" b="1" dirty="0" smtClean="0">
                <a:solidFill>
                  <a:srgbClr val="000000"/>
                </a:solidFill>
                <a:latin typeface="Courier New" pitchFamily="49" charset="0"/>
              </a:rPr>
              <a:t>NUMSERV</a:t>
            </a:r>
            <a:r>
              <a:rPr lang="fr-FR" sz="1400" dirty="0" smtClean="0">
                <a:solidFill>
                  <a:srgbClr val="000000"/>
                </a:solidFill>
                <a:latin typeface="Courier New" pitchFamily="49" charset="0"/>
              </a:rPr>
              <a:t>  </a:t>
            </a:r>
            <a:r>
              <a:rPr lang="fr-FR" sz="1400" b="1" dirty="0" smtClean="0">
                <a:solidFill>
                  <a:srgbClr val="000000"/>
                </a:solidFill>
                <a:latin typeface="Courier New" pitchFamily="49" charset="0"/>
              </a:rPr>
              <a:t>FONCTION</a:t>
            </a:r>
            <a:r>
              <a:rPr lang="fr-FR" sz="1400" dirty="0" smtClean="0">
                <a:solidFill>
                  <a:srgbClr val="000000"/>
                </a:solidFill>
                <a:latin typeface="Courier New" pitchFamily="49" charset="0"/>
              </a:rPr>
              <a:t>  </a:t>
            </a:r>
            <a:r>
              <a:rPr lang="fr-FR" sz="1400" b="1" dirty="0" smtClean="0">
                <a:solidFill>
                  <a:srgbClr val="000000"/>
                </a:solidFill>
                <a:latin typeface="Courier New" pitchFamily="49" charset="0"/>
              </a:rPr>
              <a:t>SALAIRE</a:t>
            </a:r>
            <a:endParaRPr lang="fr-FR" sz="1400" b="1" dirty="0">
              <a:solidFill>
                <a:srgbClr val="000000"/>
              </a:solidFill>
              <a:latin typeface="Courier New" pitchFamily="49" charset="0"/>
            </a:endParaRPr>
          </a:p>
          <a:p>
            <a:pPr algn="l">
              <a:lnSpc>
                <a:spcPct val="125000"/>
              </a:lnSpc>
              <a:spcBef>
                <a:spcPct val="0"/>
              </a:spcBef>
            </a:pPr>
            <a:r>
              <a:rPr lang="fr-FR" sz="1400" dirty="0">
                <a:solidFill>
                  <a:srgbClr val="000000"/>
                </a:solidFill>
                <a:latin typeface="Courier New" pitchFamily="49" charset="0"/>
              </a:rPr>
              <a:t>--------- --------- ---------</a:t>
            </a:r>
          </a:p>
          <a:p>
            <a:pPr algn="l">
              <a:lnSpc>
                <a:spcPct val="125000"/>
              </a:lnSpc>
              <a:spcBef>
                <a:spcPct val="0"/>
              </a:spcBef>
            </a:pPr>
            <a:r>
              <a:rPr lang="fr-FR" sz="1400" dirty="0">
                <a:solidFill>
                  <a:srgbClr val="000000"/>
                </a:solidFill>
                <a:latin typeface="Courier New" pitchFamily="49" charset="0"/>
              </a:rPr>
              <a:t>       10 MANAGER        2450</a:t>
            </a:r>
          </a:p>
          <a:p>
            <a:pPr algn="l">
              <a:lnSpc>
                <a:spcPct val="125000"/>
              </a:lnSpc>
              <a:spcBef>
                <a:spcPct val="0"/>
              </a:spcBef>
            </a:pPr>
            <a:r>
              <a:rPr lang="fr-FR" sz="1400" dirty="0">
                <a:solidFill>
                  <a:srgbClr val="000000"/>
                </a:solidFill>
                <a:latin typeface="Courier New" pitchFamily="49" charset="0"/>
              </a:rPr>
              <a:t>       10 PRESIDENT      5000</a:t>
            </a:r>
          </a:p>
          <a:p>
            <a:pPr algn="l">
              <a:lnSpc>
                <a:spcPct val="125000"/>
              </a:lnSpc>
              <a:spcBef>
                <a:spcPct val="0"/>
              </a:spcBef>
            </a:pPr>
            <a:r>
              <a:rPr lang="fr-FR" sz="1400" dirty="0">
                <a:solidFill>
                  <a:srgbClr val="000000"/>
                </a:solidFill>
                <a:latin typeface="Courier New" pitchFamily="49" charset="0"/>
              </a:rPr>
              <a:t>       10 </a:t>
            </a:r>
            <a:r>
              <a:rPr lang="fr-FR" sz="1400" dirty="0" smtClean="0">
                <a:solidFill>
                  <a:srgbClr val="000000"/>
                </a:solidFill>
                <a:latin typeface="Courier New" pitchFamily="49" charset="0"/>
              </a:rPr>
              <a:t>EMPLOYE        1300</a:t>
            </a:r>
            <a:endParaRPr lang="fr-FR" sz="1400" dirty="0">
              <a:solidFill>
                <a:srgbClr val="000000"/>
              </a:solidFill>
              <a:latin typeface="Courier New" pitchFamily="49" charset="0"/>
            </a:endParaRPr>
          </a:p>
          <a:p>
            <a:pPr>
              <a:lnSpc>
                <a:spcPct val="125000"/>
              </a:lnSpc>
              <a:spcBef>
                <a:spcPct val="0"/>
              </a:spcBef>
            </a:pPr>
            <a:r>
              <a:rPr lang="fr-FR" sz="1400" dirty="0">
                <a:solidFill>
                  <a:srgbClr val="000000"/>
                </a:solidFill>
                <a:latin typeface="Courier New" pitchFamily="49" charset="0"/>
              </a:rPr>
              <a:t>       20 </a:t>
            </a:r>
            <a:r>
              <a:rPr lang="fr-FR" sz="1400" dirty="0" smtClean="0">
                <a:solidFill>
                  <a:srgbClr val="000000"/>
                </a:solidFill>
                <a:latin typeface="Courier New" pitchFamily="49" charset="0"/>
              </a:rPr>
              <a:t>EMPLOYE         800</a:t>
            </a:r>
            <a:endParaRPr lang="fr-FR" sz="1400" dirty="0">
              <a:solidFill>
                <a:srgbClr val="000000"/>
              </a:solidFill>
              <a:latin typeface="Courier New" pitchFamily="49" charset="0"/>
            </a:endParaRPr>
          </a:p>
          <a:p>
            <a:pPr>
              <a:lnSpc>
                <a:spcPct val="125000"/>
              </a:lnSpc>
              <a:spcBef>
                <a:spcPct val="0"/>
              </a:spcBef>
            </a:pPr>
            <a:r>
              <a:rPr lang="fr-FR" sz="1400" dirty="0">
                <a:solidFill>
                  <a:srgbClr val="000000"/>
                </a:solidFill>
                <a:latin typeface="Courier New" pitchFamily="49" charset="0"/>
              </a:rPr>
              <a:t>       20 </a:t>
            </a:r>
            <a:r>
              <a:rPr lang="fr-FR" sz="1400" dirty="0" smtClean="0">
                <a:solidFill>
                  <a:srgbClr val="000000"/>
                </a:solidFill>
                <a:latin typeface="Courier New" pitchFamily="49" charset="0"/>
              </a:rPr>
              <a:t>EMPLOYE        1100</a:t>
            </a:r>
            <a:endParaRPr lang="fr-FR" sz="1400" dirty="0">
              <a:solidFill>
                <a:srgbClr val="000000"/>
              </a:solidFill>
              <a:latin typeface="Courier New" pitchFamily="49" charset="0"/>
            </a:endParaRPr>
          </a:p>
          <a:p>
            <a:pPr algn="l">
              <a:lnSpc>
                <a:spcPct val="125000"/>
              </a:lnSpc>
              <a:spcBef>
                <a:spcPct val="0"/>
              </a:spcBef>
            </a:pPr>
            <a:r>
              <a:rPr lang="fr-FR" sz="1400" dirty="0">
                <a:solidFill>
                  <a:srgbClr val="000000"/>
                </a:solidFill>
                <a:latin typeface="Courier New" pitchFamily="49" charset="0"/>
              </a:rPr>
              <a:t>       20 </a:t>
            </a:r>
            <a:r>
              <a:rPr lang="fr-FR" sz="1400" dirty="0" smtClean="0">
                <a:solidFill>
                  <a:srgbClr val="000000"/>
                </a:solidFill>
                <a:latin typeface="Courier New" pitchFamily="49" charset="0"/>
              </a:rPr>
              <a:t>ANALYSTE       </a:t>
            </a:r>
            <a:r>
              <a:rPr lang="fr-FR" sz="1400" dirty="0">
                <a:solidFill>
                  <a:srgbClr val="000000"/>
                </a:solidFill>
                <a:latin typeface="Courier New" pitchFamily="49" charset="0"/>
              </a:rPr>
              <a:t>3000</a:t>
            </a:r>
          </a:p>
          <a:p>
            <a:pPr algn="l">
              <a:lnSpc>
                <a:spcPct val="125000"/>
              </a:lnSpc>
              <a:spcBef>
                <a:spcPct val="0"/>
              </a:spcBef>
            </a:pPr>
            <a:r>
              <a:rPr lang="fr-FR" sz="1400" dirty="0">
                <a:solidFill>
                  <a:srgbClr val="000000"/>
                </a:solidFill>
                <a:latin typeface="Courier New" pitchFamily="49" charset="0"/>
              </a:rPr>
              <a:t>       20 </a:t>
            </a:r>
            <a:r>
              <a:rPr lang="fr-FR" sz="1400" dirty="0" smtClean="0">
                <a:solidFill>
                  <a:srgbClr val="000000"/>
                </a:solidFill>
                <a:latin typeface="Courier New" pitchFamily="49" charset="0"/>
              </a:rPr>
              <a:t>ANALYSTE       </a:t>
            </a:r>
            <a:r>
              <a:rPr lang="fr-FR" sz="1400" dirty="0">
                <a:solidFill>
                  <a:srgbClr val="000000"/>
                </a:solidFill>
                <a:latin typeface="Courier New" pitchFamily="49" charset="0"/>
              </a:rPr>
              <a:t>3000</a:t>
            </a:r>
          </a:p>
          <a:p>
            <a:pPr algn="l">
              <a:lnSpc>
                <a:spcPct val="125000"/>
              </a:lnSpc>
              <a:spcBef>
                <a:spcPct val="0"/>
              </a:spcBef>
            </a:pPr>
            <a:r>
              <a:rPr lang="fr-FR" sz="1400" dirty="0">
                <a:solidFill>
                  <a:srgbClr val="000000"/>
                </a:solidFill>
                <a:latin typeface="Courier New" pitchFamily="49" charset="0"/>
              </a:rPr>
              <a:t>       20 MANAGER        2975</a:t>
            </a:r>
          </a:p>
          <a:p>
            <a:pPr algn="l">
              <a:lnSpc>
                <a:spcPct val="125000"/>
              </a:lnSpc>
              <a:spcBef>
                <a:spcPct val="0"/>
              </a:spcBef>
            </a:pPr>
            <a:r>
              <a:rPr lang="fr-FR" sz="1400" dirty="0">
                <a:solidFill>
                  <a:srgbClr val="000000"/>
                </a:solidFill>
                <a:latin typeface="Courier New" pitchFamily="49" charset="0"/>
              </a:rPr>
              <a:t>       30 </a:t>
            </a:r>
            <a:r>
              <a:rPr lang="fr-FR" sz="1400" dirty="0" smtClean="0">
                <a:solidFill>
                  <a:srgbClr val="000000"/>
                </a:solidFill>
                <a:latin typeface="Courier New" pitchFamily="49" charset="0"/>
              </a:rPr>
              <a:t>COMMERCIAL     1600</a:t>
            </a:r>
            <a:endParaRPr lang="fr-FR" sz="1400" dirty="0">
              <a:solidFill>
                <a:srgbClr val="000000"/>
              </a:solidFill>
              <a:latin typeface="Courier New" pitchFamily="49" charset="0"/>
            </a:endParaRPr>
          </a:p>
          <a:p>
            <a:pPr algn="l">
              <a:lnSpc>
                <a:spcPct val="125000"/>
              </a:lnSpc>
              <a:spcBef>
                <a:spcPct val="0"/>
              </a:spcBef>
            </a:pPr>
            <a:r>
              <a:rPr lang="fr-FR" sz="1400" dirty="0">
                <a:solidFill>
                  <a:srgbClr val="000000"/>
                </a:solidFill>
                <a:latin typeface="Courier New" pitchFamily="49" charset="0"/>
              </a:rPr>
              <a:t>       30 MANAGER        2850</a:t>
            </a:r>
          </a:p>
          <a:p>
            <a:pPr>
              <a:lnSpc>
                <a:spcPct val="125000"/>
              </a:lnSpc>
              <a:spcBef>
                <a:spcPct val="0"/>
              </a:spcBef>
            </a:pPr>
            <a:r>
              <a:rPr lang="fr-FR" sz="1400" dirty="0">
                <a:solidFill>
                  <a:srgbClr val="000000"/>
                </a:solidFill>
                <a:latin typeface="Courier New" pitchFamily="49" charset="0"/>
              </a:rPr>
              <a:t>       30 </a:t>
            </a:r>
            <a:r>
              <a:rPr lang="fr-FR" sz="1400" dirty="0" smtClean="0">
                <a:solidFill>
                  <a:srgbClr val="000000"/>
                </a:solidFill>
                <a:latin typeface="Courier New" pitchFamily="49" charset="0"/>
              </a:rPr>
              <a:t>COMMERCIAL     1250</a:t>
            </a:r>
            <a:endParaRPr lang="fr-FR" sz="1400" dirty="0">
              <a:solidFill>
                <a:srgbClr val="000000"/>
              </a:solidFill>
              <a:latin typeface="Courier New" pitchFamily="49" charset="0"/>
            </a:endParaRPr>
          </a:p>
          <a:p>
            <a:pPr>
              <a:lnSpc>
                <a:spcPct val="125000"/>
              </a:lnSpc>
              <a:spcBef>
                <a:spcPct val="0"/>
              </a:spcBef>
            </a:pPr>
            <a:r>
              <a:rPr lang="fr-FR" sz="1400" dirty="0">
                <a:solidFill>
                  <a:srgbClr val="000000"/>
                </a:solidFill>
                <a:latin typeface="Courier New" pitchFamily="49" charset="0"/>
              </a:rPr>
              <a:t>       30 </a:t>
            </a:r>
            <a:r>
              <a:rPr lang="fr-FR" sz="1400" dirty="0" smtClean="0">
                <a:solidFill>
                  <a:srgbClr val="000000"/>
                </a:solidFill>
                <a:latin typeface="Courier New" pitchFamily="49" charset="0"/>
              </a:rPr>
              <a:t>EMPLOYE         950</a:t>
            </a:r>
            <a:endParaRPr lang="fr-FR" sz="1400" dirty="0">
              <a:solidFill>
                <a:srgbClr val="000000"/>
              </a:solidFill>
              <a:latin typeface="Courier New" pitchFamily="49" charset="0"/>
            </a:endParaRPr>
          </a:p>
          <a:p>
            <a:pPr>
              <a:lnSpc>
                <a:spcPct val="125000"/>
              </a:lnSpc>
              <a:spcBef>
                <a:spcPct val="0"/>
              </a:spcBef>
            </a:pPr>
            <a:r>
              <a:rPr lang="fr-FR" sz="1400" dirty="0">
                <a:solidFill>
                  <a:srgbClr val="000000"/>
                </a:solidFill>
                <a:latin typeface="Courier New" pitchFamily="49" charset="0"/>
              </a:rPr>
              <a:t>       30 </a:t>
            </a:r>
            <a:r>
              <a:rPr lang="fr-FR" sz="1400" dirty="0" smtClean="0">
                <a:solidFill>
                  <a:srgbClr val="000000"/>
                </a:solidFill>
                <a:latin typeface="Courier New" pitchFamily="49" charset="0"/>
              </a:rPr>
              <a:t>COMMERCIAL     1500</a:t>
            </a:r>
            <a:endParaRPr lang="fr-FR" sz="1400" dirty="0">
              <a:solidFill>
                <a:srgbClr val="000000"/>
              </a:solidFill>
              <a:latin typeface="Courier New" pitchFamily="49" charset="0"/>
            </a:endParaRPr>
          </a:p>
          <a:p>
            <a:pPr>
              <a:lnSpc>
                <a:spcPct val="125000"/>
              </a:lnSpc>
              <a:spcBef>
                <a:spcPct val="0"/>
              </a:spcBef>
            </a:pPr>
            <a:r>
              <a:rPr lang="fr-FR" sz="1400" dirty="0">
                <a:solidFill>
                  <a:srgbClr val="000000"/>
                </a:solidFill>
                <a:latin typeface="Courier New" pitchFamily="49" charset="0"/>
              </a:rPr>
              <a:t>       30 </a:t>
            </a:r>
            <a:r>
              <a:rPr lang="fr-FR" sz="1400" dirty="0" smtClean="0">
                <a:solidFill>
                  <a:srgbClr val="000000"/>
                </a:solidFill>
                <a:latin typeface="Courier New" pitchFamily="49" charset="0"/>
              </a:rPr>
              <a:t>COMMERCIAL     1250</a:t>
            </a:r>
            <a:endParaRPr lang="fr-FR" sz="1400" dirty="0">
              <a:solidFill>
                <a:srgbClr val="000000"/>
              </a:solidFill>
              <a:latin typeface="Courier New" pitchFamily="49" charset="0"/>
            </a:endParaRPr>
          </a:p>
        </p:txBody>
      </p:sp>
      <p:sp>
        <p:nvSpPr>
          <p:cNvPr id="35858" name="Rectangle 18"/>
          <p:cNvSpPr>
            <a:spLocks noChangeArrowheads="1"/>
          </p:cNvSpPr>
          <p:nvPr/>
        </p:nvSpPr>
        <p:spPr bwMode="auto">
          <a:xfrm>
            <a:off x="6505575" y="2422525"/>
            <a:ext cx="2548775" cy="3055325"/>
          </a:xfrm>
          <a:prstGeom prst="rect">
            <a:avLst/>
          </a:prstGeom>
          <a:noFill/>
          <a:ln w="9525">
            <a:noFill/>
            <a:miter lim="800000"/>
            <a:headEnd/>
            <a:tailEnd/>
          </a:ln>
          <a:effectLst/>
        </p:spPr>
        <p:txBody>
          <a:bodyPr wrap="none" lIns="92075" tIns="46038" rIns="92075" bIns="46038">
            <a:spAutoFit/>
          </a:bodyPr>
          <a:lstStyle/>
          <a:p>
            <a:pPr>
              <a:lnSpc>
                <a:spcPct val="125000"/>
              </a:lnSpc>
              <a:spcBef>
                <a:spcPct val="0"/>
              </a:spcBef>
            </a:pPr>
            <a:r>
              <a:rPr lang="fr-FR" sz="1400" b="1" dirty="0" smtClean="0">
                <a:solidFill>
                  <a:srgbClr val="000000"/>
                </a:solidFill>
                <a:latin typeface="Courier New" pitchFamily="49" charset="0"/>
              </a:rPr>
              <a:t>FONCTION</a:t>
            </a:r>
            <a:r>
              <a:rPr lang="fr-FR" sz="1400" dirty="0" smtClean="0">
                <a:solidFill>
                  <a:srgbClr val="000000"/>
                </a:solidFill>
                <a:latin typeface="Courier New" pitchFamily="49" charset="0"/>
              </a:rPr>
              <a:t>  </a:t>
            </a:r>
            <a:r>
              <a:rPr lang="fr-FR" sz="1400" b="1" dirty="0" smtClean="0">
                <a:solidFill>
                  <a:srgbClr val="000000"/>
                </a:solidFill>
                <a:latin typeface="Courier New" pitchFamily="49" charset="0"/>
              </a:rPr>
              <a:t>SUM(SALAIRE)</a:t>
            </a:r>
            <a:endParaRPr lang="fr-FR" sz="1400" b="1" dirty="0">
              <a:solidFill>
                <a:srgbClr val="000000"/>
              </a:solidFill>
              <a:latin typeface="Courier New" pitchFamily="49" charset="0"/>
            </a:endParaRPr>
          </a:p>
          <a:p>
            <a:pPr algn="l">
              <a:lnSpc>
                <a:spcPct val="125000"/>
              </a:lnSpc>
              <a:spcBef>
                <a:spcPct val="0"/>
              </a:spcBef>
            </a:pPr>
            <a:r>
              <a:rPr lang="fr-FR" sz="1400" dirty="0">
                <a:solidFill>
                  <a:srgbClr val="000000"/>
                </a:solidFill>
                <a:latin typeface="Courier New" pitchFamily="49" charset="0"/>
              </a:rPr>
              <a:t>--------- ---------</a:t>
            </a:r>
          </a:p>
          <a:p>
            <a:pPr>
              <a:lnSpc>
                <a:spcPct val="125000"/>
              </a:lnSpc>
              <a:spcBef>
                <a:spcPct val="0"/>
              </a:spcBef>
            </a:pPr>
            <a:r>
              <a:rPr lang="fr-FR" sz="1400" dirty="0" smtClean="0">
                <a:solidFill>
                  <a:srgbClr val="000000"/>
                </a:solidFill>
                <a:latin typeface="Courier New" pitchFamily="49" charset="0"/>
              </a:rPr>
              <a:t>EMPLOYE        1300</a:t>
            </a:r>
            <a:endParaRPr lang="fr-FR" sz="1400" dirty="0">
              <a:solidFill>
                <a:srgbClr val="000000"/>
              </a:solidFill>
              <a:latin typeface="Courier New" pitchFamily="49" charset="0"/>
            </a:endParaRPr>
          </a:p>
          <a:p>
            <a:pPr algn="l">
              <a:lnSpc>
                <a:spcPct val="125000"/>
              </a:lnSpc>
              <a:spcBef>
                <a:spcPct val="0"/>
              </a:spcBef>
            </a:pPr>
            <a:r>
              <a:rPr lang="fr-FR" sz="1400" dirty="0">
                <a:solidFill>
                  <a:srgbClr val="000000"/>
                </a:solidFill>
                <a:latin typeface="Courier New" pitchFamily="49" charset="0"/>
              </a:rPr>
              <a:t>MANAGER        2450</a:t>
            </a:r>
          </a:p>
          <a:p>
            <a:pPr algn="l">
              <a:lnSpc>
                <a:spcPct val="125000"/>
              </a:lnSpc>
              <a:spcBef>
                <a:spcPct val="0"/>
              </a:spcBef>
            </a:pPr>
            <a:r>
              <a:rPr lang="fr-FR" sz="1400" dirty="0">
                <a:solidFill>
                  <a:srgbClr val="000000"/>
                </a:solidFill>
                <a:latin typeface="Courier New" pitchFamily="49" charset="0"/>
              </a:rPr>
              <a:t>PRESIDENT      5000</a:t>
            </a:r>
          </a:p>
          <a:p>
            <a:pPr algn="l">
              <a:lnSpc>
                <a:spcPct val="125000"/>
              </a:lnSpc>
              <a:spcBef>
                <a:spcPct val="0"/>
              </a:spcBef>
            </a:pPr>
            <a:r>
              <a:rPr lang="fr-FR" sz="1400" dirty="0" smtClean="0">
                <a:solidFill>
                  <a:srgbClr val="000000"/>
                </a:solidFill>
                <a:latin typeface="Courier New" pitchFamily="49" charset="0"/>
              </a:rPr>
              <a:t>ANALYSTE       </a:t>
            </a:r>
            <a:r>
              <a:rPr lang="fr-FR" sz="1400" dirty="0">
                <a:solidFill>
                  <a:srgbClr val="000000"/>
                </a:solidFill>
                <a:latin typeface="Courier New" pitchFamily="49" charset="0"/>
              </a:rPr>
              <a:t>6000</a:t>
            </a:r>
          </a:p>
          <a:p>
            <a:pPr>
              <a:lnSpc>
                <a:spcPct val="125000"/>
              </a:lnSpc>
              <a:spcBef>
                <a:spcPct val="0"/>
              </a:spcBef>
            </a:pPr>
            <a:r>
              <a:rPr lang="fr-FR" sz="1400" dirty="0" smtClean="0">
                <a:solidFill>
                  <a:srgbClr val="000000"/>
                </a:solidFill>
                <a:latin typeface="Courier New" pitchFamily="49" charset="0"/>
              </a:rPr>
              <a:t>EMPLOYE        1900</a:t>
            </a:r>
            <a:endParaRPr lang="fr-FR" sz="1400" dirty="0">
              <a:solidFill>
                <a:srgbClr val="000000"/>
              </a:solidFill>
              <a:latin typeface="Courier New" pitchFamily="49" charset="0"/>
            </a:endParaRPr>
          </a:p>
          <a:p>
            <a:pPr algn="l">
              <a:lnSpc>
                <a:spcPct val="125000"/>
              </a:lnSpc>
              <a:spcBef>
                <a:spcPct val="0"/>
              </a:spcBef>
            </a:pPr>
            <a:r>
              <a:rPr lang="fr-FR" sz="1400" dirty="0">
                <a:solidFill>
                  <a:srgbClr val="000000"/>
                </a:solidFill>
                <a:latin typeface="Courier New" pitchFamily="49" charset="0"/>
              </a:rPr>
              <a:t>MANAGER        2975</a:t>
            </a:r>
          </a:p>
          <a:p>
            <a:pPr>
              <a:lnSpc>
                <a:spcPct val="125000"/>
              </a:lnSpc>
              <a:spcBef>
                <a:spcPct val="0"/>
              </a:spcBef>
            </a:pPr>
            <a:r>
              <a:rPr lang="fr-FR" sz="1400" dirty="0" smtClean="0">
                <a:solidFill>
                  <a:srgbClr val="000000"/>
                </a:solidFill>
                <a:latin typeface="Courier New" pitchFamily="49" charset="0"/>
              </a:rPr>
              <a:t>EMPLOYE         950</a:t>
            </a:r>
            <a:endParaRPr lang="fr-FR" sz="1400" dirty="0">
              <a:solidFill>
                <a:srgbClr val="000000"/>
              </a:solidFill>
              <a:latin typeface="Courier New" pitchFamily="49" charset="0"/>
            </a:endParaRPr>
          </a:p>
          <a:p>
            <a:pPr algn="l">
              <a:lnSpc>
                <a:spcPct val="125000"/>
              </a:lnSpc>
              <a:spcBef>
                <a:spcPct val="0"/>
              </a:spcBef>
            </a:pPr>
            <a:r>
              <a:rPr lang="fr-FR" sz="1400" dirty="0">
                <a:solidFill>
                  <a:srgbClr val="000000"/>
                </a:solidFill>
                <a:latin typeface="Courier New" pitchFamily="49" charset="0"/>
              </a:rPr>
              <a:t>MANAGER        2850</a:t>
            </a:r>
          </a:p>
          <a:p>
            <a:pPr algn="l">
              <a:lnSpc>
                <a:spcPct val="125000"/>
              </a:lnSpc>
              <a:spcBef>
                <a:spcPct val="0"/>
              </a:spcBef>
            </a:pPr>
            <a:r>
              <a:rPr lang="fr-FR" sz="1400" dirty="0" smtClean="0">
                <a:solidFill>
                  <a:srgbClr val="000000"/>
                </a:solidFill>
                <a:latin typeface="Courier New" pitchFamily="49" charset="0"/>
              </a:rPr>
              <a:t>COMMERCIAL     5600</a:t>
            </a:r>
            <a:endParaRPr lang="fr-FR" sz="1400" dirty="0">
              <a:solidFill>
                <a:srgbClr val="000000"/>
              </a:solidFill>
              <a:latin typeface="Courier New" pitchFamily="49" charset="0"/>
            </a:endParaRPr>
          </a:p>
        </p:txBody>
      </p:sp>
      <p:sp>
        <p:nvSpPr>
          <p:cNvPr id="35859" name="Rectangle 19"/>
          <p:cNvSpPr>
            <a:spLocks noChangeArrowheads="1"/>
          </p:cNvSpPr>
          <p:nvPr/>
        </p:nvSpPr>
        <p:spPr bwMode="auto">
          <a:xfrm>
            <a:off x="5465181" y="2422525"/>
            <a:ext cx="1045158" cy="3055325"/>
          </a:xfrm>
          <a:prstGeom prst="rect">
            <a:avLst/>
          </a:prstGeom>
          <a:noFill/>
          <a:ln w="9525">
            <a:noFill/>
            <a:miter lim="800000"/>
            <a:headEnd/>
            <a:tailEnd/>
          </a:ln>
          <a:effectLst/>
        </p:spPr>
        <p:txBody>
          <a:bodyPr wrap="none" lIns="92075" tIns="46038" rIns="92075" bIns="46038">
            <a:spAutoFit/>
          </a:bodyPr>
          <a:lstStyle/>
          <a:p>
            <a:pPr algn="r">
              <a:lnSpc>
                <a:spcPct val="125000"/>
              </a:lnSpc>
              <a:spcBef>
                <a:spcPct val="0"/>
              </a:spcBef>
            </a:pPr>
            <a:r>
              <a:rPr lang="fr-FR" sz="1400" b="1" dirty="0" smtClean="0">
                <a:solidFill>
                  <a:srgbClr val="000000"/>
                </a:solidFill>
                <a:latin typeface="Courier New" pitchFamily="49" charset="0"/>
              </a:rPr>
              <a:t>NUMSERV</a:t>
            </a:r>
            <a:endParaRPr lang="fr-FR" sz="1400" b="1" dirty="0">
              <a:solidFill>
                <a:srgbClr val="000000"/>
              </a:solidFill>
              <a:latin typeface="Courier New" pitchFamily="49" charset="0"/>
            </a:endParaRPr>
          </a:p>
          <a:p>
            <a:pPr algn="r">
              <a:lnSpc>
                <a:spcPct val="125000"/>
              </a:lnSpc>
              <a:spcBef>
                <a:spcPct val="0"/>
              </a:spcBef>
            </a:pPr>
            <a:r>
              <a:rPr lang="fr-FR" sz="1400" dirty="0">
                <a:solidFill>
                  <a:srgbClr val="000000"/>
                </a:solidFill>
                <a:latin typeface="Courier New" pitchFamily="49" charset="0"/>
              </a:rPr>
              <a:t>--------</a:t>
            </a:r>
          </a:p>
          <a:p>
            <a:pPr algn="r">
              <a:lnSpc>
                <a:spcPct val="125000"/>
              </a:lnSpc>
              <a:spcBef>
                <a:spcPct val="0"/>
              </a:spcBef>
            </a:pPr>
            <a:r>
              <a:rPr lang="fr-FR" sz="1400" dirty="0">
                <a:solidFill>
                  <a:srgbClr val="000000"/>
                </a:solidFill>
                <a:latin typeface="Courier New" pitchFamily="49" charset="0"/>
              </a:rPr>
              <a:t>10</a:t>
            </a:r>
          </a:p>
          <a:p>
            <a:pPr algn="r">
              <a:lnSpc>
                <a:spcPct val="125000"/>
              </a:lnSpc>
              <a:spcBef>
                <a:spcPct val="0"/>
              </a:spcBef>
            </a:pPr>
            <a:r>
              <a:rPr lang="fr-FR" sz="1400" dirty="0">
                <a:solidFill>
                  <a:srgbClr val="000000"/>
                </a:solidFill>
                <a:latin typeface="Courier New" pitchFamily="49" charset="0"/>
              </a:rPr>
              <a:t>10</a:t>
            </a:r>
          </a:p>
          <a:p>
            <a:pPr algn="r">
              <a:lnSpc>
                <a:spcPct val="125000"/>
              </a:lnSpc>
              <a:spcBef>
                <a:spcPct val="0"/>
              </a:spcBef>
            </a:pPr>
            <a:r>
              <a:rPr lang="fr-FR" sz="1400" dirty="0">
                <a:solidFill>
                  <a:srgbClr val="000000"/>
                </a:solidFill>
                <a:latin typeface="Courier New" pitchFamily="49" charset="0"/>
              </a:rPr>
              <a:t>10</a:t>
            </a:r>
          </a:p>
          <a:p>
            <a:pPr algn="r">
              <a:lnSpc>
                <a:spcPct val="125000"/>
              </a:lnSpc>
              <a:spcBef>
                <a:spcPct val="0"/>
              </a:spcBef>
            </a:pPr>
            <a:r>
              <a:rPr lang="fr-FR" sz="1400" dirty="0">
                <a:solidFill>
                  <a:srgbClr val="000000"/>
                </a:solidFill>
                <a:latin typeface="Courier New" pitchFamily="49" charset="0"/>
              </a:rPr>
              <a:t>20</a:t>
            </a:r>
          </a:p>
          <a:p>
            <a:pPr algn="r">
              <a:lnSpc>
                <a:spcPct val="125000"/>
              </a:lnSpc>
              <a:spcBef>
                <a:spcPct val="0"/>
              </a:spcBef>
            </a:pPr>
            <a:r>
              <a:rPr lang="fr-FR" sz="1400" dirty="0">
                <a:solidFill>
                  <a:srgbClr val="000000"/>
                </a:solidFill>
                <a:latin typeface="Courier New" pitchFamily="49" charset="0"/>
              </a:rPr>
              <a:t>20</a:t>
            </a:r>
          </a:p>
          <a:p>
            <a:pPr algn="r">
              <a:lnSpc>
                <a:spcPct val="125000"/>
              </a:lnSpc>
              <a:spcBef>
                <a:spcPct val="0"/>
              </a:spcBef>
            </a:pPr>
            <a:r>
              <a:rPr lang="fr-FR" sz="1400" dirty="0">
                <a:solidFill>
                  <a:srgbClr val="000000"/>
                </a:solidFill>
                <a:latin typeface="Courier New" pitchFamily="49" charset="0"/>
              </a:rPr>
              <a:t>20</a:t>
            </a:r>
          </a:p>
          <a:p>
            <a:pPr algn="r">
              <a:lnSpc>
                <a:spcPct val="125000"/>
              </a:lnSpc>
              <a:spcBef>
                <a:spcPct val="0"/>
              </a:spcBef>
            </a:pPr>
            <a:r>
              <a:rPr lang="fr-FR" sz="1400" dirty="0">
                <a:solidFill>
                  <a:srgbClr val="000000"/>
                </a:solidFill>
                <a:latin typeface="Courier New" pitchFamily="49" charset="0"/>
              </a:rPr>
              <a:t>30</a:t>
            </a:r>
          </a:p>
          <a:p>
            <a:pPr algn="r">
              <a:lnSpc>
                <a:spcPct val="125000"/>
              </a:lnSpc>
              <a:spcBef>
                <a:spcPct val="0"/>
              </a:spcBef>
            </a:pPr>
            <a:r>
              <a:rPr lang="fr-FR" sz="1400" dirty="0">
                <a:solidFill>
                  <a:srgbClr val="000000"/>
                </a:solidFill>
                <a:latin typeface="Courier New" pitchFamily="49" charset="0"/>
              </a:rPr>
              <a:t>30</a:t>
            </a:r>
          </a:p>
          <a:p>
            <a:pPr algn="r">
              <a:lnSpc>
                <a:spcPct val="125000"/>
              </a:lnSpc>
              <a:spcBef>
                <a:spcPct val="0"/>
              </a:spcBef>
            </a:pPr>
            <a:r>
              <a:rPr lang="fr-FR" sz="1400" dirty="0">
                <a:solidFill>
                  <a:srgbClr val="000000"/>
                </a:solidFill>
                <a:latin typeface="Courier New" pitchFamily="49" charset="0"/>
              </a:rPr>
              <a:t>30</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5843"/>
                                        </p:tgtEl>
                                        <p:attrNameLst>
                                          <p:attrName>style.visibility</p:attrName>
                                        </p:attrNameLst>
                                      </p:cBhvr>
                                      <p:to>
                                        <p:strVal val="visible"/>
                                      </p:to>
                                    </p:set>
                                    <p:animEffect transition="in" filter="checkerboard(across)">
                                      <p:cBhvr>
                                        <p:cTn id="7" dur="500"/>
                                        <p:tgtEl>
                                          <p:spTgt spid="35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57158" y="142852"/>
            <a:ext cx="8229600" cy="857256"/>
          </a:xfrm>
        </p:spPr>
        <p:txBody>
          <a:bodyPr>
            <a:normAutofit/>
          </a:bodyPr>
          <a:lstStyle/>
          <a:p>
            <a:pPr algn="ctr"/>
            <a:r>
              <a:rPr lang="fr-FR" sz="3600" dirty="0" smtClean="0"/>
              <a:t>Utilisation de la clause </a:t>
            </a:r>
            <a:r>
              <a:rPr lang="fr-FR" sz="3600" dirty="0" smtClean="0">
                <a:solidFill>
                  <a:srgbClr val="FF0000"/>
                </a:solidFill>
              </a:rPr>
              <a:t>GROUP BY</a:t>
            </a:r>
            <a:endParaRPr lang="fr-FR" sz="3600" dirty="0">
              <a:solidFill>
                <a:srgbClr val="FF0000"/>
              </a:solidFill>
            </a:endParaRPr>
          </a:p>
        </p:txBody>
      </p:sp>
      <p:sp>
        <p:nvSpPr>
          <p:cNvPr id="6" name="Rectangle 8"/>
          <p:cNvSpPr>
            <a:spLocks noChangeArrowheads="1"/>
          </p:cNvSpPr>
          <p:nvPr/>
        </p:nvSpPr>
        <p:spPr bwMode="blackWhite">
          <a:xfrm>
            <a:off x="785786" y="1142984"/>
            <a:ext cx="7315200" cy="1450975"/>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682625" algn="l"/>
                <a:tab pos="1833563"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fonction, </a:t>
            </a:r>
            <a:r>
              <a:rPr lang="fr-FR" sz="2000" b="1" dirty="0" err="1" smtClean="0">
                <a:solidFill>
                  <a:srgbClr val="000000"/>
                </a:solidFill>
                <a:latin typeface="Courier New" pitchFamily="49" charset="0"/>
              </a:rPr>
              <a:t>sum</a:t>
            </a:r>
            <a:r>
              <a:rPr lang="fr-FR" sz="2000" b="1" dirty="0" smtClean="0">
                <a:solidFill>
                  <a:srgbClr val="000000"/>
                </a:solidFill>
                <a:latin typeface="Courier New" pitchFamily="49" charset="0"/>
              </a:rPr>
              <a:t>(salaire)</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GROUP BY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fonction;</a:t>
            </a:r>
            <a:endParaRPr lang="fr-FR" sz="2000" b="1" dirty="0">
              <a:solidFill>
                <a:srgbClr val="000000"/>
              </a:solidFill>
              <a:latin typeface="Courier New" pitchFamily="49" charset="0"/>
            </a:endParaRPr>
          </a:p>
        </p:txBody>
      </p:sp>
      <p:sp>
        <p:nvSpPr>
          <p:cNvPr id="7" name="Rectangle 3"/>
          <p:cNvSpPr txBox="1">
            <a:spLocks noChangeArrowheads="1"/>
          </p:cNvSpPr>
          <p:nvPr/>
        </p:nvSpPr>
        <p:spPr>
          <a:xfrm>
            <a:off x="571472" y="2786058"/>
            <a:ext cx="8072494" cy="1000132"/>
          </a:xfrm>
          <a:prstGeom prst="rect">
            <a:avLst/>
          </a:prstGeom>
          <a:noFill/>
          <a:ln/>
        </p:spPr>
        <p:txBody>
          <a:bodyPr vert="horz">
            <a:normAutofit fontScale="92500"/>
          </a:bodyPr>
          <a:lstStyle/>
          <a:p>
            <a:pPr marL="365760" marR="0" lvl="0" indent="-256032" algn="just" defTabSz="914400" rtl="0" eaLnBrk="1" fontAlgn="auto" latinLnBrk="0" hangingPunct="1">
              <a:lnSpc>
                <a:spcPct val="150000"/>
              </a:lnSpc>
              <a:spcBef>
                <a:spcPts val="400"/>
              </a:spcBef>
              <a:spcAft>
                <a:spcPts val="0"/>
              </a:spcAft>
              <a:buClr>
                <a:schemeClr val="accent1"/>
              </a:buClr>
              <a:buSzPct val="68000"/>
              <a:buFont typeface="Wingdings 3"/>
              <a:buChar char=""/>
              <a:tabLst/>
              <a:defRPr/>
            </a:pPr>
            <a:r>
              <a:rPr kumimoji="0" lang="fr-FR" sz="2000" b="1" i="0" u="none" strike="noStrike" kern="1200" cap="none" spc="0" normalizeH="0" baseline="0" noProof="0" dirty="0" smtClean="0">
                <a:ln>
                  <a:noFill/>
                </a:ln>
                <a:solidFill>
                  <a:schemeClr val="tx1"/>
                </a:solidFill>
                <a:effectLst/>
                <a:uLnTx/>
                <a:uFillTx/>
                <a:latin typeface="+mn-lt"/>
                <a:ea typeface="+mn-ea"/>
                <a:cs typeface="+mn-cs"/>
              </a:rPr>
              <a:t>Toute colonne ou expression de la liste </a:t>
            </a:r>
            <a:r>
              <a:rPr kumimoji="0" lang="fr-FR" sz="2000" b="1" i="0" u="none" strike="noStrike" kern="1200" cap="none" spc="0" normalizeH="0" baseline="0" noProof="0" dirty="0" smtClean="0">
                <a:ln>
                  <a:noFill/>
                </a:ln>
                <a:solidFill>
                  <a:srgbClr val="FF0000"/>
                </a:solidFill>
                <a:effectLst/>
                <a:uLnTx/>
                <a:uFillTx/>
                <a:latin typeface="+mn-lt"/>
                <a:ea typeface="+mn-ea"/>
                <a:cs typeface="+mn-cs"/>
              </a:rPr>
              <a:t>SELECT</a:t>
            </a:r>
            <a:r>
              <a:rPr kumimoji="0" lang="fr-FR" sz="2000" b="1" i="0" u="none" strike="noStrike" kern="1200" cap="none" spc="0" normalizeH="0" baseline="0" noProof="0" dirty="0" smtClean="0">
                <a:ln>
                  <a:noFill/>
                </a:ln>
                <a:solidFill>
                  <a:schemeClr val="tx1"/>
                </a:solidFill>
                <a:effectLst/>
                <a:uLnTx/>
                <a:uFillTx/>
                <a:latin typeface="+mn-lt"/>
                <a:ea typeface="+mn-ea"/>
                <a:cs typeface="+mn-cs"/>
              </a:rPr>
              <a:t> autre qu'une fonction de groupe, doit être incluse dans la clause </a:t>
            </a:r>
            <a:r>
              <a:rPr kumimoji="0" lang="fr-FR" sz="2000" b="1" i="0" u="none" strike="noStrike" kern="1200" cap="none" spc="0" normalizeH="0" baseline="0" noProof="0" dirty="0" smtClean="0">
                <a:ln>
                  <a:noFill/>
                </a:ln>
                <a:solidFill>
                  <a:srgbClr val="FF0000"/>
                </a:solidFill>
                <a:effectLst/>
                <a:uLnTx/>
                <a:uFillTx/>
                <a:latin typeface="+mn-lt"/>
                <a:ea typeface="+mn-ea"/>
                <a:cs typeface="+mn-cs"/>
              </a:rPr>
              <a:t>GROUP BY</a:t>
            </a:r>
            <a:r>
              <a:rPr kumimoji="0" lang="fr-FR" sz="2000" b="1" i="0" u="none" strike="noStrike" kern="1200" cap="none" spc="0" normalizeH="0" baseline="0" noProof="0" dirty="0" smtClean="0">
                <a:ln>
                  <a:noFill/>
                </a:ln>
                <a:solidFill>
                  <a:schemeClr val="tx1"/>
                </a:solidFill>
                <a:effectLst/>
                <a:uLnTx/>
                <a:uFillTx/>
                <a:latin typeface="+mn-lt"/>
                <a:ea typeface="+mn-ea"/>
                <a:cs typeface="+mn-cs"/>
              </a:rPr>
              <a:t>.</a:t>
            </a:r>
            <a:endParaRPr kumimoji="0" lang="fr-FR" sz="2000" b="1" i="0" u="none" strike="noStrike" kern="1200" cap="none" spc="0" normalizeH="0" baseline="0" noProof="0" dirty="0">
              <a:ln>
                <a:noFill/>
              </a:ln>
              <a:solidFill>
                <a:schemeClr val="tx1"/>
              </a:solidFill>
              <a:effectLst/>
              <a:uLnTx/>
              <a:uFillTx/>
              <a:latin typeface="+mn-lt"/>
              <a:ea typeface="+mn-ea"/>
              <a:cs typeface="+mn-cs"/>
            </a:endParaRPr>
          </a:p>
        </p:txBody>
      </p:sp>
      <p:sp>
        <p:nvSpPr>
          <p:cNvPr id="10" name="Rectangle 8"/>
          <p:cNvSpPr>
            <a:spLocks noChangeArrowheads="1"/>
          </p:cNvSpPr>
          <p:nvPr/>
        </p:nvSpPr>
        <p:spPr bwMode="blackWhite">
          <a:xfrm>
            <a:off x="928662" y="3929066"/>
            <a:ext cx="7315200" cy="1071570"/>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682625" algn="l"/>
                <a:tab pos="1833563"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count(</a:t>
            </a:r>
            <a:r>
              <a:rPr lang="fr-FR" sz="2000" b="1" dirty="0" err="1" smtClean="0">
                <a:solidFill>
                  <a:srgbClr val="000000"/>
                </a:solidFill>
                <a:latin typeface="Courier New" pitchFamily="49" charset="0"/>
              </a:rPr>
              <a:t>NomEmp</a:t>
            </a:r>
            <a:r>
              <a:rPr lang="fr-FR" sz="2000" b="1" dirty="0" smtClean="0">
                <a:solidFill>
                  <a:srgbClr val="000000"/>
                </a:solidFill>
                <a:latin typeface="Courier New" pitchFamily="49" charset="0"/>
              </a:rPr>
              <a:t>)</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p:txBody>
      </p:sp>
      <p:sp>
        <p:nvSpPr>
          <p:cNvPr id="11" name="Rectangle 6"/>
          <p:cNvSpPr>
            <a:spLocks noChangeArrowheads="1"/>
          </p:cNvSpPr>
          <p:nvPr/>
        </p:nvSpPr>
        <p:spPr bwMode="auto">
          <a:xfrm>
            <a:off x="785786" y="5357826"/>
            <a:ext cx="7376310" cy="400752"/>
          </a:xfrm>
          <a:prstGeom prst="rect">
            <a:avLst/>
          </a:prstGeom>
          <a:noFill/>
          <a:ln w="9525">
            <a:noFill/>
            <a:miter lim="800000"/>
            <a:headEnd/>
            <a:tailEnd/>
          </a:ln>
          <a:effectLst>
            <a:outerShdw dist="53882" sx="1000" sy="1000" algn="ctr" rotWithShape="0">
              <a:srgbClr val="000000"/>
            </a:outerShdw>
          </a:effectLst>
        </p:spPr>
        <p:txBody>
          <a:bodyPr wrap="square" lIns="92075" tIns="46038" rIns="92075" bIns="46038">
            <a:spAutoFit/>
          </a:bodyPr>
          <a:lstStyle/>
          <a:p>
            <a:pPr algn="ctr">
              <a:lnSpc>
                <a:spcPct val="100000"/>
              </a:lnSpc>
              <a:spcBef>
                <a:spcPct val="0"/>
              </a:spcBef>
            </a:pPr>
            <a:r>
              <a:rPr lang="fr-FR" sz="2000" b="1" dirty="0"/>
              <a:t>Colonne manquante dans la clause </a:t>
            </a:r>
            <a:r>
              <a:rPr lang="fr-FR" sz="2000" b="1" dirty="0">
                <a:solidFill>
                  <a:srgbClr val="FF0000"/>
                </a:solidFill>
              </a:rPr>
              <a:t>GROUP BY</a:t>
            </a:r>
          </a:p>
        </p:txBody>
      </p:sp>
      <p:sp>
        <p:nvSpPr>
          <p:cNvPr id="13" name="Rectangle 12"/>
          <p:cNvSpPr/>
          <p:nvPr/>
        </p:nvSpPr>
        <p:spPr>
          <a:xfrm rot="19513650">
            <a:off x="2357422" y="4214818"/>
            <a:ext cx="2928958" cy="70788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r-FR" sz="4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NON !</a:t>
            </a:r>
            <a:endParaRPr lang="fr-FR" sz="4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to="" calcmode="lin" valueType="num">
                                      <p:cBhvr>
                                        <p:cTn id="22" dur="1" fill="hold"/>
                                        <p:tgtEl>
                                          <p:spTgt spid="10"/>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 to="" calcmode="lin" valueType="num">
                                      <p:cBhvr>
                                        <p:cTn id="27" dur="1" fill="hold"/>
                                        <p:tgtEl>
                                          <p:spTgt spid="13"/>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to="" calcmode="lin" valueType="num">
                                      <p:cBhvr>
                                        <p:cTn id="32" dur="1" fill="hold"/>
                                        <p:tgtEl>
                                          <p:spTgt spid="1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P spid="10" grpId="0" animBg="1"/>
      <p:bldP spid="11" grpId="0"/>
      <p:bldP spid="13"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ctr"/>
            <a:r>
              <a:rPr lang="fr-FR" sz="3600" dirty="0" smtClean="0"/>
              <a:t>Utilisation de la clause </a:t>
            </a:r>
            <a:r>
              <a:rPr lang="fr-FR" sz="3600" dirty="0" smtClean="0">
                <a:solidFill>
                  <a:srgbClr val="FF0000"/>
                </a:solidFill>
              </a:rPr>
              <a:t>GROUP BY</a:t>
            </a:r>
            <a:endParaRPr lang="fr-FR" sz="3600" dirty="0">
              <a:solidFill>
                <a:srgbClr val="FF0000"/>
              </a:solidFill>
            </a:endParaRPr>
          </a:p>
        </p:txBody>
      </p:sp>
      <p:sp>
        <p:nvSpPr>
          <p:cNvPr id="8" name="Rectangle 3"/>
          <p:cNvSpPr txBox="1">
            <a:spLocks noChangeArrowheads="1"/>
          </p:cNvSpPr>
          <p:nvPr/>
        </p:nvSpPr>
        <p:spPr>
          <a:xfrm>
            <a:off x="406401" y="1485900"/>
            <a:ext cx="8594756" cy="1014406"/>
          </a:xfrm>
          <a:prstGeom prst="rect">
            <a:avLst/>
          </a:prstGeom>
          <a:noFill/>
          <a:ln/>
        </p:spPr>
        <p:txBody>
          <a:bodyPr vert="horz">
            <a:noAutofit/>
          </a:bodyPr>
          <a:lstStyle/>
          <a:p>
            <a:pPr marL="621792" marR="0" lvl="1" indent="-228600" algn="just" defTabSz="914400" rtl="0" eaLnBrk="1" fontAlgn="auto" latinLnBrk="0" hangingPunct="1">
              <a:spcBef>
                <a:spcPts val="324"/>
              </a:spcBef>
              <a:spcAft>
                <a:spcPts val="0"/>
              </a:spcAft>
              <a:buClr>
                <a:schemeClr val="accent1"/>
              </a:buClr>
              <a:buSzTx/>
              <a:buFont typeface="Verdana"/>
              <a:buChar char="◦"/>
              <a:tabLst/>
              <a:defRPr/>
            </a:pPr>
            <a:r>
              <a:rPr kumimoji="0" lang="fr-FR" sz="2000" b="1" i="0" u="none" strike="noStrike" kern="1200" cap="none" spc="0" normalizeH="0" baseline="0" noProof="0" dirty="0" smtClean="0">
                <a:ln>
                  <a:noFill/>
                </a:ln>
                <a:solidFill>
                  <a:schemeClr val="tx1"/>
                </a:solidFill>
                <a:effectLst/>
                <a:uLnTx/>
                <a:uFillTx/>
                <a:latin typeface="+mn-lt"/>
                <a:ea typeface="+mn-ea"/>
                <a:cs typeface="+mn-cs"/>
              </a:rPr>
              <a:t>Vous ne pouvez utiliser la clause </a:t>
            </a:r>
            <a:r>
              <a:rPr kumimoji="0" lang="fr-FR" sz="2000" b="1" i="0" u="none" strike="noStrike" kern="1200" cap="none" spc="0" normalizeH="0" baseline="0" noProof="0" dirty="0" smtClean="0">
                <a:ln>
                  <a:noFill/>
                </a:ln>
                <a:solidFill>
                  <a:srgbClr val="FF0000"/>
                </a:solidFill>
                <a:effectLst/>
                <a:uLnTx/>
                <a:uFillTx/>
                <a:latin typeface="+mn-lt"/>
                <a:ea typeface="+mn-ea"/>
                <a:cs typeface="+mn-cs"/>
              </a:rPr>
              <a:t>WHERE</a:t>
            </a:r>
            <a:r>
              <a:rPr kumimoji="0" lang="fr-FR" sz="2000" b="1" i="0" u="none" strike="noStrike" kern="1200" cap="none" spc="0" normalizeH="0" baseline="0" noProof="0" dirty="0" smtClean="0">
                <a:ln>
                  <a:noFill/>
                </a:ln>
                <a:solidFill>
                  <a:schemeClr val="tx1"/>
                </a:solidFill>
                <a:effectLst/>
                <a:uLnTx/>
                <a:uFillTx/>
                <a:latin typeface="+mn-lt"/>
                <a:ea typeface="+mn-ea"/>
                <a:cs typeface="+mn-cs"/>
              </a:rPr>
              <a:t> pour limiter les groupes.</a:t>
            </a:r>
          </a:p>
          <a:p>
            <a:pPr marL="621792" marR="0" lvl="1" indent="-228600" algn="just" defTabSz="914400" rtl="0" eaLnBrk="1" fontAlgn="auto" latinLnBrk="0" hangingPunct="1">
              <a:spcBef>
                <a:spcPts val="324"/>
              </a:spcBef>
              <a:spcAft>
                <a:spcPts val="0"/>
              </a:spcAft>
              <a:buClr>
                <a:schemeClr val="accent1"/>
              </a:buClr>
              <a:buSzTx/>
              <a:buFont typeface="Verdana"/>
              <a:buChar char="◦"/>
              <a:tabLst/>
              <a:defRPr/>
            </a:pPr>
            <a:r>
              <a:rPr kumimoji="0" lang="fr-FR" sz="2000" b="1" i="0" u="none" strike="noStrike" kern="1200" cap="none" spc="0" normalizeH="0" baseline="0" noProof="0" dirty="0" smtClean="0">
                <a:ln>
                  <a:noFill/>
                </a:ln>
                <a:solidFill>
                  <a:schemeClr val="tx1"/>
                </a:solidFill>
                <a:effectLst/>
                <a:uLnTx/>
                <a:uFillTx/>
                <a:latin typeface="+mn-lt"/>
                <a:ea typeface="+mn-ea"/>
                <a:cs typeface="+mn-cs"/>
              </a:rPr>
              <a:t>Utilisez la clause </a:t>
            </a:r>
            <a:r>
              <a:rPr kumimoji="0" lang="fr-FR" sz="2000" b="1" i="0" u="none" strike="noStrike" kern="1200" cap="none" spc="0" normalizeH="0" baseline="0" noProof="0" dirty="0" smtClean="0">
                <a:ln>
                  <a:noFill/>
                </a:ln>
                <a:solidFill>
                  <a:srgbClr val="FF0000"/>
                </a:solidFill>
                <a:effectLst/>
                <a:uLnTx/>
                <a:uFillTx/>
                <a:latin typeface="+mn-lt"/>
                <a:ea typeface="+mn-ea"/>
                <a:cs typeface="+mn-cs"/>
              </a:rPr>
              <a:t>HAVING</a:t>
            </a:r>
            <a:r>
              <a:rPr kumimoji="0" lang="fr-FR" sz="2000" b="1" i="0" u="none" strike="noStrike" kern="1200" cap="none" spc="0" normalizeH="0" baseline="0" noProof="0" dirty="0" smtClean="0">
                <a:ln>
                  <a:noFill/>
                </a:ln>
                <a:solidFill>
                  <a:schemeClr val="tx1"/>
                </a:solidFill>
                <a:effectLst/>
                <a:uLnTx/>
                <a:uFillTx/>
                <a:latin typeface="+mn-lt"/>
                <a:ea typeface="+mn-ea"/>
                <a:cs typeface="+mn-cs"/>
              </a:rPr>
              <a:t>.</a:t>
            </a:r>
            <a:endParaRPr kumimoji="0" lang="fr-FR" sz="20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Rectangle 4"/>
          <p:cNvSpPr>
            <a:spLocks noChangeArrowheads="1"/>
          </p:cNvSpPr>
          <p:nvPr/>
        </p:nvSpPr>
        <p:spPr bwMode="blackWhite">
          <a:xfrm>
            <a:off x="1071538" y="3143248"/>
            <a:ext cx="7385050" cy="1785950"/>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lIns="92075" tIns="46038" rIns="92075" bIns="46038" anchor="ctr"/>
          <a:lstStyle/>
          <a:p>
            <a:pPr algn="l">
              <a:lnSpc>
                <a:spcPct val="150000"/>
              </a:lnSpc>
              <a:spcBef>
                <a:spcPct val="0"/>
              </a:spcBef>
              <a:tabLst>
                <a:tab pos="682625" algn="l"/>
                <a:tab pos="1833563"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AVG(salaire)</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AVG(salaire) </a:t>
            </a:r>
            <a:r>
              <a:rPr lang="fr-FR" sz="2000" b="1" dirty="0">
                <a:solidFill>
                  <a:srgbClr val="000000"/>
                </a:solidFill>
                <a:latin typeface="Courier New" pitchFamily="49" charset="0"/>
              </a:rPr>
              <a:t>&gt; 2000</a:t>
            </a:r>
          </a:p>
          <a:p>
            <a:pPr algn="l">
              <a:lnSpc>
                <a:spcPct val="150000"/>
              </a:lnSpc>
              <a:spcBef>
                <a:spcPct val="0"/>
              </a:spcBef>
              <a:tabLst>
                <a:tab pos="682625" algn="l"/>
                <a:tab pos="1833563" algn="l"/>
              </a:tabLst>
            </a:pPr>
            <a:r>
              <a:rPr lang="fr-FR" sz="2000" b="1" dirty="0">
                <a:solidFill>
                  <a:srgbClr val="000000"/>
                </a:solidFill>
                <a:latin typeface="Courier New" pitchFamily="49" charset="0"/>
              </a:rPr>
              <a:t>  4  </a:t>
            </a:r>
            <a:r>
              <a:rPr lang="fr-FR" sz="2000" b="1" dirty="0">
                <a:solidFill>
                  <a:srgbClr val="FF0000"/>
                </a:solidFill>
                <a:latin typeface="Courier New" pitchFamily="49" charset="0"/>
              </a:rPr>
              <a:t>GROUP </a:t>
            </a:r>
            <a:r>
              <a:rPr lang="fr-FR" sz="2000" b="1" dirty="0" smtClean="0">
                <a:solidFill>
                  <a:srgbClr val="FF0000"/>
                </a:solidFill>
                <a:latin typeface="Courier New" pitchFamily="49" charset="0"/>
              </a:rPr>
              <a:t>BY</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214290"/>
            <a:ext cx="8229600" cy="2071702"/>
          </a:xfrm>
        </p:spPr>
        <p:txBody>
          <a:bodyPr>
            <a:normAutofit/>
          </a:bodyPr>
          <a:lstStyle/>
          <a:p>
            <a:pPr algn="just"/>
            <a:r>
              <a:rPr lang="fr-FR" sz="2400" dirty="0" smtClean="0"/>
              <a:t>Dans les bases de données relationnelles, les données sont organisées dans des tables à deux dimensions. </a:t>
            </a:r>
          </a:p>
          <a:p>
            <a:pPr algn="just"/>
            <a:r>
              <a:rPr lang="fr-FR" sz="2400" dirty="0" smtClean="0"/>
              <a:t>Les colonnes des tables constituent les champs et les lignes sont les enregistrements.</a:t>
            </a:r>
          </a:p>
          <a:p>
            <a:pPr algn="just"/>
            <a:endParaRPr lang="fr-FR" sz="2400" dirty="0" smtClean="0"/>
          </a:p>
        </p:txBody>
      </p:sp>
      <p:grpSp>
        <p:nvGrpSpPr>
          <p:cNvPr id="36" name="Groupe 35"/>
          <p:cNvGrpSpPr/>
          <p:nvPr/>
        </p:nvGrpSpPr>
        <p:grpSpPr>
          <a:xfrm>
            <a:off x="928662" y="2285992"/>
            <a:ext cx="7707313" cy="3781434"/>
            <a:chOff x="676275" y="2143116"/>
            <a:chExt cx="7707313" cy="3781434"/>
          </a:xfrm>
        </p:grpSpPr>
        <p:sp>
          <p:nvSpPr>
            <p:cNvPr id="37" name="Rectangle 4"/>
            <p:cNvSpPr>
              <a:spLocks noChangeArrowheads="1"/>
            </p:cNvSpPr>
            <p:nvPr/>
          </p:nvSpPr>
          <p:spPr bwMode="ltGray">
            <a:xfrm>
              <a:off x="3654425" y="2579688"/>
              <a:ext cx="1662113" cy="1030287"/>
            </a:xfrm>
            <a:prstGeom prst="rect">
              <a:avLst/>
            </a:prstGeom>
            <a:gradFill rotWithShape="0">
              <a:gsLst>
                <a:gs pos="0">
                  <a:srgbClr val="B2B2B2">
                    <a:gamma/>
                    <a:shade val="80000"/>
                    <a:invGamma/>
                  </a:srgbClr>
                </a:gs>
                <a:gs pos="50000">
                  <a:srgbClr val="B2B2B2"/>
                </a:gs>
                <a:gs pos="100000">
                  <a:srgbClr val="B2B2B2">
                    <a:gamma/>
                    <a:shade val="80000"/>
                    <a:invGamma/>
                  </a:srgbClr>
                </a:gs>
              </a:gsLst>
              <a:lin ang="0" scaled="1"/>
            </a:gradFill>
            <a:ln w="9525">
              <a:no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38" name="Oval 6"/>
            <p:cNvSpPr>
              <a:spLocks noChangeArrowheads="1"/>
            </p:cNvSpPr>
            <p:nvPr/>
          </p:nvSpPr>
          <p:spPr bwMode="ltGray">
            <a:xfrm>
              <a:off x="3654425" y="3289300"/>
              <a:ext cx="1662113" cy="660400"/>
            </a:xfrm>
            <a:prstGeom prst="ellipse">
              <a:avLst/>
            </a:prstGeom>
            <a:gradFill rotWithShape="0">
              <a:gsLst>
                <a:gs pos="0">
                  <a:srgbClr val="B2B2B2">
                    <a:gamma/>
                    <a:shade val="80000"/>
                    <a:invGamma/>
                  </a:srgbClr>
                </a:gs>
                <a:gs pos="50000">
                  <a:srgbClr val="B2B2B2"/>
                </a:gs>
                <a:gs pos="100000">
                  <a:srgbClr val="B2B2B2">
                    <a:gamma/>
                    <a:shade val="80000"/>
                    <a:invGamma/>
                  </a:srgbClr>
                </a:gs>
              </a:gsLst>
              <a:lin ang="0" scaled="1"/>
            </a:gradFill>
            <a:ln w="9525">
              <a:noFill/>
              <a:round/>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39" name="Rectangle 7"/>
            <p:cNvSpPr>
              <a:spLocks noChangeArrowheads="1"/>
            </p:cNvSpPr>
            <p:nvPr/>
          </p:nvSpPr>
          <p:spPr bwMode="auto">
            <a:xfrm>
              <a:off x="3176605" y="2143116"/>
              <a:ext cx="2533695" cy="431529"/>
            </a:xfrm>
            <a:prstGeom prst="rect">
              <a:avLst/>
            </a:prstGeom>
            <a:noFill/>
            <a:ln w="9525">
              <a:noFill/>
              <a:miter lim="800000"/>
              <a:headEnd/>
              <a:tailEnd/>
            </a:ln>
            <a:effectLst/>
          </p:spPr>
          <p:txBody>
            <a:bodyPr wrap="square" lIns="92075" tIns="46038" rIns="92075" bIns="46038">
              <a:spAutoFit/>
            </a:bodyPr>
            <a:lstStyle/>
            <a:p>
              <a:pPr algn="l">
                <a:lnSpc>
                  <a:spcPct val="100000"/>
                </a:lnSpc>
                <a:spcBef>
                  <a:spcPct val="0"/>
                </a:spcBef>
              </a:pPr>
              <a:r>
                <a:rPr lang="fr-FR" sz="2200" b="1" dirty="0">
                  <a:effectLst>
                    <a:outerShdw blurRad="38100" dist="38100" dir="2700000" algn="tl">
                      <a:srgbClr val="000000">
                        <a:alpha val="43137"/>
                      </a:srgbClr>
                    </a:outerShdw>
                  </a:effectLst>
                  <a:latin typeface="Arial" pitchFamily="34" charset="0"/>
                </a:rPr>
                <a:t>Base de données</a:t>
              </a:r>
            </a:p>
          </p:txBody>
        </p:sp>
        <p:grpSp>
          <p:nvGrpSpPr>
            <p:cNvPr id="40" name="Group 17"/>
            <p:cNvGrpSpPr>
              <a:grpSpLocks/>
            </p:cNvGrpSpPr>
            <p:nvPr/>
          </p:nvGrpSpPr>
          <p:grpSpPr bwMode="auto">
            <a:xfrm>
              <a:off x="3840170" y="3028950"/>
              <a:ext cx="1198564" cy="725488"/>
              <a:chOff x="2419" y="1908"/>
              <a:chExt cx="755" cy="457"/>
            </a:xfrm>
          </p:grpSpPr>
          <p:sp>
            <p:nvSpPr>
              <p:cNvPr id="60" name="Rectangle 8"/>
              <p:cNvSpPr>
                <a:spLocks noChangeArrowheads="1"/>
              </p:cNvSpPr>
              <p:nvPr/>
            </p:nvSpPr>
            <p:spPr bwMode="blackWhite">
              <a:xfrm>
                <a:off x="2419" y="1908"/>
                <a:ext cx="214" cy="118"/>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61" name="Rectangle 9"/>
              <p:cNvSpPr>
                <a:spLocks noChangeArrowheads="1"/>
              </p:cNvSpPr>
              <p:nvPr/>
            </p:nvSpPr>
            <p:spPr bwMode="blackWhite">
              <a:xfrm>
                <a:off x="2690" y="1908"/>
                <a:ext cx="214" cy="118"/>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62" name="Rectangle 10"/>
              <p:cNvSpPr>
                <a:spLocks noChangeArrowheads="1"/>
              </p:cNvSpPr>
              <p:nvPr/>
            </p:nvSpPr>
            <p:spPr bwMode="blackWhite">
              <a:xfrm>
                <a:off x="2959" y="1908"/>
                <a:ext cx="214" cy="118"/>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63" name="Rectangle 11"/>
              <p:cNvSpPr>
                <a:spLocks noChangeArrowheads="1"/>
              </p:cNvSpPr>
              <p:nvPr/>
            </p:nvSpPr>
            <p:spPr bwMode="blackWhite">
              <a:xfrm>
                <a:off x="2420" y="2079"/>
                <a:ext cx="214" cy="118"/>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64" name="Rectangle 12"/>
              <p:cNvSpPr>
                <a:spLocks noChangeArrowheads="1"/>
              </p:cNvSpPr>
              <p:nvPr/>
            </p:nvSpPr>
            <p:spPr bwMode="blackWhite">
              <a:xfrm>
                <a:off x="2691" y="2079"/>
                <a:ext cx="214" cy="118"/>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65" name="Rectangle 13"/>
              <p:cNvSpPr>
                <a:spLocks noChangeArrowheads="1"/>
              </p:cNvSpPr>
              <p:nvPr/>
            </p:nvSpPr>
            <p:spPr bwMode="blackWhite">
              <a:xfrm>
                <a:off x="2960" y="2079"/>
                <a:ext cx="214" cy="118"/>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66" name="Rectangle 14"/>
              <p:cNvSpPr>
                <a:spLocks noChangeArrowheads="1"/>
              </p:cNvSpPr>
              <p:nvPr/>
            </p:nvSpPr>
            <p:spPr bwMode="blackWhite">
              <a:xfrm>
                <a:off x="2420" y="2247"/>
                <a:ext cx="214" cy="118"/>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67" name="Rectangle 15"/>
              <p:cNvSpPr>
                <a:spLocks noChangeArrowheads="1"/>
              </p:cNvSpPr>
              <p:nvPr/>
            </p:nvSpPr>
            <p:spPr bwMode="blackWhite">
              <a:xfrm>
                <a:off x="2691" y="2247"/>
                <a:ext cx="214" cy="118"/>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sp>
            <p:nvSpPr>
              <p:cNvPr id="68" name="Rectangle 16"/>
              <p:cNvSpPr>
                <a:spLocks noChangeArrowheads="1"/>
              </p:cNvSpPr>
              <p:nvPr/>
            </p:nvSpPr>
            <p:spPr bwMode="blackWhite">
              <a:xfrm>
                <a:off x="2960" y="2247"/>
                <a:ext cx="214" cy="118"/>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p:spPr>
            <p:txBody>
              <a:bodyPr wrap="none" anchor="ctr"/>
              <a:lstStyle/>
              <a:p>
                <a:endParaRPr lang="fr-FR" b="1">
                  <a:effectLst>
                    <a:outerShdw blurRad="38100" dist="38100" dir="2700000" algn="tl">
                      <a:srgbClr val="000000">
                        <a:alpha val="43137"/>
                      </a:srgbClr>
                    </a:outerShdw>
                  </a:effectLst>
                </a:endParaRPr>
              </a:p>
            </p:txBody>
          </p:sp>
        </p:grpSp>
        <p:sp>
          <p:nvSpPr>
            <p:cNvPr id="41" name="Freeform 18"/>
            <p:cNvSpPr>
              <a:spLocks/>
            </p:cNvSpPr>
            <p:nvPr/>
          </p:nvSpPr>
          <p:spPr bwMode="blackWhite">
            <a:xfrm>
              <a:off x="4572000" y="3571876"/>
              <a:ext cx="3811588" cy="1123950"/>
            </a:xfrm>
            <a:custGeom>
              <a:avLst/>
              <a:gdLst/>
              <a:ahLst/>
              <a:cxnLst>
                <a:cxn ang="0">
                  <a:pos x="246" y="0"/>
                </a:cxn>
                <a:cxn ang="0">
                  <a:pos x="2400" y="707"/>
                </a:cxn>
                <a:cxn ang="0">
                  <a:pos x="0" y="707"/>
                </a:cxn>
                <a:cxn ang="0">
                  <a:pos x="73" y="0"/>
                </a:cxn>
                <a:cxn ang="0">
                  <a:pos x="246" y="0"/>
                </a:cxn>
              </a:cxnLst>
              <a:rect l="0" t="0" r="r" b="b"/>
              <a:pathLst>
                <a:path w="2401" h="708">
                  <a:moveTo>
                    <a:pt x="246" y="0"/>
                  </a:moveTo>
                  <a:lnTo>
                    <a:pt x="2400" y="707"/>
                  </a:lnTo>
                  <a:lnTo>
                    <a:pt x="0" y="707"/>
                  </a:lnTo>
                  <a:lnTo>
                    <a:pt x="73" y="0"/>
                  </a:lnTo>
                  <a:lnTo>
                    <a:pt x="246" y="0"/>
                  </a:lnTo>
                </a:path>
              </a:pathLst>
            </a:custGeom>
            <a:solidFill>
              <a:srgbClr val="FF3300">
                <a:alpha val="50000"/>
              </a:srgbClr>
            </a:solidFill>
            <a:ln w="9525" cap="rnd">
              <a:noFill/>
              <a:round/>
              <a:headEnd/>
              <a:tailEnd/>
            </a:ln>
            <a:effectLst/>
          </p:spPr>
          <p:txBody>
            <a:bodyPr/>
            <a:lstStyle/>
            <a:p>
              <a:endParaRPr lang="fr-FR" b="1">
                <a:effectLst>
                  <a:outerShdw blurRad="38100" dist="38100" dir="2700000" algn="tl">
                    <a:srgbClr val="000000">
                      <a:alpha val="43137"/>
                    </a:srgbClr>
                  </a:outerShdw>
                </a:effectLst>
              </a:endParaRPr>
            </a:p>
          </p:txBody>
        </p:sp>
        <p:sp>
          <p:nvSpPr>
            <p:cNvPr id="42" name="Rectangle 19"/>
            <p:cNvSpPr>
              <a:spLocks noChangeArrowheads="1"/>
            </p:cNvSpPr>
            <p:nvPr/>
          </p:nvSpPr>
          <p:spPr bwMode="blackWhite">
            <a:xfrm>
              <a:off x="4584700" y="4667250"/>
              <a:ext cx="3775075" cy="1247137"/>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pPr>
              <a:r>
                <a:rPr lang="fr-FR" sz="1200" b="1" dirty="0" smtClean="0">
                  <a:effectLst>
                    <a:outerShdw blurRad="38100" dist="38100" dir="2700000" algn="tl">
                      <a:srgbClr val="000000">
                        <a:alpha val="43137"/>
                      </a:srgbClr>
                    </a:outerShdw>
                  </a:effectLst>
                  <a:latin typeface="Courier New" pitchFamily="49" charset="0"/>
                </a:rPr>
                <a:t>N°SERV  NOMSERV  </a:t>
              </a:r>
              <a:r>
                <a:rPr lang="fr-FR" sz="1200" b="1" dirty="0">
                  <a:effectLst>
                    <a:outerShdw blurRad="38100" dist="38100" dir="2700000" algn="tl">
                      <a:srgbClr val="000000">
                        <a:alpha val="43137"/>
                      </a:srgbClr>
                    </a:outerShdw>
                  </a:effectLst>
                  <a:latin typeface="Courier New" pitchFamily="49" charset="0"/>
                </a:rPr>
                <a:t>		LOC</a:t>
              </a:r>
            </a:p>
            <a:p>
              <a:pPr algn="l" defTabSz="400050">
                <a:lnSpc>
                  <a:spcPct val="125000"/>
                </a:lnSpc>
                <a:spcBef>
                  <a:spcPct val="0"/>
                </a:spcBef>
                <a:tabLst>
                  <a:tab pos="400050" algn="r"/>
                  <a:tab pos="685800" algn="l"/>
                </a:tabLst>
              </a:pPr>
              <a:r>
                <a:rPr lang="fr-FR" sz="1200" b="1" dirty="0">
                  <a:effectLst>
                    <a:outerShdw blurRad="38100" dist="38100" dir="2700000" algn="tl">
                      <a:srgbClr val="000000">
                        <a:alpha val="43137"/>
                      </a:srgbClr>
                    </a:outerShdw>
                  </a:effectLst>
                  <a:latin typeface="Courier New" pitchFamily="49" charset="0"/>
                </a:rPr>
                <a:t>    10  </a:t>
              </a:r>
              <a:r>
                <a:rPr lang="fr-FR" sz="1200" b="1" dirty="0" smtClean="0">
                  <a:effectLst>
                    <a:outerShdw blurRad="38100" dist="38100" dir="2700000" algn="tl">
                      <a:srgbClr val="000000">
                        <a:alpha val="43137"/>
                      </a:srgbClr>
                    </a:outerShdw>
                  </a:effectLst>
                  <a:latin typeface="Courier New" pitchFamily="49" charset="0"/>
                </a:rPr>
                <a:t>COMPTABILITE</a:t>
              </a:r>
              <a:r>
                <a:rPr lang="fr-FR" sz="1200" b="1" dirty="0">
                  <a:effectLst>
                    <a:outerShdw blurRad="38100" dist="38100" dir="2700000" algn="tl">
                      <a:srgbClr val="000000">
                        <a:alpha val="43137"/>
                      </a:srgbClr>
                    </a:outerShdw>
                  </a:effectLst>
                  <a:latin typeface="Courier New" pitchFamily="49" charset="0"/>
                </a:rPr>
                <a:t>	</a:t>
              </a:r>
              <a:r>
                <a:rPr lang="fr-FR" sz="1200" b="1" dirty="0" smtClean="0">
                  <a:effectLst>
                    <a:outerShdw blurRad="38100" dist="38100" dir="2700000" algn="tl">
                      <a:srgbClr val="000000">
                        <a:alpha val="43137"/>
                      </a:srgbClr>
                    </a:outerShdw>
                  </a:effectLst>
                  <a:latin typeface="Courier New" pitchFamily="49" charset="0"/>
                </a:rPr>
                <a:t>CASABLANCA</a:t>
              </a:r>
              <a:endParaRPr lang="fr-FR" sz="1200" b="1" dirty="0">
                <a:effectLst>
                  <a:outerShdw blurRad="38100" dist="38100" dir="2700000" algn="tl">
                    <a:srgbClr val="000000">
                      <a:alpha val="43137"/>
                    </a:srgbClr>
                  </a:outerShdw>
                </a:effectLst>
                <a:latin typeface="Courier New" pitchFamily="49" charset="0"/>
              </a:endParaRPr>
            </a:p>
            <a:p>
              <a:pPr algn="l" defTabSz="400050">
                <a:lnSpc>
                  <a:spcPct val="125000"/>
                </a:lnSpc>
                <a:spcBef>
                  <a:spcPct val="0"/>
                </a:spcBef>
                <a:tabLst>
                  <a:tab pos="400050" algn="r"/>
                  <a:tab pos="685800" algn="l"/>
                </a:tabLst>
              </a:pPr>
              <a:r>
                <a:rPr lang="fr-FR" sz="1200" b="1" dirty="0">
                  <a:effectLst>
                    <a:outerShdw blurRad="38100" dist="38100" dir="2700000" algn="tl">
                      <a:srgbClr val="000000">
                        <a:alpha val="43137"/>
                      </a:srgbClr>
                    </a:outerShdw>
                  </a:effectLst>
                  <a:latin typeface="Courier New" pitchFamily="49" charset="0"/>
                </a:rPr>
                <a:t>    20  </a:t>
              </a:r>
              <a:r>
                <a:rPr lang="fr-FR" sz="1200" b="1" dirty="0" smtClean="0">
                  <a:effectLst>
                    <a:outerShdw blurRad="38100" dist="38100" dir="2700000" algn="tl">
                      <a:srgbClr val="000000">
                        <a:alpha val="43137"/>
                      </a:srgbClr>
                    </a:outerShdw>
                  </a:effectLst>
                  <a:latin typeface="Courier New" pitchFamily="49" charset="0"/>
                </a:rPr>
                <a:t>RECHERCHE </a:t>
              </a:r>
              <a:r>
                <a:rPr lang="fr-FR" sz="1200" b="1" dirty="0">
                  <a:effectLst>
                    <a:outerShdw blurRad="38100" dist="38100" dir="2700000" algn="tl">
                      <a:srgbClr val="000000">
                        <a:alpha val="43137"/>
                      </a:srgbClr>
                    </a:outerShdw>
                  </a:effectLst>
                  <a:latin typeface="Courier New" pitchFamily="49" charset="0"/>
                </a:rPr>
                <a:t>	</a:t>
              </a:r>
              <a:r>
                <a:rPr lang="fr-FR" sz="1200" b="1" dirty="0" smtClean="0">
                  <a:effectLst>
                    <a:outerShdw blurRad="38100" dist="38100" dir="2700000" algn="tl">
                      <a:srgbClr val="000000">
                        <a:alpha val="43137"/>
                      </a:srgbClr>
                    </a:outerShdw>
                  </a:effectLst>
                  <a:latin typeface="Courier New" pitchFamily="49" charset="0"/>
                </a:rPr>
                <a:t>RABAT</a:t>
              </a:r>
              <a:endParaRPr lang="fr-FR" sz="1200" b="1" dirty="0">
                <a:effectLst>
                  <a:outerShdw blurRad="38100" dist="38100" dir="2700000" algn="tl">
                    <a:srgbClr val="000000">
                      <a:alpha val="43137"/>
                    </a:srgbClr>
                  </a:outerShdw>
                </a:effectLst>
                <a:latin typeface="Courier New" pitchFamily="49" charset="0"/>
              </a:endParaRPr>
            </a:p>
            <a:p>
              <a:pPr algn="l" defTabSz="400050">
                <a:lnSpc>
                  <a:spcPct val="125000"/>
                </a:lnSpc>
                <a:spcBef>
                  <a:spcPct val="0"/>
                </a:spcBef>
                <a:tabLst>
                  <a:tab pos="400050" algn="r"/>
                  <a:tab pos="685800" algn="l"/>
                </a:tabLst>
              </a:pPr>
              <a:r>
                <a:rPr lang="fr-FR" sz="1200" b="1" dirty="0">
                  <a:effectLst>
                    <a:outerShdw blurRad="38100" dist="38100" dir="2700000" algn="tl">
                      <a:srgbClr val="000000">
                        <a:alpha val="43137"/>
                      </a:srgbClr>
                    </a:outerShdw>
                  </a:effectLst>
                  <a:latin typeface="Courier New" pitchFamily="49" charset="0"/>
                </a:rPr>
                <a:t>	    30  </a:t>
              </a:r>
              <a:r>
                <a:rPr lang="fr-FR" sz="1200" b="1" dirty="0" smtClean="0">
                  <a:effectLst>
                    <a:outerShdw blurRad="38100" dist="38100" dir="2700000" algn="tl">
                      <a:srgbClr val="000000">
                        <a:alpha val="43137"/>
                      </a:srgbClr>
                    </a:outerShdw>
                  </a:effectLst>
                  <a:latin typeface="Courier New" pitchFamily="49" charset="0"/>
                </a:rPr>
                <a:t>VENTES    </a:t>
              </a:r>
              <a:r>
                <a:rPr lang="fr-FR" sz="1200" b="1" dirty="0">
                  <a:effectLst>
                    <a:outerShdw blurRad="38100" dist="38100" dir="2700000" algn="tl">
                      <a:srgbClr val="000000">
                        <a:alpha val="43137"/>
                      </a:srgbClr>
                    </a:outerShdw>
                  </a:effectLst>
                  <a:latin typeface="Courier New" pitchFamily="49" charset="0"/>
                </a:rPr>
                <a:t>	</a:t>
              </a:r>
              <a:r>
                <a:rPr lang="fr-FR" sz="1200" b="1" dirty="0" smtClean="0">
                  <a:effectLst>
                    <a:outerShdw blurRad="38100" dist="38100" dir="2700000" algn="tl">
                      <a:srgbClr val="000000">
                        <a:alpha val="43137"/>
                      </a:srgbClr>
                    </a:outerShdw>
                  </a:effectLst>
                  <a:latin typeface="Courier New" pitchFamily="49" charset="0"/>
                </a:rPr>
                <a:t>FES</a:t>
              </a:r>
              <a:endParaRPr lang="fr-FR" sz="1200" b="1" dirty="0">
                <a:effectLst>
                  <a:outerShdw blurRad="38100" dist="38100" dir="2700000" algn="tl">
                    <a:srgbClr val="000000">
                      <a:alpha val="43137"/>
                    </a:srgbClr>
                  </a:outerShdw>
                </a:effectLst>
                <a:latin typeface="Courier New" pitchFamily="49" charset="0"/>
              </a:endParaRPr>
            </a:p>
            <a:p>
              <a:pPr algn="l" defTabSz="400050">
                <a:lnSpc>
                  <a:spcPct val="125000"/>
                </a:lnSpc>
                <a:spcBef>
                  <a:spcPct val="0"/>
                </a:spcBef>
                <a:tabLst>
                  <a:tab pos="400050" algn="r"/>
                  <a:tab pos="685800" algn="l"/>
                </a:tabLst>
              </a:pPr>
              <a:r>
                <a:rPr lang="fr-FR" sz="1200" b="1" dirty="0">
                  <a:effectLst>
                    <a:outerShdw blurRad="38100" dist="38100" dir="2700000" algn="tl">
                      <a:srgbClr val="000000">
                        <a:alpha val="43137"/>
                      </a:srgbClr>
                    </a:outerShdw>
                  </a:effectLst>
                  <a:latin typeface="Courier New" pitchFamily="49" charset="0"/>
                </a:rPr>
                <a:t>	    40  OPERATIONS 	</a:t>
              </a:r>
              <a:r>
                <a:rPr lang="fr-FR" sz="1200" b="1" dirty="0" smtClean="0">
                  <a:effectLst>
                    <a:outerShdw blurRad="38100" dist="38100" dir="2700000" algn="tl">
                      <a:srgbClr val="000000">
                        <a:alpha val="43137"/>
                      </a:srgbClr>
                    </a:outerShdw>
                  </a:effectLst>
                  <a:latin typeface="Courier New" pitchFamily="49" charset="0"/>
                </a:rPr>
                <a:t>MEKNES</a:t>
              </a:r>
              <a:endParaRPr lang="fr-FR" sz="1200" b="1" dirty="0">
                <a:effectLst>
                  <a:outerShdw blurRad="38100" dist="38100" dir="2700000" algn="tl">
                    <a:srgbClr val="000000">
                      <a:alpha val="43137"/>
                    </a:srgbClr>
                  </a:outerShdw>
                </a:effectLst>
                <a:latin typeface="Courier New" pitchFamily="49" charset="0"/>
              </a:endParaRPr>
            </a:p>
          </p:txBody>
        </p:sp>
        <p:sp>
          <p:nvSpPr>
            <p:cNvPr id="43" name="Rectangle 20"/>
            <p:cNvSpPr>
              <a:spLocks noChangeArrowheads="1"/>
            </p:cNvSpPr>
            <p:nvPr/>
          </p:nvSpPr>
          <p:spPr bwMode="blackWhite">
            <a:xfrm>
              <a:off x="4891117" y="4214818"/>
              <a:ext cx="3105658" cy="369974"/>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pPr>
              <a:r>
                <a:rPr lang="fr-FR" sz="1800" b="1" dirty="0">
                  <a:effectLst>
                    <a:outerShdw blurRad="38100" dist="38100" dir="2700000" algn="tl">
                      <a:srgbClr val="000000">
                        <a:alpha val="43137"/>
                      </a:srgbClr>
                    </a:outerShdw>
                  </a:effectLst>
                  <a:latin typeface="Arial" pitchFamily="34" charset="0"/>
                </a:rPr>
                <a:t>Nom de la table : </a:t>
              </a:r>
              <a:r>
                <a:rPr lang="fr-FR" sz="1800" b="1" dirty="0" smtClean="0">
                  <a:effectLst>
                    <a:outerShdw blurRad="38100" dist="38100" dir="2700000" algn="tl">
                      <a:srgbClr val="000000">
                        <a:alpha val="43137"/>
                      </a:srgbClr>
                    </a:outerShdw>
                  </a:effectLst>
                  <a:latin typeface="Arial" pitchFamily="34" charset="0"/>
                </a:rPr>
                <a:t>SERVICE</a:t>
              </a:r>
              <a:endParaRPr lang="fr-FR" sz="1800" b="1" dirty="0">
                <a:effectLst>
                  <a:outerShdw blurRad="38100" dist="38100" dir="2700000" algn="tl">
                    <a:srgbClr val="000000">
                      <a:alpha val="43137"/>
                    </a:srgbClr>
                  </a:outerShdw>
                </a:effectLst>
                <a:latin typeface="Arial" pitchFamily="34" charset="0"/>
              </a:endParaRPr>
            </a:p>
          </p:txBody>
        </p:sp>
        <p:sp>
          <p:nvSpPr>
            <p:cNvPr id="44" name="Line 21"/>
            <p:cNvSpPr>
              <a:spLocks noChangeShapeType="1"/>
            </p:cNvSpPr>
            <p:nvPr/>
          </p:nvSpPr>
          <p:spPr bwMode="blackWhite">
            <a:xfrm>
              <a:off x="4597400" y="4946650"/>
              <a:ext cx="3784600" cy="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45" name="Line 22"/>
            <p:cNvSpPr>
              <a:spLocks noChangeShapeType="1"/>
            </p:cNvSpPr>
            <p:nvPr/>
          </p:nvSpPr>
          <p:spPr bwMode="blackWhite">
            <a:xfrm>
              <a:off x="4597400" y="5181600"/>
              <a:ext cx="3784600" cy="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46" name="Line 23"/>
            <p:cNvSpPr>
              <a:spLocks noChangeShapeType="1"/>
            </p:cNvSpPr>
            <p:nvPr/>
          </p:nvSpPr>
          <p:spPr bwMode="blackWhite">
            <a:xfrm>
              <a:off x="4597400" y="5416550"/>
              <a:ext cx="3784600" cy="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47" name="Line 24"/>
            <p:cNvSpPr>
              <a:spLocks noChangeShapeType="1"/>
            </p:cNvSpPr>
            <p:nvPr/>
          </p:nvSpPr>
          <p:spPr bwMode="blackWhite">
            <a:xfrm>
              <a:off x="4597400" y="5651500"/>
              <a:ext cx="3784600" cy="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48" name="Line 25"/>
            <p:cNvSpPr>
              <a:spLocks noChangeShapeType="1"/>
            </p:cNvSpPr>
            <p:nvPr/>
          </p:nvSpPr>
          <p:spPr bwMode="blackWhite">
            <a:xfrm>
              <a:off x="5302250" y="4667250"/>
              <a:ext cx="0" cy="125730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49" name="Line 26"/>
            <p:cNvSpPr>
              <a:spLocks noChangeShapeType="1"/>
            </p:cNvSpPr>
            <p:nvPr/>
          </p:nvSpPr>
          <p:spPr bwMode="blackWhite">
            <a:xfrm>
              <a:off x="6496050" y="4667250"/>
              <a:ext cx="0" cy="125730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50" name="Freeform 27"/>
            <p:cNvSpPr>
              <a:spLocks/>
            </p:cNvSpPr>
            <p:nvPr/>
          </p:nvSpPr>
          <p:spPr bwMode="blackWhite">
            <a:xfrm>
              <a:off x="676275" y="3562350"/>
              <a:ext cx="3767138" cy="1138238"/>
            </a:xfrm>
            <a:custGeom>
              <a:avLst/>
              <a:gdLst/>
              <a:ahLst/>
              <a:cxnLst>
                <a:cxn ang="0">
                  <a:pos x="2009" y="0"/>
                </a:cxn>
                <a:cxn ang="0">
                  <a:pos x="0" y="707"/>
                </a:cxn>
                <a:cxn ang="0">
                  <a:pos x="2372" y="716"/>
                </a:cxn>
                <a:cxn ang="0">
                  <a:pos x="2181" y="0"/>
                </a:cxn>
                <a:cxn ang="0">
                  <a:pos x="2009" y="0"/>
                </a:cxn>
              </a:cxnLst>
              <a:rect l="0" t="0" r="r" b="b"/>
              <a:pathLst>
                <a:path w="2373" h="717">
                  <a:moveTo>
                    <a:pt x="2009" y="0"/>
                  </a:moveTo>
                  <a:lnTo>
                    <a:pt x="0" y="707"/>
                  </a:lnTo>
                  <a:lnTo>
                    <a:pt x="2372" y="716"/>
                  </a:lnTo>
                  <a:lnTo>
                    <a:pt x="2181" y="0"/>
                  </a:lnTo>
                  <a:lnTo>
                    <a:pt x="2009" y="0"/>
                  </a:lnTo>
                </a:path>
              </a:pathLst>
            </a:custGeom>
            <a:solidFill>
              <a:srgbClr val="FF3300">
                <a:alpha val="50000"/>
              </a:srgbClr>
            </a:solidFill>
            <a:ln w="9525" cap="rnd">
              <a:noFill/>
              <a:round/>
              <a:headEnd/>
              <a:tailEnd/>
            </a:ln>
            <a:effectLst/>
          </p:spPr>
          <p:txBody>
            <a:bodyPr/>
            <a:lstStyle/>
            <a:p>
              <a:endParaRPr lang="fr-FR" b="1">
                <a:effectLst>
                  <a:outerShdw blurRad="38100" dist="38100" dir="2700000" algn="tl">
                    <a:srgbClr val="000000">
                      <a:alpha val="43137"/>
                    </a:srgbClr>
                  </a:outerShdw>
                </a:effectLst>
              </a:endParaRPr>
            </a:p>
          </p:txBody>
        </p:sp>
        <p:sp>
          <p:nvSpPr>
            <p:cNvPr id="51" name="Rectangle 28"/>
            <p:cNvSpPr>
              <a:spLocks noChangeArrowheads="1"/>
            </p:cNvSpPr>
            <p:nvPr/>
          </p:nvSpPr>
          <p:spPr bwMode="blackWhite">
            <a:xfrm>
              <a:off x="685800" y="4667250"/>
              <a:ext cx="3775075" cy="1247137"/>
            </a:xfrm>
            <a:prstGeom prst="rect">
              <a:avLst/>
            </a:prstGeom>
            <a:gradFill rotWithShape="0">
              <a:gsLst>
                <a:gs pos="0">
                  <a:srgbClr val="FF9966">
                    <a:gamma/>
                    <a:shade val="89804"/>
                    <a:invGamma/>
                  </a:srgbClr>
                </a:gs>
                <a:gs pos="50000">
                  <a:srgbClr val="FF9966"/>
                </a:gs>
                <a:gs pos="100000">
                  <a:srgbClr val="FF9966">
                    <a:gamma/>
                    <a:shade val="89804"/>
                    <a:invGamma/>
                  </a:srgbClr>
                </a:gs>
              </a:gsLst>
              <a:lin ang="2700000" scaled="1"/>
            </a:gradFill>
            <a:ln w="12700">
              <a:solidFill>
                <a:srgbClr val="000000"/>
              </a:solidFill>
              <a:miter lim="800000"/>
              <a:headEnd/>
              <a:tailEnd/>
            </a:ln>
            <a:effectLst>
              <a:outerShdw dist="53882" dir="2700000" algn="ctr" rotWithShape="0">
                <a:srgbClr val="000000"/>
              </a:outerShdw>
            </a:effectLst>
          </p:spPr>
          <p:txBody>
            <a:bodyPr lIns="92075" tIns="46038" rIns="92075" bIns="46038">
              <a:spAutoFit/>
            </a:bodyPr>
            <a:lstStyle/>
            <a:p>
              <a:pPr algn="l" defTabSz="400050">
                <a:lnSpc>
                  <a:spcPct val="125000"/>
                </a:lnSpc>
                <a:spcBef>
                  <a:spcPct val="0"/>
                </a:spcBef>
                <a:tabLst>
                  <a:tab pos="400050" algn="r"/>
                  <a:tab pos="685800" algn="l"/>
                </a:tabLst>
              </a:pPr>
              <a:r>
                <a:rPr lang="fr-FR" sz="1200" b="1" dirty="0">
                  <a:effectLst>
                    <a:outerShdw blurRad="38100" dist="38100" dir="2700000" algn="tl">
                      <a:srgbClr val="000000">
                        <a:alpha val="43137"/>
                      </a:srgbClr>
                    </a:outerShdw>
                  </a:effectLst>
                  <a:latin typeface="Courier New" pitchFamily="49" charset="0"/>
                </a:rPr>
                <a:t>	</a:t>
              </a:r>
              <a:r>
                <a:rPr lang="fr-FR" sz="1200" b="1" dirty="0" smtClean="0">
                  <a:effectLst>
                    <a:outerShdw blurRad="38100" dist="38100" dir="2700000" algn="tl">
                      <a:srgbClr val="000000">
                        <a:alpha val="43137"/>
                      </a:srgbClr>
                    </a:outerShdw>
                  </a:effectLst>
                  <a:latin typeface="Courier New" pitchFamily="49" charset="0"/>
                </a:rPr>
                <a:t>NUMEMP   NOMEMP      FONCTION</a:t>
              </a:r>
              <a:r>
                <a:rPr lang="fr-FR" sz="1200" b="1" dirty="0">
                  <a:effectLst>
                    <a:outerShdw blurRad="38100" dist="38100" dir="2700000" algn="tl">
                      <a:srgbClr val="000000">
                        <a:alpha val="43137"/>
                      </a:srgbClr>
                    </a:outerShdw>
                  </a:effectLst>
                  <a:latin typeface="Courier New" pitchFamily="49" charset="0"/>
                </a:rPr>
                <a:t>	</a:t>
              </a:r>
              <a:r>
                <a:rPr lang="fr-FR" sz="1200" b="1" dirty="0" smtClean="0">
                  <a:effectLst>
                    <a:outerShdw blurRad="38100" dist="38100" dir="2700000" algn="tl">
                      <a:srgbClr val="000000">
                        <a:alpha val="43137"/>
                      </a:srgbClr>
                    </a:outerShdw>
                  </a:effectLst>
                  <a:latin typeface="Courier New" pitchFamily="49" charset="0"/>
                </a:rPr>
                <a:t> N°SERV</a:t>
              </a:r>
              <a:endParaRPr lang="fr-FR" sz="1200" b="1" dirty="0">
                <a:effectLst>
                  <a:outerShdw blurRad="38100" dist="38100" dir="2700000" algn="tl">
                    <a:srgbClr val="000000">
                      <a:alpha val="43137"/>
                    </a:srgbClr>
                  </a:outerShdw>
                </a:effectLst>
                <a:latin typeface="Courier New" pitchFamily="49" charset="0"/>
              </a:endParaRPr>
            </a:p>
            <a:p>
              <a:pPr algn="l" defTabSz="400050">
                <a:lnSpc>
                  <a:spcPct val="125000"/>
                </a:lnSpc>
                <a:spcBef>
                  <a:spcPct val="0"/>
                </a:spcBef>
                <a:tabLst>
                  <a:tab pos="400050" algn="r"/>
                  <a:tab pos="685800" algn="l"/>
                </a:tabLst>
              </a:pPr>
              <a:r>
                <a:rPr lang="fr-FR" sz="1200" b="1" dirty="0">
                  <a:effectLst>
                    <a:outerShdw blurRad="38100" dist="38100" dir="2700000" algn="tl">
                      <a:srgbClr val="000000">
                        <a:alpha val="43137"/>
                      </a:srgbClr>
                    </a:outerShdw>
                  </a:effectLst>
                  <a:latin typeface="Courier New" pitchFamily="49" charset="0"/>
                </a:rPr>
                <a:t>	 7839     </a:t>
              </a:r>
              <a:r>
                <a:rPr lang="fr-FR" sz="1200" b="1" dirty="0" smtClean="0">
                  <a:effectLst>
                    <a:outerShdw blurRad="38100" dist="38100" dir="2700000" algn="tl">
                      <a:srgbClr val="000000">
                        <a:alpha val="43137"/>
                      </a:srgbClr>
                    </a:outerShdw>
                  </a:effectLst>
                  <a:latin typeface="Courier New" pitchFamily="49" charset="0"/>
                </a:rPr>
                <a:t>BRITEL    PRESIDENT</a:t>
              </a:r>
              <a:r>
                <a:rPr lang="fr-FR" sz="1200" b="1" dirty="0">
                  <a:effectLst>
                    <a:outerShdw blurRad="38100" dist="38100" dir="2700000" algn="tl">
                      <a:srgbClr val="000000">
                        <a:alpha val="43137"/>
                      </a:srgbClr>
                    </a:outerShdw>
                  </a:effectLst>
                  <a:latin typeface="Courier New" pitchFamily="49" charset="0"/>
                </a:rPr>
                <a:t>	      10</a:t>
              </a:r>
            </a:p>
            <a:p>
              <a:pPr algn="l" defTabSz="400050">
                <a:lnSpc>
                  <a:spcPct val="125000"/>
                </a:lnSpc>
                <a:spcBef>
                  <a:spcPct val="0"/>
                </a:spcBef>
                <a:tabLst>
                  <a:tab pos="400050" algn="r"/>
                  <a:tab pos="685800" algn="l"/>
                </a:tabLst>
              </a:pPr>
              <a:r>
                <a:rPr lang="fr-FR" sz="1200" b="1" dirty="0">
                  <a:effectLst>
                    <a:outerShdw blurRad="38100" dist="38100" dir="2700000" algn="tl">
                      <a:srgbClr val="000000">
                        <a:alpha val="43137"/>
                      </a:srgbClr>
                    </a:outerShdw>
                  </a:effectLst>
                  <a:latin typeface="Courier New" pitchFamily="49" charset="0"/>
                </a:rPr>
                <a:t> 7698     </a:t>
              </a:r>
              <a:r>
                <a:rPr lang="fr-FR" sz="1200" b="1" dirty="0" smtClean="0">
                  <a:effectLst>
                    <a:outerShdw blurRad="38100" dist="38100" dir="2700000" algn="tl">
                      <a:srgbClr val="000000">
                        <a:alpha val="43137"/>
                      </a:srgbClr>
                    </a:outerShdw>
                  </a:effectLst>
                  <a:latin typeface="Courier New" pitchFamily="49" charset="0"/>
                </a:rPr>
                <a:t>BACHIRI    </a:t>
              </a:r>
              <a:r>
                <a:rPr lang="fr-FR" sz="1200" b="1" dirty="0">
                  <a:effectLst>
                    <a:outerShdw blurRad="38100" dist="38100" dir="2700000" algn="tl">
                      <a:srgbClr val="000000">
                        <a:alpha val="43137"/>
                      </a:srgbClr>
                    </a:outerShdw>
                  </a:effectLst>
                  <a:latin typeface="Courier New" pitchFamily="49" charset="0"/>
                </a:rPr>
                <a:t>MANAGER	      30</a:t>
              </a:r>
            </a:p>
            <a:p>
              <a:pPr algn="l" defTabSz="400050">
                <a:lnSpc>
                  <a:spcPct val="125000"/>
                </a:lnSpc>
                <a:spcBef>
                  <a:spcPct val="0"/>
                </a:spcBef>
                <a:tabLst>
                  <a:tab pos="400050" algn="r"/>
                  <a:tab pos="685800" algn="l"/>
                </a:tabLst>
              </a:pPr>
              <a:r>
                <a:rPr lang="fr-FR" sz="1200" b="1" dirty="0">
                  <a:effectLst>
                    <a:outerShdw blurRad="38100" dist="38100" dir="2700000" algn="tl">
                      <a:srgbClr val="000000">
                        <a:alpha val="43137"/>
                      </a:srgbClr>
                    </a:outerShdw>
                  </a:effectLst>
                  <a:latin typeface="Courier New" pitchFamily="49" charset="0"/>
                </a:rPr>
                <a:t>	 7782     </a:t>
              </a:r>
              <a:r>
                <a:rPr lang="fr-FR" sz="1200" b="1" dirty="0" smtClean="0">
                  <a:effectLst>
                    <a:outerShdw blurRad="38100" dist="38100" dir="2700000" algn="tl">
                      <a:srgbClr val="000000">
                        <a:alpha val="43137"/>
                      </a:srgbClr>
                    </a:outerShdw>
                  </a:effectLst>
                  <a:latin typeface="Courier New" pitchFamily="49" charset="0"/>
                </a:rPr>
                <a:t>CHAMI      </a:t>
              </a:r>
              <a:r>
                <a:rPr lang="fr-FR" sz="1200" b="1" dirty="0">
                  <a:effectLst>
                    <a:outerShdw blurRad="38100" dist="38100" dir="2700000" algn="tl">
                      <a:srgbClr val="000000">
                        <a:alpha val="43137"/>
                      </a:srgbClr>
                    </a:outerShdw>
                  </a:effectLst>
                  <a:latin typeface="Courier New" pitchFamily="49" charset="0"/>
                </a:rPr>
                <a:t>MANAGER  	      10</a:t>
              </a:r>
            </a:p>
            <a:p>
              <a:pPr algn="l" defTabSz="400050">
                <a:lnSpc>
                  <a:spcPct val="125000"/>
                </a:lnSpc>
                <a:spcBef>
                  <a:spcPct val="0"/>
                </a:spcBef>
                <a:tabLst>
                  <a:tab pos="400050" algn="r"/>
                  <a:tab pos="685800" algn="l"/>
                </a:tabLst>
              </a:pPr>
              <a:r>
                <a:rPr lang="fr-FR" sz="1200" b="1" dirty="0">
                  <a:effectLst>
                    <a:outerShdw blurRad="38100" dist="38100" dir="2700000" algn="tl">
                      <a:srgbClr val="000000">
                        <a:alpha val="43137"/>
                      </a:srgbClr>
                    </a:outerShdw>
                  </a:effectLst>
                  <a:latin typeface="Courier New" pitchFamily="49" charset="0"/>
                </a:rPr>
                <a:t>	 7566     </a:t>
              </a:r>
              <a:r>
                <a:rPr lang="fr-FR" sz="1200" b="1" dirty="0" smtClean="0">
                  <a:effectLst>
                    <a:outerShdw blurRad="38100" dist="38100" dir="2700000" algn="tl">
                      <a:srgbClr val="000000">
                        <a:alpha val="43137"/>
                      </a:srgbClr>
                    </a:outerShdw>
                  </a:effectLst>
                  <a:latin typeface="Courier New" pitchFamily="49" charset="0"/>
                </a:rPr>
                <a:t>JAMAL      </a:t>
              </a:r>
              <a:r>
                <a:rPr lang="fr-FR" sz="1200" b="1" dirty="0">
                  <a:effectLst>
                    <a:outerShdw blurRad="38100" dist="38100" dir="2700000" algn="tl">
                      <a:srgbClr val="000000">
                        <a:alpha val="43137"/>
                      </a:srgbClr>
                    </a:outerShdw>
                  </a:effectLst>
                  <a:latin typeface="Courier New" pitchFamily="49" charset="0"/>
                </a:rPr>
                <a:t>MANAGER	      20</a:t>
              </a:r>
            </a:p>
          </p:txBody>
        </p:sp>
        <p:sp>
          <p:nvSpPr>
            <p:cNvPr id="52" name="Rectangle 29"/>
            <p:cNvSpPr>
              <a:spLocks noChangeArrowheads="1"/>
            </p:cNvSpPr>
            <p:nvPr/>
          </p:nvSpPr>
          <p:spPr bwMode="blackWhite">
            <a:xfrm>
              <a:off x="1104903" y="4214818"/>
              <a:ext cx="3225242" cy="369974"/>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pPr>
              <a:r>
                <a:rPr lang="fr-FR" sz="1800" b="1" dirty="0">
                  <a:effectLst>
                    <a:outerShdw blurRad="38100" dist="38100" dir="2700000" algn="tl">
                      <a:srgbClr val="000000">
                        <a:alpha val="43137"/>
                      </a:srgbClr>
                    </a:outerShdw>
                  </a:effectLst>
                  <a:latin typeface="Arial" pitchFamily="34" charset="0"/>
                </a:rPr>
                <a:t>Nom de la table : </a:t>
              </a:r>
              <a:r>
                <a:rPr lang="fr-FR" sz="1800" b="1" dirty="0" smtClean="0">
                  <a:effectLst>
                    <a:outerShdw blurRad="38100" dist="38100" dir="2700000" algn="tl">
                      <a:srgbClr val="000000">
                        <a:alpha val="43137"/>
                      </a:srgbClr>
                    </a:outerShdw>
                  </a:effectLst>
                  <a:latin typeface="Arial" pitchFamily="34" charset="0"/>
                </a:rPr>
                <a:t>EMPLOYE</a:t>
              </a:r>
              <a:endParaRPr lang="fr-FR" sz="1800" b="1" dirty="0">
                <a:effectLst>
                  <a:outerShdw blurRad="38100" dist="38100" dir="2700000" algn="tl">
                    <a:srgbClr val="000000">
                      <a:alpha val="43137"/>
                    </a:srgbClr>
                  </a:outerShdw>
                </a:effectLst>
                <a:latin typeface="Arial" pitchFamily="34" charset="0"/>
              </a:endParaRPr>
            </a:p>
          </p:txBody>
        </p:sp>
        <p:sp>
          <p:nvSpPr>
            <p:cNvPr id="53" name="Line 30"/>
            <p:cNvSpPr>
              <a:spLocks noChangeShapeType="1"/>
            </p:cNvSpPr>
            <p:nvPr/>
          </p:nvSpPr>
          <p:spPr bwMode="blackWhite">
            <a:xfrm>
              <a:off x="679450" y="4946650"/>
              <a:ext cx="3784600" cy="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54" name="Line 31"/>
            <p:cNvSpPr>
              <a:spLocks noChangeShapeType="1"/>
            </p:cNvSpPr>
            <p:nvPr/>
          </p:nvSpPr>
          <p:spPr bwMode="blackWhite">
            <a:xfrm>
              <a:off x="679450" y="5181600"/>
              <a:ext cx="3784600" cy="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55" name="Line 32"/>
            <p:cNvSpPr>
              <a:spLocks noChangeShapeType="1"/>
            </p:cNvSpPr>
            <p:nvPr/>
          </p:nvSpPr>
          <p:spPr bwMode="blackWhite">
            <a:xfrm>
              <a:off x="679450" y="5416550"/>
              <a:ext cx="3784600" cy="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56" name="Line 33"/>
            <p:cNvSpPr>
              <a:spLocks noChangeShapeType="1"/>
            </p:cNvSpPr>
            <p:nvPr/>
          </p:nvSpPr>
          <p:spPr bwMode="blackWhite">
            <a:xfrm>
              <a:off x="679450" y="5651500"/>
              <a:ext cx="3784600" cy="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57" name="Line 34"/>
            <p:cNvSpPr>
              <a:spLocks noChangeShapeType="1"/>
            </p:cNvSpPr>
            <p:nvPr/>
          </p:nvSpPr>
          <p:spPr bwMode="blackWhite">
            <a:xfrm>
              <a:off x="1460500" y="4667250"/>
              <a:ext cx="0" cy="125730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58" name="Line 35"/>
            <p:cNvSpPr>
              <a:spLocks noChangeShapeType="1"/>
            </p:cNvSpPr>
            <p:nvPr/>
          </p:nvSpPr>
          <p:spPr bwMode="blackWhite">
            <a:xfrm>
              <a:off x="2393950" y="4667250"/>
              <a:ext cx="0" cy="125730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sp>
          <p:nvSpPr>
            <p:cNvPr id="59" name="Line 36"/>
            <p:cNvSpPr>
              <a:spLocks noChangeShapeType="1"/>
            </p:cNvSpPr>
            <p:nvPr/>
          </p:nvSpPr>
          <p:spPr bwMode="blackWhite">
            <a:xfrm>
              <a:off x="3587750" y="4667250"/>
              <a:ext cx="0" cy="1257300"/>
            </a:xfrm>
            <a:prstGeom prst="line">
              <a:avLst/>
            </a:prstGeom>
            <a:noFill/>
            <a:ln w="12700">
              <a:solidFill>
                <a:srgbClr val="000000"/>
              </a:solidFill>
              <a:round/>
              <a:headEnd type="none" w="sm" len="sm"/>
              <a:tailEnd type="none" w="sm" len="sm"/>
            </a:ln>
            <a:effectLst/>
          </p:spPr>
          <p:txBody>
            <a:bodyPr/>
            <a:lstStyle/>
            <a:p>
              <a:endParaRPr lang="fr-FR" b="1">
                <a:effectLst>
                  <a:outerShdw blurRad="38100" dist="38100" dir="2700000" algn="tl">
                    <a:srgbClr val="000000">
                      <a:alpha val="43137"/>
                    </a:srgbClr>
                  </a:outerShdw>
                </a:effectLst>
              </a:endParaRPr>
            </a:p>
          </p:txBody>
        </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heckerboard(across)">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heckerboard(across)">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checkerboard(across)">
                                      <p:cBhvr>
                                        <p:cTn id="1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title"/>
          </p:nvPr>
        </p:nvSpPr>
        <p:spPr>
          <a:xfrm>
            <a:off x="571472" y="142852"/>
            <a:ext cx="8215370" cy="1143008"/>
          </a:xfrm>
          <a:noFill/>
          <a:ln/>
        </p:spPr>
        <p:txBody>
          <a:bodyPr>
            <a:noAutofit/>
          </a:bodyPr>
          <a:lstStyle/>
          <a:p>
            <a:pPr algn="ctr"/>
            <a:r>
              <a:rPr lang="fr-FR" sz="3600" dirty="0"/>
              <a:t>Exclusion de </a:t>
            </a:r>
            <a:r>
              <a:rPr lang="fr-FR" sz="3600" dirty="0" smtClean="0"/>
              <a:t>groupes </a:t>
            </a:r>
            <a:r>
              <a:rPr lang="fr-FR" sz="3600" dirty="0"/>
              <a:t>: la </a:t>
            </a:r>
            <a:r>
              <a:rPr lang="fr-FR" sz="3600" dirty="0" smtClean="0"/>
              <a:t>clause </a:t>
            </a:r>
            <a:r>
              <a:rPr lang="fr-FR" sz="3600" dirty="0">
                <a:solidFill>
                  <a:srgbClr val="FF0000"/>
                </a:solidFill>
              </a:rPr>
              <a:t>HAVING</a:t>
            </a:r>
          </a:p>
        </p:txBody>
      </p:sp>
      <p:sp>
        <p:nvSpPr>
          <p:cNvPr id="46084" name="Rectangle 4"/>
          <p:cNvSpPr>
            <a:spLocks noGrp="1" noChangeArrowheads="1"/>
          </p:cNvSpPr>
          <p:nvPr>
            <p:ph type="body" idx="1"/>
          </p:nvPr>
        </p:nvSpPr>
        <p:spPr>
          <a:xfrm>
            <a:off x="428596" y="1428736"/>
            <a:ext cx="8470900" cy="2428892"/>
          </a:xfrm>
          <a:noFill/>
          <a:ln/>
        </p:spPr>
        <p:txBody>
          <a:bodyPr/>
          <a:lstStyle/>
          <a:p>
            <a:r>
              <a:rPr lang="fr-FR" dirty="0"/>
              <a:t>Utilisez la clause </a:t>
            </a:r>
            <a:r>
              <a:rPr lang="fr-FR" b="1" dirty="0">
                <a:solidFill>
                  <a:srgbClr val="FF0000"/>
                </a:solidFill>
              </a:rPr>
              <a:t>HAVING</a:t>
            </a:r>
            <a:r>
              <a:rPr lang="fr-FR" dirty="0"/>
              <a:t> pour restreindre les groupes</a:t>
            </a:r>
          </a:p>
          <a:p>
            <a:pPr lvl="2"/>
            <a:r>
              <a:rPr lang="fr-FR" dirty="0"/>
              <a:t>Les lignes sont regroupées.</a:t>
            </a:r>
          </a:p>
          <a:p>
            <a:pPr lvl="2"/>
            <a:r>
              <a:rPr lang="fr-FR" dirty="0"/>
              <a:t>La fonction de groupe est appliquée.</a:t>
            </a:r>
          </a:p>
          <a:p>
            <a:pPr lvl="2"/>
            <a:r>
              <a:rPr lang="fr-FR" dirty="0"/>
              <a:t>Les groupes qui correspondent à la clause </a:t>
            </a:r>
            <a:r>
              <a:rPr lang="fr-FR" b="1" dirty="0">
                <a:solidFill>
                  <a:srgbClr val="FF0000"/>
                </a:solidFill>
              </a:rPr>
              <a:t>HAVING</a:t>
            </a:r>
            <a:r>
              <a:rPr lang="fr-FR" dirty="0"/>
              <a:t> sont affichés.</a:t>
            </a:r>
          </a:p>
        </p:txBody>
      </p:sp>
      <p:sp>
        <p:nvSpPr>
          <p:cNvPr id="8" name="Rectangle 6"/>
          <p:cNvSpPr>
            <a:spLocks noChangeArrowheads="1"/>
          </p:cNvSpPr>
          <p:nvPr/>
        </p:nvSpPr>
        <p:spPr bwMode="blackWhite">
          <a:xfrm>
            <a:off x="1142976" y="3857628"/>
            <a:ext cx="7643866" cy="2286016"/>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30000"/>
              </a:lnSpc>
              <a:spcBef>
                <a:spcPct val="0"/>
              </a:spcBef>
              <a:tabLst>
                <a:tab pos="682625" algn="l"/>
                <a:tab pos="1833563" algn="l"/>
              </a:tabLst>
            </a:pP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column</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group_function</a:t>
            </a:r>
            <a:endParaRPr lang="fr-FR" sz="2000" b="1" dirty="0">
              <a:solidFill>
                <a:srgbClr val="000000"/>
              </a:solidFill>
              <a:latin typeface="Courier New" pitchFamily="49" charset="0"/>
            </a:endParaRPr>
          </a:p>
          <a:p>
            <a:pPr algn="l">
              <a:lnSpc>
                <a:spcPct val="130000"/>
              </a:lnSpc>
              <a:spcBef>
                <a:spcPct val="0"/>
              </a:spcBef>
              <a:tabLst>
                <a:tab pos="682625" algn="l"/>
                <a:tab pos="1833563" algn="l"/>
              </a:tabLst>
            </a:pP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i="1" dirty="0">
                <a:solidFill>
                  <a:srgbClr val="000000"/>
                </a:solidFill>
                <a:latin typeface="Courier New" pitchFamily="49" charset="0"/>
              </a:rPr>
              <a:t>table</a:t>
            </a:r>
            <a:endParaRPr lang="fr-FR" sz="2000" b="1" dirty="0">
              <a:solidFill>
                <a:srgbClr val="000000"/>
              </a:solidFill>
              <a:latin typeface="Courier New" pitchFamily="49" charset="0"/>
            </a:endParaRPr>
          </a:p>
          <a:p>
            <a:pPr algn="l">
              <a:lnSpc>
                <a:spcPct val="130000"/>
              </a:lnSpc>
              <a:spcBef>
                <a:spcPct val="0"/>
              </a:spcBef>
              <a:tabLst>
                <a:tab pos="682625" algn="l"/>
                <a:tab pos="1833563" algn="l"/>
              </a:tabLst>
            </a:pPr>
            <a:r>
              <a:rPr lang="fr-FR" sz="2000" b="1" dirty="0">
                <a:solidFill>
                  <a:srgbClr val="000000"/>
                </a:solidFill>
                <a:latin typeface="Courier New" pitchFamily="49" charset="0"/>
              </a:rPr>
              <a:t>[</a:t>
            </a: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i="1" dirty="0">
                <a:solidFill>
                  <a:srgbClr val="000000"/>
                </a:solidFill>
                <a:latin typeface="Courier New" pitchFamily="49" charset="0"/>
              </a:rPr>
              <a:t>condition</a:t>
            </a:r>
            <a:r>
              <a:rPr lang="fr-FR" sz="2000" b="1" dirty="0">
                <a:solidFill>
                  <a:srgbClr val="000000"/>
                </a:solidFill>
                <a:latin typeface="Courier New" pitchFamily="49" charset="0"/>
              </a:rPr>
              <a:t>]</a:t>
            </a:r>
          </a:p>
          <a:p>
            <a:pPr algn="l">
              <a:lnSpc>
                <a:spcPct val="130000"/>
              </a:lnSpc>
              <a:spcBef>
                <a:spcPct val="0"/>
              </a:spcBef>
              <a:tabLst>
                <a:tab pos="682625" algn="l"/>
                <a:tab pos="1833563" algn="l"/>
              </a:tabLst>
            </a:pPr>
            <a:r>
              <a:rPr lang="fr-FR" sz="2000" b="1" dirty="0">
                <a:solidFill>
                  <a:srgbClr val="000000"/>
                </a:solidFill>
                <a:latin typeface="Courier New" pitchFamily="49" charset="0"/>
              </a:rPr>
              <a:t>[</a:t>
            </a:r>
            <a:r>
              <a:rPr lang="fr-FR" sz="2000" b="1" dirty="0">
                <a:solidFill>
                  <a:srgbClr val="FF0000"/>
                </a:solidFill>
                <a:latin typeface="Courier New" pitchFamily="49" charset="0"/>
              </a:rPr>
              <a:t>GROUP BY</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group_by_expression</a:t>
            </a:r>
            <a:r>
              <a:rPr lang="fr-FR" sz="2000" b="1" dirty="0">
                <a:solidFill>
                  <a:srgbClr val="000000"/>
                </a:solidFill>
                <a:latin typeface="Courier New" pitchFamily="49" charset="0"/>
              </a:rPr>
              <a:t>]</a:t>
            </a:r>
            <a:endParaRPr lang="fr-FR" sz="2000" b="1" i="1" dirty="0">
              <a:solidFill>
                <a:srgbClr val="000000"/>
              </a:solidFill>
              <a:latin typeface="Courier New" pitchFamily="49" charset="0"/>
            </a:endParaRPr>
          </a:p>
          <a:p>
            <a:pPr algn="l">
              <a:lnSpc>
                <a:spcPct val="130000"/>
              </a:lnSpc>
              <a:spcBef>
                <a:spcPct val="0"/>
              </a:spcBef>
              <a:tabLst>
                <a:tab pos="682625" algn="l"/>
                <a:tab pos="1833563" algn="l"/>
              </a:tabLst>
            </a:pPr>
            <a:r>
              <a:rPr lang="fr-FR" sz="2000" b="1" dirty="0">
                <a:solidFill>
                  <a:srgbClr val="000000"/>
                </a:solidFill>
                <a:latin typeface="Courier New" pitchFamily="49" charset="0"/>
              </a:rPr>
              <a:t>[</a:t>
            </a:r>
            <a:r>
              <a:rPr lang="fr-FR" sz="2000" b="1" dirty="0">
                <a:solidFill>
                  <a:srgbClr val="FF0000"/>
                </a:solidFill>
                <a:latin typeface="Courier New" pitchFamily="49" charset="0"/>
              </a:rPr>
              <a:t>HAVING</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group_condition</a:t>
            </a:r>
            <a:r>
              <a:rPr lang="fr-FR" sz="2000" b="1" dirty="0">
                <a:solidFill>
                  <a:srgbClr val="000000"/>
                </a:solidFill>
                <a:latin typeface="Courier New" pitchFamily="49" charset="0"/>
              </a:rPr>
              <a:t>]</a:t>
            </a:r>
          </a:p>
          <a:p>
            <a:pPr algn="l">
              <a:lnSpc>
                <a:spcPct val="130000"/>
              </a:lnSpc>
              <a:spcBef>
                <a:spcPct val="0"/>
              </a:spcBef>
              <a:tabLst>
                <a:tab pos="682625" algn="l"/>
                <a:tab pos="1833563" algn="l"/>
              </a:tabLst>
            </a:pPr>
            <a:r>
              <a:rPr lang="fr-FR" sz="2000" b="1" dirty="0">
                <a:solidFill>
                  <a:srgbClr val="000000"/>
                </a:solidFill>
                <a:latin typeface="Courier New" pitchFamily="49" charset="0"/>
              </a:rPr>
              <a:t>[</a:t>
            </a:r>
            <a:r>
              <a:rPr lang="fr-FR" sz="2000" b="1" dirty="0">
                <a:solidFill>
                  <a:srgbClr val="FF0000"/>
                </a:solidFill>
                <a:latin typeface="Courier New" pitchFamily="49" charset="0"/>
              </a:rPr>
              <a:t>ORDER BY</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column</a:t>
            </a:r>
            <a:r>
              <a:rPr lang="fr-FR" sz="2000" b="1" dirty="0">
                <a:solidFill>
                  <a:srgbClr val="000000"/>
                </a:solidFill>
                <a:latin typeface="Courier New" pitchFamily="49" charset="0"/>
              </a:rPr>
              <a:t>];</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6083"/>
                                        </p:tgtEl>
                                        <p:attrNameLst>
                                          <p:attrName>style.visibility</p:attrName>
                                        </p:attrNameLst>
                                      </p:cBhvr>
                                      <p:to>
                                        <p:strVal val="visible"/>
                                      </p:to>
                                    </p:set>
                                    <p:anim to="" calcmode="lin" valueType="num">
                                      <p:cBhvr>
                                        <p:cTn id="7" dur="1" fill="hold"/>
                                        <p:tgtEl>
                                          <p:spTgt spid="4608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6084">
                                            <p:bg/>
                                          </p:spTgt>
                                        </p:tgtEl>
                                        <p:attrNameLst>
                                          <p:attrName>style.visibility</p:attrName>
                                        </p:attrNameLst>
                                      </p:cBhvr>
                                      <p:to>
                                        <p:strVal val="visible"/>
                                      </p:to>
                                    </p:set>
                                    <p:animEffect transition="in" filter="box(in)">
                                      <p:cBhvr>
                                        <p:cTn id="12" dur="500"/>
                                        <p:tgtEl>
                                          <p:spTgt spid="46084">
                                            <p:bg/>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6084">
                                            <p:txEl>
                                              <p:pRg st="0" end="0"/>
                                            </p:txEl>
                                          </p:spTgt>
                                        </p:tgtEl>
                                        <p:attrNameLst>
                                          <p:attrName>style.visibility</p:attrName>
                                        </p:attrNameLst>
                                      </p:cBhvr>
                                      <p:to>
                                        <p:strVal val="visible"/>
                                      </p:to>
                                    </p:set>
                                    <p:animEffect transition="in" filter="box(in)">
                                      <p:cBhvr>
                                        <p:cTn id="17" dur="500"/>
                                        <p:tgtEl>
                                          <p:spTgt spid="46084">
                                            <p:txEl>
                                              <p:pRg st="0" end="0"/>
                                            </p:txEl>
                                          </p:spTgt>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46084">
                                            <p:txEl>
                                              <p:pRg st="1" end="1"/>
                                            </p:txEl>
                                          </p:spTgt>
                                        </p:tgtEl>
                                        <p:attrNameLst>
                                          <p:attrName>style.visibility</p:attrName>
                                        </p:attrNameLst>
                                      </p:cBhvr>
                                      <p:to>
                                        <p:strVal val="visible"/>
                                      </p:to>
                                    </p:set>
                                    <p:animEffect transition="in" filter="box(in)">
                                      <p:cBhvr>
                                        <p:cTn id="20" dur="500"/>
                                        <p:tgtEl>
                                          <p:spTgt spid="46084">
                                            <p:txEl>
                                              <p:pRg st="1" end="1"/>
                                            </p:txEl>
                                          </p:spTgt>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46084">
                                            <p:txEl>
                                              <p:pRg st="2" end="2"/>
                                            </p:txEl>
                                          </p:spTgt>
                                        </p:tgtEl>
                                        <p:attrNameLst>
                                          <p:attrName>style.visibility</p:attrName>
                                        </p:attrNameLst>
                                      </p:cBhvr>
                                      <p:to>
                                        <p:strVal val="visible"/>
                                      </p:to>
                                    </p:set>
                                    <p:animEffect transition="in" filter="box(in)">
                                      <p:cBhvr>
                                        <p:cTn id="23" dur="500"/>
                                        <p:tgtEl>
                                          <p:spTgt spid="46084">
                                            <p:txEl>
                                              <p:pRg st="2" end="2"/>
                                            </p:txEl>
                                          </p:spTgt>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46084">
                                            <p:txEl>
                                              <p:pRg st="3" end="3"/>
                                            </p:txEl>
                                          </p:spTgt>
                                        </p:tgtEl>
                                        <p:attrNameLst>
                                          <p:attrName>style.visibility</p:attrName>
                                        </p:attrNameLst>
                                      </p:cBhvr>
                                      <p:to>
                                        <p:strVal val="visible"/>
                                      </p:to>
                                    </p:set>
                                    <p:animEffect transition="in" filter="box(in)">
                                      <p:cBhvr>
                                        <p:cTn id="26" dur="500"/>
                                        <p:tgtEl>
                                          <p:spTgt spid="46084">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6"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arn(inHorizontal)">
                                      <p:cBhvr>
                                        <p:cTn id="3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animBg="1"/>
      <p:bldP spid="46084" grpId="0" build="p" animBg="1"/>
      <p:bldP spid="8"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14282" y="214290"/>
            <a:ext cx="8229600" cy="857256"/>
          </a:xfrm>
        </p:spPr>
        <p:txBody>
          <a:bodyPr>
            <a:normAutofit/>
          </a:bodyPr>
          <a:lstStyle/>
          <a:p>
            <a:pPr algn="ctr"/>
            <a:r>
              <a:rPr lang="fr-FR" sz="3600" dirty="0" smtClean="0"/>
              <a:t>Utilisation de la clause </a:t>
            </a:r>
            <a:r>
              <a:rPr lang="fr-FR" sz="3600" dirty="0" smtClean="0">
                <a:solidFill>
                  <a:srgbClr val="FF0000"/>
                </a:solidFill>
              </a:rPr>
              <a:t>HAVING</a:t>
            </a:r>
            <a:endParaRPr lang="fr-FR" sz="3600" dirty="0">
              <a:solidFill>
                <a:srgbClr val="FF0000"/>
              </a:solidFill>
            </a:endParaRPr>
          </a:p>
        </p:txBody>
      </p:sp>
      <p:sp>
        <p:nvSpPr>
          <p:cNvPr id="6" name="Rectangle 8"/>
          <p:cNvSpPr>
            <a:spLocks noChangeArrowheads="1"/>
          </p:cNvSpPr>
          <p:nvPr/>
        </p:nvSpPr>
        <p:spPr bwMode="blackWhite">
          <a:xfrm>
            <a:off x="785786" y="1214422"/>
            <a:ext cx="7315200" cy="1833565"/>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682625" algn="l"/>
                <a:tab pos="1833563"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MAX(salaire)</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GROUP BY</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endParaRPr lang="fr-FR" sz="2000" b="1" dirty="0">
              <a:solidFill>
                <a:srgbClr val="000000"/>
              </a:solidFill>
              <a:latin typeface="Courier New" pitchFamily="49" charset="0"/>
            </a:endParaRPr>
          </a:p>
          <a:p>
            <a:pPr algn="l">
              <a:lnSpc>
                <a:spcPct val="150000"/>
              </a:lnSpc>
              <a:spcBef>
                <a:spcPct val="0"/>
              </a:spcBef>
              <a:tabLst>
                <a:tab pos="682625" algn="l"/>
                <a:tab pos="1833563" algn="l"/>
              </a:tabLst>
            </a:pPr>
            <a:r>
              <a:rPr lang="fr-FR" sz="2000" b="1" dirty="0">
                <a:solidFill>
                  <a:srgbClr val="000000"/>
                </a:solidFill>
                <a:latin typeface="Courier New" pitchFamily="49" charset="0"/>
              </a:rPr>
              <a:t>  4  </a:t>
            </a:r>
            <a:r>
              <a:rPr lang="fr-FR" sz="2000" b="1" dirty="0">
                <a:solidFill>
                  <a:srgbClr val="FF0000"/>
                </a:solidFill>
                <a:latin typeface="Courier New" pitchFamily="49" charset="0"/>
              </a:rPr>
              <a:t>HAVING</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MAX(salaire)&gt;9000;</a:t>
            </a:r>
            <a:endParaRPr lang="fr-FR" sz="2000" b="1" dirty="0">
              <a:solidFill>
                <a:srgbClr val="000000"/>
              </a:solidFill>
              <a:latin typeface="Courier New" pitchFamily="49" charset="0"/>
            </a:endParaRPr>
          </a:p>
        </p:txBody>
      </p:sp>
      <p:sp>
        <p:nvSpPr>
          <p:cNvPr id="10" name="Rectangle 4"/>
          <p:cNvSpPr>
            <a:spLocks noChangeArrowheads="1"/>
          </p:cNvSpPr>
          <p:nvPr/>
        </p:nvSpPr>
        <p:spPr bwMode="blackWhite">
          <a:xfrm>
            <a:off x="785786" y="3429000"/>
            <a:ext cx="7315200" cy="2500330"/>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30000"/>
              </a:lnSpc>
              <a:spcBef>
                <a:spcPct val="0"/>
              </a:spcBef>
              <a:tabLst>
                <a:tab pos="682625" algn="l"/>
                <a:tab pos="1833563"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fonction, SUM(salaire) </a:t>
            </a:r>
            <a:r>
              <a:rPr lang="fr-FR" sz="2000" b="1" dirty="0">
                <a:solidFill>
                  <a:srgbClr val="000000"/>
                </a:solidFill>
                <a:latin typeface="Courier New" pitchFamily="49" charset="0"/>
              </a:rPr>
              <a:t>PAYROLL</a:t>
            </a:r>
          </a:p>
          <a:p>
            <a:pPr algn="l">
              <a:lnSpc>
                <a:spcPct val="130000"/>
              </a:lnSpc>
              <a:spcBef>
                <a:spcPct val="0"/>
              </a:spcBef>
              <a:tabLst>
                <a:tab pos="682625" algn="l"/>
                <a:tab pos="1833563"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30000"/>
              </a:lnSpc>
              <a:spcBef>
                <a:spcPct val="0"/>
              </a:spcBef>
              <a:tabLst>
                <a:tab pos="682625" algn="l"/>
                <a:tab pos="1833563"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 fonction NOT </a:t>
            </a:r>
            <a:r>
              <a:rPr lang="fr-FR" sz="2000" b="1" dirty="0">
                <a:solidFill>
                  <a:srgbClr val="000000"/>
                </a:solidFill>
                <a:latin typeface="Courier New" pitchFamily="49" charset="0"/>
              </a:rPr>
              <a:t>LIKE </a:t>
            </a:r>
            <a:r>
              <a:rPr lang="fr-FR" sz="2000" b="1" dirty="0" smtClean="0">
                <a:solidFill>
                  <a:srgbClr val="000000"/>
                </a:solidFill>
                <a:latin typeface="Courier New" pitchFamily="49" charset="0"/>
              </a:rPr>
              <a:t>‘COMM%'</a:t>
            </a:r>
            <a:endParaRPr lang="fr-FR" sz="2000" b="1" dirty="0">
              <a:solidFill>
                <a:srgbClr val="000000"/>
              </a:solidFill>
              <a:latin typeface="Courier New" pitchFamily="49" charset="0"/>
            </a:endParaRPr>
          </a:p>
          <a:p>
            <a:pPr algn="l">
              <a:lnSpc>
                <a:spcPct val="130000"/>
              </a:lnSpc>
              <a:spcBef>
                <a:spcPct val="0"/>
              </a:spcBef>
              <a:tabLst>
                <a:tab pos="682625" algn="l"/>
                <a:tab pos="1833563"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GROUP BY  </a:t>
            </a:r>
            <a:r>
              <a:rPr lang="fr-FR" sz="2000" b="1" dirty="0" smtClean="0">
                <a:solidFill>
                  <a:srgbClr val="000000"/>
                </a:solidFill>
                <a:latin typeface="Courier New" pitchFamily="49" charset="0"/>
              </a:rPr>
              <a:t>fonction</a:t>
            </a:r>
            <a:endParaRPr lang="fr-FR" sz="2000" b="1" dirty="0">
              <a:solidFill>
                <a:srgbClr val="000000"/>
              </a:solidFill>
              <a:latin typeface="Courier New" pitchFamily="49" charset="0"/>
            </a:endParaRPr>
          </a:p>
          <a:p>
            <a:pPr algn="l">
              <a:lnSpc>
                <a:spcPct val="130000"/>
              </a:lnSpc>
              <a:spcBef>
                <a:spcPct val="0"/>
              </a:spcBef>
              <a:tabLst>
                <a:tab pos="682625" algn="l"/>
                <a:tab pos="1833563" algn="l"/>
              </a:tabLst>
            </a:pPr>
            <a:r>
              <a:rPr lang="fr-FR" sz="2000" b="1" dirty="0">
                <a:solidFill>
                  <a:srgbClr val="000000"/>
                </a:solidFill>
                <a:latin typeface="Courier New" pitchFamily="49" charset="0"/>
              </a:rPr>
              <a:t>  4  </a:t>
            </a:r>
            <a:r>
              <a:rPr lang="fr-FR" sz="2000" b="1" dirty="0">
                <a:solidFill>
                  <a:srgbClr val="FF0000"/>
                </a:solidFill>
                <a:latin typeface="Courier New" pitchFamily="49" charset="0"/>
              </a:rPr>
              <a:t>HAVING</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SUM(salaire)&gt;</a:t>
            </a:r>
            <a:r>
              <a:rPr lang="fr-FR" sz="2000" b="1" dirty="0">
                <a:solidFill>
                  <a:srgbClr val="000000"/>
                </a:solidFill>
                <a:latin typeface="Courier New" pitchFamily="49" charset="0"/>
              </a:rPr>
              <a:t>5000</a:t>
            </a:r>
          </a:p>
          <a:p>
            <a:pPr algn="l">
              <a:lnSpc>
                <a:spcPct val="130000"/>
              </a:lnSpc>
              <a:spcBef>
                <a:spcPct val="0"/>
              </a:spcBef>
              <a:tabLst>
                <a:tab pos="682625" algn="l"/>
                <a:tab pos="1833563" algn="l"/>
              </a:tabLst>
            </a:pPr>
            <a:r>
              <a:rPr lang="fr-FR" sz="2000" b="1" dirty="0">
                <a:solidFill>
                  <a:srgbClr val="000000"/>
                </a:solidFill>
                <a:latin typeface="Courier New" pitchFamily="49" charset="0"/>
              </a:rPr>
              <a:t>  5  </a:t>
            </a:r>
            <a:r>
              <a:rPr lang="fr-FR" sz="2000" b="1" dirty="0">
                <a:solidFill>
                  <a:srgbClr val="FF0000"/>
                </a:solidFill>
                <a:latin typeface="Courier New" pitchFamily="49" charset="0"/>
              </a:rPr>
              <a:t>ORDER BY  </a:t>
            </a:r>
            <a:r>
              <a:rPr lang="fr-FR" sz="2000" b="1" dirty="0" smtClean="0">
                <a:solidFill>
                  <a:srgbClr val="000000"/>
                </a:solidFill>
                <a:latin typeface="Courier New" pitchFamily="49" charset="0"/>
              </a:rPr>
              <a:t>SUM(salaire);</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to="" calcmode="lin" valueType="num">
                                      <p:cBhvr>
                                        <p:cTn id="12" dur="1" fill="hold"/>
                                        <p:tgtEl>
                                          <p:spTgt spid="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to="" calcmode="lin" valueType="num">
                                      <p:cBhvr>
                                        <p:cTn id="17" dur="1" fill="hold"/>
                                        <p:tgtEl>
                                          <p:spTgt spid="1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10"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71472" y="2500306"/>
            <a:ext cx="8229600" cy="1143000"/>
          </a:xfrm>
        </p:spPr>
        <p:txBody>
          <a:bodyPr>
            <a:normAutofit/>
          </a:bodyPr>
          <a:lstStyle/>
          <a:p>
            <a:pPr algn="ctr"/>
            <a:r>
              <a:rPr lang="fr-FR" sz="4400" dirty="0" smtClean="0"/>
              <a:t>Sous - requêtes</a:t>
            </a:r>
            <a:endParaRPr lang="fr-FR" sz="44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000108"/>
            <a:ext cx="8501122" cy="5214974"/>
          </a:xfrm>
        </p:spPr>
        <p:txBody>
          <a:bodyPr>
            <a:noAutofit/>
          </a:bodyPr>
          <a:lstStyle/>
          <a:p>
            <a:pPr algn="just">
              <a:lnSpc>
                <a:spcPct val="150000"/>
              </a:lnSpc>
            </a:pPr>
            <a:r>
              <a:rPr lang="fr-FR" sz="2400" dirty="0" smtClean="0"/>
              <a:t>Une Sous-requête est un ordre </a:t>
            </a:r>
            <a:r>
              <a:rPr lang="fr-FR" sz="2400" b="1" dirty="0" smtClean="0"/>
              <a:t>SELECT</a:t>
            </a:r>
            <a:r>
              <a:rPr lang="fr-FR" sz="2400" dirty="0" smtClean="0"/>
              <a:t> imbriqué dans une clause d’un autre ordre </a:t>
            </a:r>
            <a:r>
              <a:rPr lang="fr-FR" sz="2400" b="1" dirty="0" smtClean="0"/>
              <a:t>SELECT</a:t>
            </a:r>
            <a:r>
              <a:rPr lang="fr-FR" sz="2400" dirty="0" smtClean="0"/>
              <a:t> .</a:t>
            </a:r>
          </a:p>
          <a:p>
            <a:pPr algn="just">
              <a:lnSpc>
                <a:spcPct val="150000"/>
              </a:lnSpc>
            </a:pPr>
            <a:r>
              <a:rPr lang="fr-FR" sz="2400" dirty="0" smtClean="0"/>
              <a:t>Elles permettent de sélectionner des lignes d’une table lorsque la condition dépend des données de la table elle-même . </a:t>
            </a:r>
          </a:p>
          <a:p>
            <a:pPr algn="just">
              <a:lnSpc>
                <a:spcPct val="150000"/>
              </a:lnSpc>
            </a:pPr>
            <a:r>
              <a:rPr lang="fr-FR" sz="2400" dirty="0" smtClean="0"/>
              <a:t>Peuvent être placées dans les clauses SQL suivantes :</a:t>
            </a:r>
          </a:p>
          <a:p>
            <a:pPr lvl="1" algn="just">
              <a:lnSpc>
                <a:spcPct val="150000"/>
              </a:lnSpc>
            </a:pPr>
            <a:r>
              <a:rPr lang="fr-FR" sz="2000" b="1" dirty="0" smtClean="0"/>
              <a:t>WHERE</a:t>
            </a:r>
          </a:p>
          <a:p>
            <a:pPr lvl="1" algn="just">
              <a:lnSpc>
                <a:spcPct val="150000"/>
              </a:lnSpc>
            </a:pPr>
            <a:r>
              <a:rPr lang="fr-FR" sz="2000" b="1" dirty="0" smtClean="0"/>
              <a:t>HAVING</a:t>
            </a:r>
          </a:p>
          <a:p>
            <a:pPr lvl="1" algn="just">
              <a:lnSpc>
                <a:spcPct val="150000"/>
              </a:lnSpc>
            </a:pPr>
            <a:r>
              <a:rPr lang="fr-FR" sz="2000" b="1" dirty="0" smtClean="0"/>
              <a:t>FROM</a:t>
            </a:r>
            <a:endParaRPr lang="fr-FR" sz="2000" b="1" dirty="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Sous-requête</a:t>
            </a:r>
            <a:endParaRPr lang="fr-FR" sz="36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ox(in)">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box(in)">
                                      <p:cBhvr>
                                        <p:cTn id="22" dur="500"/>
                                        <p:tgtEl>
                                          <p:spTgt spid="2">
                                            <p:txEl>
                                              <p:pRg st="2" end="2"/>
                                            </p:txEl>
                                          </p:spTgt>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ox(in)">
                                      <p:cBhvr>
                                        <p:cTn id="25" dur="500"/>
                                        <p:tgtEl>
                                          <p:spTgt spid="2">
                                            <p:txEl>
                                              <p:pRg st="3" end="3"/>
                                            </p:txEl>
                                          </p:spTgt>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box(in)">
                                      <p:cBhvr>
                                        <p:cTn id="28" dur="500"/>
                                        <p:tgtEl>
                                          <p:spTgt spid="2">
                                            <p:txEl>
                                              <p:pRg st="4" end="4"/>
                                            </p:txEl>
                                          </p:spTgt>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Effect transition="in" filter="box(in)">
                                      <p:cBhvr>
                                        <p:cTn id="31"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428736"/>
            <a:ext cx="8501122" cy="857256"/>
          </a:xfrm>
        </p:spPr>
        <p:txBody>
          <a:bodyPr>
            <a:noAutofit/>
          </a:bodyPr>
          <a:lstStyle/>
          <a:p>
            <a:pPr algn="just">
              <a:lnSpc>
                <a:spcPct val="150000"/>
              </a:lnSpc>
            </a:pPr>
            <a:r>
              <a:rPr lang="fr-FR" sz="2400" b="1" dirty="0" smtClean="0"/>
              <a:t>Qui touche un salaire supérieur à celui de Faouzi ?</a:t>
            </a:r>
            <a:endParaRPr lang="fr-FR" sz="2000" b="1" dirty="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Exemple de problème</a:t>
            </a:r>
            <a:endParaRPr lang="fr-FR" sz="3600" dirty="0">
              <a:solidFill>
                <a:srgbClr val="FF0000"/>
              </a:solidFill>
            </a:endParaRPr>
          </a:p>
        </p:txBody>
      </p:sp>
      <p:grpSp>
        <p:nvGrpSpPr>
          <p:cNvPr id="61" name="Groupe 60"/>
          <p:cNvGrpSpPr/>
          <p:nvPr/>
        </p:nvGrpSpPr>
        <p:grpSpPr>
          <a:xfrm>
            <a:off x="1142976" y="2428868"/>
            <a:ext cx="7315200" cy="3479800"/>
            <a:chOff x="949325" y="2395538"/>
            <a:chExt cx="7315200" cy="3479800"/>
          </a:xfrm>
        </p:grpSpPr>
        <p:grpSp>
          <p:nvGrpSpPr>
            <p:cNvPr id="5" name="Group 6"/>
            <p:cNvGrpSpPr>
              <a:grpSpLocks/>
            </p:cNvGrpSpPr>
            <p:nvPr/>
          </p:nvGrpSpPr>
          <p:grpSpPr bwMode="auto">
            <a:xfrm>
              <a:off x="1277938" y="4170363"/>
              <a:ext cx="847725" cy="736600"/>
              <a:chOff x="805" y="2627"/>
              <a:chExt cx="534" cy="464"/>
            </a:xfrm>
          </p:grpSpPr>
          <p:sp>
            <p:nvSpPr>
              <p:cNvPr id="6" name="Freeform 4"/>
              <p:cNvSpPr>
                <a:spLocks/>
              </p:cNvSpPr>
              <p:nvPr/>
            </p:nvSpPr>
            <p:spPr bwMode="auto">
              <a:xfrm>
                <a:off x="805" y="2633"/>
                <a:ext cx="525" cy="458"/>
              </a:xfrm>
              <a:custGeom>
                <a:avLst/>
                <a:gdLst/>
                <a:ahLst/>
                <a:cxnLst>
                  <a:cxn ang="0">
                    <a:pos x="190" y="136"/>
                  </a:cxn>
                  <a:cxn ang="0">
                    <a:pos x="199" y="206"/>
                  </a:cxn>
                  <a:cxn ang="0">
                    <a:pos x="220" y="268"/>
                  </a:cxn>
                  <a:cxn ang="0">
                    <a:pos x="254" y="313"/>
                  </a:cxn>
                  <a:cxn ang="0">
                    <a:pos x="295" y="345"/>
                  </a:cxn>
                  <a:cxn ang="0">
                    <a:pos x="346" y="355"/>
                  </a:cxn>
                  <a:cxn ang="0">
                    <a:pos x="401" y="346"/>
                  </a:cxn>
                  <a:cxn ang="0">
                    <a:pos x="462" y="310"/>
                  </a:cxn>
                  <a:cxn ang="0">
                    <a:pos x="524" y="249"/>
                  </a:cxn>
                  <a:cxn ang="0">
                    <a:pos x="508" y="273"/>
                  </a:cxn>
                  <a:cxn ang="0">
                    <a:pos x="465" y="322"/>
                  </a:cxn>
                  <a:cxn ang="0">
                    <a:pos x="403" y="384"/>
                  </a:cxn>
                  <a:cxn ang="0">
                    <a:pos x="330" y="435"/>
                  </a:cxn>
                  <a:cxn ang="0">
                    <a:pos x="255" y="457"/>
                  </a:cxn>
                  <a:cxn ang="0">
                    <a:pos x="181" y="430"/>
                  </a:cxn>
                  <a:cxn ang="0">
                    <a:pos x="120" y="336"/>
                  </a:cxn>
                  <a:cxn ang="0">
                    <a:pos x="79" y="150"/>
                  </a:cxn>
                  <a:cxn ang="0">
                    <a:pos x="0" y="164"/>
                  </a:cxn>
                  <a:cxn ang="0">
                    <a:pos x="155" y="0"/>
                  </a:cxn>
                  <a:cxn ang="0">
                    <a:pos x="252" y="121"/>
                  </a:cxn>
                  <a:cxn ang="0">
                    <a:pos x="190" y="136"/>
                  </a:cxn>
                </a:cxnLst>
                <a:rect l="0" t="0" r="r" b="b"/>
                <a:pathLst>
                  <a:path w="525" h="458">
                    <a:moveTo>
                      <a:pt x="190" y="136"/>
                    </a:moveTo>
                    <a:lnTo>
                      <a:pt x="199" y="206"/>
                    </a:lnTo>
                    <a:lnTo>
                      <a:pt x="220" y="268"/>
                    </a:lnTo>
                    <a:lnTo>
                      <a:pt x="254" y="313"/>
                    </a:lnTo>
                    <a:lnTo>
                      <a:pt x="295" y="345"/>
                    </a:lnTo>
                    <a:lnTo>
                      <a:pt x="346" y="355"/>
                    </a:lnTo>
                    <a:lnTo>
                      <a:pt x="401" y="346"/>
                    </a:lnTo>
                    <a:lnTo>
                      <a:pt x="462" y="310"/>
                    </a:lnTo>
                    <a:lnTo>
                      <a:pt x="524" y="249"/>
                    </a:lnTo>
                    <a:lnTo>
                      <a:pt x="508" y="273"/>
                    </a:lnTo>
                    <a:lnTo>
                      <a:pt x="465" y="322"/>
                    </a:lnTo>
                    <a:lnTo>
                      <a:pt x="403" y="384"/>
                    </a:lnTo>
                    <a:lnTo>
                      <a:pt x="330" y="435"/>
                    </a:lnTo>
                    <a:lnTo>
                      <a:pt x="255" y="457"/>
                    </a:lnTo>
                    <a:lnTo>
                      <a:pt x="181" y="430"/>
                    </a:lnTo>
                    <a:lnTo>
                      <a:pt x="120" y="336"/>
                    </a:lnTo>
                    <a:lnTo>
                      <a:pt x="79" y="150"/>
                    </a:lnTo>
                    <a:lnTo>
                      <a:pt x="0" y="164"/>
                    </a:lnTo>
                    <a:lnTo>
                      <a:pt x="155" y="0"/>
                    </a:lnTo>
                    <a:lnTo>
                      <a:pt x="252" y="121"/>
                    </a:lnTo>
                    <a:lnTo>
                      <a:pt x="190" y="136"/>
                    </a:lnTo>
                  </a:path>
                </a:pathLst>
              </a:custGeom>
              <a:solidFill>
                <a:schemeClr val="bg2"/>
              </a:solidFill>
              <a:ln w="9525" cap="rnd">
                <a:noFill/>
                <a:round/>
                <a:headEnd/>
                <a:tailEnd/>
              </a:ln>
              <a:effectLst/>
            </p:spPr>
            <p:txBody>
              <a:bodyPr/>
              <a:lstStyle/>
              <a:p>
                <a:endParaRPr lang="fr-FR" b="1"/>
              </a:p>
            </p:txBody>
          </p:sp>
          <p:sp>
            <p:nvSpPr>
              <p:cNvPr id="7" name="Freeform 5"/>
              <p:cNvSpPr>
                <a:spLocks/>
              </p:cNvSpPr>
              <p:nvPr/>
            </p:nvSpPr>
            <p:spPr bwMode="auto">
              <a:xfrm>
                <a:off x="813" y="2627"/>
                <a:ext cx="526" cy="459"/>
              </a:xfrm>
              <a:custGeom>
                <a:avLst/>
                <a:gdLst/>
                <a:ahLst/>
                <a:cxnLst>
                  <a:cxn ang="0">
                    <a:pos x="190" y="137"/>
                  </a:cxn>
                  <a:cxn ang="0">
                    <a:pos x="200" y="208"/>
                  </a:cxn>
                  <a:cxn ang="0">
                    <a:pos x="221" y="268"/>
                  </a:cxn>
                  <a:cxn ang="0">
                    <a:pos x="254" y="315"/>
                  </a:cxn>
                  <a:cxn ang="0">
                    <a:pos x="296" y="344"/>
                  </a:cxn>
                  <a:cxn ang="0">
                    <a:pos x="347" y="354"/>
                  </a:cxn>
                  <a:cxn ang="0">
                    <a:pos x="403" y="345"/>
                  </a:cxn>
                  <a:cxn ang="0">
                    <a:pos x="464" y="309"/>
                  </a:cxn>
                  <a:cxn ang="0">
                    <a:pos x="525" y="249"/>
                  </a:cxn>
                  <a:cxn ang="0">
                    <a:pos x="510" y="271"/>
                  </a:cxn>
                  <a:cxn ang="0">
                    <a:pos x="467" y="322"/>
                  </a:cxn>
                  <a:cxn ang="0">
                    <a:pos x="405" y="384"/>
                  </a:cxn>
                  <a:cxn ang="0">
                    <a:pos x="331" y="435"/>
                  </a:cxn>
                  <a:cxn ang="0">
                    <a:pos x="256" y="458"/>
                  </a:cxn>
                  <a:cxn ang="0">
                    <a:pos x="182" y="431"/>
                  </a:cxn>
                  <a:cxn ang="0">
                    <a:pos x="122" y="335"/>
                  </a:cxn>
                  <a:cxn ang="0">
                    <a:pos x="80" y="153"/>
                  </a:cxn>
                  <a:cxn ang="0">
                    <a:pos x="0" y="166"/>
                  </a:cxn>
                  <a:cxn ang="0">
                    <a:pos x="157" y="0"/>
                  </a:cxn>
                  <a:cxn ang="0">
                    <a:pos x="253" y="122"/>
                  </a:cxn>
                  <a:cxn ang="0">
                    <a:pos x="190" y="137"/>
                  </a:cxn>
                </a:cxnLst>
                <a:rect l="0" t="0" r="r" b="b"/>
                <a:pathLst>
                  <a:path w="526" h="459">
                    <a:moveTo>
                      <a:pt x="190" y="137"/>
                    </a:moveTo>
                    <a:lnTo>
                      <a:pt x="200" y="208"/>
                    </a:lnTo>
                    <a:lnTo>
                      <a:pt x="221" y="268"/>
                    </a:lnTo>
                    <a:lnTo>
                      <a:pt x="254" y="315"/>
                    </a:lnTo>
                    <a:lnTo>
                      <a:pt x="296" y="344"/>
                    </a:lnTo>
                    <a:lnTo>
                      <a:pt x="347" y="354"/>
                    </a:lnTo>
                    <a:lnTo>
                      <a:pt x="403" y="345"/>
                    </a:lnTo>
                    <a:lnTo>
                      <a:pt x="464" y="309"/>
                    </a:lnTo>
                    <a:lnTo>
                      <a:pt x="525" y="249"/>
                    </a:lnTo>
                    <a:lnTo>
                      <a:pt x="510" y="271"/>
                    </a:lnTo>
                    <a:lnTo>
                      <a:pt x="467" y="322"/>
                    </a:lnTo>
                    <a:lnTo>
                      <a:pt x="405" y="384"/>
                    </a:lnTo>
                    <a:lnTo>
                      <a:pt x="331" y="435"/>
                    </a:lnTo>
                    <a:lnTo>
                      <a:pt x="256" y="458"/>
                    </a:lnTo>
                    <a:lnTo>
                      <a:pt x="182" y="431"/>
                    </a:lnTo>
                    <a:lnTo>
                      <a:pt x="122" y="335"/>
                    </a:lnTo>
                    <a:lnTo>
                      <a:pt x="80" y="153"/>
                    </a:lnTo>
                    <a:lnTo>
                      <a:pt x="0" y="166"/>
                    </a:lnTo>
                    <a:lnTo>
                      <a:pt x="157" y="0"/>
                    </a:lnTo>
                    <a:lnTo>
                      <a:pt x="253" y="122"/>
                    </a:lnTo>
                    <a:lnTo>
                      <a:pt x="190" y="137"/>
                    </a:lnTo>
                  </a:path>
                </a:pathLst>
              </a:custGeom>
              <a:solidFill>
                <a:schemeClr val="tx1"/>
              </a:solidFill>
              <a:ln w="9525" cap="rnd">
                <a:noFill/>
                <a:round/>
                <a:headEnd/>
                <a:tailEnd/>
              </a:ln>
              <a:effectLst/>
            </p:spPr>
            <p:txBody>
              <a:bodyPr/>
              <a:lstStyle/>
              <a:p>
                <a:endParaRPr lang="fr-FR" b="1"/>
              </a:p>
            </p:txBody>
          </p:sp>
        </p:grpSp>
        <p:sp>
          <p:nvSpPr>
            <p:cNvPr id="8" name="Rectangle 7"/>
            <p:cNvSpPr>
              <a:spLocks noChangeArrowheads="1"/>
            </p:cNvSpPr>
            <p:nvPr/>
          </p:nvSpPr>
          <p:spPr bwMode="blackWhite">
            <a:xfrm>
              <a:off x="949325" y="2395538"/>
              <a:ext cx="7315200" cy="3479800"/>
            </a:xfrm>
            <a:prstGeom prst="rect">
              <a:avLst/>
            </a:prstGeom>
            <a:solidFill>
              <a:srgbClr val="FFFFCC"/>
            </a:solidFill>
            <a:ln w="25400">
              <a:solidFill>
                <a:srgbClr val="000000"/>
              </a:solidFill>
              <a:miter lim="800000"/>
              <a:headEnd/>
              <a:tailEnd/>
            </a:ln>
            <a:effectLst>
              <a:outerShdw dist="89803" dir="2700000" algn="ctr" rotWithShape="0">
                <a:srgbClr val="000000"/>
              </a:outerShdw>
            </a:effectLst>
          </p:spPr>
          <p:txBody>
            <a:bodyPr wrap="none" anchor="ctr"/>
            <a:lstStyle/>
            <a:p>
              <a:endParaRPr lang="fr-FR" b="1"/>
            </a:p>
          </p:txBody>
        </p:sp>
        <p:sp>
          <p:nvSpPr>
            <p:cNvPr id="9" name="Rectangle 8"/>
            <p:cNvSpPr>
              <a:spLocks noChangeArrowheads="1"/>
            </p:cNvSpPr>
            <p:nvPr/>
          </p:nvSpPr>
          <p:spPr bwMode="auto">
            <a:xfrm>
              <a:off x="2224088" y="3074988"/>
              <a:ext cx="5881687" cy="770084"/>
            </a:xfrm>
            <a:prstGeom prst="rect">
              <a:avLst/>
            </a:prstGeom>
            <a:noFill/>
            <a:ln w="9525">
              <a:noFill/>
              <a:miter lim="800000"/>
              <a:headEnd/>
              <a:tailEnd/>
            </a:ln>
            <a:effectLst/>
          </p:spPr>
          <p:txBody>
            <a:bodyPr lIns="92075" tIns="46038" rIns="92075" bIns="46038">
              <a:spAutoFit/>
            </a:bodyPr>
            <a:lstStyle/>
            <a:p>
              <a:pPr algn="l">
                <a:lnSpc>
                  <a:spcPct val="100000"/>
                </a:lnSpc>
                <a:spcBef>
                  <a:spcPct val="0"/>
                </a:spcBef>
              </a:pPr>
              <a:r>
                <a:rPr lang="fr-FR" sz="2200" b="1" dirty="0">
                  <a:solidFill>
                    <a:srgbClr val="000000"/>
                  </a:solidFill>
                  <a:latin typeface="Arial" pitchFamily="34" charset="0"/>
                </a:rPr>
                <a:t>"Quel employé a un salaire supérieur à celui de </a:t>
              </a:r>
              <a:r>
                <a:rPr lang="fr-FR" sz="2200" b="1" dirty="0" smtClean="0">
                  <a:solidFill>
                    <a:srgbClr val="000000"/>
                  </a:solidFill>
                  <a:latin typeface="Arial" pitchFamily="34" charset="0"/>
                </a:rPr>
                <a:t>Faouzi </a:t>
              </a:r>
              <a:r>
                <a:rPr lang="fr-FR" sz="2200" b="1" dirty="0">
                  <a:solidFill>
                    <a:srgbClr val="000000"/>
                  </a:solidFill>
                  <a:latin typeface="Arial" pitchFamily="34" charset="0"/>
                </a:rPr>
                <a:t>?"</a:t>
              </a:r>
            </a:p>
          </p:txBody>
        </p:sp>
        <p:sp>
          <p:nvSpPr>
            <p:cNvPr id="10" name="Oval 9"/>
            <p:cNvSpPr>
              <a:spLocks noChangeArrowheads="1"/>
            </p:cNvSpPr>
            <p:nvPr/>
          </p:nvSpPr>
          <p:spPr bwMode="auto">
            <a:xfrm>
              <a:off x="1025525" y="2954338"/>
              <a:ext cx="1117600" cy="1079500"/>
            </a:xfrm>
            <a:prstGeom prst="ellipse">
              <a:avLst/>
            </a:prstGeom>
            <a:solidFill>
              <a:srgbClr val="FFCC66"/>
            </a:solidFill>
            <a:ln w="9525">
              <a:noFill/>
              <a:round/>
              <a:headEnd/>
              <a:tailEnd/>
            </a:ln>
            <a:effectLst/>
          </p:spPr>
          <p:txBody>
            <a:bodyPr wrap="none" anchor="ctr"/>
            <a:lstStyle/>
            <a:p>
              <a:endParaRPr lang="fr-FR" b="1"/>
            </a:p>
          </p:txBody>
        </p:sp>
        <p:sp>
          <p:nvSpPr>
            <p:cNvPr id="11" name="Rectangle 10"/>
            <p:cNvSpPr>
              <a:spLocks noChangeArrowheads="1"/>
            </p:cNvSpPr>
            <p:nvPr/>
          </p:nvSpPr>
          <p:spPr bwMode="auto">
            <a:xfrm>
              <a:off x="1136650" y="2524125"/>
              <a:ext cx="2228850" cy="366713"/>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pPr>
              <a:r>
                <a:rPr lang="fr-FR" sz="1800" b="1">
                  <a:solidFill>
                    <a:srgbClr val="000000"/>
                  </a:solidFill>
                  <a:latin typeface="Arial" pitchFamily="34" charset="0"/>
                </a:rPr>
                <a:t>Requête principale</a:t>
              </a:r>
            </a:p>
          </p:txBody>
        </p:sp>
        <p:sp>
          <p:nvSpPr>
            <p:cNvPr id="12" name="Freeform 11"/>
            <p:cNvSpPr>
              <a:spLocks/>
            </p:cNvSpPr>
            <p:nvPr/>
          </p:nvSpPr>
          <p:spPr bwMode="auto">
            <a:xfrm>
              <a:off x="1446213" y="3049588"/>
              <a:ext cx="242887" cy="760412"/>
            </a:xfrm>
            <a:custGeom>
              <a:avLst/>
              <a:gdLst/>
              <a:ahLst/>
              <a:cxnLst>
                <a:cxn ang="0">
                  <a:pos x="123" y="269"/>
                </a:cxn>
                <a:cxn ang="0">
                  <a:pos x="138" y="198"/>
                </a:cxn>
                <a:cxn ang="0">
                  <a:pos x="151" y="162"/>
                </a:cxn>
                <a:cxn ang="0">
                  <a:pos x="147" y="148"/>
                </a:cxn>
                <a:cxn ang="0">
                  <a:pos x="141" y="128"/>
                </a:cxn>
                <a:cxn ang="0">
                  <a:pos x="135" y="108"/>
                </a:cxn>
                <a:cxn ang="0">
                  <a:pos x="125" y="96"/>
                </a:cxn>
                <a:cxn ang="0">
                  <a:pos x="111" y="85"/>
                </a:cxn>
                <a:cxn ang="0">
                  <a:pos x="97" y="76"/>
                </a:cxn>
                <a:cxn ang="0">
                  <a:pos x="87" y="70"/>
                </a:cxn>
                <a:cxn ang="0">
                  <a:pos x="91" y="64"/>
                </a:cxn>
                <a:cxn ang="0">
                  <a:pos x="92" y="45"/>
                </a:cxn>
                <a:cxn ang="0">
                  <a:pos x="94" y="38"/>
                </a:cxn>
                <a:cxn ang="0">
                  <a:pos x="95" y="29"/>
                </a:cxn>
                <a:cxn ang="0">
                  <a:pos x="94" y="19"/>
                </a:cxn>
                <a:cxn ang="0">
                  <a:pos x="89" y="12"/>
                </a:cxn>
                <a:cxn ang="0">
                  <a:pos x="87" y="8"/>
                </a:cxn>
                <a:cxn ang="0">
                  <a:pos x="86" y="7"/>
                </a:cxn>
                <a:cxn ang="0">
                  <a:pos x="82" y="4"/>
                </a:cxn>
                <a:cxn ang="0">
                  <a:pos x="70" y="0"/>
                </a:cxn>
                <a:cxn ang="0">
                  <a:pos x="59" y="0"/>
                </a:cxn>
                <a:cxn ang="0">
                  <a:pos x="53" y="2"/>
                </a:cxn>
                <a:cxn ang="0">
                  <a:pos x="47" y="8"/>
                </a:cxn>
                <a:cxn ang="0">
                  <a:pos x="40" y="15"/>
                </a:cxn>
                <a:cxn ang="0">
                  <a:pos x="39" y="27"/>
                </a:cxn>
                <a:cxn ang="0">
                  <a:pos x="40" y="42"/>
                </a:cxn>
                <a:cxn ang="0">
                  <a:pos x="42" y="52"/>
                </a:cxn>
                <a:cxn ang="0">
                  <a:pos x="51" y="61"/>
                </a:cxn>
                <a:cxn ang="0">
                  <a:pos x="51" y="70"/>
                </a:cxn>
                <a:cxn ang="0">
                  <a:pos x="39" y="76"/>
                </a:cxn>
                <a:cxn ang="0">
                  <a:pos x="24" y="87"/>
                </a:cxn>
                <a:cxn ang="0">
                  <a:pos x="13" y="95"/>
                </a:cxn>
                <a:cxn ang="0">
                  <a:pos x="10" y="103"/>
                </a:cxn>
                <a:cxn ang="0">
                  <a:pos x="8" y="124"/>
                </a:cxn>
                <a:cxn ang="0">
                  <a:pos x="5" y="153"/>
                </a:cxn>
                <a:cxn ang="0">
                  <a:pos x="2" y="176"/>
                </a:cxn>
                <a:cxn ang="0">
                  <a:pos x="1" y="187"/>
                </a:cxn>
                <a:cxn ang="0">
                  <a:pos x="0" y="207"/>
                </a:cxn>
                <a:cxn ang="0">
                  <a:pos x="0" y="232"/>
                </a:cxn>
                <a:cxn ang="0">
                  <a:pos x="0" y="256"/>
                </a:cxn>
                <a:cxn ang="0">
                  <a:pos x="4" y="266"/>
                </a:cxn>
                <a:cxn ang="0">
                  <a:pos x="9" y="269"/>
                </a:cxn>
                <a:cxn ang="0">
                  <a:pos x="14" y="270"/>
                </a:cxn>
                <a:cxn ang="0">
                  <a:pos x="17" y="270"/>
                </a:cxn>
                <a:cxn ang="0">
                  <a:pos x="16" y="263"/>
                </a:cxn>
                <a:cxn ang="0">
                  <a:pos x="23" y="264"/>
                </a:cxn>
                <a:cxn ang="0">
                  <a:pos x="21" y="349"/>
                </a:cxn>
                <a:cxn ang="0">
                  <a:pos x="18" y="440"/>
                </a:cxn>
                <a:cxn ang="0">
                  <a:pos x="39" y="452"/>
                </a:cxn>
                <a:cxn ang="0">
                  <a:pos x="70" y="453"/>
                </a:cxn>
                <a:cxn ang="0">
                  <a:pos x="74" y="460"/>
                </a:cxn>
                <a:cxn ang="0">
                  <a:pos x="81" y="468"/>
                </a:cxn>
                <a:cxn ang="0">
                  <a:pos x="87" y="475"/>
                </a:cxn>
                <a:cxn ang="0">
                  <a:pos x="93" y="478"/>
                </a:cxn>
                <a:cxn ang="0">
                  <a:pos x="100" y="477"/>
                </a:cxn>
                <a:cxn ang="0">
                  <a:pos x="106" y="475"/>
                </a:cxn>
                <a:cxn ang="0">
                  <a:pos x="109" y="474"/>
                </a:cxn>
                <a:cxn ang="0">
                  <a:pos x="104" y="457"/>
                </a:cxn>
                <a:cxn ang="0">
                  <a:pos x="114" y="354"/>
                </a:cxn>
                <a:cxn ang="0">
                  <a:pos x="121" y="247"/>
                </a:cxn>
              </a:cxnLst>
              <a:rect l="0" t="0" r="r" b="b"/>
              <a:pathLst>
                <a:path w="153" h="479">
                  <a:moveTo>
                    <a:pt x="121" y="247"/>
                  </a:moveTo>
                  <a:lnTo>
                    <a:pt x="123" y="269"/>
                  </a:lnTo>
                  <a:lnTo>
                    <a:pt x="143" y="243"/>
                  </a:lnTo>
                  <a:lnTo>
                    <a:pt x="138" y="198"/>
                  </a:lnTo>
                  <a:lnTo>
                    <a:pt x="152" y="164"/>
                  </a:lnTo>
                  <a:lnTo>
                    <a:pt x="151" y="162"/>
                  </a:lnTo>
                  <a:lnTo>
                    <a:pt x="150" y="157"/>
                  </a:lnTo>
                  <a:lnTo>
                    <a:pt x="147" y="148"/>
                  </a:lnTo>
                  <a:lnTo>
                    <a:pt x="145" y="138"/>
                  </a:lnTo>
                  <a:lnTo>
                    <a:pt x="141" y="128"/>
                  </a:lnTo>
                  <a:lnTo>
                    <a:pt x="138" y="117"/>
                  </a:lnTo>
                  <a:lnTo>
                    <a:pt x="135" y="108"/>
                  </a:lnTo>
                  <a:lnTo>
                    <a:pt x="130" y="102"/>
                  </a:lnTo>
                  <a:lnTo>
                    <a:pt x="125" y="96"/>
                  </a:lnTo>
                  <a:lnTo>
                    <a:pt x="119" y="90"/>
                  </a:lnTo>
                  <a:lnTo>
                    <a:pt x="111" y="85"/>
                  </a:lnTo>
                  <a:lnTo>
                    <a:pt x="103" y="80"/>
                  </a:lnTo>
                  <a:lnTo>
                    <a:pt x="97" y="76"/>
                  </a:lnTo>
                  <a:lnTo>
                    <a:pt x="91" y="72"/>
                  </a:lnTo>
                  <a:lnTo>
                    <a:pt x="87" y="70"/>
                  </a:lnTo>
                  <a:lnTo>
                    <a:pt x="86" y="69"/>
                  </a:lnTo>
                  <a:lnTo>
                    <a:pt x="91" y="64"/>
                  </a:lnTo>
                  <a:lnTo>
                    <a:pt x="92" y="46"/>
                  </a:lnTo>
                  <a:lnTo>
                    <a:pt x="92" y="45"/>
                  </a:lnTo>
                  <a:lnTo>
                    <a:pt x="93" y="42"/>
                  </a:lnTo>
                  <a:lnTo>
                    <a:pt x="94" y="38"/>
                  </a:lnTo>
                  <a:lnTo>
                    <a:pt x="95" y="34"/>
                  </a:lnTo>
                  <a:lnTo>
                    <a:pt x="95" y="29"/>
                  </a:lnTo>
                  <a:lnTo>
                    <a:pt x="95" y="24"/>
                  </a:lnTo>
                  <a:lnTo>
                    <a:pt x="94" y="19"/>
                  </a:lnTo>
                  <a:lnTo>
                    <a:pt x="92" y="15"/>
                  </a:lnTo>
                  <a:lnTo>
                    <a:pt x="89" y="12"/>
                  </a:lnTo>
                  <a:lnTo>
                    <a:pt x="87" y="10"/>
                  </a:lnTo>
                  <a:lnTo>
                    <a:pt x="87" y="8"/>
                  </a:lnTo>
                  <a:lnTo>
                    <a:pt x="87" y="8"/>
                  </a:lnTo>
                  <a:lnTo>
                    <a:pt x="86" y="7"/>
                  </a:lnTo>
                  <a:lnTo>
                    <a:pt x="85" y="6"/>
                  </a:lnTo>
                  <a:lnTo>
                    <a:pt x="82" y="4"/>
                  </a:lnTo>
                  <a:lnTo>
                    <a:pt x="77" y="3"/>
                  </a:lnTo>
                  <a:lnTo>
                    <a:pt x="70" y="0"/>
                  </a:lnTo>
                  <a:lnTo>
                    <a:pt x="64" y="0"/>
                  </a:lnTo>
                  <a:lnTo>
                    <a:pt x="59" y="0"/>
                  </a:lnTo>
                  <a:lnTo>
                    <a:pt x="56" y="0"/>
                  </a:lnTo>
                  <a:lnTo>
                    <a:pt x="53" y="2"/>
                  </a:lnTo>
                  <a:lnTo>
                    <a:pt x="50" y="5"/>
                  </a:lnTo>
                  <a:lnTo>
                    <a:pt x="47" y="8"/>
                  </a:lnTo>
                  <a:lnTo>
                    <a:pt x="43" y="11"/>
                  </a:lnTo>
                  <a:lnTo>
                    <a:pt x="40" y="15"/>
                  </a:lnTo>
                  <a:lnTo>
                    <a:pt x="39" y="21"/>
                  </a:lnTo>
                  <a:lnTo>
                    <a:pt x="39" y="27"/>
                  </a:lnTo>
                  <a:lnTo>
                    <a:pt x="39" y="35"/>
                  </a:lnTo>
                  <a:lnTo>
                    <a:pt x="40" y="42"/>
                  </a:lnTo>
                  <a:lnTo>
                    <a:pt x="41" y="48"/>
                  </a:lnTo>
                  <a:lnTo>
                    <a:pt x="42" y="52"/>
                  </a:lnTo>
                  <a:lnTo>
                    <a:pt x="43" y="54"/>
                  </a:lnTo>
                  <a:lnTo>
                    <a:pt x="51" y="61"/>
                  </a:lnTo>
                  <a:lnTo>
                    <a:pt x="53" y="69"/>
                  </a:lnTo>
                  <a:lnTo>
                    <a:pt x="51" y="70"/>
                  </a:lnTo>
                  <a:lnTo>
                    <a:pt x="46" y="73"/>
                  </a:lnTo>
                  <a:lnTo>
                    <a:pt x="39" y="76"/>
                  </a:lnTo>
                  <a:lnTo>
                    <a:pt x="32" y="81"/>
                  </a:lnTo>
                  <a:lnTo>
                    <a:pt x="24" y="87"/>
                  </a:lnTo>
                  <a:lnTo>
                    <a:pt x="18" y="91"/>
                  </a:lnTo>
                  <a:lnTo>
                    <a:pt x="13" y="95"/>
                  </a:lnTo>
                  <a:lnTo>
                    <a:pt x="11" y="98"/>
                  </a:lnTo>
                  <a:lnTo>
                    <a:pt x="10" y="103"/>
                  </a:lnTo>
                  <a:lnTo>
                    <a:pt x="10" y="112"/>
                  </a:lnTo>
                  <a:lnTo>
                    <a:pt x="8" y="124"/>
                  </a:lnTo>
                  <a:lnTo>
                    <a:pt x="6" y="138"/>
                  </a:lnTo>
                  <a:lnTo>
                    <a:pt x="5" y="153"/>
                  </a:lnTo>
                  <a:lnTo>
                    <a:pt x="3" y="166"/>
                  </a:lnTo>
                  <a:lnTo>
                    <a:pt x="2" y="176"/>
                  </a:lnTo>
                  <a:lnTo>
                    <a:pt x="2" y="183"/>
                  </a:lnTo>
                  <a:lnTo>
                    <a:pt x="1" y="187"/>
                  </a:lnTo>
                  <a:lnTo>
                    <a:pt x="1" y="196"/>
                  </a:lnTo>
                  <a:lnTo>
                    <a:pt x="0" y="207"/>
                  </a:lnTo>
                  <a:lnTo>
                    <a:pt x="0" y="219"/>
                  </a:lnTo>
                  <a:lnTo>
                    <a:pt x="0" y="232"/>
                  </a:lnTo>
                  <a:lnTo>
                    <a:pt x="0" y="244"/>
                  </a:lnTo>
                  <a:lnTo>
                    <a:pt x="0" y="256"/>
                  </a:lnTo>
                  <a:lnTo>
                    <a:pt x="2" y="264"/>
                  </a:lnTo>
                  <a:lnTo>
                    <a:pt x="4" y="266"/>
                  </a:lnTo>
                  <a:lnTo>
                    <a:pt x="6" y="268"/>
                  </a:lnTo>
                  <a:lnTo>
                    <a:pt x="9" y="269"/>
                  </a:lnTo>
                  <a:lnTo>
                    <a:pt x="11" y="270"/>
                  </a:lnTo>
                  <a:lnTo>
                    <a:pt x="14" y="270"/>
                  </a:lnTo>
                  <a:lnTo>
                    <a:pt x="16" y="270"/>
                  </a:lnTo>
                  <a:lnTo>
                    <a:pt x="17" y="270"/>
                  </a:lnTo>
                  <a:lnTo>
                    <a:pt x="18" y="270"/>
                  </a:lnTo>
                  <a:lnTo>
                    <a:pt x="16" y="263"/>
                  </a:lnTo>
                  <a:lnTo>
                    <a:pt x="10" y="258"/>
                  </a:lnTo>
                  <a:lnTo>
                    <a:pt x="23" y="264"/>
                  </a:lnTo>
                  <a:lnTo>
                    <a:pt x="19" y="328"/>
                  </a:lnTo>
                  <a:lnTo>
                    <a:pt x="21" y="349"/>
                  </a:lnTo>
                  <a:lnTo>
                    <a:pt x="40" y="422"/>
                  </a:lnTo>
                  <a:lnTo>
                    <a:pt x="18" y="440"/>
                  </a:lnTo>
                  <a:lnTo>
                    <a:pt x="15" y="452"/>
                  </a:lnTo>
                  <a:lnTo>
                    <a:pt x="39" y="452"/>
                  </a:lnTo>
                  <a:lnTo>
                    <a:pt x="69" y="452"/>
                  </a:lnTo>
                  <a:lnTo>
                    <a:pt x="70" y="453"/>
                  </a:lnTo>
                  <a:lnTo>
                    <a:pt x="71" y="456"/>
                  </a:lnTo>
                  <a:lnTo>
                    <a:pt x="74" y="460"/>
                  </a:lnTo>
                  <a:lnTo>
                    <a:pt x="77" y="464"/>
                  </a:lnTo>
                  <a:lnTo>
                    <a:pt x="81" y="468"/>
                  </a:lnTo>
                  <a:lnTo>
                    <a:pt x="84" y="472"/>
                  </a:lnTo>
                  <a:lnTo>
                    <a:pt x="87" y="475"/>
                  </a:lnTo>
                  <a:lnTo>
                    <a:pt x="91" y="477"/>
                  </a:lnTo>
                  <a:lnTo>
                    <a:pt x="93" y="478"/>
                  </a:lnTo>
                  <a:lnTo>
                    <a:pt x="97" y="478"/>
                  </a:lnTo>
                  <a:lnTo>
                    <a:pt x="100" y="477"/>
                  </a:lnTo>
                  <a:lnTo>
                    <a:pt x="103" y="476"/>
                  </a:lnTo>
                  <a:lnTo>
                    <a:pt x="106" y="475"/>
                  </a:lnTo>
                  <a:lnTo>
                    <a:pt x="108" y="475"/>
                  </a:lnTo>
                  <a:lnTo>
                    <a:pt x="109" y="474"/>
                  </a:lnTo>
                  <a:lnTo>
                    <a:pt x="110" y="474"/>
                  </a:lnTo>
                  <a:lnTo>
                    <a:pt x="104" y="457"/>
                  </a:lnTo>
                  <a:lnTo>
                    <a:pt x="97" y="438"/>
                  </a:lnTo>
                  <a:lnTo>
                    <a:pt x="114" y="354"/>
                  </a:lnTo>
                  <a:lnTo>
                    <a:pt x="118" y="276"/>
                  </a:lnTo>
                  <a:lnTo>
                    <a:pt x="121" y="247"/>
                  </a:lnTo>
                </a:path>
              </a:pathLst>
            </a:custGeom>
            <a:solidFill>
              <a:schemeClr val="bg2"/>
            </a:solidFill>
            <a:ln w="9525" cap="rnd">
              <a:noFill/>
              <a:round/>
              <a:headEnd/>
              <a:tailEnd/>
            </a:ln>
            <a:effectLst/>
          </p:spPr>
          <p:txBody>
            <a:bodyPr/>
            <a:lstStyle/>
            <a:p>
              <a:endParaRPr lang="fr-FR" b="1"/>
            </a:p>
          </p:txBody>
        </p:sp>
        <p:sp>
          <p:nvSpPr>
            <p:cNvPr id="13" name="Freeform 12"/>
            <p:cNvSpPr>
              <a:spLocks/>
            </p:cNvSpPr>
            <p:nvPr/>
          </p:nvSpPr>
          <p:spPr bwMode="auto">
            <a:xfrm>
              <a:off x="1260475" y="3059113"/>
              <a:ext cx="233363" cy="714375"/>
            </a:xfrm>
            <a:custGeom>
              <a:avLst/>
              <a:gdLst/>
              <a:ahLst/>
              <a:cxnLst>
                <a:cxn ang="0">
                  <a:pos x="70" y="212"/>
                </a:cxn>
                <a:cxn ang="0">
                  <a:pos x="70" y="212"/>
                </a:cxn>
                <a:cxn ang="0">
                  <a:pos x="72" y="211"/>
                </a:cxn>
                <a:cxn ang="0">
                  <a:pos x="72" y="211"/>
                </a:cxn>
                <a:cxn ang="0">
                  <a:pos x="134" y="423"/>
                </a:cxn>
                <a:cxn ang="0">
                  <a:pos x="111" y="395"/>
                </a:cxn>
                <a:cxn ang="0">
                  <a:pos x="116" y="332"/>
                </a:cxn>
                <a:cxn ang="0">
                  <a:pos x="119" y="310"/>
                </a:cxn>
                <a:cxn ang="0">
                  <a:pos x="126" y="295"/>
                </a:cxn>
                <a:cxn ang="0">
                  <a:pos x="118" y="203"/>
                </a:cxn>
                <a:cxn ang="0">
                  <a:pos x="126" y="216"/>
                </a:cxn>
                <a:cxn ang="0">
                  <a:pos x="132" y="204"/>
                </a:cxn>
                <a:cxn ang="0">
                  <a:pos x="124" y="178"/>
                </a:cxn>
                <a:cxn ang="0">
                  <a:pos x="128" y="133"/>
                </a:cxn>
                <a:cxn ang="0">
                  <a:pos x="108" y="76"/>
                </a:cxn>
                <a:cxn ang="0">
                  <a:pos x="94" y="66"/>
                </a:cxn>
                <a:cxn ang="0">
                  <a:pos x="100" y="64"/>
                </a:cxn>
                <a:cxn ang="0">
                  <a:pos x="103" y="53"/>
                </a:cxn>
                <a:cxn ang="0">
                  <a:pos x="97" y="46"/>
                </a:cxn>
                <a:cxn ang="0">
                  <a:pos x="94" y="27"/>
                </a:cxn>
                <a:cxn ang="0">
                  <a:pos x="97" y="17"/>
                </a:cxn>
                <a:cxn ang="0">
                  <a:pos x="89" y="6"/>
                </a:cxn>
                <a:cxn ang="0">
                  <a:pos x="80" y="0"/>
                </a:cxn>
                <a:cxn ang="0">
                  <a:pos x="55" y="3"/>
                </a:cxn>
                <a:cxn ang="0">
                  <a:pos x="42" y="22"/>
                </a:cxn>
                <a:cxn ang="0">
                  <a:pos x="32" y="47"/>
                </a:cxn>
                <a:cxn ang="0">
                  <a:pos x="23" y="59"/>
                </a:cxn>
                <a:cxn ang="0">
                  <a:pos x="31" y="66"/>
                </a:cxn>
                <a:cxn ang="0">
                  <a:pos x="28" y="76"/>
                </a:cxn>
                <a:cxn ang="0">
                  <a:pos x="5" y="121"/>
                </a:cxn>
                <a:cxn ang="0">
                  <a:pos x="0" y="152"/>
                </a:cxn>
                <a:cxn ang="0">
                  <a:pos x="14" y="191"/>
                </a:cxn>
                <a:cxn ang="0">
                  <a:pos x="14" y="256"/>
                </a:cxn>
                <a:cxn ang="0">
                  <a:pos x="13" y="304"/>
                </a:cxn>
                <a:cxn ang="0">
                  <a:pos x="29" y="313"/>
                </a:cxn>
                <a:cxn ang="0">
                  <a:pos x="34" y="320"/>
                </a:cxn>
                <a:cxn ang="0">
                  <a:pos x="41" y="338"/>
                </a:cxn>
                <a:cxn ang="0">
                  <a:pos x="38" y="345"/>
                </a:cxn>
                <a:cxn ang="0">
                  <a:pos x="37" y="368"/>
                </a:cxn>
                <a:cxn ang="0">
                  <a:pos x="46" y="401"/>
                </a:cxn>
                <a:cxn ang="0">
                  <a:pos x="43" y="443"/>
                </a:cxn>
                <a:cxn ang="0">
                  <a:pos x="55" y="449"/>
                </a:cxn>
                <a:cxn ang="0">
                  <a:pos x="64" y="437"/>
                </a:cxn>
                <a:cxn ang="0">
                  <a:pos x="59" y="399"/>
                </a:cxn>
                <a:cxn ang="0">
                  <a:pos x="84" y="328"/>
                </a:cxn>
                <a:cxn ang="0">
                  <a:pos x="86" y="350"/>
                </a:cxn>
                <a:cxn ang="0">
                  <a:pos x="92" y="385"/>
                </a:cxn>
                <a:cxn ang="0">
                  <a:pos x="94" y="428"/>
                </a:cxn>
                <a:cxn ang="0">
                  <a:pos x="107" y="429"/>
                </a:cxn>
                <a:cxn ang="0">
                  <a:pos x="124" y="438"/>
                </a:cxn>
                <a:cxn ang="0">
                  <a:pos x="141" y="440"/>
                </a:cxn>
                <a:cxn ang="0">
                  <a:pos x="70" y="212"/>
                </a:cxn>
              </a:cxnLst>
              <a:rect l="0" t="0" r="r" b="b"/>
              <a:pathLst>
                <a:path w="147" h="450">
                  <a:moveTo>
                    <a:pt x="70" y="212"/>
                  </a:moveTo>
                  <a:lnTo>
                    <a:pt x="70" y="212"/>
                  </a:lnTo>
                  <a:lnTo>
                    <a:pt x="70" y="212"/>
                  </a:lnTo>
                  <a:lnTo>
                    <a:pt x="70" y="212"/>
                  </a:lnTo>
                  <a:lnTo>
                    <a:pt x="70" y="212"/>
                  </a:lnTo>
                  <a:lnTo>
                    <a:pt x="70" y="212"/>
                  </a:lnTo>
                  <a:lnTo>
                    <a:pt x="70" y="212"/>
                  </a:lnTo>
                  <a:lnTo>
                    <a:pt x="70" y="212"/>
                  </a:lnTo>
                  <a:lnTo>
                    <a:pt x="70" y="212"/>
                  </a:lnTo>
                  <a:lnTo>
                    <a:pt x="70" y="212"/>
                  </a:lnTo>
                  <a:lnTo>
                    <a:pt x="72" y="211"/>
                  </a:lnTo>
                  <a:lnTo>
                    <a:pt x="73" y="211"/>
                  </a:lnTo>
                  <a:lnTo>
                    <a:pt x="73" y="211"/>
                  </a:lnTo>
                  <a:lnTo>
                    <a:pt x="73" y="211"/>
                  </a:lnTo>
                  <a:lnTo>
                    <a:pt x="72" y="211"/>
                  </a:lnTo>
                  <a:lnTo>
                    <a:pt x="72" y="211"/>
                  </a:lnTo>
                  <a:lnTo>
                    <a:pt x="72" y="211"/>
                  </a:lnTo>
                  <a:lnTo>
                    <a:pt x="72" y="211"/>
                  </a:lnTo>
                  <a:lnTo>
                    <a:pt x="72" y="211"/>
                  </a:lnTo>
                  <a:lnTo>
                    <a:pt x="72" y="211"/>
                  </a:lnTo>
                  <a:lnTo>
                    <a:pt x="70" y="212"/>
                  </a:lnTo>
                  <a:lnTo>
                    <a:pt x="145" y="430"/>
                  </a:lnTo>
                  <a:lnTo>
                    <a:pt x="143" y="429"/>
                  </a:lnTo>
                  <a:lnTo>
                    <a:pt x="140" y="427"/>
                  </a:lnTo>
                  <a:lnTo>
                    <a:pt x="134" y="423"/>
                  </a:lnTo>
                  <a:lnTo>
                    <a:pt x="128" y="418"/>
                  </a:lnTo>
                  <a:lnTo>
                    <a:pt x="122" y="414"/>
                  </a:lnTo>
                  <a:lnTo>
                    <a:pt x="116" y="408"/>
                  </a:lnTo>
                  <a:lnTo>
                    <a:pt x="113" y="401"/>
                  </a:lnTo>
                  <a:lnTo>
                    <a:pt x="111" y="395"/>
                  </a:lnTo>
                  <a:lnTo>
                    <a:pt x="112" y="387"/>
                  </a:lnTo>
                  <a:lnTo>
                    <a:pt x="113" y="375"/>
                  </a:lnTo>
                  <a:lnTo>
                    <a:pt x="113" y="361"/>
                  </a:lnTo>
                  <a:lnTo>
                    <a:pt x="115" y="346"/>
                  </a:lnTo>
                  <a:lnTo>
                    <a:pt x="116" y="332"/>
                  </a:lnTo>
                  <a:lnTo>
                    <a:pt x="118" y="321"/>
                  </a:lnTo>
                  <a:lnTo>
                    <a:pt x="118" y="314"/>
                  </a:lnTo>
                  <a:lnTo>
                    <a:pt x="118" y="310"/>
                  </a:lnTo>
                  <a:lnTo>
                    <a:pt x="118" y="310"/>
                  </a:lnTo>
                  <a:lnTo>
                    <a:pt x="119" y="310"/>
                  </a:lnTo>
                  <a:lnTo>
                    <a:pt x="121" y="309"/>
                  </a:lnTo>
                  <a:lnTo>
                    <a:pt x="123" y="307"/>
                  </a:lnTo>
                  <a:lnTo>
                    <a:pt x="124" y="304"/>
                  </a:lnTo>
                  <a:lnTo>
                    <a:pt x="125" y="301"/>
                  </a:lnTo>
                  <a:lnTo>
                    <a:pt x="126" y="295"/>
                  </a:lnTo>
                  <a:lnTo>
                    <a:pt x="127" y="288"/>
                  </a:lnTo>
                  <a:lnTo>
                    <a:pt x="118" y="201"/>
                  </a:lnTo>
                  <a:lnTo>
                    <a:pt x="118" y="200"/>
                  </a:lnTo>
                  <a:lnTo>
                    <a:pt x="118" y="201"/>
                  </a:lnTo>
                  <a:lnTo>
                    <a:pt x="118" y="203"/>
                  </a:lnTo>
                  <a:lnTo>
                    <a:pt x="119" y="207"/>
                  </a:lnTo>
                  <a:lnTo>
                    <a:pt x="121" y="210"/>
                  </a:lnTo>
                  <a:lnTo>
                    <a:pt x="123" y="213"/>
                  </a:lnTo>
                  <a:lnTo>
                    <a:pt x="124" y="215"/>
                  </a:lnTo>
                  <a:lnTo>
                    <a:pt x="126" y="216"/>
                  </a:lnTo>
                  <a:lnTo>
                    <a:pt x="127" y="215"/>
                  </a:lnTo>
                  <a:lnTo>
                    <a:pt x="129" y="213"/>
                  </a:lnTo>
                  <a:lnTo>
                    <a:pt x="130" y="210"/>
                  </a:lnTo>
                  <a:lnTo>
                    <a:pt x="131" y="207"/>
                  </a:lnTo>
                  <a:lnTo>
                    <a:pt x="132" y="204"/>
                  </a:lnTo>
                  <a:lnTo>
                    <a:pt x="132" y="200"/>
                  </a:lnTo>
                  <a:lnTo>
                    <a:pt x="131" y="196"/>
                  </a:lnTo>
                  <a:lnTo>
                    <a:pt x="129" y="192"/>
                  </a:lnTo>
                  <a:lnTo>
                    <a:pt x="127" y="186"/>
                  </a:lnTo>
                  <a:lnTo>
                    <a:pt x="124" y="178"/>
                  </a:lnTo>
                  <a:lnTo>
                    <a:pt x="123" y="172"/>
                  </a:lnTo>
                  <a:lnTo>
                    <a:pt x="124" y="165"/>
                  </a:lnTo>
                  <a:lnTo>
                    <a:pt x="126" y="158"/>
                  </a:lnTo>
                  <a:lnTo>
                    <a:pt x="128" y="147"/>
                  </a:lnTo>
                  <a:lnTo>
                    <a:pt x="128" y="133"/>
                  </a:lnTo>
                  <a:lnTo>
                    <a:pt x="124" y="114"/>
                  </a:lnTo>
                  <a:lnTo>
                    <a:pt x="118" y="87"/>
                  </a:lnTo>
                  <a:lnTo>
                    <a:pt x="115" y="83"/>
                  </a:lnTo>
                  <a:lnTo>
                    <a:pt x="112" y="79"/>
                  </a:lnTo>
                  <a:lnTo>
                    <a:pt x="108" y="76"/>
                  </a:lnTo>
                  <a:lnTo>
                    <a:pt x="104" y="73"/>
                  </a:lnTo>
                  <a:lnTo>
                    <a:pt x="100" y="70"/>
                  </a:lnTo>
                  <a:lnTo>
                    <a:pt x="97" y="68"/>
                  </a:lnTo>
                  <a:lnTo>
                    <a:pt x="95" y="67"/>
                  </a:lnTo>
                  <a:lnTo>
                    <a:pt x="94" y="66"/>
                  </a:lnTo>
                  <a:lnTo>
                    <a:pt x="94" y="66"/>
                  </a:lnTo>
                  <a:lnTo>
                    <a:pt x="95" y="66"/>
                  </a:lnTo>
                  <a:lnTo>
                    <a:pt x="97" y="65"/>
                  </a:lnTo>
                  <a:lnTo>
                    <a:pt x="98" y="65"/>
                  </a:lnTo>
                  <a:lnTo>
                    <a:pt x="100" y="64"/>
                  </a:lnTo>
                  <a:lnTo>
                    <a:pt x="102" y="63"/>
                  </a:lnTo>
                  <a:lnTo>
                    <a:pt x="102" y="60"/>
                  </a:lnTo>
                  <a:lnTo>
                    <a:pt x="103" y="58"/>
                  </a:lnTo>
                  <a:lnTo>
                    <a:pt x="104" y="55"/>
                  </a:lnTo>
                  <a:lnTo>
                    <a:pt x="103" y="53"/>
                  </a:lnTo>
                  <a:lnTo>
                    <a:pt x="102" y="51"/>
                  </a:lnTo>
                  <a:lnTo>
                    <a:pt x="102" y="51"/>
                  </a:lnTo>
                  <a:lnTo>
                    <a:pt x="100" y="49"/>
                  </a:lnTo>
                  <a:lnTo>
                    <a:pt x="98" y="48"/>
                  </a:lnTo>
                  <a:lnTo>
                    <a:pt x="97" y="46"/>
                  </a:lnTo>
                  <a:lnTo>
                    <a:pt x="95" y="43"/>
                  </a:lnTo>
                  <a:lnTo>
                    <a:pt x="94" y="40"/>
                  </a:lnTo>
                  <a:lnTo>
                    <a:pt x="93" y="36"/>
                  </a:lnTo>
                  <a:lnTo>
                    <a:pt x="93" y="31"/>
                  </a:lnTo>
                  <a:lnTo>
                    <a:pt x="94" y="27"/>
                  </a:lnTo>
                  <a:lnTo>
                    <a:pt x="96" y="23"/>
                  </a:lnTo>
                  <a:lnTo>
                    <a:pt x="97" y="20"/>
                  </a:lnTo>
                  <a:lnTo>
                    <a:pt x="97" y="18"/>
                  </a:lnTo>
                  <a:lnTo>
                    <a:pt x="97" y="17"/>
                  </a:lnTo>
                  <a:lnTo>
                    <a:pt x="97" y="17"/>
                  </a:lnTo>
                  <a:lnTo>
                    <a:pt x="96" y="16"/>
                  </a:lnTo>
                  <a:lnTo>
                    <a:pt x="94" y="13"/>
                  </a:lnTo>
                  <a:lnTo>
                    <a:pt x="92" y="11"/>
                  </a:lnTo>
                  <a:lnTo>
                    <a:pt x="91" y="8"/>
                  </a:lnTo>
                  <a:lnTo>
                    <a:pt x="89" y="6"/>
                  </a:lnTo>
                  <a:lnTo>
                    <a:pt x="88" y="4"/>
                  </a:lnTo>
                  <a:lnTo>
                    <a:pt x="87" y="2"/>
                  </a:lnTo>
                  <a:lnTo>
                    <a:pt x="86" y="0"/>
                  </a:lnTo>
                  <a:lnTo>
                    <a:pt x="84" y="0"/>
                  </a:lnTo>
                  <a:lnTo>
                    <a:pt x="80" y="0"/>
                  </a:lnTo>
                  <a:lnTo>
                    <a:pt x="74" y="0"/>
                  </a:lnTo>
                  <a:lnTo>
                    <a:pt x="69" y="0"/>
                  </a:lnTo>
                  <a:lnTo>
                    <a:pt x="64" y="1"/>
                  </a:lnTo>
                  <a:lnTo>
                    <a:pt x="59" y="2"/>
                  </a:lnTo>
                  <a:lnTo>
                    <a:pt x="55" y="3"/>
                  </a:lnTo>
                  <a:lnTo>
                    <a:pt x="53" y="4"/>
                  </a:lnTo>
                  <a:lnTo>
                    <a:pt x="49" y="8"/>
                  </a:lnTo>
                  <a:lnTo>
                    <a:pt x="47" y="12"/>
                  </a:lnTo>
                  <a:lnTo>
                    <a:pt x="44" y="17"/>
                  </a:lnTo>
                  <a:lnTo>
                    <a:pt x="42" y="22"/>
                  </a:lnTo>
                  <a:lnTo>
                    <a:pt x="39" y="28"/>
                  </a:lnTo>
                  <a:lnTo>
                    <a:pt x="37" y="34"/>
                  </a:lnTo>
                  <a:lnTo>
                    <a:pt x="36" y="38"/>
                  </a:lnTo>
                  <a:lnTo>
                    <a:pt x="34" y="43"/>
                  </a:lnTo>
                  <a:lnTo>
                    <a:pt x="32" y="47"/>
                  </a:lnTo>
                  <a:lnTo>
                    <a:pt x="30" y="51"/>
                  </a:lnTo>
                  <a:lnTo>
                    <a:pt x="28" y="54"/>
                  </a:lnTo>
                  <a:lnTo>
                    <a:pt x="26" y="56"/>
                  </a:lnTo>
                  <a:lnTo>
                    <a:pt x="25" y="58"/>
                  </a:lnTo>
                  <a:lnTo>
                    <a:pt x="23" y="59"/>
                  </a:lnTo>
                  <a:lnTo>
                    <a:pt x="23" y="59"/>
                  </a:lnTo>
                  <a:lnTo>
                    <a:pt x="28" y="64"/>
                  </a:lnTo>
                  <a:lnTo>
                    <a:pt x="28" y="64"/>
                  </a:lnTo>
                  <a:lnTo>
                    <a:pt x="30" y="64"/>
                  </a:lnTo>
                  <a:lnTo>
                    <a:pt x="31" y="66"/>
                  </a:lnTo>
                  <a:lnTo>
                    <a:pt x="32" y="68"/>
                  </a:lnTo>
                  <a:lnTo>
                    <a:pt x="33" y="69"/>
                  </a:lnTo>
                  <a:lnTo>
                    <a:pt x="32" y="71"/>
                  </a:lnTo>
                  <a:lnTo>
                    <a:pt x="32" y="73"/>
                  </a:lnTo>
                  <a:lnTo>
                    <a:pt x="28" y="76"/>
                  </a:lnTo>
                  <a:lnTo>
                    <a:pt x="24" y="80"/>
                  </a:lnTo>
                  <a:lnTo>
                    <a:pt x="19" y="88"/>
                  </a:lnTo>
                  <a:lnTo>
                    <a:pt x="14" y="99"/>
                  </a:lnTo>
                  <a:lnTo>
                    <a:pt x="10" y="110"/>
                  </a:lnTo>
                  <a:lnTo>
                    <a:pt x="5" y="121"/>
                  </a:lnTo>
                  <a:lnTo>
                    <a:pt x="2" y="132"/>
                  </a:lnTo>
                  <a:lnTo>
                    <a:pt x="0" y="139"/>
                  </a:lnTo>
                  <a:lnTo>
                    <a:pt x="0" y="143"/>
                  </a:lnTo>
                  <a:lnTo>
                    <a:pt x="0" y="146"/>
                  </a:lnTo>
                  <a:lnTo>
                    <a:pt x="0" y="152"/>
                  </a:lnTo>
                  <a:lnTo>
                    <a:pt x="2" y="160"/>
                  </a:lnTo>
                  <a:lnTo>
                    <a:pt x="4" y="169"/>
                  </a:lnTo>
                  <a:lnTo>
                    <a:pt x="6" y="178"/>
                  </a:lnTo>
                  <a:lnTo>
                    <a:pt x="10" y="185"/>
                  </a:lnTo>
                  <a:lnTo>
                    <a:pt x="14" y="191"/>
                  </a:lnTo>
                  <a:lnTo>
                    <a:pt x="18" y="194"/>
                  </a:lnTo>
                  <a:lnTo>
                    <a:pt x="17" y="204"/>
                  </a:lnTo>
                  <a:lnTo>
                    <a:pt x="16" y="220"/>
                  </a:lnTo>
                  <a:lnTo>
                    <a:pt x="15" y="237"/>
                  </a:lnTo>
                  <a:lnTo>
                    <a:pt x="14" y="256"/>
                  </a:lnTo>
                  <a:lnTo>
                    <a:pt x="13" y="274"/>
                  </a:lnTo>
                  <a:lnTo>
                    <a:pt x="12" y="289"/>
                  </a:lnTo>
                  <a:lnTo>
                    <a:pt x="12" y="299"/>
                  </a:lnTo>
                  <a:lnTo>
                    <a:pt x="12" y="303"/>
                  </a:lnTo>
                  <a:lnTo>
                    <a:pt x="13" y="304"/>
                  </a:lnTo>
                  <a:lnTo>
                    <a:pt x="15" y="306"/>
                  </a:lnTo>
                  <a:lnTo>
                    <a:pt x="18" y="307"/>
                  </a:lnTo>
                  <a:lnTo>
                    <a:pt x="21" y="310"/>
                  </a:lnTo>
                  <a:lnTo>
                    <a:pt x="26" y="311"/>
                  </a:lnTo>
                  <a:lnTo>
                    <a:pt x="29" y="313"/>
                  </a:lnTo>
                  <a:lnTo>
                    <a:pt x="31" y="312"/>
                  </a:lnTo>
                  <a:lnTo>
                    <a:pt x="32" y="310"/>
                  </a:lnTo>
                  <a:lnTo>
                    <a:pt x="32" y="312"/>
                  </a:lnTo>
                  <a:lnTo>
                    <a:pt x="33" y="315"/>
                  </a:lnTo>
                  <a:lnTo>
                    <a:pt x="34" y="320"/>
                  </a:lnTo>
                  <a:lnTo>
                    <a:pt x="36" y="325"/>
                  </a:lnTo>
                  <a:lnTo>
                    <a:pt x="37" y="330"/>
                  </a:lnTo>
                  <a:lnTo>
                    <a:pt x="39" y="334"/>
                  </a:lnTo>
                  <a:lnTo>
                    <a:pt x="40" y="336"/>
                  </a:lnTo>
                  <a:lnTo>
                    <a:pt x="41" y="338"/>
                  </a:lnTo>
                  <a:lnTo>
                    <a:pt x="40" y="338"/>
                  </a:lnTo>
                  <a:lnTo>
                    <a:pt x="40" y="339"/>
                  </a:lnTo>
                  <a:lnTo>
                    <a:pt x="39" y="341"/>
                  </a:lnTo>
                  <a:lnTo>
                    <a:pt x="39" y="342"/>
                  </a:lnTo>
                  <a:lnTo>
                    <a:pt x="38" y="345"/>
                  </a:lnTo>
                  <a:lnTo>
                    <a:pt x="37" y="348"/>
                  </a:lnTo>
                  <a:lnTo>
                    <a:pt x="37" y="352"/>
                  </a:lnTo>
                  <a:lnTo>
                    <a:pt x="37" y="356"/>
                  </a:lnTo>
                  <a:lnTo>
                    <a:pt x="37" y="361"/>
                  </a:lnTo>
                  <a:lnTo>
                    <a:pt x="37" y="368"/>
                  </a:lnTo>
                  <a:lnTo>
                    <a:pt x="39" y="375"/>
                  </a:lnTo>
                  <a:lnTo>
                    <a:pt x="41" y="384"/>
                  </a:lnTo>
                  <a:lnTo>
                    <a:pt x="43" y="391"/>
                  </a:lnTo>
                  <a:lnTo>
                    <a:pt x="45" y="397"/>
                  </a:lnTo>
                  <a:lnTo>
                    <a:pt x="46" y="401"/>
                  </a:lnTo>
                  <a:lnTo>
                    <a:pt x="47" y="402"/>
                  </a:lnTo>
                  <a:lnTo>
                    <a:pt x="39" y="418"/>
                  </a:lnTo>
                  <a:lnTo>
                    <a:pt x="42" y="441"/>
                  </a:lnTo>
                  <a:lnTo>
                    <a:pt x="43" y="442"/>
                  </a:lnTo>
                  <a:lnTo>
                    <a:pt x="43" y="443"/>
                  </a:lnTo>
                  <a:lnTo>
                    <a:pt x="45" y="444"/>
                  </a:lnTo>
                  <a:lnTo>
                    <a:pt x="48" y="446"/>
                  </a:lnTo>
                  <a:lnTo>
                    <a:pt x="50" y="448"/>
                  </a:lnTo>
                  <a:lnTo>
                    <a:pt x="53" y="449"/>
                  </a:lnTo>
                  <a:lnTo>
                    <a:pt x="55" y="449"/>
                  </a:lnTo>
                  <a:lnTo>
                    <a:pt x="58" y="448"/>
                  </a:lnTo>
                  <a:lnTo>
                    <a:pt x="60" y="445"/>
                  </a:lnTo>
                  <a:lnTo>
                    <a:pt x="62" y="443"/>
                  </a:lnTo>
                  <a:lnTo>
                    <a:pt x="63" y="440"/>
                  </a:lnTo>
                  <a:lnTo>
                    <a:pt x="64" y="437"/>
                  </a:lnTo>
                  <a:lnTo>
                    <a:pt x="64" y="434"/>
                  </a:lnTo>
                  <a:lnTo>
                    <a:pt x="64" y="431"/>
                  </a:lnTo>
                  <a:lnTo>
                    <a:pt x="65" y="430"/>
                  </a:lnTo>
                  <a:lnTo>
                    <a:pt x="65" y="430"/>
                  </a:lnTo>
                  <a:lnTo>
                    <a:pt x="59" y="399"/>
                  </a:lnTo>
                  <a:lnTo>
                    <a:pt x="70" y="336"/>
                  </a:lnTo>
                  <a:lnTo>
                    <a:pt x="71" y="325"/>
                  </a:lnTo>
                  <a:lnTo>
                    <a:pt x="84" y="325"/>
                  </a:lnTo>
                  <a:lnTo>
                    <a:pt x="84" y="325"/>
                  </a:lnTo>
                  <a:lnTo>
                    <a:pt x="84" y="328"/>
                  </a:lnTo>
                  <a:lnTo>
                    <a:pt x="84" y="331"/>
                  </a:lnTo>
                  <a:lnTo>
                    <a:pt x="84" y="334"/>
                  </a:lnTo>
                  <a:lnTo>
                    <a:pt x="85" y="339"/>
                  </a:lnTo>
                  <a:lnTo>
                    <a:pt x="85" y="345"/>
                  </a:lnTo>
                  <a:lnTo>
                    <a:pt x="86" y="350"/>
                  </a:lnTo>
                  <a:lnTo>
                    <a:pt x="86" y="356"/>
                  </a:lnTo>
                  <a:lnTo>
                    <a:pt x="87" y="363"/>
                  </a:lnTo>
                  <a:lnTo>
                    <a:pt x="89" y="371"/>
                  </a:lnTo>
                  <a:lnTo>
                    <a:pt x="91" y="378"/>
                  </a:lnTo>
                  <a:lnTo>
                    <a:pt x="92" y="385"/>
                  </a:lnTo>
                  <a:lnTo>
                    <a:pt x="94" y="392"/>
                  </a:lnTo>
                  <a:lnTo>
                    <a:pt x="95" y="397"/>
                  </a:lnTo>
                  <a:lnTo>
                    <a:pt x="96" y="400"/>
                  </a:lnTo>
                  <a:lnTo>
                    <a:pt x="97" y="401"/>
                  </a:lnTo>
                  <a:lnTo>
                    <a:pt x="94" y="428"/>
                  </a:lnTo>
                  <a:lnTo>
                    <a:pt x="102" y="431"/>
                  </a:lnTo>
                  <a:lnTo>
                    <a:pt x="102" y="427"/>
                  </a:lnTo>
                  <a:lnTo>
                    <a:pt x="102" y="427"/>
                  </a:lnTo>
                  <a:lnTo>
                    <a:pt x="104" y="428"/>
                  </a:lnTo>
                  <a:lnTo>
                    <a:pt x="107" y="429"/>
                  </a:lnTo>
                  <a:lnTo>
                    <a:pt x="109" y="431"/>
                  </a:lnTo>
                  <a:lnTo>
                    <a:pt x="113" y="432"/>
                  </a:lnTo>
                  <a:lnTo>
                    <a:pt x="116" y="435"/>
                  </a:lnTo>
                  <a:lnTo>
                    <a:pt x="119" y="436"/>
                  </a:lnTo>
                  <a:lnTo>
                    <a:pt x="124" y="438"/>
                  </a:lnTo>
                  <a:lnTo>
                    <a:pt x="127" y="440"/>
                  </a:lnTo>
                  <a:lnTo>
                    <a:pt x="131" y="440"/>
                  </a:lnTo>
                  <a:lnTo>
                    <a:pt x="135" y="440"/>
                  </a:lnTo>
                  <a:lnTo>
                    <a:pt x="139" y="440"/>
                  </a:lnTo>
                  <a:lnTo>
                    <a:pt x="141" y="440"/>
                  </a:lnTo>
                  <a:lnTo>
                    <a:pt x="144" y="439"/>
                  </a:lnTo>
                  <a:lnTo>
                    <a:pt x="146" y="438"/>
                  </a:lnTo>
                  <a:lnTo>
                    <a:pt x="146" y="438"/>
                  </a:lnTo>
                  <a:lnTo>
                    <a:pt x="145" y="430"/>
                  </a:lnTo>
                  <a:lnTo>
                    <a:pt x="70" y="212"/>
                  </a:lnTo>
                </a:path>
              </a:pathLst>
            </a:custGeom>
            <a:solidFill>
              <a:srgbClr val="4C4C4C"/>
            </a:solidFill>
            <a:ln w="9525" cap="rnd">
              <a:noFill/>
              <a:round/>
              <a:headEnd/>
              <a:tailEnd/>
            </a:ln>
            <a:effectLst/>
          </p:spPr>
          <p:txBody>
            <a:bodyPr/>
            <a:lstStyle/>
            <a:p>
              <a:endParaRPr lang="fr-FR" b="1"/>
            </a:p>
          </p:txBody>
        </p:sp>
        <p:sp>
          <p:nvSpPr>
            <p:cNvPr id="14" name="Freeform 13"/>
            <p:cNvSpPr>
              <a:spLocks/>
            </p:cNvSpPr>
            <p:nvPr/>
          </p:nvSpPr>
          <p:spPr bwMode="auto">
            <a:xfrm>
              <a:off x="1655763" y="3019425"/>
              <a:ext cx="236537" cy="744538"/>
            </a:xfrm>
            <a:custGeom>
              <a:avLst/>
              <a:gdLst/>
              <a:ahLst/>
              <a:cxnLst>
                <a:cxn ang="0">
                  <a:pos x="148" y="393"/>
                </a:cxn>
                <a:cxn ang="0">
                  <a:pos x="137" y="271"/>
                </a:cxn>
                <a:cxn ang="0">
                  <a:pos x="141" y="267"/>
                </a:cxn>
                <a:cxn ang="0">
                  <a:pos x="143" y="262"/>
                </a:cxn>
                <a:cxn ang="0">
                  <a:pos x="141" y="248"/>
                </a:cxn>
                <a:cxn ang="0">
                  <a:pos x="142" y="193"/>
                </a:cxn>
                <a:cxn ang="0">
                  <a:pos x="140" y="154"/>
                </a:cxn>
                <a:cxn ang="0">
                  <a:pos x="132" y="108"/>
                </a:cxn>
                <a:cxn ang="0">
                  <a:pos x="117" y="90"/>
                </a:cxn>
                <a:cxn ang="0">
                  <a:pos x="96" y="74"/>
                </a:cxn>
                <a:cxn ang="0">
                  <a:pos x="84" y="68"/>
                </a:cxn>
                <a:cxn ang="0">
                  <a:pos x="94" y="42"/>
                </a:cxn>
                <a:cxn ang="0">
                  <a:pos x="95" y="32"/>
                </a:cxn>
                <a:cxn ang="0">
                  <a:pos x="93" y="18"/>
                </a:cxn>
                <a:cxn ang="0">
                  <a:pos x="86" y="8"/>
                </a:cxn>
                <a:cxn ang="0">
                  <a:pos x="82" y="1"/>
                </a:cxn>
                <a:cxn ang="0">
                  <a:pos x="67" y="0"/>
                </a:cxn>
                <a:cxn ang="0">
                  <a:pos x="52" y="0"/>
                </a:cxn>
                <a:cxn ang="0">
                  <a:pos x="47" y="4"/>
                </a:cxn>
                <a:cxn ang="0">
                  <a:pos x="40" y="13"/>
                </a:cxn>
                <a:cxn ang="0">
                  <a:pos x="38" y="27"/>
                </a:cxn>
                <a:cxn ang="0">
                  <a:pos x="41" y="38"/>
                </a:cxn>
                <a:cxn ang="0">
                  <a:pos x="52" y="68"/>
                </a:cxn>
                <a:cxn ang="0">
                  <a:pos x="39" y="76"/>
                </a:cxn>
                <a:cxn ang="0">
                  <a:pos x="17" y="90"/>
                </a:cxn>
                <a:cxn ang="0">
                  <a:pos x="10" y="102"/>
                </a:cxn>
                <a:cxn ang="0">
                  <a:pos x="6" y="137"/>
                </a:cxn>
                <a:cxn ang="0">
                  <a:pos x="1" y="176"/>
                </a:cxn>
                <a:cxn ang="0">
                  <a:pos x="0" y="195"/>
                </a:cxn>
                <a:cxn ang="0">
                  <a:pos x="0" y="231"/>
                </a:cxn>
                <a:cxn ang="0">
                  <a:pos x="2" y="262"/>
                </a:cxn>
                <a:cxn ang="0">
                  <a:pos x="8" y="269"/>
                </a:cxn>
                <a:cxn ang="0">
                  <a:pos x="15" y="270"/>
                </a:cxn>
                <a:cxn ang="0">
                  <a:pos x="10" y="257"/>
                </a:cxn>
                <a:cxn ang="0">
                  <a:pos x="42" y="436"/>
                </a:cxn>
                <a:cxn ang="0">
                  <a:pos x="47" y="466"/>
                </a:cxn>
                <a:cxn ang="0">
                  <a:pos x="72" y="454"/>
                </a:cxn>
                <a:cxn ang="0">
                  <a:pos x="87" y="462"/>
                </a:cxn>
                <a:cxn ang="0">
                  <a:pos x="100" y="468"/>
                </a:cxn>
                <a:cxn ang="0">
                  <a:pos x="109" y="468"/>
                </a:cxn>
                <a:cxn ang="0">
                  <a:pos x="117" y="465"/>
                </a:cxn>
                <a:cxn ang="0">
                  <a:pos x="114" y="447"/>
                </a:cxn>
                <a:cxn ang="0">
                  <a:pos x="120" y="256"/>
                </a:cxn>
                <a:cxn ang="0">
                  <a:pos x="125" y="266"/>
                </a:cxn>
                <a:cxn ang="0">
                  <a:pos x="125" y="267"/>
                </a:cxn>
                <a:cxn ang="0">
                  <a:pos x="127" y="269"/>
                </a:cxn>
                <a:cxn ang="0">
                  <a:pos x="129" y="280"/>
                </a:cxn>
              </a:cxnLst>
              <a:rect l="0" t="0" r="r" b="b"/>
              <a:pathLst>
                <a:path w="149" h="469">
                  <a:moveTo>
                    <a:pt x="118" y="280"/>
                  </a:moveTo>
                  <a:lnTo>
                    <a:pt x="118" y="393"/>
                  </a:lnTo>
                  <a:lnTo>
                    <a:pt x="148" y="393"/>
                  </a:lnTo>
                  <a:lnTo>
                    <a:pt x="148" y="280"/>
                  </a:lnTo>
                  <a:lnTo>
                    <a:pt x="137" y="280"/>
                  </a:lnTo>
                  <a:lnTo>
                    <a:pt x="137" y="271"/>
                  </a:lnTo>
                  <a:lnTo>
                    <a:pt x="138" y="270"/>
                  </a:lnTo>
                  <a:lnTo>
                    <a:pt x="139" y="269"/>
                  </a:lnTo>
                  <a:lnTo>
                    <a:pt x="141" y="267"/>
                  </a:lnTo>
                  <a:lnTo>
                    <a:pt x="142" y="265"/>
                  </a:lnTo>
                  <a:lnTo>
                    <a:pt x="142" y="264"/>
                  </a:lnTo>
                  <a:lnTo>
                    <a:pt x="143" y="262"/>
                  </a:lnTo>
                  <a:lnTo>
                    <a:pt x="143" y="261"/>
                  </a:lnTo>
                  <a:lnTo>
                    <a:pt x="143" y="261"/>
                  </a:lnTo>
                  <a:lnTo>
                    <a:pt x="141" y="248"/>
                  </a:lnTo>
                  <a:lnTo>
                    <a:pt x="141" y="248"/>
                  </a:lnTo>
                  <a:lnTo>
                    <a:pt x="142" y="197"/>
                  </a:lnTo>
                  <a:lnTo>
                    <a:pt x="142" y="193"/>
                  </a:lnTo>
                  <a:lnTo>
                    <a:pt x="142" y="184"/>
                  </a:lnTo>
                  <a:lnTo>
                    <a:pt x="141" y="170"/>
                  </a:lnTo>
                  <a:lnTo>
                    <a:pt x="140" y="154"/>
                  </a:lnTo>
                  <a:lnTo>
                    <a:pt x="138" y="137"/>
                  </a:lnTo>
                  <a:lnTo>
                    <a:pt x="136" y="121"/>
                  </a:lnTo>
                  <a:lnTo>
                    <a:pt x="132" y="108"/>
                  </a:lnTo>
                  <a:lnTo>
                    <a:pt x="129" y="100"/>
                  </a:lnTo>
                  <a:lnTo>
                    <a:pt x="124" y="95"/>
                  </a:lnTo>
                  <a:lnTo>
                    <a:pt x="117" y="90"/>
                  </a:lnTo>
                  <a:lnTo>
                    <a:pt x="111" y="84"/>
                  </a:lnTo>
                  <a:lnTo>
                    <a:pt x="103" y="79"/>
                  </a:lnTo>
                  <a:lnTo>
                    <a:pt x="96" y="74"/>
                  </a:lnTo>
                  <a:lnTo>
                    <a:pt x="90" y="71"/>
                  </a:lnTo>
                  <a:lnTo>
                    <a:pt x="86" y="68"/>
                  </a:lnTo>
                  <a:lnTo>
                    <a:pt x="84" y="68"/>
                  </a:lnTo>
                  <a:lnTo>
                    <a:pt x="86" y="56"/>
                  </a:lnTo>
                  <a:lnTo>
                    <a:pt x="93" y="42"/>
                  </a:lnTo>
                  <a:lnTo>
                    <a:pt x="94" y="42"/>
                  </a:lnTo>
                  <a:lnTo>
                    <a:pt x="94" y="39"/>
                  </a:lnTo>
                  <a:lnTo>
                    <a:pt x="95" y="36"/>
                  </a:lnTo>
                  <a:lnTo>
                    <a:pt x="95" y="32"/>
                  </a:lnTo>
                  <a:lnTo>
                    <a:pt x="95" y="27"/>
                  </a:lnTo>
                  <a:lnTo>
                    <a:pt x="95" y="22"/>
                  </a:lnTo>
                  <a:lnTo>
                    <a:pt x="93" y="18"/>
                  </a:lnTo>
                  <a:lnTo>
                    <a:pt x="90" y="14"/>
                  </a:lnTo>
                  <a:lnTo>
                    <a:pt x="88" y="10"/>
                  </a:lnTo>
                  <a:lnTo>
                    <a:pt x="86" y="8"/>
                  </a:lnTo>
                  <a:lnTo>
                    <a:pt x="84" y="5"/>
                  </a:lnTo>
                  <a:lnTo>
                    <a:pt x="84" y="3"/>
                  </a:lnTo>
                  <a:lnTo>
                    <a:pt x="82" y="1"/>
                  </a:lnTo>
                  <a:lnTo>
                    <a:pt x="79" y="0"/>
                  </a:lnTo>
                  <a:lnTo>
                    <a:pt x="74" y="0"/>
                  </a:lnTo>
                  <a:lnTo>
                    <a:pt x="67" y="0"/>
                  </a:lnTo>
                  <a:lnTo>
                    <a:pt x="59" y="0"/>
                  </a:lnTo>
                  <a:lnTo>
                    <a:pt x="54" y="0"/>
                  </a:lnTo>
                  <a:lnTo>
                    <a:pt x="52" y="0"/>
                  </a:lnTo>
                  <a:lnTo>
                    <a:pt x="50" y="2"/>
                  </a:lnTo>
                  <a:lnTo>
                    <a:pt x="49" y="3"/>
                  </a:lnTo>
                  <a:lnTo>
                    <a:pt x="47" y="4"/>
                  </a:lnTo>
                  <a:lnTo>
                    <a:pt x="46" y="7"/>
                  </a:lnTo>
                  <a:lnTo>
                    <a:pt x="42" y="10"/>
                  </a:lnTo>
                  <a:lnTo>
                    <a:pt x="40" y="13"/>
                  </a:lnTo>
                  <a:lnTo>
                    <a:pt x="38" y="17"/>
                  </a:lnTo>
                  <a:lnTo>
                    <a:pt x="38" y="22"/>
                  </a:lnTo>
                  <a:lnTo>
                    <a:pt x="38" y="27"/>
                  </a:lnTo>
                  <a:lnTo>
                    <a:pt x="39" y="31"/>
                  </a:lnTo>
                  <a:lnTo>
                    <a:pt x="40" y="35"/>
                  </a:lnTo>
                  <a:lnTo>
                    <a:pt x="41" y="38"/>
                  </a:lnTo>
                  <a:lnTo>
                    <a:pt x="41" y="39"/>
                  </a:lnTo>
                  <a:lnTo>
                    <a:pt x="42" y="59"/>
                  </a:lnTo>
                  <a:lnTo>
                    <a:pt x="52" y="68"/>
                  </a:lnTo>
                  <a:lnTo>
                    <a:pt x="50" y="69"/>
                  </a:lnTo>
                  <a:lnTo>
                    <a:pt x="46" y="72"/>
                  </a:lnTo>
                  <a:lnTo>
                    <a:pt x="39" y="76"/>
                  </a:lnTo>
                  <a:lnTo>
                    <a:pt x="31" y="81"/>
                  </a:lnTo>
                  <a:lnTo>
                    <a:pt x="24" y="85"/>
                  </a:lnTo>
                  <a:lnTo>
                    <a:pt x="17" y="90"/>
                  </a:lnTo>
                  <a:lnTo>
                    <a:pt x="12" y="94"/>
                  </a:lnTo>
                  <a:lnTo>
                    <a:pt x="10" y="97"/>
                  </a:lnTo>
                  <a:lnTo>
                    <a:pt x="10" y="102"/>
                  </a:lnTo>
                  <a:lnTo>
                    <a:pt x="9" y="111"/>
                  </a:lnTo>
                  <a:lnTo>
                    <a:pt x="8" y="124"/>
                  </a:lnTo>
                  <a:lnTo>
                    <a:pt x="6" y="137"/>
                  </a:lnTo>
                  <a:lnTo>
                    <a:pt x="4" y="152"/>
                  </a:lnTo>
                  <a:lnTo>
                    <a:pt x="3" y="165"/>
                  </a:lnTo>
                  <a:lnTo>
                    <a:pt x="1" y="176"/>
                  </a:lnTo>
                  <a:lnTo>
                    <a:pt x="1" y="182"/>
                  </a:lnTo>
                  <a:lnTo>
                    <a:pt x="1" y="187"/>
                  </a:lnTo>
                  <a:lnTo>
                    <a:pt x="0" y="195"/>
                  </a:lnTo>
                  <a:lnTo>
                    <a:pt x="0" y="206"/>
                  </a:lnTo>
                  <a:lnTo>
                    <a:pt x="0" y="218"/>
                  </a:lnTo>
                  <a:lnTo>
                    <a:pt x="0" y="231"/>
                  </a:lnTo>
                  <a:lnTo>
                    <a:pt x="0" y="244"/>
                  </a:lnTo>
                  <a:lnTo>
                    <a:pt x="0" y="254"/>
                  </a:lnTo>
                  <a:lnTo>
                    <a:pt x="2" y="262"/>
                  </a:lnTo>
                  <a:lnTo>
                    <a:pt x="3" y="266"/>
                  </a:lnTo>
                  <a:lnTo>
                    <a:pt x="5" y="267"/>
                  </a:lnTo>
                  <a:lnTo>
                    <a:pt x="8" y="269"/>
                  </a:lnTo>
                  <a:lnTo>
                    <a:pt x="10" y="270"/>
                  </a:lnTo>
                  <a:lnTo>
                    <a:pt x="13" y="270"/>
                  </a:lnTo>
                  <a:lnTo>
                    <a:pt x="15" y="270"/>
                  </a:lnTo>
                  <a:lnTo>
                    <a:pt x="17" y="269"/>
                  </a:lnTo>
                  <a:lnTo>
                    <a:pt x="17" y="269"/>
                  </a:lnTo>
                  <a:lnTo>
                    <a:pt x="10" y="257"/>
                  </a:lnTo>
                  <a:lnTo>
                    <a:pt x="23" y="171"/>
                  </a:lnTo>
                  <a:lnTo>
                    <a:pt x="22" y="263"/>
                  </a:lnTo>
                  <a:lnTo>
                    <a:pt x="42" y="436"/>
                  </a:lnTo>
                  <a:lnTo>
                    <a:pt x="26" y="455"/>
                  </a:lnTo>
                  <a:lnTo>
                    <a:pt x="23" y="468"/>
                  </a:lnTo>
                  <a:lnTo>
                    <a:pt x="47" y="466"/>
                  </a:lnTo>
                  <a:lnTo>
                    <a:pt x="68" y="451"/>
                  </a:lnTo>
                  <a:lnTo>
                    <a:pt x="69" y="452"/>
                  </a:lnTo>
                  <a:lnTo>
                    <a:pt x="72" y="454"/>
                  </a:lnTo>
                  <a:lnTo>
                    <a:pt x="76" y="456"/>
                  </a:lnTo>
                  <a:lnTo>
                    <a:pt x="81" y="459"/>
                  </a:lnTo>
                  <a:lnTo>
                    <a:pt x="87" y="462"/>
                  </a:lnTo>
                  <a:lnTo>
                    <a:pt x="92" y="464"/>
                  </a:lnTo>
                  <a:lnTo>
                    <a:pt x="96" y="466"/>
                  </a:lnTo>
                  <a:lnTo>
                    <a:pt x="100" y="468"/>
                  </a:lnTo>
                  <a:lnTo>
                    <a:pt x="103" y="468"/>
                  </a:lnTo>
                  <a:lnTo>
                    <a:pt x="105" y="468"/>
                  </a:lnTo>
                  <a:lnTo>
                    <a:pt x="109" y="468"/>
                  </a:lnTo>
                  <a:lnTo>
                    <a:pt x="112" y="467"/>
                  </a:lnTo>
                  <a:lnTo>
                    <a:pt x="115" y="466"/>
                  </a:lnTo>
                  <a:lnTo>
                    <a:pt x="117" y="465"/>
                  </a:lnTo>
                  <a:lnTo>
                    <a:pt x="118" y="465"/>
                  </a:lnTo>
                  <a:lnTo>
                    <a:pt x="119" y="464"/>
                  </a:lnTo>
                  <a:lnTo>
                    <a:pt x="114" y="447"/>
                  </a:lnTo>
                  <a:lnTo>
                    <a:pt x="95" y="437"/>
                  </a:lnTo>
                  <a:lnTo>
                    <a:pt x="112" y="274"/>
                  </a:lnTo>
                  <a:lnTo>
                    <a:pt x="120" y="256"/>
                  </a:lnTo>
                  <a:lnTo>
                    <a:pt x="111" y="163"/>
                  </a:lnTo>
                  <a:lnTo>
                    <a:pt x="130" y="258"/>
                  </a:lnTo>
                  <a:lnTo>
                    <a:pt x="125" y="266"/>
                  </a:lnTo>
                  <a:lnTo>
                    <a:pt x="125" y="266"/>
                  </a:lnTo>
                  <a:lnTo>
                    <a:pt x="125" y="266"/>
                  </a:lnTo>
                  <a:lnTo>
                    <a:pt x="125" y="267"/>
                  </a:lnTo>
                  <a:lnTo>
                    <a:pt x="126" y="268"/>
                  </a:lnTo>
                  <a:lnTo>
                    <a:pt x="126" y="268"/>
                  </a:lnTo>
                  <a:lnTo>
                    <a:pt x="127" y="269"/>
                  </a:lnTo>
                  <a:lnTo>
                    <a:pt x="127" y="270"/>
                  </a:lnTo>
                  <a:lnTo>
                    <a:pt x="129" y="270"/>
                  </a:lnTo>
                  <a:lnTo>
                    <a:pt x="129" y="280"/>
                  </a:lnTo>
                  <a:lnTo>
                    <a:pt x="118" y="280"/>
                  </a:lnTo>
                </a:path>
              </a:pathLst>
            </a:custGeom>
            <a:solidFill>
              <a:schemeClr val="bg2"/>
            </a:solidFill>
            <a:ln w="9525" cap="rnd">
              <a:noFill/>
              <a:round/>
              <a:headEnd/>
              <a:tailEnd/>
            </a:ln>
            <a:effectLst/>
          </p:spPr>
          <p:txBody>
            <a:bodyPr/>
            <a:lstStyle/>
            <a:p>
              <a:endParaRPr lang="fr-FR" b="1"/>
            </a:p>
          </p:txBody>
        </p:sp>
        <p:sp>
          <p:nvSpPr>
            <p:cNvPr id="15" name="Freeform 14"/>
            <p:cNvSpPr>
              <a:spLocks/>
            </p:cNvSpPr>
            <p:nvPr/>
          </p:nvSpPr>
          <p:spPr bwMode="auto">
            <a:xfrm>
              <a:off x="1262063" y="3068638"/>
              <a:ext cx="234950" cy="712787"/>
            </a:xfrm>
            <a:custGeom>
              <a:avLst/>
              <a:gdLst/>
              <a:ahLst/>
              <a:cxnLst>
                <a:cxn ang="0">
                  <a:pos x="80" y="211"/>
                </a:cxn>
                <a:cxn ang="0">
                  <a:pos x="79" y="212"/>
                </a:cxn>
                <a:cxn ang="0">
                  <a:pos x="82" y="210"/>
                </a:cxn>
                <a:cxn ang="0">
                  <a:pos x="82" y="210"/>
                </a:cxn>
                <a:cxn ang="0">
                  <a:pos x="135" y="422"/>
                </a:cxn>
                <a:cxn ang="0">
                  <a:pos x="112" y="394"/>
                </a:cxn>
                <a:cxn ang="0">
                  <a:pos x="117" y="332"/>
                </a:cxn>
                <a:cxn ang="0">
                  <a:pos x="120" y="309"/>
                </a:cxn>
                <a:cxn ang="0">
                  <a:pos x="127" y="294"/>
                </a:cxn>
                <a:cxn ang="0">
                  <a:pos x="118" y="202"/>
                </a:cxn>
                <a:cxn ang="0">
                  <a:pos x="126" y="216"/>
                </a:cxn>
                <a:cxn ang="0">
                  <a:pos x="132" y="204"/>
                </a:cxn>
                <a:cxn ang="0">
                  <a:pos x="124" y="178"/>
                </a:cxn>
                <a:cxn ang="0">
                  <a:pos x="128" y="132"/>
                </a:cxn>
                <a:cxn ang="0">
                  <a:pos x="108" y="76"/>
                </a:cxn>
                <a:cxn ang="0">
                  <a:pos x="94" y="66"/>
                </a:cxn>
                <a:cxn ang="0">
                  <a:pos x="101" y="64"/>
                </a:cxn>
                <a:cxn ang="0">
                  <a:pos x="104" y="53"/>
                </a:cxn>
                <a:cxn ang="0">
                  <a:pos x="97" y="46"/>
                </a:cxn>
                <a:cxn ang="0">
                  <a:pos x="95" y="27"/>
                </a:cxn>
                <a:cxn ang="0">
                  <a:pos x="97" y="17"/>
                </a:cxn>
                <a:cxn ang="0">
                  <a:pos x="90" y="6"/>
                </a:cxn>
                <a:cxn ang="0">
                  <a:pos x="79" y="0"/>
                </a:cxn>
                <a:cxn ang="0">
                  <a:pos x="56" y="3"/>
                </a:cxn>
                <a:cxn ang="0">
                  <a:pos x="41" y="22"/>
                </a:cxn>
                <a:cxn ang="0">
                  <a:pos x="32" y="47"/>
                </a:cxn>
                <a:cxn ang="0">
                  <a:pos x="23" y="59"/>
                </a:cxn>
                <a:cxn ang="0">
                  <a:pos x="31" y="66"/>
                </a:cxn>
                <a:cxn ang="0">
                  <a:pos x="28" y="76"/>
                </a:cxn>
                <a:cxn ang="0">
                  <a:pos x="5" y="121"/>
                </a:cxn>
                <a:cxn ang="0">
                  <a:pos x="0" y="152"/>
                </a:cxn>
                <a:cxn ang="0">
                  <a:pos x="13" y="191"/>
                </a:cxn>
                <a:cxn ang="0">
                  <a:pos x="14" y="256"/>
                </a:cxn>
                <a:cxn ang="0">
                  <a:pos x="12" y="303"/>
                </a:cxn>
                <a:cxn ang="0">
                  <a:pos x="28" y="311"/>
                </a:cxn>
                <a:cxn ang="0">
                  <a:pos x="34" y="320"/>
                </a:cxn>
                <a:cxn ang="0">
                  <a:pos x="40" y="337"/>
                </a:cxn>
                <a:cxn ang="0">
                  <a:pos x="39" y="344"/>
                </a:cxn>
                <a:cxn ang="0">
                  <a:pos x="38" y="367"/>
                </a:cxn>
                <a:cxn ang="0">
                  <a:pos x="46" y="400"/>
                </a:cxn>
                <a:cxn ang="0">
                  <a:pos x="43" y="442"/>
                </a:cxn>
                <a:cxn ang="0">
                  <a:pos x="56" y="448"/>
                </a:cxn>
                <a:cxn ang="0">
                  <a:pos x="64" y="435"/>
                </a:cxn>
                <a:cxn ang="0">
                  <a:pos x="59" y="398"/>
                </a:cxn>
                <a:cxn ang="0">
                  <a:pos x="84" y="327"/>
                </a:cxn>
                <a:cxn ang="0">
                  <a:pos x="85" y="349"/>
                </a:cxn>
                <a:cxn ang="0">
                  <a:pos x="93" y="384"/>
                </a:cxn>
                <a:cxn ang="0">
                  <a:pos x="94" y="427"/>
                </a:cxn>
                <a:cxn ang="0">
                  <a:pos x="107" y="428"/>
                </a:cxn>
                <a:cxn ang="0">
                  <a:pos x="124" y="437"/>
                </a:cxn>
                <a:cxn ang="0">
                  <a:pos x="142" y="438"/>
                </a:cxn>
                <a:cxn ang="0">
                  <a:pos x="79" y="212"/>
                </a:cxn>
              </a:cxnLst>
              <a:rect l="0" t="0" r="r" b="b"/>
              <a:pathLst>
                <a:path w="148" h="449">
                  <a:moveTo>
                    <a:pt x="79" y="212"/>
                  </a:moveTo>
                  <a:lnTo>
                    <a:pt x="80" y="211"/>
                  </a:lnTo>
                  <a:lnTo>
                    <a:pt x="80" y="211"/>
                  </a:lnTo>
                  <a:lnTo>
                    <a:pt x="80" y="211"/>
                  </a:lnTo>
                  <a:lnTo>
                    <a:pt x="80" y="211"/>
                  </a:lnTo>
                  <a:lnTo>
                    <a:pt x="80" y="211"/>
                  </a:lnTo>
                  <a:lnTo>
                    <a:pt x="80" y="211"/>
                  </a:lnTo>
                  <a:lnTo>
                    <a:pt x="80" y="211"/>
                  </a:lnTo>
                  <a:lnTo>
                    <a:pt x="80" y="212"/>
                  </a:lnTo>
                  <a:lnTo>
                    <a:pt x="79" y="212"/>
                  </a:lnTo>
                  <a:lnTo>
                    <a:pt x="82" y="210"/>
                  </a:lnTo>
                  <a:lnTo>
                    <a:pt x="83" y="210"/>
                  </a:lnTo>
                  <a:lnTo>
                    <a:pt x="82" y="210"/>
                  </a:lnTo>
                  <a:lnTo>
                    <a:pt x="82" y="210"/>
                  </a:lnTo>
                  <a:lnTo>
                    <a:pt x="82" y="210"/>
                  </a:lnTo>
                  <a:lnTo>
                    <a:pt x="82" y="210"/>
                  </a:lnTo>
                  <a:lnTo>
                    <a:pt x="82" y="210"/>
                  </a:lnTo>
                  <a:lnTo>
                    <a:pt x="82" y="210"/>
                  </a:lnTo>
                  <a:lnTo>
                    <a:pt x="82" y="210"/>
                  </a:lnTo>
                  <a:lnTo>
                    <a:pt x="82" y="210"/>
                  </a:lnTo>
                  <a:lnTo>
                    <a:pt x="79" y="212"/>
                  </a:lnTo>
                  <a:lnTo>
                    <a:pt x="145" y="429"/>
                  </a:lnTo>
                  <a:lnTo>
                    <a:pt x="144" y="428"/>
                  </a:lnTo>
                  <a:lnTo>
                    <a:pt x="140" y="426"/>
                  </a:lnTo>
                  <a:lnTo>
                    <a:pt x="135" y="422"/>
                  </a:lnTo>
                  <a:lnTo>
                    <a:pt x="129" y="418"/>
                  </a:lnTo>
                  <a:lnTo>
                    <a:pt x="122" y="413"/>
                  </a:lnTo>
                  <a:lnTo>
                    <a:pt x="117" y="406"/>
                  </a:lnTo>
                  <a:lnTo>
                    <a:pt x="113" y="401"/>
                  </a:lnTo>
                  <a:lnTo>
                    <a:pt x="112" y="394"/>
                  </a:lnTo>
                  <a:lnTo>
                    <a:pt x="112" y="386"/>
                  </a:lnTo>
                  <a:lnTo>
                    <a:pt x="113" y="374"/>
                  </a:lnTo>
                  <a:lnTo>
                    <a:pt x="114" y="360"/>
                  </a:lnTo>
                  <a:lnTo>
                    <a:pt x="115" y="345"/>
                  </a:lnTo>
                  <a:lnTo>
                    <a:pt x="117" y="332"/>
                  </a:lnTo>
                  <a:lnTo>
                    <a:pt x="118" y="320"/>
                  </a:lnTo>
                  <a:lnTo>
                    <a:pt x="118" y="312"/>
                  </a:lnTo>
                  <a:lnTo>
                    <a:pt x="119" y="310"/>
                  </a:lnTo>
                  <a:lnTo>
                    <a:pt x="119" y="310"/>
                  </a:lnTo>
                  <a:lnTo>
                    <a:pt x="120" y="309"/>
                  </a:lnTo>
                  <a:lnTo>
                    <a:pt x="121" y="308"/>
                  </a:lnTo>
                  <a:lnTo>
                    <a:pt x="123" y="307"/>
                  </a:lnTo>
                  <a:lnTo>
                    <a:pt x="124" y="303"/>
                  </a:lnTo>
                  <a:lnTo>
                    <a:pt x="126" y="299"/>
                  </a:lnTo>
                  <a:lnTo>
                    <a:pt x="127" y="294"/>
                  </a:lnTo>
                  <a:lnTo>
                    <a:pt x="128" y="287"/>
                  </a:lnTo>
                  <a:lnTo>
                    <a:pt x="118" y="200"/>
                  </a:lnTo>
                  <a:lnTo>
                    <a:pt x="118" y="199"/>
                  </a:lnTo>
                  <a:lnTo>
                    <a:pt x="118" y="200"/>
                  </a:lnTo>
                  <a:lnTo>
                    <a:pt x="118" y="202"/>
                  </a:lnTo>
                  <a:lnTo>
                    <a:pt x="120" y="205"/>
                  </a:lnTo>
                  <a:lnTo>
                    <a:pt x="121" y="209"/>
                  </a:lnTo>
                  <a:lnTo>
                    <a:pt x="123" y="213"/>
                  </a:lnTo>
                  <a:lnTo>
                    <a:pt x="124" y="215"/>
                  </a:lnTo>
                  <a:lnTo>
                    <a:pt x="126" y="216"/>
                  </a:lnTo>
                  <a:lnTo>
                    <a:pt x="128" y="214"/>
                  </a:lnTo>
                  <a:lnTo>
                    <a:pt x="129" y="212"/>
                  </a:lnTo>
                  <a:lnTo>
                    <a:pt x="130" y="209"/>
                  </a:lnTo>
                  <a:lnTo>
                    <a:pt x="131" y="207"/>
                  </a:lnTo>
                  <a:lnTo>
                    <a:pt x="132" y="204"/>
                  </a:lnTo>
                  <a:lnTo>
                    <a:pt x="132" y="200"/>
                  </a:lnTo>
                  <a:lnTo>
                    <a:pt x="132" y="196"/>
                  </a:lnTo>
                  <a:lnTo>
                    <a:pt x="130" y="191"/>
                  </a:lnTo>
                  <a:lnTo>
                    <a:pt x="128" y="186"/>
                  </a:lnTo>
                  <a:lnTo>
                    <a:pt x="124" y="178"/>
                  </a:lnTo>
                  <a:lnTo>
                    <a:pt x="124" y="171"/>
                  </a:lnTo>
                  <a:lnTo>
                    <a:pt x="125" y="165"/>
                  </a:lnTo>
                  <a:lnTo>
                    <a:pt x="127" y="157"/>
                  </a:lnTo>
                  <a:lnTo>
                    <a:pt x="129" y="147"/>
                  </a:lnTo>
                  <a:lnTo>
                    <a:pt x="128" y="132"/>
                  </a:lnTo>
                  <a:lnTo>
                    <a:pt x="125" y="114"/>
                  </a:lnTo>
                  <a:lnTo>
                    <a:pt x="118" y="87"/>
                  </a:lnTo>
                  <a:lnTo>
                    <a:pt x="116" y="83"/>
                  </a:lnTo>
                  <a:lnTo>
                    <a:pt x="113" y="79"/>
                  </a:lnTo>
                  <a:lnTo>
                    <a:pt x="108" y="76"/>
                  </a:lnTo>
                  <a:lnTo>
                    <a:pt x="104" y="72"/>
                  </a:lnTo>
                  <a:lnTo>
                    <a:pt x="101" y="69"/>
                  </a:lnTo>
                  <a:lnTo>
                    <a:pt x="97" y="68"/>
                  </a:lnTo>
                  <a:lnTo>
                    <a:pt x="95" y="66"/>
                  </a:lnTo>
                  <a:lnTo>
                    <a:pt x="94" y="66"/>
                  </a:lnTo>
                  <a:lnTo>
                    <a:pt x="95" y="66"/>
                  </a:lnTo>
                  <a:lnTo>
                    <a:pt x="96" y="66"/>
                  </a:lnTo>
                  <a:lnTo>
                    <a:pt x="97" y="65"/>
                  </a:lnTo>
                  <a:lnTo>
                    <a:pt x="99" y="65"/>
                  </a:lnTo>
                  <a:lnTo>
                    <a:pt x="101" y="64"/>
                  </a:lnTo>
                  <a:lnTo>
                    <a:pt x="101" y="63"/>
                  </a:lnTo>
                  <a:lnTo>
                    <a:pt x="103" y="60"/>
                  </a:lnTo>
                  <a:lnTo>
                    <a:pt x="104" y="58"/>
                  </a:lnTo>
                  <a:lnTo>
                    <a:pt x="104" y="55"/>
                  </a:lnTo>
                  <a:lnTo>
                    <a:pt x="104" y="53"/>
                  </a:lnTo>
                  <a:lnTo>
                    <a:pt x="103" y="51"/>
                  </a:lnTo>
                  <a:lnTo>
                    <a:pt x="102" y="51"/>
                  </a:lnTo>
                  <a:lnTo>
                    <a:pt x="101" y="49"/>
                  </a:lnTo>
                  <a:lnTo>
                    <a:pt x="99" y="48"/>
                  </a:lnTo>
                  <a:lnTo>
                    <a:pt x="97" y="46"/>
                  </a:lnTo>
                  <a:lnTo>
                    <a:pt x="96" y="43"/>
                  </a:lnTo>
                  <a:lnTo>
                    <a:pt x="94" y="40"/>
                  </a:lnTo>
                  <a:lnTo>
                    <a:pt x="94" y="36"/>
                  </a:lnTo>
                  <a:lnTo>
                    <a:pt x="94" y="31"/>
                  </a:lnTo>
                  <a:lnTo>
                    <a:pt x="95" y="27"/>
                  </a:lnTo>
                  <a:lnTo>
                    <a:pt x="96" y="23"/>
                  </a:lnTo>
                  <a:lnTo>
                    <a:pt x="96" y="20"/>
                  </a:lnTo>
                  <a:lnTo>
                    <a:pt x="97" y="18"/>
                  </a:lnTo>
                  <a:lnTo>
                    <a:pt x="98" y="17"/>
                  </a:lnTo>
                  <a:lnTo>
                    <a:pt x="97" y="17"/>
                  </a:lnTo>
                  <a:lnTo>
                    <a:pt x="96" y="15"/>
                  </a:lnTo>
                  <a:lnTo>
                    <a:pt x="95" y="13"/>
                  </a:lnTo>
                  <a:lnTo>
                    <a:pt x="93" y="11"/>
                  </a:lnTo>
                  <a:lnTo>
                    <a:pt x="91" y="8"/>
                  </a:lnTo>
                  <a:lnTo>
                    <a:pt x="90" y="6"/>
                  </a:lnTo>
                  <a:lnTo>
                    <a:pt x="88" y="4"/>
                  </a:lnTo>
                  <a:lnTo>
                    <a:pt x="88" y="2"/>
                  </a:lnTo>
                  <a:lnTo>
                    <a:pt x="87" y="0"/>
                  </a:lnTo>
                  <a:lnTo>
                    <a:pt x="84" y="0"/>
                  </a:lnTo>
                  <a:lnTo>
                    <a:pt x="79" y="0"/>
                  </a:lnTo>
                  <a:lnTo>
                    <a:pt x="74" y="0"/>
                  </a:lnTo>
                  <a:lnTo>
                    <a:pt x="69" y="0"/>
                  </a:lnTo>
                  <a:lnTo>
                    <a:pt x="63" y="1"/>
                  </a:lnTo>
                  <a:lnTo>
                    <a:pt x="59" y="2"/>
                  </a:lnTo>
                  <a:lnTo>
                    <a:pt x="56" y="3"/>
                  </a:lnTo>
                  <a:lnTo>
                    <a:pt x="52" y="4"/>
                  </a:lnTo>
                  <a:lnTo>
                    <a:pt x="50" y="8"/>
                  </a:lnTo>
                  <a:lnTo>
                    <a:pt x="46" y="12"/>
                  </a:lnTo>
                  <a:lnTo>
                    <a:pt x="44" y="17"/>
                  </a:lnTo>
                  <a:lnTo>
                    <a:pt x="41" y="22"/>
                  </a:lnTo>
                  <a:lnTo>
                    <a:pt x="39" y="28"/>
                  </a:lnTo>
                  <a:lnTo>
                    <a:pt x="37" y="34"/>
                  </a:lnTo>
                  <a:lnTo>
                    <a:pt x="35" y="38"/>
                  </a:lnTo>
                  <a:lnTo>
                    <a:pt x="33" y="43"/>
                  </a:lnTo>
                  <a:lnTo>
                    <a:pt x="32" y="47"/>
                  </a:lnTo>
                  <a:lnTo>
                    <a:pt x="30" y="51"/>
                  </a:lnTo>
                  <a:lnTo>
                    <a:pt x="28" y="54"/>
                  </a:lnTo>
                  <a:lnTo>
                    <a:pt x="26" y="55"/>
                  </a:lnTo>
                  <a:lnTo>
                    <a:pt x="24" y="57"/>
                  </a:lnTo>
                  <a:lnTo>
                    <a:pt x="23" y="59"/>
                  </a:lnTo>
                  <a:lnTo>
                    <a:pt x="23" y="59"/>
                  </a:lnTo>
                  <a:lnTo>
                    <a:pt x="28" y="64"/>
                  </a:lnTo>
                  <a:lnTo>
                    <a:pt x="28" y="64"/>
                  </a:lnTo>
                  <a:lnTo>
                    <a:pt x="29" y="64"/>
                  </a:lnTo>
                  <a:lnTo>
                    <a:pt x="31" y="66"/>
                  </a:lnTo>
                  <a:lnTo>
                    <a:pt x="32" y="68"/>
                  </a:lnTo>
                  <a:lnTo>
                    <a:pt x="33" y="69"/>
                  </a:lnTo>
                  <a:lnTo>
                    <a:pt x="33" y="71"/>
                  </a:lnTo>
                  <a:lnTo>
                    <a:pt x="31" y="73"/>
                  </a:lnTo>
                  <a:lnTo>
                    <a:pt x="28" y="76"/>
                  </a:lnTo>
                  <a:lnTo>
                    <a:pt x="23" y="80"/>
                  </a:lnTo>
                  <a:lnTo>
                    <a:pt x="19" y="88"/>
                  </a:lnTo>
                  <a:lnTo>
                    <a:pt x="14" y="98"/>
                  </a:lnTo>
                  <a:lnTo>
                    <a:pt x="10" y="110"/>
                  </a:lnTo>
                  <a:lnTo>
                    <a:pt x="5" y="121"/>
                  </a:lnTo>
                  <a:lnTo>
                    <a:pt x="2" y="132"/>
                  </a:lnTo>
                  <a:lnTo>
                    <a:pt x="0" y="139"/>
                  </a:lnTo>
                  <a:lnTo>
                    <a:pt x="0" y="143"/>
                  </a:lnTo>
                  <a:lnTo>
                    <a:pt x="0" y="146"/>
                  </a:lnTo>
                  <a:lnTo>
                    <a:pt x="0" y="152"/>
                  </a:lnTo>
                  <a:lnTo>
                    <a:pt x="1" y="160"/>
                  </a:lnTo>
                  <a:lnTo>
                    <a:pt x="4" y="169"/>
                  </a:lnTo>
                  <a:lnTo>
                    <a:pt x="6" y="178"/>
                  </a:lnTo>
                  <a:lnTo>
                    <a:pt x="10" y="185"/>
                  </a:lnTo>
                  <a:lnTo>
                    <a:pt x="13" y="191"/>
                  </a:lnTo>
                  <a:lnTo>
                    <a:pt x="18" y="193"/>
                  </a:lnTo>
                  <a:lnTo>
                    <a:pt x="16" y="204"/>
                  </a:lnTo>
                  <a:lnTo>
                    <a:pt x="16" y="219"/>
                  </a:lnTo>
                  <a:lnTo>
                    <a:pt x="15" y="237"/>
                  </a:lnTo>
                  <a:lnTo>
                    <a:pt x="14" y="256"/>
                  </a:lnTo>
                  <a:lnTo>
                    <a:pt x="13" y="273"/>
                  </a:lnTo>
                  <a:lnTo>
                    <a:pt x="12" y="288"/>
                  </a:lnTo>
                  <a:lnTo>
                    <a:pt x="11" y="298"/>
                  </a:lnTo>
                  <a:lnTo>
                    <a:pt x="11" y="302"/>
                  </a:lnTo>
                  <a:lnTo>
                    <a:pt x="12" y="303"/>
                  </a:lnTo>
                  <a:lnTo>
                    <a:pt x="15" y="305"/>
                  </a:lnTo>
                  <a:lnTo>
                    <a:pt x="18" y="307"/>
                  </a:lnTo>
                  <a:lnTo>
                    <a:pt x="22" y="309"/>
                  </a:lnTo>
                  <a:lnTo>
                    <a:pt x="25" y="311"/>
                  </a:lnTo>
                  <a:lnTo>
                    <a:pt x="28" y="311"/>
                  </a:lnTo>
                  <a:lnTo>
                    <a:pt x="31" y="311"/>
                  </a:lnTo>
                  <a:lnTo>
                    <a:pt x="32" y="310"/>
                  </a:lnTo>
                  <a:lnTo>
                    <a:pt x="32" y="311"/>
                  </a:lnTo>
                  <a:lnTo>
                    <a:pt x="33" y="315"/>
                  </a:lnTo>
                  <a:lnTo>
                    <a:pt x="34" y="320"/>
                  </a:lnTo>
                  <a:lnTo>
                    <a:pt x="36" y="324"/>
                  </a:lnTo>
                  <a:lnTo>
                    <a:pt x="38" y="329"/>
                  </a:lnTo>
                  <a:lnTo>
                    <a:pt x="39" y="333"/>
                  </a:lnTo>
                  <a:lnTo>
                    <a:pt x="40" y="336"/>
                  </a:lnTo>
                  <a:lnTo>
                    <a:pt x="40" y="337"/>
                  </a:lnTo>
                  <a:lnTo>
                    <a:pt x="40" y="337"/>
                  </a:lnTo>
                  <a:lnTo>
                    <a:pt x="40" y="338"/>
                  </a:lnTo>
                  <a:lnTo>
                    <a:pt x="39" y="340"/>
                  </a:lnTo>
                  <a:lnTo>
                    <a:pt x="39" y="341"/>
                  </a:lnTo>
                  <a:lnTo>
                    <a:pt x="39" y="344"/>
                  </a:lnTo>
                  <a:lnTo>
                    <a:pt x="38" y="347"/>
                  </a:lnTo>
                  <a:lnTo>
                    <a:pt x="37" y="350"/>
                  </a:lnTo>
                  <a:lnTo>
                    <a:pt x="37" y="355"/>
                  </a:lnTo>
                  <a:lnTo>
                    <a:pt x="37" y="360"/>
                  </a:lnTo>
                  <a:lnTo>
                    <a:pt x="38" y="367"/>
                  </a:lnTo>
                  <a:lnTo>
                    <a:pt x="39" y="375"/>
                  </a:lnTo>
                  <a:lnTo>
                    <a:pt x="41" y="383"/>
                  </a:lnTo>
                  <a:lnTo>
                    <a:pt x="43" y="390"/>
                  </a:lnTo>
                  <a:lnTo>
                    <a:pt x="45" y="396"/>
                  </a:lnTo>
                  <a:lnTo>
                    <a:pt x="46" y="400"/>
                  </a:lnTo>
                  <a:lnTo>
                    <a:pt x="46" y="401"/>
                  </a:lnTo>
                  <a:lnTo>
                    <a:pt x="39" y="417"/>
                  </a:lnTo>
                  <a:lnTo>
                    <a:pt x="42" y="440"/>
                  </a:lnTo>
                  <a:lnTo>
                    <a:pt x="42" y="441"/>
                  </a:lnTo>
                  <a:lnTo>
                    <a:pt x="43" y="442"/>
                  </a:lnTo>
                  <a:lnTo>
                    <a:pt x="45" y="443"/>
                  </a:lnTo>
                  <a:lnTo>
                    <a:pt x="47" y="445"/>
                  </a:lnTo>
                  <a:lnTo>
                    <a:pt x="50" y="447"/>
                  </a:lnTo>
                  <a:lnTo>
                    <a:pt x="52" y="448"/>
                  </a:lnTo>
                  <a:lnTo>
                    <a:pt x="56" y="448"/>
                  </a:lnTo>
                  <a:lnTo>
                    <a:pt x="58" y="447"/>
                  </a:lnTo>
                  <a:lnTo>
                    <a:pt x="60" y="444"/>
                  </a:lnTo>
                  <a:lnTo>
                    <a:pt x="62" y="442"/>
                  </a:lnTo>
                  <a:lnTo>
                    <a:pt x="63" y="439"/>
                  </a:lnTo>
                  <a:lnTo>
                    <a:pt x="64" y="435"/>
                  </a:lnTo>
                  <a:lnTo>
                    <a:pt x="65" y="433"/>
                  </a:lnTo>
                  <a:lnTo>
                    <a:pt x="65" y="430"/>
                  </a:lnTo>
                  <a:lnTo>
                    <a:pt x="65" y="429"/>
                  </a:lnTo>
                  <a:lnTo>
                    <a:pt x="65" y="429"/>
                  </a:lnTo>
                  <a:lnTo>
                    <a:pt x="59" y="398"/>
                  </a:lnTo>
                  <a:lnTo>
                    <a:pt x="69" y="336"/>
                  </a:lnTo>
                  <a:lnTo>
                    <a:pt x="72" y="324"/>
                  </a:lnTo>
                  <a:lnTo>
                    <a:pt x="84" y="324"/>
                  </a:lnTo>
                  <a:lnTo>
                    <a:pt x="84" y="324"/>
                  </a:lnTo>
                  <a:lnTo>
                    <a:pt x="84" y="327"/>
                  </a:lnTo>
                  <a:lnTo>
                    <a:pt x="84" y="329"/>
                  </a:lnTo>
                  <a:lnTo>
                    <a:pt x="84" y="333"/>
                  </a:lnTo>
                  <a:lnTo>
                    <a:pt x="84" y="338"/>
                  </a:lnTo>
                  <a:lnTo>
                    <a:pt x="85" y="344"/>
                  </a:lnTo>
                  <a:lnTo>
                    <a:pt x="85" y="349"/>
                  </a:lnTo>
                  <a:lnTo>
                    <a:pt x="86" y="355"/>
                  </a:lnTo>
                  <a:lnTo>
                    <a:pt x="88" y="362"/>
                  </a:lnTo>
                  <a:lnTo>
                    <a:pt x="90" y="370"/>
                  </a:lnTo>
                  <a:lnTo>
                    <a:pt x="91" y="377"/>
                  </a:lnTo>
                  <a:lnTo>
                    <a:pt x="93" y="384"/>
                  </a:lnTo>
                  <a:lnTo>
                    <a:pt x="94" y="391"/>
                  </a:lnTo>
                  <a:lnTo>
                    <a:pt x="96" y="396"/>
                  </a:lnTo>
                  <a:lnTo>
                    <a:pt x="96" y="399"/>
                  </a:lnTo>
                  <a:lnTo>
                    <a:pt x="96" y="400"/>
                  </a:lnTo>
                  <a:lnTo>
                    <a:pt x="94" y="427"/>
                  </a:lnTo>
                  <a:lnTo>
                    <a:pt x="102" y="430"/>
                  </a:lnTo>
                  <a:lnTo>
                    <a:pt x="102" y="426"/>
                  </a:lnTo>
                  <a:lnTo>
                    <a:pt x="103" y="426"/>
                  </a:lnTo>
                  <a:lnTo>
                    <a:pt x="105" y="427"/>
                  </a:lnTo>
                  <a:lnTo>
                    <a:pt x="107" y="428"/>
                  </a:lnTo>
                  <a:lnTo>
                    <a:pt x="110" y="430"/>
                  </a:lnTo>
                  <a:lnTo>
                    <a:pt x="113" y="431"/>
                  </a:lnTo>
                  <a:lnTo>
                    <a:pt x="117" y="433"/>
                  </a:lnTo>
                  <a:lnTo>
                    <a:pt x="120" y="435"/>
                  </a:lnTo>
                  <a:lnTo>
                    <a:pt x="124" y="437"/>
                  </a:lnTo>
                  <a:lnTo>
                    <a:pt x="128" y="439"/>
                  </a:lnTo>
                  <a:lnTo>
                    <a:pt x="132" y="439"/>
                  </a:lnTo>
                  <a:lnTo>
                    <a:pt x="135" y="439"/>
                  </a:lnTo>
                  <a:lnTo>
                    <a:pt x="139" y="439"/>
                  </a:lnTo>
                  <a:lnTo>
                    <a:pt x="142" y="438"/>
                  </a:lnTo>
                  <a:lnTo>
                    <a:pt x="144" y="438"/>
                  </a:lnTo>
                  <a:lnTo>
                    <a:pt x="146" y="437"/>
                  </a:lnTo>
                  <a:lnTo>
                    <a:pt x="147" y="437"/>
                  </a:lnTo>
                  <a:lnTo>
                    <a:pt x="145" y="429"/>
                  </a:lnTo>
                  <a:lnTo>
                    <a:pt x="79" y="212"/>
                  </a:lnTo>
                </a:path>
              </a:pathLst>
            </a:custGeom>
            <a:solidFill>
              <a:srgbClr val="4C4C4C"/>
            </a:solidFill>
            <a:ln w="9525" cap="rnd">
              <a:noFill/>
              <a:round/>
              <a:headEnd/>
              <a:tailEnd/>
            </a:ln>
            <a:effectLst/>
          </p:spPr>
          <p:txBody>
            <a:bodyPr/>
            <a:lstStyle/>
            <a:p>
              <a:endParaRPr lang="fr-FR" b="1"/>
            </a:p>
          </p:txBody>
        </p:sp>
        <p:sp>
          <p:nvSpPr>
            <p:cNvPr id="16" name="Freeform 15"/>
            <p:cNvSpPr>
              <a:spLocks/>
            </p:cNvSpPr>
            <p:nvPr/>
          </p:nvSpPr>
          <p:spPr bwMode="auto">
            <a:xfrm>
              <a:off x="1458913" y="3054350"/>
              <a:ext cx="242887" cy="762000"/>
            </a:xfrm>
            <a:custGeom>
              <a:avLst/>
              <a:gdLst/>
              <a:ahLst/>
              <a:cxnLst>
                <a:cxn ang="0">
                  <a:pos x="123" y="270"/>
                </a:cxn>
                <a:cxn ang="0">
                  <a:pos x="137" y="198"/>
                </a:cxn>
                <a:cxn ang="0">
                  <a:pos x="151" y="163"/>
                </a:cxn>
                <a:cxn ang="0">
                  <a:pos x="147" y="148"/>
                </a:cxn>
                <a:cxn ang="0">
                  <a:pos x="141" y="128"/>
                </a:cxn>
                <a:cxn ang="0">
                  <a:pos x="134" y="108"/>
                </a:cxn>
                <a:cxn ang="0">
                  <a:pos x="124" y="96"/>
                </a:cxn>
                <a:cxn ang="0">
                  <a:pos x="111" y="85"/>
                </a:cxn>
                <a:cxn ang="0">
                  <a:pos x="97" y="76"/>
                </a:cxn>
                <a:cxn ang="0">
                  <a:pos x="86" y="70"/>
                </a:cxn>
                <a:cxn ang="0">
                  <a:pos x="91" y="64"/>
                </a:cxn>
                <a:cxn ang="0">
                  <a:pos x="92" y="44"/>
                </a:cxn>
                <a:cxn ang="0">
                  <a:pos x="93" y="38"/>
                </a:cxn>
                <a:cxn ang="0">
                  <a:pos x="95" y="29"/>
                </a:cxn>
                <a:cxn ang="0">
                  <a:pos x="93" y="19"/>
                </a:cxn>
                <a:cxn ang="0">
                  <a:pos x="88" y="12"/>
                </a:cxn>
                <a:cxn ang="0">
                  <a:pos x="86" y="8"/>
                </a:cxn>
                <a:cxn ang="0">
                  <a:pos x="86" y="7"/>
                </a:cxn>
                <a:cxn ang="0">
                  <a:pos x="81" y="4"/>
                </a:cxn>
                <a:cxn ang="0">
                  <a:pos x="70" y="0"/>
                </a:cxn>
                <a:cxn ang="0">
                  <a:pos x="59" y="0"/>
                </a:cxn>
                <a:cxn ang="0">
                  <a:pos x="53" y="3"/>
                </a:cxn>
                <a:cxn ang="0">
                  <a:pos x="47" y="8"/>
                </a:cxn>
                <a:cxn ang="0">
                  <a:pos x="40" y="15"/>
                </a:cxn>
                <a:cxn ang="0">
                  <a:pos x="38" y="27"/>
                </a:cxn>
                <a:cxn ang="0">
                  <a:pos x="40" y="42"/>
                </a:cxn>
                <a:cxn ang="0">
                  <a:pos x="42" y="52"/>
                </a:cxn>
                <a:cxn ang="0">
                  <a:pos x="51" y="61"/>
                </a:cxn>
                <a:cxn ang="0">
                  <a:pos x="50" y="70"/>
                </a:cxn>
                <a:cxn ang="0">
                  <a:pos x="39" y="77"/>
                </a:cxn>
                <a:cxn ang="0">
                  <a:pos x="24" y="87"/>
                </a:cxn>
                <a:cxn ang="0">
                  <a:pos x="13" y="95"/>
                </a:cxn>
                <a:cxn ang="0">
                  <a:pos x="10" y="103"/>
                </a:cxn>
                <a:cxn ang="0">
                  <a:pos x="8" y="125"/>
                </a:cxn>
                <a:cxn ang="0">
                  <a:pos x="5" y="153"/>
                </a:cxn>
                <a:cxn ang="0">
                  <a:pos x="2" y="176"/>
                </a:cxn>
                <a:cxn ang="0">
                  <a:pos x="1" y="188"/>
                </a:cxn>
                <a:cxn ang="0">
                  <a:pos x="0" y="207"/>
                </a:cxn>
                <a:cxn ang="0">
                  <a:pos x="0" y="233"/>
                </a:cxn>
                <a:cxn ang="0">
                  <a:pos x="0" y="256"/>
                </a:cxn>
                <a:cxn ang="0">
                  <a:pos x="4" y="267"/>
                </a:cxn>
                <a:cxn ang="0">
                  <a:pos x="8" y="270"/>
                </a:cxn>
                <a:cxn ang="0">
                  <a:pos x="14" y="271"/>
                </a:cxn>
                <a:cxn ang="0">
                  <a:pos x="17" y="271"/>
                </a:cxn>
                <a:cxn ang="0">
                  <a:pos x="16" y="263"/>
                </a:cxn>
                <a:cxn ang="0">
                  <a:pos x="22" y="265"/>
                </a:cxn>
                <a:cxn ang="0">
                  <a:pos x="21" y="349"/>
                </a:cxn>
                <a:cxn ang="0">
                  <a:pos x="17" y="441"/>
                </a:cxn>
                <a:cxn ang="0">
                  <a:pos x="39" y="453"/>
                </a:cxn>
                <a:cxn ang="0">
                  <a:pos x="70" y="454"/>
                </a:cxn>
                <a:cxn ang="0">
                  <a:pos x="74" y="461"/>
                </a:cxn>
                <a:cxn ang="0">
                  <a:pos x="81" y="469"/>
                </a:cxn>
                <a:cxn ang="0">
                  <a:pos x="87" y="476"/>
                </a:cxn>
                <a:cxn ang="0">
                  <a:pos x="93" y="479"/>
                </a:cxn>
                <a:cxn ang="0">
                  <a:pos x="100" y="478"/>
                </a:cxn>
                <a:cxn ang="0">
                  <a:pos x="105" y="476"/>
                </a:cxn>
                <a:cxn ang="0">
                  <a:pos x="109" y="475"/>
                </a:cxn>
                <a:cxn ang="0">
                  <a:pos x="104" y="458"/>
                </a:cxn>
                <a:cxn ang="0">
                  <a:pos x="114" y="355"/>
                </a:cxn>
                <a:cxn ang="0">
                  <a:pos x="120" y="248"/>
                </a:cxn>
              </a:cxnLst>
              <a:rect l="0" t="0" r="r" b="b"/>
              <a:pathLst>
                <a:path w="153" h="480">
                  <a:moveTo>
                    <a:pt x="120" y="248"/>
                  </a:moveTo>
                  <a:lnTo>
                    <a:pt x="123" y="270"/>
                  </a:lnTo>
                  <a:lnTo>
                    <a:pt x="142" y="243"/>
                  </a:lnTo>
                  <a:lnTo>
                    <a:pt x="137" y="198"/>
                  </a:lnTo>
                  <a:lnTo>
                    <a:pt x="152" y="164"/>
                  </a:lnTo>
                  <a:lnTo>
                    <a:pt x="151" y="163"/>
                  </a:lnTo>
                  <a:lnTo>
                    <a:pt x="149" y="157"/>
                  </a:lnTo>
                  <a:lnTo>
                    <a:pt x="147" y="148"/>
                  </a:lnTo>
                  <a:lnTo>
                    <a:pt x="145" y="138"/>
                  </a:lnTo>
                  <a:lnTo>
                    <a:pt x="141" y="128"/>
                  </a:lnTo>
                  <a:lnTo>
                    <a:pt x="138" y="117"/>
                  </a:lnTo>
                  <a:lnTo>
                    <a:pt x="134" y="108"/>
                  </a:lnTo>
                  <a:lnTo>
                    <a:pt x="130" y="102"/>
                  </a:lnTo>
                  <a:lnTo>
                    <a:pt x="124" y="96"/>
                  </a:lnTo>
                  <a:lnTo>
                    <a:pt x="118" y="90"/>
                  </a:lnTo>
                  <a:lnTo>
                    <a:pt x="111" y="85"/>
                  </a:lnTo>
                  <a:lnTo>
                    <a:pt x="103" y="80"/>
                  </a:lnTo>
                  <a:lnTo>
                    <a:pt x="97" y="76"/>
                  </a:lnTo>
                  <a:lnTo>
                    <a:pt x="91" y="73"/>
                  </a:lnTo>
                  <a:lnTo>
                    <a:pt x="86" y="70"/>
                  </a:lnTo>
                  <a:lnTo>
                    <a:pt x="86" y="69"/>
                  </a:lnTo>
                  <a:lnTo>
                    <a:pt x="91" y="64"/>
                  </a:lnTo>
                  <a:lnTo>
                    <a:pt x="92" y="46"/>
                  </a:lnTo>
                  <a:lnTo>
                    <a:pt x="92" y="44"/>
                  </a:lnTo>
                  <a:lnTo>
                    <a:pt x="92" y="42"/>
                  </a:lnTo>
                  <a:lnTo>
                    <a:pt x="93" y="38"/>
                  </a:lnTo>
                  <a:lnTo>
                    <a:pt x="94" y="34"/>
                  </a:lnTo>
                  <a:lnTo>
                    <a:pt x="95" y="29"/>
                  </a:lnTo>
                  <a:lnTo>
                    <a:pt x="94" y="24"/>
                  </a:lnTo>
                  <a:lnTo>
                    <a:pt x="93" y="19"/>
                  </a:lnTo>
                  <a:lnTo>
                    <a:pt x="91" y="15"/>
                  </a:lnTo>
                  <a:lnTo>
                    <a:pt x="88" y="12"/>
                  </a:lnTo>
                  <a:lnTo>
                    <a:pt x="87" y="9"/>
                  </a:lnTo>
                  <a:lnTo>
                    <a:pt x="86" y="8"/>
                  </a:lnTo>
                  <a:lnTo>
                    <a:pt x="86" y="8"/>
                  </a:lnTo>
                  <a:lnTo>
                    <a:pt x="86" y="7"/>
                  </a:lnTo>
                  <a:lnTo>
                    <a:pt x="85" y="6"/>
                  </a:lnTo>
                  <a:lnTo>
                    <a:pt x="81" y="4"/>
                  </a:lnTo>
                  <a:lnTo>
                    <a:pt x="77" y="3"/>
                  </a:lnTo>
                  <a:lnTo>
                    <a:pt x="70" y="0"/>
                  </a:lnTo>
                  <a:lnTo>
                    <a:pt x="64" y="0"/>
                  </a:lnTo>
                  <a:lnTo>
                    <a:pt x="59" y="0"/>
                  </a:lnTo>
                  <a:lnTo>
                    <a:pt x="55" y="0"/>
                  </a:lnTo>
                  <a:lnTo>
                    <a:pt x="53" y="3"/>
                  </a:lnTo>
                  <a:lnTo>
                    <a:pt x="49" y="5"/>
                  </a:lnTo>
                  <a:lnTo>
                    <a:pt x="47" y="8"/>
                  </a:lnTo>
                  <a:lnTo>
                    <a:pt x="43" y="11"/>
                  </a:lnTo>
                  <a:lnTo>
                    <a:pt x="40" y="15"/>
                  </a:lnTo>
                  <a:lnTo>
                    <a:pt x="38" y="21"/>
                  </a:lnTo>
                  <a:lnTo>
                    <a:pt x="38" y="27"/>
                  </a:lnTo>
                  <a:lnTo>
                    <a:pt x="39" y="35"/>
                  </a:lnTo>
                  <a:lnTo>
                    <a:pt x="40" y="42"/>
                  </a:lnTo>
                  <a:lnTo>
                    <a:pt x="41" y="48"/>
                  </a:lnTo>
                  <a:lnTo>
                    <a:pt x="42" y="52"/>
                  </a:lnTo>
                  <a:lnTo>
                    <a:pt x="42" y="54"/>
                  </a:lnTo>
                  <a:lnTo>
                    <a:pt x="51" y="61"/>
                  </a:lnTo>
                  <a:lnTo>
                    <a:pt x="52" y="69"/>
                  </a:lnTo>
                  <a:lnTo>
                    <a:pt x="50" y="70"/>
                  </a:lnTo>
                  <a:lnTo>
                    <a:pt x="46" y="73"/>
                  </a:lnTo>
                  <a:lnTo>
                    <a:pt x="39" y="77"/>
                  </a:lnTo>
                  <a:lnTo>
                    <a:pt x="32" y="81"/>
                  </a:lnTo>
                  <a:lnTo>
                    <a:pt x="24" y="87"/>
                  </a:lnTo>
                  <a:lnTo>
                    <a:pt x="17" y="91"/>
                  </a:lnTo>
                  <a:lnTo>
                    <a:pt x="13" y="95"/>
                  </a:lnTo>
                  <a:lnTo>
                    <a:pt x="11" y="99"/>
                  </a:lnTo>
                  <a:lnTo>
                    <a:pt x="10" y="103"/>
                  </a:lnTo>
                  <a:lnTo>
                    <a:pt x="10" y="112"/>
                  </a:lnTo>
                  <a:lnTo>
                    <a:pt x="8" y="125"/>
                  </a:lnTo>
                  <a:lnTo>
                    <a:pt x="6" y="138"/>
                  </a:lnTo>
                  <a:lnTo>
                    <a:pt x="5" y="153"/>
                  </a:lnTo>
                  <a:lnTo>
                    <a:pt x="3" y="166"/>
                  </a:lnTo>
                  <a:lnTo>
                    <a:pt x="2" y="176"/>
                  </a:lnTo>
                  <a:lnTo>
                    <a:pt x="1" y="183"/>
                  </a:lnTo>
                  <a:lnTo>
                    <a:pt x="1" y="188"/>
                  </a:lnTo>
                  <a:lnTo>
                    <a:pt x="0" y="196"/>
                  </a:lnTo>
                  <a:lnTo>
                    <a:pt x="0" y="207"/>
                  </a:lnTo>
                  <a:lnTo>
                    <a:pt x="0" y="220"/>
                  </a:lnTo>
                  <a:lnTo>
                    <a:pt x="0" y="233"/>
                  </a:lnTo>
                  <a:lnTo>
                    <a:pt x="0" y="245"/>
                  </a:lnTo>
                  <a:lnTo>
                    <a:pt x="0" y="256"/>
                  </a:lnTo>
                  <a:lnTo>
                    <a:pt x="2" y="264"/>
                  </a:lnTo>
                  <a:lnTo>
                    <a:pt x="4" y="267"/>
                  </a:lnTo>
                  <a:lnTo>
                    <a:pt x="5" y="269"/>
                  </a:lnTo>
                  <a:lnTo>
                    <a:pt x="8" y="270"/>
                  </a:lnTo>
                  <a:lnTo>
                    <a:pt x="10" y="271"/>
                  </a:lnTo>
                  <a:lnTo>
                    <a:pt x="14" y="271"/>
                  </a:lnTo>
                  <a:lnTo>
                    <a:pt x="16" y="271"/>
                  </a:lnTo>
                  <a:lnTo>
                    <a:pt x="17" y="271"/>
                  </a:lnTo>
                  <a:lnTo>
                    <a:pt x="18" y="271"/>
                  </a:lnTo>
                  <a:lnTo>
                    <a:pt x="16" y="263"/>
                  </a:lnTo>
                  <a:lnTo>
                    <a:pt x="10" y="258"/>
                  </a:lnTo>
                  <a:lnTo>
                    <a:pt x="22" y="265"/>
                  </a:lnTo>
                  <a:lnTo>
                    <a:pt x="19" y="329"/>
                  </a:lnTo>
                  <a:lnTo>
                    <a:pt x="21" y="349"/>
                  </a:lnTo>
                  <a:lnTo>
                    <a:pt x="39" y="423"/>
                  </a:lnTo>
                  <a:lnTo>
                    <a:pt x="17" y="441"/>
                  </a:lnTo>
                  <a:lnTo>
                    <a:pt x="14" y="453"/>
                  </a:lnTo>
                  <a:lnTo>
                    <a:pt x="39" y="453"/>
                  </a:lnTo>
                  <a:lnTo>
                    <a:pt x="69" y="453"/>
                  </a:lnTo>
                  <a:lnTo>
                    <a:pt x="70" y="454"/>
                  </a:lnTo>
                  <a:lnTo>
                    <a:pt x="71" y="457"/>
                  </a:lnTo>
                  <a:lnTo>
                    <a:pt x="74" y="461"/>
                  </a:lnTo>
                  <a:lnTo>
                    <a:pt x="76" y="465"/>
                  </a:lnTo>
                  <a:lnTo>
                    <a:pt x="81" y="469"/>
                  </a:lnTo>
                  <a:lnTo>
                    <a:pt x="84" y="473"/>
                  </a:lnTo>
                  <a:lnTo>
                    <a:pt x="87" y="476"/>
                  </a:lnTo>
                  <a:lnTo>
                    <a:pt x="90" y="478"/>
                  </a:lnTo>
                  <a:lnTo>
                    <a:pt x="93" y="479"/>
                  </a:lnTo>
                  <a:lnTo>
                    <a:pt x="97" y="478"/>
                  </a:lnTo>
                  <a:lnTo>
                    <a:pt x="100" y="478"/>
                  </a:lnTo>
                  <a:lnTo>
                    <a:pt x="103" y="477"/>
                  </a:lnTo>
                  <a:lnTo>
                    <a:pt x="105" y="476"/>
                  </a:lnTo>
                  <a:lnTo>
                    <a:pt x="108" y="476"/>
                  </a:lnTo>
                  <a:lnTo>
                    <a:pt x="109" y="475"/>
                  </a:lnTo>
                  <a:lnTo>
                    <a:pt x="109" y="475"/>
                  </a:lnTo>
                  <a:lnTo>
                    <a:pt x="104" y="458"/>
                  </a:lnTo>
                  <a:lnTo>
                    <a:pt x="97" y="439"/>
                  </a:lnTo>
                  <a:lnTo>
                    <a:pt x="114" y="355"/>
                  </a:lnTo>
                  <a:lnTo>
                    <a:pt x="118" y="276"/>
                  </a:lnTo>
                  <a:lnTo>
                    <a:pt x="120" y="248"/>
                  </a:lnTo>
                </a:path>
              </a:pathLst>
            </a:custGeom>
            <a:solidFill>
              <a:srgbClr val="996633"/>
            </a:solidFill>
            <a:ln w="9525" cap="rnd">
              <a:noFill/>
              <a:round/>
              <a:headEnd/>
              <a:tailEnd/>
            </a:ln>
            <a:effectLst/>
          </p:spPr>
          <p:txBody>
            <a:bodyPr/>
            <a:lstStyle/>
            <a:p>
              <a:endParaRPr lang="fr-FR" b="1"/>
            </a:p>
          </p:txBody>
        </p:sp>
        <p:sp>
          <p:nvSpPr>
            <p:cNvPr id="17" name="Freeform 16"/>
            <p:cNvSpPr>
              <a:spLocks/>
            </p:cNvSpPr>
            <p:nvPr/>
          </p:nvSpPr>
          <p:spPr bwMode="auto">
            <a:xfrm>
              <a:off x="1665288" y="3016250"/>
              <a:ext cx="238125" cy="746125"/>
            </a:xfrm>
            <a:custGeom>
              <a:avLst/>
              <a:gdLst/>
              <a:ahLst/>
              <a:cxnLst>
                <a:cxn ang="0">
                  <a:pos x="149" y="393"/>
                </a:cxn>
                <a:cxn ang="0">
                  <a:pos x="138" y="272"/>
                </a:cxn>
                <a:cxn ang="0">
                  <a:pos x="141" y="267"/>
                </a:cxn>
                <a:cxn ang="0">
                  <a:pos x="143" y="263"/>
                </a:cxn>
                <a:cxn ang="0">
                  <a:pos x="141" y="249"/>
                </a:cxn>
                <a:cxn ang="0">
                  <a:pos x="142" y="194"/>
                </a:cxn>
                <a:cxn ang="0">
                  <a:pos x="140" y="154"/>
                </a:cxn>
                <a:cxn ang="0">
                  <a:pos x="133" y="109"/>
                </a:cxn>
                <a:cxn ang="0">
                  <a:pos x="118" y="90"/>
                </a:cxn>
                <a:cxn ang="0">
                  <a:pos x="96" y="75"/>
                </a:cxn>
                <a:cxn ang="0">
                  <a:pos x="85" y="68"/>
                </a:cxn>
                <a:cxn ang="0">
                  <a:pos x="94" y="42"/>
                </a:cxn>
                <a:cxn ang="0">
                  <a:pos x="95" y="32"/>
                </a:cxn>
                <a:cxn ang="0">
                  <a:pos x="93" y="18"/>
                </a:cxn>
                <a:cxn ang="0">
                  <a:pos x="86" y="8"/>
                </a:cxn>
                <a:cxn ang="0">
                  <a:pos x="82" y="2"/>
                </a:cxn>
                <a:cxn ang="0">
                  <a:pos x="67" y="0"/>
                </a:cxn>
                <a:cxn ang="0">
                  <a:pos x="52" y="1"/>
                </a:cxn>
                <a:cxn ang="0">
                  <a:pos x="48" y="5"/>
                </a:cxn>
                <a:cxn ang="0">
                  <a:pos x="40" y="13"/>
                </a:cxn>
                <a:cxn ang="0">
                  <a:pos x="38" y="27"/>
                </a:cxn>
                <a:cxn ang="0">
                  <a:pos x="41" y="38"/>
                </a:cxn>
                <a:cxn ang="0">
                  <a:pos x="52" y="68"/>
                </a:cxn>
                <a:cxn ang="0">
                  <a:pos x="39" y="77"/>
                </a:cxn>
                <a:cxn ang="0">
                  <a:pos x="17" y="91"/>
                </a:cxn>
                <a:cxn ang="0">
                  <a:pos x="10" y="103"/>
                </a:cxn>
                <a:cxn ang="0">
                  <a:pos x="6" y="138"/>
                </a:cxn>
                <a:cxn ang="0">
                  <a:pos x="2" y="176"/>
                </a:cxn>
                <a:cxn ang="0">
                  <a:pos x="0" y="195"/>
                </a:cxn>
                <a:cxn ang="0">
                  <a:pos x="0" y="232"/>
                </a:cxn>
                <a:cxn ang="0">
                  <a:pos x="2" y="263"/>
                </a:cxn>
                <a:cxn ang="0">
                  <a:pos x="8" y="269"/>
                </a:cxn>
                <a:cxn ang="0">
                  <a:pos x="15" y="270"/>
                </a:cxn>
                <a:cxn ang="0">
                  <a:pos x="10" y="258"/>
                </a:cxn>
                <a:cxn ang="0">
                  <a:pos x="42" y="436"/>
                </a:cxn>
                <a:cxn ang="0">
                  <a:pos x="48" y="467"/>
                </a:cxn>
                <a:cxn ang="0">
                  <a:pos x="73" y="454"/>
                </a:cxn>
                <a:cxn ang="0">
                  <a:pos x="87" y="462"/>
                </a:cxn>
                <a:cxn ang="0">
                  <a:pos x="101" y="468"/>
                </a:cxn>
                <a:cxn ang="0">
                  <a:pos x="110" y="468"/>
                </a:cxn>
                <a:cxn ang="0">
                  <a:pos x="117" y="466"/>
                </a:cxn>
                <a:cxn ang="0">
                  <a:pos x="114" y="448"/>
                </a:cxn>
                <a:cxn ang="0">
                  <a:pos x="120" y="257"/>
                </a:cxn>
                <a:cxn ang="0">
                  <a:pos x="125" y="267"/>
                </a:cxn>
                <a:cxn ang="0">
                  <a:pos x="126" y="268"/>
                </a:cxn>
                <a:cxn ang="0">
                  <a:pos x="127" y="270"/>
                </a:cxn>
                <a:cxn ang="0">
                  <a:pos x="129" y="281"/>
                </a:cxn>
              </a:cxnLst>
              <a:rect l="0" t="0" r="r" b="b"/>
              <a:pathLst>
                <a:path w="150" h="470">
                  <a:moveTo>
                    <a:pt x="119" y="281"/>
                  </a:moveTo>
                  <a:lnTo>
                    <a:pt x="119" y="393"/>
                  </a:lnTo>
                  <a:lnTo>
                    <a:pt x="149" y="393"/>
                  </a:lnTo>
                  <a:lnTo>
                    <a:pt x="149" y="281"/>
                  </a:lnTo>
                  <a:lnTo>
                    <a:pt x="138" y="281"/>
                  </a:lnTo>
                  <a:lnTo>
                    <a:pt x="138" y="272"/>
                  </a:lnTo>
                  <a:lnTo>
                    <a:pt x="138" y="271"/>
                  </a:lnTo>
                  <a:lnTo>
                    <a:pt x="140" y="269"/>
                  </a:lnTo>
                  <a:lnTo>
                    <a:pt x="141" y="267"/>
                  </a:lnTo>
                  <a:lnTo>
                    <a:pt x="142" y="266"/>
                  </a:lnTo>
                  <a:lnTo>
                    <a:pt x="143" y="264"/>
                  </a:lnTo>
                  <a:lnTo>
                    <a:pt x="143" y="263"/>
                  </a:lnTo>
                  <a:lnTo>
                    <a:pt x="144" y="262"/>
                  </a:lnTo>
                  <a:lnTo>
                    <a:pt x="144" y="262"/>
                  </a:lnTo>
                  <a:lnTo>
                    <a:pt x="141" y="249"/>
                  </a:lnTo>
                  <a:lnTo>
                    <a:pt x="141" y="249"/>
                  </a:lnTo>
                  <a:lnTo>
                    <a:pt x="143" y="197"/>
                  </a:lnTo>
                  <a:lnTo>
                    <a:pt x="142" y="194"/>
                  </a:lnTo>
                  <a:lnTo>
                    <a:pt x="142" y="185"/>
                  </a:lnTo>
                  <a:lnTo>
                    <a:pt x="141" y="171"/>
                  </a:lnTo>
                  <a:lnTo>
                    <a:pt x="140" y="154"/>
                  </a:lnTo>
                  <a:lnTo>
                    <a:pt x="138" y="137"/>
                  </a:lnTo>
                  <a:lnTo>
                    <a:pt x="136" y="122"/>
                  </a:lnTo>
                  <a:lnTo>
                    <a:pt x="133" y="109"/>
                  </a:lnTo>
                  <a:lnTo>
                    <a:pt x="129" y="101"/>
                  </a:lnTo>
                  <a:lnTo>
                    <a:pt x="124" y="95"/>
                  </a:lnTo>
                  <a:lnTo>
                    <a:pt x="118" y="90"/>
                  </a:lnTo>
                  <a:lnTo>
                    <a:pt x="111" y="84"/>
                  </a:lnTo>
                  <a:lnTo>
                    <a:pt x="103" y="79"/>
                  </a:lnTo>
                  <a:lnTo>
                    <a:pt x="96" y="75"/>
                  </a:lnTo>
                  <a:lnTo>
                    <a:pt x="90" y="72"/>
                  </a:lnTo>
                  <a:lnTo>
                    <a:pt x="86" y="69"/>
                  </a:lnTo>
                  <a:lnTo>
                    <a:pt x="85" y="68"/>
                  </a:lnTo>
                  <a:lnTo>
                    <a:pt x="86" y="56"/>
                  </a:lnTo>
                  <a:lnTo>
                    <a:pt x="94" y="43"/>
                  </a:lnTo>
                  <a:lnTo>
                    <a:pt x="94" y="42"/>
                  </a:lnTo>
                  <a:lnTo>
                    <a:pt x="95" y="39"/>
                  </a:lnTo>
                  <a:lnTo>
                    <a:pt x="95" y="36"/>
                  </a:lnTo>
                  <a:lnTo>
                    <a:pt x="95" y="32"/>
                  </a:lnTo>
                  <a:lnTo>
                    <a:pt x="95" y="28"/>
                  </a:lnTo>
                  <a:lnTo>
                    <a:pt x="95" y="23"/>
                  </a:lnTo>
                  <a:lnTo>
                    <a:pt x="93" y="18"/>
                  </a:lnTo>
                  <a:lnTo>
                    <a:pt x="90" y="14"/>
                  </a:lnTo>
                  <a:lnTo>
                    <a:pt x="88" y="11"/>
                  </a:lnTo>
                  <a:lnTo>
                    <a:pt x="86" y="8"/>
                  </a:lnTo>
                  <a:lnTo>
                    <a:pt x="85" y="5"/>
                  </a:lnTo>
                  <a:lnTo>
                    <a:pt x="84" y="4"/>
                  </a:lnTo>
                  <a:lnTo>
                    <a:pt x="82" y="2"/>
                  </a:lnTo>
                  <a:lnTo>
                    <a:pt x="79" y="0"/>
                  </a:lnTo>
                  <a:lnTo>
                    <a:pt x="74" y="0"/>
                  </a:lnTo>
                  <a:lnTo>
                    <a:pt x="67" y="0"/>
                  </a:lnTo>
                  <a:lnTo>
                    <a:pt x="59" y="0"/>
                  </a:lnTo>
                  <a:lnTo>
                    <a:pt x="55" y="0"/>
                  </a:lnTo>
                  <a:lnTo>
                    <a:pt x="52" y="1"/>
                  </a:lnTo>
                  <a:lnTo>
                    <a:pt x="50" y="2"/>
                  </a:lnTo>
                  <a:lnTo>
                    <a:pt x="49" y="4"/>
                  </a:lnTo>
                  <a:lnTo>
                    <a:pt x="48" y="5"/>
                  </a:lnTo>
                  <a:lnTo>
                    <a:pt x="46" y="8"/>
                  </a:lnTo>
                  <a:lnTo>
                    <a:pt x="42" y="10"/>
                  </a:lnTo>
                  <a:lnTo>
                    <a:pt x="40" y="13"/>
                  </a:lnTo>
                  <a:lnTo>
                    <a:pt x="38" y="17"/>
                  </a:lnTo>
                  <a:lnTo>
                    <a:pt x="38" y="22"/>
                  </a:lnTo>
                  <a:lnTo>
                    <a:pt x="38" y="27"/>
                  </a:lnTo>
                  <a:lnTo>
                    <a:pt x="39" y="32"/>
                  </a:lnTo>
                  <a:lnTo>
                    <a:pt x="40" y="36"/>
                  </a:lnTo>
                  <a:lnTo>
                    <a:pt x="41" y="38"/>
                  </a:lnTo>
                  <a:lnTo>
                    <a:pt x="41" y="39"/>
                  </a:lnTo>
                  <a:lnTo>
                    <a:pt x="42" y="59"/>
                  </a:lnTo>
                  <a:lnTo>
                    <a:pt x="52" y="68"/>
                  </a:lnTo>
                  <a:lnTo>
                    <a:pt x="50" y="69"/>
                  </a:lnTo>
                  <a:lnTo>
                    <a:pt x="46" y="73"/>
                  </a:lnTo>
                  <a:lnTo>
                    <a:pt x="39" y="77"/>
                  </a:lnTo>
                  <a:lnTo>
                    <a:pt x="31" y="81"/>
                  </a:lnTo>
                  <a:lnTo>
                    <a:pt x="24" y="86"/>
                  </a:lnTo>
                  <a:lnTo>
                    <a:pt x="17" y="91"/>
                  </a:lnTo>
                  <a:lnTo>
                    <a:pt x="13" y="95"/>
                  </a:lnTo>
                  <a:lnTo>
                    <a:pt x="11" y="98"/>
                  </a:lnTo>
                  <a:lnTo>
                    <a:pt x="10" y="103"/>
                  </a:lnTo>
                  <a:lnTo>
                    <a:pt x="10" y="111"/>
                  </a:lnTo>
                  <a:lnTo>
                    <a:pt x="8" y="124"/>
                  </a:lnTo>
                  <a:lnTo>
                    <a:pt x="6" y="138"/>
                  </a:lnTo>
                  <a:lnTo>
                    <a:pt x="5" y="152"/>
                  </a:lnTo>
                  <a:lnTo>
                    <a:pt x="3" y="165"/>
                  </a:lnTo>
                  <a:lnTo>
                    <a:pt x="2" y="176"/>
                  </a:lnTo>
                  <a:lnTo>
                    <a:pt x="1" y="182"/>
                  </a:lnTo>
                  <a:lnTo>
                    <a:pt x="1" y="187"/>
                  </a:lnTo>
                  <a:lnTo>
                    <a:pt x="0" y="195"/>
                  </a:lnTo>
                  <a:lnTo>
                    <a:pt x="0" y="206"/>
                  </a:lnTo>
                  <a:lnTo>
                    <a:pt x="0" y="219"/>
                  </a:lnTo>
                  <a:lnTo>
                    <a:pt x="0" y="232"/>
                  </a:lnTo>
                  <a:lnTo>
                    <a:pt x="0" y="245"/>
                  </a:lnTo>
                  <a:lnTo>
                    <a:pt x="0" y="255"/>
                  </a:lnTo>
                  <a:lnTo>
                    <a:pt x="2" y="263"/>
                  </a:lnTo>
                  <a:lnTo>
                    <a:pt x="4" y="266"/>
                  </a:lnTo>
                  <a:lnTo>
                    <a:pt x="5" y="268"/>
                  </a:lnTo>
                  <a:lnTo>
                    <a:pt x="8" y="269"/>
                  </a:lnTo>
                  <a:lnTo>
                    <a:pt x="11" y="270"/>
                  </a:lnTo>
                  <a:lnTo>
                    <a:pt x="14" y="270"/>
                  </a:lnTo>
                  <a:lnTo>
                    <a:pt x="15" y="270"/>
                  </a:lnTo>
                  <a:lnTo>
                    <a:pt x="17" y="270"/>
                  </a:lnTo>
                  <a:lnTo>
                    <a:pt x="18" y="270"/>
                  </a:lnTo>
                  <a:lnTo>
                    <a:pt x="10" y="258"/>
                  </a:lnTo>
                  <a:lnTo>
                    <a:pt x="23" y="172"/>
                  </a:lnTo>
                  <a:lnTo>
                    <a:pt x="23" y="264"/>
                  </a:lnTo>
                  <a:lnTo>
                    <a:pt x="42" y="436"/>
                  </a:lnTo>
                  <a:lnTo>
                    <a:pt x="26" y="456"/>
                  </a:lnTo>
                  <a:lnTo>
                    <a:pt x="23" y="468"/>
                  </a:lnTo>
                  <a:lnTo>
                    <a:pt x="48" y="467"/>
                  </a:lnTo>
                  <a:lnTo>
                    <a:pt x="69" y="452"/>
                  </a:lnTo>
                  <a:lnTo>
                    <a:pt x="69" y="452"/>
                  </a:lnTo>
                  <a:lnTo>
                    <a:pt x="73" y="454"/>
                  </a:lnTo>
                  <a:lnTo>
                    <a:pt x="77" y="456"/>
                  </a:lnTo>
                  <a:lnTo>
                    <a:pt x="82" y="460"/>
                  </a:lnTo>
                  <a:lnTo>
                    <a:pt x="87" y="462"/>
                  </a:lnTo>
                  <a:lnTo>
                    <a:pt x="92" y="464"/>
                  </a:lnTo>
                  <a:lnTo>
                    <a:pt x="97" y="467"/>
                  </a:lnTo>
                  <a:lnTo>
                    <a:pt x="101" y="468"/>
                  </a:lnTo>
                  <a:lnTo>
                    <a:pt x="103" y="469"/>
                  </a:lnTo>
                  <a:lnTo>
                    <a:pt x="106" y="469"/>
                  </a:lnTo>
                  <a:lnTo>
                    <a:pt x="110" y="468"/>
                  </a:lnTo>
                  <a:lnTo>
                    <a:pt x="112" y="467"/>
                  </a:lnTo>
                  <a:lnTo>
                    <a:pt x="115" y="467"/>
                  </a:lnTo>
                  <a:lnTo>
                    <a:pt x="117" y="466"/>
                  </a:lnTo>
                  <a:lnTo>
                    <a:pt x="119" y="465"/>
                  </a:lnTo>
                  <a:lnTo>
                    <a:pt x="119" y="465"/>
                  </a:lnTo>
                  <a:lnTo>
                    <a:pt x="114" y="448"/>
                  </a:lnTo>
                  <a:lnTo>
                    <a:pt x="96" y="438"/>
                  </a:lnTo>
                  <a:lnTo>
                    <a:pt x="113" y="275"/>
                  </a:lnTo>
                  <a:lnTo>
                    <a:pt x="120" y="257"/>
                  </a:lnTo>
                  <a:lnTo>
                    <a:pt x="111" y="163"/>
                  </a:lnTo>
                  <a:lnTo>
                    <a:pt x="130" y="259"/>
                  </a:lnTo>
                  <a:lnTo>
                    <a:pt x="125" y="267"/>
                  </a:lnTo>
                  <a:lnTo>
                    <a:pt x="125" y="267"/>
                  </a:lnTo>
                  <a:lnTo>
                    <a:pt x="125" y="267"/>
                  </a:lnTo>
                  <a:lnTo>
                    <a:pt x="126" y="268"/>
                  </a:lnTo>
                  <a:lnTo>
                    <a:pt x="126" y="268"/>
                  </a:lnTo>
                  <a:lnTo>
                    <a:pt x="127" y="269"/>
                  </a:lnTo>
                  <a:lnTo>
                    <a:pt x="127" y="270"/>
                  </a:lnTo>
                  <a:lnTo>
                    <a:pt x="128" y="271"/>
                  </a:lnTo>
                  <a:lnTo>
                    <a:pt x="129" y="271"/>
                  </a:lnTo>
                  <a:lnTo>
                    <a:pt x="129" y="281"/>
                  </a:lnTo>
                  <a:lnTo>
                    <a:pt x="119" y="281"/>
                  </a:lnTo>
                </a:path>
              </a:pathLst>
            </a:custGeom>
            <a:solidFill>
              <a:srgbClr val="00CCFF"/>
            </a:solidFill>
            <a:ln w="9525" cap="rnd">
              <a:noFill/>
              <a:round/>
              <a:headEnd/>
              <a:tailEnd/>
            </a:ln>
            <a:effectLst/>
          </p:spPr>
          <p:txBody>
            <a:bodyPr/>
            <a:lstStyle/>
            <a:p>
              <a:endParaRPr lang="fr-FR" b="1"/>
            </a:p>
          </p:txBody>
        </p:sp>
        <p:sp>
          <p:nvSpPr>
            <p:cNvPr id="18" name="Freeform 17"/>
            <p:cNvSpPr>
              <a:spLocks/>
            </p:cNvSpPr>
            <p:nvPr/>
          </p:nvSpPr>
          <p:spPr bwMode="auto">
            <a:xfrm>
              <a:off x="1271588" y="3067050"/>
              <a:ext cx="233362" cy="712788"/>
            </a:xfrm>
            <a:custGeom>
              <a:avLst/>
              <a:gdLst/>
              <a:ahLst/>
              <a:cxnLst>
                <a:cxn ang="0">
                  <a:pos x="80" y="211"/>
                </a:cxn>
                <a:cxn ang="0">
                  <a:pos x="80" y="211"/>
                </a:cxn>
                <a:cxn ang="0">
                  <a:pos x="82" y="210"/>
                </a:cxn>
                <a:cxn ang="0">
                  <a:pos x="81" y="211"/>
                </a:cxn>
                <a:cxn ang="0">
                  <a:pos x="134" y="422"/>
                </a:cxn>
                <a:cxn ang="0">
                  <a:pos x="111" y="394"/>
                </a:cxn>
                <a:cxn ang="0">
                  <a:pos x="116" y="332"/>
                </a:cxn>
                <a:cxn ang="0">
                  <a:pos x="119" y="309"/>
                </a:cxn>
                <a:cxn ang="0">
                  <a:pos x="126" y="294"/>
                </a:cxn>
                <a:cxn ang="0">
                  <a:pos x="118" y="202"/>
                </a:cxn>
                <a:cxn ang="0">
                  <a:pos x="125" y="215"/>
                </a:cxn>
                <a:cxn ang="0">
                  <a:pos x="132" y="203"/>
                </a:cxn>
                <a:cxn ang="0">
                  <a:pos x="124" y="178"/>
                </a:cxn>
                <a:cxn ang="0">
                  <a:pos x="128" y="133"/>
                </a:cxn>
                <a:cxn ang="0">
                  <a:pos x="108" y="76"/>
                </a:cxn>
                <a:cxn ang="0">
                  <a:pos x="94" y="66"/>
                </a:cxn>
                <a:cxn ang="0">
                  <a:pos x="100" y="64"/>
                </a:cxn>
                <a:cxn ang="0">
                  <a:pos x="103" y="53"/>
                </a:cxn>
                <a:cxn ang="0">
                  <a:pos x="97" y="46"/>
                </a:cxn>
                <a:cxn ang="0">
                  <a:pos x="94" y="27"/>
                </a:cxn>
                <a:cxn ang="0">
                  <a:pos x="97" y="17"/>
                </a:cxn>
                <a:cxn ang="0">
                  <a:pos x="89" y="7"/>
                </a:cxn>
                <a:cxn ang="0">
                  <a:pos x="79" y="0"/>
                </a:cxn>
                <a:cxn ang="0">
                  <a:pos x="55" y="4"/>
                </a:cxn>
                <a:cxn ang="0">
                  <a:pos x="42" y="22"/>
                </a:cxn>
                <a:cxn ang="0">
                  <a:pos x="32" y="47"/>
                </a:cxn>
                <a:cxn ang="0">
                  <a:pos x="23" y="59"/>
                </a:cxn>
                <a:cxn ang="0">
                  <a:pos x="31" y="66"/>
                </a:cxn>
                <a:cxn ang="0">
                  <a:pos x="28" y="76"/>
                </a:cxn>
                <a:cxn ang="0">
                  <a:pos x="5" y="122"/>
                </a:cxn>
                <a:cxn ang="0">
                  <a:pos x="0" y="152"/>
                </a:cxn>
                <a:cxn ang="0">
                  <a:pos x="13" y="191"/>
                </a:cxn>
                <a:cxn ang="0">
                  <a:pos x="14" y="256"/>
                </a:cxn>
                <a:cxn ang="0">
                  <a:pos x="13" y="303"/>
                </a:cxn>
                <a:cxn ang="0">
                  <a:pos x="28" y="312"/>
                </a:cxn>
                <a:cxn ang="0">
                  <a:pos x="34" y="319"/>
                </a:cxn>
                <a:cxn ang="0">
                  <a:pos x="40" y="337"/>
                </a:cxn>
                <a:cxn ang="0">
                  <a:pos x="38" y="344"/>
                </a:cxn>
                <a:cxn ang="0">
                  <a:pos x="37" y="367"/>
                </a:cxn>
                <a:cxn ang="0">
                  <a:pos x="46" y="400"/>
                </a:cxn>
                <a:cxn ang="0">
                  <a:pos x="43" y="442"/>
                </a:cxn>
                <a:cxn ang="0">
                  <a:pos x="55" y="448"/>
                </a:cxn>
                <a:cxn ang="0">
                  <a:pos x="64" y="435"/>
                </a:cxn>
                <a:cxn ang="0">
                  <a:pos x="59" y="397"/>
                </a:cxn>
                <a:cxn ang="0">
                  <a:pos x="84" y="326"/>
                </a:cxn>
                <a:cxn ang="0">
                  <a:pos x="86" y="349"/>
                </a:cxn>
                <a:cxn ang="0">
                  <a:pos x="92" y="384"/>
                </a:cxn>
                <a:cxn ang="0">
                  <a:pos x="94" y="427"/>
                </a:cxn>
                <a:cxn ang="0">
                  <a:pos x="107" y="428"/>
                </a:cxn>
                <a:cxn ang="0">
                  <a:pos x="124" y="436"/>
                </a:cxn>
                <a:cxn ang="0">
                  <a:pos x="141" y="438"/>
                </a:cxn>
                <a:cxn ang="0">
                  <a:pos x="80" y="211"/>
                </a:cxn>
              </a:cxnLst>
              <a:rect l="0" t="0" r="r" b="b"/>
              <a:pathLst>
                <a:path w="147" h="449">
                  <a:moveTo>
                    <a:pt x="80" y="211"/>
                  </a:moveTo>
                  <a:lnTo>
                    <a:pt x="81" y="211"/>
                  </a:lnTo>
                  <a:lnTo>
                    <a:pt x="81" y="211"/>
                  </a:lnTo>
                  <a:lnTo>
                    <a:pt x="80" y="211"/>
                  </a:lnTo>
                  <a:lnTo>
                    <a:pt x="80" y="211"/>
                  </a:lnTo>
                  <a:lnTo>
                    <a:pt x="80" y="211"/>
                  </a:lnTo>
                  <a:lnTo>
                    <a:pt x="80" y="211"/>
                  </a:lnTo>
                  <a:lnTo>
                    <a:pt x="80" y="211"/>
                  </a:lnTo>
                  <a:lnTo>
                    <a:pt x="80" y="211"/>
                  </a:lnTo>
                  <a:lnTo>
                    <a:pt x="80" y="211"/>
                  </a:lnTo>
                  <a:lnTo>
                    <a:pt x="81" y="211"/>
                  </a:lnTo>
                  <a:lnTo>
                    <a:pt x="82" y="210"/>
                  </a:lnTo>
                  <a:lnTo>
                    <a:pt x="82" y="210"/>
                  </a:lnTo>
                  <a:lnTo>
                    <a:pt x="82" y="210"/>
                  </a:lnTo>
                  <a:lnTo>
                    <a:pt x="82" y="210"/>
                  </a:lnTo>
                  <a:lnTo>
                    <a:pt x="81" y="211"/>
                  </a:lnTo>
                  <a:lnTo>
                    <a:pt x="81" y="211"/>
                  </a:lnTo>
                  <a:lnTo>
                    <a:pt x="81" y="211"/>
                  </a:lnTo>
                  <a:lnTo>
                    <a:pt x="81" y="211"/>
                  </a:lnTo>
                  <a:lnTo>
                    <a:pt x="81" y="211"/>
                  </a:lnTo>
                  <a:lnTo>
                    <a:pt x="80" y="211"/>
                  </a:lnTo>
                  <a:lnTo>
                    <a:pt x="145" y="428"/>
                  </a:lnTo>
                  <a:lnTo>
                    <a:pt x="143" y="427"/>
                  </a:lnTo>
                  <a:lnTo>
                    <a:pt x="140" y="425"/>
                  </a:lnTo>
                  <a:lnTo>
                    <a:pt x="134" y="422"/>
                  </a:lnTo>
                  <a:lnTo>
                    <a:pt x="128" y="418"/>
                  </a:lnTo>
                  <a:lnTo>
                    <a:pt x="122" y="412"/>
                  </a:lnTo>
                  <a:lnTo>
                    <a:pt x="116" y="406"/>
                  </a:lnTo>
                  <a:lnTo>
                    <a:pt x="113" y="400"/>
                  </a:lnTo>
                  <a:lnTo>
                    <a:pt x="111" y="394"/>
                  </a:lnTo>
                  <a:lnTo>
                    <a:pt x="111" y="385"/>
                  </a:lnTo>
                  <a:lnTo>
                    <a:pt x="113" y="374"/>
                  </a:lnTo>
                  <a:lnTo>
                    <a:pt x="113" y="360"/>
                  </a:lnTo>
                  <a:lnTo>
                    <a:pt x="115" y="346"/>
                  </a:lnTo>
                  <a:lnTo>
                    <a:pt x="116" y="332"/>
                  </a:lnTo>
                  <a:lnTo>
                    <a:pt x="117" y="321"/>
                  </a:lnTo>
                  <a:lnTo>
                    <a:pt x="118" y="312"/>
                  </a:lnTo>
                  <a:lnTo>
                    <a:pt x="118" y="309"/>
                  </a:lnTo>
                  <a:lnTo>
                    <a:pt x="118" y="309"/>
                  </a:lnTo>
                  <a:lnTo>
                    <a:pt x="119" y="309"/>
                  </a:lnTo>
                  <a:lnTo>
                    <a:pt x="121" y="308"/>
                  </a:lnTo>
                  <a:lnTo>
                    <a:pt x="122" y="306"/>
                  </a:lnTo>
                  <a:lnTo>
                    <a:pt x="124" y="304"/>
                  </a:lnTo>
                  <a:lnTo>
                    <a:pt x="125" y="300"/>
                  </a:lnTo>
                  <a:lnTo>
                    <a:pt x="126" y="294"/>
                  </a:lnTo>
                  <a:lnTo>
                    <a:pt x="127" y="287"/>
                  </a:lnTo>
                  <a:lnTo>
                    <a:pt x="117" y="200"/>
                  </a:lnTo>
                  <a:lnTo>
                    <a:pt x="118" y="199"/>
                  </a:lnTo>
                  <a:lnTo>
                    <a:pt x="118" y="200"/>
                  </a:lnTo>
                  <a:lnTo>
                    <a:pt x="118" y="202"/>
                  </a:lnTo>
                  <a:lnTo>
                    <a:pt x="119" y="206"/>
                  </a:lnTo>
                  <a:lnTo>
                    <a:pt x="121" y="209"/>
                  </a:lnTo>
                  <a:lnTo>
                    <a:pt x="123" y="212"/>
                  </a:lnTo>
                  <a:lnTo>
                    <a:pt x="124" y="215"/>
                  </a:lnTo>
                  <a:lnTo>
                    <a:pt x="125" y="215"/>
                  </a:lnTo>
                  <a:lnTo>
                    <a:pt x="127" y="215"/>
                  </a:lnTo>
                  <a:lnTo>
                    <a:pt x="129" y="212"/>
                  </a:lnTo>
                  <a:lnTo>
                    <a:pt x="129" y="210"/>
                  </a:lnTo>
                  <a:lnTo>
                    <a:pt x="131" y="207"/>
                  </a:lnTo>
                  <a:lnTo>
                    <a:pt x="132" y="203"/>
                  </a:lnTo>
                  <a:lnTo>
                    <a:pt x="132" y="200"/>
                  </a:lnTo>
                  <a:lnTo>
                    <a:pt x="131" y="196"/>
                  </a:lnTo>
                  <a:lnTo>
                    <a:pt x="129" y="191"/>
                  </a:lnTo>
                  <a:lnTo>
                    <a:pt x="127" y="186"/>
                  </a:lnTo>
                  <a:lnTo>
                    <a:pt x="124" y="178"/>
                  </a:lnTo>
                  <a:lnTo>
                    <a:pt x="123" y="171"/>
                  </a:lnTo>
                  <a:lnTo>
                    <a:pt x="124" y="165"/>
                  </a:lnTo>
                  <a:lnTo>
                    <a:pt x="126" y="157"/>
                  </a:lnTo>
                  <a:lnTo>
                    <a:pt x="128" y="147"/>
                  </a:lnTo>
                  <a:lnTo>
                    <a:pt x="128" y="133"/>
                  </a:lnTo>
                  <a:lnTo>
                    <a:pt x="124" y="114"/>
                  </a:lnTo>
                  <a:lnTo>
                    <a:pt x="117" y="88"/>
                  </a:lnTo>
                  <a:lnTo>
                    <a:pt x="115" y="84"/>
                  </a:lnTo>
                  <a:lnTo>
                    <a:pt x="112" y="80"/>
                  </a:lnTo>
                  <a:lnTo>
                    <a:pt x="108" y="76"/>
                  </a:lnTo>
                  <a:lnTo>
                    <a:pt x="104" y="72"/>
                  </a:lnTo>
                  <a:lnTo>
                    <a:pt x="100" y="70"/>
                  </a:lnTo>
                  <a:lnTo>
                    <a:pt x="97" y="68"/>
                  </a:lnTo>
                  <a:lnTo>
                    <a:pt x="95" y="67"/>
                  </a:lnTo>
                  <a:lnTo>
                    <a:pt x="94" y="66"/>
                  </a:lnTo>
                  <a:lnTo>
                    <a:pt x="94" y="66"/>
                  </a:lnTo>
                  <a:lnTo>
                    <a:pt x="95" y="66"/>
                  </a:lnTo>
                  <a:lnTo>
                    <a:pt x="97" y="66"/>
                  </a:lnTo>
                  <a:lnTo>
                    <a:pt x="98" y="65"/>
                  </a:lnTo>
                  <a:lnTo>
                    <a:pt x="100" y="64"/>
                  </a:lnTo>
                  <a:lnTo>
                    <a:pt x="102" y="63"/>
                  </a:lnTo>
                  <a:lnTo>
                    <a:pt x="102" y="61"/>
                  </a:lnTo>
                  <a:lnTo>
                    <a:pt x="103" y="58"/>
                  </a:lnTo>
                  <a:lnTo>
                    <a:pt x="104" y="55"/>
                  </a:lnTo>
                  <a:lnTo>
                    <a:pt x="103" y="53"/>
                  </a:lnTo>
                  <a:lnTo>
                    <a:pt x="102" y="52"/>
                  </a:lnTo>
                  <a:lnTo>
                    <a:pt x="102" y="50"/>
                  </a:lnTo>
                  <a:lnTo>
                    <a:pt x="100" y="50"/>
                  </a:lnTo>
                  <a:lnTo>
                    <a:pt x="98" y="48"/>
                  </a:lnTo>
                  <a:lnTo>
                    <a:pt x="97" y="46"/>
                  </a:lnTo>
                  <a:lnTo>
                    <a:pt x="95" y="43"/>
                  </a:lnTo>
                  <a:lnTo>
                    <a:pt x="93" y="40"/>
                  </a:lnTo>
                  <a:lnTo>
                    <a:pt x="93" y="36"/>
                  </a:lnTo>
                  <a:lnTo>
                    <a:pt x="93" y="32"/>
                  </a:lnTo>
                  <a:lnTo>
                    <a:pt x="94" y="27"/>
                  </a:lnTo>
                  <a:lnTo>
                    <a:pt x="95" y="24"/>
                  </a:lnTo>
                  <a:lnTo>
                    <a:pt x="97" y="21"/>
                  </a:lnTo>
                  <a:lnTo>
                    <a:pt x="97" y="18"/>
                  </a:lnTo>
                  <a:lnTo>
                    <a:pt x="97" y="17"/>
                  </a:lnTo>
                  <a:lnTo>
                    <a:pt x="97" y="17"/>
                  </a:lnTo>
                  <a:lnTo>
                    <a:pt x="96" y="16"/>
                  </a:lnTo>
                  <a:lnTo>
                    <a:pt x="94" y="14"/>
                  </a:lnTo>
                  <a:lnTo>
                    <a:pt x="92" y="12"/>
                  </a:lnTo>
                  <a:lnTo>
                    <a:pt x="91" y="9"/>
                  </a:lnTo>
                  <a:lnTo>
                    <a:pt x="89" y="7"/>
                  </a:lnTo>
                  <a:lnTo>
                    <a:pt x="88" y="4"/>
                  </a:lnTo>
                  <a:lnTo>
                    <a:pt x="87" y="2"/>
                  </a:lnTo>
                  <a:lnTo>
                    <a:pt x="86" y="0"/>
                  </a:lnTo>
                  <a:lnTo>
                    <a:pt x="83" y="0"/>
                  </a:lnTo>
                  <a:lnTo>
                    <a:pt x="79" y="0"/>
                  </a:lnTo>
                  <a:lnTo>
                    <a:pt x="74" y="0"/>
                  </a:lnTo>
                  <a:lnTo>
                    <a:pt x="69" y="0"/>
                  </a:lnTo>
                  <a:lnTo>
                    <a:pt x="64" y="1"/>
                  </a:lnTo>
                  <a:lnTo>
                    <a:pt x="59" y="2"/>
                  </a:lnTo>
                  <a:lnTo>
                    <a:pt x="55" y="4"/>
                  </a:lnTo>
                  <a:lnTo>
                    <a:pt x="53" y="5"/>
                  </a:lnTo>
                  <a:lnTo>
                    <a:pt x="49" y="8"/>
                  </a:lnTo>
                  <a:lnTo>
                    <a:pt x="47" y="12"/>
                  </a:lnTo>
                  <a:lnTo>
                    <a:pt x="44" y="17"/>
                  </a:lnTo>
                  <a:lnTo>
                    <a:pt x="42" y="22"/>
                  </a:lnTo>
                  <a:lnTo>
                    <a:pt x="39" y="28"/>
                  </a:lnTo>
                  <a:lnTo>
                    <a:pt x="37" y="33"/>
                  </a:lnTo>
                  <a:lnTo>
                    <a:pt x="36" y="39"/>
                  </a:lnTo>
                  <a:lnTo>
                    <a:pt x="34" y="43"/>
                  </a:lnTo>
                  <a:lnTo>
                    <a:pt x="32" y="47"/>
                  </a:lnTo>
                  <a:lnTo>
                    <a:pt x="30" y="51"/>
                  </a:lnTo>
                  <a:lnTo>
                    <a:pt x="28" y="54"/>
                  </a:lnTo>
                  <a:lnTo>
                    <a:pt x="26" y="56"/>
                  </a:lnTo>
                  <a:lnTo>
                    <a:pt x="24" y="58"/>
                  </a:lnTo>
                  <a:lnTo>
                    <a:pt x="23" y="59"/>
                  </a:lnTo>
                  <a:lnTo>
                    <a:pt x="23" y="59"/>
                  </a:lnTo>
                  <a:lnTo>
                    <a:pt x="28" y="63"/>
                  </a:lnTo>
                  <a:lnTo>
                    <a:pt x="28" y="64"/>
                  </a:lnTo>
                  <a:lnTo>
                    <a:pt x="30" y="65"/>
                  </a:lnTo>
                  <a:lnTo>
                    <a:pt x="31" y="66"/>
                  </a:lnTo>
                  <a:lnTo>
                    <a:pt x="32" y="67"/>
                  </a:lnTo>
                  <a:lnTo>
                    <a:pt x="33" y="69"/>
                  </a:lnTo>
                  <a:lnTo>
                    <a:pt x="32" y="71"/>
                  </a:lnTo>
                  <a:lnTo>
                    <a:pt x="31" y="73"/>
                  </a:lnTo>
                  <a:lnTo>
                    <a:pt x="28" y="76"/>
                  </a:lnTo>
                  <a:lnTo>
                    <a:pt x="23" y="80"/>
                  </a:lnTo>
                  <a:lnTo>
                    <a:pt x="19" y="88"/>
                  </a:lnTo>
                  <a:lnTo>
                    <a:pt x="14" y="98"/>
                  </a:lnTo>
                  <a:lnTo>
                    <a:pt x="10" y="110"/>
                  </a:lnTo>
                  <a:lnTo>
                    <a:pt x="5" y="122"/>
                  </a:lnTo>
                  <a:lnTo>
                    <a:pt x="2" y="131"/>
                  </a:lnTo>
                  <a:lnTo>
                    <a:pt x="0" y="139"/>
                  </a:lnTo>
                  <a:lnTo>
                    <a:pt x="0" y="143"/>
                  </a:lnTo>
                  <a:lnTo>
                    <a:pt x="0" y="146"/>
                  </a:lnTo>
                  <a:lnTo>
                    <a:pt x="0" y="152"/>
                  </a:lnTo>
                  <a:lnTo>
                    <a:pt x="2" y="160"/>
                  </a:lnTo>
                  <a:lnTo>
                    <a:pt x="4" y="169"/>
                  </a:lnTo>
                  <a:lnTo>
                    <a:pt x="6" y="177"/>
                  </a:lnTo>
                  <a:lnTo>
                    <a:pt x="10" y="185"/>
                  </a:lnTo>
                  <a:lnTo>
                    <a:pt x="13" y="191"/>
                  </a:lnTo>
                  <a:lnTo>
                    <a:pt x="18" y="193"/>
                  </a:lnTo>
                  <a:lnTo>
                    <a:pt x="17" y="204"/>
                  </a:lnTo>
                  <a:lnTo>
                    <a:pt x="16" y="219"/>
                  </a:lnTo>
                  <a:lnTo>
                    <a:pt x="15" y="236"/>
                  </a:lnTo>
                  <a:lnTo>
                    <a:pt x="14" y="256"/>
                  </a:lnTo>
                  <a:lnTo>
                    <a:pt x="13" y="274"/>
                  </a:lnTo>
                  <a:lnTo>
                    <a:pt x="12" y="288"/>
                  </a:lnTo>
                  <a:lnTo>
                    <a:pt x="12" y="299"/>
                  </a:lnTo>
                  <a:lnTo>
                    <a:pt x="12" y="302"/>
                  </a:lnTo>
                  <a:lnTo>
                    <a:pt x="13" y="303"/>
                  </a:lnTo>
                  <a:lnTo>
                    <a:pt x="15" y="304"/>
                  </a:lnTo>
                  <a:lnTo>
                    <a:pt x="18" y="307"/>
                  </a:lnTo>
                  <a:lnTo>
                    <a:pt x="21" y="308"/>
                  </a:lnTo>
                  <a:lnTo>
                    <a:pt x="26" y="311"/>
                  </a:lnTo>
                  <a:lnTo>
                    <a:pt x="28" y="312"/>
                  </a:lnTo>
                  <a:lnTo>
                    <a:pt x="31" y="312"/>
                  </a:lnTo>
                  <a:lnTo>
                    <a:pt x="32" y="309"/>
                  </a:lnTo>
                  <a:lnTo>
                    <a:pt x="32" y="312"/>
                  </a:lnTo>
                  <a:lnTo>
                    <a:pt x="33" y="315"/>
                  </a:lnTo>
                  <a:lnTo>
                    <a:pt x="34" y="319"/>
                  </a:lnTo>
                  <a:lnTo>
                    <a:pt x="36" y="324"/>
                  </a:lnTo>
                  <a:lnTo>
                    <a:pt x="37" y="329"/>
                  </a:lnTo>
                  <a:lnTo>
                    <a:pt x="39" y="333"/>
                  </a:lnTo>
                  <a:lnTo>
                    <a:pt x="40" y="336"/>
                  </a:lnTo>
                  <a:lnTo>
                    <a:pt x="40" y="337"/>
                  </a:lnTo>
                  <a:lnTo>
                    <a:pt x="40" y="337"/>
                  </a:lnTo>
                  <a:lnTo>
                    <a:pt x="40" y="338"/>
                  </a:lnTo>
                  <a:lnTo>
                    <a:pt x="39" y="339"/>
                  </a:lnTo>
                  <a:lnTo>
                    <a:pt x="39" y="342"/>
                  </a:lnTo>
                  <a:lnTo>
                    <a:pt x="38" y="344"/>
                  </a:lnTo>
                  <a:lnTo>
                    <a:pt x="37" y="346"/>
                  </a:lnTo>
                  <a:lnTo>
                    <a:pt x="37" y="350"/>
                  </a:lnTo>
                  <a:lnTo>
                    <a:pt x="37" y="355"/>
                  </a:lnTo>
                  <a:lnTo>
                    <a:pt x="37" y="360"/>
                  </a:lnTo>
                  <a:lnTo>
                    <a:pt x="37" y="367"/>
                  </a:lnTo>
                  <a:lnTo>
                    <a:pt x="39" y="375"/>
                  </a:lnTo>
                  <a:lnTo>
                    <a:pt x="41" y="382"/>
                  </a:lnTo>
                  <a:lnTo>
                    <a:pt x="43" y="389"/>
                  </a:lnTo>
                  <a:lnTo>
                    <a:pt x="45" y="396"/>
                  </a:lnTo>
                  <a:lnTo>
                    <a:pt x="46" y="400"/>
                  </a:lnTo>
                  <a:lnTo>
                    <a:pt x="47" y="401"/>
                  </a:lnTo>
                  <a:lnTo>
                    <a:pt x="39" y="416"/>
                  </a:lnTo>
                  <a:lnTo>
                    <a:pt x="42" y="440"/>
                  </a:lnTo>
                  <a:lnTo>
                    <a:pt x="42" y="440"/>
                  </a:lnTo>
                  <a:lnTo>
                    <a:pt x="43" y="442"/>
                  </a:lnTo>
                  <a:lnTo>
                    <a:pt x="45" y="443"/>
                  </a:lnTo>
                  <a:lnTo>
                    <a:pt x="48" y="445"/>
                  </a:lnTo>
                  <a:lnTo>
                    <a:pt x="50" y="446"/>
                  </a:lnTo>
                  <a:lnTo>
                    <a:pt x="53" y="448"/>
                  </a:lnTo>
                  <a:lnTo>
                    <a:pt x="55" y="448"/>
                  </a:lnTo>
                  <a:lnTo>
                    <a:pt x="58" y="446"/>
                  </a:lnTo>
                  <a:lnTo>
                    <a:pt x="59" y="444"/>
                  </a:lnTo>
                  <a:lnTo>
                    <a:pt x="61" y="441"/>
                  </a:lnTo>
                  <a:lnTo>
                    <a:pt x="63" y="439"/>
                  </a:lnTo>
                  <a:lnTo>
                    <a:pt x="64" y="435"/>
                  </a:lnTo>
                  <a:lnTo>
                    <a:pt x="64" y="433"/>
                  </a:lnTo>
                  <a:lnTo>
                    <a:pt x="64" y="431"/>
                  </a:lnTo>
                  <a:lnTo>
                    <a:pt x="65" y="429"/>
                  </a:lnTo>
                  <a:lnTo>
                    <a:pt x="65" y="428"/>
                  </a:lnTo>
                  <a:lnTo>
                    <a:pt x="59" y="397"/>
                  </a:lnTo>
                  <a:lnTo>
                    <a:pt x="69" y="336"/>
                  </a:lnTo>
                  <a:lnTo>
                    <a:pt x="71" y="324"/>
                  </a:lnTo>
                  <a:lnTo>
                    <a:pt x="84" y="324"/>
                  </a:lnTo>
                  <a:lnTo>
                    <a:pt x="84" y="325"/>
                  </a:lnTo>
                  <a:lnTo>
                    <a:pt x="84" y="326"/>
                  </a:lnTo>
                  <a:lnTo>
                    <a:pt x="84" y="329"/>
                  </a:lnTo>
                  <a:lnTo>
                    <a:pt x="84" y="333"/>
                  </a:lnTo>
                  <a:lnTo>
                    <a:pt x="84" y="338"/>
                  </a:lnTo>
                  <a:lnTo>
                    <a:pt x="85" y="343"/>
                  </a:lnTo>
                  <a:lnTo>
                    <a:pt x="86" y="349"/>
                  </a:lnTo>
                  <a:lnTo>
                    <a:pt x="86" y="355"/>
                  </a:lnTo>
                  <a:lnTo>
                    <a:pt x="87" y="362"/>
                  </a:lnTo>
                  <a:lnTo>
                    <a:pt x="89" y="369"/>
                  </a:lnTo>
                  <a:lnTo>
                    <a:pt x="91" y="377"/>
                  </a:lnTo>
                  <a:lnTo>
                    <a:pt x="92" y="384"/>
                  </a:lnTo>
                  <a:lnTo>
                    <a:pt x="94" y="390"/>
                  </a:lnTo>
                  <a:lnTo>
                    <a:pt x="95" y="395"/>
                  </a:lnTo>
                  <a:lnTo>
                    <a:pt x="96" y="398"/>
                  </a:lnTo>
                  <a:lnTo>
                    <a:pt x="96" y="400"/>
                  </a:lnTo>
                  <a:lnTo>
                    <a:pt x="94" y="427"/>
                  </a:lnTo>
                  <a:lnTo>
                    <a:pt x="102" y="430"/>
                  </a:lnTo>
                  <a:lnTo>
                    <a:pt x="102" y="426"/>
                  </a:lnTo>
                  <a:lnTo>
                    <a:pt x="102" y="426"/>
                  </a:lnTo>
                  <a:lnTo>
                    <a:pt x="104" y="426"/>
                  </a:lnTo>
                  <a:lnTo>
                    <a:pt x="107" y="428"/>
                  </a:lnTo>
                  <a:lnTo>
                    <a:pt x="109" y="430"/>
                  </a:lnTo>
                  <a:lnTo>
                    <a:pt x="113" y="431"/>
                  </a:lnTo>
                  <a:lnTo>
                    <a:pt x="116" y="433"/>
                  </a:lnTo>
                  <a:lnTo>
                    <a:pt x="119" y="435"/>
                  </a:lnTo>
                  <a:lnTo>
                    <a:pt x="124" y="436"/>
                  </a:lnTo>
                  <a:lnTo>
                    <a:pt x="127" y="438"/>
                  </a:lnTo>
                  <a:lnTo>
                    <a:pt x="131" y="439"/>
                  </a:lnTo>
                  <a:lnTo>
                    <a:pt x="135" y="439"/>
                  </a:lnTo>
                  <a:lnTo>
                    <a:pt x="138" y="439"/>
                  </a:lnTo>
                  <a:lnTo>
                    <a:pt x="141" y="438"/>
                  </a:lnTo>
                  <a:lnTo>
                    <a:pt x="144" y="437"/>
                  </a:lnTo>
                  <a:lnTo>
                    <a:pt x="146" y="437"/>
                  </a:lnTo>
                  <a:lnTo>
                    <a:pt x="146" y="436"/>
                  </a:lnTo>
                  <a:lnTo>
                    <a:pt x="145" y="428"/>
                  </a:lnTo>
                  <a:lnTo>
                    <a:pt x="80" y="211"/>
                  </a:lnTo>
                </a:path>
              </a:pathLst>
            </a:custGeom>
            <a:solidFill>
              <a:srgbClr val="0099FF"/>
            </a:solidFill>
            <a:ln w="9525" cap="rnd">
              <a:noFill/>
              <a:round/>
              <a:headEnd/>
              <a:tailEnd/>
            </a:ln>
            <a:effectLst/>
          </p:spPr>
          <p:txBody>
            <a:bodyPr/>
            <a:lstStyle/>
            <a:p>
              <a:endParaRPr lang="fr-FR" b="1"/>
            </a:p>
          </p:txBody>
        </p:sp>
        <p:sp>
          <p:nvSpPr>
            <p:cNvPr id="19" name="Freeform 18"/>
            <p:cNvSpPr>
              <a:spLocks/>
            </p:cNvSpPr>
            <p:nvPr/>
          </p:nvSpPr>
          <p:spPr bwMode="auto">
            <a:xfrm>
              <a:off x="1341438" y="3127375"/>
              <a:ext cx="242887" cy="760413"/>
            </a:xfrm>
            <a:custGeom>
              <a:avLst/>
              <a:gdLst/>
              <a:ahLst/>
              <a:cxnLst>
                <a:cxn ang="0">
                  <a:pos x="28" y="269"/>
                </a:cxn>
                <a:cxn ang="0">
                  <a:pos x="13" y="197"/>
                </a:cxn>
                <a:cxn ang="0">
                  <a:pos x="0" y="161"/>
                </a:cxn>
                <a:cxn ang="0">
                  <a:pos x="4" y="147"/>
                </a:cxn>
                <a:cxn ang="0">
                  <a:pos x="10" y="126"/>
                </a:cxn>
                <a:cxn ang="0">
                  <a:pos x="17" y="107"/>
                </a:cxn>
                <a:cxn ang="0">
                  <a:pos x="27" y="95"/>
                </a:cxn>
                <a:cxn ang="0">
                  <a:pos x="40" y="84"/>
                </a:cxn>
                <a:cxn ang="0">
                  <a:pos x="54" y="74"/>
                </a:cxn>
                <a:cxn ang="0">
                  <a:pos x="65" y="69"/>
                </a:cxn>
                <a:cxn ang="0">
                  <a:pos x="65" y="56"/>
                </a:cxn>
                <a:cxn ang="0">
                  <a:pos x="57" y="42"/>
                </a:cxn>
                <a:cxn ang="0">
                  <a:pos x="56" y="36"/>
                </a:cxn>
                <a:cxn ang="0">
                  <a:pos x="55" y="27"/>
                </a:cxn>
                <a:cxn ang="0">
                  <a:pos x="58" y="18"/>
                </a:cxn>
                <a:cxn ang="0">
                  <a:pos x="63" y="10"/>
                </a:cxn>
                <a:cxn ang="0">
                  <a:pos x="65" y="4"/>
                </a:cxn>
                <a:cxn ang="0">
                  <a:pos x="69" y="1"/>
                </a:cxn>
                <a:cxn ang="0">
                  <a:pos x="76" y="0"/>
                </a:cxn>
                <a:cxn ang="0">
                  <a:pos x="92" y="0"/>
                </a:cxn>
                <a:cxn ang="0">
                  <a:pos x="99" y="0"/>
                </a:cxn>
                <a:cxn ang="0">
                  <a:pos x="102" y="3"/>
                </a:cxn>
                <a:cxn ang="0">
                  <a:pos x="105" y="7"/>
                </a:cxn>
                <a:cxn ang="0">
                  <a:pos x="111" y="13"/>
                </a:cxn>
                <a:cxn ang="0">
                  <a:pos x="113" y="22"/>
                </a:cxn>
                <a:cxn ang="0">
                  <a:pos x="112" y="31"/>
                </a:cxn>
                <a:cxn ang="0">
                  <a:pos x="110" y="38"/>
                </a:cxn>
                <a:cxn ang="0">
                  <a:pos x="100" y="60"/>
                </a:cxn>
                <a:cxn ang="0">
                  <a:pos x="101" y="69"/>
                </a:cxn>
                <a:cxn ang="0">
                  <a:pos x="112" y="76"/>
                </a:cxn>
                <a:cxn ang="0">
                  <a:pos x="127" y="86"/>
                </a:cxn>
                <a:cxn ang="0">
                  <a:pos x="138" y="95"/>
                </a:cxn>
                <a:cxn ang="0">
                  <a:pos x="141" y="102"/>
                </a:cxn>
                <a:cxn ang="0">
                  <a:pos x="143" y="124"/>
                </a:cxn>
                <a:cxn ang="0">
                  <a:pos x="146" y="152"/>
                </a:cxn>
                <a:cxn ang="0">
                  <a:pos x="149" y="176"/>
                </a:cxn>
                <a:cxn ang="0">
                  <a:pos x="150" y="186"/>
                </a:cxn>
                <a:cxn ang="0">
                  <a:pos x="151" y="206"/>
                </a:cxn>
                <a:cxn ang="0">
                  <a:pos x="152" y="232"/>
                </a:cxn>
                <a:cxn ang="0">
                  <a:pos x="151" y="255"/>
                </a:cxn>
                <a:cxn ang="0">
                  <a:pos x="147" y="266"/>
                </a:cxn>
                <a:cxn ang="0">
                  <a:pos x="143" y="269"/>
                </a:cxn>
                <a:cxn ang="0">
                  <a:pos x="137" y="270"/>
                </a:cxn>
                <a:cxn ang="0">
                  <a:pos x="134" y="269"/>
                </a:cxn>
                <a:cxn ang="0">
                  <a:pos x="135" y="263"/>
                </a:cxn>
                <a:cxn ang="0">
                  <a:pos x="129" y="264"/>
                </a:cxn>
                <a:cxn ang="0">
                  <a:pos x="130" y="348"/>
                </a:cxn>
                <a:cxn ang="0">
                  <a:pos x="134" y="441"/>
                </a:cxn>
                <a:cxn ang="0">
                  <a:pos x="112" y="451"/>
                </a:cxn>
                <a:cxn ang="0">
                  <a:pos x="81" y="453"/>
                </a:cxn>
                <a:cxn ang="0">
                  <a:pos x="77" y="460"/>
                </a:cxn>
                <a:cxn ang="0">
                  <a:pos x="70" y="469"/>
                </a:cxn>
                <a:cxn ang="0">
                  <a:pos x="64" y="476"/>
                </a:cxn>
                <a:cxn ang="0">
                  <a:pos x="58" y="478"/>
                </a:cxn>
                <a:cxn ang="0">
                  <a:pos x="51" y="477"/>
                </a:cxn>
                <a:cxn ang="0">
                  <a:pos x="46" y="476"/>
                </a:cxn>
                <a:cxn ang="0">
                  <a:pos x="42" y="475"/>
                </a:cxn>
                <a:cxn ang="0">
                  <a:pos x="47" y="457"/>
                </a:cxn>
                <a:cxn ang="0">
                  <a:pos x="37" y="355"/>
                </a:cxn>
                <a:cxn ang="0">
                  <a:pos x="31" y="247"/>
                </a:cxn>
              </a:cxnLst>
              <a:rect l="0" t="0" r="r" b="b"/>
              <a:pathLst>
                <a:path w="153" h="479">
                  <a:moveTo>
                    <a:pt x="31" y="247"/>
                  </a:moveTo>
                  <a:lnTo>
                    <a:pt x="28" y="269"/>
                  </a:lnTo>
                  <a:lnTo>
                    <a:pt x="9" y="243"/>
                  </a:lnTo>
                  <a:lnTo>
                    <a:pt x="13" y="197"/>
                  </a:lnTo>
                  <a:lnTo>
                    <a:pt x="0" y="164"/>
                  </a:lnTo>
                  <a:lnTo>
                    <a:pt x="0" y="161"/>
                  </a:lnTo>
                  <a:lnTo>
                    <a:pt x="1" y="156"/>
                  </a:lnTo>
                  <a:lnTo>
                    <a:pt x="4" y="147"/>
                  </a:lnTo>
                  <a:lnTo>
                    <a:pt x="6" y="138"/>
                  </a:lnTo>
                  <a:lnTo>
                    <a:pt x="10" y="126"/>
                  </a:lnTo>
                  <a:lnTo>
                    <a:pt x="13" y="117"/>
                  </a:lnTo>
                  <a:lnTo>
                    <a:pt x="17" y="107"/>
                  </a:lnTo>
                  <a:lnTo>
                    <a:pt x="21" y="100"/>
                  </a:lnTo>
                  <a:lnTo>
                    <a:pt x="27" y="95"/>
                  </a:lnTo>
                  <a:lnTo>
                    <a:pt x="32" y="90"/>
                  </a:lnTo>
                  <a:lnTo>
                    <a:pt x="40" y="84"/>
                  </a:lnTo>
                  <a:lnTo>
                    <a:pt x="48" y="79"/>
                  </a:lnTo>
                  <a:lnTo>
                    <a:pt x="54" y="74"/>
                  </a:lnTo>
                  <a:lnTo>
                    <a:pt x="60" y="71"/>
                  </a:lnTo>
                  <a:lnTo>
                    <a:pt x="65" y="69"/>
                  </a:lnTo>
                  <a:lnTo>
                    <a:pt x="65" y="68"/>
                  </a:lnTo>
                  <a:lnTo>
                    <a:pt x="65" y="56"/>
                  </a:lnTo>
                  <a:lnTo>
                    <a:pt x="57" y="42"/>
                  </a:lnTo>
                  <a:lnTo>
                    <a:pt x="57" y="42"/>
                  </a:lnTo>
                  <a:lnTo>
                    <a:pt x="56" y="39"/>
                  </a:lnTo>
                  <a:lnTo>
                    <a:pt x="56" y="36"/>
                  </a:lnTo>
                  <a:lnTo>
                    <a:pt x="55" y="32"/>
                  </a:lnTo>
                  <a:lnTo>
                    <a:pt x="55" y="27"/>
                  </a:lnTo>
                  <a:lnTo>
                    <a:pt x="56" y="22"/>
                  </a:lnTo>
                  <a:lnTo>
                    <a:pt x="58" y="18"/>
                  </a:lnTo>
                  <a:lnTo>
                    <a:pt x="60" y="13"/>
                  </a:lnTo>
                  <a:lnTo>
                    <a:pt x="63" y="10"/>
                  </a:lnTo>
                  <a:lnTo>
                    <a:pt x="65" y="8"/>
                  </a:lnTo>
                  <a:lnTo>
                    <a:pt x="65" y="4"/>
                  </a:lnTo>
                  <a:lnTo>
                    <a:pt x="67" y="3"/>
                  </a:lnTo>
                  <a:lnTo>
                    <a:pt x="69" y="1"/>
                  </a:lnTo>
                  <a:lnTo>
                    <a:pt x="72" y="0"/>
                  </a:lnTo>
                  <a:lnTo>
                    <a:pt x="76" y="0"/>
                  </a:lnTo>
                  <a:lnTo>
                    <a:pt x="84" y="0"/>
                  </a:lnTo>
                  <a:lnTo>
                    <a:pt x="92" y="0"/>
                  </a:lnTo>
                  <a:lnTo>
                    <a:pt x="96" y="0"/>
                  </a:lnTo>
                  <a:lnTo>
                    <a:pt x="99" y="0"/>
                  </a:lnTo>
                  <a:lnTo>
                    <a:pt x="101" y="1"/>
                  </a:lnTo>
                  <a:lnTo>
                    <a:pt x="102" y="3"/>
                  </a:lnTo>
                  <a:lnTo>
                    <a:pt x="103" y="4"/>
                  </a:lnTo>
                  <a:lnTo>
                    <a:pt x="105" y="7"/>
                  </a:lnTo>
                  <a:lnTo>
                    <a:pt x="108" y="10"/>
                  </a:lnTo>
                  <a:lnTo>
                    <a:pt x="111" y="13"/>
                  </a:lnTo>
                  <a:lnTo>
                    <a:pt x="113" y="17"/>
                  </a:lnTo>
                  <a:lnTo>
                    <a:pt x="113" y="22"/>
                  </a:lnTo>
                  <a:lnTo>
                    <a:pt x="113" y="27"/>
                  </a:lnTo>
                  <a:lnTo>
                    <a:pt x="112" y="31"/>
                  </a:lnTo>
                  <a:lnTo>
                    <a:pt x="111" y="35"/>
                  </a:lnTo>
                  <a:lnTo>
                    <a:pt x="110" y="38"/>
                  </a:lnTo>
                  <a:lnTo>
                    <a:pt x="110" y="39"/>
                  </a:lnTo>
                  <a:lnTo>
                    <a:pt x="100" y="60"/>
                  </a:lnTo>
                  <a:lnTo>
                    <a:pt x="99" y="68"/>
                  </a:lnTo>
                  <a:lnTo>
                    <a:pt x="101" y="69"/>
                  </a:lnTo>
                  <a:lnTo>
                    <a:pt x="105" y="72"/>
                  </a:lnTo>
                  <a:lnTo>
                    <a:pt x="112" y="76"/>
                  </a:lnTo>
                  <a:lnTo>
                    <a:pt x="119" y="81"/>
                  </a:lnTo>
                  <a:lnTo>
                    <a:pt x="127" y="86"/>
                  </a:lnTo>
                  <a:lnTo>
                    <a:pt x="134" y="91"/>
                  </a:lnTo>
                  <a:lnTo>
                    <a:pt x="138" y="95"/>
                  </a:lnTo>
                  <a:lnTo>
                    <a:pt x="140" y="97"/>
                  </a:lnTo>
                  <a:lnTo>
                    <a:pt x="141" y="102"/>
                  </a:lnTo>
                  <a:lnTo>
                    <a:pt x="141" y="111"/>
                  </a:lnTo>
                  <a:lnTo>
                    <a:pt x="143" y="124"/>
                  </a:lnTo>
                  <a:lnTo>
                    <a:pt x="145" y="138"/>
                  </a:lnTo>
                  <a:lnTo>
                    <a:pt x="146" y="152"/>
                  </a:lnTo>
                  <a:lnTo>
                    <a:pt x="148" y="165"/>
                  </a:lnTo>
                  <a:lnTo>
                    <a:pt x="149" y="176"/>
                  </a:lnTo>
                  <a:lnTo>
                    <a:pt x="150" y="182"/>
                  </a:lnTo>
                  <a:lnTo>
                    <a:pt x="150" y="186"/>
                  </a:lnTo>
                  <a:lnTo>
                    <a:pt x="151" y="195"/>
                  </a:lnTo>
                  <a:lnTo>
                    <a:pt x="151" y="206"/>
                  </a:lnTo>
                  <a:lnTo>
                    <a:pt x="152" y="219"/>
                  </a:lnTo>
                  <a:lnTo>
                    <a:pt x="152" y="232"/>
                  </a:lnTo>
                  <a:lnTo>
                    <a:pt x="152" y="244"/>
                  </a:lnTo>
                  <a:lnTo>
                    <a:pt x="151" y="255"/>
                  </a:lnTo>
                  <a:lnTo>
                    <a:pt x="149" y="263"/>
                  </a:lnTo>
                  <a:lnTo>
                    <a:pt x="147" y="266"/>
                  </a:lnTo>
                  <a:lnTo>
                    <a:pt x="146" y="268"/>
                  </a:lnTo>
                  <a:lnTo>
                    <a:pt x="143" y="269"/>
                  </a:lnTo>
                  <a:lnTo>
                    <a:pt x="140" y="269"/>
                  </a:lnTo>
                  <a:lnTo>
                    <a:pt x="137" y="270"/>
                  </a:lnTo>
                  <a:lnTo>
                    <a:pt x="135" y="269"/>
                  </a:lnTo>
                  <a:lnTo>
                    <a:pt x="134" y="269"/>
                  </a:lnTo>
                  <a:lnTo>
                    <a:pt x="133" y="269"/>
                  </a:lnTo>
                  <a:lnTo>
                    <a:pt x="135" y="263"/>
                  </a:lnTo>
                  <a:lnTo>
                    <a:pt x="141" y="257"/>
                  </a:lnTo>
                  <a:lnTo>
                    <a:pt x="129" y="264"/>
                  </a:lnTo>
                  <a:lnTo>
                    <a:pt x="132" y="328"/>
                  </a:lnTo>
                  <a:lnTo>
                    <a:pt x="130" y="348"/>
                  </a:lnTo>
                  <a:lnTo>
                    <a:pt x="112" y="422"/>
                  </a:lnTo>
                  <a:lnTo>
                    <a:pt x="134" y="441"/>
                  </a:lnTo>
                  <a:lnTo>
                    <a:pt x="137" y="453"/>
                  </a:lnTo>
                  <a:lnTo>
                    <a:pt x="112" y="451"/>
                  </a:lnTo>
                  <a:lnTo>
                    <a:pt x="82" y="452"/>
                  </a:lnTo>
                  <a:lnTo>
                    <a:pt x="81" y="453"/>
                  </a:lnTo>
                  <a:lnTo>
                    <a:pt x="80" y="456"/>
                  </a:lnTo>
                  <a:lnTo>
                    <a:pt x="77" y="460"/>
                  </a:lnTo>
                  <a:lnTo>
                    <a:pt x="74" y="464"/>
                  </a:lnTo>
                  <a:lnTo>
                    <a:pt x="70" y="469"/>
                  </a:lnTo>
                  <a:lnTo>
                    <a:pt x="67" y="473"/>
                  </a:lnTo>
                  <a:lnTo>
                    <a:pt x="64" y="476"/>
                  </a:lnTo>
                  <a:lnTo>
                    <a:pt x="60" y="478"/>
                  </a:lnTo>
                  <a:lnTo>
                    <a:pt x="58" y="478"/>
                  </a:lnTo>
                  <a:lnTo>
                    <a:pt x="54" y="478"/>
                  </a:lnTo>
                  <a:lnTo>
                    <a:pt x="51" y="477"/>
                  </a:lnTo>
                  <a:lnTo>
                    <a:pt x="48" y="477"/>
                  </a:lnTo>
                  <a:lnTo>
                    <a:pt x="46" y="476"/>
                  </a:lnTo>
                  <a:lnTo>
                    <a:pt x="43" y="475"/>
                  </a:lnTo>
                  <a:lnTo>
                    <a:pt x="42" y="475"/>
                  </a:lnTo>
                  <a:lnTo>
                    <a:pt x="42" y="474"/>
                  </a:lnTo>
                  <a:lnTo>
                    <a:pt x="47" y="457"/>
                  </a:lnTo>
                  <a:lnTo>
                    <a:pt x="54" y="438"/>
                  </a:lnTo>
                  <a:lnTo>
                    <a:pt x="37" y="355"/>
                  </a:lnTo>
                  <a:lnTo>
                    <a:pt x="33" y="276"/>
                  </a:lnTo>
                  <a:lnTo>
                    <a:pt x="31" y="247"/>
                  </a:lnTo>
                </a:path>
              </a:pathLst>
            </a:custGeom>
            <a:solidFill>
              <a:srgbClr val="4C4C4C"/>
            </a:solidFill>
            <a:ln w="9525" cap="rnd">
              <a:noFill/>
              <a:round/>
              <a:headEnd/>
              <a:tailEnd/>
            </a:ln>
            <a:effectLst/>
          </p:spPr>
          <p:txBody>
            <a:bodyPr/>
            <a:lstStyle/>
            <a:p>
              <a:endParaRPr lang="fr-FR" b="1"/>
            </a:p>
          </p:txBody>
        </p:sp>
        <p:sp>
          <p:nvSpPr>
            <p:cNvPr id="20" name="Freeform 19"/>
            <p:cNvSpPr>
              <a:spLocks/>
            </p:cNvSpPr>
            <p:nvPr/>
          </p:nvSpPr>
          <p:spPr bwMode="auto">
            <a:xfrm>
              <a:off x="1335088" y="3128963"/>
              <a:ext cx="241300" cy="762000"/>
            </a:xfrm>
            <a:custGeom>
              <a:avLst/>
              <a:gdLst/>
              <a:ahLst/>
              <a:cxnLst>
                <a:cxn ang="0">
                  <a:pos x="27" y="269"/>
                </a:cxn>
                <a:cxn ang="0">
                  <a:pos x="13" y="198"/>
                </a:cxn>
                <a:cxn ang="0">
                  <a:pos x="0" y="162"/>
                </a:cxn>
                <a:cxn ang="0">
                  <a:pos x="3" y="148"/>
                </a:cxn>
                <a:cxn ang="0">
                  <a:pos x="9" y="127"/>
                </a:cxn>
                <a:cxn ang="0">
                  <a:pos x="16" y="108"/>
                </a:cxn>
                <a:cxn ang="0">
                  <a:pos x="26" y="95"/>
                </a:cxn>
                <a:cxn ang="0">
                  <a:pos x="39" y="85"/>
                </a:cxn>
                <a:cxn ang="0">
                  <a:pos x="53" y="75"/>
                </a:cxn>
                <a:cxn ang="0">
                  <a:pos x="64" y="69"/>
                </a:cxn>
                <a:cxn ang="0">
                  <a:pos x="64" y="56"/>
                </a:cxn>
                <a:cxn ang="0">
                  <a:pos x="56" y="42"/>
                </a:cxn>
                <a:cxn ang="0">
                  <a:pos x="55" y="36"/>
                </a:cxn>
                <a:cxn ang="0">
                  <a:pos x="55" y="28"/>
                </a:cxn>
                <a:cxn ang="0">
                  <a:pos x="57" y="18"/>
                </a:cxn>
                <a:cxn ang="0">
                  <a:pos x="62" y="11"/>
                </a:cxn>
                <a:cxn ang="0">
                  <a:pos x="64" y="5"/>
                </a:cxn>
                <a:cxn ang="0">
                  <a:pos x="68" y="2"/>
                </a:cxn>
                <a:cxn ang="0">
                  <a:pos x="76" y="0"/>
                </a:cxn>
                <a:cxn ang="0">
                  <a:pos x="91" y="0"/>
                </a:cxn>
                <a:cxn ang="0">
                  <a:pos x="98" y="1"/>
                </a:cxn>
                <a:cxn ang="0">
                  <a:pos x="101" y="4"/>
                </a:cxn>
                <a:cxn ang="0">
                  <a:pos x="104" y="8"/>
                </a:cxn>
                <a:cxn ang="0">
                  <a:pos x="110" y="13"/>
                </a:cxn>
                <a:cxn ang="0">
                  <a:pos x="112" y="22"/>
                </a:cxn>
                <a:cxn ang="0">
                  <a:pos x="111" y="32"/>
                </a:cxn>
                <a:cxn ang="0">
                  <a:pos x="109" y="39"/>
                </a:cxn>
                <a:cxn ang="0">
                  <a:pos x="99" y="60"/>
                </a:cxn>
                <a:cxn ang="0">
                  <a:pos x="100" y="69"/>
                </a:cxn>
                <a:cxn ang="0">
                  <a:pos x="111" y="77"/>
                </a:cxn>
                <a:cxn ang="0">
                  <a:pos x="126" y="87"/>
                </a:cxn>
                <a:cxn ang="0">
                  <a:pos x="138" y="95"/>
                </a:cxn>
                <a:cxn ang="0">
                  <a:pos x="140" y="103"/>
                </a:cxn>
                <a:cxn ang="0">
                  <a:pos x="142" y="124"/>
                </a:cxn>
                <a:cxn ang="0">
                  <a:pos x="145" y="152"/>
                </a:cxn>
                <a:cxn ang="0">
                  <a:pos x="149" y="176"/>
                </a:cxn>
                <a:cxn ang="0">
                  <a:pos x="149" y="187"/>
                </a:cxn>
                <a:cxn ang="0">
                  <a:pos x="150" y="207"/>
                </a:cxn>
                <a:cxn ang="0">
                  <a:pos x="151" y="232"/>
                </a:cxn>
                <a:cxn ang="0">
                  <a:pos x="150" y="256"/>
                </a:cxn>
                <a:cxn ang="0">
                  <a:pos x="147" y="267"/>
                </a:cxn>
                <a:cxn ang="0">
                  <a:pos x="142" y="269"/>
                </a:cxn>
                <a:cxn ang="0">
                  <a:pos x="137" y="270"/>
                </a:cxn>
                <a:cxn ang="0">
                  <a:pos x="133" y="270"/>
                </a:cxn>
                <a:cxn ang="0">
                  <a:pos x="134" y="263"/>
                </a:cxn>
                <a:cxn ang="0">
                  <a:pos x="128" y="265"/>
                </a:cxn>
                <a:cxn ang="0">
                  <a:pos x="129" y="349"/>
                </a:cxn>
                <a:cxn ang="0">
                  <a:pos x="133" y="441"/>
                </a:cxn>
                <a:cxn ang="0">
                  <a:pos x="112" y="452"/>
                </a:cxn>
                <a:cxn ang="0">
                  <a:pos x="80" y="454"/>
                </a:cxn>
                <a:cxn ang="0">
                  <a:pos x="76" y="461"/>
                </a:cxn>
                <a:cxn ang="0">
                  <a:pos x="70" y="470"/>
                </a:cxn>
                <a:cxn ang="0">
                  <a:pos x="63" y="476"/>
                </a:cxn>
                <a:cxn ang="0">
                  <a:pos x="57" y="479"/>
                </a:cxn>
                <a:cxn ang="0">
                  <a:pos x="51" y="478"/>
                </a:cxn>
                <a:cxn ang="0">
                  <a:pos x="45" y="477"/>
                </a:cxn>
                <a:cxn ang="0">
                  <a:pos x="41" y="475"/>
                </a:cxn>
                <a:cxn ang="0">
                  <a:pos x="46" y="458"/>
                </a:cxn>
                <a:cxn ang="0">
                  <a:pos x="37" y="356"/>
                </a:cxn>
                <a:cxn ang="0">
                  <a:pos x="30" y="248"/>
                </a:cxn>
              </a:cxnLst>
              <a:rect l="0" t="0" r="r" b="b"/>
              <a:pathLst>
                <a:path w="152" h="480">
                  <a:moveTo>
                    <a:pt x="30" y="248"/>
                  </a:moveTo>
                  <a:lnTo>
                    <a:pt x="27" y="269"/>
                  </a:lnTo>
                  <a:lnTo>
                    <a:pt x="8" y="243"/>
                  </a:lnTo>
                  <a:lnTo>
                    <a:pt x="13" y="198"/>
                  </a:lnTo>
                  <a:lnTo>
                    <a:pt x="0" y="165"/>
                  </a:lnTo>
                  <a:lnTo>
                    <a:pt x="0" y="162"/>
                  </a:lnTo>
                  <a:lnTo>
                    <a:pt x="1" y="156"/>
                  </a:lnTo>
                  <a:lnTo>
                    <a:pt x="3" y="148"/>
                  </a:lnTo>
                  <a:lnTo>
                    <a:pt x="5" y="138"/>
                  </a:lnTo>
                  <a:lnTo>
                    <a:pt x="9" y="127"/>
                  </a:lnTo>
                  <a:lnTo>
                    <a:pt x="12" y="117"/>
                  </a:lnTo>
                  <a:lnTo>
                    <a:pt x="16" y="108"/>
                  </a:lnTo>
                  <a:lnTo>
                    <a:pt x="21" y="101"/>
                  </a:lnTo>
                  <a:lnTo>
                    <a:pt x="26" y="95"/>
                  </a:lnTo>
                  <a:lnTo>
                    <a:pt x="32" y="90"/>
                  </a:lnTo>
                  <a:lnTo>
                    <a:pt x="39" y="85"/>
                  </a:lnTo>
                  <a:lnTo>
                    <a:pt x="47" y="79"/>
                  </a:lnTo>
                  <a:lnTo>
                    <a:pt x="53" y="75"/>
                  </a:lnTo>
                  <a:lnTo>
                    <a:pt x="59" y="72"/>
                  </a:lnTo>
                  <a:lnTo>
                    <a:pt x="64" y="69"/>
                  </a:lnTo>
                  <a:lnTo>
                    <a:pt x="65" y="69"/>
                  </a:lnTo>
                  <a:lnTo>
                    <a:pt x="64" y="56"/>
                  </a:lnTo>
                  <a:lnTo>
                    <a:pt x="57" y="43"/>
                  </a:lnTo>
                  <a:lnTo>
                    <a:pt x="56" y="42"/>
                  </a:lnTo>
                  <a:lnTo>
                    <a:pt x="56" y="39"/>
                  </a:lnTo>
                  <a:lnTo>
                    <a:pt x="55" y="36"/>
                  </a:lnTo>
                  <a:lnTo>
                    <a:pt x="55" y="32"/>
                  </a:lnTo>
                  <a:lnTo>
                    <a:pt x="55" y="28"/>
                  </a:lnTo>
                  <a:lnTo>
                    <a:pt x="55" y="23"/>
                  </a:lnTo>
                  <a:lnTo>
                    <a:pt x="57" y="18"/>
                  </a:lnTo>
                  <a:lnTo>
                    <a:pt x="59" y="14"/>
                  </a:lnTo>
                  <a:lnTo>
                    <a:pt x="62" y="11"/>
                  </a:lnTo>
                  <a:lnTo>
                    <a:pt x="64" y="8"/>
                  </a:lnTo>
                  <a:lnTo>
                    <a:pt x="64" y="5"/>
                  </a:lnTo>
                  <a:lnTo>
                    <a:pt x="66" y="4"/>
                  </a:lnTo>
                  <a:lnTo>
                    <a:pt x="68" y="2"/>
                  </a:lnTo>
                  <a:lnTo>
                    <a:pt x="71" y="0"/>
                  </a:lnTo>
                  <a:lnTo>
                    <a:pt x="76" y="0"/>
                  </a:lnTo>
                  <a:lnTo>
                    <a:pt x="83" y="0"/>
                  </a:lnTo>
                  <a:lnTo>
                    <a:pt x="91" y="0"/>
                  </a:lnTo>
                  <a:lnTo>
                    <a:pt x="96" y="0"/>
                  </a:lnTo>
                  <a:lnTo>
                    <a:pt x="98" y="1"/>
                  </a:lnTo>
                  <a:lnTo>
                    <a:pt x="100" y="2"/>
                  </a:lnTo>
                  <a:lnTo>
                    <a:pt x="101" y="4"/>
                  </a:lnTo>
                  <a:lnTo>
                    <a:pt x="102" y="5"/>
                  </a:lnTo>
                  <a:lnTo>
                    <a:pt x="104" y="8"/>
                  </a:lnTo>
                  <a:lnTo>
                    <a:pt x="107" y="10"/>
                  </a:lnTo>
                  <a:lnTo>
                    <a:pt x="110" y="13"/>
                  </a:lnTo>
                  <a:lnTo>
                    <a:pt x="112" y="17"/>
                  </a:lnTo>
                  <a:lnTo>
                    <a:pt x="112" y="22"/>
                  </a:lnTo>
                  <a:lnTo>
                    <a:pt x="112" y="27"/>
                  </a:lnTo>
                  <a:lnTo>
                    <a:pt x="111" y="32"/>
                  </a:lnTo>
                  <a:lnTo>
                    <a:pt x="110" y="36"/>
                  </a:lnTo>
                  <a:lnTo>
                    <a:pt x="109" y="39"/>
                  </a:lnTo>
                  <a:lnTo>
                    <a:pt x="109" y="39"/>
                  </a:lnTo>
                  <a:lnTo>
                    <a:pt x="99" y="60"/>
                  </a:lnTo>
                  <a:lnTo>
                    <a:pt x="98" y="69"/>
                  </a:lnTo>
                  <a:lnTo>
                    <a:pt x="100" y="69"/>
                  </a:lnTo>
                  <a:lnTo>
                    <a:pt x="104" y="73"/>
                  </a:lnTo>
                  <a:lnTo>
                    <a:pt x="111" y="77"/>
                  </a:lnTo>
                  <a:lnTo>
                    <a:pt x="118" y="82"/>
                  </a:lnTo>
                  <a:lnTo>
                    <a:pt x="126" y="87"/>
                  </a:lnTo>
                  <a:lnTo>
                    <a:pt x="133" y="91"/>
                  </a:lnTo>
                  <a:lnTo>
                    <a:pt x="138" y="95"/>
                  </a:lnTo>
                  <a:lnTo>
                    <a:pt x="140" y="98"/>
                  </a:lnTo>
                  <a:lnTo>
                    <a:pt x="140" y="103"/>
                  </a:lnTo>
                  <a:lnTo>
                    <a:pt x="140" y="112"/>
                  </a:lnTo>
                  <a:lnTo>
                    <a:pt x="142" y="124"/>
                  </a:lnTo>
                  <a:lnTo>
                    <a:pt x="144" y="139"/>
                  </a:lnTo>
                  <a:lnTo>
                    <a:pt x="145" y="152"/>
                  </a:lnTo>
                  <a:lnTo>
                    <a:pt x="147" y="165"/>
                  </a:lnTo>
                  <a:lnTo>
                    <a:pt x="149" y="176"/>
                  </a:lnTo>
                  <a:lnTo>
                    <a:pt x="149" y="182"/>
                  </a:lnTo>
                  <a:lnTo>
                    <a:pt x="149" y="187"/>
                  </a:lnTo>
                  <a:lnTo>
                    <a:pt x="150" y="195"/>
                  </a:lnTo>
                  <a:lnTo>
                    <a:pt x="150" y="207"/>
                  </a:lnTo>
                  <a:lnTo>
                    <a:pt x="151" y="219"/>
                  </a:lnTo>
                  <a:lnTo>
                    <a:pt x="151" y="232"/>
                  </a:lnTo>
                  <a:lnTo>
                    <a:pt x="151" y="245"/>
                  </a:lnTo>
                  <a:lnTo>
                    <a:pt x="150" y="256"/>
                  </a:lnTo>
                  <a:lnTo>
                    <a:pt x="148" y="264"/>
                  </a:lnTo>
                  <a:lnTo>
                    <a:pt x="147" y="267"/>
                  </a:lnTo>
                  <a:lnTo>
                    <a:pt x="145" y="269"/>
                  </a:lnTo>
                  <a:lnTo>
                    <a:pt x="142" y="269"/>
                  </a:lnTo>
                  <a:lnTo>
                    <a:pt x="140" y="270"/>
                  </a:lnTo>
                  <a:lnTo>
                    <a:pt x="137" y="270"/>
                  </a:lnTo>
                  <a:lnTo>
                    <a:pt x="134" y="270"/>
                  </a:lnTo>
                  <a:lnTo>
                    <a:pt x="133" y="270"/>
                  </a:lnTo>
                  <a:lnTo>
                    <a:pt x="133" y="270"/>
                  </a:lnTo>
                  <a:lnTo>
                    <a:pt x="134" y="263"/>
                  </a:lnTo>
                  <a:lnTo>
                    <a:pt x="140" y="258"/>
                  </a:lnTo>
                  <a:lnTo>
                    <a:pt x="128" y="265"/>
                  </a:lnTo>
                  <a:lnTo>
                    <a:pt x="131" y="329"/>
                  </a:lnTo>
                  <a:lnTo>
                    <a:pt x="129" y="349"/>
                  </a:lnTo>
                  <a:lnTo>
                    <a:pt x="111" y="423"/>
                  </a:lnTo>
                  <a:lnTo>
                    <a:pt x="133" y="441"/>
                  </a:lnTo>
                  <a:lnTo>
                    <a:pt x="136" y="453"/>
                  </a:lnTo>
                  <a:lnTo>
                    <a:pt x="112" y="452"/>
                  </a:lnTo>
                  <a:lnTo>
                    <a:pt x="81" y="453"/>
                  </a:lnTo>
                  <a:lnTo>
                    <a:pt x="80" y="454"/>
                  </a:lnTo>
                  <a:lnTo>
                    <a:pt x="79" y="457"/>
                  </a:lnTo>
                  <a:lnTo>
                    <a:pt x="76" y="461"/>
                  </a:lnTo>
                  <a:lnTo>
                    <a:pt x="74" y="465"/>
                  </a:lnTo>
                  <a:lnTo>
                    <a:pt x="70" y="470"/>
                  </a:lnTo>
                  <a:lnTo>
                    <a:pt x="66" y="474"/>
                  </a:lnTo>
                  <a:lnTo>
                    <a:pt x="63" y="476"/>
                  </a:lnTo>
                  <a:lnTo>
                    <a:pt x="60" y="478"/>
                  </a:lnTo>
                  <a:lnTo>
                    <a:pt x="57" y="479"/>
                  </a:lnTo>
                  <a:lnTo>
                    <a:pt x="53" y="479"/>
                  </a:lnTo>
                  <a:lnTo>
                    <a:pt x="51" y="478"/>
                  </a:lnTo>
                  <a:lnTo>
                    <a:pt x="48" y="477"/>
                  </a:lnTo>
                  <a:lnTo>
                    <a:pt x="45" y="477"/>
                  </a:lnTo>
                  <a:lnTo>
                    <a:pt x="43" y="476"/>
                  </a:lnTo>
                  <a:lnTo>
                    <a:pt x="41" y="475"/>
                  </a:lnTo>
                  <a:lnTo>
                    <a:pt x="41" y="475"/>
                  </a:lnTo>
                  <a:lnTo>
                    <a:pt x="46" y="458"/>
                  </a:lnTo>
                  <a:lnTo>
                    <a:pt x="54" y="439"/>
                  </a:lnTo>
                  <a:lnTo>
                    <a:pt x="37" y="356"/>
                  </a:lnTo>
                  <a:lnTo>
                    <a:pt x="32" y="277"/>
                  </a:lnTo>
                  <a:lnTo>
                    <a:pt x="30" y="248"/>
                  </a:lnTo>
                </a:path>
              </a:pathLst>
            </a:custGeom>
            <a:solidFill>
              <a:srgbClr val="9933FF"/>
            </a:solidFill>
            <a:ln w="9525" cap="rnd">
              <a:noFill/>
              <a:round/>
              <a:headEnd/>
              <a:tailEnd/>
            </a:ln>
            <a:effectLst/>
          </p:spPr>
          <p:txBody>
            <a:bodyPr/>
            <a:lstStyle/>
            <a:p>
              <a:endParaRPr lang="fr-FR" b="1"/>
            </a:p>
          </p:txBody>
        </p:sp>
        <p:sp>
          <p:nvSpPr>
            <p:cNvPr id="21" name="Freeform 20"/>
            <p:cNvSpPr>
              <a:spLocks/>
            </p:cNvSpPr>
            <p:nvPr/>
          </p:nvSpPr>
          <p:spPr bwMode="auto">
            <a:xfrm>
              <a:off x="1479550" y="3232150"/>
              <a:ext cx="252413" cy="714375"/>
            </a:xfrm>
            <a:custGeom>
              <a:avLst/>
              <a:gdLst/>
              <a:ahLst/>
              <a:cxnLst>
                <a:cxn ang="0">
                  <a:pos x="146" y="423"/>
                </a:cxn>
                <a:cxn ang="0">
                  <a:pos x="125" y="401"/>
                </a:cxn>
                <a:cxn ang="0">
                  <a:pos x="125" y="361"/>
                </a:cxn>
                <a:cxn ang="0">
                  <a:pos x="130" y="313"/>
                </a:cxn>
                <a:cxn ang="0">
                  <a:pos x="133" y="309"/>
                </a:cxn>
                <a:cxn ang="0">
                  <a:pos x="138" y="295"/>
                </a:cxn>
                <a:cxn ang="0">
                  <a:pos x="130" y="200"/>
                </a:cxn>
                <a:cxn ang="0">
                  <a:pos x="135" y="213"/>
                </a:cxn>
                <a:cxn ang="0">
                  <a:pos x="141" y="213"/>
                </a:cxn>
                <a:cxn ang="0">
                  <a:pos x="144" y="200"/>
                </a:cxn>
                <a:cxn ang="0">
                  <a:pos x="136" y="179"/>
                </a:cxn>
                <a:cxn ang="0">
                  <a:pos x="140" y="148"/>
                </a:cxn>
                <a:cxn ang="0">
                  <a:pos x="127" y="84"/>
                </a:cxn>
                <a:cxn ang="0">
                  <a:pos x="112" y="70"/>
                </a:cxn>
                <a:cxn ang="0">
                  <a:pos x="106" y="67"/>
                </a:cxn>
                <a:cxn ang="0">
                  <a:pos x="112" y="64"/>
                </a:cxn>
                <a:cxn ang="0">
                  <a:pos x="116" y="55"/>
                </a:cxn>
                <a:cxn ang="0">
                  <a:pos x="112" y="44"/>
                </a:cxn>
                <a:cxn ang="0">
                  <a:pos x="105" y="32"/>
                </a:cxn>
                <a:cxn ang="0">
                  <a:pos x="103" y="21"/>
                </a:cxn>
                <a:cxn ang="0">
                  <a:pos x="102" y="16"/>
                </a:cxn>
                <a:cxn ang="0">
                  <a:pos x="100" y="8"/>
                </a:cxn>
                <a:cxn ang="0">
                  <a:pos x="98" y="1"/>
                </a:cxn>
                <a:cxn ang="0">
                  <a:pos x="81" y="0"/>
                </a:cxn>
                <a:cxn ang="0">
                  <a:pos x="65" y="5"/>
                </a:cxn>
                <a:cxn ang="0">
                  <a:pos x="54" y="23"/>
                </a:cxn>
                <a:cxn ang="0">
                  <a:pos x="46" y="44"/>
                </a:cxn>
                <a:cxn ang="0">
                  <a:pos x="38" y="56"/>
                </a:cxn>
                <a:cxn ang="0">
                  <a:pos x="40" y="64"/>
                </a:cxn>
                <a:cxn ang="0">
                  <a:pos x="44" y="68"/>
                </a:cxn>
                <a:cxn ang="0">
                  <a:pos x="40" y="76"/>
                </a:cxn>
                <a:cxn ang="0">
                  <a:pos x="20" y="117"/>
                </a:cxn>
                <a:cxn ang="0">
                  <a:pos x="8" y="157"/>
                </a:cxn>
                <a:cxn ang="0">
                  <a:pos x="10" y="163"/>
                </a:cxn>
                <a:cxn ang="0">
                  <a:pos x="16" y="173"/>
                </a:cxn>
                <a:cxn ang="0">
                  <a:pos x="3" y="217"/>
                </a:cxn>
                <a:cxn ang="0">
                  <a:pos x="0" y="256"/>
                </a:cxn>
                <a:cxn ang="0">
                  <a:pos x="8" y="261"/>
                </a:cxn>
                <a:cxn ang="0">
                  <a:pos x="24" y="265"/>
                </a:cxn>
                <a:cxn ang="0">
                  <a:pos x="26" y="286"/>
                </a:cxn>
                <a:cxn ang="0">
                  <a:pos x="24" y="303"/>
                </a:cxn>
                <a:cxn ang="0">
                  <a:pos x="30" y="307"/>
                </a:cxn>
                <a:cxn ang="0">
                  <a:pos x="43" y="312"/>
                </a:cxn>
                <a:cxn ang="0">
                  <a:pos x="47" y="320"/>
                </a:cxn>
                <a:cxn ang="0">
                  <a:pos x="52" y="337"/>
                </a:cxn>
                <a:cxn ang="0">
                  <a:pos x="52" y="340"/>
                </a:cxn>
                <a:cxn ang="0">
                  <a:pos x="49" y="351"/>
                </a:cxn>
                <a:cxn ang="0">
                  <a:pos x="51" y="376"/>
                </a:cxn>
                <a:cxn ang="0">
                  <a:pos x="58" y="401"/>
                </a:cxn>
                <a:cxn ang="0">
                  <a:pos x="54" y="442"/>
                </a:cxn>
                <a:cxn ang="0">
                  <a:pos x="62" y="448"/>
                </a:cxn>
                <a:cxn ang="0">
                  <a:pos x="72" y="445"/>
                </a:cxn>
                <a:cxn ang="0">
                  <a:pos x="76" y="434"/>
                </a:cxn>
                <a:cxn ang="0">
                  <a:pos x="71" y="398"/>
                </a:cxn>
                <a:cxn ang="0">
                  <a:pos x="96" y="325"/>
                </a:cxn>
                <a:cxn ang="0">
                  <a:pos x="97" y="339"/>
                </a:cxn>
                <a:cxn ang="0">
                  <a:pos x="99" y="363"/>
                </a:cxn>
                <a:cxn ang="0">
                  <a:pos x="106" y="391"/>
                </a:cxn>
                <a:cxn ang="0">
                  <a:pos x="106" y="428"/>
                </a:cxn>
                <a:cxn ang="0">
                  <a:pos x="116" y="428"/>
                </a:cxn>
                <a:cxn ang="0">
                  <a:pos x="128" y="434"/>
                </a:cxn>
                <a:cxn ang="0">
                  <a:pos x="143" y="440"/>
                </a:cxn>
                <a:cxn ang="0">
                  <a:pos x="156" y="438"/>
                </a:cxn>
              </a:cxnLst>
              <a:rect l="0" t="0" r="r" b="b"/>
              <a:pathLst>
                <a:path w="159" h="450">
                  <a:moveTo>
                    <a:pt x="157" y="429"/>
                  </a:moveTo>
                  <a:lnTo>
                    <a:pt x="155" y="428"/>
                  </a:lnTo>
                  <a:lnTo>
                    <a:pt x="152" y="427"/>
                  </a:lnTo>
                  <a:lnTo>
                    <a:pt x="146" y="423"/>
                  </a:lnTo>
                  <a:lnTo>
                    <a:pt x="140" y="419"/>
                  </a:lnTo>
                  <a:lnTo>
                    <a:pt x="134" y="413"/>
                  </a:lnTo>
                  <a:lnTo>
                    <a:pt x="128" y="407"/>
                  </a:lnTo>
                  <a:lnTo>
                    <a:pt x="125" y="401"/>
                  </a:lnTo>
                  <a:lnTo>
                    <a:pt x="123" y="395"/>
                  </a:lnTo>
                  <a:lnTo>
                    <a:pt x="124" y="386"/>
                  </a:lnTo>
                  <a:lnTo>
                    <a:pt x="125" y="375"/>
                  </a:lnTo>
                  <a:lnTo>
                    <a:pt x="125" y="361"/>
                  </a:lnTo>
                  <a:lnTo>
                    <a:pt x="127" y="346"/>
                  </a:lnTo>
                  <a:lnTo>
                    <a:pt x="128" y="333"/>
                  </a:lnTo>
                  <a:lnTo>
                    <a:pt x="130" y="321"/>
                  </a:lnTo>
                  <a:lnTo>
                    <a:pt x="130" y="313"/>
                  </a:lnTo>
                  <a:lnTo>
                    <a:pt x="130" y="311"/>
                  </a:lnTo>
                  <a:lnTo>
                    <a:pt x="130" y="310"/>
                  </a:lnTo>
                  <a:lnTo>
                    <a:pt x="131" y="310"/>
                  </a:lnTo>
                  <a:lnTo>
                    <a:pt x="133" y="309"/>
                  </a:lnTo>
                  <a:lnTo>
                    <a:pt x="135" y="307"/>
                  </a:lnTo>
                  <a:lnTo>
                    <a:pt x="136" y="304"/>
                  </a:lnTo>
                  <a:lnTo>
                    <a:pt x="137" y="300"/>
                  </a:lnTo>
                  <a:lnTo>
                    <a:pt x="138" y="295"/>
                  </a:lnTo>
                  <a:lnTo>
                    <a:pt x="139" y="288"/>
                  </a:lnTo>
                  <a:lnTo>
                    <a:pt x="130" y="200"/>
                  </a:lnTo>
                  <a:lnTo>
                    <a:pt x="130" y="200"/>
                  </a:lnTo>
                  <a:lnTo>
                    <a:pt x="130" y="200"/>
                  </a:lnTo>
                  <a:lnTo>
                    <a:pt x="130" y="203"/>
                  </a:lnTo>
                  <a:lnTo>
                    <a:pt x="131" y="206"/>
                  </a:lnTo>
                  <a:lnTo>
                    <a:pt x="133" y="209"/>
                  </a:lnTo>
                  <a:lnTo>
                    <a:pt x="135" y="213"/>
                  </a:lnTo>
                  <a:lnTo>
                    <a:pt x="136" y="215"/>
                  </a:lnTo>
                  <a:lnTo>
                    <a:pt x="137" y="216"/>
                  </a:lnTo>
                  <a:lnTo>
                    <a:pt x="139" y="215"/>
                  </a:lnTo>
                  <a:lnTo>
                    <a:pt x="141" y="213"/>
                  </a:lnTo>
                  <a:lnTo>
                    <a:pt x="142" y="210"/>
                  </a:lnTo>
                  <a:lnTo>
                    <a:pt x="143" y="207"/>
                  </a:lnTo>
                  <a:lnTo>
                    <a:pt x="144" y="204"/>
                  </a:lnTo>
                  <a:lnTo>
                    <a:pt x="144" y="200"/>
                  </a:lnTo>
                  <a:lnTo>
                    <a:pt x="143" y="196"/>
                  </a:lnTo>
                  <a:lnTo>
                    <a:pt x="141" y="192"/>
                  </a:lnTo>
                  <a:lnTo>
                    <a:pt x="139" y="187"/>
                  </a:lnTo>
                  <a:lnTo>
                    <a:pt x="136" y="179"/>
                  </a:lnTo>
                  <a:lnTo>
                    <a:pt x="135" y="172"/>
                  </a:lnTo>
                  <a:lnTo>
                    <a:pt x="136" y="166"/>
                  </a:lnTo>
                  <a:lnTo>
                    <a:pt x="138" y="158"/>
                  </a:lnTo>
                  <a:lnTo>
                    <a:pt x="140" y="148"/>
                  </a:lnTo>
                  <a:lnTo>
                    <a:pt x="140" y="133"/>
                  </a:lnTo>
                  <a:lnTo>
                    <a:pt x="136" y="114"/>
                  </a:lnTo>
                  <a:lnTo>
                    <a:pt x="130" y="88"/>
                  </a:lnTo>
                  <a:lnTo>
                    <a:pt x="127" y="84"/>
                  </a:lnTo>
                  <a:lnTo>
                    <a:pt x="124" y="80"/>
                  </a:lnTo>
                  <a:lnTo>
                    <a:pt x="120" y="76"/>
                  </a:lnTo>
                  <a:lnTo>
                    <a:pt x="116" y="72"/>
                  </a:lnTo>
                  <a:lnTo>
                    <a:pt x="112" y="70"/>
                  </a:lnTo>
                  <a:lnTo>
                    <a:pt x="108" y="68"/>
                  </a:lnTo>
                  <a:lnTo>
                    <a:pt x="107" y="67"/>
                  </a:lnTo>
                  <a:lnTo>
                    <a:pt x="106" y="67"/>
                  </a:lnTo>
                  <a:lnTo>
                    <a:pt x="106" y="67"/>
                  </a:lnTo>
                  <a:lnTo>
                    <a:pt x="107" y="66"/>
                  </a:lnTo>
                  <a:lnTo>
                    <a:pt x="108" y="66"/>
                  </a:lnTo>
                  <a:lnTo>
                    <a:pt x="110" y="65"/>
                  </a:lnTo>
                  <a:lnTo>
                    <a:pt x="112" y="64"/>
                  </a:lnTo>
                  <a:lnTo>
                    <a:pt x="114" y="63"/>
                  </a:lnTo>
                  <a:lnTo>
                    <a:pt x="114" y="61"/>
                  </a:lnTo>
                  <a:lnTo>
                    <a:pt x="115" y="58"/>
                  </a:lnTo>
                  <a:lnTo>
                    <a:pt x="116" y="55"/>
                  </a:lnTo>
                  <a:lnTo>
                    <a:pt x="115" y="52"/>
                  </a:lnTo>
                  <a:lnTo>
                    <a:pt x="114" y="50"/>
                  </a:lnTo>
                  <a:lnTo>
                    <a:pt x="114" y="47"/>
                  </a:lnTo>
                  <a:lnTo>
                    <a:pt x="112" y="44"/>
                  </a:lnTo>
                  <a:lnTo>
                    <a:pt x="110" y="42"/>
                  </a:lnTo>
                  <a:lnTo>
                    <a:pt x="108" y="38"/>
                  </a:lnTo>
                  <a:lnTo>
                    <a:pt x="107" y="35"/>
                  </a:lnTo>
                  <a:lnTo>
                    <a:pt x="105" y="32"/>
                  </a:lnTo>
                  <a:lnTo>
                    <a:pt x="104" y="29"/>
                  </a:lnTo>
                  <a:lnTo>
                    <a:pt x="103" y="25"/>
                  </a:lnTo>
                  <a:lnTo>
                    <a:pt x="103" y="23"/>
                  </a:lnTo>
                  <a:lnTo>
                    <a:pt x="103" y="21"/>
                  </a:lnTo>
                  <a:lnTo>
                    <a:pt x="102" y="18"/>
                  </a:lnTo>
                  <a:lnTo>
                    <a:pt x="102" y="17"/>
                  </a:lnTo>
                  <a:lnTo>
                    <a:pt x="102" y="17"/>
                  </a:lnTo>
                  <a:lnTo>
                    <a:pt x="102" y="16"/>
                  </a:lnTo>
                  <a:lnTo>
                    <a:pt x="102" y="15"/>
                  </a:lnTo>
                  <a:lnTo>
                    <a:pt x="101" y="13"/>
                  </a:lnTo>
                  <a:lnTo>
                    <a:pt x="101" y="11"/>
                  </a:lnTo>
                  <a:lnTo>
                    <a:pt x="100" y="8"/>
                  </a:lnTo>
                  <a:lnTo>
                    <a:pt x="100" y="6"/>
                  </a:lnTo>
                  <a:lnTo>
                    <a:pt x="99" y="4"/>
                  </a:lnTo>
                  <a:lnTo>
                    <a:pt x="99" y="2"/>
                  </a:lnTo>
                  <a:lnTo>
                    <a:pt x="98" y="1"/>
                  </a:lnTo>
                  <a:lnTo>
                    <a:pt x="96" y="0"/>
                  </a:lnTo>
                  <a:lnTo>
                    <a:pt x="92" y="0"/>
                  </a:lnTo>
                  <a:lnTo>
                    <a:pt x="87" y="0"/>
                  </a:lnTo>
                  <a:lnTo>
                    <a:pt x="81" y="0"/>
                  </a:lnTo>
                  <a:lnTo>
                    <a:pt x="76" y="1"/>
                  </a:lnTo>
                  <a:lnTo>
                    <a:pt x="70" y="3"/>
                  </a:lnTo>
                  <a:lnTo>
                    <a:pt x="67" y="4"/>
                  </a:lnTo>
                  <a:lnTo>
                    <a:pt x="65" y="5"/>
                  </a:lnTo>
                  <a:lnTo>
                    <a:pt x="61" y="8"/>
                  </a:lnTo>
                  <a:lnTo>
                    <a:pt x="59" y="12"/>
                  </a:lnTo>
                  <a:lnTo>
                    <a:pt x="56" y="17"/>
                  </a:lnTo>
                  <a:lnTo>
                    <a:pt x="54" y="23"/>
                  </a:lnTo>
                  <a:lnTo>
                    <a:pt x="51" y="29"/>
                  </a:lnTo>
                  <a:lnTo>
                    <a:pt x="49" y="34"/>
                  </a:lnTo>
                  <a:lnTo>
                    <a:pt x="48" y="39"/>
                  </a:lnTo>
                  <a:lnTo>
                    <a:pt x="46" y="44"/>
                  </a:lnTo>
                  <a:lnTo>
                    <a:pt x="43" y="47"/>
                  </a:lnTo>
                  <a:lnTo>
                    <a:pt x="42" y="51"/>
                  </a:lnTo>
                  <a:lnTo>
                    <a:pt x="40" y="54"/>
                  </a:lnTo>
                  <a:lnTo>
                    <a:pt x="38" y="56"/>
                  </a:lnTo>
                  <a:lnTo>
                    <a:pt x="37" y="58"/>
                  </a:lnTo>
                  <a:lnTo>
                    <a:pt x="35" y="59"/>
                  </a:lnTo>
                  <a:lnTo>
                    <a:pt x="35" y="59"/>
                  </a:lnTo>
                  <a:lnTo>
                    <a:pt x="40" y="64"/>
                  </a:lnTo>
                  <a:lnTo>
                    <a:pt x="40" y="64"/>
                  </a:lnTo>
                  <a:lnTo>
                    <a:pt x="42" y="65"/>
                  </a:lnTo>
                  <a:lnTo>
                    <a:pt x="43" y="66"/>
                  </a:lnTo>
                  <a:lnTo>
                    <a:pt x="44" y="68"/>
                  </a:lnTo>
                  <a:lnTo>
                    <a:pt x="45" y="69"/>
                  </a:lnTo>
                  <a:lnTo>
                    <a:pt x="44" y="72"/>
                  </a:lnTo>
                  <a:lnTo>
                    <a:pt x="43" y="74"/>
                  </a:lnTo>
                  <a:lnTo>
                    <a:pt x="40" y="76"/>
                  </a:lnTo>
                  <a:lnTo>
                    <a:pt x="35" y="81"/>
                  </a:lnTo>
                  <a:lnTo>
                    <a:pt x="30" y="90"/>
                  </a:lnTo>
                  <a:lnTo>
                    <a:pt x="25" y="103"/>
                  </a:lnTo>
                  <a:lnTo>
                    <a:pt x="20" y="117"/>
                  </a:lnTo>
                  <a:lnTo>
                    <a:pt x="15" y="131"/>
                  </a:lnTo>
                  <a:lnTo>
                    <a:pt x="11" y="143"/>
                  </a:lnTo>
                  <a:lnTo>
                    <a:pt x="9" y="152"/>
                  </a:lnTo>
                  <a:lnTo>
                    <a:pt x="8" y="157"/>
                  </a:lnTo>
                  <a:lnTo>
                    <a:pt x="8" y="158"/>
                  </a:lnTo>
                  <a:lnTo>
                    <a:pt x="8" y="160"/>
                  </a:lnTo>
                  <a:lnTo>
                    <a:pt x="9" y="162"/>
                  </a:lnTo>
                  <a:lnTo>
                    <a:pt x="10" y="163"/>
                  </a:lnTo>
                  <a:lnTo>
                    <a:pt x="11" y="166"/>
                  </a:lnTo>
                  <a:lnTo>
                    <a:pt x="12" y="168"/>
                  </a:lnTo>
                  <a:lnTo>
                    <a:pt x="14" y="171"/>
                  </a:lnTo>
                  <a:lnTo>
                    <a:pt x="16" y="173"/>
                  </a:lnTo>
                  <a:lnTo>
                    <a:pt x="9" y="196"/>
                  </a:lnTo>
                  <a:lnTo>
                    <a:pt x="6" y="200"/>
                  </a:lnTo>
                  <a:lnTo>
                    <a:pt x="5" y="207"/>
                  </a:lnTo>
                  <a:lnTo>
                    <a:pt x="3" y="217"/>
                  </a:lnTo>
                  <a:lnTo>
                    <a:pt x="1" y="227"/>
                  </a:lnTo>
                  <a:lnTo>
                    <a:pt x="0" y="238"/>
                  </a:lnTo>
                  <a:lnTo>
                    <a:pt x="0" y="248"/>
                  </a:lnTo>
                  <a:lnTo>
                    <a:pt x="0" y="256"/>
                  </a:lnTo>
                  <a:lnTo>
                    <a:pt x="1" y="259"/>
                  </a:lnTo>
                  <a:lnTo>
                    <a:pt x="3" y="260"/>
                  </a:lnTo>
                  <a:lnTo>
                    <a:pt x="5" y="260"/>
                  </a:lnTo>
                  <a:lnTo>
                    <a:pt x="8" y="261"/>
                  </a:lnTo>
                  <a:lnTo>
                    <a:pt x="11" y="262"/>
                  </a:lnTo>
                  <a:lnTo>
                    <a:pt x="15" y="263"/>
                  </a:lnTo>
                  <a:lnTo>
                    <a:pt x="20" y="264"/>
                  </a:lnTo>
                  <a:lnTo>
                    <a:pt x="24" y="265"/>
                  </a:lnTo>
                  <a:lnTo>
                    <a:pt x="29" y="265"/>
                  </a:lnTo>
                  <a:lnTo>
                    <a:pt x="28" y="273"/>
                  </a:lnTo>
                  <a:lnTo>
                    <a:pt x="27" y="280"/>
                  </a:lnTo>
                  <a:lnTo>
                    <a:pt x="26" y="286"/>
                  </a:lnTo>
                  <a:lnTo>
                    <a:pt x="26" y="292"/>
                  </a:lnTo>
                  <a:lnTo>
                    <a:pt x="25" y="296"/>
                  </a:lnTo>
                  <a:lnTo>
                    <a:pt x="24" y="300"/>
                  </a:lnTo>
                  <a:lnTo>
                    <a:pt x="24" y="303"/>
                  </a:lnTo>
                  <a:lnTo>
                    <a:pt x="24" y="303"/>
                  </a:lnTo>
                  <a:lnTo>
                    <a:pt x="25" y="303"/>
                  </a:lnTo>
                  <a:lnTo>
                    <a:pt x="27" y="305"/>
                  </a:lnTo>
                  <a:lnTo>
                    <a:pt x="30" y="307"/>
                  </a:lnTo>
                  <a:lnTo>
                    <a:pt x="34" y="310"/>
                  </a:lnTo>
                  <a:lnTo>
                    <a:pt x="38" y="312"/>
                  </a:lnTo>
                  <a:lnTo>
                    <a:pt x="41" y="312"/>
                  </a:lnTo>
                  <a:lnTo>
                    <a:pt x="43" y="312"/>
                  </a:lnTo>
                  <a:lnTo>
                    <a:pt x="43" y="311"/>
                  </a:lnTo>
                  <a:lnTo>
                    <a:pt x="44" y="312"/>
                  </a:lnTo>
                  <a:lnTo>
                    <a:pt x="45" y="316"/>
                  </a:lnTo>
                  <a:lnTo>
                    <a:pt x="47" y="320"/>
                  </a:lnTo>
                  <a:lnTo>
                    <a:pt x="48" y="325"/>
                  </a:lnTo>
                  <a:lnTo>
                    <a:pt x="49" y="329"/>
                  </a:lnTo>
                  <a:lnTo>
                    <a:pt x="51" y="333"/>
                  </a:lnTo>
                  <a:lnTo>
                    <a:pt x="52" y="337"/>
                  </a:lnTo>
                  <a:lnTo>
                    <a:pt x="53" y="337"/>
                  </a:lnTo>
                  <a:lnTo>
                    <a:pt x="52" y="338"/>
                  </a:lnTo>
                  <a:lnTo>
                    <a:pt x="52" y="339"/>
                  </a:lnTo>
                  <a:lnTo>
                    <a:pt x="52" y="340"/>
                  </a:lnTo>
                  <a:lnTo>
                    <a:pt x="51" y="342"/>
                  </a:lnTo>
                  <a:lnTo>
                    <a:pt x="50" y="345"/>
                  </a:lnTo>
                  <a:lnTo>
                    <a:pt x="49" y="348"/>
                  </a:lnTo>
                  <a:lnTo>
                    <a:pt x="49" y="351"/>
                  </a:lnTo>
                  <a:lnTo>
                    <a:pt x="49" y="355"/>
                  </a:lnTo>
                  <a:lnTo>
                    <a:pt x="49" y="361"/>
                  </a:lnTo>
                  <a:lnTo>
                    <a:pt x="49" y="367"/>
                  </a:lnTo>
                  <a:lnTo>
                    <a:pt x="51" y="376"/>
                  </a:lnTo>
                  <a:lnTo>
                    <a:pt x="53" y="383"/>
                  </a:lnTo>
                  <a:lnTo>
                    <a:pt x="55" y="390"/>
                  </a:lnTo>
                  <a:lnTo>
                    <a:pt x="57" y="397"/>
                  </a:lnTo>
                  <a:lnTo>
                    <a:pt x="58" y="401"/>
                  </a:lnTo>
                  <a:lnTo>
                    <a:pt x="59" y="402"/>
                  </a:lnTo>
                  <a:lnTo>
                    <a:pt x="51" y="418"/>
                  </a:lnTo>
                  <a:lnTo>
                    <a:pt x="54" y="441"/>
                  </a:lnTo>
                  <a:lnTo>
                    <a:pt x="54" y="442"/>
                  </a:lnTo>
                  <a:lnTo>
                    <a:pt x="55" y="443"/>
                  </a:lnTo>
                  <a:lnTo>
                    <a:pt x="57" y="444"/>
                  </a:lnTo>
                  <a:lnTo>
                    <a:pt x="59" y="446"/>
                  </a:lnTo>
                  <a:lnTo>
                    <a:pt x="62" y="448"/>
                  </a:lnTo>
                  <a:lnTo>
                    <a:pt x="65" y="449"/>
                  </a:lnTo>
                  <a:lnTo>
                    <a:pt x="67" y="449"/>
                  </a:lnTo>
                  <a:lnTo>
                    <a:pt x="70" y="447"/>
                  </a:lnTo>
                  <a:lnTo>
                    <a:pt x="72" y="445"/>
                  </a:lnTo>
                  <a:lnTo>
                    <a:pt x="74" y="443"/>
                  </a:lnTo>
                  <a:lnTo>
                    <a:pt x="75" y="440"/>
                  </a:lnTo>
                  <a:lnTo>
                    <a:pt x="76" y="436"/>
                  </a:lnTo>
                  <a:lnTo>
                    <a:pt x="76" y="434"/>
                  </a:lnTo>
                  <a:lnTo>
                    <a:pt x="77" y="431"/>
                  </a:lnTo>
                  <a:lnTo>
                    <a:pt x="77" y="430"/>
                  </a:lnTo>
                  <a:lnTo>
                    <a:pt x="77" y="429"/>
                  </a:lnTo>
                  <a:lnTo>
                    <a:pt x="71" y="398"/>
                  </a:lnTo>
                  <a:lnTo>
                    <a:pt x="81" y="337"/>
                  </a:lnTo>
                  <a:lnTo>
                    <a:pt x="83" y="324"/>
                  </a:lnTo>
                  <a:lnTo>
                    <a:pt x="96" y="324"/>
                  </a:lnTo>
                  <a:lnTo>
                    <a:pt x="96" y="325"/>
                  </a:lnTo>
                  <a:lnTo>
                    <a:pt x="96" y="327"/>
                  </a:lnTo>
                  <a:lnTo>
                    <a:pt x="96" y="330"/>
                  </a:lnTo>
                  <a:lnTo>
                    <a:pt x="96" y="334"/>
                  </a:lnTo>
                  <a:lnTo>
                    <a:pt x="97" y="339"/>
                  </a:lnTo>
                  <a:lnTo>
                    <a:pt x="97" y="344"/>
                  </a:lnTo>
                  <a:lnTo>
                    <a:pt x="98" y="350"/>
                  </a:lnTo>
                  <a:lnTo>
                    <a:pt x="98" y="355"/>
                  </a:lnTo>
                  <a:lnTo>
                    <a:pt x="99" y="363"/>
                  </a:lnTo>
                  <a:lnTo>
                    <a:pt x="101" y="371"/>
                  </a:lnTo>
                  <a:lnTo>
                    <a:pt x="103" y="378"/>
                  </a:lnTo>
                  <a:lnTo>
                    <a:pt x="104" y="385"/>
                  </a:lnTo>
                  <a:lnTo>
                    <a:pt x="106" y="391"/>
                  </a:lnTo>
                  <a:lnTo>
                    <a:pt x="107" y="397"/>
                  </a:lnTo>
                  <a:lnTo>
                    <a:pt x="108" y="400"/>
                  </a:lnTo>
                  <a:lnTo>
                    <a:pt x="108" y="401"/>
                  </a:lnTo>
                  <a:lnTo>
                    <a:pt x="106" y="428"/>
                  </a:lnTo>
                  <a:lnTo>
                    <a:pt x="114" y="431"/>
                  </a:lnTo>
                  <a:lnTo>
                    <a:pt x="114" y="427"/>
                  </a:lnTo>
                  <a:lnTo>
                    <a:pt x="114" y="427"/>
                  </a:lnTo>
                  <a:lnTo>
                    <a:pt x="116" y="428"/>
                  </a:lnTo>
                  <a:lnTo>
                    <a:pt x="119" y="429"/>
                  </a:lnTo>
                  <a:lnTo>
                    <a:pt x="121" y="431"/>
                  </a:lnTo>
                  <a:lnTo>
                    <a:pt x="125" y="432"/>
                  </a:lnTo>
                  <a:lnTo>
                    <a:pt x="128" y="434"/>
                  </a:lnTo>
                  <a:lnTo>
                    <a:pt x="131" y="436"/>
                  </a:lnTo>
                  <a:lnTo>
                    <a:pt x="136" y="438"/>
                  </a:lnTo>
                  <a:lnTo>
                    <a:pt x="139" y="439"/>
                  </a:lnTo>
                  <a:lnTo>
                    <a:pt x="143" y="440"/>
                  </a:lnTo>
                  <a:lnTo>
                    <a:pt x="147" y="440"/>
                  </a:lnTo>
                  <a:lnTo>
                    <a:pt x="150" y="440"/>
                  </a:lnTo>
                  <a:lnTo>
                    <a:pt x="153" y="439"/>
                  </a:lnTo>
                  <a:lnTo>
                    <a:pt x="156" y="438"/>
                  </a:lnTo>
                  <a:lnTo>
                    <a:pt x="158" y="438"/>
                  </a:lnTo>
                  <a:lnTo>
                    <a:pt x="158" y="438"/>
                  </a:lnTo>
                  <a:lnTo>
                    <a:pt x="157" y="429"/>
                  </a:lnTo>
                </a:path>
              </a:pathLst>
            </a:custGeom>
            <a:solidFill>
              <a:srgbClr val="4C4C4C"/>
            </a:solidFill>
            <a:ln w="9525" cap="rnd">
              <a:noFill/>
              <a:round/>
              <a:headEnd/>
              <a:tailEnd/>
            </a:ln>
            <a:effectLst/>
          </p:spPr>
          <p:txBody>
            <a:bodyPr/>
            <a:lstStyle/>
            <a:p>
              <a:endParaRPr lang="fr-FR" b="1"/>
            </a:p>
          </p:txBody>
        </p:sp>
        <p:sp>
          <p:nvSpPr>
            <p:cNvPr id="22" name="Freeform 21"/>
            <p:cNvSpPr>
              <a:spLocks/>
            </p:cNvSpPr>
            <p:nvPr/>
          </p:nvSpPr>
          <p:spPr bwMode="auto">
            <a:xfrm>
              <a:off x="1492250" y="3222625"/>
              <a:ext cx="254000" cy="712788"/>
            </a:xfrm>
            <a:custGeom>
              <a:avLst/>
              <a:gdLst/>
              <a:ahLst/>
              <a:cxnLst>
                <a:cxn ang="0">
                  <a:pos x="147" y="422"/>
                </a:cxn>
                <a:cxn ang="0">
                  <a:pos x="125" y="401"/>
                </a:cxn>
                <a:cxn ang="0">
                  <a:pos x="126" y="360"/>
                </a:cxn>
                <a:cxn ang="0">
                  <a:pos x="131" y="313"/>
                </a:cxn>
                <a:cxn ang="0">
                  <a:pos x="133" y="308"/>
                </a:cxn>
                <a:cxn ang="0">
                  <a:pos x="139" y="294"/>
                </a:cxn>
                <a:cxn ang="0">
                  <a:pos x="130" y="200"/>
                </a:cxn>
                <a:cxn ang="0">
                  <a:pos x="135" y="213"/>
                </a:cxn>
                <a:cxn ang="0">
                  <a:pos x="141" y="213"/>
                </a:cxn>
                <a:cxn ang="0">
                  <a:pos x="144" y="200"/>
                </a:cxn>
                <a:cxn ang="0">
                  <a:pos x="136" y="178"/>
                </a:cxn>
                <a:cxn ang="0">
                  <a:pos x="140" y="147"/>
                </a:cxn>
                <a:cxn ang="0">
                  <a:pos x="127" y="83"/>
                </a:cxn>
                <a:cxn ang="0">
                  <a:pos x="113" y="70"/>
                </a:cxn>
                <a:cxn ang="0">
                  <a:pos x="106" y="66"/>
                </a:cxn>
                <a:cxn ang="0">
                  <a:pos x="112" y="64"/>
                </a:cxn>
                <a:cxn ang="0">
                  <a:pos x="116" y="55"/>
                </a:cxn>
                <a:cxn ang="0">
                  <a:pos x="113" y="44"/>
                </a:cxn>
                <a:cxn ang="0">
                  <a:pos x="105" y="32"/>
                </a:cxn>
                <a:cxn ang="0">
                  <a:pos x="103" y="20"/>
                </a:cxn>
                <a:cxn ang="0">
                  <a:pos x="102" y="16"/>
                </a:cxn>
                <a:cxn ang="0">
                  <a:pos x="100" y="8"/>
                </a:cxn>
                <a:cxn ang="0">
                  <a:pos x="98" y="0"/>
                </a:cxn>
                <a:cxn ang="0">
                  <a:pos x="81" y="0"/>
                </a:cxn>
                <a:cxn ang="0">
                  <a:pos x="65" y="5"/>
                </a:cxn>
                <a:cxn ang="0">
                  <a:pos x="54" y="22"/>
                </a:cxn>
                <a:cxn ang="0">
                  <a:pos x="46" y="43"/>
                </a:cxn>
                <a:cxn ang="0">
                  <a:pos x="38" y="56"/>
                </a:cxn>
                <a:cxn ang="0">
                  <a:pos x="40" y="64"/>
                </a:cxn>
                <a:cxn ang="0">
                  <a:pos x="44" y="68"/>
                </a:cxn>
                <a:cxn ang="0">
                  <a:pos x="40" y="76"/>
                </a:cxn>
                <a:cxn ang="0">
                  <a:pos x="20" y="116"/>
                </a:cxn>
                <a:cxn ang="0">
                  <a:pos x="8" y="157"/>
                </a:cxn>
                <a:cxn ang="0">
                  <a:pos x="10" y="163"/>
                </a:cxn>
                <a:cxn ang="0">
                  <a:pos x="16" y="173"/>
                </a:cxn>
                <a:cxn ang="0">
                  <a:pos x="3" y="216"/>
                </a:cxn>
                <a:cxn ang="0">
                  <a:pos x="0" y="255"/>
                </a:cxn>
                <a:cxn ang="0">
                  <a:pos x="8" y="261"/>
                </a:cxn>
                <a:cxn ang="0">
                  <a:pos x="24" y="264"/>
                </a:cxn>
                <a:cxn ang="0">
                  <a:pos x="27" y="285"/>
                </a:cxn>
                <a:cxn ang="0">
                  <a:pos x="24" y="302"/>
                </a:cxn>
                <a:cxn ang="0">
                  <a:pos x="30" y="307"/>
                </a:cxn>
                <a:cxn ang="0">
                  <a:pos x="43" y="312"/>
                </a:cxn>
                <a:cxn ang="0">
                  <a:pos x="47" y="320"/>
                </a:cxn>
                <a:cxn ang="0">
                  <a:pos x="52" y="337"/>
                </a:cxn>
                <a:cxn ang="0">
                  <a:pos x="52" y="340"/>
                </a:cxn>
                <a:cxn ang="0">
                  <a:pos x="49" y="351"/>
                </a:cxn>
                <a:cxn ang="0">
                  <a:pos x="51" y="375"/>
                </a:cxn>
                <a:cxn ang="0">
                  <a:pos x="59" y="400"/>
                </a:cxn>
                <a:cxn ang="0">
                  <a:pos x="54" y="441"/>
                </a:cxn>
                <a:cxn ang="0">
                  <a:pos x="62" y="447"/>
                </a:cxn>
                <a:cxn ang="0">
                  <a:pos x="72" y="444"/>
                </a:cxn>
                <a:cxn ang="0">
                  <a:pos x="76" y="433"/>
                </a:cxn>
                <a:cxn ang="0">
                  <a:pos x="71" y="398"/>
                </a:cxn>
                <a:cxn ang="0">
                  <a:pos x="96" y="325"/>
                </a:cxn>
                <a:cxn ang="0">
                  <a:pos x="97" y="339"/>
                </a:cxn>
                <a:cxn ang="0">
                  <a:pos x="100" y="362"/>
                </a:cxn>
                <a:cxn ang="0">
                  <a:pos x="106" y="391"/>
                </a:cxn>
                <a:cxn ang="0">
                  <a:pos x="106" y="428"/>
                </a:cxn>
                <a:cxn ang="0">
                  <a:pos x="116" y="427"/>
                </a:cxn>
                <a:cxn ang="0">
                  <a:pos x="128" y="434"/>
                </a:cxn>
                <a:cxn ang="0">
                  <a:pos x="143" y="439"/>
                </a:cxn>
                <a:cxn ang="0">
                  <a:pos x="156" y="438"/>
                </a:cxn>
              </a:cxnLst>
              <a:rect l="0" t="0" r="r" b="b"/>
              <a:pathLst>
                <a:path w="160" h="449">
                  <a:moveTo>
                    <a:pt x="157" y="429"/>
                  </a:moveTo>
                  <a:lnTo>
                    <a:pt x="155" y="428"/>
                  </a:lnTo>
                  <a:lnTo>
                    <a:pt x="152" y="426"/>
                  </a:lnTo>
                  <a:lnTo>
                    <a:pt x="147" y="422"/>
                  </a:lnTo>
                  <a:lnTo>
                    <a:pt x="140" y="418"/>
                  </a:lnTo>
                  <a:lnTo>
                    <a:pt x="134" y="413"/>
                  </a:lnTo>
                  <a:lnTo>
                    <a:pt x="129" y="407"/>
                  </a:lnTo>
                  <a:lnTo>
                    <a:pt x="125" y="401"/>
                  </a:lnTo>
                  <a:lnTo>
                    <a:pt x="124" y="394"/>
                  </a:lnTo>
                  <a:lnTo>
                    <a:pt x="124" y="386"/>
                  </a:lnTo>
                  <a:lnTo>
                    <a:pt x="125" y="374"/>
                  </a:lnTo>
                  <a:lnTo>
                    <a:pt x="126" y="360"/>
                  </a:lnTo>
                  <a:lnTo>
                    <a:pt x="127" y="346"/>
                  </a:lnTo>
                  <a:lnTo>
                    <a:pt x="128" y="332"/>
                  </a:lnTo>
                  <a:lnTo>
                    <a:pt x="130" y="321"/>
                  </a:lnTo>
                  <a:lnTo>
                    <a:pt x="131" y="313"/>
                  </a:lnTo>
                  <a:lnTo>
                    <a:pt x="131" y="310"/>
                  </a:lnTo>
                  <a:lnTo>
                    <a:pt x="131" y="310"/>
                  </a:lnTo>
                  <a:lnTo>
                    <a:pt x="132" y="310"/>
                  </a:lnTo>
                  <a:lnTo>
                    <a:pt x="133" y="308"/>
                  </a:lnTo>
                  <a:lnTo>
                    <a:pt x="135" y="307"/>
                  </a:lnTo>
                  <a:lnTo>
                    <a:pt x="137" y="304"/>
                  </a:lnTo>
                  <a:lnTo>
                    <a:pt x="137" y="300"/>
                  </a:lnTo>
                  <a:lnTo>
                    <a:pt x="139" y="294"/>
                  </a:lnTo>
                  <a:lnTo>
                    <a:pt x="140" y="287"/>
                  </a:lnTo>
                  <a:lnTo>
                    <a:pt x="130" y="200"/>
                  </a:lnTo>
                  <a:lnTo>
                    <a:pt x="130" y="200"/>
                  </a:lnTo>
                  <a:lnTo>
                    <a:pt x="130" y="200"/>
                  </a:lnTo>
                  <a:lnTo>
                    <a:pt x="131" y="203"/>
                  </a:lnTo>
                  <a:lnTo>
                    <a:pt x="131" y="206"/>
                  </a:lnTo>
                  <a:lnTo>
                    <a:pt x="133" y="209"/>
                  </a:lnTo>
                  <a:lnTo>
                    <a:pt x="135" y="213"/>
                  </a:lnTo>
                  <a:lnTo>
                    <a:pt x="137" y="215"/>
                  </a:lnTo>
                  <a:lnTo>
                    <a:pt x="138" y="216"/>
                  </a:lnTo>
                  <a:lnTo>
                    <a:pt x="140" y="215"/>
                  </a:lnTo>
                  <a:lnTo>
                    <a:pt x="141" y="213"/>
                  </a:lnTo>
                  <a:lnTo>
                    <a:pt x="142" y="210"/>
                  </a:lnTo>
                  <a:lnTo>
                    <a:pt x="143" y="207"/>
                  </a:lnTo>
                  <a:lnTo>
                    <a:pt x="144" y="204"/>
                  </a:lnTo>
                  <a:lnTo>
                    <a:pt x="144" y="200"/>
                  </a:lnTo>
                  <a:lnTo>
                    <a:pt x="143" y="196"/>
                  </a:lnTo>
                  <a:lnTo>
                    <a:pt x="142" y="192"/>
                  </a:lnTo>
                  <a:lnTo>
                    <a:pt x="140" y="186"/>
                  </a:lnTo>
                  <a:lnTo>
                    <a:pt x="136" y="178"/>
                  </a:lnTo>
                  <a:lnTo>
                    <a:pt x="136" y="171"/>
                  </a:lnTo>
                  <a:lnTo>
                    <a:pt x="137" y="165"/>
                  </a:lnTo>
                  <a:lnTo>
                    <a:pt x="139" y="157"/>
                  </a:lnTo>
                  <a:lnTo>
                    <a:pt x="140" y="147"/>
                  </a:lnTo>
                  <a:lnTo>
                    <a:pt x="140" y="133"/>
                  </a:lnTo>
                  <a:lnTo>
                    <a:pt x="137" y="114"/>
                  </a:lnTo>
                  <a:lnTo>
                    <a:pt x="130" y="88"/>
                  </a:lnTo>
                  <a:lnTo>
                    <a:pt x="127" y="83"/>
                  </a:lnTo>
                  <a:lnTo>
                    <a:pt x="125" y="80"/>
                  </a:lnTo>
                  <a:lnTo>
                    <a:pt x="120" y="76"/>
                  </a:lnTo>
                  <a:lnTo>
                    <a:pt x="116" y="72"/>
                  </a:lnTo>
                  <a:lnTo>
                    <a:pt x="113" y="70"/>
                  </a:lnTo>
                  <a:lnTo>
                    <a:pt x="109" y="68"/>
                  </a:lnTo>
                  <a:lnTo>
                    <a:pt x="107" y="67"/>
                  </a:lnTo>
                  <a:lnTo>
                    <a:pt x="106" y="66"/>
                  </a:lnTo>
                  <a:lnTo>
                    <a:pt x="106" y="66"/>
                  </a:lnTo>
                  <a:lnTo>
                    <a:pt x="108" y="66"/>
                  </a:lnTo>
                  <a:lnTo>
                    <a:pt x="109" y="66"/>
                  </a:lnTo>
                  <a:lnTo>
                    <a:pt x="110" y="65"/>
                  </a:lnTo>
                  <a:lnTo>
                    <a:pt x="112" y="64"/>
                  </a:lnTo>
                  <a:lnTo>
                    <a:pt x="114" y="63"/>
                  </a:lnTo>
                  <a:lnTo>
                    <a:pt x="115" y="60"/>
                  </a:lnTo>
                  <a:lnTo>
                    <a:pt x="116" y="58"/>
                  </a:lnTo>
                  <a:lnTo>
                    <a:pt x="116" y="55"/>
                  </a:lnTo>
                  <a:lnTo>
                    <a:pt x="116" y="52"/>
                  </a:lnTo>
                  <a:lnTo>
                    <a:pt x="115" y="49"/>
                  </a:lnTo>
                  <a:lnTo>
                    <a:pt x="114" y="46"/>
                  </a:lnTo>
                  <a:lnTo>
                    <a:pt x="113" y="44"/>
                  </a:lnTo>
                  <a:lnTo>
                    <a:pt x="111" y="41"/>
                  </a:lnTo>
                  <a:lnTo>
                    <a:pt x="109" y="38"/>
                  </a:lnTo>
                  <a:lnTo>
                    <a:pt x="107" y="35"/>
                  </a:lnTo>
                  <a:lnTo>
                    <a:pt x="105" y="32"/>
                  </a:lnTo>
                  <a:lnTo>
                    <a:pt x="104" y="29"/>
                  </a:lnTo>
                  <a:lnTo>
                    <a:pt x="104" y="25"/>
                  </a:lnTo>
                  <a:lnTo>
                    <a:pt x="103" y="22"/>
                  </a:lnTo>
                  <a:lnTo>
                    <a:pt x="103" y="20"/>
                  </a:lnTo>
                  <a:lnTo>
                    <a:pt x="103" y="18"/>
                  </a:lnTo>
                  <a:lnTo>
                    <a:pt x="103" y="17"/>
                  </a:lnTo>
                  <a:lnTo>
                    <a:pt x="103" y="17"/>
                  </a:lnTo>
                  <a:lnTo>
                    <a:pt x="102" y="16"/>
                  </a:lnTo>
                  <a:lnTo>
                    <a:pt x="102" y="15"/>
                  </a:lnTo>
                  <a:lnTo>
                    <a:pt x="102" y="13"/>
                  </a:lnTo>
                  <a:lnTo>
                    <a:pt x="101" y="11"/>
                  </a:lnTo>
                  <a:lnTo>
                    <a:pt x="100" y="8"/>
                  </a:lnTo>
                  <a:lnTo>
                    <a:pt x="100" y="6"/>
                  </a:lnTo>
                  <a:lnTo>
                    <a:pt x="100" y="4"/>
                  </a:lnTo>
                  <a:lnTo>
                    <a:pt x="100" y="2"/>
                  </a:lnTo>
                  <a:lnTo>
                    <a:pt x="98" y="0"/>
                  </a:lnTo>
                  <a:lnTo>
                    <a:pt x="96" y="0"/>
                  </a:lnTo>
                  <a:lnTo>
                    <a:pt x="92" y="0"/>
                  </a:lnTo>
                  <a:lnTo>
                    <a:pt x="87" y="0"/>
                  </a:lnTo>
                  <a:lnTo>
                    <a:pt x="81" y="0"/>
                  </a:lnTo>
                  <a:lnTo>
                    <a:pt x="76" y="1"/>
                  </a:lnTo>
                  <a:lnTo>
                    <a:pt x="71" y="2"/>
                  </a:lnTo>
                  <a:lnTo>
                    <a:pt x="67" y="3"/>
                  </a:lnTo>
                  <a:lnTo>
                    <a:pt x="65" y="5"/>
                  </a:lnTo>
                  <a:lnTo>
                    <a:pt x="62" y="8"/>
                  </a:lnTo>
                  <a:lnTo>
                    <a:pt x="59" y="12"/>
                  </a:lnTo>
                  <a:lnTo>
                    <a:pt x="56" y="17"/>
                  </a:lnTo>
                  <a:lnTo>
                    <a:pt x="54" y="22"/>
                  </a:lnTo>
                  <a:lnTo>
                    <a:pt x="51" y="28"/>
                  </a:lnTo>
                  <a:lnTo>
                    <a:pt x="49" y="34"/>
                  </a:lnTo>
                  <a:lnTo>
                    <a:pt x="48" y="38"/>
                  </a:lnTo>
                  <a:lnTo>
                    <a:pt x="46" y="43"/>
                  </a:lnTo>
                  <a:lnTo>
                    <a:pt x="44" y="47"/>
                  </a:lnTo>
                  <a:lnTo>
                    <a:pt x="42" y="51"/>
                  </a:lnTo>
                  <a:lnTo>
                    <a:pt x="40" y="54"/>
                  </a:lnTo>
                  <a:lnTo>
                    <a:pt x="38" y="56"/>
                  </a:lnTo>
                  <a:lnTo>
                    <a:pt x="37" y="58"/>
                  </a:lnTo>
                  <a:lnTo>
                    <a:pt x="36" y="59"/>
                  </a:lnTo>
                  <a:lnTo>
                    <a:pt x="35" y="59"/>
                  </a:lnTo>
                  <a:lnTo>
                    <a:pt x="40" y="64"/>
                  </a:lnTo>
                  <a:lnTo>
                    <a:pt x="41" y="64"/>
                  </a:lnTo>
                  <a:lnTo>
                    <a:pt x="42" y="65"/>
                  </a:lnTo>
                  <a:lnTo>
                    <a:pt x="43" y="66"/>
                  </a:lnTo>
                  <a:lnTo>
                    <a:pt x="44" y="68"/>
                  </a:lnTo>
                  <a:lnTo>
                    <a:pt x="45" y="69"/>
                  </a:lnTo>
                  <a:lnTo>
                    <a:pt x="45" y="72"/>
                  </a:lnTo>
                  <a:lnTo>
                    <a:pt x="43" y="73"/>
                  </a:lnTo>
                  <a:lnTo>
                    <a:pt x="40" y="76"/>
                  </a:lnTo>
                  <a:lnTo>
                    <a:pt x="36" y="81"/>
                  </a:lnTo>
                  <a:lnTo>
                    <a:pt x="31" y="90"/>
                  </a:lnTo>
                  <a:lnTo>
                    <a:pt x="25" y="102"/>
                  </a:lnTo>
                  <a:lnTo>
                    <a:pt x="20" y="116"/>
                  </a:lnTo>
                  <a:lnTo>
                    <a:pt x="16" y="131"/>
                  </a:lnTo>
                  <a:lnTo>
                    <a:pt x="11" y="143"/>
                  </a:lnTo>
                  <a:lnTo>
                    <a:pt x="9" y="152"/>
                  </a:lnTo>
                  <a:lnTo>
                    <a:pt x="8" y="157"/>
                  </a:lnTo>
                  <a:lnTo>
                    <a:pt x="8" y="157"/>
                  </a:lnTo>
                  <a:lnTo>
                    <a:pt x="9" y="159"/>
                  </a:lnTo>
                  <a:lnTo>
                    <a:pt x="10" y="162"/>
                  </a:lnTo>
                  <a:lnTo>
                    <a:pt x="10" y="163"/>
                  </a:lnTo>
                  <a:lnTo>
                    <a:pt x="11" y="166"/>
                  </a:lnTo>
                  <a:lnTo>
                    <a:pt x="13" y="168"/>
                  </a:lnTo>
                  <a:lnTo>
                    <a:pt x="14" y="170"/>
                  </a:lnTo>
                  <a:lnTo>
                    <a:pt x="16" y="173"/>
                  </a:lnTo>
                  <a:lnTo>
                    <a:pt x="9" y="196"/>
                  </a:lnTo>
                  <a:lnTo>
                    <a:pt x="7" y="200"/>
                  </a:lnTo>
                  <a:lnTo>
                    <a:pt x="5" y="206"/>
                  </a:lnTo>
                  <a:lnTo>
                    <a:pt x="3" y="216"/>
                  </a:lnTo>
                  <a:lnTo>
                    <a:pt x="1" y="227"/>
                  </a:lnTo>
                  <a:lnTo>
                    <a:pt x="0" y="238"/>
                  </a:lnTo>
                  <a:lnTo>
                    <a:pt x="0" y="247"/>
                  </a:lnTo>
                  <a:lnTo>
                    <a:pt x="0" y="255"/>
                  </a:lnTo>
                  <a:lnTo>
                    <a:pt x="2" y="259"/>
                  </a:lnTo>
                  <a:lnTo>
                    <a:pt x="3" y="260"/>
                  </a:lnTo>
                  <a:lnTo>
                    <a:pt x="5" y="260"/>
                  </a:lnTo>
                  <a:lnTo>
                    <a:pt x="8" y="261"/>
                  </a:lnTo>
                  <a:lnTo>
                    <a:pt x="11" y="262"/>
                  </a:lnTo>
                  <a:lnTo>
                    <a:pt x="16" y="263"/>
                  </a:lnTo>
                  <a:lnTo>
                    <a:pt x="20" y="264"/>
                  </a:lnTo>
                  <a:lnTo>
                    <a:pt x="24" y="264"/>
                  </a:lnTo>
                  <a:lnTo>
                    <a:pt x="29" y="264"/>
                  </a:lnTo>
                  <a:lnTo>
                    <a:pt x="28" y="272"/>
                  </a:lnTo>
                  <a:lnTo>
                    <a:pt x="27" y="279"/>
                  </a:lnTo>
                  <a:lnTo>
                    <a:pt x="27" y="285"/>
                  </a:lnTo>
                  <a:lnTo>
                    <a:pt x="26" y="291"/>
                  </a:lnTo>
                  <a:lnTo>
                    <a:pt x="25" y="296"/>
                  </a:lnTo>
                  <a:lnTo>
                    <a:pt x="24" y="300"/>
                  </a:lnTo>
                  <a:lnTo>
                    <a:pt x="24" y="302"/>
                  </a:lnTo>
                  <a:lnTo>
                    <a:pt x="24" y="302"/>
                  </a:lnTo>
                  <a:lnTo>
                    <a:pt x="25" y="303"/>
                  </a:lnTo>
                  <a:lnTo>
                    <a:pt x="27" y="305"/>
                  </a:lnTo>
                  <a:lnTo>
                    <a:pt x="30" y="307"/>
                  </a:lnTo>
                  <a:lnTo>
                    <a:pt x="34" y="309"/>
                  </a:lnTo>
                  <a:lnTo>
                    <a:pt x="38" y="311"/>
                  </a:lnTo>
                  <a:lnTo>
                    <a:pt x="41" y="312"/>
                  </a:lnTo>
                  <a:lnTo>
                    <a:pt x="43" y="312"/>
                  </a:lnTo>
                  <a:lnTo>
                    <a:pt x="44" y="310"/>
                  </a:lnTo>
                  <a:lnTo>
                    <a:pt x="44" y="312"/>
                  </a:lnTo>
                  <a:lnTo>
                    <a:pt x="45" y="315"/>
                  </a:lnTo>
                  <a:lnTo>
                    <a:pt x="47" y="320"/>
                  </a:lnTo>
                  <a:lnTo>
                    <a:pt x="49" y="324"/>
                  </a:lnTo>
                  <a:lnTo>
                    <a:pt x="50" y="329"/>
                  </a:lnTo>
                  <a:lnTo>
                    <a:pt x="51" y="333"/>
                  </a:lnTo>
                  <a:lnTo>
                    <a:pt x="52" y="337"/>
                  </a:lnTo>
                  <a:lnTo>
                    <a:pt x="53" y="337"/>
                  </a:lnTo>
                  <a:lnTo>
                    <a:pt x="53" y="337"/>
                  </a:lnTo>
                  <a:lnTo>
                    <a:pt x="52" y="338"/>
                  </a:lnTo>
                  <a:lnTo>
                    <a:pt x="52" y="340"/>
                  </a:lnTo>
                  <a:lnTo>
                    <a:pt x="51" y="341"/>
                  </a:lnTo>
                  <a:lnTo>
                    <a:pt x="50" y="345"/>
                  </a:lnTo>
                  <a:lnTo>
                    <a:pt x="50" y="347"/>
                  </a:lnTo>
                  <a:lnTo>
                    <a:pt x="49" y="351"/>
                  </a:lnTo>
                  <a:lnTo>
                    <a:pt x="49" y="355"/>
                  </a:lnTo>
                  <a:lnTo>
                    <a:pt x="49" y="361"/>
                  </a:lnTo>
                  <a:lnTo>
                    <a:pt x="50" y="367"/>
                  </a:lnTo>
                  <a:lnTo>
                    <a:pt x="51" y="375"/>
                  </a:lnTo>
                  <a:lnTo>
                    <a:pt x="54" y="383"/>
                  </a:lnTo>
                  <a:lnTo>
                    <a:pt x="55" y="390"/>
                  </a:lnTo>
                  <a:lnTo>
                    <a:pt x="57" y="396"/>
                  </a:lnTo>
                  <a:lnTo>
                    <a:pt x="59" y="400"/>
                  </a:lnTo>
                  <a:lnTo>
                    <a:pt x="59" y="401"/>
                  </a:lnTo>
                  <a:lnTo>
                    <a:pt x="51" y="417"/>
                  </a:lnTo>
                  <a:lnTo>
                    <a:pt x="54" y="441"/>
                  </a:lnTo>
                  <a:lnTo>
                    <a:pt x="54" y="441"/>
                  </a:lnTo>
                  <a:lnTo>
                    <a:pt x="55" y="443"/>
                  </a:lnTo>
                  <a:lnTo>
                    <a:pt x="57" y="444"/>
                  </a:lnTo>
                  <a:lnTo>
                    <a:pt x="60" y="446"/>
                  </a:lnTo>
                  <a:lnTo>
                    <a:pt x="62" y="447"/>
                  </a:lnTo>
                  <a:lnTo>
                    <a:pt x="65" y="448"/>
                  </a:lnTo>
                  <a:lnTo>
                    <a:pt x="67" y="448"/>
                  </a:lnTo>
                  <a:lnTo>
                    <a:pt x="70" y="447"/>
                  </a:lnTo>
                  <a:lnTo>
                    <a:pt x="72" y="444"/>
                  </a:lnTo>
                  <a:lnTo>
                    <a:pt x="74" y="442"/>
                  </a:lnTo>
                  <a:lnTo>
                    <a:pt x="75" y="439"/>
                  </a:lnTo>
                  <a:lnTo>
                    <a:pt x="76" y="436"/>
                  </a:lnTo>
                  <a:lnTo>
                    <a:pt x="76" y="433"/>
                  </a:lnTo>
                  <a:lnTo>
                    <a:pt x="77" y="431"/>
                  </a:lnTo>
                  <a:lnTo>
                    <a:pt x="77" y="430"/>
                  </a:lnTo>
                  <a:lnTo>
                    <a:pt x="77" y="429"/>
                  </a:lnTo>
                  <a:lnTo>
                    <a:pt x="71" y="398"/>
                  </a:lnTo>
                  <a:lnTo>
                    <a:pt x="82" y="337"/>
                  </a:lnTo>
                  <a:lnTo>
                    <a:pt x="84" y="324"/>
                  </a:lnTo>
                  <a:lnTo>
                    <a:pt x="96" y="324"/>
                  </a:lnTo>
                  <a:lnTo>
                    <a:pt x="96" y="325"/>
                  </a:lnTo>
                  <a:lnTo>
                    <a:pt x="96" y="327"/>
                  </a:lnTo>
                  <a:lnTo>
                    <a:pt x="96" y="330"/>
                  </a:lnTo>
                  <a:lnTo>
                    <a:pt x="97" y="334"/>
                  </a:lnTo>
                  <a:lnTo>
                    <a:pt x="97" y="339"/>
                  </a:lnTo>
                  <a:lnTo>
                    <a:pt x="97" y="344"/>
                  </a:lnTo>
                  <a:lnTo>
                    <a:pt x="98" y="349"/>
                  </a:lnTo>
                  <a:lnTo>
                    <a:pt x="98" y="355"/>
                  </a:lnTo>
                  <a:lnTo>
                    <a:pt x="100" y="362"/>
                  </a:lnTo>
                  <a:lnTo>
                    <a:pt x="101" y="370"/>
                  </a:lnTo>
                  <a:lnTo>
                    <a:pt x="103" y="378"/>
                  </a:lnTo>
                  <a:lnTo>
                    <a:pt x="104" y="384"/>
                  </a:lnTo>
                  <a:lnTo>
                    <a:pt x="106" y="391"/>
                  </a:lnTo>
                  <a:lnTo>
                    <a:pt x="108" y="396"/>
                  </a:lnTo>
                  <a:lnTo>
                    <a:pt x="108" y="399"/>
                  </a:lnTo>
                  <a:lnTo>
                    <a:pt x="109" y="401"/>
                  </a:lnTo>
                  <a:lnTo>
                    <a:pt x="106" y="428"/>
                  </a:lnTo>
                  <a:lnTo>
                    <a:pt x="115" y="430"/>
                  </a:lnTo>
                  <a:lnTo>
                    <a:pt x="115" y="426"/>
                  </a:lnTo>
                  <a:lnTo>
                    <a:pt x="115" y="426"/>
                  </a:lnTo>
                  <a:lnTo>
                    <a:pt x="116" y="427"/>
                  </a:lnTo>
                  <a:lnTo>
                    <a:pt x="119" y="429"/>
                  </a:lnTo>
                  <a:lnTo>
                    <a:pt x="121" y="430"/>
                  </a:lnTo>
                  <a:lnTo>
                    <a:pt x="125" y="432"/>
                  </a:lnTo>
                  <a:lnTo>
                    <a:pt x="128" y="434"/>
                  </a:lnTo>
                  <a:lnTo>
                    <a:pt x="132" y="435"/>
                  </a:lnTo>
                  <a:lnTo>
                    <a:pt x="136" y="437"/>
                  </a:lnTo>
                  <a:lnTo>
                    <a:pt x="140" y="439"/>
                  </a:lnTo>
                  <a:lnTo>
                    <a:pt x="143" y="439"/>
                  </a:lnTo>
                  <a:lnTo>
                    <a:pt x="148" y="439"/>
                  </a:lnTo>
                  <a:lnTo>
                    <a:pt x="151" y="439"/>
                  </a:lnTo>
                  <a:lnTo>
                    <a:pt x="153" y="439"/>
                  </a:lnTo>
                  <a:lnTo>
                    <a:pt x="156" y="438"/>
                  </a:lnTo>
                  <a:lnTo>
                    <a:pt x="158" y="438"/>
                  </a:lnTo>
                  <a:lnTo>
                    <a:pt x="159" y="437"/>
                  </a:lnTo>
                  <a:lnTo>
                    <a:pt x="157" y="429"/>
                  </a:lnTo>
                </a:path>
              </a:pathLst>
            </a:custGeom>
            <a:solidFill>
              <a:schemeClr val="bg1"/>
            </a:solidFill>
            <a:ln w="9525" cap="rnd">
              <a:noFill/>
              <a:round/>
              <a:headEnd/>
              <a:tailEnd/>
            </a:ln>
            <a:effectLst/>
          </p:spPr>
          <p:txBody>
            <a:bodyPr/>
            <a:lstStyle/>
            <a:p>
              <a:endParaRPr lang="fr-FR" b="1"/>
            </a:p>
          </p:txBody>
        </p:sp>
        <p:sp>
          <p:nvSpPr>
            <p:cNvPr id="23" name="Rectangle 22"/>
            <p:cNvSpPr>
              <a:spLocks noChangeArrowheads="1"/>
            </p:cNvSpPr>
            <p:nvPr/>
          </p:nvSpPr>
          <p:spPr bwMode="auto">
            <a:xfrm>
              <a:off x="1428750" y="3268663"/>
              <a:ext cx="373500" cy="462307"/>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pPr>
              <a:r>
                <a:rPr lang="fr-FR" sz="2400" b="1">
                  <a:solidFill>
                    <a:schemeClr val="tx1"/>
                  </a:solidFill>
                  <a:effectLst>
                    <a:outerShdw blurRad="38100" dist="38100" dir="2700000" algn="tl">
                      <a:srgbClr val="000000"/>
                    </a:outerShdw>
                  </a:effectLst>
                  <a:latin typeface="Arial" pitchFamily="34" charset="0"/>
                </a:rPr>
                <a:t>?</a:t>
              </a:r>
            </a:p>
          </p:txBody>
        </p:sp>
        <p:sp>
          <p:nvSpPr>
            <p:cNvPr id="24" name="Rectangle 23"/>
            <p:cNvSpPr>
              <a:spLocks noChangeArrowheads="1"/>
            </p:cNvSpPr>
            <p:nvPr/>
          </p:nvSpPr>
          <p:spPr bwMode="auto">
            <a:xfrm>
              <a:off x="2070100" y="4059238"/>
              <a:ext cx="6172200" cy="1770062"/>
            </a:xfrm>
            <a:prstGeom prst="rect">
              <a:avLst/>
            </a:prstGeom>
            <a:solidFill>
              <a:srgbClr val="FF9966"/>
            </a:solidFill>
            <a:ln w="9525">
              <a:noFill/>
              <a:miter lim="800000"/>
              <a:headEnd/>
              <a:tailEnd/>
            </a:ln>
            <a:effectLst/>
          </p:spPr>
          <p:txBody>
            <a:bodyPr wrap="none" anchor="ctr"/>
            <a:lstStyle/>
            <a:p>
              <a:endParaRPr lang="fr-FR" b="1"/>
            </a:p>
          </p:txBody>
        </p:sp>
        <p:sp>
          <p:nvSpPr>
            <p:cNvPr id="25" name="Rectangle 24"/>
            <p:cNvSpPr>
              <a:spLocks noChangeArrowheads="1"/>
            </p:cNvSpPr>
            <p:nvPr/>
          </p:nvSpPr>
          <p:spPr bwMode="auto">
            <a:xfrm>
              <a:off x="3652837" y="4784725"/>
              <a:ext cx="4511725" cy="431529"/>
            </a:xfrm>
            <a:prstGeom prst="rect">
              <a:avLst/>
            </a:prstGeom>
            <a:noFill/>
            <a:ln w="9525">
              <a:noFill/>
              <a:miter lim="800000"/>
              <a:headEnd/>
              <a:tailEnd/>
            </a:ln>
            <a:effectLst/>
          </p:spPr>
          <p:txBody>
            <a:bodyPr wrap="square" lIns="92075" tIns="46038" rIns="92075" bIns="46038">
              <a:spAutoFit/>
            </a:bodyPr>
            <a:lstStyle/>
            <a:p>
              <a:pPr algn="l">
                <a:lnSpc>
                  <a:spcPct val="100000"/>
                </a:lnSpc>
                <a:spcBef>
                  <a:spcPct val="0"/>
                </a:spcBef>
              </a:pPr>
              <a:r>
                <a:rPr lang="fr-FR" sz="2200" b="1" dirty="0">
                  <a:solidFill>
                    <a:srgbClr val="000000"/>
                  </a:solidFill>
                  <a:latin typeface="Arial" pitchFamily="34" charset="0"/>
                </a:rPr>
                <a:t>"Quel est le salaire de </a:t>
              </a:r>
              <a:r>
                <a:rPr lang="fr-FR" sz="2200" b="1" dirty="0" smtClean="0">
                  <a:solidFill>
                    <a:srgbClr val="000000"/>
                  </a:solidFill>
                  <a:latin typeface="Arial" pitchFamily="34" charset="0"/>
                </a:rPr>
                <a:t>Faouzi </a:t>
              </a:r>
              <a:r>
                <a:rPr lang="fr-FR" sz="2200" b="1" dirty="0">
                  <a:solidFill>
                    <a:srgbClr val="000000"/>
                  </a:solidFill>
                  <a:latin typeface="Arial" pitchFamily="34" charset="0"/>
                </a:rPr>
                <a:t>?"</a:t>
              </a:r>
            </a:p>
          </p:txBody>
        </p:sp>
        <p:sp>
          <p:nvSpPr>
            <p:cNvPr id="26" name="Oval 25"/>
            <p:cNvSpPr>
              <a:spLocks noChangeArrowheads="1"/>
            </p:cNvSpPr>
            <p:nvPr/>
          </p:nvSpPr>
          <p:spPr bwMode="auto">
            <a:xfrm>
              <a:off x="2422525" y="4484688"/>
              <a:ext cx="1117600" cy="1106487"/>
            </a:xfrm>
            <a:prstGeom prst="ellipse">
              <a:avLst/>
            </a:prstGeom>
            <a:solidFill>
              <a:srgbClr val="FFFFCC"/>
            </a:solidFill>
            <a:ln w="9525">
              <a:noFill/>
              <a:round/>
              <a:headEnd/>
              <a:tailEnd/>
            </a:ln>
            <a:effectLst/>
          </p:spPr>
          <p:txBody>
            <a:bodyPr wrap="none" anchor="ctr"/>
            <a:lstStyle/>
            <a:p>
              <a:endParaRPr lang="fr-FR" b="1"/>
            </a:p>
          </p:txBody>
        </p:sp>
        <p:grpSp>
          <p:nvGrpSpPr>
            <p:cNvPr id="27" name="Group 56"/>
            <p:cNvGrpSpPr>
              <a:grpSpLocks/>
            </p:cNvGrpSpPr>
            <p:nvPr/>
          </p:nvGrpSpPr>
          <p:grpSpPr bwMode="auto">
            <a:xfrm>
              <a:off x="2695575" y="4648200"/>
              <a:ext cx="612775" cy="776288"/>
              <a:chOff x="1698" y="2928"/>
              <a:chExt cx="386" cy="489"/>
            </a:xfrm>
          </p:grpSpPr>
          <p:grpSp>
            <p:nvGrpSpPr>
              <p:cNvPr id="28" name="Group 35"/>
              <p:cNvGrpSpPr>
                <a:grpSpLocks/>
              </p:cNvGrpSpPr>
              <p:nvPr/>
            </p:nvGrpSpPr>
            <p:grpSpPr bwMode="auto">
              <a:xfrm>
                <a:off x="1781" y="3018"/>
                <a:ext cx="303" cy="399"/>
                <a:chOff x="1781" y="3018"/>
                <a:chExt cx="303" cy="399"/>
              </a:xfrm>
            </p:grpSpPr>
            <p:sp>
              <p:nvSpPr>
                <p:cNvPr id="49" name="Freeform 26"/>
                <p:cNvSpPr>
                  <a:spLocks/>
                </p:cNvSpPr>
                <p:nvPr/>
              </p:nvSpPr>
              <p:spPr bwMode="auto">
                <a:xfrm>
                  <a:off x="1788" y="3044"/>
                  <a:ext cx="296" cy="373"/>
                </a:xfrm>
                <a:custGeom>
                  <a:avLst/>
                  <a:gdLst/>
                  <a:ahLst/>
                  <a:cxnLst>
                    <a:cxn ang="0">
                      <a:pos x="2" y="353"/>
                    </a:cxn>
                    <a:cxn ang="0">
                      <a:pos x="1" y="348"/>
                    </a:cxn>
                    <a:cxn ang="0">
                      <a:pos x="0" y="334"/>
                    </a:cxn>
                    <a:cxn ang="0">
                      <a:pos x="0" y="315"/>
                    </a:cxn>
                    <a:cxn ang="0">
                      <a:pos x="0" y="290"/>
                    </a:cxn>
                    <a:cxn ang="0">
                      <a:pos x="2" y="262"/>
                    </a:cxn>
                    <a:cxn ang="0">
                      <a:pos x="6" y="234"/>
                    </a:cxn>
                    <a:cxn ang="0">
                      <a:pos x="15" y="209"/>
                    </a:cxn>
                    <a:cxn ang="0">
                      <a:pos x="26" y="186"/>
                    </a:cxn>
                    <a:cxn ang="0">
                      <a:pos x="40" y="170"/>
                    </a:cxn>
                    <a:cxn ang="0">
                      <a:pos x="54" y="161"/>
                    </a:cxn>
                    <a:cxn ang="0">
                      <a:pos x="68" y="155"/>
                    </a:cxn>
                    <a:cxn ang="0">
                      <a:pos x="80" y="151"/>
                    </a:cxn>
                    <a:cxn ang="0">
                      <a:pos x="94" y="146"/>
                    </a:cxn>
                    <a:cxn ang="0">
                      <a:pos x="107" y="139"/>
                    </a:cxn>
                    <a:cxn ang="0">
                      <a:pos x="121" y="127"/>
                    </a:cxn>
                    <a:cxn ang="0">
                      <a:pos x="134" y="108"/>
                    </a:cxn>
                    <a:cxn ang="0">
                      <a:pos x="146" y="85"/>
                    </a:cxn>
                    <a:cxn ang="0">
                      <a:pos x="154" y="63"/>
                    </a:cxn>
                    <a:cxn ang="0">
                      <a:pos x="160" y="45"/>
                    </a:cxn>
                    <a:cxn ang="0">
                      <a:pos x="164" y="29"/>
                    </a:cxn>
                    <a:cxn ang="0">
                      <a:pos x="167" y="17"/>
                    </a:cxn>
                    <a:cxn ang="0">
                      <a:pos x="168" y="7"/>
                    </a:cxn>
                    <a:cxn ang="0">
                      <a:pos x="168" y="1"/>
                    </a:cxn>
                    <a:cxn ang="0">
                      <a:pos x="168" y="0"/>
                    </a:cxn>
                    <a:cxn ang="0">
                      <a:pos x="295" y="19"/>
                    </a:cxn>
                    <a:cxn ang="0">
                      <a:pos x="294" y="25"/>
                    </a:cxn>
                    <a:cxn ang="0">
                      <a:pos x="292" y="39"/>
                    </a:cxn>
                    <a:cxn ang="0">
                      <a:pos x="287" y="60"/>
                    </a:cxn>
                    <a:cxn ang="0">
                      <a:pos x="281" y="85"/>
                    </a:cxn>
                    <a:cxn ang="0">
                      <a:pos x="273" y="112"/>
                    </a:cxn>
                    <a:cxn ang="0">
                      <a:pos x="264" y="136"/>
                    </a:cxn>
                    <a:cxn ang="0">
                      <a:pos x="253" y="158"/>
                    </a:cxn>
                    <a:cxn ang="0">
                      <a:pos x="242" y="171"/>
                    </a:cxn>
                    <a:cxn ang="0">
                      <a:pos x="228" y="180"/>
                    </a:cxn>
                    <a:cxn ang="0">
                      <a:pos x="212" y="186"/>
                    </a:cxn>
                    <a:cxn ang="0">
                      <a:pos x="194" y="191"/>
                    </a:cxn>
                    <a:cxn ang="0">
                      <a:pos x="176" y="195"/>
                    </a:cxn>
                    <a:cxn ang="0">
                      <a:pos x="159" y="202"/>
                    </a:cxn>
                    <a:cxn ang="0">
                      <a:pos x="145" y="211"/>
                    </a:cxn>
                    <a:cxn ang="0">
                      <a:pos x="132" y="224"/>
                    </a:cxn>
                    <a:cxn ang="0">
                      <a:pos x="124" y="242"/>
                    </a:cxn>
                    <a:cxn ang="0">
                      <a:pos x="121" y="263"/>
                    </a:cxn>
                    <a:cxn ang="0">
                      <a:pos x="118" y="286"/>
                    </a:cxn>
                    <a:cxn ang="0">
                      <a:pos x="117" y="308"/>
                    </a:cxn>
                    <a:cxn ang="0">
                      <a:pos x="117" y="327"/>
                    </a:cxn>
                    <a:cxn ang="0">
                      <a:pos x="118" y="345"/>
                    </a:cxn>
                    <a:cxn ang="0">
                      <a:pos x="119" y="359"/>
                    </a:cxn>
                    <a:cxn ang="0">
                      <a:pos x="120" y="368"/>
                    </a:cxn>
                    <a:cxn ang="0">
                      <a:pos x="121" y="372"/>
                    </a:cxn>
                    <a:cxn ang="0">
                      <a:pos x="2" y="353"/>
                    </a:cxn>
                  </a:cxnLst>
                  <a:rect l="0" t="0" r="r" b="b"/>
                  <a:pathLst>
                    <a:path w="296" h="373">
                      <a:moveTo>
                        <a:pt x="2" y="353"/>
                      </a:moveTo>
                      <a:lnTo>
                        <a:pt x="1" y="348"/>
                      </a:lnTo>
                      <a:lnTo>
                        <a:pt x="0" y="334"/>
                      </a:lnTo>
                      <a:lnTo>
                        <a:pt x="0" y="315"/>
                      </a:lnTo>
                      <a:lnTo>
                        <a:pt x="0" y="290"/>
                      </a:lnTo>
                      <a:lnTo>
                        <a:pt x="2" y="262"/>
                      </a:lnTo>
                      <a:lnTo>
                        <a:pt x="6" y="234"/>
                      </a:lnTo>
                      <a:lnTo>
                        <a:pt x="15" y="209"/>
                      </a:lnTo>
                      <a:lnTo>
                        <a:pt x="26" y="186"/>
                      </a:lnTo>
                      <a:lnTo>
                        <a:pt x="40" y="170"/>
                      </a:lnTo>
                      <a:lnTo>
                        <a:pt x="54" y="161"/>
                      </a:lnTo>
                      <a:lnTo>
                        <a:pt x="68" y="155"/>
                      </a:lnTo>
                      <a:lnTo>
                        <a:pt x="80" y="151"/>
                      </a:lnTo>
                      <a:lnTo>
                        <a:pt x="94" y="146"/>
                      </a:lnTo>
                      <a:lnTo>
                        <a:pt x="107" y="139"/>
                      </a:lnTo>
                      <a:lnTo>
                        <a:pt x="121" y="127"/>
                      </a:lnTo>
                      <a:lnTo>
                        <a:pt x="134" y="108"/>
                      </a:lnTo>
                      <a:lnTo>
                        <a:pt x="146" y="85"/>
                      </a:lnTo>
                      <a:lnTo>
                        <a:pt x="154" y="63"/>
                      </a:lnTo>
                      <a:lnTo>
                        <a:pt x="160" y="45"/>
                      </a:lnTo>
                      <a:lnTo>
                        <a:pt x="164" y="29"/>
                      </a:lnTo>
                      <a:lnTo>
                        <a:pt x="167" y="17"/>
                      </a:lnTo>
                      <a:lnTo>
                        <a:pt x="168" y="7"/>
                      </a:lnTo>
                      <a:lnTo>
                        <a:pt x="168" y="1"/>
                      </a:lnTo>
                      <a:lnTo>
                        <a:pt x="168" y="0"/>
                      </a:lnTo>
                      <a:lnTo>
                        <a:pt x="295" y="19"/>
                      </a:lnTo>
                      <a:lnTo>
                        <a:pt x="294" y="25"/>
                      </a:lnTo>
                      <a:lnTo>
                        <a:pt x="292" y="39"/>
                      </a:lnTo>
                      <a:lnTo>
                        <a:pt x="287" y="60"/>
                      </a:lnTo>
                      <a:lnTo>
                        <a:pt x="281" y="85"/>
                      </a:lnTo>
                      <a:lnTo>
                        <a:pt x="273" y="112"/>
                      </a:lnTo>
                      <a:lnTo>
                        <a:pt x="264" y="136"/>
                      </a:lnTo>
                      <a:lnTo>
                        <a:pt x="253" y="158"/>
                      </a:lnTo>
                      <a:lnTo>
                        <a:pt x="242" y="171"/>
                      </a:lnTo>
                      <a:lnTo>
                        <a:pt x="228" y="180"/>
                      </a:lnTo>
                      <a:lnTo>
                        <a:pt x="212" y="186"/>
                      </a:lnTo>
                      <a:lnTo>
                        <a:pt x="194" y="191"/>
                      </a:lnTo>
                      <a:lnTo>
                        <a:pt x="176" y="195"/>
                      </a:lnTo>
                      <a:lnTo>
                        <a:pt x="159" y="202"/>
                      </a:lnTo>
                      <a:lnTo>
                        <a:pt x="145" y="211"/>
                      </a:lnTo>
                      <a:lnTo>
                        <a:pt x="132" y="224"/>
                      </a:lnTo>
                      <a:lnTo>
                        <a:pt x="124" y="242"/>
                      </a:lnTo>
                      <a:lnTo>
                        <a:pt x="121" y="263"/>
                      </a:lnTo>
                      <a:lnTo>
                        <a:pt x="118" y="286"/>
                      </a:lnTo>
                      <a:lnTo>
                        <a:pt x="117" y="308"/>
                      </a:lnTo>
                      <a:lnTo>
                        <a:pt x="117" y="327"/>
                      </a:lnTo>
                      <a:lnTo>
                        <a:pt x="118" y="345"/>
                      </a:lnTo>
                      <a:lnTo>
                        <a:pt x="119" y="359"/>
                      </a:lnTo>
                      <a:lnTo>
                        <a:pt x="120" y="368"/>
                      </a:lnTo>
                      <a:lnTo>
                        <a:pt x="121" y="372"/>
                      </a:lnTo>
                      <a:lnTo>
                        <a:pt x="2" y="353"/>
                      </a:lnTo>
                    </a:path>
                  </a:pathLst>
                </a:custGeom>
                <a:solidFill>
                  <a:srgbClr val="000000"/>
                </a:solidFill>
                <a:ln w="9525" cap="rnd">
                  <a:noFill/>
                  <a:round/>
                  <a:headEnd/>
                  <a:tailEnd/>
                </a:ln>
                <a:effectLst/>
              </p:spPr>
              <p:txBody>
                <a:bodyPr/>
                <a:lstStyle/>
                <a:p>
                  <a:endParaRPr lang="fr-FR" b="1"/>
                </a:p>
              </p:txBody>
            </p:sp>
            <p:sp>
              <p:nvSpPr>
                <p:cNvPr id="50" name="Freeform 27"/>
                <p:cNvSpPr>
                  <a:spLocks/>
                </p:cNvSpPr>
                <p:nvPr/>
              </p:nvSpPr>
              <p:spPr bwMode="auto">
                <a:xfrm>
                  <a:off x="1781" y="3018"/>
                  <a:ext cx="298" cy="374"/>
                </a:xfrm>
                <a:custGeom>
                  <a:avLst/>
                  <a:gdLst/>
                  <a:ahLst/>
                  <a:cxnLst>
                    <a:cxn ang="0">
                      <a:pos x="2" y="354"/>
                    </a:cxn>
                    <a:cxn ang="0">
                      <a:pos x="1" y="350"/>
                    </a:cxn>
                    <a:cxn ang="0">
                      <a:pos x="0" y="336"/>
                    </a:cxn>
                    <a:cxn ang="0">
                      <a:pos x="0" y="315"/>
                    </a:cxn>
                    <a:cxn ang="0">
                      <a:pos x="0" y="290"/>
                    </a:cxn>
                    <a:cxn ang="0">
                      <a:pos x="2" y="263"/>
                    </a:cxn>
                    <a:cxn ang="0">
                      <a:pos x="7" y="236"/>
                    </a:cxn>
                    <a:cxn ang="0">
                      <a:pos x="15" y="209"/>
                    </a:cxn>
                    <a:cxn ang="0">
                      <a:pos x="27" y="187"/>
                    </a:cxn>
                    <a:cxn ang="0">
                      <a:pos x="41" y="172"/>
                    </a:cxn>
                    <a:cxn ang="0">
                      <a:pos x="54" y="161"/>
                    </a:cxn>
                    <a:cxn ang="0">
                      <a:pos x="68" y="156"/>
                    </a:cxn>
                    <a:cxn ang="0">
                      <a:pos x="81" y="152"/>
                    </a:cxn>
                    <a:cxn ang="0">
                      <a:pos x="94" y="148"/>
                    </a:cxn>
                    <a:cxn ang="0">
                      <a:pos x="108" y="141"/>
                    </a:cxn>
                    <a:cxn ang="0">
                      <a:pos x="121" y="128"/>
                    </a:cxn>
                    <a:cxn ang="0">
                      <a:pos x="135" y="109"/>
                    </a:cxn>
                    <a:cxn ang="0">
                      <a:pos x="146" y="85"/>
                    </a:cxn>
                    <a:cxn ang="0">
                      <a:pos x="155" y="65"/>
                    </a:cxn>
                    <a:cxn ang="0">
                      <a:pos x="162" y="46"/>
                    </a:cxn>
                    <a:cxn ang="0">
                      <a:pos x="165" y="30"/>
                    </a:cxn>
                    <a:cxn ang="0">
                      <a:pos x="167" y="18"/>
                    </a:cxn>
                    <a:cxn ang="0">
                      <a:pos x="168" y="7"/>
                    </a:cxn>
                    <a:cxn ang="0">
                      <a:pos x="168" y="2"/>
                    </a:cxn>
                    <a:cxn ang="0">
                      <a:pos x="168" y="0"/>
                    </a:cxn>
                    <a:cxn ang="0">
                      <a:pos x="297" y="20"/>
                    </a:cxn>
                    <a:cxn ang="0">
                      <a:pos x="296" y="25"/>
                    </a:cxn>
                    <a:cxn ang="0">
                      <a:pos x="293" y="39"/>
                    </a:cxn>
                    <a:cxn ang="0">
                      <a:pos x="288" y="61"/>
                    </a:cxn>
                    <a:cxn ang="0">
                      <a:pos x="282" y="86"/>
                    </a:cxn>
                    <a:cxn ang="0">
                      <a:pos x="274" y="112"/>
                    </a:cxn>
                    <a:cxn ang="0">
                      <a:pos x="265" y="138"/>
                    </a:cxn>
                    <a:cxn ang="0">
                      <a:pos x="254" y="158"/>
                    </a:cxn>
                    <a:cxn ang="0">
                      <a:pos x="243" y="173"/>
                    </a:cxn>
                    <a:cxn ang="0">
                      <a:pos x="229" y="181"/>
                    </a:cxn>
                    <a:cxn ang="0">
                      <a:pos x="213" y="187"/>
                    </a:cxn>
                    <a:cxn ang="0">
                      <a:pos x="194" y="191"/>
                    </a:cxn>
                    <a:cxn ang="0">
                      <a:pos x="177" y="197"/>
                    </a:cxn>
                    <a:cxn ang="0">
                      <a:pos x="160" y="203"/>
                    </a:cxn>
                    <a:cxn ang="0">
                      <a:pos x="145" y="212"/>
                    </a:cxn>
                    <a:cxn ang="0">
                      <a:pos x="133" y="224"/>
                    </a:cxn>
                    <a:cxn ang="0">
                      <a:pos x="125" y="242"/>
                    </a:cxn>
                    <a:cxn ang="0">
                      <a:pos x="121" y="265"/>
                    </a:cxn>
                    <a:cxn ang="0">
                      <a:pos x="118" y="287"/>
                    </a:cxn>
                    <a:cxn ang="0">
                      <a:pos x="117" y="309"/>
                    </a:cxn>
                    <a:cxn ang="0">
                      <a:pos x="117" y="329"/>
                    </a:cxn>
                    <a:cxn ang="0">
                      <a:pos x="118" y="346"/>
                    </a:cxn>
                    <a:cxn ang="0">
                      <a:pos x="119" y="360"/>
                    </a:cxn>
                    <a:cxn ang="0">
                      <a:pos x="120" y="369"/>
                    </a:cxn>
                    <a:cxn ang="0">
                      <a:pos x="121" y="373"/>
                    </a:cxn>
                    <a:cxn ang="0">
                      <a:pos x="2" y="354"/>
                    </a:cxn>
                  </a:cxnLst>
                  <a:rect l="0" t="0" r="r" b="b"/>
                  <a:pathLst>
                    <a:path w="298" h="374">
                      <a:moveTo>
                        <a:pt x="2" y="354"/>
                      </a:moveTo>
                      <a:lnTo>
                        <a:pt x="1" y="350"/>
                      </a:lnTo>
                      <a:lnTo>
                        <a:pt x="0" y="336"/>
                      </a:lnTo>
                      <a:lnTo>
                        <a:pt x="0" y="315"/>
                      </a:lnTo>
                      <a:lnTo>
                        <a:pt x="0" y="290"/>
                      </a:lnTo>
                      <a:lnTo>
                        <a:pt x="2" y="263"/>
                      </a:lnTo>
                      <a:lnTo>
                        <a:pt x="7" y="236"/>
                      </a:lnTo>
                      <a:lnTo>
                        <a:pt x="15" y="209"/>
                      </a:lnTo>
                      <a:lnTo>
                        <a:pt x="27" y="187"/>
                      </a:lnTo>
                      <a:lnTo>
                        <a:pt x="41" y="172"/>
                      </a:lnTo>
                      <a:lnTo>
                        <a:pt x="54" y="161"/>
                      </a:lnTo>
                      <a:lnTo>
                        <a:pt x="68" y="156"/>
                      </a:lnTo>
                      <a:lnTo>
                        <a:pt x="81" y="152"/>
                      </a:lnTo>
                      <a:lnTo>
                        <a:pt x="94" y="148"/>
                      </a:lnTo>
                      <a:lnTo>
                        <a:pt x="108" y="141"/>
                      </a:lnTo>
                      <a:lnTo>
                        <a:pt x="121" y="128"/>
                      </a:lnTo>
                      <a:lnTo>
                        <a:pt x="135" y="109"/>
                      </a:lnTo>
                      <a:lnTo>
                        <a:pt x="146" y="85"/>
                      </a:lnTo>
                      <a:lnTo>
                        <a:pt x="155" y="65"/>
                      </a:lnTo>
                      <a:lnTo>
                        <a:pt x="162" y="46"/>
                      </a:lnTo>
                      <a:lnTo>
                        <a:pt x="165" y="30"/>
                      </a:lnTo>
                      <a:lnTo>
                        <a:pt x="167" y="18"/>
                      </a:lnTo>
                      <a:lnTo>
                        <a:pt x="168" y="7"/>
                      </a:lnTo>
                      <a:lnTo>
                        <a:pt x="168" y="2"/>
                      </a:lnTo>
                      <a:lnTo>
                        <a:pt x="168" y="0"/>
                      </a:lnTo>
                      <a:lnTo>
                        <a:pt x="297" y="20"/>
                      </a:lnTo>
                      <a:lnTo>
                        <a:pt x="296" y="25"/>
                      </a:lnTo>
                      <a:lnTo>
                        <a:pt x="293" y="39"/>
                      </a:lnTo>
                      <a:lnTo>
                        <a:pt x="288" y="61"/>
                      </a:lnTo>
                      <a:lnTo>
                        <a:pt x="282" y="86"/>
                      </a:lnTo>
                      <a:lnTo>
                        <a:pt x="274" y="112"/>
                      </a:lnTo>
                      <a:lnTo>
                        <a:pt x="265" y="138"/>
                      </a:lnTo>
                      <a:lnTo>
                        <a:pt x="254" y="158"/>
                      </a:lnTo>
                      <a:lnTo>
                        <a:pt x="243" y="173"/>
                      </a:lnTo>
                      <a:lnTo>
                        <a:pt x="229" y="181"/>
                      </a:lnTo>
                      <a:lnTo>
                        <a:pt x="213" y="187"/>
                      </a:lnTo>
                      <a:lnTo>
                        <a:pt x="194" y="191"/>
                      </a:lnTo>
                      <a:lnTo>
                        <a:pt x="177" y="197"/>
                      </a:lnTo>
                      <a:lnTo>
                        <a:pt x="160" y="203"/>
                      </a:lnTo>
                      <a:lnTo>
                        <a:pt x="145" y="212"/>
                      </a:lnTo>
                      <a:lnTo>
                        <a:pt x="133" y="224"/>
                      </a:lnTo>
                      <a:lnTo>
                        <a:pt x="125" y="242"/>
                      </a:lnTo>
                      <a:lnTo>
                        <a:pt x="121" y="265"/>
                      </a:lnTo>
                      <a:lnTo>
                        <a:pt x="118" y="287"/>
                      </a:lnTo>
                      <a:lnTo>
                        <a:pt x="117" y="309"/>
                      </a:lnTo>
                      <a:lnTo>
                        <a:pt x="117" y="329"/>
                      </a:lnTo>
                      <a:lnTo>
                        <a:pt x="118" y="346"/>
                      </a:lnTo>
                      <a:lnTo>
                        <a:pt x="119" y="360"/>
                      </a:lnTo>
                      <a:lnTo>
                        <a:pt x="120" y="369"/>
                      </a:lnTo>
                      <a:lnTo>
                        <a:pt x="121" y="373"/>
                      </a:lnTo>
                      <a:lnTo>
                        <a:pt x="2" y="354"/>
                      </a:lnTo>
                    </a:path>
                  </a:pathLst>
                </a:custGeom>
                <a:solidFill>
                  <a:srgbClr val="00CC66"/>
                </a:solidFill>
                <a:ln w="9525" cap="rnd">
                  <a:noFill/>
                  <a:round/>
                  <a:headEnd/>
                  <a:tailEnd/>
                </a:ln>
                <a:effectLst/>
              </p:spPr>
              <p:txBody>
                <a:bodyPr/>
                <a:lstStyle/>
                <a:p>
                  <a:endParaRPr lang="fr-FR" b="1"/>
                </a:p>
              </p:txBody>
            </p:sp>
            <p:sp>
              <p:nvSpPr>
                <p:cNvPr id="51" name="Freeform 28"/>
                <p:cNvSpPr>
                  <a:spLocks/>
                </p:cNvSpPr>
                <p:nvPr/>
              </p:nvSpPr>
              <p:spPr bwMode="auto">
                <a:xfrm>
                  <a:off x="1798" y="3048"/>
                  <a:ext cx="259" cy="319"/>
                </a:xfrm>
                <a:custGeom>
                  <a:avLst/>
                  <a:gdLst/>
                  <a:ahLst/>
                  <a:cxnLst>
                    <a:cxn ang="0">
                      <a:pos x="1" y="303"/>
                    </a:cxn>
                    <a:cxn ang="0">
                      <a:pos x="1" y="299"/>
                    </a:cxn>
                    <a:cxn ang="0">
                      <a:pos x="0" y="287"/>
                    </a:cxn>
                    <a:cxn ang="0">
                      <a:pos x="0" y="270"/>
                    </a:cxn>
                    <a:cxn ang="0">
                      <a:pos x="0" y="248"/>
                    </a:cxn>
                    <a:cxn ang="0">
                      <a:pos x="0" y="226"/>
                    </a:cxn>
                    <a:cxn ang="0">
                      <a:pos x="4" y="203"/>
                    </a:cxn>
                    <a:cxn ang="0">
                      <a:pos x="11" y="181"/>
                    </a:cxn>
                    <a:cxn ang="0">
                      <a:pos x="22" y="164"/>
                    </a:cxn>
                    <a:cxn ang="0">
                      <a:pos x="35" y="152"/>
                    </a:cxn>
                    <a:cxn ang="0">
                      <a:pos x="50" y="143"/>
                    </a:cxn>
                    <a:cxn ang="0">
                      <a:pos x="66" y="135"/>
                    </a:cxn>
                    <a:cxn ang="0">
                      <a:pos x="83" y="128"/>
                    </a:cxn>
                    <a:cxn ang="0">
                      <a:pos x="99" y="120"/>
                    </a:cxn>
                    <a:cxn ang="0">
                      <a:pos x="114" y="107"/>
                    </a:cxn>
                    <a:cxn ang="0">
                      <a:pos x="127" y="91"/>
                    </a:cxn>
                    <a:cxn ang="0">
                      <a:pos x="139" y="68"/>
                    </a:cxn>
                    <a:cxn ang="0">
                      <a:pos x="145" y="48"/>
                    </a:cxn>
                    <a:cxn ang="0">
                      <a:pos x="151" y="34"/>
                    </a:cxn>
                    <a:cxn ang="0">
                      <a:pos x="155" y="21"/>
                    </a:cxn>
                    <a:cxn ang="0">
                      <a:pos x="159" y="12"/>
                    </a:cxn>
                    <a:cxn ang="0">
                      <a:pos x="161" y="6"/>
                    </a:cxn>
                    <a:cxn ang="0">
                      <a:pos x="162" y="2"/>
                    </a:cxn>
                    <a:cxn ang="0">
                      <a:pos x="163" y="0"/>
                    </a:cxn>
                    <a:cxn ang="0">
                      <a:pos x="163" y="0"/>
                    </a:cxn>
                    <a:cxn ang="0">
                      <a:pos x="258" y="17"/>
                    </a:cxn>
                    <a:cxn ang="0">
                      <a:pos x="257" y="21"/>
                    </a:cxn>
                    <a:cxn ang="0">
                      <a:pos x="254" y="32"/>
                    </a:cxn>
                    <a:cxn ang="0">
                      <a:pos x="250" y="48"/>
                    </a:cxn>
                    <a:cxn ang="0">
                      <a:pos x="245" y="68"/>
                    </a:cxn>
                    <a:cxn ang="0">
                      <a:pos x="238" y="88"/>
                    </a:cxn>
                    <a:cxn ang="0">
                      <a:pos x="230" y="107"/>
                    </a:cxn>
                    <a:cxn ang="0">
                      <a:pos x="222" y="123"/>
                    </a:cxn>
                    <a:cxn ang="0">
                      <a:pos x="212" y="134"/>
                    </a:cxn>
                    <a:cxn ang="0">
                      <a:pos x="200" y="140"/>
                    </a:cxn>
                    <a:cxn ang="0">
                      <a:pos x="184" y="146"/>
                    </a:cxn>
                    <a:cxn ang="0">
                      <a:pos x="167" y="152"/>
                    </a:cxn>
                    <a:cxn ang="0">
                      <a:pos x="148" y="157"/>
                    </a:cxn>
                    <a:cxn ang="0">
                      <a:pos x="130" y="165"/>
                    </a:cxn>
                    <a:cxn ang="0">
                      <a:pos x="114" y="176"/>
                    </a:cxn>
                    <a:cxn ang="0">
                      <a:pos x="100" y="189"/>
                    </a:cxn>
                    <a:cxn ang="0">
                      <a:pos x="90" y="206"/>
                    </a:cxn>
                    <a:cxn ang="0">
                      <a:pos x="86" y="223"/>
                    </a:cxn>
                    <a:cxn ang="0">
                      <a:pos x="83" y="241"/>
                    </a:cxn>
                    <a:cxn ang="0">
                      <a:pos x="83" y="260"/>
                    </a:cxn>
                    <a:cxn ang="0">
                      <a:pos x="83" y="278"/>
                    </a:cxn>
                    <a:cxn ang="0">
                      <a:pos x="85" y="293"/>
                    </a:cxn>
                    <a:cxn ang="0">
                      <a:pos x="86" y="305"/>
                    </a:cxn>
                    <a:cxn ang="0">
                      <a:pos x="88" y="314"/>
                    </a:cxn>
                    <a:cxn ang="0">
                      <a:pos x="88" y="318"/>
                    </a:cxn>
                    <a:cxn ang="0">
                      <a:pos x="1" y="303"/>
                    </a:cxn>
                  </a:cxnLst>
                  <a:rect l="0" t="0" r="r" b="b"/>
                  <a:pathLst>
                    <a:path w="259" h="319">
                      <a:moveTo>
                        <a:pt x="1" y="303"/>
                      </a:moveTo>
                      <a:lnTo>
                        <a:pt x="1" y="299"/>
                      </a:lnTo>
                      <a:lnTo>
                        <a:pt x="0" y="287"/>
                      </a:lnTo>
                      <a:lnTo>
                        <a:pt x="0" y="270"/>
                      </a:lnTo>
                      <a:lnTo>
                        <a:pt x="0" y="248"/>
                      </a:lnTo>
                      <a:lnTo>
                        <a:pt x="0" y="226"/>
                      </a:lnTo>
                      <a:lnTo>
                        <a:pt x="4" y="203"/>
                      </a:lnTo>
                      <a:lnTo>
                        <a:pt x="11" y="181"/>
                      </a:lnTo>
                      <a:lnTo>
                        <a:pt x="22" y="164"/>
                      </a:lnTo>
                      <a:lnTo>
                        <a:pt x="35" y="152"/>
                      </a:lnTo>
                      <a:lnTo>
                        <a:pt x="50" y="143"/>
                      </a:lnTo>
                      <a:lnTo>
                        <a:pt x="66" y="135"/>
                      </a:lnTo>
                      <a:lnTo>
                        <a:pt x="83" y="128"/>
                      </a:lnTo>
                      <a:lnTo>
                        <a:pt x="99" y="120"/>
                      </a:lnTo>
                      <a:lnTo>
                        <a:pt x="114" y="107"/>
                      </a:lnTo>
                      <a:lnTo>
                        <a:pt x="127" y="91"/>
                      </a:lnTo>
                      <a:lnTo>
                        <a:pt x="139" y="68"/>
                      </a:lnTo>
                      <a:lnTo>
                        <a:pt x="145" y="48"/>
                      </a:lnTo>
                      <a:lnTo>
                        <a:pt x="151" y="34"/>
                      </a:lnTo>
                      <a:lnTo>
                        <a:pt x="155" y="21"/>
                      </a:lnTo>
                      <a:lnTo>
                        <a:pt x="159" y="12"/>
                      </a:lnTo>
                      <a:lnTo>
                        <a:pt x="161" y="6"/>
                      </a:lnTo>
                      <a:lnTo>
                        <a:pt x="162" y="2"/>
                      </a:lnTo>
                      <a:lnTo>
                        <a:pt x="163" y="0"/>
                      </a:lnTo>
                      <a:lnTo>
                        <a:pt x="163" y="0"/>
                      </a:lnTo>
                      <a:lnTo>
                        <a:pt x="258" y="17"/>
                      </a:lnTo>
                      <a:lnTo>
                        <a:pt x="257" y="21"/>
                      </a:lnTo>
                      <a:lnTo>
                        <a:pt x="254" y="32"/>
                      </a:lnTo>
                      <a:lnTo>
                        <a:pt x="250" y="48"/>
                      </a:lnTo>
                      <a:lnTo>
                        <a:pt x="245" y="68"/>
                      </a:lnTo>
                      <a:lnTo>
                        <a:pt x="238" y="88"/>
                      </a:lnTo>
                      <a:lnTo>
                        <a:pt x="230" y="107"/>
                      </a:lnTo>
                      <a:lnTo>
                        <a:pt x="222" y="123"/>
                      </a:lnTo>
                      <a:lnTo>
                        <a:pt x="212" y="134"/>
                      </a:lnTo>
                      <a:lnTo>
                        <a:pt x="200" y="140"/>
                      </a:lnTo>
                      <a:lnTo>
                        <a:pt x="184" y="146"/>
                      </a:lnTo>
                      <a:lnTo>
                        <a:pt x="167" y="152"/>
                      </a:lnTo>
                      <a:lnTo>
                        <a:pt x="148" y="157"/>
                      </a:lnTo>
                      <a:lnTo>
                        <a:pt x="130" y="165"/>
                      </a:lnTo>
                      <a:lnTo>
                        <a:pt x="114" y="176"/>
                      </a:lnTo>
                      <a:lnTo>
                        <a:pt x="100" y="189"/>
                      </a:lnTo>
                      <a:lnTo>
                        <a:pt x="90" y="206"/>
                      </a:lnTo>
                      <a:lnTo>
                        <a:pt x="86" y="223"/>
                      </a:lnTo>
                      <a:lnTo>
                        <a:pt x="83" y="241"/>
                      </a:lnTo>
                      <a:lnTo>
                        <a:pt x="83" y="260"/>
                      </a:lnTo>
                      <a:lnTo>
                        <a:pt x="83" y="278"/>
                      </a:lnTo>
                      <a:lnTo>
                        <a:pt x="85" y="293"/>
                      </a:lnTo>
                      <a:lnTo>
                        <a:pt x="86" y="305"/>
                      </a:lnTo>
                      <a:lnTo>
                        <a:pt x="88" y="314"/>
                      </a:lnTo>
                      <a:lnTo>
                        <a:pt x="88" y="318"/>
                      </a:lnTo>
                      <a:lnTo>
                        <a:pt x="1" y="303"/>
                      </a:lnTo>
                    </a:path>
                  </a:pathLst>
                </a:custGeom>
                <a:solidFill>
                  <a:srgbClr val="CCFFCC"/>
                </a:solidFill>
                <a:ln w="9525" cap="rnd">
                  <a:noFill/>
                  <a:round/>
                  <a:headEnd/>
                  <a:tailEnd/>
                </a:ln>
                <a:effectLst/>
              </p:spPr>
              <p:txBody>
                <a:bodyPr/>
                <a:lstStyle/>
                <a:p>
                  <a:endParaRPr lang="fr-FR" b="1"/>
                </a:p>
              </p:txBody>
            </p:sp>
            <p:sp>
              <p:nvSpPr>
                <p:cNvPr id="52" name="Freeform 29"/>
                <p:cNvSpPr>
                  <a:spLocks/>
                </p:cNvSpPr>
                <p:nvPr/>
              </p:nvSpPr>
              <p:spPr bwMode="auto">
                <a:xfrm>
                  <a:off x="1850" y="3166"/>
                  <a:ext cx="123" cy="56"/>
                </a:xfrm>
                <a:custGeom>
                  <a:avLst/>
                  <a:gdLst/>
                  <a:ahLst/>
                  <a:cxnLst>
                    <a:cxn ang="0">
                      <a:pos x="64" y="52"/>
                    </a:cxn>
                    <a:cxn ang="0">
                      <a:pos x="76" y="49"/>
                    </a:cxn>
                    <a:cxn ang="0">
                      <a:pos x="88" y="45"/>
                    </a:cxn>
                    <a:cxn ang="0">
                      <a:pos x="97" y="41"/>
                    </a:cxn>
                    <a:cxn ang="0">
                      <a:pos x="106" y="36"/>
                    </a:cxn>
                    <a:cxn ang="0">
                      <a:pos x="113" y="30"/>
                    </a:cxn>
                    <a:cxn ang="0">
                      <a:pos x="118" y="26"/>
                    </a:cxn>
                    <a:cxn ang="0">
                      <a:pos x="121" y="20"/>
                    </a:cxn>
                    <a:cxn ang="0">
                      <a:pos x="122" y="14"/>
                    </a:cxn>
                    <a:cxn ang="0">
                      <a:pos x="120" y="10"/>
                    </a:cxn>
                    <a:cxn ang="0">
                      <a:pos x="116" y="6"/>
                    </a:cxn>
                    <a:cxn ang="0">
                      <a:pos x="109" y="3"/>
                    </a:cxn>
                    <a:cxn ang="0">
                      <a:pos x="101" y="1"/>
                    </a:cxn>
                    <a:cxn ang="0">
                      <a:pos x="91" y="0"/>
                    </a:cxn>
                    <a:cxn ang="0">
                      <a:pos x="81" y="0"/>
                    </a:cxn>
                    <a:cxn ang="0">
                      <a:pos x="69" y="0"/>
                    </a:cxn>
                    <a:cxn ang="0">
                      <a:pos x="57" y="2"/>
                    </a:cxn>
                    <a:cxn ang="0">
                      <a:pos x="45" y="5"/>
                    </a:cxn>
                    <a:cxn ang="0">
                      <a:pos x="33" y="9"/>
                    </a:cxn>
                    <a:cxn ang="0">
                      <a:pos x="24" y="13"/>
                    </a:cxn>
                    <a:cxn ang="0">
                      <a:pos x="15" y="18"/>
                    </a:cxn>
                    <a:cxn ang="0">
                      <a:pos x="8" y="22"/>
                    </a:cxn>
                    <a:cxn ang="0">
                      <a:pos x="3" y="28"/>
                    </a:cxn>
                    <a:cxn ang="0">
                      <a:pos x="0" y="34"/>
                    </a:cxn>
                    <a:cxn ang="0">
                      <a:pos x="0" y="38"/>
                    </a:cxn>
                    <a:cxn ang="0">
                      <a:pos x="1" y="44"/>
                    </a:cxn>
                    <a:cxn ang="0">
                      <a:pos x="5" y="48"/>
                    </a:cxn>
                    <a:cxn ang="0">
                      <a:pos x="12" y="51"/>
                    </a:cxn>
                    <a:cxn ang="0">
                      <a:pos x="20" y="53"/>
                    </a:cxn>
                    <a:cxn ang="0">
                      <a:pos x="30" y="55"/>
                    </a:cxn>
                    <a:cxn ang="0">
                      <a:pos x="40" y="55"/>
                    </a:cxn>
                    <a:cxn ang="0">
                      <a:pos x="52" y="53"/>
                    </a:cxn>
                    <a:cxn ang="0">
                      <a:pos x="64" y="52"/>
                    </a:cxn>
                  </a:cxnLst>
                  <a:rect l="0" t="0" r="r" b="b"/>
                  <a:pathLst>
                    <a:path w="123" h="56">
                      <a:moveTo>
                        <a:pt x="64" y="52"/>
                      </a:moveTo>
                      <a:lnTo>
                        <a:pt x="76" y="49"/>
                      </a:lnTo>
                      <a:lnTo>
                        <a:pt x="88" y="45"/>
                      </a:lnTo>
                      <a:lnTo>
                        <a:pt x="97" y="41"/>
                      </a:lnTo>
                      <a:lnTo>
                        <a:pt x="106" y="36"/>
                      </a:lnTo>
                      <a:lnTo>
                        <a:pt x="113" y="30"/>
                      </a:lnTo>
                      <a:lnTo>
                        <a:pt x="118" y="26"/>
                      </a:lnTo>
                      <a:lnTo>
                        <a:pt x="121" y="20"/>
                      </a:lnTo>
                      <a:lnTo>
                        <a:pt x="122" y="14"/>
                      </a:lnTo>
                      <a:lnTo>
                        <a:pt x="120" y="10"/>
                      </a:lnTo>
                      <a:lnTo>
                        <a:pt x="116" y="6"/>
                      </a:lnTo>
                      <a:lnTo>
                        <a:pt x="109" y="3"/>
                      </a:lnTo>
                      <a:lnTo>
                        <a:pt x="101" y="1"/>
                      </a:lnTo>
                      <a:lnTo>
                        <a:pt x="91" y="0"/>
                      </a:lnTo>
                      <a:lnTo>
                        <a:pt x="81" y="0"/>
                      </a:lnTo>
                      <a:lnTo>
                        <a:pt x="69" y="0"/>
                      </a:lnTo>
                      <a:lnTo>
                        <a:pt x="57" y="2"/>
                      </a:lnTo>
                      <a:lnTo>
                        <a:pt x="45" y="5"/>
                      </a:lnTo>
                      <a:lnTo>
                        <a:pt x="33" y="9"/>
                      </a:lnTo>
                      <a:lnTo>
                        <a:pt x="24" y="13"/>
                      </a:lnTo>
                      <a:lnTo>
                        <a:pt x="15" y="18"/>
                      </a:lnTo>
                      <a:lnTo>
                        <a:pt x="8" y="22"/>
                      </a:lnTo>
                      <a:lnTo>
                        <a:pt x="3" y="28"/>
                      </a:lnTo>
                      <a:lnTo>
                        <a:pt x="0" y="34"/>
                      </a:lnTo>
                      <a:lnTo>
                        <a:pt x="0" y="38"/>
                      </a:lnTo>
                      <a:lnTo>
                        <a:pt x="1" y="44"/>
                      </a:lnTo>
                      <a:lnTo>
                        <a:pt x="5" y="48"/>
                      </a:lnTo>
                      <a:lnTo>
                        <a:pt x="12" y="51"/>
                      </a:lnTo>
                      <a:lnTo>
                        <a:pt x="20" y="53"/>
                      </a:lnTo>
                      <a:lnTo>
                        <a:pt x="30" y="55"/>
                      </a:lnTo>
                      <a:lnTo>
                        <a:pt x="40" y="55"/>
                      </a:lnTo>
                      <a:lnTo>
                        <a:pt x="52" y="53"/>
                      </a:lnTo>
                      <a:lnTo>
                        <a:pt x="64" y="52"/>
                      </a:lnTo>
                    </a:path>
                  </a:pathLst>
                </a:custGeom>
                <a:solidFill>
                  <a:srgbClr val="B2B2B2"/>
                </a:solidFill>
                <a:ln w="9525" cap="rnd">
                  <a:noFill/>
                  <a:round/>
                  <a:headEnd/>
                  <a:tailEnd/>
                </a:ln>
                <a:effectLst/>
              </p:spPr>
              <p:txBody>
                <a:bodyPr/>
                <a:lstStyle/>
                <a:p>
                  <a:endParaRPr lang="fr-FR" b="1"/>
                </a:p>
              </p:txBody>
            </p:sp>
            <p:sp>
              <p:nvSpPr>
                <p:cNvPr id="53" name="Freeform 30"/>
                <p:cNvSpPr>
                  <a:spLocks/>
                </p:cNvSpPr>
                <p:nvPr/>
              </p:nvSpPr>
              <p:spPr bwMode="auto">
                <a:xfrm>
                  <a:off x="1860" y="3170"/>
                  <a:ext cx="103" cy="47"/>
                </a:xfrm>
                <a:custGeom>
                  <a:avLst/>
                  <a:gdLst/>
                  <a:ahLst/>
                  <a:cxnLst>
                    <a:cxn ang="0">
                      <a:pos x="53" y="43"/>
                    </a:cxn>
                    <a:cxn ang="0">
                      <a:pos x="64" y="41"/>
                    </a:cxn>
                    <a:cxn ang="0">
                      <a:pos x="73" y="37"/>
                    </a:cxn>
                    <a:cxn ang="0">
                      <a:pos x="81" y="34"/>
                    </a:cxn>
                    <a:cxn ang="0">
                      <a:pos x="88" y="29"/>
                    </a:cxn>
                    <a:cxn ang="0">
                      <a:pos x="94" y="26"/>
                    </a:cxn>
                    <a:cxn ang="0">
                      <a:pos x="99" y="21"/>
                    </a:cxn>
                    <a:cxn ang="0">
                      <a:pos x="101" y="17"/>
                    </a:cxn>
                    <a:cxn ang="0">
                      <a:pos x="102" y="12"/>
                    </a:cxn>
                    <a:cxn ang="0">
                      <a:pos x="100" y="9"/>
                    </a:cxn>
                    <a:cxn ang="0">
                      <a:pos x="96" y="5"/>
                    </a:cxn>
                    <a:cxn ang="0">
                      <a:pos x="91" y="2"/>
                    </a:cxn>
                    <a:cxn ang="0">
                      <a:pos x="84" y="1"/>
                    </a:cxn>
                    <a:cxn ang="0">
                      <a:pos x="76" y="0"/>
                    </a:cxn>
                    <a:cxn ang="0">
                      <a:pos x="68" y="0"/>
                    </a:cxn>
                    <a:cxn ang="0">
                      <a:pos x="58" y="0"/>
                    </a:cxn>
                    <a:cxn ang="0">
                      <a:pos x="48" y="2"/>
                    </a:cxn>
                    <a:cxn ang="0">
                      <a:pos x="37" y="4"/>
                    </a:cxn>
                    <a:cxn ang="0">
                      <a:pos x="28" y="6"/>
                    </a:cxn>
                    <a:cxn ang="0">
                      <a:pos x="20" y="11"/>
                    </a:cxn>
                    <a:cxn ang="0">
                      <a:pos x="13" y="14"/>
                    </a:cxn>
                    <a:cxn ang="0">
                      <a:pos x="7" y="19"/>
                    </a:cxn>
                    <a:cxn ang="0">
                      <a:pos x="2" y="24"/>
                    </a:cxn>
                    <a:cxn ang="0">
                      <a:pos x="0" y="28"/>
                    </a:cxn>
                    <a:cxn ang="0">
                      <a:pos x="0" y="33"/>
                    </a:cxn>
                    <a:cxn ang="0">
                      <a:pos x="1" y="36"/>
                    </a:cxn>
                    <a:cxn ang="0">
                      <a:pos x="5" y="40"/>
                    </a:cxn>
                    <a:cxn ang="0">
                      <a:pos x="10" y="42"/>
                    </a:cxn>
                    <a:cxn ang="0">
                      <a:pos x="17" y="44"/>
                    </a:cxn>
                    <a:cxn ang="0">
                      <a:pos x="25" y="46"/>
                    </a:cxn>
                    <a:cxn ang="0">
                      <a:pos x="33" y="46"/>
                    </a:cxn>
                    <a:cxn ang="0">
                      <a:pos x="43" y="44"/>
                    </a:cxn>
                    <a:cxn ang="0">
                      <a:pos x="53" y="43"/>
                    </a:cxn>
                  </a:cxnLst>
                  <a:rect l="0" t="0" r="r" b="b"/>
                  <a:pathLst>
                    <a:path w="103" h="47">
                      <a:moveTo>
                        <a:pt x="53" y="43"/>
                      </a:moveTo>
                      <a:lnTo>
                        <a:pt x="64" y="41"/>
                      </a:lnTo>
                      <a:lnTo>
                        <a:pt x="73" y="37"/>
                      </a:lnTo>
                      <a:lnTo>
                        <a:pt x="81" y="34"/>
                      </a:lnTo>
                      <a:lnTo>
                        <a:pt x="88" y="29"/>
                      </a:lnTo>
                      <a:lnTo>
                        <a:pt x="94" y="26"/>
                      </a:lnTo>
                      <a:lnTo>
                        <a:pt x="99" y="21"/>
                      </a:lnTo>
                      <a:lnTo>
                        <a:pt x="101" y="17"/>
                      </a:lnTo>
                      <a:lnTo>
                        <a:pt x="102" y="12"/>
                      </a:lnTo>
                      <a:lnTo>
                        <a:pt x="100" y="9"/>
                      </a:lnTo>
                      <a:lnTo>
                        <a:pt x="96" y="5"/>
                      </a:lnTo>
                      <a:lnTo>
                        <a:pt x="91" y="2"/>
                      </a:lnTo>
                      <a:lnTo>
                        <a:pt x="84" y="1"/>
                      </a:lnTo>
                      <a:lnTo>
                        <a:pt x="76" y="0"/>
                      </a:lnTo>
                      <a:lnTo>
                        <a:pt x="68" y="0"/>
                      </a:lnTo>
                      <a:lnTo>
                        <a:pt x="58" y="0"/>
                      </a:lnTo>
                      <a:lnTo>
                        <a:pt x="48" y="2"/>
                      </a:lnTo>
                      <a:lnTo>
                        <a:pt x="37" y="4"/>
                      </a:lnTo>
                      <a:lnTo>
                        <a:pt x="28" y="6"/>
                      </a:lnTo>
                      <a:lnTo>
                        <a:pt x="20" y="11"/>
                      </a:lnTo>
                      <a:lnTo>
                        <a:pt x="13" y="14"/>
                      </a:lnTo>
                      <a:lnTo>
                        <a:pt x="7" y="19"/>
                      </a:lnTo>
                      <a:lnTo>
                        <a:pt x="2" y="24"/>
                      </a:lnTo>
                      <a:lnTo>
                        <a:pt x="0" y="28"/>
                      </a:lnTo>
                      <a:lnTo>
                        <a:pt x="0" y="33"/>
                      </a:lnTo>
                      <a:lnTo>
                        <a:pt x="1" y="36"/>
                      </a:lnTo>
                      <a:lnTo>
                        <a:pt x="5" y="40"/>
                      </a:lnTo>
                      <a:lnTo>
                        <a:pt x="10" y="42"/>
                      </a:lnTo>
                      <a:lnTo>
                        <a:pt x="17" y="44"/>
                      </a:lnTo>
                      <a:lnTo>
                        <a:pt x="25" y="46"/>
                      </a:lnTo>
                      <a:lnTo>
                        <a:pt x="33" y="46"/>
                      </a:lnTo>
                      <a:lnTo>
                        <a:pt x="43" y="44"/>
                      </a:lnTo>
                      <a:lnTo>
                        <a:pt x="53" y="43"/>
                      </a:lnTo>
                    </a:path>
                  </a:pathLst>
                </a:custGeom>
                <a:solidFill>
                  <a:srgbClr val="339933"/>
                </a:solidFill>
                <a:ln w="9525" cap="rnd">
                  <a:noFill/>
                  <a:round/>
                  <a:headEnd/>
                  <a:tailEnd/>
                </a:ln>
                <a:effectLst/>
              </p:spPr>
              <p:txBody>
                <a:bodyPr/>
                <a:lstStyle/>
                <a:p>
                  <a:endParaRPr lang="fr-FR" b="1"/>
                </a:p>
              </p:txBody>
            </p:sp>
            <p:sp>
              <p:nvSpPr>
                <p:cNvPr id="54" name="Freeform 31"/>
                <p:cNvSpPr>
                  <a:spLocks/>
                </p:cNvSpPr>
                <p:nvPr/>
              </p:nvSpPr>
              <p:spPr bwMode="auto">
                <a:xfrm>
                  <a:off x="1953" y="3034"/>
                  <a:ext cx="26" cy="40"/>
                </a:xfrm>
                <a:custGeom>
                  <a:avLst/>
                  <a:gdLst/>
                  <a:ahLst/>
                  <a:cxnLst>
                    <a:cxn ang="0">
                      <a:pos x="2" y="14"/>
                    </a:cxn>
                    <a:cxn ang="0">
                      <a:pos x="0" y="17"/>
                    </a:cxn>
                    <a:cxn ang="0">
                      <a:pos x="0" y="21"/>
                    </a:cxn>
                    <a:cxn ang="0">
                      <a:pos x="0" y="25"/>
                    </a:cxn>
                    <a:cxn ang="0">
                      <a:pos x="0" y="28"/>
                    </a:cxn>
                    <a:cxn ang="0">
                      <a:pos x="0" y="31"/>
                    </a:cxn>
                    <a:cxn ang="0">
                      <a:pos x="1" y="34"/>
                    </a:cxn>
                    <a:cxn ang="0">
                      <a:pos x="2" y="36"/>
                    </a:cxn>
                    <a:cxn ang="0">
                      <a:pos x="4" y="37"/>
                    </a:cxn>
                    <a:cxn ang="0">
                      <a:pos x="6" y="39"/>
                    </a:cxn>
                    <a:cxn ang="0">
                      <a:pos x="8" y="39"/>
                    </a:cxn>
                    <a:cxn ang="0">
                      <a:pos x="11" y="37"/>
                    </a:cxn>
                    <a:cxn ang="0">
                      <a:pos x="13" y="36"/>
                    </a:cxn>
                    <a:cxn ang="0">
                      <a:pos x="16" y="34"/>
                    </a:cxn>
                    <a:cxn ang="0">
                      <a:pos x="18" y="31"/>
                    </a:cxn>
                    <a:cxn ang="0">
                      <a:pos x="20" y="27"/>
                    </a:cxn>
                    <a:cxn ang="0">
                      <a:pos x="22" y="24"/>
                    </a:cxn>
                    <a:cxn ang="0">
                      <a:pos x="23" y="21"/>
                    </a:cxn>
                    <a:cxn ang="0">
                      <a:pos x="24" y="16"/>
                    </a:cxn>
                    <a:cxn ang="0">
                      <a:pos x="25" y="13"/>
                    </a:cxn>
                    <a:cxn ang="0">
                      <a:pos x="24" y="10"/>
                    </a:cxn>
                    <a:cxn ang="0">
                      <a:pos x="24" y="6"/>
                    </a:cxn>
                    <a:cxn ang="0">
                      <a:pos x="23" y="4"/>
                    </a:cxn>
                    <a:cxn ang="0">
                      <a:pos x="22" y="2"/>
                    </a:cxn>
                    <a:cxn ang="0">
                      <a:pos x="20" y="1"/>
                    </a:cxn>
                    <a:cxn ang="0">
                      <a:pos x="18" y="0"/>
                    </a:cxn>
                    <a:cxn ang="0">
                      <a:pos x="15" y="0"/>
                    </a:cxn>
                    <a:cxn ang="0">
                      <a:pos x="13" y="1"/>
                    </a:cxn>
                    <a:cxn ang="0">
                      <a:pos x="10" y="2"/>
                    </a:cxn>
                    <a:cxn ang="0">
                      <a:pos x="8" y="4"/>
                    </a:cxn>
                    <a:cxn ang="0">
                      <a:pos x="6" y="7"/>
                    </a:cxn>
                    <a:cxn ang="0">
                      <a:pos x="4" y="10"/>
                    </a:cxn>
                    <a:cxn ang="0">
                      <a:pos x="2" y="14"/>
                    </a:cxn>
                  </a:cxnLst>
                  <a:rect l="0" t="0" r="r" b="b"/>
                  <a:pathLst>
                    <a:path w="26" h="40">
                      <a:moveTo>
                        <a:pt x="2" y="14"/>
                      </a:moveTo>
                      <a:lnTo>
                        <a:pt x="0" y="17"/>
                      </a:lnTo>
                      <a:lnTo>
                        <a:pt x="0" y="21"/>
                      </a:lnTo>
                      <a:lnTo>
                        <a:pt x="0" y="25"/>
                      </a:lnTo>
                      <a:lnTo>
                        <a:pt x="0" y="28"/>
                      </a:lnTo>
                      <a:lnTo>
                        <a:pt x="0" y="31"/>
                      </a:lnTo>
                      <a:lnTo>
                        <a:pt x="1" y="34"/>
                      </a:lnTo>
                      <a:lnTo>
                        <a:pt x="2" y="36"/>
                      </a:lnTo>
                      <a:lnTo>
                        <a:pt x="4" y="37"/>
                      </a:lnTo>
                      <a:lnTo>
                        <a:pt x="6" y="39"/>
                      </a:lnTo>
                      <a:lnTo>
                        <a:pt x="8" y="39"/>
                      </a:lnTo>
                      <a:lnTo>
                        <a:pt x="11" y="37"/>
                      </a:lnTo>
                      <a:lnTo>
                        <a:pt x="13" y="36"/>
                      </a:lnTo>
                      <a:lnTo>
                        <a:pt x="16" y="34"/>
                      </a:lnTo>
                      <a:lnTo>
                        <a:pt x="18" y="31"/>
                      </a:lnTo>
                      <a:lnTo>
                        <a:pt x="20" y="27"/>
                      </a:lnTo>
                      <a:lnTo>
                        <a:pt x="22" y="24"/>
                      </a:lnTo>
                      <a:lnTo>
                        <a:pt x="23" y="21"/>
                      </a:lnTo>
                      <a:lnTo>
                        <a:pt x="24" y="16"/>
                      </a:lnTo>
                      <a:lnTo>
                        <a:pt x="25" y="13"/>
                      </a:lnTo>
                      <a:lnTo>
                        <a:pt x="24" y="10"/>
                      </a:lnTo>
                      <a:lnTo>
                        <a:pt x="24" y="6"/>
                      </a:lnTo>
                      <a:lnTo>
                        <a:pt x="23" y="4"/>
                      </a:lnTo>
                      <a:lnTo>
                        <a:pt x="22" y="2"/>
                      </a:lnTo>
                      <a:lnTo>
                        <a:pt x="20" y="1"/>
                      </a:lnTo>
                      <a:lnTo>
                        <a:pt x="18" y="0"/>
                      </a:lnTo>
                      <a:lnTo>
                        <a:pt x="15" y="0"/>
                      </a:lnTo>
                      <a:lnTo>
                        <a:pt x="13" y="1"/>
                      </a:lnTo>
                      <a:lnTo>
                        <a:pt x="10" y="2"/>
                      </a:lnTo>
                      <a:lnTo>
                        <a:pt x="8" y="4"/>
                      </a:lnTo>
                      <a:lnTo>
                        <a:pt x="6" y="7"/>
                      </a:lnTo>
                      <a:lnTo>
                        <a:pt x="4" y="10"/>
                      </a:lnTo>
                      <a:lnTo>
                        <a:pt x="2" y="14"/>
                      </a:lnTo>
                    </a:path>
                  </a:pathLst>
                </a:custGeom>
                <a:solidFill>
                  <a:srgbClr val="339933"/>
                </a:solidFill>
                <a:ln w="9525" cap="rnd">
                  <a:noFill/>
                  <a:round/>
                  <a:headEnd/>
                  <a:tailEnd/>
                </a:ln>
                <a:effectLst/>
              </p:spPr>
              <p:txBody>
                <a:bodyPr/>
                <a:lstStyle/>
                <a:p>
                  <a:endParaRPr lang="fr-FR" b="1"/>
                </a:p>
              </p:txBody>
            </p:sp>
            <p:sp>
              <p:nvSpPr>
                <p:cNvPr id="55" name="Freeform 32"/>
                <p:cNvSpPr>
                  <a:spLocks/>
                </p:cNvSpPr>
                <p:nvPr/>
              </p:nvSpPr>
              <p:spPr bwMode="auto">
                <a:xfrm>
                  <a:off x="2033" y="3046"/>
                  <a:ext cx="26" cy="40"/>
                </a:xfrm>
                <a:custGeom>
                  <a:avLst/>
                  <a:gdLst/>
                  <a:ahLst/>
                  <a:cxnLst>
                    <a:cxn ang="0">
                      <a:pos x="2" y="13"/>
                    </a:cxn>
                    <a:cxn ang="0">
                      <a:pos x="1" y="18"/>
                    </a:cxn>
                    <a:cxn ang="0">
                      <a:pos x="0" y="21"/>
                    </a:cxn>
                    <a:cxn ang="0">
                      <a:pos x="0" y="26"/>
                    </a:cxn>
                    <a:cxn ang="0">
                      <a:pos x="0" y="29"/>
                    </a:cxn>
                    <a:cxn ang="0">
                      <a:pos x="0" y="32"/>
                    </a:cxn>
                    <a:cxn ang="0">
                      <a:pos x="1" y="35"/>
                    </a:cxn>
                    <a:cxn ang="0">
                      <a:pos x="2" y="36"/>
                    </a:cxn>
                    <a:cxn ang="0">
                      <a:pos x="4" y="39"/>
                    </a:cxn>
                    <a:cxn ang="0">
                      <a:pos x="6" y="39"/>
                    </a:cxn>
                    <a:cxn ang="0">
                      <a:pos x="8" y="39"/>
                    </a:cxn>
                    <a:cxn ang="0">
                      <a:pos x="11" y="39"/>
                    </a:cxn>
                    <a:cxn ang="0">
                      <a:pos x="13" y="36"/>
                    </a:cxn>
                    <a:cxn ang="0">
                      <a:pos x="16" y="34"/>
                    </a:cxn>
                    <a:cxn ang="0">
                      <a:pos x="18" y="32"/>
                    </a:cxn>
                    <a:cxn ang="0">
                      <a:pos x="20" y="28"/>
                    </a:cxn>
                    <a:cxn ang="0">
                      <a:pos x="22" y="25"/>
                    </a:cxn>
                    <a:cxn ang="0">
                      <a:pos x="23" y="21"/>
                    </a:cxn>
                    <a:cxn ang="0">
                      <a:pos x="24" y="17"/>
                    </a:cxn>
                    <a:cxn ang="0">
                      <a:pos x="25" y="13"/>
                    </a:cxn>
                    <a:cxn ang="0">
                      <a:pos x="25" y="10"/>
                    </a:cxn>
                    <a:cxn ang="0">
                      <a:pos x="24" y="6"/>
                    </a:cxn>
                    <a:cxn ang="0">
                      <a:pos x="23" y="4"/>
                    </a:cxn>
                    <a:cxn ang="0">
                      <a:pos x="22" y="2"/>
                    </a:cxn>
                    <a:cxn ang="0">
                      <a:pos x="20" y="1"/>
                    </a:cxn>
                    <a:cxn ang="0">
                      <a:pos x="18" y="0"/>
                    </a:cxn>
                    <a:cxn ang="0">
                      <a:pos x="15" y="0"/>
                    </a:cxn>
                    <a:cxn ang="0">
                      <a:pos x="13" y="1"/>
                    </a:cxn>
                    <a:cxn ang="0">
                      <a:pos x="11" y="2"/>
                    </a:cxn>
                    <a:cxn ang="0">
                      <a:pos x="8" y="4"/>
                    </a:cxn>
                    <a:cxn ang="0">
                      <a:pos x="6" y="6"/>
                    </a:cxn>
                    <a:cxn ang="0">
                      <a:pos x="4" y="10"/>
                    </a:cxn>
                    <a:cxn ang="0">
                      <a:pos x="2" y="13"/>
                    </a:cxn>
                  </a:cxnLst>
                  <a:rect l="0" t="0" r="r" b="b"/>
                  <a:pathLst>
                    <a:path w="26" h="40">
                      <a:moveTo>
                        <a:pt x="2" y="13"/>
                      </a:moveTo>
                      <a:lnTo>
                        <a:pt x="1" y="18"/>
                      </a:lnTo>
                      <a:lnTo>
                        <a:pt x="0" y="21"/>
                      </a:lnTo>
                      <a:lnTo>
                        <a:pt x="0" y="26"/>
                      </a:lnTo>
                      <a:lnTo>
                        <a:pt x="0" y="29"/>
                      </a:lnTo>
                      <a:lnTo>
                        <a:pt x="0" y="32"/>
                      </a:lnTo>
                      <a:lnTo>
                        <a:pt x="1" y="35"/>
                      </a:lnTo>
                      <a:lnTo>
                        <a:pt x="2" y="36"/>
                      </a:lnTo>
                      <a:lnTo>
                        <a:pt x="4" y="39"/>
                      </a:lnTo>
                      <a:lnTo>
                        <a:pt x="6" y="39"/>
                      </a:lnTo>
                      <a:lnTo>
                        <a:pt x="8" y="39"/>
                      </a:lnTo>
                      <a:lnTo>
                        <a:pt x="11" y="39"/>
                      </a:lnTo>
                      <a:lnTo>
                        <a:pt x="13" y="36"/>
                      </a:lnTo>
                      <a:lnTo>
                        <a:pt x="16" y="34"/>
                      </a:lnTo>
                      <a:lnTo>
                        <a:pt x="18" y="32"/>
                      </a:lnTo>
                      <a:lnTo>
                        <a:pt x="20" y="28"/>
                      </a:lnTo>
                      <a:lnTo>
                        <a:pt x="22" y="25"/>
                      </a:lnTo>
                      <a:lnTo>
                        <a:pt x="23" y="21"/>
                      </a:lnTo>
                      <a:lnTo>
                        <a:pt x="24" y="17"/>
                      </a:lnTo>
                      <a:lnTo>
                        <a:pt x="25" y="13"/>
                      </a:lnTo>
                      <a:lnTo>
                        <a:pt x="25" y="10"/>
                      </a:lnTo>
                      <a:lnTo>
                        <a:pt x="24" y="6"/>
                      </a:lnTo>
                      <a:lnTo>
                        <a:pt x="23" y="4"/>
                      </a:lnTo>
                      <a:lnTo>
                        <a:pt x="22" y="2"/>
                      </a:lnTo>
                      <a:lnTo>
                        <a:pt x="20" y="1"/>
                      </a:lnTo>
                      <a:lnTo>
                        <a:pt x="18" y="0"/>
                      </a:lnTo>
                      <a:lnTo>
                        <a:pt x="15" y="0"/>
                      </a:lnTo>
                      <a:lnTo>
                        <a:pt x="13" y="1"/>
                      </a:lnTo>
                      <a:lnTo>
                        <a:pt x="11" y="2"/>
                      </a:lnTo>
                      <a:lnTo>
                        <a:pt x="8" y="4"/>
                      </a:lnTo>
                      <a:lnTo>
                        <a:pt x="6" y="6"/>
                      </a:lnTo>
                      <a:lnTo>
                        <a:pt x="4" y="10"/>
                      </a:lnTo>
                      <a:lnTo>
                        <a:pt x="2" y="13"/>
                      </a:lnTo>
                    </a:path>
                  </a:pathLst>
                </a:custGeom>
                <a:solidFill>
                  <a:srgbClr val="339933"/>
                </a:solidFill>
                <a:ln w="9525" cap="rnd">
                  <a:noFill/>
                  <a:round/>
                  <a:headEnd/>
                  <a:tailEnd/>
                </a:ln>
                <a:effectLst/>
              </p:spPr>
              <p:txBody>
                <a:bodyPr/>
                <a:lstStyle/>
                <a:p>
                  <a:endParaRPr lang="fr-FR" b="1"/>
                </a:p>
              </p:txBody>
            </p:sp>
            <p:sp>
              <p:nvSpPr>
                <p:cNvPr id="56" name="Freeform 33"/>
                <p:cNvSpPr>
                  <a:spLocks/>
                </p:cNvSpPr>
                <p:nvPr/>
              </p:nvSpPr>
              <p:spPr bwMode="auto">
                <a:xfrm>
                  <a:off x="1871" y="3338"/>
                  <a:ext cx="23" cy="43"/>
                </a:xfrm>
                <a:custGeom>
                  <a:avLst/>
                  <a:gdLst/>
                  <a:ahLst/>
                  <a:cxnLst>
                    <a:cxn ang="0">
                      <a:pos x="0" y="20"/>
                    </a:cxn>
                    <a:cxn ang="0">
                      <a:pos x="0" y="23"/>
                    </a:cxn>
                    <a:cxn ang="0">
                      <a:pos x="0" y="28"/>
                    </a:cxn>
                    <a:cxn ang="0">
                      <a:pos x="1" y="31"/>
                    </a:cxn>
                    <a:cxn ang="0">
                      <a:pos x="2" y="35"/>
                    </a:cxn>
                    <a:cxn ang="0">
                      <a:pos x="3" y="37"/>
                    </a:cxn>
                    <a:cxn ang="0">
                      <a:pos x="5" y="39"/>
                    </a:cxn>
                    <a:cxn ang="0">
                      <a:pos x="7" y="40"/>
                    </a:cxn>
                    <a:cxn ang="0">
                      <a:pos x="9" y="42"/>
                    </a:cxn>
                    <a:cxn ang="0">
                      <a:pos x="12" y="42"/>
                    </a:cxn>
                    <a:cxn ang="0">
                      <a:pos x="14" y="40"/>
                    </a:cxn>
                    <a:cxn ang="0">
                      <a:pos x="16" y="38"/>
                    </a:cxn>
                    <a:cxn ang="0">
                      <a:pos x="18" y="36"/>
                    </a:cxn>
                    <a:cxn ang="0">
                      <a:pos x="19" y="32"/>
                    </a:cxn>
                    <a:cxn ang="0">
                      <a:pos x="20" y="29"/>
                    </a:cxn>
                    <a:cxn ang="0">
                      <a:pos x="21" y="26"/>
                    </a:cxn>
                    <a:cxn ang="0">
                      <a:pos x="22" y="21"/>
                    </a:cxn>
                    <a:cxn ang="0">
                      <a:pos x="21" y="17"/>
                    </a:cxn>
                    <a:cxn ang="0">
                      <a:pos x="21" y="13"/>
                    </a:cxn>
                    <a:cxn ang="0">
                      <a:pos x="20" y="10"/>
                    </a:cxn>
                    <a:cxn ang="0">
                      <a:pos x="19" y="6"/>
                    </a:cxn>
                    <a:cxn ang="0">
                      <a:pos x="18" y="4"/>
                    </a:cxn>
                    <a:cxn ang="0">
                      <a:pos x="16" y="2"/>
                    </a:cxn>
                    <a:cxn ang="0">
                      <a:pos x="14" y="1"/>
                    </a:cxn>
                    <a:cxn ang="0">
                      <a:pos x="12" y="0"/>
                    </a:cxn>
                    <a:cxn ang="0">
                      <a:pos x="9" y="0"/>
                    </a:cxn>
                    <a:cxn ang="0">
                      <a:pos x="7" y="1"/>
                    </a:cxn>
                    <a:cxn ang="0">
                      <a:pos x="5" y="3"/>
                    </a:cxn>
                    <a:cxn ang="0">
                      <a:pos x="3" y="5"/>
                    </a:cxn>
                    <a:cxn ang="0">
                      <a:pos x="2" y="9"/>
                    </a:cxn>
                    <a:cxn ang="0">
                      <a:pos x="1" y="12"/>
                    </a:cxn>
                    <a:cxn ang="0">
                      <a:pos x="0" y="15"/>
                    </a:cxn>
                    <a:cxn ang="0">
                      <a:pos x="0" y="20"/>
                    </a:cxn>
                  </a:cxnLst>
                  <a:rect l="0" t="0" r="r" b="b"/>
                  <a:pathLst>
                    <a:path w="23" h="43">
                      <a:moveTo>
                        <a:pt x="0" y="20"/>
                      </a:moveTo>
                      <a:lnTo>
                        <a:pt x="0" y="23"/>
                      </a:lnTo>
                      <a:lnTo>
                        <a:pt x="0" y="28"/>
                      </a:lnTo>
                      <a:lnTo>
                        <a:pt x="1" y="31"/>
                      </a:lnTo>
                      <a:lnTo>
                        <a:pt x="2" y="35"/>
                      </a:lnTo>
                      <a:lnTo>
                        <a:pt x="3" y="37"/>
                      </a:lnTo>
                      <a:lnTo>
                        <a:pt x="5" y="39"/>
                      </a:lnTo>
                      <a:lnTo>
                        <a:pt x="7" y="40"/>
                      </a:lnTo>
                      <a:lnTo>
                        <a:pt x="9" y="42"/>
                      </a:lnTo>
                      <a:lnTo>
                        <a:pt x="12" y="42"/>
                      </a:lnTo>
                      <a:lnTo>
                        <a:pt x="14" y="40"/>
                      </a:lnTo>
                      <a:lnTo>
                        <a:pt x="16" y="38"/>
                      </a:lnTo>
                      <a:lnTo>
                        <a:pt x="18" y="36"/>
                      </a:lnTo>
                      <a:lnTo>
                        <a:pt x="19" y="32"/>
                      </a:lnTo>
                      <a:lnTo>
                        <a:pt x="20" y="29"/>
                      </a:lnTo>
                      <a:lnTo>
                        <a:pt x="21" y="26"/>
                      </a:lnTo>
                      <a:lnTo>
                        <a:pt x="22" y="21"/>
                      </a:lnTo>
                      <a:lnTo>
                        <a:pt x="21" y="17"/>
                      </a:lnTo>
                      <a:lnTo>
                        <a:pt x="21" y="13"/>
                      </a:lnTo>
                      <a:lnTo>
                        <a:pt x="20" y="10"/>
                      </a:lnTo>
                      <a:lnTo>
                        <a:pt x="19" y="6"/>
                      </a:lnTo>
                      <a:lnTo>
                        <a:pt x="18" y="4"/>
                      </a:lnTo>
                      <a:lnTo>
                        <a:pt x="16" y="2"/>
                      </a:lnTo>
                      <a:lnTo>
                        <a:pt x="14" y="1"/>
                      </a:lnTo>
                      <a:lnTo>
                        <a:pt x="12" y="0"/>
                      </a:lnTo>
                      <a:lnTo>
                        <a:pt x="9" y="0"/>
                      </a:lnTo>
                      <a:lnTo>
                        <a:pt x="7" y="1"/>
                      </a:lnTo>
                      <a:lnTo>
                        <a:pt x="5" y="3"/>
                      </a:lnTo>
                      <a:lnTo>
                        <a:pt x="3" y="5"/>
                      </a:lnTo>
                      <a:lnTo>
                        <a:pt x="2" y="9"/>
                      </a:lnTo>
                      <a:lnTo>
                        <a:pt x="1" y="12"/>
                      </a:lnTo>
                      <a:lnTo>
                        <a:pt x="0" y="15"/>
                      </a:lnTo>
                      <a:lnTo>
                        <a:pt x="0" y="20"/>
                      </a:lnTo>
                    </a:path>
                  </a:pathLst>
                </a:custGeom>
                <a:solidFill>
                  <a:srgbClr val="339933"/>
                </a:solidFill>
                <a:ln w="9525" cap="rnd">
                  <a:noFill/>
                  <a:round/>
                  <a:headEnd/>
                  <a:tailEnd/>
                </a:ln>
                <a:effectLst/>
              </p:spPr>
              <p:txBody>
                <a:bodyPr/>
                <a:lstStyle/>
                <a:p>
                  <a:endParaRPr lang="fr-FR" b="1"/>
                </a:p>
              </p:txBody>
            </p:sp>
            <p:sp>
              <p:nvSpPr>
                <p:cNvPr id="57" name="Freeform 34"/>
                <p:cNvSpPr>
                  <a:spLocks/>
                </p:cNvSpPr>
                <p:nvPr/>
              </p:nvSpPr>
              <p:spPr bwMode="auto">
                <a:xfrm>
                  <a:off x="1791" y="3324"/>
                  <a:ext cx="23" cy="43"/>
                </a:xfrm>
                <a:custGeom>
                  <a:avLst/>
                  <a:gdLst/>
                  <a:ahLst/>
                  <a:cxnLst>
                    <a:cxn ang="0">
                      <a:pos x="0" y="20"/>
                    </a:cxn>
                    <a:cxn ang="0">
                      <a:pos x="0" y="24"/>
                    </a:cxn>
                    <a:cxn ang="0">
                      <a:pos x="0" y="28"/>
                    </a:cxn>
                    <a:cxn ang="0">
                      <a:pos x="1" y="31"/>
                    </a:cxn>
                    <a:cxn ang="0">
                      <a:pos x="2" y="35"/>
                    </a:cxn>
                    <a:cxn ang="0">
                      <a:pos x="4" y="37"/>
                    </a:cxn>
                    <a:cxn ang="0">
                      <a:pos x="6" y="39"/>
                    </a:cxn>
                    <a:cxn ang="0">
                      <a:pos x="8" y="40"/>
                    </a:cxn>
                    <a:cxn ang="0">
                      <a:pos x="10" y="42"/>
                    </a:cxn>
                    <a:cxn ang="0">
                      <a:pos x="12" y="40"/>
                    </a:cxn>
                    <a:cxn ang="0">
                      <a:pos x="14" y="39"/>
                    </a:cxn>
                    <a:cxn ang="0">
                      <a:pos x="16" y="38"/>
                    </a:cxn>
                    <a:cxn ang="0">
                      <a:pos x="18" y="35"/>
                    </a:cxn>
                    <a:cxn ang="0">
                      <a:pos x="19" y="32"/>
                    </a:cxn>
                    <a:cxn ang="0">
                      <a:pos x="20" y="29"/>
                    </a:cxn>
                    <a:cxn ang="0">
                      <a:pos x="21" y="24"/>
                    </a:cxn>
                    <a:cxn ang="0">
                      <a:pos x="22" y="21"/>
                    </a:cxn>
                    <a:cxn ang="0">
                      <a:pos x="21" y="17"/>
                    </a:cxn>
                    <a:cxn ang="0">
                      <a:pos x="21" y="13"/>
                    </a:cxn>
                    <a:cxn ang="0">
                      <a:pos x="20" y="9"/>
                    </a:cxn>
                    <a:cxn ang="0">
                      <a:pos x="19" y="6"/>
                    </a:cxn>
                    <a:cxn ang="0">
                      <a:pos x="17" y="3"/>
                    </a:cxn>
                    <a:cxn ang="0">
                      <a:pos x="15" y="2"/>
                    </a:cxn>
                    <a:cxn ang="0">
                      <a:pos x="13" y="0"/>
                    </a:cxn>
                    <a:cxn ang="0">
                      <a:pos x="11" y="0"/>
                    </a:cxn>
                    <a:cxn ang="0">
                      <a:pos x="9" y="0"/>
                    </a:cxn>
                    <a:cxn ang="0">
                      <a:pos x="7" y="1"/>
                    </a:cxn>
                    <a:cxn ang="0">
                      <a:pos x="5" y="3"/>
                    </a:cxn>
                    <a:cxn ang="0">
                      <a:pos x="3" y="5"/>
                    </a:cxn>
                    <a:cxn ang="0">
                      <a:pos x="2" y="9"/>
                    </a:cxn>
                    <a:cxn ang="0">
                      <a:pos x="1" y="12"/>
                    </a:cxn>
                    <a:cxn ang="0">
                      <a:pos x="0" y="15"/>
                    </a:cxn>
                    <a:cxn ang="0">
                      <a:pos x="0" y="20"/>
                    </a:cxn>
                  </a:cxnLst>
                  <a:rect l="0" t="0" r="r" b="b"/>
                  <a:pathLst>
                    <a:path w="23" h="43">
                      <a:moveTo>
                        <a:pt x="0" y="20"/>
                      </a:moveTo>
                      <a:lnTo>
                        <a:pt x="0" y="24"/>
                      </a:lnTo>
                      <a:lnTo>
                        <a:pt x="0" y="28"/>
                      </a:lnTo>
                      <a:lnTo>
                        <a:pt x="1" y="31"/>
                      </a:lnTo>
                      <a:lnTo>
                        <a:pt x="2" y="35"/>
                      </a:lnTo>
                      <a:lnTo>
                        <a:pt x="4" y="37"/>
                      </a:lnTo>
                      <a:lnTo>
                        <a:pt x="6" y="39"/>
                      </a:lnTo>
                      <a:lnTo>
                        <a:pt x="8" y="40"/>
                      </a:lnTo>
                      <a:lnTo>
                        <a:pt x="10" y="42"/>
                      </a:lnTo>
                      <a:lnTo>
                        <a:pt x="12" y="40"/>
                      </a:lnTo>
                      <a:lnTo>
                        <a:pt x="14" y="39"/>
                      </a:lnTo>
                      <a:lnTo>
                        <a:pt x="16" y="38"/>
                      </a:lnTo>
                      <a:lnTo>
                        <a:pt x="18" y="35"/>
                      </a:lnTo>
                      <a:lnTo>
                        <a:pt x="19" y="32"/>
                      </a:lnTo>
                      <a:lnTo>
                        <a:pt x="20" y="29"/>
                      </a:lnTo>
                      <a:lnTo>
                        <a:pt x="21" y="24"/>
                      </a:lnTo>
                      <a:lnTo>
                        <a:pt x="22" y="21"/>
                      </a:lnTo>
                      <a:lnTo>
                        <a:pt x="21" y="17"/>
                      </a:lnTo>
                      <a:lnTo>
                        <a:pt x="21" y="13"/>
                      </a:lnTo>
                      <a:lnTo>
                        <a:pt x="20" y="9"/>
                      </a:lnTo>
                      <a:lnTo>
                        <a:pt x="19" y="6"/>
                      </a:lnTo>
                      <a:lnTo>
                        <a:pt x="17" y="3"/>
                      </a:lnTo>
                      <a:lnTo>
                        <a:pt x="15" y="2"/>
                      </a:lnTo>
                      <a:lnTo>
                        <a:pt x="13" y="0"/>
                      </a:lnTo>
                      <a:lnTo>
                        <a:pt x="11" y="0"/>
                      </a:lnTo>
                      <a:lnTo>
                        <a:pt x="9" y="0"/>
                      </a:lnTo>
                      <a:lnTo>
                        <a:pt x="7" y="1"/>
                      </a:lnTo>
                      <a:lnTo>
                        <a:pt x="5" y="3"/>
                      </a:lnTo>
                      <a:lnTo>
                        <a:pt x="3" y="5"/>
                      </a:lnTo>
                      <a:lnTo>
                        <a:pt x="2" y="9"/>
                      </a:lnTo>
                      <a:lnTo>
                        <a:pt x="1" y="12"/>
                      </a:lnTo>
                      <a:lnTo>
                        <a:pt x="0" y="15"/>
                      </a:lnTo>
                      <a:lnTo>
                        <a:pt x="0" y="20"/>
                      </a:lnTo>
                    </a:path>
                  </a:pathLst>
                </a:custGeom>
                <a:solidFill>
                  <a:srgbClr val="339933"/>
                </a:solidFill>
                <a:ln w="9525" cap="rnd">
                  <a:noFill/>
                  <a:round/>
                  <a:headEnd/>
                  <a:tailEnd/>
                </a:ln>
                <a:effectLst/>
              </p:spPr>
              <p:txBody>
                <a:bodyPr/>
                <a:lstStyle/>
                <a:p>
                  <a:endParaRPr lang="fr-FR" b="1"/>
                </a:p>
              </p:txBody>
            </p:sp>
          </p:grpSp>
          <p:grpSp>
            <p:nvGrpSpPr>
              <p:cNvPr id="29" name="Group 45"/>
              <p:cNvGrpSpPr>
                <a:grpSpLocks/>
              </p:cNvGrpSpPr>
              <p:nvPr/>
            </p:nvGrpSpPr>
            <p:grpSpPr bwMode="auto">
              <a:xfrm>
                <a:off x="1740" y="2985"/>
                <a:ext cx="303" cy="399"/>
                <a:chOff x="1740" y="2985"/>
                <a:chExt cx="303" cy="399"/>
              </a:xfrm>
            </p:grpSpPr>
            <p:sp>
              <p:nvSpPr>
                <p:cNvPr id="40" name="Freeform 36"/>
                <p:cNvSpPr>
                  <a:spLocks/>
                </p:cNvSpPr>
                <p:nvPr/>
              </p:nvSpPr>
              <p:spPr bwMode="auto">
                <a:xfrm>
                  <a:off x="1746" y="3012"/>
                  <a:ext cx="297" cy="372"/>
                </a:xfrm>
                <a:custGeom>
                  <a:avLst/>
                  <a:gdLst/>
                  <a:ahLst/>
                  <a:cxnLst>
                    <a:cxn ang="0">
                      <a:pos x="2" y="352"/>
                    </a:cxn>
                    <a:cxn ang="0">
                      <a:pos x="1" y="347"/>
                    </a:cxn>
                    <a:cxn ang="0">
                      <a:pos x="0" y="333"/>
                    </a:cxn>
                    <a:cxn ang="0">
                      <a:pos x="0" y="314"/>
                    </a:cxn>
                    <a:cxn ang="0">
                      <a:pos x="0" y="289"/>
                    </a:cxn>
                    <a:cxn ang="0">
                      <a:pos x="2" y="262"/>
                    </a:cxn>
                    <a:cxn ang="0">
                      <a:pos x="6" y="233"/>
                    </a:cxn>
                    <a:cxn ang="0">
                      <a:pos x="15" y="208"/>
                    </a:cxn>
                    <a:cxn ang="0">
                      <a:pos x="26" y="186"/>
                    </a:cxn>
                    <a:cxn ang="0">
                      <a:pos x="40" y="170"/>
                    </a:cxn>
                    <a:cxn ang="0">
                      <a:pos x="54" y="161"/>
                    </a:cxn>
                    <a:cxn ang="0">
                      <a:pos x="68" y="155"/>
                    </a:cxn>
                    <a:cxn ang="0">
                      <a:pos x="80" y="150"/>
                    </a:cxn>
                    <a:cxn ang="0">
                      <a:pos x="94" y="146"/>
                    </a:cxn>
                    <a:cxn ang="0">
                      <a:pos x="107" y="139"/>
                    </a:cxn>
                    <a:cxn ang="0">
                      <a:pos x="121" y="127"/>
                    </a:cxn>
                    <a:cxn ang="0">
                      <a:pos x="134" y="107"/>
                    </a:cxn>
                    <a:cxn ang="0">
                      <a:pos x="146" y="85"/>
                    </a:cxn>
                    <a:cxn ang="0">
                      <a:pos x="155" y="63"/>
                    </a:cxn>
                    <a:cxn ang="0">
                      <a:pos x="161" y="45"/>
                    </a:cxn>
                    <a:cxn ang="0">
                      <a:pos x="164" y="29"/>
                    </a:cxn>
                    <a:cxn ang="0">
                      <a:pos x="167" y="17"/>
                    </a:cxn>
                    <a:cxn ang="0">
                      <a:pos x="168" y="7"/>
                    </a:cxn>
                    <a:cxn ang="0">
                      <a:pos x="168" y="1"/>
                    </a:cxn>
                    <a:cxn ang="0">
                      <a:pos x="168" y="0"/>
                    </a:cxn>
                    <a:cxn ang="0">
                      <a:pos x="296" y="19"/>
                    </a:cxn>
                    <a:cxn ang="0">
                      <a:pos x="295" y="24"/>
                    </a:cxn>
                    <a:cxn ang="0">
                      <a:pos x="293" y="39"/>
                    </a:cxn>
                    <a:cxn ang="0">
                      <a:pos x="288" y="60"/>
                    </a:cxn>
                    <a:cxn ang="0">
                      <a:pos x="282" y="85"/>
                    </a:cxn>
                    <a:cxn ang="0">
                      <a:pos x="274" y="112"/>
                    </a:cxn>
                    <a:cxn ang="0">
                      <a:pos x="265" y="136"/>
                    </a:cxn>
                    <a:cxn ang="0">
                      <a:pos x="254" y="157"/>
                    </a:cxn>
                    <a:cxn ang="0">
                      <a:pos x="242" y="171"/>
                    </a:cxn>
                    <a:cxn ang="0">
                      <a:pos x="229" y="180"/>
                    </a:cxn>
                    <a:cxn ang="0">
                      <a:pos x="213" y="186"/>
                    </a:cxn>
                    <a:cxn ang="0">
                      <a:pos x="194" y="190"/>
                    </a:cxn>
                    <a:cxn ang="0">
                      <a:pos x="177" y="195"/>
                    </a:cxn>
                    <a:cxn ang="0">
                      <a:pos x="160" y="201"/>
                    </a:cxn>
                    <a:cxn ang="0">
                      <a:pos x="145" y="211"/>
                    </a:cxn>
                    <a:cxn ang="0">
                      <a:pos x="133" y="223"/>
                    </a:cxn>
                    <a:cxn ang="0">
                      <a:pos x="125" y="241"/>
                    </a:cxn>
                    <a:cxn ang="0">
                      <a:pos x="121" y="263"/>
                    </a:cxn>
                    <a:cxn ang="0">
                      <a:pos x="118" y="285"/>
                    </a:cxn>
                    <a:cxn ang="0">
                      <a:pos x="117" y="307"/>
                    </a:cxn>
                    <a:cxn ang="0">
                      <a:pos x="117" y="326"/>
                    </a:cxn>
                    <a:cxn ang="0">
                      <a:pos x="118" y="344"/>
                    </a:cxn>
                    <a:cxn ang="0">
                      <a:pos x="119" y="358"/>
                    </a:cxn>
                    <a:cxn ang="0">
                      <a:pos x="120" y="367"/>
                    </a:cxn>
                    <a:cxn ang="0">
                      <a:pos x="121" y="371"/>
                    </a:cxn>
                    <a:cxn ang="0">
                      <a:pos x="2" y="352"/>
                    </a:cxn>
                  </a:cxnLst>
                  <a:rect l="0" t="0" r="r" b="b"/>
                  <a:pathLst>
                    <a:path w="297" h="372">
                      <a:moveTo>
                        <a:pt x="2" y="352"/>
                      </a:moveTo>
                      <a:lnTo>
                        <a:pt x="1" y="347"/>
                      </a:lnTo>
                      <a:lnTo>
                        <a:pt x="0" y="333"/>
                      </a:lnTo>
                      <a:lnTo>
                        <a:pt x="0" y="314"/>
                      </a:lnTo>
                      <a:lnTo>
                        <a:pt x="0" y="289"/>
                      </a:lnTo>
                      <a:lnTo>
                        <a:pt x="2" y="262"/>
                      </a:lnTo>
                      <a:lnTo>
                        <a:pt x="6" y="233"/>
                      </a:lnTo>
                      <a:lnTo>
                        <a:pt x="15" y="208"/>
                      </a:lnTo>
                      <a:lnTo>
                        <a:pt x="26" y="186"/>
                      </a:lnTo>
                      <a:lnTo>
                        <a:pt x="40" y="170"/>
                      </a:lnTo>
                      <a:lnTo>
                        <a:pt x="54" y="161"/>
                      </a:lnTo>
                      <a:lnTo>
                        <a:pt x="68" y="155"/>
                      </a:lnTo>
                      <a:lnTo>
                        <a:pt x="80" y="150"/>
                      </a:lnTo>
                      <a:lnTo>
                        <a:pt x="94" y="146"/>
                      </a:lnTo>
                      <a:lnTo>
                        <a:pt x="107" y="139"/>
                      </a:lnTo>
                      <a:lnTo>
                        <a:pt x="121" y="127"/>
                      </a:lnTo>
                      <a:lnTo>
                        <a:pt x="134" y="107"/>
                      </a:lnTo>
                      <a:lnTo>
                        <a:pt x="146" y="85"/>
                      </a:lnTo>
                      <a:lnTo>
                        <a:pt x="155" y="63"/>
                      </a:lnTo>
                      <a:lnTo>
                        <a:pt x="161" y="45"/>
                      </a:lnTo>
                      <a:lnTo>
                        <a:pt x="164" y="29"/>
                      </a:lnTo>
                      <a:lnTo>
                        <a:pt x="167" y="17"/>
                      </a:lnTo>
                      <a:lnTo>
                        <a:pt x="168" y="7"/>
                      </a:lnTo>
                      <a:lnTo>
                        <a:pt x="168" y="1"/>
                      </a:lnTo>
                      <a:lnTo>
                        <a:pt x="168" y="0"/>
                      </a:lnTo>
                      <a:lnTo>
                        <a:pt x="296" y="19"/>
                      </a:lnTo>
                      <a:lnTo>
                        <a:pt x="295" y="24"/>
                      </a:lnTo>
                      <a:lnTo>
                        <a:pt x="293" y="39"/>
                      </a:lnTo>
                      <a:lnTo>
                        <a:pt x="288" y="60"/>
                      </a:lnTo>
                      <a:lnTo>
                        <a:pt x="282" y="85"/>
                      </a:lnTo>
                      <a:lnTo>
                        <a:pt x="274" y="112"/>
                      </a:lnTo>
                      <a:lnTo>
                        <a:pt x="265" y="136"/>
                      </a:lnTo>
                      <a:lnTo>
                        <a:pt x="254" y="157"/>
                      </a:lnTo>
                      <a:lnTo>
                        <a:pt x="242" y="171"/>
                      </a:lnTo>
                      <a:lnTo>
                        <a:pt x="229" y="180"/>
                      </a:lnTo>
                      <a:lnTo>
                        <a:pt x="213" y="186"/>
                      </a:lnTo>
                      <a:lnTo>
                        <a:pt x="194" y="190"/>
                      </a:lnTo>
                      <a:lnTo>
                        <a:pt x="177" y="195"/>
                      </a:lnTo>
                      <a:lnTo>
                        <a:pt x="160" y="201"/>
                      </a:lnTo>
                      <a:lnTo>
                        <a:pt x="145" y="211"/>
                      </a:lnTo>
                      <a:lnTo>
                        <a:pt x="133" y="223"/>
                      </a:lnTo>
                      <a:lnTo>
                        <a:pt x="125" y="241"/>
                      </a:lnTo>
                      <a:lnTo>
                        <a:pt x="121" y="263"/>
                      </a:lnTo>
                      <a:lnTo>
                        <a:pt x="118" y="285"/>
                      </a:lnTo>
                      <a:lnTo>
                        <a:pt x="117" y="307"/>
                      </a:lnTo>
                      <a:lnTo>
                        <a:pt x="117" y="326"/>
                      </a:lnTo>
                      <a:lnTo>
                        <a:pt x="118" y="344"/>
                      </a:lnTo>
                      <a:lnTo>
                        <a:pt x="119" y="358"/>
                      </a:lnTo>
                      <a:lnTo>
                        <a:pt x="120" y="367"/>
                      </a:lnTo>
                      <a:lnTo>
                        <a:pt x="121" y="371"/>
                      </a:lnTo>
                      <a:lnTo>
                        <a:pt x="2" y="352"/>
                      </a:lnTo>
                    </a:path>
                  </a:pathLst>
                </a:custGeom>
                <a:solidFill>
                  <a:srgbClr val="000000"/>
                </a:solidFill>
                <a:ln w="9525" cap="rnd">
                  <a:noFill/>
                  <a:round/>
                  <a:headEnd/>
                  <a:tailEnd/>
                </a:ln>
                <a:effectLst/>
              </p:spPr>
              <p:txBody>
                <a:bodyPr/>
                <a:lstStyle/>
                <a:p>
                  <a:endParaRPr lang="fr-FR" b="1"/>
                </a:p>
              </p:txBody>
            </p:sp>
            <p:sp>
              <p:nvSpPr>
                <p:cNvPr id="41" name="Freeform 37"/>
                <p:cNvSpPr>
                  <a:spLocks/>
                </p:cNvSpPr>
                <p:nvPr/>
              </p:nvSpPr>
              <p:spPr bwMode="auto">
                <a:xfrm>
                  <a:off x="1740" y="2985"/>
                  <a:ext cx="297" cy="374"/>
                </a:xfrm>
                <a:custGeom>
                  <a:avLst/>
                  <a:gdLst/>
                  <a:ahLst/>
                  <a:cxnLst>
                    <a:cxn ang="0">
                      <a:pos x="2" y="354"/>
                    </a:cxn>
                    <a:cxn ang="0">
                      <a:pos x="1" y="350"/>
                    </a:cxn>
                    <a:cxn ang="0">
                      <a:pos x="0" y="336"/>
                    </a:cxn>
                    <a:cxn ang="0">
                      <a:pos x="0" y="315"/>
                    </a:cxn>
                    <a:cxn ang="0">
                      <a:pos x="0" y="290"/>
                    </a:cxn>
                    <a:cxn ang="0">
                      <a:pos x="2" y="263"/>
                    </a:cxn>
                    <a:cxn ang="0">
                      <a:pos x="7" y="236"/>
                    </a:cxn>
                    <a:cxn ang="0">
                      <a:pos x="15" y="209"/>
                    </a:cxn>
                    <a:cxn ang="0">
                      <a:pos x="26" y="187"/>
                    </a:cxn>
                    <a:cxn ang="0">
                      <a:pos x="41" y="172"/>
                    </a:cxn>
                    <a:cxn ang="0">
                      <a:pos x="54" y="161"/>
                    </a:cxn>
                    <a:cxn ang="0">
                      <a:pos x="68" y="156"/>
                    </a:cxn>
                    <a:cxn ang="0">
                      <a:pos x="81" y="152"/>
                    </a:cxn>
                    <a:cxn ang="0">
                      <a:pos x="94" y="148"/>
                    </a:cxn>
                    <a:cxn ang="0">
                      <a:pos x="107" y="141"/>
                    </a:cxn>
                    <a:cxn ang="0">
                      <a:pos x="121" y="128"/>
                    </a:cxn>
                    <a:cxn ang="0">
                      <a:pos x="134" y="109"/>
                    </a:cxn>
                    <a:cxn ang="0">
                      <a:pos x="146" y="85"/>
                    </a:cxn>
                    <a:cxn ang="0">
                      <a:pos x="154" y="65"/>
                    </a:cxn>
                    <a:cxn ang="0">
                      <a:pos x="161" y="46"/>
                    </a:cxn>
                    <a:cxn ang="0">
                      <a:pos x="165" y="30"/>
                    </a:cxn>
                    <a:cxn ang="0">
                      <a:pos x="167" y="18"/>
                    </a:cxn>
                    <a:cxn ang="0">
                      <a:pos x="168" y="7"/>
                    </a:cxn>
                    <a:cxn ang="0">
                      <a:pos x="168" y="2"/>
                    </a:cxn>
                    <a:cxn ang="0">
                      <a:pos x="168" y="0"/>
                    </a:cxn>
                    <a:cxn ang="0">
                      <a:pos x="296" y="20"/>
                    </a:cxn>
                    <a:cxn ang="0">
                      <a:pos x="295" y="25"/>
                    </a:cxn>
                    <a:cxn ang="0">
                      <a:pos x="292" y="39"/>
                    </a:cxn>
                    <a:cxn ang="0">
                      <a:pos x="287" y="61"/>
                    </a:cxn>
                    <a:cxn ang="0">
                      <a:pos x="281" y="86"/>
                    </a:cxn>
                    <a:cxn ang="0">
                      <a:pos x="273" y="112"/>
                    </a:cxn>
                    <a:cxn ang="0">
                      <a:pos x="264" y="138"/>
                    </a:cxn>
                    <a:cxn ang="0">
                      <a:pos x="253" y="158"/>
                    </a:cxn>
                    <a:cxn ang="0">
                      <a:pos x="242" y="173"/>
                    </a:cxn>
                    <a:cxn ang="0">
                      <a:pos x="228" y="181"/>
                    </a:cxn>
                    <a:cxn ang="0">
                      <a:pos x="212" y="187"/>
                    </a:cxn>
                    <a:cxn ang="0">
                      <a:pos x="194" y="191"/>
                    </a:cxn>
                    <a:cxn ang="0">
                      <a:pos x="176" y="197"/>
                    </a:cxn>
                    <a:cxn ang="0">
                      <a:pos x="159" y="203"/>
                    </a:cxn>
                    <a:cxn ang="0">
                      <a:pos x="145" y="212"/>
                    </a:cxn>
                    <a:cxn ang="0">
                      <a:pos x="132" y="224"/>
                    </a:cxn>
                    <a:cxn ang="0">
                      <a:pos x="124" y="242"/>
                    </a:cxn>
                    <a:cxn ang="0">
                      <a:pos x="121" y="265"/>
                    </a:cxn>
                    <a:cxn ang="0">
                      <a:pos x="118" y="287"/>
                    </a:cxn>
                    <a:cxn ang="0">
                      <a:pos x="117" y="309"/>
                    </a:cxn>
                    <a:cxn ang="0">
                      <a:pos x="117" y="329"/>
                    </a:cxn>
                    <a:cxn ang="0">
                      <a:pos x="118" y="346"/>
                    </a:cxn>
                    <a:cxn ang="0">
                      <a:pos x="119" y="360"/>
                    </a:cxn>
                    <a:cxn ang="0">
                      <a:pos x="120" y="369"/>
                    </a:cxn>
                    <a:cxn ang="0">
                      <a:pos x="121" y="373"/>
                    </a:cxn>
                    <a:cxn ang="0">
                      <a:pos x="2" y="354"/>
                    </a:cxn>
                  </a:cxnLst>
                  <a:rect l="0" t="0" r="r" b="b"/>
                  <a:pathLst>
                    <a:path w="297" h="374">
                      <a:moveTo>
                        <a:pt x="2" y="354"/>
                      </a:moveTo>
                      <a:lnTo>
                        <a:pt x="1" y="350"/>
                      </a:lnTo>
                      <a:lnTo>
                        <a:pt x="0" y="336"/>
                      </a:lnTo>
                      <a:lnTo>
                        <a:pt x="0" y="315"/>
                      </a:lnTo>
                      <a:lnTo>
                        <a:pt x="0" y="290"/>
                      </a:lnTo>
                      <a:lnTo>
                        <a:pt x="2" y="263"/>
                      </a:lnTo>
                      <a:lnTo>
                        <a:pt x="7" y="236"/>
                      </a:lnTo>
                      <a:lnTo>
                        <a:pt x="15" y="209"/>
                      </a:lnTo>
                      <a:lnTo>
                        <a:pt x="26" y="187"/>
                      </a:lnTo>
                      <a:lnTo>
                        <a:pt x="41" y="172"/>
                      </a:lnTo>
                      <a:lnTo>
                        <a:pt x="54" y="161"/>
                      </a:lnTo>
                      <a:lnTo>
                        <a:pt x="68" y="156"/>
                      </a:lnTo>
                      <a:lnTo>
                        <a:pt x="81" y="152"/>
                      </a:lnTo>
                      <a:lnTo>
                        <a:pt x="94" y="148"/>
                      </a:lnTo>
                      <a:lnTo>
                        <a:pt x="107" y="141"/>
                      </a:lnTo>
                      <a:lnTo>
                        <a:pt x="121" y="128"/>
                      </a:lnTo>
                      <a:lnTo>
                        <a:pt x="134" y="109"/>
                      </a:lnTo>
                      <a:lnTo>
                        <a:pt x="146" y="85"/>
                      </a:lnTo>
                      <a:lnTo>
                        <a:pt x="154" y="65"/>
                      </a:lnTo>
                      <a:lnTo>
                        <a:pt x="161" y="46"/>
                      </a:lnTo>
                      <a:lnTo>
                        <a:pt x="165" y="30"/>
                      </a:lnTo>
                      <a:lnTo>
                        <a:pt x="167" y="18"/>
                      </a:lnTo>
                      <a:lnTo>
                        <a:pt x="168" y="7"/>
                      </a:lnTo>
                      <a:lnTo>
                        <a:pt x="168" y="2"/>
                      </a:lnTo>
                      <a:lnTo>
                        <a:pt x="168" y="0"/>
                      </a:lnTo>
                      <a:lnTo>
                        <a:pt x="296" y="20"/>
                      </a:lnTo>
                      <a:lnTo>
                        <a:pt x="295" y="25"/>
                      </a:lnTo>
                      <a:lnTo>
                        <a:pt x="292" y="39"/>
                      </a:lnTo>
                      <a:lnTo>
                        <a:pt x="287" y="61"/>
                      </a:lnTo>
                      <a:lnTo>
                        <a:pt x="281" y="86"/>
                      </a:lnTo>
                      <a:lnTo>
                        <a:pt x="273" y="112"/>
                      </a:lnTo>
                      <a:lnTo>
                        <a:pt x="264" y="138"/>
                      </a:lnTo>
                      <a:lnTo>
                        <a:pt x="253" y="158"/>
                      </a:lnTo>
                      <a:lnTo>
                        <a:pt x="242" y="173"/>
                      </a:lnTo>
                      <a:lnTo>
                        <a:pt x="228" y="181"/>
                      </a:lnTo>
                      <a:lnTo>
                        <a:pt x="212" y="187"/>
                      </a:lnTo>
                      <a:lnTo>
                        <a:pt x="194" y="191"/>
                      </a:lnTo>
                      <a:lnTo>
                        <a:pt x="176" y="197"/>
                      </a:lnTo>
                      <a:lnTo>
                        <a:pt x="159" y="203"/>
                      </a:lnTo>
                      <a:lnTo>
                        <a:pt x="145" y="212"/>
                      </a:lnTo>
                      <a:lnTo>
                        <a:pt x="132" y="224"/>
                      </a:lnTo>
                      <a:lnTo>
                        <a:pt x="124" y="242"/>
                      </a:lnTo>
                      <a:lnTo>
                        <a:pt x="121" y="265"/>
                      </a:lnTo>
                      <a:lnTo>
                        <a:pt x="118" y="287"/>
                      </a:lnTo>
                      <a:lnTo>
                        <a:pt x="117" y="309"/>
                      </a:lnTo>
                      <a:lnTo>
                        <a:pt x="117" y="329"/>
                      </a:lnTo>
                      <a:lnTo>
                        <a:pt x="118" y="346"/>
                      </a:lnTo>
                      <a:lnTo>
                        <a:pt x="119" y="360"/>
                      </a:lnTo>
                      <a:lnTo>
                        <a:pt x="120" y="369"/>
                      </a:lnTo>
                      <a:lnTo>
                        <a:pt x="121" y="373"/>
                      </a:lnTo>
                      <a:lnTo>
                        <a:pt x="2" y="354"/>
                      </a:lnTo>
                    </a:path>
                  </a:pathLst>
                </a:custGeom>
                <a:solidFill>
                  <a:srgbClr val="00CC66"/>
                </a:solidFill>
                <a:ln w="9525" cap="rnd">
                  <a:noFill/>
                  <a:round/>
                  <a:headEnd/>
                  <a:tailEnd/>
                </a:ln>
                <a:effectLst/>
              </p:spPr>
              <p:txBody>
                <a:bodyPr/>
                <a:lstStyle/>
                <a:p>
                  <a:endParaRPr lang="fr-FR" b="1"/>
                </a:p>
              </p:txBody>
            </p:sp>
            <p:sp>
              <p:nvSpPr>
                <p:cNvPr id="42" name="Freeform 38"/>
                <p:cNvSpPr>
                  <a:spLocks/>
                </p:cNvSpPr>
                <p:nvPr/>
              </p:nvSpPr>
              <p:spPr bwMode="auto">
                <a:xfrm>
                  <a:off x="1757" y="3015"/>
                  <a:ext cx="258" cy="319"/>
                </a:xfrm>
                <a:custGeom>
                  <a:avLst/>
                  <a:gdLst/>
                  <a:ahLst/>
                  <a:cxnLst>
                    <a:cxn ang="0">
                      <a:pos x="1" y="303"/>
                    </a:cxn>
                    <a:cxn ang="0">
                      <a:pos x="1" y="299"/>
                    </a:cxn>
                    <a:cxn ang="0">
                      <a:pos x="0" y="287"/>
                    </a:cxn>
                    <a:cxn ang="0">
                      <a:pos x="0" y="270"/>
                    </a:cxn>
                    <a:cxn ang="0">
                      <a:pos x="0" y="248"/>
                    </a:cxn>
                    <a:cxn ang="0">
                      <a:pos x="0" y="226"/>
                    </a:cxn>
                    <a:cxn ang="0">
                      <a:pos x="4" y="203"/>
                    </a:cxn>
                    <a:cxn ang="0">
                      <a:pos x="11" y="181"/>
                    </a:cxn>
                    <a:cxn ang="0">
                      <a:pos x="22" y="164"/>
                    </a:cxn>
                    <a:cxn ang="0">
                      <a:pos x="35" y="152"/>
                    </a:cxn>
                    <a:cxn ang="0">
                      <a:pos x="50" y="143"/>
                    </a:cxn>
                    <a:cxn ang="0">
                      <a:pos x="66" y="135"/>
                    </a:cxn>
                    <a:cxn ang="0">
                      <a:pos x="82" y="128"/>
                    </a:cxn>
                    <a:cxn ang="0">
                      <a:pos x="99" y="120"/>
                    </a:cxn>
                    <a:cxn ang="0">
                      <a:pos x="113" y="107"/>
                    </a:cxn>
                    <a:cxn ang="0">
                      <a:pos x="127" y="91"/>
                    </a:cxn>
                    <a:cxn ang="0">
                      <a:pos x="138" y="68"/>
                    </a:cxn>
                    <a:cxn ang="0">
                      <a:pos x="145" y="48"/>
                    </a:cxn>
                    <a:cxn ang="0">
                      <a:pos x="151" y="34"/>
                    </a:cxn>
                    <a:cxn ang="0">
                      <a:pos x="154" y="21"/>
                    </a:cxn>
                    <a:cxn ang="0">
                      <a:pos x="158" y="12"/>
                    </a:cxn>
                    <a:cxn ang="0">
                      <a:pos x="160" y="6"/>
                    </a:cxn>
                    <a:cxn ang="0">
                      <a:pos x="161" y="2"/>
                    </a:cxn>
                    <a:cxn ang="0">
                      <a:pos x="162" y="0"/>
                    </a:cxn>
                    <a:cxn ang="0">
                      <a:pos x="162" y="0"/>
                    </a:cxn>
                    <a:cxn ang="0">
                      <a:pos x="257" y="17"/>
                    </a:cxn>
                    <a:cxn ang="0">
                      <a:pos x="256" y="21"/>
                    </a:cxn>
                    <a:cxn ang="0">
                      <a:pos x="253" y="32"/>
                    </a:cxn>
                    <a:cxn ang="0">
                      <a:pos x="249" y="48"/>
                    </a:cxn>
                    <a:cxn ang="0">
                      <a:pos x="244" y="68"/>
                    </a:cxn>
                    <a:cxn ang="0">
                      <a:pos x="237" y="88"/>
                    </a:cxn>
                    <a:cxn ang="0">
                      <a:pos x="230" y="107"/>
                    </a:cxn>
                    <a:cxn ang="0">
                      <a:pos x="221" y="123"/>
                    </a:cxn>
                    <a:cxn ang="0">
                      <a:pos x="211" y="134"/>
                    </a:cxn>
                    <a:cxn ang="0">
                      <a:pos x="199" y="140"/>
                    </a:cxn>
                    <a:cxn ang="0">
                      <a:pos x="183" y="146"/>
                    </a:cxn>
                    <a:cxn ang="0">
                      <a:pos x="166" y="152"/>
                    </a:cxn>
                    <a:cxn ang="0">
                      <a:pos x="148" y="157"/>
                    </a:cxn>
                    <a:cxn ang="0">
                      <a:pos x="129" y="165"/>
                    </a:cxn>
                    <a:cxn ang="0">
                      <a:pos x="113" y="176"/>
                    </a:cxn>
                    <a:cxn ang="0">
                      <a:pos x="100" y="189"/>
                    </a:cxn>
                    <a:cxn ang="0">
                      <a:pos x="90" y="206"/>
                    </a:cxn>
                    <a:cxn ang="0">
                      <a:pos x="85" y="223"/>
                    </a:cxn>
                    <a:cxn ang="0">
                      <a:pos x="82" y="241"/>
                    </a:cxn>
                    <a:cxn ang="0">
                      <a:pos x="82" y="260"/>
                    </a:cxn>
                    <a:cxn ang="0">
                      <a:pos x="82" y="278"/>
                    </a:cxn>
                    <a:cxn ang="0">
                      <a:pos x="84" y="293"/>
                    </a:cxn>
                    <a:cxn ang="0">
                      <a:pos x="86" y="305"/>
                    </a:cxn>
                    <a:cxn ang="0">
                      <a:pos x="88" y="314"/>
                    </a:cxn>
                    <a:cxn ang="0">
                      <a:pos x="88" y="318"/>
                    </a:cxn>
                    <a:cxn ang="0">
                      <a:pos x="1" y="303"/>
                    </a:cxn>
                  </a:cxnLst>
                  <a:rect l="0" t="0" r="r" b="b"/>
                  <a:pathLst>
                    <a:path w="258" h="319">
                      <a:moveTo>
                        <a:pt x="1" y="303"/>
                      </a:moveTo>
                      <a:lnTo>
                        <a:pt x="1" y="299"/>
                      </a:lnTo>
                      <a:lnTo>
                        <a:pt x="0" y="287"/>
                      </a:lnTo>
                      <a:lnTo>
                        <a:pt x="0" y="270"/>
                      </a:lnTo>
                      <a:lnTo>
                        <a:pt x="0" y="248"/>
                      </a:lnTo>
                      <a:lnTo>
                        <a:pt x="0" y="226"/>
                      </a:lnTo>
                      <a:lnTo>
                        <a:pt x="4" y="203"/>
                      </a:lnTo>
                      <a:lnTo>
                        <a:pt x="11" y="181"/>
                      </a:lnTo>
                      <a:lnTo>
                        <a:pt x="22" y="164"/>
                      </a:lnTo>
                      <a:lnTo>
                        <a:pt x="35" y="152"/>
                      </a:lnTo>
                      <a:lnTo>
                        <a:pt x="50" y="143"/>
                      </a:lnTo>
                      <a:lnTo>
                        <a:pt x="66" y="135"/>
                      </a:lnTo>
                      <a:lnTo>
                        <a:pt x="82" y="128"/>
                      </a:lnTo>
                      <a:lnTo>
                        <a:pt x="99" y="120"/>
                      </a:lnTo>
                      <a:lnTo>
                        <a:pt x="113" y="107"/>
                      </a:lnTo>
                      <a:lnTo>
                        <a:pt x="127" y="91"/>
                      </a:lnTo>
                      <a:lnTo>
                        <a:pt x="138" y="68"/>
                      </a:lnTo>
                      <a:lnTo>
                        <a:pt x="145" y="48"/>
                      </a:lnTo>
                      <a:lnTo>
                        <a:pt x="151" y="34"/>
                      </a:lnTo>
                      <a:lnTo>
                        <a:pt x="154" y="21"/>
                      </a:lnTo>
                      <a:lnTo>
                        <a:pt x="158" y="12"/>
                      </a:lnTo>
                      <a:lnTo>
                        <a:pt x="160" y="6"/>
                      </a:lnTo>
                      <a:lnTo>
                        <a:pt x="161" y="2"/>
                      </a:lnTo>
                      <a:lnTo>
                        <a:pt x="162" y="0"/>
                      </a:lnTo>
                      <a:lnTo>
                        <a:pt x="162" y="0"/>
                      </a:lnTo>
                      <a:lnTo>
                        <a:pt x="257" y="17"/>
                      </a:lnTo>
                      <a:lnTo>
                        <a:pt x="256" y="21"/>
                      </a:lnTo>
                      <a:lnTo>
                        <a:pt x="253" y="32"/>
                      </a:lnTo>
                      <a:lnTo>
                        <a:pt x="249" y="48"/>
                      </a:lnTo>
                      <a:lnTo>
                        <a:pt x="244" y="68"/>
                      </a:lnTo>
                      <a:lnTo>
                        <a:pt x="237" y="88"/>
                      </a:lnTo>
                      <a:lnTo>
                        <a:pt x="230" y="107"/>
                      </a:lnTo>
                      <a:lnTo>
                        <a:pt x="221" y="123"/>
                      </a:lnTo>
                      <a:lnTo>
                        <a:pt x="211" y="134"/>
                      </a:lnTo>
                      <a:lnTo>
                        <a:pt x="199" y="140"/>
                      </a:lnTo>
                      <a:lnTo>
                        <a:pt x="183" y="146"/>
                      </a:lnTo>
                      <a:lnTo>
                        <a:pt x="166" y="152"/>
                      </a:lnTo>
                      <a:lnTo>
                        <a:pt x="148" y="157"/>
                      </a:lnTo>
                      <a:lnTo>
                        <a:pt x="129" y="165"/>
                      </a:lnTo>
                      <a:lnTo>
                        <a:pt x="113" y="176"/>
                      </a:lnTo>
                      <a:lnTo>
                        <a:pt x="100" y="189"/>
                      </a:lnTo>
                      <a:lnTo>
                        <a:pt x="90" y="206"/>
                      </a:lnTo>
                      <a:lnTo>
                        <a:pt x="85" y="223"/>
                      </a:lnTo>
                      <a:lnTo>
                        <a:pt x="82" y="241"/>
                      </a:lnTo>
                      <a:lnTo>
                        <a:pt x="82" y="260"/>
                      </a:lnTo>
                      <a:lnTo>
                        <a:pt x="82" y="278"/>
                      </a:lnTo>
                      <a:lnTo>
                        <a:pt x="84" y="293"/>
                      </a:lnTo>
                      <a:lnTo>
                        <a:pt x="86" y="305"/>
                      </a:lnTo>
                      <a:lnTo>
                        <a:pt x="88" y="314"/>
                      </a:lnTo>
                      <a:lnTo>
                        <a:pt x="88" y="318"/>
                      </a:lnTo>
                      <a:lnTo>
                        <a:pt x="1" y="303"/>
                      </a:lnTo>
                    </a:path>
                  </a:pathLst>
                </a:custGeom>
                <a:solidFill>
                  <a:srgbClr val="CCFFCC"/>
                </a:solidFill>
                <a:ln w="9525" cap="rnd">
                  <a:noFill/>
                  <a:round/>
                  <a:headEnd/>
                  <a:tailEnd/>
                </a:ln>
                <a:effectLst/>
              </p:spPr>
              <p:txBody>
                <a:bodyPr/>
                <a:lstStyle/>
                <a:p>
                  <a:endParaRPr lang="fr-FR" b="1"/>
                </a:p>
              </p:txBody>
            </p:sp>
            <p:sp>
              <p:nvSpPr>
                <p:cNvPr id="43" name="Freeform 39"/>
                <p:cNvSpPr>
                  <a:spLocks/>
                </p:cNvSpPr>
                <p:nvPr/>
              </p:nvSpPr>
              <p:spPr bwMode="auto">
                <a:xfrm>
                  <a:off x="1809" y="3134"/>
                  <a:ext cx="122" cy="55"/>
                </a:xfrm>
                <a:custGeom>
                  <a:avLst/>
                  <a:gdLst/>
                  <a:ahLst/>
                  <a:cxnLst>
                    <a:cxn ang="0">
                      <a:pos x="64" y="51"/>
                    </a:cxn>
                    <a:cxn ang="0">
                      <a:pos x="75" y="48"/>
                    </a:cxn>
                    <a:cxn ang="0">
                      <a:pos x="87" y="45"/>
                    </a:cxn>
                    <a:cxn ang="0">
                      <a:pos x="96" y="40"/>
                    </a:cxn>
                    <a:cxn ang="0">
                      <a:pos x="105" y="36"/>
                    </a:cxn>
                    <a:cxn ang="0">
                      <a:pos x="112" y="30"/>
                    </a:cxn>
                    <a:cxn ang="0">
                      <a:pos x="117" y="25"/>
                    </a:cxn>
                    <a:cxn ang="0">
                      <a:pos x="120" y="20"/>
                    </a:cxn>
                    <a:cxn ang="0">
                      <a:pos x="121" y="14"/>
                    </a:cxn>
                    <a:cxn ang="0">
                      <a:pos x="119" y="10"/>
                    </a:cxn>
                    <a:cxn ang="0">
                      <a:pos x="115" y="6"/>
                    </a:cxn>
                    <a:cxn ang="0">
                      <a:pos x="108" y="3"/>
                    </a:cxn>
                    <a:cxn ang="0">
                      <a:pos x="100" y="1"/>
                    </a:cxn>
                    <a:cxn ang="0">
                      <a:pos x="91" y="0"/>
                    </a:cxn>
                    <a:cxn ang="0">
                      <a:pos x="80" y="0"/>
                    </a:cxn>
                    <a:cxn ang="0">
                      <a:pos x="69" y="0"/>
                    </a:cxn>
                    <a:cxn ang="0">
                      <a:pos x="56" y="2"/>
                    </a:cxn>
                    <a:cxn ang="0">
                      <a:pos x="45" y="5"/>
                    </a:cxn>
                    <a:cxn ang="0">
                      <a:pos x="33" y="9"/>
                    </a:cxn>
                    <a:cxn ang="0">
                      <a:pos x="24" y="13"/>
                    </a:cxn>
                    <a:cxn ang="0">
                      <a:pos x="15" y="18"/>
                    </a:cxn>
                    <a:cxn ang="0">
                      <a:pos x="8" y="22"/>
                    </a:cxn>
                    <a:cxn ang="0">
                      <a:pos x="3" y="28"/>
                    </a:cxn>
                    <a:cxn ang="0">
                      <a:pos x="0" y="33"/>
                    </a:cxn>
                    <a:cxn ang="0">
                      <a:pos x="0" y="38"/>
                    </a:cxn>
                    <a:cxn ang="0">
                      <a:pos x="1" y="43"/>
                    </a:cxn>
                    <a:cxn ang="0">
                      <a:pos x="5" y="47"/>
                    </a:cxn>
                    <a:cxn ang="0">
                      <a:pos x="12" y="50"/>
                    </a:cxn>
                    <a:cxn ang="0">
                      <a:pos x="20" y="52"/>
                    </a:cxn>
                    <a:cxn ang="0">
                      <a:pos x="29" y="54"/>
                    </a:cxn>
                    <a:cxn ang="0">
                      <a:pos x="40" y="54"/>
                    </a:cxn>
                    <a:cxn ang="0">
                      <a:pos x="51" y="52"/>
                    </a:cxn>
                    <a:cxn ang="0">
                      <a:pos x="64" y="51"/>
                    </a:cxn>
                  </a:cxnLst>
                  <a:rect l="0" t="0" r="r" b="b"/>
                  <a:pathLst>
                    <a:path w="122" h="55">
                      <a:moveTo>
                        <a:pt x="64" y="51"/>
                      </a:moveTo>
                      <a:lnTo>
                        <a:pt x="75" y="48"/>
                      </a:lnTo>
                      <a:lnTo>
                        <a:pt x="87" y="45"/>
                      </a:lnTo>
                      <a:lnTo>
                        <a:pt x="96" y="40"/>
                      </a:lnTo>
                      <a:lnTo>
                        <a:pt x="105" y="36"/>
                      </a:lnTo>
                      <a:lnTo>
                        <a:pt x="112" y="30"/>
                      </a:lnTo>
                      <a:lnTo>
                        <a:pt x="117" y="25"/>
                      </a:lnTo>
                      <a:lnTo>
                        <a:pt x="120" y="20"/>
                      </a:lnTo>
                      <a:lnTo>
                        <a:pt x="121" y="14"/>
                      </a:lnTo>
                      <a:lnTo>
                        <a:pt x="119" y="10"/>
                      </a:lnTo>
                      <a:lnTo>
                        <a:pt x="115" y="6"/>
                      </a:lnTo>
                      <a:lnTo>
                        <a:pt x="108" y="3"/>
                      </a:lnTo>
                      <a:lnTo>
                        <a:pt x="100" y="1"/>
                      </a:lnTo>
                      <a:lnTo>
                        <a:pt x="91" y="0"/>
                      </a:lnTo>
                      <a:lnTo>
                        <a:pt x="80" y="0"/>
                      </a:lnTo>
                      <a:lnTo>
                        <a:pt x="69" y="0"/>
                      </a:lnTo>
                      <a:lnTo>
                        <a:pt x="56" y="2"/>
                      </a:lnTo>
                      <a:lnTo>
                        <a:pt x="45" y="5"/>
                      </a:lnTo>
                      <a:lnTo>
                        <a:pt x="33" y="9"/>
                      </a:lnTo>
                      <a:lnTo>
                        <a:pt x="24" y="13"/>
                      </a:lnTo>
                      <a:lnTo>
                        <a:pt x="15" y="18"/>
                      </a:lnTo>
                      <a:lnTo>
                        <a:pt x="8" y="22"/>
                      </a:lnTo>
                      <a:lnTo>
                        <a:pt x="3" y="28"/>
                      </a:lnTo>
                      <a:lnTo>
                        <a:pt x="0" y="33"/>
                      </a:lnTo>
                      <a:lnTo>
                        <a:pt x="0" y="38"/>
                      </a:lnTo>
                      <a:lnTo>
                        <a:pt x="1" y="43"/>
                      </a:lnTo>
                      <a:lnTo>
                        <a:pt x="5" y="47"/>
                      </a:lnTo>
                      <a:lnTo>
                        <a:pt x="12" y="50"/>
                      </a:lnTo>
                      <a:lnTo>
                        <a:pt x="20" y="52"/>
                      </a:lnTo>
                      <a:lnTo>
                        <a:pt x="29" y="54"/>
                      </a:lnTo>
                      <a:lnTo>
                        <a:pt x="40" y="54"/>
                      </a:lnTo>
                      <a:lnTo>
                        <a:pt x="51" y="52"/>
                      </a:lnTo>
                      <a:lnTo>
                        <a:pt x="64" y="51"/>
                      </a:lnTo>
                    </a:path>
                  </a:pathLst>
                </a:custGeom>
                <a:solidFill>
                  <a:srgbClr val="B2B2B2"/>
                </a:solidFill>
                <a:ln w="9525" cap="rnd">
                  <a:noFill/>
                  <a:round/>
                  <a:headEnd/>
                  <a:tailEnd/>
                </a:ln>
                <a:effectLst/>
              </p:spPr>
              <p:txBody>
                <a:bodyPr/>
                <a:lstStyle/>
                <a:p>
                  <a:endParaRPr lang="fr-FR" b="1"/>
                </a:p>
              </p:txBody>
            </p:sp>
            <p:sp>
              <p:nvSpPr>
                <p:cNvPr id="44" name="Freeform 40"/>
                <p:cNvSpPr>
                  <a:spLocks/>
                </p:cNvSpPr>
                <p:nvPr/>
              </p:nvSpPr>
              <p:spPr bwMode="auto">
                <a:xfrm>
                  <a:off x="1818" y="3138"/>
                  <a:ext cx="103" cy="47"/>
                </a:xfrm>
                <a:custGeom>
                  <a:avLst/>
                  <a:gdLst/>
                  <a:ahLst/>
                  <a:cxnLst>
                    <a:cxn ang="0">
                      <a:pos x="53" y="43"/>
                    </a:cxn>
                    <a:cxn ang="0">
                      <a:pos x="64" y="41"/>
                    </a:cxn>
                    <a:cxn ang="0">
                      <a:pos x="73" y="37"/>
                    </a:cxn>
                    <a:cxn ang="0">
                      <a:pos x="81" y="34"/>
                    </a:cxn>
                    <a:cxn ang="0">
                      <a:pos x="88" y="29"/>
                    </a:cxn>
                    <a:cxn ang="0">
                      <a:pos x="94" y="26"/>
                    </a:cxn>
                    <a:cxn ang="0">
                      <a:pos x="99" y="21"/>
                    </a:cxn>
                    <a:cxn ang="0">
                      <a:pos x="101" y="17"/>
                    </a:cxn>
                    <a:cxn ang="0">
                      <a:pos x="102" y="12"/>
                    </a:cxn>
                    <a:cxn ang="0">
                      <a:pos x="100" y="9"/>
                    </a:cxn>
                    <a:cxn ang="0">
                      <a:pos x="96" y="5"/>
                    </a:cxn>
                    <a:cxn ang="0">
                      <a:pos x="91" y="2"/>
                    </a:cxn>
                    <a:cxn ang="0">
                      <a:pos x="84" y="1"/>
                    </a:cxn>
                    <a:cxn ang="0">
                      <a:pos x="76" y="0"/>
                    </a:cxn>
                    <a:cxn ang="0">
                      <a:pos x="68" y="0"/>
                    </a:cxn>
                    <a:cxn ang="0">
                      <a:pos x="58" y="0"/>
                    </a:cxn>
                    <a:cxn ang="0">
                      <a:pos x="48" y="2"/>
                    </a:cxn>
                    <a:cxn ang="0">
                      <a:pos x="37" y="4"/>
                    </a:cxn>
                    <a:cxn ang="0">
                      <a:pos x="28" y="6"/>
                    </a:cxn>
                    <a:cxn ang="0">
                      <a:pos x="20" y="11"/>
                    </a:cxn>
                    <a:cxn ang="0">
                      <a:pos x="13" y="14"/>
                    </a:cxn>
                    <a:cxn ang="0">
                      <a:pos x="7" y="19"/>
                    </a:cxn>
                    <a:cxn ang="0">
                      <a:pos x="2" y="24"/>
                    </a:cxn>
                    <a:cxn ang="0">
                      <a:pos x="0" y="28"/>
                    </a:cxn>
                    <a:cxn ang="0">
                      <a:pos x="0" y="33"/>
                    </a:cxn>
                    <a:cxn ang="0">
                      <a:pos x="1" y="36"/>
                    </a:cxn>
                    <a:cxn ang="0">
                      <a:pos x="5" y="40"/>
                    </a:cxn>
                    <a:cxn ang="0">
                      <a:pos x="10" y="42"/>
                    </a:cxn>
                    <a:cxn ang="0">
                      <a:pos x="17" y="44"/>
                    </a:cxn>
                    <a:cxn ang="0">
                      <a:pos x="25" y="46"/>
                    </a:cxn>
                    <a:cxn ang="0">
                      <a:pos x="33" y="46"/>
                    </a:cxn>
                    <a:cxn ang="0">
                      <a:pos x="43" y="44"/>
                    </a:cxn>
                    <a:cxn ang="0">
                      <a:pos x="53" y="43"/>
                    </a:cxn>
                  </a:cxnLst>
                  <a:rect l="0" t="0" r="r" b="b"/>
                  <a:pathLst>
                    <a:path w="103" h="47">
                      <a:moveTo>
                        <a:pt x="53" y="43"/>
                      </a:moveTo>
                      <a:lnTo>
                        <a:pt x="64" y="41"/>
                      </a:lnTo>
                      <a:lnTo>
                        <a:pt x="73" y="37"/>
                      </a:lnTo>
                      <a:lnTo>
                        <a:pt x="81" y="34"/>
                      </a:lnTo>
                      <a:lnTo>
                        <a:pt x="88" y="29"/>
                      </a:lnTo>
                      <a:lnTo>
                        <a:pt x="94" y="26"/>
                      </a:lnTo>
                      <a:lnTo>
                        <a:pt x="99" y="21"/>
                      </a:lnTo>
                      <a:lnTo>
                        <a:pt x="101" y="17"/>
                      </a:lnTo>
                      <a:lnTo>
                        <a:pt x="102" y="12"/>
                      </a:lnTo>
                      <a:lnTo>
                        <a:pt x="100" y="9"/>
                      </a:lnTo>
                      <a:lnTo>
                        <a:pt x="96" y="5"/>
                      </a:lnTo>
                      <a:lnTo>
                        <a:pt x="91" y="2"/>
                      </a:lnTo>
                      <a:lnTo>
                        <a:pt x="84" y="1"/>
                      </a:lnTo>
                      <a:lnTo>
                        <a:pt x="76" y="0"/>
                      </a:lnTo>
                      <a:lnTo>
                        <a:pt x="68" y="0"/>
                      </a:lnTo>
                      <a:lnTo>
                        <a:pt x="58" y="0"/>
                      </a:lnTo>
                      <a:lnTo>
                        <a:pt x="48" y="2"/>
                      </a:lnTo>
                      <a:lnTo>
                        <a:pt x="37" y="4"/>
                      </a:lnTo>
                      <a:lnTo>
                        <a:pt x="28" y="6"/>
                      </a:lnTo>
                      <a:lnTo>
                        <a:pt x="20" y="11"/>
                      </a:lnTo>
                      <a:lnTo>
                        <a:pt x="13" y="14"/>
                      </a:lnTo>
                      <a:lnTo>
                        <a:pt x="7" y="19"/>
                      </a:lnTo>
                      <a:lnTo>
                        <a:pt x="2" y="24"/>
                      </a:lnTo>
                      <a:lnTo>
                        <a:pt x="0" y="28"/>
                      </a:lnTo>
                      <a:lnTo>
                        <a:pt x="0" y="33"/>
                      </a:lnTo>
                      <a:lnTo>
                        <a:pt x="1" y="36"/>
                      </a:lnTo>
                      <a:lnTo>
                        <a:pt x="5" y="40"/>
                      </a:lnTo>
                      <a:lnTo>
                        <a:pt x="10" y="42"/>
                      </a:lnTo>
                      <a:lnTo>
                        <a:pt x="17" y="44"/>
                      </a:lnTo>
                      <a:lnTo>
                        <a:pt x="25" y="46"/>
                      </a:lnTo>
                      <a:lnTo>
                        <a:pt x="33" y="46"/>
                      </a:lnTo>
                      <a:lnTo>
                        <a:pt x="43" y="44"/>
                      </a:lnTo>
                      <a:lnTo>
                        <a:pt x="53" y="43"/>
                      </a:lnTo>
                    </a:path>
                  </a:pathLst>
                </a:custGeom>
                <a:solidFill>
                  <a:srgbClr val="339933"/>
                </a:solidFill>
                <a:ln w="9525" cap="rnd">
                  <a:noFill/>
                  <a:round/>
                  <a:headEnd/>
                  <a:tailEnd/>
                </a:ln>
                <a:effectLst/>
              </p:spPr>
              <p:txBody>
                <a:bodyPr/>
                <a:lstStyle/>
                <a:p>
                  <a:endParaRPr lang="fr-FR" b="1"/>
                </a:p>
              </p:txBody>
            </p:sp>
            <p:sp>
              <p:nvSpPr>
                <p:cNvPr id="45" name="Freeform 41"/>
                <p:cNvSpPr>
                  <a:spLocks/>
                </p:cNvSpPr>
                <p:nvPr/>
              </p:nvSpPr>
              <p:spPr bwMode="auto">
                <a:xfrm>
                  <a:off x="1911" y="3001"/>
                  <a:ext cx="26" cy="40"/>
                </a:xfrm>
                <a:custGeom>
                  <a:avLst/>
                  <a:gdLst/>
                  <a:ahLst/>
                  <a:cxnLst>
                    <a:cxn ang="0">
                      <a:pos x="2" y="14"/>
                    </a:cxn>
                    <a:cxn ang="0">
                      <a:pos x="0" y="17"/>
                    </a:cxn>
                    <a:cxn ang="0">
                      <a:pos x="0" y="21"/>
                    </a:cxn>
                    <a:cxn ang="0">
                      <a:pos x="0" y="25"/>
                    </a:cxn>
                    <a:cxn ang="0">
                      <a:pos x="0" y="28"/>
                    </a:cxn>
                    <a:cxn ang="0">
                      <a:pos x="0" y="31"/>
                    </a:cxn>
                    <a:cxn ang="0">
                      <a:pos x="1" y="34"/>
                    </a:cxn>
                    <a:cxn ang="0">
                      <a:pos x="2" y="36"/>
                    </a:cxn>
                    <a:cxn ang="0">
                      <a:pos x="4" y="37"/>
                    </a:cxn>
                    <a:cxn ang="0">
                      <a:pos x="6" y="39"/>
                    </a:cxn>
                    <a:cxn ang="0">
                      <a:pos x="8" y="39"/>
                    </a:cxn>
                    <a:cxn ang="0">
                      <a:pos x="11" y="37"/>
                    </a:cxn>
                    <a:cxn ang="0">
                      <a:pos x="13" y="36"/>
                    </a:cxn>
                    <a:cxn ang="0">
                      <a:pos x="16" y="34"/>
                    </a:cxn>
                    <a:cxn ang="0">
                      <a:pos x="18" y="31"/>
                    </a:cxn>
                    <a:cxn ang="0">
                      <a:pos x="20" y="27"/>
                    </a:cxn>
                    <a:cxn ang="0">
                      <a:pos x="22" y="24"/>
                    </a:cxn>
                    <a:cxn ang="0">
                      <a:pos x="23" y="21"/>
                    </a:cxn>
                    <a:cxn ang="0">
                      <a:pos x="24" y="16"/>
                    </a:cxn>
                    <a:cxn ang="0">
                      <a:pos x="25" y="13"/>
                    </a:cxn>
                    <a:cxn ang="0">
                      <a:pos x="24" y="10"/>
                    </a:cxn>
                    <a:cxn ang="0">
                      <a:pos x="24" y="6"/>
                    </a:cxn>
                    <a:cxn ang="0">
                      <a:pos x="23" y="4"/>
                    </a:cxn>
                    <a:cxn ang="0">
                      <a:pos x="22" y="2"/>
                    </a:cxn>
                    <a:cxn ang="0">
                      <a:pos x="20" y="1"/>
                    </a:cxn>
                    <a:cxn ang="0">
                      <a:pos x="18" y="0"/>
                    </a:cxn>
                    <a:cxn ang="0">
                      <a:pos x="15" y="0"/>
                    </a:cxn>
                    <a:cxn ang="0">
                      <a:pos x="13" y="1"/>
                    </a:cxn>
                    <a:cxn ang="0">
                      <a:pos x="10" y="2"/>
                    </a:cxn>
                    <a:cxn ang="0">
                      <a:pos x="8" y="4"/>
                    </a:cxn>
                    <a:cxn ang="0">
                      <a:pos x="6" y="7"/>
                    </a:cxn>
                    <a:cxn ang="0">
                      <a:pos x="4" y="10"/>
                    </a:cxn>
                    <a:cxn ang="0">
                      <a:pos x="2" y="14"/>
                    </a:cxn>
                  </a:cxnLst>
                  <a:rect l="0" t="0" r="r" b="b"/>
                  <a:pathLst>
                    <a:path w="26" h="40">
                      <a:moveTo>
                        <a:pt x="2" y="14"/>
                      </a:moveTo>
                      <a:lnTo>
                        <a:pt x="0" y="17"/>
                      </a:lnTo>
                      <a:lnTo>
                        <a:pt x="0" y="21"/>
                      </a:lnTo>
                      <a:lnTo>
                        <a:pt x="0" y="25"/>
                      </a:lnTo>
                      <a:lnTo>
                        <a:pt x="0" y="28"/>
                      </a:lnTo>
                      <a:lnTo>
                        <a:pt x="0" y="31"/>
                      </a:lnTo>
                      <a:lnTo>
                        <a:pt x="1" y="34"/>
                      </a:lnTo>
                      <a:lnTo>
                        <a:pt x="2" y="36"/>
                      </a:lnTo>
                      <a:lnTo>
                        <a:pt x="4" y="37"/>
                      </a:lnTo>
                      <a:lnTo>
                        <a:pt x="6" y="39"/>
                      </a:lnTo>
                      <a:lnTo>
                        <a:pt x="8" y="39"/>
                      </a:lnTo>
                      <a:lnTo>
                        <a:pt x="11" y="37"/>
                      </a:lnTo>
                      <a:lnTo>
                        <a:pt x="13" y="36"/>
                      </a:lnTo>
                      <a:lnTo>
                        <a:pt x="16" y="34"/>
                      </a:lnTo>
                      <a:lnTo>
                        <a:pt x="18" y="31"/>
                      </a:lnTo>
                      <a:lnTo>
                        <a:pt x="20" y="27"/>
                      </a:lnTo>
                      <a:lnTo>
                        <a:pt x="22" y="24"/>
                      </a:lnTo>
                      <a:lnTo>
                        <a:pt x="23" y="21"/>
                      </a:lnTo>
                      <a:lnTo>
                        <a:pt x="24" y="16"/>
                      </a:lnTo>
                      <a:lnTo>
                        <a:pt x="25" y="13"/>
                      </a:lnTo>
                      <a:lnTo>
                        <a:pt x="24" y="10"/>
                      </a:lnTo>
                      <a:lnTo>
                        <a:pt x="24" y="6"/>
                      </a:lnTo>
                      <a:lnTo>
                        <a:pt x="23" y="4"/>
                      </a:lnTo>
                      <a:lnTo>
                        <a:pt x="22" y="2"/>
                      </a:lnTo>
                      <a:lnTo>
                        <a:pt x="20" y="1"/>
                      </a:lnTo>
                      <a:lnTo>
                        <a:pt x="18" y="0"/>
                      </a:lnTo>
                      <a:lnTo>
                        <a:pt x="15" y="0"/>
                      </a:lnTo>
                      <a:lnTo>
                        <a:pt x="13" y="1"/>
                      </a:lnTo>
                      <a:lnTo>
                        <a:pt x="10" y="2"/>
                      </a:lnTo>
                      <a:lnTo>
                        <a:pt x="8" y="4"/>
                      </a:lnTo>
                      <a:lnTo>
                        <a:pt x="6" y="7"/>
                      </a:lnTo>
                      <a:lnTo>
                        <a:pt x="4" y="10"/>
                      </a:lnTo>
                      <a:lnTo>
                        <a:pt x="2" y="14"/>
                      </a:lnTo>
                    </a:path>
                  </a:pathLst>
                </a:custGeom>
                <a:solidFill>
                  <a:srgbClr val="339933"/>
                </a:solidFill>
                <a:ln w="9525" cap="rnd">
                  <a:noFill/>
                  <a:round/>
                  <a:headEnd/>
                  <a:tailEnd/>
                </a:ln>
                <a:effectLst/>
              </p:spPr>
              <p:txBody>
                <a:bodyPr/>
                <a:lstStyle/>
                <a:p>
                  <a:endParaRPr lang="fr-FR" b="1"/>
                </a:p>
              </p:txBody>
            </p:sp>
            <p:sp>
              <p:nvSpPr>
                <p:cNvPr id="46" name="Freeform 42"/>
                <p:cNvSpPr>
                  <a:spLocks/>
                </p:cNvSpPr>
                <p:nvPr/>
              </p:nvSpPr>
              <p:spPr bwMode="auto">
                <a:xfrm>
                  <a:off x="1991" y="3014"/>
                  <a:ext cx="27" cy="40"/>
                </a:xfrm>
                <a:custGeom>
                  <a:avLst/>
                  <a:gdLst/>
                  <a:ahLst/>
                  <a:cxnLst>
                    <a:cxn ang="0">
                      <a:pos x="3" y="13"/>
                    </a:cxn>
                    <a:cxn ang="0">
                      <a:pos x="2" y="18"/>
                    </a:cxn>
                    <a:cxn ang="0">
                      <a:pos x="1" y="21"/>
                    </a:cxn>
                    <a:cxn ang="0">
                      <a:pos x="0" y="26"/>
                    </a:cxn>
                    <a:cxn ang="0">
                      <a:pos x="0" y="29"/>
                    </a:cxn>
                    <a:cxn ang="0">
                      <a:pos x="1" y="32"/>
                    </a:cxn>
                    <a:cxn ang="0">
                      <a:pos x="2" y="35"/>
                    </a:cxn>
                    <a:cxn ang="0">
                      <a:pos x="3" y="36"/>
                    </a:cxn>
                    <a:cxn ang="0">
                      <a:pos x="5" y="39"/>
                    </a:cxn>
                    <a:cxn ang="0">
                      <a:pos x="7" y="39"/>
                    </a:cxn>
                    <a:cxn ang="0">
                      <a:pos x="9" y="39"/>
                    </a:cxn>
                    <a:cxn ang="0">
                      <a:pos x="12" y="39"/>
                    </a:cxn>
                    <a:cxn ang="0">
                      <a:pos x="14" y="36"/>
                    </a:cxn>
                    <a:cxn ang="0">
                      <a:pos x="17" y="34"/>
                    </a:cxn>
                    <a:cxn ang="0">
                      <a:pos x="19" y="32"/>
                    </a:cxn>
                    <a:cxn ang="0">
                      <a:pos x="21" y="28"/>
                    </a:cxn>
                    <a:cxn ang="0">
                      <a:pos x="23" y="25"/>
                    </a:cxn>
                    <a:cxn ang="0">
                      <a:pos x="24" y="21"/>
                    </a:cxn>
                    <a:cxn ang="0">
                      <a:pos x="25" y="17"/>
                    </a:cxn>
                    <a:cxn ang="0">
                      <a:pos x="26" y="13"/>
                    </a:cxn>
                    <a:cxn ang="0">
                      <a:pos x="26" y="10"/>
                    </a:cxn>
                    <a:cxn ang="0">
                      <a:pos x="25" y="6"/>
                    </a:cxn>
                    <a:cxn ang="0">
                      <a:pos x="24" y="4"/>
                    </a:cxn>
                    <a:cxn ang="0">
                      <a:pos x="23" y="2"/>
                    </a:cxn>
                    <a:cxn ang="0">
                      <a:pos x="21" y="1"/>
                    </a:cxn>
                    <a:cxn ang="0">
                      <a:pos x="19" y="0"/>
                    </a:cxn>
                    <a:cxn ang="0">
                      <a:pos x="16" y="0"/>
                    </a:cxn>
                    <a:cxn ang="0">
                      <a:pos x="14" y="1"/>
                    </a:cxn>
                    <a:cxn ang="0">
                      <a:pos x="12" y="2"/>
                    </a:cxn>
                    <a:cxn ang="0">
                      <a:pos x="9" y="4"/>
                    </a:cxn>
                    <a:cxn ang="0">
                      <a:pos x="7" y="6"/>
                    </a:cxn>
                    <a:cxn ang="0">
                      <a:pos x="5" y="10"/>
                    </a:cxn>
                    <a:cxn ang="0">
                      <a:pos x="3" y="13"/>
                    </a:cxn>
                  </a:cxnLst>
                  <a:rect l="0" t="0" r="r" b="b"/>
                  <a:pathLst>
                    <a:path w="27" h="40">
                      <a:moveTo>
                        <a:pt x="3" y="13"/>
                      </a:moveTo>
                      <a:lnTo>
                        <a:pt x="2" y="18"/>
                      </a:lnTo>
                      <a:lnTo>
                        <a:pt x="1" y="21"/>
                      </a:lnTo>
                      <a:lnTo>
                        <a:pt x="0" y="26"/>
                      </a:lnTo>
                      <a:lnTo>
                        <a:pt x="0" y="29"/>
                      </a:lnTo>
                      <a:lnTo>
                        <a:pt x="1" y="32"/>
                      </a:lnTo>
                      <a:lnTo>
                        <a:pt x="2" y="35"/>
                      </a:lnTo>
                      <a:lnTo>
                        <a:pt x="3" y="36"/>
                      </a:lnTo>
                      <a:lnTo>
                        <a:pt x="5" y="39"/>
                      </a:lnTo>
                      <a:lnTo>
                        <a:pt x="7" y="39"/>
                      </a:lnTo>
                      <a:lnTo>
                        <a:pt x="9" y="39"/>
                      </a:lnTo>
                      <a:lnTo>
                        <a:pt x="12" y="39"/>
                      </a:lnTo>
                      <a:lnTo>
                        <a:pt x="14" y="36"/>
                      </a:lnTo>
                      <a:lnTo>
                        <a:pt x="17" y="34"/>
                      </a:lnTo>
                      <a:lnTo>
                        <a:pt x="19" y="32"/>
                      </a:lnTo>
                      <a:lnTo>
                        <a:pt x="21" y="28"/>
                      </a:lnTo>
                      <a:lnTo>
                        <a:pt x="23" y="25"/>
                      </a:lnTo>
                      <a:lnTo>
                        <a:pt x="24" y="21"/>
                      </a:lnTo>
                      <a:lnTo>
                        <a:pt x="25" y="17"/>
                      </a:lnTo>
                      <a:lnTo>
                        <a:pt x="26" y="13"/>
                      </a:lnTo>
                      <a:lnTo>
                        <a:pt x="26" y="10"/>
                      </a:lnTo>
                      <a:lnTo>
                        <a:pt x="25" y="6"/>
                      </a:lnTo>
                      <a:lnTo>
                        <a:pt x="24" y="4"/>
                      </a:lnTo>
                      <a:lnTo>
                        <a:pt x="23" y="2"/>
                      </a:lnTo>
                      <a:lnTo>
                        <a:pt x="21" y="1"/>
                      </a:lnTo>
                      <a:lnTo>
                        <a:pt x="19" y="0"/>
                      </a:lnTo>
                      <a:lnTo>
                        <a:pt x="16" y="0"/>
                      </a:lnTo>
                      <a:lnTo>
                        <a:pt x="14" y="1"/>
                      </a:lnTo>
                      <a:lnTo>
                        <a:pt x="12" y="2"/>
                      </a:lnTo>
                      <a:lnTo>
                        <a:pt x="9" y="4"/>
                      </a:lnTo>
                      <a:lnTo>
                        <a:pt x="7" y="6"/>
                      </a:lnTo>
                      <a:lnTo>
                        <a:pt x="5" y="10"/>
                      </a:lnTo>
                      <a:lnTo>
                        <a:pt x="3" y="13"/>
                      </a:lnTo>
                    </a:path>
                  </a:pathLst>
                </a:custGeom>
                <a:solidFill>
                  <a:srgbClr val="339933"/>
                </a:solidFill>
                <a:ln w="9525" cap="rnd">
                  <a:noFill/>
                  <a:round/>
                  <a:headEnd/>
                  <a:tailEnd/>
                </a:ln>
                <a:effectLst/>
              </p:spPr>
              <p:txBody>
                <a:bodyPr/>
                <a:lstStyle/>
                <a:p>
                  <a:endParaRPr lang="fr-FR" b="1"/>
                </a:p>
              </p:txBody>
            </p:sp>
            <p:sp>
              <p:nvSpPr>
                <p:cNvPr id="47" name="Freeform 43"/>
                <p:cNvSpPr>
                  <a:spLocks/>
                </p:cNvSpPr>
                <p:nvPr/>
              </p:nvSpPr>
              <p:spPr bwMode="auto">
                <a:xfrm>
                  <a:off x="1830" y="3306"/>
                  <a:ext cx="22" cy="43"/>
                </a:xfrm>
                <a:custGeom>
                  <a:avLst/>
                  <a:gdLst/>
                  <a:ahLst/>
                  <a:cxnLst>
                    <a:cxn ang="0">
                      <a:pos x="0" y="20"/>
                    </a:cxn>
                    <a:cxn ang="0">
                      <a:pos x="0" y="23"/>
                    </a:cxn>
                    <a:cxn ang="0">
                      <a:pos x="0" y="28"/>
                    </a:cxn>
                    <a:cxn ang="0">
                      <a:pos x="0" y="31"/>
                    </a:cxn>
                    <a:cxn ang="0">
                      <a:pos x="1" y="35"/>
                    </a:cxn>
                    <a:cxn ang="0">
                      <a:pos x="2" y="37"/>
                    </a:cxn>
                    <a:cxn ang="0">
                      <a:pos x="4" y="39"/>
                    </a:cxn>
                    <a:cxn ang="0">
                      <a:pos x="6" y="40"/>
                    </a:cxn>
                    <a:cxn ang="0">
                      <a:pos x="8" y="42"/>
                    </a:cxn>
                    <a:cxn ang="0">
                      <a:pos x="11" y="42"/>
                    </a:cxn>
                    <a:cxn ang="0">
                      <a:pos x="13" y="40"/>
                    </a:cxn>
                    <a:cxn ang="0">
                      <a:pos x="15" y="38"/>
                    </a:cxn>
                    <a:cxn ang="0">
                      <a:pos x="17" y="36"/>
                    </a:cxn>
                    <a:cxn ang="0">
                      <a:pos x="18" y="32"/>
                    </a:cxn>
                    <a:cxn ang="0">
                      <a:pos x="19" y="29"/>
                    </a:cxn>
                    <a:cxn ang="0">
                      <a:pos x="20" y="26"/>
                    </a:cxn>
                    <a:cxn ang="0">
                      <a:pos x="21" y="21"/>
                    </a:cxn>
                    <a:cxn ang="0">
                      <a:pos x="20" y="17"/>
                    </a:cxn>
                    <a:cxn ang="0">
                      <a:pos x="20" y="13"/>
                    </a:cxn>
                    <a:cxn ang="0">
                      <a:pos x="19" y="10"/>
                    </a:cxn>
                    <a:cxn ang="0">
                      <a:pos x="18" y="6"/>
                    </a:cxn>
                    <a:cxn ang="0">
                      <a:pos x="17" y="4"/>
                    </a:cxn>
                    <a:cxn ang="0">
                      <a:pos x="15" y="2"/>
                    </a:cxn>
                    <a:cxn ang="0">
                      <a:pos x="13" y="1"/>
                    </a:cxn>
                    <a:cxn ang="0">
                      <a:pos x="11" y="0"/>
                    </a:cxn>
                    <a:cxn ang="0">
                      <a:pos x="8" y="0"/>
                    </a:cxn>
                    <a:cxn ang="0">
                      <a:pos x="6" y="1"/>
                    </a:cxn>
                    <a:cxn ang="0">
                      <a:pos x="4" y="3"/>
                    </a:cxn>
                    <a:cxn ang="0">
                      <a:pos x="2" y="5"/>
                    </a:cxn>
                    <a:cxn ang="0">
                      <a:pos x="1" y="9"/>
                    </a:cxn>
                    <a:cxn ang="0">
                      <a:pos x="0" y="12"/>
                    </a:cxn>
                    <a:cxn ang="0">
                      <a:pos x="0" y="15"/>
                    </a:cxn>
                    <a:cxn ang="0">
                      <a:pos x="0" y="20"/>
                    </a:cxn>
                  </a:cxnLst>
                  <a:rect l="0" t="0" r="r" b="b"/>
                  <a:pathLst>
                    <a:path w="22" h="43">
                      <a:moveTo>
                        <a:pt x="0" y="20"/>
                      </a:moveTo>
                      <a:lnTo>
                        <a:pt x="0" y="23"/>
                      </a:lnTo>
                      <a:lnTo>
                        <a:pt x="0" y="28"/>
                      </a:lnTo>
                      <a:lnTo>
                        <a:pt x="0" y="31"/>
                      </a:lnTo>
                      <a:lnTo>
                        <a:pt x="1" y="35"/>
                      </a:lnTo>
                      <a:lnTo>
                        <a:pt x="2" y="37"/>
                      </a:lnTo>
                      <a:lnTo>
                        <a:pt x="4" y="39"/>
                      </a:lnTo>
                      <a:lnTo>
                        <a:pt x="6" y="40"/>
                      </a:lnTo>
                      <a:lnTo>
                        <a:pt x="8" y="42"/>
                      </a:lnTo>
                      <a:lnTo>
                        <a:pt x="11" y="42"/>
                      </a:lnTo>
                      <a:lnTo>
                        <a:pt x="13" y="40"/>
                      </a:lnTo>
                      <a:lnTo>
                        <a:pt x="15" y="38"/>
                      </a:lnTo>
                      <a:lnTo>
                        <a:pt x="17" y="36"/>
                      </a:lnTo>
                      <a:lnTo>
                        <a:pt x="18" y="32"/>
                      </a:lnTo>
                      <a:lnTo>
                        <a:pt x="19" y="29"/>
                      </a:lnTo>
                      <a:lnTo>
                        <a:pt x="20" y="26"/>
                      </a:lnTo>
                      <a:lnTo>
                        <a:pt x="21" y="21"/>
                      </a:lnTo>
                      <a:lnTo>
                        <a:pt x="20" y="17"/>
                      </a:lnTo>
                      <a:lnTo>
                        <a:pt x="20" y="13"/>
                      </a:lnTo>
                      <a:lnTo>
                        <a:pt x="19" y="10"/>
                      </a:lnTo>
                      <a:lnTo>
                        <a:pt x="18" y="6"/>
                      </a:lnTo>
                      <a:lnTo>
                        <a:pt x="17" y="4"/>
                      </a:lnTo>
                      <a:lnTo>
                        <a:pt x="15" y="2"/>
                      </a:lnTo>
                      <a:lnTo>
                        <a:pt x="13" y="1"/>
                      </a:lnTo>
                      <a:lnTo>
                        <a:pt x="11" y="0"/>
                      </a:lnTo>
                      <a:lnTo>
                        <a:pt x="8" y="0"/>
                      </a:lnTo>
                      <a:lnTo>
                        <a:pt x="6" y="1"/>
                      </a:lnTo>
                      <a:lnTo>
                        <a:pt x="4" y="3"/>
                      </a:lnTo>
                      <a:lnTo>
                        <a:pt x="2" y="5"/>
                      </a:lnTo>
                      <a:lnTo>
                        <a:pt x="1" y="9"/>
                      </a:lnTo>
                      <a:lnTo>
                        <a:pt x="0" y="12"/>
                      </a:lnTo>
                      <a:lnTo>
                        <a:pt x="0" y="15"/>
                      </a:lnTo>
                      <a:lnTo>
                        <a:pt x="0" y="20"/>
                      </a:lnTo>
                    </a:path>
                  </a:pathLst>
                </a:custGeom>
                <a:solidFill>
                  <a:srgbClr val="339933"/>
                </a:solidFill>
                <a:ln w="9525" cap="rnd">
                  <a:noFill/>
                  <a:round/>
                  <a:headEnd/>
                  <a:tailEnd/>
                </a:ln>
                <a:effectLst/>
              </p:spPr>
              <p:txBody>
                <a:bodyPr/>
                <a:lstStyle/>
                <a:p>
                  <a:endParaRPr lang="fr-FR" b="1"/>
                </a:p>
              </p:txBody>
            </p:sp>
            <p:sp>
              <p:nvSpPr>
                <p:cNvPr id="48" name="Freeform 44"/>
                <p:cNvSpPr>
                  <a:spLocks/>
                </p:cNvSpPr>
                <p:nvPr/>
              </p:nvSpPr>
              <p:spPr bwMode="auto">
                <a:xfrm>
                  <a:off x="1750" y="3291"/>
                  <a:ext cx="23" cy="43"/>
                </a:xfrm>
                <a:custGeom>
                  <a:avLst/>
                  <a:gdLst/>
                  <a:ahLst/>
                  <a:cxnLst>
                    <a:cxn ang="0">
                      <a:pos x="0" y="20"/>
                    </a:cxn>
                    <a:cxn ang="0">
                      <a:pos x="0" y="24"/>
                    </a:cxn>
                    <a:cxn ang="0">
                      <a:pos x="0" y="28"/>
                    </a:cxn>
                    <a:cxn ang="0">
                      <a:pos x="1" y="31"/>
                    </a:cxn>
                    <a:cxn ang="0">
                      <a:pos x="2" y="35"/>
                    </a:cxn>
                    <a:cxn ang="0">
                      <a:pos x="4" y="37"/>
                    </a:cxn>
                    <a:cxn ang="0">
                      <a:pos x="6" y="39"/>
                    </a:cxn>
                    <a:cxn ang="0">
                      <a:pos x="8" y="40"/>
                    </a:cxn>
                    <a:cxn ang="0">
                      <a:pos x="10" y="42"/>
                    </a:cxn>
                    <a:cxn ang="0">
                      <a:pos x="12" y="40"/>
                    </a:cxn>
                    <a:cxn ang="0">
                      <a:pos x="14" y="39"/>
                    </a:cxn>
                    <a:cxn ang="0">
                      <a:pos x="16" y="38"/>
                    </a:cxn>
                    <a:cxn ang="0">
                      <a:pos x="18" y="35"/>
                    </a:cxn>
                    <a:cxn ang="0">
                      <a:pos x="19" y="32"/>
                    </a:cxn>
                    <a:cxn ang="0">
                      <a:pos x="20" y="29"/>
                    </a:cxn>
                    <a:cxn ang="0">
                      <a:pos x="21" y="24"/>
                    </a:cxn>
                    <a:cxn ang="0">
                      <a:pos x="22" y="21"/>
                    </a:cxn>
                    <a:cxn ang="0">
                      <a:pos x="21" y="17"/>
                    </a:cxn>
                    <a:cxn ang="0">
                      <a:pos x="21" y="13"/>
                    </a:cxn>
                    <a:cxn ang="0">
                      <a:pos x="20" y="9"/>
                    </a:cxn>
                    <a:cxn ang="0">
                      <a:pos x="19" y="6"/>
                    </a:cxn>
                    <a:cxn ang="0">
                      <a:pos x="17" y="3"/>
                    </a:cxn>
                    <a:cxn ang="0">
                      <a:pos x="15" y="2"/>
                    </a:cxn>
                    <a:cxn ang="0">
                      <a:pos x="13" y="0"/>
                    </a:cxn>
                    <a:cxn ang="0">
                      <a:pos x="11" y="0"/>
                    </a:cxn>
                    <a:cxn ang="0">
                      <a:pos x="9" y="0"/>
                    </a:cxn>
                    <a:cxn ang="0">
                      <a:pos x="7" y="1"/>
                    </a:cxn>
                    <a:cxn ang="0">
                      <a:pos x="5" y="3"/>
                    </a:cxn>
                    <a:cxn ang="0">
                      <a:pos x="3" y="5"/>
                    </a:cxn>
                    <a:cxn ang="0">
                      <a:pos x="2" y="9"/>
                    </a:cxn>
                    <a:cxn ang="0">
                      <a:pos x="1" y="12"/>
                    </a:cxn>
                    <a:cxn ang="0">
                      <a:pos x="0" y="15"/>
                    </a:cxn>
                    <a:cxn ang="0">
                      <a:pos x="0" y="20"/>
                    </a:cxn>
                  </a:cxnLst>
                  <a:rect l="0" t="0" r="r" b="b"/>
                  <a:pathLst>
                    <a:path w="23" h="43">
                      <a:moveTo>
                        <a:pt x="0" y="20"/>
                      </a:moveTo>
                      <a:lnTo>
                        <a:pt x="0" y="24"/>
                      </a:lnTo>
                      <a:lnTo>
                        <a:pt x="0" y="28"/>
                      </a:lnTo>
                      <a:lnTo>
                        <a:pt x="1" y="31"/>
                      </a:lnTo>
                      <a:lnTo>
                        <a:pt x="2" y="35"/>
                      </a:lnTo>
                      <a:lnTo>
                        <a:pt x="4" y="37"/>
                      </a:lnTo>
                      <a:lnTo>
                        <a:pt x="6" y="39"/>
                      </a:lnTo>
                      <a:lnTo>
                        <a:pt x="8" y="40"/>
                      </a:lnTo>
                      <a:lnTo>
                        <a:pt x="10" y="42"/>
                      </a:lnTo>
                      <a:lnTo>
                        <a:pt x="12" y="40"/>
                      </a:lnTo>
                      <a:lnTo>
                        <a:pt x="14" y="39"/>
                      </a:lnTo>
                      <a:lnTo>
                        <a:pt x="16" y="38"/>
                      </a:lnTo>
                      <a:lnTo>
                        <a:pt x="18" y="35"/>
                      </a:lnTo>
                      <a:lnTo>
                        <a:pt x="19" y="32"/>
                      </a:lnTo>
                      <a:lnTo>
                        <a:pt x="20" y="29"/>
                      </a:lnTo>
                      <a:lnTo>
                        <a:pt x="21" y="24"/>
                      </a:lnTo>
                      <a:lnTo>
                        <a:pt x="22" y="21"/>
                      </a:lnTo>
                      <a:lnTo>
                        <a:pt x="21" y="17"/>
                      </a:lnTo>
                      <a:lnTo>
                        <a:pt x="21" y="13"/>
                      </a:lnTo>
                      <a:lnTo>
                        <a:pt x="20" y="9"/>
                      </a:lnTo>
                      <a:lnTo>
                        <a:pt x="19" y="6"/>
                      </a:lnTo>
                      <a:lnTo>
                        <a:pt x="17" y="3"/>
                      </a:lnTo>
                      <a:lnTo>
                        <a:pt x="15" y="2"/>
                      </a:lnTo>
                      <a:lnTo>
                        <a:pt x="13" y="0"/>
                      </a:lnTo>
                      <a:lnTo>
                        <a:pt x="11" y="0"/>
                      </a:lnTo>
                      <a:lnTo>
                        <a:pt x="9" y="0"/>
                      </a:lnTo>
                      <a:lnTo>
                        <a:pt x="7" y="1"/>
                      </a:lnTo>
                      <a:lnTo>
                        <a:pt x="5" y="3"/>
                      </a:lnTo>
                      <a:lnTo>
                        <a:pt x="3" y="5"/>
                      </a:lnTo>
                      <a:lnTo>
                        <a:pt x="2" y="9"/>
                      </a:lnTo>
                      <a:lnTo>
                        <a:pt x="1" y="12"/>
                      </a:lnTo>
                      <a:lnTo>
                        <a:pt x="0" y="15"/>
                      </a:lnTo>
                      <a:lnTo>
                        <a:pt x="0" y="20"/>
                      </a:lnTo>
                    </a:path>
                  </a:pathLst>
                </a:custGeom>
                <a:solidFill>
                  <a:srgbClr val="339933"/>
                </a:solidFill>
                <a:ln w="9525" cap="rnd">
                  <a:noFill/>
                  <a:round/>
                  <a:headEnd/>
                  <a:tailEnd/>
                </a:ln>
                <a:effectLst/>
              </p:spPr>
              <p:txBody>
                <a:bodyPr/>
                <a:lstStyle/>
                <a:p>
                  <a:endParaRPr lang="fr-FR" b="1"/>
                </a:p>
              </p:txBody>
            </p:sp>
          </p:grpSp>
          <p:grpSp>
            <p:nvGrpSpPr>
              <p:cNvPr id="30" name="Group 55"/>
              <p:cNvGrpSpPr>
                <a:grpSpLocks/>
              </p:cNvGrpSpPr>
              <p:nvPr/>
            </p:nvGrpSpPr>
            <p:grpSpPr bwMode="auto">
              <a:xfrm>
                <a:off x="1698" y="2928"/>
                <a:ext cx="303" cy="399"/>
                <a:chOff x="1698" y="2928"/>
                <a:chExt cx="303" cy="399"/>
              </a:xfrm>
            </p:grpSpPr>
            <p:sp>
              <p:nvSpPr>
                <p:cNvPr id="31" name="Freeform 46"/>
                <p:cNvSpPr>
                  <a:spLocks/>
                </p:cNvSpPr>
                <p:nvPr/>
              </p:nvSpPr>
              <p:spPr bwMode="auto">
                <a:xfrm>
                  <a:off x="1705" y="2954"/>
                  <a:ext cx="296" cy="373"/>
                </a:xfrm>
                <a:custGeom>
                  <a:avLst/>
                  <a:gdLst/>
                  <a:ahLst/>
                  <a:cxnLst>
                    <a:cxn ang="0">
                      <a:pos x="2" y="353"/>
                    </a:cxn>
                    <a:cxn ang="0">
                      <a:pos x="1" y="348"/>
                    </a:cxn>
                    <a:cxn ang="0">
                      <a:pos x="0" y="334"/>
                    </a:cxn>
                    <a:cxn ang="0">
                      <a:pos x="0" y="315"/>
                    </a:cxn>
                    <a:cxn ang="0">
                      <a:pos x="0" y="290"/>
                    </a:cxn>
                    <a:cxn ang="0">
                      <a:pos x="2" y="262"/>
                    </a:cxn>
                    <a:cxn ang="0">
                      <a:pos x="6" y="234"/>
                    </a:cxn>
                    <a:cxn ang="0">
                      <a:pos x="15" y="209"/>
                    </a:cxn>
                    <a:cxn ang="0">
                      <a:pos x="26" y="186"/>
                    </a:cxn>
                    <a:cxn ang="0">
                      <a:pos x="40" y="170"/>
                    </a:cxn>
                    <a:cxn ang="0">
                      <a:pos x="54" y="161"/>
                    </a:cxn>
                    <a:cxn ang="0">
                      <a:pos x="68" y="155"/>
                    </a:cxn>
                    <a:cxn ang="0">
                      <a:pos x="80" y="151"/>
                    </a:cxn>
                    <a:cxn ang="0">
                      <a:pos x="94" y="146"/>
                    </a:cxn>
                    <a:cxn ang="0">
                      <a:pos x="107" y="139"/>
                    </a:cxn>
                    <a:cxn ang="0">
                      <a:pos x="121" y="127"/>
                    </a:cxn>
                    <a:cxn ang="0">
                      <a:pos x="134" y="108"/>
                    </a:cxn>
                    <a:cxn ang="0">
                      <a:pos x="146" y="85"/>
                    </a:cxn>
                    <a:cxn ang="0">
                      <a:pos x="154" y="63"/>
                    </a:cxn>
                    <a:cxn ang="0">
                      <a:pos x="160" y="45"/>
                    </a:cxn>
                    <a:cxn ang="0">
                      <a:pos x="164" y="29"/>
                    </a:cxn>
                    <a:cxn ang="0">
                      <a:pos x="167" y="17"/>
                    </a:cxn>
                    <a:cxn ang="0">
                      <a:pos x="168" y="7"/>
                    </a:cxn>
                    <a:cxn ang="0">
                      <a:pos x="168" y="1"/>
                    </a:cxn>
                    <a:cxn ang="0">
                      <a:pos x="168" y="0"/>
                    </a:cxn>
                    <a:cxn ang="0">
                      <a:pos x="295" y="19"/>
                    </a:cxn>
                    <a:cxn ang="0">
                      <a:pos x="294" y="25"/>
                    </a:cxn>
                    <a:cxn ang="0">
                      <a:pos x="292" y="39"/>
                    </a:cxn>
                    <a:cxn ang="0">
                      <a:pos x="287" y="60"/>
                    </a:cxn>
                    <a:cxn ang="0">
                      <a:pos x="281" y="85"/>
                    </a:cxn>
                    <a:cxn ang="0">
                      <a:pos x="273" y="112"/>
                    </a:cxn>
                    <a:cxn ang="0">
                      <a:pos x="264" y="136"/>
                    </a:cxn>
                    <a:cxn ang="0">
                      <a:pos x="253" y="158"/>
                    </a:cxn>
                    <a:cxn ang="0">
                      <a:pos x="242" y="171"/>
                    </a:cxn>
                    <a:cxn ang="0">
                      <a:pos x="228" y="180"/>
                    </a:cxn>
                    <a:cxn ang="0">
                      <a:pos x="212" y="186"/>
                    </a:cxn>
                    <a:cxn ang="0">
                      <a:pos x="194" y="191"/>
                    </a:cxn>
                    <a:cxn ang="0">
                      <a:pos x="176" y="195"/>
                    </a:cxn>
                    <a:cxn ang="0">
                      <a:pos x="159" y="202"/>
                    </a:cxn>
                    <a:cxn ang="0">
                      <a:pos x="145" y="211"/>
                    </a:cxn>
                    <a:cxn ang="0">
                      <a:pos x="132" y="224"/>
                    </a:cxn>
                    <a:cxn ang="0">
                      <a:pos x="124" y="242"/>
                    </a:cxn>
                    <a:cxn ang="0">
                      <a:pos x="121" y="263"/>
                    </a:cxn>
                    <a:cxn ang="0">
                      <a:pos x="118" y="286"/>
                    </a:cxn>
                    <a:cxn ang="0">
                      <a:pos x="117" y="308"/>
                    </a:cxn>
                    <a:cxn ang="0">
                      <a:pos x="117" y="327"/>
                    </a:cxn>
                    <a:cxn ang="0">
                      <a:pos x="118" y="345"/>
                    </a:cxn>
                    <a:cxn ang="0">
                      <a:pos x="119" y="359"/>
                    </a:cxn>
                    <a:cxn ang="0">
                      <a:pos x="120" y="368"/>
                    </a:cxn>
                    <a:cxn ang="0">
                      <a:pos x="121" y="372"/>
                    </a:cxn>
                    <a:cxn ang="0">
                      <a:pos x="2" y="353"/>
                    </a:cxn>
                  </a:cxnLst>
                  <a:rect l="0" t="0" r="r" b="b"/>
                  <a:pathLst>
                    <a:path w="296" h="373">
                      <a:moveTo>
                        <a:pt x="2" y="353"/>
                      </a:moveTo>
                      <a:lnTo>
                        <a:pt x="1" y="348"/>
                      </a:lnTo>
                      <a:lnTo>
                        <a:pt x="0" y="334"/>
                      </a:lnTo>
                      <a:lnTo>
                        <a:pt x="0" y="315"/>
                      </a:lnTo>
                      <a:lnTo>
                        <a:pt x="0" y="290"/>
                      </a:lnTo>
                      <a:lnTo>
                        <a:pt x="2" y="262"/>
                      </a:lnTo>
                      <a:lnTo>
                        <a:pt x="6" y="234"/>
                      </a:lnTo>
                      <a:lnTo>
                        <a:pt x="15" y="209"/>
                      </a:lnTo>
                      <a:lnTo>
                        <a:pt x="26" y="186"/>
                      </a:lnTo>
                      <a:lnTo>
                        <a:pt x="40" y="170"/>
                      </a:lnTo>
                      <a:lnTo>
                        <a:pt x="54" y="161"/>
                      </a:lnTo>
                      <a:lnTo>
                        <a:pt x="68" y="155"/>
                      </a:lnTo>
                      <a:lnTo>
                        <a:pt x="80" y="151"/>
                      </a:lnTo>
                      <a:lnTo>
                        <a:pt x="94" y="146"/>
                      </a:lnTo>
                      <a:lnTo>
                        <a:pt x="107" y="139"/>
                      </a:lnTo>
                      <a:lnTo>
                        <a:pt x="121" y="127"/>
                      </a:lnTo>
                      <a:lnTo>
                        <a:pt x="134" y="108"/>
                      </a:lnTo>
                      <a:lnTo>
                        <a:pt x="146" y="85"/>
                      </a:lnTo>
                      <a:lnTo>
                        <a:pt x="154" y="63"/>
                      </a:lnTo>
                      <a:lnTo>
                        <a:pt x="160" y="45"/>
                      </a:lnTo>
                      <a:lnTo>
                        <a:pt x="164" y="29"/>
                      </a:lnTo>
                      <a:lnTo>
                        <a:pt x="167" y="17"/>
                      </a:lnTo>
                      <a:lnTo>
                        <a:pt x="168" y="7"/>
                      </a:lnTo>
                      <a:lnTo>
                        <a:pt x="168" y="1"/>
                      </a:lnTo>
                      <a:lnTo>
                        <a:pt x="168" y="0"/>
                      </a:lnTo>
                      <a:lnTo>
                        <a:pt x="295" y="19"/>
                      </a:lnTo>
                      <a:lnTo>
                        <a:pt x="294" y="25"/>
                      </a:lnTo>
                      <a:lnTo>
                        <a:pt x="292" y="39"/>
                      </a:lnTo>
                      <a:lnTo>
                        <a:pt x="287" y="60"/>
                      </a:lnTo>
                      <a:lnTo>
                        <a:pt x="281" y="85"/>
                      </a:lnTo>
                      <a:lnTo>
                        <a:pt x="273" y="112"/>
                      </a:lnTo>
                      <a:lnTo>
                        <a:pt x="264" y="136"/>
                      </a:lnTo>
                      <a:lnTo>
                        <a:pt x="253" y="158"/>
                      </a:lnTo>
                      <a:lnTo>
                        <a:pt x="242" y="171"/>
                      </a:lnTo>
                      <a:lnTo>
                        <a:pt x="228" y="180"/>
                      </a:lnTo>
                      <a:lnTo>
                        <a:pt x="212" y="186"/>
                      </a:lnTo>
                      <a:lnTo>
                        <a:pt x="194" y="191"/>
                      </a:lnTo>
                      <a:lnTo>
                        <a:pt x="176" y="195"/>
                      </a:lnTo>
                      <a:lnTo>
                        <a:pt x="159" y="202"/>
                      </a:lnTo>
                      <a:lnTo>
                        <a:pt x="145" y="211"/>
                      </a:lnTo>
                      <a:lnTo>
                        <a:pt x="132" y="224"/>
                      </a:lnTo>
                      <a:lnTo>
                        <a:pt x="124" y="242"/>
                      </a:lnTo>
                      <a:lnTo>
                        <a:pt x="121" y="263"/>
                      </a:lnTo>
                      <a:lnTo>
                        <a:pt x="118" y="286"/>
                      </a:lnTo>
                      <a:lnTo>
                        <a:pt x="117" y="308"/>
                      </a:lnTo>
                      <a:lnTo>
                        <a:pt x="117" y="327"/>
                      </a:lnTo>
                      <a:lnTo>
                        <a:pt x="118" y="345"/>
                      </a:lnTo>
                      <a:lnTo>
                        <a:pt x="119" y="359"/>
                      </a:lnTo>
                      <a:lnTo>
                        <a:pt x="120" y="368"/>
                      </a:lnTo>
                      <a:lnTo>
                        <a:pt x="121" y="372"/>
                      </a:lnTo>
                      <a:lnTo>
                        <a:pt x="2" y="353"/>
                      </a:lnTo>
                    </a:path>
                  </a:pathLst>
                </a:custGeom>
                <a:solidFill>
                  <a:srgbClr val="000000"/>
                </a:solidFill>
                <a:ln w="9525" cap="rnd">
                  <a:noFill/>
                  <a:round/>
                  <a:headEnd/>
                  <a:tailEnd/>
                </a:ln>
                <a:effectLst/>
              </p:spPr>
              <p:txBody>
                <a:bodyPr/>
                <a:lstStyle/>
                <a:p>
                  <a:endParaRPr lang="fr-FR" b="1"/>
                </a:p>
              </p:txBody>
            </p:sp>
            <p:sp>
              <p:nvSpPr>
                <p:cNvPr id="32" name="Freeform 47"/>
                <p:cNvSpPr>
                  <a:spLocks/>
                </p:cNvSpPr>
                <p:nvPr/>
              </p:nvSpPr>
              <p:spPr bwMode="auto">
                <a:xfrm>
                  <a:off x="1698" y="2928"/>
                  <a:ext cx="298" cy="373"/>
                </a:xfrm>
                <a:custGeom>
                  <a:avLst/>
                  <a:gdLst/>
                  <a:ahLst/>
                  <a:cxnLst>
                    <a:cxn ang="0">
                      <a:pos x="2" y="353"/>
                    </a:cxn>
                    <a:cxn ang="0">
                      <a:pos x="1" y="349"/>
                    </a:cxn>
                    <a:cxn ang="0">
                      <a:pos x="0" y="335"/>
                    </a:cxn>
                    <a:cxn ang="0">
                      <a:pos x="0" y="315"/>
                    </a:cxn>
                    <a:cxn ang="0">
                      <a:pos x="0" y="290"/>
                    </a:cxn>
                    <a:cxn ang="0">
                      <a:pos x="2" y="262"/>
                    </a:cxn>
                    <a:cxn ang="0">
                      <a:pos x="7" y="235"/>
                    </a:cxn>
                    <a:cxn ang="0">
                      <a:pos x="15" y="209"/>
                    </a:cxn>
                    <a:cxn ang="0">
                      <a:pos x="27" y="186"/>
                    </a:cxn>
                    <a:cxn ang="0">
                      <a:pos x="41" y="171"/>
                    </a:cxn>
                    <a:cxn ang="0">
                      <a:pos x="54" y="161"/>
                    </a:cxn>
                    <a:cxn ang="0">
                      <a:pos x="68" y="155"/>
                    </a:cxn>
                    <a:cxn ang="0">
                      <a:pos x="81" y="152"/>
                    </a:cxn>
                    <a:cxn ang="0">
                      <a:pos x="94" y="147"/>
                    </a:cxn>
                    <a:cxn ang="0">
                      <a:pos x="108" y="141"/>
                    </a:cxn>
                    <a:cxn ang="0">
                      <a:pos x="121" y="128"/>
                    </a:cxn>
                    <a:cxn ang="0">
                      <a:pos x="135" y="109"/>
                    </a:cxn>
                    <a:cxn ang="0">
                      <a:pos x="146" y="85"/>
                    </a:cxn>
                    <a:cxn ang="0">
                      <a:pos x="155" y="64"/>
                    </a:cxn>
                    <a:cxn ang="0">
                      <a:pos x="162" y="46"/>
                    </a:cxn>
                    <a:cxn ang="0">
                      <a:pos x="165" y="30"/>
                    </a:cxn>
                    <a:cxn ang="0">
                      <a:pos x="167" y="18"/>
                    </a:cxn>
                    <a:cxn ang="0">
                      <a:pos x="168" y="7"/>
                    </a:cxn>
                    <a:cxn ang="0">
                      <a:pos x="168" y="2"/>
                    </a:cxn>
                    <a:cxn ang="0">
                      <a:pos x="168" y="0"/>
                    </a:cxn>
                    <a:cxn ang="0">
                      <a:pos x="297" y="20"/>
                    </a:cxn>
                    <a:cxn ang="0">
                      <a:pos x="296" y="25"/>
                    </a:cxn>
                    <a:cxn ang="0">
                      <a:pos x="293" y="39"/>
                    </a:cxn>
                    <a:cxn ang="0">
                      <a:pos x="288" y="61"/>
                    </a:cxn>
                    <a:cxn ang="0">
                      <a:pos x="282" y="86"/>
                    </a:cxn>
                    <a:cxn ang="0">
                      <a:pos x="274" y="112"/>
                    </a:cxn>
                    <a:cxn ang="0">
                      <a:pos x="265" y="137"/>
                    </a:cxn>
                    <a:cxn ang="0">
                      <a:pos x="254" y="158"/>
                    </a:cxn>
                    <a:cxn ang="0">
                      <a:pos x="243" y="172"/>
                    </a:cxn>
                    <a:cxn ang="0">
                      <a:pos x="229" y="180"/>
                    </a:cxn>
                    <a:cxn ang="0">
                      <a:pos x="213" y="186"/>
                    </a:cxn>
                    <a:cxn ang="0">
                      <a:pos x="194" y="191"/>
                    </a:cxn>
                    <a:cxn ang="0">
                      <a:pos x="177" y="196"/>
                    </a:cxn>
                    <a:cxn ang="0">
                      <a:pos x="160" y="202"/>
                    </a:cxn>
                    <a:cxn ang="0">
                      <a:pos x="145" y="211"/>
                    </a:cxn>
                    <a:cxn ang="0">
                      <a:pos x="133" y="224"/>
                    </a:cxn>
                    <a:cxn ang="0">
                      <a:pos x="125" y="242"/>
                    </a:cxn>
                    <a:cxn ang="0">
                      <a:pos x="121" y="265"/>
                    </a:cxn>
                    <a:cxn ang="0">
                      <a:pos x="118" y="286"/>
                    </a:cxn>
                    <a:cxn ang="0">
                      <a:pos x="117" y="308"/>
                    </a:cxn>
                    <a:cxn ang="0">
                      <a:pos x="117" y="328"/>
                    </a:cxn>
                    <a:cxn ang="0">
                      <a:pos x="118" y="345"/>
                    </a:cxn>
                    <a:cxn ang="0">
                      <a:pos x="119" y="359"/>
                    </a:cxn>
                    <a:cxn ang="0">
                      <a:pos x="120" y="368"/>
                    </a:cxn>
                    <a:cxn ang="0">
                      <a:pos x="121" y="372"/>
                    </a:cxn>
                    <a:cxn ang="0">
                      <a:pos x="2" y="353"/>
                    </a:cxn>
                  </a:cxnLst>
                  <a:rect l="0" t="0" r="r" b="b"/>
                  <a:pathLst>
                    <a:path w="298" h="373">
                      <a:moveTo>
                        <a:pt x="2" y="353"/>
                      </a:moveTo>
                      <a:lnTo>
                        <a:pt x="1" y="349"/>
                      </a:lnTo>
                      <a:lnTo>
                        <a:pt x="0" y="335"/>
                      </a:lnTo>
                      <a:lnTo>
                        <a:pt x="0" y="315"/>
                      </a:lnTo>
                      <a:lnTo>
                        <a:pt x="0" y="290"/>
                      </a:lnTo>
                      <a:lnTo>
                        <a:pt x="2" y="262"/>
                      </a:lnTo>
                      <a:lnTo>
                        <a:pt x="7" y="235"/>
                      </a:lnTo>
                      <a:lnTo>
                        <a:pt x="15" y="209"/>
                      </a:lnTo>
                      <a:lnTo>
                        <a:pt x="27" y="186"/>
                      </a:lnTo>
                      <a:lnTo>
                        <a:pt x="41" y="171"/>
                      </a:lnTo>
                      <a:lnTo>
                        <a:pt x="54" y="161"/>
                      </a:lnTo>
                      <a:lnTo>
                        <a:pt x="68" y="155"/>
                      </a:lnTo>
                      <a:lnTo>
                        <a:pt x="81" y="152"/>
                      </a:lnTo>
                      <a:lnTo>
                        <a:pt x="94" y="147"/>
                      </a:lnTo>
                      <a:lnTo>
                        <a:pt x="108" y="141"/>
                      </a:lnTo>
                      <a:lnTo>
                        <a:pt x="121" y="128"/>
                      </a:lnTo>
                      <a:lnTo>
                        <a:pt x="135" y="109"/>
                      </a:lnTo>
                      <a:lnTo>
                        <a:pt x="146" y="85"/>
                      </a:lnTo>
                      <a:lnTo>
                        <a:pt x="155" y="64"/>
                      </a:lnTo>
                      <a:lnTo>
                        <a:pt x="162" y="46"/>
                      </a:lnTo>
                      <a:lnTo>
                        <a:pt x="165" y="30"/>
                      </a:lnTo>
                      <a:lnTo>
                        <a:pt x="167" y="18"/>
                      </a:lnTo>
                      <a:lnTo>
                        <a:pt x="168" y="7"/>
                      </a:lnTo>
                      <a:lnTo>
                        <a:pt x="168" y="2"/>
                      </a:lnTo>
                      <a:lnTo>
                        <a:pt x="168" y="0"/>
                      </a:lnTo>
                      <a:lnTo>
                        <a:pt x="297" y="20"/>
                      </a:lnTo>
                      <a:lnTo>
                        <a:pt x="296" y="25"/>
                      </a:lnTo>
                      <a:lnTo>
                        <a:pt x="293" y="39"/>
                      </a:lnTo>
                      <a:lnTo>
                        <a:pt x="288" y="61"/>
                      </a:lnTo>
                      <a:lnTo>
                        <a:pt x="282" y="86"/>
                      </a:lnTo>
                      <a:lnTo>
                        <a:pt x="274" y="112"/>
                      </a:lnTo>
                      <a:lnTo>
                        <a:pt x="265" y="137"/>
                      </a:lnTo>
                      <a:lnTo>
                        <a:pt x="254" y="158"/>
                      </a:lnTo>
                      <a:lnTo>
                        <a:pt x="243" y="172"/>
                      </a:lnTo>
                      <a:lnTo>
                        <a:pt x="229" y="180"/>
                      </a:lnTo>
                      <a:lnTo>
                        <a:pt x="213" y="186"/>
                      </a:lnTo>
                      <a:lnTo>
                        <a:pt x="194" y="191"/>
                      </a:lnTo>
                      <a:lnTo>
                        <a:pt x="177" y="196"/>
                      </a:lnTo>
                      <a:lnTo>
                        <a:pt x="160" y="202"/>
                      </a:lnTo>
                      <a:lnTo>
                        <a:pt x="145" y="211"/>
                      </a:lnTo>
                      <a:lnTo>
                        <a:pt x="133" y="224"/>
                      </a:lnTo>
                      <a:lnTo>
                        <a:pt x="125" y="242"/>
                      </a:lnTo>
                      <a:lnTo>
                        <a:pt x="121" y="265"/>
                      </a:lnTo>
                      <a:lnTo>
                        <a:pt x="118" y="286"/>
                      </a:lnTo>
                      <a:lnTo>
                        <a:pt x="117" y="308"/>
                      </a:lnTo>
                      <a:lnTo>
                        <a:pt x="117" y="328"/>
                      </a:lnTo>
                      <a:lnTo>
                        <a:pt x="118" y="345"/>
                      </a:lnTo>
                      <a:lnTo>
                        <a:pt x="119" y="359"/>
                      </a:lnTo>
                      <a:lnTo>
                        <a:pt x="120" y="368"/>
                      </a:lnTo>
                      <a:lnTo>
                        <a:pt x="121" y="372"/>
                      </a:lnTo>
                      <a:lnTo>
                        <a:pt x="2" y="353"/>
                      </a:lnTo>
                    </a:path>
                  </a:pathLst>
                </a:custGeom>
                <a:solidFill>
                  <a:srgbClr val="00CC66"/>
                </a:solidFill>
                <a:ln w="9525" cap="rnd">
                  <a:noFill/>
                  <a:round/>
                  <a:headEnd/>
                  <a:tailEnd/>
                </a:ln>
                <a:effectLst/>
              </p:spPr>
              <p:txBody>
                <a:bodyPr/>
                <a:lstStyle/>
                <a:p>
                  <a:endParaRPr lang="fr-FR" b="1"/>
                </a:p>
              </p:txBody>
            </p:sp>
            <p:sp>
              <p:nvSpPr>
                <p:cNvPr id="33" name="Freeform 48"/>
                <p:cNvSpPr>
                  <a:spLocks/>
                </p:cNvSpPr>
                <p:nvPr/>
              </p:nvSpPr>
              <p:spPr bwMode="auto">
                <a:xfrm>
                  <a:off x="1715" y="2957"/>
                  <a:ext cx="258" cy="320"/>
                </a:xfrm>
                <a:custGeom>
                  <a:avLst/>
                  <a:gdLst/>
                  <a:ahLst/>
                  <a:cxnLst>
                    <a:cxn ang="0">
                      <a:pos x="1" y="304"/>
                    </a:cxn>
                    <a:cxn ang="0">
                      <a:pos x="1" y="300"/>
                    </a:cxn>
                    <a:cxn ang="0">
                      <a:pos x="0" y="288"/>
                    </a:cxn>
                    <a:cxn ang="0">
                      <a:pos x="0" y="271"/>
                    </a:cxn>
                    <a:cxn ang="0">
                      <a:pos x="0" y="249"/>
                    </a:cxn>
                    <a:cxn ang="0">
                      <a:pos x="0" y="226"/>
                    </a:cxn>
                    <a:cxn ang="0">
                      <a:pos x="4" y="203"/>
                    </a:cxn>
                    <a:cxn ang="0">
                      <a:pos x="11" y="182"/>
                    </a:cxn>
                    <a:cxn ang="0">
                      <a:pos x="22" y="165"/>
                    </a:cxn>
                    <a:cxn ang="0">
                      <a:pos x="35" y="152"/>
                    </a:cxn>
                    <a:cxn ang="0">
                      <a:pos x="50" y="143"/>
                    </a:cxn>
                    <a:cxn ang="0">
                      <a:pos x="66" y="135"/>
                    </a:cxn>
                    <a:cxn ang="0">
                      <a:pos x="82" y="128"/>
                    </a:cxn>
                    <a:cxn ang="0">
                      <a:pos x="99" y="120"/>
                    </a:cxn>
                    <a:cxn ang="0">
                      <a:pos x="113" y="108"/>
                    </a:cxn>
                    <a:cxn ang="0">
                      <a:pos x="127" y="92"/>
                    </a:cxn>
                    <a:cxn ang="0">
                      <a:pos x="138" y="68"/>
                    </a:cxn>
                    <a:cxn ang="0">
                      <a:pos x="145" y="48"/>
                    </a:cxn>
                    <a:cxn ang="0">
                      <a:pos x="151" y="34"/>
                    </a:cxn>
                    <a:cxn ang="0">
                      <a:pos x="154" y="21"/>
                    </a:cxn>
                    <a:cxn ang="0">
                      <a:pos x="158" y="12"/>
                    </a:cxn>
                    <a:cxn ang="0">
                      <a:pos x="160" y="6"/>
                    </a:cxn>
                    <a:cxn ang="0">
                      <a:pos x="161" y="2"/>
                    </a:cxn>
                    <a:cxn ang="0">
                      <a:pos x="162" y="0"/>
                    </a:cxn>
                    <a:cxn ang="0">
                      <a:pos x="162" y="0"/>
                    </a:cxn>
                    <a:cxn ang="0">
                      <a:pos x="257" y="17"/>
                    </a:cxn>
                    <a:cxn ang="0">
                      <a:pos x="256" y="21"/>
                    </a:cxn>
                    <a:cxn ang="0">
                      <a:pos x="253" y="33"/>
                    </a:cxn>
                    <a:cxn ang="0">
                      <a:pos x="249" y="48"/>
                    </a:cxn>
                    <a:cxn ang="0">
                      <a:pos x="244" y="68"/>
                    </a:cxn>
                    <a:cxn ang="0">
                      <a:pos x="237" y="88"/>
                    </a:cxn>
                    <a:cxn ang="0">
                      <a:pos x="230" y="108"/>
                    </a:cxn>
                    <a:cxn ang="0">
                      <a:pos x="221" y="124"/>
                    </a:cxn>
                    <a:cxn ang="0">
                      <a:pos x="211" y="134"/>
                    </a:cxn>
                    <a:cxn ang="0">
                      <a:pos x="199" y="141"/>
                    </a:cxn>
                    <a:cxn ang="0">
                      <a:pos x="183" y="146"/>
                    </a:cxn>
                    <a:cxn ang="0">
                      <a:pos x="166" y="152"/>
                    </a:cxn>
                    <a:cxn ang="0">
                      <a:pos x="148" y="158"/>
                    </a:cxn>
                    <a:cxn ang="0">
                      <a:pos x="129" y="166"/>
                    </a:cxn>
                    <a:cxn ang="0">
                      <a:pos x="113" y="176"/>
                    </a:cxn>
                    <a:cxn ang="0">
                      <a:pos x="100" y="190"/>
                    </a:cxn>
                    <a:cxn ang="0">
                      <a:pos x="90" y="207"/>
                    </a:cxn>
                    <a:cxn ang="0">
                      <a:pos x="85" y="224"/>
                    </a:cxn>
                    <a:cxn ang="0">
                      <a:pos x="82" y="242"/>
                    </a:cxn>
                    <a:cxn ang="0">
                      <a:pos x="82" y="260"/>
                    </a:cxn>
                    <a:cxn ang="0">
                      <a:pos x="82" y="279"/>
                    </a:cxn>
                    <a:cxn ang="0">
                      <a:pos x="84" y="293"/>
                    </a:cxn>
                    <a:cxn ang="0">
                      <a:pos x="86" y="306"/>
                    </a:cxn>
                    <a:cxn ang="0">
                      <a:pos x="88" y="315"/>
                    </a:cxn>
                    <a:cxn ang="0">
                      <a:pos x="88" y="319"/>
                    </a:cxn>
                    <a:cxn ang="0">
                      <a:pos x="1" y="304"/>
                    </a:cxn>
                  </a:cxnLst>
                  <a:rect l="0" t="0" r="r" b="b"/>
                  <a:pathLst>
                    <a:path w="258" h="320">
                      <a:moveTo>
                        <a:pt x="1" y="304"/>
                      </a:moveTo>
                      <a:lnTo>
                        <a:pt x="1" y="300"/>
                      </a:lnTo>
                      <a:lnTo>
                        <a:pt x="0" y="288"/>
                      </a:lnTo>
                      <a:lnTo>
                        <a:pt x="0" y="271"/>
                      </a:lnTo>
                      <a:lnTo>
                        <a:pt x="0" y="249"/>
                      </a:lnTo>
                      <a:lnTo>
                        <a:pt x="0" y="226"/>
                      </a:lnTo>
                      <a:lnTo>
                        <a:pt x="4" y="203"/>
                      </a:lnTo>
                      <a:lnTo>
                        <a:pt x="11" y="182"/>
                      </a:lnTo>
                      <a:lnTo>
                        <a:pt x="22" y="165"/>
                      </a:lnTo>
                      <a:lnTo>
                        <a:pt x="35" y="152"/>
                      </a:lnTo>
                      <a:lnTo>
                        <a:pt x="50" y="143"/>
                      </a:lnTo>
                      <a:lnTo>
                        <a:pt x="66" y="135"/>
                      </a:lnTo>
                      <a:lnTo>
                        <a:pt x="82" y="128"/>
                      </a:lnTo>
                      <a:lnTo>
                        <a:pt x="99" y="120"/>
                      </a:lnTo>
                      <a:lnTo>
                        <a:pt x="113" y="108"/>
                      </a:lnTo>
                      <a:lnTo>
                        <a:pt x="127" y="92"/>
                      </a:lnTo>
                      <a:lnTo>
                        <a:pt x="138" y="68"/>
                      </a:lnTo>
                      <a:lnTo>
                        <a:pt x="145" y="48"/>
                      </a:lnTo>
                      <a:lnTo>
                        <a:pt x="151" y="34"/>
                      </a:lnTo>
                      <a:lnTo>
                        <a:pt x="154" y="21"/>
                      </a:lnTo>
                      <a:lnTo>
                        <a:pt x="158" y="12"/>
                      </a:lnTo>
                      <a:lnTo>
                        <a:pt x="160" y="6"/>
                      </a:lnTo>
                      <a:lnTo>
                        <a:pt x="161" y="2"/>
                      </a:lnTo>
                      <a:lnTo>
                        <a:pt x="162" y="0"/>
                      </a:lnTo>
                      <a:lnTo>
                        <a:pt x="162" y="0"/>
                      </a:lnTo>
                      <a:lnTo>
                        <a:pt x="257" y="17"/>
                      </a:lnTo>
                      <a:lnTo>
                        <a:pt x="256" y="21"/>
                      </a:lnTo>
                      <a:lnTo>
                        <a:pt x="253" y="33"/>
                      </a:lnTo>
                      <a:lnTo>
                        <a:pt x="249" y="48"/>
                      </a:lnTo>
                      <a:lnTo>
                        <a:pt x="244" y="68"/>
                      </a:lnTo>
                      <a:lnTo>
                        <a:pt x="237" y="88"/>
                      </a:lnTo>
                      <a:lnTo>
                        <a:pt x="230" y="108"/>
                      </a:lnTo>
                      <a:lnTo>
                        <a:pt x="221" y="124"/>
                      </a:lnTo>
                      <a:lnTo>
                        <a:pt x="211" y="134"/>
                      </a:lnTo>
                      <a:lnTo>
                        <a:pt x="199" y="141"/>
                      </a:lnTo>
                      <a:lnTo>
                        <a:pt x="183" y="146"/>
                      </a:lnTo>
                      <a:lnTo>
                        <a:pt x="166" y="152"/>
                      </a:lnTo>
                      <a:lnTo>
                        <a:pt x="148" y="158"/>
                      </a:lnTo>
                      <a:lnTo>
                        <a:pt x="129" y="166"/>
                      </a:lnTo>
                      <a:lnTo>
                        <a:pt x="113" y="176"/>
                      </a:lnTo>
                      <a:lnTo>
                        <a:pt x="100" y="190"/>
                      </a:lnTo>
                      <a:lnTo>
                        <a:pt x="90" y="207"/>
                      </a:lnTo>
                      <a:lnTo>
                        <a:pt x="85" y="224"/>
                      </a:lnTo>
                      <a:lnTo>
                        <a:pt x="82" y="242"/>
                      </a:lnTo>
                      <a:lnTo>
                        <a:pt x="82" y="260"/>
                      </a:lnTo>
                      <a:lnTo>
                        <a:pt x="82" y="279"/>
                      </a:lnTo>
                      <a:lnTo>
                        <a:pt x="84" y="293"/>
                      </a:lnTo>
                      <a:lnTo>
                        <a:pt x="86" y="306"/>
                      </a:lnTo>
                      <a:lnTo>
                        <a:pt x="88" y="315"/>
                      </a:lnTo>
                      <a:lnTo>
                        <a:pt x="88" y="319"/>
                      </a:lnTo>
                      <a:lnTo>
                        <a:pt x="1" y="304"/>
                      </a:lnTo>
                    </a:path>
                  </a:pathLst>
                </a:custGeom>
                <a:solidFill>
                  <a:srgbClr val="CCFFCC"/>
                </a:solidFill>
                <a:ln w="9525" cap="rnd">
                  <a:noFill/>
                  <a:round/>
                  <a:headEnd/>
                  <a:tailEnd/>
                </a:ln>
                <a:effectLst/>
              </p:spPr>
              <p:txBody>
                <a:bodyPr/>
                <a:lstStyle/>
                <a:p>
                  <a:endParaRPr lang="fr-FR" b="1"/>
                </a:p>
              </p:txBody>
            </p:sp>
            <p:sp>
              <p:nvSpPr>
                <p:cNvPr id="34" name="Freeform 49"/>
                <p:cNvSpPr>
                  <a:spLocks/>
                </p:cNvSpPr>
                <p:nvPr/>
              </p:nvSpPr>
              <p:spPr bwMode="auto">
                <a:xfrm>
                  <a:off x="1767" y="3076"/>
                  <a:ext cx="122" cy="55"/>
                </a:xfrm>
                <a:custGeom>
                  <a:avLst/>
                  <a:gdLst/>
                  <a:ahLst/>
                  <a:cxnLst>
                    <a:cxn ang="0">
                      <a:pos x="64" y="51"/>
                    </a:cxn>
                    <a:cxn ang="0">
                      <a:pos x="75" y="48"/>
                    </a:cxn>
                    <a:cxn ang="0">
                      <a:pos x="87" y="45"/>
                    </a:cxn>
                    <a:cxn ang="0">
                      <a:pos x="96" y="40"/>
                    </a:cxn>
                    <a:cxn ang="0">
                      <a:pos x="105" y="36"/>
                    </a:cxn>
                    <a:cxn ang="0">
                      <a:pos x="112" y="30"/>
                    </a:cxn>
                    <a:cxn ang="0">
                      <a:pos x="117" y="25"/>
                    </a:cxn>
                    <a:cxn ang="0">
                      <a:pos x="120" y="20"/>
                    </a:cxn>
                    <a:cxn ang="0">
                      <a:pos x="121" y="14"/>
                    </a:cxn>
                    <a:cxn ang="0">
                      <a:pos x="119" y="10"/>
                    </a:cxn>
                    <a:cxn ang="0">
                      <a:pos x="115" y="6"/>
                    </a:cxn>
                    <a:cxn ang="0">
                      <a:pos x="108" y="3"/>
                    </a:cxn>
                    <a:cxn ang="0">
                      <a:pos x="100" y="1"/>
                    </a:cxn>
                    <a:cxn ang="0">
                      <a:pos x="91" y="0"/>
                    </a:cxn>
                    <a:cxn ang="0">
                      <a:pos x="80" y="0"/>
                    </a:cxn>
                    <a:cxn ang="0">
                      <a:pos x="69" y="0"/>
                    </a:cxn>
                    <a:cxn ang="0">
                      <a:pos x="56" y="2"/>
                    </a:cxn>
                    <a:cxn ang="0">
                      <a:pos x="45" y="5"/>
                    </a:cxn>
                    <a:cxn ang="0">
                      <a:pos x="33" y="9"/>
                    </a:cxn>
                    <a:cxn ang="0">
                      <a:pos x="24" y="13"/>
                    </a:cxn>
                    <a:cxn ang="0">
                      <a:pos x="15" y="18"/>
                    </a:cxn>
                    <a:cxn ang="0">
                      <a:pos x="8" y="22"/>
                    </a:cxn>
                    <a:cxn ang="0">
                      <a:pos x="3" y="28"/>
                    </a:cxn>
                    <a:cxn ang="0">
                      <a:pos x="0" y="33"/>
                    </a:cxn>
                    <a:cxn ang="0">
                      <a:pos x="0" y="38"/>
                    </a:cxn>
                    <a:cxn ang="0">
                      <a:pos x="1" y="43"/>
                    </a:cxn>
                    <a:cxn ang="0">
                      <a:pos x="5" y="47"/>
                    </a:cxn>
                    <a:cxn ang="0">
                      <a:pos x="12" y="50"/>
                    </a:cxn>
                    <a:cxn ang="0">
                      <a:pos x="20" y="52"/>
                    </a:cxn>
                    <a:cxn ang="0">
                      <a:pos x="29" y="54"/>
                    </a:cxn>
                    <a:cxn ang="0">
                      <a:pos x="40" y="54"/>
                    </a:cxn>
                    <a:cxn ang="0">
                      <a:pos x="51" y="52"/>
                    </a:cxn>
                    <a:cxn ang="0">
                      <a:pos x="64" y="51"/>
                    </a:cxn>
                  </a:cxnLst>
                  <a:rect l="0" t="0" r="r" b="b"/>
                  <a:pathLst>
                    <a:path w="122" h="55">
                      <a:moveTo>
                        <a:pt x="64" y="51"/>
                      </a:moveTo>
                      <a:lnTo>
                        <a:pt x="75" y="48"/>
                      </a:lnTo>
                      <a:lnTo>
                        <a:pt x="87" y="45"/>
                      </a:lnTo>
                      <a:lnTo>
                        <a:pt x="96" y="40"/>
                      </a:lnTo>
                      <a:lnTo>
                        <a:pt x="105" y="36"/>
                      </a:lnTo>
                      <a:lnTo>
                        <a:pt x="112" y="30"/>
                      </a:lnTo>
                      <a:lnTo>
                        <a:pt x="117" y="25"/>
                      </a:lnTo>
                      <a:lnTo>
                        <a:pt x="120" y="20"/>
                      </a:lnTo>
                      <a:lnTo>
                        <a:pt x="121" y="14"/>
                      </a:lnTo>
                      <a:lnTo>
                        <a:pt x="119" y="10"/>
                      </a:lnTo>
                      <a:lnTo>
                        <a:pt x="115" y="6"/>
                      </a:lnTo>
                      <a:lnTo>
                        <a:pt x="108" y="3"/>
                      </a:lnTo>
                      <a:lnTo>
                        <a:pt x="100" y="1"/>
                      </a:lnTo>
                      <a:lnTo>
                        <a:pt x="91" y="0"/>
                      </a:lnTo>
                      <a:lnTo>
                        <a:pt x="80" y="0"/>
                      </a:lnTo>
                      <a:lnTo>
                        <a:pt x="69" y="0"/>
                      </a:lnTo>
                      <a:lnTo>
                        <a:pt x="56" y="2"/>
                      </a:lnTo>
                      <a:lnTo>
                        <a:pt x="45" y="5"/>
                      </a:lnTo>
                      <a:lnTo>
                        <a:pt x="33" y="9"/>
                      </a:lnTo>
                      <a:lnTo>
                        <a:pt x="24" y="13"/>
                      </a:lnTo>
                      <a:lnTo>
                        <a:pt x="15" y="18"/>
                      </a:lnTo>
                      <a:lnTo>
                        <a:pt x="8" y="22"/>
                      </a:lnTo>
                      <a:lnTo>
                        <a:pt x="3" y="28"/>
                      </a:lnTo>
                      <a:lnTo>
                        <a:pt x="0" y="33"/>
                      </a:lnTo>
                      <a:lnTo>
                        <a:pt x="0" y="38"/>
                      </a:lnTo>
                      <a:lnTo>
                        <a:pt x="1" y="43"/>
                      </a:lnTo>
                      <a:lnTo>
                        <a:pt x="5" y="47"/>
                      </a:lnTo>
                      <a:lnTo>
                        <a:pt x="12" y="50"/>
                      </a:lnTo>
                      <a:lnTo>
                        <a:pt x="20" y="52"/>
                      </a:lnTo>
                      <a:lnTo>
                        <a:pt x="29" y="54"/>
                      </a:lnTo>
                      <a:lnTo>
                        <a:pt x="40" y="54"/>
                      </a:lnTo>
                      <a:lnTo>
                        <a:pt x="51" y="52"/>
                      </a:lnTo>
                      <a:lnTo>
                        <a:pt x="64" y="51"/>
                      </a:lnTo>
                    </a:path>
                  </a:pathLst>
                </a:custGeom>
                <a:solidFill>
                  <a:srgbClr val="B2B2B2"/>
                </a:solidFill>
                <a:ln w="9525" cap="rnd">
                  <a:noFill/>
                  <a:round/>
                  <a:headEnd/>
                  <a:tailEnd/>
                </a:ln>
                <a:effectLst/>
              </p:spPr>
              <p:txBody>
                <a:bodyPr/>
                <a:lstStyle/>
                <a:p>
                  <a:endParaRPr lang="fr-FR" b="1"/>
                </a:p>
              </p:txBody>
            </p:sp>
            <p:sp>
              <p:nvSpPr>
                <p:cNvPr id="35" name="Freeform 50"/>
                <p:cNvSpPr>
                  <a:spLocks/>
                </p:cNvSpPr>
                <p:nvPr/>
              </p:nvSpPr>
              <p:spPr bwMode="auto">
                <a:xfrm>
                  <a:off x="1777" y="3080"/>
                  <a:ext cx="103" cy="47"/>
                </a:xfrm>
                <a:custGeom>
                  <a:avLst/>
                  <a:gdLst/>
                  <a:ahLst/>
                  <a:cxnLst>
                    <a:cxn ang="0">
                      <a:pos x="53" y="43"/>
                    </a:cxn>
                    <a:cxn ang="0">
                      <a:pos x="64" y="41"/>
                    </a:cxn>
                    <a:cxn ang="0">
                      <a:pos x="73" y="37"/>
                    </a:cxn>
                    <a:cxn ang="0">
                      <a:pos x="81" y="34"/>
                    </a:cxn>
                    <a:cxn ang="0">
                      <a:pos x="88" y="29"/>
                    </a:cxn>
                    <a:cxn ang="0">
                      <a:pos x="94" y="26"/>
                    </a:cxn>
                    <a:cxn ang="0">
                      <a:pos x="99" y="21"/>
                    </a:cxn>
                    <a:cxn ang="0">
                      <a:pos x="101" y="17"/>
                    </a:cxn>
                    <a:cxn ang="0">
                      <a:pos x="102" y="12"/>
                    </a:cxn>
                    <a:cxn ang="0">
                      <a:pos x="100" y="9"/>
                    </a:cxn>
                    <a:cxn ang="0">
                      <a:pos x="96" y="5"/>
                    </a:cxn>
                    <a:cxn ang="0">
                      <a:pos x="91" y="2"/>
                    </a:cxn>
                    <a:cxn ang="0">
                      <a:pos x="84" y="1"/>
                    </a:cxn>
                    <a:cxn ang="0">
                      <a:pos x="76" y="0"/>
                    </a:cxn>
                    <a:cxn ang="0">
                      <a:pos x="68" y="0"/>
                    </a:cxn>
                    <a:cxn ang="0">
                      <a:pos x="58" y="0"/>
                    </a:cxn>
                    <a:cxn ang="0">
                      <a:pos x="48" y="2"/>
                    </a:cxn>
                    <a:cxn ang="0">
                      <a:pos x="37" y="4"/>
                    </a:cxn>
                    <a:cxn ang="0">
                      <a:pos x="28" y="6"/>
                    </a:cxn>
                    <a:cxn ang="0">
                      <a:pos x="20" y="11"/>
                    </a:cxn>
                    <a:cxn ang="0">
                      <a:pos x="13" y="14"/>
                    </a:cxn>
                    <a:cxn ang="0">
                      <a:pos x="7" y="19"/>
                    </a:cxn>
                    <a:cxn ang="0">
                      <a:pos x="2" y="24"/>
                    </a:cxn>
                    <a:cxn ang="0">
                      <a:pos x="0" y="28"/>
                    </a:cxn>
                    <a:cxn ang="0">
                      <a:pos x="0" y="33"/>
                    </a:cxn>
                    <a:cxn ang="0">
                      <a:pos x="1" y="36"/>
                    </a:cxn>
                    <a:cxn ang="0">
                      <a:pos x="5" y="40"/>
                    </a:cxn>
                    <a:cxn ang="0">
                      <a:pos x="10" y="42"/>
                    </a:cxn>
                    <a:cxn ang="0">
                      <a:pos x="17" y="44"/>
                    </a:cxn>
                    <a:cxn ang="0">
                      <a:pos x="25" y="46"/>
                    </a:cxn>
                    <a:cxn ang="0">
                      <a:pos x="33" y="46"/>
                    </a:cxn>
                    <a:cxn ang="0">
                      <a:pos x="43" y="44"/>
                    </a:cxn>
                    <a:cxn ang="0">
                      <a:pos x="53" y="43"/>
                    </a:cxn>
                  </a:cxnLst>
                  <a:rect l="0" t="0" r="r" b="b"/>
                  <a:pathLst>
                    <a:path w="103" h="47">
                      <a:moveTo>
                        <a:pt x="53" y="43"/>
                      </a:moveTo>
                      <a:lnTo>
                        <a:pt x="64" y="41"/>
                      </a:lnTo>
                      <a:lnTo>
                        <a:pt x="73" y="37"/>
                      </a:lnTo>
                      <a:lnTo>
                        <a:pt x="81" y="34"/>
                      </a:lnTo>
                      <a:lnTo>
                        <a:pt x="88" y="29"/>
                      </a:lnTo>
                      <a:lnTo>
                        <a:pt x="94" y="26"/>
                      </a:lnTo>
                      <a:lnTo>
                        <a:pt x="99" y="21"/>
                      </a:lnTo>
                      <a:lnTo>
                        <a:pt x="101" y="17"/>
                      </a:lnTo>
                      <a:lnTo>
                        <a:pt x="102" y="12"/>
                      </a:lnTo>
                      <a:lnTo>
                        <a:pt x="100" y="9"/>
                      </a:lnTo>
                      <a:lnTo>
                        <a:pt x="96" y="5"/>
                      </a:lnTo>
                      <a:lnTo>
                        <a:pt x="91" y="2"/>
                      </a:lnTo>
                      <a:lnTo>
                        <a:pt x="84" y="1"/>
                      </a:lnTo>
                      <a:lnTo>
                        <a:pt x="76" y="0"/>
                      </a:lnTo>
                      <a:lnTo>
                        <a:pt x="68" y="0"/>
                      </a:lnTo>
                      <a:lnTo>
                        <a:pt x="58" y="0"/>
                      </a:lnTo>
                      <a:lnTo>
                        <a:pt x="48" y="2"/>
                      </a:lnTo>
                      <a:lnTo>
                        <a:pt x="37" y="4"/>
                      </a:lnTo>
                      <a:lnTo>
                        <a:pt x="28" y="6"/>
                      </a:lnTo>
                      <a:lnTo>
                        <a:pt x="20" y="11"/>
                      </a:lnTo>
                      <a:lnTo>
                        <a:pt x="13" y="14"/>
                      </a:lnTo>
                      <a:lnTo>
                        <a:pt x="7" y="19"/>
                      </a:lnTo>
                      <a:lnTo>
                        <a:pt x="2" y="24"/>
                      </a:lnTo>
                      <a:lnTo>
                        <a:pt x="0" y="28"/>
                      </a:lnTo>
                      <a:lnTo>
                        <a:pt x="0" y="33"/>
                      </a:lnTo>
                      <a:lnTo>
                        <a:pt x="1" y="36"/>
                      </a:lnTo>
                      <a:lnTo>
                        <a:pt x="5" y="40"/>
                      </a:lnTo>
                      <a:lnTo>
                        <a:pt x="10" y="42"/>
                      </a:lnTo>
                      <a:lnTo>
                        <a:pt x="17" y="44"/>
                      </a:lnTo>
                      <a:lnTo>
                        <a:pt x="25" y="46"/>
                      </a:lnTo>
                      <a:lnTo>
                        <a:pt x="33" y="46"/>
                      </a:lnTo>
                      <a:lnTo>
                        <a:pt x="43" y="44"/>
                      </a:lnTo>
                      <a:lnTo>
                        <a:pt x="53" y="43"/>
                      </a:lnTo>
                    </a:path>
                  </a:pathLst>
                </a:custGeom>
                <a:solidFill>
                  <a:srgbClr val="339933"/>
                </a:solidFill>
                <a:ln w="9525" cap="rnd">
                  <a:noFill/>
                  <a:round/>
                  <a:headEnd/>
                  <a:tailEnd/>
                </a:ln>
                <a:effectLst/>
              </p:spPr>
              <p:txBody>
                <a:bodyPr/>
                <a:lstStyle/>
                <a:p>
                  <a:endParaRPr lang="fr-FR" b="1"/>
                </a:p>
              </p:txBody>
            </p:sp>
            <p:sp>
              <p:nvSpPr>
                <p:cNvPr id="36" name="Freeform 51"/>
                <p:cNvSpPr>
                  <a:spLocks/>
                </p:cNvSpPr>
                <p:nvPr/>
              </p:nvSpPr>
              <p:spPr bwMode="auto">
                <a:xfrm>
                  <a:off x="1869" y="2944"/>
                  <a:ext cx="27" cy="40"/>
                </a:xfrm>
                <a:custGeom>
                  <a:avLst/>
                  <a:gdLst/>
                  <a:ahLst/>
                  <a:cxnLst>
                    <a:cxn ang="0">
                      <a:pos x="3" y="14"/>
                    </a:cxn>
                    <a:cxn ang="0">
                      <a:pos x="1" y="17"/>
                    </a:cxn>
                    <a:cxn ang="0">
                      <a:pos x="1" y="21"/>
                    </a:cxn>
                    <a:cxn ang="0">
                      <a:pos x="0" y="25"/>
                    </a:cxn>
                    <a:cxn ang="0">
                      <a:pos x="0" y="28"/>
                    </a:cxn>
                    <a:cxn ang="0">
                      <a:pos x="1" y="31"/>
                    </a:cxn>
                    <a:cxn ang="0">
                      <a:pos x="2" y="34"/>
                    </a:cxn>
                    <a:cxn ang="0">
                      <a:pos x="3" y="36"/>
                    </a:cxn>
                    <a:cxn ang="0">
                      <a:pos x="5" y="37"/>
                    </a:cxn>
                    <a:cxn ang="0">
                      <a:pos x="7" y="39"/>
                    </a:cxn>
                    <a:cxn ang="0">
                      <a:pos x="9" y="39"/>
                    </a:cxn>
                    <a:cxn ang="0">
                      <a:pos x="12" y="37"/>
                    </a:cxn>
                    <a:cxn ang="0">
                      <a:pos x="14" y="36"/>
                    </a:cxn>
                    <a:cxn ang="0">
                      <a:pos x="17" y="34"/>
                    </a:cxn>
                    <a:cxn ang="0">
                      <a:pos x="19" y="31"/>
                    </a:cxn>
                    <a:cxn ang="0">
                      <a:pos x="21" y="27"/>
                    </a:cxn>
                    <a:cxn ang="0">
                      <a:pos x="23" y="24"/>
                    </a:cxn>
                    <a:cxn ang="0">
                      <a:pos x="24" y="21"/>
                    </a:cxn>
                    <a:cxn ang="0">
                      <a:pos x="25" y="16"/>
                    </a:cxn>
                    <a:cxn ang="0">
                      <a:pos x="26" y="13"/>
                    </a:cxn>
                    <a:cxn ang="0">
                      <a:pos x="25" y="10"/>
                    </a:cxn>
                    <a:cxn ang="0">
                      <a:pos x="25" y="6"/>
                    </a:cxn>
                    <a:cxn ang="0">
                      <a:pos x="24" y="4"/>
                    </a:cxn>
                    <a:cxn ang="0">
                      <a:pos x="23" y="2"/>
                    </a:cxn>
                    <a:cxn ang="0">
                      <a:pos x="21" y="1"/>
                    </a:cxn>
                    <a:cxn ang="0">
                      <a:pos x="19" y="0"/>
                    </a:cxn>
                    <a:cxn ang="0">
                      <a:pos x="16" y="0"/>
                    </a:cxn>
                    <a:cxn ang="0">
                      <a:pos x="14" y="1"/>
                    </a:cxn>
                    <a:cxn ang="0">
                      <a:pos x="11" y="2"/>
                    </a:cxn>
                    <a:cxn ang="0">
                      <a:pos x="9" y="4"/>
                    </a:cxn>
                    <a:cxn ang="0">
                      <a:pos x="7" y="7"/>
                    </a:cxn>
                    <a:cxn ang="0">
                      <a:pos x="5" y="10"/>
                    </a:cxn>
                    <a:cxn ang="0">
                      <a:pos x="3" y="14"/>
                    </a:cxn>
                  </a:cxnLst>
                  <a:rect l="0" t="0" r="r" b="b"/>
                  <a:pathLst>
                    <a:path w="27" h="40">
                      <a:moveTo>
                        <a:pt x="3" y="14"/>
                      </a:moveTo>
                      <a:lnTo>
                        <a:pt x="1" y="17"/>
                      </a:lnTo>
                      <a:lnTo>
                        <a:pt x="1" y="21"/>
                      </a:lnTo>
                      <a:lnTo>
                        <a:pt x="0" y="25"/>
                      </a:lnTo>
                      <a:lnTo>
                        <a:pt x="0" y="28"/>
                      </a:lnTo>
                      <a:lnTo>
                        <a:pt x="1" y="31"/>
                      </a:lnTo>
                      <a:lnTo>
                        <a:pt x="2" y="34"/>
                      </a:lnTo>
                      <a:lnTo>
                        <a:pt x="3" y="36"/>
                      </a:lnTo>
                      <a:lnTo>
                        <a:pt x="5" y="37"/>
                      </a:lnTo>
                      <a:lnTo>
                        <a:pt x="7" y="39"/>
                      </a:lnTo>
                      <a:lnTo>
                        <a:pt x="9" y="39"/>
                      </a:lnTo>
                      <a:lnTo>
                        <a:pt x="12" y="37"/>
                      </a:lnTo>
                      <a:lnTo>
                        <a:pt x="14" y="36"/>
                      </a:lnTo>
                      <a:lnTo>
                        <a:pt x="17" y="34"/>
                      </a:lnTo>
                      <a:lnTo>
                        <a:pt x="19" y="31"/>
                      </a:lnTo>
                      <a:lnTo>
                        <a:pt x="21" y="27"/>
                      </a:lnTo>
                      <a:lnTo>
                        <a:pt x="23" y="24"/>
                      </a:lnTo>
                      <a:lnTo>
                        <a:pt x="24" y="21"/>
                      </a:lnTo>
                      <a:lnTo>
                        <a:pt x="25" y="16"/>
                      </a:lnTo>
                      <a:lnTo>
                        <a:pt x="26" y="13"/>
                      </a:lnTo>
                      <a:lnTo>
                        <a:pt x="25" y="10"/>
                      </a:lnTo>
                      <a:lnTo>
                        <a:pt x="25" y="6"/>
                      </a:lnTo>
                      <a:lnTo>
                        <a:pt x="24" y="4"/>
                      </a:lnTo>
                      <a:lnTo>
                        <a:pt x="23" y="2"/>
                      </a:lnTo>
                      <a:lnTo>
                        <a:pt x="21" y="1"/>
                      </a:lnTo>
                      <a:lnTo>
                        <a:pt x="19" y="0"/>
                      </a:lnTo>
                      <a:lnTo>
                        <a:pt x="16" y="0"/>
                      </a:lnTo>
                      <a:lnTo>
                        <a:pt x="14" y="1"/>
                      </a:lnTo>
                      <a:lnTo>
                        <a:pt x="11" y="2"/>
                      </a:lnTo>
                      <a:lnTo>
                        <a:pt x="9" y="4"/>
                      </a:lnTo>
                      <a:lnTo>
                        <a:pt x="7" y="7"/>
                      </a:lnTo>
                      <a:lnTo>
                        <a:pt x="5" y="10"/>
                      </a:lnTo>
                      <a:lnTo>
                        <a:pt x="3" y="14"/>
                      </a:lnTo>
                    </a:path>
                  </a:pathLst>
                </a:custGeom>
                <a:solidFill>
                  <a:srgbClr val="339933"/>
                </a:solidFill>
                <a:ln w="9525" cap="rnd">
                  <a:noFill/>
                  <a:round/>
                  <a:headEnd/>
                  <a:tailEnd/>
                </a:ln>
                <a:effectLst/>
              </p:spPr>
              <p:txBody>
                <a:bodyPr/>
                <a:lstStyle/>
                <a:p>
                  <a:endParaRPr lang="fr-FR" b="1"/>
                </a:p>
              </p:txBody>
            </p:sp>
            <p:sp>
              <p:nvSpPr>
                <p:cNvPr id="37" name="Freeform 52"/>
                <p:cNvSpPr>
                  <a:spLocks/>
                </p:cNvSpPr>
                <p:nvPr/>
              </p:nvSpPr>
              <p:spPr bwMode="auto">
                <a:xfrm>
                  <a:off x="1950" y="2956"/>
                  <a:ext cx="26" cy="40"/>
                </a:xfrm>
                <a:custGeom>
                  <a:avLst/>
                  <a:gdLst/>
                  <a:ahLst/>
                  <a:cxnLst>
                    <a:cxn ang="0">
                      <a:pos x="2" y="13"/>
                    </a:cxn>
                    <a:cxn ang="0">
                      <a:pos x="1" y="18"/>
                    </a:cxn>
                    <a:cxn ang="0">
                      <a:pos x="0" y="21"/>
                    </a:cxn>
                    <a:cxn ang="0">
                      <a:pos x="0" y="26"/>
                    </a:cxn>
                    <a:cxn ang="0">
                      <a:pos x="0" y="29"/>
                    </a:cxn>
                    <a:cxn ang="0">
                      <a:pos x="0" y="32"/>
                    </a:cxn>
                    <a:cxn ang="0">
                      <a:pos x="1" y="35"/>
                    </a:cxn>
                    <a:cxn ang="0">
                      <a:pos x="2" y="36"/>
                    </a:cxn>
                    <a:cxn ang="0">
                      <a:pos x="4" y="39"/>
                    </a:cxn>
                    <a:cxn ang="0">
                      <a:pos x="6" y="39"/>
                    </a:cxn>
                    <a:cxn ang="0">
                      <a:pos x="8" y="39"/>
                    </a:cxn>
                    <a:cxn ang="0">
                      <a:pos x="11" y="39"/>
                    </a:cxn>
                    <a:cxn ang="0">
                      <a:pos x="13" y="36"/>
                    </a:cxn>
                    <a:cxn ang="0">
                      <a:pos x="16" y="34"/>
                    </a:cxn>
                    <a:cxn ang="0">
                      <a:pos x="18" y="32"/>
                    </a:cxn>
                    <a:cxn ang="0">
                      <a:pos x="20" y="28"/>
                    </a:cxn>
                    <a:cxn ang="0">
                      <a:pos x="22" y="25"/>
                    </a:cxn>
                    <a:cxn ang="0">
                      <a:pos x="23" y="21"/>
                    </a:cxn>
                    <a:cxn ang="0">
                      <a:pos x="24" y="17"/>
                    </a:cxn>
                    <a:cxn ang="0">
                      <a:pos x="25" y="13"/>
                    </a:cxn>
                    <a:cxn ang="0">
                      <a:pos x="25" y="10"/>
                    </a:cxn>
                    <a:cxn ang="0">
                      <a:pos x="24" y="6"/>
                    </a:cxn>
                    <a:cxn ang="0">
                      <a:pos x="23" y="4"/>
                    </a:cxn>
                    <a:cxn ang="0">
                      <a:pos x="22" y="2"/>
                    </a:cxn>
                    <a:cxn ang="0">
                      <a:pos x="20" y="1"/>
                    </a:cxn>
                    <a:cxn ang="0">
                      <a:pos x="18" y="0"/>
                    </a:cxn>
                    <a:cxn ang="0">
                      <a:pos x="15" y="0"/>
                    </a:cxn>
                    <a:cxn ang="0">
                      <a:pos x="13" y="1"/>
                    </a:cxn>
                    <a:cxn ang="0">
                      <a:pos x="11" y="2"/>
                    </a:cxn>
                    <a:cxn ang="0">
                      <a:pos x="8" y="4"/>
                    </a:cxn>
                    <a:cxn ang="0">
                      <a:pos x="6" y="6"/>
                    </a:cxn>
                    <a:cxn ang="0">
                      <a:pos x="4" y="10"/>
                    </a:cxn>
                    <a:cxn ang="0">
                      <a:pos x="2" y="13"/>
                    </a:cxn>
                  </a:cxnLst>
                  <a:rect l="0" t="0" r="r" b="b"/>
                  <a:pathLst>
                    <a:path w="26" h="40">
                      <a:moveTo>
                        <a:pt x="2" y="13"/>
                      </a:moveTo>
                      <a:lnTo>
                        <a:pt x="1" y="18"/>
                      </a:lnTo>
                      <a:lnTo>
                        <a:pt x="0" y="21"/>
                      </a:lnTo>
                      <a:lnTo>
                        <a:pt x="0" y="26"/>
                      </a:lnTo>
                      <a:lnTo>
                        <a:pt x="0" y="29"/>
                      </a:lnTo>
                      <a:lnTo>
                        <a:pt x="0" y="32"/>
                      </a:lnTo>
                      <a:lnTo>
                        <a:pt x="1" y="35"/>
                      </a:lnTo>
                      <a:lnTo>
                        <a:pt x="2" y="36"/>
                      </a:lnTo>
                      <a:lnTo>
                        <a:pt x="4" y="39"/>
                      </a:lnTo>
                      <a:lnTo>
                        <a:pt x="6" y="39"/>
                      </a:lnTo>
                      <a:lnTo>
                        <a:pt x="8" y="39"/>
                      </a:lnTo>
                      <a:lnTo>
                        <a:pt x="11" y="39"/>
                      </a:lnTo>
                      <a:lnTo>
                        <a:pt x="13" y="36"/>
                      </a:lnTo>
                      <a:lnTo>
                        <a:pt x="16" y="34"/>
                      </a:lnTo>
                      <a:lnTo>
                        <a:pt x="18" y="32"/>
                      </a:lnTo>
                      <a:lnTo>
                        <a:pt x="20" y="28"/>
                      </a:lnTo>
                      <a:lnTo>
                        <a:pt x="22" y="25"/>
                      </a:lnTo>
                      <a:lnTo>
                        <a:pt x="23" y="21"/>
                      </a:lnTo>
                      <a:lnTo>
                        <a:pt x="24" y="17"/>
                      </a:lnTo>
                      <a:lnTo>
                        <a:pt x="25" y="13"/>
                      </a:lnTo>
                      <a:lnTo>
                        <a:pt x="25" y="10"/>
                      </a:lnTo>
                      <a:lnTo>
                        <a:pt x="24" y="6"/>
                      </a:lnTo>
                      <a:lnTo>
                        <a:pt x="23" y="4"/>
                      </a:lnTo>
                      <a:lnTo>
                        <a:pt x="22" y="2"/>
                      </a:lnTo>
                      <a:lnTo>
                        <a:pt x="20" y="1"/>
                      </a:lnTo>
                      <a:lnTo>
                        <a:pt x="18" y="0"/>
                      </a:lnTo>
                      <a:lnTo>
                        <a:pt x="15" y="0"/>
                      </a:lnTo>
                      <a:lnTo>
                        <a:pt x="13" y="1"/>
                      </a:lnTo>
                      <a:lnTo>
                        <a:pt x="11" y="2"/>
                      </a:lnTo>
                      <a:lnTo>
                        <a:pt x="8" y="4"/>
                      </a:lnTo>
                      <a:lnTo>
                        <a:pt x="6" y="6"/>
                      </a:lnTo>
                      <a:lnTo>
                        <a:pt x="4" y="10"/>
                      </a:lnTo>
                      <a:lnTo>
                        <a:pt x="2" y="13"/>
                      </a:lnTo>
                    </a:path>
                  </a:pathLst>
                </a:custGeom>
                <a:solidFill>
                  <a:srgbClr val="339933"/>
                </a:solidFill>
                <a:ln w="9525" cap="rnd">
                  <a:noFill/>
                  <a:round/>
                  <a:headEnd/>
                  <a:tailEnd/>
                </a:ln>
                <a:effectLst/>
              </p:spPr>
              <p:txBody>
                <a:bodyPr/>
                <a:lstStyle/>
                <a:p>
                  <a:endParaRPr lang="fr-FR" b="1"/>
                </a:p>
              </p:txBody>
            </p:sp>
            <p:sp>
              <p:nvSpPr>
                <p:cNvPr id="38" name="Freeform 53"/>
                <p:cNvSpPr>
                  <a:spLocks/>
                </p:cNvSpPr>
                <p:nvPr/>
              </p:nvSpPr>
              <p:spPr bwMode="auto">
                <a:xfrm>
                  <a:off x="1788" y="3248"/>
                  <a:ext cx="23" cy="43"/>
                </a:xfrm>
                <a:custGeom>
                  <a:avLst/>
                  <a:gdLst/>
                  <a:ahLst/>
                  <a:cxnLst>
                    <a:cxn ang="0">
                      <a:pos x="0" y="20"/>
                    </a:cxn>
                    <a:cxn ang="0">
                      <a:pos x="0" y="23"/>
                    </a:cxn>
                    <a:cxn ang="0">
                      <a:pos x="0" y="28"/>
                    </a:cxn>
                    <a:cxn ang="0">
                      <a:pos x="1" y="31"/>
                    </a:cxn>
                    <a:cxn ang="0">
                      <a:pos x="2" y="35"/>
                    </a:cxn>
                    <a:cxn ang="0">
                      <a:pos x="3" y="37"/>
                    </a:cxn>
                    <a:cxn ang="0">
                      <a:pos x="5" y="39"/>
                    </a:cxn>
                    <a:cxn ang="0">
                      <a:pos x="7" y="40"/>
                    </a:cxn>
                    <a:cxn ang="0">
                      <a:pos x="9" y="42"/>
                    </a:cxn>
                    <a:cxn ang="0">
                      <a:pos x="12" y="42"/>
                    </a:cxn>
                    <a:cxn ang="0">
                      <a:pos x="14" y="40"/>
                    </a:cxn>
                    <a:cxn ang="0">
                      <a:pos x="16" y="38"/>
                    </a:cxn>
                    <a:cxn ang="0">
                      <a:pos x="18" y="36"/>
                    </a:cxn>
                    <a:cxn ang="0">
                      <a:pos x="19" y="32"/>
                    </a:cxn>
                    <a:cxn ang="0">
                      <a:pos x="20" y="29"/>
                    </a:cxn>
                    <a:cxn ang="0">
                      <a:pos x="21" y="26"/>
                    </a:cxn>
                    <a:cxn ang="0">
                      <a:pos x="22" y="21"/>
                    </a:cxn>
                    <a:cxn ang="0">
                      <a:pos x="21" y="17"/>
                    </a:cxn>
                    <a:cxn ang="0">
                      <a:pos x="21" y="13"/>
                    </a:cxn>
                    <a:cxn ang="0">
                      <a:pos x="20" y="10"/>
                    </a:cxn>
                    <a:cxn ang="0">
                      <a:pos x="19" y="6"/>
                    </a:cxn>
                    <a:cxn ang="0">
                      <a:pos x="18" y="4"/>
                    </a:cxn>
                    <a:cxn ang="0">
                      <a:pos x="16" y="2"/>
                    </a:cxn>
                    <a:cxn ang="0">
                      <a:pos x="14" y="1"/>
                    </a:cxn>
                    <a:cxn ang="0">
                      <a:pos x="12" y="0"/>
                    </a:cxn>
                    <a:cxn ang="0">
                      <a:pos x="9" y="0"/>
                    </a:cxn>
                    <a:cxn ang="0">
                      <a:pos x="7" y="1"/>
                    </a:cxn>
                    <a:cxn ang="0">
                      <a:pos x="5" y="3"/>
                    </a:cxn>
                    <a:cxn ang="0">
                      <a:pos x="3" y="5"/>
                    </a:cxn>
                    <a:cxn ang="0">
                      <a:pos x="2" y="9"/>
                    </a:cxn>
                    <a:cxn ang="0">
                      <a:pos x="1" y="12"/>
                    </a:cxn>
                    <a:cxn ang="0">
                      <a:pos x="0" y="15"/>
                    </a:cxn>
                    <a:cxn ang="0">
                      <a:pos x="0" y="20"/>
                    </a:cxn>
                  </a:cxnLst>
                  <a:rect l="0" t="0" r="r" b="b"/>
                  <a:pathLst>
                    <a:path w="23" h="43">
                      <a:moveTo>
                        <a:pt x="0" y="20"/>
                      </a:moveTo>
                      <a:lnTo>
                        <a:pt x="0" y="23"/>
                      </a:lnTo>
                      <a:lnTo>
                        <a:pt x="0" y="28"/>
                      </a:lnTo>
                      <a:lnTo>
                        <a:pt x="1" y="31"/>
                      </a:lnTo>
                      <a:lnTo>
                        <a:pt x="2" y="35"/>
                      </a:lnTo>
                      <a:lnTo>
                        <a:pt x="3" y="37"/>
                      </a:lnTo>
                      <a:lnTo>
                        <a:pt x="5" y="39"/>
                      </a:lnTo>
                      <a:lnTo>
                        <a:pt x="7" y="40"/>
                      </a:lnTo>
                      <a:lnTo>
                        <a:pt x="9" y="42"/>
                      </a:lnTo>
                      <a:lnTo>
                        <a:pt x="12" y="42"/>
                      </a:lnTo>
                      <a:lnTo>
                        <a:pt x="14" y="40"/>
                      </a:lnTo>
                      <a:lnTo>
                        <a:pt x="16" y="38"/>
                      </a:lnTo>
                      <a:lnTo>
                        <a:pt x="18" y="36"/>
                      </a:lnTo>
                      <a:lnTo>
                        <a:pt x="19" y="32"/>
                      </a:lnTo>
                      <a:lnTo>
                        <a:pt x="20" y="29"/>
                      </a:lnTo>
                      <a:lnTo>
                        <a:pt x="21" y="26"/>
                      </a:lnTo>
                      <a:lnTo>
                        <a:pt x="22" y="21"/>
                      </a:lnTo>
                      <a:lnTo>
                        <a:pt x="21" y="17"/>
                      </a:lnTo>
                      <a:lnTo>
                        <a:pt x="21" y="13"/>
                      </a:lnTo>
                      <a:lnTo>
                        <a:pt x="20" y="10"/>
                      </a:lnTo>
                      <a:lnTo>
                        <a:pt x="19" y="6"/>
                      </a:lnTo>
                      <a:lnTo>
                        <a:pt x="18" y="4"/>
                      </a:lnTo>
                      <a:lnTo>
                        <a:pt x="16" y="2"/>
                      </a:lnTo>
                      <a:lnTo>
                        <a:pt x="14" y="1"/>
                      </a:lnTo>
                      <a:lnTo>
                        <a:pt x="12" y="0"/>
                      </a:lnTo>
                      <a:lnTo>
                        <a:pt x="9" y="0"/>
                      </a:lnTo>
                      <a:lnTo>
                        <a:pt x="7" y="1"/>
                      </a:lnTo>
                      <a:lnTo>
                        <a:pt x="5" y="3"/>
                      </a:lnTo>
                      <a:lnTo>
                        <a:pt x="3" y="5"/>
                      </a:lnTo>
                      <a:lnTo>
                        <a:pt x="2" y="9"/>
                      </a:lnTo>
                      <a:lnTo>
                        <a:pt x="1" y="12"/>
                      </a:lnTo>
                      <a:lnTo>
                        <a:pt x="0" y="15"/>
                      </a:lnTo>
                      <a:lnTo>
                        <a:pt x="0" y="20"/>
                      </a:lnTo>
                    </a:path>
                  </a:pathLst>
                </a:custGeom>
                <a:solidFill>
                  <a:srgbClr val="339933"/>
                </a:solidFill>
                <a:ln w="9525" cap="rnd">
                  <a:noFill/>
                  <a:round/>
                  <a:headEnd/>
                  <a:tailEnd/>
                </a:ln>
                <a:effectLst/>
              </p:spPr>
              <p:txBody>
                <a:bodyPr/>
                <a:lstStyle/>
                <a:p>
                  <a:endParaRPr lang="fr-FR" b="1"/>
                </a:p>
              </p:txBody>
            </p:sp>
            <p:sp>
              <p:nvSpPr>
                <p:cNvPr id="39" name="Freeform 54"/>
                <p:cNvSpPr>
                  <a:spLocks/>
                </p:cNvSpPr>
                <p:nvPr/>
              </p:nvSpPr>
              <p:spPr bwMode="auto">
                <a:xfrm>
                  <a:off x="1708" y="3234"/>
                  <a:ext cx="23" cy="43"/>
                </a:xfrm>
                <a:custGeom>
                  <a:avLst/>
                  <a:gdLst/>
                  <a:ahLst/>
                  <a:cxnLst>
                    <a:cxn ang="0">
                      <a:pos x="0" y="20"/>
                    </a:cxn>
                    <a:cxn ang="0">
                      <a:pos x="0" y="24"/>
                    </a:cxn>
                    <a:cxn ang="0">
                      <a:pos x="0" y="28"/>
                    </a:cxn>
                    <a:cxn ang="0">
                      <a:pos x="1" y="31"/>
                    </a:cxn>
                    <a:cxn ang="0">
                      <a:pos x="2" y="35"/>
                    </a:cxn>
                    <a:cxn ang="0">
                      <a:pos x="4" y="37"/>
                    </a:cxn>
                    <a:cxn ang="0">
                      <a:pos x="6" y="39"/>
                    </a:cxn>
                    <a:cxn ang="0">
                      <a:pos x="8" y="40"/>
                    </a:cxn>
                    <a:cxn ang="0">
                      <a:pos x="10" y="42"/>
                    </a:cxn>
                    <a:cxn ang="0">
                      <a:pos x="12" y="40"/>
                    </a:cxn>
                    <a:cxn ang="0">
                      <a:pos x="14" y="39"/>
                    </a:cxn>
                    <a:cxn ang="0">
                      <a:pos x="16" y="38"/>
                    </a:cxn>
                    <a:cxn ang="0">
                      <a:pos x="18" y="35"/>
                    </a:cxn>
                    <a:cxn ang="0">
                      <a:pos x="19" y="32"/>
                    </a:cxn>
                    <a:cxn ang="0">
                      <a:pos x="20" y="29"/>
                    </a:cxn>
                    <a:cxn ang="0">
                      <a:pos x="21" y="24"/>
                    </a:cxn>
                    <a:cxn ang="0">
                      <a:pos x="22" y="21"/>
                    </a:cxn>
                    <a:cxn ang="0">
                      <a:pos x="21" y="17"/>
                    </a:cxn>
                    <a:cxn ang="0">
                      <a:pos x="21" y="13"/>
                    </a:cxn>
                    <a:cxn ang="0">
                      <a:pos x="20" y="9"/>
                    </a:cxn>
                    <a:cxn ang="0">
                      <a:pos x="19" y="6"/>
                    </a:cxn>
                    <a:cxn ang="0">
                      <a:pos x="17" y="3"/>
                    </a:cxn>
                    <a:cxn ang="0">
                      <a:pos x="15" y="2"/>
                    </a:cxn>
                    <a:cxn ang="0">
                      <a:pos x="13" y="0"/>
                    </a:cxn>
                    <a:cxn ang="0">
                      <a:pos x="11" y="0"/>
                    </a:cxn>
                    <a:cxn ang="0">
                      <a:pos x="9" y="0"/>
                    </a:cxn>
                    <a:cxn ang="0">
                      <a:pos x="7" y="1"/>
                    </a:cxn>
                    <a:cxn ang="0">
                      <a:pos x="5" y="3"/>
                    </a:cxn>
                    <a:cxn ang="0">
                      <a:pos x="3" y="5"/>
                    </a:cxn>
                    <a:cxn ang="0">
                      <a:pos x="2" y="9"/>
                    </a:cxn>
                    <a:cxn ang="0">
                      <a:pos x="1" y="12"/>
                    </a:cxn>
                    <a:cxn ang="0">
                      <a:pos x="0" y="15"/>
                    </a:cxn>
                    <a:cxn ang="0">
                      <a:pos x="0" y="20"/>
                    </a:cxn>
                  </a:cxnLst>
                  <a:rect l="0" t="0" r="r" b="b"/>
                  <a:pathLst>
                    <a:path w="23" h="43">
                      <a:moveTo>
                        <a:pt x="0" y="20"/>
                      </a:moveTo>
                      <a:lnTo>
                        <a:pt x="0" y="24"/>
                      </a:lnTo>
                      <a:lnTo>
                        <a:pt x="0" y="28"/>
                      </a:lnTo>
                      <a:lnTo>
                        <a:pt x="1" y="31"/>
                      </a:lnTo>
                      <a:lnTo>
                        <a:pt x="2" y="35"/>
                      </a:lnTo>
                      <a:lnTo>
                        <a:pt x="4" y="37"/>
                      </a:lnTo>
                      <a:lnTo>
                        <a:pt x="6" y="39"/>
                      </a:lnTo>
                      <a:lnTo>
                        <a:pt x="8" y="40"/>
                      </a:lnTo>
                      <a:lnTo>
                        <a:pt x="10" y="42"/>
                      </a:lnTo>
                      <a:lnTo>
                        <a:pt x="12" y="40"/>
                      </a:lnTo>
                      <a:lnTo>
                        <a:pt x="14" y="39"/>
                      </a:lnTo>
                      <a:lnTo>
                        <a:pt x="16" y="38"/>
                      </a:lnTo>
                      <a:lnTo>
                        <a:pt x="18" y="35"/>
                      </a:lnTo>
                      <a:lnTo>
                        <a:pt x="19" y="32"/>
                      </a:lnTo>
                      <a:lnTo>
                        <a:pt x="20" y="29"/>
                      </a:lnTo>
                      <a:lnTo>
                        <a:pt x="21" y="24"/>
                      </a:lnTo>
                      <a:lnTo>
                        <a:pt x="22" y="21"/>
                      </a:lnTo>
                      <a:lnTo>
                        <a:pt x="21" y="17"/>
                      </a:lnTo>
                      <a:lnTo>
                        <a:pt x="21" y="13"/>
                      </a:lnTo>
                      <a:lnTo>
                        <a:pt x="20" y="9"/>
                      </a:lnTo>
                      <a:lnTo>
                        <a:pt x="19" y="6"/>
                      </a:lnTo>
                      <a:lnTo>
                        <a:pt x="17" y="3"/>
                      </a:lnTo>
                      <a:lnTo>
                        <a:pt x="15" y="2"/>
                      </a:lnTo>
                      <a:lnTo>
                        <a:pt x="13" y="0"/>
                      </a:lnTo>
                      <a:lnTo>
                        <a:pt x="11" y="0"/>
                      </a:lnTo>
                      <a:lnTo>
                        <a:pt x="9" y="0"/>
                      </a:lnTo>
                      <a:lnTo>
                        <a:pt x="7" y="1"/>
                      </a:lnTo>
                      <a:lnTo>
                        <a:pt x="5" y="3"/>
                      </a:lnTo>
                      <a:lnTo>
                        <a:pt x="3" y="5"/>
                      </a:lnTo>
                      <a:lnTo>
                        <a:pt x="2" y="9"/>
                      </a:lnTo>
                      <a:lnTo>
                        <a:pt x="1" y="12"/>
                      </a:lnTo>
                      <a:lnTo>
                        <a:pt x="0" y="15"/>
                      </a:lnTo>
                      <a:lnTo>
                        <a:pt x="0" y="20"/>
                      </a:lnTo>
                    </a:path>
                  </a:pathLst>
                </a:custGeom>
                <a:solidFill>
                  <a:srgbClr val="339933"/>
                </a:solidFill>
                <a:ln w="9525" cap="rnd">
                  <a:noFill/>
                  <a:round/>
                  <a:headEnd/>
                  <a:tailEnd/>
                </a:ln>
                <a:effectLst/>
              </p:spPr>
              <p:txBody>
                <a:bodyPr/>
                <a:lstStyle/>
                <a:p>
                  <a:endParaRPr lang="fr-FR" b="1"/>
                </a:p>
              </p:txBody>
            </p:sp>
          </p:grpSp>
        </p:grpSp>
        <p:sp>
          <p:nvSpPr>
            <p:cNvPr id="58" name="Rectangle 57"/>
            <p:cNvSpPr>
              <a:spLocks noChangeArrowheads="1"/>
            </p:cNvSpPr>
            <p:nvPr/>
          </p:nvSpPr>
          <p:spPr bwMode="auto">
            <a:xfrm>
              <a:off x="2546350" y="4538663"/>
              <a:ext cx="373500" cy="462307"/>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pPr>
              <a:r>
                <a:rPr lang="fr-FR" sz="2400" b="1">
                  <a:solidFill>
                    <a:srgbClr val="000000"/>
                  </a:solidFill>
                  <a:effectLst>
                    <a:outerShdw blurRad="38100" dist="38100" dir="2700000" algn="tl">
                      <a:srgbClr val="FFFFFF"/>
                    </a:outerShdw>
                  </a:effectLst>
                  <a:latin typeface="Arial" pitchFamily="34" charset="0"/>
                </a:rPr>
                <a:t>?</a:t>
              </a:r>
            </a:p>
          </p:txBody>
        </p:sp>
        <p:sp>
          <p:nvSpPr>
            <p:cNvPr id="59" name="Rectangle 58"/>
            <p:cNvSpPr>
              <a:spLocks noChangeArrowheads="1"/>
            </p:cNvSpPr>
            <p:nvPr/>
          </p:nvSpPr>
          <p:spPr bwMode="auto">
            <a:xfrm>
              <a:off x="2343150" y="4098925"/>
              <a:ext cx="2203450" cy="366713"/>
            </a:xfrm>
            <a:prstGeom prst="rect">
              <a:avLst/>
            </a:prstGeom>
            <a:noFill/>
            <a:ln w="9525">
              <a:noFill/>
              <a:miter lim="800000"/>
              <a:headEnd/>
              <a:tailEnd/>
            </a:ln>
            <a:effectLst/>
          </p:spPr>
          <p:txBody>
            <a:bodyPr wrap="none" lIns="92075" tIns="46038" rIns="92075" bIns="46038">
              <a:spAutoFit/>
            </a:bodyPr>
            <a:lstStyle/>
            <a:p>
              <a:pPr algn="l">
                <a:lnSpc>
                  <a:spcPct val="100000"/>
                </a:lnSpc>
                <a:spcBef>
                  <a:spcPct val="0"/>
                </a:spcBef>
              </a:pPr>
              <a:r>
                <a:rPr lang="fr-FR" sz="1800" b="1">
                  <a:solidFill>
                    <a:srgbClr val="000000"/>
                  </a:solidFill>
                  <a:latin typeface="Arial" pitchFamily="34" charset="0"/>
                </a:rPr>
                <a:t>sous-interrogation</a:t>
              </a:r>
            </a:p>
          </p:txBody>
        </p:sp>
        <p:sp>
          <p:nvSpPr>
            <p:cNvPr id="60" name="Arc 59"/>
            <p:cNvSpPr>
              <a:spLocks/>
            </p:cNvSpPr>
            <p:nvPr/>
          </p:nvSpPr>
          <p:spPr bwMode="auto">
            <a:xfrm rot="19620000">
              <a:off x="6019800" y="3638550"/>
              <a:ext cx="381000" cy="800100"/>
            </a:xfrm>
            <a:custGeom>
              <a:avLst/>
              <a:gdLst>
                <a:gd name="G0" fmla="+- 0 0 0"/>
                <a:gd name="G1" fmla="+- 0 0 0"/>
                <a:gd name="G2" fmla="+- 21600 0 0"/>
                <a:gd name="T0" fmla="*/ 21600 w 21600"/>
                <a:gd name="T1" fmla="*/ 0 h 21600"/>
                <a:gd name="T2" fmla="*/ 0 w 21600"/>
                <a:gd name="T3" fmla="*/ 21600 h 21600"/>
                <a:gd name="T4" fmla="*/ 0 w 21600"/>
                <a:gd name="T5" fmla="*/ 0 h 21600"/>
              </a:gdLst>
              <a:ahLst/>
              <a:cxnLst>
                <a:cxn ang="0">
                  <a:pos x="T0" y="T1"/>
                </a:cxn>
                <a:cxn ang="0">
                  <a:pos x="T2" y="T3"/>
                </a:cxn>
                <a:cxn ang="0">
                  <a:pos x="T4" y="T5"/>
                </a:cxn>
              </a:cxnLst>
              <a:rect l="0" t="0" r="r" b="b"/>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close/>
                </a:path>
              </a:pathLst>
            </a:custGeom>
            <a:noFill/>
            <a:ln w="50800" cap="rnd">
              <a:solidFill>
                <a:srgbClr val="FF5050"/>
              </a:solidFill>
              <a:round/>
              <a:headEnd type="stealth" w="med" len="lg"/>
              <a:tailEnd type="none" w="sm" len="sm"/>
            </a:ln>
            <a:effectLst>
              <a:outerShdw dist="53882" dir="2700000" algn="ctr" rotWithShape="0">
                <a:srgbClr val="000000"/>
              </a:outerShdw>
            </a:effectLst>
          </p:spPr>
          <p:txBody>
            <a:bodyPr/>
            <a:lstStyle/>
            <a:p>
              <a:endParaRPr lang="fr-FR" b="1"/>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61"/>
                                        </p:tgtEl>
                                        <p:attrNameLst>
                                          <p:attrName>style.visibility</p:attrName>
                                        </p:attrNameLst>
                                      </p:cBhvr>
                                      <p:to>
                                        <p:strVal val="visible"/>
                                      </p:to>
                                    </p:set>
                                    <p:animEffect transition="in" filter="checkerboard(across)">
                                      <p:cBhvr>
                                        <p:cTn id="17"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3571876"/>
            <a:ext cx="8501122" cy="2357454"/>
          </a:xfrm>
        </p:spPr>
        <p:txBody>
          <a:bodyPr>
            <a:noAutofit/>
          </a:bodyPr>
          <a:lstStyle/>
          <a:p>
            <a:pPr marL="228600" lvl="1">
              <a:lnSpc>
                <a:spcPct val="150000"/>
              </a:lnSpc>
            </a:pPr>
            <a:r>
              <a:rPr lang="fr-FR" b="1" dirty="0" smtClean="0"/>
              <a:t>La sous-requête (requête interne) est exécutée une fois avant la requête principale.</a:t>
            </a:r>
          </a:p>
          <a:p>
            <a:pPr marL="228600" lvl="1">
              <a:lnSpc>
                <a:spcPct val="150000"/>
              </a:lnSpc>
            </a:pPr>
            <a:r>
              <a:rPr lang="fr-FR" b="1" dirty="0" smtClean="0"/>
              <a:t>Le résultat de la sous-requête est utilisé par la requête principale (externe).</a:t>
            </a:r>
            <a:endParaRPr lang="fr-FR" sz="2000" b="1" dirty="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Sous-requête</a:t>
            </a:r>
            <a:endParaRPr lang="fr-FR" sz="3600" dirty="0">
              <a:solidFill>
                <a:srgbClr val="FF0000"/>
              </a:solidFill>
            </a:endParaRPr>
          </a:p>
        </p:txBody>
      </p:sp>
      <p:sp>
        <p:nvSpPr>
          <p:cNvPr id="6" name="Rectangle 6"/>
          <p:cNvSpPr>
            <a:spLocks noChangeArrowheads="1"/>
          </p:cNvSpPr>
          <p:nvPr/>
        </p:nvSpPr>
        <p:spPr bwMode="blackWhite">
          <a:xfrm>
            <a:off x="642910" y="1000108"/>
            <a:ext cx="7694612" cy="2357454"/>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1200150" algn="l"/>
              </a:tabLst>
            </a:pP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select_list</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i="1" dirty="0">
                <a:solidFill>
                  <a:srgbClr val="000000"/>
                </a:solidFill>
                <a:latin typeface="Courier New" pitchFamily="49" charset="0"/>
              </a:rPr>
              <a:t>table</a:t>
            </a:r>
            <a:endParaRPr lang="fr-FR" sz="2000" b="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expr</a:t>
            </a:r>
            <a:r>
              <a:rPr lang="fr-FR" sz="2000" b="1" i="1" dirty="0">
                <a:solidFill>
                  <a:srgbClr val="000000"/>
                </a:solidFill>
                <a:latin typeface="Courier New" pitchFamily="49" charset="0"/>
              </a:rPr>
              <a:t> </a:t>
            </a:r>
            <a:r>
              <a:rPr lang="fr-FR" sz="2000" b="1" i="1" dirty="0" err="1">
                <a:solidFill>
                  <a:srgbClr val="000000"/>
                </a:solidFill>
                <a:latin typeface="Courier New" pitchFamily="49" charset="0"/>
              </a:rPr>
              <a:t>operator</a:t>
            </a:r>
            <a:endParaRPr lang="fr-FR" sz="2000" b="1" i="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i="1" dirty="0" err="1">
                <a:solidFill>
                  <a:srgbClr val="000000"/>
                </a:solidFill>
                <a:latin typeface="Courier New" pitchFamily="49" charset="0"/>
              </a:rPr>
              <a:t>select_list</a:t>
            </a:r>
            <a:endParaRPr lang="fr-FR" sz="2000" b="1" i="1" dirty="0">
              <a:solidFill>
                <a:srgbClr val="000000"/>
              </a:solidFill>
              <a:latin typeface="Courier New" pitchFamily="49" charset="0"/>
            </a:endParaRPr>
          </a:p>
          <a:p>
            <a:pPr algn="l">
              <a:lnSpc>
                <a:spcPct val="150000"/>
              </a:lnSpc>
              <a:spcBef>
                <a:spcPct val="0"/>
              </a:spcBef>
              <a:tabLst>
                <a:tab pos="1200150" algn="l"/>
              </a:tabLst>
            </a:pP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FROM</a:t>
            </a:r>
            <a:r>
              <a:rPr lang="fr-FR" sz="2000" b="1" dirty="0">
                <a:solidFill>
                  <a:srgbClr val="000000"/>
                </a:solidFill>
                <a:latin typeface="Courier New" pitchFamily="49" charset="0"/>
              </a:rPr>
              <a:t>	</a:t>
            </a:r>
            <a:r>
              <a:rPr lang="fr-FR" sz="2000" b="1" i="1" dirty="0" smtClean="0">
                <a:solidFill>
                  <a:srgbClr val="000000"/>
                </a:solidFill>
                <a:latin typeface="Courier New" pitchFamily="49" charset="0"/>
              </a:rPr>
              <a:t>table</a:t>
            </a:r>
            <a:r>
              <a:rPr lang="fr-FR" sz="2000" b="1" dirty="0">
                <a:solidFill>
                  <a:srgbClr val="000000"/>
                </a:solidFill>
                <a:latin typeface="Courier New" pitchFamily="49"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to="" calcmode="lin" valueType="num">
                                      <p:cBhvr>
                                        <p:cTn id="12" dur="1" fill="hold"/>
                                        <p:tgtEl>
                                          <p:spTgt spid="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box(in)">
                                      <p:cBhvr>
                                        <p:cTn id="17" dur="500"/>
                                        <p:tgtEl>
                                          <p:spTgt spid="2">
                                            <p:txEl>
                                              <p:pRg st="0" end="0"/>
                                            </p:txEl>
                                          </p:spTgt>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box(in)">
                                      <p:cBhvr>
                                        <p:cTn id="2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6"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Exemple</a:t>
            </a:r>
            <a:endParaRPr lang="fr-FR" sz="3600" dirty="0">
              <a:solidFill>
                <a:srgbClr val="FF0000"/>
              </a:solidFill>
            </a:endParaRPr>
          </a:p>
        </p:txBody>
      </p:sp>
      <p:sp>
        <p:nvSpPr>
          <p:cNvPr id="62" name="Rectangle 7"/>
          <p:cNvSpPr>
            <a:spLocks noChangeArrowheads="1"/>
          </p:cNvSpPr>
          <p:nvPr/>
        </p:nvSpPr>
        <p:spPr bwMode="auto">
          <a:xfrm>
            <a:off x="1142976" y="1714488"/>
            <a:ext cx="7207276" cy="2551340"/>
          </a:xfrm>
          <a:prstGeom prst="rect">
            <a:avLst/>
          </a:prstGeom>
          <a:solidFill>
            <a:schemeClr val="accent3">
              <a:lumMod val="40000"/>
              <a:lumOff val="60000"/>
            </a:schemeClr>
          </a:solidFill>
          <a:ln w="9525">
            <a:noFill/>
            <a:miter lim="800000"/>
            <a:headEnd/>
            <a:tailEnd/>
          </a:ln>
          <a:effectLst/>
        </p:spPr>
        <p:txBody>
          <a:bodyPr wrap="square" lIns="92075" tIns="46038" rIns="92075" bIns="46038">
            <a:spAutoFit/>
          </a:bodyPr>
          <a:lstStyle/>
          <a:p>
            <a:pPr algn="l">
              <a:lnSpc>
                <a:spcPct val="150000"/>
              </a:lnSpc>
              <a:spcBef>
                <a:spcPct val="0"/>
              </a:spcBef>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nomemp</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3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salaire </a:t>
            </a:r>
            <a:r>
              <a:rPr lang="fr-FR" sz="1800" b="1" dirty="0">
                <a:solidFill>
                  <a:srgbClr val="000000"/>
                </a:solidFill>
                <a:latin typeface="Courier New" pitchFamily="49" charset="0"/>
              </a:rPr>
              <a:t>&gt; </a:t>
            </a:r>
          </a:p>
          <a:p>
            <a:pPr algn="l">
              <a:lnSpc>
                <a:spcPct val="150000"/>
              </a:lnSpc>
              <a:spcBef>
                <a:spcPct val="0"/>
              </a:spcBef>
            </a:pPr>
            <a:r>
              <a:rPr lang="fr-FR" sz="1800" b="1" dirty="0">
                <a:solidFill>
                  <a:srgbClr val="000000"/>
                </a:solidFill>
                <a:latin typeface="Courier New" pitchFamily="49" charset="0"/>
              </a:rPr>
              <a:t>  4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salaire</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5               </a:t>
            </a:r>
            <a:r>
              <a:rPr lang="fr-FR" sz="1800" b="1" dirty="0" smtClean="0">
                <a:solidFill>
                  <a:srgbClr val="FF0000"/>
                </a:solidFill>
                <a:latin typeface="Courier New" pitchFamily="49" charset="0"/>
              </a:rPr>
              <a:t>FROM</a:t>
            </a:r>
            <a:r>
              <a:rPr lang="fr-FR" sz="1800" b="1" dirty="0" smtClean="0">
                <a:solidFill>
                  <a:srgbClr val="000000"/>
                </a:solidFill>
                <a:latin typeface="Courier New" pitchFamily="49" charset="0"/>
              </a:rPr>
              <a:t>   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6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numemp</a:t>
            </a:r>
            <a:r>
              <a:rPr lang="fr-FR" sz="1800" b="1" dirty="0" smtClean="0">
                <a:solidFill>
                  <a:srgbClr val="000000"/>
                </a:solidFill>
                <a:latin typeface="Courier New" pitchFamily="49" charset="0"/>
              </a:rPr>
              <a:t> = 7902);</a:t>
            </a:r>
            <a:endParaRPr lang="fr-FR" sz="1800" b="1" dirty="0">
              <a:solidFill>
                <a:srgbClr val="000000"/>
              </a:solidFill>
              <a:latin typeface="Courier New" pitchFamily="49" charset="0"/>
            </a:endParaRPr>
          </a:p>
        </p:txBody>
      </p:sp>
      <p:grpSp>
        <p:nvGrpSpPr>
          <p:cNvPr id="63" name="Group 6"/>
          <p:cNvGrpSpPr>
            <a:grpSpLocks/>
          </p:cNvGrpSpPr>
          <p:nvPr/>
        </p:nvGrpSpPr>
        <p:grpSpPr bwMode="auto">
          <a:xfrm>
            <a:off x="4214810" y="2214554"/>
            <a:ext cx="1649412" cy="590549"/>
            <a:chOff x="2317" y="1076"/>
            <a:chExt cx="1084" cy="462"/>
          </a:xfrm>
        </p:grpSpPr>
        <p:sp>
          <p:nvSpPr>
            <p:cNvPr id="65" name="Arc 4"/>
            <p:cNvSpPr>
              <a:spLocks/>
            </p:cNvSpPr>
            <p:nvPr/>
          </p:nvSpPr>
          <p:spPr bwMode="auto">
            <a:xfrm rot="10800000">
              <a:off x="2317" y="1290"/>
              <a:ext cx="1084" cy="248"/>
            </a:xfrm>
            <a:custGeom>
              <a:avLst/>
              <a:gdLst>
                <a:gd name="G0" fmla="+- 21600 0 0"/>
                <a:gd name="G1" fmla="+- 0 0 0"/>
                <a:gd name="G2" fmla="+- 21600 0 0"/>
                <a:gd name="T0" fmla="*/ 27008 w 27008"/>
                <a:gd name="T1" fmla="*/ 20912 h 21600"/>
                <a:gd name="T2" fmla="*/ 0 w 27008"/>
                <a:gd name="T3" fmla="*/ 0 h 21600"/>
                <a:gd name="T4" fmla="*/ 21600 w 27008"/>
                <a:gd name="T5" fmla="*/ 0 h 21600"/>
              </a:gdLst>
              <a:ahLst/>
              <a:cxnLst>
                <a:cxn ang="0">
                  <a:pos x="T0" y="T1"/>
                </a:cxn>
                <a:cxn ang="0">
                  <a:pos x="T2" y="T3"/>
                </a:cxn>
                <a:cxn ang="0">
                  <a:pos x="T4" y="T5"/>
                </a:cxn>
              </a:cxnLst>
              <a:rect l="0" t="0" r="r" b="b"/>
              <a:pathLst>
                <a:path w="27008" h="21600" fill="none" extrusionOk="0">
                  <a:moveTo>
                    <a:pt x="27008" y="20912"/>
                  </a:moveTo>
                  <a:cubicBezTo>
                    <a:pt x="25241" y="21368"/>
                    <a:pt x="23424" y="21599"/>
                    <a:pt x="21600" y="21600"/>
                  </a:cubicBezTo>
                  <a:cubicBezTo>
                    <a:pt x="9670" y="21600"/>
                    <a:pt x="0" y="11929"/>
                    <a:pt x="0" y="0"/>
                  </a:cubicBezTo>
                </a:path>
                <a:path w="27008" h="21600" stroke="0" extrusionOk="0">
                  <a:moveTo>
                    <a:pt x="27008" y="20912"/>
                  </a:moveTo>
                  <a:cubicBezTo>
                    <a:pt x="25241" y="21368"/>
                    <a:pt x="23424" y="21599"/>
                    <a:pt x="21600" y="21600"/>
                  </a:cubicBezTo>
                  <a:cubicBezTo>
                    <a:pt x="9670" y="21600"/>
                    <a:pt x="0" y="11929"/>
                    <a:pt x="0" y="0"/>
                  </a:cubicBezTo>
                  <a:lnTo>
                    <a:pt x="21600" y="0"/>
                  </a:lnTo>
                  <a:close/>
                </a:path>
              </a:pathLst>
            </a:custGeom>
            <a:noFill/>
            <a:ln w="25400" cap="rnd">
              <a:solidFill>
                <a:srgbClr val="FF5050"/>
              </a:solidFill>
              <a:round/>
              <a:headEnd type="stealth" w="med" len="lg"/>
              <a:tailEnd type="none" w="sm" len="sm"/>
            </a:ln>
            <a:effectLst>
              <a:outerShdw dist="17961" dir="2700000" algn="ctr" rotWithShape="0">
                <a:srgbClr val="000000"/>
              </a:outerShdw>
            </a:effectLst>
          </p:spPr>
          <p:txBody>
            <a:bodyPr/>
            <a:lstStyle/>
            <a:p>
              <a:endParaRPr lang="fr-FR"/>
            </a:p>
          </p:txBody>
        </p:sp>
        <p:sp>
          <p:nvSpPr>
            <p:cNvPr id="66" name="Rectangle 5"/>
            <p:cNvSpPr>
              <a:spLocks noChangeArrowheads="1"/>
            </p:cNvSpPr>
            <p:nvPr/>
          </p:nvSpPr>
          <p:spPr bwMode="auto">
            <a:xfrm>
              <a:off x="2379" y="1076"/>
              <a:ext cx="421" cy="265"/>
            </a:xfrm>
            <a:prstGeom prst="rect">
              <a:avLst/>
            </a:prstGeom>
            <a:noFill/>
            <a:ln w="9525">
              <a:noFill/>
              <a:miter lim="800000"/>
              <a:headEnd/>
              <a:tailEnd/>
            </a:ln>
            <a:effectLst/>
          </p:spPr>
          <p:txBody>
            <a:bodyPr wrap="none" lIns="92075" tIns="46038" rIns="92075" bIns="46038">
              <a:spAutoFit/>
            </a:bodyPr>
            <a:lstStyle/>
            <a:p>
              <a:r>
                <a:rPr lang="fr-FR" sz="1600" b="1" dirty="0" smtClean="0">
                  <a:latin typeface="Arial" pitchFamily="34" charset="0"/>
                </a:rPr>
                <a:t>3000</a:t>
              </a:r>
              <a:endParaRPr lang="fr-FR" sz="1600" b="1" dirty="0">
                <a:latin typeface="Arial"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2"/>
                                        </p:tgtEl>
                                        <p:attrNameLst>
                                          <p:attrName>style.visibility</p:attrName>
                                        </p:attrNameLst>
                                      </p:cBhvr>
                                      <p:to>
                                        <p:strVal val="visible"/>
                                      </p:to>
                                    </p:set>
                                    <p:animEffect transition="in" filter="checkerboard(across)">
                                      <p:cBhvr>
                                        <p:cTn id="12" dur="500"/>
                                        <p:tgtEl>
                                          <p:spTgt spid="62"/>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63"/>
                                        </p:tgtEl>
                                        <p:attrNameLst>
                                          <p:attrName>style.visibility</p:attrName>
                                        </p:attrNameLst>
                                      </p:cBhvr>
                                      <p:to>
                                        <p:strVal val="visible"/>
                                      </p:to>
                                    </p:set>
                                    <p:anim to="" calcmode="lin" valueType="num">
                                      <p:cBhvr>
                                        <p:cTn id="17" dur="1" fill="hold"/>
                                        <p:tgtEl>
                                          <p:spTgt spid="6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2"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Conventions</a:t>
            </a:r>
            <a:endParaRPr lang="fr-FR" sz="3600" dirty="0">
              <a:solidFill>
                <a:srgbClr val="FF0000"/>
              </a:solidFill>
            </a:endParaRPr>
          </a:p>
        </p:txBody>
      </p:sp>
      <p:sp>
        <p:nvSpPr>
          <p:cNvPr id="5" name="Rectangle 3"/>
          <p:cNvSpPr txBox="1">
            <a:spLocks noChangeArrowheads="1"/>
          </p:cNvSpPr>
          <p:nvPr/>
        </p:nvSpPr>
        <p:spPr>
          <a:xfrm>
            <a:off x="500034" y="1142984"/>
            <a:ext cx="8358246" cy="4929222"/>
          </a:xfrm>
          <a:prstGeom prst="rect">
            <a:avLst/>
          </a:prstGeom>
          <a:noFill/>
          <a:ln/>
        </p:spPr>
        <p:txBody>
          <a:bodyPr vert="horz">
            <a:normAutofit lnSpcReduction="10000"/>
          </a:bodyPr>
          <a:lstStyle/>
          <a:p>
            <a:pPr marL="274638"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Placez les sous-requêtes entre parenthèses. </a:t>
            </a:r>
          </a:p>
          <a:p>
            <a:pPr marL="274638"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Placez les sous-requêtes à droite de l'opérateur de comparaison.</a:t>
            </a:r>
          </a:p>
          <a:p>
            <a:pPr marL="274638"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N'ajoutez jamais de clause </a:t>
            </a:r>
            <a:r>
              <a:rPr kumimoji="0" lang="fr-FR" sz="2300" b="1" i="0" u="none" strike="noStrike" kern="1200" cap="none" spc="0" normalizeH="0" baseline="0" noProof="0" dirty="0" smtClean="0">
                <a:ln>
                  <a:noFill/>
                </a:ln>
                <a:solidFill>
                  <a:srgbClr val="FF0000"/>
                </a:solidFill>
                <a:effectLst/>
                <a:uLnTx/>
                <a:uFillTx/>
                <a:latin typeface="+mn-lt"/>
                <a:ea typeface="+mn-ea"/>
                <a:cs typeface="+mn-cs"/>
              </a:rPr>
              <a:t>ORDER BY </a:t>
            </a:r>
            <a:r>
              <a:rPr kumimoji="0" lang="fr-FR" sz="2300" b="0" i="0" u="none" strike="noStrike" kern="1200" cap="none" spc="0" normalizeH="0" baseline="0" noProof="0" dirty="0" smtClean="0">
                <a:ln>
                  <a:noFill/>
                </a:ln>
                <a:solidFill>
                  <a:schemeClr val="tx1"/>
                </a:solidFill>
                <a:effectLst/>
                <a:uLnTx/>
                <a:uFillTx/>
                <a:latin typeface="+mn-lt"/>
                <a:ea typeface="+mn-ea"/>
                <a:cs typeface="+mn-cs"/>
              </a:rPr>
              <a:t>à une sous-requête.</a:t>
            </a:r>
          </a:p>
          <a:p>
            <a:pPr marL="274638"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Utilisez les opérateurs mono-ligne avec les sous-requêtes mono-ligne.</a:t>
            </a:r>
          </a:p>
          <a:p>
            <a:pPr marL="274638"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0" i="0" u="none" strike="noStrike" kern="1200" cap="none" spc="0" normalizeH="0" baseline="0" noProof="0" dirty="0" smtClean="0">
                <a:ln>
                  <a:noFill/>
                </a:ln>
                <a:solidFill>
                  <a:schemeClr val="tx1"/>
                </a:solidFill>
                <a:effectLst/>
                <a:uLnTx/>
                <a:uFillTx/>
                <a:latin typeface="+mn-lt"/>
                <a:ea typeface="+mn-ea"/>
                <a:cs typeface="+mn-cs"/>
              </a:rPr>
              <a:t>Utilisez les opérateurs multi-ligne avec les sous-requêtes multi-ligne.</a:t>
            </a:r>
            <a:endParaRPr kumimoji="0" lang="fr-FR" sz="23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214422"/>
            <a:ext cx="8501122" cy="1428760"/>
          </a:xfrm>
        </p:spPr>
        <p:txBody>
          <a:bodyPr>
            <a:noAutofit/>
          </a:bodyPr>
          <a:lstStyle/>
          <a:p>
            <a:pPr algn="just">
              <a:lnSpc>
                <a:spcPct val="150000"/>
              </a:lnSpc>
            </a:pPr>
            <a:r>
              <a:rPr lang="fr-FR" sz="2400" b="1" dirty="0" smtClean="0"/>
              <a:t>Ne ramènent qu’une seule ligne</a:t>
            </a:r>
          </a:p>
          <a:p>
            <a:pPr algn="just">
              <a:lnSpc>
                <a:spcPct val="150000"/>
              </a:lnSpc>
            </a:pPr>
            <a:r>
              <a:rPr lang="fr-FR" sz="2400" b="1" dirty="0" smtClean="0"/>
              <a:t>Utilisent des opérateurs de comparaison mono-ligne</a:t>
            </a:r>
            <a:endParaRPr lang="fr-FR" sz="2000" b="1" dirty="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Sous-requêtes mono-ligne</a:t>
            </a:r>
            <a:endParaRPr lang="fr-FR" sz="3600" dirty="0">
              <a:solidFill>
                <a:srgbClr val="FF0000"/>
              </a:solidFill>
            </a:endParaRPr>
          </a:p>
        </p:txBody>
      </p:sp>
      <p:graphicFrame>
        <p:nvGraphicFramePr>
          <p:cNvPr id="4" name="Tableau 3"/>
          <p:cNvGraphicFramePr>
            <a:graphicFrameLocks noGrp="1"/>
          </p:cNvGraphicFramePr>
          <p:nvPr/>
        </p:nvGraphicFramePr>
        <p:xfrm>
          <a:off x="1500166" y="2857496"/>
          <a:ext cx="6429420" cy="3200400"/>
        </p:xfrm>
        <a:graphic>
          <a:graphicData uri="http://schemas.openxmlformats.org/drawingml/2006/table">
            <a:tbl>
              <a:tblPr firstRow="1" bandRow="1">
                <a:tableStyleId>{5C22544A-7EE6-4342-B048-85BDC9FD1C3A}</a:tableStyleId>
              </a:tblPr>
              <a:tblGrid>
                <a:gridCol w="3214710"/>
                <a:gridCol w="3214710"/>
              </a:tblGrid>
              <a:tr h="370840">
                <a:tc>
                  <a:txBody>
                    <a:bodyPr/>
                    <a:lstStyle/>
                    <a:p>
                      <a:pPr algn="ctr"/>
                      <a:r>
                        <a:rPr lang="fr-FR" sz="2400" dirty="0" smtClean="0"/>
                        <a:t>Opérateur</a:t>
                      </a:r>
                      <a:endParaRPr lang="fr-FR" sz="2400" dirty="0"/>
                    </a:p>
                  </a:txBody>
                  <a:tcPr/>
                </a:tc>
                <a:tc>
                  <a:txBody>
                    <a:bodyPr/>
                    <a:lstStyle/>
                    <a:p>
                      <a:pPr algn="ctr"/>
                      <a:r>
                        <a:rPr lang="fr-FR" sz="2400" dirty="0" smtClean="0"/>
                        <a:t>Signification</a:t>
                      </a:r>
                      <a:endParaRPr lang="fr-FR" sz="2400" dirty="0"/>
                    </a:p>
                  </a:txBody>
                  <a:tcPr/>
                </a:tc>
              </a:tr>
              <a:tr h="370840">
                <a:tc>
                  <a:txBody>
                    <a:bodyPr/>
                    <a:lstStyle/>
                    <a:p>
                      <a:pPr algn="ctr"/>
                      <a:r>
                        <a:rPr lang="fr-FR" sz="2400" b="1" dirty="0" smtClean="0"/>
                        <a:t>=</a:t>
                      </a:r>
                      <a:endParaRPr lang="fr-FR" sz="2400" b="1" dirty="0"/>
                    </a:p>
                  </a:txBody>
                  <a:tcPr/>
                </a:tc>
                <a:tc>
                  <a:txBody>
                    <a:bodyPr/>
                    <a:lstStyle/>
                    <a:p>
                      <a:r>
                        <a:rPr lang="fr-FR" sz="2400" dirty="0" smtClean="0"/>
                        <a:t>Égal à</a:t>
                      </a:r>
                      <a:endParaRPr lang="fr-FR" sz="2400" dirty="0"/>
                    </a:p>
                  </a:txBody>
                  <a:tcPr/>
                </a:tc>
              </a:tr>
              <a:tr h="370840">
                <a:tc>
                  <a:txBody>
                    <a:bodyPr/>
                    <a:lstStyle/>
                    <a:p>
                      <a:pPr algn="ctr"/>
                      <a:r>
                        <a:rPr lang="fr-FR" sz="2400" b="1" dirty="0" smtClean="0"/>
                        <a:t>&gt;</a:t>
                      </a:r>
                      <a:endParaRPr lang="fr-FR" sz="2400" b="1" dirty="0"/>
                    </a:p>
                  </a:txBody>
                  <a:tcPr/>
                </a:tc>
                <a:tc>
                  <a:txBody>
                    <a:bodyPr/>
                    <a:lstStyle/>
                    <a:p>
                      <a:r>
                        <a:rPr lang="fr-FR" sz="2400" dirty="0" smtClean="0"/>
                        <a:t>Inférieur à</a:t>
                      </a:r>
                      <a:endParaRPr lang="fr-FR" sz="2400" dirty="0"/>
                    </a:p>
                  </a:txBody>
                  <a:tcPr/>
                </a:tc>
              </a:tr>
              <a:tr h="370840">
                <a:tc>
                  <a:txBody>
                    <a:bodyPr/>
                    <a:lstStyle/>
                    <a:p>
                      <a:pPr algn="ctr"/>
                      <a:r>
                        <a:rPr lang="fr-FR" sz="2400" b="1" dirty="0" smtClean="0"/>
                        <a:t>&gt;=</a:t>
                      </a:r>
                      <a:endParaRPr lang="fr-FR" sz="2400" b="1" dirty="0"/>
                    </a:p>
                  </a:txBody>
                  <a:tcPr/>
                </a:tc>
                <a:tc>
                  <a:txBody>
                    <a:bodyPr/>
                    <a:lstStyle/>
                    <a:p>
                      <a:r>
                        <a:rPr lang="fr-FR" sz="2400" dirty="0" smtClean="0"/>
                        <a:t>Inférieur ou égal à</a:t>
                      </a:r>
                      <a:endParaRPr lang="fr-FR" sz="2400" dirty="0"/>
                    </a:p>
                  </a:txBody>
                  <a:tcPr/>
                </a:tc>
              </a:tr>
              <a:tr h="370840">
                <a:tc>
                  <a:txBody>
                    <a:bodyPr/>
                    <a:lstStyle/>
                    <a:p>
                      <a:pPr algn="ctr"/>
                      <a:r>
                        <a:rPr lang="fr-FR" sz="2400" b="1" dirty="0" smtClean="0"/>
                        <a:t>&lt;</a:t>
                      </a:r>
                      <a:endParaRPr lang="fr-FR" sz="2400" b="1" dirty="0"/>
                    </a:p>
                  </a:txBody>
                  <a:tcPr/>
                </a:tc>
                <a:tc>
                  <a:txBody>
                    <a:bodyPr/>
                    <a:lstStyle/>
                    <a:p>
                      <a:r>
                        <a:rPr lang="fr-FR" sz="2400" dirty="0" smtClean="0"/>
                        <a:t>Supérieur</a:t>
                      </a:r>
                      <a:endParaRPr lang="fr-FR" sz="2400" dirty="0"/>
                    </a:p>
                  </a:txBody>
                  <a:tcPr/>
                </a:tc>
              </a:tr>
              <a:tr h="370840">
                <a:tc>
                  <a:txBody>
                    <a:bodyPr/>
                    <a:lstStyle/>
                    <a:p>
                      <a:pPr algn="ctr"/>
                      <a:r>
                        <a:rPr lang="fr-FR" sz="2400" b="1" dirty="0" smtClean="0"/>
                        <a:t>&lt;=</a:t>
                      </a:r>
                      <a:endParaRPr lang="fr-FR" sz="2400" b="1" dirty="0"/>
                    </a:p>
                  </a:txBody>
                  <a:tcPr/>
                </a:tc>
                <a:tc>
                  <a:txBody>
                    <a:bodyPr/>
                    <a:lstStyle/>
                    <a:p>
                      <a:r>
                        <a:rPr lang="fr-FR" sz="2400" dirty="0" smtClean="0"/>
                        <a:t>Supérieur ou égal à</a:t>
                      </a:r>
                      <a:endParaRPr lang="fr-FR" sz="2400" dirty="0"/>
                    </a:p>
                  </a:txBody>
                  <a:tcPr/>
                </a:tc>
              </a:tr>
              <a:tr h="370840">
                <a:tc>
                  <a:txBody>
                    <a:bodyPr/>
                    <a:lstStyle/>
                    <a:p>
                      <a:pPr algn="ctr"/>
                      <a:r>
                        <a:rPr lang="fr-FR" sz="2400" b="1" dirty="0" smtClean="0"/>
                        <a:t>&lt;&gt;</a:t>
                      </a:r>
                      <a:endParaRPr lang="fr-FR" sz="2400" b="1" dirty="0"/>
                    </a:p>
                  </a:txBody>
                  <a:tcPr/>
                </a:tc>
                <a:tc>
                  <a:txBody>
                    <a:bodyPr/>
                    <a:lstStyle/>
                    <a:p>
                      <a:r>
                        <a:rPr lang="fr-FR" sz="2400" dirty="0" smtClean="0"/>
                        <a:t>Différent de</a:t>
                      </a:r>
                      <a:endParaRPr lang="fr-FR" sz="24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142984"/>
            <a:ext cx="8501122" cy="1357322"/>
          </a:xfrm>
        </p:spPr>
        <p:txBody>
          <a:bodyPr>
            <a:noAutofit/>
          </a:bodyPr>
          <a:lstStyle/>
          <a:p>
            <a:pPr algn="just">
              <a:lnSpc>
                <a:spcPct val="150000"/>
              </a:lnSpc>
            </a:pPr>
            <a:r>
              <a:rPr lang="fr-FR" sz="2400" b="1" dirty="0" smtClean="0"/>
              <a:t>Afficher les employés occupant la même fonction que l’employé numéro 7369 ?</a:t>
            </a:r>
            <a:endParaRPr lang="fr-FR" sz="2000" b="1" dirty="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Exemple </a:t>
            </a:r>
            <a:endParaRPr lang="fr-FR" sz="3600" dirty="0">
              <a:solidFill>
                <a:srgbClr val="FF0000"/>
              </a:solidFill>
            </a:endParaRPr>
          </a:p>
        </p:txBody>
      </p:sp>
      <p:sp>
        <p:nvSpPr>
          <p:cNvPr id="64" name="Rectangle 7"/>
          <p:cNvSpPr>
            <a:spLocks noChangeArrowheads="1"/>
          </p:cNvSpPr>
          <p:nvPr/>
        </p:nvSpPr>
        <p:spPr bwMode="auto">
          <a:xfrm>
            <a:off x="1142976" y="2643182"/>
            <a:ext cx="7207276" cy="2551340"/>
          </a:xfrm>
          <a:prstGeom prst="rect">
            <a:avLst/>
          </a:prstGeom>
          <a:solidFill>
            <a:schemeClr val="accent3">
              <a:lumMod val="40000"/>
              <a:lumOff val="60000"/>
            </a:schemeClr>
          </a:solidFill>
          <a:ln w="9525">
            <a:noFill/>
            <a:miter lim="800000"/>
            <a:headEnd/>
            <a:tailEnd/>
          </a:ln>
          <a:effectLst/>
        </p:spPr>
        <p:txBody>
          <a:bodyPr wrap="square" lIns="92075" tIns="46038" rIns="92075" bIns="46038">
            <a:spAutoFit/>
          </a:bodyPr>
          <a:lstStyle/>
          <a:p>
            <a:pPr algn="l">
              <a:lnSpc>
                <a:spcPct val="150000"/>
              </a:lnSpc>
              <a:spcBef>
                <a:spcPct val="0"/>
              </a:spcBef>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nomemp</a:t>
            </a:r>
            <a:r>
              <a:rPr lang="fr-FR" sz="1800" b="1" dirty="0" smtClean="0">
                <a:solidFill>
                  <a:srgbClr val="000000"/>
                </a:solidFill>
                <a:latin typeface="Courier New" pitchFamily="49" charset="0"/>
              </a:rPr>
              <a:t>, fonction</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3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fonction = </a:t>
            </a:r>
          </a:p>
          <a:p>
            <a:pPr algn="l">
              <a:lnSpc>
                <a:spcPct val="150000"/>
              </a:lnSpc>
              <a:spcBef>
                <a:spcPct val="0"/>
              </a:spcBef>
            </a:pPr>
            <a:r>
              <a:rPr lang="fr-FR" sz="1800" b="1" dirty="0" smtClean="0">
                <a:solidFill>
                  <a:srgbClr val="000000"/>
                </a:solidFill>
                <a:latin typeface="Courier New" pitchFamily="49" charset="0"/>
              </a:rPr>
              <a:t>  4		         (</a:t>
            </a:r>
            <a:r>
              <a:rPr lang="fr-FR" sz="1800" b="1" dirty="0" smtClean="0">
                <a:solidFill>
                  <a:srgbClr val="FF0000"/>
                </a:solidFill>
                <a:latin typeface="Courier New" pitchFamily="49" charset="0"/>
              </a:rPr>
              <a:t>SELECT</a:t>
            </a:r>
            <a:r>
              <a:rPr lang="fr-FR" sz="1800" b="1" dirty="0" smtClean="0">
                <a:solidFill>
                  <a:srgbClr val="000000"/>
                </a:solidFill>
                <a:latin typeface="Courier New" pitchFamily="49" charset="0"/>
              </a:rPr>
              <a:t> fonction</a:t>
            </a:r>
          </a:p>
          <a:p>
            <a:pPr algn="l">
              <a:lnSpc>
                <a:spcPct val="150000"/>
              </a:lnSpc>
              <a:spcBef>
                <a:spcPct val="0"/>
              </a:spcBef>
            </a:pPr>
            <a:r>
              <a:rPr lang="fr-FR" sz="1800" b="1" dirty="0" smtClean="0">
                <a:solidFill>
                  <a:srgbClr val="000000"/>
                </a:solidFill>
                <a:latin typeface="Courier New" pitchFamily="49" charset="0"/>
              </a:rPr>
              <a:t>  </a:t>
            </a:r>
            <a:r>
              <a:rPr lang="fr-FR" sz="1800" b="1" dirty="0">
                <a:solidFill>
                  <a:srgbClr val="000000"/>
                </a:solidFill>
                <a:latin typeface="Courier New" pitchFamily="49" charset="0"/>
              </a:rPr>
              <a:t>5              </a:t>
            </a:r>
            <a:r>
              <a:rPr lang="fr-FR" sz="1800" b="1" dirty="0" smtClean="0">
                <a:solidFill>
                  <a:srgbClr val="000000"/>
                </a:solidFill>
                <a:latin typeface="Courier New" pitchFamily="49" charset="0"/>
              </a:rPr>
              <a:t>       </a:t>
            </a:r>
            <a:r>
              <a:rPr lang="fr-FR" sz="1800" b="1" dirty="0" smtClean="0">
                <a:solidFill>
                  <a:srgbClr val="FF0000"/>
                </a:solidFill>
                <a:latin typeface="Courier New" pitchFamily="49" charset="0"/>
              </a:rPr>
              <a:t>FROM</a:t>
            </a:r>
            <a:r>
              <a:rPr lang="fr-FR" sz="1800" b="1" dirty="0" smtClean="0">
                <a:solidFill>
                  <a:srgbClr val="000000"/>
                </a:solidFill>
                <a:latin typeface="Courier New" pitchFamily="49" charset="0"/>
              </a:rPr>
              <a:t>   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6              </a:t>
            </a:r>
            <a:r>
              <a:rPr lang="fr-FR" sz="1800" b="1" dirty="0" smtClean="0">
                <a:solidFill>
                  <a:srgbClr val="000000"/>
                </a:solidFill>
                <a:latin typeface="Courier New" pitchFamily="49" charset="0"/>
              </a:rPr>
              <a:t>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numemp</a:t>
            </a:r>
            <a:r>
              <a:rPr lang="fr-FR" sz="1800" b="1" dirty="0" smtClean="0">
                <a:solidFill>
                  <a:srgbClr val="000000"/>
                </a:solidFill>
                <a:latin typeface="Courier New" pitchFamily="49" charset="0"/>
              </a:rPr>
              <a:t> = 7369);</a:t>
            </a:r>
            <a:endParaRPr lang="fr-FR" sz="18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barn(inHorizontal)">
                                      <p:cBhvr>
                                        <p:cTn id="17"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6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274638"/>
            <a:ext cx="8229600" cy="796908"/>
          </a:xfrm>
        </p:spPr>
        <p:txBody>
          <a:bodyPr/>
          <a:lstStyle/>
          <a:p>
            <a:r>
              <a:rPr lang="fr-FR" dirty="0" smtClean="0"/>
              <a:t>Exemple</a:t>
            </a:r>
            <a:endParaRPr lang="fr-FR" dirty="0"/>
          </a:p>
        </p:txBody>
      </p:sp>
      <p:grpSp>
        <p:nvGrpSpPr>
          <p:cNvPr id="4" name="Group 3"/>
          <p:cNvGrpSpPr>
            <a:grpSpLocks/>
          </p:cNvGrpSpPr>
          <p:nvPr/>
        </p:nvGrpSpPr>
        <p:grpSpPr bwMode="auto">
          <a:xfrm>
            <a:off x="714348" y="1071546"/>
            <a:ext cx="6969125" cy="1119911"/>
            <a:chOff x="230" y="624"/>
            <a:chExt cx="4390" cy="862"/>
          </a:xfrm>
        </p:grpSpPr>
        <p:sp>
          <p:nvSpPr>
            <p:cNvPr id="5" name="Text Box 4"/>
            <p:cNvSpPr txBox="1">
              <a:spLocks noChangeArrowheads="1"/>
            </p:cNvSpPr>
            <p:nvPr/>
          </p:nvSpPr>
          <p:spPr bwMode="auto">
            <a:xfrm>
              <a:off x="950" y="624"/>
              <a:ext cx="3320" cy="355"/>
            </a:xfrm>
            <a:prstGeom prst="rect">
              <a:avLst/>
            </a:prstGeom>
            <a:noFill/>
            <a:ln w="12700" cap="sq">
              <a:noFill/>
              <a:miter lim="800000"/>
              <a:headEnd type="none" w="sm" len="sm"/>
              <a:tailEnd type="none" w="sm" len="sm"/>
            </a:ln>
          </p:spPr>
          <p:txBody>
            <a:bodyPr wrap="none">
              <a:spAutoFit/>
            </a:bodyPr>
            <a:lstStyle/>
            <a:p>
              <a:pPr eaLnBrk="0" hangingPunct="0"/>
              <a:r>
                <a:rPr kumimoji="1" lang="fr-CH" sz="2400" b="1" dirty="0"/>
                <a:t>Etudiant </a:t>
              </a:r>
              <a:r>
                <a:rPr kumimoji="1" lang="fr-CH" sz="2400" b="1" dirty="0" smtClean="0"/>
                <a:t>(CNE, </a:t>
              </a:r>
              <a:r>
                <a:rPr kumimoji="1" lang="fr-CH" sz="2400" b="1" dirty="0"/>
                <a:t>nom, prénom, âge)</a:t>
              </a:r>
              <a:endParaRPr kumimoji="1" lang="fr-FR" sz="2400" b="1" dirty="0"/>
            </a:p>
          </p:txBody>
        </p:sp>
        <p:sp>
          <p:nvSpPr>
            <p:cNvPr id="6" name="Text Box 5"/>
            <p:cNvSpPr txBox="1">
              <a:spLocks noChangeArrowheads="1"/>
            </p:cNvSpPr>
            <p:nvPr/>
          </p:nvSpPr>
          <p:spPr bwMode="auto">
            <a:xfrm>
              <a:off x="230" y="1131"/>
              <a:ext cx="4390" cy="355"/>
            </a:xfrm>
            <a:prstGeom prst="rect">
              <a:avLst/>
            </a:prstGeom>
            <a:noFill/>
            <a:ln w="12700" cap="sq">
              <a:noFill/>
              <a:miter lim="800000"/>
              <a:headEnd type="none" w="sm" len="sm"/>
              <a:tailEnd type="none" w="sm" len="sm"/>
            </a:ln>
          </p:spPr>
          <p:txBody>
            <a:bodyPr wrap="none">
              <a:spAutoFit/>
            </a:bodyPr>
            <a:lstStyle/>
            <a:p>
              <a:pPr eaLnBrk="0" hangingPunct="0"/>
              <a:r>
                <a:rPr kumimoji="1" lang="fr-CH" sz="2400" dirty="0"/>
                <a:t>nom de la </a:t>
              </a:r>
              <a:r>
                <a:rPr kumimoji="1" lang="fr-CH" sz="2400" dirty="0" smtClean="0"/>
                <a:t>table                  noms </a:t>
              </a:r>
              <a:r>
                <a:rPr kumimoji="1" lang="fr-CH" sz="2400" dirty="0"/>
                <a:t>des </a:t>
              </a:r>
              <a:r>
                <a:rPr kumimoji="1" lang="fr-CH" sz="2400" dirty="0" smtClean="0"/>
                <a:t>champs</a:t>
              </a:r>
              <a:endParaRPr kumimoji="1" lang="fr-FR" sz="2400" dirty="0"/>
            </a:p>
          </p:txBody>
        </p:sp>
        <p:sp>
          <p:nvSpPr>
            <p:cNvPr id="7" name="Line 6"/>
            <p:cNvSpPr>
              <a:spLocks noChangeShapeType="1"/>
            </p:cNvSpPr>
            <p:nvPr/>
          </p:nvSpPr>
          <p:spPr bwMode="auto">
            <a:xfrm flipV="1">
              <a:off x="958" y="939"/>
              <a:ext cx="481" cy="193"/>
            </a:xfrm>
            <a:prstGeom prst="line">
              <a:avLst/>
            </a:prstGeom>
            <a:noFill/>
            <a:ln w="38100" cap="sq">
              <a:solidFill>
                <a:srgbClr val="FFFF00"/>
              </a:solidFill>
              <a:round/>
              <a:headEnd type="none" w="sm" len="sm"/>
              <a:tailEnd type="triangle" w="med" len="med"/>
            </a:ln>
          </p:spPr>
          <p:txBody>
            <a:bodyPr wrap="none"/>
            <a:lstStyle/>
            <a:p>
              <a:endParaRPr lang="fr-FR" dirty="0">
                <a:solidFill>
                  <a:srgbClr val="FF0000"/>
                </a:solidFill>
              </a:endParaRPr>
            </a:p>
          </p:txBody>
        </p:sp>
        <p:sp>
          <p:nvSpPr>
            <p:cNvPr id="8" name="Line 7"/>
            <p:cNvSpPr>
              <a:spLocks noChangeShapeType="1"/>
            </p:cNvSpPr>
            <p:nvPr/>
          </p:nvSpPr>
          <p:spPr bwMode="auto">
            <a:xfrm flipH="1" flipV="1">
              <a:off x="2348" y="912"/>
              <a:ext cx="672" cy="268"/>
            </a:xfrm>
            <a:prstGeom prst="line">
              <a:avLst/>
            </a:prstGeom>
            <a:noFill/>
            <a:ln w="38100" cap="sq">
              <a:solidFill>
                <a:srgbClr val="FFFF00"/>
              </a:solidFill>
              <a:round/>
              <a:headEnd type="none" w="sm" len="sm"/>
              <a:tailEnd type="triangle" w="med" len="med"/>
            </a:ln>
          </p:spPr>
          <p:txBody>
            <a:bodyPr wrap="none"/>
            <a:lstStyle/>
            <a:p>
              <a:endParaRPr lang="fr-FR"/>
            </a:p>
          </p:txBody>
        </p:sp>
        <p:sp>
          <p:nvSpPr>
            <p:cNvPr id="9" name="Line 8"/>
            <p:cNvSpPr>
              <a:spLocks noChangeShapeType="1"/>
            </p:cNvSpPr>
            <p:nvPr/>
          </p:nvSpPr>
          <p:spPr bwMode="auto">
            <a:xfrm flipH="1" flipV="1">
              <a:off x="3013" y="939"/>
              <a:ext cx="191" cy="241"/>
            </a:xfrm>
            <a:prstGeom prst="line">
              <a:avLst/>
            </a:prstGeom>
            <a:noFill/>
            <a:ln w="38100" cap="sq">
              <a:solidFill>
                <a:srgbClr val="FFFF00"/>
              </a:solidFill>
              <a:round/>
              <a:headEnd type="none" w="sm" len="sm"/>
              <a:tailEnd type="triangle" w="med" len="med"/>
            </a:ln>
          </p:spPr>
          <p:txBody>
            <a:bodyPr wrap="none"/>
            <a:lstStyle/>
            <a:p>
              <a:endParaRPr lang="fr-FR"/>
            </a:p>
          </p:txBody>
        </p:sp>
        <p:sp>
          <p:nvSpPr>
            <p:cNvPr id="10" name="Line 9"/>
            <p:cNvSpPr>
              <a:spLocks noChangeShapeType="1"/>
            </p:cNvSpPr>
            <p:nvPr/>
          </p:nvSpPr>
          <p:spPr bwMode="auto">
            <a:xfrm flipH="1" flipV="1">
              <a:off x="3500" y="864"/>
              <a:ext cx="4" cy="316"/>
            </a:xfrm>
            <a:prstGeom prst="line">
              <a:avLst/>
            </a:prstGeom>
            <a:noFill/>
            <a:ln w="38100" cap="sq">
              <a:solidFill>
                <a:srgbClr val="FFFF00"/>
              </a:solidFill>
              <a:round/>
              <a:headEnd type="none" w="sm" len="sm"/>
              <a:tailEnd type="triangle" w="med" len="med"/>
            </a:ln>
          </p:spPr>
          <p:txBody>
            <a:bodyPr wrap="none"/>
            <a:lstStyle/>
            <a:p>
              <a:endParaRPr lang="fr-FR"/>
            </a:p>
          </p:txBody>
        </p:sp>
        <p:sp>
          <p:nvSpPr>
            <p:cNvPr id="11" name="Line 10"/>
            <p:cNvSpPr>
              <a:spLocks noChangeShapeType="1"/>
            </p:cNvSpPr>
            <p:nvPr/>
          </p:nvSpPr>
          <p:spPr bwMode="auto">
            <a:xfrm flipV="1">
              <a:off x="3633" y="939"/>
              <a:ext cx="481" cy="241"/>
            </a:xfrm>
            <a:prstGeom prst="line">
              <a:avLst/>
            </a:prstGeom>
            <a:noFill/>
            <a:ln w="38100" cap="sq">
              <a:solidFill>
                <a:srgbClr val="FFFF00"/>
              </a:solidFill>
              <a:round/>
              <a:headEnd type="none" w="sm" len="sm"/>
              <a:tailEnd type="triangle" w="med" len="med"/>
            </a:ln>
          </p:spPr>
          <p:txBody>
            <a:bodyPr wrap="none"/>
            <a:lstStyle/>
            <a:p>
              <a:endParaRPr lang="fr-FR"/>
            </a:p>
          </p:txBody>
        </p:sp>
      </p:grpSp>
      <p:grpSp>
        <p:nvGrpSpPr>
          <p:cNvPr id="12" name="Group 11"/>
          <p:cNvGrpSpPr>
            <a:grpSpLocks/>
          </p:cNvGrpSpPr>
          <p:nvPr/>
        </p:nvGrpSpPr>
        <p:grpSpPr bwMode="auto">
          <a:xfrm>
            <a:off x="928662" y="2285992"/>
            <a:ext cx="7643866" cy="1066800"/>
            <a:chOff x="417" y="1536"/>
            <a:chExt cx="4224" cy="864"/>
          </a:xfrm>
        </p:grpSpPr>
        <p:sp>
          <p:nvSpPr>
            <p:cNvPr id="13" name="Rectangle 12"/>
            <p:cNvSpPr>
              <a:spLocks noChangeArrowheads="1"/>
            </p:cNvSpPr>
            <p:nvPr/>
          </p:nvSpPr>
          <p:spPr bwMode="auto">
            <a:xfrm>
              <a:off x="1425" y="1967"/>
              <a:ext cx="3216" cy="433"/>
            </a:xfrm>
            <a:prstGeom prst="rect">
              <a:avLst/>
            </a:prstGeom>
            <a:noFill/>
            <a:ln w="38100" cap="sq">
              <a:solidFill>
                <a:srgbClr val="66FF33"/>
              </a:solidFill>
              <a:miter lim="800000"/>
              <a:headEnd type="none" w="sm" len="sm"/>
              <a:tailEnd type="none" w="sm" len="sm"/>
            </a:ln>
          </p:spPr>
          <p:txBody>
            <a:bodyPr wrap="none" anchor="ctr"/>
            <a:lstStyle/>
            <a:p>
              <a:pPr eaLnBrk="0" hangingPunct="0"/>
              <a:r>
                <a:rPr kumimoji="1" lang="fr-CH" sz="2400" b="1" dirty="0" smtClean="0"/>
                <a:t>CNE         </a:t>
              </a:r>
              <a:r>
                <a:rPr kumimoji="1" lang="fr-CH" sz="2400" b="1" dirty="0"/>
                <a:t>nom       </a:t>
              </a:r>
              <a:r>
                <a:rPr kumimoji="1" lang="fr-CH" sz="2400" b="1" dirty="0" smtClean="0"/>
                <a:t> prénom      </a:t>
              </a:r>
              <a:r>
                <a:rPr kumimoji="1" lang="fr-CH" sz="2400" b="1" dirty="0"/>
                <a:t>âge</a:t>
              </a:r>
              <a:endParaRPr kumimoji="1" lang="fr-FR" sz="2400" b="1" dirty="0"/>
            </a:p>
          </p:txBody>
        </p:sp>
        <p:sp>
          <p:nvSpPr>
            <p:cNvPr id="14" name="Rectangle 13"/>
            <p:cNvSpPr>
              <a:spLocks noChangeArrowheads="1"/>
            </p:cNvSpPr>
            <p:nvPr/>
          </p:nvSpPr>
          <p:spPr bwMode="auto">
            <a:xfrm>
              <a:off x="1425" y="1536"/>
              <a:ext cx="1200" cy="432"/>
            </a:xfrm>
            <a:prstGeom prst="rect">
              <a:avLst/>
            </a:prstGeom>
            <a:noFill/>
            <a:ln w="38100" cap="sq">
              <a:solidFill>
                <a:srgbClr val="66FF33"/>
              </a:solidFill>
              <a:miter lim="800000"/>
              <a:headEnd type="none" w="sm" len="sm"/>
              <a:tailEnd type="none" w="sm" len="sm"/>
            </a:ln>
          </p:spPr>
          <p:txBody>
            <a:bodyPr wrap="none" anchor="ctr"/>
            <a:lstStyle/>
            <a:p>
              <a:pPr algn="ctr" eaLnBrk="0" hangingPunct="0"/>
              <a:r>
                <a:rPr kumimoji="1" lang="fr-CH" sz="2400" b="1"/>
                <a:t>Etudiant</a:t>
              </a:r>
              <a:endParaRPr kumimoji="1" lang="fr-FR" sz="2400" b="1"/>
            </a:p>
          </p:txBody>
        </p:sp>
        <p:sp>
          <p:nvSpPr>
            <p:cNvPr id="15" name="Text Box 14"/>
            <p:cNvSpPr txBox="1">
              <a:spLocks noChangeArrowheads="1"/>
            </p:cNvSpPr>
            <p:nvPr/>
          </p:nvSpPr>
          <p:spPr bwMode="auto">
            <a:xfrm>
              <a:off x="417" y="1776"/>
              <a:ext cx="734" cy="374"/>
            </a:xfrm>
            <a:prstGeom prst="rect">
              <a:avLst/>
            </a:prstGeom>
            <a:noFill/>
            <a:ln w="38100" cap="sq">
              <a:noFill/>
              <a:miter lim="800000"/>
              <a:headEnd type="none" w="sm" len="sm"/>
              <a:tailEnd type="none" w="sm" len="sm"/>
            </a:ln>
          </p:spPr>
          <p:txBody>
            <a:bodyPr wrap="none">
              <a:spAutoFit/>
            </a:bodyPr>
            <a:lstStyle/>
            <a:p>
              <a:pPr eaLnBrk="0" hangingPunct="0"/>
              <a:r>
                <a:rPr kumimoji="1" lang="fr-CH" sz="2400" b="1" dirty="0" smtClean="0">
                  <a:solidFill>
                    <a:srgbClr val="008663"/>
                  </a:solidFill>
                </a:rPr>
                <a:t>Schéma</a:t>
              </a:r>
              <a:endParaRPr kumimoji="1" lang="fr-FR" sz="2400" b="1" dirty="0">
                <a:solidFill>
                  <a:srgbClr val="008663"/>
                </a:solidFill>
              </a:endParaRPr>
            </a:p>
          </p:txBody>
        </p:sp>
      </p:grpSp>
      <p:grpSp>
        <p:nvGrpSpPr>
          <p:cNvPr id="16" name="Group 15"/>
          <p:cNvGrpSpPr>
            <a:grpSpLocks/>
          </p:cNvGrpSpPr>
          <p:nvPr/>
        </p:nvGrpSpPr>
        <p:grpSpPr bwMode="auto">
          <a:xfrm>
            <a:off x="500034" y="3643314"/>
            <a:ext cx="8358246" cy="2133600"/>
            <a:chOff x="240" y="2736"/>
            <a:chExt cx="4570" cy="1344"/>
          </a:xfrm>
        </p:grpSpPr>
        <p:sp>
          <p:nvSpPr>
            <p:cNvPr id="17" name="Line 16"/>
            <p:cNvSpPr>
              <a:spLocks noChangeShapeType="1"/>
            </p:cNvSpPr>
            <p:nvPr/>
          </p:nvSpPr>
          <p:spPr bwMode="auto">
            <a:xfrm flipH="1">
              <a:off x="2256" y="2784"/>
              <a:ext cx="0" cy="1296"/>
            </a:xfrm>
            <a:prstGeom prst="line">
              <a:avLst/>
            </a:prstGeom>
            <a:noFill/>
            <a:ln w="38100" cap="sq">
              <a:solidFill>
                <a:srgbClr val="FFFF00"/>
              </a:solidFill>
              <a:round/>
              <a:headEnd type="none" w="sm" len="sm"/>
              <a:tailEnd type="none" w="sm" len="sm"/>
            </a:ln>
          </p:spPr>
          <p:txBody>
            <a:bodyPr wrap="none"/>
            <a:lstStyle/>
            <a:p>
              <a:endParaRPr lang="fr-FR"/>
            </a:p>
          </p:txBody>
        </p:sp>
        <p:sp>
          <p:nvSpPr>
            <p:cNvPr id="18" name="Line 17"/>
            <p:cNvSpPr>
              <a:spLocks noChangeShapeType="1"/>
            </p:cNvSpPr>
            <p:nvPr/>
          </p:nvSpPr>
          <p:spPr bwMode="auto">
            <a:xfrm flipH="1">
              <a:off x="3120" y="2736"/>
              <a:ext cx="0" cy="1344"/>
            </a:xfrm>
            <a:prstGeom prst="line">
              <a:avLst/>
            </a:prstGeom>
            <a:noFill/>
            <a:ln w="38100" cap="sq">
              <a:solidFill>
                <a:srgbClr val="FFFF00"/>
              </a:solidFill>
              <a:round/>
              <a:headEnd type="none" w="sm" len="sm"/>
              <a:tailEnd type="none" w="sm" len="sm"/>
            </a:ln>
          </p:spPr>
          <p:txBody>
            <a:bodyPr wrap="none"/>
            <a:lstStyle/>
            <a:p>
              <a:endParaRPr lang="fr-FR"/>
            </a:p>
          </p:txBody>
        </p:sp>
        <p:sp>
          <p:nvSpPr>
            <p:cNvPr id="19" name="Line 18"/>
            <p:cNvSpPr>
              <a:spLocks noChangeShapeType="1"/>
            </p:cNvSpPr>
            <p:nvPr/>
          </p:nvSpPr>
          <p:spPr bwMode="auto">
            <a:xfrm flipH="1">
              <a:off x="4032" y="2784"/>
              <a:ext cx="0" cy="1296"/>
            </a:xfrm>
            <a:prstGeom prst="line">
              <a:avLst/>
            </a:prstGeom>
            <a:noFill/>
            <a:ln w="38100" cap="sq">
              <a:solidFill>
                <a:srgbClr val="FFFF00"/>
              </a:solidFill>
              <a:round/>
              <a:headEnd type="none" w="sm" len="sm"/>
              <a:tailEnd type="none" w="sm" len="sm"/>
            </a:ln>
          </p:spPr>
          <p:txBody>
            <a:bodyPr wrap="none"/>
            <a:lstStyle/>
            <a:p>
              <a:endParaRPr lang="fr-FR"/>
            </a:p>
          </p:txBody>
        </p:sp>
        <p:grpSp>
          <p:nvGrpSpPr>
            <p:cNvPr id="20" name="Group 19"/>
            <p:cNvGrpSpPr>
              <a:grpSpLocks/>
            </p:cNvGrpSpPr>
            <p:nvPr/>
          </p:nvGrpSpPr>
          <p:grpSpPr bwMode="auto">
            <a:xfrm>
              <a:off x="240" y="2770"/>
              <a:ext cx="4570" cy="1309"/>
              <a:chOff x="215" y="2495"/>
              <a:chExt cx="4570" cy="1729"/>
            </a:xfrm>
          </p:grpSpPr>
          <p:sp>
            <p:nvSpPr>
              <p:cNvPr id="21" name="Rectangle 20"/>
              <p:cNvSpPr>
                <a:spLocks noChangeArrowheads="1"/>
              </p:cNvSpPr>
              <p:nvPr/>
            </p:nvSpPr>
            <p:spPr bwMode="auto">
              <a:xfrm>
                <a:off x="1425" y="2495"/>
                <a:ext cx="3216" cy="433"/>
              </a:xfrm>
              <a:prstGeom prst="rect">
                <a:avLst/>
              </a:prstGeom>
              <a:noFill/>
              <a:ln w="38100" cap="sq">
                <a:solidFill>
                  <a:srgbClr val="FFFF00"/>
                </a:solidFill>
                <a:miter lim="800000"/>
                <a:headEnd type="none" w="sm" len="sm"/>
                <a:tailEnd type="none" w="sm" len="sm"/>
              </a:ln>
            </p:spPr>
            <p:txBody>
              <a:bodyPr wrap="none" anchor="ctr"/>
              <a:lstStyle/>
              <a:p>
                <a:pPr eaLnBrk="0" hangingPunct="0"/>
                <a:r>
                  <a:rPr kumimoji="1" lang="fr-CH" sz="2400"/>
                  <a:t>  136        Drissi       Jamil         19</a:t>
                </a:r>
                <a:endParaRPr kumimoji="1" lang="fr-FR" sz="2400"/>
              </a:p>
            </p:txBody>
          </p:sp>
          <p:sp>
            <p:nvSpPr>
              <p:cNvPr id="22" name="Rectangle 21"/>
              <p:cNvSpPr>
                <a:spLocks noChangeArrowheads="1"/>
              </p:cNvSpPr>
              <p:nvPr/>
            </p:nvSpPr>
            <p:spPr bwMode="auto">
              <a:xfrm>
                <a:off x="1425" y="2927"/>
                <a:ext cx="3216" cy="433"/>
              </a:xfrm>
              <a:prstGeom prst="rect">
                <a:avLst/>
              </a:prstGeom>
              <a:noFill/>
              <a:ln w="38100" cap="sq">
                <a:solidFill>
                  <a:srgbClr val="FFFF00"/>
                </a:solidFill>
                <a:miter lim="800000"/>
                <a:headEnd type="none" w="sm" len="sm"/>
                <a:tailEnd type="none" w="sm" len="sm"/>
              </a:ln>
            </p:spPr>
            <p:txBody>
              <a:bodyPr wrap="none" anchor="ctr"/>
              <a:lstStyle/>
              <a:p>
                <a:pPr eaLnBrk="0" hangingPunct="0"/>
                <a:r>
                  <a:rPr kumimoji="1" lang="fr-CH" sz="2400"/>
                  <a:t>  253        Anbary    Amina        20</a:t>
                </a:r>
                <a:endParaRPr kumimoji="1" lang="fr-FR" sz="2400"/>
              </a:p>
            </p:txBody>
          </p:sp>
          <p:sp>
            <p:nvSpPr>
              <p:cNvPr id="23" name="Rectangle 22"/>
              <p:cNvSpPr>
                <a:spLocks noChangeArrowheads="1"/>
              </p:cNvSpPr>
              <p:nvPr/>
            </p:nvSpPr>
            <p:spPr bwMode="auto">
              <a:xfrm>
                <a:off x="1425" y="3360"/>
                <a:ext cx="3216" cy="433"/>
              </a:xfrm>
              <a:prstGeom prst="rect">
                <a:avLst/>
              </a:prstGeom>
              <a:noFill/>
              <a:ln w="38100" cap="sq">
                <a:solidFill>
                  <a:srgbClr val="FFFF00"/>
                </a:solidFill>
                <a:miter lim="800000"/>
                <a:headEnd type="none" w="sm" len="sm"/>
                <a:tailEnd type="none" w="sm" len="sm"/>
              </a:ln>
            </p:spPr>
            <p:txBody>
              <a:bodyPr wrap="none" anchor="ctr"/>
              <a:lstStyle/>
              <a:p>
                <a:pPr eaLnBrk="0" hangingPunct="0"/>
                <a:r>
                  <a:rPr kumimoji="1" lang="fr-CH" sz="2400"/>
                  <a:t>  101        Alioua     Amal          21</a:t>
                </a:r>
                <a:endParaRPr kumimoji="1" lang="fr-FR" sz="2400"/>
              </a:p>
            </p:txBody>
          </p:sp>
          <p:sp>
            <p:nvSpPr>
              <p:cNvPr id="24" name="Rectangle 23"/>
              <p:cNvSpPr>
                <a:spLocks noChangeArrowheads="1"/>
              </p:cNvSpPr>
              <p:nvPr/>
            </p:nvSpPr>
            <p:spPr bwMode="auto">
              <a:xfrm>
                <a:off x="1425" y="3791"/>
                <a:ext cx="3216" cy="433"/>
              </a:xfrm>
              <a:prstGeom prst="rect">
                <a:avLst/>
              </a:prstGeom>
              <a:noFill/>
              <a:ln w="38100" cap="sq">
                <a:solidFill>
                  <a:srgbClr val="FFFF00"/>
                </a:solidFill>
                <a:miter lim="800000"/>
                <a:headEnd type="none" w="sm" len="sm"/>
                <a:tailEnd type="none" w="sm" len="sm"/>
              </a:ln>
            </p:spPr>
            <p:txBody>
              <a:bodyPr wrap="none" anchor="ctr"/>
              <a:lstStyle/>
              <a:p>
                <a:pPr eaLnBrk="0" hangingPunct="0"/>
                <a:r>
                  <a:rPr kumimoji="1" lang="fr-CH" sz="2400"/>
                  <a:t>  147        Drissi       Malak        21</a:t>
                </a:r>
                <a:endParaRPr kumimoji="1" lang="fr-FR" sz="2400"/>
              </a:p>
            </p:txBody>
          </p:sp>
          <p:sp>
            <p:nvSpPr>
              <p:cNvPr id="26" name="Rectangle 25"/>
              <p:cNvSpPr>
                <a:spLocks noChangeArrowheads="1"/>
              </p:cNvSpPr>
              <p:nvPr/>
            </p:nvSpPr>
            <p:spPr bwMode="auto">
              <a:xfrm>
                <a:off x="1329" y="2976"/>
                <a:ext cx="3456" cy="336"/>
              </a:xfrm>
              <a:prstGeom prst="rect">
                <a:avLst/>
              </a:prstGeom>
              <a:noFill/>
              <a:ln w="38100" cap="sq">
                <a:solidFill>
                  <a:srgbClr val="99CCFF"/>
                </a:solidFill>
                <a:miter lim="800000"/>
                <a:headEnd type="none" w="sm" len="sm"/>
                <a:tailEnd type="none" w="sm" len="sm"/>
              </a:ln>
            </p:spPr>
            <p:txBody>
              <a:bodyPr wrap="none" anchor="ctr"/>
              <a:lstStyle/>
              <a:p>
                <a:pPr algn="ctr" eaLnBrk="0" hangingPunct="0"/>
                <a:endParaRPr kumimoji="1" lang="fr-FR" sz="2400"/>
              </a:p>
            </p:txBody>
          </p:sp>
          <p:sp>
            <p:nvSpPr>
              <p:cNvPr id="27" name="Text Box 26"/>
              <p:cNvSpPr txBox="1">
                <a:spLocks noChangeArrowheads="1"/>
              </p:cNvSpPr>
              <p:nvPr/>
            </p:nvSpPr>
            <p:spPr bwMode="auto">
              <a:xfrm>
                <a:off x="215" y="2997"/>
                <a:ext cx="1134" cy="333"/>
              </a:xfrm>
              <a:prstGeom prst="rect">
                <a:avLst/>
              </a:prstGeom>
              <a:noFill/>
              <a:ln w="38100" cap="sq">
                <a:noFill/>
                <a:miter lim="800000"/>
                <a:headEnd type="none" w="sm" len="sm"/>
                <a:tailEnd type="none" w="sm" len="sm"/>
              </a:ln>
            </p:spPr>
            <p:txBody>
              <a:bodyPr wrap="none">
                <a:spAutoFit/>
              </a:bodyPr>
              <a:lstStyle/>
              <a:p>
                <a:pPr eaLnBrk="0" hangingPunct="0"/>
                <a:r>
                  <a:rPr kumimoji="1" lang="fr-CH" sz="2000" b="1" dirty="0" smtClean="0">
                    <a:solidFill>
                      <a:srgbClr val="660033"/>
                    </a:solidFill>
                  </a:rPr>
                  <a:t>Enregistrement</a:t>
                </a:r>
                <a:endParaRPr kumimoji="1" lang="fr-FR" sz="2000" b="1" dirty="0">
                  <a:solidFill>
                    <a:srgbClr val="660033"/>
                  </a:solidFill>
                </a:endParaRPr>
              </a:p>
            </p:txBody>
          </p:sp>
        </p:grpSp>
      </p:gr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42"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barn(outHorizontal)">
                                      <p:cBhvr>
                                        <p:cTn id="11" dur="500"/>
                                        <p:tgtEl>
                                          <p:spTgt spid="12"/>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nodeType="click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p:cTn id="16" dur="500" fill="hold"/>
                                        <p:tgtEl>
                                          <p:spTgt spid="16"/>
                                        </p:tgtEl>
                                        <p:attrNameLst>
                                          <p:attrName>ppt_w</p:attrName>
                                        </p:attrNameLst>
                                      </p:cBhvr>
                                      <p:tavLst>
                                        <p:tav tm="0">
                                          <p:val>
                                            <p:fltVal val="0"/>
                                          </p:val>
                                        </p:tav>
                                        <p:tav tm="100000">
                                          <p:val>
                                            <p:strVal val="#ppt_w"/>
                                          </p:val>
                                        </p:tav>
                                      </p:tavLst>
                                    </p:anim>
                                    <p:anim calcmode="lin" valueType="num">
                                      <p:cBhvr>
                                        <p:cTn id="17" dur="500" fill="hold"/>
                                        <p:tgtEl>
                                          <p:spTgt spid="1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Exemple avec la clause </a:t>
            </a:r>
            <a:r>
              <a:rPr lang="fr-FR" sz="3600" dirty="0" smtClean="0">
                <a:solidFill>
                  <a:srgbClr val="FF0000"/>
                </a:solidFill>
              </a:rPr>
              <a:t>HAVING</a:t>
            </a:r>
            <a:endParaRPr lang="fr-FR" sz="3600" dirty="0">
              <a:solidFill>
                <a:srgbClr val="FF0000"/>
              </a:solidFill>
            </a:endParaRPr>
          </a:p>
        </p:txBody>
      </p:sp>
      <p:sp>
        <p:nvSpPr>
          <p:cNvPr id="6" name="Rectangle 4"/>
          <p:cNvSpPr txBox="1">
            <a:spLocks noChangeArrowheads="1"/>
          </p:cNvSpPr>
          <p:nvPr/>
        </p:nvSpPr>
        <p:spPr>
          <a:xfrm>
            <a:off x="500034" y="1142984"/>
            <a:ext cx="8215369" cy="1755772"/>
          </a:xfrm>
          <a:prstGeom prst="rect">
            <a:avLst/>
          </a:prstGeom>
          <a:noFill/>
          <a:ln/>
        </p:spPr>
        <p:txBody>
          <a:bodyPr vert="horz">
            <a:normAutofit fontScale="92500"/>
          </a:bodyPr>
          <a:lstStyle/>
          <a:p>
            <a:pPr marL="271463"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1" i="0" u="none" strike="noStrike" kern="1200" cap="none" spc="0" normalizeH="0" baseline="0" noProof="0" dirty="0" smtClean="0">
                <a:ln>
                  <a:noFill/>
                </a:ln>
                <a:solidFill>
                  <a:schemeClr val="tx1"/>
                </a:solidFill>
                <a:effectLst/>
                <a:uLnTx/>
                <a:uFillTx/>
                <a:latin typeface="+mn-lt"/>
                <a:ea typeface="+mn-ea"/>
                <a:cs typeface="+mn-cs"/>
              </a:rPr>
              <a:t>Le serveur Oracle exécute les sous-requêtes en premier.</a:t>
            </a:r>
          </a:p>
          <a:p>
            <a:pPr marL="271463" marR="0" lvl="1" indent="-228600" algn="just" defTabSz="914400" rtl="0" eaLnBrk="1" fontAlgn="auto" latinLnBrk="0" hangingPunct="1">
              <a:lnSpc>
                <a:spcPct val="150000"/>
              </a:lnSpc>
              <a:spcBef>
                <a:spcPts val="324"/>
              </a:spcBef>
              <a:spcAft>
                <a:spcPts val="0"/>
              </a:spcAft>
              <a:buClr>
                <a:schemeClr val="accent1"/>
              </a:buClr>
              <a:buSzTx/>
              <a:buFont typeface="Verdana"/>
              <a:buChar char="◦"/>
              <a:tabLst/>
              <a:defRPr/>
            </a:pPr>
            <a:r>
              <a:rPr kumimoji="0" lang="fr-FR" sz="2300" b="1" i="0" u="none" strike="noStrike" kern="1200" cap="none" spc="0" normalizeH="0" baseline="0" noProof="0" dirty="0" smtClean="0">
                <a:ln>
                  <a:noFill/>
                </a:ln>
                <a:solidFill>
                  <a:schemeClr val="tx1"/>
                </a:solidFill>
                <a:effectLst/>
                <a:uLnTx/>
                <a:uFillTx/>
                <a:latin typeface="+mn-lt"/>
                <a:ea typeface="+mn-ea"/>
                <a:cs typeface="+mn-cs"/>
              </a:rPr>
              <a:t>Le serveur Oracle ramène les résultats dans la clause </a:t>
            </a:r>
            <a:r>
              <a:rPr kumimoji="0" lang="fr-FR" sz="2300" b="1" i="0" u="none" strike="noStrike" kern="1200" cap="none" spc="0" normalizeH="0" baseline="0" noProof="0" dirty="0" smtClean="0">
                <a:ln>
                  <a:noFill/>
                </a:ln>
                <a:solidFill>
                  <a:srgbClr val="FF0000"/>
                </a:solidFill>
                <a:effectLst/>
                <a:uLnTx/>
                <a:uFillTx/>
                <a:latin typeface="+mn-lt"/>
                <a:ea typeface="+mn-ea"/>
                <a:cs typeface="+mn-cs"/>
              </a:rPr>
              <a:t>HAVING</a:t>
            </a:r>
            <a:r>
              <a:rPr kumimoji="0" lang="fr-FR" sz="2300" b="1" i="0" u="none" strike="noStrike" kern="1200" cap="none" spc="0" normalizeH="0" baseline="0" noProof="0" dirty="0" smtClean="0">
                <a:ln>
                  <a:noFill/>
                </a:ln>
                <a:solidFill>
                  <a:schemeClr val="tx1"/>
                </a:solidFill>
                <a:effectLst/>
                <a:uLnTx/>
                <a:uFillTx/>
                <a:latin typeface="+mn-lt"/>
                <a:ea typeface="+mn-ea"/>
                <a:cs typeface="+mn-cs"/>
              </a:rPr>
              <a:t> de la requête principale.</a:t>
            </a:r>
            <a:endParaRPr kumimoji="0" lang="fr-FR" sz="2300" b="1"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10"/>
          <p:cNvSpPr>
            <a:spLocks noChangeArrowheads="1"/>
          </p:cNvSpPr>
          <p:nvPr/>
        </p:nvSpPr>
        <p:spPr bwMode="blackWhite">
          <a:xfrm>
            <a:off x="714348" y="2928934"/>
            <a:ext cx="8072494" cy="3000396"/>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MIN(salaire)</a:t>
            </a:r>
            <a:endParaRPr lang="fr-FR" sz="2000" b="1" dirty="0">
              <a:solidFill>
                <a:srgbClr val="000000"/>
              </a:solidFill>
              <a:latin typeface="Courier New" pitchFamily="49" charset="0"/>
            </a:endParaRP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GROUP BY</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endParaRPr lang="fr-FR" sz="2000" b="1" dirty="0">
              <a:solidFill>
                <a:srgbClr val="000000"/>
              </a:solidFill>
              <a:latin typeface="Courier New" pitchFamily="49" charset="0"/>
            </a:endParaRP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4  </a:t>
            </a:r>
            <a:r>
              <a:rPr lang="fr-FR" sz="2000" b="1" dirty="0">
                <a:solidFill>
                  <a:srgbClr val="FF0000"/>
                </a:solidFill>
                <a:latin typeface="Courier New" pitchFamily="49" charset="0"/>
              </a:rPr>
              <a:t>HAVING</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MIN(salaire) </a:t>
            </a:r>
            <a:r>
              <a:rPr lang="fr-FR" sz="2000" b="1" dirty="0">
                <a:solidFill>
                  <a:srgbClr val="000000"/>
                </a:solidFill>
                <a:latin typeface="Courier New" pitchFamily="49" charset="0"/>
              </a:rPr>
              <a:t>&gt;</a:t>
            </a: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5		</a:t>
            </a:r>
            <a:r>
              <a:rPr lang="fr-FR" sz="2000" b="1" dirty="0" smtClean="0">
                <a:solidFill>
                  <a:srgbClr val="000000"/>
                </a:solidFill>
                <a:latin typeface="Courier New" pitchFamily="49" charset="0"/>
              </a:rPr>
              <a: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MIN(sal)</a:t>
            </a: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6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   employé</a:t>
            </a:r>
            <a:endParaRPr lang="fr-FR" sz="2000" b="1" dirty="0">
              <a:solidFill>
                <a:srgbClr val="000000"/>
              </a:solidFill>
              <a:latin typeface="Courier New" pitchFamily="49" charset="0"/>
            </a:endParaRP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7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WHERE</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numserv</a:t>
            </a:r>
            <a:r>
              <a:rPr lang="fr-FR" sz="2000" b="1" dirty="0" smtClean="0">
                <a:solidFill>
                  <a:srgbClr val="000000"/>
                </a:solidFill>
                <a:latin typeface="Courier New" pitchFamily="49" charset="0"/>
              </a:rPr>
              <a:t> = 20); </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to="" calcmode="lin" valueType="num">
                                      <p:cBhvr>
                                        <p:cTn id="12" dur="1" fill="hold"/>
                                        <p:tgtEl>
                                          <p:spTgt spid="6"/>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071546"/>
            <a:ext cx="8501122" cy="1143008"/>
          </a:xfrm>
        </p:spPr>
        <p:txBody>
          <a:bodyPr>
            <a:noAutofit/>
          </a:bodyPr>
          <a:lstStyle/>
          <a:p>
            <a:pPr algn="just">
              <a:lnSpc>
                <a:spcPct val="150000"/>
              </a:lnSpc>
            </a:pPr>
            <a:r>
              <a:rPr lang="fr-FR" sz="2400" b="1" dirty="0" smtClean="0"/>
              <a:t>Quel est le poste ayant le salaire moyen le moins élevé ?</a:t>
            </a:r>
            <a:endParaRPr lang="fr-FR" sz="2000" b="1" dirty="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Problème</a:t>
            </a:r>
            <a:endParaRPr lang="fr-FR" sz="3600" dirty="0">
              <a:solidFill>
                <a:srgbClr val="FF0000"/>
              </a:solidFill>
            </a:endParaRPr>
          </a:p>
        </p:txBody>
      </p:sp>
      <p:sp>
        <p:nvSpPr>
          <p:cNvPr id="5" name="Rectangle 10"/>
          <p:cNvSpPr>
            <a:spLocks noChangeArrowheads="1"/>
          </p:cNvSpPr>
          <p:nvPr/>
        </p:nvSpPr>
        <p:spPr bwMode="blackWhite">
          <a:xfrm>
            <a:off x="642910" y="2500306"/>
            <a:ext cx="8215370" cy="3214710"/>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fonction, AVG(salaire)</a:t>
            </a:r>
            <a:endParaRPr lang="fr-FR" sz="2000" b="1" dirty="0">
              <a:solidFill>
                <a:srgbClr val="000000"/>
              </a:solidFill>
              <a:latin typeface="Courier New" pitchFamily="49" charset="0"/>
            </a:endParaRP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GROUP BY</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fonction</a:t>
            </a:r>
            <a:endParaRPr lang="fr-FR" sz="2000" b="1" dirty="0">
              <a:solidFill>
                <a:srgbClr val="000000"/>
              </a:solidFill>
              <a:latin typeface="Courier New" pitchFamily="49" charset="0"/>
            </a:endParaRP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4  </a:t>
            </a:r>
            <a:r>
              <a:rPr lang="fr-FR" sz="2000" b="1" dirty="0">
                <a:solidFill>
                  <a:srgbClr val="FF0000"/>
                </a:solidFill>
                <a:latin typeface="Courier New" pitchFamily="49" charset="0"/>
              </a:rPr>
              <a:t>HAVING</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AVG(salaire) </a:t>
            </a:r>
            <a:r>
              <a:rPr lang="fr-FR" sz="2000" b="1" dirty="0">
                <a:solidFill>
                  <a:srgbClr val="000000"/>
                </a:solidFill>
                <a:latin typeface="Courier New" pitchFamily="49" charset="0"/>
              </a:rPr>
              <a:t>&gt;</a:t>
            </a: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5		</a:t>
            </a:r>
            <a:r>
              <a:rPr lang="fr-FR" sz="2000" b="1" dirty="0" smtClean="0">
                <a:solidFill>
                  <a:srgbClr val="000000"/>
                </a:solidFill>
                <a:latin typeface="Courier New" pitchFamily="49" charset="0"/>
              </a:rPr>
              <a: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MIN(AVG(salaire))</a:t>
            </a:r>
            <a:endParaRPr lang="fr-FR" sz="2000" b="1" dirty="0">
              <a:solidFill>
                <a:srgbClr val="000000"/>
              </a:solidFill>
              <a:latin typeface="Courier New" pitchFamily="49" charset="0"/>
            </a:endParaRP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6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   employé</a:t>
            </a:r>
            <a:endParaRPr lang="fr-FR" sz="2000" b="1" dirty="0">
              <a:solidFill>
                <a:srgbClr val="000000"/>
              </a:solidFill>
              <a:latin typeface="Courier New" pitchFamily="49" charset="0"/>
            </a:endParaRPr>
          </a:p>
          <a:p>
            <a:pPr algn="l">
              <a:lnSpc>
                <a:spcPct val="150000"/>
              </a:lnSpc>
              <a:spcBef>
                <a:spcPct val="0"/>
              </a:spcBef>
              <a:tabLst>
                <a:tab pos="2400300" algn="l"/>
                <a:tab pos="3600450" algn="l"/>
                <a:tab pos="5029200" algn="l"/>
              </a:tabLst>
            </a:pPr>
            <a:r>
              <a:rPr lang="fr-FR" sz="2000" b="1" dirty="0">
                <a:solidFill>
                  <a:srgbClr val="000000"/>
                </a:solidFill>
                <a:latin typeface="Courier New" pitchFamily="49" charset="0"/>
              </a:rPr>
              <a:t>  7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GROUP BY</a:t>
            </a:r>
            <a:r>
              <a:rPr lang="fr-FR" sz="2000" b="1" dirty="0" smtClean="0">
                <a:solidFill>
                  <a:srgbClr val="000000"/>
                </a:solidFill>
                <a:latin typeface="Courier New" pitchFamily="49" charset="0"/>
              </a:rPr>
              <a:t> fonction); </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to="" calcmode="lin" valueType="num">
                                      <p:cBhvr>
                                        <p:cTn id="17" dur="1" fill="hold"/>
                                        <p:tgtEl>
                                          <p:spTgt spid="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5"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Problème !</a:t>
            </a:r>
            <a:endParaRPr lang="fr-FR" sz="3600" dirty="0">
              <a:solidFill>
                <a:srgbClr val="FF0000"/>
              </a:solidFill>
            </a:endParaRPr>
          </a:p>
        </p:txBody>
      </p:sp>
      <p:sp>
        <p:nvSpPr>
          <p:cNvPr id="7" name="Rectangle 10"/>
          <p:cNvSpPr>
            <a:spLocks noChangeArrowheads="1"/>
          </p:cNvSpPr>
          <p:nvPr/>
        </p:nvSpPr>
        <p:spPr bwMode="blackWhite">
          <a:xfrm>
            <a:off x="857224" y="1142984"/>
            <a:ext cx="7315200" cy="2357454"/>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30000"/>
              </a:lnSpc>
              <a:spcBef>
                <a:spcPct val="0"/>
              </a:spcBef>
              <a:tabLst>
                <a:tab pos="1200150" algn="l"/>
                <a:tab pos="3087688"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numemp</a:t>
            </a:r>
            <a:r>
              <a:rPr lang="fr-FR" sz="2000" b="1" dirty="0" smtClean="0">
                <a:solidFill>
                  <a:srgbClr val="000000"/>
                </a:solidFill>
                <a:latin typeface="Courier New" pitchFamily="49" charset="0"/>
              </a:rPr>
              <a:t>, </a:t>
            </a:r>
            <a:r>
              <a:rPr lang="fr-FR" sz="2000" b="1" dirty="0" err="1" smtClean="0">
                <a:solidFill>
                  <a:srgbClr val="000000"/>
                </a:solidFill>
                <a:latin typeface="Courier New" pitchFamily="49" charset="0"/>
              </a:rPr>
              <a:t>nomemp</a:t>
            </a:r>
            <a:endParaRPr lang="fr-FR" sz="2000" b="1" dirty="0">
              <a:solidFill>
                <a:srgbClr val="000000"/>
              </a:solidFill>
              <a:latin typeface="Courier New" pitchFamily="49" charset="0"/>
            </a:endParaRPr>
          </a:p>
          <a:p>
            <a:pPr algn="l">
              <a:lnSpc>
                <a:spcPct val="130000"/>
              </a:lnSpc>
              <a:spcBef>
                <a:spcPct val="0"/>
              </a:spcBef>
              <a:tabLst>
                <a:tab pos="1200150" algn="l"/>
                <a:tab pos="3087688"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30000"/>
              </a:lnSpc>
              <a:spcBef>
                <a:spcPct val="0"/>
              </a:spcBef>
              <a:tabLst>
                <a:tab pos="1200150" algn="l"/>
                <a:tab pos="3087688"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salaire </a:t>
            </a:r>
            <a:r>
              <a:rPr lang="fr-FR" sz="2000" b="1" dirty="0">
                <a:solidFill>
                  <a:srgbClr val="000000"/>
                </a:solidFill>
                <a:latin typeface="Courier New" pitchFamily="49" charset="0"/>
              </a:rPr>
              <a:t>= </a:t>
            </a:r>
          </a:p>
          <a:p>
            <a:pPr algn="l">
              <a:lnSpc>
                <a:spcPct val="130000"/>
              </a:lnSpc>
              <a:spcBef>
                <a:spcPct val="0"/>
              </a:spcBef>
              <a:tabLst>
                <a:tab pos="1200150" algn="l"/>
                <a:tab pos="3087688" algn="l"/>
              </a:tabLst>
            </a:pPr>
            <a:r>
              <a:rPr lang="fr-FR" sz="2000" b="1" dirty="0">
                <a:solidFill>
                  <a:srgbClr val="000000"/>
                </a:solidFill>
                <a:latin typeface="Courier New" pitchFamily="49" charset="0"/>
              </a:rPr>
              <a:t>  4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SELECT</a:t>
            </a:r>
            <a:r>
              <a:rPr lang="fr-FR" sz="2000" b="1" dirty="0" smtClean="0">
                <a:solidFill>
                  <a:srgbClr val="000000"/>
                </a:solidFill>
                <a:latin typeface="Courier New" pitchFamily="49" charset="0"/>
              </a:rPr>
              <a:t>   MIN(salaire)</a:t>
            </a:r>
            <a:endParaRPr lang="fr-FR" sz="2000" b="1" dirty="0">
              <a:solidFill>
                <a:srgbClr val="000000"/>
              </a:solidFill>
              <a:latin typeface="Courier New" pitchFamily="49" charset="0"/>
            </a:endParaRPr>
          </a:p>
          <a:p>
            <a:pPr algn="l">
              <a:lnSpc>
                <a:spcPct val="130000"/>
              </a:lnSpc>
              <a:spcBef>
                <a:spcPct val="0"/>
              </a:spcBef>
              <a:tabLst>
                <a:tab pos="1200150" algn="l"/>
                <a:tab pos="3087688" algn="l"/>
              </a:tabLst>
            </a:pPr>
            <a:r>
              <a:rPr lang="fr-FR" sz="2000" b="1" dirty="0">
                <a:solidFill>
                  <a:srgbClr val="000000"/>
                </a:solidFill>
                <a:latin typeface="Courier New" pitchFamily="49" charset="0"/>
              </a:rPr>
              <a:t>  5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FROM</a:t>
            </a:r>
            <a:r>
              <a:rPr lang="fr-FR" sz="2000" b="1" dirty="0" smtClean="0">
                <a:solidFill>
                  <a:srgbClr val="000000"/>
                </a:solidFill>
                <a:latin typeface="Courier New" pitchFamily="49" charset="0"/>
              </a:rPr>
              <a:t>     employé</a:t>
            </a:r>
            <a:endParaRPr lang="fr-FR" sz="2000" b="1" dirty="0">
              <a:solidFill>
                <a:srgbClr val="000000"/>
              </a:solidFill>
              <a:latin typeface="Courier New" pitchFamily="49" charset="0"/>
            </a:endParaRPr>
          </a:p>
          <a:p>
            <a:pPr algn="l">
              <a:lnSpc>
                <a:spcPct val="130000"/>
              </a:lnSpc>
              <a:spcBef>
                <a:spcPct val="0"/>
              </a:spcBef>
              <a:tabLst>
                <a:tab pos="1200150" algn="l"/>
                <a:tab pos="3087688" algn="l"/>
              </a:tabLst>
            </a:pPr>
            <a:r>
              <a:rPr lang="fr-FR" sz="2000" b="1" dirty="0">
                <a:solidFill>
                  <a:srgbClr val="000000"/>
                </a:solidFill>
                <a:latin typeface="Courier New" pitchFamily="49" charset="0"/>
              </a:rPr>
              <a:t>  6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GROUP </a:t>
            </a:r>
            <a:r>
              <a:rPr lang="fr-FR" sz="2000" b="1" dirty="0">
                <a:solidFill>
                  <a:srgbClr val="FF0000"/>
                </a:solidFill>
                <a:latin typeface="Courier New" pitchFamily="49" charset="0"/>
              </a:rPr>
              <a:t>BY  </a:t>
            </a:r>
            <a:r>
              <a:rPr lang="fr-FR" sz="2000" b="1" dirty="0" err="1" smtClean="0">
                <a:latin typeface="Courier New" pitchFamily="49" charset="0"/>
              </a:rPr>
              <a:t>numserv</a:t>
            </a:r>
            <a:r>
              <a:rPr lang="fr-FR" sz="2000" b="1" dirty="0" smtClean="0">
                <a:solidFill>
                  <a:srgbClr val="000000"/>
                </a:solidFill>
                <a:latin typeface="Courier New" pitchFamily="49" charset="0"/>
              </a:rPr>
              <a:t>);</a:t>
            </a:r>
            <a:endParaRPr lang="fr-FR" sz="2000" b="1" dirty="0">
              <a:solidFill>
                <a:srgbClr val="000000"/>
              </a:solidFill>
              <a:latin typeface="Courier New" pitchFamily="49" charset="0"/>
            </a:endParaRPr>
          </a:p>
        </p:txBody>
      </p:sp>
      <p:sp>
        <p:nvSpPr>
          <p:cNvPr id="8" name="Rectangle 9"/>
          <p:cNvSpPr>
            <a:spLocks noChangeArrowheads="1"/>
          </p:cNvSpPr>
          <p:nvPr/>
        </p:nvSpPr>
        <p:spPr bwMode="blackWhite">
          <a:xfrm>
            <a:off x="857224" y="3786190"/>
            <a:ext cx="7315200" cy="2214578"/>
          </a:xfrm>
          <a:prstGeom prst="rect">
            <a:avLst/>
          </a:prstGeom>
          <a:solidFill>
            <a:schemeClr val="accent3">
              <a:lumMod val="40000"/>
              <a:lumOff val="60000"/>
            </a:schemeClr>
          </a:solidFill>
          <a:ln w="9525">
            <a:noFill/>
            <a:miter lim="800000"/>
            <a:headEnd/>
            <a:tailEnd/>
          </a:ln>
          <a:effectLst/>
        </p:spPr>
        <p:txBody>
          <a:bodyPr wrap="none" lIns="92075" tIns="46038" rIns="92075" bIns="46038" anchor="ctr"/>
          <a:lstStyle/>
          <a:p>
            <a:pPr algn="l">
              <a:lnSpc>
                <a:spcPct val="130000"/>
              </a:lnSpc>
              <a:spcBef>
                <a:spcPct val="0"/>
              </a:spcBef>
              <a:tabLst>
                <a:tab pos="1200150" algn="l"/>
                <a:tab pos="2571750" algn="l"/>
              </a:tabLst>
            </a:pPr>
            <a:r>
              <a:rPr lang="fr-FR" sz="2000" b="1" dirty="0">
                <a:solidFill>
                  <a:srgbClr val="000000"/>
                </a:solidFill>
                <a:latin typeface="Courier New" pitchFamily="49" charset="0"/>
              </a:rPr>
              <a:t>SQL&gt;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nomemp</a:t>
            </a:r>
            <a:r>
              <a:rPr lang="fr-FR" sz="2000" b="1" dirty="0" smtClean="0">
                <a:solidFill>
                  <a:srgbClr val="000000"/>
                </a:solidFill>
                <a:latin typeface="Courier New" pitchFamily="49" charset="0"/>
              </a:rPr>
              <a:t>, fonction</a:t>
            </a:r>
            <a:endParaRPr lang="fr-FR" sz="2000" b="1" dirty="0">
              <a:solidFill>
                <a:srgbClr val="000000"/>
              </a:solidFill>
              <a:latin typeface="Courier New" pitchFamily="49" charset="0"/>
            </a:endParaRPr>
          </a:p>
          <a:p>
            <a:pPr algn="l">
              <a:lnSpc>
                <a:spcPct val="130000"/>
              </a:lnSpc>
              <a:spcBef>
                <a:spcPct val="0"/>
              </a:spcBef>
              <a:tabLst>
                <a:tab pos="1200150" algn="l"/>
                <a:tab pos="2571750" algn="l"/>
              </a:tabLst>
            </a:pPr>
            <a:r>
              <a:rPr lang="fr-FR" sz="2000" b="1" dirty="0">
                <a:solidFill>
                  <a:srgbClr val="000000"/>
                </a:solidFill>
                <a:latin typeface="Courier New" pitchFamily="49" charset="0"/>
              </a:rPr>
              <a:t>  2  </a:t>
            </a:r>
            <a:r>
              <a:rPr lang="fr-FR" sz="2000" b="1" dirty="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30000"/>
              </a:lnSpc>
              <a:spcBef>
                <a:spcPct val="0"/>
              </a:spcBef>
              <a:tabLst>
                <a:tab pos="1200150" algn="l"/>
                <a:tab pos="2571750" algn="l"/>
              </a:tabLst>
            </a:pPr>
            <a:r>
              <a:rPr lang="fr-FR" sz="2000" b="1" dirty="0">
                <a:solidFill>
                  <a:srgbClr val="000000"/>
                </a:solidFill>
                <a:latin typeface="Courier New" pitchFamily="49" charset="0"/>
              </a:rPr>
              <a:t>  3  </a:t>
            </a:r>
            <a:r>
              <a:rPr lang="fr-FR" sz="2000" b="1" dirty="0">
                <a:solidFill>
                  <a:srgbClr val="FF0000"/>
                </a:solidFill>
                <a:latin typeface="Courier New" pitchFamily="49" charset="0"/>
              </a:rPr>
              <a:t>WHERE</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fonction= </a:t>
            </a:r>
            <a:endParaRPr lang="fr-FR" sz="2000" b="1" dirty="0">
              <a:solidFill>
                <a:srgbClr val="000000"/>
              </a:solidFill>
              <a:latin typeface="Courier New" pitchFamily="49" charset="0"/>
            </a:endParaRPr>
          </a:p>
          <a:p>
            <a:pPr algn="l">
              <a:lnSpc>
                <a:spcPct val="130000"/>
              </a:lnSpc>
              <a:spcBef>
                <a:spcPct val="0"/>
              </a:spcBef>
              <a:tabLst>
                <a:tab pos="1200150" algn="l"/>
                <a:tab pos="2571750" algn="l"/>
              </a:tabLst>
            </a:pPr>
            <a:r>
              <a:rPr lang="fr-FR" sz="2000" b="1" dirty="0">
                <a:solidFill>
                  <a:srgbClr val="000000"/>
                </a:solidFill>
                <a:latin typeface="Courier New" pitchFamily="49" charset="0"/>
              </a:rPr>
              <a:t>  4		</a:t>
            </a:r>
            <a:r>
              <a:rPr lang="fr-FR" sz="2000" b="1" dirty="0" smtClean="0">
                <a:solidFill>
                  <a:srgbClr val="000000"/>
                </a:solidFill>
                <a:latin typeface="Courier New" pitchFamily="49" charset="0"/>
              </a:rPr>
              <a:t>   (</a:t>
            </a:r>
            <a:r>
              <a:rPr lang="fr-FR" sz="2000" b="1" dirty="0">
                <a:solidFill>
                  <a:srgbClr val="FF0000"/>
                </a:solidFill>
                <a:latin typeface="Courier New" pitchFamily="49" charset="0"/>
              </a:rPr>
              <a:t>SELECT</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fonction</a:t>
            </a:r>
            <a:endParaRPr lang="fr-FR" sz="2000" b="1" dirty="0">
              <a:solidFill>
                <a:srgbClr val="000000"/>
              </a:solidFill>
              <a:latin typeface="Courier New" pitchFamily="49" charset="0"/>
            </a:endParaRPr>
          </a:p>
          <a:p>
            <a:pPr algn="l">
              <a:lnSpc>
                <a:spcPct val="130000"/>
              </a:lnSpc>
              <a:spcBef>
                <a:spcPct val="0"/>
              </a:spcBef>
              <a:tabLst>
                <a:tab pos="1200150" algn="l"/>
                <a:tab pos="2571750" algn="l"/>
              </a:tabLst>
            </a:pPr>
            <a:r>
              <a:rPr lang="fr-FR" sz="2000" b="1" dirty="0">
                <a:solidFill>
                  <a:srgbClr val="000000"/>
                </a:solidFill>
                <a:latin typeface="Courier New" pitchFamily="49" charset="0"/>
              </a:rPr>
              <a:t>  5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FROM</a:t>
            </a:r>
            <a:r>
              <a:rPr lang="fr-FR" sz="2000" b="1" dirty="0">
                <a:solidFill>
                  <a:srgbClr val="000000"/>
                </a:solidFill>
                <a:latin typeface="Courier New" pitchFamily="49" charset="0"/>
              </a:rPr>
              <a:t>	</a:t>
            </a:r>
            <a:r>
              <a:rPr lang="fr-FR" sz="2000" b="1" dirty="0" smtClean="0">
                <a:solidFill>
                  <a:srgbClr val="000000"/>
                </a:solidFill>
                <a:latin typeface="Courier New" pitchFamily="49" charset="0"/>
              </a:rPr>
              <a:t>employé</a:t>
            </a:r>
            <a:endParaRPr lang="fr-FR" sz="2000" b="1" dirty="0">
              <a:solidFill>
                <a:srgbClr val="000000"/>
              </a:solidFill>
              <a:latin typeface="Courier New" pitchFamily="49" charset="0"/>
            </a:endParaRPr>
          </a:p>
          <a:p>
            <a:pPr algn="l">
              <a:lnSpc>
                <a:spcPct val="130000"/>
              </a:lnSpc>
              <a:spcBef>
                <a:spcPct val="0"/>
              </a:spcBef>
              <a:tabLst>
                <a:tab pos="1200150" algn="l"/>
                <a:tab pos="2571750" algn="l"/>
              </a:tabLst>
            </a:pPr>
            <a:r>
              <a:rPr lang="fr-FR" sz="2000" b="1" dirty="0">
                <a:solidFill>
                  <a:srgbClr val="000000"/>
                </a:solidFill>
                <a:latin typeface="Courier New" pitchFamily="49" charset="0"/>
              </a:rPr>
              <a:t>  6		</a:t>
            </a:r>
            <a:r>
              <a:rPr lang="fr-FR" sz="2000" b="1" dirty="0" smtClean="0">
                <a:solidFill>
                  <a:srgbClr val="000000"/>
                </a:solidFill>
                <a:latin typeface="Courier New" pitchFamily="49" charset="0"/>
              </a:rPr>
              <a:t>    </a:t>
            </a:r>
            <a:r>
              <a:rPr lang="fr-FR" sz="2000" b="1" dirty="0" smtClean="0">
                <a:solidFill>
                  <a:srgbClr val="FF0000"/>
                </a:solidFill>
                <a:latin typeface="Courier New" pitchFamily="49" charset="0"/>
              </a:rPr>
              <a:t>WHERE</a:t>
            </a:r>
            <a:r>
              <a:rPr lang="fr-FR" sz="2000" b="1" dirty="0">
                <a:solidFill>
                  <a:srgbClr val="000000"/>
                </a:solidFill>
                <a:latin typeface="Courier New" pitchFamily="49" charset="0"/>
              </a:rPr>
              <a:t>	</a:t>
            </a:r>
            <a:r>
              <a:rPr lang="fr-FR" sz="2000" b="1" dirty="0" err="1" smtClean="0">
                <a:solidFill>
                  <a:srgbClr val="000000"/>
                </a:solidFill>
                <a:latin typeface="Courier New" pitchFamily="49" charset="0"/>
              </a:rPr>
              <a:t>nomemp</a:t>
            </a:r>
            <a:r>
              <a:rPr lang="fr-FR" sz="2000" b="1" dirty="0" smtClean="0">
                <a:solidFill>
                  <a:srgbClr val="000000"/>
                </a:solidFill>
                <a:latin typeface="Courier New" pitchFamily="49" charset="0"/>
              </a:rPr>
              <a:t>=‘ZIZOU');</a:t>
            </a:r>
            <a:endParaRPr lang="fr-FR" sz="20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to="" calcmode="lin" valueType="num">
                                      <p:cBhvr>
                                        <p:cTn id="12" dur="1" fill="hold"/>
                                        <p:tgtEl>
                                          <p:spTgt spid="7"/>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to="" calcmode="lin" valueType="num">
                                      <p:cBhvr>
                                        <p:cTn id="17" dur="1" fill="hold"/>
                                        <p:tgtEl>
                                          <p:spTgt spid="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animBg="1"/>
      <p:bldP spid="8"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7158" y="1071546"/>
            <a:ext cx="8501122" cy="1285884"/>
          </a:xfrm>
        </p:spPr>
        <p:txBody>
          <a:bodyPr>
            <a:noAutofit/>
          </a:bodyPr>
          <a:lstStyle/>
          <a:p>
            <a:pPr algn="just">
              <a:lnSpc>
                <a:spcPct val="150000"/>
              </a:lnSpc>
            </a:pPr>
            <a:r>
              <a:rPr lang="fr-FR" sz="2400" b="1" dirty="0" smtClean="0"/>
              <a:t>Ramènent plusieurs lignes</a:t>
            </a:r>
          </a:p>
          <a:p>
            <a:pPr algn="just">
              <a:lnSpc>
                <a:spcPct val="150000"/>
              </a:lnSpc>
            </a:pPr>
            <a:r>
              <a:rPr lang="fr-FR" sz="2400" b="1" dirty="0" smtClean="0"/>
              <a:t>Utilisent des opérateurs de comparaison multi-ligne</a:t>
            </a:r>
            <a:endParaRPr lang="fr-FR" sz="2000" b="1" dirty="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Sous-requêtes multi-ligne</a:t>
            </a:r>
            <a:endParaRPr lang="fr-FR" sz="3600" dirty="0">
              <a:solidFill>
                <a:srgbClr val="FF0000"/>
              </a:solidFill>
            </a:endParaRPr>
          </a:p>
        </p:txBody>
      </p:sp>
      <p:graphicFrame>
        <p:nvGraphicFramePr>
          <p:cNvPr id="4" name="Tableau 3"/>
          <p:cNvGraphicFramePr>
            <a:graphicFrameLocks noGrp="1"/>
          </p:cNvGraphicFramePr>
          <p:nvPr/>
        </p:nvGraphicFramePr>
        <p:xfrm>
          <a:off x="1000100" y="2714620"/>
          <a:ext cx="7715304" cy="2786082"/>
        </p:xfrm>
        <a:graphic>
          <a:graphicData uri="http://schemas.openxmlformats.org/drawingml/2006/table">
            <a:tbl>
              <a:tblPr firstRow="1" bandRow="1">
                <a:tableStyleId>{5C22544A-7EE6-4342-B048-85BDC9FD1C3A}</a:tableStyleId>
              </a:tblPr>
              <a:tblGrid>
                <a:gridCol w="1928826"/>
                <a:gridCol w="5786478"/>
              </a:tblGrid>
              <a:tr h="497515">
                <a:tc>
                  <a:txBody>
                    <a:bodyPr/>
                    <a:lstStyle/>
                    <a:p>
                      <a:pPr algn="ctr"/>
                      <a:r>
                        <a:rPr lang="fr-FR" sz="2400" dirty="0" smtClean="0"/>
                        <a:t>Opérateur</a:t>
                      </a:r>
                      <a:endParaRPr lang="fr-FR" sz="2400" dirty="0"/>
                    </a:p>
                  </a:txBody>
                  <a:tcPr/>
                </a:tc>
                <a:tc>
                  <a:txBody>
                    <a:bodyPr/>
                    <a:lstStyle/>
                    <a:p>
                      <a:pPr algn="ctr"/>
                      <a:r>
                        <a:rPr lang="fr-FR" sz="2400" dirty="0" smtClean="0"/>
                        <a:t>Signification</a:t>
                      </a:r>
                      <a:endParaRPr lang="fr-FR" sz="2400" dirty="0"/>
                    </a:p>
                  </a:txBody>
                  <a:tcPr/>
                </a:tc>
              </a:tr>
              <a:tr h="497515">
                <a:tc>
                  <a:txBody>
                    <a:bodyPr/>
                    <a:lstStyle/>
                    <a:p>
                      <a:pPr algn="ctr"/>
                      <a:r>
                        <a:rPr lang="fr-FR" sz="2400" b="1" dirty="0" smtClean="0"/>
                        <a:t>IN</a:t>
                      </a:r>
                      <a:endParaRPr lang="fr-FR" sz="2400" b="1" dirty="0"/>
                    </a:p>
                  </a:txBody>
                  <a:tcPr anchor="ctr"/>
                </a:tc>
                <a:tc>
                  <a:txBody>
                    <a:bodyPr/>
                    <a:lstStyle/>
                    <a:p>
                      <a:pPr algn="just"/>
                      <a:r>
                        <a:rPr lang="fr-FR" sz="2400" dirty="0" smtClean="0">
                          <a:solidFill>
                            <a:srgbClr val="000000"/>
                          </a:solidFill>
                          <a:latin typeface="Arial" pitchFamily="34" charset="0"/>
                        </a:rPr>
                        <a:t>Egal à un élément quelconque de la liste</a:t>
                      </a:r>
                      <a:endParaRPr lang="fr-FR" sz="2400" dirty="0">
                        <a:solidFill>
                          <a:srgbClr val="000000"/>
                        </a:solidFill>
                        <a:latin typeface="Arial" pitchFamily="34" charset="0"/>
                      </a:endParaRPr>
                    </a:p>
                  </a:txBody>
                  <a:tcPr/>
                </a:tc>
              </a:tr>
              <a:tr h="895526">
                <a:tc>
                  <a:txBody>
                    <a:bodyPr/>
                    <a:lstStyle/>
                    <a:p>
                      <a:pPr algn="ctr"/>
                      <a:r>
                        <a:rPr lang="fr-FR" sz="2400" b="1" dirty="0" smtClean="0"/>
                        <a:t>ANY</a:t>
                      </a:r>
                      <a:endParaRPr lang="fr-FR" sz="2400" b="1" dirty="0"/>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400" dirty="0" smtClean="0">
                          <a:solidFill>
                            <a:srgbClr val="000000"/>
                          </a:solidFill>
                          <a:latin typeface="Arial" pitchFamily="34" charset="0"/>
                        </a:rPr>
                        <a:t>Compare la valeur à chaque valeur ramenée par la sous-requête</a:t>
                      </a:r>
                      <a:endParaRPr lang="fr-FR" sz="2400" dirty="0"/>
                    </a:p>
                  </a:txBody>
                  <a:tcPr/>
                </a:tc>
              </a:tr>
              <a:tr h="895526">
                <a:tc>
                  <a:txBody>
                    <a:bodyPr/>
                    <a:lstStyle/>
                    <a:p>
                      <a:pPr algn="ctr"/>
                      <a:r>
                        <a:rPr lang="fr-FR" sz="2400" b="1" dirty="0" smtClean="0"/>
                        <a:t>ALL</a:t>
                      </a:r>
                      <a:endParaRPr lang="fr-FR" sz="2400" b="1" dirty="0"/>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2400" dirty="0" smtClean="0">
                          <a:solidFill>
                            <a:srgbClr val="000000"/>
                          </a:solidFill>
                          <a:latin typeface="Arial" pitchFamily="34" charset="0"/>
                        </a:rPr>
                        <a:t>Compare la valeur à toutes les valeurs ramenées par la sous-requête</a:t>
                      </a:r>
                      <a:endParaRPr lang="fr-FR" sz="2400" dirty="0"/>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142984"/>
            <a:ext cx="8501122" cy="1357322"/>
          </a:xfrm>
        </p:spPr>
        <p:txBody>
          <a:bodyPr>
            <a:noAutofit/>
          </a:bodyPr>
          <a:lstStyle/>
          <a:p>
            <a:pPr algn="just">
              <a:lnSpc>
                <a:spcPct val="150000"/>
              </a:lnSpc>
            </a:pPr>
            <a:r>
              <a:rPr lang="fr-FR" sz="2400" b="1" dirty="0" smtClean="0"/>
              <a:t>Trouver les employés qui gagnent l’équivalent  d’un salaire minimum de département ?</a:t>
            </a:r>
            <a:endParaRPr lang="fr-FR" sz="2000" b="1" dirty="0"/>
          </a:p>
        </p:txBody>
      </p:sp>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Exemple </a:t>
            </a:r>
            <a:endParaRPr lang="fr-FR" sz="3600" dirty="0">
              <a:solidFill>
                <a:srgbClr val="FF0000"/>
              </a:solidFill>
            </a:endParaRPr>
          </a:p>
        </p:txBody>
      </p:sp>
      <p:sp>
        <p:nvSpPr>
          <p:cNvPr id="64" name="Rectangle 7"/>
          <p:cNvSpPr>
            <a:spLocks noChangeArrowheads="1"/>
          </p:cNvSpPr>
          <p:nvPr/>
        </p:nvSpPr>
        <p:spPr bwMode="auto">
          <a:xfrm>
            <a:off x="1142976" y="2643182"/>
            <a:ext cx="7207276" cy="2585965"/>
          </a:xfrm>
          <a:prstGeom prst="rect">
            <a:avLst/>
          </a:prstGeom>
          <a:solidFill>
            <a:schemeClr val="accent3">
              <a:lumMod val="40000"/>
              <a:lumOff val="60000"/>
            </a:schemeClr>
          </a:solidFill>
          <a:ln w="9525">
            <a:noFill/>
            <a:miter lim="800000"/>
            <a:headEnd/>
            <a:tailEnd/>
          </a:ln>
          <a:effectLst/>
        </p:spPr>
        <p:txBody>
          <a:bodyPr wrap="square" lIns="92075" tIns="46038" rIns="92075" bIns="46038">
            <a:spAutoFit/>
          </a:bodyPr>
          <a:lstStyle/>
          <a:p>
            <a:pPr algn="l">
              <a:lnSpc>
                <a:spcPct val="150000"/>
              </a:lnSpc>
              <a:spcBef>
                <a:spcPct val="0"/>
              </a:spcBef>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nomemp</a:t>
            </a:r>
            <a:r>
              <a:rPr lang="fr-FR" sz="1800" b="1" dirty="0" smtClean="0">
                <a:solidFill>
                  <a:srgbClr val="000000"/>
                </a:solidFill>
                <a:latin typeface="Courier New" pitchFamily="49" charset="0"/>
              </a:rPr>
              <a:t>, salaire, </a:t>
            </a:r>
            <a:r>
              <a:rPr lang="fr-FR" sz="1800" b="1" dirty="0" err="1" smtClean="0">
                <a:solidFill>
                  <a:srgbClr val="000000"/>
                </a:solidFill>
                <a:latin typeface="Courier New" pitchFamily="49" charset="0"/>
              </a:rPr>
              <a:t>numserv</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3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salaire </a:t>
            </a:r>
            <a:r>
              <a:rPr lang="fr-FR" sz="1800" b="1" dirty="0" smtClean="0">
                <a:solidFill>
                  <a:srgbClr val="FF0000"/>
                </a:solidFill>
                <a:latin typeface="Courier New" pitchFamily="49" charset="0"/>
              </a:rPr>
              <a:t>IN </a:t>
            </a:r>
          </a:p>
          <a:p>
            <a:pPr algn="l">
              <a:lnSpc>
                <a:spcPct val="150000"/>
              </a:lnSpc>
              <a:spcBef>
                <a:spcPct val="0"/>
              </a:spcBef>
            </a:pPr>
            <a:r>
              <a:rPr lang="fr-FR" sz="1800" b="1" dirty="0" smtClean="0">
                <a:solidFill>
                  <a:srgbClr val="000000"/>
                </a:solidFill>
                <a:latin typeface="Courier New" pitchFamily="49" charset="0"/>
              </a:rPr>
              <a:t>  4		         (</a:t>
            </a:r>
            <a:r>
              <a:rPr lang="fr-FR" sz="1800" b="1" dirty="0" smtClean="0">
                <a:solidFill>
                  <a:srgbClr val="FF0000"/>
                </a:solidFill>
                <a:latin typeface="Courier New" pitchFamily="49" charset="0"/>
              </a:rPr>
              <a:t>SELECT</a:t>
            </a:r>
            <a:r>
              <a:rPr lang="fr-FR" sz="1800" b="1" dirty="0" smtClean="0">
                <a:solidFill>
                  <a:srgbClr val="000000"/>
                </a:solidFill>
                <a:latin typeface="Courier New" pitchFamily="49" charset="0"/>
              </a:rPr>
              <a:t>    MIN(salaire)</a:t>
            </a:r>
          </a:p>
          <a:p>
            <a:pPr algn="l">
              <a:lnSpc>
                <a:spcPct val="150000"/>
              </a:lnSpc>
              <a:spcBef>
                <a:spcPct val="0"/>
              </a:spcBef>
            </a:pPr>
            <a:r>
              <a:rPr lang="fr-FR" sz="1800" b="1" dirty="0" smtClean="0">
                <a:solidFill>
                  <a:srgbClr val="000000"/>
                </a:solidFill>
                <a:latin typeface="Courier New" pitchFamily="49" charset="0"/>
              </a:rPr>
              <a:t>  </a:t>
            </a:r>
            <a:r>
              <a:rPr lang="fr-FR" sz="1800" b="1" dirty="0">
                <a:solidFill>
                  <a:srgbClr val="000000"/>
                </a:solidFill>
                <a:latin typeface="Courier New" pitchFamily="49" charset="0"/>
              </a:rPr>
              <a:t>5              </a:t>
            </a:r>
            <a:r>
              <a:rPr lang="fr-FR" sz="1800" b="1" dirty="0" smtClean="0">
                <a:solidFill>
                  <a:srgbClr val="000000"/>
                </a:solidFill>
                <a:latin typeface="Courier New" pitchFamily="49" charset="0"/>
              </a:rPr>
              <a:t>       </a:t>
            </a:r>
            <a:r>
              <a:rPr lang="fr-FR" sz="1800" b="1" dirty="0" smtClean="0">
                <a:solidFill>
                  <a:srgbClr val="FF0000"/>
                </a:solidFill>
                <a:latin typeface="Courier New" pitchFamily="49" charset="0"/>
              </a:rPr>
              <a:t>FROM</a:t>
            </a:r>
            <a:r>
              <a:rPr lang="fr-FR" sz="1800" b="1" dirty="0" smtClean="0">
                <a:solidFill>
                  <a:srgbClr val="000000"/>
                </a:solidFill>
                <a:latin typeface="Courier New" pitchFamily="49" charset="0"/>
              </a:rPr>
              <a:t>     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6              </a:t>
            </a:r>
            <a:r>
              <a:rPr lang="fr-FR" sz="1800" b="1" dirty="0" smtClean="0">
                <a:solidFill>
                  <a:srgbClr val="000000"/>
                </a:solidFill>
                <a:latin typeface="Courier New" pitchFamily="49" charset="0"/>
              </a:rPr>
              <a:t>       </a:t>
            </a:r>
            <a:r>
              <a:rPr lang="fr-FR" sz="1800" b="1" dirty="0" smtClean="0">
                <a:solidFill>
                  <a:srgbClr val="FF0000"/>
                </a:solidFill>
                <a:latin typeface="Courier New" pitchFamily="49" charset="0"/>
              </a:rPr>
              <a:t>GROUP BY </a:t>
            </a:r>
            <a:r>
              <a:rPr lang="fr-FR" sz="1800" b="1" dirty="0" err="1" smtClean="0">
                <a:solidFill>
                  <a:srgbClr val="000000"/>
                </a:solidFill>
                <a:latin typeface="Courier New" pitchFamily="49" charset="0"/>
              </a:rPr>
              <a:t>numserv</a:t>
            </a:r>
            <a:r>
              <a:rPr lang="fr-FR" sz="1800" b="1" dirty="0" smtClean="0">
                <a:solidFill>
                  <a:srgbClr val="000000"/>
                </a:solidFill>
                <a:latin typeface="Courier New" pitchFamily="49" charset="0"/>
              </a:rPr>
              <a:t>);</a:t>
            </a:r>
            <a:endParaRPr lang="fr-FR" sz="18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64"/>
                                        </p:tgtEl>
                                        <p:attrNameLst>
                                          <p:attrName>style.visibility</p:attrName>
                                        </p:attrNameLst>
                                      </p:cBhvr>
                                      <p:to>
                                        <p:strVal val="visible"/>
                                      </p:to>
                                    </p:set>
                                    <p:animEffect transition="in" filter="barn(inHorizontal)">
                                      <p:cBhvr>
                                        <p:cTn id="17"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P spid="64" grpId="0" animBg="1"/>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Exemple </a:t>
            </a:r>
            <a:endParaRPr lang="fr-FR" sz="3600" dirty="0">
              <a:solidFill>
                <a:srgbClr val="FF0000"/>
              </a:solidFill>
            </a:endParaRPr>
          </a:p>
        </p:txBody>
      </p:sp>
      <p:sp>
        <p:nvSpPr>
          <p:cNvPr id="64" name="Rectangle 7"/>
          <p:cNvSpPr>
            <a:spLocks noChangeArrowheads="1"/>
          </p:cNvSpPr>
          <p:nvPr/>
        </p:nvSpPr>
        <p:spPr bwMode="auto">
          <a:xfrm>
            <a:off x="571472" y="1500174"/>
            <a:ext cx="7500990" cy="3001464"/>
          </a:xfrm>
          <a:prstGeom prst="rect">
            <a:avLst/>
          </a:prstGeom>
          <a:solidFill>
            <a:schemeClr val="accent3">
              <a:lumMod val="40000"/>
              <a:lumOff val="60000"/>
            </a:schemeClr>
          </a:solidFill>
          <a:ln w="9525">
            <a:noFill/>
            <a:miter lim="800000"/>
            <a:headEnd/>
            <a:tailEnd/>
          </a:ln>
          <a:effectLst/>
        </p:spPr>
        <p:txBody>
          <a:bodyPr wrap="square" lIns="92075" tIns="46038" rIns="92075" bIns="46038">
            <a:spAutoFit/>
          </a:bodyPr>
          <a:lstStyle/>
          <a:p>
            <a:pPr algn="l">
              <a:lnSpc>
                <a:spcPct val="150000"/>
              </a:lnSpc>
              <a:spcBef>
                <a:spcPct val="0"/>
              </a:spcBef>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nomemp</a:t>
            </a:r>
            <a:r>
              <a:rPr lang="fr-FR" sz="1800" b="1" dirty="0" smtClean="0">
                <a:solidFill>
                  <a:srgbClr val="000000"/>
                </a:solidFill>
                <a:latin typeface="Courier New" pitchFamily="49" charset="0"/>
              </a:rPr>
              <a:t>, </a:t>
            </a:r>
            <a:r>
              <a:rPr lang="fr-FR" sz="1800" b="1" dirty="0" err="1" smtClean="0">
                <a:solidFill>
                  <a:srgbClr val="000000"/>
                </a:solidFill>
                <a:latin typeface="Courier New" pitchFamily="49" charset="0"/>
              </a:rPr>
              <a:t>fonction,salaire</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3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salaire &lt; </a:t>
            </a:r>
            <a:r>
              <a:rPr lang="fr-FR" sz="1800" b="1" dirty="0" smtClean="0">
                <a:solidFill>
                  <a:srgbClr val="FF0000"/>
                </a:solidFill>
                <a:latin typeface="Courier New" pitchFamily="49" charset="0"/>
              </a:rPr>
              <a:t>ANY </a:t>
            </a:r>
          </a:p>
          <a:p>
            <a:pPr algn="l">
              <a:lnSpc>
                <a:spcPct val="150000"/>
              </a:lnSpc>
              <a:spcBef>
                <a:spcPct val="0"/>
              </a:spcBef>
            </a:pPr>
            <a:r>
              <a:rPr lang="fr-FR" sz="1800" b="1" dirty="0" smtClean="0">
                <a:solidFill>
                  <a:srgbClr val="000000"/>
                </a:solidFill>
                <a:latin typeface="Courier New" pitchFamily="49" charset="0"/>
              </a:rPr>
              <a:t>  4		         (</a:t>
            </a:r>
            <a:r>
              <a:rPr lang="fr-FR" sz="1800" b="1" dirty="0" smtClean="0">
                <a:solidFill>
                  <a:srgbClr val="FF0000"/>
                </a:solidFill>
                <a:latin typeface="Courier New" pitchFamily="49" charset="0"/>
              </a:rPr>
              <a:t>SELECT</a:t>
            </a:r>
            <a:r>
              <a:rPr lang="fr-FR" sz="1800" b="1" dirty="0" smtClean="0">
                <a:solidFill>
                  <a:srgbClr val="000000"/>
                </a:solidFill>
                <a:latin typeface="Courier New" pitchFamily="49" charset="0"/>
              </a:rPr>
              <a:t>    salaire</a:t>
            </a:r>
          </a:p>
          <a:p>
            <a:pPr algn="l">
              <a:lnSpc>
                <a:spcPct val="150000"/>
              </a:lnSpc>
              <a:spcBef>
                <a:spcPct val="0"/>
              </a:spcBef>
            </a:pPr>
            <a:r>
              <a:rPr lang="fr-FR" sz="1800" b="1" dirty="0" smtClean="0">
                <a:solidFill>
                  <a:srgbClr val="000000"/>
                </a:solidFill>
                <a:latin typeface="Courier New" pitchFamily="49" charset="0"/>
              </a:rPr>
              <a:t>  </a:t>
            </a:r>
            <a:r>
              <a:rPr lang="fr-FR" sz="1800" b="1" dirty="0">
                <a:solidFill>
                  <a:srgbClr val="000000"/>
                </a:solidFill>
                <a:latin typeface="Courier New" pitchFamily="49" charset="0"/>
              </a:rPr>
              <a:t>5              </a:t>
            </a:r>
            <a:r>
              <a:rPr lang="fr-FR" sz="1800" b="1" dirty="0" smtClean="0">
                <a:solidFill>
                  <a:srgbClr val="000000"/>
                </a:solidFill>
                <a:latin typeface="Courier New" pitchFamily="49" charset="0"/>
              </a:rPr>
              <a:t>       </a:t>
            </a:r>
            <a:r>
              <a:rPr lang="fr-FR" sz="1800" b="1" dirty="0" smtClean="0">
                <a:solidFill>
                  <a:srgbClr val="FF0000"/>
                </a:solidFill>
                <a:latin typeface="Courier New" pitchFamily="49" charset="0"/>
              </a:rPr>
              <a:t>FROM</a:t>
            </a:r>
            <a:r>
              <a:rPr lang="fr-FR" sz="1800" b="1" dirty="0" smtClean="0">
                <a:solidFill>
                  <a:srgbClr val="000000"/>
                </a:solidFill>
                <a:latin typeface="Courier New" pitchFamily="49" charset="0"/>
              </a:rPr>
              <a:t>     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6              </a:t>
            </a:r>
            <a:r>
              <a:rPr lang="fr-FR" sz="1800" b="1" dirty="0" smtClean="0">
                <a:solidFill>
                  <a:srgbClr val="000000"/>
                </a:solidFill>
                <a:latin typeface="Courier New" pitchFamily="49" charset="0"/>
              </a:rPr>
              <a:t>       </a:t>
            </a:r>
            <a:r>
              <a:rPr lang="fr-FR" sz="1800" b="1" dirty="0" smtClean="0">
                <a:solidFill>
                  <a:srgbClr val="FF0000"/>
                </a:solidFill>
                <a:latin typeface="Courier New" pitchFamily="49" charset="0"/>
              </a:rPr>
              <a:t>WHERE    </a:t>
            </a:r>
            <a:r>
              <a:rPr lang="fr-FR" sz="1800" b="1" dirty="0" smtClean="0">
                <a:solidFill>
                  <a:srgbClr val="000000"/>
                </a:solidFill>
                <a:latin typeface="Courier New" pitchFamily="49" charset="0"/>
              </a:rPr>
              <a:t>fonction=‘MANAGER’)</a:t>
            </a:r>
          </a:p>
          <a:p>
            <a:pPr algn="l">
              <a:lnSpc>
                <a:spcPct val="150000"/>
              </a:lnSpc>
              <a:spcBef>
                <a:spcPct val="0"/>
              </a:spcBef>
            </a:pPr>
            <a:r>
              <a:rPr lang="fr-FR" b="1" dirty="0" smtClean="0">
                <a:solidFill>
                  <a:srgbClr val="000000"/>
                </a:solidFill>
                <a:latin typeface="Courier New" pitchFamily="49" charset="0"/>
              </a:rPr>
              <a:t>  7  </a:t>
            </a:r>
            <a:r>
              <a:rPr lang="fr-FR" b="1" dirty="0" smtClean="0">
                <a:solidFill>
                  <a:srgbClr val="FF0000"/>
                </a:solidFill>
                <a:latin typeface="Courier New" pitchFamily="49" charset="0"/>
              </a:rPr>
              <a:t>AND</a:t>
            </a:r>
            <a:r>
              <a:rPr lang="fr-FR" b="1" dirty="0" smtClean="0">
                <a:solidFill>
                  <a:srgbClr val="000000"/>
                </a:solidFill>
                <a:latin typeface="Courier New" pitchFamily="49" charset="0"/>
              </a:rPr>
              <a:t> fonction &lt;&gt;’MANAGER’</a:t>
            </a:r>
            <a:r>
              <a:rPr lang="fr-FR" sz="1800" b="1" dirty="0" smtClean="0">
                <a:solidFill>
                  <a:srgbClr val="000000"/>
                </a:solidFill>
                <a:latin typeface="Courier New" pitchFamily="49" charset="0"/>
              </a:rPr>
              <a:t>;</a:t>
            </a:r>
            <a:endParaRPr lang="fr-FR" sz="18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barn(inHorizontal)">
                                      <p:cBhvr>
                                        <p:cTn id="12"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4" grpId="0" animBg="1"/>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28596" y="214290"/>
            <a:ext cx="8229600" cy="857256"/>
          </a:xfrm>
        </p:spPr>
        <p:txBody>
          <a:bodyPr>
            <a:normAutofit/>
          </a:bodyPr>
          <a:lstStyle/>
          <a:p>
            <a:pPr algn="just"/>
            <a:r>
              <a:rPr lang="fr-FR" sz="3600" dirty="0" smtClean="0"/>
              <a:t>Exemple </a:t>
            </a:r>
            <a:endParaRPr lang="fr-FR" sz="3600" dirty="0">
              <a:solidFill>
                <a:srgbClr val="FF0000"/>
              </a:solidFill>
            </a:endParaRPr>
          </a:p>
        </p:txBody>
      </p:sp>
      <p:sp>
        <p:nvSpPr>
          <p:cNvPr id="64" name="Rectangle 7"/>
          <p:cNvSpPr>
            <a:spLocks noChangeArrowheads="1"/>
          </p:cNvSpPr>
          <p:nvPr/>
        </p:nvSpPr>
        <p:spPr bwMode="auto">
          <a:xfrm>
            <a:off x="571472" y="1500174"/>
            <a:ext cx="7500990" cy="3001464"/>
          </a:xfrm>
          <a:prstGeom prst="rect">
            <a:avLst/>
          </a:prstGeom>
          <a:solidFill>
            <a:schemeClr val="accent3">
              <a:lumMod val="40000"/>
              <a:lumOff val="60000"/>
            </a:schemeClr>
          </a:solidFill>
          <a:ln w="9525">
            <a:noFill/>
            <a:miter lim="800000"/>
            <a:headEnd/>
            <a:tailEnd/>
          </a:ln>
          <a:effectLst/>
        </p:spPr>
        <p:txBody>
          <a:bodyPr wrap="square" lIns="92075" tIns="46038" rIns="92075" bIns="46038">
            <a:spAutoFit/>
          </a:bodyPr>
          <a:lstStyle/>
          <a:p>
            <a:pPr algn="l">
              <a:lnSpc>
                <a:spcPct val="150000"/>
              </a:lnSpc>
              <a:spcBef>
                <a:spcPct val="0"/>
              </a:spcBef>
            </a:pPr>
            <a:r>
              <a:rPr lang="fr-FR" sz="1800" b="1" dirty="0">
                <a:solidFill>
                  <a:srgbClr val="000000"/>
                </a:solidFill>
                <a:latin typeface="Courier New" pitchFamily="49" charset="0"/>
              </a:rPr>
              <a:t>SQL&gt; </a:t>
            </a:r>
            <a:r>
              <a:rPr lang="fr-FR" sz="1800" b="1" dirty="0">
                <a:solidFill>
                  <a:srgbClr val="FF0000"/>
                </a:solidFill>
                <a:latin typeface="Courier New" pitchFamily="49" charset="0"/>
              </a:rPr>
              <a:t>SELECT</a:t>
            </a:r>
            <a:r>
              <a:rPr lang="fr-FR" sz="1800" b="1" dirty="0">
                <a:solidFill>
                  <a:srgbClr val="000000"/>
                </a:solidFill>
                <a:latin typeface="Courier New" pitchFamily="49" charset="0"/>
              </a:rPr>
              <a:t> </a:t>
            </a:r>
            <a:r>
              <a:rPr lang="fr-FR" sz="1800" b="1" dirty="0" err="1" smtClean="0">
                <a:solidFill>
                  <a:srgbClr val="000000"/>
                </a:solidFill>
                <a:latin typeface="Courier New" pitchFamily="49" charset="0"/>
              </a:rPr>
              <a:t>nomemp</a:t>
            </a:r>
            <a:r>
              <a:rPr lang="fr-FR" sz="1800" b="1" dirty="0" smtClean="0">
                <a:solidFill>
                  <a:srgbClr val="000000"/>
                </a:solidFill>
                <a:latin typeface="Courier New" pitchFamily="49" charset="0"/>
              </a:rPr>
              <a:t>, </a:t>
            </a:r>
            <a:r>
              <a:rPr lang="fr-FR" sz="1800" b="1" dirty="0" err="1" smtClean="0">
                <a:solidFill>
                  <a:srgbClr val="000000"/>
                </a:solidFill>
                <a:latin typeface="Courier New" pitchFamily="49" charset="0"/>
              </a:rPr>
              <a:t>fonction,salaire</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2  </a:t>
            </a:r>
            <a:r>
              <a:rPr lang="fr-FR" sz="1800" b="1" dirty="0">
                <a:solidFill>
                  <a:srgbClr val="FF0000"/>
                </a:solidFill>
                <a:latin typeface="Courier New" pitchFamily="49" charset="0"/>
              </a:rPr>
              <a:t>FROM</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3  </a:t>
            </a:r>
            <a:r>
              <a:rPr lang="fr-FR" sz="1800" b="1" dirty="0">
                <a:solidFill>
                  <a:srgbClr val="FF0000"/>
                </a:solidFill>
                <a:latin typeface="Courier New" pitchFamily="49" charset="0"/>
              </a:rPr>
              <a:t>WHERE</a:t>
            </a:r>
            <a:r>
              <a:rPr lang="fr-FR" sz="1800" b="1" dirty="0">
                <a:solidFill>
                  <a:srgbClr val="000000"/>
                </a:solidFill>
                <a:latin typeface="Courier New" pitchFamily="49" charset="0"/>
              </a:rPr>
              <a:t>  </a:t>
            </a:r>
            <a:r>
              <a:rPr lang="fr-FR" sz="1800" b="1" dirty="0" smtClean="0">
                <a:solidFill>
                  <a:srgbClr val="000000"/>
                </a:solidFill>
                <a:latin typeface="Courier New" pitchFamily="49" charset="0"/>
              </a:rPr>
              <a:t>salaire &lt; </a:t>
            </a:r>
            <a:r>
              <a:rPr lang="fr-FR" sz="1800" b="1" dirty="0" smtClean="0">
                <a:solidFill>
                  <a:srgbClr val="FF0000"/>
                </a:solidFill>
                <a:latin typeface="Courier New" pitchFamily="49" charset="0"/>
              </a:rPr>
              <a:t>ALL</a:t>
            </a:r>
          </a:p>
          <a:p>
            <a:pPr algn="l">
              <a:lnSpc>
                <a:spcPct val="150000"/>
              </a:lnSpc>
              <a:spcBef>
                <a:spcPct val="0"/>
              </a:spcBef>
            </a:pPr>
            <a:r>
              <a:rPr lang="fr-FR" sz="1800" b="1" dirty="0" smtClean="0">
                <a:solidFill>
                  <a:srgbClr val="000000"/>
                </a:solidFill>
                <a:latin typeface="Courier New" pitchFamily="49" charset="0"/>
              </a:rPr>
              <a:t>  4		         (</a:t>
            </a:r>
            <a:r>
              <a:rPr lang="fr-FR" sz="1800" b="1" dirty="0" smtClean="0">
                <a:solidFill>
                  <a:srgbClr val="FF0000"/>
                </a:solidFill>
                <a:latin typeface="Courier New" pitchFamily="49" charset="0"/>
              </a:rPr>
              <a:t>SELECT</a:t>
            </a:r>
            <a:r>
              <a:rPr lang="fr-FR" sz="1800" b="1" dirty="0" smtClean="0">
                <a:solidFill>
                  <a:srgbClr val="000000"/>
                </a:solidFill>
                <a:latin typeface="Courier New" pitchFamily="49" charset="0"/>
              </a:rPr>
              <a:t>    salaire</a:t>
            </a:r>
          </a:p>
          <a:p>
            <a:pPr algn="l">
              <a:lnSpc>
                <a:spcPct val="150000"/>
              </a:lnSpc>
              <a:spcBef>
                <a:spcPct val="0"/>
              </a:spcBef>
            </a:pPr>
            <a:r>
              <a:rPr lang="fr-FR" sz="1800" b="1" dirty="0" smtClean="0">
                <a:solidFill>
                  <a:srgbClr val="000000"/>
                </a:solidFill>
                <a:latin typeface="Courier New" pitchFamily="49" charset="0"/>
              </a:rPr>
              <a:t>  </a:t>
            </a:r>
            <a:r>
              <a:rPr lang="fr-FR" sz="1800" b="1" dirty="0">
                <a:solidFill>
                  <a:srgbClr val="000000"/>
                </a:solidFill>
                <a:latin typeface="Courier New" pitchFamily="49" charset="0"/>
              </a:rPr>
              <a:t>5              </a:t>
            </a:r>
            <a:r>
              <a:rPr lang="fr-FR" sz="1800" b="1" dirty="0" smtClean="0">
                <a:solidFill>
                  <a:srgbClr val="000000"/>
                </a:solidFill>
                <a:latin typeface="Courier New" pitchFamily="49" charset="0"/>
              </a:rPr>
              <a:t>       </a:t>
            </a:r>
            <a:r>
              <a:rPr lang="fr-FR" sz="1800" b="1" dirty="0" smtClean="0">
                <a:solidFill>
                  <a:srgbClr val="FF0000"/>
                </a:solidFill>
                <a:latin typeface="Courier New" pitchFamily="49" charset="0"/>
              </a:rPr>
              <a:t>FROM</a:t>
            </a:r>
            <a:r>
              <a:rPr lang="fr-FR" sz="1800" b="1" dirty="0" smtClean="0">
                <a:solidFill>
                  <a:srgbClr val="000000"/>
                </a:solidFill>
                <a:latin typeface="Courier New" pitchFamily="49" charset="0"/>
              </a:rPr>
              <a:t>     employé</a:t>
            </a:r>
            <a:endParaRPr lang="fr-FR" sz="1800" b="1" dirty="0">
              <a:solidFill>
                <a:srgbClr val="000000"/>
              </a:solidFill>
              <a:latin typeface="Courier New" pitchFamily="49" charset="0"/>
            </a:endParaRPr>
          </a:p>
          <a:p>
            <a:pPr algn="l">
              <a:lnSpc>
                <a:spcPct val="150000"/>
              </a:lnSpc>
              <a:spcBef>
                <a:spcPct val="0"/>
              </a:spcBef>
            </a:pPr>
            <a:r>
              <a:rPr lang="fr-FR" sz="1800" b="1" dirty="0">
                <a:solidFill>
                  <a:srgbClr val="000000"/>
                </a:solidFill>
                <a:latin typeface="Courier New" pitchFamily="49" charset="0"/>
              </a:rPr>
              <a:t>  6              </a:t>
            </a:r>
            <a:r>
              <a:rPr lang="fr-FR" sz="1800" b="1" dirty="0" smtClean="0">
                <a:solidFill>
                  <a:srgbClr val="000000"/>
                </a:solidFill>
                <a:latin typeface="Courier New" pitchFamily="49" charset="0"/>
              </a:rPr>
              <a:t>       </a:t>
            </a:r>
            <a:r>
              <a:rPr lang="fr-FR" sz="1800" b="1" dirty="0" smtClean="0">
                <a:solidFill>
                  <a:srgbClr val="FF0000"/>
                </a:solidFill>
                <a:latin typeface="Courier New" pitchFamily="49" charset="0"/>
              </a:rPr>
              <a:t>WHERE    </a:t>
            </a:r>
            <a:r>
              <a:rPr lang="fr-FR" sz="1800" b="1" dirty="0" smtClean="0">
                <a:solidFill>
                  <a:srgbClr val="000000"/>
                </a:solidFill>
                <a:latin typeface="Courier New" pitchFamily="49" charset="0"/>
              </a:rPr>
              <a:t>fonction=‘MANAGER’)</a:t>
            </a:r>
          </a:p>
          <a:p>
            <a:pPr algn="l">
              <a:lnSpc>
                <a:spcPct val="150000"/>
              </a:lnSpc>
              <a:spcBef>
                <a:spcPct val="0"/>
              </a:spcBef>
            </a:pPr>
            <a:r>
              <a:rPr lang="fr-FR" b="1" dirty="0" smtClean="0">
                <a:solidFill>
                  <a:srgbClr val="000000"/>
                </a:solidFill>
                <a:latin typeface="Courier New" pitchFamily="49" charset="0"/>
              </a:rPr>
              <a:t>  7  </a:t>
            </a:r>
            <a:r>
              <a:rPr lang="fr-FR" b="1" dirty="0" smtClean="0">
                <a:solidFill>
                  <a:srgbClr val="FF0000"/>
                </a:solidFill>
                <a:latin typeface="Courier New" pitchFamily="49" charset="0"/>
              </a:rPr>
              <a:t>AND</a:t>
            </a:r>
            <a:r>
              <a:rPr lang="fr-FR" b="1" dirty="0" smtClean="0">
                <a:solidFill>
                  <a:srgbClr val="000000"/>
                </a:solidFill>
                <a:latin typeface="Courier New" pitchFamily="49" charset="0"/>
              </a:rPr>
              <a:t> fonction &lt;&gt;’MANAGER’</a:t>
            </a:r>
            <a:r>
              <a:rPr lang="fr-FR" sz="1800" b="1" dirty="0" smtClean="0">
                <a:solidFill>
                  <a:srgbClr val="000000"/>
                </a:solidFill>
                <a:latin typeface="Courier New" pitchFamily="49" charset="0"/>
              </a:rPr>
              <a:t>;</a:t>
            </a:r>
            <a:endParaRPr lang="fr-FR" sz="1800" b="1" dirty="0">
              <a:solidFill>
                <a:srgbClr val="000000"/>
              </a:solidFill>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barn(inHorizontal)">
                                      <p:cBhvr>
                                        <p:cTn id="12"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28596" y="1285860"/>
            <a:ext cx="8429684" cy="4929222"/>
          </a:xfrm>
        </p:spPr>
        <p:txBody>
          <a:bodyPr>
            <a:normAutofit lnSpcReduction="10000"/>
          </a:bodyPr>
          <a:lstStyle/>
          <a:p>
            <a:pPr algn="just">
              <a:lnSpc>
                <a:spcPct val="150000"/>
              </a:lnSpc>
            </a:pPr>
            <a:r>
              <a:rPr lang="fr-FR" sz="2400" dirty="0" smtClean="0"/>
              <a:t>Un </a:t>
            </a:r>
            <a:r>
              <a:rPr lang="fr-FR" sz="2400" b="1" dirty="0" smtClean="0">
                <a:solidFill>
                  <a:srgbClr val="FF0000"/>
                </a:solidFill>
              </a:rPr>
              <a:t>SGBDR</a:t>
            </a:r>
            <a:r>
              <a:rPr lang="fr-FR" sz="2400" dirty="0" smtClean="0"/>
              <a:t> (système de gestion de base de données relationnelle) est un système (logiciel) qui permet de gérer une base de données relationnelle. Les SGBDR peuvent être soit de type </a:t>
            </a:r>
            <a:r>
              <a:rPr lang="fr-FR" sz="2400" b="1" dirty="0" smtClean="0">
                <a:effectLst>
                  <a:outerShdw blurRad="38100" dist="38100" dir="2700000" algn="tl">
                    <a:srgbClr val="000000">
                      <a:alpha val="43137"/>
                    </a:srgbClr>
                  </a:outerShdw>
                </a:effectLst>
              </a:rPr>
              <a:t>client/serveur </a:t>
            </a:r>
            <a:r>
              <a:rPr lang="fr-FR" sz="2400" dirty="0" smtClean="0"/>
              <a:t>(</a:t>
            </a:r>
            <a:r>
              <a:rPr lang="fr-FR" sz="2400" b="1" i="1" dirty="0" smtClean="0">
                <a:effectLst>
                  <a:outerShdw blurRad="38100" dist="38100" dir="2700000" algn="tl">
                    <a:srgbClr val="000000">
                      <a:alpha val="43137"/>
                    </a:srgbClr>
                  </a:outerShdw>
                </a:effectLst>
              </a:rPr>
              <a:t>Oracle</a:t>
            </a:r>
            <a:r>
              <a:rPr lang="fr-FR" sz="2400" i="1" dirty="0" smtClean="0">
                <a:effectLst>
                  <a:outerShdw blurRad="38100" dist="38100" dir="2700000" algn="tl">
                    <a:srgbClr val="000000">
                      <a:alpha val="43137"/>
                    </a:srgbClr>
                  </a:outerShdw>
                </a:effectLst>
              </a:rPr>
              <a:t>, </a:t>
            </a:r>
            <a:r>
              <a:rPr lang="fr-FR" sz="2400" b="1" i="1" dirty="0" err="1" smtClean="0">
                <a:effectLst>
                  <a:outerShdw blurRad="38100" dist="38100" dir="2700000" algn="tl">
                    <a:srgbClr val="000000">
                      <a:alpha val="43137"/>
                    </a:srgbClr>
                  </a:outerShdw>
                </a:effectLst>
              </a:rPr>
              <a:t>Sql</a:t>
            </a:r>
            <a:r>
              <a:rPr lang="fr-FR" sz="2400" b="1" i="1" dirty="0" smtClean="0">
                <a:effectLst>
                  <a:outerShdw blurRad="38100" dist="38100" dir="2700000" algn="tl">
                    <a:srgbClr val="000000">
                      <a:alpha val="43137"/>
                    </a:srgbClr>
                  </a:outerShdw>
                </a:effectLst>
              </a:rPr>
              <a:t> Server</a:t>
            </a:r>
            <a:r>
              <a:rPr lang="fr-FR" sz="2400" i="1" dirty="0" smtClean="0">
                <a:effectLst>
                  <a:outerShdw blurRad="38100" dist="38100" dir="2700000" algn="tl">
                    <a:srgbClr val="000000">
                      <a:alpha val="43137"/>
                    </a:srgbClr>
                  </a:outerShdw>
                </a:effectLst>
              </a:rPr>
              <a:t>, </a:t>
            </a:r>
            <a:r>
              <a:rPr lang="fr-FR" sz="2400" b="1" i="1" dirty="0" smtClean="0">
                <a:effectLst>
                  <a:outerShdw blurRad="38100" dist="38100" dir="2700000" algn="tl">
                    <a:srgbClr val="000000">
                      <a:alpha val="43137"/>
                    </a:srgbClr>
                  </a:outerShdw>
                </a:effectLst>
              </a:rPr>
              <a:t>MySQL</a:t>
            </a:r>
            <a:r>
              <a:rPr lang="fr-FR" sz="2400" i="1" dirty="0" smtClean="0">
                <a:effectLst>
                  <a:outerShdw blurRad="38100" dist="38100" dir="2700000" algn="tl">
                    <a:srgbClr val="000000">
                      <a:alpha val="43137"/>
                    </a:srgbClr>
                  </a:outerShdw>
                </a:effectLst>
              </a:rPr>
              <a:t>, </a:t>
            </a:r>
            <a:r>
              <a:rPr lang="fr-FR" sz="2400" b="1" i="1" dirty="0" err="1" smtClean="0">
                <a:effectLst>
                  <a:outerShdw blurRad="38100" dist="38100" dir="2700000" algn="tl">
                    <a:srgbClr val="000000">
                      <a:alpha val="43137"/>
                    </a:srgbClr>
                  </a:outerShdw>
                </a:effectLst>
              </a:rPr>
              <a:t>PostgreSQL</a:t>
            </a:r>
            <a:r>
              <a:rPr lang="fr-FR" sz="2400" dirty="0" smtClean="0"/>
              <a:t>), soit de type </a:t>
            </a:r>
            <a:r>
              <a:rPr lang="fr-FR" sz="2400" b="1" dirty="0" smtClean="0">
                <a:effectLst>
                  <a:outerShdw blurRad="38100" dist="38100" dir="2700000" algn="tl">
                    <a:srgbClr val="000000">
                      <a:alpha val="43137"/>
                    </a:srgbClr>
                  </a:outerShdw>
                </a:effectLst>
              </a:rPr>
              <a:t>fichiers partagés </a:t>
            </a:r>
            <a:r>
              <a:rPr lang="fr-FR" sz="2400" dirty="0" smtClean="0"/>
              <a:t>(</a:t>
            </a:r>
            <a:r>
              <a:rPr lang="fr-FR" sz="2400" b="1" i="1" dirty="0" smtClean="0">
                <a:effectLst>
                  <a:outerShdw blurRad="38100" dist="38100" dir="2700000" algn="tl">
                    <a:srgbClr val="000000">
                      <a:alpha val="43137"/>
                    </a:srgbClr>
                  </a:outerShdw>
                </a:effectLst>
              </a:rPr>
              <a:t>Access</a:t>
            </a:r>
            <a:r>
              <a:rPr lang="fr-FR" sz="2400" i="1" dirty="0" smtClean="0">
                <a:effectLst>
                  <a:outerShdw blurRad="38100" dist="38100" dir="2700000" algn="tl">
                    <a:srgbClr val="000000">
                      <a:alpha val="43137"/>
                    </a:srgbClr>
                  </a:outerShdw>
                </a:effectLst>
              </a:rPr>
              <a:t>, </a:t>
            </a:r>
            <a:r>
              <a:rPr lang="fr-FR" sz="2400" b="1" i="1" dirty="0" err="1" smtClean="0">
                <a:effectLst>
                  <a:outerShdw blurRad="38100" dist="38100" dir="2700000" algn="tl">
                    <a:srgbClr val="000000">
                      <a:alpha val="43137"/>
                    </a:srgbClr>
                  </a:outerShdw>
                </a:effectLst>
              </a:rPr>
              <a:t>Paradox</a:t>
            </a:r>
            <a:r>
              <a:rPr lang="fr-FR" sz="2400" i="1" dirty="0" smtClean="0">
                <a:effectLst>
                  <a:outerShdw blurRad="38100" dist="38100" dir="2700000" algn="tl">
                    <a:srgbClr val="000000">
                      <a:alpha val="43137"/>
                    </a:srgbClr>
                  </a:outerShdw>
                </a:effectLst>
              </a:rPr>
              <a:t>, etc</a:t>
            </a:r>
            <a:r>
              <a:rPr lang="fr-FR" sz="2400" dirty="0" smtClean="0"/>
              <a:t>.)</a:t>
            </a:r>
          </a:p>
          <a:p>
            <a:pPr algn="just">
              <a:lnSpc>
                <a:spcPct val="150000"/>
              </a:lnSpc>
            </a:pPr>
            <a:r>
              <a:rPr lang="fr-FR" sz="2400" dirty="0" smtClean="0"/>
              <a:t>Le modèle client/serveur nécessite généralement la présence d’un serveur, qui traite des requêtes transmises par le client et lui retourne le résultat. </a:t>
            </a:r>
          </a:p>
          <a:p>
            <a:pPr algn="just">
              <a:lnSpc>
                <a:spcPct val="150000"/>
              </a:lnSpc>
            </a:pPr>
            <a:endParaRPr lang="fr-FR" sz="2400" dirty="0" smtClean="0"/>
          </a:p>
          <a:p>
            <a:pPr algn="just">
              <a:lnSpc>
                <a:spcPct val="150000"/>
              </a:lnSpc>
            </a:pPr>
            <a:endParaRPr lang="fr-FR" sz="2400" dirty="0" smtClean="0"/>
          </a:p>
        </p:txBody>
      </p:sp>
      <p:sp>
        <p:nvSpPr>
          <p:cNvPr id="3" name="Titre 2"/>
          <p:cNvSpPr>
            <a:spLocks noGrp="1"/>
          </p:cNvSpPr>
          <p:nvPr>
            <p:ph type="title"/>
          </p:nvPr>
        </p:nvSpPr>
        <p:spPr/>
        <p:txBody>
          <a:bodyPr/>
          <a:lstStyle/>
          <a:p>
            <a:r>
              <a:rPr lang="fr-FR" dirty="0" smtClean="0"/>
              <a:t>Qu’est-ce qu’un SGBDR ?</a:t>
            </a:r>
            <a:endParaRPr lang="fr-FR"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to="" calcmode="lin" valueType="num">
                                      <p:cBhvr>
                                        <p:cTn id="7" dur="1" fill="hold"/>
                                        <p:tgtEl>
                                          <p:spTgt spid="3"/>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ox(in)">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ox(in)">
                                      <p:cBhvr>
                                        <p:cTn id="1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1433</TotalTime>
  <Words>4262</Words>
  <Application>Microsoft Office PowerPoint</Application>
  <PresentationFormat>Affichage à l'écran (4:3)</PresentationFormat>
  <Paragraphs>804</Paragraphs>
  <Slides>86</Slides>
  <Notes>12</Notes>
  <HiddenSlides>4</HiddenSlides>
  <MMClips>0</MMClips>
  <ScaleCrop>false</ScaleCrop>
  <HeadingPairs>
    <vt:vector size="4" baseType="variant">
      <vt:variant>
        <vt:lpstr>Thème</vt:lpstr>
      </vt:variant>
      <vt:variant>
        <vt:i4>1</vt:i4>
      </vt:variant>
      <vt:variant>
        <vt:lpstr>Titres des diapositives</vt:lpstr>
      </vt:variant>
      <vt:variant>
        <vt:i4>86</vt:i4>
      </vt:variant>
    </vt:vector>
  </HeadingPairs>
  <TitlesOfParts>
    <vt:vector size="87" baseType="lpstr">
      <vt:lpstr>Rotonde</vt:lpstr>
      <vt:lpstr>Bases de Données Avancées </vt:lpstr>
      <vt:lpstr>Organisation</vt:lpstr>
      <vt:lpstr>Plan du cours</vt:lpstr>
      <vt:lpstr>Introduction </vt:lpstr>
      <vt:lpstr>Qu’est-ce qu’une base de donnée?</vt:lpstr>
      <vt:lpstr>Principe d’une Base de Données Relationnelle</vt:lpstr>
      <vt:lpstr>Diapositive 7</vt:lpstr>
      <vt:lpstr>Exemple</vt:lpstr>
      <vt:lpstr>Qu’est-ce qu’un SGBDR ?</vt:lpstr>
      <vt:lpstr>Diapositive 10</vt:lpstr>
      <vt:lpstr>Qu’est-ce que SQL ?</vt:lpstr>
      <vt:lpstr>Diapositive 12</vt:lpstr>
      <vt:lpstr>Diapositive 13</vt:lpstr>
      <vt:lpstr>SQL déclaratif</vt:lpstr>
      <vt:lpstr>Diapositive 15</vt:lpstr>
      <vt:lpstr>Récapitulatif</vt:lpstr>
      <vt:lpstr>Diapositive 17</vt:lpstr>
      <vt:lpstr>Tables Utilisées dans ce cours</vt:lpstr>
      <vt:lpstr>Ordres SQL basiques</vt:lpstr>
      <vt:lpstr>Ordre SELECT</vt:lpstr>
      <vt:lpstr>Diapositive 21</vt:lpstr>
      <vt:lpstr>Ordre SELECT élémentaire</vt:lpstr>
      <vt:lpstr>Écriture des Ordres SQL</vt:lpstr>
      <vt:lpstr>Sélection des colonnes</vt:lpstr>
      <vt:lpstr>Les expressions arithmétiques</vt:lpstr>
      <vt:lpstr>Priorité des opérateurs</vt:lpstr>
      <vt:lpstr>La valeur NULL</vt:lpstr>
      <vt:lpstr>Personnalisation de requêtes</vt:lpstr>
      <vt:lpstr>Alias des colonnes</vt:lpstr>
      <vt:lpstr>Opérateur de concaténation</vt:lpstr>
      <vt:lpstr>Élimination des doublons</vt:lpstr>
      <vt:lpstr>Interaction avec SQL*Plus</vt:lpstr>
      <vt:lpstr>Utilisation d’SQL*Plus</vt:lpstr>
      <vt:lpstr>Affichage de la structure d’une table</vt:lpstr>
      <vt:lpstr>Restriction et tri des données</vt:lpstr>
      <vt:lpstr>Restreindre les résultats dans une requête SELECT</vt:lpstr>
      <vt:lpstr>Utilisation de la clause WHERE</vt:lpstr>
      <vt:lpstr>Opérateurs de comparaison</vt:lpstr>
      <vt:lpstr>Autres opérateurs de comparaison</vt:lpstr>
      <vt:lpstr>Les opérateurs logiques</vt:lpstr>
      <vt:lpstr>Ordonner la clause SELECT</vt:lpstr>
      <vt:lpstr>Exemples de tri</vt:lpstr>
      <vt:lpstr>Les fonctions SQL</vt:lpstr>
      <vt:lpstr>Fonction SQL</vt:lpstr>
      <vt:lpstr>Exemples de fonctions</vt:lpstr>
      <vt:lpstr>Fonction ROUND</vt:lpstr>
      <vt:lpstr>Fonction TRUNC</vt:lpstr>
      <vt:lpstr>Fonction SYSDATE</vt:lpstr>
      <vt:lpstr>Table DUAL</vt:lpstr>
      <vt:lpstr>Exemples</vt:lpstr>
      <vt:lpstr>Fonction NVL</vt:lpstr>
      <vt:lpstr>Fonction NULLIF</vt:lpstr>
      <vt:lpstr>Requêtes multi-tables</vt:lpstr>
      <vt:lpstr>Le produit cartésien</vt:lpstr>
      <vt:lpstr>Jointure</vt:lpstr>
      <vt:lpstr>Jointure</vt:lpstr>
      <vt:lpstr>Equi-jointure</vt:lpstr>
      <vt:lpstr>Exemples</vt:lpstr>
      <vt:lpstr>Les fonctions de groupe</vt:lpstr>
      <vt:lpstr>Fonction de groupe</vt:lpstr>
      <vt:lpstr>Fonction de groupe</vt:lpstr>
      <vt:lpstr>Types de fonctions de groupe</vt:lpstr>
      <vt:lpstr>Exemples</vt:lpstr>
      <vt:lpstr>Création de groupe de données</vt:lpstr>
      <vt:lpstr>Création de groupe de données :  clause GROUP BY</vt:lpstr>
      <vt:lpstr>Utilisation de la clause GROUP BY</vt:lpstr>
      <vt:lpstr>Regroupement sur Plusieurs Colonnes</vt:lpstr>
      <vt:lpstr>Utilisation de la clause GROUP BY</vt:lpstr>
      <vt:lpstr>Utilisation de la clause GROUP BY</vt:lpstr>
      <vt:lpstr>Exclusion de groupes : la clause HAVING</vt:lpstr>
      <vt:lpstr>Utilisation de la clause HAVING</vt:lpstr>
      <vt:lpstr>Sous - requêtes</vt:lpstr>
      <vt:lpstr>Sous-requête</vt:lpstr>
      <vt:lpstr>Exemple de problème</vt:lpstr>
      <vt:lpstr>Sous-requête</vt:lpstr>
      <vt:lpstr>Exemple</vt:lpstr>
      <vt:lpstr>Conventions</vt:lpstr>
      <vt:lpstr>Sous-requêtes mono-ligne</vt:lpstr>
      <vt:lpstr>Exemple </vt:lpstr>
      <vt:lpstr>Exemple avec la clause HAVING</vt:lpstr>
      <vt:lpstr>Problème</vt:lpstr>
      <vt:lpstr>Problème !</vt:lpstr>
      <vt:lpstr>Sous-requêtes multi-ligne</vt:lpstr>
      <vt:lpstr>Exemple </vt:lpstr>
      <vt:lpstr>Exemple </vt:lpstr>
      <vt:lpstr>Exemple </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Bases de Données Avancées</dc:title>
  <dc:creator>zouhri mohammed</dc:creator>
  <cp:lastModifiedBy>2016</cp:lastModifiedBy>
  <cp:revision>206</cp:revision>
  <dcterms:created xsi:type="dcterms:W3CDTF">2011-09-26T13:45:29Z</dcterms:created>
  <dcterms:modified xsi:type="dcterms:W3CDTF">2018-02-27T12:03:05Z</dcterms:modified>
</cp:coreProperties>
</file>