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3" r:id="rId4"/>
    <p:sldId id="272" r:id="rId5"/>
    <p:sldId id="258" r:id="rId6"/>
    <p:sldId id="259" r:id="rId7"/>
    <p:sldId id="274" r:id="rId8"/>
    <p:sldId id="260" r:id="rId9"/>
    <p:sldId id="261" r:id="rId10"/>
    <p:sldId id="262" r:id="rId11"/>
    <p:sldId id="263" r:id="rId12"/>
    <p:sldId id="264" r:id="rId13"/>
    <p:sldId id="265" r:id="rId14"/>
    <p:sldId id="276" r:id="rId15"/>
    <p:sldId id="277" r:id="rId16"/>
    <p:sldId id="275" r:id="rId17"/>
    <p:sldId id="278" r:id="rId18"/>
    <p:sldId id="280" r:id="rId19"/>
    <p:sldId id="271" r:id="rId20"/>
    <p:sldId id="268" r:id="rId21"/>
    <p:sldId id="269" r:id="rId22"/>
    <p:sldId id="270" r:id="rId2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000A5-ACA9-48CF-A35D-FD4D7D5E3A67}" type="datetimeFigureOut">
              <a:rPr lang="fr-FR" smtClean="0"/>
              <a:t>26/04/2020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9D230-CEAA-4F15-A1E8-50E3EC3B5B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2718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000A5-ACA9-48CF-A35D-FD4D7D5E3A67}" type="datetimeFigureOut">
              <a:rPr lang="fr-FR" smtClean="0"/>
              <a:t>26/04/2020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9D230-CEAA-4F15-A1E8-50E3EC3B5B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2209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000A5-ACA9-48CF-A35D-FD4D7D5E3A67}" type="datetimeFigureOut">
              <a:rPr lang="fr-FR" smtClean="0"/>
              <a:t>26/04/2020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9D230-CEAA-4F15-A1E8-50E3EC3B5B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5913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000A5-ACA9-48CF-A35D-FD4D7D5E3A67}" type="datetimeFigureOut">
              <a:rPr lang="fr-FR" smtClean="0"/>
              <a:t>26/04/2020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9D230-CEAA-4F15-A1E8-50E3EC3B5B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4149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000A5-ACA9-48CF-A35D-FD4D7D5E3A67}" type="datetimeFigureOut">
              <a:rPr lang="fr-FR" smtClean="0"/>
              <a:t>26/04/2020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9D230-CEAA-4F15-A1E8-50E3EC3B5B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64583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000A5-ACA9-48CF-A35D-FD4D7D5E3A67}" type="datetimeFigureOut">
              <a:rPr lang="fr-FR" smtClean="0"/>
              <a:t>26/04/2020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9D230-CEAA-4F15-A1E8-50E3EC3B5B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1419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000A5-ACA9-48CF-A35D-FD4D7D5E3A67}" type="datetimeFigureOut">
              <a:rPr lang="fr-FR" smtClean="0"/>
              <a:t>26/04/2020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9D230-CEAA-4F15-A1E8-50E3EC3B5B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69230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000A5-ACA9-48CF-A35D-FD4D7D5E3A67}" type="datetimeFigureOut">
              <a:rPr lang="fr-FR" smtClean="0"/>
              <a:t>26/04/2020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9D230-CEAA-4F15-A1E8-50E3EC3B5B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06427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000A5-ACA9-48CF-A35D-FD4D7D5E3A67}" type="datetimeFigureOut">
              <a:rPr lang="fr-FR" smtClean="0"/>
              <a:t>26/04/2020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9D230-CEAA-4F15-A1E8-50E3EC3B5B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7783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000A5-ACA9-48CF-A35D-FD4D7D5E3A67}" type="datetimeFigureOut">
              <a:rPr lang="fr-FR" smtClean="0"/>
              <a:t>26/04/2020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9D230-CEAA-4F15-A1E8-50E3EC3B5B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8995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000A5-ACA9-48CF-A35D-FD4D7D5E3A67}" type="datetimeFigureOut">
              <a:rPr lang="fr-FR" smtClean="0"/>
              <a:t>26/04/2020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9D230-CEAA-4F15-A1E8-50E3EC3B5B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6811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1000A5-ACA9-48CF-A35D-FD4D7D5E3A67}" type="datetimeFigureOut">
              <a:rPr lang="fr-FR" smtClean="0"/>
              <a:t>26/04/2020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A9D230-CEAA-4F15-A1E8-50E3EC3B5B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341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124744"/>
            <a:ext cx="7772400" cy="3888432"/>
          </a:xfrm>
        </p:spPr>
        <p:txBody>
          <a:bodyPr>
            <a:normAutofit/>
          </a:bodyPr>
          <a:lstStyle/>
          <a:p>
            <a:r>
              <a:rPr lang="fr-FR" dirty="0"/>
              <a:t> </a:t>
            </a:r>
            <a:br>
              <a:rPr lang="fr-FR" dirty="0"/>
            </a:br>
            <a:r>
              <a:rPr lang="fr-FR" b="1" dirty="0"/>
              <a:t>Chapitre 5</a:t>
            </a:r>
            <a:br>
              <a:rPr lang="fr-FR" b="1" dirty="0"/>
            </a:br>
            <a:r>
              <a:rPr lang="fr-FR" b="1" dirty="0"/>
              <a:t>Les postulats de la mécanique quantique</a:t>
            </a:r>
            <a:br>
              <a:rPr lang="fr-FR" b="1" dirty="0"/>
            </a:b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27826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0"/>
                <a:ext cx="8229600" cy="6858000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50000"/>
                  </a:lnSpc>
                  <a:buNone/>
                </a:pPr>
                <a:r>
                  <a:rPr lang="fr-FR" sz="2000" dirty="0" smtClean="0">
                    <a:solidFill>
                      <a:srgbClr val="FF0000"/>
                    </a:solidFill>
                  </a:rPr>
                  <a:t>IV-Réduction </a:t>
                </a:r>
                <a:r>
                  <a:rPr lang="fr-FR" sz="2000" dirty="0">
                    <a:solidFill>
                      <a:srgbClr val="FF0000"/>
                    </a:solidFill>
                  </a:rPr>
                  <a:t>du paquet d’onde</a:t>
                </a:r>
                <a:endParaRPr lang="fr-FR" sz="2000" b="1" dirty="0">
                  <a:solidFill>
                    <a:srgbClr val="FF0000"/>
                  </a:solidFill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fr-FR" sz="2000" dirty="0"/>
                  <a:t>Lorsqu’on mesure, à un instant donné, la grandeur physique </a:t>
                </a:r>
                <a14:m>
                  <m:oMath xmlns:m="http://schemas.openxmlformats.org/officeDocument/2006/math">
                    <m:r>
                      <a:rPr lang="fr-FR" sz="2000" b="1" i="0" dirty="0" smtClean="0">
                        <a:latin typeface="Cambria Math"/>
                        <a:ea typeface="Cambria Math"/>
                      </a:rPr>
                      <m:t>𝓐</m:t>
                    </m:r>
                  </m:oMath>
                </a14:m>
                <a:r>
                  <a:rPr lang="fr-FR" sz="2000" dirty="0"/>
                  <a:t>, l’état du système après la mesure est modifié.</a:t>
                </a:r>
                <a:endParaRPr lang="fr-FR" sz="2000" b="1" dirty="0"/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fr-FR" sz="2000" b="1" dirty="0">
                    <a:solidFill>
                      <a:srgbClr val="0070C0"/>
                    </a:solidFill>
                  </a:rPr>
                  <a:t>5</a:t>
                </a:r>
                <a:r>
                  <a:rPr lang="fr-FR" sz="2000" b="1" baseline="30000" dirty="0">
                    <a:solidFill>
                      <a:srgbClr val="0070C0"/>
                    </a:solidFill>
                  </a:rPr>
                  <a:t>ème</a:t>
                </a:r>
                <a:r>
                  <a:rPr lang="fr-FR" sz="2000" b="1" dirty="0">
                    <a:solidFill>
                      <a:srgbClr val="0070C0"/>
                    </a:solidFill>
                  </a:rPr>
                  <a:t> Postulat :</a:t>
                </a:r>
              </a:p>
              <a:p>
                <a:pPr marL="0" indent="0" algn="just">
                  <a:lnSpc>
                    <a:spcPct val="150000"/>
                  </a:lnSpc>
                  <a:buNone/>
                </a:pPr>
                <a:r>
                  <a:rPr lang="fr-FR" sz="2000" dirty="0" smtClean="0">
                    <a:solidFill>
                      <a:srgbClr val="FF0000"/>
                    </a:solidFill>
                  </a:rPr>
                  <a:t>lorsque la mesure de la grandeur physique </a:t>
                </a:r>
                <a14:m>
                  <m:oMath xmlns:m="http://schemas.openxmlformats.org/officeDocument/2006/math">
                    <m:r>
                      <a:rPr lang="fr-FR" sz="2000" b="1" i="0" dirty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𝓐</m:t>
                    </m:r>
                  </m:oMath>
                </a14:m>
                <a:r>
                  <a:rPr lang="fr-FR" sz="2000" dirty="0">
                    <a:solidFill>
                      <a:srgbClr val="FF0000"/>
                    </a:solidFill>
                  </a:rPr>
                  <a:t> sur le système dans l’état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⟩"/>
                        <m:ctrlPr>
                          <a:rPr lang="fr-FR" sz="20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"/>
                            <m:ctrlPr>
                              <a:rPr lang="fr-FR" sz="20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fr-FR" sz="20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𝝍</m:t>
                            </m:r>
                          </m:e>
                        </m:d>
                      </m:e>
                    </m:d>
                    <m:r>
                      <a:rPr lang="fr-FR" sz="20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fr-FR" sz="2000" dirty="0">
                    <a:solidFill>
                      <a:srgbClr val="FF0000"/>
                    </a:solidFill>
                  </a:rPr>
                  <a:t>donne le résultat </a:t>
                </a:r>
                <a14:m>
                  <m:oMath xmlns:m="http://schemas.openxmlformats.org/officeDocument/2006/math">
                    <m:r>
                      <a:rPr lang="fr-FR" sz="2000" b="1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𝒂</m:t>
                    </m:r>
                    <m:r>
                      <a:rPr lang="fr-FR" sz="2000" b="1" i="1" baseline="-25000" dirty="0">
                        <a:solidFill>
                          <a:srgbClr val="FF0000"/>
                        </a:solidFill>
                        <a:latin typeface="Cambria Math"/>
                      </a:rPr>
                      <m:t>𝒏</m:t>
                    </m:r>
                  </m:oMath>
                </a14:m>
                <a:r>
                  <a:rPr lang="fr-FR" sz="2000" dirty="0" smtClean="0">
                    <a:solidFill>
                      <a:srgbClr val="FF0000"/>
                    </a:solidFill>
                  </a:rPr>
                  <a:t> , </a:t>
                </a:r>
                <a:r>
                  <a:rPr lang="fr-FR" sz="2000" dirty="0">
                    <a:solidFill>
                      <a:srgbClr val="FF0000"/>
                    </a:solidFill>
                  </a:rPr>
                  <a:t>l’état du système immédiatement après la mesure est la projection </a:t>
                </a:r>
                <a:r>
                  <a:rPr lang="fr-FR" sz="2000" dirty="0" smtClean="0">
                    <a:solidFill>
                      <a:srgbClr val="FF0000"/>
                    </a:solidFill>
                  </a:rPr>
                  <a:t>normée  </a:t>
                </a:r>
                <a:r>
                  <a:rPr lang="fr-FR" sz="2000" dirty="0">
                    <a:solidFill>
                      <a:srgbClr val="FF0000"/>
                    </a:solidFill>
                  </a:rPr>
                  <a:t>de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⟩"/>
                        <m:ctrlPr>
                          <a:rPr lang="fr-FR" sz="20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"/>
                            <m:ctrlPr>
                              <a:rPr lang="fr-FR" sz="20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fr-FR" sz="20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𝝍</m:t>
                            </m:r>
                          </m:e>
                        </m:d>
                      </m:e>
                    </m:d>
                  </m:oMath>
                </a14:m>
                <a:r>
                  <a:rPr lang="fr-FR" sz="2000" dirty="0">
                    <a:solidFill>
                      <a:srgbClr val="FF0000"/>
                    </a:solidFill>
                  </a:rPr>
                  <a:t> sur le sous espace </a:t>
                </a:r>
                <a:r>
                  <a:rPr lang="fr-FR" sz="2000" dirty="0" smtClean="0">
                    <a:solidFill>
                      <a:srgbClr val="FF0000"/>
                    </a:solidFill>
                  </a:rPr>
                  <a:t>propre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b="1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fr-FR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𝜉</m:t>
                        </m:r>
                      </m:e>
                      <m:sub>
                        <m:r>
                          <a:rPr lang="fr-FR" sz="2000" b="1" i="1" dirty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fr-FR" sz="2000" dirty="0" smtClean="0">
                    <a:solidFill>
                      <a:srgbClr val="FF0000"/>
                    </a:solidFill>
                  </a:rPr>
                  <a:t>associé </a:t>
                </a:r>
                <a:r>
                  <a:rPr lang="fr-FR" sz="2000" dirty="0">
                    <a:solidFill>
                      <a:srgbClr val="FF0000"/>
                    </a:solidFill>
                  </a:rPr>
                  <a:t>à </a:t>
                </a:r>
                <a14:m>
                  <m:oMath xmlns:m="http://schemas.openxmlformats.org/officeDocument/2006/math">
                    <m:r>
                      <a:rPr lang="fr-FR" sz="2000" b="1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𝒂</m:t>
                    </m:r>
                    <m:r>
                      <a:rPr lang="fr-FR" sz="2000" b="1" i="1" baseline="-25000" dirty="0" smtClean="0">
                        <a:solidFill>
                          <a:srgbClr val="FF0000"/>
                        </a:solidFill>
                        <a:latin typeface="Cambria Math"/>
                      </a:rPr>
                      <m:t>𝒏</m:t>
                    </m:r>
                  </m:oMath>
                </a14:m>
                <a:r>
                  <a:rPr lang="fr-FR" sz="2000" i="1" dirty="0" smtClean="0">
                    <a:solidFill>
                      <a:srgbClr val="FF0000"/>
                    </a:solidFill>
                  </a:rPr>
                  <a:t>.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fr-FR" sz="2000" dirty="0" smtClean="0">
                    <a:solidFill>
                      <a:srgbClr val="FF0000"/>
                    </a:solidFill>
                  </a:rPr>
                  <a:t>Soit:  			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2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sz="24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sz="24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𝑷</m:t>
                            </m:r>
                          </m:e>
                          <m:sub>
                            <m:r>
                              <a:rPr lang="fr-FR" sz="24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𝒏</m:t>
                            </m:r>
                          </m:sub>
                        </m:sSub>
                        <m:d>
                          <m:dPr>
                            <m:begChr m:val=""/>
                            <m:endChr m:val="⟩"/>
                            <m:ctrlPr>
                              <a:rPr lang="fr-FR" sz="24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"/>
                                <m:ctrlPr>
                                  <a:rPr lang="fr-FR" sz="2400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fr-FR" sz="2400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Cambria Math"/>
                                  </a:rPr>
                                  <m:t>𝝍</m:t>
                                </m:r>
                              </m:e>
                            </m:d>
                          </m:e>
                        </m:d>
                      </m:num>
                      <m:den>
                        <m:rad>
                          <m:radPr>
                            <m:degHide m:val="on"/>
                            <m:ctrlPr>
                              <a:rPr lang="fr-FR" sz="24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d>
                              <m:dPr>
                                <m:begChr m:val="⟨"/>
                                <m:endChr m:val="⟩"/>
                                <m:ctrlPr>
                                  <a:rPr lang="fr-FR" sz="2400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fr-FR" sz="2400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Cambria Math"/>
                                  </a:rPr>
                                  <m:t>𝝍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fr-FR" sz="2400" b="1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2400" b="1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𝑷</m:t>
                                    </m:r>
                                  </m:e>
                                  <m:sub>
                                    <m:r>
                                      <a:rPr lang="fr-FR" sz="2400" b="1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𝒏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fr-FR" sz="2400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Cambria Math"/>
                                  </a:rPr>
                                  <m:t>𝝍</m:t>
                                </m:r>
                              </m:e>
                            </m:d>
                          </m:e>
                        </m:rad>
                      </m:den>
                    </m:f>
                  </m:oMath>
                </a14:m>
                <a:endParaRPr lang="fr-FR" sz="2400" b="1" i="1" dirty="0" smtClean="0">
                  <a:solidFill>
                    <a:srgbClr val="FF0000"/>
                  </a:solidFill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fr-FR" sz="2400" dirty="0"/>
                  <a:t>Si a</a:t>
                </a:r>
                <a:r>
                  <a:rPr lang="fr-FR" sz="2400" baseline="-25000" dirty="0"/>
                  <a:t>n</a:t>
                </a:r>
                <a:r>
                  <a:rPr lang="fr-FR" sz="2400" dirty="0"/>
                  <a:t> est non dégénérée, cet état est le vecteur </a:t>
                </a:r>
                <a:r>
                  <a:rPr lang="fr-FR" sz="2400" dirty="0" smtClean="0"/>
                  <a:t>propre </a:t>
                </a:r>
                <a14:m>
                  <m:oMath xmlns:m="http://schemas.openxmlformats.org/officeDocument/2006/math">
                    <m:r>
                      <a:rPr lang="fr-FR" sz="240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│</m:t>
                    </m:r>
                    <m:d>
                      <m:dPr>
                        <m:begChr m:val=""/>
                        <m:endChr m:val="〉"/>
                        <m:ctrlPr>
                          <a:rPr lang="fr-FR" sz="2400" i="1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sz="2400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φ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fr-FR" sz="24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n</m:t>
                            </m:r>
                          </m:sub>
                        </m:sSub>
                      </m:e>
                    </m:d>
                  </m:oMath>
                </a14:m>
                <a:r>
                  <a:rPr lang="fr-FR" sz="2400" b="1" i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fr-FR" sz="2400" dirty="0" smtClean="0"/>
                  <a:t>correspondant.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fr-FR" sz="2000" dirty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0"/>
                <a:ext cx="8229600" cy="6858000"/>
              </a:xfrm>
              <a:blipFill rotWithShape="0">
                <a:blip r:embed="rId2"/>
                <a:stretch>
                  <a:fillRect l="-4519" r="-74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87829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0"/>
                <a:ext cx="8229600" cy="6858000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50000"/>
                  </a:lnSpc>
                  <a:buNone/>
                </a:pPr>
                <a:r>
                  <a:rPr lang="fr-FR" sz="2000" dirty="0" smtClean="0">
                    <a:solidFill>
                      <a:srgbClr val="FF0000"/>
                    </a:solidFill>
                  </a:rPr>
                  <a:t>V-Evolution </a:t>
                </a:r>
                <a:r>
                  <a:rPr lang="fr-FR" sz="2000" dirty="0">
                    <a:solidFill>
                      <a:srgbClr val="FF0000"/>
                    </a:solidFill>
                  </a:rPr>
                  <a:t>des systèmes dans le temps</a:t>
                </a:r>
                <a:endParaRPr lang="fr-FR" sz="2000" b="1" dirty="0">
                  <a:solidFill>
                    <a:srgbClr val="FF0000"/>
                  </a:solidFill>
                </a:endParaRPr>
              </a:p>
              <a:p>
                <a:pPr>
                  <a:lnSpc>
                    <a:spcPct val="150000"/>
                  </a:lnSpc>
                  <a:buFont typeface="Wingdings" pitchFamily="2" charset="2"/>
                  <a:buChar char="Ø"/>
                </a:pPr>
                <a:r>
                  <a:rPr lang="fr-FR" sz="2000" b="1" dirty="0">
                    <a:solidFill>
                      <a:srgbClr val="002060"/>
                    </a:solidFill>
                  </a:rPr>
                  <a:t>6</a:t>
                </a:r>
                <a:r>
                  <a:rPr lang="fr-FR" sz="2000" b="1" baseline="30000" dirty="0">
                    <a:solidFill>
                      <a:srgbClr val="002060"/>
                    </a:solidFill>
                  </a:rPr>
                  <a:t>ème</a:t>
                </a:r>
                <a:r>
                  <a:rPr lang="fr-FR" sz="2000" b="1" dirty="0">
                    <a:solidFill>
                      <a:srgbClr val="002060"/>
                    </a:solidFill>
                  </a:rPr>
                  <a:t> Postulat :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fr-FR" sz="2000" dirty="0" smtClean="0">
                    <a:solidFill>
                      <a:srgbClr val="FF0000"/>
                    </a:solidFill>
                  </a:rPr>
                  <a:t>L’évolution dans le temps du vecteur d’état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⟩"/>
                        <m:ctrlPr>
                          <a:rPr lang="fr-FR" sz="20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"/>
                            <m:ctrlPr>
                              <a:rPr lang="fr-FR" sz="20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fr-FR" sz="20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𝝍</m:t>
                            </m:r>
                            <m:r>
                              <a:rPr lang="fr-FR" sz="20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(</m:t>
                            </m:r>
                            <m:r>
                              <a:rPr lang="fr-FR" sz="20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𝒕</m:t>
                            </m:r>
                            <m:r>
                              <a:rPr lang="fr-FR" sz="2000" b="1" i="0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)</m:t>
                            </m:r>
                          </m:e>
                        </m:d>
                      </m:e>
                    </m:d>
                    <m:r>
                      <a:rPr lang="fr-FR" sz="20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fr-FR" sz="2000" dirty="0">
                    <a:solidFill>
                      <a:srgbClr val="FF0000"/>
                    </a:solidFill>
                  </a:rPr>
                  <a:t>est régie par l’équation de Schrödinger : </a:t>
                </a:r>
                <a:endParaRPr lang="fr-FR" sz="2000" dirty="0" smtClean="0">
                  <a:solidFill>
                    <a:srgbClr val="FF0000"/>
                  </a:solidFill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fr-FR" sz="2000" b="0" dirty="0" smtClean="0">
                    <a:solidFill>
                      <a:srgbClr val="FF0000"/>
                    </a:solidFill>
                  </a:rPr>
                  <a:t>		</a:t>
                </a:r>
                <a14:m>
                  <m:oMath xmlns:m="http://schemas.openxmlformats.org/officeDocument/2006/math">
                    <m:r>
                      <a:rPr lang="fr-FR" sz="2400" b="1" i="0" smtClean="0">
                        <a:solidFill>
                          <a:srgbClr val="FF0000"/>
                        </a:solidFill>
                        <a:latin typeface="Cambria Math"/>
                      </a:rPr>
                      <m:t>𝐢</m:t>
                    </m:r>
                    <m:r>
                      <a:rPr lang="fr-FR" sz="2400" b="1" i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ℏ</m:t>
                    </m:r>
                    <m:f>
                      <m:fPr>
                        <m:ctrlPr>
                          <a:rPr lang="fr-FR" sz="2400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fr-FR" sz="2400" b="1" i="0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𝐝</m:t>
                        </m:r>
                      </m:num>
                      <m:den>
                        <m:r>
                          <a:rPr lang="fr-FR" sz="2400" b="1" i="0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𝐝𝐭</m:t>
                        </m:r>
                      </m:den>
                    </m:f>
                  </m:oMath>
                </a14:m>
                <a:r>
                  <a:rPr lang="fr-FR" sz="2400" b="1" dirty="0" smtClean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⟩"/>
                        <m:ctrlPr>
                          <a:rPr lang="fr-FR" sz="2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"/>
                            <m:ctrlPr>
                              <a:rPr lang="fr-FR" sz="24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fr-FR" sz="2400" b="1" i="0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𝛙</m:t>
                            </m:r>
                            <m:r>
                              <a:rPr lang="fr-FR" sz="2400" b="1" i="0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(</m:t>
                            </m:r>
                            <m:r>
                              <a:rPr lang="fr-FR" sz="2400" b="1" i="0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𝐭</m:t>
                            </m:r>
                            <m:r>
                              <a:rPr lang="fr-FR" sz="2400" b="1" i="0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)</m:t>
                            </m:r>
                          </m:e>
                        </m:d>
                      </m:e>
                    </m:d>
                    <m:r>
                      <a:rPr lang="fr-FR" sz="2400" b="1" i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fr-FR" sz="2400" b="1" i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𝐇</m:t>
                    </m:r>
                    <m:r>
                      <a:rPr lang="fr-FR" sz="2400" b="1" i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(</m:t>
                    </m:r>
                    <m:r>
                      <a:rPr lang="fr-FR" sz="2400" b="1" i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𝐭</m:t>
                    </m:r>
                    <m:r>
                      <a:rPr lang="fr-FR" sz="2400" b="1" i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)</m:t>
                    </m:r>
                    <m:d>
                      <m:dPr>
                        <m:begChr m:val=""/>
                        <m:endChr m:val="⟩"/>
                        <m:ctrlPr>
                          <a:rPr lang="fr-FR" sz="2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"/>
                            <m:ctrlPr>
                              <a:rPr lang="fr-FR" sz="24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fr-FR" sz="2400" b="1" i="0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𝛙</m:t>
                            </m:r>
                            <m:r>
                              <a:rPr lang="fr-FR" sz="2400" b="1" i="0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(</m:t>
                            </m:r>
                            <m:r>
                              <a:rPr lang="fr-FR" sz="2400" b="1" i="0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𝐭</m:t>
                            </m:r>
                            <m:r>
                              <a:rPr lang="fr-FR" sz="2400" b="1" i="0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)</m:t>
                            </m:r>
                          </m:e>
                        </m:d>
                      </m:e>
                    </m:d>
                  </m:oMath>
                </a14:m>
                <a:endParaRPr lang="fr-FR" sz="2400" b="1" dirty="0" smtClean="0">
                  <a:solidFill>
                    <a:srgbClr val="FF0000"/>
                  </a:solidFill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fr-FR" sz="2000" dirty="0" smtClean="0"/>
                  <a:t>où </a:t>
                </a:r>
                <a14:m>
                  <m:oMath xmlns:m="http://schemas.openxmlformats.org/officeDocument/2006/math">
                    <m:r>
                      <a:rPr lang="fr-FR" sz="2000" b="1" i="1" smtClean="0">
                        <a:latin typeface="Cambria Math"/>
                        <a:ea typeface="Cambria Math"/>
                      </a:rPr>
                      <m:t>𝑯</m:t>
                    </m:r>
                    <m:r>
                      <a:rPr lang="fr-FR" sz="2000" b="1" i="1" smtClean="0">
                        <a:latin typeface="Cambria Math"/>
                        <a:ea typeface="Cambria Math"/>
                      </a:rPr>
                      <m:t>(</m:t>
                    </m:r>
                    <m:r>
                      <a:rPr lang="fr-FR" sz="2000" b="1" i="1" smtClean="0">
                        <a:latin typeface="Cambria Math"/>
                        <a:ea typeface="Cambria Math"/>
                      </a:rPr>
                      <m:t>𝒕</m:t>
                    </m:r>
                  </m:oMath>
                </a14:m>
                <a:r>
                  <a:rPr lang="fr-FR" sz="2000" dirty="0" smtClean="0"/>
                  <a:t>)</a:t>
                </a:r>
                <a:r>
                  <a:rPr lang="fr-FR" sz="2000" dirty="0"/>
                  <a:t> est l’observable associée à l’énergie totale du système </a:t>
                </a:r>
                <a:r>
                  <a:rPr lang="fr-FR" sz="2000" dirty="0" smtClean="0"/>
                  <a:t>.</a:t>
                </a:r>
                <a:endParaRPr lang="fr-FR" sz="2000" b="1" dirty="0"/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b="1" i="1" smtClean="0">
                          <a:latin typeface="Cambria Math"/>
                          <a:ea typeface="Cambria Math"/>
                        </a:rPr>
                        <m:t>𝑯</m:t>
                      </m:r>
                      <m:d>
                        <m:dPr>
                          <m:ctrlPr>
                            <a:rPr lang="fr-FR" sz="2400" b="1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fr-FR" sz="2400" b="1" i="1" smtClean="0">
                              <a:latin typeface="Cambria Math"/>
                              <a:ea typeface="Cambria Math"/>
                            </a:rPr>
                            <m:t>𝒕</m:t>
                          </m:r>
                          <m:r>
                            <a:rPr lang="fr-FR" sz="2400" b="1" i="1" smtClean="0">
                              <a:latin typeface="Cambria Math"/>
                              <a:ea typeface="Cambria Math"/>
                            </a:rPr>
                            <m:t> </m:t>
                          </m:r>
                        </m:e>
                      </m:d>
                      <m:r>
                        <a:rPr lang="fr-FR" sz="24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fr-FR" sz="2400" b="1" i="1" smtClean="0">
                          <a:latin typeface="Cambria Math"/>
                          <a:ea typeface="Cambria Math"/>
                        </a:rPr>
                        <m:t>−</m:t>
                      </m:r>
                      <m:f>
                        <m:fPr>
                          <m:ctrlPr>
                            <a:rPr lang="fr-FR" sz="2400" b="1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fr-FR" sz="2400" b="1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fr-FR" sz="2400" b="1" i="1" smtClean="0">
                                  <a:latin typeface="Cambria Math"/>
                                  <a:ea typeface="Cambria Math"/>
                                </a:rPr>
                                <m:t>ℏ</m:t>
                              </m:r>
                            </m:e>
                            <m:sup>
                              <m:r>
                                <a:rPr lang="fr-FR" sz="2400" b="1" i="1" smtClean="0">
                                  <a:latin typeface="Cambria Math"/>
                                  <a:ea typeface="Cambria Math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fr-FR" sz="2400" b="1" i="1" smtClean="0">
                              <a:latin typeface="Cambria Math"/>
                              <a:ea typeface="Cambria Math"/>
                            </a:rPr>
                            <m:t>𝟐</m:t>
                          </m:r>
                          <m:r>
                            <a:rPr lang="fr-FR" sz="2400" b="1" i="1" smtClean="0">
                              <a:latin typeface="Cambria Math"/>
                              <a:ea typeface="Cambria Math"/>
                            </a:rPr>
                            <m:t>𝒎</m:t>
                          </m:r>
                        </m:den>
                      </m:f>
                      <m:r>
                        <a:rPr lang="fr-FR" sz="2400" b="1" i="1" smtClean="0">
                          <a:latin typeface="Cambria Math"/>
                          <a:ea typeface="Cambria Math"/>
                        </a:rPr>
                        <m:t> ∆ +</m:t>
                      </m:r>
                      <m:r>
                        <a:rPr lang="fr-FR" sz="2400" b="1" i="1">
                          <a:latin typeface="Cambria Math"/>
                        </a:rPr>
                        <m:t>𝑽</m:t>
                      </m:r>
                      <m:r>
                        <a:rPr lang="fr-FR" sz="2400" b="1" i="1">
                          <a:latin typeface="Cambria Math"/>
                        </a:rPr>
                        <m:t>(</m:t>
                      </m:r>
                      <m:r>
                        <a:rPr lang="fr-FR" sz="2400">
                          <a:latin typeface="Cambria Math"/>
                        </a:rPr>
                        <m:t> </m:t>
                      </m:r>
                      <m:acc>
                        <m:accPr>
                          <m:chr m:val="⃗"/>
                          <m:ctrlPr>
                            <a:rPr lang="fr-FR" sz="2400" b="1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fr-FR" sz="2400" b="1" i="1">
                              <a:latin typeface="Cambria Math"/>
                            </a:rPr>
                            <m:t>𝒓</m:t>
                          </m:r>
                        </m:e>
                      </m:acc>
                      <m:r>
                        <a:rPr lang="fr-FR" sz="2400" i="1">
                          <a:latin typeface="Cambria Math"/>
                        </a:rPr>
                        <m:t>,</m:t>
                      </m:r>
                      <m:r>
                        <a:rPr lang="fr-FR" sz="2400" i="1">
                          <a:latin typeface="Cambria Math"/>
                        </a:rPr>
                        <m:t>𝑡</m:t>
                      </m:r>
                      <m:r>
                        <a:rPr lang="fr-FR" sz="2400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fr-FR" sz="2000" i="1" dirty="0" smtClean="0"/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fr-FR" sz="2000" dirty="0" smtClean="0"/>
                  <a:t>est </a:t>
                </a:r>
                <a:r>
                  <a:rPr lang="fr-FR" sz="2000" dirty="0"/>
                  <a:t>l’opérateur Hamiltonien du </a:t>
                </a:r>
                <a:r>
                  <a:rPr lang="fr-FR" sz="2000" dirty="0" smtClean="0"/>
                  <a:t>système.</a:t>
                </a:r>
                <a:endParaRPr lang="fr-FR" sz="2000" b="1" dirty="0"/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fr-FR" sz="2000" dirty="0"/>
              </a:p>
            </p:txBody>
          </p:sp>
        </mc:Choice>
        <mc:Fallback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0"/>
                <a:ext cx="8229600" cy="6858000"/>
              </a:xfrm>
              <a:blipFill rotWithShape="1">
                <a:blip r:embed="rId2"/>
                <a:stretch>
                  <a:fillRect l="-74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43222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0"/>
                <a:ext cx="8229600" cy="6813376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50000"/>
                  </a:lnSpc>
                  <a:buNone/>
                </a:pPr>
                <a:r>
                  <a:rPr lang="fr-FR" sz="2000" dirty="0" smtClean="0">
                    <a:solidFill>
                      <a:srgbClr val="FF0000"/>
                    </a:solidFill>
                  </a:rPr>
                  <a:t>VI-Règles </a:t>
                </a:r>
                <a:r>
                  <a:rPr lang="fr-FR" sz="2000" dirty="0">
                    <a:solidFill>
                      <a:srgbClr val="FF0000"/>
                    </a:solidFill>
                  </a:rPr>
                  <a:t>de quantification</a:t>
                </a:r>
                <a:endParaRPr lang="fr-FR" sz="2000" b="1" dirty="0">
                  <a:solidFill>
                    <a:srgbClr val="FF0000"/>
                  </a:solidFill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fr-FR" sz="2000" dirty="0"/>
                  <a:t>Toute grandeur physique </a:t>
                </a:r>
                <a14:m>
                  <m:oMath xmlns:m="http://schemas.openxmlformats.org/officeDocument/2006/math">
                    <m:r>
                      <a:rPr lang="fr-FR" sz="2000" b="1" i="0" dirty="0" smtClean="0">
                        <a:latin typeface="Cambria Math"/>
                        <a:ea typeface="Cambria Math"/>
                      </a:rPr>
                      <m:t>𝓐</m:t>
                    </m:r>
                  </m:oMath>
                </a14:m>
                <a:r>
                  <a:rPr lang="fr-FR" sz="2000" dirty="0"/>
                  <a:t> s’exprime en fonction des variables dynamiques fondamentales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2000" b="1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fr-FR" sz="2000" b="1" i="1" smtClean="0">
                            <a:latin typeface="Cambria Math"/>
                          </a:rPr>
                          <m:t>𝒓</m:t>
                        </m:r>
                      </m:e>
                    </m:acc>
                    <m:r>
                      <a:rPr lang="fr-FR" sz="2000" b="1" i="0" smtClean="0">
                        <a:latin typeface="Cambria Math"/>
                      </a:rPr>
                      <m:t> </m:t>
                    </m:r>
                    <m:r>
                      <a:rPr lang="fr-FR" sz="2000" b="0" i="1" smtClean="0">
                        <a:latin typeface="Cambria Math"/>
                      </a:rPr>
                      <m:t>𝑒𝑡</m:t>
                    </m:r>
                    <m:r>
                      <a:rPr lang="fr-FR" sz="2000" b="0" i="1" smtClean="0">
                        <a:latin typeface="Cambria Math"/>
                      </a:rPr>
                      <m:t> </m:t>
                    </m:r>
                    <m:acc>
                      <m:accPr>
                        <m:chr m:val="⃗"/>
                        <m:ctrlPr>
                          <a:rPr lang="fr-FR" sz="2000" b="1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fr-FR" sz="2000" b="1" i="1" smtClean="0">
                            <a:latin typeface="Cambria Math"/>
                          </a:rPr>
                          <m:t>𝒑</m:t>
                        </m:r>
                      </m:e>
                    </m:acc>
                    <m:r>
                      <a:rPr lang="fr-FR" sz="2000" b="1" i="0" smtClean="0">
                        <a:latin typeface="Cambria Math"/>
                      </a:rPr>
                      <m:t> .</m:t>
                    </m:r>
                  </m:oMath>
                </a14:m>
                <a:r>
                  <a:rPr lang="fr-FR" sz="2000" dirty="0" smtClean="0"/>
                  <a:t> </a:t>
                </a:r>
                <a:r>
                  <a:rPr lang="fr-FR" sz="2000" dirty="0"/>
                  <a:t>Les règles de quantification vont nous permettre de construire l’observable </a:t>
                </a:r>
                <a:r>
                  <a:rPr lang="fr-FR" sz="2000" b="1" i="1" dirty="0"/>
                  <a:t>A</a:t>
                </a:r>
                <a:r>
                  <a:rPr lang="fr-FR" sz="2000" dirty="0"/>
                  <a:t> à partir de l’expression de </a:t>
                </a:r>
                <a14:m>
                  <m:oMath xmlns:m="http://schemas.openxmlformats.org/officeDocument/2006/math">
                    <m:r>
                      <a:rPr lang="fr-FR" sz="2000" b="1" i="0" dirty="0" smtClean="0">
                        <a:latin typeface="Cambria Math"/>
                        <a:ea typeface="Cambria Math"/>
                      </a:rPr>
                      <m:t>𝓐</m:t>
                    </m:r>
                  </m:oMath>
                </a14:m>
                <a:r>
                  <a:rPr lang="fr-FR" sz="2000" dirty="0"/>
                  <a:t> déjà définie en mécanique classique. Ainsi, pour obtenir l’observable </a:t>
                </a:r>
                <a:r>
                  <a:rPr lang="fr-FR" sz="2000" b="1" i="1" dirty="0"/>
                  <a:t>A</a:t>
                </a:r>
                <a:r>
                  <a:rPr lang="fr-FR" sz="2000" dirty="0"/>
                  <a:t>, il suffit de remplacer dans l’expression de </a:t>
                </a:r>
                <a14:m>
                  <m:oMath xmlns:m="http://schemas.openxmlformats.org/officeDocument/2006/math">
                    <m:r>
                      <a:rPr lang="fr-FR" sz="2000" b="1" i="0" dirty="0" smtClean="0">
                        <a:latin typeface="Cambria Math"/>
                        <a:ea typeface="Cambria Math"/>
                      </a:rPr>
                      <m:t>𝓐</m:t>
                    </m:r>
                    <m:r>
                      <a:rPr lang="fr-FR" sz="2000" b="1" i="0" dirty="0" smtClean="0">
                        <a:latin typeface="Cambria Math"/>
                        <a:ea typeface="Cambria Math"/>
                      </a:rPr>
                      <m:t> (</m:t>
                    </m:r>
                    <m:acc>
                      <m:accPr>
                        <m:chr m:val="⃗"/>
                        <m:ctrlPr>
                          <a:rPr lang="fr-FR" sz="2000" b="1" i="1" dirty="0" smtClean="0"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r>
                          <a:rPr lang="fr-FR" sz="2000" b="1" i="1" dirty="0" smtClean="0">
                            <a:latin typeface="Cambria Math"/>
                            <a:ea typeface="Cambria Math"/>
                          </a:rPr>
                          <m:t>𝒓</m:t>
                        </m:r>
                      </m:e>
                    </m:acc>
                    <m:r>
                      <a:rPr lang="fr-FR" sz="2000" b="1" i="1" dirty="0" smtClean="0">
                        <a:latin typeface="Cambria Math"/>
                        <a:ea typeface="Cambria Math"/>
                      </a:rPr>
                      <m:t>,</m:t>
                    </m:r>
                    <m:acc>
                      <m:accPr>
                        <m:chr m:val="⃗"/>
                        <m:ctrlPr>
                          <a:rPr lang="fr-FR" sz="2000" b="1" i="1" dirty="0" smtClean="0"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r>
                          <a:rPr lang="fr-FR" sz="2000" b="1" i="1" dirty="0" smtClean="0">
                            <a:latin typeface="Cambria Math"/>
                            <a:ea typeface="Cambria Math"/>
                          </a:rPr>
                          <m:t>𝒑</m:t>
                        </m:r>
                      </m:e>
                    </m:acc>
                    <m:r>
                      <a:rPr lang="fr-FR" sz="2000" b="1" i="1" dirty="0" smtClean="0">
                        <a:latin typeface="Cambria Math"/>
                        <a:ea typeface="Cambria Math"/>
                      </a:rPr>
                      <m:t>,</m:t>
                    </m:r>
                    <m:r>
                      <a:rPr lang="fr-FR" sz="2000" b="1" i="1" dirty="0" smtClean="0">
                        <a:latin typeface="Cambria Math"/>
                        <a:ea typeface="Cambria Math"/>
                      </a:rPr>
                      <m:t>𝒕</m:t>
                    </m:r>
                    <m:r>
                      <a:rPr lang="fr-FR" sz="2000" b="1" i="1" dirty="0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fr-FR" sz="2000" dirty="0" smtClean="0"/>
                  <a:t>, </a:t>
                </a:r>
                <a:r>
                  <a:rPr lang="fr-FR" sz="2000" dirty="0"/>
                  <a:t>la variable position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2000" b="1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fr-FR" sz="2000" b="1" i="1" smtClean="0">
                            <a:latin typeface="Cambria Math"/>
                          </a:rPr>
                          <m:t>𝒓</m:t>
                        </m:r>
                      </m:e>
                    </m:acc>
                    <m:r>
                      <a:rPr lang="fr-FR" sz="2000" b="1" i="1" smtClean="0">
                        <a:latin typeface="Cambria Math"/>
                      </a:rPr>
                      <m:t> </m:t>
                    </m:r>
                    <m:d>
                      <m:dPr>
                        <m:ctrlPr>
                          <a:rPr lang="fr-FR" sz="2000" b="1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fr-FR" sz="2000" b="1" i="1" smtClean="0">
                            <a:latin typeface="Cambria Math"/>
                          </a:rPr>
                          <m:t>𝒙</m:t>
                        </m:r>
                        <m:r>
                          <a:rPr lang="fr-FR" sz="2000" b="1" i="1" smtClean="0">
                            <a:latin typeface="Cambria Math"/>
                          </a:rPr>
                          <m:t>,</m:t>
                        </m:r>
                        <m:r>
                          <a:rPr lang="fr-FR" sz="2000" b="1" i="1" smtClean="0">
                            <a:latin typeface="Cambria Math"/>
                          </a:rPr>
                          <m:t>𝒚</m:t>
                        </m:r>
                        <m:r>
                          <a:rPr lang="fr-FR" sz="2000" b="1" i="1" smtClean="0">
                            <a:latin typeface="Cambria Math"/>
                          </a:rPr>
                          <m:t>,</m:t>
                        </m:r>
                        <m:r>
                          <a:rPr lang="fr-FR" sz="2000" b="1" i="1" smtClean="0">
                            <a:latin typeface="Cambria Math"/>
                          </a:rPr>
                          <m:t>𝒛</m:t>
                        </m:r>
                      </m:e>
                    </m:d>
                  </m:oMath>
                </a14:m>
                <a:r>
                  <a:rPr lang="fr-FR" sz="2000" dirty="0" smtClean="0"/>
                  <a:t> par </a:t>
                </a:r>
                <a:r>
                  <a:rPr lang="fr-FR" sz="2000" dirty="0"/>
                  <a:t>l’observable associée </a:t>
                </a:r>
                <a14:m>
                  <m:oMath xmlns:m="http://schemas.openxmlformats.org/officeDocument/2006/math">
                    <m:r>
                      <a:rPr lang="fr-FR" sz="2000" b="1" i="1" dirty="0" smtClean="0">
                        <a:latin typeface="Cambria Math"/>
                      </a:rPr>
                      <m:t>(</m:t>
                    </m:r>
                    <m:r>
                      <a:rPr lang="fr-FR" sz="2000" b="1" i="1" dirty="0" smtClean="0">
                        <a:latin typeface="Cambria Math"/>
                      </a:rPr>
                      <m:t>𝑿</m:t>
                    </m:r>
                    <m:r>
                      <a:rPr lang="fr-FR" sz="2000" b="1" i="1" dirty="0" smtClean="0">
                        <a:latin typeface="Cambria Math"/>
                      </a:rPr>
                      <m:t>, </m:t>
                    </m:r>
                    <m:r>
                      <a:rPr lang="fr-FR" sz="2000" b="1" i="1" dirty="0" smtClean="0">
                        <a:latin typeface="Cambria Math"/>
                      </a:rPr>
                      <m:t>𝒀</m:t>
                    </m:r>
                    <m:r>
                      <a:rPr lang="fr-FR" sz="2000" b="1" i="1" dirty="0" smtClean="0">
                        <a:latin typeface="Cambria Math"/>
                      </a:rPr>
                      <m:t>, </m:t>
                    </m:r>
                    <m:r>
                      <a:rPr lang="fr-FR" sz="2000" b="1" i="1" dirty="0" smtClean="0">
                        <a:latin typeface="Cambria Math"/>
                      </a:rPr>
                      <m:t>𝒁</m:t>
                    </m:r>
                    <m:r>
                      <a:rPr lang="fr-FR" sz="2000" b="1" i="1" dirty="0" smtClean="0">
                        <a:latin typeface="Cambria Math"/>
                      </a:rPr>
                      <m:t>) </m:t>
                    </m:r>
                  </m:oMath>
                </a14:m>
                <a:r>
                  <a:rPr lang="fr-FR" sz="2000" dirty="0"/>
                  <a:t>et la variable impulsion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2000" b="1" i="1" dirty="0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fr-FR" sz="2000" b="1" i="1" dirty="0" smtClean="0">
                            <a:latin typeface="Cambria Math"/>
                          </a:rPr>
                          <m:t>𝒑</m:t>
                        </m:r>
                      </m:e>
                    </m:acc>
                    <m:r>
                      <a:rPr lang="fr-FR" sz="2000" b="1" i="1" dirty="0" smtClean="0">
                        <a:latin typeface="Cambria Math"/>
                      </a:rPr>
                      <m:t>(</m:t>
                    </m:r>
                    <m:r>
                      <a:rPr lang="fr-FR" sz="2000" b="1" i="1" dirty="0">
                        <a:latin typeface="Cambria Math"/>
                      </a:rPr>
                      <m:t>𝒑</m:t>
                    </m:r>
                    <m:r>
                      <a:rPr lang="fr-FR" sz="2000" b="1" i="1" baseline="-25000" dirty="0">
                        <a:latin typeface="Cambria Math"/>
                      </a:rPr>
                      <m:t>𝒙</m:t>
                    </m:r>
                    <m:r>
                      <a:rPr lang="fr-FR" sz="2000" b="1" i="1" dirty="0">
                        <a:latin typeface="Cambria Math"/>
                      </a:rPr>
                      <m:t>, </m:t>
                    </m:r>
                    <m:r>
                      <a:rPr lang="fr-FR" sz="2000" b="1" i="1" dirty="0" err="1">
                        <a:latin typeface="Cambria Math"/>
                      </a:rPr>
                      <m:t>𝒑</m:t>
                    </m:r>
                    <m:r>
                      <a:rPr lang="fr-FR" sz="2000" b="1" i="1" baseline="-25000" dirty="0" err="1">
                        <a:latin typeface="Cambria Math"/>
                      </a:rPr>
                      <m:t>𝒚</m:t>
                    </m:r>
                    <m:r>
                      <a:rPr lang="fr-FR" sz="2000" b="1" i="1" dirty="0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fr-FR" sz="2000" b="1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fr-FR" sz="2000" b="1" i="1" dirty="0" smtClean="0">
                            <a:latin typeface="Cambria Math"/>
                          </a:rPr>
                          <m:t>𝒑</m:t>
                        </m:r>
                      </m:e>
                      <m:sub>
                        <m:r>
                          <a:rPr lang="fr-FR" sz="2000" b="1" i="1" dirty="0" smtClean="0">
                            <a:latin typeface="Cambria Math"/>
                          </a:rPr>
                          <m:t>𝒛</m:t>
                        </m:r>
                      </m:sub>
                    </m:sSub>
                    <m:r>
                      <a:rPr lang="fr-FR" sz="2000" b="1" i="1" dirty="0">
                        <a:latin typeface="Cambria Math"/>
                      </a:rPr>
                      <m:t>) </m:t>
                    </m:r>
                  </m:oMath>
                </a14:m>
                <a:r>
                  <a:rPr lang="fr-FR" sz="2000" dirty="0"/>
                  <a:t>de la particule par l’observable associée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fr-FR" sz="2000" b="1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fr-FR" sz="2000" b="1" i="1" dirty="0">
                            <a:latin typeface="Cambria Math"/>
                          </a:rPr>
                          <m:t>𝑷</m:t>
                        </m:r>
                        <m:r>
                          <a:rPr lang="fr-FR" sz="2000" b="1" i="1" baseline="-25000" dirty="0">
                            <a:latin typeface="Cambria Math"/>
                          </a:rPr>
                          <m:t>𝒙</m:t>
                        </m:r>
                        <m:r>
                          <a:rPr lang="fr-FR" sz="2000" b="1" i="1" dirty="0">
                            <a:latin typeface="Cambria Math"/>
                          </a:rPr>
                          <m:t>, </m:t>
                        </m:r>
                        <m:r>
                          <a:rPr lang="fr-FR" sz="2000" b="1" i="1" dirty="0" err="1">
                            <a:latin typeface="Cambria Math"/>
                          </a:rPr>
                          <m:t>𝑷</m:t>
                        </m:r>
                        <m:r>
                          <a:rPr lang="fr-FR" sz="2000" b="1" i="1" baseline="-25000" dirty="0" err="1">
                            <a:latin typeface="Cambria Math"/>
                          </a:rPr>
                          <m:t>𝒚</m:t>
                        </m:r>
                        <m:r>
                          <a:rPr lang="fr-FR" sz="2000" b="1" i="1" dirty="0">
                            <a:latin typeface="Cambria Math"/>
                          </a:rPr>
                          <m:t>, </m:t>
                        </m:r>
                        <m:r>
                          <a:rPr lang="fr-FR" sz="2000" b="1" i="1" dirty="0">
                            <a:latin typeface="Cambria Math"/>
                          </a:rPr>
                          <m:t>𝑷𝒛</m:t>
                        </m:r>
                      </m:e>
                    </m:d>
                    <m:r>
                      <a:rPr lang="fr-FR" sz="2000" b="1" i="0" dirty="0" smtClean="0">
                        <a:latin typeface="Cambria Math"/>
                      </a:rPr>
                      <m:t>.</m:t>
                    </m:r>
                  </m:oMath>
                </a14:m>
                <a:endParaRPr lang="fr-FR" sz="2000" b="1" dirty="0" smtClean="0"/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fr-FR" sz="2000" b="1" dirty="0" smtClean="0">
                    <a:solidFill>
                      <a:srgbClr val="00B0F0"/>
                    </a:solidFill>
                  </a:rPr>
                  <a:t>Application:</a:t>
                </a:r>
              </a:p>
              <a:p>
                <a:pPr>
                  <a:lnSpc>
                    <a:spcPct val="110000"/>
                  </a:lnSpc>
                  <a:buFont typeface="Wingdings" pitchFamily="2" charset="2"/>
                  <a:buChar char="§"/>
                </a:pPr>
                <a:r>
                  <a:rPr lang="fr-FR" sz="2000" dirty="0" smtClean="0"/>
                  <a:t>Oscillateur harmonique à une dimension</a:t>
                </a:r>
              </a:p>
              <a:p>
                <a:pPr marL="0" indent="0">
                  <a:lnSpc>
                    <a:spcPct val="11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FR" sz="2000" b="1" i="1" smtClean="0">
                          <a:latin typeface="Cambria Math"/>
                          <a:ea typeface="Cambria Math"/>
                        </a:rPr>
                        <m:t>𝑬</m:t>
                      </m:r>
                      <m:r>
                        <a:rPr lang="fr-FR" sz="2000" b="1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fr-FR" sz="2000" b="1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FR" sz="2000" b="1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sSup>
                                <m:sSupPr>
                                  <m:ctrlPr>
                                    <a:rPr lang="fr-FR" sz="2000" b="1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fr-FR" sz="2000" b="1" i="1" smtClean="0">
                                      <a:latin typeface="Cambria Math"/>
                                      <a:ea typeface="Cambria Math"/>
                                    </a:rPr>
                                    <m:t>𝒑</m:t>
                                  </m:r>
                                </m:e>
                                <m:sup>
                                  <m:r>
                                    <a:rPr lang="fr-FR" sz="2000" b="1" i="1" smtClean="0">
                                      <a:latin typeface="Cambria Math"/>
                                      <a:ea typeface="Cambria Math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  <m:sub>
                              <m:r>
                                <a:rPr lang="fr-FR" sz="2000" b="1" i="1" smtClean="0">
                                  <a:latin typeface="Cambria Math"/>
                                  <a:ea typeface="Cambria Math"/>
                                </a:rPr>
                                <m:t>𝒙</m:t>
                              </m:r>
                            </m:sub>
                          </m:sSub>
                        </m:num>
                        <m:den>
                          <m:r>
                            <a:rPr lang="fr-FR" sz="2000" b="1" i="1" smtClean="0">
                              <a:latin typeface="Cambria Math"/>
                              <a:ea typeface="Cambria Math"/>
                            </a:rPr>
                            <m:t>𝟐</m:t>
                          </m:r>
                          <m:r>
                            <a:rPr lang="fr-FR" sz="2000" b="1" i="1" smtClean="0">
                              <a:latin typeface="Cambria Math"/>
                              <a:ea typeface="Cambria Math"/>
                            </a:rPr>
                            <m:t>𝒎</m:t>
                          </m:r>
                        </m:den>
                      </m:f>
                      <m:r>
                        <a:rPr lang="fr-FR" sz="2000" b="1" i="1" smtClean="0">
                          <a:latin typeface="Cambria Math"/>
                          <a:ea typeface="Cambria Math"/>
                        </a:rPr>
                        <m:t>+</m:t>
                      </m:r>
                      <m:f>
                        <m:fPr>
                          <m:ctrlPr>
                            <a:rPr lang="fr-FR" sz="2000" b="1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fr-FR" sz="2000" b="1" i="1" smtClean="0">
                              <a:latin typeface="Cambria Math"/>
                              <a:ea typeface="Cambria Math"/>
                            </a:rPr>
                            <m:t>𝒌</m:t>
                          </m:r>
                          <m:sSup>
                            <m:sSupPr>
                              <m:ctrlPr>
                                <a:rPr lang="fr-FR" sz="2000" b="1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fr-FR" sz="2000" b="1" i="1" smtClean="0">
                                  <a:latin typeface="Cambria Math"/>
                                  <a:ea typeface="Cambria Math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fr-FR" sz="2000" b="1" i="1" smtClean="0">
                                  <a:latin typeface="Cambria Math"/>
                                  <a:ea typeface="Cambria Math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fr-FR" sz="2000" b="1" i="1" smtClean="0">
                              <a:latin typeface="Cambria Math"/>
                              <a:ea typeface="Cambria Math"/>
                            </a:rPr>
                            <m:t>𝟐</m:t>
                          </m:r>
                        </m:den>
                      </m:f>
                      <m:r>
                        <a:rPr lang="fr-FR" sz="2000" b="1" i="1" smtClean="0">
                          <a:latin typeface="Cambria Math"/>
                          <a:ea typeface="Cambria Math"/>
                        </a:rPr>
                        <m:t>            </m:t>
                      </m:r>
                      <m:r>
                        <a:rPr lang="fr-FR" sz="2000" b="1" i="0" smtClean="0">
                          <a:latin typeface="Cambria Math"/>
                          <a:ea typeface="Cambria Math"/>
                        </a:rPr>
                        <m:t>⟼             </m:t>
                      </m:r>
                      <m:r>
                        <a:rPr lang="fr-FR" sz="2000" b="1" i="1" smtClean="0">
                          <a:latin typeface="Cambria Math"/>
                          <a:ea typeface="Cambria Math"/>
                        </a:rPr>
                        <m:t>𝑯</m:t>
                      </m:r>
                      <m:r>
                        <a:rPr lang="fr-FR" sz="2000" b="1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fr-FR" sz="2000" b="1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FR" sz="2000" b="1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sSup>
                                <m:sSupPr>
                                  <m:ctrlPr>
                                    <a:rPr lang="fr-FR" sz="2000" b="1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fr-FR" sz="2000" b="1" i="1" smtClean="0">
                                      <a:latin typeface="Cambria Math"/>
                                      <a:ea typeface="Cambria Math"/>
                                    </a:rPr>
                                    <m:t>𝑷</m:t>
                                  </m:r>
                                </m:e>
                                <m:sup>
                                  <m:r>
                                    <a:rPr lang="fr-FR" sz="2000" b="1" i="1" smtClean="0">
                                      <a:latin typeface="Cambria Math"/>
                                      <a:ea typeface="Cambria Math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  <m:sub>
                              <m:r>
                                <a:rPr lang="fr-FR" sz="2000" b="1" i="1" smtClean="0">
                                  <a:latin typeface="Cambria Math"/>
                                  <a:ea typeface="Cambria Math"/>
                                </a:rPr>
                                <m:t>𝒙</m:t>
                              </m:r>
                            </m:sub>
                          </m:sSub>
                        </m:num>
                        <m:den>
                          <m:r>
                            <a:rPr lang="fr-FR" sz="2000" b="1" i="1" smtClean="0">
                              <a:latin typeface="Cambria Math"/>
                              <a:ea typeface="Cambria Math"/>
                            </a:rPr>
                            <m:t>𝟐</m:t>
                          </m:r>
                          <m:r>
                            <a:rPr lang="fr-FR" sz="2000" b="1" i="1" smtClean="0">
                              <a:latin typeface="Cambria Math"/>
                              <a:ea typeface="Cambria Math"/>
                            </a:rPr>
                            <m:t>𝒎</m:t>
                          </m:r>
                        </m:den>
                      </m:f>
                      <m:r>
                        <a:rPr lang="fr-FR" sz="2000" b="1" i="1" smtClean="0">
                          <a:latin typeface="Cambria Math"/>
                          <a:ea typeface="Cambria Math"/>
                        </a:rPr>
                        <m:t>+</m:t>
                      </m:r>
                      <m:f>
                        <m:fPr>
                          <m:ctrlPr>
                            <a:rPr lang="fr-FR" sz="2000" b="1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fr-FR" sz="2000" b="1" i="1" smtClean="0">
                              <a:latin typeface="Cambria Math"/>
                              <a:ea typeface="Cambria Math"/>
                            </a:rPr>
                            <m:t>𝒌</m:t>
                          </m:r>
                          <m:sSup>
                            <m:sSupPr>
                              <m:ctrlPr>
                                <a:rPr lang="fr-FR" sz="2000" b="1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fr-FR" sz="2000" b="1" i="1" smtClean="0">
                                  <a:latin typeface="Cambria Math"/>
                                  <a:ea typeface="Cambria Math"/>
                                </a:rPr>
                                <m:t>𝑿</m:t>
                              </m:r>
                            </m:e>
                            <m:sup>
                              <m:r>
                                <a:rPr lang="fr-FR" sz="2000" b="1" i="1" smtClean="0">
                                  <a:latin typeface="Cambria Math"/>
                                  <a:ea typeface="Cambria Math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fr-FR" sz="2000" b="1" i="1" smtClean="0">
                              <a:latin typeface="Cambria Math"/>
                              <a:ea typeface="Cambria Math"/>
                            </a:rPr>
                            <m:t>𝟐</m:t>
                          </m:r>
                        </m:den>
                      </m:f>
                      <m:r>
                        <a:rPr lang="fr-FR" sz="2000" b="1" i="1" smtClean="0">
                          <a:latin typeface="Cambria Math"/>
                          <a:ea typeface="Cambria Math"/>
                        </a:rPr>
                        <m:t> </m:t>
                      </m:r>
                    </m:oMath>
                  </m:oMathPara>
                </a14:m>
                <a:endParaRPr lang="fr-FR" sz="2000" b="1" i="1" dirty="0" smtClean="0"/>
              </a:p>
              <a:p>
                <a:pPr>
                  <a:lnSpc>
                    <a:spcPct val="110000"/>
                  </a:lnSpc>
                  <a:buFont typeface="Wingdings" pitchFamily="2" charset="2"/>
                  <a:buChar char="§"/>
                </a:pPr>
                <a:r>
                  <a:rPr lang="fr-FR" sz="2000" dirty="0" smtClean="0"/>
                  <a:t>Particule dans un potentiel scalaire</a:t>
                </a:r>
              </a:p>
              <a:p>
                <a:pPr marL="0" indent="0">
                  <a:lnSpc>
                    <a:spcPct val="11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FR" sz="2000" b="1" i="1" smtClean="0">
                          <a:latin typeface="Cambria Math"/>
                          <a:ea typeface="Cambria Math"/>
                        </a:rPr>
                        <m:t>𝑬</m:t>
                      </m:r>
                      <m:r>
                        <a:rPr lang="fr-FR" sz="2000" b="1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fr-FR" sz="2000" b="1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fr-FR" sz="2000" b="1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fr-FR" sz="2000" b="1" i="1" smtClean="0">
                                  <a:latin typeface="Cambria Math"/>
                                  <a:ea typeface="Cambria Math"/>
                                </a:rPr>
                                <m:t>𝒑</m:t>
                              </m:r>
                            </m:e>
                            <m:sup>
                              <m:r>
                                <a:rPr lang="fr-FR" sz="2000" b="1" i="1" smtClean="0">
                                  <a:latin typeface="Cambria Math"/>
                                  <a:ea typeface="Cambria Math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fr-FR" sz="2000" b="1" i="1" smtClean="0">
                              <a:latin typeface="Cambria Math"/>
                              <a:ea typeface="Cambria Math"/>
                            </a:rPr>
                            <m:t>𝟐</m:t>
                          </m:r>
                          <m:r>
                            <a:rPr lang="fr-FR" sz="2000" b="1" i="1" smtClean="0">
                              <a:latin typeface="Cambria Math"/>
                              <a:ea typeface="Cambria Math"/>
                            </a:rPr>
                            <m:t>𝒎</m:t>
                          </m:r>
                        </m:den>
                      </m:f>
                      <m:r>
                        <a:rPr lang="fr-FR" sz="2000" b="1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fr-FR" sz="2000" b="1" i="1" smtClean="0">
                          <a:latin typeface="Cambria Math"/>
                          <a:ea typeface="Cambria Math"/>
                        </a:rPr>
                        <m:t>𝑽</m:t>
                      </m:r>
                      <m:d>
                        <m:dPr>
                          <m:ctrlPr>
                            <a:rPr lang="fr-FR" sz="2000" b="1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fr-FR" sz="2000" b="1" i="1" smtClean="0"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fr-FR" sz="2000" b="1" i="1" smtClean="0">
                                  <a:latin typeface="Cambria Math"/>
                                  <a:ea typeface="Cambria Math"/>
                                </a:rPr>
                                <m:t>𝒓</m:t>
                              </m:r>
                            </m:e>
                          </m:acc>
                        </m:e>
                      </m:d>
                      <m:r>
                        <a:rPr lang="fr-FR" sz="2000" b="1" i="1" smtClean="0">
                          <a:latin typeface="Cambria Math"/>
                          <a:ea typeface="Cambria Math"/>
                        </a:rPr>
                        <m:t>          </m:t>
                      </m:r>
                      <m:r>
                        <a:rPr lang="fr-FR" sz="2000" b="1" i="0" smtClean="0">
                          <a:latin typeface="Cambria Math"/>
                          <a:ea typeface="Cambria Math"/>
                        </a:rPr>
                        <m:t>⟼             </m:t>
                      </m:r>
                      <m:r>
                        <a:rPr lang="fr-FR" sz="2000" b="1" i="1" smtClean="0">
                          <a:latin typeface="Cambria Math"/>
                          <a:ea typeface="Cambria Math"/>
                        </a:rPr>
                        <m:t>𝑯</m:t>
                      </m:r>
                      <m:r>
                        <a:rPr lang="fr-FR" sz="2000" b="1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fr-FR" sz="2000" b="1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fr-FR" sz="2000" b="1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fr-FR" sz="2000" b="1" i="1" smtClean="0">
                                  <a:latin typeface="Cambria Math"/>
                                  <a:ea typeface="Cambria Math"/>
                                </a:rPr>
                                <m:t>𝑷</m:t>
                              </m:r>
                            </m:e>
                            <m:sup>
                              <m:r>
                                <a:rPr lang="fr-FR" sz="2000" b="1" i="1" smtClean="0">
                                  <a:latin typeface="Cambria Math"/>
                                  <a:ea typeface="Cambria Math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fr-FR" sz="2000" b="1" i="1" smtClean="0">
                              <a:latin typeface="Cambria Math"/>
                              <a:ea typeface="Cambria Math"/>
                            </a:rPr>
                            <m:t>𝟐</m:t>
                          </m:r>
                          <m:r>
                            <a:rPr lang="fr-FR" sz="2000" b="1" i="1" smtClean="0">
                              <a:latin typeface="Cambria Math"/>
                              <a:ea typeface="Cambria Math"/>
                            </a:rPr>
                            <m:t>𝒎</m:t>
                          </m:r>
                        </m:den>
                      </m:f>
                      <m:r>
                        <a:rPr lang="fr-FR" sz="2000" b="1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fr-FR" sz="2000" b="1" i="1" smtClean="0">
                          <a:latin typeface="Cambria Math"/>
                          <a:ea typeface="Cambria Math"/>
                        </a:rPr>
                        <m:t>𝑽</m:t>
                      </m:r>
                      <m:r>
                        <a:rPr lang="fr-FR" sz="2000" b="1" i="1" smtClean="0">
                          <a:latin typeface="Cambria Math"/>
                          <a:ea typeface="Cambria Math"/>
                        </a:rPr>
                        <m:t>(</m:t>
                      </m:r>
                      <m:acc>
                        <m:accPr>
                          <m:chr m:val="⃗"/>
                          <m:ctrlPr>
                            <a:rPr lang="fr-FR" sz="2000" b="1" i="1" smtClean="0"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r>
                            <a:rPr lang="fr-FR" sz="2000" b="1" i="1" smtClean="0">
                              <a:latin typeface="Cambria Math"/>
                              <a:ea typeface="Cambria Math"/>
                            </a:rPr>
                            <m:t>𝑹</m:t>
                          </m:r>
                        </m:e>
                      </m:acc>
                      <m:r>
                        <a:rPr lang="fr-FR" sz="2000" b="1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fr-FR" sz="2000" i="1" dirty="0"/>
              </a:p>
              <a:p>
                <a:pPr marL="0" indent="0">
                  <a:lnSpc>
                    <a:spcPct val="110000"/>
                  </a:lnSpc>
                  <a:buNone/>
                </a:pPr>
                <a:endParaRPr lang="fr-FR" sz="2000" dirty="0"/>
              </a:p>
            </p:txBody>
          </p:sp>
        </mc:Choice>
        <mc:Fallback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0"/>
                <a:ext cx="8229600" cy="6813376"/>
              </a:xfrm>
              <a:blipFill rotWithShape="1">
                <a:blip r:embed="rId2"/>
                <a:stretch>
                  <a:fillRect l="-741" r="-22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37440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0"/>
                <a:ext cx="8229600" cy="6858000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lnSpc>
                    <a:spcPct val="150000"/>
                  </a:lnSpc>
                  <a:buNone/>
                </a:pPr>
                <a:r>
                  <a:rPr lang="fr-FR" sz="2000" dirty="0" smtClean="0"/>
                  <a:t>Supposons que dans </a:t>
                </a:r>
                <a14:m>
                  <m:oMath xmlns:m="http://schemas.openxmlformats.org/officeDocument/2006/math">
                    <m:r>
                      <a:rPr lang="fr-FR" sz="2000" b="1" i="0" dirty="0" smtClean="0">
                        <a:latin typeface="Cambria Math"/>
                        <a:ea typeface="Cambria Math"/>
                      </a:rPr>
                      <m:t>𝓐</m:t>
                    </m:r>
                    <m:r>
                      <a:rPr lang="fr-FR" sz="2000" b="1" i="0" dirty="0" smtClean="0">
                        <a:latin typeface="Cambria Math"/>
                        <a:ea typeface="Cambria Math"/>
                      </a:rPr>
                      <m:t> (</m:t>
                    </m:r>
                    <m:acc>
                      <m:accPr>
                        <m:chr m:val="⃗"/>
                        <m:ctrlPr>
                          <a:rPr lang="fr-FR" sz="2000" b="1" i="1" dirty="0" smtClean="0"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r>
                          <a:rPr lang="fr-FR" sz="2000" b="1" i="1" dirty="0" smtClean="0">
                            <a:latin typeface="Cambria Math"/>
                            <a:ea typeface="Cambria Math"/>
                          </a:rPr>
                          <m:t>𝒓</m:t>
                        </m:r>
                      </m:e>
                    </m:acc>
                    <m:r>
                      <a:rPr lang="fr-FR" sz="2000" b="1" i="1" dirty="0" smtClean="0">
                        <a:latin typeface="Cambria Math"/>
                        <a:ea typeface="Cambria Math"/>
                      </a:rPr>
                      <m:t>,</m:t>
                    </m:r>
                    <m:acc>
                      <m:accPr>
                        <m:chr m:val="⃗"/>
                        <m:ctrlPr>
                          <a:rPr lang="fr-FR" sz="2000" b="1" i="1" dirty="0" smtClean="0"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r>
                          <a:rPr lang="fr-FR" sz="2000" b="1" i="1" dirty="0" smtClean="0">
                            <a:latin typeface="Cambria Math"/>
                            <a:ea typeface="Cambria Math"/>
                          </a:rPr>
                          <m:t>𝒑</m:t>
                        </m:r>
                      </m:e>
                    </m:acc>
                    <m:r>
                      <a:rPr lang="fr-FR" sz="2000" b="1" i="1" dirty="0" smtClean="0">
                        <a:latin typeface="Cambria Math"/>
                        <a:ea typeface="Cambria Math"/>
                      </a:rPr>
                      <m:t>,</m:t>
                    </m:r>
                    <m:r>
                      <a:rPr lang="fr-FR" sz="2000" b="1" i="1" dirty="0" smtClean="0">
                        <a:latin typeface="Cambria Math"/>
                        <a:ea typeface="Cambria Math"/>
                      </a:rPr>
                      <m:t>𝒕</m:t>
                    </m:r>
                    <m:r>
                      <a:rPr lang="fr-FR" sz="2000" b="1" i="1" dirty="0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fr-FR" sz="2000" dirty="0"/>
                  <a:t> apparaisse le terme de la forme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2000" b="1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fr-FR" sz="2000" b="1" i="1" smtClean="0">
                            <a:latin typeface="Cambria Math"/>
                          </a:rPr>
                          <m:t>𝒓</m:t>
                        </m:r>
                      </m:e>
                    </m:acc>
                    <m:r>
                      <a:rPr lang="fr-FR" sz="2000" b="1" i="1" smtClean="0">
                        <a:latin typeface="Cambria Math"/>
                      </a:rPr>
                      <m:t>.</m:t>
                    </m:r>
                    <m:acc>
                      <m:accPr>
                        <m:chr m:val="⃗"/>
                        <m:ctrlPr>
                          <a:rPr lang="fr-FR" sz="2000" b="1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fr-FR" sz="2000" b="1" i="1" smtClean="0">
                            <a:latin typeface="Cambria Math"/>
                          </a:rPr>
                          <m:t>𝒑</m:t>
                        </m:r>
                      </m:e>
                    </m:acc>
                  </m:oMath>
                </a14:m>
                <a:endParaRPr lang="fr-FR" sz="2000" b="1" i="1" dirty="0"/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fr-FR" sz="2000" dirty="0" smtClean="0">
                    <a:solidFill>
                      <a:srgbClr val="FF0000"/>
                    </a:solidFill>
                  </a:rPr>
                  <a:t>En Mécanique classique :			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20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fr-FR" sz="20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𝒓</m:t>
                        </m:r>
                      </m:e>
                    </m:acc>
                    <m:r>
                      <a:rPr lang="fr-FR" sz="2000" b="1" i="1" smtClean="0">
                        <a:solidFill>
                          <a:srgbClr val="FF0000"/>
                        </a:solidFill>
                        <a:latin typeface="Cambria Math"/>
                      </a:rPr>
                      <m:t>.</m:t>
                    </m:r>
                    <m:acc>
                      <m:accPr>
                        <m:chr m:val="⃗"/>
                        <m:ctrlPr>
                          <a:rPr lang="fr-FR" sz="20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fr-FR" sz="20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𝒑</m:t>
                        </m:r>
                      </m:e>
                    </m:acc>
                    <m:r>
                      <a:rPr lang="fr-FR" sz="2000" b="1" i="1" smtClean="0">
                        <a:solidFill>
                          <a:srgbClr val="FF0000"/>
                        </a:solidFill>
                        <a:latin typeface="Cambria Math"/>
                      </a:rPr>
                      <m:t> =</m:t>
                    </m:r>
                    <m:acc>
                      <m:accPr>
                        <m:chr m:val="⃗"/>
                        <m:ctrlPr>
                          <a:rPr lang="fr-FR" sz="20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fr-FR" sz="20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𝒑</m:t>
                        </m:r>
                      </m:e>
                    </m:acc>
                    <m:r>
                      <a:rPr lang="fr-FR" sz="2000" b="1" i="1" smtClean="0">
                        <a:solidFill>
                          <a:srgbClr val="FF0000"/>
                        </a:solidFill>
                        <a:latin typeface="Cambria Math"/>
                      </a:rPr>
                      <m:t> .</m:t>
                    </m:r>
                    <m:acc>
                      <m:accPr>
                        <m:chr m:val="⃗"/>
                        <m:ctrlPr>
                          <a:rPr lang="fr-FR" sz="20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fr-FR" sz="20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fr-FR" sz="20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𝒓</m:t>
                        </m:r>
                      </m:e>
                    </m:acc>
                  </m:oMath>
                </a14:m>
                <a:endParaRPr lang="fr-FR" sz="2000" i="1" dirty="0" smtClean="0">
                  <a:solidFill>
                    <a:srgbClr val="FF0000"/>
                  </a:solidFill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fr-FR" sz="2000" dirty="0" smtClean="0">
                    <a:solidFill>
                      <a:srgbClr val="FF0000"/>
                    </a:solidFill>
                  </a:rPr>
                  <a:t>Mais </a:t>
                </a:r>
                <a:r>
                  <a:rPr lang="fr-FR" sz="2000" dirty="0">
                    <a:solidFill>
                      <a:srgbClr val="FF0000"/>
                    </a:solidFill>
                  </a:rPr>
                  <a:t>en </a:t>
                </a:r>
                <a:r>
                  <a:rPr lang="fr-FR" sz="2000" dirty="0" smtClean="0">
                    <a:solidFill>
                      <a:srgbClr val="FF0000"/>
                    </a:solidFill>
                  </a:rPr>
                  <a:t>Mécanique quantique:                        </a:t>
                </a:r>
                <a:r>
                  <a:rPr lang="fr-FR" sz="2000" dirty="0">
                    <a:solidFill>
                      <a:srgbClr val="FF0000"/>
                    </a:solidFill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20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fr-FR" sz="20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𝑹</m:t>
                        </m:r>
                      </m:e>
                    </m:acc>
                    <m:r>
                      <a:rPr lang="fr-FR" sz="2000" b="1" i="1" smtClean="0">
                        <a:solidFill>
                          <a:srgbClr val="FF0000"/>
                        </a:solidFill>
                        <a:latin typeface="Cambria Math"/>
                      </a:rPr>
                      <m:t>.</m:t>
                    </m:r>
                    <m:acc>
                      <m:accPr>
                        <m:chr m:val="⃗"/>
                        <m:ctrlPr>
                          <a:rPr lang="fr-FR" sz="20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fr-FR" sz="20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𝑷</m:t>
                        </m:r>
                      </m:e>
                    </m:acc>
                    <m:r>
                      <a:rPr lang="fr-FR" sz="2000" b="1" i="1" smtClean="0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  <m:r>
                      <a:rPr lang="fr-FR" sz="20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≠</m:t>
                    </m:r>
                    <m:acc>
                      <m:accPr>
                        <m:chr m:val="⃗"/>
                        <m:ctrlPr>
                          <a:rPr lang="fr-FR" sz="2000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r>
                          <a:rPr lang="fr-FR" sz="2000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𝑷</m:t>
                        </m:r>
                      </m:e>
                    </m:acc>
                    <m:r>
                      <a:rPr lang="fr-FR" sz="2000" b="1" i="1" smtClean="0">
                        <a:solidFill>
                          <a:srgbClr val="FF0000"/>
                        </a:solidFill>
                        <a:latin typeface="Cambria Math"/>
                      </a:rPr>
                      <m:t>.</m:t>
                    </m:r>
                    <m:acc>
                      <m:accPr>
                        <m:chr m:val="⃗"/>
                        <m:ctrlPr>
                          <a:rPr lang="fr-FR" sz="20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fr-FR" sz="20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𝑹</m:t>
                        </m:r>
                      </m:e>
                    </m:acc>
                    <m:r>
                      <a:rPr lang="fr-FR" sz="2000" b="0" i="1" smtClean="0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</m:oMath>
                </a14:m>
                <a:endParaRPr lang="fr-FR" sz="2000" i="1" dirty="0" smtClean="0">
                  <a:solidFill>
                    <a:srgbClr val="FF0000"/>
                  </a:solidFill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fr-FR" sz="2000" dirty="0" smtClean="0">
                    <a:solidFill>
                      <a:srgbClr val="FF0000"/>
                    </a:solidFill>
                  </a:rPr>
                  <a:t>de </a:t>
                </a:r>
                <a:r>
                  <a:rPr lang="fr-FR" sz="2000" dirty="0">
                    <a:solidFill>
                      <a:srgbClr val="FF0000"/>
                    </a:solidFill>
                  </a:rPr>
                  <a:t>plus, ni</a:t>
                </a:r>
                <a:r>
                  <a:rPr lang="fr-FR" sz="2000" b="1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20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fr-FR" sz="20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𝑹</m:t>
                        </m:r>
                      </m:e>
                    </m:acc>
                    <m:r>
                      <a:rPr lang="fr-FR" sz="2000" b="1" i="1">
                        <a:solidFill>
                          <a:srgbClr val="FF0000"/>
                        </a:solidFill>
                        <a:latin typeface="Cambria Math"/>
                      </a:rPr>
                      <m:t>.</m:t>
                    </m:r>
                    <m:acc>
                      <m:accPr>
                        <m:chr m:val="⃗"/>
                        <m:ctrlPr>
                          <a:rPr lang="fr-FR" sz="20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fr-FR" sz="20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𝑷</m:t>
                        </m:r>
                      </m:e>
                    </m:acc>
                  </m:oMath>
                </a14:m>
                <a:r>
                  <a:rPr lang="fr-FR" sz="2000" i="1" dirty="0" smtClean="0">
                    <a:solidFill>
                      <a:srgbClr val="FF0000"/>
                    </a:solidFill>
                  </a:rPr>
                  <a:t>, </a:t>
                </a:r>
                <a:r>
                  <a:rPr lang="fr-FR" sz="2000" dirty="0">
                    <a:solidFill>
                      <a:srgbClr val="FF0000"/>
                    </a:solidFill>
                  </a:rPr>
                  <a:t>ni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2000" b="1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r>
                          <a:rPr lang="fr-FR" sz="2000" b="1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𝑷</m:t>
                        </m:r>
                      </m:e>
                    </m:acc>
                    <m:r>
                      <a:rPr lang="fr-FR" sz="2000" b="1" i="1">
                        <a:solidFill>
                          <a:srgbClr val="FF0000"/>
                        </a:solidFill>
                        <a:latin typeface="Cambria Math"/>
                      </a:rPr>
                      <m:t>.</m:t>
                    </m:r>
                    <m:acc>
                      <m:accPr>
                        <m:chr m:val="⃗"/>
                        <m:ctrlPr>
                          <a:rPr lang="fr-FR" sz="20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fr-FR" sz="20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𝑹</m:t>
                        </m:r>
                      </m:e>
                    </m:acc>
                    <m:r>
                      <a:rPr lang="fr-FR" sz="2000" b="1" i="1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fr-FR" sz="2000" dirty="0" smtClean="0">
                    <a:solidFill>
                      <a:srgbClr val="FF0000"/>
                    </a:solidFill>
                  </a:rPr>
                  <a:t>ne </a:t>
                </a:r>
                <a:r>
                  <a:rPr lang="fr-FR" sz="2000" dirty="0">
                    <a:solidFill>
                      <a:srgbClr val="FF0000"/>
                    </a:solidFill>
                  </a:rPr>
                  <a:t>sont hermétiques.</a:t>
                </a:r>
                <a:endParaRPr lang="fr-FR" sz="2000" b="1" dirty="0">
                  <a:solidFill>
                    <a:srgbClr val="FF0000"/>
                  </a:solidFill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fr-FR" sz="2000" b="1" dirty="0" smtClean="0">
                    <a:solidFill>
                      <a:schemeClr val="accent1"/>
                    </a:solidFill>
                  </a:rPr>
                  <a:t>Pour cela, on ajoute une règle de symétrisation, qui permet de définir de façon unique le produit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2000" b="1" i="1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fr-FR" sz="2000" b="1" i="1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  <m:t>𝒓</m:t>
                        </m:r>
                      </m:e>
                    </m:acc>
                    <m:r>
                      <a:rPr lang="fr-FR" sz="2000" b="1" i="1" smtClean="0">
                        <a:solidFill>
                          <a:schemeClr val="accent1"/>
                        </a:solidFill>
                        <a:latin typeface="Cambria Math"/>
                      </a:rPr>
                      <m:t>.</m:t>
                    </m:r>
                    <m:acc>
                      <m:accPr>
                        <m:chr m:val="⃗"/>
                        <m:ctrlPr>
                          <a:rPr lang="fr-FR" sz="2000" b="1" i="1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fr-FR" sz="2000" b="1" i="1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  <m:t>𝒑</m:t>
                        </m:r>
                      </m:e>
                    </m:acc>
                  </m:oMath>
                </a14:m>
                <a:r>
                  <a:rPr lang="fr-FR" sz="2000" b="1" dirty="0" smtClean="0">
                    <a:solidFill>
                      <a:schemeClr val="accent1"/>
                    </a:solidFill>
                  </a:rPr>
                  <a:t> </a:t>
                </a:r>
                <a:r>
                  <a:rPr lang="fr-FR" sz="2000" b="1" dirty="0">
                    <a:solidFill>
                      <a:schemeClr val="accent1"/>
                    </a:solidFill>
                  </a:rPr>
                  <a:t>.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2400" b="1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fr-FR" sz="2400" b="1" i="1" smtClean="0">
                            <a:latin typeface="Cambria Math"/>
                          </a:rPr>
                          <m:t>𝒓</m:t>
                        </m:r>
                      </m:e>
                    </m:acc>
                    <m:r>
                      <a:rPr lang="fr-FR" sz="2400" b="1" i="1" smtClean="0">
                        <a:latin typeface="Cambria Math"/>
                      </a:rPr>
                      <m:t>.</m:t>
                    </m:r>
                    <m:acc>
                      <m:accPr>
                        <m:chr m:val="⃗"/>
                        <m:ctrlPr>
                          <a:rPr lang="fr-FR" sz="2400" b="1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fr-FR" sz="2400" b="1" i="1" smtClean="0">
                            <a:latin typeface="Cambria Math"/>
                          </a:rPr>
                          <m:t>𝒑</m:t>
                        </m:r>
                      </m:e>
                    </m:acc>
                    <m:r>
                      <a:rPr lang="fr-FR" sz="2400" b="1" i="1" smtClean="0">
                        <a:latin typeface="Cambria Math"/>
                      </a:rPr>
                      <m:t> =</m:t>
                    </m:r>
                    <m:f>
                      <m:fPr>
                        <m:ctrlPr>
                          <a:rPr lang="fr-FR" sz="2400" b="1" i="1" smtClean="0">
                            <a:latin typeface="Cambria Math"/>
                          </a:rPr>
                        </m:ctrlPr>
                      </m:fPr>
                      <m:num>
                        <m:acc>
                          <m:accPr>
                            <m:chr m:val="⃗"/>
                            <m:ctrlPr>
                              <a:rPr lang="fr-FR" sz="2400" b="1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fr-FR" sz="2400" b="1" i="1" smtClean="0">
                                <a:latin typeface="Cambria Math"/>
                              </a:rPr>
                              <m:t>𝒓</m:t>
                            </m:r>
                          </m:e>
                        </m:acc>
                        <m:r>
                          <a:rPr lang="fr-FR" sz="2400" b="1" i="1" smtClean="0">
                            <a:latin typeface="Cambria Math"/>
                          </a:rPr>
                          <m:t>.</m:t>
                        </m:r>
                        <m:acc>
                          <m:accPr>
                            <m:chr m:val="⃗"/>
                            <m:ctrlPr>
                              <a:rPr lang="fr-FR" sz="2400" b="1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fr-FR" sz="2400" b="1" i="1" smtClean="0">
                                <a:latin typeface="Cambria Math"/>
                              </a:rPr>
                              <m:t>𝒑</m:t>
                            </m:r>
                          </m:e>
                        </m:acc>
                        <m:r>
                          <a:rPr lang="fr-FR" sz="2400" b="1" i="1" smtClean="0">
                            <a:latin typeface="Cambria Math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fr-FR" sz="2400" b="1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fr-FR" sz="2400" b="1" i="1" smtClean="0">
                                <a:latin typeface="Cambria Math"/>
                              </a:rPr>
                              <m:t>𝒑</m:t>
                            </m:r>
                          </m:e>
                        </m:acc>
                        <m:r>
                          <a:rPr lang="fr-FR" sz="2400" b="1" i="1" smtClean="0">
                            <a:latin typeface="Cambria Math"/>
                          </a:rPr>
                          <m:t> .</m:t>
                        </m:r>
                        <m:acc>
                          <m:accPr>
                            <m:chr m:val="⃗"/>
                            <m:ctrlPr>
                              <a:rPr lang="fr-FR" sz="2400" b="1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fr-FR" sz="2400" b="1" i="1" smtClean="0">
                                <a:latin typeface="Cambria Math"/>
                              </a:rPr>
                              <m:t> </m:t>
                            </m:r>
                            <m:r>
                              <a:rPr lang="fr-FR" sz="2400" b="1" i="1" smtClean="0">
                                <a:latin typeface="Cambria Math"/>
                              </a:rPr>
                              <m:t>𝒓</m:t>
                            </m:r>
                          </m:e>
                        </m:acc>
                      </m:num>
                      <m:den>
                        <m:r>
                          <a:rPr lang="fr-FR" sz="2400" b="1" i="1" smtClean="0"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r>
                  <a:rPr lang="fr-FR" sz="2000" dirty="0"/>
                  <a:t>	</a:t>
                </a:r>
                <a14:m>
                  <m:oMath xmlns:m="http://schemas.openxmlformats.org/officeDocument/2006/math">
                    <m:r>
                      <a:rPr lang="fr-FR" sz="2000" b="0" i="0" smtClean="0">
                        <a:latin typeface="Cambria Math"/>
                        <a:ea typeface="Cambria Math"/>
                      </a:rPr>
                      <m:t>            </m:t>
                    </m:r>
                    <m:r>
                      <a:rPr lang="fr-FR" sz="2000" i="1" smtClean="0">
                        <a:latin typeface="Cambria Math"/>
                        <a:ea typeface="Cambria Math"/>
                      </a:rPr>
                      <m:t>⟼</m:t>
                    </m:r>
                  </m:oMath>
                </a14:m>
                <a:r>
                  <a:rPr lang="fr-FR" sz="2000" dirty="0" smtClean="0"/>
                  <a:t> 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2400" b="1" i="1" smtClean="0">
                            <a:latin typeface="Cambria Math"/>
                          </a:rPr>
                        </m:ctrlPr>
                      </m:fPr>
                      <m:num>
                        <m:acc>
                          <m:accPr>
                            <m:chr m:val="⃗"/>
                            <m:ctrlPr>
                              <a:rPr lang="fr-FR" sz="2400" b="1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fr-FR" sz="2400" b="1" i="1" smtClean="0">
                                <a:latin typeface="Cambria Math"/>
                              </a:rPr>
                              <m:t>𝑹</m:t>
                            </m:r>
                          </m:e>
                        </m:acc>
                        <m:r>
                          <a:rPr lang="fr-FR" sz="2400" b="1" i="1" smtClean="0">
                            <a:latin typeface="Cambria Math"/>
                          </a:rPr>
                          <m:t>.</m:t>
                        </m:r>
                        <m:acc>
                          <m:accPr>
                            <m:chr m:val="⃗"/>
                            <m:ctrlPr>
                              <a:rPr lang="fr-FR" sz="2400" b="1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fr-FR" sz="2400" b="1" i="1" smtClean="0">
                                <a:latin typeface="Cambria Math"/>
                              </a:rPr>
                              <m:t>𝑷</m:t>
                            </m:r>
                          </m:e>
                        </m:acc>
                        <m:r>
                          <a:rPr lang="fr-FR" sz="2400" b="1" i="1" smtClean="0">
                            <a:latin typeface="Cambria Math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fr-FR" sz="2400" b="1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fr-FR" sz="2400" b="1" i="1" smtClean="0">
                                <a:latin typeface="Cambria Math"/>
                              </a:rPr>
                              <m:t>𝑷</m:t>
                            </m:r>
                          </m:e>
                        </m:acc>
                        <m:r>
                          <a:rPr lang="fr-FR" sz="2400" b="1" i="1" smtClean="0">
                            <a:latin typeface="Cambria Math"/>
                          </a:rPr>
                          <m:t>.</m:t>
                        </m:r>
                        <m:acc>
                          <m:accPr>
                            <m:chr m:val="⃗"/>
                            <m:ctrlPr>
                              <a:rPr lang="fr-FR" sz="2400" b="1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fr-FR" sz="2400" b="1" i="1" smtClean="0">
                                <a:latin typeface="Cambria Math"/>
                              </a:rPr>
                              <m:t>𝑹</m:t>
                            </m:r>
                          </m:e>
                        </m:acc>
                      </m:num>
                      <m:den>
                        <m:r>
                          <a:rPr lang="fr-FR" sz="2400" b="1" i="1" smtClean="0">
                            <a:latin typeface="Cambria Math"/>
                          </a:rPr>
                          <m:t>𝟐</m:t>
                        </m:r>
                      </m:den>
                    </m:f>
                    <m:r>
                      <a:rPr lang="fr-FR" sz="2400" b="1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fr-FR" sz="2000" b="1" i="1" dirty="0" smtClean="0"/>
                  <a:t> 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fr-FR" sz="2000" b="1" i="1" dirty="0" smtClean="0"/>
                  <a:t>On montre</a:t>
                </a:r>
                <a:r>
                  <a:rPr lang="fr-FR" sz="2000" b="1" i="1" dirty="0" smtClean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20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acc>
                          <m:accPr>
                            <m:chr m:val="⃗"/>
                            <m:ctrlPr>
                              <a:rPr lang="fr-FR" sz="20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fr-FR" sz="20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𝑹</m:t>
                            </m:r>
                          </m:e>
                        </m:acc>
                        <m:r>
                          <a:rPr lang="fr-FR" sz="20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.</m:t>
                        </m:r>
                        <m:acc>
                          <m:accPr>
                            <m:chr m:val="⃗"/>
                            <m:ctrlPr>
                              <a:rPr lang="fr-FR" sz="20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fr-FR" sz="20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𝑷</m:t>
                            </m:r>
                          </m:e>
                        </m:acc>
                        <m:r>
                          <a:rPr lang="fr-FR" sz="20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fr-FR" sz="20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fr-FR" sz="20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𝑷</m:t>
                            </m:r>
                          </m:e>
                        </m:acc>
                        <m:r>
                          <a:rPr lang="fr-FR" sz="20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.</m:t>
                        </m:r>
                        <m:acc>
                          <m:accPr>
                            <m:chr m:val="⃗"/>
                            <m:ctrlPr>
                              <a:rPr lang="fr-FR" sz="20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fr-FR" sz="20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𝑹</m:t>
                            </m:r>
                          </m:e>
                        </m:acc>
                      </m:num>
                      <m:den>
                        <m:r>
                          <a:rPr lang="fr-FR" sz="20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  <m:r>
                      <a:rPr lang="fr-FR" sz="2000" b="1" i="1">
                        <a:latin typeface="Cambria Math"/>
                      </a:rPr>
                      <m:t> </m:t>
                    </m:r>
                  </m:oMath>
                </a14:m>
                <a:r>
                  <a:rPr lang="fr-FR" sz="2000" dirty="0" smtClean="0"/>
                  <a:t> </a:t>
                </a:r>
                <a:r>
                  <a:rPr lang="fr-FR" sz="2000" dirty="0"/>
                  <a:t>est bien </a:t>
                </a:r>
                <a:r>
                  <a:rPr lang="fr-FR" sz="2000" dirty="0" smtClean="0"/>
                  <a:t>hermétique.</a:t>
                </a:r>
                <a:endParaRPr lang="fr-FR" sz="2000" b="1" dirty="0"/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fr-FR" sz="2000" b="1" dirty="0">
                    <a:solidFill>
                      <a:srgbClr val="FF0000"/>
                    </a:solidFill>
                  </a:rPr>
                  <a:t>Règle :</a:t>
                </a:r>
                <a:r>
                  <a:rPr lang="fr-FR" sz="2000" dirty="0"/>
                  <a:t> </a:t>
                </a:r>
                <a:endParaRPr lang="fr-FR" sz="2000" dirty="0" smtClean="0"/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fr-FR" sz="2000" dirty="0" smtClean="0">
                    <a:solidFill>
                      <a:srgbClr val="FF0000"/>
                    </a:solidFill>
                  </a:rPr>
                  <a:t>L’observable </a:t>
                </a:r>
                <a:r>
                  <a:rPr lang="fr-FR" sz="2000" b="1" i="1" dirty="0">
                    <a:solidFill>
                      <a:srgbClr val="FF0000"/>
                    </a:solidFill>
                  </a:rPr>
                  <a:t>A</a:t>
                </a:r>
                <a:r>
                  <a:rPr lang="fr-FR" sz="2000" i="1" dirty="0">
                    <a:solidFill>
                      <a:srgbClr val="FF0000"/>
                    </a:solidFill>
                  </a:rPr>
                  <a:t> </a:t>
                </a:r>
                <a:r>
                  <a:rPr lang="fr-FR" sz="2000" dirty="0">
                    <a:solidFill>
                      <a:srgbClr val="FF0000"/>
                    </a:solidFill>
                  </a:rPr>
                  <a:t>qui décrit une grandeur physique </a:t>
                </a:r>
                <a14:m>
                  <m:oMath xmlns:m="http://schemas.openxmlformats.org/officeDocument/2006/math">
                    <m:r>
                      <a:rPr lang="fr-FR" sz="2000" b="1" i="0" dirty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𝓐</m:t>
                    </m:r>
                  </m:oMath>
                </a14:m>
                <a:r>
                  <a:rPr lang="fr-FR" sz="2000" dirty="0">
                    <a:solidFill>
                      <a:srgbClr val="FF0000"/>
                    </a:solidFill>
                  </a:rPr>
                  <a:t> définie classiquement s’obtient en remplaçant, dans l’expression convenablement symétrisée de </a:t>
                </a:r>
                <a14:m>
                  <m:oMath xmlns:m="http://schemas.openxmlformats.org/officeDocument/2006/math">
                    <m:r>
                      <a:rPr lang="fr-FR" sz="2000" b="1" i="0" dirty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𝓐</m:t>
                    </m:r>
                  </m:oMath>
                </a14:m>
                <a:r>
                  <a:rPr lang="fr-FR" sz="2000" dirty="0">
                    <a:solidFill>
                      <a:srgbClr val="FF0000"/>
                    </a:solidFill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20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fr-FR" sz="20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𝒓</m:t>
                        </m:r>
                      </m:e>
                    </m:acc>
                  </m:oMath>
                </a14:m>
                <a:r>
                  <a:rPr lang="fr-FR" sz="2000" dirty="0" smtClean="0">
                    <a:solidFill>
                      <a:srgbClr val="FF0000"/>
                    </a:solidFill>
                  </a:rPr>
                  <a:t> et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20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fr-FR" sz="20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𝒑</m:t>
                        </m:r>
                      </m:e>
                    </m:acc>
                    <m:r>
                      <a:rPr lang="fr-FR" sz="2000" b="0" i="1" smtClean="0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fr-FR" sz="2000" dirty="0" smtClean="0">
                    <a:solidFill>
                      <a:srgbClr val="FF0000"/>
                    </a:solidFill>
                  </a:rPr>
                  <a:t>par </a:t>
                </a:r>
                <a:r>
                  <a:rPr lang="fr-FR" sz="2000" dirty="0">
                    <a:solidFill>
                      <a:srgbClr val="FF0000"/>
                    </a:solidFill>
                  </a:rPr>
                  <a:t>les observables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20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fr-FR" sz="20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𝑹</m:t>
                        </m:r>
                      </m:e>
                    </m:acc>
                  </m:oMath>
                </a14:m>
                <a:r>
                  <a:rPr lang="fr-FR" sz="2000" b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fr-FR" sz="2000" dirty="0" smtClean="0">
                    <a:solidFill>
                      <a:srgbClr val="FF0000"/>
                    </a:solidFill>
                  </a:rPr>
                  <a:t>et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20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fr-FR" sz="20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𝑷</m:t>
                        </m:r>
                      </m:e>
                    </m:acc>
                  </m:oMath>
                </a14:m>
                <a:r>
                  <a:rPr lang="fr-FR" sz="2000" b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fr-FR" sz="2000" dirty="0" smtClean="0">
                    <a:solidFill>
                      <a:srgbClr val="FF0000"/>
                    </a:solidFill>
                  </a:rPr>
                  <a:t>respectivement</a:t>
                </a:r>
                <a:r>
                  <a:rPr lang="fr-FR" sz="2000" dirty="0">
                    <a:solidFill>
                      <a:srgbClr val="FF0000"/>
                    </a:solidFill>
                  </a:rPr>
                  <a:t>.</a:t>
                </a:r>
                <a:endParaRPr lang="fr-FR" sz="2000" b="1" dirty="0">
                  <a:solidFill>
                    <a:srgbClr val="FF0000"/>
                  </a:solidFill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fr-FR" sz="2000" dirty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0"/>
                <a:ext cx="8229600" cy="6858000"/>
              </a:xfrm>
              <a:blipFill rotWithShape="0">
                <a:blip r:embed="rId2"/>
                <a:stretch>
                  <a:fillRect l="-741" r="-51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21117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0"/>
                <a:ext cx="8229600" cy="6813376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50000"/>
                  </a:lnSpc>
                  <a:buNone/>
                </a:pPr>
                <a:r>
                  <a:rPr lang="fr-FR" sz="2000" dirty="0" smtClean="0">
                    <a:solidFill>
                      <a:srgbClr val="FF0000"/>
                    </a:solidFill>
                  </a:rPr>
                  <a:t>VII-contenus physiques des postulats</a:t>
                </a:r>
                <a:r>
                  <a:rPr lang="fr-FR" sz="2000" dirty="0" smtClean="0"/>
                  <a:t>	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fr-FR" sz="2000" dirty="0" smtClean="0">
                    <a:solidFill>
                      <a:srgbClr val="FF0000"/>
                    </a:solidFill>
                  </a:rPr>
                  <a:t>1-Valeur </a:t>
                </a:r>
                <a:r>
                  <a:rPr lang="fr-FR" sz="2000" dirty="0">
                    <a:solidFill>
                      <a:srgbClr val="FF0000"/>
                    </a:solidFill>
                  </a:rPr>
                  <a:t>moyenne d’une observable</a:t>
                </a:r>
                <a:r>
                  <a:rPr lang="fr-FR" sz="2000" dirty="0">
                    <a:solidFill>
                      <a:srgbClr val="00B050"/>
                    </a:solidFill>
                  </a:rPr>
                  <a:t> </a:t>
                </a:r>
                <a:endParaRPr lang="fr-FR" sz="2000" dirty="0" smtClean="0">
                  <a:solidFill>
                    <a:srgbClr val="00B050"/>
                  </a:solidFill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fr-FR" sz="2000" dirty="0" smtClean="0"/>
                  <a:t>La </a:t>
                </a:r>
                <a:r>
                  <a:rPr lang="fr-FR" sz="2000" dirty="0"/>
                  <a:t>valeur moyenne d’une observable </a:t>
                </a:r>
                <a14:m>
                  <m:oMath xmlns:m="http://schemas.openxmlformats.org/officeDocument/2006/math">
                    <m:r>
                      <a:rPr lang="fr-FR" sz="2000" b="1" i="1" dirty="0" smtClean="0">
                        <a:latin typeface="Cambria Math"/>
                      </a:rPr>
                      <m:t>𝑨</m:t>
                    </m:r>
                  </m:oMath>
                </a14:m>
                <a:r>
                  <a:rPr lang="fr-FR" sz="2000" dirty="0"/>
                  <a:t>, est définie comme la moyenne des résultats obtenus en effectuant un grand nombre </a:t>
                </a:r>
                <a14:m>
                  <m:oMath xmlns:m="http://schemas.openxmlformats.org/officeDocument/2006/math">
                    <m:r>
                      <a:rPr lang="fr-FR" sz="2000" b="1" i="1" dirty="0" smtClean="0">
                        <a:latin typeface="Cambria Math"/>
                      </a:rPr>
                      <m:t>𝑵</m:t>
                    </m:r>
                  </m:oMath>
                </a14:m>
                <a:r>
                  <a:rPr lang="fr-FR" sz="2000" dirty="0"/>
                  <a:t> de mesures de </a:t>
                </a:r>
                <a14:m>
                  <m:oMath xmlns:m="http://schemas.openxmlformats.org/officeDocument/2006/math">
                    <m:r>
                      <a:rPr lang="fr-FR" sz="2000" b="1" dirty="0">
                        <a:latin typeface="Cambria Math"/>
                        <a:ea typeface="Cambria Math"/>
                      </a:rPr>
                      <m:t>𝓐</m:t>
                    </m:r>
                  </m:oMath>
                </a14:m>
                <a:r>
                  <a:rPr lang="fr-FR" sz="2000" dirty="0"/>
                  <a:t> sur des systèmes, qui sont tous dans le même état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⟩"/>
                        <m:ctrlPr>
                          <a:rPr lang="fr-FR" sz="2000" b="1" i="1">
                            <a:latin typeface="Cambria Math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"/>
                            <m:ctrlPr>
                              <a:rPr lang="fr-FR" sz="2000" b="1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fr-FR" sz="2000" b="1" i="1">
                                <a:latin typeface="Cambria Math"/>
                                <a:ea typeface="Cambria Math"/>
                              </a:rPr>
                              <m:t>𝝍</m:t>
                            </m:r>
                          </m:e>
                        </m:d>
                      </m:e>
                    </m:d>
                  </m:oMath>
                </a14:m>
                <a:r>
                  <a:rPr lang="fr-FR" sz="2000" dirty="0"/>
                  <a:t>. Elle est donnée par :	</a:t>
                </a:r>
                <a:endParaRPr lang="fr-FR" sz="2000" dirty="0" smtClean="0"/>
              </a:p>
              <a:p>
                <a:pPr marL="0" indent="0" algn="ctr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fr-FR" sz="20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fr-FR" sz="20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fr-FR" sz="20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𝑨</m:t>
                            </m:r>
                          </m:e>
                        </m:d>
                      </m:e>
                      <m:sub>
                        <m:r>
                          <a:rPr lang="fr-FR" sz="2000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𝝍</m:t>
                        </m:r>
                      </m:sub>
                    </m:sSub>
                    <m:r>
                      <a:rPr lang="fr-FR" sz="2000" b="1" i="1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fr-FR" sz="20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fr-FR" sz="2000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𝝍</m:t>
                        </m:r>
                      </m:e>
                      <m:e>
                        <m:r>
                          <a:rPr lang="fr-FR" sz="20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𝑨</m:t>
                        </m:r>
                      </m:e>
                      <m:e>
                        <m:r>
                          <a:rPr lang="fr-FR" sz="2000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𝝍</m:t>
                        </m:r>
                      </m:e>
                    </m:d>
                  </m:oMath>
                </a14:m>
                <a:r>
                  <a:rPr lang="fr-FR" sz="2000" i="1" dirty="0" smtClean="0">
                    <a:solidFill>
                      <a:srgbClr val="FF0000"/>
                    </a:solidFill>
                  </a:rPr>
                  <a:t> </a:t>
                </a:r>
              </a:p>
              <a:p>
                <a:pPr marL="0" indent="0" algn="ctr">
                  <a:lnSpc>
                    <a:spcPct val="150000"/>
                  </a:lnSpc>
                  <a:buNone/>
                </a:pPr>
                <a:r>
                  <a:rPr lang="fr-FR" sz="2000" i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fr-FR" sz="2000" dirty="0">
                    <a:solidFill>
                      <a:srgbClr val="FF0000"/>
                    </a:solidFill>
                  </a:rPr>
                  <a:t>(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⟩"/>
                        <m:ctrlPr>
                          <a:rPr lang="fr-FR" sz="20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"/>
                            <m:ctrlPr>
                              <a:rPr lang="fr-FR" sz="20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fr-FR" sz="2000" b="1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𝝍</m:t>
                            </m:r>
                          </m:e>
                        </m:d>
                      </m:e>
                    </m:d>
                  </m:oMath>
                </a14:m>
                <a:r>
                  <a:rPr lang="fr-FR" sz="2000" dirty="0">
                    <a:solidFill>
                      <a:srgbClr val="FF0000"/>
                    </a:solidFill>
                  </a:rPr>
                  <a:t> étant normé</a:t>
                </a:r>
                <a:r>
                  <a:rPr lang="fr-FR" sz="2000" dirty="0" smtClean="0">
                    <a:solidFill>
                      <a:srgbClr val="FF0000"/>
                    </a:solidFill>
                  </a:rPr>
                  <a:t>).</a:t>
                </a:r>
                <a:r>
                  <a:rPr lang="fr-FR" sz="200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fr-FR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fr-FR" sz="2000" b="1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𝝍</m:t>
                        </m:r>
                      </m:e>
                      <m:e>
                        <m:r>
                          <a:rPr lang="fr-FR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</m:d>
                    <m:r>
                      <a:rPr lang="fr-FR" sz="2000" b="1" i="1" dirty="0">
                        <a:solidFill>
                          <a:srgbClr val="FF0000"/>
                        </a:solidFill>
                        <a:latin typeface="Cambria Math"/>
                        <a:sym typeface="Symbol"/>
                      </a:rPr>
                      <m:t>=</m:t>
                    </m:r>
                  </m:oMath>
                </a14:m>
                <a:r>
                  <a:rPr lang="fr-FR" sz="2000" b="1" i="1" dirty="0">
                    <a:solidFill>
                      <a:srgbClr val="FF0000"/>
                    </a:solidFill>
                    <a:sym typeface="Symbol"/>
                  </a:rPr>
                  <a:t> </a:t>
                </a:r>
                <a:r>
                  <a:rPr lang="fr-FR" sz="2000" b="1" i="1" dirty="0" smtClean="0">
                    <a:solidFill>
                      <a:srgbClr val="FF0000"/>
                    </a:solidFill>
                    <a:sym typeface="Symbol"/>
                  </a:rPr>
                  <a:t>1</a:t>
                </a:r>
                <a:endParaRPr lang="fr-FR" sz="2000" dirty="0" smtClean="0">
                  <a:solidFill>
                    <a:srgbClr val="FF0000"/>
                  </a:solidFill>
                </a:endParaRPr>
              </a:p>
              <a:p>
                <a:pPr marL="0" indent="0" algn="just">
                  <a:lnSpc>
                    <a:spcPct val="150000"/>
                  </a:lnSpc>
                  <a:buNone/>
                </a:pPr>
                <a:r>
                  <a:rPr lang="fr-FR" sz="2000" b="1" dirty="0" smtClean="0">
                    <a:solidFill>
                      <a:srgbClr val="FF0000"/>
                    </a:solidFill>
                  </a:rPr>
                  <a:t>Si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⟩"/>
                        <m:ctrlPr>
                          <a:rPr lang="fr-FR" sz="20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"/>
                            <m:ctrlPr>
                              <a:rPr lang="fr-FR" sz="20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fr-FR" sz="2000" b="1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𝝍</m:t>
                            </m:r>
                          </m:e>
                        </m:d>
                      </m:e>
                    </m:d>
                  </m:oMath>
                </a14:m>
                <a:r>
                  <a:rPr lang="fr-FR" sz="2000" dirty="0">
                    <a:solidFill>
                      <a:srgbClr val="FF0000"/>
                    </a:solidFill>
                  </a:rPr>
                  <a:t> </a:t>
                </a:r>
                <a:r>
                  <a:rPr lang="fr-FR" sz="2000" dirty="0" smtClean="0">
                    <a:solidFill>
                      <a:srgbClr val="FF0000"/>
                    </a:solidFill>
                  </a:rPr>
                  <a:t>n’est pas normée:</a:t>
                </a:r>
                <a:endParaRPr lang="fr-FR" sz="2000" b="1" dirty="0">
                  <a:solidFill>
                    <a:srgbClr val="FF0000"/>
                  </a:solidFill>
                </a:endParaRPr>
              </a:p>
              <a:p>
                <a:pPr marL="0" indent="0" algn="ctr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fr-FR" sz="20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fr-FR" sz="20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fr-FR" sz="20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𝑨</m:t>
                            </m:r>
                          </m:e>
                        </m:d>
                      </m:e>
                      <m:sub>
                        <m:r>
                          <a:rPr lang="fr-FR" sz="2000" b="1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𝝍</m:t>
                        </m:r>
                      </m:sub>
                    </m:sSub>
                  </m:oMath>
                </a14:m>
                <a:r>
                  <a:rPr lang="fr-FR" sz="2000" b="1" dirty="0" smtClean="0">
                    <a:solidFill>
                      <a:srgbClr val="FF0000"/>
                    </a:solidFill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20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d>
                          <m:dPr>
                            <m:begChr m:val="⟨"/>
                            <m:endChr m:val="⟩"/>
                            <m:ctrlPr>
                              <a:rPr lang="fr-FR" sz="20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fr-FR" sz="2000" b="1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𝝍</m:t>
                            </m:r>
                          </m:e>
                          <m:e>
                            <m:r>
                              <a:rPr lang="fr-FR" sz="20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𝑨</m:t>
                            </m:r>
                          </m:e>
                          <m:e>
                            <m:r>
                              <a:rPr lang="fr-FR" sz="2000" b="1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𝝍</m:t>
                            </m:r>
                          </m:e>
                        </m:d>
                      </m:num>
                      <m:den>
                        <m:d>
                          <m:dPr>
                            <m:begChr m:val="⟨"/>
                            <m:endChr m:val="⟩"/>
                            <m:ctrlPr>
                              <a:rPr lang="fr-FR" sz="20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fr-FR" sz="2000" b="1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𝝍</m:t>
                            </m:r>
                          </m:e>
                          <m:e>
                            <m:r>
                              <a:rPr lang="fr-FR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𝜓</m:t>
                            </m:r>
                          </m:e>
                        </m:d>
                      </m:den>
                    </m:f>
                  </m:oMath>
                </a14:m>
                <a:endParaRPr lang="fr-FR" sz="2000" b="1" i="1" dirty="0" smtClean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0"/>
                <a:ext cx="8229600" cy="6813376"/>
              </a:xfrm>
              <a:blipFill rotWithShape="0">
                <a:blip r:embed="rId2"/>
                <a:stretch>
                  <a:fillRect l="-1630" r="-74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24125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539551" y="32250"/>
                <a:ext cx="8229600" cy="6813376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lnSpc>
                    <a:spcPct val="150000"/>
                  </a:lnSpc>
                  <a:buNone/>
                </a:pPr>
                <a:r>
                  <a:rPr lang="fr-FR" sz="2000" dirty="0" err="1" smtClean="0">
                    <a:solidFill>
                      <a:srgbClr val="FF0000"/>
                    </a:solidFill>
                  </a:rPr>
                  <a:t>a-cas</a:t>
                </a:r>
                <a:r>
                  <a:rPr lang="fr-FR" sz="2000" dirty="0" smtClean="0">
                    <a:solidFill>
                      <a:srgbClr val="FF0000"/>
                    </a:solidFill>
                  </a:rPr>
                  <a:t> d’un spectre discret non dégénéré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fr-FR" sz="2000" dirty="0" smtClean="0"/>
                  <a:t>L’      est l’ensemble des vecteurs propres de A associés aux valeurs propres an forme une  BON dans l’espace des états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fr-FR" sz="2000" b="1" dirty="0">
                    <a:solidFill>
                      <a:srgbClr val="FF0000"/>
                    </a:solidFill>
                  </a:rPr>
                  <a:t>Si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⟩"/>
                        <m:ctrlPr>
                          <a:rPr lang="fr-FR" sz="20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"/>
                            <m:ctrlPr>
                              <a:rPr lang="fr-FR" sz="20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fr-FR" sz="2000" b="1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𝝍</m:t>
                            </m:r>
                          </m:e>
                        </m:d>
                      </m:e>
                    </m:d>
                  </m:oMath>
                </a14:m>
                <a:r>
                  <a:rPr lang="fr-FR" sz="2000" dirty="0">
                    <a:solidFill>
                      <a:srgbClr val="FF0000"/>
                    </a:solidFill>
                  </a:rPr>
                  <a:t> est pas normée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fr-FR" sz="2000" dirty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9551" y="32250"/>
                <a:ext cx="8229600" cy="6813376"/>
              </a:xfrm>
              <a:blipFill rotWithShape="0">
                <a:blip r:embed="rId2"/>
                <a:stretch>
                  <a:fillRect l="-1704" r="-74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83968" y="2021370"/>
            <a:ext cx="1512168" cy="366988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692696"/>
            <a:ext cx="729079" cy="288032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80582" y="1124744"/>
            <a:ext cx="207715" cy="36004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30322" y="2989200"/>
            <a:ext cx="3908233" cy="659576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72777" y="4177268"/>
            <a:ext cx="4435690" cy="7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668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813376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endParaRPr lang="fr-FR" sz="2000" dirty="0" smtClean="0">
              <a:solidFill>
                <a:srgbClr val="FF0000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endParaRPr lang="fr-FR" sz="2000" dirty="0" smtClean="0">
              <a:solidFill>
                <a:srgbClr val="FF0000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endParaRPr lang="fr-FR" sz="2000" dirty="0">
              <a:solidFill>
                <a:srgbClr val="FF0000"/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2061" y="293061"/>
            <a:ext cx="6912768" cy="3505761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9552" y="4725144"/>
            <a:ext cx="6120680" cy="1181924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513" y="4229844"/>
            <a:ext cx="3456384" cy="358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433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fr-FR" sz="2000" dirty="0" smtClean="0">
                <a:solidFill>
                  <a:srgbClr val="FF0000"/>
                </a:solidFill>
              </a:rPr>
              <a:t>B-cas d’un spectre continu</a:t>
            </a:r>
          </a:p>
          <a:p>
            <a:pPr marL="0" indent="0">
              <a:lnSpc>
                <a:spcPct val="150000"/>
              </a:lnSpc>
              <a:buNone/>
            </a:pPr>
            <a:endParaRPr lang="fr-FR" sz="2000" dirty="0" smtClean="0">
              <a:solidFill>
                <a:srgbClr val="FF000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980727"/>
            <a:ext cx="7992888" cy="4032305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4738" y="5373216"/>
            <a:ext cx="6516216" cy="781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087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fr-FR" sz="2000" dirty="0" smtClean="0">
                <a:solidFill>
                  <a:srgbClr val="0070C0"/>
                </a:solidFill>
              </a:rPr>
              <a:t>Exemple :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fr-FR" sz="2000" dirty="0" smtClean="0">
                <a:solidFill>
                  <a:srgbClr val="0070C0"/>
                </a:solidFill>
              </a:rPr>
              <a:t>Valeur moyenne de la position X et de l’impulsion Px dans la représentation  </a:t>
            </a:r>
          </a:p>
          <a:p>
            <a:pPr marL="0" indent="0">
              <a:lnSpc>
                <a:spcPct val="150000"/>
              </a:lnSpc>
              <a:buNone/>
            </a:pPr>
            <a:endParaRPr lang="fr-FR" sz="2000" dirty="0" smtClean="0">
              <a:solidFill>
                <a:srgbClr val="0070C0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endParaRPr lang="fr-FR" sz="2000" dirty="0">
              <a:solidFill>
                <a:srgbClr val="FF0000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endParaRPr lang="fr-FR" sz="2000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40768"/>
            <a:ext cx="7056784" cy="2626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620688"/>
            <a:ext cx="895350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4653136"/>
            <a:ext cx="7574434" cy="815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935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0" y="0"/>
                <a:ext cx="9144000" cy="6858000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50000"/>
                  </a:lnSpc>
                  <a:buNone/>
                </a:pPr>
                <a:r>
                  <a:rPr lang="fr-FR" sz="2000" dirty="0" smtClean="0">
                    <a:solidFill>
                      <a:srgbClr val="FF0000"/>
                    </a:solidFill>
                  </a:rPr>
                  <a:t>2-Ecart quadratique moyen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fr-FR" sz="2000" dirty="0" smtClean="0"/>
                  <a:t>La valeur moyenne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fr-FR" sz="200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fr-FR" sz="2000" b="0" i="1" smtClean="0">
                            <a:latin typeface="Cambria Math"/>
                          </a:rPr>
                          <m:t>𝐴</m:t>
                        </m:r>
                      </m:e>
                    </m:d>
                  </m:oMath>
                </a14:m>
                <a:r>
                  <a:rPr lang="fr-FR" sz="2000" dirty="0" smtClean="0"/>
                  <a:t> donne l’ordre de grandeur de la valeur de </a:t>
                </a:r>
                <a14:m>
                  <m:oMath xmlns:m="http://schemas.openxmlformats.org/officeDocument/2006/math">
                    <m:r>
                      <a:rPr lang="fr-FR" sz="2000" b="1" dirty="0">
                        <a:latin typeface="Cambria Math"/>
                        <a:ea typeface="Cambria Math"/>
                      </a:rPr>
                      <m:t>𝓐</m:t>
                    </m:r>
                  </m:oMath>
                </a14:m>
                <a:r>
                  <a:rPr lang="fr-FR" sz="2000" dirty="0" smtClean="0"/>
                  <a:t>  lorsque le système se trouve dans l’état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⟩"/>
                        <m:ctrlPr>
                          <a:rPr lang="fr-FR" sz="2000" b="1" i="1">
                            <a:latin typeface="Cambria Math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"/>
                            <m:ctrlPr>
                              <a:rPr lang="fr-FR" sz="2000" b="1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fr-FR" sz="2000" b="1" i="1">
                                <a:latin typeface="Cambria Math"/>
                                <a:ea typeface="Cambria Math"/>
                              </a:rPr>
                              <m:t>𝝍</m:t>
                            </m:r>
                          </m:e>
                        </m:d>
                      </m:e>
                    </m:d>
                  </m:oMath>
                </a14:m>
                <a:r>
                  <a:rPr lang="fr-FR" sz="2000" dirty="0" smtClean="0"/>
                  <a:t>, mais ne donne aucune information sur la dispersion des résultats.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fr-FR" sz="2000" dirty="0" smtClean="0"/>
                  <a:t>Pour avoir cette information, on définit l’écart quadratique moyen de A par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00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Δ</m:t>
                      </m:r>
                      <m:r>
                        <a:rPr lang="fr-FR" sz="2000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𝐴</m:t>
                      </m:r>
                      <m:r>
                        <a:rPr lang="fr-FR" sz="20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fr-FR" sz="20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radPr>
                        <m:deg/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fr-FR" sz="20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fr-FR" sz="20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fr-FR" sz="20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𝐴</m:t>
                                  </m:r>
                                </m:e>
                                <m:sup>
                                  <m:r>
                                    <a:rPr lang="fr-FR" sz="20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  <m:r>
                            <a:rPr lang="fr-FR" sz="20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</m:t>
                          </m:r>
                          <m:sSup>
                            <m:sSupPr>
                              <m:ctrlPr>
                                <a:rPr lang="fr-FR" sz="20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fr-FR" sz="20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fr-FR" sz="20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𝐴</m:t>
                                  </m:r>
                                </m:e>
                              </m:d>
                            </m:e>
                            <m:sup>
                              <m:r>
                                <a:rPr lang="fr-FR" sz="20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fr-FR" sz="2000" dirty="0" smtClean="0">
                  <a:solidFill>
                    <a:srgbClr val="FF0000"/>
                  </a:solidFill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fr-FR" sz="2000" dirty="0">
                    <a:solidFill>
                      <a:srgbClr val="FF0000"/>
                    </a:solidFill>
                  </a:rPr>
                  <a:t>3-Conservation de la norme</a:t>
                </a:r>
                <a:endParaRPr lang="fr-FR" sz="2000" b="1" dirty="0">
                  <a:solidFill>
                    <a:srgbClr val="FF0000"/>
                  </a:solidFill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fr-FR" sz="2000" dirty="0"/>
                  <a:t>On considère un système dans l’état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⟩"/>
                        <m:ctrlPr>
                          <a:rPr lang="fr-FR" sz="2000" b="1" i="1">
                            <a:latin typeface="Cambria Math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"/>
                            <m:ctrlPr>
                              <a:rPr lang="fr-FR" sz="2000" b="1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fr-FR" sz="2000" b="1" i="1">
                                <a:latin typeface="Cambria Math"/>
                                <a:ea typeface="Cambria Math"/>
                              </a:rPr>
                              <m:t>𝝍</m:t>
                            </m:r>
                          </m:e>
                        </m:d>
                      </m:e>
                    </m:d>
                  </m:oMath>
                </a14:m>
                <a:r>
                  <a:rPr lang="fr-FR" sz="2000" dirty="0"/>
                  <a:t> .</a:t>
                </a:r>
                <a:endParaRPr lang="fr-FR" sz="2000" b="1" dirty="0"/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fr-FR" sz="2000" dirty="0"/>
                  <a:t>On montre que	</a:t>
                </a:r>
                <a:endParaRPr lang="fr-FR" sz="2000" dirty="0" smtClean="0"/>
              </a:p>
              <a:p>
                <a:pPr marL="0" indent="0" algn="ctr">
                  <a:lnSpc>
                    <a:spcPct val="150000"/>
                  </a:lnSpc>
                  <a:buNone/>
                </a:pPr>
                <a:r>
                  <a:rPr lang="fr-FR" sz="2400" b="1" dirty="0" smtClean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2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fr-FR" sz="2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𝒅</m:t>
                        </m:r>
                      </m:num>
                      <m:den>
                        <m:r>
                          <a:rPr lang="fr-FR" sz="2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𝒅𝒕</m:t>
                        </m:r>
                      </m:den>
                    </m:f>
                    <m:d>
                      <m:dPr>
                        <m:begChr m:val="⟨"/>
                        <m:endChr m:val="⟩"/>
                        <m:ctrlPr>
                          <a:rPr lang="fr-FR" sz="2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fr-FR" sz="2400" b="1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𝝍</m:t>
                        </m:r>
                        <m:r>
                          <a:rPr lang="fr-FR" sz="2400" b="1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(</m:t>
                        </m:r>
                        <m:r>
                          <a:rPr lang="fr-FR" sz="2400" b="1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𝒕</m:t>
                        </m:r>
                        <m:r>
                          <a:rPr lang="fr-FR" sz="2400" b="1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)</m:t>
                        </m:r>
                      </m:e>
                      <m:e>
                        <m:r>
                          <a:rPr lang="fr-FR" sz="2400" b="1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𝝍</m:t>
                        </m:r>
                        <m:r>
                          <a:rPr lang="fr-FR" sz="2400" b="1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(</m:t>
                        </m:r>
                        <m:r>
                          <a:rPr lang="fr-FR" sz="2400" b="1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𝒕</m:t>
                        </m:r>
                        <m:r>
                          <a:rPr lang="fr-FR" sz="2400" b="1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)</m:t>
                        </m:r>
                      </m:e>
                    </m:d>
                    <m:r>
                      <a:rPr lang="fr-FR" sz="2400" b="1" i="1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>
                      <a:rPr lang="fr-FR" sz="2400" b="1" i="1">
                        <a:solidFill>
                          <a:srgbClr val="FF0000"/>
                        </a:solidFill>
                        <a:latin typeface="Cambria Math"/>
                      </a:rPr>
                      <m:t>𝟎</m:t>
                    </m:r>
                  </m:oMath>
                </a14:m>
                <a:endParaRPr lang="fr-FR" sz="2400" b="1" dirty="0">
                  <a:solidFill>
                    <a:srgbClr val="FF0000"/>
                  </a:solidFill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fr-FR" sz="2000" dirty="0"/>
                  <a:t> Ceci signifie que si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⟩"/>
                        <m:ctrlPr>
                          <a:rPr lang="fr-FR" sz="2000" b="1" i="1">
                            <a:latin typeface="Cambria Math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"/>
                            <m:ctrlPr>
                              <a:rPr lang="fr-FR" sz="2000" b="1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fr-FR" sz="2000" b="1" i="1">
                                <a:latin typeface="Cambria Math"/>
                                <a:ea typeface="Cambria Math"/>
                              </a:rPr>
                              <m:t>𝝍</m:t>
                            </m:r>
                          </m:e>
                        </m:d>
                      </m:e>
                    </m:d>
                  </m:oMath>
                </a14:m>
                <a:r>
                  <a:rPr lang="fr-FR" sz="2000" dirty="0"/>
                  <a:t> est normé à t = 0, il le sera au cours du temps.</a:t>
                </a:r>
                <a:endParaRPr lang="fr-FR" sz="2000" b="1" dirty="0"/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fr-FR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0"/>
                <a:ext cx="9144000" cy="6858000"/>
              </a:xfrm>
              <a:blipFill rotWithShape="0">
                <a:blip r:embed="rId2"/>
                <a:stretch>
                  <a:fillRect l="-667" r="-33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84303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0"/>
                <a:ext cx="8229600" cy="6858000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lnSpc>
                    <a:spcPct val="170000"/>
                  </a:lnSpc>
                  <a:buNone/>
                </a:pPr>
                <a:r>
                  <a:rPr lang="fr-FR" sz="2000" dirty="0" smtClean="0">
                    <a:solidFill>
                      <a:srgbClr val="FF0000"/>
                    </a:solidFill>
                  </a:rPr>
                  <a:t>En mécanique classique l’état d’une particule à un instant donné est  </a:t>
                </a:r>
                <a:r>
                  <a:rPr lang="fr-FR" sz="2000" dirty="0">
                    <a:solidFill>
                      <a:srgbClr val="FF0000"/>
                    </a:solidFill>
                  </a:rPr>
                  <a:t>complètement défini lorsqu’on </a:t>
                </a:r>
                <a:r>
                  <a:rPr lang="fr-FR" sz="2000" dirty="0" smtClean="0">
                    <a:solidFill>
                      <a:srgbClr val="FF0000"/>
                    </a:solidFill>
                  </a:rPr>
                  <a:t>connaît sa position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fr-FR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acc>
                  </m:oMath>
                </a14:m>
                <a:r>
                  <a:rPr lang="fr-FR" sz="2000" dirty="0" smtClean="0">
                    <a:solidFill>
                      <a:srgbClr val="FF0000"/>
                    </a:solidFill>
                  </a:rPr>
                  <a:t> </a:t>
                </a:r>
                <a:r>
                  <a:rPr lang="fr-FR" sz="2000" dirty="0">
                    <a:solidFill>
                      <a:srgbClr val="FF0000"/>
                    </a:solidFill>
                  </a:rPr>
                  <a:t>et son vecteur quantité de </a:t>
                </a:r>
                <a:r>
                  <a:rPr lang="fr-FR" sz="2000" dirty="0" smtClean="0">
                    <a:solidFill>
                      <a:srgbClr val="FF0000"/>
                    </a:solidFill>
                  </a:rPr>
                  <a:t>mouvement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fr-FR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</m:oMath>
                </a14:m>
                <a:r>
                  <a:rPr lang="fr-FR" sz="2000" dirty="0" smtClean="0">
                    <a:solidFill>
                      <a:srgbClr val="FF0000"/>
                    </a:solidFill>
                  </a:rPr>
                  <a:t>.</a:t>
                </a:r>
              </a:p>
              <a:p>
                <a:pPr marL="0" indent="0" algn="just">
                  <a:lnSpc>
                    <a:spcPct val="170000"/>
                  </a:lnSpc>
                  <a:buNone/>
                </a:pPr>
                <a:r>
                  <a:rPr lang="fr-FR" sz="2000" dirty="0"/>
                  <a:t>De plus comme toutes les grandeurs physiques associées à cette particule s’expriment en </a:t>
                </a:r>
                <a:r>
                  <a:rPr lang="fr-FR" sz="2000" dirty="0" smtClean="0"/>
                  <a:t>fonction de la position et de l’impulsion, </a:t>
                </a:r>
                <a:r>
                  <a:rPr lang="fr-FR" sz="2000" dirty="0">
                    <a:solidFill>
                      <a:srgbClr val="FF0000"/>
                    </a:solidFill>
                  </a:rPr>
                  <a:t>on peut les mesurer avec toute </a:t>
                </a:r>
                <a:r>
                  <a:rPr lang="fr-FR" sz="2000" dirty="0" smtClean="0">
                    <a:solidFill>
                      <a:srgbClr val="FF0000"/>
                    </a:solidFill>
                  </a:rPr>
                  <a:t> </a:t>
                </a:r>
                <a:r>
                  <a:rPr lang="fr-FR" sz="2000" dirty="0">
                    <a:solidFill>
                      <a:srgbClr val="FF0000"/>
                    </a:solidFill>
                  </a:rPr>
                  <a:t>précision nécessaire sans perturber le mouvement de la particule</a:t>
                </a:r>
                <a:r>
                  <a:rPr lang="fr-FR" sz="2000" dirty="0" smtClean="0">
                    <a:solidFill>
                      <a:srgbClr val="FF0000"/>
                    </a:solidFill>
                  </a:rPr>
                  <a:t> </a:t>
                </a:r>
              </a:p>
              <a:p>
                <a:pPr marL="0" indent="0" algn="just">
                  <a:lnSpc>
                    <a:spcPct val="170000"/>
                  </a:lnSpc>
                  <a:buNone/>
                </a:pPr>
                <a:r>
                  <a:rPr lang="fr-FR" sz="2000" dirty="0">
                    <a:solidFill>
                      <a:srgbClr val="FF0000"/>
                    </a:solidFill>
                  </a:rPr>
                  <a:t>Enfin si l’on connaît les forces qui s’exercent sur la particule en chaque point de l’espace, on peut, en résolvant les équations de Newton prédire sa position et sa vitesse à tout instant ultérieur</a:t>
                </a:r>
                <a:r>
                  <a:rPr lang="fr-FR" sz="2000" dirty="0" smtClean="0">
                    <a:solidFill>
                      <a:srgbClr val="FF0000"/>
                    </a:solidFill>
                  </a:rPr>
                  <a:t>.</a:t>
                </a:r>
              </a:p>
              <a:p>
                <a:pPr marL="0" indent="0" algn="just">
                  <a:lnSpc>
                    <a:spcPct val="170000"/>
                  </a:lnSpc>
                  <a:buNone/>
                </a:pPr>
                <a:r>
                  <a:rPr lang="fr-FR" sz="2000" dirty="0" smtClean="0"/>
                  <a:t> </a:t>
                </a:r>
                <a:r>
                  <a:rPr lang="fr-FR" sz="2000" dirty="0"/>
                  <a:t>Il en est de même pour l’état d’un système matériel qui est complètement déterminé si l’on connaît en fonction du temps la position et la vitesse de chacun de ses points</a:t>
                </a:r>
                <a:r>
                  <a:rPr lang="fr-FR" sz="2000" dirty="0" smtClean="0"/>
                  <a:t>.</a:t>
                </a:r>
              </a:p>
              <a:p>
                <a:pPr marL="0" indent="0" algn="just">
                  <a:lnSpc>
                    <a:spcPct val="170000"/>
                  </a:lnSpc>
                  <a:buNone/>
                </a:pPr>
                <a:endParaRPr lang="fr-FR" sz="1800" dirty="0" smtClean="0"/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fr-FR" sz="2000" dirty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0"/>
                <a:ext cx="8229600" cy="6858000"/>
              </a:xfrm>
              <a:blipFill rotWithShape="0">
                <a:blip r:embed="rId2"/>
                <a:stretch>
                  <a:fillRect l="-741" r="-74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22806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0"/>
                <a:ext cx="8229600" cy="6858000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50000"/>
                  </a:lnSpc>
                  <a:buNone/>
                </a:pPr>
                <a:endParaRPr lang="fr-FR" sz="2000" b="1" dirty="0" smtClean="0">
                  <a:solidFill>
                    <a:srgbClr val="00B0F0"/>
                  </a:solidFill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fr-FR" sz="2000" u="sng" dirty="0" smtClean="0">
                    <a:solidFill>
                      <a:srgbClr val="FF0000"/>
                    </a:solidFill>
                  </a:rPr>
                  <a:t>Exercice :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fr-FR" sz="2000" dirty="0" smtClean="0"/>
                  <a:t>Montrer que:</a:t>
                </a:r>
              </a:p>
              <a:p>
                <a:pPr marL="0" indent="0" algn="ctr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fr-FR" sz="20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fr-FR" sz="2000" b="1" i="1">
                            <a:latin typeface="Cambria Math"/>
                          </a:rPr>
                          <m:t>𝒅</m:t>
                        </m:r>
                      </m:num>
                      <m:den>
                        <m:r>
                          <a:rPr lang="fr-FR" sz="2000" b="1" i="1">
                            <a:latin typeface="Cambria Math"/>
                          </a:rPr>
                          <m:t>𝒅𝒕</m:t>
                        </m:r>
                      </m:den>
                    </m:f>
                    <m:d>
                      <m:dPr>
                        <m:begChr m:val="⟨"/>
                        <m:endChr m:val="⟩"/>
                        <m:ctrlPr>
                          <a:rPr lang="fr-FR" sz="2000" b="1" i="1">
                            <a:latin typeface="Cambria Math"/>
                          </a:rPr>
                        </m:ctrlPr>
                      </m:dPr>
                      <m:e>
                        <m:r>
                          <a:rPr lang="fr-FR" sz="2000" b="1" i="1">
                            <a:latin typeface="Cambria Math"/>
                            <a:ea typeface="Cambria Math"/>
                          </a:rPr>
                          <m:t>𝝍</m:t>
                        </m:r>
                        <m:r>
                          <a:rPr lang="fr-FR" sz="2000" b="1" i="1">
                            <a:latin typeface="Cambria Math"/>
                            <a:ea typeface="Cambria Math"/>
                          </a:rPr>
                          <m:t>(</m:t>
                        </m:r>
                        <m:r>
                          <a:rPr lang="fr-FR" sz="2000" b="1" i="1">
                            <a:latin typeface="Cambria Math"/>
                            <a:ea typeface="Cambria Math"/>
                          </a:rPr>
                          <m:t>𝒕</m:t>
                        </m:r>
                        <m:r>
                          <a:rPr lang="fr-FR" sz="2000" b="1" i="1">
                            <a:latin typeface="Cambria Math"/>
                            <a:ea typeface="Cambria Math"/>
                          </a:rPr>
                          <m:t>)</m:t>
                        </m:r>
                      </m:e>
                      <m:e>
                        <m:r>
                          <a:rPr lang="fr-FR" sz="2000" b="1" i="1">
                            <a:latin typeface="Cambria Math"/>
                            <a:ea typeface="Cambria Math"/>
                          </a:rPr>
                          <m:t>𝝍</m:t>
                        </m:r>
                        <m:r>
                          <a:rPr lang="fr-FR" sz="2000" b="1" i="1">
                            <a:latin typeface="Cambria Math"/>
                            <a:ea typeface="Cambria Math"/>
                          </a:rPr>
                          <m:t>(</m:t>
                        </m:r>
                        <m:r>
                          <a:rPr lang="fr-FR" sz="2000" b="1" i="1">
                            <a:latin typeface="Cambria Math"/>
                            <a:ea typeface="Cambria Math"/>
                          </a:rPr>
                          <m:t>𝒕</m:t>
                        </m:r>
                        <m:r>
                          <a:rPr lang="fr-FR" sz="2000" b="1" i="1">
                            <a:latin typeface="Cambria Math"/>
                            <a:ea typeface="Cambria Math"/>
                          </a:rPr>
                          <m:t>)</m:t>
                        </m:r>
                      </m:e>
                    </m:d>
                    <m:r>
                      <a:rPr lang="fr-FR" sz="2000" b="1" i="1">
                        <a:latin typeface="Cambria Math"/>
                      </a:rPr>
                      <m:t>=</m:t>
                    </m:r>
                    <m:r>
                      <a:rPr lang="fr-FR" sz="2000" b="1" i="1">
                        <a:latin typeface="Cambria Math"/>
                      </a:rPr>
                      <m:t>𝟎</m:t>
                    </m:r>
                  </m:oMath>
                </a14:m>
                <a:r>
                  <a:rPr lang="fr-FR" sz="2000" dirty="0" smtClean="0"/>
                  <a:t> </a:t>
                </a:r>
              </a:p>
              <a:p>
                <a:pPr marL="0" indent="0" algn="just">
                  <a:lnSpc>
                    <a:spcPct val="150000"/>
                  </a:lnSpc>
                  <a:buNone/>
                </a:pPr>
                <a:r>
                  <a:rPr lang="fr-FR" sz="2000" dirty="0" smtClean="0"/>
                  <a:t>(utiliser le postulat 6)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fr-FR" sz="2000" u="sng" dirty="0" smtClean="0">
                    <a:solidFill>
                      <a:srgbClr val="FF0000"/>
                    </a:solidFill>
                  </a:rPr>
                  <a:t>3-Evolution </a:t>
                </a:r>
                <a:r>
                  <a:rPr lang="fr-FR" sz="2000" u="sng" dirty="0">
                    <a:solidFill>
                      <a:srgbClr val="FF0000"/>
                    </a:solidFill>
                  </a:rPr>
                  <a:t>de la valeur moyenne d’une observable</a:t>
                </a:r>
                <a:endParaRPr lang="fr-FR" sz="2000" b="1" u="sng" dirty="0">
                  <a:solidFill>
                    <a:srgbClr val="FF0000"/>
                  </a:solidFill>
                </a:endParaRPr>
              </a:p>
              <a:p>
                <a:pPr marL="0" indent="0">
                  <a:lnSpc>
                    <a:spcPct val="120000"/>
                  </a:lnSpc>
                  <a:buNone/>
                </a:pPr>
                <a:r>
                  <a:rPr lang="fr-FR" sz="2000" dirty="0"/>
                  <a:t>Soit un système dans l’état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⟩"/>
                        <m:ctrlPr>
                          <a:rPr lang="fr-FR" sz="2000" b="1" i="1">
                            <a:latin typeface="Cambria Math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"/>
                            <m:ctrlPr>
                              <a:rPr lang="fr-FR" sz="2000" b="1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fr-FR" sz="2000" b="1" i="1">
                                <a:latin typeface="Cambria Math"/>
                                <a:ea typeface="Cambria Math"/>
                              </a:rPr>
                              <m:t>𝝍</m:t>
                            </m:r>
                          </m:e>
                        </m:d>
                      </m:e>
                    </m:d>
                  </m:oMath>
                </a14:m>
                <a:r>
                  <a:rPr lang="fr-FR" sz="2000" dirty="0"/>
                  <a:t> normé et soit </a:t>
                </a:r>
                <a14:m>
                  <m:oMath xmlns:m="http://schemas.openxmlformats.org/officeDocument/2006/math">
                    <m:r>
                      <a:rPr lang="fr-FR" sz="2000" b="1" i="1" dirty="0">
                        <a:latin typeface="Cambria Math"/>
                      </a:rPr>
                      <m:t>𝑨</m:t>
                    </m:r>
                  </m:oMath>
                </a14:m>
                <a:r>
                  <a:rPr lang="fr-FR" sz="2000" dirty="0"/>
                  <a:t> une observable.</a:t>
                </a:r>
                <a:endParaRPr lang="fr-FR" sz="2000" b="1" dirty="0"/>
              </a:p>
              <a:p>
                <a:pPr marL="0" indent="0">
                  <a:lnSpc>
                    <a:spcPct val="120000"/>
                  </a:lnSpc>
                  <a:buNone/>
                </a:pPr>
                <a:r>
                  <a:rPr lang="fr-FR" sz="2000" dirty="0"/>
                  <a:t>On montre que </a:t>
                </a:r>
                <a:r>
                  <a:rPr lang="fr-FR" sz="2200" b="1" i="1" dirty="0"/>
                  <a:t>:    </a:t>
                </a:r>
              </a:p>
              <a:p>
                <a:pPr marL="0" indent="0" algn="ctr">
                  <a:lnSpc>
                    <a:spcPct val="120000"/>
                  </a:lnSpc>
                  <a:buNone/>
                </a:pPr>
                <a:r>
                  <a:rPr lang="fr-FR" sz="2200" b="1" i="1" dirty="0"/>
                  <a:t>       </a:t>
                </a:r>
                <a:r>
                  <a:rPr lang="fr-FR" sz="2200" b="1" i="1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22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fr-FR" sz="22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𝒅</m:t>
                        </m:r>
                      </m:num>
                      <m:den>
                        <m:r>
                          <a:rPr lang="fr-FR" sz="22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𝒅𝒕</m:t>
                        </m:r>
                      </m:den>
                    </m:f>
                    <m:sSub>
                      <m:sSubPr>
                        <m:ctrlPr>
                          <a:rPr lang="fr-FR" sz="22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fr-FR" sz="22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fr-FR" sz="22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𝑨</m:t>
                            </m:r>
                          </m:e>
                        </m:d>
                      </m:e>
                      <m:sub>
                        <m:r>
                          <a:rPr lang="fr-FR" sz="2200" b="1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𝝍</m:t>
                        </m:r>
                      </m:sub>
                    </m:sSub>
                    <m:r>
                      <a:rPr lang="fr-FR" sz="22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fr-FR" sz="2200" b="1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fr-FR" sz="2200" b="1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𝟏</m:t>
                        </m:r>
                      </m:num>
                      <m:den>
                        <m:r>
                          <a:rPr lang="fr-FR" sz="2200" b="1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𝒊</m:t>
                        </m:r>
                        <m:r>
                          <a:rPr lang="fr-FR" sz="2200" b="1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ℏ</m:t>
                        </m:r>
                      </m:den>
                    </m:f>
                    <m:r>
                      <a:rPr lang="fr-FR" sz="22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 </m:t>
                    </m:r>
                    <m:d>
                      <m:dPr>
                        <m:begChr m:val="⟨"/>
                        <m:endChr m:val="⟩"/>
                        <m:ctrlPr>
                          <a:rPr lang="fr-FR" sz="2200" b="1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d>
                          <m:dPr>
                            <m:begChr m:val="["/>
                            <m:endChr m:val="]"/>
                            <m:ctrlPr>
                              <a:rPr lang="fr-FR" sz="2200" b="1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fr-FR" sz="2200" b="1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𝑨</m:t>
                            </m:r>
                            <m:r>
                              <a:rPr lang="fr-FR" sz="2200" b="1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,</m:t>
                            </m:r>
                            <m:r>
                              <a:rPr lang="fr-FR" sz="2200" b="1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𝑯</m:t>
                            </m:r>
                            <m:r>
                              <a:rPr lang="fr-FR" sz="2200" b="1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(</m:t>
                            </m:r>
                            <m:r>
                              <a:rPr lang="fr-FR" sz="2200" b="1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𝒕</m:t>
                            </m:r>
                            <m:r>
                              <a:rPr lang="fr-FR" sz="2200" b="1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)</m:t>
                            </m:r>
                          </m:e>
                        </m:d>
                      </m:e>
                    </m:d>
                    <m:r>
                      <a:rPr lang="fr-FR" sz="22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+</m:t>
                    </m:r>
                    <m:d>
                      <m:dPr>
                        <m:begChr m:val="⟨"/>
                        <m:endChr m:val="⟩"/>
                        <m:ctrlPr>
                          <a:rPr lang="fr-FR" sz="2200" b="1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fr-FR" sz="2200" b="1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fr-FR" sz="2200" b="1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𝝏</m:t>
                            </m:r>
                            <m:r>
                              <a:rPr lang="fr-FR" sz="2200" b="1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𝑨</m:t>
                            </m:r>
                          </m:num>
                          <m:den>
                            <m:r>
                              <a:rPr lang="fr-FR" sz="2200" b="1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𝝏</m:t>
                            </m:r>
                            <m:r>
                              <a:rPr lang="fr-FR" sz="2200" b="1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𝒕</m:t>
                            </m:r>
                          </m:den>
                        </m:f>
                      </m:e>
                    </m:d>
                  </m:oMath>
                </a14:m>
                <a:r>
                  <a:rPr lang="fr-FR" sz="2200" i="1" dirty="0"/>
                  <a:t> 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fr-FR" sz="2000" dirty="0"/>
                  <a:t>où </a:t>
                </a:r>
                <a:r>
                  <a:rPr lang="fr-FR" sz="2000" b="1" i="1" dirty="0"/>
                  <a:t>H(t)</a:t>
                </a:r>
                <a:r>
                  <a:rPr lang="fr-FR" sz="2000" dirty="0"/>
                  <a:t> est l’</a:t>
                </a:r>
                <a:r>
                  <a:rPr lang="fr-FR" sz="2000" dirty="0" err="1"/>
                  <a:t>hamiltonien</a:t>
                </a:r>
                <a:r>
                  <a:rPr lang="fr-FR" sz="2000" dirty="0"/>
                  <a:t> du système</a:t>
                </a:r>
                <a:endParaRPr lang="fr-FR" sz="2000" b="1" dirty="0"/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fr-FR" sz="2000" dirty="0">
                    <a:solidFill>
                      <a:srgbClr val="FF0000"/>
                    </a:solidFill>
                  </a:rPr>
                  <a:t>C ’est théorème d’</a:t>
                </a:r>
                <a:r>
                  <a:rPr lang="fr-FR" sz="2000" dirty="0" err="1">
                    <a:solidFill>
                      <a:srgbClr val="FF0000"/>
                    </a:solidFill>
                  </a:rPr>
                  <a:t>Ehrenfest</a:t>
                </a:r>
                <a:endParaRPr lang="fr-FR" sz="2000" dirty="0">
                  <a:solidFill>
                    <a:srgbClr val="FF0000"/>
                  </a:solidFill>
                </a:endParaRPr>
              </a:p>
              <a:p>
                <a:pPr marL="0" indent="0" algn="just">
                  <a:lnSpc>
                    <a:spcPct val="150000"/>
                  </a:lnSpc>
                  <a:buNone/>
                </a:pPr>
                <a:endParaRPr lang="fr-FR" sz="2000" dirty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0"/>
                <a:ext cx="8229600" cy="6858000"/>
              </a:xfrm>
              <a:blipFill rotWithShape="0">
                <a:blip r:embed="rId2"/>
                <a:stretch>
                  <a:fillRect l="-74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26716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0"/>
                <a:ext cx="8229600" cy="6858000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50000"/>
                  </a:lnSpc>
                  <a:buNone/>
                </a:pPr>
                <a:r>
                  <a:rPr lang="fr-FR" sz="2000" dirty="0" smtClean="0"/>
                  <a:t>Considérons </a:t>
                </a:r>
                <a:r>
                  <a:rPr lang="fr-FR" sz="2000" dirty="0"/>
                  <a:t>pour simplifier le cas d’une particule à </a:t>
                </a:r>
                <a:r>
                  <a:rPr lang="fr-FR" sz="2000" b="1" dirty="0"/>
                  <a:t>1 D</a:t>
                </a:r>
                <a:r>
                  <a:rPr lang="fr-FR" sz="2000" dirty="0"/>
                  <a:t>, soumise à un potentiel scalaire et stationnaire </a:t>
                </a:r>
                <a:r>
                  <a:rPr lang="fr-FR" sz="2200" b="1" i="1" dirty="0"/>
                  <a:t>V(x</a:t>
                </a:r>
                <a:r>
                  <a:rPr lang="fr-FR" sz="2200" b="1" i="1" dirty="0" smtClean="0"/>
                  <a:t>)</a:t>
                </a:r>
                <a:r>
                  <a:rPr lang="fr-FR" sz="2000" dirty="0" smtClean="0"/>
                  <a:t>. On montre que: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fr-FR" sz="2000" b="1" dirty="0" smtClean="0"/>
                  <a:t>			</a:t>
                </a:r>
                <a14:m>
                  <m:oMath xmlns:m="http://schemas.openxmlformats.org/officeDocument/2006/math">
                    <m:r>
                      <a:rPr lang="fr-FR" sz="2000" b="1" i="1" smtClean="0">
                        <a:latin typeface="Cambria Math" panose="02040503050406030204" pitchFamily="18" charset="0"/>
                      </a:rPr>
                      <m:t>𝑯</m:t>
                    </m:r>
                    <m:r>
                      <a:rPr lang="fr-FR" sz="2000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FR" sz="2000" b="1" i="1" smtClean="0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fr-FR" sz="2000" b="1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fr-FR" sz="2000" b="1" i="1" smtClean="0">
                                <a:latin typeface="Cambria Math" panose="02040503050406030204" pitchFamily="18" charset="0"/>
                              </a:rPr>
                              <m:t>𝑷</m:t>
                            </m:r>
                          </m:e>
                          <m:sup>
                            <m:r>
                              <a:rPr lang="fr-FR" sz="20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fr-FR" sz="20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fr-FR" sz="2000" b="1" i="1" smtClean="0">
                            <a:latin typeface="Cambria Math" panose="02040503050406030204" pitchFamily="18" charset="0"/>
                          </a:rPr>
                          <m:t>𝒎</m:t>
                        </m:r>
                      </m:den>
                    </m:f>
                  </m:oMath>
                </a14:m>
                <a:r>
                  <a:rPr lang="fr-FR" sz="2000" b="1" dirty="0" smtClean="0"/>
                  <a:t>+</a:t>
                </a:r>
                <a14:m>
                  <m:oMath xmlns:m="http://schemas.openxmlformats.org/officeDocument/2006/math">
                    <m:r>
                      <a:rPr lang="fr-FR" sz="2000" b="1" i="1" dirty="0" smtClean="0">
                        <a:latin typeface="Cambria Math" panose="02040503050406030204" pitchFamily="18" charset="0"/>
                      </a:rPr>
                      <m:t>𝑽</m:t>
                    </m:r>
                    <m:d>
                      <m:dPr>
                        <m:ctrlPr>
                          <a:rPr lang="fr-FR" sz="2000" b="1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fr-FR" sz="2000" b="1" i="1" dirty="0" smtClean="0"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d>
                  </m:oMath>
                </a14:m>
                <a:endParaRPr lang="fr-FR" sz="2000" b="1" dirty="0"/>
              </a:p>
              <a:p>
                <a:pPr marL="0" indent="0" algn="ctr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sz="22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fr-FR" sz="22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𝒅</m:t>
                          </m:r>
                        </m:num>
                        <m:den>
                          <m:r>
                            <a:rPr lang="fr-FR" sz="22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𝒅𝒕</m:t>
                          </m:r>
                        </m:den>
                      </m:f>
                      <m:sSub>
                        <m:sSubPr>
                          <m:ctrlPr>
                            <a:rPr lang="fr-FR" sz="22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fr-FR" sz="2200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fr-FR" sz="2200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𝑿</m:t>
                              </m:r>
                            </m:e>
                          </m:d>
                        </m:e>
                        <m:sub>
                          <m:r>
                            <a:rPr lang="fr-FR" sz="2200" b="1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𝝍</m:t>
                          </m:r>
                        </m:sub>
                      </m:sSub>
                      <m:r>
                        <a:rPr lang="fr-FR" sz="2200" b="1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fr-FR" sz="2200" b="1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fr-FR" sz="2200" b="1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𝟏</m:t>
                          </m:r>
                        </m:num>
                        <m:den>
                          <m:r>
                            <a:rPr lang="fr-FR" sz="2200" b="1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𝒎</m:t>
                          </m:r>
                        </m:den>
                      </m:f>
                      <m:r>
                        <a:rPr lang="fr-FR" sz="2200" b="1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  <m:sSub>
                        <m:sSubPr>
                          <m:ctrlPr>
                            <a:rPr lang="fr-FR" sz="2200" b="1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fr-FR" sz="2200" b="1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fr-FR" sz="2200" b="1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fr-FR" sz="2200" b="1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𝑷</m:t>
                                  </m:r>
                                </m:e>
                                <m:sub>
                                  <m:r>
                                    <a:rPr lang="fr-FR" sz="2200" b="1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𝒙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fr-FR" sz="2200" b="1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𝝍</m:t>
                          </m:r>
                        </m:sub>
                      </m:sSub>
                    </m:oMath>
                  </m:oMathPara>
                </a14:m>
                <a:endParaRPr lang="fr-FR" sz="2200" b="1" i="1" dirty="0" smtClean="0">
                  <a:solidFill>
                    <a:srgbClr val="FF0000"/>
                  </a:solidFill>
                  <a:latin typeface="Cambria Math"/>
                  <a:ea typeface="Cambria Math"/>
                </a:endParaRPr>
              </a:p>
              <a:p>
                <a:pPr marL="0" indent="0" algn="ctr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sz="22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fr-FR" sz="22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𝒅</m:t>
                          </m:r>
                        </m:num>
                        <m:den>
                          <m:r>
                            <a:rPr lang="fr-FR" sz="22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𝒅𝒕</m:t>
                          </m:r>
                        </m:den>
                      </m:f>
                      <m:sSub>
                        <m:sSubPr>
                          <m:ctrlPr>
                            <a:rPr lang="fr-FR" sz="22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fr-FR" sz="2200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fr-FR" sz="2200" b="1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fr-FR" sz="2200" b="1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𝑷</m:t>
                                  </m:r>
                                </m:e>
                                <m:sub>
                                  <m:r>
                                    <a:rPr lang="fr-FR" sz="2200" b="1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𝒙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fr-FR" sz="2200" b="1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𝝍</m:t>
                          </m:r>
                        </m:sub>
                      </m:sSub>
                      <m:r>
                        <a:rPr lang="fr-FR" sz="2200" b="1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fr-FR" sz="2200" b="1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fr-FR" sz="2200" b="1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𝟏</m:t>
                          </m:r>
                        </m:num>
                        <m:den>
                          <m:r>
                            <a:rPr lang="fr-FR" sz="2200" b="1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𝒊</m:t>
                          </m:r>
                          <m:r>
                            <a:rPr lang="fr-FR" sz="2200" b="1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ℏ</m:t>
                          </m:r>
                        </m:den>
                      </m:f>
                      <m:r>
                        <a:rPr lang="fr-FR" sz="2200" b="1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  <m:d>
                        <m:dPr>
                          <m:begChr m:val="⟨"/>
                          <m:endChr m:val="⟩"/>
                          <m:ctrlPr>
                            <a:rPr lang="fr-FR" sz="2200" b="1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fr-FR" sz="2200" b="1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fr-FR" sz="2200" b="1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fr-FR" sz="2200" b="1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𝑷</m:t>
                                  </m:r>
                                </m:e>
                                <m:sub>
                                  <m:r>
                                    <a:rPr lang="fr-FR" sz="2200" b="1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𝒙</m:t>
                                  </m:r>
                                </m:sub>
                              </m:sSub>
                              <m:r>
                                <a:rPr lang="fr-FR" sz="2200" b="1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,</m:t>
                              </m:r>
                              <m:r>
                                <a:rPr lang="fr-FR" sz="2200" b="1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𝑽</m:t>
                              </m:r>
                              <m:r>
                                <a:rPr lang="fr-FR" sz="2200" b="1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(</m:t>
                              </m:r>
                              <m:r>
                                <a:rPr lang="fr-FR" sz="2200" b="1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𝑿</m:t>
                              </m:r>
                              <m:r>
                                <a:rPr lang="fr-FR" sz="2200" b="1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</m:e>
                          </m:d>
                        </m:e>
                      </m:d>
                      <m:r>
                        <a:rPr lang="fr-FR" sz="2200" b="1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=−</m:t>
                      </m:r>
                      <m:d>
                        <m:dPr>
                          <m:begChr m:val="⟨"/>
                          <m:endChr m:val="⟩"/>
                          <m:ctrlPr>
                            <a:rPr lang="fr-FR" sz="2200" b="1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fr-FR" sz="2200" b="1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fr-FR" sz="2200" b="1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𝝏</m:t>
                              </m:r>
                              <m:r>
                                <a:rPr lang="fr-FR" sz="2200" b="1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𝑽</m:t>
                              </m:r>
                            </m:num>
                            <m:den>
                              <m:r>
                                <a:rPr lang="fr-FR" sz="2200" b="1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𝝏</m:t>
                              </m:r>
                              <m:r>
                                <a:rPr lang="fr-FR" sz="2200" b="1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𝒙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fr-FR" sz="2200" b="1" i="1" dirty="0" smtClean="0">
                  <a:solidFill>
                    <a:srgbClr val="FF0000"/>
                  </a:solidFill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fr-FR" sz="2000" dirty="0" smtClean="0"/>
                  <a:t>Elles </a:t>
                </a:r>
                <a:r>
                  <a:rPr lang="fr-FR" sz="2000" dirty="0"/>
                  <a:t>ont une forme qui rappelle les équations de la M.C </a:t>
                </a:r>
                <a:r>
                  <a:rPr lang="fr-FR" sz="2000" dirty="0" smtClean="0"/>
                  <a:t>: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fr-FR" sz="2000" b="1" i="1" dirty="0" smtClean="0"/>
                  <a:t>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2000" b="1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fr-FR" sz="2000" b="1" i="1" dirty="0" smtClean="0">
                            <a:latin typeface="Cambria Math"/>
                          </a:rPr>
                          <m:t>𝒅𝒙</m:t>
                        </m:r>
                      </m:num>
                      <m:den>
                        <m:r>
                          <a:rPr lang="fr-FR" sz="2000" b="1" i="1" dirty="0" smtClean="0">
                            <a:latin typeface="Cambria Math"/>
                          </a:rPr>
                          <m:t>𝒅𝒕</m:t>
                        </m:r>
                      </m:den>
                    </m:f>
                    <m:r>
                      <a:rPr lang="fr-FR" sz="2000" b="1" i="1" dirty="0" smtClean="0">
                        <a:latin typeface="Cambria Math"/>
                      </a:rPr>
                      <m:t>=</m:t>
                    </m:r>
                    <m:r>
                      <a:rPr lang="fr-FR" sz="2000" b="1" i="1" dirty="0" smtClean="0">
                        <a:latin typeface="Cambria Math"/>
                      </a:rPr>
                      <m:t>𝒗</m:t>
                    </m:r>
                    <m:r>
                      <a:rPr lang="fr-FR" sz="2000" b="1" i="1" dirty="0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fr-FR" sz="2000" b="1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fr-FR" sz="2000" b="1" i="1" dirty="0" smtClean="0">
                            <a:latin typeface="Cambria Math"/>
                          </a:rPr>
                          <m:t>𝒑</m:t>
                        </m:r>
                      </m:num>
                      <m:den>
                        <m:r>
                          <a:rPr lang="fr-FR" sz="2000" b="1" i="1" dirty="0" smtClean="0">
                            <a:latin typeface="Cambria Math"/>
                          </a:rPr>
                          <m:t>𝒎</m:t>
                        </m:r>
                      </m:den>
                    </m:f>
                  </m:oMath>
                </a14:m>
                <a:r>
                  <a:rPr lang="fr-FR" sz="2000" b="1" i="1" dirty="0" smtClean="0"/>
                  <a:t>      et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2000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fr-FR" sz="2000" b="1" i="1" smtClean="0">
                            <a:latin typeface="Cambria Math"/>
                          </a:rPr>
                          <m:t>𝒅𝒑</m:t>
                        </m:r>
                      </m:num>
                      <m:den>
                        <m:r>
                          <a:rPr lang="fr-FR" sz="2000" b="1" i="1" smtClean="0">
                            <a:latin typeface="Cambria Math"/>
                          </a:rPr>
                          <m:t>𝒅𝒕</m:t>
                        </m:r>
                      </m:den>
                    </m:f>
                    <m:r>
                      <a:rPr lang="fr-FR" sz="2000" b="1" i="1" smtClean="0">
                        <a:latin typeface="Cambria Math"/>
                      </a:rPr>
                      <m:t>=</m:t>
                    </m:r>
                  </m:oMath>
                </a14:m>
                <a:r>
                  <a:rPr lang="fr-FR" sz="2000" b="1" i="1" dirty="0" smtClean="0"/>
                  <a:t> m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2000" b="1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fr-FR" sz="2000" b="1" i="1" dirty="0" smtClean="0">
                            <a:latin typeface="Cambria Math"/>
                          </a:rPr>
                          <m:t>𝒅𝒗</m:t>
                        </m:r>
                      </m:num>
                      <m:den>
                        <m:r>
                          <a:rPr lang="fr-FR" sz="2000" b="1" i="1" dirty="0" smtClean="0">
                            <a:latin typeface="Cambria Math"/>
                          </a:rPr>
                          <m:t>𝒅𝒕</m:t>
                        </m:r>
                      </m:den>
                    </m:f>
                    <m:r>
                      <a:rPr lang="fr-FR" sz="2000" b="1" i="1" dirty="0" smtClean="0">
                        <a:latin typeface="Cambria Math"/>
                      </a:rPr>
                      <m:t>=</m:t>
                    </m:r>
                    <m:r>
                      <a:rPr lang="fr-FR" sz="2000" b="1" i="1" dirty="0" smtClean="0">
                        <a:latin typeface="Cambria Math"/>
                      </a:rPr>
                      <m:t>𝑭</m:t>
                    </m:r>
                  </m:oMath>
                </a14:m>
                <a:r>
                  <a:rPr lang="fr-FR" sz="2000" dirty="0"/>
                  <a:t>	</a:t>
                </a:r>
                <a:r>
                  <a:rPr lang="fr-FR" sz="2000" dirty="0" smtClean="0"/>
                  <a:t>(</a:t>
                </a:r>
                <a:r>
                  <a:rPr lang="fr-FR" sz="2000" b="1" i="1" dirty="0"/>
                  <a:t>F</a:t>
                </a:r>
                <a:r>
                  <a:rPr lang="fr-FR" sz="2000" dirty="0"/>
                  <a:t> dérive d’un potentiel).</a:t>
                </a:r>
                <a:endParaRPr lang="fr-FR" sz="2000" b="1" dirty="0"/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fr-FR" sz="2000" dirty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0"/>
                <a:ext cx="8229600" cy="6858000"/>
              </a:xfrm>
              <a:blipFill rotWithShape="0">
                <a:blip r:embed="rId2"/>
                <a:stretch>
                  <a:fillRect l="-74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60527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0"/>
                <a:ext cx="8229600" cy="6858000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50000"/>
                  </a:lnSpc>
                  <a:buNone/>
                </a:pPr>
                <a:r>
                  <a:rPr lang="fr-FR" sz="2000" u="sng" dirty="0" smtClean="0">
                    <a:solidFill>
                      <a:srgbClr val="FF0000"/>
                    </a:solidFill>
                  </a:rPr>
                  <a:t>Constantes </a:t>
                </a:r>
                <a:r>
                  <a:rPr lang="fr-FR" sz="2000" u="sng" dirty="0">
                    <a:solidFill>
                      <a:srgbClr val="FF0000"/>
                    </a:solidFill>
                  </a:rPr>
                  <a:t>du </a:t>
                </a:r>
                <a:r>
                  <a:rPr lang="fr-FR" sz="2000" u="sng" dirty="0" smtClean="0">
                    <a:solidFill>
                      <a:srgbClr val="FF0000"/>
                    </a:solidFill>
                  </a:rPr>
                  <a:t>mouvement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fr-FR" sz="2000" dirty="0" smtClean="0">
                    <a:solidFill>
                      <a:srgbClr val="FF0000"/>
                    </a:solidFill>
                  </a:rPr>
                  <a:t>Par </a:t>
                </a:r>
                <a:r>
                  <a:rPr lang="fr-FR" sz="2000" dirty="0">
                    <a:solidFill>
                      <a:srgbClr val="FF0000"/>
                    </a:solidFill>
                  </a:rPr>
                  <a:t>définition, on appelle constante du </a:t>
                </a:r>
                <a:r>
                  <a:rPr lang="fr-FR" sz="2000" dirty="0" smtClean="0">
                    <a:solidFill>
                      <a:srgbClr val="FF0000"/>
                    </a:solidFill>
                  </a:rPr>
                  <a:t>mouvement, </a:t>
                </a:r>
                <a:r>
                  <a:rPr lang="fr-FR" sz="2000" dirty="0">
                    <a:solidFill>
                      <a:srgbClr val="FF0000"/>
                    </a:solidFill>
                  </a:rPr>
                  <a:t>une observable </a:t>
                </a:r>
                <a14:m>
                  <m:oMath xmlns:m="http://schemas.openxmlformats.org/officeDocument/2006/math">
                    <m:r>
                      <a:rPr lang="fr-FR" sz="2000" b="1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𝑨</m:t>
                    </m:r>
                  </m:oMath>
                </a14:m>
                <a:r>
                  <a:rPr lang="fr-FR" sz="2000" dirty="0">
                    <a:solidFill>
                      <a:srgbClr val="FF0000"/>
                    </a:solidFill>
                  </a:rPr>
                  <a:t> qui ne dépend pas explicitement du temps et qui commute avec </a:t>
                </a:r>
                <a14:m>
                  <m:oMath xmlns:m="http://schemas.openxmlformats.org/officeDocument/2006/math">
                    <m:r>
                      <a:rPr lang="fr-FR" sz="2000" b="1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𝑯</m:t>
                    </m:r>
                  </m:oMath>
                </a14:m>
                <a:r>
                  <a:rPr lang="fr-FR" sz="2000" dirty="0">
                    <a:solidFill>
                      <a:srgbClr val="FF0000"/>
                    </a:solidFill>
                  </a:rPr>
                  <a:t> </a:t>
                </a:r>
                <a:r>
                  <a:rPr lang="fr-FR" sz="2000" dirty="0" smtClean="0">
                    <a:solidFill>
                      <a:srgbClr val="FF0000"/>
                    </a:solidFill>
                  </a:rPr>
                  <a:t>:</a:t>
                </a:r>
              </a:p>
              <a:p>
                <a:pPr marL="0" indent="0" algn="ctr">
                  <a:lnSpc>
                    <a:spcPct val="150000"/>
                  </a:lnSpc>
                  <a:buNone/>
                </a:pPr>
                <a:r>
                  <a:rPr lang="fr-FR" sz="2000" b="1" i="1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20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fr-FR" sz="2000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𝝏</m:t>
                        </m:r>
                        <m:r>
                          <a:rPr lang="fr-FR" sz="2000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𝑨</m:t>
                        </m:r>
                      </m:num>
                      <m:den>
                        <m:r>
                          <a:rPr lang="fr-FR" sz="2000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𝝏</m:t>
                        </m:r>
                        <m:r>
                          <a:rPr lang="fr-FR" sz="2000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𝒕</m:t>
                        </m:r>
                      </m:den>
                    </m:f>
                    <m:r>
                      <a:rPr lang="fr-FR" sz="2000" b="1" i="1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>
                      <a:rPr lang="fr-FR" sz="2000" b="1" i="1" smtClean="0">
                        <a:solidFill>
                          <a:srgbClr val="FF0000"/>
                        </a:solidFill>
                        <a:latin typeface="Cambria Math"/>
                      </a:rPr>
                      <m:t>𝟎</m:t>
                    </m:r>
                    <m:r>
                      <a:rPr lang="fr-FR" sz="2000" b="1" i="1" smtClean="0">
                        <a:solidFill>
                          <a:srgbClr val="FF0000"/>
                        </a:solidFill>
                        <a:latin typeface="Cambria Math"/>
                      </a:rPr>
                      <m:t>  </m:t>
                    </m:r>
                    <m:r>
                      <a:rPr lang="fr-FR" sz="2000" b="1" i="1" smtClean="0">
                        <a:solidFill>
                          <a:srgbClr val="FF0000"/>
                        </a:solidFill>
                        <a:latin typeface="Cambria Math"/>
                      </a:rPr>
                      <m:t>𝒆𝒕</m:t>
                    </m:r>
                    <m:r>
                      <a:rPr lang="fr-FR" sz="2000" b="1" i="1" smtClean="0">
                        <a:solidFill>
                          <a:srgbClr val="FF0000"/>
                        </a:solidFill>
                        <a:latin typeface="Cambria Math"/>
                      </a:rPr>
                      <m:t>  </m:t>
                    </m:r>
                    <m:d>
                      <m:dPr>
                        <m:begChr m:val="["/>
                        <m:endChr m:val="]"/>
                        <m:ctrlPr>
                          <a:rPr lang="fr-FR" sz="20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fr-FR" sz="20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𝑨</m:t>
                        </m:r>
                        <m:r>
                          <a:rPr lang="fr-FR" sz="20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fr-FR" sz="20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𝑯</m:t>
                        </m:r>
                      </m:e>
                    </m:d>
                    <m:r>
                      <a:rPr lang="fr-FR" sz="2000" b="1" i="1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>
                      <a:rPr lang="fr-FR" sz="2000" b="1" i="1" smtClean="0">
                        <a:solidFill>
                          <a:srgbClr val="FF0000"/>
                        </a:solidFill>
                        <a:latin typeface="Cambria Math"/>
                      </a:rPr>
                      <m:t>𝟎</m:t>
                    </m:r>
                  </m:oMath>
                </a14:m>
                <a:endParaRPr lang="fr-FR" sz="2000" b="1" i="1" dirty="0" smtClean="0"/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fr-FR" sz="2000" dirty="0" smtClean="0"/>
                  <a:t>Ce </a:t>
                </a:r>
                <a:r>
                  <a:rPr lang="fr-FR" sz="2000" dirty="0"/>
                  <a:t>qui donne </a:t>
                </a:r>
                <a:endParaRPr lang="fr-FR" sz="2000" dirty="0" smtClean="0"/>
              </a:p>
              <a:p>
                <a:pPr marL="0" indent="0" algn="ctr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fr-FR" sz="20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fr-FR" sz="20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𝒅</m:t>
                        </m:r>
                      </m:num>
                      <m:den>
                        <m:r>
                          <a:rPr lang="fr-FR" sz="20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𝒅𝒕</m:t>
                        </m:r>
                      </m:den>
                    </m:f>
                    <m:sSub>
                      <m:sSubPr>
                        <m:ctrlPr>
                          <a:rPr lang="fr-FR" sz="20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fr-FR" sz="20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fr-FR" sz="20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𝑨</m:t>
                            </m:r>
                          </m:e>
                        </m:d>
                      </m:e>
                      <m:sub>
                        <m:r>
                          <a:rPr lang="fr-FR" sz="2000" b="1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𝝍</m:t>
                        </m:r>
                      </m:sub>
                    </m:sSub>
                    <m:r>
                      <a:rPr lang="fr-FR" sz="20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fr-FR" sz="20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𝟎</m:t>
                    </m:r>
                  </m:oMath>
                </a14:m>
                <a:r>
                  <a:rPr lang="fr-FR" sz="2000" dirty="0" smtClean="0"/>
                  <a:t>,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fr-FR" sz="2000" dirty="0"/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fr-FR" sz="2000" dirty="0" smtClean="0"/>
                  <a:t> </a:t>
                </a:r>
                <a:r>
                  <a:rPr lang="fr-FR" sz="2000" dirty="0"/>
                  <a:t>la valeur moyenne de </a:t>
                </a:r>
                <a14:m>
                  <m:oMath xmlns:m="http://schemas.openxmlformats.org/officeDocument/2006/math">
                    <m:r>
                      <a:rPr lang="fr-FR" sz="2000" b="1" i="1" dirty="0" smtClean="0">
                        <a:latin typeface="Cambria Math"/>
                      </a:rPr>
                      <m:t>𝑨</m:t>
                    </m:r>
                  </m:oMath>
                </a14:m>
                <a:r>
                  <a:rPr lang="fr-FR" sz="2000" dirty="0"/>
                  <a:t> dans cet état n’évolue pas au cours du temps (d’où l’appellation de </a:t>
                </a:r>
                <a:r>
                  <a:rPr lang="fr-FR" sz="2000" dirty="0" smtClean="0"/>
                  <a:t>constante de mouvement).</a:t>
                </a:r>
                <a:endParaRPr lang="fr-FR" sz="2000" b="1" dirty="0"/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fr-FR" sz="2000" dirty="0"/>
                  <a:t>Pour un système </a:t>
                </a:r>
                <a:r>
                  <a:rPr lang="fr-FR" sz="2000" dirty="0">
                    <a:solidFill>
                      <a:srgbClr val="FF0000"/>
                    </a:solidFill>
                  </a:rPr>
                  <a:t>conservatif</a:t>
                </a:r>
                <a:r>
                  <a:rPr lang="fr-FR" sz="2000" dirty="0"/>
                  <a:t> (</a:t>
                </a:r>
                <a14:m>
                  <m:oMath xmlns:m="http://schemas.openxmlformats.org/officeDocument/2006/math">
                    <m:r>
                      <a:rPr lang="fr-FR" sz="2000" b="1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𝑯</m:t>
                    </m:r>
                  </m:oMath>
                </a14:m>
                <a:r>
                  <a:rPr lang="fr-FR" sz="2000" dirty="0">
                    <a:solidFill>
                      <a:srgbClr val="FF0000"/>
                    </a:solidFill>
                  </a:rPr>
                  <a:t> ne dépend pas explicitement du temps</a:t>
                </a:r>
                <a:r>
                  <a:rPr lang="fr-FR" sz="2000" dirty="0" smtClean="0"/>
                  <a:t>),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fr-FR" sz="2000" dirty="0" smtClean="0"/>
                  <a:t> </a:t>
                </a:r>
                <a14:m>
                  <m:oMath xmlns:m="http://schemas.openxmlformats.org/officeDocument/2006/math">
                    <m:r>
                      <a:rPr lang="fr-FR" sz="2000" b="1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𝑯</m:t>
                    </m:r>
                  </m:oMath>
                </a14:m>
                <a:r>
                  <a:rPr lang="fr-FR" sz="2000" dirty="0">
                    <a:solidFill>
                      <a:srgbClr val="FF0000"/>
                    </a:solidFill>
                  </a:rPr>
                  <a:t> lui même est une </a:t>
                </a:r>
                <a:r>
                  <a:rPr lang="fr-FR" sz="2000" dirty="0" smtClean="0">
                    <a:solidFill>
                      <a:srgbClr val="FF0000"/>
                    </a:solidFill>
                  </a:rPr>
                  <a:t>constante du mouvement.</a:t>
                </a:r>
                <a:endParaRPr lang="fr-FR" sz="2000" b="1" dirty="0"/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fr-FR" sz="2000" dirty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0"/>
                <a:ext cx="8229600" cy="6858000"/>
              </a:xfrm>
              <a:blipFill rotWithShape="0">
                <a:blip r:embed="rId2"/>
                <a:stretch>
                  <a:fillRect l="-741" r="-14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46813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8580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fr-FR" sz="2000" dirty="0" smtClean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endParaRPr lang="fr-FR" sz="2000" dirty="0" smtClean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r>
              <a:rPr lang="fr-FR" sz="2000" dirty="0" smtClean="0">
                <a:solidFill>
                  <a:srgbClr val="FF0000"/>
                </a:solidFill>
              </a:rPr>
              <a:t>En mécanique quantique </a:t>
            </a:r>
            <a:r>
              <a:rPr lang="fr-FR" sz="2000" dirty="0">
                <a:solidFill>
                  <a:srgbClr val="FF0000"/>
                </a:solidFill>
              </a:rPr>
              <a:t>nous avons vu qu’on ne peut </a:t>
            </a:r>
            <a:r>
              <a:rPr lang="fr-FR" sz="2000" dirty="0" smtClean="0">
                <a:solidFill>
                  <a:srgbClr val="FF0000"/>
                </a:solidFill>
              </a:rPr>
              <a:t>pas mesurer </a:t>
            </a:r>
            <a:r>
              <a:rPr lang="fr-FR" sz="2000" dirty="0">
                <a:solidFill>
                  <a:srgbClr val="FF0000"/>
                </a:solidFill>
              </a:rPr>
              <a:t>simultanément la position et la vitesse de la particule (</a:t>
            </a:r>
            <a:r>
              <a:rPr lang="fr-FR" sz="2000" u="sng" dirty="0">
                <a:solidFill>
                  <a:srgbClr val="FF0000"/>
                </a:solidFill>
              </a:rPr>
              <a:t>principe d’incertitude de Heisenberg</a:t>
            </a:r>
            <a:r>
              <a:rPr lang="fr-FR" sz="2000" dirty="0" smtClean="0">
                <a:solidFill>
                  <a:srgbClr val="FF0000"/>
                </a:solidFill>
              </a:rPr>
              <a:t>).</a:t>
            </a:r>
          </a:p>
          <a:p>
            <a:pPr marL="0" indent="0" algn="just">
              <a:buNone/>
            </a:pPr>
            <a:endParaRPr lang="fr-FR" sz="2000" dirty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r>
              <a:rPr lang="fr-FR" sz="2000" dirty="0">
                <a:solidFill>
                  <a:srgbClr val="FF0000"/>
                </a:solidFill>
              </a:rPr>
              <a:t>La position et la quantité de mouvement d’une particule ne caractérisent plus son état puisqu’on ne peut plus les mesurer simultanément et définir ainsi une trajectoire.</a:t>
            </a:r>
          </a:p>
          <a:p>
            <a:pPr marL="0" indent="0" algn="just">
              <a:lnSpc>
                <a:spcPct val="170000"/>
              </a:lnSpc>
              <a:buNone/>
            </a:pPr>
            <a:endParaRPr lang="fr-FR" sz="2000" dirty="0" smtClean="0"/>
          </a:p>
          <a:p>
            <a:pPr marL="0" indent="0" algn="just">
              <a:lnSpc>
                <a:spcPct val="170000"/>
              </a:lnSpc>
              <a:buNone/>
            </a:pPr>
            <a:r>
              <a:rPr lang="fr-FR" sz="2000" dirty="0" smtClean="0"/>
              <a:t>A </a:t>
            </a:r>
            <a:r>
              <a:rPr lang="fr-FR" sz="2000" dirty="0"/>
              <a:t>la description classique en termes de position et d’impulsion il faut donc substituer une description quantique en termes </a:t>
            </a:r>
            <a:r>
              <a:rPr lang="fr-FR" sz="2000" dirty="0" smtClean="0"/>
              <a:t>de</a:t>
            </a:r>
            <a:r>
              <a:rPr lang="fr-FR" sz="2000" dirty="0" smtClean="0">
                <a:solidFill>
                  <a:srgbClr val="FF0000"/>
                </a:solidFill>
              </a:rPr>
              <a:t> la </a:t>
            </a:r>
            <a:r>
              <a:rPr lang="fr-FR" sz="2000" dirty="0">
                <a:solidFill>
                  <a:srgbClr val="FF0000"/>
                </a:solidFill>
              </a:rPr>
              <a:t>fonction d’onde et </a:t>
            </a:r>
            <a:r>
              <a:rPr lang="fr-FR" sz="2000" dirty="0" smtClean="0">
                <a:solidFill>
                  <a:srgbClr val="FF0000"/>
                </a:solidFill>
              </a:rPr>
              <a:t>des </a:t>
            </a:r>
            <a:r>
              <a:rPr lang="fr-FR" sz="2000" dirty="0">
                <a:solidFill>
                  <a:srgbClr val="FF0000"/>
                </a:solidFill>
              </a:rPr>
              <a:t>opérateurs</a:t>
            </a:r>
            <a:r>
              <a:rPr lang="fr-FR" sz="2000" dirty="0" smtClean="0">
                <a:solidFill>
                  <a:srgbClr val="FF0000"/>
                </a:solidFill>
              </a:rPr>
              <a:t>.</a:t>
            </a:r>
          </a:p>
          <a:p>
            <a:pPr marL="0" indent="0" algn="just">
              <a:lnSpc>
                <a:spcPct val="170000"/>
              </a:lnSpc>
              <a:buNone/>
            </a:pPr>
            <a:endParaRPr lang="fr-FR" sz="2000" dirty="0" smtClean="0">
              <a:solidFill>
                <a:srgbClr val="FF0000"/>
              </a:solidFill>
            </a:endParaRPr>
          </a:p>
          <a:p>
            <a:pPr marL="0" indent="0" algn="just">
              <a:lnSpc>
                <a:spcPct val="170000"/>
              </a:lnSpc>
              <a:buNone/>
            </a:pPr>
            <a:endParaRPr lang="fr-FR" sz="2000" dirty="0">
              <a:solidFill>
                <a:srgbClr val="FF0000"/>
              </a:solidFill>
            </a:endParaRPr>
          </a:p>
          <a:p>
            <a:pPr marL="0" indent="0" algn="just">
              <a:lnSpc>
                <a:spcPct val="170000"/>
              </a:lnSpc>
              <a:buNone/>
            </a:pPr>
            <a:endParaRPr lang="fr-FR" sz="1800" dirty="0" smtClean="0"/>
          </a:p>
          <a:p>
            <a:pPr marL="0" indent="0">
              <a:lnSpc>
                <a:spcPct val="150000"/>
              </a:lnSpc>
              <a:buNone/>
            </a:pP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253843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0"/>
                <a:ext cx="8229600" cy="6858000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lnSpc>
                    <a:spcPct val="170000"/>
                  </a:lnSpc>
                  <a:buNone/>
                </a:pPr>
                <a:endParaRPr lang="fr-FR" sz="1800" dirty="0" smtClean="0"/>
              </a:p>
              <a:p>
                <a:pPr marL="0" lvl="0" indent="0">
                  <a:lnSpc>
                    <a:spcPct val="150000"/>
                  </a:lnSpc>
                  <a:buNone/>
                </a:pPr>
                <a:r>
                  <a:rPr lang="fr-FR" sz="2900" dirty="0" smtClean="0">
                    <a:solidFill>
                      <a:srgbClr val="FF0000"/>
                    </a:solidFill>
                  </a:rPr>
                  <a:t>Enoncé </a:t>
                </a:r>
                <a:r>
                  <a:rPr lang="fr-FR" sz="2900" dirty="0">
                    <a:solidFill>
                      <a:srgbClr val="FF0000"/>
                    </a:solidFill>
                  </a:rPr>
                  <a:t>des </a:t>
                </a:r>
                <a:r>
                  <a:rPr lang="fr-FR" sz="2900" dirty="0" smtClean="0">
                    <a:solidFill>
                      <a:srgbClr val="FF0000"/>
                    </a:solidFill>
                  </a:rPr>
                  <a:t>postulats</a:t>
                </a:r>
                <a:endParaRPr lang="fr-FR" sz="2900" b="1" dirty="0" smtClean="0">
                  <a:solidFill>
                    <a:srgbClr val="FF0000"/>
                  </a:solidFill>
                </a:endParaRPr>
              </a:p>
              <a:p>
                <a:pPr marL="0" lvl="0" indent="0">
                  <a:lnSpc>
                    <a:spcPct val="150000"/>
                  </a:lnSpc>
                  <a:buNone/>
                </a:pPr>
                <a:r>
                  <a:rPr lang="fr-FR" sz="2600" dirty="0" smtClean="0"/>
                  <a:t>I. </a:t>
                </a:r>
                <a:r>
                  <a:rPr lang="fr-FR" sz="2600" dirty="0"/>
                  <a:t>Etat d’un </a:t>
                </a:r>
                <a:r>
                  <a:rPr lang="fr-FR" sz="2600" dirty="0" smtClean="0"/>
                  <a:t>système</a:t>
                </a:r>
                <a:r>
                  <a:rPr lang="fr-FR" sz="2600" dirty="0"/>
                  <a:t> </a:t>
                </a:r>
                <a:r>
                  <a:rPr lang="fr-FR" sz="2600" dirty="0" smtClean="0"/>
                  <a:t>physique</a:t>
                </a:r>
                <a:endParaRPr lang="fr-FR" sz="2600" b="1" dirty="0">
                  <a:solidFill>
                    <a:srgbClr val="00B050"/>
                  </a:solidFill>
                </a:endParaRPr>
              </a:p>
              <a:p>
                <a:pPr>
                  <a:lnSpc>
                    <a:spcPct val="150000"/>
                  </a:lnSpc>
                  <a:buFont typeface="Wingdings" pitchFamily="2" charset="2"/>
                  <a:buChar char="Ø"/>
                </a:pPr>
                <a:r>
                  <a:rPr lang="fr-FR" sz="2000" b="1" dirty="0" smtClean="0">
                    <a:solidFill>
                      <a:srgbClr val="002060"/>
                    </a:solidFill>
                  </a:rPr>
                  <a:t>1</a:t>
                </a:r>
                <a:r>
                  <a:rPr lang="fr-FR" sz="2000" b="1" baseline="30000" dirty="0" smtClean="0">
                    <a:solidFill>
                      <a:srgbClr val="002060"/>
                    </a:solidFill>
                  </a:rPr>
                  <a:t>er</a:t>
                </a:r>
                <a:r>
                  <a:rPr lang="fr-FR" sz="2000" b="1" dirty="0" smtClean="0">
                    <a:solidFill>
                      <a:srgbClr val="002060"/>
                    </a:solidFill>
                  </a:rPr>
                  <a:t> </a:t>
                </a:r>
                <a:r>
                  <a:rPr lang="fr-FR" sz="2000" b="1" dirty="0">
                    <a:solidFill>
                      <a:srgbClr val="002060"/>
                    </a:solidFill>
                  </a:rPr>
                  <a:t>Postulat : 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fr-FR" sz="2000" dirty="0" smtClean="0">
                    <a:solidFill>
                      <a:srgbClr val="FF0000"/>
                    </a:solidFill>
                  </a:rPr>
                  <a:t>A un instant </a:t>
                </a:r>
                <a14:m>
                  <m:oMath xmlns:m="http://schemas.openxmlformats.org/officeDocument/2006/math">
                    <m:r>
                      <a:rPr lang="fr-FR" sz="2000" b="1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𝒕</m:t>
                    </m:r>
                  </m:oMath>
                </a14:m>
                <a:r>
                  <a:rPr lang="fr-FR" sz="2000" dirty="0">
                    <a:solidFill>
                      <a:srgbClr val="FF0000"/>
                    </a:solidFill>
                  </a:rPr>
                  <a:t> fixé, l’état d’un système physique est défini par la donnée d’un ‘’ket’’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⟩"/>
                        <m:ctrlPr>
                          <a:rPr lang="fr-FR" sz="20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"/>
                            <m:ctrlPr>
                              <a:rPr lang="fr-FR" sz="20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fr-FR" sz="20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𝝍</m:t>
                            </m:r>
                            <m:r>
                              <a:rPr lang="fr-FR" sz="20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(</m:t>
                            </m:r>
                            <m:r>
                              <a:rPr lang="fr-FR" sz="2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  <m:t>𝒕</m:t>
                            </m:r>
                            <m:r>
                              <a:rPr lang="fr-FR" sz="20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)</m:t>
                            </m:r>
                          </m:e>
                        </m:d>
                      </m:e>
                    </m:d>
                  </m:oMath>
                </a14:m>
                <a:r>
                  <a:rPr lang="fr-FR" sz="2000" b="1" dirty="0" smtClean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fr-FR" sz="2000" b="1" i="0" dirty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∈</m:t>
                    </m:r>
                    <m:r>
                      <a:rPr lang="fr-FR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𝜉</m:t>
                    </m:r>
                  </m:oMath>
                </a14:m>
                <a:r>
                  <a:rPr lang="fr-FR" sz="2000" dirty="0" smtClean="0">
                    <a:solidFill>
                      <a:srgbClr val="FF0000"/>
                    </a:solidFill>
                  </a:rPr>
                  <a:t>.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⟩"/>
                        <m:ctrlPr>
                          <a:rPr lang="fr-FR" sz="20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"/>
                            <m:ctrlPr>
                              <a:rPr lang="fr-FR" sz="20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fr-FR" sz="2000" b="1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𝝍</m:t>
                            </m:r>
                            <m:r>
                              <a:rPr lang="fr-FR" sz="2000" b="1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(</m:t>
                            </m:r>
                            <m:r>
                              <a:rPr lang="fr-FR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  <m:t>𝒕</m:t>
                            </m:r>
                            <m:r>
                              <a:rPr lang="fr-FR" sz="2000" b="1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)</m:t>
                            </m:r>
                          </m:e>
                        </m:d>
                      </m:e>
                    </m:d>
                  </m:oMath>
                </a14:m>
                <a:r>
                  <a:rPr lang="fr-FR" sz="2000" b="1" dirty="0" smtClean="0">
                    <a:solidFill>
                      <a:srgbClr val="FF0000"/>
                    </a:solidFill>
                  </a:rPr>
                  <a:t> est appelé vecteur d’état.</a:t>
                </a:r>
                <a:endParaRPr lang="fr-FR" sz="2000" b="1" dirty="0">
                  <a:solidFill>
                    <a:srgbClr val="FF0000"/>
                  </a:solidFill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fr-FR" sz="2000" dirty="0"/>
                  <a:t>Ce premier postulat implique un principe de superposition : </a:t>
                </a:r>
                <a:endParaRPr lang="fr-FR" sz="2000" dirty="0" smtClean="0"/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fr-FR" sz="2000" dirty="0" smtClean="0"/>
                  <a:t>une </a:t>
                </a:r>
                <a:r>
                  <a:rPr lang="fr-FR" sz="2000" dirty="0"/>
                  <a:t>combinaison linéaire de vecteurs d’état est un vecteur </a:t>
                </a:r>
                <a:r>
                  <a:rPr lang="fr-FR" sz="2000" dirty="0" smtClean="0"/>
                  <a:t>d’état:</a:t>
                </a:r>
                <a:endParaRPr lang="fr-FR" sz="2000" b="1" dirty="0"/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fr-FR" sz="2000" dirty="0" smtClean="0">
                    <a:solidFill>
                      <a:srgbClr val="FF0000"/>
                    </a:solidFill>
                  </a:rPr>
                  <a:t>Si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⟩"/>
                        <m:ctrlPr>
                          <a:rPr lang="fr-FR" sz="20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"/>
                            <m:ctrlPr>
                              <a:rPr lang="fr-FR" sz="20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fr-FR" sz="2000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fr-FR" sz="2000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Cambria Math"/>
                                  </a:rPr>
                                  <m:t>𝝍</m:t>
                                </m:r>
                              </m:e>
                              <m:sub>
                                <m:r>
                                  <a:rPr lang="fr-FR" sz="2000" b="1" i="0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𝐢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fr-FR" sz="2000" b="1" dirty="0" smtClean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fr-FR" sz="2000" b="1" i="0" dirty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∈</m:t>
                    </m:r>
                    <m:r>
                      <a:rPr lang="fr-FR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𝜉</m:t>
                    </m:r>
                  </m:oMath>
                </a14:m>
                <a:r>
                  <a:rPr lang="fr-FR" sz="2000" dirty="0">
                    <a:solidFill>
                      <a:srgbClr val="FF0000"/>
                    </a:solidFill>
                  </a:rPr>
                  <a:t>, </a:t>
                </a:r>
                <a:r>
                  <a:rPr lang="fr-FR" sz="2000" dirty="0" smtClean="0">
                    <a:solidFill>
                      <a:srgbClr val="FF0000"/>
                    </a:solidFill>
                  </a:rPr>
                  <a:t>alors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⟩"/>
                        <m:ctrlPr>
                          <a:rPr lang="fr-FR" sz="20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"/>
                            <m:ctrlPr>
                              <a:rPr lang="fr-FR" sz="20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fr-FR" sz="20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𝝍</m:t>
                            </m:r>
                          </m:e>
                        </m:d>
                      </m:e>
                    </m:d>
                    <m:r>
                      <a:rPr lang="fr-FR" sz="20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fr-FR" sz="2000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fr-FR" sz="2000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𝒊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fr-FR" sz="20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fr-FR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fr-FR" sz="20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𝒊</m:t>
                            </m:r>
                          </m:sub>
                        </m:sSub>
                        <m:d>
                          <m:dPr>
                            <m:begChr m:val=""/>
                            <m:endChr m:val="⟩"/>
                            <m:ctrlPr>
                              <a:rPr lang="fr-FR" sz="20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"/>
                                <m:ctrlPr>
                                  <a:rPr lang="fr-FR" sz="2000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fr-FR" sz="2000" b="1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2000" b="1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𝝍</m:t>
                                    </m:r>
                                  </m:e>
                                  <m:sub>
                                    <m:r>
                                      <a:rPr lang="fr-FR" sz="2000" b="1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𝒊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  <m:r>
                          <a:rPr lang="fr-FR" sz="2000" b="1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∈</m:t>
                        </m:r>
                        <m:r>
                          <a:rPr lang="fr-FR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𝜉</m:t>
                        </m:r>
                      </m:e>
                    </m:nary>
                  </m:oMath>
                </a14:m>
                <a:r>
                  <a:rPr lang="fr-FR" sz="2000" dirty="0" smtClean="0">
                    <a:solidFill>
                      <a:srgbClr val="FF0000"/>
                    </a:solidFill>
                  </a:rPr>
                  <a:t> </a:t>
                </a:r>
                <a:endParaRPr lang="fr-FR" sz="2000" b="1" dirty="0">
                  <a:solidFill>
                    <a:srgbClr val="FF0000"/>
                  </a:solidFill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fr-FR" sz="2000" dirty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0"/>
                <a:ext cx="8229600" cy="6858000"/>
              </a:xfrm>
              <a:blipFill rotWithShape="0">
                <a:blip r:embed="rId2"/>
                <a:stretch>
                  <a:fillRect l="-348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09071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44624"/>
                <a:ext cx="8229600" cy="6696744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50000"/>
                  </a:lnSpc>
                  <a:buNone/>
                </a:pPr>
                <a:r>
                  <a:rPr lang="fr-FR" sz="2000" dirty="0" smtClean="0"/>
                  <a:t>II-Description </a:t>
                </a:r>
                <a:r>
                  <a:rPr lang="fr-FR" sz="2000" dirty="0"/>
                  <a:t>des grandeurs </a:t>
                </a:r>
                <a:r>
                  <a:rPr lang="fr-FR" sz="2000" dirty="0" smtClean="0"/>
                  <a:t>physiques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fr-FR" sz="2000" b="1" dirty="0"/>
                  <a:t>En mécanique quantique </a:t>
                </a:r>
                <a:r>
                  <a:rPr lang="fr-FR" sz="2000" b="1" dirty="0">
                    <a:solidFill>
                      <a:srgbClr val="FF0000"/>
                    </a:solidFill>
                  </a:rPr>
                  <a:t>état d’un système et grandeurs mesurables</a:t>
                </a:r>
                <a:r>
                  <a:rPr lang="fr-FR" sz="2000" b="1" dirty="0"/>
                  <a:t> sont représentés par des êtres mathématiques différents :</a:t>
                </a:r>
                <a:endParaRPr lang="fr-FR" sz="2000" dirty="0"/>
              </a:p>
              <a:p>
                <a:pPr marL="0" indent="0" algn="just">
                  <a:lnSpc>
                    <a:spcPct val="150000"/>
                  </a:lnSpc>
                  <a:buNone/>
                </a:pPr>
                <a:r>
                  <a:rPr lang="fr-FR" sz="2000" dirty="0" smtClean="0">
                    <a:solidFill>
                      <a:srgbClr val="FF0000"/>
                    </a:solidFill>
                  </a:rPr>
                  <a:t>un </a:t>
                </a:r>
                <a:r>
                  <a:rPr lang="fr-FR" sz="2000" dirty="0">
                    <a:solidFill>
                      <a:srgbClr val="FF0000"/>
                    </a:solidFill>
                  </a:rPr>
                  <a:t>état est représenté par un vecteur, une grandeur physique par un opérateur</a:t>
                </a:r>
                <a:r>
                  <a:rPr lang="fr-FR" sz="2000" dirty="0" smtClean="0">
                    <a:solidFill>
                      <a:srgbClr val="FF0000"/>
                    </a:solidFill>
                  </a:rPr>
                  <a:t>.</a:t>
                </a:r>
              </a:p>
              <a:p>
                <a:pPr>
                  <a:lnSpc>
                    <a:spcPct val="150000"/>
                  </a:lnSpc>
                  <a:buFont typeface="Wingdings" pitchFamily="2" charset="2"/>
                  <a:buChar char="Ø"/>
                </a:pPr>
                <a:r>
                  <a:rPr lang="fr-FR" sz="2000" b="1" dirty="0" smtClean="0">
                    <a:solidFill>
                      <a:srgbClr val="0070C0"/>
                    </a:solidFill>
                  </a:rPr>
                  <a:t>2</a:t>
                </a:r>
                <a:r>
                  <a:rPr lang="fr-FR" sz="2000" b="1" baseline="30000" dirty="0" smtClean="0">
                    <a:solidFill>
                      <a:srgbClr val="0070C0"/>
                    </a:solidFill>
                  </a:rPr>
                  <a:t>ème</a:t>
                </a:r>
                <a:r>
                  <a:rPr lang="fr-FR" sz="2000" b="1" dirty="0" smtClean="0">
                    <a:solidFill>
                      <a:srgbClr val="0070C0"/>
                    </a:solidFill>
                  </a:rPr>
                  <a:t> </a:t>
                </a:r>
                <a:r>
                  <a:rPr lang="fr-FR" sz="2000" b="1" dirty="0">
                    <a:solidFill>
                      <a:srgbClr val="0070C0"/>
                    </a:solidFill>
                  </a:rPr>
                  <a:t>Postulat : </a:t>
                </a:r>
                <a:endParaRPr lang="fr-FR" sz="2000" b="1" dirty="0" smtClean="0">
                  <a:solidFill>
                    <a:srgbClr val="0070C0"/>
                  </a:solidFill>
                </a:endParaRPr>
              </a:p>
              <a:p>
                <a:pPr marL="0" indent="0" algn="just">
                  <a:lnSpc>
                    <a:spcPct val="150000"/>
                  </a:lnSpc>
                  <a:buNone/>
                </a:pPr>
                <a:r>
                  <a:rPr lang="fr-FR" sz="2000" dirty="0" smtClean="0">
                    <a:solidFill>
                      <a:srgbClr val="FF0000"/>
                    </a:solidFill>
                  </a:rPr>
                  <a:t>Toute </a:t>
                </a:r>
                <a:r>
                  <a:rPr lang="fr-FR" sz="2000" dirty="0">
                    <a:solidFill>
                      <a:srgbClr val="FF0000"/>
                    </a:solidFill>
                  </a:rPr>
                  <a:t>grandeur physique mesurable </a:t>
                </a:r>
                <a14:m>
                  <m:oMath xmlns:m="http://schemas.openxmlformats.org/officeDocument/2006/math">
                    <m:r>
                      <a:rPr lang="fr-FR" sz="2000" b="1" i="0" dirty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𝓐</m:t>
                    </m:r>
                  </m:oMath>
                </a14:m>
                <a:r>
                  <a:rPr lang="fr-FR" sz="2000" dirty="0">
                    <a:solidFill>
                      <a:srgbClr val="FF0000"/>
                    </a:solidFill>
                  </a:rPr>
                  <a:t> est décrite par un opérateur </a:t>
                </a:r>
                <a:r>
                  <a:rPr lang="fr-FR" sz="2000" b="1" i="1" dirty="0">
                    <a:solidFill>
                      <a:srgbClr val="FF0000"/>
                    </a:solidFill>
                  </a:rPr>
                  <a:t>A</a:t>
                </a:r>
                <a:r>
                  <a:rPr lang="fr-FR" sz="2000" dirty="0">
                    <a:solidFill>
                      <a:srgbClr val="FF0000"/>
                    </a:solidFill>
                  </a:rPr>
                  <a:t> agissant dans</a:t>
                </a:r>
                <a:r>
                  <a:rPr lang="fr-FR" sz="2000" dirty="0" smtClean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𝜉</m:t>
                    </m:r>
                  </m:oMath>
                </a14:m>
                <a:r>
                  <a:rPr lang="fr-FR" sz="2000" dirty="0">
                    <a:solidFill>
                      <a:srgbClr val="FF0000"/>
                    </a:solidFill>
                  </a:rPr>
                  <a:t> ; cet opérateur est une observable.</a:t>
                </a:r>
                <a:endParaRPr lang="fr-FR" sz="2000" b="1" dirty="0">
                  <a:solidFill>
                    <a:srgbClr val="FF0000"/>
                  </a:solidFill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fr-FR" sz="2000" dirty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44624"/>
                <a:ext cx="8229600" cy="6696744"/>
              </a:xfrm>
              <a:blipFill rotWithShape="0">
                <a:blip r:embed="rId2"/>
                <a:stretch>
                  <a:fillRect l="-741" r="-74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04472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0"/>
                <a:ext cx="8229600" cy="6858000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50000"/>
                  </a:lnSpc>
                  <a:buNone/>
                </a:pPr>
                <a:r>
                  <a:rPr lang="fr-FR" sz="2000" dirty="0" smtClean="0"/>
                  <a:t>III-Mesure </a:t>
                </a:r>
                <a:r>
                  <a:rPr lang="fr-FR" sz="2000" dirty="0"/>
                  <a:t>des grandeurs physiques</a:t>
                </a:r>
                <a:r>
                  <a:rPr lang="fr-FR" sz="2000" dirty="0">
                    <a:solidFill>
                      <a:srgbClr val="00B050"/>
                    </a:solidFill>
                  </a:rPr>
                  <a:t> </a:t>
                </a:r>
                <a:endParaRPr lang="fr-FR" sz="2000" dirty="0" smtClean="0">
                  <a:solidFill>
                    <a:srgbClr val="00B050"/>
                  </a:solidFill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fr-FR" sz="2000" dirty="0" smtClean="0">
                    <a:solidFill>
                      <a:srgbClr val="FF0000"/>
                    </a:solidFill>
                  </a:rPr>
                  <a:t>1-Résultats possibles</a:t>
                </a:r>
              </a:p>
              <a:p>
                <a:pPr marL="0" indent="0" algn="just">
                  <a:lnSpc>
                    <a:spcPct val="150000"/>
                  </a:lnSpc>
                  <a:buNone/>
                </a:pPr>
                <a:r>
                  <a:rPr lang="fr-FR" sz="2000" dirty="0" smtClean="0"/>
                  <a:t>On </a:t>
                </a:r>
                <a:r>
                  <a:rPr lang="fr-FR" sz="2000" dirty="0"/>
                  <a:t>a déjà vu que dans le cas d’une particule quantique, les seules énergies possibles sont les valeurs propres de l’opérateur </a:t>
                </a:r>
                <a:r>
                  <a:rPr lang="fr-FR" sz="2000" b="1" i="1" dirty="0"/>
                  <a:t>H</a:t>
                </a:r>
                <a:r>
                  <a:rPr lang="fr-FR" sz="2000" dirty="0"/>
                  <a:t>. D’où l’extension à toutes les grandeurs physiques </a:t>
                </a:r>
                <a:r>
                  <a:rPr lang="fr-FR" sz="2000" dirty="0" smtClean="0"/>
                  <a:t>:</a:t>
                </a:r>
              </a:p>
              <a:p>
                <a:pPr algn="just">
                  <a:lnSpc>
                    <a:spcPct val="150000"/>
                  </a:lnSpc>
                  <a:buFont typeface="Wingdings" pitchFamily="2" charset="2"/>
                  <a:buChar char="Ø"/>
                </a:pPr>
                <a:r>
                  <a:rPr lang="fr-FR" sz="2000" b="1" dirty="0" smtClean="0">
                    <a:solidFill>
                      <a:srgbClr val="0070C0"/>
                    </a:solidFill>
                  </a:rPr>
                  <a:t>3</a:t>
                </a:r>
                <a:r>
                  <a:rPr lang="fr-FR" sz="2000" b="1" baseline="30000" dirty="0" smtClean="0">
                    <a:solidFill>
                      <a:srgbClr val="0070C0"/>
                    </a:solidFill>
                  </a:rPr>
                  <a:t>ème</a:t>
                </a:r>
                <a:r>
                  <a:rPr lang="fr-FR" sz="2000" b="1" dirty="0" smtClean="0">
                    <a:solidFill>
                      <a:srgbClr val="0070C0"/>
                    </a:solidFill>
                  </a:rPr>
                  <a:t> </a:t>
                </a:r>
                <a:r>
                  <a:rPr lang="fr-FR" sz="2000" b="1" dirty="0">
                    <a:solidFill>
                      <a:srgbClr val="0070C0"/>
                    </a:solidFill>
                  </a:rPr>
                  <a:t>Postulat :</a:t>
                </a:r>
                <a:r>
                  <a:rPr lang="fr-FR" sz="2000" b="1" dirty="0">
                    <a:solidFill>
                      <a:srgbClr val="002060"/>
                    </a:solidFill>
                  </a:rPr>
                  <a:t> </a:t>
                </a:r>
              </a:p>
              <a:p>
                <a:pPr marL="0" indent="0" algn="just">
                  <a:lnSpc>
                    <a:spcPct val="150000"/>
                  </a:lnSpc>
                  <a:buNone/>
                </a:pPr>
                <a:r>
                  <a:rPr lang="fr-FR" sz="2000" dirty="0" smtClean="0">
                    <a:solidFill>
                      <a:srgbClr val="FF0000"/>
                    </a:solidFill>
                  </a:rPr>
                  <a:t>La mesure d’une grandeur physique </a:t>
                </a:r>
                <a14:m>
                  <m:oMath xmlns:m="http://schemas.openxmlformats.org/officeDocument/2006/math">
                    <m:r>
                      <a:rPr lang="fr-FR" sz="2000" b="1" i="0" dirty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𝓐</m:t>
                    </m:r>
                  </m:oMath>
                </a14:m>
                <a:r>
                  <a:rPr lang="fr-FR" sz="2000" dirty="0">
                    <a:solidFill>
                      <a:srgbClr val="FF0000"/>
                    </a:solidFill>
                  </a:rPr>
                  <a:t> </a:t>
                </a:r>
                <a:r>
                  <a:rPr lang="fr-FR" sz="2000" dirty="0" smtClean="0">
                    <a:solidFill>
                      <a:srgbClr val="FF0000"/>
                    </a:solidFill>
                  </a:rPr>
                  <a:t>ne </a:t>
                </a:r>
                <a:r>
                  <a:rPr lang="fr-FR" sz="2000" dirty="0">
                    <a:solidFill>
                      <a:srgbClr val="FF0000"/>
                    </a:solidFill>
                  </a:rPr>
                  <a:t>peut donner comme résultat qu’une des valeurs propres de l’observable </a:t>
                </a:r>
                <a:r>
                  <a:rPr lang="fr-FR" sz="2000" b="1" i="1" dirty="0">
                    <a:solidFill>
                      <a:srgbClr val="FF0000"/>
                    </a:solidFill>
                  </a:rPr>
                  <a:t>A</a:t>
                </a:r>
                <a:r>
                  <a:rPr lang="fr-FR" sz="2000" i="1" dirty="0">
                    <a:solidFill>
                      <a:srgbClr val="FF0000"/>
                    </a:solidFill>
                  </a:rPr>
                  <a:t> </a:t>
                </a:r>
                <a:r>
                  <a:rPr lang="fr-FR" sz="2000" dirty="0">
                    <a:solidFill>
                      <a:srgbClr val="FF0000"/>
                    </a:solidFill>
                  </a:rPr>
                  <a:t>correspondante</a:t>
                </a:r>
                <a:r>
                  <a:rPr lang="fr-FR" sz="2000" dirty="0" smtClean="0">
                    <a:solidFill>
                      <a:srgbClr val="FF0000"/>
                    </a:solidFill>
                  </a:rPr>
                  <a:t>.</a:t>
                </a:r>
              </a:p>
              <a:p>
                <a:pPr marL="0" indent="0" algn="just">
                  <a:lnSpc>
                    <a:spcPct val="150000"/>
                  </a:lnSpc>
                  <a:buNone/>
                </a:pPr>
                <a:r>
                  <a:rPr lang="fr-FR" sz="2000" b="1" dirty="0">
                    <a:solidFill>
                      <a:srgbClr val="00B0F0"/>
                    </a:solidFill>
                  </a:rPr>
                  <a:t>Remarques :</a:t>
                </a:r>
                <a:r>
                  <a:rPr lang="fr-FR" sz="2000" dirty="0"/>
                  <a:t> </a:t>
                </a:r>
                <a:endParaRPr lang="fr-FR" sz="2000" b="1" dirty="0"/>
              </a:p>
              <a:p>
                <a:pPr algn="just">
                  <a:lnSpc>
                    <a:spcPct val="150000"/>
                  </a:lnSpc>
                  <a:buFont typeface="Wingdings" pitchFamily="2" charset="2"/>
                  <a:buChar char="v"/>
                </a:pPr>
                <a:r>
                  <a:rPr lang="fr-FR" sz="2000" dirty="0" smtClean="0"/>
                  <a:t>Une </a:t>
                </a:r>
                <a:r>
                  <a:rPr lang="fr-FR" sz="2000" dirty="0"/>
                  <a:t>mesure de </a:t>
                </a:r>
                <a14:m>
                  <m:oMath xmlns:m="http://schemas.openxmlformats.org/officeDocument/2006/math">
                    <m:r>
                      <a:rPr lang="fr-FR" sz="2000" b="1" i="0" dirty="0" smtClean="0">
                        <a:latin typeface="Cambria Math"/>
                        <a:ea typeface="Cambria Math"/>
                      </a:rPr>
                      <m:t>𝓐</m:t>
                    </m:r>
                  </m:oMath>
                </a14:m>
                <a:r>
                  <a:rPr lang="fr-FR" sz="2000" dirty="0"/>
                  <a:t> donnera toujours une valeur réelle, puisque </a:t>
                </a:r>
                <a:r>
                  <a:rPr lang="fr-FR" sz="2000" b="1" i="1" dirty="0"/>
                  <a:t>A</a:t>
                </a:r>
                <a:r>
                  <a:rPr lang="fr-FR" sz="2000" dirty="0"/>
                  <a:t> est par définition hermétique.</a:t>
                </a:r>
                <a:endParaRPr lang="fr-FR" sz="2000" b="1" dirty="0"/>
              </a:p>
              <a:p>
                <a:pPr algn="just">
                  <a:lnSpc>
                    <a:spcPct val="150000"/>
                  </a:lnSpc>
                  <a:buFont typeface="Wingdings" pitchFamily="2" charset="2"/>
                  <a:buChar char="v"/>
                </a:pPr>
                <a:r>
                  <a:rPr lang="fr-FR" sz="2000" dirty="0" smtClean="0"/>
                  <a:t>Si </a:t>
                </a:r>
                <a:r>
                  <a:rPr lang="fr-FR" sz="2000" dirty="0"/>
                  <a:t>le spectre de </a:t>
                </a:r>
                <a:r>
                  <a:rPr lang="fr-FR" sz="2000" b="1" i="1" dirty="0"/>
                  <a:t>A </a:t>
                </a:r>
                <a:r>
                  <a:rPr lang="fr-FR" sz="2000" dirty="0"/>
                  <a:t>est discret, les résultats de la mesure de </a:t>
                </a:r>
                <a14:m>
                  <m:oMath xmlns:m="http://schemas.openxmlformats.org/officeDocument/2006/math">
                    <m:r>
                      <a:rPr lang="fr-FR" sz="2000" b="1" i="0" dirty="0" smtClean="0">
                        <a:latin typeface="Cambria Math"/>
                        <a:ea typeface="Cambria Math"/>
                      </a:rPr>
                      <m:t>𝓐</m:t>
                    </m:r>
                  </m:oMath>
                </a14:m>
                <a:r>
                  <a:rPr lang="fr-FR" sz="2000" dirty="0"/>
                  <a:t> sont quantifiés.</a:t>
                </a:r>
                <a:endParaRPr lang="fr-FR" sz="2000" b="1" dirty="0"/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fr-FR" sz="2000" b="1" dirty="0"/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fr-FR" sz="2000" dirty="0"/>
              </a:p>
            </p:txBody>
          </p:sp>
        </mc:Choice>
        <mc:Fallback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0"/>
                <a:ext cx="8229600" cy="6858000"/>
              </a:xfrm>
              <a:blipFill rotWithShape="1">
                <a:blip r:embed="rId2"/>
                <a:stretch>
                  <a:fillRect l="-741" r="-74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14829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0"/>
                <a:ext cx="8229600" cy="68580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fr-FR" sz="2000" b="1" u="sng" dirty="0" smtClean="0">
                    <a:solidFill>
                      <a:srgbClr val="FF0000"/>
                    </a:solidFill>
                  </a:rPr>
                  <a:t>2- </a:t>
                </a:r>
                <a:r>
                  <a:rPr lang="fr-FR" sz="2000" b="1" u="sng" dirty="0">
                    <a:solidFill>
                      <a:srgbClr val="FF0000"/>
                    </a:solidFill>
                  </a:rPr>
                  <a:t>Prédiction de la </a:t>
                </a:r>
                <a:r>
                  <a:rPr lang="fr-FR" sz="2000" b="1" u="sng" dirty="0" smtClean="0">
                    <a:solidFill>
                      <a:srgbClr val="FF0000"/>
                    </a:solidFill>
                  </a:rPr>
                  <a:t>mesure</a:t>
                </a:r>
              </a:p>
              <a:p>
                <a:pPr marL="0" indent="0">
                  <a:buNone/>
                </a:pPr>
                <a:endParaRPr lang="fr-FR" sz="2000" b="1" u="sng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fr-FR" sz="2000" dirty="0" smtClean="0"/>
                  <a:t>En  </a:t>
                </a:r>
                <a:r>
                  <a:rPr lang="fr-FR" sz="2000" dirty="0"/>
                  <a:t>mécanique classique </a:t>
                </a:r>
                <a:r>
                  <a:rPr lang="fr-FR" sz="2000" dirty="0" smtClean="0"/>
                  <a:t>le </a:t>
                </a:r>
                <a:r>
                  <a:rPr lang="fr-FR" sz="2000" dirty="0"/>
                  <a:t>résultat de la mesure d’une grandeur physique est toujours certain et reproductible lorsque la mesure se fait dans les mêmes conditions, </a:t>
                </a:r>
                <a:endParaRPr lang="fr-FR" sz="2000" dirty="0" smtClean="0"/>
              </a:p>
              <a:p>
                <a:pPr marL="0" indent="0">
                  <a:buNone/>
                </a:pPr>
                <a:r>
                  <a:rPr lang="fr-FR" sz="2000" u="sng" dirty="0" smtClean="0">
                    <a:solidFill>
                      <a:srgbClr val="FF0000"/>
                    </a:solidFill>
                  </a:rPr>
                  <a:t>En </a:t>
                </a:r>
                <a:r>
                  <a:rPr lang="fr-FR" sz="2000" u="sng" dirty="0">
                    <a:solidFill>
                      <a:srgbClr val="FF0000"/>
                    </a:solidFill>
                  </a:rPr>
                  <a:t>mécanique quantique </a:t>
                </a:r>
                <a:r>
                  <a:rPr lang="fr-FR" sz="2000" u="sng" dirty="0" smtClean="0">
                    <a:solidFill>
                      <a:srgbClr val="FF0000"/>
                    </a:solidFill>
                  </a:rPr>
                  <a:t>la </a:t>
                </a:r>
                <a:r>
                  <a:rPr lang="fr-FR" sz="2000" u="sng" dirty="0">
                    <a:solidFill>
                      <a:srgbClr val="FF0000"/>
                    </a:solidFill>
                  </a:rPr>
                  <a:t>prédiction de la mesure est de type probabiliste.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fr-FR" sz="2000" b="1" dirty="0">
                    <a:solidFill>
                      <a:srgbClr val="C00000"/>
                    </a:solidFill>
                  </a:rPr>
                  <a:t>(</a:t>
                </a:r>
                <a:r>
                  <a:rPr lang="fr-FR" sz="2000" b="1" dirty="0" smtClean="0">
                    <a:solidFill>
                      <a:srgbClr val="C00000"/>
                    </a:solidFill>
                  </a:rPr>
                  <a:t> </a:t>
                </a:r>
                <a:r>
                  <a:rPr lang="fr-FR" sz="2000" b="1" dirty="0">
                    <a:solidFill>
                      <a:srgbClr val="C00000"/>
                    </a:solidFill>
                  </a:rPr>
                  <a:t>indéterminisme </a:t>
                </a:r>
                <a:r>
                  <a:rPr lang="fr-FR" sz="2000" b="1" dirty="0" smtClean="0">
                    <a:solidFill>
                      <a:srgbClr val="C00000"/>
                    </a:solidFill>
                  </a:rPr>
                  <a:t>)</a:t>
                </a:r>
                <a:r>
                  <a:rPr lang="fr-FR" sz="2000" dirty="0" smtClean="0">
                    <a:solidFill>
                      <a:srgbClr val="C00000"/>
                    </a:solidFill>
                  </a:rPr>
                  <a:t>.</a:t>
                </a:r>
              </a:p>
              <a:p>
                <a:pPr marL="0" indent="0" algn="just">
                  <a:lnSpc>
                    <a:spcPct val="150000"/>
                  </a:lnSpc>
                  <a:buNone/>
                </a:pPr>
                <a:r>
                  <a:rPr lang="fr-FR" sz="2000" dirty="0" smtClean="0">
                    <a:solidFill>
                      <a:srgbClr val="C00000"/>
                    </a:solidFill>
                  </a:rPr>
                  <a:t>Si l’état</a:t>
                </a:r>
                <a14:m>
                  <m:oMath xmlns:m="http://schemas.openxmlformats.org/officeDocument/2006/math">
                    <m:r>
                      <a:rPr lang="fr-FR" sz="200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│</m:t>
                    </m:r>
                    <m:d>
                      <m:dPr>
                        <m:begChr m:val=""/>
                        <m:endChr m:val="〉"/>
                        <m:ctrlPr>
                          <a:rPr lang="fr-FR" sz="2000" i="1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fr-FR" sz="2000" b="0" i="0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ψ</m:t>
                        </m:r>
                      </m:e>
                    </m:d>
                  </m:oMath>
                </a14:m>
                <a:r>
                  <a:rPr lang="fr-FR" sz="2000" dirty="0" smtClean="0">
                    <a:solidFill>
                      <a:srgbClr val="C00000"/>
                    </a:solidFill>
                  </a:rPr>
                  <a:t>du </a:t>
                </a:r>
                <a:r>
                  <a:rPr lang="fr-FR" sz="2000" dirty="0">
                    <a:solidFill>
                      <a:srgbClr val="C00000"/>
                    </a:solidFill>
                  </a:rPr>
                  <a:t>système se confond avec un vecteur </a:t>
                </a:r>
                <a:r>
                  <a:rPr lang="fr-FR" sz="2000" dirty="0" smtClean="0">
                    <a:solidFill>
                      <a:srgbClr val="C00000"/>
                    </a:solidFill>
                  </a:rPr>
                  <a:t>propre </a:t>
                </a:r>
                <a14:m>
                  <m:oMath xmlns:m="http://schemas.openxmlformats.org/officeDocument/2006/math">
                    <m:r>
                      <a:rPr lang="fr-FR" sz="200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│</m:t>
                    </m:r>
                    <m:d>
                      <m:dPr>
                        <m:begChr m:val=""/>
                        <m:endChr m:val="〉"/>
                        <m:ctrlPr>
                          <a:rPr lang="fr-FR" sz="2000" i="1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sz="2000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sz="20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φ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fr-FR" sz="20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n</m:t>
                            </m:r>
                          </m:sub>
                        </m:sSub>
                      </m:e>
                    </m:d>
                  </m:oMath>
                </a14:m>
                <a:r>
                  <a:rPr lang="fr-FR" sz="2000" b="1" dirty="0" smtClean="0">
                    <a:solidFill>
                      <a:srgbClr val="C00000"/>
                    </a:solidFill>
                  </a:rPr>
                  <a:t> </a:t>
                </a:r>
                <a:r>
                  <a:rPr lang="fr-FR" sz="2000" dirty="0">
                    <a:solidFill>
                      <a:srgbClr val="C00000"/>
                    </a:solidFill>
                  </a:rPr>
                  <a:t>correspondant à la valeur propre a</a:t>
                </a:r>
                <a:r>
                  <a:rPr lang="fr-FR" sz="2000" baseline="-25000" dirty="0">
                    <a:solidFill>
                      <a:srgbClr val="C00000"/>
                    </a:solidFill>
                  </a:rPr>
                  <a:t>n</a:t>
                </a:r>
                <a:r>
                  <a:rPr lang="fr-FR" sz="2000" dirty="0">
                    <a:solidFill>
                      <a:srgbClr val="C00000"/>
                    </a:solidFill>
                  </a:rPr>
                  <a:t>, le résultat de la mesure de A est certain, c’est a</a:t>
                </a:r>
                <a:r>
                  <a:rPr lang="fr-FR" sz="2000" baseline="-25000" dirty="0">
                    <a:solidFill>
                      <a:srgbClr val="C00000"/>
                    </a:solidFill>
                  </a:rPr>
                  <a:t>n</a:t>
                </a:r>
                <a:r>
                  <a:rPr lang="fr-FR" sz="2000" dirty="0">
                    <a:solidFill>
                      <a:srgbClr val="C00000"/>
                    </a:solidFill>
                  </a:rPr>
                  <a:t> si non, on ne peut prévoir que statistiquement le résultat de la mesure</a:t>
                </a:r>
                <a:r>
                  <a:rPr lang="fr-FR" sz="2000" dirty="0" smtClean="0">
                    <a:solidFill>
                      <a:srgbClr val="C00000"/>
                    </a:solidFill>
                  </a:rPr>
                  <a:t>.</a:t>
                </a:r>
              </a:p>
              <a:p>
                <a:pPr marL="0" indent="0" algn="just">
                  <a:lnSpc>
                    <a:spcPct val="150000"/>
                  </a:lnSpc>
                  <a:buNone/>
                </a:pPr>
                <a:r>
                  <a:rPr lang="fr-FR" sz="2000" dirty="0"/>
                  <a:t>Les postulats qui suivent et qu’on appelle postulats de décomposition spectrale donnent les règles qui permettent de calculer la probabilité de cette mesure.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fr-FR" sz="2000" dirty="0"/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fr-FR" sz="2000" b="1" dirty="0">
                  <a:solidFill>
                    <a:srgbClr val="002060"/>
                  </a:solidFill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fr-FR" sz="2000" b="1" dirty="0"/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fr-FR" sz="2000" dirty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0"/>
                <a:ext cx="8229600" cy="6858000"/>
              </a:xfrm>
              <a:blipFill rotWithShape="1">
                <a:blip r:embed="rId2"/>
                <a:stretch>
                  <a:fillRect l="-741" t="-444" r="-651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21456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0"/>
                <a:ext cx="8229600" cy="6813376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lnSpc>
                    <a:spcPct val="150000"/>
                  </a:lnSpc>
                  <a:buNone/>
                </a:pPr>
                <a:r>
                  <a:rPr lang="fr-FR" sz="2000" dirty="0" smtClean="0">
                    <a:solidFill>
                      <a:srgbClr val="C00000"/>
                    </a:solidFill>
                  </a:rPr>
                  <a:t>Principe </a:t>
                </a:r>
                <a:r>
                  <a:rPr lang="fr-FR" sz="2000" dirty="0">
                    <a:solidFill>
                      <a:srgbClr val="C00000"/>
                    </a:solidFill>
                  </a:rPr>
                  <a:t>de décomposition spectrale</a:t>
                </a:r>
                <a:endParaRPr lang="fr-FR" sz="2000" b="1" dirty="0">
                  <a:solidFill>
                    <a:srgbClr val="C00000"/>
                  </a:solidFill>
                </a:endParaRPr>
              </a:p>
              <a:p>
                <a:pPr marL="0" indent="0" algn="just">
                  <a:lnSpc>
                    <a:spcPct val="150000"/>
                  </a:lnSpc>
                  <a:buNone/>
                </a:pPr>
                <a:r>
                  <a:rPr lang="fr-FR" sz="2000" dirty="0" smtClean="0"/>
                  <a:t>La prédiction du résultat de la mesure à un instant donné, d’une grandeur physique </a:t>
                </a:r>
                <a14:m>
                  <m:oMath xmlns:m="http://schemas.openxmlformats.org/officeDocument/2006/math">
                    <m:r>
                      <a:rPr lang="fr-FR" sz="2000" b="1" i="0" dirty="0" smtClean="0">
                        <a:latin typeface="Cambria Math"/>
                        <a:ea typeface="Cambria Math"/>
                      </a:rPr>
                      <m:t>𝓐</m:t>
                    </m:r>
                  </m:oMath>
                </a14:m>
                <a:r>
                  <a:rPr lang="fr-FR" sz="2000" dirty="0" smtClean="0"/>
                  <a:t> d’un système, à laquelle est associée l’observable </a:t>
                </a:r>
                <a:r>
                  <a:rPr lang="fr-FR" sz="2000" b="1" i="1" dirty="0" smtClean="0"/>
                  <a:t>A</a:t>
                </a:r>
                <a:r>
                  <a:rPr lang="fr-FR" sz="2000" b="1" dirty="0" smtClean="0"/>
                  <a:t> </a:t>
                </a:r>
                <a:r>
                  <a:rPr lang="fr-FR" sz="2000" dirty="0" smtClean="0"/>
                  <a:t>est du type probabiliste.</a:t>
                </a:r>
              </a:p>
              <a:p>
                <a:pPr algn="just">
                  <a:lnSpc>
                    <a:spcPct val="150000"/>
                  </a:lnSpc>
                  <a:buFont typeface="Wingdings" pitchFamily="2" charset="2"/>
                  <a:buChar char="Ø"/>
                </a:pPr>
                <a:r>
                  <a:rPr lang="fr-FR" sz="2000" b="1" dirty="0" smtClean="0">
                    <a:solidFill>
                      <a:srgbClr val="002060"/>
                    </a:solidFill>
                  </a:rPr>
                  <a:t>4</a:t>
                </a:r>
                <a:r>
                  <a:rPr lang="fr-FR" sz="2000" b="1" baseline="30000" dirty="0" smtClean="0">
                    <a:solidFill>
                      <a:srgbClr val="002060"/>
                    </a:solidFill>
                  </a:rPr>
                  <a:t>ème</a:t>
                </a:r>
                <a:r>
                  <a:rPr lang="fr-FR" sz="2000" b="1" dirty="0" smtClean="0">
                    <a:solidFill>
                      <a:srgbClr val="002060"/>
                    </a:solidFill>
                  </a:rPr>
                  <a:t> </a:t>
                </a:r>
                <a:r>
                  <a:rPr lang="fr-FR" sz="2000" b="1" dirty="0">
                    <a:solidFill>
                      <a:srgbClr val="002060"/>
                    </a:solidFill>
                  </a:rPr>
                  <a:t>Postulat : </a:t>
                </a:r>
                <a:r>
                  <a:rPr lang="fr-FR" sz="2000" dirty="0"/>
                  <a:t>(cas d’un spectre discret)</a:t>
                </a:r>
                <a:endParaRPr lang="fr-FR" sz="2000" b="1" dirty="0"/>
              </a:p>
              <a:p>
                <a:pPr marL="0" indent="0" algn="just">
                  <a:lnSpc>
                    <a:spcPct val="150000"/>
                  </a:lnSpc>
                  <a:buNone/>
                </a:pPr>
                <a:r>
                  <a:rPr lang="fr-FR" sz="2000" dirty="0" smtClean="0">
                    <a:solidFill>
                      <a:srgbClr val="C00000"/>
                    </a:solidFill>
                  </a:rPr>
                  <a:t>Lorsqu’on mesure la grandeur physique </a:t>
                </a:r>
                <a14:m>
                  <m:oMath xmlns:m="http://schemas.openxmlformats.org/officeDocument/2006/math">
                    <m:r>
                      <a:rPr lang="fr-FR" sz="2000" b="1" i="0" dirty="0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𝓐</m:t>
                    </m:r>
                  </m:oMath>
                </a14:m>
                <a:r>
                  <a:rPr lang="fr-FR" sz="2000" dirty="0">
                    <a:solidFill>
                      <a:srgbClr val="C00000"/>
                    </a:solidFill>
                  </a:rPr>
                  <a:t> sur un système dans l’état  normé</a:t>
                </a:r>
                <a:r>
                  <a:rPr lang="fr-FR" sz="2000" b="1" dirty="0" smtClean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⟩"/>
                        <m:ctrlPr>
                          <a:rPr lang="fr-FR" sz="2000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"/>
                            <m:ctrlPr>
                              <a:rPr lang="fr-FR" sz="2000" b="1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fr-FR" sz="2000" b="1" i="1" smtClean="0">
                                <a:solidFill>
                                  <a:srgbClr val="C00000"/>
                                </a:solidFill>
                                <a:latin typeface="Cambria Math"/>
                                <a:ea typeface="Cambria Math"/>
                              </a:rPr>
                              <m:t>𝝍</m:t>
                            </m:r>
                          </m:e>
                        </m:d>
                      </m:e>
                    </m:d>
                  </m:oMath>
                </a14:m>
                <a:r>
                  <a:rPr lang="fr-FR" sz="2000" dirty="0">
                    <a:solidFill>
                      <a:srgbClr val="C00000"/>
                    </a:solidFill>
                  </a:rPr>
                  <a:t>, la probabilité </a:t>
                </a:r>
                <a14:m>
                  <m:oMath xmlns:m="http://schemas.openxmlformats.org/officeDocument/2006/math">
                    <m:r>
                      <a:rPr lang="fr-FR" sz="2000" b="1" i="1" smtClean="0">
                        <a:solidFill>
                          <a:srgbClr val="C00000"/>
                        </a:solidFill>
                        <a:latin typeface="Cambria Math"/>
                      </a:rPr>
                      <m:t>𝑷</m:t>
                    </m:r>
                    <m:d>
                      <m:dPr>
                        <m:ctrlPr>
                          <a:rPr lang="fr-FR" sz="2000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sz="2000" b="1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sz="2000" b="1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𝒂</m:t>
                            </m:r>
                          </m:e>
                          <m:sub>
                            <m:r>
                              <a:rPr lang="fr-FR" sz="2000" b="1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𝒏</m:t>
                            </m:r>
                          </m:sub>
                        </m:sSub>
                      </m:e>
                    </m:d>
                    <m:r>
                      <a:rPr lang="fr-FR" sz="2000" b="0" i="1" smtClean="0">
                        <a:solidFill>
                          <a:srgbClr val="C00000"/>
                        </a:solidFill>
                        <a:latin typeface="Cambria Math"/>
                      </a:rPr>
                      <m:t>  </m:t>
                    </m:r>
                  </m:oMath>
                </a14:m>
                <a:r>
                  <a:rPr lang="fr-FR" sz="2000" dirty="0" smtClean="0">
                    <a:solidFill>
                      <a:srgbClr val="C00000"/>
                    </a:solidFill>
                  </a:rPr>
                  <a:t>d’obtenir </a:t>
                </a:r>
                <a:r>
                  <a:rPr lang="fr-FR" sz="2000" dirty="0">
                    <a:solidFill>
                      <a:srgbClr val="C00000"/>
                    </a:solidFill>
                  </a:rPr>
                  <a:t>comme résultat la valeur propre </a:t>
                </a:r>
                <a14:m>
                  <m:oMath xmlns:m="http://schemas.openxmlformats.org/officeDocument/2006/math">
                    <m:r>
                      <a:rPr lang="fr-FR" sz="2000" b="1" i="1" dirty="0" smtClean="0">
                        <a:solidFill>
                          <a:srgbClr val="C00000"/>
                        </a:solidFill>
                        <a:latin typeface="Cambria Math"/>
                      </a:rPr>
                      <m:t>𝒂</m:t>
                    </m:r>
                    <m:r>
                      <a:rPr lang="fr-FR" sz="2000" b="1" i="1" baseline="-25000" dirty="0">
                        <a:solidFill>
                          <a:srgbClr val="C00000"/>
                        </a:solidFill>
                        <a:latin typeface="Cambria Math"/>
                      </a:rPr>
                      <m:t>𝒏</m:t>
                    </m:r>
                  </m:oMath>
                </a14:m>
                <a:r>
                  <a:rPr lang="fr-FR" sz="2000" dirty="0">
                    <a:solidFill>
                      <a:srgbClr val="C00000"/>
                    </a:solidFill>
                  </a:rPr>
                  <a:t> de l’observable A </a:t>
                </a:r>
                <a:r>
                  <a:rPr lang="fr-FR" sz="2000" dirty="0" smtClean="0">
                    <a:solidFill>
                      <a:srgbClr val="C00000"/>
                    </a:solidFill>
                  </a:rPr>
                  <a:t>correspondante est</a:t>
                </a:r>
                <a:r>
                  <a:rPr lang="fr-FR" sz="2000" dirty="0">
                    <a:solidFill>
                      <a:srgbClr val="C00000"/>
                    </a:solidFill>
                  </a:rPr>
                  <a:t>:</a:t>
                </a:r>
                <a:endParaRPr lang="fr-FR" sz="2000" dirty="0" smtClean="0">
                  <a:solidFill>
                    <a:srgbClr val="C00000"/>
                  </a:solidFill>
                </a:endParaRPr>
              </a:p>
              <a:p>
                <a:pPr marL="0" indent="0" algn="just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FR" sz="2000" b="1" i="1" smtClean="0">
                          <a:latin typeface="Cambria Math"/>
                        </a:rPr>
                        <m:t>𝑷</m:t>
                      </m:r>
                      <m:d>
                        <m:dPr>
                          <m:ctrlPr>
                            <a:rPr lang="fr-FR" sz="2000" b="1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FR" sz="2000" b="1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fr-FR" sz="2000" b="1" i="1" smtClean="0">
                                  <a:latin typeface="Cambria Math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fr-FR" sz="2000" b="1" i="1" smtClean="0">
                                  <a:latin typeface="Cambria Math"/>
                                </a:rPr>
                                <m:t>𝒏</m:t>
                              </m:r>
                            </m:sub>
                          </m:sSub>
                        </m:e>
                      </m:d>
                      <m:r>
                        <a:rPr lang="fr-FR" sz="2000" b="1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fr-FR" sz="2000" b="1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fr-FR" sz="2000" b="1" i="1" smtClean="0">
                              <a:latin typeface="Cambria Math"/>
                            </a:rPr>
                            <m:t>𝒊</m:t>
                          </m:r>
                          <m:r>
                            <a:rPr lang="fr-FR" sz="2000" b="1" i="1" smtClean="0">
                              <a:latin typeface="Cambria Math"/>
                            </a:rPr>
                            <m:t>=</m:t>
                          </m:r>
                          <m:r>
                            <a:rPr lang="fr-FR" sz="2000" b="1" i="1" smtClean="0">
                              <a:latin typeface="Cambria Math"/>
                            </a:rPr>
                            <m:t>𝟏</m:t>
                          </m:r>
                        </m:sub>
                        <m:sup>
                          <m:sSub>
                            <m:sSubPr>
                              <m:ctrlPr>
                                <a:rPr lang="fr-FR" sz="2000" b="1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fr-FR" sz="2000" b="1" i="1" smtClean="0">
                                  <a:latin typeface="Cambria Math"/>
                                </a:rPr>
                                <m:t>𝒈</m:t>
                              </m:r>
                            </m:e>
                            <m:sub>
                              <m:r>
                                <a:rPr lang="fr-FR" sz="2000" b="1" i="1" smtClean="0">
                                  <a:latin typeface="Cambria Math"/>
                                </a:rPr>
                                <m:t>𝒏</m:t>
                              </m:r>
                            </m:sub>
                          </m:sSub>
                        </m:sup>
                        <m:e>
                          <m:sSup>
                            <m:sSupPr>
                              <m:ctrlPr>
                                <a:rPr lang="fr-FR" sz="2000" b="1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fr-FR" sz="2000" b="1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begChr m:val="⟨"/>
                                      <m:endChr m:val="⟩"/>
                                      <m:ctrlPr>
                                        <a:rPr lang="fr-FR" sz="2000" b="1" i="1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fr-FR" sz="2000" b="1" i="1" smtClean="0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sSup>
                                            <m:sSupPr>
                                              <m:ctrlPr>
                                                <a:rPr lang="fr-FR" sz="2000" b="1" i="1" smtClean="0">
                                                  <a:latin typeface="Cambria Math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fr-FR" sz="2000" b="1" i="1" smtClean="0">
                                                  <a:latin typeface="Cambria Math"/>
                                                </a:rPr>
                                                <m:t>𝒖</m:t>
                                              </m:r>
                                            </m:e>
                                            <m:sup>
                                              <m:r>
                                                <a:rPr lang="fr-FR" sz="2000" b="1" i="1" smtClean="0">
                                                  <a:latin typeface="Cambria Math"/>
                                                </a:rPr>
                                                <m:t>𝒊</m:t>
                                              </m:r>
                                            </m:sup>
                                          </m:sSup>
                                        </m:e>
                                        <m:sub>
                                          <m:r>
                                            <a:rPr lang="fr-FR" sz="2000" b="1" i="1" smtClean="0">
                                              <a:latin typeface="Cambria Math"/>
                                            </a:rPr>
                                            <m:t>𝒏</m:t>
                                          </m:r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fr-FR" sz="2000" b="1" i="1" smtClean="0">
                                          <a:latin typeface="Cambria Math"/>
                                          <a:ea typeface="Cambria Math"/>
                                        </a:rPr>
                                        <m:t>𝝍</m:t>
                                      </m:r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fr-FR" sz="2000" b="1" i="1" smtClean="0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fr-FR" sz="2000" b="1" i="1" smtClean="0">
                              <a:latin typeface="Cambria Math"/>
                            </a:rPr>
                            <m:t>=</m:t>
                          </m:r>
                          <m:nary>
                            <m:naryPr>
                              <m:chr m:val="∑"/>
                              <m:ctrlPr>
                                <a:rPr lang="fr-FR" sz="2000" b="1" i="1" smtClean="0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fr-FR" sz="2000" b="1" i="1" smtClean="0">
                                  <a:latin typeface="Cambria Math"/>
                                </a:rPr>
                                <m:t>𝒊</m:t>
                              </m:r>
                              <m:r>
                                <a:rPr lang="fr-FR" sz="2000" b="1" i="1" smtClean="0">
                                  <a:latin typeface="Cambria Math"/>
                                </a:rPr>
                                <m:t>=</m:t>
                              </m:r>
                              <m:r>
                                <a:rPr lang="fr-FR" sz="2000" b="1" i="1" smtClean="0">
                                  <a:latin typeface="Cambria Math"/>
                                </a:rPr>
                                <m:t>𝟏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fr-FR" sz="2000" b="1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fr-FR" sz="2000" b="1" i="1" smtClean="0">
                                      <a:latin typeface="Cambria Math"/>
                                    </a:rPr>
                                    <m:t>𝒈</m:t>
                                  </m:r>
                                </m:e>
                                <m:sub>
                                  <m:r>
                                    <a:rPr lang="fr-FR" sz="2000" b="1" i="1" smtClean="0">
                                      <a:latin typeface="Cambria Math"/>
                                    </a:rPr>
                                    <m:t>𝒏</m:t>
                                  </m:r>
                                </m:sub>
                              </m:sSub>
                            </m:sup>
                            <m:e>
                              <m:sSup>
                                <m:sSupPr>
                                  <m:ctrlPr>
                                    <a:rPr lang="fr-FR" sz="2000" b="1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fr-FR" sz="2000" b="1" i="1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fr-FR" sz="2000" b="1" i="1" smtClean="0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sSup>
                                            <m:sSupPr>
                                              <m:ctrlPr>
                                                <a:rPr lang="fr-FR" sz="2000" b="1" i="1" smtClean="0">
                                                  <a:latin typeface="Cambria Math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fr-FR" sz="2000" b="1" i="1" smtClean="0">
                                                  <a:latin typeface="Cambria Math"/>
                                                </a:rPr>
                                                <m:t>𝒄</m:t>
                                              </m:r>
                                            </m:e>
                                            <m:sup>
                                              <m:r>
                                                <a:rPr lang="fr-FR" sz="2000" b="1" i="1" smtClean="0">
                                                  <a:latin typeface="Cambria Math"/>
                                                </a:rPr>
                                                <m:t>𝒊</m:t>
                                              </m:r>
                                            </m:sup>
                                          </m:sSup>
                                        </m:e>
                                        <m:sub>
                                          <m:r>
                                            <a:rPr lang="fr-FR" sz="2000" b="1" i="1" smtClean="0">
                                              <a:latin typeface="Cambria Math"/>
                                            </a:rPr>
                                            <m:t>𝒏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fr-FR" sz="2000" b="1" i="1" smtClean="0"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nary>
                        </m:e>
                      </m:nary>
                      <m:r>
                        <a:rPr lang="fr-FR" sz="2000" b="1" i="1" smtClean="0">
                          <a:latin typeface="Cambria Math"/>
                        </a:rPr>
                        <m:t>     (</m:t>
                      </m:r>
                      <m:r>
                        <a:rPr lang="fr-FR" sz="2000" b="1" i="1" smtClean="0">
                          <a:latin typeface="Cambria Math"/>
                        </a:rPr>
                        <m:t>𝒄𝒂𝒓</m:t>
                      </m:r>
                      <m:d>
                        <m:dPr>
                          <m:begChr m:val=""/>
                          <m:endChr m:val="⟩"/>
                          <m:ctrlPr>
                            <a:rPr lang="fr-FR" sz="2000" b="1" i="1" smtClean="0">
                              <a:latin typeface="Cambria Math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"/>
                              <m:ctrlPr>
                                <a:rPr lang="fr-FR" sz="2000" b="1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fr-FR" sz="2000" b="1" i="1" smtClean="0">
                                  <a:latin typeface="Cambria Math"/>
                                  <a:ea typeface="Cambria Math"/>
                                </a:rPr>
                                <m:t>𝝍</m:t>
                              </m:r>
                            </m:e>
                          </m:d>
                        </m:e>
                      </m:d>
                      <m:r>
                        <a:rPr lang="fr-FR" sz="2000" b="1" i="1" smtClean="0">
                          <a:latin typeface="Cambria Math"/>
                          <a:ea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fr-FR" sz="2000" b="1" i="1" smtClean="0">
                              <a:latin typeface="Cambria Math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fr-FR" sz="2000" b="1" i="1" smtClean="0">
                              <a:latin typeface="Cambria Math"/>
                              <a:ea typeface="Cambria Math"/>
                            </a:rPr>
                            <m:t>𝒏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ctrlPr>
                                <a:rPr lang="fr-FR" sz="2000" b="1" i="1" smtClean="0">
                                  <a:latin typeface="Cambria Math"/>
                                  <a:ea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fr-FR" sz="2000" b="1" i="1" smtClean="0">
                                  <a:latin typeface="Cambria Math"/>
                                  <a:ea typeface="Cambria Math"/>
                                </a:rPr>
                                <m:t>𝒊</m:t>
                              </m:r>
                              <m:r>
                                <a:rPr lang="fr-FR" sz="2000" b="1" i="1" smtClean="0">
                                  <a:latin typeface="Cambria Math"/>
                                  <a:ea typeface="Cambria Math"/>
                                </a:rPr>
                                <m:t>=</m:t>
                              </m:r>
                              <m:r>
                                <a:rPr lang="fr-FR" sz="2000" b="1" i="1" smtClean="0">
                                  <a:latin typeface="Cambria Math"/>
                                  <a:ea typeface="Cambria Math"/>
                                </a:rPr>
                                <m:t>𝟏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fr-FR" sz="2000" b="1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fr-FR" sz="2000" b="1" i="1" smtClean="0">
                                      <a:latin typeface="Cambria Math"/>
                                      <a:ea typeface="Cambria Math"/>
                                    </a:rPr>
                                    <m:t>𝒈</m:t>
                                  </m:r>
                                </m:e>
                                <m:sub>
                                  <m:r>
                                    <a:rPr lang="fr-FR" sz="2000" b="1" i="1" smtClean="0">
                                      <a:latin typeface="Cambria Math"/>
                                      <a:ea typeface="Cambria Math"/>
                                    </a:rPr>
                                    <m:t>𝒏</m:t>
                                  </m:r>
                                </m:sub>
                              </m:sSub>
                            </m:sup>
                            <m:e>
                              <m:sSub>
                                <m:sSubPr>
                                  <m:ctrlPr>
                                    <a:rPr lang="fr-FR" sz="2000" b="1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sSup>
                                    <m:sSupPr>
                                      <m:ctrlPr>
                                        <a:rPr lang="fr-FR" sz="2000" b="1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fr-FR" sz="2000" b="1" i="1" smtClean="0">
                                          <a:latin typeface="Cambria Math"/>
                                          <a:ea typeface="Cambria Math"/>
                                        </a:rPr>
                                        <m:t>𝒄</m:t>
                                      </m:r>
                                    </m:e>
                                    <m:sup>
                                      <m:r>
                                        <a:rPr lang="fr-FR" sz="2000" b="1" i="1" smtClean="0">
                                          <a:latin typeface="Cambria Math"/>
                                          <a:ea typeface="Cambria Math"/>
                                        </a:rPr>
                                        <m:t>𝒊</m:t>
                                      </m:r>
                                    </m:sup>
                                  </m:sSup>
                                </m:e>
                                <m:sub>
                                  <m:r>
                                    <a:rPr lang="fr-FR" sz="2000" b="1" i="1" smtClean="0">
                                      <a:latin typeface="Cambria Math"/>
                                      <a:ea typeface="Cambria Math"/>
                                    </a:rPr>
                                    <m:t>𝒏</m:t>
                                  </m:r>
                                </m:sub>
                              </m:sSub>
                              <m:d>
                                <m:dPr>
                                  <m:begChr m:val=""/>
                                  <m:endChr m:val="⟩"/>
                                  <m:ctrlPr>
                                    <a:rPr lang="fr-FR" sz="2000" b="1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begChr m:val="|"/>
                                      <m:endChr m:val=""/>
                                      <m:ctrlPr>
                                        <a:rPr lang="fr-FR" sz="2000" b="1" i="1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fr-FR" sz="2000" b="1" i="1" smtClean="0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sSup>
                                            <m:sSupPr>
                                              <m:ctrlPr>
                                                <a:rPr lang="fr-FR" sz="2000" b="1" i="1" smtClean="0">
                                                  <a:latin typeface="Cambria Math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fr-FR" sz="2000" b="1" i="1" smtClean="0">
                                                  <a:latin typeface="Cambria Math"/>
                                                </a:rPr>
                                                <m:t>𝒖</m:t>
                                              </m:r>
                                            </m:e>
                                            <m:sup>
                                              <m:r>
                                                <a:rPr lang="fr-FR" sz="2000" b="1" i="1" smtClean="0">
                                                  <a:latin typeface="Cambria Math"/>
                                                </a:rPr>
                                                <m:t>𝒊</m:t>
                                              </m:r>
                                            </m:sup>
                                          </m:sSup>
                                        </m:e>
                                        <m:sub>
                                          <m:r>
                                            <a:rPr lang="fr-FR" sz="2000" b="1" i="1" smtClean="0">
                                              <a:latin typeface="Cambria Math"/>
                                            </a:rPr>
                                            <m:t>𝒏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  <m:r>
                                <a:rPr lang="fr-FR" sz="2000" b="1" i="1" smtClean="0"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fr-FR" sz="2000" b="1" i="1" dirty="0" smtClean="0"/>
              </a:p>
              <a:p>
                <a:pPr marL="0" indent="0" algn="just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r>
                      <a:rPr lang="fr-FR" sz="2000" b="1" i="1" dirty="0" smtClean="0">
                        <a:latin typeface="Cambria Math"/>
                      </a:rPr>
                      <m:t>𝒈</m:t>
                    </m:r>
                    <m:r>
                      <a:rPr lang="fr-FR" sz="2000" b="1" i="1" baseline="-25000" dirty="0" err="1" smtClean="0">
                        <a:latin typeface="Cambria Math"/>
                      </a:rPr>
                      <m:t>𝒏</m:t>
                    </m:r>
                  </m:oMath>
                </a14:m>
                <a:r>
                  <a:rPr lang="fr-FR" sz="2000" i="1" dirty="0" smtClean="0"/>
                  <a:t> </a:t>
                </a:r>
                <a:r>
                  <a:rPr lang="fr-FR" sz="2000" dirty="0"/>
                  <a:t>est le degré de dégénérescence de </a:t>
                </a:r>
                <a14:m>
                  <m:oMath xmlns:m="http://schemas.openxmlformats.org/officeDocument/2006/math">
                    <m:r>
                      <a:rPr lang="fr-FR" sz="2000" b="1" i="1" dirty="0" smtClean="0">
                        <a:latin typeface="Cambria Math"/>
                      </a:rPr>
                      <m:t>𝒂</m:t>
                    </m:r>
                    <m:r>
                      <a:rPr lang="fr-FR" sz="2000" b="1" i="1" baseline="-25000" dirty="0" smtClean="0">
                        <a:latin typeface="Cambria Math"/>
                      </a:rPr>
                      <m:t>𝒏</m:t>
                    </m:r>
                  </m:oMath>
                </a14:m>
                <a:endParaRPr lang="fr-FR" sz="2000" b="1" i="1" dirty="0" smtClean="0"/>
              </a:p>
              <a:p>
                <a:pPr marL="0" indent="0" algn="just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fr-FR" sz="2000" b="1" i="1" smtClean="0">
                            <a:latin typeface="Cambria Math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⟩"/>
                            <m:ctrlPr>
                              <a:rPr lang="fr-FR" sz="2000" b="1" i="1" smtClean="0">
                                <a:latin typeface="Cambria Math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"/>
                                <m:ctrlPr>
                                  <a:rPr lang="fr-FR" sz="2000" b="1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fr-FR" sz="2000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sSup>
                                      <m:sSupPr>
                                        <m:ctrlPr>
                                          <a:rPr lang="fr-FR" sz="2000" b="1" i="1" smtClean="0"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fr-FR" sz="2000" b="1" i="1" smtClean="0">
                                            <a:latin typeface="Cambria Math"/>
                                          </a:rPr>
                                          <m:t>𝒖</m:t>
                                        </m:r>
                                      </m:e>
                                      <m:sup>
                                        <m:r>
                                          <a:rPr lang="fr-FR" sz="2000" b="1" i="1" smtClean="0">
                                            <a:latin typeface="Cambria Math"/>
                                          </a:rPr>
                                          <m:t>𝒊</m:t>
                                        </m:r>
                                      </m:sup>
                                    </m:sSup>
                                  </m:e>
                                  <m:sub>
                                    <m:r>
                                      <a:rPr lang="fr-FR" sz="2000" b="1" i="1" smtClean="0">
                                        <a:latin typeface="Cambria Math"/>
                                      </a:rPr>
                                      <m:t>𝒏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</m:d>
                    <m:r>
                      <a:rPr lang="fr-FR" sz="2000" b="1" i="1" smtClean="0">
                        <a:latin typeface="Cambria Math"/>
                      </a:rPr>
                      <m:t> </m:t>
                    </m:r>
                    <m:d>
                      <m:dPr>
                        <m:ctrlPr>
                          <a:rPr lang="fr-FR" sz="2000" b="1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fr-FR" sz="2000" b="1" i="1" smtClean="0">
                            <a:latin typeface="Cambria Math"/>
                          </a:rPr>
                          <m:t>𝒊</m:t>
                        </m:r>
                        <m:r>
                          <a:rPr lang="fr-FR" sz="2000" b="1" i="1" smtClean="0">
                            <a:latin typeface="Cambria Math"/>
                          </a:rPr>
                          <m:t>=</m:t>
                        </m:r>
                        <m:r>
                          <a:rPr lang="fr-FR" sz="2000" b="1" i="1" smtClean="0">
                            <a:latin typeface="Cambria Math"/>
                          </a:rPr>
                          <m:t>𝟏</m:t>
                        </m:r>
                        <m:r>
                          <a:rPr lang="fr-FR" sz="2000" b="1" i="1" smtClean="0">
                            <a:latin typeface="Cambria Math"/>
                          </a:rPr>
                          <m:t>,</m:t>
                        </m:r>
                        <m:r>
                          <a:rPr lang="fr-FR" sz="2000" b="1" i="1" smtClean="0">
                            <a:latin typeface="Cambria Math"/>
                          </a:rPr>
                          <m:t>𝟐</m:t>
                        </m:r>
                        <m:r>
                          <a:rPr lang="fr-FR" sz="2000" b="1" i="1" smtClean="0">
                            <a:latin typeface="Cambria Math"/>
                          </a:rPr>
                          <m:t>,……,</m:t>
                        </m:r>
                        <m:sSub>
                          <m:sSubPr>
                            <m:ctrlPr>
                              <a:rPr lang="fr-FR" sz="2000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sz="2000" b="1" i="1" smtClean="0">
                                <a:latin typeface="Cambria Math"/>
                              </a:rPr>
                              <m:t>𝒈</m:t>
                            </m:r>
                          </m:e>
                          <m:sub>
                            <m:r>
                              <a:rPr lang="fr-FR" sz="2000" b="1" i="1" smtClean="0">
                                <a:latin typeface="Cambria Math"/>
                              </a:rPr>
                              <m:t>𝒏</m:t>
                            </m:r>
                          </m:sub>
                        </m:sSub>
                      </m:e>
                    </m:d>
                    <m:r>
                      <a:rPr lang="fr-FR" sz="2000" b="1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fr-FR" sz="2000" dirty="0" smtClean="0"/>
                  <a:t>est un système orthonormé de vecteurs propres </a:t>
                </a:r>
                <a:r>
                  <a:rPr lang="fr-FR" sz="2000" dirty="0"/>
                  <a:t>associé à </a:t>
                </a:r>
                <a14:m>
                  <m:oMath xmlns:m="http://schemas.openxmlformats.org/officeDocument/2006/math">
                    <m:r>
                      <a:rPr lang="fr-FR" sz="2000" b="1" i="1" dirty="0">
                        <a:latin typeface="Cambria Math"/>
                      </a:rPr>
                      <m:t>𝒂</m:t>
                    </m:r>
                    <m:r>
                      <a:rPr lang="fr-FR" sz="2000" b="1" i="1" baseline="-25000" dirty="0">
                        <a:latin typeface="Cambria Math"/>
                      </a:rPr>
                      <m:t>𝒏</m:t>
                    </m:r>
                  </m:oMath>
                </a14:m>
                <a:r>
                  <a:rPr lang="fr-FR" sz="2000" dirty="0" smtClean="0"/>
                  <a:t> sous-tendant le sous espace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b="1" i="1" dirty="0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fr-FR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𝜉</m:t>
                        </m:r>
                      </m:e>
                      <m:sub>
                        <m:r>
                          <a:rPr lang="fr-FR" sz="2000" b="1" i="1" dirty="0" smtClean="0">
                            <a:latin typeface="Cambria Math"/>
                            <a:ea typeface="Cambria Math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fr-FR" sz="2000" b="1" dirty="0" smtClean="0"/>
                  <a:t>.</a:t>
                </a:r>
                <a:endParaRPr lang="fr-FR" sz="2000" b="1" dirty="0"/>
              </a:p>
              <a:p>
                <a:pPr marL="0" indent="0">
                  <a:buNone/>
                </a:pPr>
                <a:endParaRPr lang="fr-FR" sz="2000" dirty="0"/>
              </a:p>
            </p:txBody>
          </p:sp>
        </mc:Choice>
        <mc:Fallback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0"/>
                <a:ext cx="8229600" cy="6813376"/>
              </a:xfrm>
              <a:blipFill rotWithShape="1">
                <a:blip r:embed="rId2"/>
                <a:stretch>
                  <a:fillRect l="-5111" r="-741" b="-635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04878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0"/>
                <a:ext cx="8229600" cy="6813376"/>
              </a:xfrm>
            </p:spPr>
            <p:txBody>
              <a:bodyPr>
                <a:normAutofit fontScale="92500"/>
              </a:bodyPr>
              <a:lstStyle/>
              <a:p>
                <a:pPr marL="0" indent="0">
                  <a:lnSpc>
                    <a:spcPct val="150000"/>
                  </a:lnSpc>
                  <a:buNone/>
                </a:pPr>
                <a:r>
                  <a:rPr lang="fr-FR" sz="2200" b="1" dirty="0" smtClean="0">
                    <a:solidFill>
                      <a:srgbClr val="00B0F0"/>
                    </a:solidFill>
                  </a:rPr>
                  <a:t>Remarque :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fr-FR" sz="2200" dirty="0" smtClean="0">
                    <a:solidFill>
                      <a:srgbClr val="FF0000"/>
                    </a:solidFill>
                  </a:rPr>
                  <a:t>Si </a:t>
                </a:r>
                <a14:m>
                  <m:oMath xmlns:m="http://schemas.openxmlformats.org/officeDocument/2006/math">
                    <m:r>
                      <a:rPr lang="fr-FR" sz="2200" b="1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𝒈</m:t>
                    </m:r>
                    <m:r>
                      <a:rPr lang="fr-FR" sz="2200" b="1" i="1" baseline="-25000" dirty="0" err="1">
                        <a:solidFill>
                          <a:srgbClr val="FF0000"/>
                        </a:solidFill>
                        <a:latin typeface="Cambria Math"/>
                      </a:rPr>
                      <m:t>𝒏</m:t>
                    </m:r>
                    <m:r>
                      <a:rPr lang="fr-FR" sz="2200" b="1" i="0" dirty="0">
                        <a:solidFill>
                          <a:srgbClr val="FF0000"/>
                        </a:solidFill>
                        <a:latin typeface="Cambria Math"/>
                      </a:rPr>
                      <m:t> = </m:t>
                    </m:r>
                    <m:r>
                      <a:rPr lang="fr-FR" sz="2200" b="1" i="0" dirty="0">
                        <a:solidFill>
                          <a:srgbClr val="FF0000"/>
                        </a:solidFill>
                        <a:latin typeface="Cambria Math"/>
                      </a:rPr>
                      <m:t>𝟏</m:t>
                    </m:r>
                    <m:r>
                      <a:rPr lang="fr-FR" sz="2200" b="1" i="0" dirty="0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fr-FR" sz="2200" dirty="0">
                    <a:solidFill>
                      <a:srgbClr val="FF0000"/>
                    </a:solidFill>
                  </a:rPr>
                  <a:t>(le spectre discret est non dégénéré) ; alors :</a:t>
                </a:r>
                <a:endParaRPr lang="fr-FR" sz="2200" b="1" dirty="0">
                  <a:solidFill>
                    <a:srgbClr val="FF0000"/>
                  </a:solidFill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200" b="1" i="1" dirty="0" smtClean="0">
                          <a:latin typeface="Cambria Math"/>
                        </a:rPr>
                        <m:t>𝑷</m:t>
                      </m:r>
                      <m:r>
                        <a:rPr lang="fr-FR" sz="2200" b="1" i="1" dirty="0" smtClean="0">
                          <a:latin typeface="Cambria Math"/>
                        </a:rPr>
                        <m:t> </m:t>
                      </m:r>
                      <m:d>
                        <m:dPr>
                          <m:ctrlPr>
                            <a:rPr lang="fr-FR" sz="2200" b="1" i="1" dirty="0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fr-FR" sz="2200" b="1" i="1" dirty="0" smtClean="0">
                              <a:latin typeface="Cambria Math"/>
                            </a:rPr>
                            <m:t>𝒂</m:t>
                          </m:r>
                          <m:r>
                            <a:rPr lang="fr-FR" sz="2200" b="1" i="1" baseline="-25000" dirty="0">
                              <a:latin typeface="Cambria Math"/>
                            </a:rPr>
                            <m:t>𝒏</m:t>
                          </m:r>
                        </m:e>
                      </m:d>
                      <m:r>
                        <a:rPr lang="fr-FR" sz="2200" b="1" i="1" dirty="0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fr-FR" sz="2200" b="1" i="1" dirty="0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fr-FR" sz="2200" b="1" i="1" dirty="0" smtClean="0">
                                  <a:latin typeface="Cambria Math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fr-FR" sz="2200" b="1" i="1" dirty="0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fr-FR" sz="2200" b="1" i="1" dirty="0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sz="2200" b="1" i="1" dirty="0" smtClean="0">
                                          <a:latin typeface="Cambria Math"/>
                                        </a:rPr>
                                        <m:t>𝒖</m:t>
                                      </m:r>
                                    </m:e>
                                    <m:sub>
                                      <m:r>
                                        <a:rPr lang="fr-FR" sz="2200" b="1" i="1" dirty="0" smtClean="0">
                                          <a:latin typeface="Cambria Math"/>
                                        </a:rPr>
                                        <m:t>𝒏</m:t>
                                      </m:r>
                                    </m:sub>
                                  </m:sSub>
                                </m:e>
                                <m:e>
                                  <m:r>
                                    <a:rPr lang="fr-FR" sz="2200" b="1" i="1" dirty="0" smtClean="0">
                                      <a:latin typeface="Cambria Math"/>
                                      <a:ea typeface="Cambria Math"/>
                                    </a:rPr>
                                    <m:t>𝝍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fr-FR" sz="2200" b="1" i="1" dirty="0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fr-FR" sz="2200" b="1" i="1" dirty="0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fr-FR" sz="2200" b="1" i="1" dirty="0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fr-FR" sz="2200" b="1" i="1" dirty="0" smtClean="0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fr-FR" sz="2200" b="1" i="1" dirty="0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fr-FR" sz="2200" b="1" i="1" dirty="0" smtClean="0">
                                      <a:latin typeface="Cambria Math"/>
                                    </a:rPr>
                                    <m:t>𝒄</m:t>
                                  </m:r>
                                </m:e>
                                <m:sub>
                                  <m:r>
                                    <a:rPr lang="fr-FR" sz="2200" b="1" i="1" dirty="0" smtClean="0">
                                      <a:latin typeface="Cambria Math"/>
                                    </a:rPr>
                                    <m:t>𝒏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fr-FR" sz="2200" b="1" i="1" dirty="0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fr-FR" sz="2200" i="1" dirty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fr-FR" sz="2200" dirty="0" smtClean="0"/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fr-FR" sz="2200" dirty="0" smtClean="0"/>
                  <a:t>où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⟩"/>
                        <m:ctrlPr>
                          <a:rPr lang="fr-FR" sz="2200" b="1" i="1" smtClean="0">
                            <a:latin typeface="Cambria Math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"/>
                            <m:ctrlPr>
                              <a:rPr lang="fr-FR" sz="2200" b="1" i="1" smtClean="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fr-FR" sz="2200" b="1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fr-FR" sz="2200" b="1" i="1" smtClean="0">
                                    <a:latin typeface="Cambria Math"/>
                                  </a:rPr>
                                  <m:t>𝒖</m:t>
                                </m:r>
                              </m:e>
                              <m:sub>
                                <m:r>
                                  <a:rPr lang="fr-FR" sz="2200" b="1" i="1" smtClean="0">
                                    <a:latin typeface="Cambria Math"/>
                                  </a:rPr>
                                  <m:t>𝒏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fr-FR" sz="2200" b="1" i="1" dirty="0" smtClean="0"/>
                  <a:t> </a:t>
                </a:r>
                <a:r>
                  <a:rPr lang="fr-FR" sz="2200" dirty="0"/>
                  <a:t>est le </a:t>
                </a:r>
                <a:r>
                  <a:rPr lang="fr-FR" sz="2200" dirty="0" smtClean="0"/>
                  <a:t>vecteur propre </a:t>
                </a:r>
                <a:r>
                  <a:rPr lang="fr-FR" sz="2200" dirty="0"/>
                  <a:t>normé de </a:t>
                </a:r>
                <a:r>
                  <a:rPr lang="fr-FR" sz="2200" b="1" i="1" dirty="0"/>
                  <a:t>A</a:t>
                </a:r>
                <a:r>
                  <a:rPr lang="fr-FR" sz="2200" dirty="0"/>
                  <a:t> associé à </a:t>
                </a:r>
                <a14:m>
                  <m:oMath xmlns:m="http://schemas.openxmlformats.org/officeDocument/2006/math">
                    <m:r>
                      <a:rPr lang="fr-FR" sz="2200" b="1" i="1" dirty="0" smtClean="0">
                        <a:latin typeface="Cambria Math"/>
                      </a:rPr>
                      <m:t>𝒂</m:t>
                    </m:r>
                    <m:r>
                      <a:rPr lang="fr-FR" sz="2200" b="1" i="1" baseline="-25000" dirty="0" smtClean="0">
                        <a:latin typeface="Cambria Math"/>
                      </a:rPr>
                      <m:t>𝒏</m:t>
                    </m:r>
                  </m:oMath>
                </a14:m>
                <a:r>
                  <a:rPr lang="fr-FR" sz="2200" dirty="0" smtClean="0"/>
                  <a:t>.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fr-FR" sz="2200" dirty="0"/>
                  <a:t>Autre écriture de</a:t>
                </a:r>
                <a14:m>
                  <m:oMath xmlns:m="http://schemas.openxmlformats.org/officeDocument/2006/math">
                    <m:r>
                      <a:rPr lang="fr-FR" sz="2200" b="1" i="1" dirty="0">
                        <a:latin typeface="Cambria Math"/>
                      </a:rPr>
                      <m:t>𝑷</m:t>
                    </m:r>
                    <m:r>
                      <a:rPr lang="fr-FR" sz="2200" b="1" i="1" dirty="0">
                        <a:latin typeface="Cambria Math"/>
                      </a:rPr>
                      <m:t> </m:t>
                    </m:r>
                    <m:d>
                      <m:dPr>
                        <m:ctrlPr>
                          <a:rPr lang="fr-FR" sz="2200" b="1" i="1" dirty="0">
                            <a:latin typeface="Cambria Math"/>
                          </a:rPr>
                        </m:ctrlPr>
                      </m:dPr>
                      <m:e>
                        <m:r>
                          <a:rPr lang="fr-FR" sz="2200" b="1" i="1" dirty="0">
                            <a:latin typeface="Cambria Math"/>
                          </a:rPr>
                          <m:t>𝒂</m:t>
                        </m:r>
                        <m:r>
                          <a:rPr lang="fr-FR" sz="2200" b="1" i="1" baseline="-25000" dirty="0">
                            <a:latin typeface="Cambria Math"/>
                          </a:rPr>
                          <m:t>𝒏</m:t>
                        </m:r>
                      </m:e>
                    </m:d>
                  </m:oMath>
                </a14:m>
                <a:r>
                  <a:rPr lang="fr-FR" sz="2200" dirty="0"/>
                  <a:t> : 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200" b="1" i="1" dirty="0">
                          <a:latin typeface="Cambria Math"/>
                        </a:rPr>
                        <m:t>𝑷</m:t>
                      </m:r>
                      <m:r>
                        <a:rPr lang="fr-FR" sz="2200" b="1" i="1" dirty="0">
                          <a:latin typeface="Cambria Math"/>
                        </a:rPr>
                        <m:t> </m:t>
                      </m:r>
                      <m:d>
                        <m:dPr>
                          <m:ctrlPr>
                            <a:rPr lang="fr-FR" sz="2200" b="1" i="1" dirty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fr-FR" sz="2200" b="1" i="1" dirty="0">
                              <a:latin typeface="Cambria Math"/>
                            </a:rPr>
                            <m:t>𝒂</m:t>
                          </m:r>
                          <m:r>
                            <a:rPr lang="fr-FR" sz="2200" b="1" i="1" baseline="-25000" dirty="0">
                              <a:latin typeface="Cambria Math"/>
                            </a:rPr>
                            <m:t>𝒏</m:t>
                          </m:r>
                        </m:e>
                      </m:d>
                      <m:r>
                        <a:rPr lang="fr-FR" sz="2200" b="1" i="1" dirty="0">
                          <a:latin typeface="Cambria Math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fr-FR" sz="2200" b="1" i="1" dirty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fr-FR" sz="2200" b="1" i="1" dirty="0">
                              <a:latin typeface="Cambria Math"/>
                              <a:ea typeface="Cambria Math"/>
                            </a:rPr>
                            <m:t>𝝍</m:t>
                          </m:r>
                        </m:e>
                        <m:e>
                          <m:sSub>
                            <m:sSubPr>
                              <m:ctrlPr>
                                <a:rPr lang="fr-FR" sz="2200" b="1" i="1" dirty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fr-FR" sz="2200" b="1" i="1" dirty="0">
                                  <a:latin typeface="Cambria Math"/>
                                </a:rPr>
                                <m:t>𝑷</m:t>
                              </m:r>
                            </m:e>
                            <m:sub>
                              <m:r>
                                <a:rPr lang="fr-FR" sz="2200" b="1" i="1" dirty="0">
                                  <a:latin typeface="Cambria Math"/>
                                </a:rPr>
                                <m:t>𝒏</m:t>
                              </m:r>
                            </m:sub>
                          </m:sSub>
                        </m:e>
                        <m:e>
                          <m:r>
                            <a:rPr lang="fr-FR" sz="2200" b="1" i="1" dirty="0">
                              <a:latin typeface="Cambria Math"/>
                              <a:ea typeface="Cambria Math"/>
                            </a:rPr>
                            <m:t>𝝍</m:t>
                          </m:r>
                        </m:e>
                      </m:d>
                    </m:oMath>
                  </m:oMathPara>
                </a14:m>
                <a:endParaRPr lang="fr-FR" sz="2200" b="1" i="1" dirty="0"/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fr-FR" sz="2200" dirty="0"/>
                  <a:t> où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2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fr-FR" sz="2200" b="1" i="1">
                            <a:latin typeface="Cambria Math"/>
                          </a:rPr>
                          <m:t>𝑷</m:t>
                        </m:r>
                      </m:e>
                      <m:sub>
                        <m:r>
                          <a:rPr lang="fr-FR" sz="2200" b="1" i="1">
                            <a:latin typeface="Cambria Math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fr-FR" sz="2200" dirty="0"/>
                  <a:t>est le projecteur sur le sous espace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400" b="1" i="1" dirty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fr-FR" sz="2400" i="1">
                            <a:latin typeface="Cambria Math" panose="02040503050406030204" pitchFamily="18" charset="0"/>
                          </a:rPr>
                          <m:t>𝜉</m:t>
                        </m:r>
                      </m:e>
                      <m:sub>
                        <m:r>
                          <a:rPr lang="fr-FR" sz="2400" b="1" i="1" dirty="0">
                            <a:latin typeface="Cambria Math"/>
                            <a:ea typeface="Cambria Math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fr-FR" sz="2200" dirty="0"/>
                  <a:t>: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200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sz="2200" b="1" i="1">
                              <a:latin typeface="Cambria Math"/>
                            </a:rPr>
                            <m:t>𝑷</m:t>
                          </m:r>
                        </m:e>
                        <m:sub>
                          <m:r>
                            <a:rPr lang="fr-FR" sz="2200" b="1" i="1">
                              <a:latin typeface="Cambria Math"/>
                            </a:rPr>
                            <m:t>𝒏</m:t>
                          </m:r>
                        </m:sub>
                      </m:sSub>
                      <m:r>
                        <a:rPr lang="fr-FR" sz="2200" b="1" i="1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fr-FR" sz="2200" b="1" i="1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fr-FR" sz="2200" b="1" i="1">
                              <a:latin typeface="Cambria Math"/>
                            </a:rPr>
                            <m:t>𝒊</m:t>
                          </m:r>
                          <m:r>
                            <a:rPr lang="fr-FR" sz="2200" b="1" i="1">
                              <a:latin typeface="Cambria Math"/>
                            </a:rPr>
                            <m:t>=</m:t>
                          </m:r>
                          <m:r>
                            <a:rPr lang="fr-FR" sz="2200" b="1" i="1">
                              <a:latin typeface="Cambria Math"/>
                            </a:rPr>
                            <m:t>𝟏</m:t>
                          </m:r>
                        </m:sub>
                        <m:sup>
                          <m:sSub>
                            <m:sSubPr>
                              <m:ctrlPr>
                                <a:rPr lang="fr-FR" sz="2200" b="1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fr-FR" sz="2200" b="1" i="1">
                                  <a:latin typeface="Cambria Math"/>
                                </a:rPr>
                                <m:t>𝒈</m:t>
                              </m:r>
                            </m:e>
                            <m:sub>
                              <m:r>
                                <a:rPr lang="fr-FR" sz="2200" b="1" i="1">
                                  <a:latin typeface="Cambria Math"/>
                                </a:rPr>
                                <m:t>𝒏</m:t>
                              </m:r>
                            </m:sub>
                          </m:sSub>
                        </m:sup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fr-FR" sz="2200" b="1" i="1">
                                  <a:latin typeface="Cambria Math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"/>
                                  <m:ctrlPr>
                                    <a:rPr lang="fr-FR" sz="2200" b="1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fr-FR" sz="2200" b="1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sSup>
                                        <m:sSupPr>
                                          <m:ctrlPr>
                                            <a:rPr lang="fr-FR" sz="2200" b="1" i="1">
                                              <a:latin typeface="Cambria Math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fr-FR" sz="2200" b="1" i="1">
                                              <a:latin typeface="Cambria Math"/>
                                            </a:rPr>
                                            <m:t>𝒖</m:t>
                                          </m:r>
                                        </m:e>
                                        <m:sup>
                                          <m:r>
                                            <a:rPr lang="fr-FR" sz="2200" b="1" i="1">
                                              <a:latin typeface="Cambria Math"/>
                                            </a:rPr>
                                            <m:t>𝒊</m:t>
                                          </m:r>
                                        </m:sup>
                                      </m:sSup>
                                    </m:e>
                                    <m:sub>
                                      <m:r>
                                        <a:rPr lang="fr-FR" sz="2200" b="1" i="1">
                                          <a:latin typeface="Cambria Math"/>
                                        </a:rPr>
                                        <m:t>𝒏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</m:nary>
                      <m:d>
                        <m:dPr>
                          <m:begChr m:val="⟨"/>
                          <m:endChr m:val=""/>
                          <m:ctrlPr>
                            <a:rPr lang="fr-FR" sz="2200" b="1" i="1">
                              <a:latin typeface="Cambria Math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fr-FR" sz="2200" b="1" i="1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fr-FR" sz="2200" b="1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sSup>
                                    <m:sSupPr>
                                      <m:ctrlPr>
                                        <a:rPr lang="fr-FR" sz="2200" b="1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fr-FR" sz="2200" b="1" i="1">
                                          <a:latin typeface="Cambria Math"/>
                                          <a:ea typeface="Cambria Math"/>
                                        </a:rPr>
                                        <m:t>𝒖</m:t>
                                      </m:r>
                                    </m:e>
                                    <m:sup>
                                      <m:r>
                                        <a:rPr lang="fr-FR" sz="2200" b="1" i="1">
                                          <a:latin typeface="Cambria Math"/>
                                          <a:ea typeface="Cambria Math"/>
                                        </a:rPr>
                                        <m:t>𝒊</m:t>
                                      </m:r>
                                    </m:sup>
                                  </m:sSup>
                                </m:e>
                                <m:sub>
                                  <m:r>
                                    <a:rPr lang="fr-FR" sz="2200" b="1" i="1">
                                      <a:latin typeface="Cambria Math"/>
                                      <a:ea typeface="Cambria Math"/>
                                    </a:rPr>
                                    <m:t>𝒏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fr-FR" sz="2200" b="1" i="1" dirty="0"/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fr-FR" sz="2000" dirty="0"/>
                  <a:t> </a:t>
                </a:r>
                <a:r>
                  <a:rPr lang="fr-FR" sz="2200" u="sng" dirty="0" smtClean="0">
                    <a:solidFill>
                      <a:srgbClr val="FF0000"/>
                    </a:solidFill>
                  </a:rPr>
                  <a:t>Spectre </a:t>
                </a:r>
                <a:r>
                  <a:rPr lang="fr-FR" sz="2200" u="sng" dirty="0">
                    <a:solidFill>
                      <a:srgbClr val="FF0000"/>
                    </a:solidFill>
                  </a:rPr>
                  <a:t>est continu et non dégénéré :</a:t>
                </a:r>
                <a:r>
                  <a:rPr lang="fr-FR" sz="2200" dirty="0"/>
                  <a:t> </a:t>
                </a:r>
                <a:endParaRPr lang="fr-FR" sz="2200" dirty="0" smtClean="0"/>
              </a:p>
              <a:p>
                <a:pPr marL="0" indent="0" algn="just">
                  <a:lnSpc>
                    <a:spcPct val="150000"/>
                  </a:lnSpc>
                  <a:buNone/>
                </a:pPr>
                <a:r>
                  <a:rPr lang="fr-FR" sz="2200" dirty="0" smtClean="0">
                    <a:solidFill>
                      <a:srgbClr val="FF0000"/>
                    </a:solidFill>
                  </a:rPr>
                  <a:t>La </a:t>
                </a:r>
                <a:r>
                  <a:rPr lang="fr-FR" sz="2200" dirty="0">
                    <a:solidFill>
                      <a:srgbClr val="FF0000"/>
                    </a:solidFill>
                  </a:rPr>
                  <a:t>probabilité </a:t>
                </a:r>
                <a14:m>
                  <m:oMath xmlns:m="http://schemas.openxmlformats.org/officeDocument/2006/math">
                    <m:r>
                      <a:rPr lang="fr-FR" sz="2200" b="1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𝒅𝑷</m:t>
                    </m:r>
                    <m:r>
                      <a:rPr lang="fr-FR" sz="2200" b="1" i="1" dirty="0">
                        <a:solidFill>
                          <a:srgbClr val="FF0000"/>
                        </a:solidFill>
                        <a:latin typeface="Cambria Math"/>
                      </a:rPr>
                      <m:t> (</m:t>
                    </m:r>
                    <m:r>
                      <a:rPr lang="fr-FR" sz="2200" b="1" i="1" dirty="0">
                        <a:solidFill>
                          <a:srgbClr val="FF0000"/>
                        </a:solidFill>
                        <a:latin typeface="Cambria Math"/>
                        <a:sym typeface="Symbol"/>
                      </a:rPr>
                      <m:t></m:t>
                    </m:r>
                    <m:r>
                      <a:rPr lang="fr-FR" sz="2200" b="1" i="1" dirty="0">
                        <a:solidFill>
                          <a:srgbClr val="FF00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fr-FR" sz="2200" dirty="0">
                    <a:solidFill>
                      <a:srgbClr val="FF0000"/>
                    </a:solidFill>
                  </a:rPr>
                  <a:t> d’obtenir un résultat compris entre </a:t>
                </a:r>
                <a14:m>
                  <m:oMath xmlns:m="http://schemas.openxmlformats.org/officeDocument/2006/math">
                    <m:r>
                      <a:rPr lang="fr-FR" sz="2200" b="1" i="1" dirty="0" smtClean="0">
                        <a:solidFill>
                          <a:srgbClr val="FF0000"/>
                        </a:solidFill>
                        <a:latin typeface="Cambria Math"/>
                        <a:sym typeface="Symbol"/>
                      </a:rPr>
                      <m:t></m:t>
                    </m:r>
                  </m:oMath>
                </a14:m>
                <a:r>
                  <a:rPr lang="fr-FR" sz="2200" dirty="0">
                    <a:solidFill>
                      <a:srgbClr val="FF0000"/>
                    </a:solidFill>
                  </a:rPr>
                  <a:t> et </a:t>
                </a:r>
                <a14:m>
                  <m:oMath xmlns:m="http://schemas.openxmlformats.org/officeDocument/2006/math">
                    <m:r>
                      <a:rPr lang="fr-FR" sz="2200" b="1" i="1" dirty="0" smtClean="0">
                        <a:solidFill>
                          <a:srgbClr val="FF0000"/>
                        </a:solidFill>
                        <a:latin typeface="Cambria Math"/>
                        <a:sym typeface="Symbol"/>
                      </a:rPr>
                      <m:t></m:t>
                    </m:r>
                    <m:r>
                      <a:rPr lang="fr-FR" sz="2200" b="1" i="1" dirty="0">
                        <a:solidFill>
                          <a:srgbClr val="FF0000"/>
                        </a:solidFill>
                        <a:latin typeface="Cambria Math"/>
                      </a:rPr>
                      <m:t>+</m:t>
                    </m:r>
                    <m:r>
                      <a:rPr lang="fr-FR" sz="2200" b="1" i="1" dirty="0">
                        <a:solidFill>
                          <a:srgbClr val="FF0000"/>
                        </a:solidFill>
                        <a:latin typeface="Cambria Math"/>
                      </a:rPr>
                      <m:t>𝒅</m:t>
                    </m:r>
                    <m:r>
                      <a:rPr lang="fr-FR" sz="2200" b="1" i="1" dirty="0">
                        <a:solidFill>
                          <a:srgbClr val="FF0000"/>
                        </a:solidFill>
                        <a:latin typeface="Cambria Math"/>
                        <a:sym typeface="Symbol"/>
                      </a:rPr>
                      <m:t></m:t>
                    </m:r>
                    <m:r>
                      <a:rPr lang="fr-FR" sz="2200" b="1" i="0" dirty="0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fr-FR" sz="2200" dirty="0">
                    <a:solidFill>
                      <a:srgbClr val="FF0000"/>
                    </a:solidFill>
                  </a:rPr>
                  <a:t>vaut : </a:t>
                </a:r>
                <a14:m>
                  <m:oMath xmlns:m="http://schemas.openxmlformats.org/officeDocument/2006/math">
                    <m:r>
                      <a:rPr lang="fr-FR" sz="2200" b="1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𝒅𝑷</m:t>
                    </m:r>
                    <m:r>
                      <a:rPr lang="fr-FR" sz="2200" b="1" i="1" dirty="0">
                        <a:solidFill>
                          <a:srgbClr val="FF0000"/>
                        </a:solidFill>
                        <a:latin typeface="Cambria Math"/>
                      </a:rPr>
                      <m:t> (</m:t>
                    </m:r>
                    <m:r>
                      <a:rPr lang="fr-FR" sz="2200" b="1" i="1" dirty="0">
                        <a:solidFill>
                          <a:srgbClr val="FF0000"/>
                        </a:solidFill>
                        <a:latin typeface="Cambria Math"/>
                        <a:sym typeface="Symbol"/>
                      </a:rPr>
                      <m:t></m:t>
                    </m:r>
                    <m:r>
                      <a:rPr lang="fr-FR" sz="2200" b="1" i="1" dirty="0">
                        <a:solidFill>
                          <a:srgbClr val="FF0000"/>
                        </a:solidFill>
                        <a:latin typeface="Cambria Math"/>
                      </a:rPr>
                      <m:t>)</m:t>
                    </m:r>
                    <m:r>
                      <a:rPr lang="fr-FR" sz="2200" b="1" i="1" dirty="0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fr-FR" sz="2200" b="1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fr-FR" sz="2200" b="1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d>
                              <m:dPr>
                                <m:begChr m:val="⟨"/>
                                <m:endChr m:val="⟩"/>
                                <m:ctrlPr>
                                  <a:rPr lang="fr-FR" sz="2200" b="1" i="1" dirty="0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fr-FR" sz="22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22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fr-FR" sz="22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𝜶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fr-FR" sz="2200" b="1" i="1" dirty="0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Cambria Math"/>
                                  </a:rPr>
                                  <m:t>𝝍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fr-FR" sz="2200" b="1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fr-FR" sz="2200" b="1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𝒅</m:t>
                    </m:r>
                    <m:r>
                      <a:rPr lang="fr-FR" sz="2200" b="1" i="1" dirty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𝜶</m:t>
                    </m:r>
                  </m:oMath>
                </a14:m>
                <a:r>
                  <a:rPr lang="fr-FR" sz="2200" b="1" i="1" dirty="0">
                    <a:solidFill>
                      <a:srgbClr val="FF0000"/>
                    </a:solidFill>
                  </a:rPr>
                  <a:t>  </a:t>
                </a:r>
                <a:r>
                  <a:rPr lang="fr-FR" sz="2200" b="1" i="1" dirty="0" smtClean="0">
                    <a:solidFill>
                      <a:srgbClr val="FF0000"/>
                    </a:solidFill>
                  </a:rPr>
                  <a:t>  </a:t>
                </a:r>
                <a:r>
                  <a:rPr lang="fr-FR" sz="2200" dirty="0" smtClean="0">
                    <a:solidFill>
                      <a:srgbClr val="FF0000"/>
                    </a:solidFill>
                  </a:rPr>
                  <a:t>où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⟩"/>
                        <m:ctrlPr>
                          <a:rPr lang="fr-FR" sz="22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"/>
                            <m:ctrlPr>
                              <a:rPr lang="fr-FR" sz="22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fr-FR" sz="2200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fr-FR" sz="2200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𝒗</m:t>
                                </m:r>
                              </m:e>
                              <m:sub>
                                <m:r>
                                  <a:rPr lang="fr-FR" sz="2200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Cambria Math"/>
                                  </a:rPr>
                                  <m:t>𝜶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fr-FR" sz="2200" b="1" i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fr-FR" sz="2200" dirty="0">
                    <a:solidFill>
                      <a:srgbClr val="FF0000"/>
                    </a:solidFill>
                  </a:rPr>
                  <a:t>est le </a:t>
                </a:r>
                <a:r>
                  <a:rPr lang="fr-FR" sz="2200" dirty="0" smtClean="0">
                    <a:solidFill>
                      <a:srgbClr val="FF0000"/>
                    </a:solidFill>
                  </a:rPr>
                  <a:t>vecteur propre </a:t>
                </a:r>
                <a:r>
                  <a:rPr lang="fr-FR" sz="2200" dirty="0">
                    <a:solidFill>
                      <a:srgbClr val="FF0000"/>
                    </a:solidFill>
                  </a:rPr>
                  <a:t>correspondant à la valeur propre </a:t>
                </a:r>
                <a:r>
                  <a:rPr lang="fr-FR" sz="2200" b="1" dirty="0">
                    <a:solidFill>
                      <a:srgbClr val="FF0000"/>
                    </a:solidFill>
                    <a:sym typeface="Symbol"/>
                  </a:rPr>
                  <a:t></a:t>
                </a:r>
                <a:r>
                  <a:rPr lang="fr-FR" sz="2200" dirty="0">
                    <a:solidFill>
                      <a:srgbClr val="FF0000"/>
                    </a:solidFill>
                  </a:rPr>
                  <a:t> de l’observable </a:t>
                </a:r>
                <a:r>
                  <a:rPr lang="fr-FR" sz="2200" b="1" i="1" dirty="0">
                    <a:solidFill>
                      <a:srgbClr val="FF0000"/>
                    </a:solidFill>
                  </a:rPr>
                  <a:t>A</a:t>
                </a:r>
                <a:r>
                  <a:rPr lang="fr-FR" sz="2200" dirty="0">
                    <a:solidFill>
                      <a:srgbClr val="FF0000"/>
                    </a:solidFill>
                  </a:rPr>
                  <a:t> associée à la grandeur physique </a:t>
                </a:r>
                <a14:m>
                  <m:oMath xmlns:m="http://schemas.openxmlformats.org/officeDocument/2006/math">
                    <m:r>
                      <a:rPr lang="fr-FR" sz="2200" b="1" i="0" dirty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𝓐</m:t>
                    </m:r>
                  </m:oMath>
                </a14:m>
                <a:r>
                  <a:rPr lang="fr-FR" sz="2200" dirty="0" smtClean="0">
                    <a:solidFill>
                      <a:srgbClr val="FF0000"/>
                    </a:solidFill>
                  </a:rPr>
                  <a:t>.</a:t>
                </a:r>
                <a:endParaRPr lang="fr-FR" sz="2200" b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0"/>
                <a:ext cx="8229600" cy="6813376"/>
              </a:xfrm>
              <a:blipFill rotWithShape="1">
                <a:blip r:embed="rId2"/>
                <a:stretch>
                  <a:fillRect l="-741" r="-741" b="-304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59351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846</TotalTime>
  <Words>958</Words>
  <Application>Microsoft Office PowerPoint</Application>
  <PresentationFormat>Affichage à l'écran (4:3)</PresentationFormat>
  <Paragraphs>140</Paragraphs>
  <Slides>22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23" baseType="lpstr">
      <vt:lpstr>Thème Office</vt:lpstr>
      <vt:lpstr>  Chapitre 5 Les postulats de la mécanique quantique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Chapitre 5 Les postulats de la mécanique quantique</dc:title>
  <dc:creator>HP PC 1</dc:creator>
  <cp:lastModifiedBy>HP</cp:lastModifiedBy>
  <cp:revision>102</cp:revision>
  <dcterms:created xsi:type="dcterms:W3CDTF">2016-01-26T12:10:15Z</dcterms:created>
  <dcterms:modified xsi:type="dcterms:W3CDTF">2020-04-26T22:34:07Z</dcterms:modified>
</cp:coreProperties>
</file>