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63" r:id="rId4"/>
    <p:sldId id="264" r:id="rId5"/>
    <p:sldId id="267" r:id="rId6"/>
    <p:sldId id="268" r:id="rId7"/>
    <p:sldId id="272" r:id="rId8"/>
    <p:sldId id="269" r:id="rId9"/>
    <p:sldId id="266" r:id="rId10"/>
    <p:sldId id="270" r:id="rId11"/>
    <p:sldId id="271" r:id="rId12"/>
    <p:sldId id="273" r:id="rId13"/>
    <p:sldId id="274" r:id="rId14"/>
    <p:sldId id="275" r:id="rId15"/>
    <p:sldId id="276"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0C9AF11-EB44-4B97-96AE-3A3BDA450DFE}" type="datetimeFigureOut">
              <a:rPr lang="fr-FR" smtClean="0"/>
              <a:t>22/04/2020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C351B0-53C5-415D-AF11-D87414D0B277}" type="slidenum">
              <a:rPr lang="fr-FR" smtClean="0"/>
              <a:t>‹N°›</a:t>
            </a:fld>
            <a:endParaRPr lang="fr-FR"/>
          </a:p>
        </p:txBody>
      </p:sp>
    </p:spTree>
    <p:extLst>
      <p:ext uri="{BB962C8B-B14F-4D97-AF65-F5344CB8AC3E}">
        <p14:creationId xmlns:p14="http://schemas.microsoft.com/office/powerpoint/2010/main" val="3079427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4AC351B0-53C5-415D-AF11-D87414D0B277}" type="slidenum">
              <a:rPr lang="fr-FR" smtClean="0"/>
              <a:t>10</a:t>
            </a:fld>
            <a:endParaRPr lang="fr-FR"/>
          </a:p>
        </p:txBody>
      </p:sp>
    </p:spTree>
    <p:extLst>
      <p:ext uri="{BB962C8B-B14F-4D97-AF65-F5344CB8AC3E}">
        <p14:creationId xmlns:p14="http://schemas.microsoft.com/office/powerpoint/2010/main" val="35756936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2E5467C4-C63E-40EE-8329-615FA3D1AC65}" type="datetimeFigureOut">
              <a:rPr lang="fr-FR" smtClean="0"/>
              <a:t>22/04/2020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F73B94D-C3EC-4318-AB13-1D7A48DB5280}" type="slidenum">
              <a:rPr lang="fr-FR" smtClean="0"/>
              <a:t>‹N°›</a:t>
            </a:fld>
            <a:endParaRPr lang="fr-FR"/>
          </a:p>
        </p:txBody>
      </p:sp>
    </p:spTree>
    <p:extLst>
      <p:ext uri="{BB962C8B-B14F-4D97-AF65-F5344CB8AC3E}">
        <p14:creationId xmlns:p14="http://schemas.microsoft.com/office/powerpoint/2010/main" val="2675318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E5467C4-C63E-40EE-8329-615FA3D1AC65}" type="datetimeFigureOut">
              <a:rPr lang="fr-FR" smtClean="0"/>
              <a:t>22/04/2020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F73B94D-C3EC-4318-AB13-1D7A48DB5280}" type="slidenum">
              <a:rPr lang="fr-FR" smtClean="0"/>
              <a:t>‹N°›</a:t>
            </a:fld>
            <a:endParaRPr lang="fr-FR"/>
          </a:p>
        </p:txBody>
      </p:sp>
    </p:spTree>
    <p:extLst>
      <p:ext uri="{BB962C8B-B14F-4D97-AF65-F5344CB8AC3E}">
        <p14:creationId xmlns:p14="http://schemas.microsoft.com/office/powerpoint/2010/main" val="255240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E5467C4-C63E-40EE-8329-615FA3D1AC65}" type="datetimeFigureOut">
              <a:rPr lang="fr-FR" smtClean="0"/>
              <a:t>22/04/2020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F73B94D-C3EC-4318-AB13-1D7A48DB5280}" type="slidenum">
              <a:rPr lang="fr-FR" smtClean="0"/>
              <a:t>‹N°›</a:t>
            </a:fld>
            <a:endParaRPr lang="fr-FR"/>
          </a:p>
        </p:txBody>
      </p:sp>
    </p:spTree>
    <p:extLst>
      <p:ext uri="{BB962C8B-B14F-4D97-AF65-F5344CB8AC3E}">
        <p14:creationId xmlns:p14="http://schemas.microsoft.com/office/powerpoint/2010/main" val="3058742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E5467C4-C63E-40EE-8329-615FA3D1AC65}" type="datetimeFigureOut">
              <a:rPr lang="fr-FR" smtClean="0"/>
              <a:t>22/04/2020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F73B94D-C3EC-4318-AB13-1D7A48DB5280}" type="slidenum">
              <a:rPr lang="fr-FR" smtClean="0"/>
              <a:t>‹N°›</a:t>
            </a:fld>
            <a:endParaRPr lang="fr-FR"/>
          </a:p>
        </p:txBody>
      </p:sp>
    </p:spTree>
    <p:extLst>
      <p:ext uri="{BB962C8B-B14F-4D97-AF65-F5344CB8AC3E}">
        <p14:creationId xmlns:p14="http://schemas.microsoft.com/office/powerpoint/2010/main" val="3127891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2E5467C4-C63E-40EE-8329-615FA3D1AC65}" type="datetimeFigureOut">
              <a:rPr lang="fr-FR" smtClean="0"/>
              <a:t>22/04/2020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F73B94D-C3EC-4318-AB13-1D7A48DB5280}" type="slidenum">
              <a:rPr lang="fr-FR" smtClean="0"/>
              <a:t>‹N°›</a:t>
            </a:fld>
            <a:endParaRPr lang="fr-FR"/>
          </a:p>
        </p:txBody>
      </p:sp>
    </p:spTree>
    <p:extLst>
      <p:ext uri="{BB962C8B-B14F-4D97-AF65-F5344CB8AC3E}">
        <p14:creationId xmlns:p14="http://schemas.microsoft.com/office/powerpoint/2010/main" val="235782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2E5467C4-C63E-40EE-8329-615FA3D1AC65}" type="datetimeFigureOut">
              <a:rPr lang="fr-FR" smtClean="0"/>
              <a:t>22/04/2020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F73B94D-C3EC-4318-AB13-1D7A48DB5280}" type="slidenum">
              <a:rPr lang="fr-FR" smtClean="0"/>
              <a:t>‹N°›</a:t>
            </a:fld>
            <a:endParaRPr lang="fr-FR"/>
          </a:p>
        </p:txBody>
      </p:sp>
    </p:spTree>
    <p:extLst>
      <p:ext uri="{BB962C8B-B14F-4D97-AF65-F5344CB8AC3E}">
        <p14:creationId xmlns:p14="http://schemas.microsoft.com/office/powerpoint/2010/main" val="3202221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2E5467C4-C63E-40EE-8329-615FA3D1AC65}" type="datetimeFigureOut">
              <a:rPr lang="fr-FR" smtClean="0"/>
              <a:t>22/04/2020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F73B94D-C3EC-4318-AB13-1D7A48DB5280}" type="slidenum">
              <a:rPr lang="fr-FR" smtClean="0"/>
              <a:t>‹N°›</a:t>
            </a:fld>
            <a:endParaRPr lang="fr-FR"/>
          </a:p>
        </p:txBody>
      </p:sp>
    </p:spTree>
    <p:extLst>
      <p:ext uri="{BB962C8B-B14F-4D97-AF65-F5344CB8AC3E}">
        <p14:creationId xmlns:p14="http://schemas.microsoft.com/office/powerpoint/2010/main" val="2852401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2E5467C4-C63E-40EE-8329-615FA3D1AC65}" type="datetimeFigureOut">
              <a:rPr lang="fr-FR" smtClean="0"/>
              <a:t>22/04/2020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F73B94D-C3EC-4318-AB13-1D7A48DB5280}" type="slidenum">
              <a:rPr lang="fr-FR" smtClean="0"/>
              <a:t>‹N°›</a:t>
            </a:fld>
            <a:endParaRPr lang="fr-FR"/>
          </a:p>
        </p:txBody>
      </p:sp>
    </p:spTree>
    <p:extLst>
      <p:ext uri="{BB962C8B-B14F-4D97-AF65-F5344CB8AC3E}">
        <p14:creationId xmlns:p14="http://schemas.microsoft.com/office/powerpoint/2010/main" val="4233365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E5467C4-C63E-40EE-8329-615FA3D1AC65}" type="datetimeFigureOut">
              <a:rPr lang="fr-FR" smtClean="0"/>
              <a:t>22/04/2020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F73B94D-C3EC-4318-AB13-1D7A48DB5280}" type="slidenum">
              <a:rPr lang="fr-FR" smtClean="0"/>
              <a:t>‹N°›</a:t>
            </a:fld>
            <a:endParaRPr lang="fr-FR"/>
          </a:p>
        </p:txBody>
      </p:sp>
    </p:spTree>
    <p:extLst>
      <p:ext uri="{BB962C8B-B14F-4D97-AF65-F5344CB8AC3E}">
        <p14:creationId xmlns:p14="http://schemas.microsoft.com/office/powerpoint/2010/main" val="2057440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2E5467C4-C63E-40EE-8329-615FA3D1AC65}" type="datetimeFigureOut">
              <a:rPr lang="fr-FR" smtClean="0"/>
              <a:t>22/04/2020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F73B94D-C3EC-4318-AB13-1D7A48DB5280}" type="slidenum">
              <a:rPr lang="fr-FR" smtClean="0"/>
              <a:t>‹N°›</a:t>
            </a:fld>
            <a:endParaRPr lang="fr-FR"/>
          </a:p>
        </p:txBody>
      </p:sp>
    </p:spTree>
    <p:extLst>
      <p:ext uri="{BB962C8B-B14F-4D97-AF65-F5344CB8AC3E}">
        <p14:creationId xmlns:p14="http://schemas.microsoft.com/office/powerpoint/2010/main" val="886578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2E5467C4-C63E-40EE-8329-615FA3D1AC65}" type="datetimeFigureOut">
              <a:rPr lang="fr-FR" smtClean="0"/>
              <a:t>22/04/2020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F73B94D-C3EC-4318-AB13-1D7A48DB5280}" type="slidenum">
              <a:rPr lang="fr-FR" smtClean="0"/>
              <a:t>‹N°›</a:t>
            </a:fld>
            <a:endParaRPr lang="fr-FR"/>
          </a:p>
        </p:txBody>
      </p:sp>
    </p:spTree>
    <p:extLst>
      <p:ext uri="{BB962C8B-B14F-4D97-AF65-F5344CB8AC3E}">
        <p14:creationId xmlns:p14="http://schemas.microsoft.com/office/powerpoint/2010/main" val="1144548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5467C4-C63E-40EE-8329-615FA3D1AC65}" type="datetimeFigureOut">
              <a:rPr lang="fr-FR" smtClean="0"/>
              <a:t>22/04/2020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73B94D-C3EC-4318-AB13-1D7A48DB5280}" type="slidenum">
              <a:rPr lang="fr-FR" smtClean="0"/>
              <a:t>‹N°›</a:t>
            </a:fld>
            <a:endParaRPr lang="fr-FR"/>
          </a:p>
        </p:txBody>
      </p:sp>
    </p:spTree>
    <p:extLst>
      <p:ext uri="{BB962C8B-B14F-4D97-AF65-F5344CB8AC3E}">
        <p14:creationId xmlns:p14="http://schemas.microsoft.com/office/powerpoint/2010/main" val="944120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07504" y="188640"/>
            <a:ext cx="8928992" cy="6552728"/>
          </a:xfrm>
        </p:spPr>
        <p:txBody>
          <a:bodyPr>
            <a:normAutofit/>
          </a:bodyPr>
          <a:lstStyle/>
          <a:p>
            <a:endParaRPr lang="fr-FR" b="1" dirty="0" smtClean="0">
              <a:latin typeface="Times New Roman" pitchFamily="18" charset="0"/>
              <a:cs typeface="Times New Roman" pitchFamily="18" charset="0"/>
            </a:endParaRPr>
          </a:p>
          <a:p>
            <a:endParaRPr lang="fr-FR" b="1" dirty="0">
              <a:latin typeface="Times New Roman" pitchFamily="18" charset="0"/>
              <a:cs typeface="Times New Roman" pitchFamily="18" charset="0"/>
            </a:endParaRPr>
          </a:p>
          <a:p>
            <a:r>
              <a:rPr lang="fr-FR" sz="3600" b="1" dirty="0" smtClean="0">
                <a:latin typeface="Times New Roman" pitchFamily="18" charset="0"/>
                <a:cs typeface="Times New Roman" pitchFamily="18" charset="0"/>
              </a:rPr>
              <a:t>Intercultural communication</a:t>
            </a:r>
            <a:endParaRPr lang="fr-FR" sz="3600" b="1" dirty="0">
              <a:latin typeface="Times New Roman" pitchFamily="18" charset="0"/>
              <a:cs typeface="Times New Roman" pitchFamily="18" charset="0"/>
            </a:endParaRPr>
          </a:p>
          <a:p>
            <a:r>
              <a:rPr lang="fr-FR" sz="3600" b="1" dirty="0" smtClean="0">
                <a:latin typeface="Times New Roman" pitchFamily="18" charset="0"/>
                <a:cs typeface="Times New Roman" pitchFamily="18" charset="0"/>
              </a:rPr>
              <a:t>Dept. of English language Studies</a:t>
            </a:r>
          </a:p>
          <a:p>
            <a:r>
              <a:rPr lang="fr-FR" sz="3600" b="1" dirty="0" smtClean="0">
                <a:latin typeface="Times New Roman" pitchFamily="18" charset="0"/>
                <a:cs typeface="Times New Roman" pitchFamily="18" charset="0"/>
              </a:rPr>
              <a:t>Moulay </a:t>
            </a:r>
            <a:r>
              <a:rPr lang="fr-FR" sz="3600" b="1" dirty="0">
                <a:latin typeface="Times New Roman" pitchFamily="18" charset="0"/>
                <a:cs typeface="Times New Roman" pitchFamily="18" charset="0"/>
              </a:rPr>
              <a:t>I</a:t>
            </a:r>
            <a:r>
              <a:rPr lang="fr-FR" sz="3600" b="1" dirty="0" smtClean="0">
                <a:latin typeface="Times New Roman" pitchFamily="18" charset="0"/>
                <a:cs typeface="Times New Roman" pitchFamily="18" charset="0"/>
              </a:rPr>
              <a:t>smail university</a:t>
            </a:r>
          </a:p>
          <a:p>
            <a:r>
              <a:rPr lang="fr-FR" sz="3600" b="1" dirty="0" smtClean="0">
                <a:latin typeface="Times New Roman" pitchFamily="18" charset="0"/>
                <a:cs typeface="Times New Roman" pitchFamily="18" charset="0"/>
              </a:rPr>
              <a:t>Spring term</a:t>
            </a:r>
          </a:p>
          <a:p>
            <a:r>
              <a:rPr lang="fr-FR" sz="3600" b="1" dirty="0" smtClean="0">
                <a:latin typeface="Times New Roman" pitchFamily="18" charset="0"/>
                <a:cs typeface="Times New Roman" pitchFamily="18" charset="0"/>
              </a:rPr>
              <a:t>Semester6</a:t>
            </a:r>
          </a:p>
          <a:p>
            <a:r>
              <a:rPr lang="fr-FR" sz="3600" b="1" dirty="0" smtClean="0">
                <a:latin typeface="Times New Roman" pitchFamily="18" charset="0"/>
                <a:cs typeface="Times New Roman" pitchFamily="18" charset="0"/>
              </a:rPr>
              <a:t>2019-2020</a:t>
            </a:r>
          </a:p>
          <a:p>
            <a:r>
              <a:rPr lang="fr-FR" sz="3600" b="1" dirty="0" smtClean="0">
                <a:latin typeface="Times New Roman" pitchFamily="18" charset="0"/>
                <a:cs typeface="Times New Roman" pitchFamily="18" charset="0"/>
              </a:rPr>
              <a:t>Prof. M. Talay</a:t>
            </a:r>
            <a:endParaRPr lang="fr-FR" sz="3600" b="1" dirty="0">
              <a:latin typeface="Times New Roman" pitchFamily="18" charset="0"/>
              <a:cs typeface="Times New Roman" pitchFamily="18" charset="0"/>
            </a:endParaRPr>
          </a:p>
        </p:txBody>
      </p:sp>
    </p:spTree>
    <p:extLst>
      <p:ext uri="{BB962C8B-B14F-4D97-AF65-F5344CB8AC3E}">
        <p14:creationId xmlns:p14="http://schemas.microsoft.com/office/powerpoint/2010/main" val="1674543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ircle(in)">
                                      <p:cBhvr>
                                        <p:cTn id="7" dur="2000"/>
                                        <p:tgtEl>
                                          <p:spTgt spid="3">
                                            <p:txEl>
                                              <p:pRg st="2" end="2"/>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circle(in)">
                                      <p:cBhvr>
                                        <p:cTn id="10" dur="2000"/>
                                        <p:tgtEl>
                                          <p:spTgt spid="3">
                                            <p:txEl>
                                              <p:pRg st="3" end="3"/>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circle(in)">
                                      <p:cBhvr>
                                        <p:cTn id="13" dur="2000"/>
                                        <p:tgtEl>
                                          <p:spTgt spid="3">
                                            <p:txEl>
                                              <p:pRg st="4" end="4"/>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circle(in)">
                                      <p:cBhvr>
                                        <p:cTn id="16" dur="2000"/>
                                        <p:tgtEl>
                                          <p:spTgt spid="3">
                                            <p:txEl>
                                              <p:pRg st="5" end="5"/>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circle(in)">
                                      <p:cBhvr>
                                        <p:cTn id="19" dur="2000"/>
                                        <p:tgtEl>
                                          <p:spTgt spid="3">
                                            <p:txEl>
                                              <p:pRg st="6" end="6"/>
                                            </p:txEl>
                                          </p:spTgt>
                                        </p:tgtEl>
                                      </p:cBhvr>
                                    </p:animEffect>
                                  </p:childTnLst>
                                </p:cTn>
                              </p:par>
                              <p:par>
                                <p:cTn id="20" presetID="6" presetClass="entr" presetSubtype="16" fill="hold" nodeType="with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circle(in)">
                                      <p:cBhvr>
                                        <p:cTn id="22" dur="2000"/>
                                        <p:tgtEl>
                                          <p:spTgt spid="3">
                                            <p:txEl>
                                              <p:pRg st="7" end="7"/>
                                            </p:txEl>
                                          </p:spTgt>
                                        </p:tgtEl>
                                      </p:cBhvr>
                                    </p:animEffect>
                                  </p:childTnLst>
                                </p:cTn>
                              </p:par>
                              <p:par>
                                <p:cTn id="23" presetID="6" presetClass="entr" presetSubtype="16"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Effect transition="in" filter="circle(in)">
                                      <p:cBhvr>
                                        <p:cTn id="25"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0"/>
            <a:ext cx="9036496" cy="7173416"/>
          </a:xfrm>
        </p:spPr>
        <p:txBody>
          <a:bodyPr>
            <a:normAutofit fontScale="32500" lnSpcReduction="20000"/>
          </a:bodyPr>
          <a:lstStyle/>
          <a:p>
            <a:pPr>
              <a:buFont typeface="Wingdings" pitchFamily="2" charset="2"/>
              <a:buChar char="§"/>
            </a:pPr>
            <a:r>
              <a:rPr lang="fr-FR" sz="8000" dirty="0" smtClean="0">
                <a:latin typeface="Times New Roman" pitchFamily="18" charset="0"/>
                <a:cs typeface="Times New Roman" pitchFamily="18" charset="0"/>
              </a:rPr>
              <a:t>An important source of </a:t>
            </a:r>
            <a:r>
              <a:rPr lang="fr-FR" sz="8000" b="1" i="1" dirty="0" smtClean="0">
                <a:latin typeface="Times New Roman" pitchFamily="18" charset="0"/>
                <a:cs typeface="Times New Roman" pitchFamily="18" charset="0"/>
              </a:rPr>
              <a:t>intercultural conflict </a:t>
            </a:r>
            <a:r>
              <a:rPr lang="fr-FR" sz="8000" dirty="0" smtClean="0">
                <a:latin typeface="Times New Roman" pitchFamily="18" charset="0"/>
                <a:cs typeface="Times New Roman" pitchFamily="18" charset="0"/>
              </a:rPr>
              <a:t>are the cultural differences in communication behaviours:</a:t>
            </a:r>
          </a:p>
          <a:p>
            <a:pPr marL="0" indent="0">
              <a:buNone/>
            </a:pPr>
            <a:endParaRPr lang="fr-FR" sz="5500" dirty="0" smtClean="0">
              <a:latin typeface="Times New Roman" pitchFamily="18" charset="0"/>
              <a:cs typeface="Times New Roman" pitchFamily="18" charset="0"/>
            </a:endParaRPr>
          </a:p>
          <a:p>
            <a:pPr marL="0" indent="0">
              <a:buNone/>
            </a:pPr>
            <a:r>
              <a:rPr lang="fr-FR" sz="8000" b="1" dirty="0" smtClean="0">
                <a:latin typeface="Times New Roman" pitchFamily="18" charset="0"/>
                <a:cs typeface="Times New Roman" pitchFamily="18" charset="0"/>
              </a:rPr>
              <a:t>Examples</a:t>
            </a:r>
            <a:r>
              <a:rPr lang="fr-FR" sz="8000" dirty="0" smtClean="0">
                <a:latin typeface="Times New Roman" pitchFamily="18" charset="0"/>
                <a:cs typeface="Times New Roman" pitchFamily="18" charset="0"/>
              </a:rPr>
              <a:t>:</a:t>
            </a:r>
          </a:p>
          <a:p>
            <a:pPr marL="0" indent="0">
              <a:buNone/>
            </a:pPr>
            <a:endParaRPr lang="fr-FR" sz="5500" dirty="0" smtClean="0">
              <a:latin typeface="Times New Roman" pitchFamily="18" charset="0"/>
              <a:cs typeface="Times New Roman" pitchFamily="18" charset="0"/>
            </a:endParaRPr>
          </a:p>
          <a:p>
            <a:pPr>
              <a:buFont typeface="Wingdings" pitchFamily="2" charset="2"/>
              <a:buChar char="ü"/>
            </a:pPr>
            <a:r>
              <a:rPr lang="fr-FR" sz="8000" dirty="0" smtClean="0">
                <a:latin typeface="Times New Roman" pitchFamily="18" charset="0"/>
                <a:cs typeface="Times New Roman" pitchFamily="18" charset="0"/>
              </a:rPr>
              <a:t>Incompatibility of cultural values</a:t>
            </a:r>
          </a:p>
          <a:p>
            <a:pPr>
              <a:buFont typeface="Wingdings" pitchFamily="2" charset="2"/>
              <a:buChar char="ü"/>
            </a:pPr>
            <a:r>
              <a:rPr lang="fr-FR" sz="8000" dirty="0" smtClean="0">
                <a:latin typeface="Times New Roman" pitchFamily="18" charset="0"/>
                <a:cs typeface="Times New Roman" pitchFamily="18" charset="0"/>
              </a:rPr>
              <a:t>Language- and culture- specific communication styles</a:t>
            </a:r>
          </a:p>
          <a:p>
            <a:pPr>
              <a:buFont typeface="Wingdings" pitchFamily="2" charset="2"/>
              <a:buChar char="ü"/>
            </a:pPr>
            <a:r>
              <a:rPr lang="fr-FR" sz="8000" dirty="0" smtClean="0">
                <a:latin typeface="Times New Roman" pitchFamily="18" charset="0"/>
                <a:cs typeface="Times New Roman" pitchFamily="18" charset="0"/>
              </a:rPr>
              <a:t>Language- and culture-specific politeness strategies (</a:t>
            </a:r>
            <a:r>
              <a:rPr lang="fr-FR" sz="8000" b="1" i="1" dirty="0" smtClean="0">
                <a:latin typeface="Times New Roman" pitchFamily="18" charset="0"/>
                <a:cs typeface="Times New Roman" pitchFamily="18" charset="0"/>
              </a:rPr>
              <a:t>Leech, 1983</a:t>
            </a:r>
            <a:r>
              <a:rPr lang="fr-FR" sz="8000" dirty="0" smtClean="0">
                <a:latin typeface="Times New Roman" pitchFamily="18" charset="0"/>
                <a:cs typeface="Times New Roman" pitchFamily="18" charset="0"/>
              </a:rPr>
              <a:t>; </a:t>
            </a:r>
            <a:r>
              <a:rPr lang="fr-FR" sz="8000" b="1" i="1" dirty="0" smtClean="0">
                <a:latin typeface="Times New Roman" pitchFamily="18" charset="0"/>
                <a:cs typeface="Times New Roman" pitchFamily="18" charset="0"/>
              </a:rPr>
              <a:t>Brown &amp; Levinson, 1987</a:t>
            </a:r>
            <a:r>
              <a:rPr lang="fr-FR" sz="8000" dirty="0" smtClean="0">
                <a:latin typeface="Times New Roman" pitchFamily="18" charset="0"/>
                <a:cs typeface="Times New Roman" pitchFamily="18" charset="0"/>
              </a:rPr>
              <a:t>)</a:t>
            </a:r>
          </a:p>
          <a:p>
            <a:pPr>
              <a:buFont typeface="Wingdings" pitchFamily="2" charset="2"/>
              <a:buChar char="ü"/>
            </a:pPr>
            <a:r>
              <a:rPr lang="fr-FR" sz="8000" dirty="0" smtClean="0">
                <a:latin typeface="Times New Roman" pitchFamily="18" charset="0"/>
                <a:cs typeface="Times New Roman" pitchFamily="18" charset="0"/>
              </a:rPr>
              <a:t>Language- and culture-specific  conceptions of speech acts and their performance strategies </a:t>
            </a:r>
            <a:r>
              <a:rPr lang="fr-FR" sz="8000" dirty="0" smtClean="0">
                <a:latin typeface="Times New Roman" pitchFamily="18" charset="0"/>
                <a:cs typeface="Times New Roman" pitchFamily="18" charset="0"/>
              </a:rPr>
              <a:t>(</a:t>
            </a:r>
            <a:r>
              <a:rPr lang="fr-FR" sz="8000" b="1" i="1" dirty="0" smtClean="0">
                <a:latin typeface="Times New Roman" pitchFamily="18" charset="0"/>
                <a:cs typeface="Times New Roman" pitchFamily="18" charset="0"/>
              </a:rPr>
              <a:t>Blum- </a:t>
            </a:r>
            <a:r>
              <a:rPr lang="fr-FR" sz="8000" b="1" i="1" dirty="0" smtClean="0">
                <a:latin typeface="Times New Roman" pitchFamily="18" charset="0"/>
                <a:cs typeface="Times New Roman" pitchFamily="18" charset="0"/>
              </a:rPr>
              <a:t>kulka et al. 1989</a:t>
            </a:r>
            <a:r>
              <a:rPr lang="fr-FR" sz="8000" dirty="0" smtClean="0">
                <a:latin typeface="Times New Roman" pitchFamily="18" charset="0"/>
                <a:cs typeface="Times New Roman" pitchFamily="18" charset="0"/>
              </a:rPr>
              <a:t>)</a:t>
            </a:r>
          </a:p>
          <a:p>
            <a:pPr>
              <a:buFont typeface="Wingdings" pitchFamily="2" charset="2"/>
              <a:buChar char="ü"/>
            </a:pPr>
            <a:r>
              <a:rPr lang="fr-FR" sz="8000" dirty="0" smtClean="0">
                <a:latin typeface="Times New Roman" pitchFamily="18" charset="0"/>
                <a:cs typeface="Times New Roman" pitchFamily="18" charset="0"/>
              </a:rPr>
              <a:t>Culture-specific face orientations (</a:t>
            </a:r>
            <a:r>
              <a:rPr lang="fr-FR" sz="8000" b="1" i="1" dirty="0" smtClean="0">
                <a:latin typeface="Times New Roman" pitchFamily="18" charset="0"/>
                <a:cs typeface="Times New Roman" pitchFamily="18" charset="0"/>
              </a:rPr>
              <a:t>Goffman,1955</a:t>
            </a:r>
            <a:r>
              <a:rPr lang="fr-FR" sz="8000" dirty="0" smtClean="0">
                <a:latin typeface="Times New Roman" pitchFamily="18" charset="0"/>
                <a:cs typeface="Times New Roman" pitchFamily="18" charset="0"/>
              </a:rPr>
              <a:t>)</a:t>
            </a:r>
            <a:endParaRPr lang="fr-FR" sz="8000" dirty="0" smtClean="0">
              <a:latin typeface="Times New Roman" pitchFamily="18" charset="0"/>
              <a:cs typeface="Times New Roman" pitchFamily="18" charset="0"/>
            </a:endParaRPr>
          </a:p>
          <a:p>
            <a:pPr>
              <a:buFont typeface="Wingdings" pitchFamily="2" charset="2"/>
              <a:buChar char="ü"/>
            </a:pPr>
            <a:r>
              <a:rPr lang="fr-FR" sz="8000" dirty="0" smtClean="0">
                <a:latin typeface="Times New Roman" pitchFamily="18" charset="0"/>
                <a:cs typeface="Times New Roman" pitchFamily="18" charset="0"/>
              </a:rPr>
              <a:t>Culture-specific assessments of such situation factors as social </a:t>
            </a:r>
            <a:r>
              <a:rPr lang="fr-FR" sz="8000" b="1" dirty="0" smtClean="0">
                <a:latin typeface="Times New Roman" pitchFamily="18" charset="0"/>
                <a:cs typeface="Times New Roman" pitchFamily="18" charset="0"/>
              </a:rPr>
              <a:t>power</a:t>
            </a:r>
            <a:r>
              <a:rPr lang="fr-FR" sz="8000" dirty="0" smtClean="0">
                <a:latin typeface="Times New Roman" pitchFamily="18" charset="0"/>
                <a:cs typeface="Times New Roman" pitchFamily="18" charset="0"/>
              </a:rPr>
              <a:t>, social </a:t>
            </a:r>
            <a:r>
              <a:rPr lang="fr-FR" sz="8000" b="1" dirty="0" smtClean="0">
                <a:latin typeface="Times New Roman" pitchFamily="18" charset="0"/>
                <a:cs typeface="Times New Roman" pitchFamily="18" charset="0"/>
              </a:rPr>
              <a:t>distance</a:t>
            </a:r>
            <a:r>
              <a:rPr lang="fr-FR" sz="8000" dirty="0" smtClean="0">
                <a:latin typeface="Times New Roman" pitchFamily="18" charset="0"/>
                <a:cs typeface="Times New Roman" pitchFamily="18" charset="0"/>
              </a:rPr>
              <a:t>  (</a:t>
            </a:r>
            <a:r>
              <a:rPr lang="fr-FR" sz="8000" b="1" i="1" dirty="0" smtClean="0">
                <a:latin typeface="Times New Roman" pitchFamily="18" charset="0"/>
                <a:cs typeface="Times New Roman" pitchFamily="18" charset="0"/>
              </a:rPr>
              <a:t>Brown &amp; Levinson, 1987</a:t>
            </a:r>
            <a:r>
              <a:rPr lang="fr-FR" sz="8000" dirty="0" smtClean="0">
                <a:latin typeface="Times New Roman" pitchFamily="18" charset="0"/>
                <a:cs typeface="Times New Roman" pitchFamily="18" charset="0"/>
              </a:rPr>
              <a:t>)</a:t>
            </a:r>
          </a:p>
          <a:p>
            <a:pPr>
              <a:buFont typeface="Wingdings" pitchFamily="2" charset="2"/>
              <a:buChar char="ü"/>
            </a:pPr>
            <a:endParaRPr lang="fr-FR" sz="8000" dirty="0">
              <a:latin typeface="Times New Roman" pitchFamily="18" charset="0"/>
              <a:cs typeface="Times New Roman" pitchFamily="18" charset="0"/>
            </a:endParaRPr>
          </a:p>
          <a:p>
            <a:r>
              <a:rPr lang="fr-FR" sz="8000" dirty="0" smtClean="0">
                <a:latin typeface="Times New Roman" pitchFamily="18" charset="0"/>
                <a:cs typeface="Times New Roman" pitchFamily="18" charset="0"/>
              </a:rPr>
              <a:t>All these factors can make intercultural communication stressful and complicated when a second language is involved.</a:t>
            </a:r>
          </a:p>
          <a:p>
            <a:pPr>
              <a:buFont typeface="Wingdings" pitchFamily="2" charset="2"/>
              <a:buChar char="ü"/>
            </a:pPr>
            <a:endParaRPr lang="fr-FR" sz="4200" dirty="0" smtClean="0">
              <a:latin typeface="Times New Roman" pitchFamily="18" charset="0"/>
              <a:cs typeface="Times New Roman" pitchFamily="18" charset="0"/>
            </a:endParaRPr>
          </a:p>
          <a:p>
            <a:pPr>
              <a:buFont typeface="Wingdings" pitchFamily="2" charset="2"/>
              <a:buChar char="ü"/>
            </a:pPr>
            <a:endParaRPr lang="fr-FR" sz="3000" dirty="0" smtClean="0">
              <a:latin typeface="Times New Roman" pitchFamily="18" charset="0"/>
              <a:cs typeface="Times New Roman" pitchFamily="18" charset="0"/>
            </a:endParaRPr>
          </a:p>
          <a:p>
            <a:r>
              <a:rPr lang="fr-FR" sz="3000" dirty="0" smtClean="0">
                <a:latin typeface="Times New Roman" pitchFamily="18" charset="0"/>
                <a:cs typeface="Times New Roman" pitchFamily="18" charset="0"/>
              </a:rPr>
              <a:t>   </a:t>
            </a:r>
            <a:endParaRPr lang="fr-FR" sz="3000" dirty="0">
              <a:latin typeface="Times New Roman" pitchFamily="18" charset="0"/>
              <a:cs typeface="Times New Roman" pitchFamily="18" charset="0"/>
            </a:endParaRPr>
          </a:p>
        </p:txBody>
      </p:sp>
    </p:spTree>
    <p:extLst>
      <p:ext uri="{BB962C8B-B14F-4D97-AF65-F5344CB8AC3E}">
        <p14:creationId xmlns:p14="http://schemas.microsoft.com/office/powerpoint/2010/main" val="1224150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1000"/>
                                        <p:tgtEl>
                                          <p:spTgt spid="3">
                                            <p:txEl>
                                              <p:pRg st="6" end="6"/>
                                            </p:txEl>
                                          </p:spTgt>
                                        </p:tgtEl>
                                      </p:cBhvr>
                                    </p:animEffect>
                                    <p:anim calcmode="lin" valueType="num">
                                      <p:cBhvr>
                                        <p:cTn id="3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Effect transition="in" filter="fade">
                                      <p:cBhvr>
                                        <p:cTn id="49" dur="1000"/>
                                        <p:tgtEl>
                                          <p:spTgt spid="3">
                                            <p:txEl>
                                              <p:pRg st="8" end="8"/>
                                            </p:txEl>
                                          </p:spTgt>
                                        </p:tgtEl>
                                      </p:cBhvr>
                                    </p:animEffect>
                                    <p:anim calcmode="lin" valueType="num">
                                      <p:cBhvr>
                                        <p:cTn id="5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Effect transition="in" filter="fade">
                                      <p:cBhvr>
                                        <p:cTn id="56" dur="1000"/>
                                        <p:tgtEl>
                                          <p:spTgt spid="3">
                                            <p:txEl>
                                              <p:pRg st="9" end="9"/>
                                            </p:txEl>
                                          </p:spTgt>
                                        </p:tgtEl>
                                      </p:cBhvr>
                                    </p:animEffect>
                                    <p:anim calcmode="lin" valueType="num">
                                      <p:cBhvr>
                                        <p:cTn id="57"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11" end="11"/>
                                            </p:txEl>
                                          </p:spTgt>
                                        </p:tgtEl>
                                        <p:attrNameLst>
                                          <p:attrName>style.visibility</p:attrName>
                                        </p:attrNameLst>
                                      </p:cBhvr>
                                      <p:to>
                                        <p:strVal val="visible"/>
                                      </p:to>
                                    </p:set>
                                    <p:animEffect transition="in" filter="fade">
                                      <p:cBhvr>
                                        <p:cTn id="63" dur="1000"/>
                                        <p:tgtEl>
                                          <p:spTgt spid="3">
                                            <p:txEl>
                                              <p:pRg st="11" end="11"/>
                                            </p:txEl>
                                          </p:spTgt>
                                        </p:tgtEl>
                                      </p:cBhvr>
                                    </p:animEffect>
                                    <p:anim calcmode="lin" valueType="num">
                                      <p:cBhvr>
                                        <p:cTn id="64"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16632"/>
            <a:ext cx="9252520" cy="6624736"/>
          </a:xfrm>
        </p:spPr>
        <p:txBody>
          <a:bodyPr>
            <a:normAutofit/>
          </a:bodyPr>
          <a:lstStyle/>
          <a:p>
            <a:r>
              <a:rPr lang="fr-FR" sz="3000" dirty="0" smtClean="0">
                <a:latin typeface="Times New Roman" pitchFamily="18" charset="0"/>
                <a:cs typeface="Times New Roman" pitchFamily="18" charset="0"/>
              </a:rPr>
              <a:t>These divergeant communication strategies often lead to misunderstandings, frustrations  and  intercultural </a:t>
            </a:r>
            <a:r>
              <a:rPr lang="fr-FR" sz="3000" b="1" i="1" dirty="0" smtClean="0">
                <a:latin typeface="Times New Roman" pitchFamily="18" charset="0"/>
                <a:cs typeface="Times New Roman" pitchFamily="18" charset="0"/>
              </a:rPr>
              <a:t>communication failures </a:t>
            </a:r>
            <a:r>
              <a:rPr lang="fr-FR" sz="3000" dirty="0" smtClean="0">
                <a:latin typeface="Times New Roman" pitchFamily="18" charset="0"/>
                <a:cs typeface="Times New Roman" pitchFamily="18" charset="0"/>
              </a:rPr>
              <a:t>(</a:t>
            </a:r>
            <a:r>
              <a:rPr lang="fr-FR" sz="3000" b="1" i="1" dirty="0" smtClean="0">
                <a:latin typeface="Times New Roman" pitchFamily="18" charset="0"/>
                <a:cs typeface="Times New Roman" pitchFamily="18" charset="0"/>
              </a:rPr>
              <a:t>Jenny Thomas, 1982</a:t>
            </a:r>
            <a:r>
              <a:rPr lang="fr-FR" sz="3000" dirty="0" smtClean="0">
                <a:latin typeface="Times New Roman" pitchFamily="18" charset="0"/>
                <a:cs typeface="Times New Roman" pitchFamily="18" charset="0"/>
              </a:rPr>
              <a:t>), if interactants don’t know how to deal with them.</a:t>
            </a:r>
          </a:p>
          <a:p>
            <a:endParaRPr lang="fr-FR" sz="3000" dirty="0">
              <a:latin typeface="Times New Roman" pitchFamily="18" charset="0"/>
              <a:cs typeface="Times New Roman" pitchFamily="18" charset="0"/>
            </a:endParaRPr>
          </a:p>
          <a:p>
            <a:r>
              <a:rPr lang="fr-FR" sz="3000" dirty="0" smtClean="0">
                <a:latin typeface="Times New Roman" pitchFamily="18" charset="0"/>
                <a:cs typeface="Times New Roman" pitchFamily="18" charset="0"/>
              </a:rPr>
              <a:t>  These </a:t>
            </a:r>
            <a:r>
              <a:rPr lang="fr-FR" sz="3000" b="1" i="1" dirty="0" smtClean="0">
                <a:latin typeface="Times New Roman" pitchFamily="18" charset="0"/>
                <a:cs typeface="Times New Roman" pitchFamily="18" charset="0"/>
              </a:rPr>
              <a:t>communicative failures</a:t>
            </a:r>
            <a:r>
              <a:rPr lang="fr-FR" sz="3000" dirty="0" smtClean="0">
                <a:latin typeface="Times New Roman" pitchFamily="18" charset="0"/>
                <a:cs typeface="Times New Roman" pitchFamily="18" charset="0"/>
              </a:rPr>
              <a:t>, if persistant, are likely to lead to cross-cultural </a:t>
            </a:r>
            <a:r>
              <a:rPr lang="fr-FR" sz="3000" b="1" i="1" dirty="0" smtClean="0">
                <a:latin typeface="Times New Roman" pitchFamily="18" charset="0"/>
                <a:cs typeface="Times New Roman" pitchFamily="18" charset="0"/>
              </a:rPr>
              <a:t>stereotyping</a:t>
            </a:r>
            <a:r>
              <a:rPr lang="fr-FR" sz="3000" dirty="0" smtClean="0">
                <a:latin typeface="Times New Roman" pitchFamily="18" charset="0"/>
                <a:cs typeface="Times New Roman" pitchFamily="18" charset="0"/>
              </a:rPr>
              <a:t> </a:t>
            </a:r>
          </a:p>
          <a:p>
            <a:endParaRPr lang="fr-FR" sz="3000" dirty="0">
              <a:latin typeface="Times New Roman" pitchFamily="18" charset="0"/>
              <a:cs typeface="Times New Roman" pitchFamily="18" charset="0"/>
            </a:endParaRPr>
          </a:p>
          <a:p>
            <a:r>
              <a:rPr lang="fr-FR" sz="3000" dirty="0" smtClean="0">
                <a:latin typeface="Times New Roman" pitchFamily="18" charset="0"/>
                <a:cs typeface="Times New Roman" pitchFamily="18" charset="0"/>
              </a:rPr>
              <a:t>Therefore, in today’s globalized world, it is becoming increasingly important for all of us to develop </a:t>
            </a:r>
            <a:r>
              <a:rPr lang="fr-FR" sz="3000" b="1" i="1" dirty="0" smtClean="0">
                <a:latin typeface="Times New Roman" pitchFamily="18" charset="0"/>
                <a:cs typeface="Times New Roman" pitchFamily="18" charset="0"/>
              </a:rPr>
              <a:t>intercultural conflict competence </a:t>
            </a:r>
            <a:r>
              <a:rPr lang="fr-FR" sz="3000" dirty="0" smtClean="0">
                <a:latin typeface="Times New Roman" pitchFamily="18" charset="0"/>
                <a:cs typeface="Times New Roman" pitchFamily="18" charset="0"/>
              </a:rPr>
              <a:t>(</a:t>
            </a:r>
            <a:r>
              <a:rPr lang="fr-FR" sz="3000" b="1" i="1" dirty="0" smtClean="0">
                <a:latin typeface="Times New Roman" pitchFamily="18" charset="0"/>
                <a:cs typeface="Times New Roman" pitchFamily="18" charset="0"/>
              </a:rPr>
              <a:t>Ting-Toomey</a:t>
            </a:r>
            <a:r>
              <a:rPr lang="fr-FR" sz="3000" dirty="0" smtClean="0">
                <a:latin typeface="Times New Roman" pitchFamily="18" charset="0"/>
                <a:cs typeface="Times New Roman" pitchFamily="18" charset="0"/>
              </a:rPr>
              <a:t>, </a:t>
            </a:r>
            <a:r>
              <a:rPr lang="fr-FR" sz="3000" b="1" i="1" dirty="0" smtClean="0">
                <a:latin typeface="Times New Roman" pitchFamily="18" charset="0"/>
                <a:cs typeface="Times New Roman" pitchFamily="18" charset="0"/>
              </a:rPr>
              <a:t>2012</a:t>
            </a:r>
            <a:r>
              <a:rPr lang="fr-FR" sz="3000" dirty="0" smtClean="0">
                <a:latin typeface="Times New Roman" pitchFamily="18" charset="0"/>
                <a:cs typeface="Times New Roman" pitchFamily="18" charset="0"/>
              </a:rPr>
              <a:t>)</a:t>
            </a:r>
            <a:endParaRPr lang="fr-FR" sz="3000" dirty="0">
              <a:latin typeface="Times New Roman" pitchFamily="18" charset="0"/>
              <a:cs typeface="Times New Roman" pitchFamily="18" charset="0"/>
            </a:endParaRPr>
          </a:p>
        </p:txBody>
      </p:sp>
    </p:spTree>
    <p:extLst>
      <p:ext uri="{BB962C8B-B14F-4D97-AF65-F5344CB8AC3E}">
        <p14:creationId xmlns:p14="http://schemas.microsoft.com/office/powerpoint/2010/main" val="2793954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16632"/>
            <a:ext cx="8928992" cy="6552728"/>
          </a:xfrm>
        </p:spPr>
        <p:txBody>
          <a:bodyPr>
            <a:normAutofit/>
          </a:bodyPr>
          <a:lstStyle/>
          <a:p>
            <a:pPr>
              <a:buFont typeface="Wingdings" pitchFamily="2" charset="2"/>
              <a:buChar char="§"/>
            </a:pPr>
            <a:r>
              <a:rPr lang="fr-FR" sz="3000" b="1" i="1" dirty="0" smtClean="0">
                <a:latin typeface="Times New Roman" pitchFamily="18" charset="0"/>
                <a:cs typeface="Times New Roman" pitchFamily="18" charset="0"/>
              </a:rPr>
              <a:t>Intercultural conflict competence</a:t>
            </a:r>
          </a:p>
          <a:p>
            <a:pPr marL="0" indent="0">
              <a:buNone/>
            </a:pPr>
            <a:endParaRPr lang="fr-FR" sz="3000" b="1" i="1" dirty="0">
              <a:latin typeface="Times New Roman" pitchFamily="18" charset="0"/>
              <a:cs typeface="Times New Roman" pitchFamily="18" charset="0"/>
            </a:endParaRPr>
          </a:p>
          <a:p>
            <a:r>
              <a:rPr lang="fr-FR" sz="3000" b="1" i="1" dirty="0" smtClean="0">
                <a:latin typeface="Times New Roman" pitchFamily="18" charset="0"/>
                <a:cs typeface="Times New Roman" pitchFamily="18" charset="0"/>
              </a:rPr>
              <a:t> </a:t>
            </a:r>
            <a:r>
              <a:rPr lang="fr-FR" sz="3000" dirty="0" smtClean="0">
                <a:latin typeface="Times New Roman" pitchFamily="18" charset="0"/>
                <a:cs typeface="Times New Roman" pitchFamily="18" charset="0"/>
              </a:rPr>
              <a:t>According to </a:t>
            </a:r>
            <a:r>
              <a:rPr lang="fr-FR" sz="3000" b="1" i="1" dirty="0" smtClean="0">
                <a:latin typeface="Times New Roman" pitchFamily="18" charset="0"/>
                <a:cs typeface="Times New Roman" pitchFamily="18" charset="0"/>
              </a:rPr>
              <a:t>Ting-Toomey</a:t>
            </a:r>
            <a:r>
              <a:rPr lang="fr-FR" sz="3000" dirty="0" smtClean="0">
                <a:latin typeface="Times New Roman" pitchFamily="18" charset="0"/>
                <a:cs typeface="Times New Roman" pitchFamily="18" charset="0"/>
              </a:rPr>
              <a:t> (2012), </a:t>
            </a:r>
            <a:r>
              <a:rPr lang="fr-FR" sz="3000" b="1" i="1" dirty="0" smtClean="0">
                <a:latin typeface="Times New Roman" pitchFamily="18" charset="0"/>
                <a:cs typeface="Times New Roman" pitchFamily="18" charset="0"/>
              </a:rPr>
              <a:t>intercultural conflict competence</a:t>
            </a:r>
            <a:r>
              <a:rPr lang="fr-FR" sz="3000" dirty="0" smtClean="0">
                <a:latin typeface="Times New Roman" pitchFamily="18" charset="0"/>
                <a:cs typeface="Times New Roman" pitchFamily="18" charset="0"/>
              </a:rPr>
              <a:t> entails:</a:t>
            </a:r>
          </a:p>
          <a:p>
            <a:pPr marL="0" indent="0">
              <a:buNone/>
            </a:pPr>
            <a:endParaRPr lang="fr-FR" sz="3000" dirty="0">
              <a:latin typeface="Times New Roman" pitchFamily="18" charset="0"/>
              <a:cs typeface="Times New Roman" pitchFamily="18" charset="0"/>
            </a:endParaRPr>
          </a:p>
          <a:p>
            <a:pPr marL="0" indent="0">
              <a:buNone/>
            </a:pPr>
            <a:r>
              <a:rPr lang="en-US" sz="3000" dirty="0" smtClean="0">
                <a:latin typeface="Times New Roman" pitchFamily="18" charset="0"/>
                <a:cs typeface="Times New Roman" pitchFamily="18" charset="0"/>
              </a:rPr>
              <a:t> </a:t>
            </a:r>
            <a:r>
              <a:rPr lang="en-US" sz="2600" dirty="0" smtClean="0">
                <a:latin typeface="Times New Roman" pitchFamily="18" charset="0"/>
                <a:cs typeface="Times New Roman" pitchFamily="18" charset="0"/>
              </a:rPr>
              <a:t>‘</a:t>
            </a:r>
            <a:r>
              <a:rPr lang="en-US" sz="2600" i="1" dirty="0">
                <a:latin typeface="Times New Roman" pitchFamily="18" charset="0"/>
                <a:cs typeface="Times New Roman" pitchFamily="18" charset="0"/>
              </a:rPr>
              <a:t>the mindful management of emotional frustrations and conflict interaction struggles due primarily to cultural, linguistic, or ethnic group membership differences</a:t>
            </a:r>
            <a:r>
              <a:rPr lang="en-US" sz="2600" dirty="0">
                <a:latin typeface="Times New Roman" pitchFamily="18" charset="0"/>
                <a:cs typeface="Times New Roman" pitchFamily="18" charset="0"/>
              </a:rPr>
              <a:t>’</a:t>
            </a:r>
            <a:r>
              <a:rPr lang="en-US" sz="3000" dirty="0">
                <a:latin typeface="Times New Roman" pitchFamily="18" charset="0"/>
                <a:cs typeface="Times New Roman" pitchFamily="18" charset="0"/>
              </a:rPr>
              <a:t> </a:t>
            </a:r>
            <a:r>
              <a:rPr lang="en-US" sz="2600" dirty="0" smtClean="0">
                <a:latin typeface="Times New Roman" pitchFamily="18" charset="0"/>
                <a:cs typeface="Times New Roman" pitchFamily="18" charset="0"/>
              </a:rPr>
              <a:t>(pp. 279-80)</a:t>
            </a:r>
            <a:endParaRPr lang="fr-FR" sz="2600" dirty="0">
              <a:latin typeface="Times New Roman" pitchFamily="18" charset="0"/>
              <a:cs typeface="Times New Roman" pitchFamily="18" charset="0"/>
            </a:endParaRPr>
          </a:p>
        </p:txBody>
      </p:sp>
    </p:spTree>
    <p:extLst>
      <p:ext uri="{BB962C8B-B14F-4D97-AF65-F5344CB8AC3E}">
        <p14:creationId xmlns:p14="http://schemas.microsoft.com/office/powerpoint/2010/main" val="2281515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16632"/>
            <a:ext cx="9036496" cy="6552728"/>
          </a:xfrm>
        </p:spPr>
        <p:txBody>
          <a:bodyPr/>
          <a:lstStyle/>
          <a:p>
            <a:r>
              <a:rPr lang="fr-FR" sz="3000" dirty="0" smtClean="0">
                <a:latin typeface="Times New Roman" pitchFamily="18" charset="0"/>
                <a:cs typeface="Times New Roman" pitchFamily="18" charset="0"/>
              </a:rPr>
              <a:t>To accomplish this, </a:t>
            </a:r>
            <a:r>
              <a:rPr lang="fr-FR" sz="3000" b="1" i="1" dirty="0" smtClean="0">
                <a:latin typeface="Times New Roman" pitchFamily="18" charset="0"/>
                <a:cs typeface="Times New Roman" pitchFamily="18" charset="0"/>
              </a:rPr>
              <a:t>LeBaron &amp; Pillay </a:t>
            </a:r>
            <a:r>
              <a:rPr lang="fr-FR" sz="3000" dirty="0" smtClean="0">
                <a:latin typeface="Times New Roman" pitchFamily="18" charset="0"/>
                <a:cs typeface="Times New Roman" pitchFamily="18" charset="0"/>
              </a:rPr>
              <a:t>(2006: 12 ) argue that people need to develop </a:t>
            </a:r>
            <a:r>
              <a:rPr lang="fr-FR" sz="3000" b="1" i="1" dirty="0" smtClean="0">
                <a:latin typeface="Times New Roman" pitchFamily="18" charset="0"/>
                <a:cs typeface="Times New Roman" pitchFamily="18" charset="0"/>
              </a:rPr>
              <a:t>conflict fluency  </a:t>
            </a:r>
            <a:r>
              <a:rPr lang="fr-FR" sz="3000" dirty="0" smtClean="0">
                <a:latin typeface="Times New Roman" pitchFamily="18" charset="0"/>
                <a:cs typeface="Times New Roman" pitchFamily="18" charset="0"/>
              </a:rPr>
              <a:t>and </a:t>
            </a:r>
            <a:r>
              <a:rPr lang="fr-FR" sz="3000" b="1" i="1" dirty="0" smtClean="0">
                <a:latin typeface="Times New Roman" pitchFamily="18" charset="0"/>
                <a:cs typeface="Times New Roman" pitchFamily="18" charset="0"/>
              </a:rPr>
              <a:t>cultural fluency</a:t>
            </a:r>
            <a:r>
              <a:rPr lang="fr-FR" sz="3000" dirty="0" smtClean="0">
                <a:latin typeface="Times New Roman" pitchFamily="18" charset="0"/>
                <a:cs typeface="Times New Roman" pitchFamily="18" charset="0"/>
              </a:rPr>
              <a:t>.</a:t>
            </a:r>
          </a:p>
          <a:p>
            <a:endParaRPr lang="fr-FR" sz="3000" dirty="0">
              <a:latin typeface="Times New Roman" pitchFamily="18" charset="0"/>
              <a:cs typeface="Times New Roman" pitchFamily="18" charset="0"/>
            </a:endParaRPr>
          </a:p>
          <a:p>
            <a:r>
              <a:rPr lang="fr-FR" sz="3000" b="1" i="1" dirty="0" smtClean="0">
                <a:latin typeface="Times New Roman" pitchFamily="18" charset="0"/>
                <a:cs typeface="Times New Roman" pitchFamily="18" charset="0"/>
              </a:rPr>
              <a:t>Conflict fluency </a:t>
            </a:r>
            <a:r>
              <a:rPr lang="fr-FR" sz="3000" dirty="0" smtClean="0">
                <a:latin typeface="Times New Roman" pitchFamily="18" charset="0"/>
                <a:cs typeface="Times New Roman" pitchFamily="18" charset="0"/>
              </a:rPr>
              <a:t>means </a:t>
            </a:r>
            <a:r>
              <a:rPr lang="en-US" sz="3000" dirty="0">
                <a:latin typeface="Times New Roman" pitchFamily="18" charset="0"/>
                <a:cs typeface="Times New Roman" pitchFamily="18" charset="0"/>
              </a:rPr>
              <a:t>‘</a:t>
            </a:r>
            <a:r>
              <a:rPr lang="en-US" sz="2600" i="1" dirty="0">
                <a:latin typeface="Times New Roman" pitchFamily="18" charset="0"/>
                <a:cs typeface="Times New Roman" pitchFamily="18" charset="0"/>
              </a:rPr>
              <a:t>recognizing conflict as a difference that offers us choices and growth</a:t>
            </a:r>
            <a:r>
              <a:rPr lang="en-US" sz="3000" dirty="0" smtClean="0">
                <a:latin typeface="Times New Roman" pitchFamily="18" charset="0"/>
                <a:cs typeface="Times New Roman" pitchFamily="18" charset="0"/>
              </a:rPr>
              <a:t>’ </a:t>
            </a:r>
            <a:r>
              <a:rPr lang="en-US" sz="2600" dirty="0" smtClean="0">
                <a:latin typeface="Times New Roman" pitchFamily="18" charset="0"/>
                <a:cs typeface="Times New Roman" pitchFamily="18" charset="0"/>
              </a:rPr>
              <a:t>(ibid)</a:t>
            </a:r>
          </a:p>
          <a:p>
            <a:endParaRPr lang="en-US" sz="3000" dirty="0">
              <a:latin typeface="Times New Roman" pitchFamily="18" charset="0"/>
              <a:cs typeface="Times New Roman" pitchFamily="18" charset="0"/>
            </a:endParaRPr>
          </a:p>
          <a:p>
            <a:r>
              <a:rPr lang="en-US" sz="3000" b="1" i="1" dirty="0" smtClean="0">
                <a:latin typeface="Times New Roman" pitchFamily="18" charset="0"/>
                <a:cs typeface="Times New Roman" pitchFamily="18" charset="0"/>
              </a:rPr>
              <a:t>Cultural fluency </a:t>
            </a:r>
            <a:r>
              <a:rPr lang="en-US" sz="3000" dirty="0" smtClean="0">
                <a:latin typeface="Times New Roman" pitchFamily="18" charset="0"/>
                <a:cs typeface="Times New Roman" pitchFamily="18" charset="0"/>
              </a:rPr>
              <a:t>entails recognizing that culture is </a:t>
            </a:r>
            <a:r>
              <a:rPr lang="en-US" sz="2600" i="1" dirty="0" smtClean="0">
                <a:latin typeface="Times New Roman" pitchFamily="18" charset="0"/>
                <a:cs typeface="Times New Roman" pitchFamily="18" charset="0"/>
              </a:rPr>
              <a:t>‘ a series of underground rivers that profoundly shape not only who we are, but also how we cooperate and engage conflict</a:t>
            </a:r>
            <a:r>
              <a:rPr lang="en-US" sz="2600" dirty="0" smtClean="0">
                <a:latin typeface="Times New Roman" pitchFamily="18" charset="0"/>
                <a:cs typeface="Times New Roman" pitchFamily="18" charset="0"/>
              </a:rPr>
              <a:t>.</a:t>
            </a:r>
            <a:r>
              <a:rPr lang="en-US" sz="3000" dirty="0" smtClean="0">
                <a:latin typeface="Times New Roman" pitchFamily="18" charset="0"/>
                <a:cs typeface="Times New Roman" pitchFamily="18" charset="0"/>
              </a:rPr>
              <a:t>’(</a:t>
            </a:r>
            <a:r>
              <a:rPr lang="en-US" sz="2600" dirty="0" smtClean="0">
                <a:latin typeface="Times New Roman" pitchFamily="18" charset="0"/>
                <a:cs typeface="Times New Roman" pitchFamily="18" charset="0"/>
              </a:rPr>
              <a:t>ibid</a:t>
            </a:r>
            <a:r>
              <a:rPr lang="en-US" sz="3000" dirty="0" smtClean="0">
                <a:latin typeface="Times New Roman" pitchFamily="18" charset="0"/>
                <a:cs typeface="Times New Roman" pitchFamily="18" charset="0"/>
              </a:rPr>
              <a:t>)</a:t>
            </a:r>
            <a:endParaRPr lang="fr-FR" sz="3000" b="1" dirty="0" smtClean="0">
              <a:latin typeface="Times New Roman" pitchFamily="18" charset="0"/>
              <a:cs typeface="Times New Roman" pitchFamily="18" charset="0"/>
            </a:endParaRPr>
          </a:p>
          <a:p>
            <a:pPr marL="0" indent="0">
              <a:buNone/>
            </a:pPr>
            <a:r>
              <a:rPr lang="fr-FR" dirty="0"/>
              <a:t> </a:t>
            </a:r>
            <a:r>
              <a:rPr lang="fr-FR" dirty="0" smtClean="0"/>
              <a:t>   </a:t>
            </a:r>
            <a:endParaRPr lang="fr-FR" dirty="0"/>
          </a:p>
        </p:txBody>
      </p:sp>
    </p:spTree>
    <p:extLst>
      <p:ext uri="{BB962C8B-B14F-4D97-AF65-F5344CB8AC3E}">
        <p14:creationId xmlns:p14="http://schemas.microsoft.com/office/powerpoint/2010/main" val="3748280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6632"/>
            <a:ext cx="8229600" cy="432048"/>
          </a:xfrm>
        </p:spPr>
        <p:txBody>
          <a:bodyPr>
            <a:noAutofit/>
          </a:bodyPr>
          <a:lstStyle/>
          <a:p>
            <a:r>
              <a:rPr lang="fr-FR" sz="3200" b="1" dirty="0" smtClean="0">
                <a:latin typeface="Times New Roman" pitchFamily="18" charset="0"/>
                <a:cs typeface="Times New Roman" pitchFamily="18" charset="0"/>
              </a:rPr>
              <a:t>Works cited</a:t>
            </a:r>
            <a:endParaRPr lang="fr-FR" sz="3200" b="1" dirty="0">
              <a:latin typeface="Times New Roman" pitchFamily="18" charset="0"/>
              <a:cs typeface="Times New Roman" pitchFamily="18" charset="0"/>
            </a:endParaRPr>
          </a:p>
        </p:txBody>
      </p:sp>
      <p:sp>
        <p:nvSpPr>
          <p:cNvPr id="3" name="Espace réservé du contenu 2"/>
          <p:cNvSpPr>
            <a:spLocks noGrp="1"/>
          </p:cNvSpPr>
          <p:nvPr>
            <p:ph idx="1"/>
          </p:nvPr>
        </p:nvSpPr>
        <p:spPr>
          <a:xfrm>
            <a:off x="107504" y="764704"/>
            <a:ext cx="9217024" cy="5976664"/>
          </a:xfrm>
        </p:spPr>
        <p:txBody>
          <a:bodyPr>
            <a:normAutofit/>
          </a:bodyPr>
          <a:lstStyle/>
          <a:p>
            <a:r>
              <a:rPr lang="en-US" sz="3000" b="1" dirty="0">
                <a:latin typeface="Times New Roman" pitchFamily="18" charset="0"/>
                <a:cs typeface="Times New Roman" pitchFamily="18" charset="0"/>
              </a:rPr>
              <a:t>Blum-Kulka,  </a:t>
            </a:r>
            <a:r>
              <a:rPr lang="en-US" sz="3000" b="1" dirty="0" smtClean="0">
                <a:latin typeface="Times New Roman" pitchFamily="18" charset="0"/>
                <a:cs typeface="Times New Roman" pitchFamily="18" charset="0"/>
              </a:rPr>
              <a:t>Sh.,  </a:t>
            </a:r>
            <a:r>
              <a:rPr lang="en-US" sz="3000" b="1" dirty="0">
                <a:latin typeface="Times New Roman" pitchFamily="18" charset="0"/>
                <a:cs typeface="Times New Roman" pitchFamily="18" charset="0"/>
              </a:rPr>
              <a:t>House,  </a:t>
            </a:r>
            <a:r>
              <a:rPr lang="en-US" sz="3000" b="1" dirty="0" smtClean="0">
                <a:latin typeface="Times New Roman" pitchFamily="18" charset="0"/>
                <a:cs typeface="Times New Roman" pitchFamily="18" charset="0"/>
              </a:rPr>
              <a:t>J.,  </a:t>
            </a:r>
            <a:r>
              <a:rPr lang="en-US" sz="3000" b="1" dirty="0">
                <a:latin typeface="Times New Roman" pitchFamily="18" charset="0"/>
                <a:cs typeface="Times New Roman" pitchFamily="18" charset="0"/>
              </a:rPr>
              <a:t>Kasper,  </a:t>
            </a:r>
            <a:r>
              <a:rPr lang="en-US" sz="3000" b="1" dirty="0" smtClean="0">
                <a:latin typeface="Times New Roman" pitchFamily="18" charset="0"/>
                <a:cs typeface="Times New Roman" pitchFamily="18" charset="0"/>
              </a:rPr>
              <a:t>G. </a:t>
            </a:r>
            <a:r>
              <a:rPr lang="en-US" sz="3000" dirty="0">
                <a:latin typeface="Times New Roman" pitchFamily="18" charset="0"/>
                <a:cs typeface="Times New Roman" pitchFamily="18" charset="0"/>
              </a:rPr>
              <a:t>(1989).  Cross-Cultural  Pragmatics:  Requests  and  Apologies </a:t>
            </a:r>
            <a:r>
              <a:rPr lang="en-US" sz="3000" dirty="0" smtClean="0">
                <a:latin typeface="Times New Roman" pitchFamily="18" charset="0"/>
                <a:cs typeface="Times New Roman" pitchFamily="18" charset="0"/>
              </a:rPr>
              <a:t>Ablex</a:t>
            </a:r>
            <a:r>
              <a:rPr lang="en-US" sz="3000" dirty="0">
                <a:latin typeface="Times New Roman" pitchFamily="18" charset="0"/>
                <a:cs typeface="Times New Roman" pitchFamily="18" charset="0"/>
              </a:rPr>
              <a:t>, Norwood, </a:t>
            </a:r>
            <a:r>
              <a:rPr lang="en-US" sz="3000" dirty="0" smtClean="0">
                <a:latin typeface="Times New Roman" pitchFamily="18" charset="0"/>
                <a:cs typeface="Times New Roman" pitchFamily="18" charset="0"/>
              </a:rPr>
              <a:t>NJ</a:t>
            </a:r>
          </a:p>
          <a:p>
            <a:r>
              <a:rPr lang="en-US" sz="3000" b="1" dirty="0">
                <a:latin typeface="Times New Roman" pitchFamily="18" charset="0"/>
                <a:cs typeface="Times New Roman" pitchFamily="18" charset="0"/>
              </a:rPr>
              <a:t>Brown, P. </a:t>
            </a:r>
            <a:r>
              <a:rPr lang="en-US" sz="3000" b="1" dirty="0" smtClean="0">
                <a:latin typeface="Times New Roman" pitchFamily="18" charset="0"/>
                <a:cs typeface="Times New Roman" pitchFamily="18" charset="0"/>
              </a:rPr>
              <a:t>&amp;  </a:t>
            </a:r>
            <a:r>
              <a:rPr lang="en-US" sz="3000" b="1" dirty="0">
                <a:latin typeface="Times New Roman" pitchFamily="18" charset="0"/>
                <a:cs typeface="Times New Roman" pitchFamily="18" charset="0"/>
              </a:rPr>
              <a:t>S</a:t>
            </a:r>
            <a:r>
              <a:rPr lang="en-US" sz="3000" b="1" dirty="0" smtClean="0">
                <a:latin typeface="Times New Roman" pitchFamily="18" charset="0"/>
                <a:cs typeface="Times New Roman" pitchFamily="18" charset="0"/>
              </a:rPr>
              <a:t>. C. Levinson</a:t>
            </a:r>
            <a:r>
              <a:rPr lang="en-US" sz="3000" b="1" dirty="0">
                <a:latin typeface="Times New Roman" pitchFamily="18" charset="0"/>
                <a:cs typeface="Times New Roman" pitchFamily="18" charset="0"/>
              </a:rPr>
              <a:t>. </a:t>
            </a:r>
            <a:r>
              <a:rPr lang="en-US" sz="3000" dirty="0">
                <a:latin typeface="Times New Roman" pitchFamily="18" charset="0"/>
                <a:cs typeface="Times New Roman" pitchFamily="18" charset="0"/>
              </a:rPr>
              <a:t>1987. Some Universals in Language Usage. Cambridge: </a:t>
            </a:r>
            <a:r>
              <a:rPr lang="en-US" sz="3000" dirty="0" smtClean="0">
                <a:latin typeface="Times New Roman" pitchFamily="18" charset="0"/>
                <a:cs typeface="Times New Roman" pitchFamily="18" charset="0"/>
              </a:rPr>
              <a:t>CUP</a:t>
            </a:r>
          </a:p>
          <a:p>
            <a:r>
              <a:rPr lang="en-US" sz="3000" b="1" dirty="0">
                <a:latin typeface="Times New Roman" pitchFamily="18" charset="0"/>
                <a:cs typeface="Times New Roman" pitchFamily="18" charset="0"/>
              </a:rPr>
              <a:t>Goffman, Erving</a:t>
            </a:r>
            <a:r>
              <a:rPr lang="en-US" sz="3000" dirty="0">
                <a:latin typeface="Times New Roman" pitchFamily="18" charset="0"/>
                <a:cs typeface="Times New Roman" pitchFamily="18" charset="0"/>
              </a:rPr>
              <a:t> (1955). "On Face-Work". Psychiatry. 18 (3): </a:t>
            </a:r>
            <a:r>
              <a:rPr lang="en-US" sz="3000" dirty="0" smtClean="0">
                <a:latin typeface="Times New Roman" pitchFamily="18" charset="0"/>
                <a:cs typeface="Times New Roman" pitchFamily="18" charset="0"/>
              </a:rPr>
              <a:t>213–231</a:t>
            </a:r>
          </a:p>
          <a:p>
            <a:r>
              <a:rPr lang="en-US" sz="3000" b="1" dirty="0">
                <a:latin typeface="Times New Roman" pitchFamily="18" charset="0"/>
                <a:cs typeface="Times New Roman" pitchFamily="18" charset="0"/>
              </a:rPr>
              <a:t>LeBaron, M. and Pillay, V. </a:t>
            </a:r>
            <a:r>
              <a:rPr lang="en-US" sz="3000" dirty="0">
                <a:latin typeface="Times New Roman" pitchFamily="18" charset="0"/>
                <a:cs typeface="Times New Roman" pitchFamily="18" charset="0"/>
              </a:rPr>
              <a:t>(2006) Conflict across Cultures: A Unique Experience of Bridging Differences, Boston: Intercultural Press. </a:t>
            </a:r>
            <a:endParaRPr lang="en-US" sz="3000" dirty="0" smtClean="0">
              <a:latin typeface="Times New Roman" pitchFamily="18" charset="0"/>
              <a:cs typeface="Times New Roman" pitchFamily="18" charset="0"/>
            </a:endParaRPr>
          </a:p>
          <a:p>
            <a:r>
              <a:rPr lang="en-US" sz="3000" b="1" dirty="0" smtClean="0">
                <a:latin typeface="Times New Roman" pitchFamily="18" charset="0"/>
                <a:cs typeface="Times New Roman" pitchFamily="18" charset="0"/>
              </a:rPr>
              <a:t>Leech</a:t>
            </a:r>
            <a:r>
              <a:rPr lang="en-US" sz="3000" b="1" dirty="0">
                <a:latin typeface="Times New Roman" pitchFamily="18" charset="0"/>
                <a:cs typeface="Times New Roman" pitchFamily="18" charset="0"/>
              </a:rPr>
              <a:t>, G. N.  </a:t>
            </a:r>
            <a:r>
              <a:rPr lang="en-US" sz="3000" dirty="0">
                <a:latin typeface="Times New Roman" pitchFamily="18" charset="0"/>
                <a:cs typeface="Times New Roman" pitchFamily="18" charset="0"/>
              </a:rPr>
              <a:t>1983. Principles of Pragmatics. London: Longman</a:t>
            </a:r>
          </a:p>
          <a:p>
            <a:endParaRPr lang="en-US" sz="3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546371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16632"/>
            <a:ext cx="9036496" cy="6552728"/>
          </a:xfrm>
        </p:spPr>
        <p:txBody>
          <a:bodyPr>
            <a:normAutofit/>
          </a:bodyPr>
          <a:lstStyle/>
          <a:p>
            <a:r>
              <a:rPr lang="en-US" sz="3000" b="1" dirty="0">
                <a:latin typeface="Times New Roman" pitchFamily="18" charset="0"/>
                <a:cs typeface="Times New Roman" pitchFamily="18" charset="0"/>
              </a:rPr>
              <a:t>Scollon, R., Wong Scollon, S. and Jones, R.H. (2012) </a:t>
            </a:r>
            <a:r>
              <a:rPr lang="en-US" sz="3000" dirty="0">
                <a:latin typeface="Times New Roman" pitchFamily="18" charset="0"/>
                <a:cs typeface="Times New Roman" pitchFamily="18" charset="0"/>
              </a:rPr>
              <a:t>Intercultural Communication: A Discourse Approach, 3rd edn, London: Blackwell</a:t>
            </a:r>
            <a:endParaRPr lang="en-US" sz="3000" dirty="0" smtClean="0">
              <a:latin typeface="Times New Roman" pitchFamily="18" charset="0"/>
              <a:cs typeface="Times New Roman" pitchFamily="18" charset="0"/>
            </a:endParaRPr>
          </a:p>
          <a:p>
            <a:r>
              <a:rPr lang="en-US" sz="3000" b="1" dirty="0" smtClean="0">
                <a:latin typeface="Times New Roman" pitchFamily="18" charset="0"/>
                <a:cs typeface="Times New Roman" pitchFamily="18" charset="0"/>
              </a:rPr>
              <a:t>Ting-Toomey</a:t>
            </a:r>
            <a:r>
              <a:rPr lang="en-US" sz="3000" b="1" dirty="0">
                <a:latin typeface="Times New Roman" pitchFamily="18" charset="0"/>
                <a:cs typeface="Times New Roman" pitchFamily="18" charset="0"/>
              </a:rPr>
              <a:t>, S. (2012) </a:t>
            </a:r>
            <a:r>
              <a:rPr lang="en-US" sz="3000" dirty="0">
                <a:latin typeface="Times New Roman" pitchFamily="18" charset="0"/>
                <a:cs typeface="Times New Roman" pitchFamily="18" charset="0"/>
              </a:rPr>
              <a:t>‘Understanding conflict competence: Multiple theoretical insights’, in J. Jackson (ed.) Routledge Handbook of Language and Intercultural Communication, Abingdon: Routledge, pp. 279–295. </a:t>
            </a:r>
            <a:endParaRPr lang="en-US" sz="3000" dirty="0" smtClean="0">
              <a:latin typeface="Times New Roman" pitchFamily="18" charset="0"/>
              <a:cs typeface="Times New Roman" pitchFamily="18" charset="0"/>
            </a:endParaRPr>
          </a:p>
          <a:p>
            <a:r>
              <a:rPr lang="en-US" sz="3000" b="1" dirty="0">
                <a:latin typeface="Times New Roman" pitchFamily="18" charset="0"/>
                <a:cs typeface="Times New Roman" pitchFamily="18" charset="0"/>
              </a:rPr>
              <a:t>Thomas, J. </a:t>
            </a:r>
            <a:r>
              <a:rPr lang="en-US" sz="3000" dirty="0">
                <a:latin typeface="Times New Roman" pitchFamily="18" charset="0"/>
                <a:cs typeface="Times New Roman" pitchFamily="18" charset="0"/>
              </a:rPr>
              <a:t>(1983) ‘Cross-cultural pragmatic failure’, Applied Linguistics, 4(2): 91–112. </a:t>
            </a:r>
          </a:p>
          <a:p>
            <a:r>
              <a:rPr lang="en-US" sz="3000" b="1" dirty="0" smtClean="0">
                <a:latin typeface="Times New Roman" pitchFamily="18" charset="0"/>
                <a:cs typeface="Times New Roman" pitchFamily="18" charset="0"/>
              </a:rPr>
              <a:t>Wierzbicka</a:t>
            </a:r>
            <a:r>
              <a:rPr lang="en-US" sz="3000" b="1" dirty="0">
                <a:latin typeface="Times New Roman" pitchFamily="18" charset="0"/>
                <a:cs typeface="Times New Roman" pitchFamily="18" charset="0"/>
              </a:rPr>
              <a:t>,  A.  </a:t>
            </a:r>
            <a:r>
              <a:rPr lang="en-US" sz="3000" dirty="0">
                <a:latin typeface="Times New Roman" pitchFamily="18" charset="0"/>
                <a:cs typeface="Times New Roman" pitchFamily="18" charset="0"/>
              </a:rPr>
              <a:t>(2003).  Cross-cultural  pragmatics:  The  semantic  of  human  interaction (Second  ed.). Berlin:  Mouton  de Gruyter.</a:t>
            </a:r>
            <a:endParaRPr lang="da-DK" sz="3000" dirty="0">
              <a:latin typeface="Times New Roman" pitchFamily="18" charset="0"/>
              <a:cs typeface="Times New Roman" pitchFamily="18" charset="0"/>
            </a:endParaRPr>
          </a:p>
          <a:p>
            <a:endParaRPr lang="fr-FR" dirty="0"/>
          </a:p>
        </p:txBody>
      </p:sp>
    </p:spTree>
    <p:extLst>
      <p:ext uri="{BB962C8B-B14F-4D97-AF65-F5344CB8AC3E}">
        <p14:creationId xmlns:p14="http://schemas.microsoft.com/office/powerpoint/2010/main" val="71684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16632"/>
            <a:ext cx="9396536" cy="6552728"/>
          </a:xfrm>
        </p:spPr>
        <p:txBody>
          <a:bodyPr>
            <a:normAutofit/>
          </a:bodyPr>
          <a:lstStyle/>
          <a:p>
            <a:pPr marL="0" indent="0">
              <a:buNone/>
            </a:pPr>
            <a:r>
              <a:rPr lang="fr-FR" sz="3000" b="1" dirty="0" smtClean="0">
                <a:latin typeface="Times New Roman" pitchFamily="18" charset="0"/>
                <a:cs typeface="Times New Roman" pitchFamily="18" charset="0"/>
              </a:rPr>
              <a:t>Why study intercultural communication (cont.)</a:t>
            </a:r>
          </a:p>
          <a:p>
            <a:pPr marL="0" indent="0">
              <a:buNone/>
            </a:pPr>
            <a:endParaRPr lang="fr-FR" sz="3000" b="1" dirty="0" smtClean="0">
              <a:latin typeface="Times New Roman" pitchFamily="18" charset="0"/>
              <a:cs typeface="Times New Roman" pitchFamily="18" charset="0"/>
            </a:endParaRPr>
          </a:p>
          <a:p>
            <a:pPr>
              <a:buFont typeface="Wingdings" pitchFamily="2" charset="2"/>
              <a:buChar char="§"/>
            </a:pPr>
            <a:r>
              <a:rPr lang="fr-FR" sz="3000" b="1" dirty="0" smtClean="0">
                <a:latin typeface="Times New Roman" pitchFamily="18" charset="0"/>
                <a:cs typeface="Times New Roman" pitchFamily="18" charset="0"/>
              </a:rPr>
              <a:t>Advances in Transportation</a:t>
            </a:r>
          </a:p>
          <a:p>
            <a:pPr marL="0" indent="0">
              <a:buNone/>
            </a:pPr>
            <a:endParaRPr lang="fr-FR" sz="3000" b="1" dirty="0" smtClean="0">
              <a:latin typeface="Times New Roman" pitchFamily="18" charset="0"/>
              <a:cs typeface="Times New Roman" pitchFamily="18" charset="0"/>
            </a:endParaRPr>
          </a:p>
          <a:p>
            <a:r>
              <a:rPr lang="fr-FR" sz="3000" dirty="0" smtClean="0">
                <a:latin typeface="Times New Roman" pitchFamily="18" charset="0"/>
                <a:cs typeface="Times New Roman" pitchFamily="18" charset="0"/>
              </a:rPr>
              <a:t>Recent developments in </a:t>
            </a:r>
            <a:r>
              <a:rPr lang="fr-FR" sz="3000" b="1" dirty="0" smtClean="0">
                <a:latin typeface="Times New Roman" pitchFamily="18" charset="0"/>
                <a:cs typeface="Times New Roman" pitchFamily="18" charset="0"/>
              </a:rPr>
              <a:t>transportation</a:t>
            </a:r>
            <a:r>
              <a:rPr lang="fr-FR" sz="3000" dirty="0" smtClean="0">
                <a:latin typeface="Times New Roman" pitchFamily="18" charset="0"/>
                <a:cs typeface="Times New Roman" pitchFamily="18" charset="0"/>
              </a:rPr>
              <a:t>  </a:t>
            </a:r>
            <a:r>
              <a:rPr lang="en-US" sz="3000" dirty="0">
                <a:latin typeface="Times New Roman" pitchFamily="18" charset="0"/>
                <a:cs typeface="Times New Roman" pitchFamily="18" charset="0"/>
              </a:rPr>
              <a:t>(e.g. air, rail, road, water, underground) </a:t>
            </a:r>
            <a:r>
              <a:rPr lang="fr-FR" sz="3000" dirty="0" smtClean="0">
                <a:latin typeface="Times New Roman" pitchFamily="18" charset="0"/>
                <a:cs typeface="Times New Roman" pitchFamily="18" charset="0"/>
              </a:rPr>
              <a:t>have dramatically altered the world in which we live in many ways:</a:t>
            </a:r>
          </a:p>
          <a:p>
            <a:pPr marL="0" indent="0">
              <a:buNone/>
            </a:pPr>
            <a:endParaRPr lang="fr-FR" sz="3000" dirty="0" smtClean="0">
              <a:latin typeface="Times New Roman" pitchFamily="18" charset="0"/>
              <a:cs typeface="Times New Roman" pitchFamily="18" charset="0"/>
            </a:endParaRPr>
          </a:p>
          <a:p>
            <a:pPr>
              <a:buFont typeface="Wingdings" pitchFamily="2" charset="2"/>
              <a:buChar char="Ø"/>
            </a:pPr>
            <a:r>
              <a:rPr lang="fr-FR" sz="3000" dirty="0" smtClean="0">
                <a:latin typeface="Times New Roman" pitchFamily="18" charset="0"/>
                <a:cs typeface="Times New Roman" pitchFamily="18" charset="0"/>
              </a:rPr>
              <a:t>By diminishing the physical barrier of time and distance</a:t>
            </a:r>
          </a:p>
          <a:p>
            <a:pPr marL="0" indent="0">
              <a:buNone/>
            </a:pPr>
            <a:endParaRPr lang="fr-FR" sz="3000" dirty="0" smtClean="0">
              <a:latin typeface="Times New Roman" pitchFamily="18" charset="0"/>
              <a:cs typeface="Times New Roman" pitchFamily="18" charset="0"/>
            </a:endParaRPr>
          </a:p>
          <a:p>
            <a:pPr>
              <a:buFont typeface="Wingdings" pitchFamily="2" charset="2"/>
              <a:buChar char="Ø"/>
            </a:pPr>
            <a:r>
              <a:rPr lang="fr-FR" sz="3000" dirty="0" smtClean="0">
                <a:latin typeface="Times New Roman" pitchFamily="18" charset="0"/>
                <a:cs typeface="Times New Roman" pitchFamily="18" charset="0"/>
              </a:rPr>
              <a:t>By increasing the exchange of people, commodities, information and ideas.</a:t>
            </a:r>
          </a:p>
        </p:txBody>
      </p:sp>
    </p:spTree>
    <p:extLst>
      <p:ext uri="{BB962C8B-B14F-4D97-AF65-F5344CB8AC3E}">
        <p14:creationId xmlns:p14="http://schemas.microsoft.com/office/powerpoint/2010/main" val="1121855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1000"/>
                                        <p:tgtEl>
                                          <p:spTgt spid="3">
                                            <p:txEl>
                                              <p:pRg st="8" end="8"/>
                                            </p:txEl>
                                          </p:spTgt>
                                        </p:tgtEl>
                                      </p:cBhvr>
                                    </p:animEffect>
                                    <p:anim calcmode="lin" valueType="num">
                                      <p:cBhvr>
                                        <p:cTn id="3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16632"/>
            <a:ext cx="9144000" cy="6480720"/>
          </a:xfrm>
        </p:spPr>
        <p:txBody>
          <a:bodyPr/>
          <a:lstStyle/>
          <a:p>
            <a:r>
              <a:rPr lang="en-US" sz="3000" dirty="0">
                <a:latin typeface="Times New Roman" pitchFamily="18" charset="0"/>
                <a:cs typeface="Times New Roman" pitchFamily="18" charset="0"/>
              </a:rPr>
              <a:t>These </a:t>
            </a:r>
            <a:r>
              <a:rPr lang="en-US" sz="3000" b="1" dirty="0">
                <a:latin typeface="Times New Roman" pitchFamily="18" charset="0"/>
                <a:cs typeface="Times New Roman" pitchFamily="18" charset="0"/>
              </a:rPr>
              <a:t>transportation</a:t>
            </a:r>
            <a:r>
              <a:rPr lang="en-US" sz="3000" dirty="0">
                <a:latin typeface="Times New Roman" pitchFamily="18" charset="0"/>
                <a:cs typeface="Times New Roman" pitchFamily="18" charset="0"/>
              </a:rPr>
              <a:t> enhancements are bolstering economic growth, socio-political ties and intercultural contact (e.g. tourism, business, educational exchange</a:t>
            </a:r>
            <a:r>
              <a:rPr lang="en-US" sz="3000" dirty="0" smtClean="0">
                <a:latin typeface="Times New Roman" pitchFamily="18" charset="0"/>
                <a:cs typeface="Times New Roman" pitchFamily="18" charset="0"/>
              </a:rPr>
              <a:t>).</a:t>
            </a:r>
          </a:p>
          <a:p>
            <a:endParaRPr lang="en-US" sz="3000" dirty="0">
              <a:latin typeface="Times New Roman" pitchFamily="18" charset="0"/>
              <a:cs typeface="Times New Roman" pitchFamily="18" charset="0"/>
            </a:endParaRPr>
          </a:p>
          <a:p>
            <a:r>
              <a:rPr lang="en-US" sz="3000" dirty="0" smtClean="0">
                <a:latin typeface="Times New Roman" pitchFamily="18" charset="0"/>
                <a:cs typeface="Times New Roman" pitchFamily="18" charset="0"/>
              </a:rPr>
              <a:t> These advances in means of transportation have made it possible for people from diverse language and cultural backgrounds to </a:t>
            </a:r>
            <a:r>
              <a:rPr lang="en-US" sz="3000" b="1" dirty="0" smtClean="0">
                <a:latin typeface="Times New Roman" pitchFamily="18" charset="0"/>
                <a:cs typeface="Times New Roman" pitchFamily="18" charset="0"/>
              </a:rPr>
              <a:t>interact</a:t>
            </a:r>
            <a:r>
              <a:rPr lang="en-US" sz="3000" dirty="0" smtClean="0">
                <a:latin typeface="Times New Roman" pitchFamily="18" charset="0"/>
                <a:cs typeface="Times New Roman" pitchFamily="18" charset="0"/>
              </a:rPr>
              <a:t> more easily and frequently than ever before.</a:t>
            </a:r>
          </a:p>
          <a:p>
            <a:endParaRPr lang="en-US" sz="3000" dirty="0">
              <a:latin typeface="Times New Roman" pitchFamily="18" charset="0"/>
              <a:cs typeface="Times New Roman" pitchFamily="18" charset="0"/>
            </a:endParaRPr>
          </a:p>
          <a:p>
            <a:r>
              <a:rPr lang="en-US" sz="3000" dirty="0">
                <a:latin typeface="Times New Roman" pitchFamily="18" charset="0"/>
                <a:cs typeface="Times New Roman" pitchFamily="18" charset="0"/>
              </a:rPr>
              <a:t>Nowadays, we are in more contact with people from other cultural backgrounds than at any time in human history</a:t>
            </a:r>
          </a:p>
        </p:txBody>
      </p:sp>
    </p:spTree>
    <p:extLst>
      <p:ext uri="{BB962C8B-B14F-4D97-AF65-F5344CB8AC3E}">
        <p14:creationId xmlns:p14="http://schemas.microsoft.com/office/powerpoint/2010/main" val="1380168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16632"/>
            <a:ext cx="9289032" cy="6741368"/>
          </a:xfrm>
        </p:spPr>
        <p:txBody>
          <a:bodyPr>
            <a:normAutofit/>
          </a:bodyPr>
          <a:lstStyle/>
          <a:p>
            <a:pPr>
              <a:buFont typeface="Wingdings" pitchFamily="2" charset="2"/>
              <a:buChar char="§"/>
            </a:pPr>
            <a:r>
              <a:rPr lang="fr-FR" sz="3000" b="1" dirty="0" smtClean="0">
                <a:latin typeface="Times New Roman" pitchFamily="18" charset="0"/>
                <a:cs typeface="Times New Roman" pitchFamily="18" charset="0"/>
              </a:rPr>
              <a:t>Advances in telecommunication</a:t>
            </a:r>
          </a:p>
          <a:p>
            <a:endParaRPr lang="fr-FR" sz="3000" dirty="0" smtClean="0">
              <a:latin typeface="Times New Roman" pitchFamily="18" charset="0"/>
              <a:cs typeface="Times New Roman" pitchFamily="18" charset="0"/>
            </a:endParaRPr>
          </a:p>
          <a:p>
            <a:r>
              <a:rPr lang="fr-FR" sz="3000" dirty="0" smtClean="0">
                <a:latin typeface="Times New Roman" pitchFamily="18" charset="0"/>
                <a:cs typeface="Times New Roman" pitchFamily="18" charset="0"/>
              </a:rPr>
              <a:t>Likewise, </a:t>
            </a:r>
            <a:r>
              <a:rPr lang="fr-FR" sz="3000" b="1" dirty="0" smtClean="0">
                <a:latin typeface="Times New Roman" pitchFamily="18" charset="0"/>
                <a:cs typeface="Times New Roman" pitchFamily="18" charset="0"/>
              </a:rPr>
              <a:t>mass media </a:t>
            </a:r>
            <a:r>
              <a:rPr lang="fr-FR" sz="3000" dirty="0" smtClean="0">
                <a:latin typeface="Times New Roman" pitchFamily="18" charset="0"/>
                <a:cs typeface="Times New Roman" pitchFamily="18" charset="0"/>
              </a:rPr>
              <a:t>and rapid </a:t>
            </a:r>
            <a:r>
              <a:rPr lang="fr-FR" sz="3000" b="1" dirty="0" smtClean="0">
                <a:latin typeface="Times New Roman" pitchFamily="18" charset="0"/>
                <a:cs typeface="Times New Roman" pitchFamily="18" charset="0"/>
              </a:rPr>
              <a:t>advances in digital technology </a:t>
            </a:r>
            <a:r>
              <a:rPr lang="fr-FR" sz="3000" dirty="0" smtClean="0">
                <a:latin typeface="Times New Roman" pitchFamily="18" charset="0"/>
                <a:cs typeface="Times New Roman" pitchFamily="18" charset="0"/>
              </a:rPr>
              <a:t>have enhanced </a:t>
            </a:r>
            <a:r>
              <a:rPr lang="fr-FR" sz="3000" b="1" dirty="0" smtClean="0">
                <a:latin typeface="Times New Roman" pitchFamily="18" charset="0"/>
                <a:cs typeface="Times New Roman" pitchFamily="18" charset="0"/>
              </a:rPr>
              <a:t>telecommunication</a:t>
            </a:r>
            <a:r>
              <a:rPr lang="fr-FR" sz="3000" dirty="0" smtClean="0">
                <a:latin typeface="Times New Roman" pitchFamily="18" charset="0"/>
                <a:cs typeface="Times New Roman" pitchFamily="18" charset="0"/>
              </a:rPr>
              <a:t> and, have facilitated the dissemination and exchange of information over significant distances</a:t>
            </a:r>
          </a:p>
          <a:p>
            <a:endParaRPr lang="fr-FR" sz="3000" dirty="0">
              <a:latin typeface="Times New Roman" pitchFamily="18" charset="0"/>
              <a:cs typeface="Times New Roman" pitchFamily="18" charset="0"/>
            </a:endParaRPr>
          </a:p>
          <a:p>
            <a:r>
              <a:rPr lang="fr-FR" sz="3000" b="1" dirty="0" smtClean="0">
                <a:latin typeface="Times New Roman" pitchFamily="18" charset="0"/>
                <a:cs typeface="Times New Roman" pitchFamily="18" charset="0"/>
              </a:rPr>
              <a:t>Examples of mass media tools </a:t>
            </a:r>
          </a:p>
          <a:p>
            <a:pPr marL="0" indent="0">
              <a:buNone/>
            </a:pPr>
            <a:endParaRPr lang="fr-FR" sz="3000" b="1" dirty="0" smtClean="0">
              <a:latin typeface="Times New Roman" pitchFamily="18" charset="0"/>
              <a:cs typeface="Times New Roman" pitchFamily="18" charset="0"/>
            </a:endParaRPr>
          </a:p>
          <a:p>
            <a:pPr>
              <a:buFont typeface="Wingdings" pitchFamily="2" charset="2"/>
              <a:buChar char="Ø"/>
            </a:pPr>
            <a:r>
              <a:rPr lang="fr-FR" sz="3000" dirty="0" smtClean="0">
                <a:latin typeface="Times New Roman" pitchFamily="18" charset="0"/>
                <a:cs typeface="Times New Roman" pitchFamily="18" charset="0"/>
              </a:rPr>
              <a:t>Books, newspapers, magazines, recordings, radio, satellite television, movies, etc.</a:t>
            </a:r>
          </a:p>
          <a:p>
            <a:endParaRPr lang="fr-FR" sz="3600" b="1" dirty="0" smtClean="0">
              <a:latin typeface="Times New Roman" pitchFamily="18" charset="0"/>
              <a:cs typeface="Times New Roman" pitchFamily="18" charset="0"/>
            </a:endParaRPr>
          </a:p>
          <a:p>
            <a:endParaRPr lang="fr-FR" sz="3600" dirty="0">
              <a:latin typeface="Times New Roman" pitchFamily="18" charset="0"/>
              <a:cs typeface="Times New Roman" pitchFamily="18" charset="0"/>
            </a:endParaRPr>
          </a:p>
          <a:p>
            <a:pPr marL="0" indent="0">
              <a:buNone/>
            </a:pPr>
            <a:endParaRPr lang="fr-FR" sz="3000" dirty="0">
              <a:latin typeface="Times New Roman" pitchFamily="18" charset="0"/>
              <a:cs typeface="Times New Roman" pitchFamily="18" charset="0"/>
            </a:endParaRPr>
          </a:p>
          <a:p>
            <a:pPr marL="0" indent="0">
              <a:buNone/>
            </a:pPr>
            <a:endParaRPr lang="fr-FR" sz="3000" dirty="0">
              <a:latin typeface="Times New Roman" pitchFamily="18" charset="0"/>
              <a:cs typeface="Times New Roman" pitchFamily="18" charset="0"/>
            </a:endParaRPr>
          </a:p>
        </p:txBody>
      </p:sp>
    </p:spTree>
    <p:extLst>
      <p:ext uri="{BB962C8B-B14F-4D97-AF65-F5344CB8AC3E}">
        <p14:creationId xmlns:p14="http://schemas.microsoft.com/office/powerpoint/2010/main" val="1128571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16632"/>
            <a:ext cx="9396536" cy="6552728"/>
          </a:xfrm>
        </p:spPr>
        <p:txBody>
          <a:bodyPr>
            <a:normAutofit/>
          </a:bodyPr>
          <a:lstStyle/>
          <a:p>
            <a:endParaRPr lang="en-US" sz="2800" dirty="0" smtClean="0">
              <a:latin typeface="Times New Roman" pitchFamily="18" charset="0"/>
              <a:cs typeface="Times New Roman" pitchFamily="18" charset="0"/>
            </a:endParaRPr>
          </a:p>
          <a:p>
            <a:r>
              <a:rPr lang="en-US" sz="2800" b="1" dirty="0">
                <a:latin typeface="Times New Roman" pitchFamily="18" charset="0"/>
                <a:cs typeface="Times New Roman" pitchFamily="18" charset="0"/>
              </a:rPr>
              <a:t>Examples of advances in digital technology </a:t>
            </a:r>
            <a:endParaRPr lang="en-US" sz="2800" b="1" dirty="0" smtClean="0">
              <a:latin typeface="Times New Roman" pitchFamily="18" charset="0"/>
              <a:cs typeface="Times New Roman" pitchFamily="18" charset="0"/>
            </a:endParaRPr>
          </a:p>
          <a:p>
            <a:pPr marL="0" indent="0">
              <a:buNone/>
            </a:pPr>
            <a:endParaRPr lang="en-US" sz="3000" b="1" dirty="0">
              <a:latin typeface="Times New Roman" pitchFamily="18" charset="0"/>
              <a:cs typeface="Times New Roman" pitchFamily="18" charset="0"/>
            </a:endParaRPr>
          </a:p>
          <a:p>
            <a:r>
              <a:rPr lang="en-US" sz="2800" dirty="0">
                <a:latin typeface="Times New Roman" pitchFamily="18" charset="0"/>
                <a:cs typeface="Times New Roman" pitchFamily="18" charset="0"/>
              </a:rPr>
              <a:t>The internet and the different software of  CMC (i.e., Computer- Mediated Communication) both synchronic and asynchronic (e.g., email, blogs, websites, skype, facebook, twitter, whatsapp, etc.)</a:t>
            </a:r>
          </a:p>
          <a:p>
            <a:endParaRPr lang="en-US" sz="2800" dirty="0">
              <a:latin typeface="Times New Roman" pitchFamily="18" charset="0"/>
              <a:cs typeface="Times New Roman" pitchFamily="18" charset="0"/>
            </a:endParaRPr>
          </a:p>
          <a:p>
            <a:r>
              <a:rPr lang="en-US" sz="2800" dirty="0" smtClean="0">
                <a:latin typeface="Times New Roman" pitchFamily="18" charset="0"/>
                <a:cs typeface="Times New Roman" pitchFamily="18" charset="0"/>
              </a:rPr>
              <a:t>Thanks to these advances in </a:t>
            </a:r>
            <a:r>
              <a:rPr lang="en-US" sz="2800" b="1" dirty="0" smtClean="0">
                <a:latin typeface="Times New Roman" pitchFamily="18" charset="0"/>
                <a:cs typeface="Times New Roman" pitchFamily="18" charset="0"/>
              </a:rPr>
              <a:t>mass media </a:t>
            </a:r>
            <a:r>
              <a:rPr lang="en-US" sz="2800" dirty="0" smtClean="0">
                <a:latin typeface="Times New Roman" pitchFamily="18" charset="0"/>
                <a:cs typeface="Times New Roman" pitchFamily="18" charset="0"/>
              </a:rPr>
              <a:t>and </a:t>
            </a:r>
            <a:r>
              <a:rPr lang="en-US" sz="2800" b="1" dirty="0" smtClean="0">
                <a:latin typeface="Times New Roman" pitchFamily="18" charset="0"/>
                <a:cs typeface="Times New Roman" pitchFamily="18" charset="0"/>
              </a:rPr>
              <a:t>digital</a:t>
            </a:r>
            <a:r>
              <a:rPr lang="en-US" sz="2800"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communication</a:t>
            </a:r>
            <a:r>
              <a:rPr lang="en-US" sz="2800"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technology</a:t>
            </a:r>
            <a:r>
              <a:rPr lang="en-US" sz="2800" dirty="0" smtClean="0">
                <a:latin typeface="Times New Roman" pitchFamily="18" charset="0"/>
                <a:cs typeface="Times New Roman" pitchFamily="18" charset="0"/>
              </a:rPr>
              <a:t>, more </a:t>
            </a:r>
            <a:r>
              <a:rPr lang="en-US" sz="2800" dirty="0">
                <a:latin typeface="Times New Roman" pitchFamily="18" charset="0"/>
                <a:cs typeface="Times New Roman" pitchFamily="18" charset="0"/>
              </a:rPr>
              <a:t>and more </a:t>
            </a:r>
            <a:r>
              <a:rPr lang="en-US" sz="2800" dirty="0" smtClean="0">
                <a:latin typeface="Times New Roman" pitchFamily="18" charset="0"/>
                <a:cs typeface="Times New Roman" pitchFamily="18" charset="0"/>
              </a:rPr>
              <a:t>people are now able </a:t>
            </a:r>
            <a:r>
              <a:rPr lang="en-US" sz="2800" dirty="0">
                <a:latin typeface="Times New Roman" pitchFamily="18" charset="0"/>
                <a:cs typeface="Times New Roman" pitchFamily="18" charset="0"/>
              </a:rPr>
              <a:t>to connect in </a:t>
            </a:r>
            <a:r>
              <a:rPr lang="en-US" sz="2800" b="1" dirty="0">
                <a:latin typeface="Times New Roman" pitchFamily="18" charset="0"/>
                <a:cs typeface="Times New Roman" pitchFamily="18" charset="0"/>
              </a:rPr>
              <a:t>virtual </a:t>
            </a:r>
            <a:r>
              <a:rPr lang="en-US" sz="2800" b="1" dirty="0" smtClean="0">
                <a:latin typeface="Times New Roman" pitchFamily="18" charset="0"/>
                <a:cs typeface="Times New Roman" pitchFamily="18" charset="0"/>
              </a:rPr>
              <a:t>space</a:t>
            </a:r>
            <a:r>
              <a:rPr lang="en-US" sz="2800" dirty="0" smtClean="0">
                <a:latin typeface="Times New Roman" pitchFamily="18" charset="0"/>
                <a:cs typeface="Times New Roman" pitchFamily="18" charset="0"/>
              </a:rPr>
              <a:t>. </a:t>
            </a:r>
          </a:p>
          <a:p>
            <a:pPr marL="0" indent="0">
              <a:buNone/>
            </a:pPr>
            <a:endParaRPr lang="en-US" sz="2800" dirty="0">
              <a:latin typeface="Times New Roman" pitchFamily="18" charset="0"/>
              <a:cs typeface="Times New Roman" pitchFamily="18" charset="0"/>
            </a:endParaRPr>
          </a:p>
          <a:p>
            <a:r>
              <a:rPr lang="en-US" sz="2600" b="1" dirty="0" smtClean="0">
                <a:latin typeface="Times New Roman" pitchFamily="18" charset="0"/>
                <a:cs typeface="Times New Roman" pitchFamily="18" charset="0"/>
              </a:rPr>
              <a:t>Intercultural interaction </a:t>
            </a:r>
            <a:r>
              <a:rPr lang="en-US" sz="2600" dirty="0" smtClean="0">
                <a:latin typeface="Times New Roman" pitchFamily="18" charset="0"/>
                <a:cs typeface="Times New Roman" pitchFamily="18" charset="0"/>
              </a:rPr>
              <a:t>is </a:t>
            </a:r>
            <a:r>
              <a:rPr lang="en-US" sz="2600" dirty="0">
                <a:latin typeface="Times New Roman" pitchFamily="18" charset="0"/>
                <a:cs typeface="Times New Roman" pitchFamily="18" charset="0"/>
              </a:rPr>
              <a:t>no longer necessarily face-to-face</a:t>
            </a:r>
            <a:endParaRPr lang="en-US" sz="26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604036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1000"/>
                                        <p:tgtEl>
                                          <p:spTgt spid="3">
                                            <p:txEl>
                                              <p:pRg st="5" end="5"/>
                                            </p:txEl>
                                          </p:spTgt>
                                        </p:tgtEl>
                                      </p:cBhvr>
                                    </p:animEffect>
                                    <p:anim calcmode="lin" valueType="num">
                                      <p:cBhvr>
                                        <p:cTn id="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1000"/>
                                        <p:tgtEl>
                                          <p:spTgt spid="3">
                                            <p:txEl>
                                              <p:pRg st="7" end="7"/>
                                            </p:txEl>
                                          </p:spTgt>
                                        </p:tgtEl>
                                      </p:cBhvr>
                                    </p:animEffect>
                                    <p:anim calcmode="lin" valueType="num">
                                      <p:cBhvr>
                                        <p:cTn id="2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16632"/>
            <a:ext cx="9252520" cy="6741368"/>
          </a:xfrm>
        </p:spPr>
        <p:txBody>
          <a:bodyPr>
            <a:normAutofit/>
          </a:bodyPr>
          <a:lstStyle/>
          <a:p>
            <a:pPr>
              <a:buFont typeface="Wingdings" pitchFamily="2" charset="2"/>
              <a:buChar char="§"/>
            </a:pPr>
            <a:r>
              <a:rPr lang="fr-FR" sz="3000" b="1" dirty="0" smtClean="0">
                <a:latin typeface="Times New Roman" pitchFamily="18" charset="0"/>
                <a:cs typeface="Times New Roman" pitchFamily="18" charset="0"/>
              </a:rPr>
              <a:t>Changing demographics</a:t>
            </a:r>
          </a:p>
          <a:p>
            <a:r>
              <a:rPr lang="fr-FR" sz="3000" dirty="0" smtClean="0">
                <a:latin typeface="Times New Roman" pitchFamily="18" charset="0"/>
                <a:cs typeface="Times New Roman" pitchFamily="18" charset="0"/>
              </a:rPr>
              <a:t>Changing demographics is to a large extent due to human </a:t>
            </a:r>
            <a:r>
              <a:rPr lang="fr-FR" sz="3000" b="1" i="1" dirty="0" smtClean="0">
                <a:latin typeface="Times New Roman" pitchFamily="18" charset="0"/>
                <a:cs typeface="Times New Roman" pitchFamily="18" charset="0"/>
              </a:rPr>
              <a:t>migration</a:t>
            </a:r>
          </a:p>
          <a:p>
            <a:r>
              <a:rPr lang="en-US" sz="3000" dirty="0" smtClean="0">
                <a:latin typeface="Times New Roman" pitchFamily="18" charset="0"/>
                <a:cs typeface="Times New Roman" pitchFamily="18" charset="0"/>
              </a:rPr>
              <a:t>Human </a:t>
            </a:r>
            <a:r>
              <a:rPr lang="en-US" sz="3000" b="1" i="1" dirty="0">
                <a:latin typeface="Times New Roman" pitchFamily="18" charset="0"/>
                <a:cs typeface="Times New Roman" pitchFamily="18" charset="0"/>
              </a:rPr>
              <a:t>migration</a:t>
            </a:r>
            <a:r>
              <a:rPr lang="en-US" sz="3000" dirty="0">
                <a:latin typeface="Times New Roman" pitchFamily="18" charset="0"/>
                <a:cs typeface="Times New Roman" pitchFamily="18" charset="0"/>
              </a:rPr>
              <a:t> entails physical movement by people from one place to another, sometimes over long </a:t>
            </a:r>
            <a:r>
              <a:rPr lang="en-US" sz="3000" dirty="0" smtClean="0">
                <a:latin typeface="Times New Roman" pitchFamily="18" charset="0"/>
                <a:cs typeface="Times New Roman" pitchFamily="18" charset="0"/>
              </a:rPr>
              <a:t>distances (partially thanks to advances in transportation)</a:t>
            </a:r>
          </a:p>
          <a:p>
            <a:r>
              <a:rPr lang="en-US" sz="3300" dirty="0" smtClean="0">
                <a:latin typeface="Times New Roman" pitchFamily="18" charset="0"/>
                <a:cs typeface="Times New Roman" pitchFamily="18" charset="0"/>
              </a:rPr>
              <a:t> </a:t>
            </a:r>
            <a:r>
              <a:rPr lang="en-US" sz="3000" dirty="0">
                <a:latin typeface="Times New Roman" pitchFamily="18" charset="0"/>
                <a:cs typeface="Times New Roman" pitchFamily="18" charset="0"/>
              </a:rPr>
              <a:t>In their November 2010 report, the International Organization for Migration (IOM) noted that the number of international migrants rose from 150 million in 2000 to 214 million in 2010, with 57 per cent moving to high-income countries. </a:t>
            </a:r>
            <a:endParaRPr lang="en-US" sz="3000" dirty="0" smtClean="0">
              <a:latin typeface="Times New Roman" pitchFamily="18" charset="0"/>
              <a:cs typeface="Times New Roman" pitchFamily="18" charset="0"/>
            </a:endParaRPr>
          </a:p>
          <a:p>
            <a:r>
              <a:rPr lang="en-US" sz="3000" dirty="0">
                <a:latin typeface="Times New Roman" pitchFamily="18" charset="0"/>
                <a:cs typeface="Times New Roman" pitchFamily="18" charset="0"/>
              </a:rPr>
              <a:t> If this trend continues, there could be 405 million international migrants in 2050. </a:t>
            </a:r>
            <a:endParaRPr lang="fr-FR" sz="3000" dirty="0" smtClean="0">
              <a:latin typeface="Times New Roman" pitchFamily="18" charset="0"/>
              <a:cs typeface="Times New Roman" pitchFamily="18" charset="0"/>
            </a:endParaRPr>
          </a:p>
          <a:p>
            <a:pPr>
              <a:buFont typeface="Wingdings" pitchFamily="2" charset="2"/>
              <a:buChar char="Ø"/>
            </a:pPr>
            <a:endParaRPr lang="fr-FR" sz="3000" dirty="0">
              <a:latin typeface="Times New Roman" pitchFamily="18" charset="0"/>
              <a:cs typeface="Times New Roman" pitchFamily="18" charset="0"/>
            </a:endParaRPr>
          </a:p>
        </p:txBody>
      </p:sp>
    </p:spTree>
    <p:extLst>
      <p:ext uri="{BB962C8B-B14F-4D97-AF65-F5344CB8AC3E}">
        <p14:creationId xmlns:p14="http://schemas.microsoft.com/office/powerpoint/2010/main" val="2454666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8520" y="0"/>
            <a:ext cx="9361040" cy="6858000"/>
          </a:xfrm>
        </p:spPr>
        <p:txBody>
          <a:bodyPr>
            <a:noAutofit/>
          </a:bodyPr>
          <a:lstStyle/>
          <a:p>
            <a:r>
              <a:rPr lang="en-US" sz="3000" dirty="0">
                <a:latin typeface="Times New Roman" pitchFamily="18" charset="0"/>
                <a:cs typeface="Times New Roman" pitchFamily="18" charset="0"/>
              </a:rPr>
              <a:t>Human </a:t>
            </a:r>
            <a:r>
              <a:rPr lang="en-US" sz="3000" b="1" i="1" dirty="0">
                <a:latin typeface="Times New Roman" pitchFamily="18" charset="0"/>
                <a:cs typeface="Times New Roman" pitchFamily="18" charset="0"/>
              </a:rPr>
              <a:t>migration</a:t>
            </a:r>
            <a:r>
              <a:rPr lang="en-US" sz="3000" dirty="0">
                <a:latin typeface="Times New Roman" pitchFamily="18" charset="0"/>
                <a:cs typeface="Times New Roman" pitchFamily="18" charset="0"/>
              </a:rPr>
              <a:t> is motivated by a range of aspirations:</a:t>
            </a:r>
          </a:p>
          <a:p>
            <a:pPr>
              <a:buFont typeface="Wingdings" pitchFamily="2" charset="2"/>
              <a:buChar char="ü"/>
            </a:pPr>
            <a:r>
              <a:rPr lang="en-US" sz="3000" dirty="0" smtClean="0">
                <a:latin typeface="Times New Roman" pitchFamily="18" charset="0"/>
                <a:cs typeface="Times New Roman" pitchFamily="18" charset="0"/>
              </a:rPr>
              <a:t>higher </a:t>
            </a:r>
            <a:r>
              <a:rPr lang="en-US" sz="3000" dirty="0">
                <a:latin typeface="Times New Roman" pitchFamily="18" charset="0"/>
                <a:cs typeface="Times New Roman" pitchFamily="18" charset="0"/>
              </a:rPr>
              <a:t>education opportunities;</a:t>
            </a:r>
          </a:p>
          <a:p>
            <a:pPr>
              <a:buFont typeface="Wingdings" pitchFamily="2" charset="2"/>
              <a:buChar char="ü"/>
            </a:pPr>
            <a:r>
              <a:rPr lang="en-US" sz="3000" dirty="0">
                <a:latin typeface="Times New Roman" pitchFamily="18" charset="0"/>
                <a:cs typeface="Times New Roman" pitchFamily="18" charset="0"/>
              </a:rPr>
              <a:t>better job prospects</a:t>
            </a:r>
          </a:p>
          <a:p>
            <a:pPr>
              <a:buFont typeface="Wingdings" pitchFamily="2" charset="2"/>
              <a:buChar char="ü"/>
            </a:pPr>
            <a:r>
              <a:rPr lang="en-US" sz="3000" dirty="0">
                <a:latin typeface="Times New Roman" pitchFamily="18" charset="0"/>
                <a:cs typeface="Times New Roman" pitchFamily="18" charset="0"/>
              </a:rPr>
              <a:t>residence in a more peaceful environment</a:t>
            </a:r>
          </a:p>
          <a:p>
            <a:pPr>
              <a:buFont typeface="Wingdings" pitchFamily="2" charset="2"/>
              <a:buChar char="ü"/>
            </a:pPr>
            <a:r>
              <a:rPr lang="en-US" sz="3000" dirty="0">
                <a:latin typeface="Times New Roman" pitchFamily="18" charset="0"/>
                <a:cs typeface="Times New Roman" pitchFamily="18" charset="0"/>
              </a:rPr>
              <a:t>intercultural marriage</a:t>
            </a:r>
          </a:p>
          <a:p>
            <a:pPr>
              <a:buFont typeface="Wingdings" pitchFamily="2" charset="2"/>
              <a:buChar char="ü"/>
            </a:pPr>
            <a:r>
              <a:rPr lang="en-US" sz="3000" dirty="0">
                <a:latin typeface="Times New Roman" pitchFamily="18" charset="0"/>
                <a:cs typeface="Times New Roman" pitchFamily="18" charset="0"/>
              </a:rPr>
              <a:t>Life in a warmer climate, </a:t>
            </a:r>
          </a:p>
          <a:p>
            <a:r>
              <a:rPr lang="en-US" sz="3000" dirty="0">
                <a:latin typeface="Times New Roman" pitchFamily="18" charset="0"/>
                <a:cs typeface="Times New Roman" pitchFamily="18" charset="0"/>
              </a:rPr>
              <a:t>Etc.</a:t>
            </a:r>
          </a:p>
          <a:p>
            <a:r>
              <a:rPr lang="fr-FR" sz="3000" b="1" i="1" dirty="0" smtClean="0">
                <a:latin typeface="Times New Roman" pitchFamily="18" charset="0"/>
                <a:cs typeface="Times New Roman" pitchFamily="18" charset="0"/>
              </a:rPr>
              <a:t>Human migration </a:t>
            </a:r>
            <a:r>
              <a:rPr lang="fr-FR" sz="3000" dirty="0" smtClean="0">
                <a:latin typeface="Times New Roman" pitchFamily="18" charset="0"/>
                <a:cs typeface="Times New Roman" pitchFamily="18" charset="0"/>
              </a:rPr>
              <a:t>is creating more opportunities for daily </a:t>
            </a:r>
            <a:r>
              <a:rPr lang="fr-FR" sz="3000" b="1" dirty="0" smtClean="0">
                <a:latin typeface="Times New Roman" pitchFamily="18" charset="0"/>
                <a:cs typeface="Times New Roman" pitchFamily="18" charset="0"/>
              </a:rPr>
              <a:t>interaction</a:t>
            </a:r>
            <a:r>
              <a:rPr lang="fr-FR" sz="3000" dirty="0" smtClean="0">
                <a:latin typeface="Times New Roman" pitchFamily="18" charset="0"/>
                <a:cs typeface="Times New Roman" pitchFamily="18" charset="0"/>
              </a:rPr>
              <a:t> with people from </a:t>
            </a:r>
            <a:r>
              <a:rPr lang="fr-FR" sz="3000" b="1" i="1" dirty="0" smtClean="0">
                <a:latin typeface="Times New Roman" pitchFamily="18" charset="0"/>
                <a:cs typeface="Times New Roman" pitchFamily="18" charset="0"/>
              </a:rPr>
              <a:t>diverse linguistic and cultural backgrounds</a:t>
            </a:r>
          </a:p>
          <a:p>
            <a:r>
              <a:rPr lang="fr-FR" sz="3000" b="1" i="1" dirty="0" smtClean="0">
                <a:latin typeface="Times New Roman" pitchFamily="18" charset="0"/>
                <a:cs typeface="Times New Roman" pitchFamily="18" charset="0"/>
              </a:rPr>
              <a:t>Changing demographics </a:t>
            </a:r>
            <a:r>
              <a:rPr lang="fr-FR" sz="3000" dirty="0" smtClean="0">
                <a:latin typeface="Times New Roman" pitchFamily="18" charset="0"/>
                <a:cs typeface="Times New Roman" pitchFamily="18" charset="0"/>
              </a:rPr>
              <a:t>is, therefore, another reason why </a:t>
            </a:r>
            <a:r>
              <a:rPr lang="fr-FR" sz="3000" b="1" i="1" dirty="0" smtClean="0">
                <a:latin typeface="Times New Roman" pitchFamily="18" charset="0"/>
                <a:cs typeface="Times New Roman" pitchFamily="18" charset="0"/>
              </a:rPr>
              <a:t>intercultural communication knowledge &amp; skills</a:t>
            </a:r>
            <a:r>
              <a:rPr lang="fr-FR" sz="3000" b="1" dirty="0" smtClean="0">
                <a:latin typeface="Times New Roman" pitchFamily="18" charset="0"/>
                <a:cs typeface="Times New Roman" pitchFamily="18" charset="0"/>
              </a:rPr>
              <a:t> </a:t>
            </a:r>
            <a:r>
              <a:rPr lang="fr-FR" sz="3000" dirty="0" smtClean="0">
                <a:latin typeface="Times New Roman" pitchFamily="18" charset="0"/>
                <a:cs typeface="Times New Roman" pitchFamily="18" charset="0"/>
              </a:rPr>
              <a:t>have become vital.</a:t>
            </a:r>
            <a:endParaRPr lang="fr-FR" sz="3000" b="1" dirty="0">
              <a:latin typeface="Times New Roman" pitchFamily="18" charset="0"/>
              <a:cs typeface="Times New Roman" pitchFamily="18" charset="0"/>
            </a:endParaRPr>
          </a:p>
        </p:txBody>
      </p:sp>
    </p:spTree>
    <p:extLst>
      <p:ext uri="{BB962C8B-B14F-4D97-AF65-F5344CB8AC3E}">
        <p14:creationId xmlns:p14="http://schemas.microsoft.com/office/powerpoint/2010/main" val="3555609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88640"/>
            <a:ext cx="9252520" cy="6480720"/>
          </a:xfrm>
        </p:spPr>
        <p:txBody>
          <a:bodyPr>
            <a:normAutofit/>
          </a:bodyPr>
          <a:lstStyle/>
          <a:p>
            <a:pPr>
              <a:buFont typeface="Wingdings" pitchFamily="2" charset="2"/>
              <a:buChar char="§"/>
            </a:pPr>
            <a:r>
              <a:rPr lang="fr-FR" sz="3000" b="1" dirty="0" smtClean="0">
                <a:latin typeface="Times New Roman" pitchFamily="18" charset="0"/>
                <a:cs typeface="Times New Roman" pitchFamily="18" charset="0"/>
              </a:rPr>
              <a:t>Conflict situations</a:t>
            </a:r>
          </a:p>
          <a:p>
            <a:r>
              <a:rPr lang="en-US" sz="3000" b="1" dirty="0">
                <a:latin typeface="Times New Roman" pitchFamily="18" charset="0"/>
                <a:cs typeface="Times New Roman" pitchFamily="18" charset="0"/>
              </a:rPr>
              <a:t>Conflict</a:t>
            </a:r>
            <a:r>
              <a:rPr lang="en-US" sz="3000" dirty="0">
                <a:latin typeface="Times New Roman" pitchFamily="18" charset="0"/>
                <a:cs typeface="Times New Roman" pitchFamily="18" charset="0"/>
              </a:rPr>
              <a:t> is an unavoidable feature of human </a:t>
            </a:r>
            <a:r>
              <a:rPr lang="en-US" sz="3000" b="1" dirty="0" smtClean="0">
                <a:latin typeface="Times New Roman" pitchFamily="18" charset="0"/>
                <a:cs typeface="Times New Roman" pitchFamily="18" charset="0"/>
              </a:rPr>
              <a:t>interaction</a:t>
            </a:r>
          </a:p>
          <a:p>
            <a:pPr marL="0" indent="0">
              <a:buNone/>
            </a:pPr>
            <a:endParaRPr lang="en-US" sz="3000" b="1" dirty="0" smtClean="0">
              <a:latin typeface="Times New Roman" pitchFamily="18" charset="0"/>
              <a:cs typeface="Times New Roman" pitchFamily="18" charset="0"/>
            </a:endParaRPr>
          </a:p>
          <a:p>
            <a:r>
              <a:rPr lang="en-US" sz="3000" dirty="0" smtClean="0">
                <a:latin typeface="Times New Roman" pitchFamily="18" charset="0"/>
                <a:cs typeface="Times New Roman" pitchFamily="18" charset="0"/>
              </a:rPr>
              <a:t>As </a:t>
            </a:r>
            <a:r>
              <a:rPr lang="en-US" sz="3000" b="1" i="1" dirty="0" smtClean="0">
                <a:latin typeface="Times New Roman" pitchFamily="18" charset="0"/>
                <a:cs typeface="Times New Roman" pitchFamily="18" charset="0"/>
              </a:rPr>
              <a:t>Scollon et al</a:t>
            </a:r>
            <a:r>
              <a:rPr lang="en-US" sz="3000" dirty="0" smtClean="0">
                <a:latin typeface="Times New Roman" pitchFamily="18" charset="0"/>
                <a:cs typeface="Times New Roman" pitchFamily="18" charset="0"/>
              </a:rPr>
              <a:t>. (2012: xiii) explain:</a:t>
            </a:r>
            <a:endParaRPr lang="en-US" sz="3000" dirty="0">
              <a:latin typeface="Times New Roman" pitchFamily="18" charset="0"/>
              <a:cs typeface="Times New Roman" pitchFamily="18" charset="0"/>
            </a:endParaRPr>
          </a:p>
          <a:p>
            <a:pPr marL="0" indent="0">
              <a:buNone/>
            </a:pPr>
            <a:r>
              <a:rPr lang="en-US" sz="2600" dirty="0" smtClean="0">
                <a:latin typeface="Times New Roman" pitchFamily="18" charset="0"/>
                <a:cs typeface="Times New Roman" pitchFamily="18" charset="0"/>
              </a:rPr>
              <a:t>‘</a:t>
            </a:r>
            <a:r>
              <a:rPr lang="en-US" sz="2600" i="1" dirty="0" smtClean="0">
                <a:latin typeface="Times New Roman" pitchFamily="18" charset="0"/>
                <a:cs typeface="Times New Roman" pitchFamily="18" charset="0"/>
              </a:rPr>
              <a:t>Dramatic </a:t>
            </a:r>
            <a:r>
              <a:rPr lang="en-US" sz="2600" i="1" dirty="0">
                <a:latin typeface="Times New Roman" pitchFamily="18" charset="0"/>
                <a:cs typeface="Times New Roman" pitchFamily="18" charset="0"/>
              </a:rPr>
              <a:t>advances in information technology, especially the growth of the World Wide Web, and the rapid globalization of the world’s economy have in many ways brought people closer together, while at the same time, wars, terrorism, environmental devastation, and massive changes in the world economic order have resulted in greater political and social </a:t>
            </a:r>
            <a:r>
              <a:rPr lang="en-US" sz="2600" i="1" dirty="0" smtClean="0">
                <a:latin typeface="Times New Roman" pitchFamily="18" charset="0"/>
                <a:cs typeface="Times New Roman" pitchFamily="18" charset="0"/>
              </a:rPr>
              <a:t>fragmentation</a:t>
            </a:r>
            <a:r>
              <a:rPr lang="en-US" sz="2600" dirty="0" smtClean="0">
                <a:latin typeface="Times New Roman" pitchFamily="18" charset="0"/>
                <a:cs typeface="Times New Roman" pitchFamily="18" charset="0"/>
              </a:rPr>
              <a:t>’</a:t>
            </a:r>
          </a:p>
          <a:p>
            <a:pPr marL="0" indent="0">
              <a:buNone/>
            </a:pPr>
            <a:endParaRPr lang="en-US" sz="2600" dirty="0">
              <a:latin typeface="Times New Roman" pitchFamily="18" charset="0"/>
              <a:cs typeface="Times New Roman" pitchFamily="18" charset="0"/>
            </a:endParaRPr>
          </a:p>
          <a:p>
            <a:r>
              <a:rPr lang="en-US" sz="2600" dirty="0" smtClean="0">
                <a:latin typeface="Times New Roman" pitchFamily="18" charset="0"/>
                <a:cs typeface="Times New Roman" pitchFamily="18" charset="0"/>
              </a:rPr>
              <a:t>An excellent nowadays example of such conflict situations is the altercation and exchange of accusations between China and USA over the origin and spread of </a:t>
            </a:r>
            <a:r>
              <a:rPr lang="en-US" sz="2600" b="1" dirty="0" smtClean="0">
                <a:latin typeface="Times New Roman" pitchFamily="18" charset="0"/>
                <a:cs typeface="Times New Roman" pitchFamily="18" charset="0"/>
              </a:rPr>
              <a:t>coronavirus pandemic</a:t>
            </a:r>
            <a:endParaRPr lang="fr-FR" sz="2600" b="1" dirty="0">
              <a:latin typeface="Times New Roman" pitchFamily="18" charset="0"/>
              <a:cs typeface="Times New Roman" pitchFamily="18" charset="0"/>
            </a:endParaRPr>
          </a:p>
        </p:txBody>
      </p:sp>
    </p:spTree>
    <p:extLst>
      <p:ext uri="{BB962C8B-B14F-4D97-AF65-F5344CB8AC3E}">
        <p14:creationId xmlns:p14="http://schemas.microsoft.com/office/powerpoint/2010/main" val="1074955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arn(inVertical)">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036496" cy="6741368"/>
          </a:xfrm>
        </p:spPr>
        <p:txBody>
          <a:bodyPr>
            <a:normAutofit/>
          </a:bodyPr>
          <a:lstStyle/>
          <a:p>
            <a:pPr>
              <a:buFont typeface="Wingdings" pitchFamily="2" charset="2"/>
              <a:buChar char="§"/>
            </a:pPr>
            <a:r>
              <a:rPr lang="en-US" sz="3000" dirty="0" smtClean="0">
                <a:latin typeface="Times New Roman" pitchFamily="18" charset="0"/>
                <a:cs typeface="Times New Roman" pitchFamily="18" charset="0"/>
              </a:rPr>
              <a:t>There are many factors that contribute to increased contact, stress and </a:t>
            </a:r>
            <a:r>
              <a:rPr lang="en-US" sz="3000" b="1" i="1" dirty="0" smtClean="0">
                <a:latin typeface="Times New Roman" pitchFamily="18" charset="0"/>
                <a:cs typeface="Times New Roman" pitchFamily="18" charset="0"/>
              </a:rPr>
              <a:t>conflict</a:t>
            </a:r>
            <a:r>
              <a:rPr lang="en-US" sz="3000" dirty="0" smtClean="0">
                <a:latin typeface="Times New Roman" pitchFamily="18" charset="0"/>
                <a:cs typeface="Times New Roman" pitchFamily="18" charset="0"/>
              </a:rPr>
              <a:t> between </a:t>
            </a:r>
            <a:r>
              <a:rPr lang="en-US" sz="3000" b="1" i="1" dirty="0" smtClean="0">
                <a:latin typeface="Times New Roman" pitchFamily="18" charset="0"/>
                <a:cs typeface="Times New Roman" pitchFamily="18" charset="0"/>
              </a:rPr>
              <a:t>culturally diverse people</a:t>
            </a:r>
            <a:r>
              <a:rPr lang="en-US" sz="3000" dirty="0" smtClean="0">
                <a:latin typeface="Times New Roman" pitchFamily="18" charset="0"/>
                <a:cs typeface="Times New Roman" pitchFamily="18" charset="0"/>
              </a:rPr>
              <a:t>.</a:t>
            </a:r>
          </a:p>
          <a:p>
            <a:pPr marL="0" indent="0">
              <a:buNone/>
            </a:pPr>
            <a:endParaRPr lang="en-US" sz="3000" dirty="0" smtClean="0">
              <a:latin typeface="Times New Roman" pitchFamily="18" charset="0"/>
              <a:cs typeface="Times New Roman" pitchFamily="18" charset="0"/>
            </a:endParaRPr>
          </a:p>
          <a:p>
            <a:r>
              <a:rPr lang="en-US" sz="3000" b="1" dirty="0" smtClean="0">
                <a:latin typeface="Times New Roman" pitchFamily="18" charset="0"/>
                <a:cs typeface="Times New Roman" pitchFamily="18" charset="0"/>
              </a:rPr>
              <a:t>Examples</a:t>
            </a:r>
            <a:r>
              <a:rPr lang="en-US" sz="3000" dirty="0" smtClean="0">
                <a:latin typeface="Times New Roman" pitchFamily="18" charset="0"/>
                <a:cs typeface="Times New Roman" pitchFamily="18" charset="0"/>
              </a:rPr>
              <a:t> of </a:t>
            </a:r>
            <a:r>
              <a:rPr lang="en-US" sz="3000" dirty="0">
                <a:latin typeface="Times New Roman" pitchFamily="18" charset="0"/>
                <a:cs typeface="Times New Roman" pitchFamily="18" charset="0"/>
              </a:rPr>
              <a:t>s</a:t>
            </a:r>
            <a:r>
              <a:rPr lang="en-US" sz="3000" dirty="0" smtClean="0">
                <a:latin typeface="Times New Roman" pitchFamily="18" charset="0"/>
                <a:cs typeface="Times New Roman" pitchFamily="18" charset="0"/>
              </a:rPr>
              <a:t>uch factors leading to intercultural conflict are:</a:t>
            </a:r>
          </a:p>
          <a:p>
            <a:pPr marL="0" indent="0">
              <a:buNone/>
            </a:pPr>
            <a:endParaRPr lang="en-US" sz="3000" dirty="0" smtClean="0">
              <a:latin typeface="Times New Roman" pitchFamily="18" charset="0"/>
              <a:cs typeface="Times New Roman" pitchFamily="18" charset="0"/>
            </a:endParaRPr>
          </a:p>
          <a:p>
            <a:pPr>
              <a:buFont typeface="Wingdings" pitchFamily="2" charset="2"/>
              <a:buChar char="ü"/>
            </a:pPr>
            <a:r>
              <a:rPr lang="en-US" sz="3000" dirty="0" smtClean="0">
                <a:latin typeface="Times New Roman" pitchFamily="18" charset="0"/>
                <a:cs typeface="Times New Roman" pitchFamily="18" charset="0"/>
              </a:rPr>
              <a:t>Globalizing forces (see above)</a:t>
            </a:r>
          </a:p>
          <a:p>
            <a:pPr>
              <a:buFont typeface="Wingdings" pitchFamily="2" charset="2"/>
              <a:buChar char="ü"/>
            </a:pPr>
            <a:r>
              <a:rPr lang="en-US" sz="3000" dirty="0" smtClean="0">
                <a:latin typeface="Times New Roman" pitchFamily="18" charset="0"/>
                <a:cs typeface="Times New Roman" pitchFamily="18" charset="0"/>
              </a:rPr>
              <a:t>Migration (see above)</a:t>
            </a:r>
          </a:p>
          <a:p>
            <a:pPr>
              <a:buFont typeface="Wingdings" pitchFamily="2" charset="2"/>
              <a:buChar char="ü"/>
            </a:pPr>
            <a:r>
              <a:rPr lang="en-US" sz="3000" dirty="0" smtClean="0">
                <a:latin typeface="Times New Roman" pitchFamily="18" charset="0"/>
                <a:cs typeface="Times New Roman" pitchFamily="18" charset="0"/>
              </a:rPr>
              <a:t>Competition for limited natural resources</a:t>
            </a:r>
          </a:p>
          <a:p>
            <a:pPr>
              <a:buFont typeface="Wingdings" pitchFamily="2" charset="2"/>
              <a:buChar char="ü"/>
            </a:pPr>
            <a:r>
              <a:rPr lang="en-US" sz="3000" dirty="0" smtClean="0">
                <a:latin typeface="Times New Roman" pitchFamily="18" charset="0"/>
                <a:cs typeface="Times New Roman" pitchFamily="18" charset="0"/>
              </a:rPr>
              <a:t>Etc.</a:t>
            </a:r>
          </a:p>
          <a:p>
            <a:pPr marL="0" indent="0">
              <a:buNone/>
            </a:pPr>
            <a:endParaRPr lang="en-US" sz="3000" dirty="0" smtClean="0">
              <a:latin typeface="Times New Roman" pitchFamily="18" charset="0"/>
              <a:cs typeface="Times New Roman" pitchFamily="18" charset="0"/>
            </a:endParaRPr>
          </a:p>
          <a:p>
            <a:pPr marL="0" indent="0">
              <a:buNone/>
            </a:pPr>
            <a:endParaRPr lang="en-US" sz="3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218418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arn(inVertical)">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arn(inVertical)">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barn(inVertical)">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1078</TotalTime>
  <Words>1125</Words>
  <Application>Microsoft Office PowerPoint</Application>
  <PresentationFormat>Affichage à l'écran (4:3)</PresentationFormat>
  <Paragraphs>111</Paragraphs>
  <Slides>15</Slides>
  <Notes>1</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Works cited</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lenovo</dc:creator>
  <cp:lastModifiedBy>lenovo</cp:lastModifiedBy>
  <cp:revision>85</cp:revision>
  <dcterms:created xsi:type="dcterms:W3CDTF">2020-03-01T20:28:41Z</dcterms:created>
  <dcterms:modified xsi:type="dcterms:W3CDTF">2020-04-22T17:42:26Z</dcterms:modified>
</cp:coreProperties>
</file>