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6" r:id="rId2"/>
    <p:sldId id="293" r:id="rId3"/>
    <p:sldId id="263" r:id="rId4"/>
    <p:sldId id="257" r:id="rId5"/>
    <p:sldId id="262" r:id="rId6"/>
    <p:sldId id="282" r:id="rId7"/>
    <p:sldId id="264" r:id="rId8"/>
    <p:sldId id="276" r:id="rId9"/>
    <p:sldId id="278" r:id="rId10"/>
    <p:sldId id="279" r:id="rId11"/>
    <p:sldId id="275" r:id="rId12"/>
    <p:sldId id="292" r:id="rId13"/>
    <p:sldId id="265" r:id="rId14"/>
    <p:sldId id="283" r:id="rId15"/>
    <p:sldId id="259" r:id="rId16"/>
    <p:sldId id="304" r:id="rId17"/>
    <p:sldId id="305" r:id="rId18"/>
    <p:sldId id="306" r:id="rId19"/>
    <p:sldId id="307" r:id="rId20"/>
    <p:sldId id="308" r:id="rId21"/>
    <p:sldId id="271" r:id="rId22"/>
    <p:sldId id="260" r:id="rId23"/>
    <p:sldId id="301" r:id="rId24"/>
    <p:sldId id="302" r:id="rId25"/>
    <p:sldId id="303" r:id="rId26"/>
    <p:sldId id="267" r:id="rId27"/>
    <p:sldId id="289" r:id="rId28"/>
    <p:sldId id="261" r:id="rId29"/>
    <p:sldId id="300" r:id="rId30"/>
    <p:sldId id="272" r:id="rId31"/>
    <p:sldId id="269" r:id="rId32"/>
    <p:sldId id="285" r:id="rId33"/>
    <p:sldId id="273" r:id="rId34"/>
    <p:sldId id="268" r:id="rId35"/>
    <p:sldId id="274" r:id="rId36"/>
    <p:sldId id="299" r:id="rId37"/>
    <p:sldId id="281" r:id="rId38"/>
    <p:sldId id="288" r:id="rId39"/>
    <p:sldId id="287" r:id="rId40"/>
    <p:sldId id="295" r:id="rId41"/>
    <p:sldId id="294" r:id="rId42"/>
    <p:sldId id="296" r:id="rId43"/>
    <p:sldId id="297" r:id="rId44"/>
    <p:sldId id="280" r:id="rId45"/>
    <p:sldId id="298"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68E2CE-0C41-475C-BC58-A3B09BB7B0DA}">
          <p14:sldIdLst>
            <p14:sldId id="266"/>
            <p14:sldId id="293"/>
            <p14:sldId id="263"/>
            <p14:sldId id="257"/>
          </p14:sldIdLst>
        </p14:section>
        <p14:section name="Untitled Section" id="{36470FF6-40F8-4337-9CFE-0F89525D8066}">
          <p14:sldIdLst>
            <p14:sldId id="262"/>
            <p14:sldId id="282"/>
            <p14:sldId id="264"/>
            <p14:sldId id="276"/>
            <p14:sldId id="278"/>
            <p14:sldId id="279"/>
            <p14:sldId id="275"/>
            <p14:sldId id="292"/>
            <p14:sldId id="265"/>
            <p14:sldId id="283"/>
            <p14:sldId id="259"/>
            <p14:sldId id="304"/>
            <p14:sldId id="305"/>
            <p14:sldId id="306"/>
            <p14:sldId id="307"/>
            <p14:sldId id="308"/>
            <p14:sldId id="271"/>
            <p14:sldId id="260"/>
            <p14:sldId id="301"/>
            <p14:sldId id="302"/>
            <p14:sldId id="303"/>
            <p14:sldId id="267"/>
            <p14:sldId id="289"/>
            <p14:sldId id="261"/>
            <p14:sldId id="300"/>
            <p14:sldId id="272"/>
            <p14:sldId id="269"/>
            <p14:sldId id="285"/>
            <p14:sldId id="273"/>
            <p14:sldId id="268"/>
            <p14:sldId id="274"/>
            <p14:sldId id="299"/>
            <p14:sldId id="281"/>
            <p14:sldId id="288"/>
            <p14:sldId id="287"/>
            <p14:sldId id="295"/>
            <p14:sldId id="294"/>
            <p14:sldId id="296"/>
            <p14:sldId id="297"/>
            <p14:sldId id="280"/>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2678"/>
  </p:normalViewPr>
  <p:slideViewPr>
    <p:cSldViewPr snapToGrid="0">
      <p:cViewPr varScale="1">
        <p:scale>
          <a:sx n="107" d="100"/>
          <a:sy n="107" d="100"/>
        </p:scale>
        <p:origin x="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628C1-2207-8F43-B5C8-924CB645C6A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fr-FR"/>
        </a:p>
      </dgm:t>
    </dgm:pt>
    <dgm:pt modelId="{1E18BD49-A78A-2541-AB45-2746F3CB0259}">
      <dgm:prSet phldrT="[Texte]"/>
      <dgm:spPr/>
      <dgm:t>
        <a:bodyPr/>
        <a:lstStyle/>
        <a:p>
          <a:r>
            <a:rPr lang="fr-FR" dirty="0"/>
            <a:t>Enjeu,</a:t>
          </a:r>
          <a:r>
            <a:rPr lang="fr-FR" baseline="0" dirty="0"/>
            <a:t> Défis</a:t>
          </a:r>
          <a:endParaRPr lang="fr-FR" dirty="0"/>
        </a:p>
      </dgm:t>
    </dgm:pt>
    <dgm:pt modelId="{0D5A4A70-77E1-BF46-9FCB-F328FBB8C789}" type="parTrans" cxnId="{06B46943-4323-4844-A001-D07CAE593378}">
      <dgm:prSet/>
      <dgm:spPr/>
      <dgm:t>
        <a:bodyPr/>
        <a:lstStyle/>
        <a:p>
          <a:endParaRPr lang="fr-FR"/>
        </a:p>
      </dgm:t>
    </dgm:pt>
    <dgm:pt modelId="{BF33FA40-3D40-C143-B542-92E5B487D9DF}" type="sibTrans" cxnId="{06B46943-4323-4844-A001-D07CAE593378}">
      <dgm:prSet/>
      <dgm:spPr/>
      <dgm:t>
        <a:bodyPr/>
        <a:lstStyle/>
        <a:p>
          <a:endParaRPr lang="fr-FR"/>
        </a:p>
      </dgm:t>
    </dgm:pt>
    <dgm:pt modelId="{C1B7C708-E98B-0046-A54F-566AC2D41C98}">
      <dgm:prSet phldrT="[Texte]"/>
      <dgm:spPr/>
      <dgm:t>
        <a:bodyPr/>
        <a:lstStyle/>
        <a:p>
          <a:r>
            <a:rPr lang="fr-FR" dirty="0"/>
            <a:t>Opposition </a:t>
          </a:r>
        </a:p>
        <a:p>
          <a:r>
            <a:rPr lang="fr-FR" dirty="0"/>
            <a:t>Conflits</a:t>
          </a:r>
        </a:p>
      </dgm:t>
    </dgm:pt>
    <dgm:pt modelId="{F3ED6266-5E8E-A242-B209-14C92D3F6785}" type="parTrans" cxnId="{15C67242-4EC1-BD4E-A626-50006CC3CA92}">
      <dgm:prSet/>
      <dgm:spPr/>
      <dgm:t>
        <a:bodyPr/>
        <a:lstStyle/>
        <a:p>
          <a:endParaRPr lang="fr-FR"/>
        </a:p>
      </dgm:t>
    </dgm:pt>
    <dgm:pt modelId="{5FFE6750-52D7-C646-87F7-D900419AE8F5}" type="sibTrans" cxnId="{15C67242-4EC1-BD4E-A626-50006CC3CA92}">
      <dgm:prSet/>
      <dgm:spPr/>
      <dgm:t>
        <a:bodyPr/>
        <a:lstStyle/>
        <a:p>
          <a:endParaRPr lang="fr-FR"/>
        </a:p>
      </dgm:t>
    </dgm:pt>
    <dgm:pt modelId="{8B46B70B-795C-7E4E-8702-AD5E8C2CF6FF}">
      <dgm:prSet phldrT="[Texte]"/>
      <dgm:spPr/>
      <dgm:t>
        <a:bodyPr/>
        <a:lstStyle/>
        <a:p>
          <a:r>
            <a:rPr lang="fr-FR" dirty="0"/>
            <a:t>Identité</a:t>
          </a:r>
        </a:p>
        <a:p>
          <a:r>
            <a:rPr lang="fr-FR" dirty="0"/>
            <a:t>Appartenance</a:t>
          </a:r>
        </a:p>
      </dgm:t>
    </dgm:pt>
    <dgm:pt modelId="{00E40EBB-5EF2-CE41-B936-9356CE212528}" type="parTrans" cxnId="{2A102617-409C-0A4A-90BD-DAAC01166A43}">
      <dgm:prSet/>
      <dgm:spPr/>
      <dgm:t>
        <a:bodyPr/>
        <a:lstStyle/>
        <a:p>
          <a:endParaRPr lang="fr-FR"/>
        </a:p>
      </dgm:t>
    </dgm:pt>
    <dgm:pt modelId="{F4E70E13-7A91-3A4B-9A7E-A05E4A09CC4D}" type="sibTrans" cxnId="{2A102617-409C-0A4A-90BD-DAAC01166A43}">
      <dgm:prSet/>
      <dgm:spPr/>
      <dgm:t>
        <a:bodyPr/>
        <a:lstStyle/>
        <a:p>
          <a:pPr rtl="0"/>
          <a:endParaRPr lang="fr-FR"/>
        </a:p>
      </dgm:t>
    </dgm:pt>
    <dgm:pt modelId="{AF023D43-6FD0-6A40-A713-4DF7991D182C}" type="pres">
      <dgm:prSet presAssocID="{9FA628C1-2207-8F43-B5C8-924CB645C6A9}" presName="Name0" presStyleCnt="0">
        <dgm:presLayoutVars>
          <dgm:dir/>
          <dgm:resizeHandles val="exact"/>
        </dgm:presLayoutVars>
      </dgm:prSet>
      <dgm:spPr/>
    </dgm:pt>
    <dgm:pt modelId="{36EC1921-7D86-E845-9288-55A1C2A0BF92}" type="pres">
      <dgm:prSet presAssocID="{1E18BD49-A78A-2541-AB45-2746F3CB0259}" presName="node" presStyleLbl="node1" presStyleIdx="0" presStyleCnt="3">
        <dgm:presLayoutVars>
          <dgm:bulletEnabled val="1"/>
        </dgm:presLayoutVars>
      </dgm:prSet>
      <dgm:spPr/>
    </dgm:pt>
    <dgm:pt modelId="{9F24CF50-5D7B-8E42-A98A-8A17794F99AD}" type="pres">
      <dgm:prSet presAssocID="{BF33FA40-3D40-C143-B542-92E5B487D9DF}" presName="sibTrans" presStyleLbl="sibTrans2D1" presStyleIdx="0" presStyleCnt="3"/>
      <dgm:spPr/>
    </dgm:pt>
    <dgm:pt modelId="{61AB9B29-6ADE-1C45-8F0A-5374D69BC56C}" type="pres">
      <dgm:prSet presAssocID="{BF33FA40-3D40-C143-B542-92E5B487D9DF}" presName="connectorText" presStyleLbl="sibTrans2D1" presStyleIdx="0" presStyleCnt="3"/>
      <dgm:spPr/>
    </dgm:pt>
    <dgm:pt modelId="{EABE3E69-41A2-9142-A4E4-53C5B3F14CE6}" type="pres">
      <dgm:prSet presAssocID="{C1B7C708-E98B-0046-A54F-566AC2D41C98}" presName="node" presStyleLbl="node1" presStyleIdx="1" presStyleCnt="3">
        <dgm:presLayoutVars>
          <dgm:bulletEnabled val="1"/>
        </dgm:presLayoutVars>
      </dgm:prSet>
      <dgm:spPr/>
    </dgm:pt>
    <dgm:pt modelId="{51586117-477F-C342-8930-6D2B97DBCBEE}" type="pres">
      <dgm:prSet presAssocID="{5FFE6750-52D7-C646-87F7-D900419AE8F5}" presName="sibTrans" presStyleLbl="sibTrans2D1" presStyleIdx="1" presStyleCnt="3"/>
      <dgm:spPr/>
    </dgm:pt>
    <dgm:pt modelId="{D180F2B3-5F90-2E49-9BFC-B2A10CAB1E06}" type="pres">
      <dgm:prSet presAssocID="{5FFE6750-52D7-C646-87F7-D900419AE8F5}" presName="connectorText" presStyleLbl="sibTrans2D1" presStyleIdx="1" presStyleCnt="3"/>
      <dgm:spPr/>
    </dgm:pt>
    <dgm:pt modelId="{F015B7F2-1D94-9C4B-A76E-99FD1518404A}" type="pres">
      <dgm:prSet presAssocID="{8B46B70B-795C-7E4E-8702-AD5E8C2CF6FF}" presName="node" presStyleLbl="node1" presStyleIdx="2" presStyleCnt="3">
        <dgm:presLayoutVars>
          <dgm:bulletEnabled val="1"/>
        </dgm:presLayoutVars>
      </dgm:prSet>
      <dgm:spPr/>
    </dgm:pt>
    <dgm:pt modelId="{220043F5-552D-7547-8231-D60B3D4FB2D8}" type="pres">
      <dgm:prSet presAssocID="{F4E70E13-7A91-3A4B-9A7E-A05E4A09CC4D}" presName="sibTrans" presStyleLbl="sibTrans2D1" presStyleIdx="2" presStyleCnt="3"/>
      <dgm:spPr/>
    </dgm:pt>
    <dgm:pt modelId="{BFE8E7A2-93E4-F249-A666-A544C41E43EA}" type="pres">
      <dgm:prSet presAssocID="{F4E70E13-7A91-3A4B-9A7E-A05E4A09CC4D}" presName="connectorText" presStyleLbl="sibTrans2D1" presStyleIdx="2" presStyleCnt="3"/>
      <dgm:spPr/>
    </dgm:pt>
  </dgm:ptLst>
  <dgm:cxnLst>
    <dgm:cxn modelId="{2A102617-409C-0A4A-90BD-DAAC01166A43}" srcId="{9FA628C1-2207-8F43-B5C8-924CB645C6A9}" destId="{8B46B70B-795C-7E4E-8702-AD5E8C2CF6FF}" srcOrd="2" destOrd="0" parTransId="{00E40EBB-5EF2-CE41-B936-9356CE212528}" sibTransId="{F4E70E13-7A91-3A4B-9A7E-A05E4A09CC4D}"/>
    <dgm:cxn modelId="{DA45402E-2442-094D-B3DC-FAF46FC22A66}" type="presOf" srcId="{F4E70E13-7A91-3A4B-9A7E-A05E4A09CC4D}" destId="{BFE8E7A2-93E4-F249-A666-A544C41E43EA}" srcOrd="1" destOrd="0" presId="urn:microsoft.com/office/officeart/2005/8/layout/cycle7"/>
    <dgm:cxn modelId="{15C67242-4EC1-BD4E-A626-50006CC3CA92}" srcId="{9FA628C1-2207-8F43-B5C8-924CB645C6A9}" destId="{C1B7C708-E98B-0046-A54F-566AC2D41C98}" srcOrd="1" destOrd="0" parTransId="{F3ED6266-5E8E-A242-B209-14C92D3F6785}" sibTransId="{5FFE6750-52D7-C646-87F7-D900419AE8F5}"/>
    <dgm:cxn modelId="{06B46943-4323-4844-A001-D07CAE593378}" srcId="{9FA628C1-2207-8F43-B5C8-924CB645C6A9}" destId="{1E18BD49-A78A-2541-AB45-2746F3CB0259}" srcOrd="0" destOrd="0" parTransId="{0D5A4A70-77E1-BF46-9FCB-F328FBB8C789}" sibTransId="{BF33FA40-3D40-C143-B542-92E5B487D9DF}"/>
    <dgm:cxn modelId="{4CA7EA61-605A-FE4A-92FE-5EA810E99046}" type="presOf" srcId="{9FA628C1-2207-8F43-B5C8-924CB645C6A9}" destId="{AF023D43-6FD0-6A40-A713-4DF7991D182C}" srcOrd="0" destOrd="0" presId="urn:microsoft.com/office/officeart/2005/8/layout/cycle7"/>
    <dgm:cxn modelId="{DA96F172-DA46-8B4C-BE4A-1E5E26A66AE9}" type="presOf" srcId="{5FFE6750-52D7-C646-87F7-D900419AE8F5}" destId="{51586117-477F-C342-8930-6D2B97DBCBEE}" srcOrd="0" destOrd="0" presId="urn:microsoft.com/office/officeart/2005/8/layout/cycle7"/>
    <dgm:cxn modelId="{34658B76-82D0-1244-8187-450667CCBCE5}" type="presOf" srcId="{C1B7C708-E98B-0046-A54F-566AC2D41C98}" destId="{EABE3E69-41A2-9142-A4E4-53C5B3F14CE6}" srcOrd="0" destOrd="0" presId="urn:microsoft.com/office/officeart/2005/8/layout/cycle7"/>
    <dgm:cxn modelId="{148A3989-D9B9-9344-85CA-0941D2251BB4}" type="presOf" srcId="{BF33FA40-3D40-C143-B542-92E5B487D9DF}" destId="{61AB9B29-6ADE-1C45-8F0A-5374D69BC56C}" srcOrd="1" destOrd="0" presId="urn:microsoft.com/office/officeart/2005/8/layout/cycle7"/>
    <dgm:cxn modelId="{1C8596C1-FEE7-1243-AD7E-56BB7D3F240D}" type="presOf" srcId="{BF33FA40-3D40-C143-B542-92E5B487D9DF}" destId="{9F24CF50-5D7B-8E42-A98A-8A17794F99AD}" srcOrd="0" destOrd="0" presId="urn:microsoft.com/office/officeart/2005/8/layout/cycle7"/>
    <dgm:cxn modelId="{5E0C03C2-1784-E445-9FC8-19342BD1F817}" type="presOf" srcId="{F4E70E13-7A91-3A4B-9A7E-A05E4A09CC4D}" destId="{220043F5-552D-7547-8231-D60B3D4FB2D8}" srcOrd="0" destOrd="0" presId="urn:microsoft.com/office/officeart/2005/8/layout/cycle7"/>
    <dgm:cxn modelId="{AF6FF0CB-4588-2E4F-8D8F-A5260BCA40DE}" type="presOf" srcId="{8B46B70B-795C-7E4E-8702-AD5E8C2CF6FF}" destId="{F015B7F2-1D94-9C4B-A76E-99FD1518404A}" srcOrd="0" destOrd="0" presId="urn:microsoft.com/office/officeart/2005/8/layout/cycle7"/>
    <dgm:cxn modelId="{9A46D8D9-F1D4-4E49-9E94-3F76A94CBA8C}" type="presOf" srcId="{1E18BD49-A78A-2541-AB45-2746F3CB0259}" destId="{36EC1921-7D86-E845-9288-55A1C2A0BF92}" srcOrd="0" destOrd="0" presId="urn:microsoft.com/office/officeart/2005/8/layout/cycle7"/>
    <dgm:cxn modelId="{56AAF6DB-68E3-DF47-BC63-9343978D77FD}" type="presOf" srcId="{5FFE6750-52D7-C646-87F7-D900419AE8F5}" destId="{D180F2B3-5F90-2E49-9BFC-B2A10CAB1E06}" srcOrd="1" destOrd="0" presId="urn:microsoft.com/office/officeart/2005/8/layout/cycle7"/>
    <dgm:cxn modelId="{A6399715-362B-504E-92B2-37059918973A}" type="presParOf" srcId="{AF023D43-6FD0-6A40-A713-4DF7991D182C}" destId="{36EC1921-7D86-E845-9288-55A1C2A0BF92}" srcOrd="0" destOrd="0" presId="urn:microsoft.com/office/officeart/2005/8/layout/cycle7"/>
    <dgm:cxn modelId="{EACB5AC8-A9C8-AC45-AFD7-20CFF1CE8B08}" type="presParOf" srcId="{AF023D43-6FD0-6A40-A713-4DF7991D182C}" destId="{9F24CF50-5D7B-8E42-A98A-8A17794F99AD}" srcOrd="1" destOrd="0" presId="urn:microsoft.com/office/officeart/2005/8/layout/cycle7"/>
    <dgm:cxn modelId="{4BFC054D-14E9-0445-981D-63B6814534D8}" type="presParOf" srcId="{9F24CF50-5D7B-8E42-A98A-8A17794F99AD}" destId="{61AB9B29-6ADE-1C45-8F0A-5374D69BC56C}" srcOrd="0" destOrd="0" presId="urn:microsoft.com/office/officeart/2005/8/layout/cycle7"/>
    <dgm:cxn modelId="{8CDD278F-4277-5B4E-845B-9DFE12C9738F}" type="presParOf" srcId="{AF023D43-6FD0-6A40-A713-4DF7991D182C}" destId="{EABE3E69-41A2-9142-A4E4-53C5B3F14CE6}" srcOrd="2" destOrd="0" presId="urn:microsoft.com/office/officeart/2005/8/layout/cycle7"/>
    <dgm:cxn modelId="{D29003E6-B7EA-2A46-A24C-70D31561776F}" type="presParOf" srcId="{AF023D43-6FD0-6A40-A713-4DF7991D182C}" destId="{51586117-477F-C342-8930-6D2B97DBCBEE}" srcOrd="3" destOrd="0" presId="urn:microsoft.com/office/officeart/2005/8/layout/cycle7"/>
    <dgm:cxn modelId="{9141E24D-5A33-A449-B8A1-87F76BBE4337}" type="presParOf" srcId="{51586117-477F-C342-8930-6D2B97DBCBEE}" destId="{D180F2B3-5F90-2E49-9BFC-B2A10CAB1E06}" srcOrd="0" destOrd="0" presId="urn:microsoft.com/office/officeart/2005/8/layout/cycle7"/>
    <dgm:cxn modelId="{E77E3B13-AA5C-3544-8FF8-C900ED269910}" type="presParOf" srcId="{AF023D43-6FD0-6A40-A713-4DF7991D182C}" destId="{F015B7F2-1D94-9C4B-A76E-99FD1518404A}" srcOrd="4" destOrd="0" presId="urn:microsoft.com/office/officeart/2005/8/layout/cycle7"/>
    <dgm:cxn modelId="{66180FFB-62C0-E943-B4AA-60DBF2343A72}" type="presParOf" srcId="{AF023D43-6FD0-6A40-A713-4DF7991D182C}" destId="{220043F5-552D-7547-8231-D60B3D4FB2D8}" srcOrd="5" destOrd="0" presId="urn:microsoft.com/office/officeart/2005/8/layout/cycle7"/>
    <dgm:cxn modelId="{B2ACB99A-3CD2-9849-A60B-C79D565C8729}" type="presParOf" srcId="{220043F5-552D-7547-8231-D60B3D4FB2D8}" destId="{BFE8E7A2-93E4-F249-A666-A544C41E43E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C1921-7D86-E845-9288-55A1C2A0BF92}">
      <dsp:nvSpPr>
        <dsp:cNvPr id="0" name=""/>
        <dsp:cNvSpPr/>
      </dsp:nvSpPr>
      <dsp:spPr>
        <a:xfrm>
          <a:off x="4130761" y="1008"/>
          <a:ext cx="2254076" cy="11270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Enjeu,</a:t>
          </a:r>
          <a:r>
            <a:rPr lang="fr-FR" sz="2500" kern="1200" baseline="0" dirty="0"/>
            <a:t> Défis</a:t>
          </a:r>
          <a:endParaRPr lang="fr-FR" sz="2500" kern="1200" dirty="0"/>
        </a:p>
      </dsp:txBody>
      <dsp:txXfrm>
        <a:off x="4163771" y="34018"/>
        <a:ext cx="2188056" cy="1061018"/>
      </dsp:txXfrm>
    </dsp:sp>
    <dsp:sp modelId="{9F24CF50-5D7B-8E42-A98A-8A17794F99AD}">
      <dsp:nvSpPr>
        <dsp:cNvPr id="0" name=""/>
        <dsp:cNvSpPr/>
      </dsp:nvSpPr>
      <dsp:spPr>
        <a:xfrm rot="3600000">
          <a:off x="5601314" y="1978437"/>
          <a:ext cx="1173356" cy="394463"/>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719653" y="2057330"/>
        <a:ext cx="936678" cy="236677"/>
      </dsp:txXfrm>
    </dsp:sp>
    <dsp:sp modelId="{EABE3E69-41A2-9142-A4E4-53C5B3F14CE6}">
      <dsp:nvSpPr>
        <dsp:cNvPr id="0" name=""/>
        <dsp:cNvSpPr/>
      </dsp:nvSpPr>
      <dsp:spPr>
        <a:xfrm>
          <a:off x="5991147" y="3223291"/>
          <a:ext cx="2254076" cy="11270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Opposition </a:t>
          </a:r>
        </a:p>
        <a:p>
          <a:pPr marL="0" lvl="0" indent="0" algn="ctr" defTabSz="1111250">
            <a:lnSpc>
              <a:spcPct val="90000"/>
            </a:lnSpc>
            <a:spcBef>
              <a:spcPct val="0"/>
            </a:spcBef>
            <a:spcAft>
              <a:spcPct val="35000"/>
            </a:spcAft>
            <a:buNone/>
          </a:pPr>
          <a:r>
            <a:rPr lang="fr-FR" sz="2500" kern="1200" dirty="0"/>
            <a:t>Conflits</a:t>
          </a:r>
        </a:p>
      </dsp:txBody>
      <dsp:txXfrm>
        <a:off x="6024157" y="3256301"/>
        <a:ext cx="2188056" cy="1061018"/>
      </dsp:txXfrm>
    </dsp:sp>
    <dsp:sp modelId="{51586117-477F-C342-8930-6D2B97DBCBEE}">
      <dsp:nvSpPr>
        <dsp:cNvPr id="0" name=""/>
        <dsp:cNvSpPr/>
      </dsp:nvSpPr>
      <dsp:spPr>
        <a:xfrm rot="10800000">
          <a:off x="4671121" y="3589579"/>
          <a:ext cx="1173356" cy="394463"/>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4789460" y="3668472"/>
        <a:ext cx="936678" cy="236677"/>
      </dsp:txXfrm>
    </dsp:sp>
    <dsp:sp modelId="{F015B7F2-1D94-9C4B-A76E-99FD1518404A}">
      <dsp:nvSpPr>
        <dsp:cNvPr id="0" name=""/>
        <dsp:cNvSpPr/>
      </dsp:nvSpPr>
      <dsp:spPr>
        <a:xfrm>
          <a:off x="2270375" y="3223291"/>
          <a:ext cx="2254076" cy="11270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Identité</a:t>
          </a:r>
        </a:p>
        <a:p>
          <a:pPr marL="0" lvl="0" indent="0" algn="ctr" defTabSz="1111250">
            <a:lnSpc>
              <a:spcPct val="90000"/>
            </a:lnSpc>
            <a:spcBef>
              <a:spcPct val="0"/>
            </a:spcBef>
            <a:spcAft>
              <a:spcPct val="35000"/>
            </a:spcAft>
            <a:buNone/>
          </a:pPr>
          <a:r>
            <a:rPr lang="fr-FR" sz="2500" kern="1200" dirty="0"/>
            <a:t>Appartenance</a:t>
          </a:r>
        </a:p>
      </dsp:txBody>
      <dsp:txXfrm>
        <a:off x="2303385" y="3256301"/>
        <a:ext cx="2188056" cy="1061018"/>
      </dsp:txXfrm>
    </dsp:sp>
    <dsp:sp modelId="{220043F5-552D-7547-8231-D60B3D4FB2D8}">
      <dsp:nvSpPr>
        <dsp:cNvPr id="0" name=""/>
        <dsp:cNvSpPr/>
      </dsp:nvSpPr>
      <dsp:spPr>
        <a:xfrm rot="18000000">
          <a:off x="3740928" y="1978437"/>
          <a:ext cx="1173356" cy="394463"/>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endParaRPr lang="fr-FR" sz="1600" kern="1200"/>
        </a:p>
      </dsp:txBody>
      <dsp:txXfrm>
        <a:off x="3859267" y="2057330"/>
        <a:ext cx="936678" cy="23667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2071A-C6FE-45EC-82AF-E1DA2972155A}" type="datetimeFigureOut">
              <a:rPr lang="fr-FR" smtClean="0"/>
              <a:t>31/03/2020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FD76D-A362-4012-AC25-FBF3A09195A4}" type="slidenum">
              <a:rPr lang="fr-FR" smtClean="0"/>
              <a:t>‹N°›</a:t>
            </a:fld>
            <a:endParaRPr lang="fr-FR"/>
          </a:p>
        </p:txBody>
      </p:sp>
    </p:spTree>
    <p:extLst>
      <p:ext uri="{BB962C8B-B14F-4D97-AF65-F5344CB8AC3E}">
        <p14:creationId xmlns:p14="http://schemas.microsoft.com/office/powerpoint/2010/main" val="282547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82FD76D-A362-4012-AC25-FBF3A09195A4}" type="slidenum">
              <a:rPr lang="fr-FR" smtClean="0"/>
              <a:t>1</a:t>
            </a:fld>
            <a:endParaRPr lang="fr-FR"/>
          </a:p>
        </p:txBody>
      </p:sp>
    </p:spTree>
    <p:extLst>
      <p:ext uri="{BB962C8B-B14F-4D97-AF65-F5344CB8AC3E}">
        <p14:creationId xmlns:p14="http://schemas.microsoft.com/office/powerpoint/2010/main" val="354248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481ED4E7-F637-4A8E-BB1B-E59951E2D196}" type="datetimeFigureOut">
              <a:rPr lang="fr-FR" smtClean="0"/>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50339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81ED4E7-F637-4A8E-BB1B-E59951E2D196}" type="datetimeFigureOut">
              <a:rPr lang="fr-FR" smtClean="0"/>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395450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81ED4E7-F637-4A8E-BB1B-E59951E2D196}" type="datetimeFigureOut">
              <a:rPr lang="fr-FR" smtClean="0"/>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27420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81ED4E7-F637-4A8E-BB1B-E59951E2D196}" type="datetimeFigureOut">
              <a:rPr lang="fr-FR" smtClean="0"/>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410253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1ED4E7-F637-4A8E-BB1B-E59951E2D196}" type="datetimeFigureOut">
              <a:rPr lang="fr-FR" smtClean="0"/>
              <a:t>31/03/2020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262755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481ED4E7-F637-4A8E-BB1B-E59951E2D196}" type="datetimeFigureOut">
              <a:rPr lang="fr-FR" smtClean="0"/>
              <a:t>31/03/2020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162778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481ED4E7-F637-4A8E-BB1B-E59951E2D196}" type="datetimeFigureOut">
              <a:rPr lang="fr-FR" smtClean="0"/>
              <a:t>31/03/2020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65401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481ED4E7-F637-4A8E-BB1B-E59951E2D196}" type="datetimeFigureOut">
              <a:rPr lang="fr-FR" smtClean="0"/>
              <a:t>31/03/2020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31027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ED4E7-F637-4A8E-BB1B-E59951E2D196}" type="datetimeFigureOut">
              <a:rPr lang="fr-FR" smtClean="0"/>
              <a:t>31/03/2020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248689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ED4E7-F637-4A8E-BB1B-E59951E2D196}" type="datetimeFigureOut">
              <a:rPr lang="fr-FR" smtClean="0"/>
              <a:t>31/03/2020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270166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ED4E7-F637-4A8E-BB1B-E59951E2D196}" type="datetimeFigureOut">
              <a:rPr lang="fr-FR" smtClean="0"/>
              <a:t>31/03/2020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3B44A6-321B-4200-9E6A-5CC122DAEAA0}" type="slidenum">
              <a:rPr lang="fr-FR" smtClean="0"/>
              <a:t>‹N°›</a:t>
            </a:fld>
            <a:endParaRPr lang="fr-FR"/>
          </a:p>
        </p:txBody>
      </p:sp>
    </p:spTree>
    <p:extLst>
      <p:ext uri="{BB962C8B-B14F-4D97-AF65-F5344CB8AC3E}">
        <p14:creationId xmlns:p14="http://schemas.microsoft.com/office/powerpoint/2010/main" val="173485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ED4E7-F637-4A8E-BB1B-E59951E2D196}" type="datetimeFigureOut">
              <a:rPr lang="fr-FR" smtClean="0"/>
              <a:t>31/03/2020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B44A6-321B-4200-9E6A-5CC122DAEAA0}" type="slidenum">
              <a:rPr lang="fr-FR" smtClean="0"/>
              <a:t>‹N°›</a:t>
            </a:fld>
            <a:endParaRPr lang="fr-FR"/>
          </a:p>
        </p:txBody>
      </p:sp>
    </p:spTree>
    <p:extLst>
      <p:ext uri="{BB962C8B-B14F-4D97-AF65-F5344CB8AC3E}">
        <p14:creationId xmlns:p14="http://schemas.microsoft.com/office/powerpoint/2010/main" val="331526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lectures.revues.org/181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sz="4400" b="1" dirty="0">
                <a:latin typeface="Times New Roman" panose="02020603050405020304" pitchFamily="18" charset="0"/>
                <a:cs typeface="Times New Roman" panose="02020603050405020304" pitchFamily="18" charset="0"/>
              </a:rPr>
              <a:t>Sociologie</a:t>
            </a:r>
            <a:r>
              <a:rPr lang="fr-FR" sz="4400" dirty="0">
                <a:latin typeface="Times New Roman" panose="02020603050405020304" pitchFamily="18" charset="0"/>
                <a:cs typeface="Times New Roman" panose="02020603050405020304" pitchFamily="18" charset="0"/>
              </a:rPr>
              <a:t> </a:t>
            </a:r>
            <a:r>
              <a:rPr lang="fr-FR" sz="4400" b="1" dirty="0">
                <a:latin typeface="Times New Roman" panose="02020603050405020304" pitchFamily="18" charset="0"/>
                <a:cs typeface="Times New Roman" panose="02020603050405020304" pitchFamily="18" charset="0"/>
              </a:rPr>
              <a:t>de</a:t>
            </a:r>
            <a:r>
              <a:rPr lang="fr-FR" sz="4400" dirty="0">
                <a:latin typeface="Times New Roman" panose="02020603050405020304" pitchFamily="18" charset="0"/>
                <a:cs typeface="Times New Roman" panose="02020603050405020304" pitchFamily="18" charset="0"/>
              </a:rPr>
              <a:t> </a:t>
            </a:r>
            <a:r>
              <a:rPr lang="fr-FR" sz="4400" b="1" dirty="0">
                <a:latin typeface="Times New Roman" panose="02020603050405020304" pitchFamily="18" charset="0"/>
                <a:cs typeface="Times New Roman" panose="02020603050405020304" pitchFamily="18" charset="0"/>
              </a:rPr>
              <a:t>l’action</a:t>
            </a:r>
            <a:r>
              <a:rPr lang="fr-FR" sz="4400" dirty="0">
                <a:latin typeface="Times New Roman" panose="02020603050405020304" pitchFamily="18" charset="0"/>
                <a:cs typeface="Times New Roman" panose="02020603050405020304" pitchFamily="18" charset="0"/>
              </a:rPr>
              <a:t> </a:t>
            </a:r>
            <a:r>
              <a:rPr lang="fr-FR" sz="4400" b="1" dirty="0">
                <a:latin typeface="Times New Roman" panose="02020603050405020304" pitchFamily="18" charset="0"/>
                <a:cs typeface="Times New Roman" panose="02020603050405020304" pitchFamily="18" charset="0"/>
              </a:rPr>
              <a:t>collective</a:t>
            </a:r>
          </a:p>
        </p:txBody>
      </p:sp>
      <p:sp>
        <p:nvSpPr>
          <p:cNvPr id="3" name="Subtitle 2"/>
          <p:cNvSpPr>
            <a:spLocks noGrp="1"/>
          </p:cNvSpPr>
          <p:nvPr>
            <p:ph type="subTitle" idx="1"/>
          </p:nvPr>
        </p:nvSpPr>
        <p:spPr/>
        <p:txBody>
          <a:bodyPr>
            <a:normAutofit lnSpcReduction="10000"/>
          </a:bodyPr>
          <a:lstStyle/>
          <a:p>
            <a:r>
              <a:rPr lang="fr-FR" dirty="0"/>
              <a:t>S 6</a:t>
            </a:r>
          </a:p>
          <a:p>
            <a:r>
              <a:rPr lang="fr-FR" dirty="0"/>
              <a:t>Prof : Khalid MOUNA</a:t>
            </a:r>
          </a:p>
          <a:p>
            <a:r>
              <a:rPr lang="fr-FR" dirty="0"/>
              <a:t>Département de sociologie </a:t>
            </a:r>
          </a:p>
          <a:p>
            <a:r>
              <a:rPr lang="fr-FR" dirty="0"/>
              <a:t>FLSH</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9" y="100012"/>
            <a:ext cx="5300663" cy="1685925"/>
          </a:xfrm>
          <a:prstGeom prst="rect">
            <a:avLst/>
          </a:prstGeom>
        </p:spPr>
      </p:pic>
    </p:spTree>
    <p:extLst>
      <p:ext uri="{BB962C8B-B14F-4D97-AF65-F5344CB8AC3E}">
        <p14:creationId xmlns:p14="http://schemas.microsoft.com/office/powerpoint/2010/main" val="244845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9650"/>
          </a:xfrm>
        </p:spPr>
        <p:txBody>
          <a:bodyPr>
            <a:normAutofit fontScale="90000"/>
          </a:bodyPr>
          <a:lstStyle/>
          <a:p>
            <a:endParaRPr lang="fr-FR" dirty="0"/>
          </a:p>
        </p:txBody>
      </p:sp>
      <p:sp>
        <p:nvSpPr>
          <p:cNvPr id="3" name="Content Placeholder 2"/>
          <p:cNvSpPr>
            <a:spLocks noGrp="1"/>
          </p:cNvSpPr>
          <p:nvPr>
            <p:ph sz="half" idx="1"/>
          </p:nvPr>
        </p:nvSpPr>
        <p:spPr>
          <a:xfrm>
            <a:off x="838200" y="1143000"/>
            <a:ext cx="5181600" cy="5033963"/>
          </a:xfrm>
        </p:spPr>
        <p:txBody>
          <a:bodyPr>
            <a:normAutofit lnSpcReduction="10000"/>
          </a:bodyPr>
          <a:lstStyle/>
          <a:p>
            <a:pPr algn="just"/>
            <a:r>
              <a:rPr lang="fr-FR" dirty="0" err="1">
                <a:latin typeface="Times New Roman" charset="0"/>
                <a:ea typeface="Times New Roman" charset="0"/>
                <a:cs typeface="Times New Roman" charset="0"/>
              </a:rPr>
              <a:t>Olson</a:t>
            </a:r>
            <a:r>
              <a:rPr lang="fr-FR" dirty="0">
                <a:latin typeface="Times New Roman" charset="0"/>
                <a:ea typeface="Times New Roman" charset="0"/>
                <a:cs typeface="Times New Roman" charset="0"/>
              </a:rPr>
              <a:t> essaye de montrer que l’action collective ne peut se passer de contrainte sociale.</a:t>
            </a:r>
          </a:p>
          <a:p>
            <a:pPr algn="just"/>
            <a:r>
              <a:rPr lang="fr-FR" dirty="0">
                <a:latin typeface="Times New Roman" charset="0"/>
                <a:ea typeface="Times New Roman" charset="0"/>
                <a:cs typeface="Times New Roman" charset="0"/>
              </a:rPr>
              <a:t> La production des biens collectifs ne se produit pas parce que les acteurs connaissent l’utilité de ce biens. </a:t>
            </a:r>
          </a:p>
          <a:p>
            <a:pPr algn="just"/>
            <a:r>
              <a:rPr lang="fr-FR" dirty="0">
                <a:latin typeface="Times New Roman" charset="0"/>
                <a:ea typeface="Times New Roman" charset="0"/>
                <a:cs typeface="Times New Roman" charset="0"/>
              </a:rPr>
              <a:t>Ce sont les règles sociaux (normes, valeurs…) qui permettent à un groupe latent/caché de devenir un groupe actif, qui conditionnent la défense d’intérêts collectifs.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143000"/>
            <a:ext cx="5181600" cy="4622533"/>
          </a:xfrm>
        </p:spPr>
      </p:pic>
    </p:spTree>
    <p:extLst>
      <p:ext uri="{BB962C8B-B14F-4D97-AF65-F5344CB8AC3E}">
        <p14:creationId xmlns:p14="http://schemas.microsoft.com/office/powerpoint/2010/main" val="98587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latin typeface="Times New Roman" charset="0"/>
                <a:ea typeface="Times New Roman" charset="0"/>
                <a:cs typeface="Times New Roman" charset="0"/>
              </a:rPr>
              <a:t>Le concept de passager clandestin </a:t>
            </a:r>
          </a:p>
        </p:txBody>
      </p:sp>
      <p:sp>
        <p:nvSpPr>
          <p:cNvPr id="3" name="Content Placeholder 2"/>
          <p:cNvSpPr>
            <a:spLocks noGrp="1"/>
          </p:cNvSpPr>
          <p:nvPr>
            <p:ph idx="1"/>
          </p:nvPr>
        </p:nvSpPr>
        <p:spPr/>
        <p:txBody>
          <a:bodyPr>
            <a:normAutofit/>
          </a:bodyPr>
          <a:lstStyle/>
          <a:p>
            <a:pPr algn="just"/>
            <a:r>
              <a:rPr lang="fr-FR" dirty="0">
                <a:latin typeface="Times New Roman" panose="02020603050405020304" pitchFamily="18" charset="0"/>
                <a:cs typeface="Times New Roman" panose="02020603050405020304" pitchFamily="18" charset="0"/>
              </a:rPr>
              <a:t>Un groupe d’individu peut parfaitement être conscient de la nécessité d’une action collective, sans la produire.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L’action collective peut permettre en effet d’obtenir des biens publics (augmentation de salaire par exemple), mais malgré qu’elle soit avantageuse, l’action collective n’aura pas lieu.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Il ne suffit pas que des individus aient un intérêt commun pour qu’ils agissent ensemble pour l’atteindre. </a:t>
            </a:r>
          </a:p>
          <a:p>
            <a:endParaRPr lang="fr-FR" dirty="0"/>
          </a:p>
        </p:txBody>
      </p:sp>
    </p:spTree>
    <p:extLst>
      <p:ext uri="{BB962C8B-B14F-4D97-AF65-F5344CB8AC3E}">
        <p14:creationId xmlns:p14="http://schemas.microsoft.com/office/powerpoint/2010/main" val="22916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latin typeface="Times New Roman" charset="0"/>
                <a:ea typeface="Times New Roman" charset="0"/>
                <a:cs typeface="Times New Roman" charset="0"/>
              </a:rPr>
              <a:t>Un individu peut agir en vertu d’ambitions sociales, et non pas uniquement économiques.</a:t>
            </a:r>
          </a:p>
          <a:p>
            <a:endParaRPr lang="fr-FR" dirty="0">
              <a:latin typeface="Times New Roman" charset="0"/>
              <a:ea typeface="Times New Roman" charset="0"/>
              <a:cs typeface="Times New Roman" charset="0"/>
            </a:endParaRPr>
          </a:p>
          <a:p>
            <a:r>
              <a:rPr lang="fr-FR" dirty="0">
                <a:latin typeface="Times New Roman" charset="0"/>
                <a:ea typeface="Times New Roman" charset="0"/>
                <a:cs typeface="Times New Roman" charset="0"/>
              </a:rPr>
              <a:t>Le concept du passager clandestin est beaucoup plus pertinent dans des groupes de taille supérieure.</a:t>
            </a:r>
          </a:p>
          <a:p>
            <a:endParaRPr lang="fr-FR" dirty="0">
              <a:latin typeface="Times New Roman" charset="0"/>
              <a:ea typeface="Times New Roman" charset="0"/>
              <a:cs typeface="Times New Roman" charset="0"/>
            </a:endParaRPr>
          </a:p>
          <a:p>
            <a:r>
              <a:rPr lang="fr-FR" dirty="0">
                <a:latin typeface="Times New Roman" charset="0"/>
                <a:ea typeface="Times New Roman" charset="0"/>
                <a:cs typeface="Times New Roman" charset="0"/>
              </a:rPr>
              <a:t>Dans ces groupes aucun des membres n’ait assez de poids pour influencer de façon significative le cours des événements au sein du groupe. </a:t>
            </a:r>
          </a:p>
        </p:txBody>
      </p:sp>
    </p:spTree>
    <p:extLst>
      <p:ext uri="{BB962C8B-B14F-4D97-AF65-F5344CB8AC3E}">
        <p14:creationId xmlns:p14="http://schemas.microsoft.com/office/powerpoint/2010/main" val="225383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sz="half" idx="1"/>
          </p:nvPr>
        </p:nvSpPr>
        <p:spPr/>
        <p:txBody>
          <a:bodyPr/>
          <a:lstStyle/>
          <a:p>
            <a:pPr algn="just"/>
            <a:r>
              <a:rPr lang="fr-FR" dirty="0">
                <a:latin typeface="Times New Roman" panose="02020603050405020304" pitchFamily="18" charset="0"/>
                <a:cs typeface="Times New Roman" panose="02020603050405020304" pitchFamily="18" charset="0"/>
              </a:rPr>
              <a:t>Devant ces actions organisées par les minorités pour freiner leur aliénation, les théories de l'irrationalité ont abandonné en laissant la place aux théories de l'action rationnelle (</a:t>
            </a:r>
            <a:r>
              <a:rPr lang="fr-FR" dirty="0" err="1">
                <a:latin typeface="Times New Roman" panose="02020603050405020304" pitchFamily="18" charset="0"/>
                <a:cs typeface="Times New Roman" panose="02020603050405020304" pitchFamily="18" charset="0"/>
              </a:rPr>
              <a:t>Olson</a:t>
            </a:r>
            <a:r>
              <a:rPr lang="fr-FR" dirty="0">
                <a:latin typeface="Times New Roman" panose="02020603050405020304" pitchFamily="18" charset="0"/>
                <a:cs typeface="Times New Roman" panose="02020603050405020304" pitchFamily="18" charset="0"/>
              </a:rPr>
              <a:t>) et aux théories de la mobilisation des ressources.</a:t>
            </a:r>
            <a:endParaRPr lang="fr-FR"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04828"/>
            <a:ext cx="5181600" cy="3792931"/>
          </a:xfrm>
        </p:spPr>
      </p:pic>
    </p:spTree>
    <p:extLst>
      <p:ext uri="{BB962C8B-B14F-4D97-AF65-F5344CB8AC3E}">
        <p14:creationId xmlns:p14="http://schemas.microsoft.com/office/powerpoint/2010/main" val="32058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MA" b="1" dirty="0">
                <a:latin typeface="Times New Roman" panose="02020603050405020304" pitchFamily="18" charset="0"/>
                <a:cs typeface="Times New Roman" panose="02020603050405020304" pitchFamily="18" charset="0"/>
              </a:rPr>
              <a:t>Réseaux sociaux</a:t>
            </a:r>
            <a:endParaRPr lang="fr-FR" dirty="0"/>
          </a:p>
        </p:txBody>
      </p:sp>
      <p:sp>
        <p:nvSpPr>
          <p:cNvPr id="3" name="Espace réservé du contenu 2"/>
          <p:cNvSpPr>
            <a:spLocks noGrp="1"/>
          </p:cNvSpPr>
          <p:nvPr>
            <p:ph idx="1"/>
          </p:nvPr>
        </p:nvSpPr>
        <p:spPr/>
        <p:txBody>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charset="0"/>
                <a:ea typeface="Times New Roman" charset="0"/>
                <a:cs typeface="Times New Roman" charset="0"/>
              </a:rPr>
              <a:t>Avec la contextualisation (économique, politique, etc.), </a:t>
            </a:r>
            <a:r>
              <a:rPr lang="fr-FR" dirty="0">
                <a:latin typeface="Times New Roman" panose="02020603050405020304" pitchFamily="18" charset="0"/>
                <a:cs typeface="Times New Roman" panose="02020603050405020304" pitchFamily="18" charset="0"/>
              </a:rPr>
              <a:t>les années 1980 a connu la naissance d’une sociologie culturelle.</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C’est l'émergence des outils de terrain qui sont devenus les moyens des enquêtes et de construction du sens : les récits d'acteurs et les récits de vie pour comprendre l’action collective.</a:t>
            </a:r>
          </a:p>
          <a:p>
            <a:pPr marL="0" indent="0" algn="just">
              <a:buNone/>
            </a:pPr>
            <a:r>
              <a:rPr lang="fr-FR" dirty="0">
                <a:latin typeface="Times New Roman" panose="02020603050405020304" pitchFamily="18"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173479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7027"/>
          </a:xfrm>
        </p:spPr>
        <p:txBody>
          <a:bodyPr>
            <a:normAutofit fontScale="90000"/>
          </a:bodyPr>
          <a:lstStyle/>
          <a:p>
            <a:r>
              <a:rPr lang="fr-MA" b="1" dirty="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6074"/>
            <a:ext cx="10515600" cy="4829426"/>
          </a:xfrm>
        </p:spPr>
        <p:txBody>
          <a:bodyPr>
            <a:noAutofit/>
          </a:bodyPr>
          <a:lstStyle/>
          <a:p>
            <a:pPr algn="just"/>
            <a:endParaRPr lang="fr-FR" sz="2400" dirty="0">
              <a:latin typeface="Times New Roman" charset="0"/>
              <a:ea typeface="Times New Roman" charset="0"/>
              <a:cs typeface="Times New Roman" charset="0"/>
            </a:endParaRPr>
          </a:p>
          <a:p>
            <a:pPr algn="just"/>
            <a:endParaRPr lang="fr-FR" sz="2400" dirty="0">
              <a:latin typeface="Times New Roman" charset="0"/>
              <a:ea typeface="Times New Roman" charset="0"/>
              <a:cs typeface="Times New Roman" charset="0"/>
            </a:endParaRPr>
          </a:p>
          <a:p>
            <a:pPr algn="just"/>
            <a:r>
              <a:rPr lang="fr-FR" sz="2400" dirty="0">
                <a:latin typeface="Times New Roman" charset="0"/>
                <a:ea typeface="Times New Roman" charset="0"/>
                <a:cs typeface="Times New Roman" charset="0"/>
              </a:rPr>
              <a:t> Charles Tilly est à l'origine du concept de « répertoire d’action collective », il montre comment les mouvements sociaux ont recours à des actions prédéfinies, institutionnalisées et « </a:t>
            </a:r>
            <a:r>
              <a:rPr lang="fr-FR" sz="2400" dirty="0" err="1">
                <a:latin typeface="Times New Roman" charset="0"/>
                <a:ea typeface="Times New Roman" charset="0"/>
                <a:cs typeface="Times New Roman" charset="0"/>
              </a:rPr>
              <a:t>routinisées</a:t>
            </a:r>
            <a:r>
              <a:rPr lang="fr-FR" sz="2400" dirty="0">
                <a:latin typeface="Times New Roman" charset="0"/>
                <a:ea typeface="Times New Roman" charset="0"/>
                <a:cs typeface="Times New Roman" charset="0"/>
              </a:rPr>
              <a:t> ». (</a:t>
            </a:r>
            <a:r>
              <a:rPr lang="fr-FR" sz="2400" i="1" dirty="0">
                <a:latin typeface="Times New Roman" charset="0"/>
                <a:ea typeface="Times New Roman" charset="0"/>
                <a:cs typeface="Times New Roman" charset="0"/>
              </a:rPr>
              <a:t>Dictionnaire des mouvements sociaux</a:t>
            </a:r>
            <a:r>
              <a:rPr lang="fr-FR" sz="2400" dirty="0">
                <a:latin typeface="Times New Roman" charset="0"/>
                <a:ea typeface="Times New Roman" charset="0"/>
                <a:cs typeface="Times New Roman" charset="0"/>
              </a:rPr>
              <a:t>, 2009).</a:t>
            </a:r>
          </a:p>
          <a:p>
            <a:pPr algn="just"/>
            <a:endParaRPr lang="fr-FR" sz="2400" dirty="0">
              <a:latin typeface="Times New Roman" charset="0"/>
              <a:ea typeface="Times New Roman" charset="0"/>
              <a:cs typeface="Times New Roman" charset="0"/>
            </a:endParaRPr>
          </a:p>
          <a:p>
            <a:pPr algn="just"/>
            <a:r>
              <a:rPr lang="fr-FR" sz="2400" dirty="0">
                <a:latin typeface="Times New Roman" charset="0"/>
                <a:ea typeface="Times New Roman" charset="0"/>
                <a:cs typeface="Times New Roman" charset="0"/>
              </a:rPr>
              <a:t>Doug </a:t>
            </a:r>
            <a:r>
              <a:rPr lang="fr-FR" sz="2400" dirty="0" err="1">
                <a:latin typeface="Times New Roman" charset="0"/>
                <a:ea typeface="Times New Roman" charset="0"/>
                <a:cs typeface="Times New Roman" charset="0"/>
              </a:rPr>
              <a:t>MacAdam</a:t>
            </a:r>
            <a:r>
              <a:rPr lang="fr-FR" sz="2400" dirty="0">
                <a:latin typeface="Times New Roman" charset="0"/>
                <a:ea typeface="Times New Roman" charset="0"/>
                <a:cs typeface="Times New Roman" charset="0"/>
              </a:rPr>
              <a:t> mobilise la notion de </a:t>
            </a:r>
            <a:r>
              <a:rPr lang="fr-FR" sz="2400" b="1" dirty="0">
                <a:latin typeface="Times New Roman" charset="0"/>
                <a:ea typeface="Times New Roman" charset="0"/>
                <a:cs typeface="Times New Roman" charset="0"/>
              </a:rPr>
              <a:t>structure des opportunités politiques</a:t>
            </a:r>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SOP</a:t>
            </a:r>
            <a:r>
              <a:rPr lang="fr-FR" sz="2400" dirty="0">
                <a:latin typeface="Times New Roman" charset="0"/>
                <a:ea typeface="Times New Roman" charset="0"/>
                <a:cs typeface="Times New Roman" charset="0"/>
              </a:rPr>
              <a:t>) « </a:t>
            </a:r>
            <a:r>
              <a:rPr lang="fr-FR" sz="2400" i="1" dirty="0" err="1">
                <a:latin typeface="Times New Roman" charset="0"/>
                <a:ea typeface="Times New Roman" charset="0"/>
                <a:cs typeface="Times New Roman" charset="0"/>
              </a:rPr>
              <a:t>political</a:t>
            </a:r>
            <a:r>
              <a:rPr lang="fr-FR" sz="2400" i="1" dirty="0">
                <a:latin typeface="Times New Roman" charset="0"/>
                <a:ea typeface="Times New Roman" charset="0"/>
                <a:cs typeface="Times New Roman" charset="0"/>
              </a:rPr>
              <a:t> </a:t>
            </a:r>
            <a:r>
              <a:rPr lang="fr-FR" sz="2400" i="1" dirty="0" err="1">
                <a:latin typeface="Times New Roman" charset="0"/>
                <a:ea typeface="Times New Roman" charset="0"/>
                <a:cs typeface="Times New Roman" charset="0"/>
              </a:rPr>
              <a:t>opportunity</a:t>
            </a:r>
            <a:r>
              <a:rPr lang="fr-FR" sz="2400" i="1" dirty="0">
                <a:latin typeface="Times New Roman" charset="0"/>
                <a:ea typeface="Times New Roman" charset="0"/>
                <a:cs typeface="Times New Roman" charset="0"/>
              </a:rPr>
              <a:t> structure</a:t>
            </a:r>
            <a:r>
              <a:rPr lang="fr-FR" sz="2400" dirty="0">
                <a:latin typeface="Times New Roman" charset="0"/>
                <a:ea typeface="Times New Roman" charset="0"/>
                <a:cs typeface="Times New Roman" charset="0"/>
              </a:rPr>
              <a:t> », il met en avant le contexte politique comme catalyseur ou répresseur des mobilisations.</a:t>
            </a:r>
          </a:p>
          <a:p>
            <a:pPr algn="just"/>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21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49AE1-42D1-5E4C-A201-08138AB3BBE9}"/>
              </a:ext>
            </a:extLst>
          </p:cNvPr>
          <p:cNvSpPr>
            <a:spLocks noGrp="1"/>
          </p:cNvSpPr>
          <p:nvPr>
            <p:ph type="title"/>
          </p:nvPr>
        </p:nvSpPr>
        <p:spPr>
          <a:xfrm>
            <a:off x="838200" y="365125"/>
            <a:ext cx="10515600" cy="858033"/>
          </a:xfrm>
        </p:spPr>
        <p:txBody>
          <a:bodyPr/>
          <a:lstStyle/>
          <a:p>
            <a:r>
              <a:rPr lang="fr-FR" b="1" dirty="0">
                <a:latin typeface="Times New Roman" panose="02020603050405020304" pitchFamily="18" charset="0"/>
                <a:cs typeface="Times New Roman" panose="02020603050405020304" pitchFamily="18" charset="0"/>
              </a:rPr>
              <a:t>Les nouveaux mouvements sociaux</a:t>
            </a:r>
          </a:p>
        </p:txBody>
      </p:sp>
      <p:sp>
        <p:nvSpPr>
          <p:cNvPr id="3" name="Espace réservé du contenu 2">
            <a:extLst>
              <a:ext uri="{FF2B5EF4-FFF2-40B4-BE49-F238E27FC236}">
                <a16:creationId xmlns:a16="http://schemas.microsoft.com/office/drawing/2014/main" id="{AFE23D52-FC74-8846-BB07-69AB3EAF1839}"/>
              </a:ext>
            </a:extLst>
          </p:cNvPr>
          <p:cNvSpPr>
            <a:spLocks noGrp="1"/>
          </p:cNvSpPr>
          <p:nvPr>
            <p:ph idx="1"/>
          </p:nvPr>
        </p:nvSpPr>
        <p:spPr>
          <a:xfrm>
            <a:off x="320634" y="1330036"/>
            <a:ext cx="11033166" cy="4846927"/>
          </a:xfrm>
        </p:spPr>
        <p:txBody>
          <a:bodyPr>
            <a:normAutofit fontScale="85000" lnSpcReduction="10000"/>
          </a:bodyPr>
          <a:lstStyle/>
          <a:p>
            <a:pPr algn="just"/>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NMS</a:t>
            </a:r>
            <a:r>
              <a:rPr lang="fr-FR" dirty="0">
                <a:latin typeface="Times New Roman" panose="02020603050405020304" pitchFamily="18" charset="0"/>
                <a:cs typeface="Times New Roman" panose="02020603050405020304" pitchFamily="18" charset="0"/>
              </a:rPr>
              <a:t> se caractériseraient par une rupture avec les conflits sociaux classiques. En suivant Erik Neveu (</a:t>
            </a:r>
            <a:r>
              <a:rPr lang="fr-FR" i="1" dirty="0">
                <a:latin typeface="Times New Roman" panose="02020603050405020304" pitchFamily="18" charset="0"/>
                <a:cs typeface="Times New Roman" panose="02020603050405020304" pitchFamily="18" charset="0"/>
              </a:rPr>
              <a:t>Sociologie des mouvements sociaux</a:t>
            </a:r>
            <a:r>
              <a:rPr lang="fr-FR" dirty="0">
                <a:latin typeface="Times New Roman" panose="02020603050405020304" pitchFamily="18" charset="0"/>
                <a:cs typeface="Times New Roman" panose="02020603050405020304" pitchFamily="18" charset="0"/>
              </a:rPr>
              <a:t>) 4 points justifient cette nouveauté :</a:t>
            </a:r>
            <a:endParaRPr lang="fr-MA" dirty="0">
              <a:latin typeface="Times New Roman" panose="02020603050405020304" pitchFamily="18" charset="0"/>
              <a:cs typeface="Times New Roman" panose="02020603050405020304" pitchFamily="18" charset="0"/>
            </a:endParaRPr>
          </a:p>
          <a:p>
            <a:pPr lvl="0" algn="just"/>
            <a:r>
              <a:rPr lang="fr-FR" b="1" i="1" dirty="0">
                <a:latin typeface="Times New Roman" panose="02020603050405020304" pitchFamily="18" charset="0"/>
                <a:cs typeface="Times New Roman" panose="02020603050405020304" pitchFamily="18" charset="0"/>
              </a:rPr>
              <a:t>Les formes d’organisation et d’action </a:t>
            </a:r>
            <a:r>
              <a:rPr lang="fr-FR" dirty="0">
                <a:latin typeface="Times New Roman" panose="02020603050405020304" pitchFamily="18" charset="0"/>
                <a:cs typeface="Times New Roman" panose="02020603050405020304" pitchFamily="18" charset="0"/>
              </a:rPr>
              <a:t>: les NMS manifestent une défiance envers avec la centralisation des partis et syndicats souvent jugés trop bureaucratiques. </a:t>
            </a:r>
            <a:endParaRPr lang="fr-MA" dirty="0">
              <a:latin typeface="Times New Roman" panose="02020603050405020304" pitchFamily="18" charset="0"/>
              <a:cs typeface="Times New Roman" panose="02020603050405020304" pitchFamily="18" charset="0"/>
            </a:endParaRPr>
          </a:p>
          <a:p>
            <a:pPr lvl="0" algn="just"/>
            <a:r>
              <a:rPr lang="fr-FR" b="1" i="1" dirty="0">
                <a:latin typeface="Times New Roman" panose="02020603050405020304" pitchFamily="18" charset="0"/>
                <a:cs typeface="Times New Roman" panose="02020603050405020304" pitchFamily="18" charset="0"/>
              </a:rPr>
              <a:t>Les valeurs et revendications </a:t>
            </a:r>
            <a:r>
              <a:rPr lang="fr-FR" dirty="0">
                <a:latin typeface="Times New Roman" panose="02020603050405020304" pitchFamily="18" charset="0"/>
                <a:cs typeface="Times New Roman" panose="02020603050405020304" pitchFamily="18" charset="0"/>
              </a:rPr>
              <a:t>: les conflits sociaux classiques portaient sur ce qu’est économique, (salaire…), alors que les NMS revendiquent moins ce qui est matériel, pour focaliser sur ce qu’est symbolique. Ex : les mouvements homosexuels, sans papier etc.</a:t>
            </a:r>
            <a:endParaRPr lang="fr-MA" dirty="0">
              <a:latin typeface="Times New Roman" panose="02020603050405020304" pitchFamily="18" charset="0"/>
              <a:cs typeface="Times New Roman" panose="02020603050405020304" pitchFamily="18" charset="0"/>
            </a:endParaRPr>
          </a:p>
          <a:p>
            <a:pPr lvl="0" algn="just"/>
            <a:r>
              <a:rPr lang="fr-FR" b="1" i="1" dirty="0">
                <a:latin typeface="Times New Roman" panose="02020603050405020304" pitchFamily="18" charset="0"/>
                <a:cs typeface="Times New Roman" panose="02020603050405020304" pitchFamily="18" charset="0"/>
              </a:rPr>
              <a:t>Le rapport au politique </a:t>
            </a:r>
            <a:r>
              <a:rPr lang="fr-FR" dirty="0">
                <a:latin typeface="Times New Roman" panose="02020603050405020304" pitchFamily="18" charset="0"/>
                <a:cs typeface="Times New Roman" panose="02020603050405020304" pitchFamily="18" charset="0"/>
              </a:rPr>
              <a:t>: ce type de ces mouvements sont souvent méfiants voire réfractaires envers les organisations politiques, considérées comme compromises.</a:t>
            </a:r>
            <a:endParaRPr lang="fr-MA" dirty="0">
              <a:latin typeface="Times New Roman" panose="02020603050405020304" pitchFamily="18" charset="0"/>
              <a:cs typeface="Times New Roman" panose="02020603050405020304" pitchFamily="18" charset="0"/>
            </a:endParaRPr>
          </a:p>
          <a:p>
            <a:pPr lvl="0" algn="just"/>
            <a:r>
              <a:rPr lang="fr-FR" b="1" i="1" dirty="0">
                <a:latin typeface="Times New Roman" panose="02020603050405020304" pitchFamily="18" charset="0"/>
                <a:cs typeface="Times New Roman" panose="02020603050405020304" pitchFamily="18" charset="0"/>
              </a:rPr>
              <a:t>L’identité des acteurs </a:t>
            </a:r>
            <a:r>
              <a:rPr lang="fr-FR" dirty="0">
                <a:latin typeface="Times New Roman" panose="02020603050405020304" pitchFamily="18" charset="0"/>
                <a:cs typeface="Times New Roman" panose="02020603050405020304" pitchFamily="18" charset="0"/>
              </a:rPr>
              <a:t>: tandis que les « anciens » mouvements se référent à une unité et conscience de classe. Les NMS se définissent par rapports à des critères souvent plus culturels qu’économiques. </a:t>
            </a:r>
            <a:endParaRPr lang="fr-FR" dirty="0"/>
          </a:p>
        </p:txBody>
      </p:sp>
    </p:spTree>
    <p:extLst>
      <p:ext uri="{BB962C8B-B14F-4D97-AF65-F5344CB8AC3E}">
        <p14:creationId xmlns:p14="http://schemas.microsoft.com/office/powerpoint/2010/main" val="70913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97E02A-B32D-9140-8F29-FB14307A45C5}"/>
              </a:ext>
            </a:extLst>
          </p:cNvPr>
          <p:cNvSpPr>
            <a:spLocks noGrp="1"/>
          </p:cNvSpPr>
          <p:nvPr>
            <p:ph type="title"/>
          </p:nvPr>
        </p:nvSpPr>
        <p:spPr>
          <a:xfrm>
            <a:off x="838200" y="365126"/>
            <a:ext cx="10515600" cy="751156"/>
          </a:xfrm>
        </p:spPr>
        <p:txBody>
          <a:bodyPr/>
          <a:lstStyle/>
          <a:p>
            <a:endParaRPr lang="fr-FR" dirty="0"/>
          </a:p>
        </p:txBody>
      </p:sp>
      <p:sp>
        <p:nvSpPr>
          <p:cNvPr id="3" name="Espace réservé du contenu 2">
            <a:extLst>
              <a:ext uri="{FF2B5EF4-FFF2-40B4-BE49-F238E27FC236}">
                <a16:creationId xmlns:a16="http://schemas.microsoft.com/office/drawing/2014/main" id="{565CD325-749E-8C46-B125-4F807862005F}"/>
              </a:ext>
            </a:extLst>
          </p:cNvPr>
          <p:cNvSpPr>
            <a:spLocks noGrp="1"/>
          </p:cNvSpPr>
          <p:nvPr>
            <p:ph idx="1"/>
          </p:nvPr>
        </p:nvSpPr>
        <p:spPr>
          <a:xfrm>
            <a:off x="463138" y="1116282"/>
            <a:ext cx="10890662" cy="5060681"/>
          </a:xfrm>
        </p:spPr>
        <p:txBody>
          <a:bodyPr/>
          <a:lstStyle/>
          <a:p>
            <a:pPr algn="just"/>
            <a:r>
              <a:rPr lang="fr-FR" dirty="0">
                <a:latin typeface="Times New Roman" panose="02020603050405020304" pitchFamily="18" charset="0"/>
                <a:cs typeface="Times New Roman" panose="02020603050405020304" pitchFamily="18" charset="0"/>
              </a:rPr>
              <a:t>Les « nouveaux mouvements sociaux » traduisent l’émergence de conflits nouveau, avec la recherche de la reconnaissance sociale.</a:t>
            </a:r>
          </a:p>
          <a:p>
            <a:pPr algn="just"/>
            <a:r>
              <a:rPr lang="fr-FR" dirty="0">
                <a:latin typeface="Times New Roman" panose="02020603050405020304" pitchFamily="18" charset="0"/>
                <a:cs typeface="Times New Roman" panose="02020603050405020304" pitchFamily="18" charset="0"/>
              </a:rPr>
              <a:t>Ils donnent une place importante au symbolique des conflits sociaux. </a:t>
            </a:r>
          </a:p>
          <a:p>
            <a:pPr algn="just"/>
            <a:r>
              <a:rPr lang="fr-FR" dirty="0">
                <a:highlight>
                  <a:srgbClr val="FFFF00"/>
                </a:highlight>
                <a:latin typeface="Times New Roman" panose="02020603050405020304" pitchFamily="18" charset="0"/>
                <a:cs typeface="Times New Roman" panose="02020603050405020304" pitchFamily="18" charset="0"/>
              </a:rPr>
              <a:t>Les mouvements sociaux </a:t>
            </a:r>
            <a:r>
              <a:rPr lang="fr-FR" dirty="0">
                <a:latin typeface="Times New Roman" panose="02020603050405020304" pitchFamily="18" charset="0"/>
                <a:cs typeface="Times New Roman" panose="02020603050405020304" pitchFamily="18" charset="0"/>
              </a:rPr>
              <a:t>sont en effet producteurs d’identité non seulement parce qu’ils s’appuient sur des intérêts communs mais aussi parce qu’ils sont producteurs d’un sentiment d’appartenance collective. Exemple : un groupe de voisins de quartiers se mobilisant à l’occasion d’un contentieux avec la mairie ou l’école municipale peut par exemple aboutit à la création d’une association de défense des intérêts du quartier, renforçant ainsi le sentiment d’appartenance à un groupe. </a:t>
            </a:r>
            <a:endParaRPr lang="fr-MA"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3351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2C599-09CF-904C-B14A-C75B3201CE21}"/>
              </a:ext>
            </a:extLst>
          </p:cNvPr>
          <p:cNvSpPr>
            <a:spLocks noGrp="1"/>
          </p:cNvSpPr>
          <p:nvPr>
            <p:ph type="title"/>
          </p:nvPr>
        </p:nvSpPr>
        <p:spPr>
          <a:xfrm>
            <a:off x="838200" y="365125"/>
            <a:ext cx="10515600" cy="763031"/>
          </a:xfrm>
        </p:spPr>
        <p:txBody>
          <a:bodyPr/>
          <a:lstStyle/>
          <a:p>
            <a:r>
              <a:rPr lang="fr-FR" dirty="0"/>
              <a:t>A Touraine et les MS</a:t>
            </a:r>
          </a:p>
        </p:txBody>
      </p:sp>
      <p:sp>
        <p:nvSpPr>
          <p:cNvPr id="3" name="Espace réservé du contenu 2">
            <a:extLst>
              <a:ext uri="{FF2B5EF4-FFF2-40B4-BE49-F238E27FC236}">
                <a16:creationId xmlns:a16="http://schemas.microsoft.com/office/drawing/2014/main" id="{4D77EB44-7C2B-9141-897B-08565F59FA94}"/>
              </a:ext>
            </a:extLst>
          </p:cNvPr>
          <p:cNvSpPr>
            <a:spLocks noGrp="1"/>
          </p:cNvSpPr>
          <p:nvPr>
            <p:ph idx="1"/>
          </p:nvPr>
        </p:nvSpPr>
        <p:spPr/>
        <p:txBody>
          <a:bodyPr>
            <a:normAutofit fontScale="92500" lnSpcReduction="20000"/>
          </a:bodyPr>
          <a:lstStyle/>
          <a:p>
            <a:r>
              <a:rPr lang="fr-FR" dirty="0"/>
              <a:t>Alain Touraine se donne pour but de repenser la dynamique de l'histoire et la capacité d'action des individus ; pour lui, la société serait capable d'agir sur elle-même. C'est ce qu'il explique par son concept d'historicité. Il le décrit comme la « capacité d'une société de construire ses pratiques à partir de modèles culturels et à travers des conflits et des mouvements sociaux. »</a:t>
            </a:r>
            <a:endParaRPr lang="fr-MA" dirty="0"/>
          </a:p>
          <a:p>
            <a:r>
              <a:rPr lang="fr-FR" dirty="0"/>
              <a:t>Il existe trois dimensions de l'historicité :</a:t>
            </a:r>
            <a:endParaRPr lang="fr-MA" dirty="0"/>
          </a:p>
          <a:p>
            <a:pPr lvl="0"/>
            <a:r>
              <a:rPr lang="fr-FR" dirty="0"/>
              <a:t>L'accumulation des actions produites, des objets, de tout ce qui peut se cumuler. Cela peut être une accumulation de capital au sens économique du terme, ou encore de culture.</a:t>
            </a:r>
            <a:endParaRPr lang="fr-MA" dirty="0"/>
          </a:p>
          <a:p>
            <a:pPr lvl="0"/>
            <a:r>
              <a:rPr lang="fr-FR" dirty="0"/>
              <a:t>La représentativité du mode de connaissance, de la culture.</a:t>
            </a:r>
            <a:endParaRPr lang="fr-MA" dirty="0"/>
          </a:p>
          <a:p>
            <a:pPr lvl="0"/>
            <a:r>
              <a:rPr lang="fr-FR" dirty="0"/>
              <a:t>Un modèle de connaissance, et donc une représentativité de la créativité, de l'attrait pour l'innovation, ou au contraire pour la tradition.</a:t>
            </a:r>
            <a:endParaRPr lang="fr-MA" dirty="0"/>
          </a:p>
          <a:p>
            <a:endParaRPr lang="fr-FR" dirty="0"/>
          </a:p>
        </p:txBody>
      </p:sp>
    </p:spTree>
    <p:extLst>
      <p:ext uri="{BB962C8B-B14F-4D97-AF65-F5344CB8AC3E}">
        <p14:creationId xmlns:p14="http://schemas.microsoft.com/office/powerpoint/2010/main" val="381386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2C9DE-1FE5-3346-82E7-26D25BA3DF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E13E8E-BDAD-B140-8D7F-17CFA02C2F75}"/>
              </a:ext>
            </a:extLst>
          </p:cNvPr>
          <p:cNvSpPr>
            <a:spLocks noGrp="1"/>
          </p:cNvSpPr>
          <p:nvPr>
            <p:ph idx="1"/>
          </p:nvPr>
        </p:nvSpPr>
        <p:spPr/>
        <p:txBody>
          <a:bodyPr/>
          <a:lstStyle/>
          <a:p>
            <a:r>
              <a:rPr lang="fr-FR" dirty="0"/>
              <a:t>On voit alors que nos sociétés modernes possèdent une forte historicité car elles ont énormément accumulé divers objets, mais aussi parce que la créativité s'est progressivement accrue. Ainsi les sociétés se sont construites au fur et à mesure des évolutions, en se fondant sur leurs propres bases.</a:t>
            </a:r>
          </a:p>
          <a:p>
            <a:r>
              <a:rPr lang="fr-FR" dirty="0"/>
              <a:t>Alain Touraine a consacré une grande partie ses recherches au monde ouvrier et à la nouvelle société industrielle. Il a analysé les transformations des systèmes de production et les syndicats ouvriers.</a:t>
            </a:r>
            <a:endParaRPr lang="fr-MA" dirty="0"/>
          </a:p>
          <a:p>
            <a:endParaRPr lang="fr-FR" dirty="0"/>
          </a:p>
          <a:p>
            <a:endParaRPr lang="fr-MA" dirty="0"/>
          </a:p>
          <a:p>
            <a:endParaRPr lang="fr-FR" dirty="0"/>
          </a:p>
        </p:txBody>
      </p:sp>
    </p:spTree>
    <p:extLst>
      <p:ext uri="{BB962C8B-B14F-4D97-AF65-F5344CB8AC3E}">
        <p14:creationId xmlns:p14="http://schemas.microsoft.com/office/powerpoint/2010/main" val="370051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2">
              <a:alphaModFix amt="46000"/>
            </a:blip>
            <a:tile tx="0" ty="0" sx="100000" sy="100000" flip="none" algn="tl"/>
          </a:blipFill>
        </p:spPr>
        <p:txBody>
          <a:bodyPr>
            <a:normAutofit/>
          </a:bodyPr>
          <a:lstStyle/>
          <a:p>
            <a:r>
              <a:rPr lang="fr-FR" sz="3600" b="1" dirty="0">
                <a:latin typeface="Times New Roman" charset="0"/>
                <a:ea typeface="Times New Roman" charset="0"/>
                <a:cs typeface="Times New Roman" charset="0"/>
              </a:rPr>
              <a:t>Sommaire </a:t>
            </a:r>
          </a:p>
        </p:txBody>
      </p:sp>
      <p:sp>
        <p:nvSpPr>
          <p:cNvPr id="3" name="Espace réservé du contenu 2"/>
          <p:cNvSpPr>
            <a:spLocks noGrp="1"/>
          </p:cNvSpPr>
          <p:nvPr>
            <p:ph idx="1"/>
          </p:nvPr>
        </p:nvSpPr>
        <p:spPr>
          <a:blipFill>
            <a:blip r:embed="rId2">
              <a:alphaModFix amt="46000"/>
            </a:blip>
            <a:tile tx="0" ty="0" sx="100000" sy="100000" flip="none" algn="tl"/>
          </a:blipFill>
        </p:spPr>
        <p:txBody>
          <a:bodyPr>
            <a:normAutofit fontScale="55000" lnSpcReduction="20000"/>
          </a:bodyPr>
          <a:lstStyle/>
          <a:p>
            <a:r>
              <a:rPr lang="fr-FR" b="1" dirty="0">
                <a:latin typeface="Times New Roman" charset="0"/>
                <a:ea typeface="Times New Roman" charset="0"/>
                <a:cs typeface="Times New Roman" charset="0"/>
              </a:rPr>
              <a:t>Action/collective</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Qu’est-ce-que une action collective ?</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Un débat et un paradigme</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Une perspective historique</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L’engagement</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Action collective et représentations des acteurs</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La régulation</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La règle et la régulation</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Les conditions de l’action collective</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Le paradoxe d’</a:t>
            </a:r>
            <a:r>
              <a:rPr lang="fr-FR" b="1" dirty="0" err="1">
                <a:latin typeface="Times New Roman" charset="0"/>
                <a:ea typeface="Times New Roman" charset="0"/>
                <a:cs typeface="Times New Roman" charset="0"/>
              </a:rPr>
              <a:t>Olson</a:t>
            </a:r>
            <a:r>
              <a:rPr lang="fr-FR" b="1" dirty="0">
                <a:latin typeface="Times New Roman" charset="0"/>
                <a:ea typeface="Times New Roman" charset="0"/>
                <a:cs typeface="Times New Roman" charset="0"/>
              </a:rPr>
              <a:t>. Vers une analyse utilitariste</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Le concept de passager clandestin</a:t>
            </a:r>
          </a:p>
          <a:p>
            <a:r>
              <a:rPr lang="fr-FR" dirty="0">
                <a:latin typeface="Times New Roman" charset="0"/>
                <a:ea typeface="Times New Roman" charset="0"/>
                <a:cs typeface="Times New Roman" charset="0"/>
              </a:rPr>
              <a:t>L’action collective au prisme de ‘économie morale</a:t>
            </a:r>
          </a:p>
          <a:p>
            <a:r>
              <a:rPr lang="fr-FR" b="1" dirty="0">
                <a:latin typeface="Times New Roman" charset="0"/>
                <a:ea typeface="Times New Roman" charset="0"/>
                <a:cs typeface="Times New Roman" charset="0"/>
              </a:rPr>
              <a:t>L’action collective comme action asymétrique et hétérogène</a:t>
            </a:r>
            <a:endParaRPr lang="fr-FR" dirty="0">
              <a:latin typeface="Times New Roman" charset="0"/>
              <a:ea typeface="Times New Roman" charset="0"/>
              <a:cs typeface="Times New Roman" charset="0"/>
            </a:endParaRPr>
          </a:p>
          <a:p>
            <a:r>
              <a:rPr lang="fr-FR" b="1" dirty="0">
                <a:latin typeface="Times New Roman" charset="0"/>
                <a:ea typeface="Times New Roman" charset="0"/>
                <a:cs typeface="Times New Roman" charset="0"/>
              </a:rPr>
              <a:t>Conclusion</a:t>
            </a:r>
            <a:endParaRPr lang="fr-FR" dirty="0">
              <a:latin typeface="Times New Roman" charset="0"/>
              <a:ea typeface="Times New Roman" charset="0"/>
              <a:cs typeface="Times New Roman" charset="0"/>
            </a:endParaRPr>
          </a:p>
          <a:p>
            <a:endParaRPr lang="fr-FR" dirty="0"/>
          </a:p>
        </p:txBody>
      </p:sp>
    </p:spTree>
    <p:extLst>
      <p:ext uri="{BB962C8B-B14F-4D97-AF65-F5344CB8AC3E}">
        <p14:creationId xmlns:p14="http://schemas.microsoft.com/office/powerpoint/2010/main" val="26396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E7BBD-01DB-5741-8F7E-5E467431C20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1CA213-ADDF-A542-9C66-EEFECB9EF40D}"/>
              </a:ext>
            </a:extLst>
          </p:cNvPr>
          <p:cNvSpPr>
            <a:spLocks noGrp="1"/>
          </p:cNvSpPr>
          <p:nvPr>
            <p:ph idx="1"/>
          </p:nvPr>
        </p:nvSpPr>
        <p:spPr/>
        <p:txBody>
          <a:bodyPr>
            <a:normAutofit fontScale="85000" lnSpcReduction="20000"/>
          </a:bodyPr>
          <a:lstStyle/>
          <a:p>
            <a:r>
              <a:rPr lang="fr-FR" dirty="0"/>
              <a:t>A. Touraine attire l'attention sur deux notions que sont l'action sociale (relative aux acteurs) et les mouvements sociaux (qui concernent leur changement). A partir de ces notions, il définit les faits sociaux par l'objet de leur action, et par la signification que les acteurs lui donnent.</a:t>
            </a:r>
            <a:endParaRPr lang="fr-MA" dirty="0"/>
          </a:p>
          <a:p>
            <a:r>
              <a:rPr lang="fr-FR" dirty="0"/>
              <a:t>Il définit le mouvement social comme une action collective des individus en vue d'un changement social ; cette action est destinée à contrôler les orientations sociales de leur environnement. C'est le dépassement du mouvement contestataire du groupe, et la mise en cause du pouvoir et de sa domination.</a:t>
            </a:r>
            <a:endParaRPr lang="fr-MA" dirty="0"/>
          </a:p>
          <a:p>
            <a:r>
              <a:rPr lang="fr-FR" dirty="0"/>
              <a:t>Pour être considéré comme un mouvement social, le phénomène doit reposer sur trois principes :</a:t>
            </a:r>
            <a:endParaRPr lang="fr-MA" dirty="0"/>
          </a:p>
          <a:p>
            <a:pPr lvl="0"/>
            <a:r>
              <a:rPr lang="fr-FR" dirty="0"/>
              <a:t>L'opposition des acteurs envers d'autres acteurs.</a:t>
            </a:r>
            <a:endParaRPr lang="fr-MA" dirty="0"/>
          </a:p>
          <a:p>
            <a:pPr lvl="0"/>
            <a:r>
              <a:rPr lang="fr-FR" dirty="0"/>
              <a:t>La totalité de l'objet de revendication ; l'objet ne repose donc pas sur des volontés particulières.</a:t>
            </a:r>
            <a:endParaRPr lang="fr-MA" dirty="0"/>
          </a:p>
          <a:p>
            <a:pPr lvl="0"/>
            <a:r>
              <a:rPr lang="fr-FR" dirty="0"/>
              <a:t>L'identité particulières des acteurs</a:t>
            </a:r>
            <a:endParaRPr lang="fr-MA" dirty="0"/>
          </a:p>
          <a:p>
            <a:endParaRPr lang="fr-FR" dirty="0"/>
          </a:p>
        </p:txBody>
      </p:sp>
    </p:spTree>
    <p:extLst>
      <p:ext uri="{BB962C8B-B14F-4D97-AF65-F5344CB8AC3E}">
        <p14:creationId xmlns:p14="http://schemas.microsoft.com/office/powerpoint/2010/main" val="138489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highlight>
                  <a:srgbClr val="FFFF00"/>
                </a:highlight>
                <a:latin typeface="Times New Roman" charset="0"/>
                <a:ea typeface="Times New Roman" charset="0"/>
                <a:cs typeface="Times New Roman" charset="0"/>
              </a:rPr>
              <a:t>L’engagement</a:t>
            </a:r>
          </a:p>
        </p:txBody>
      </p:sp>
      <p:sp>
        <p:nvSpPr>
          <p:cNvPr id="3" name="Content Placeholder 2"/>
          <p:cNvSpPr>
            <a:spLocks noGrp="1"/>
          </p:cNvSpPr>
          <p:nvPr>
            <p:ph sz="half" idx="1"/>
          </p:nvPr>
        </p:nvSpPr>
        <p:spPr/>
        <p:txBody>
          <a:bodyPr>
            <a:norm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question du sens focalise sur comment des intérêts se regroupent-ils pour pouvoir former une action collective ? </a:t>
            </a:r>
          </a:p>
          <a:p>
            <a:pPr algn="just"/>
            <a:r>
              <a:rPr lang="fr-FR" sz="2400" dirty="0">
                <a:latin typeface="Times New Roman" panose="02020603050405020304" pitchFamily="18" charset="0"/>
                <a:cs typeface="Times New Roman" panose="02020603050405020304" pitchFamily="18" charset="0"/>
              </a:rPr>
              <a:t>Il n’y a pas seulement le rapport coût-avantage, car les acteurs agissent à partir du sens (au sens culturel du terme) qu’ils donnent à l’action.</a:t>
            </a:r>
          </a:p>
          <a:p>
            <a:pPr algn="just"/>
            <a:r>
              <a:rPr lang="fr-FR" sz="2400" dirty="0">
                <a:latin typeface="Times New Roman" panose="02020603050405020304" pitchFamily="18" charset="0"/>
                <a:cs typeface="Times New Roman" panose="02020603050405020304" pitchFamily="18" charset="0"/>
              </a:rPr>
              <a:t> Comment les individus s’engagent pour une action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2286794"/>
            <a:ext cx="4572000" cy="3429000"/>
          </a:xfrm>
        </p:spPr>
      </p:pic>
    </p:spTree>
    <p:extLst>
      <p:ext uri="{BB962C8B-B14F-4D97-AF65-F5344CB8AC3E}">
        <p14:creationId xmlns:p14="http://schemas.microsoft.com/office/powerpoint/2010/main" val="59503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Le principe de cette approche est fondé sur l’idée qu’</a:t>
            </a:r>
            <a:r>
              <a:rPr lang="fr-FR" i="1" dirty="0">
                <a:latin typeface="Times New Roman" panose="02020603050405020304" pitchFamily="18" charset="0"/>
                <a:cs typeface="Times New Roman" panose="02020603050405020304" pitchFamily="18" charset="0"/>
              </a:rPr>
              <a:t>« il n'y a pas de ‘conflit social' sans un ‘champs culturel' qui soit partagé par tous les différents acteurs » </a:t>
            </a:r>
            <a:r>
              <a:rPr lang="fr-FR" dirty="0">
                <a:latin typeface="Times New Roman" panose="02020603050405020304" pitchFamily="18" charset="0"/>
                <a:cs typeface="Times New Roman" panose="02020603050405020304" pitchFamily="18" charset="0"/>
              </a:rPr>
              <a:t>(p. 418) (</a:t>
            </a:r>
            <a:r>
              <a:rPr lang="fr-FR" dirty="0">
                <a:latin typeface="Times New Roman" panose="02020603050405020304" pitchFamily="18" charset="0"/>
                <a:cs typeface="Times New Roman" panose="02020603050405020304" pitchFamily="18" charset="0"/>
                <a:hlinkClick r:id="rId2"/>
              </a:rPr>
              <a:t>Daniel </a:t>
            </a:r>
            <a:r>
              <a:rPr lang="fr-FR" dirty="0" err="1">
                <a:latin typeface="Times New Roman" panose="02020603050405020304" pitchFamily="18" charset="0"/>
                <a:cs typeface="Times New Roman" panose="02020603050405020304" pitchFamily="18" charset="0"/>
                <a:hlinkClick r:id="rId2"/>
              </a:rPr>
              <a:t>Cefaï</a:t>
            </a:r>
            <a:r>
              <a:rPr lang="fr-FR" dirty="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L'action collective comme action rationnelle doit désormais être envisagée avec d'autres logiques comme celle de solidarité, de légitimité, de liberté, etc. </a:t>
            </a: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54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DE5C84-81BC-7646-A000-72A62D67EF14}"/>
              </a:ext>
            </a:extLst>
          </p:cNvPr>
          <p:cNvSpPr>
            <a:spLocks noGrp="1"/>
          </p:cNvSpPr>
          <p:nvPr>
            <p:ph type="title"/>
          </p:nvPr>
        </p:nvSpPr>
        <p:spPr>
          <a:xfrm>
            <a:off x="838200" y="365125"/>
            <a:ext cx="10515600" cy="671195"/>
          </a:xfrm>
        </p:spPr>
        <p:txBody>
          <a:bodyPr>
            <a:normAutofit fontScale="90000"/>
          </a:bodyPr>
          <a:lstStyle/>
          <a:p>
            <a:r>
              <a:rPr lang="fr-FR" b="1" dirty="0">
                <a:latin typeface="Times New Roman" panose="02020603050405020304" pitchFamily="18" charset="0"/>
                <a:cs typeface="Times New Roman" panose="02020603050405020304" pitchFamily="18" charset="0"/>
              </a:rPr>
              <a:t>Cadrage </a:t>
            </a:r>
          </a:p>
        </p:txBody>
      </p:sp>
      <p:sp>
        <p:nvSpPr>
          <p:cNvPr id="3" name="Espace réservé du contenu 2">
            <a:extLst>
              <a:ext uri="{FF2B5EF4-FFF2-40B4-BE49-F238E27FC236}">
                <a16:creationId xmlns:a16="http://schemas.microsoft.com/office/drawing/2014/main" id="{90F91AA8-8108-6846-9C46-576AE4F671D2}"/>
              </a:ext>
            </a:extLst>
          </p:cNvPr>
          <p:cNvSpPr>
            <a:spLocks noGrp="1"/>
          </p:cNvSpPr>
          <p:nvPr>
            <p:ph idx="1"/>
          </p:nvPr>
        </p:nvSpPr>
        <p:spPr>
          <a:xfrm>
            <a:off x="838200" y="1371600"/>
            <a:ext cx="10515600" cy="4805363"/>
          </a:xfrm>
        </p:spPr>
        <p:txBody>
          <a:bodyPr/>
          <a:lstStyle/>
          <a:p>
            <a:pPr algn="just"/>
            <a:r>
              <a:rPr lang="fr-MA" dirty="0">
                <a:latin typeface="Times New Roman" panose="02020603050405020304" pitchFamily="18" charset="0"/>
                <a:cs typeface="Times New Roman" panose="02020603050405020304" pitchFamily="18" charset="0"/>
              </a:rPr>
              <a:t>Le cadrage part du principe de construction du sens.</a:t>
            </a:r>
          </a:p>
          <a:p>
            <a:pPr algn="just"/>
            <a:endParaRPr lang="fr-MA" dirty="0">
              <a:latin typeface="Times New Roman" panose="02020603050405020304" pitchFamily="18" charset="0"/>
              <a:cs typeface="Times New Roman" panose="02020603050405020304" pitchFamily="18" charset="0"/>
            </a:endParaRPr>
          </a:p>
          <a:p>
            <a:pPr algn="just"/>
            <a:r>
              <a:rPr lang="fr-MA" dirty="0">
                <a:latin typeface="Times New Roman" panose="02020603050405020304" pitchFamily="18" charset="0"/>
                <a:cs typeface="Times New Roman" panose="02020603050405020304" pitchFamily="18" charset="0"/>
              </a:rPr>
              <a:t>Un concept largement ignoré par par la littérature des mouvements sociaux jusqu’au milieu des </a:t>
            </a:r>
            <a:r>
              <a:rPr lang="fr-MA" dirty="0" err="1">
                <a:latin typeface="Times New Roman" panose="02020603050405020304" pitchFamily="18" charset="0"/>
                <a:cs typeface="Times New Roman" panose="02020603050405020304" pitchFamily="18" charset="0"/>
              </a:rPr>
              <a:t>années</a:t>
            </a:r>
            <a:r>
              <a:rPr lang="fr-MA" dirty="0">
                <a:latin typeface="Times New Roman" panose="02020603050405020304" pitchFamily="18" charset="0"/>
                <a:cs typeface="Times New Roman" panose="02020603050405020304" pitchFamily="18" charset="0"/>
              </a:rPr>
              <a:t> 1980.</a:t>
            </a:r>
          </a:p>
          <a:p>
            <a:pPr marL="0" indent="0" algn="just">
              <a:buNone/>
            </a:pPr>
            <a:endParaRPr lang="fr-MA" dirty="0">
              <a:latin typeface="Times New Roman" panose="02020603050405020304" pitchFamily="18" charset="0"/>
              <a:cs typeface="Times New Roman" panose="02020603050405020304" pitchFamily="18" charset="0"/>
            </a:endParaRPr>
          </a:p>
          <a:p>
            <a:pPr algn="just"/>
            <a:r>
              <a:rPr lang="fr-MA" dirty="0"/>
              <a:t>« Les chercheurs n’envisagent pas les mouvements sociaux simplement comme porteurs d’</a:t>
            </a:r>
            <a:r>
              <a:rPr lang="fr-MA" dirty="0" err="1"/>
              <a:t>idées</a:t>
            </a:r>
            <a:r>
              <a:rPr lang="fr-MA" dirty="0"/>
              <a:t> et de significations disponibles qui reflèteraient des arrangements structurels, des évènements imprévus ou des idéologies existantes » </a:t>
            </a:r>
            <a:r>
              <a:rPr lang="fr-MA" dirty="0">
                <a:latin typeface="Times New Roman" panose="02020603050405020304" pitchFamily="18" charset="0"/>
                <a:cs typeface="Times New Roman" panose="02020603050405020304" pitchFamily="18" charset="0"/>
              </a:rPr>
              <a:t>(</a:t>
            </a:r>
            <a:r>
              <a:rPr lang="fr-MA" b="1" dirty="0">
                <a:latin typeface="Times New Roman" panose="02020603050405020304" pitchFamily="18" charset="0"/>
                <a:cs typeface="Times New Roman" panose="02020603050405020304" pitchFamily="18" charset="0"/>
              </a:rPr>
              <a:t>Robert D. </a:t>
            </a:r>
            <a:r>
              <a:rPr lang="fr-MA" b="1" dirty="0" err="1">
                <a:latin typeface="Times New Roman" panose="02020603050405020304" pitchFamily="18" charset="0"/>
                <a:cs typeface="Times New Roman" panose="02020603050405020304" pitchFamily="18" charset="0"/>
              </a:rPr>
              <a:t>B</a:t>
            </a:r>
            <a:r>
              <a:rPr lang="fr-MA" dirty="0" err="1">
                <a:latin typeface="Times New Roman" panose="02020603050405020304" pitchFamily="18" charset="0"/>
                <a:cs typeface="Times New Roman" panose="02020603050405020304" pitchFamily="18" charset="0"/>
              </a:rPr>
              <a:t>enford</a:t>
            </a:r>
            <a:r>
              <a:rPr lang="fr-MA" dirty="0">
                <a:latin typeface="Times New Roman" panose="02020603050405020304" pitchFamily="18" charset="0"/>
                <a:cs typeface="Times New Roman" panose="02020603050405020304" pitchFamily="18" charset="0"/>
              </a:rPr>
              <a:t> </a:t>
            </a:r>
            <a:r>
              <a:rPr lang="fr-MA" b="1" dirty="0">
                <a:latin typeface="Times New Roman" panose="02020603050405020304" pitchFamily="18" charset="0"/>
                <a:cs typeface="Times New Roman" panose="02020603050405020304" pitchFamily="18" charset="0"/>
              </a:rPr>
              <a:t>et David A. S</a:t>
            </a:r>
            <a:r>
              <a:rPr lang="fr-MA" dirty="0">
                <a:latin typeface="Times New Roman" panose="02020603050405020304" pitchFamily="18" charset="0"/>
                <a:cs typeface="Times New Roman" panose="02020603050405020304" pitchFamily="18" charset="0"/>
              </a:rPr>
              <a:t>now)</a:t>
            </a: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61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3213C-49C7-7843-A647-2773EF10FF6B}"/>
              </a:ext>
            </a:extLst>
          </p:cNvPr>
          <p:cNvSpPr>
            <a:spLocks noGrp="1"/>
          </p:cNvSpPr>
          <p:nvPr>
            <p:ph type="title"/>
          </p:nvPr>
        </p:nvSpPr>
        <p:spPr>
          <a:xfrm>
            <a:off x="838200" y="365125"/>
            <a:ext cx="10515600" cy="564515"/>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D549B035-1EC0-9346-8E5A-A2798A518A01}"/>
              </a:ext>
            </a:extLst>
          </p:cNvPr>
          <p:cNvSpPr>
            <a:spLocks noGrp="1"/>
          </p:cNvSpPr>
          <p:nvPr>
            <p:ph idx="1"/>
          </p:nvPr>
        </p:nvSpPr>
        <p:spPr>
          <a:xfrm>
            <a:off x="838200" y="1310640"/>
            <a:ext cx="10515600" cy="4866323"/>
          </a:xfrm>
        </p:spPr>
        <p:txBody>
          <a:bodyPr>
            <a:normAutofit fontScale="92500" lnSpcReduction="20000"/>
          </a:bodyPr>
          <a:lstStyle/>
          <a:p>
            <a:pPr algn="just"/>
            <a:endParaRPr lang="fr-MA" dirty="0">
              <a:latin typeface="Times New Roman" panose="02020603050405020304" pitchFamily="18" charset="0"/>
              <a:cs typeface="Times New Roman" panose="02020603050405020304" pitchFamily="18" charset="0"/>
            </a:endParaRPr>
          </a:p>
          <a:p>
            <a:pPr algn="just"/>
            <a:r>
              <a:rPr lang="fr-MA" dirty="0">
                <a:latin typeface="Times New Roman" panose="02020603050405020304" pitchFamily="18" charset="0"/>
                <a:cs typeface="Times New Roman" panose="02020603050405020304" pitchFamily="18" charset="0"/>
              </a:rPr>
              <a:t>Les acteurs sont </a:t>
            </a:r>
            <a:r>
              <a:rPr lang="fr-MA" dirty="0" err="1">
                <a:latin typeface="Times New Roman" panose="02020603050405020304" pitchFamily="18" charset="0"/>
                <a:cs typeface="Times New Roman" panose="02020603050405020304" pitchFamily="18" charset="0"/>
              </a:rPr>
              <a:t>considérés</a:t>
            </a:r>
            <a:r>
              <a:rPr lang="fr-MA" dirty="0">
                <a:latin typeface="Times New Roman" panose="02020603050405020304" pitchFamily="18" charset="0"/>
                <a:cs typeface="Times New Roman" panose="02020603050405020304" pitchFamily="18" charset="0"/>
              </a:rPr>
              <a:t> comme des agents signifiants activement engagés dans des activités de production et de reconduction du sens.</a:t>
            </a:r>
          </a:p>
          <a:p>
            <a:pPr algn="just"/>
            <a:r>
              <a:rPr lang="fr-MA" dirty="0">
                <a:latin typeface="Times New Roman" panose="02020603050405020304" pitchFamily="18" charset="0"/>
                <a:cs typeface="Times New Roman" panose="02020603050405020304" pitchFamily="18" charset="0"/>
              </a:rPr>
              <a:t>Ce concept de cadre est essentiellement inspiré du travail d’E. Goffman, ce qu’il nomme les </a:t>
            </a:r>
            <a:r>
              <a:rPr lang="fr-MA" dirty="0" err="1">
                <a:latin typeface="Times New Roman" panose="02020603050405020304" pitchFamily="18" charset="0"/>
                <a:cs typeface="Times New Roman" panose="02020603050405020304" pitchFamily="18" charset="0"/>
              </a:rPr>
              <a:t>schèmes</a:t>
            </a:r>
            <a:r>
              <a:rPr lang="fr-MA" dirty="0">
                <a:latin typeface="Times New Roman" panose="02020603050405020304" pitchFamily="18" charset="0"/>
                <a:cs typeface="Times New Roman" panose="02020603050405020304" pitchFamily="18" charset="0"/>
              </a:rPr>
              <a:t> d’</a:t>
            </a:r>
            <a:r>
              <a:rPr lang="fr-MA" dirty="0" err="1">
                <a:latin typeface="Times New Roman" panose="02020603050405020304" pitchFamily="18" charset="0"/>
                <a:cs typeface="Times New Roman" panose="02020603050405020304" pitchFamily="18" charset="0"/>
              </a:rPr>
              <a:t>interprétation</a:t>
            </a:r>
            <a:r>
              <a:rPr lang="fr-MA" dirty="0">
                <a:latin typeface="Times New Roman" panose="02020603050405020304" pitchFamily="18" charset="0"/>
                <a:cs typeface="Times New Roman" panose="02020603050405020304" pitchFamily="18" charset="0"/>
              </a:rPr>
              <a:t>.</a:t>
            </a:r>
          </a:p>
          <a:p>
            <a:pPr algn="just"/>
            <a:r>
              <a:rPr lang="fr-MA" dirty="0">
                <a:latin typeface="Times New Roman" panose="02020603050405020304" pitchFamily="18" charset="0"/>
                <a:cs typeface="Times New Roman" panose="02020603050405020304" pitchFamily="18" charset="0"/>
              </a:rPr>
              <a:t>On appelle « cadres de l’action collective » les produits de cette </a:t>
            </a:r>
            <a:r>
              <a:rPr lang="fr-MA" dirty="0" err="1">
                <a:latin typeface="Times New Roman" panose="02020603050405020304" pitchFamily="18" charset="0"/>
                <a:cs typeface="Times New Roman" panose="02020603050405020304" pitchFamily="18" charset="0"/>
              </a:rPr>
              <a:t>activite</a:t>
            </a:r>
            <a:r>
              <a:rPr lang="fr-MA" dirty="0">
                <a:latin typeface="Times New Roman" panose="02020603050405020304" pitchFamily="18" charset="0"/>
                <a:cs typeface="Times New Roman" panose="02020603050405020304" pitchFamily="18" charset="0"/>
              </a:rPr>
              <a:t>́ de cadrage. </a:t>
            </a:r>
          </a:p>
          <a:p>
            <a:pPr algn="just"/>
            <a:r>
              <a:rPr lang="fr-MA" dirty="0">
                <a:latin typeface="Times New Roman" panose="02020603050405020304" pitchFamily="18" charset="0"/>
                <a:cs typeface="Times New Roman" panose="02020603050405020304" pitchFamily="18" charset="0"/>
              </a:rPr>
              <a:t>Les cadres donnent du sens à des évènements et à des situations, ils organisant l’</a:t>
            </a:r>
            <a:r>
              <a:rPr lang="fr-MA" dirty="0" err="1">
                <a:latin typeface="Times New Roman" panose="02020603050405020304" pitchFamily="18" charset="0"/>
                <a:cs typeface="Times New Roman" panose="02020603050405020304" pitchFamily="18" charset="0"/>
              </a:rPr>
              <a:t>expérience</a:t>
            </a:r>
            <a:r>
              <a:rPr lang="fr-MA" dirty="0">
                <a:latin typeface="Times New Roman" panose="02020603050405020304" pitchFamily="18" charset="0"/>
                <a:cs typeface="Times New Roman" panose="02020603050405020304" pitchFamily="18" charset="0"/>
              </a:rPr>
              <a:t> et orientant l’action. </a:t>
            </a:r>
          </a:p>
          <a:p>
            <a:pPr algn="just"/>
            <a:r>
              <a:rPr lang="fr-MA" dirty="0">
                <a:latin typeface="Times New Roman" panose="02020603050405020304" pitchFamily="18" charset="0"/>
                <a:cs typeface="Times New Roman" panose="02020603050405020304" pitchFamily="18" charset="0"/>
              </a:rPr>
              <a:t>« Elle permettent de mobiliser des adhérents et membres potentiels, à obtenir le soutien de leurs auditoires et à </a:t>
            </a:r>
            <a:r>
              <a:rPr lang="fr-MA" dirty="0" err="1">
                <a:latin typeface="Times New Roman" panose="02020603050405020304" pitchFamily="18" charset="0"/>
                <a:cs typeface="Times New Roman" panose="02020603050405020304" pitchFamily="18" charset="0"/>
              </a:rPr>
              <a:t>démobiliser</a:t>
            </a:r>
            <a:r>
              <a:rPr lang="fr-MA" dirty="0">
                <a:latin typeface="Times New Roman" panose="02020603050405020304" pitchFamily="18" charset="0"/>
                <a:cs typeface="Times New Roman" panose="02020603050405020304" pitchFamily="18" charset="0"/>
              </a:rPr>
              <a:t> des adversaires » (cité par : Robert D. </a:t>
            </a:r>
            <a:r>
              <a:rPr lang="fr-MA" dirty="0" err="1">
                <a:latin typeface="Times New Roman" panose="02020603050405020304" pitchFamily="18" charset="0"/>
                <a:cs typeface="Times New Roman" panose="02020603050405020304" pitchFamily="18" charset="0"/>
              </a:rPr>
              <a:t>Benford</a:t>
            </a:r>
            <a:r>
              <a:rPr lang="fr-MA" dirty="0">
                <a:latin typeface="Times New Roman" panose="02020603050405020304" pitchFamily="18" charset="0"/>
                <a:cs typeface="Times New Roman" panose="02020603050405020304" pitchFamily="18" charset="0"/>
              </a:rPr>
              <a:t> et David A. Snow)</a:t>
            </a:r>
          </a:p>
          <a:p>
            <a:pPr algn="just"/>
            <a:r>
              <a:rPr lang="fr-MA" dirty="0">
                <a:latin typeface="Times New Roman" panose="02020603050405020304" pitchFamily="18" charset="0"/>
                <a:cs typeface="Times New Roman" panose="02020603050405020304" pitchFamily="18" charset="0"/>
              </a:rPr>
              <a:t> </a:t>
            </a:r>
          </a:p>
          <a:p>
            <a:pPr algn="just"/>
            <a:endParaRPr lang="fr-MA" dirty="0">
              <a:latin typeface="Times New Roman" panose="02020603050405020304" pitchFamily="18" charset="0"/>
              <a:cs typeface="Times New Roman" panose="02020603050405020304" pitchFamily="18" charset="0"/>
            </a:endParaRPr>
          </a:p>
          <a:p>
            <a:pPr algn="just"/>
            <a:endParaRPr lang="fr-MA" dirty="0">
              <a:latin typeface="Times New Roman" panose="02020603050405020304" pitchFamily="18" charset="0"/>
              <a:cs typeface="Times New Roman" panose="02020603050405020304" pitchFamily="18" charset="0"/>
            </a:endParaRPr>
          </a:p>
          <a:p>
            <a:pPr algn="just"/>
            <a:endParaRPr lang="fr-MA" dirty="0">
              <a:latin typeface="Times New Roman" panose="02020603050405020304" pitchFamily="18" charset="0"/>
              <a:cs typeface="Times New Roman" panose="02020603050405020304" pitchFamily="18" charset="0"/>
            </a:endParaRPr>
          </a:p>
          <a:p>
            <a:pPr algn="just"/>
            <a:endParaRPr lang="fr-FR" dirty="0"/>
          </a:p>
        </p:txBody>
      </p:sp>
    </p:spTree>
    <p:extLst>
      <p:ext uri="{BB962C8B-B14F-4D97-AF65-F5344CB8AC3E}">
        <p14:creationId xmlns:p14="http://schemas.microsoft.com/office/powerpoint/2010/main" val="357303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45FCE-59F6-9242-A39F-F6D53F32A5DB}"/>
              </a:ext>
            </a:extLst>
          </p:cNvPr>
          <p:cNvSpPr>
            <a:spLocks noGrp="1"/>
          </p:cNvSpPr>
          <p:nvPr>
            <p:ph type="title"/>
          </p:nvPr>
        </p:nvSpPr>
        <p:spPr/>
        <p:txBody>
          <a:bodyPr/>
          <a:lstStyle/>
          <a:p>
            <a:r>
              <a:rPr lang="fr-MA" sz="3600" b="1" dirty="0">
                <a:latin typeface="Times New Roman" panose="02020603050405020304" pitchFamily="18" charset="0"/>
                <a:cs typeface="Times New Roman" panose="02020603050405020304" pitchFamily="18" charset="0"/>
              </a:rPr>
              <a:t>Contre-cadrage </a:t>
            </a:r>
            <a:br>
              <a:rPr lang="fr-MA" dirty="0"/>
            </a:br>
            <a:endParaRPr lang="fr-FR" dirty="0"/>
          </a:p>
        </p:txBody>
      </p:sp>
      <p:sp>
        <p:nvSpPr>
          <p:cNvPr id="3" name="Espace réservé du contenu 2">
            <a:extLst>
              <a:ext uri="{FF2B5EF4-FFF2-40B4-BE49-F238E27FC236}">
                <a16:creationId xmlns:a16="http://schemas.microsoft.com/office/drawing/2014/main" id="{72492E6F-A575-F146-A961-7EEA167113B9}"/>
              </a:ext>
            </a:extLst>
          </p:cNvPr>
          <p:cNvSpPr>
            <a:spLocks noGrp="1"/>
          </p:cNvSpPr>
          <p:nvPr>
            <p:ph idx="1"/>
          </p:nvPr>
        </p:nvSpPr>
        <p:spPr/>
        <p:txBody>
          <a:bodyPr/>
          <a:lstStyle/>
          <a:p>
            <a:endParaRPr lang="fr-MA" dirty="0"/>
          </a:p>
          <a:p>
            <a:pPr algn="just"/>
            <a:r>
              <a:rPr lang="fr-MA" dirty="0">
                <a:latin typeface="Times New Roman" panose="02020603050405020304" pitchFamily="18" charset="0"/>
                <a:cs typeface="Times New Roman" panose="02020603050405020304" pitchFamily="18" charset="0"/>
              </a:rPr>
              <a:t>Quand l’Etat </a:t>
            </a:r>
            <a:r>
              <a:rPr lang="fr-MA" dirty="0" err="1">
                <a:latin typeface="Times New Roman" panose="02020603050405020304" pitchFamily="18" charset="0"/>
                <a:cs typeface="Times New Roman" panose="02020603050405020304" pitchFamily="18" charset="0"/>
              </a:rPr>
              <a:t>ancticipe</a:t>
            </a:r>
            <a:r>
              <a:rPr lang="fr-MA" dirty="0">
                <a:latin typeface="Times New Roman" panose="02020603050405020304" pitchFamily="18" charset="0"/>
                <a:cs typeface="Times New Roman" panose="02020603050405020304" pitchFamily="18" charset="0"/>
              </a:rPr>
              <a:t> et définit une action pour réaliser les demandes de l’action ou du le mouvement, ou bien contre l’Etat va créer une « </a:t>
            </a:r>
            <a:r>
              <a:rPr lang="fr-MA" dirty="0" err="1">
                <a:latin typeface="Times New Roman" panose="02020603050405020304" pitchFamily="18" charset="0"/>
                <a:cs typeface="Times New Roman" panose="02020603050405020304" pitchFamily="18" charset="0"/>
              </a:rPr>
              <a:t>contre-révolution</a:t>
            </a:r>
            <a:r>
              <a:rPr lang="fr-MA" dirty="0">
                <a:latin typeface="Times New Roman" panose="02020603050405020304" pitchFamily="18" charset="0"/>
                <a:cs typeface="Times New Roman" panose="02020603050405020304" pitchFamily="18" charset="0"/>
              </a:rPr>
              <a:t> », une « agitation » et une « perturbation ». </a:t>
            </a:r>
          </a:p>
          <a:p>
            <a:endParaRPr lang="fr-FR" dirty="0"/>
          </a:p>
        </p:txBody>
      </p:sp>
    </p:spTree>
    <p:extLst>
      <p:ext uri="{BB962C8B-B14F-4D97-AF65-F5344CB8AC3E}">
        <p14:creationId xmlns:p14="http://schemas.microsoft.com/office/powerpoint/2010/main" val="127496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7166"/>
          </a:xfrm>
        </p:spPr>
        <p:txBody>
          <a:bodyPr>
            <a:normAutofit/>
          </a:bodyPr>
          <a:lstStyle/>
          <a:p>
            <a:r>
              <a:rPr lang="fr-FR" sz="3600" b="1" dirty="0">
                <a:latin typeface="Times New Roman" panose="02020603050405020304" pitchFamily="18" charset="0"/>
                <a:cs typeface="Times New Roman" panose="02020603050405020304" pitchFamily="18" charset="0"/>
              </a:rPr>
              <a:t>Action collective et représentations des acteurs</a:t>
            </a:r>
          </a:p>
        </p:txBody>
      </p:sp>
      <p:sp>
        <p:nvSpPr>
          <p:cNvPr id="3" name="Content Placeholder 2"/>
          <p:cNvSpPr>
            <a:spLocks noGrp="1"/>
          </p:cNvSpPr>
          <p:nvPr>
            <p:ph idx="1"/>
          </p:nvPr>
        </p:nvSpPr>
        <p:spPr>
          <a:xfrm>
            <a:off x="838200" y="1482292"/>
            <a:ext cx="10515600" cy="4598419"/>
          </a:xfrm>
        </p:spPr>
        <p:txBody>
          <a:bodyPr>
            <a:normAutofit/>
          </a:bodyPr>
          <a:lstStyle/>
          <a:p>
            <a:pPr algn="just"/>
            <a:endParaRPr lang="fr-FR" sz="20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Ces nouvelles approches mettent fin à l'ère des foules et de la masse et donnent plus importance à l'avènement.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individus rejoignent une action collective car: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ils partagent les mêmes revendications et les positions.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Ils partagent en particulier la condamnation d’une situation injuste,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Ils imputent la responsabilité aux mêmes responsables,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Ils percevaient les mêmes solutions à ces problèmes (l’influence de la représentation : William </a:t>
            </a:r>
            <a:r>
              <a:rPr lang="fr-FR" sz="2400" dirty="0" err="1">
                <a:latin typeface="Times New Roman" panose="02020603050405020304" pitchFamily="18" charset="0"/>
                <a:cs typeface="Times New Roman" panose="02020603050405020304" pitchFamily="18" charset="0"/>
              </a:rPr>
              <a:t>Gamson</a:t>
            </a:r>
            <a:r>
              <a:rPr lang="fr-FR" sz="2400" dirty="0">
                <a:latin typeface="Times New Roman" panose="02020603050405020304" pitchFamily="18" charset="0"/>
                <a:cs typeface="Times New Roman" panose="02020603050405020304" pitchFamily="18" charset="0"/>
              </a:rPr>
              <a:t> et David A. Snow).</a:t>
            </a:r>
          </a:p>
          <a:p>
            <a:pPr algn="just"/>
            <a:endParaRPr lang="fr-FR" sz="2000" dirty="0">
              <a:latin typeface="Times New Roman" panose="02020603050405020304" pitchFamily="18" charset="0"/>
              <a:cs typeface="Times New Roman" panose="02020603050405020304" pitchFamily="18" charset="0"/>
            </a:endParaRPr>
          </a:p>
          <a:p>
            <a:pPr marL="457200" lvl="1" indent="0">
              <a:buNone/>
            </a:pPr>
            <a:endParaRPr lang="fr-FR" sz="1600" dirty="0"/>
          </a:p>
          <a:p>
            <a:pPr marL="457200" lvl="1" indent="0">
              <a:buNone/>
            </a:pPr>
            <a:endParaRPr lang="fr-FR" sz="2000" dirty="0"/>
          </a:p>
        </p:txBody>
      </p:sp>
    </p:spTree>
    <p:extLst>
      <p:ext uri="{BB962C8B-B14F-4D97-AF65-F5344CB8AC3E}">
        <p14:creationId xmlns:p14="http://schemas.microsoft.com/office/powerpoint/2010/main" val="276348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06413"/>
          </a:xfrm>
        </p:spPr>
        <p:txBody>
          <a:bodyPr>
            <a:normAutofit fontScale="90000"/>
          </a:bodyPr>
          <a:lstStyle/>
          <a:p>
            <a:endParaRPr lang="fr-FR"/>
          </a:p>
        </p:txBody>
      </p:sp>
      <p:sp>
        <p:nvSpPr>
          <p:cNvPr id="3" name="Espace réservé du contenu 2"/>
          <p:cNvSpPr>
            <a:spLocks noGrp="1"/>
          </p:cNvSpPr>
          <p:nvPr>
            <p:ph idx="1"/>
          </p:nvPr>
        </p:nvSpPr>
        <p:spPr>
          <a:xfrm>
            <a:off x="838200" y="1171575"/>
            <a:ext cx="10515600" cy="5005388"/>
          </a:xfrm>
          <a:effectLst>
            <a:glow rad="165100">
              <a:schemeClr val="accent1">
                <a:alpha val="40000"/>
              </a:schemeClr>
            </a:glow>
          </a:effectLst>
        </p:spPr>
        <p:txBody>
          <a:bodyPr/>
          <a:lstStyle/>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L’action doit se produire à partir des valeurs partagées, crédibles et pertinents. </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 contrainte de la crédibilités impose de prendre en compte trois éléments pour réussir une action collective :  </a:t>
            </a:r>
          </a:p>
          <a:p>
            <a:pPr marL="514350" indent="-514350">
              <a:buFont typeface="+mj-lt"/>
              <a:buAutoNum type="arabicPeriod"/>
            </a:pPr>
            <a:r>
              <a:rPr lang="fr-FR" dirty="0">
                <a:latin typeface="Times New Roman" panose="02020603050405020304" pitchFamily="18" charset="0"/>
                <a:cs typeface="Times New Roman" panose="02020603050405020304" pitchFamily="18" charset="0"/>
              </a:rPr>
              <a:t>Diagnostic de la situation</a:t>
            </a:r>
          </a:p>
          <a:p>
            <a:pPr marL="514350" indent="-514350">
              <a:buFont typeface="+mj-lt"/>
              <a:buAutoNum type="arabicPeriod"/>
            </a:pPr>
            <a:r>
              <a:rPr lang="fr-FR" dirty="0">
                <a:latin typeface="Times New Roman" panose="02020603050405020304" pitchFamily="18" charset="0"/>
                <a:cs typeface="Times New Roman" panose="02020603050405020304" pitchFamily="18" charset="0"/>
              </a:rPr>
              <a:t>Proposition de la solution</a:t>
            </a:r>
          </a:p>
          <a:p>
            <a:pPr marL="514350" indent="-514350">
              <a:buFont typeface="+mj-lt"/>
              <a:buAutoNum type="arabicPeriod"/>
            </a:pPr>
            <a:r>
              <a:rPr lang="fr-FR" dirty="0">
                <a:latin typeface="Times New Roman" panose="02020603050405020304" pitchFamily="18" charset="0"/>
                <a:cs typeface="Times New Roman" panose="02020603050405020304" pitchFamily="18" charset="0"/>
              </a:rPr>
              <a:t>Respect des croyances du groupe engagé dans l’action</a:t>
            </a:r>
          </a:p>
          <a:p>
            <a:endParaRPr lang="fr-FR" dirty="0"/>
          </a:p>
        </p:txBody>
      </p:sp>
    </p:spTree>
    <p:extLst>
      <p:ext uri="{BB962C8B-B14F-4D97-AF65-F5344CB8AC3E}">
        <p14:creationId xmlns:p14="http://schemas.microsoft.com/office/powerpoint/2010/main" val="7450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406"/>
          </a:xfrm>
        </p:spPr>
        <p:txBody>
          <a:bodyPr>
            <a:normAutofit/>
          </a:bodyPr>
          <a:lstStyle/>
          <a:p>
            <a:r>
              <a:rPr lang="fr-FR" sz="3200" b="1" dirty="0">
                <a:latin typeface="Times New Roman" panose="02020603050405020304" pitchFamily="18" charset="0"/>
                <a:cs typeface="Times New Roman" panose="02020603050405020304" pitchFamily="18" charset="0"/>
              </a:rPr>
              <a:t>La</a:t>
            </a: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régulation</a:t>
            </a:r>
          </a:p>
        </p:txBody>
      </p:sp>
      <p:sp>
        <p:nvSpPr>
          <p:cNvPr id="3" name="Content Placeholder 2"/>
          <p:cNvSpPr>
            <a:spLocks noGrp="1"/>
          </p:cNvSpPr>
          <p:nvPr>
            <p:ph idx="1"/>
          </p:nvPr>
        </p:nvSpPr>
        <p:spPr>
          <a:xfrm>
            <a:off x="838200" y="1260909"/>
            <a:ext cx="10515600" cy="4916054"/>
          </a:xfrm>
        </p:spPr>
        <p:txBody>
          <a:bodyPr>
            <a:normAutofit/>
          </a:bodyPr>
          <a:lstStyle/>
          <a:p>
            <a:pPr algn="just"/>
            <a:endParaRPr lang="fr-FR" sz="2000"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 régulation : les acteurs font leurs choix à partir d’un jeu. Le jeu comporte d’une part la pression mais aussi la négociation.</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Les règles sont incertaines et réversibles. Non seulement parce que les règles effectives différents des règles explicites ou officielles. Mais parce qu’elles peuvent se déformer, se corriger selon le cas, s’adapter à des situations nouvelles. Et surtout parce qu’elles sont directement objet de </a:t>
            </a:r>
            <a:r>
              <a:rPr lang="fr-FR" b="1" dirty="0">
                <a:latin typeface="Times New Roman" panose="02020603050405020304" pitchFamily="18" charset="0"/>
                <a:cs typeface="Times New Roman" panose="02020603050405020304" pitchFamily="18" charset="0"/>
              </a:rPr>
              <a:t>pression</a:t>
            </a:r>
            <a:r>
              <a:rPr lang="fr-FR" dirty="0">
                <a:latin typeface="Times New Roman" panose="02020603050405020304" pitchFamily="18" charset="0"/>
                <a:cs typeface="Times New Roman" panose="02020603050405020304" pitchFamily="18" charset="0"/>
              </a:rPr>
              <a:t>, de </a:t>
            </a:r>
            <a:r>
              <a:rPr lang="fr-FR" b="1" dirty="0">
                <a:latin typeface="Times New Roman" panose="02020603050405020304" pitchFamily="18" charset="0"/>
                <a:cs typeface="Times New Roman" panose="02020603050405020304" pitchFamily="18" charset="0"/>
              </a:rPr>
              <a:t>contre pression</a:t>
            </a:r>
            <a:r>
              <a:rPr lang="fr-FR" dirty="0">
                <a:latin typeface="Times New Roman" panose="02020603050405020304" pitchFamily="18" charset="0"/>
                <a:cs typeface="Times New Roman" panose="02020603050405020304" pitchFamily="18" charset="0"/>
              </a:rPr>
              <a:t>, de </a:t>
            </a:r>
            <a:r>
              <a:rPr lang="fr-FR" b="1" dirty="0">
                <a:latin typeface="Times New Roman" panose="02020603050405020304" pitchFamily="18" charset="0"/>
                <a:cs typeface="Times New Roman" panose="02020603050405020304" pitchFamily="18" charset="0"/>
              </a:rPr>
              <a:t>négociation</a:t>
            </a:r>
            <a:r>
              <a:rPr lang="fr-FR" dirty="0">
                <a:latin typeface="Times New Roman" panose="02020603050405020304" pitchFamily="18" charset="0"/>
                <a:cs typeface="Times New Roman" panose="02020603050405020304" pitchFamily="18" charset="0"/>
              </a:rPr>
              <a:t> » (Reynaud J-D). </a:t>
            </a: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23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149A2-2ADF-D34E-9407-9273F741E20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B3A07BB-633C-4A4A-98B5-7935BB9DC672}"/>
              </a:ext>
            </a:extLst>
          </p:cNvPr>
          <p:cNvSpPr>
            <a:spLocks noGrp="1"/>
          </p:cNvSpPr>
          <p:nvPr>
            <p:ph idx="1"/>
          </p:nvPr>
        </p:nvSpPr>
        <p:spPr/>
        <p:txBody>
          <a:bodyPr>
            <a:normAutofit lnSpcReduction="10000"/>
          </a:bodyPr>
          <a:lstStyle/>
          <a:p>
            <a:pPr algn="just"/>
            <a:r>
              <a:rPr lang="fr-FR" dirty="0">
                <a:latin typeface="Times New Roman" panose="02020603050405020304" pitchFamily="18" charset="0"/>
                <a:cs typeface="Times New Roman" panose="02020603050405020304" pitchFamily="18" charset="0"/>
              </a:rPr>
              <a:t>« L’acteur ne joue pas seulement dans le système, mais aussi avec le système.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Les règles du jeu, incomplètes et provisoires, ne sont pas seulement le résultat des stratégies passées, mais aussi l’objet des stratégies en vigueurs.</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Les règles deviennent l’objet principal de l’action des acteurs, et l’étude de leur nature et de leur formation l’objet principal de l’analyse » (Reynaud J-D, p13)</a:t>
            </a:r>
          </a:p>
          <a:p>
            <a:endParaRPr lang="fr-FR" dirty="0"/>
          </a:p>
        </p:txBody>
      </p:sp>
    </p:spTree>
    <p:extLst>
      <p:ext uri="{BB962C8B-B14F-4D97-AF65-F5344CB8AC3E}">
        <p14:creationId xmlns:p14="http://schemas.microsoft.com/office/powerpoint/2010/main" val="6097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dirty="0">
                <a:latin typeface="Times New Roman" panose="02020603050405020304" pitchFamily="18" charset="0"/>
                <a:cs typeface="Times New Roman" panose="02020603050405020304" pitchFamily="18" charset="0"/>
              </a:rPr>
              <a:t>Action/collective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59354" y="2057600"/>
            <a:ext cx="5181600" cy="350237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1" y="2012573"/>
            <a:ext cx="4966636" cy="3592430"/>
          </a:xfrm>
        </p:spPr>
      </p:pic>
    </p:spTree>
    <p:extLst>
      <p:ext uri="{BB962C8B-B14F-4D97-AF65-F5344CB8AC3E}">
        <p14:creationId xmlns:p14="http://schemas.microsoft.com/office/powerpoint/2010/main" val="3048321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571751"/>
            <a:ext cx="5157787" cy="387517"/>
          </a:xfrm>
        </p:spPr>
        <p:txBody>
          <a:bodyPr>
            <a:normAutofit fontScale="92500" lnSpcReduction="20000"/>
          </a:bodyPr>
          <a:lstStyle/>
          <a:p>
            <a:pPr algn="ctr"/>
            <a:r>
              <a:rPr lang="fr-FR" sz="2800" dirty="0">
                <a:latin typeface="Times New Roman" panose="02020603050405020304" pitchFamily="18" charset="0"/>
                <a:cs typeface="Times New Roman" panose="02020603050405020304" pitchFamily="18" charset="0"/>
              </a:rPr>
              <a:t>La règle et la régulation</a:t>
            </a:r>
            <a:endParaRPr lang="fr-FR" sz="2800" dirty="0"/>
          </a:p>
        </p:txBody>
      </p:sp>
      <p:sp>
        <p:nvSpPr>
          <p:cNvPr id="4" name="Content Placeholder 3"/>
          <p:cNvSpPr>
            <a:spLocks noGrp="1"/>
          </p:cNvSpPr>
          <p:nvPr>
            <p:ph sz="half" idx="2"/>
          </p:nvPr>
        </p:nvSpPr>
        <p:spPr>
          <a:xfrm>
            <a:off x="839788" y="1674796"/>
            <a:ext cx="5157787" cy="4514867"/>
          </a:xfrm>
        </p:spPr>
        <p:txBody>
          <a:bodyPr>
            <a:normAutofit/>
          </a:bodyPr>
          <a:lstStyle/>
          <a:p>
            <a:pPr algn="just"/>
            <a:endParaRPr lang="fr-FR" sz="22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On ne peut pas parler d’un système social, puisque la logique de l’action montre qu’il n’existe pas un seul modèle, il existe des systèmes et quasi-système qui définissent l’ensemble de la société.</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L’action collective ne fonctionne pas uniquement à partir d’un sens, et une cohérence des actions</a:t>
            </a:r>
            <a:r>
              <a:rPr lang="fr-FR" sz="2400" dirty="0"/>
              <a:t>.</a:t>
            </a:r>
          </a:p>
          <a:p>
            <a:endParaRPr lang="fr-FR" dirty="0"/>
          </a:p>
        </p:txBody>
      </p:sp>
      <p:sp>
        <p:nvSpPr>
          <p:cNvPr id="5" name="Text Placeholder 4"/>
          <p:cNvSpPr>
            <a:spLocks noGrp="1"/>
          </p:cNvSpPr>
          <p:nvPr>
            <p:ph type="body" sz="quarter" idx="3"/>
          </p:nvPr>
        </p:nvSpPr>
        <p:spPr>
          <a:xfrm>
            <a:off x="6172200" y="522873"/>
            <a:ext cx="5183188" cy="436395"/>
          </a:xfrm>
        </p:spPr>
        <p:txBody>
          <a:bodyPr/>
          <a:lstStyle/>
          <a:p>
            <a:pPr algn="ctr"/>
            <a:r>
              <a:rPr lang="fr-FR" dirty="0">
                <a:latin typeface="Times New Roman" panose="02020603050405020304" pitchFamily="18" charset="0"/>
                <a:cs typeface="Times New Roman" panose="02020603050405020304" pitchFamily="18" charset="0"/>
              </a:rPr>
              <a:t>Exemple </a:t>
            </a:r>
          </a:p>
        </p:txBody>
      </p:sp>
      <p:sp>
        <p:nvSpPr>
          <p:cNvPr id="6" name="Content Placeholder 5"/>
          <p:cNvSpPr>
            <a:spLocks noGrp="1"/>
          </p:cNvSpPr>
          <p:nvPr>
            <p:ph sz="quarter" idx="4"/>
          </p:nvPr>
        </p:nvSpPr>
        <p:spPr>
          <a:xfrm>
            <a:off x="6172200" y="1674796"/>
            <a:ext cx="5183188" cy="4514867"/>
          </a:xfrm>
        </p:spPr>
        <p:txBody>
          <a:bodyPr>
            <a:normAutofit fontScale="92500"/>
          </a:bodyPr>
          <a:lstStyle/>
          <a:p>
            <a:pPr algn="just"/>
            <a:r>
              <a:rPr lang="fr-FR" sz="2600" dirty="0">
                <a:latin typeface="Times New Roman" panose="02020603050405020304" pitchFamily="18" charset="0"/>
                <a:cs typeface="Times New Roman" panose="02020603050405020304" pitchFamily="18" charset="0"/>
              </a:rPr>
              <a:t>Nous prenons l’exemple d’un marché, et on définit un produit comme étant un bien rare. Le comportement rational de la part de l’acheteur et du vendeur va pratiquement de lui-même. L’offre et la demande à partir d’un produit rare définit la relation d’interaction entre vendeur et acheteur. Mais une fois la pénurie intervient dans le marché, le fonctionnement normal du marché est entravé, on voit apparaitre des actions qui relèvent des formes clandestines et déviantes. </a:t>
            </a:r>
          </a:p>
          <a:p>
            <a:endParaRPr lang="fr-FR" dirty="0"/>
          </a:p>
        </p:txBody>
      </p:sp>
    </p:spTree>
    <p:extLst>
      <p:ext uri="{BB962C8B-B14F-4D97-AF65-F5344CB8AC3E}">
        <p14:creationId xmlns:p14="http://schemas.microsoft.com/office/powerpoint/2010/main" val="117511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2787"/>
          </a:xfrm>
        </p:spPr>
        <p:txBody>
          <a:bodyPr>
            <a:normAutofit/>
          </a:bodyPr>
          <a:lstStyle/>
          <a:p>
            <a:endParaRPr lang="fr-FR"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45920"/>
            <a:ext cx="10515600" cy="4531043"/>
          </a:xfrm>
        </p:spPr>
        <p:txBody>
          <a:bodyPr>
            <a:normAutofit/>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 règle est une contrainte et non une habitude, et l’action collective nait de l’association que nous partageons avec les autres.</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Il n’est pas nécessaire, comme le croyait Durkheim, de poser une conscience comme lieu des règles. Il faut plutôt analyser la manière dont se créent, se transforment ou se suppriment les règles, c’est-à-dire les processus de régulation. </a:t>
            </a: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11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 régulation se passe d’une conscience collective, équivalent social du souverain absolu chez Hobbes.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 règle se produit dans l’échange, et l’échange crée le réseau est assure la cohésion, et non les liens affectifs qui autorisent l’échange.</a:t>
            </a:r>
          </a:p>
          <a:p>
            <a:endParaRPr lang="fr-FR" dirty="0"/>
          </a:p>
        </p:txBody>
      </p:sp>
    </p:spTree>
    <p:extLst>
      <p:ext uri="{BB962C8B-B14F-4D97-AF65-F5344CB8AC3E}">
        <p14:creationId xmlns:p14="http://schemas.microsoft.com/office/powerpoint/2010/main" val="308449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sz="half" idx="1"/>
          </p:nvPr>
        </p:nvSpPr>
        <p:spPr/>
        <p:txBody>
          <a:bodyPr>
            <a:normAutofit/>
          </a:bodyPr>
          <a:lstStyle/>
          <a:p>
            <a:pPr marL="0" indent="0" algn="just">
              <a:lnSpc>
                <a:spcPct val="150000"/>
              </a:lnSpc>
              <a:buNone/>
            </a:pPr>
            <a:r>
              <a:rPr lang="fr-FR" sz="2400" dirty="0">
                <a:latin typeface="Times New Roman" panose="02020603050405020304" pitchFamily="18" charset="0"/>
                <a:cs typeface="Times New Roman" panose="02020603050405020304" pitchFamily="18" charset="0"/>
              </a:rPr>
              <a:t>- L’élaboration des règles nous apparaît comme un enjeu social. </a:t>
            </a:r>
          </a:p>
          <a:p>
            <a:pPr marL="0" indent="0" algn="just">
              <a:lnSpc>
                <a:spcPct val="150000"/>
              </a:lnSpc>
              <a:buNone/>
            </a:pPr>
            <a:r>
              <a:rPr lang="fr-FR" sz="2400" dirty="0">
                <a:latin typeface="Times New Roman" panose="02020603050405020304" pitchFamily="18" charset="0"/>
                <a:cs typeface="Times New Roman" panose="02020603050405020304" pitchFamily="18" charset="0"/>
              </a:rPr>
              <a:t>- Elle peut être, elle est même souvent disputée entre différents groupes. </a:t>
            </a:r>
          </a:p>
          <a:p>
            <a:pPr marL="0" indent="0" algn="just">
              <a:lnSpc>
                <a:spcPct val="150000"/>
              </a:lnSpc>
              <a:buNone/>
            </a:pPr>
            <a:r>
              <a:rPr lang="fr-FR" sz="2400" dirty="0">
                <a:latin typeface="Times New Roman" panose="02020603050405020304" pitchFamily="18" charset="0"/>
                <a:cs typeface="Times New Roman" panose="02020603050405020304" pitchFamily="18" charset="0"/>
              </a:rPr>
              <a:t>- Elle peut donner lieu à des conflits, parfois ouverts, parfois même violents, parfois institués, parfois cachés. </a:t>
            </a:r>
          </a:p>
        </p:txBody>
      </p:sp>
      <p:sp>
        <p:nvSpPr>
          <p:cNvPr id="4" name="Content Placeholder 3"/>
          <p:cNvSpPr>
            <a:spLocks noGrp="1"/>
          </p:cNvSpPr>
          <p:nvPr>
            <p:ph sz="half" idx="2"/>
          </p:nvPr>
        </p:nvSpPr>
        <p:spPr/>
        <p:txBody>
          <a:bodyPr>
            <a:normAutofit/>
          </a:bodyPr>
          <a:lstStyle/>
          <a:p>
            <a:pPr algn="just">
              <a:lnSpc>
                <a:spcPct val="150000"/>
              </a:lnSpc>
              <a:buFontTx/>
              <a:buChar char="-"/>
            </a:pPr>
            <a:r>
              <a:rPr lang="fr-FR" sz="2400" dirty="0">
                <a:latin typeface="Times New Roman" panose="02020603050405020304" pitchFamily="18" charset="0"/>
                <a:cs typeface="Times New Roman" panose="02020603050405020304" pitchFamily="18" charset="0"/>
              </a:rPr>
              <a:t>Le conflit peut porter non seulement sur l’application de la règle, mais aussi sur sa constitution même. </a:t>
            </a:r>
          </a:p>
          <a:p>
            <a:pPr algn="just">
              <a:lnSpc>
                <a:spcPct val="150000"/>
              </a:lnSpc>
              <a:buFontTx/>
              <a:buChar char="-"/>
            </a:pPr>
            <a:r>
              <a:rPr lang="fr-FR" sz="2400" dirty="0">
                <a:latin typeface="Times New Roman" panose="02020603050405020304" pitchFamily="18" charset="0"/>
                <a:cs typeface="Times New Roman" panose="02020603050405020304" pitchFamily="18" charset="0"/>
              </a:rPr>
              <a:t>La règle est bien un fait social par excellence, mais à condition d’ajouter que l’activité de régulation est un enjeu social. </a:t>
            </a:r>
          </a:p>
          <a:p>
            <a:pPr>
              <a:lnSpc>
                <a:spcPct val="150000"/>
              </a:lnSpc>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60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pPr algn="just">
              <a:lnSpc>
                <a:spcPct val="150000"/>
              </a:lnSpc>
            </a:pPr>
            <a:endParaRPr lang="fr-FR" sz="2000" dirty="0">
              <a:latin typeface="Times New Roman" panose="02020603050405020304" pitchFamily="18" charset="0"/>
              <a:cs typeface="Times New Roman" panose="02020603050405020304" pitchFamily="18" charset="0"/>
            </a:endParaRPr>
          </a:p>
          <a:p>
            <a:pPr algn="just">
              <a:lnSpc>
                <a:spcPct val="150000"/>
              </a:lnSpc>
              <a:buFontTx/>
              <a:buChar char="-"/>
            </a:pPr>
            <a:r>
              <a:rPr lang="fr-FR" dirty="0">
                <a:latin typeface="Times New Roman" panose="02020603050405020304" pitchFamily="18" charset="0"/>
                <a:cs typeface="Times New Roman" panose="02020603050405020304" pitchFamily="18" charset="0"/>
              </a:rPr>
              <a:t>Les règles sont à la base de tout système social, ils ne peuvent donc pas se réduire à des interactions entre individus, à partir de leurs goûts, et de leurs préférences, de leurs intérêt ou de leurs passions. </a:t>
            </a:r>
          </a:p>
          <a:p>
            <a:pPr algn="just">
              <a:lnSpc>
                <a:spcPct val="150000"/>
              </a:lnSpc>
              <a:buFontTx/>
              <a:buChar char="-"/>
            </a:pPr>
            <a:r>
              <a:rPr lang="fr-FR" dirty="0">
                <a:latin typeface="Times New Roman" panose="02020603050405020304" pitchFamily="18" charset="0"/>
                <a:cs typeface="Times New Roman" panose="02020603050405020304" pitchFamily="18" charset="0"/>
              </a:rPr>
              <a:t>Les règles ne se réduisent pas à des habitudes, elles comportent bien une contrainte, extérieurs aux décisions individuelles et qui pèse sur elles.</a:t>
            </a:r>
          </a:p>
        </p:txBody>
      </p:sp>
    </p:spTree>
    <p:extLst>
      <p:ext uri="{BB962C8B-B14F-4D97-AF65-F5344CB8AC3E}">
        <p14:creationId xmlns:p14="http://schemas.microsoft.com/office/powerpoint/2010/main" val="367568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450"/>
          </a:xfrm>
        </p:spPr>
        <p:txBody>
          <a:bodyPr>
            <a:normAutofit/>
          </a:bodyPr>
          <a:lstStyle/>
          <a:p>
            <a:r>
              <a:rPr lang="fr-FR" sz="3600" b="1" dirty="0">
                <a:latin typeface="Times New Roman" panose="02020603050405020304" pitchFamily="18" charset="0"/>
                <a:cs typeface="Times New Roman" panose="02020603050405020304" pitchFamily="18" charset="0"/>
              </a:rPr>
              <a:t>Les conditions de l’action collective</a:t>
            </a:r>
          </a:p>
        </p:txBody>
      </p:sp>
      <p:sp>
        <p:nvSpPr>
          <p:cNvPr id="3" name="Content Placeholder 2"/>
          <p:cNvSpPr>
            <a:spLocks noGrp="1"/>
          </p:cNvSpPr>
          <p:nvPr>
            <p:ph idx="1"/>
          </p:nvPr>
        </p:nvSpPr>
        <p:spPr>
          <a:xfrm>
            <a:off x="838200" y="1171576"/>
            <a:ext cx="10515600" cy="5005387"/>
          </a:xfrm>
        </p:spPr>
        <p:txBody>
          <a:bodyPr>
            <a:normAutofit/>
          </a:bodyPr>
          <a:lstStyle/>
          <a:p>
            <a:pPr algn="just"/>
            <a:endParaRPr lang="fr-FR" sz="2400" dirty="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On peut dire que l’action collective se produit à partir de quatre conditions :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pression,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calcul </a:t>
            </a:r>
          </a:p>
          <a:p>
            <a:pPr marL="457200" indent="-457200" algn="just">
              <a:buFont typeface="+mj-lt"/>
              <a:buAutoNum type="arabicPeriod"/>
            </a:pPr>
            <a:r>
              <a:rPr lang="fr-FR" sz="2400" dirty="0">
                <a:latin typeface="Times New Roman" panose="02020603050405020304" pitchFamily="18" charset="0"/>
                <a:cs typeface="Times New Roman" panose="02020603050405020304" pitchFamily="18" charset="0"/>
              </a:rPr>
              <a:t>Intérêts </a:t>
            </a:r>
          </a:p>
          <a:p>
            <a:pPr marL="457200" indent="-457200" algn="just">
              <a:buFont typeface="+mj-lt"/>
              <a:buAutoNum type="arabicPeriod"/>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977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EF7AA-3CEA-5A4F-8939-3A68DAAC1D6F}"/>
              </a:ext>
            </a:extLst>
          </p:cNvPr>
          <p:cNvSpPr>
            <a:spLocks noGrp="1"/>
          </p:cNvSpPr>
          <p:nvPr>
            <p:ph type="title"/>
          </p:nvPr>
        </p:nvSpPr>
        <p:spPr>
          <a:xfrm>
            <a:off x="838200" y="365125"/>
            <a:ext cx="10515600" cy="503555"/>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8A15115E-C337-E84F-BB5F-081F0C6DD2C3}"/>
              </a:ext>
            </a:extLst>
          </p:cNvPr>
          <p:cNvSpPr>
            <a:spLocks noGrp="1"/>
          </p:cNvSpPr>
          <p:nvPr>
            <p:ph idx="1"/>
          </p:nvPr>
        </p:nvSpPr>
        <p:spPr>
          <a:xfrm>
            <a:off x="838200" y="1158240"/>
            <a:ext cx="10515600" cy="5018723"/>
          </a:xfrm>
        </p:spPr>
        <p:txBody>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Il est primordiale de comprendre l’imbrication du culturel et du politique dans la fabrique de l’action collective. Exemple la non reconnaissance de l’identité amazighe est à la base d’une revendication culturelle et politique.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En ce sens le mouvement amazigh se rapprocherait des mouvements régionalistes définis comme « nouveau mouvement social »</a:t>
            </a:r>
          </a:p>
          <a:p>
            <a:endParaRPr lang="fr-FR" dirty="0"/>
          </a:p>
        </p:txBody>
      </p:sp>
    </p:spTree>
    <p:extLst>
      <p:ext uri="{BB962C8B-B14F-4D97-AF65-F5344CB8AC3E}">
        <p14:creationId xmlns:p14="http://schemas.microsoft.com/office/powerpoint/2010/main" val="1272677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600" b="1" dirty="0">
                <a:latin typeface="Times New Roman" charset="0"/>
                <a:ea typeface="Times New Roman" charset="0"/>
                <a:cs typeface="Times New Roman" charset="0"/>
              </a:rPr>
              <a:t>L’action collective comme action asymétrique et hétérogène </a:t>
            </a:r>
            <a:endParaRPr lang="fr-FR" sz="3600" dirty="0"/>
          </a:p>
        </p:txBody>
      </p:sp>
      <p:sp>
        <p:nvSpPr>
          <p:cNvPr id="3" name="Content Placeholder 2"/>
          <p:cNvSpPr>
            <a:spLocks noGrp="1"/>
          </p:cNvSpPr>
          <p:nvPr>
            <p:ph idx="1"/>
          </p:nvPr>
        </p:nvSpPr>
        <p:spPr/>
        <p:txBody>
          <a:bodyPr>
            <a:normAutofit/>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Les actions collectives sont loin de se développer à partir d’une pensée rationnelle/intérêts.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Les difficultés qu’elles rencontrent ne sont pas liées à la lâcheté ou l’aveuglement des individus, mais plutôt à la réalité du paradoxe. </a:t>
            </a: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9334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3600" b="1" dirty="0">
              <a:latin typeface="Times New Roman" charset="0"/>
              <a:ea typeface="Times New Roman" charset="0"/>
              <a:cs typeface="Times New Roman" charset="0"/>
            </a:endParaRPr>
          </a:p>
        </p:txBody>
      </p:sp>
      <p:sp>
        <p:nvSpPr>
          <p:cNvPr id="3" name="Espace réservé du contenu 2"/>
          <p:cNvSpPr>
            <a:spLocks noGrp="1"/>
          </p:cNvSpPr>
          <p:nvPr>
            <p:ph idx="1"/>
          </p:nvPr>
        </p:nvSpPr>
        <p:spPr/>
        <p:txBody>
          <a:bodyPr>
            <a:normAutofit lnSpcReduction="10000"/>
          </a:bodyPr>
          <a:lstStyle/>
          <a:p>
            <a:endParaRPr lang="fr-FR" dirty="0">
              <a:latin typeface="Times New Roman" charset="0"/>
              <a:ea typeface="Times New Roman" charset="0"/>
              <a:cs typeface="Times New Roman" charset="0"/>
            </a:endParaRPr>
          </a:p>
          <a:p>
            <a:r>
              <a:rPr lang="fr-FR" dirty="0">
                <a:latin typeface="Times New Roman" panose="02020603050405020304" pitchFamily="18" charset="0"/>
                <a:cs typeface="Times New Roman" panose="02020603050405020304" pitchFamily="18" charset="0"/>
              </a:rPr>
              <a:t>Le paradoxe d’</a:t>
            </a:r>
            <a:r>
              <a:rPr lang="fr-FR" dirty="0" err="1">
                <a:latin typeface="Times New Roman" panose="02020603050405020304" pitchFamily="18" charset="0"/>
                <a:cs typeface="Times New Roman" panose="02020603050405020304" pitchFamily="18" charset="0"/>
              </a:rPr>
              <a:t>Olson</a:t>
            </a:r>
            <a:r>
              <a:rPr lang="fr-FR" dirty="0">
                <a:latin typeface="Times New Roman" panose="02020603050405020304" pitchFamily="18" charset="0"/>
                <a:cs typeface="Times New Roman" panose="02020603050405020304" pitchFamily="18" charset="0"/>
              </a:rPr>
              <a:t> peut être dépassé. La multiplication des réseaux de solidarité ont joué un rôle dans l’intensité des actions collectives. </a:t>
            </a:r>
          </a:p>
          <a:p>
            <a:endParaRPr lang="fr-FR" dirty="0">
              <a:latin typeface="Times New Roman" charset="0"/>
              <a:ea typeface="Times New Roman" charset="0"/>
              <a:cs typeface="Times New Roman" charset="0"/>
            </a:endParaRPr>
          </a:p>
          <a:p>
            <a:r>
              <a:rPr lang="fr-FR" dirty="0">
                <a:latin typeface="Times New Roman" charset="0"/>
                <a:ea typeface="Times New Roman" charset="0"/>
                <a:cs typeface="Times New Roman" charset="0"/>
              </a:rPr>
              <a:t>Collective veut dire « une action rassemblant différents types de forces qui sont associées précisément </a:t>
            </a:r>
            <a:r>
              <a:rPr lang="fr-FR" i="1" dirty="0">
                <a:latin typeface="Times New Roman" charset="0"/>
                <a:ea typeface="Times New Roman" charset="0"/>
                <a:cs typeface="Times New Roman" charset="0"/>
              </a:rPr>
              <a:t>parce qu’</a:t>
            </a:r>
            <a:r>
              <a:rPr lang="fr-FR" dirty="0">
                <a:latin typeface="Times New Roman" charset="0"/>
                <a:ea typeface="Times New Roman" charset="0"/>
                <a:cs typeface="Times New Roman" charset="0"/>
              </a:rPr>
              <a:t>elles sont différentes » (</a:t>
            </a:r>
            <a:r>
              <a:rPr lang="fr-FR" dirty="0" err="1">
                <a:latin typeface="Times New Roman" charset="0"/>
                <a:ea typeface="Times New Roman" charset="0"/>
                <a:cs typeface="Times New Roman" charset="0"/>
              </a:rPr>
              <a:t>Latour</a:t>
            </a:r>
            <a:r>
              <a:rPr lang="fr-FR" dirty="0">
                <a:latin typeface="Times New Roman" charset="0"/>
                <a:ea typeface="Times New Roman" charset="0"/>
                <a:cs typeface="Times New Roman" charset="0"/>
              </a:rPr>
              <a:t> p 107)</a:t>
            </a:r>
          </a:p>
          <a:p>
            <a:endParaRPr lang="fr-FR" dirty="0">
              <a:latin typeface="Times New Roman" charset="0"/>
              <a:ea typeface="Times New Roman" charset="0"/>
              <a:cs typeface="Times New Roman" charset="0"/>
            </a:endParaRPr>
          </a:p>
          <a:p>
            <a:r>
              <a:rPr lang="fr-FR" dirty="0">
                <a:latin typeface="Times New Roman" charset="0"/>
                <a:ea typeface="Times New Roman" charset="0"/>
                <a:cs typeface="Times New Roman" charset="0"/>
              </a:rPr>
              <a:t>Autrement dit l’action collective exige une certaine asymétrie et hétérogénéité. </a:t>
            </a:r>
          </a:p>
          <a:p>
            <a:endParaRPr lang="fr-FR" dirty="0">
              <a:latin typeface="Times New Roman" charset="0"/>
              <a:ea typeface="Times New Roman" charset="0"/>
              <a:cs typeface="Times New Roman" charset="0"/>
            </a:endParaRPr>
          </a:p>
          <a:p>
            <a:endParaRPr lang="fr-FR" dirty="0"/>
          </a:p>
        </p:txBody>
      </p:sp>
    </p:spTree>
    <p:extLst>
      <p:ext uri="{BB962C8B-B14F-4D97-AF65-F5344CB8AC3E}">
        <p14:creationId xmlns:p14="http://schemas.microsoft.com/office/powerpoint/2010/main" val="609089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5"/>
            <a:ext cx="10515600" cy="392113"/>
          </a:xfrm>
        </p:spPr>
        <p:txBody>
          <a:bodyPr>
            <a:normAutofit fontScale="90000"/>
          </a:bodyPr>
          <a:lstStyle/>
          <a:p>
            <a:endParaRPr lang="fr-FR" b="1" dirty="0">
              <a:latin typeface="Times New Roman" charset="0"/>
              <a:ea typeface="Times New Roman" charset="0"/>
              <a:cs typeface="Times New Roman" charset="0"/>
            </a:endParaRPr>
          </a:p>
        </p:txBody>
      </p:sp>
      <p:sp>
        <p:nvSpPr>
          <p:cNvPr id="6" name="Espace réservé du contenu 5"/>
          <p:cNvSpPr>
            <a:spLocks noGrp="1"/>
          </p:cNvSpPr>
          <p:nvPr>
            <p:ph idx="1"/>
          </p:nvPr>
        </p:nvSpPr>
        <p:spPr>
          <a:xfrm>
            <a:off x="838200" y="1000125"/>
            <a:ext cx="10515600" cy="5176838"/>
          </a:xfrm>
        </p:spPr>
        <p:txBody>
          <a:bodyPr>
            <a:normAutofit/>
          </a:bodyPr>
          <a:lstStyle/>
          <a:p>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L’action collective va s’appuyer sur ressources communautaires qui sont à sa disposition.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Les intérêts sont clairs une fois l’action collectives existe. Mais parfois les intérêts dépendent de l’action, ils émergent et orientent l’action.</a:t>
            </a:r>
          </a:p>
          <a:p>
            <a:pPr algn="just"/>
            <a:endParaRPr lang="fr-FR" sz="2600"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Les règles d’action collective ne sont pas le résultat d’une analyse déductive, mais d’un construit social.</a:t>
            </a:r>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259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Qu’est-ce-que une action collective ?</a:t>
            </a:r>
          </a:p>
        </p:txBody>
      </p:sp>
      <p:sp>
        <p:nvSpPr>
          <p:cNvPr id="3" name="Content Placeholder 2"/>
          <p:cNvSpPr>
            <a:spLocks noGrp="1"/>
          </p:cNvSpPr>
          <p:nvPr>
            <p:ph idx="1"/>
          </p:nvPr>
        </p:nvSpPr>
        <p:spPr/>
        <p:txBody>
          <a:bodyPr>
            <a:normAutofit lnSpcReduction="10000"/>
          </a:bodyPr>
          <a:lstStyle/>
          <a:p>
            <a:pPr algn="just"/>
            <a:endParaRPr lang="fr-FR" dirty="0"/>
          </a:p>
          <a:p>
            <a:pPr algn="just"/>
            <a:r>
              <a:rPr lang="fr-FR" dirty="0">
                <a:latin typeface="Times New Roman" panose="02020603050405020304" pitchFamily="18" charset="0"/>
                <a:cs typeface="Times New Roman" panose="02020603050405020304" pitchFamily="18" charset="0"/>
              </a:rPr>
              <a:t>L’action collective dépend essentiellement des caractéristiques de chaque société, ainsi que des groupes qui la forment.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au sens large, l'action collective est une action coordonnée par plusieurs individus.</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au sens strict, elle s’agit d’une une action volontaire combinant la participation de plusieurs individus dans le but de faire triompher un intérêt ou une cause.</a:t>
            </a:r>
          </a:p>
        </p:txBody>
      </p:sp>
    </p:spTree>
    <p:extLst>
      <p:ext uri="{BB962C8B-B14F-4D97-AF65-F5344CB8AC3E}">
        <p14:creationId xmlns:p14="http://schemas.microsoft.com/office/powerpoint/2010/main" val="260605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3737"/>
          </a:xfrm>
        </p:spPr>
        <p:txBody>
          <a:bodyPr>
            <a:normAutofit/>
          </a:bodyPr>
          <a:lstStyle/>
          <a:p>
            <a:r>
              <a:rPr lang="fr-FR" sz="3600" b="1" dirty="0">
                <a:latin typeface="Times New Roman" charset="0"/>
                <a:ea typeface="Times New Roman" charset="0"/>
                <a:cs typeface="Times New Roman" charset="0"/>
              </a:rPr>
              <a:t>Action collective comme lieu d’émotion </a:t>
            </a:r>
          </a:p>
        </p:txBody>
      </p:sp>
      <p:sp>
        <p:nvSpPr>
          <p:cNvPr id="3" name="Espace réservé du contenu 2"/>
          <p:cNvSpPr>
            <a:spLocks noGrp="1"/>
          </p:cNvSpPr>
          <p:nvPr>
            <p:ph idx="1"/>
          </p:nvPr>
        </p:nvSpPr>
        <p:spPr/>
        <p:txBody>
          <a:bodyPr/>
          <a:lstStyle/>
          <a:p>
            <a:endParaRPr lang="fr-FR" dirty="0"/>
          </a:p>
          <a:p>
            <a:pPr algn="just"/>
            <a:r>
              <a:rPr lang="fr-FR" dirty="0">
                <a:latin typeface="Times New Roman" panose="02020603050405020304" pitchFamily="18" charset="0"/>
                <a:cs typeface="Times New Roman" panose="02020603050405020304" pitchFamily="18" charset="0"/>
              </a:rPr>
              <a:t>McAdam (1988) souligne l’</a:t>
            </a:r>
            <a:r>
              <a:rPr lang="fr-FR" dirty="0" err="1">
                <a:latin typeface="Times New Roman" panose="02020603050405020304" pitchFamily="18" charset="0"/>
                <a:cs typeface="Times New Roman" panose="02020603050405020304" pitchFamily="18" charset="0"/>
              </a:rPr>
              <a:t>intensite</a:t>
            </a:r>
            <a:r>
              <a:rPr lang="fr-FR" dirty="0">
                <a:latin typeface="Times New Roman" panose="02020603050405020304" pitchFamily="18" charset="0"/>
                <a:cs typeface="Times New Roman" panose="02020603050405020304" pitchFamily="18" charset="0"/>
              </a:rPr>
              <a:t>́ des liens émotionnels qui se sont construits au travers des expériences à haut risque.</a:t>
            </a:r>
          </a:p>
          <a:p>
            <a:pPr algn="just"/>
            <a:r>
              <a:rPr lang="fr-FR" dirty="0">
                <a:latin typeface="Times New Roman" panose="02020603050405020304" pitchFamily="18" charset="0"/>
                <a:cs typeface="Times New Roman" panose="02020603050405020304" pitchFamily="18" charset="0"/>
              </a:rPr>
              <a:t> Jasper (2005) s’interroge sur la </a:t>
            </a:r>
            <a:r>
              <a:rPr lang="fr-FR" dirty="0" err="1">
                <a:latin typeface="Times New Roman" panose="02020603050405020304" pitchFamily="18" charset="0"/>
                <a:cs typeface="Times New Roman" panose="02020603050405020304" pitchFamily="18" charset="0"/>
              </a:rPr>
              <a:t>capacite</a:t>
            </a:r>
            <a:r>
              <a:rPr lang="fr-FR" dirty="0">
                <a:latin typeface="Times New Roman" panose="02020603050405020304" pitchFamily="18" charset="0"/>
                <a:cs typeface="Times New Roman" panose="02020603050405020304" pitchFamily="18" charset="0"/>
              </a:rPr>
              <a:t>́ des mouvements sociaux à transformer des visions intuitives en propositions et </a:t>
            </a:r>
            <a:r>
              <a:rPr lang="fr-FR" dirty="0" err="1">
                <a:latin typeface="Times New Roman" panose="02020603050405020304" pitchFamily="18" charset="0"/>
                <a:cs typeface="Times New Roman" panose="02020603050405020304" pitchFamily="18" charset="0"/>
              </a:rPr>
              <a:t>idéologies</a:t>
            </a:r>
            <a:r>
              <a:rPr lang="fr-FR" dirty="0">
                <a:latin typeface="Times New Roman" panose="02020603050405020304" pitchFamily="18" charset="0"/>
                <a:cs typeface="Times New Roman" panose="02020603050405020304" pitchFamily="18" charset="0"/>
              </a:rPr>
              <a:t> explicites, par exemple la transformation de la peur ressentie face aux projets d’implantation d’une usine </a:t>
            </a:r>
            <a:r>
              <a:rPr lang="fr-FR" dirty="0" err="1">
                <a:latin typeface="Times New Roman" panose="02020603050405020304" pitchFamily="18" charset="0"/>
                <a:cs typeface="Times New Roman" panose="02020603050405020304" pitchFamily="18" charset="0"/>
              </a:rPr>
              <a:t>nucléaire</a:t>
            </a:r>
            <a:r>
              <a:rPr lang="fr-FR" dirty="0">
                <a:latin typeface="Times New Roman" panose="02020603050405020304" pitchFamily="18" charset="0"/>
                <a:cs typeface="Times New Roman" panose="02020603050405020304" pitchFamily="18" charset="0"/>
              </a:rPr>
              <a:t> en une </a:t>
            </a:r>
            <a:r>
              <a:rPr lang="fr-FR" dirty="0" err="1">
                <a:latin typeface="Times New Roman" panose="02020603050405020304" pitchFamily="18" charset="0"/>
                <a:cs typeface="Times New Roman" panose="02020603050405020304" pitchFamily="18" charset="0"/>
              </a:rPr>
              <a:t>idéologie</a:t>
            </a:r>
            <a:r>
              <a:rPr lang="fr-FR" dirty="0">
                <a:latin typeface="Times New Roman" panose="02020603050405020304" pitchFamily="18" charset="0"/>
                <a:cs typeface="Times New Roman" panose="02020603050405020304" pitchFamily="18" charset="0"/>
              </a:rPr>
              <a:t> d’opposition à l’</a:t>
            </a:r>
            <a:r>
              <a:rPr lang="fr-FR" dirty="0" err="1">
                <a:latin typeface="Times New Roman" panose="02020603050405020304" pitchFamily="18" charset="0"/>
                <a:cs typeface="Times New Roman" panose="02020603050405020304" pitchFamily="18" charset="0"/>
              </a:rPr>
              <a:t>énergie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nucléaire</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325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endParaRPr lang="fr-FR" dirty="0"/>
          </a:p>
          <a:p>
            <a:pPr algn="just"/>
            <a:r>
              <a:rPr lang="fr-FR" dirty="0">
                <a:latin typeface="Times New Roman" panose="02020603050405020304" pitchFamily="18" charset="0"/>
                <a:cs typeface="Times New Roman" panose="02020603050405020304" pitchFamily="18" charset="0"/>
              </a:rPr>
              <a:t>Jasper (2005) et </a:t>
            </a:r>
            <a:r>
              <a:rPr lang="fr-FR" dirty="0" err="1">
                <a:latin typeface="Times New Roman" panose="02020603050405020304" pitchFamily="18" charset="0"/>
                <a:cs typeface="Times New Roman" panose="02020603050405020304" pitchFamily="18" charset="0"/>
              </a:rPr>
              <a:t>Goodwin</a:t>
            </a:r>
            <a:r>
              <a:rPr lang="fr-FR" dirty="0">
                <a:latin typeface="Times New Roman" panose="02020603050405020304" pitchFamily="18" charset="0"/>
                <a:cs typeface="Times New Roman" panose="02020603050405020304" pitchFamily="18" charset="0"/>
              </a:rPr>
              <a:t> (1997) </a:t>
            </a:r>
            <a:r>
              <a:rPr lang="fr-FR" dirty="0" err="1">
                <a:latin typeface="Times New Roman" panose="02020603050405020304" pitchFamily="18" charset="0"/>
                <a:cs typeface="Times New Roman" panose="02020603050405020304" pitchFamily="18" charset="0"/>
              </a:rPr>
              <a:t>développent</a:t>
            </a:r>
            <a:r>
              <a:rPr lang="fr-FR" dirty="0">
                <a:latin typeface="Times New Roman" panose="02020603050405020304" pitchFamily="18" charset="0"/>
                <a:cs typeface="Times New Roman" panose="02020603050405020304" pitchFamily="18" charset="0"/>
              </a:rPr>
              <a:t> la notion de « culture </a:t>
            </a:r>
            <a:r>
              <a:rPr lang="fr-FR" dirty="0" err="1">
                <a:latin typeface="Times New Roman" panose="02020603050405020304" pitchFamily="18" charset="0"/>
                <a:cs typeface="Times New Roman" panose="02020603050405020304" pitchFamily="18" charset="0"/>
              </a:rPr>
              <a:t>émotionnelle</a:t>
            </a:r>
            <a:r>
              <a:rPr lang="fr-FR" dirty="0">
                <a:latin typeface="Times New Roman" panose="02020603050405020304" pitchFamily="18" charset="0"/>
                <a:cs typeface="Times New Roman" panose="02020603050405020304" pitchFamily="18" charset="0"/>
              </a:rPr>
              <a:t> » d’un mouvement social.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Jasper parle d’« </a:t>
            </a:r>
            <a:r>
              <a:rPr lang="fr-FR" dirty="0" err="1">
                <a:latin typeface="Times New Roman" panose="02020603050405020304" pitchFamily="18" charset="0"/>
                <a:cs typeface="Times New Roman" panose="02020603050405020304" pitchFamily="18" charset="0"/>
              </a:rPr>
              <a:t>émotions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réciproques</a:t>
            </a:r>
            <a:r>
              <a:rPr lang="fr-FR" dirty="0">
                <a:latin typeface="Times New Roman" panose="02020603050405020304" pitchFamily="18" charset="0"/>
                <a:cs typeface="Times New Roman" panose="02020603050405020304" pitchFamily="18" charset="0"/>
              </a:rPr>
              <a:t> » et </a:t>
            </a:r>
            <a:r>
              <a:rPr lang="fr-FR" dirty="0" err="1">
                <a:latin typeface="Times New Roman" panose="02020603050405020304" pitchFamily="18" charset="0"/>
                <a:cs typeface="Times New Roman" panose="02020603050405020304" pitchFamily="18" charset="0"/>
              </a:rPr>
              <a:t>Goodwin</a:t>
            </a:r>
            <a:r>
              <a:rPr lang="fr-FR" dirty="0">
                <a:latin typeface="Times New Roman" panose="02020603050405020304" pitchFamily="18" charset="0"/>
                <a:cs typeface="Times New Roman" panose="02020603050405020304" pitchFamily="18" charset="0"/>
              </a:rPr>
              <a:t> d’« </a:t>
            </a:r>
            <a:r>
              <a:rPr lang="fr-FR" dirty="0" err="1">
                <a:latin typeface="Times New Roman" panose="02020603050405020304" pitchFamily="18" charset="0"/>
                <a:cs typeface="Times New Roman" panose="02020603050405020304" pitchFamily="18" charset="0"/>
              </a:rPr>
              <a:t>économie</a:t>
            </a:r>
            <a:r>
              <a:rPr lang="fr-FR" dirty="0">
                <a:latin typeface="Times New Roman" panose="02020603050405020304" pitchFamily="18" charset="0"/>
                <a:cs typeface="Times New Roman" panose="02020603050405020304" pitchFamily="18" charset="0"/>
              </a:rPr>
              <a:t> libidinale » du mouvement, expressions qu’ils </a:t>
            </a:r>
            <a:r>
              <a:rPr lang="fr-FR" dirty="0" err="1">
                <a:latin typeface="Times New Roman" panose="02020603050405020304" pitchFamily="18" charset="0"/>
                <a:cs typeface="Times New Roman" panose="02020603050405020304" pitchFamily="18" charset="0"/>
              </a:rPr>
              <a:t>définissent</a:t>
            </a:r>
            <a:r>
              <a:rPr lang="fr-FR" dirty="0">
                <a:latin typeface="Times New Roman" panose="02020603050405020304" pitchFamily="18" charset="0"/>
                <a:cs typeface="Times New Roman" panose="02020603050405020304" pitchFamily="18" charset="0"/>
              </a:rPr>
              <a:t> comme l’ensemble des </a:t>
            </a:r>
            <a:r>
              <a:rPr lang="fr-FR" dirty="0" err="1">
                <a:latin typeface="Times New Roman" panose="02020603050405020304" pitchFamily="18" charset="0"/>
                <a:cs typeface="Times New Roman" panose="02020603050405020304" pitchFamily="18" charset="0"/>
              </a:rPr>
              <a:t>émotions</a:t>
            </a:r>
            <a:r>
              <a:rPr lang="fr-FR" dirty="0">
                <a:latin typeface="Times New Roman" panose="02020603050405020304" pitchFamily="18" charset="0"/>
                <a:cs typeface="Times New Roman" panose="02020603050405020304" pitchFamily="18" charset="0"/>
              </a:rPr>
              <a:t> que les membres ressentent l’un </a:t>
            </a:r>
            <a:r>
              <a:rPr lang="fr-FR" dirty="0" err="1">
                <a:latin typeface="Times New Roman" panose="02020603050405020304" pitchFamily="18" charset="0"/>
                <a:cs typeface="Times New Roman" panose="02020603050405020304" pitchFamily="18" charset="0"/>
              </a:rPr>
              <a:t>vis-a</a:t>
            </a:r>
            <a:r>
              <a:rPr lang="fr-FR" dirty="0">
                <a:latin typeface="Times New Roman" panose="02020603050405020304" pitchFamily="18" charset="0"/>
                <a:cs typeface="Times New Roman" panose="02020603050405020304" pitchFamily="18" charset="0"/>
              </a:rPr>
              <a:t>̀-vis de l’autre et à l’</a:t>
            </a:r>
            <a:r>
              <a:rPr lang="fr-FR" dirty="0" err="1">
                <a:latin typeface="Times New Roman" panose="02020603050405020304" pitchFamily="18" charset="0"/>
                <a:cs typeface="Times New Roman" panose="02020603050405020304" pitchFamily="18" charset="0"/>
              </a:rPr>
              <a:t>égard</a:t>
            </a:r>
            <a:r>
              <a:rPr lang="fr-FR" dirty="0">
                <a:latin typeface="Times New Roman" panose="02020603050405020304" pitchFamily="18" charset="0"/>
                <a:cs typeface="Times New Roman" panose="02020603050405020304" pitchFamily="18" charset="0"/>
              </a:rPr>
              <a:t> de l’</a:t>
            </a:r>
            <a:r>
              <a:rPr lang="fr-FR" dirty="0" err="1">
                <a:latin typeface="Times New Roman" panose="02020603050405020304" pitchFamily="18" charset="0"/>
                <a:cs typeface="Times New Roman" panose="02020603050405020304" pitchFamily="18" charset="0"/>
              </a:rPr>
              <a:t>extérieur</a:t>
            </a:r>
            <a:r>
              <a:rPr lang="fr-FR" dirty="0">
                <a:latin typeface="Times New Roman" panose="02020603050405020304" pitchFamily="18"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1398395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03555"/>
          </a:xfrm>
        </p:spPr>
        <p:txBody>
          <a:bodyPr>
            <a:normAutofit fontScale="90000"/>
          </a:bodyPr>
          <a:lstStyle/>
          <a:p>
            <a:endParaRPr lang="fr-FR" dirty="0"/>
          </a:p>
        </p:txBody>
      </p:sp>
      <p:sp>
        <p:nvSpPr>
          <p:cNvPr id="3" name="Espace réservé du contenu 2"/>
          <p:cNvSpPr>
            <a:spLocks noGrp="1"/>
          </p:cNvSpPr>
          <p:nvPr>
            <p:ph idx="1"/>
          </p:nvPr>
        </p:nvSpPr>
        <p:spPr/>
        <p:txBody>
          <a:bodyPr/>
          <a:lstStyle/>
          <a:p>
            <a:pPr algn="just"/>
            <a:r>
              <a:rPr lang="fr-FR" dirty="0">
                <a:latin typeface="Times New Roman" panose="02020603050405020304" pitchFamily="18" charset="0"/>
                <a:cs typeface="Times New Roman" panose="02020603050405020304" pitchFamily="18" charset="0"/>
              </a:rPr>
              <a:t>Dans un ouvrage de </a:t>
            </a:r>
            <a:r>
              <a:rPr lang="fr-FR" dirty="0" err="1">
                <a:latin typeface="Times New Roman" panose="02020603050405020304" pitchFamily="18" charset="0"/>
                <a:cs typeface="Times New Roman" panose="02020603050405020304" pitchFamily="18" charset="0"/>
              </a:rPr>
              <a:t>synthèse</a:t>
            </a:r>
            <a:r>
              <a:rPr lang="fr-FR" dirty="0">
                <a:latin typeface="Times New Roman" panose="02020603050405020304" pitchFamily="18" charset="0"/>
                <a:cs typeface="Times New Roman" panose="02020603050405020304" pitchFamily="18" charset="0"/>
              </a:rPr>
              <a:t> des </a:t>
            </a:r>
            <a:r>
              <a:rPr lang="fr-FR" dirty="0" err="1">
                <a:latin typeface="Times New Roman" panose="02020603050405020304" pitchFamily="18" charset="0"/>
                <a:cs typeface="Times New Roman" panose="02020603050405020304" pitchFamily="18" charset="0"/>
              </a:rPr>
              <a:t>théories</a:t>
            </a:r>
            <a:r>
              <a:rPr lang="fr-FR" dirty="0">
                <a:latin typeface="Times New Roman" panose="02020603050405020304" pitchFamily="18" charset="0"/>
                <a:cs typeface="Times New Roman" panose="02020603050405020304" pitchFamily="18" charset="0"/>
              </a:rPr>
              <a:t> de l’action collective, </a:t>
            </a:r>
            <a:r>
              <a:rPr lang="fr-FR" dirty="0" err="1">
                <a:latin typeface="Times New Roman" panose="02020603050405020304" pitchFamily="18" charset="0"/>
                <a:cs typeface="Times New Roman" panose="02020603050405020304" pitchFamily="18" charset="0"/>
              </a:rPr>
              <a:t>Cefai</a:t>
            </a:r>
            <a:r>
              <a:rPr lang="fr-FR" dirty="0">
                <a:latin typeface="Times New Roman" panose="02020603050405020304" pitchFamily="18" charset="0"/>
                <a:cs typeface="Times New Roman" panose="02020603050405020304" pitchFamily="18" charset="0"/>
              </a:rPr>
              <a:t>̈ (2007) souligne qu’aujourd’hui, la plupart des chercheurs insistent sur la </a:t>
            </a:r>
            <a:r>
              <a:rPr lang="fr-FR" dirty="0" err="1">
                <a:latin typeface="Times New Roman" panose="02020603050405020304" pitchFamily="18" charset="0"/>
                <a:cs typeface="Times New Roman" panose="02020603050405020304" pitchFamily="18" charset="0"/>
              </a:rPr>
              <a:t>portée</a:t>
            </a:r>
            <a:r>
              <a:rPr lang="fr-FR" dirty="0">
                <a:latin typeface="Times New Roman" panose="02020603050405020304" pitchFamily="18" charset="0"/>
                <a:cs typeface="Times New Roman" panose="02020603050405020304" pitchFamily="18" charset="0"/>
              </a:rPr>
              <a:t> cognitive des </a:t>
            </a:r>
            <a:r>
              <a:rPr lang="fr-FR" dirty="0" err="1">
                <a:latin typeface="Times New Roman" panose="02020603050405020304" pitchFamily="18" charset="0"/>
                <a:cs typeface="Times New Roman" panose="02020603050405020304" pitchFamily="18" charset="0"/>
              </a:rPr>
              <a:t>émotions</a:t>
            </a:r>
            <a:r>
              <a:rPr lang="fr-FR" dirty="0">
                <a:latin typeface="Times New Roman" panose="02020603050405020304" pitchFamily="18" charset="0"/>
                <a:cs typeface="Times New Roman" panose="02020603050405020304" pitchFamily="18" charset="0"/>
              </a:rPr>
              <a:t>, sur leur </a:t>
            </a:r>
            <a:r>
              <a:rPr lang="fr-FR" dirty="0" err="1">
                <a:latin typeface="Times New Roman" panose="02020603050405020304" pitchFamily="18" charset="0"/>
                <a:cs typeface="Times New Roman" panose="02020603050405020304" pitchFamily="18" charset="0"/>
              </a:rPr>
              <a:t>rationalite</a:t>
            </a:r>
            <a:r>
              <a:rPr lang="fr-FR" dirty="0">
                <a:latin typeface="Times New Roman" panose="02020603050405020304" pitchFamily="18" charset="0"/>
                <a:cs typeface="Times New Roman" panose="02020603050405020304" pitchFamily="18" charset="0"/>
              </a:rPr>
              <a:t>́ pratique ; ainsi, elles rendent </a:t>
            </a:r>
            <a:r>
              <a:rPr lang="fr-FR" dirty="0" err="1">
                <a:latin typeface="Times New Roman" panose="02020603050405020304" pitchFamily="18" charset="0"/>
                <a:cs typeface="Times New Roman" panose="02020603050405020304" pitchFamily="18" charset="0"/>
              </a:rPr>
              <a:t>désirables</a:t>
            </a:r>
            <a:r>
              <a:rPr lang="fr-FR" dirty="0">
                <a:latin typeface="Times New Roman" panose="02020603050405020304" pitchFamily="18" charset="0"/>
                <a:cs typeface="Times New Roman" panose="02020603050405020304" pitchFamily="18" charset="0"/>
              </a:rPr>
              <a:t> des objectifs et </a:t>
            </a:r>
            <a:r>
              <a:rPr lang="fr-FR" dirty="0" err="1">
                <a:latin typeface="Times New Roman" panose="02020603050405020304" pitchFamily="18" charset="0"/>
                <a:cs typeface="Times New Roman" panose="02020603050405020304" pitchFamily="18" charset="0"/>
              </a:rPr>
              <a:t>détestables</a:t>
            </a:r>
            <a:r>
              <a:rPr lang="fr-FR" dirty="0">
                <a:latin typeface="Times New Roman" panose="02020603050405020304" pitchFamily="18" charset="0"/>
                <a:cs typeface="Times New Roman" panose="02020603050405020304" pitchFamily="18" charset="0"/>
              </a:rPr>
              <a:t> des ennemis.</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Les émotions soutiennent des </a:t>
            </a:r>
            <a:r>
              <a:rPr lang="fr-FR" dirty="0" err="1">
                <a:latin typeface="Times New Roman" panose="02020603050405020304" pitchFamily="18" charset="0"/>
                <a:cs typeface="Times New Roman" panose="02020603050405020304" pitchFamily="18" charset="0"/>
              </a:rPr>
              <a:t>identités</a:t>
            </a:r>
            <a:r>
              <a:rPr lang="fr-FR" dirty="0">
                <a:latin typeface="Times New Roman" panose="02020603050405020304" pitchFamily="18" charset="0"/>
                <a:cs typeface="Times New Roman" panose="02020603050405020304" pitchFamily="18" charset="0"/>
              </a:rPr>
              <a:t> collectives, elles donnent de l’</a:t>
            </a:r>
            <a:r>
              <a:rPr lang="fr-FR" dirty="0" err="1">
                <a:latin typeface="Times New Roman" panose="02020603050405020304" pitchFamily="18" charset="0"/>
                <a:cs typeface="Times New Roman" panose="02020603050405020304" pitchFamily="18" charset="0"/>
              </a:rPr>
              <a:t>énergie</a:t>
            </a:r>
            <a:r>
              <a:rPr lang="fr-FR" dirty="0">
                <a:latin typeface="Times New Roman" panose="02020603050405020304" pitchFamily="18" charset="0"/>
                <a:cs typeface="Times New Roman" panose="02020603050405020304" pitchFamily="18" charset="0"/>
              </a:rPr>
              <a:t> pour se battre et elles maintiennent la </a:t>
            </a:r>
            <a:r>
              <a:rPr lang="fr-FR" dirty="0" err="1">
                <a:latin typeface="Times New Roman" panose="02020603050405020304" pitchFamily="18" charset="0"/>
                <a:cs typeface="Times New Roman" panose="02020603050405020304" pitchFamily="18" charset="0"/>
              </a:rPr>
              <a:t>cohésion</a:t>
            </a:r>
            <a:r>
              <a:rPr lang="fr-FR" dirty="0">
                <a:latin typeface="Times New Roman" panose="02020603050405020304" pitchFamily="18" charset="0"/>
                <a:cs typeface="Times New Roman" panose="02020603050405020304" pitchFamily="18" charset="0"/>
              </a:rPr>
              <a:t> entre les combattants. </a:t>
            </a:r>
          </a:p>
          <a:p>
            <a:endParaRPr lang="fr-FR" dirty="0"/>
          </a:p>
        </p:txBody>
      </p:sp>
    </p:spTree>
    <p:extLst>
      <p:ext uri="{BB962C8B-B14F-4D97-AF65-F5344CB8AC3E}">
        <p14:creationId xmlns:p14="http://schemas.microsoft.com/office/powerpoint/2010/main" val="277232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97169"/>
            <a:ext cx="10515600" cy="422032"/>
          </a:xfrm>
        </p:spPr>
        <p:txBody>
          <a:bodyPr>
            <a:normAutofit fontScale="90000"/>
          </a:bodyPr>
          <a:lstStyle/>
          <a:p>
            <a:r>
              <a:rPr lang="fr-FR" sz="3200" b="1" dirty="0">
                <a:latin typeface="Times New Roman" charset="0"/>
                <a:ea typeface="Times New Roman" charset="0"/>
                <a:cs typeface="Times New Roman" charset="0"/>
              </a:rPr>
              <a:t>Triangle action collective (source : D. Van Dam </a:t>
            </a:r>
            <a:r>
              <a:rPr lang="fr-FR" sz="3200" b="1" i="1" dirty="0">
                <a:latin typeface="Times New Roman" charset="0"/>
                <a:ea typeface="Times New Roman" charset="0"/>
                <a:cs typeface="Times New Roman" charset="0"/>
              </a:rPr>
              <a:t>et al </a:t>
            </a:r>
            <a:br>
              <a:rPr lang="fr-FR" sz="3200" b="1" dirty="0">
                <a:latin typeface="Times New Roman" charset="0"/>
                <a:ea typeface="Times New Roman" charset="0"/>
                <a:cs typeface="Times New Roman" charset="0"/>
              </a:rPr>
            </a:br>
            <a:r>
              <a:rPr lang="fr-FR" sz="3200" b="1" dirty="0">
                <a:latin typeface="Times New Roman" charset="0"/>
                <a:ea typeface="Times New Roman" charset="0"/>
                <a:cs typeface="Times New Roman" charset="0"/>
              </a:rPr>
              <a:t>2012 </a:t>
            </a:r>
            <a:br>
              <a:rPr lang="fr-FR" sz="3200" dirty="0"/>
            </a:br>
            <a:endParaRPr lang="fr-FR"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466522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122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38200" y="365125"/>
            <a:ext cx="10515600" cy="549275"/>
          </a:xfrm>
        </p:spPr>
        <p:txBody>
          <a:bodyPr>
            <a:normAutofit fontScale="90000"/>
          </a:bodyPr>
          <a:lstStyle/>
          <a:p>
            <a:r>
              <a:rPr lang="fr-FR" b="1" dirty="0">
                <a:latin typeface="Times New Roman" charset="0"/>
                <a:ea typeface="Times New Roman" charset="0"/>
                <a:cs typeface="Times New Roman" charset="0"/>
              </a:rPr>
              <a:t>Conclusion </a:t>
            </a:r>
            <a:endParaRPr lang="fr-FR" dirty="0"/>
          </a:p>
        </p:txBody>
      </p:sp>
      <p:sp>
        <p:nvSpPr>
          <p:cNvPr id="4" name="Content Placeholder 3"/>
          <p:cNvSpPr>
            <a:spLocks noGrp="1"/>
          </p:cNvSpPr>
          <p:nvPr>
            <p:ph idx="1"/>
          </p:nvPr>
        </p:nvSpPr>
        <p:spPr>
          <a:xfrm>
            <a:off x="838200" y="1148862"/>
            <a:ext cx="10515600" cy="5028101"/>
          </a:xfrm>
        </p:spPr>
        <p:txBody>
          <a:bodyPr>
            <a:normAutofit fontScale="92500" lnSpcReduction="20000"/>
          </a:bodyPr>
          <a:lstStyle/>
          <a:p>
            <a:pPr algn="just"/>
            <a:r>
              <a:rPr lang="fr-FR" dirty="0">
                <a:latin typeface="Times New Roman" charset="0"/>
                <a:ea typeface="Times New Roman" charset="0"/>
                <a:cs typeface="Times New Roman" charset="0"/>
              </a:rPr>
              <a:t>Collectif désigne « le projet consistant à assembler de nouvelles entités qui n’ont pas encore été collectées et dont il est évident, pour cette raison, qu’elle ne sont pas faites d’un matériaux social » (</a:t>
            </a:r>
            <a:r>
              <a:rPr lang="fr-FR" dirty="0" err="1">
                <a:latin typeface="Times New Roman" charset="0"/>
                <a:ea typeface="Times New Roman" charset="0"/>
                <a:cs typeface="Times New Roman" charset="0"/>
              </a:rPr>
              <a:t>Latour</a:t>
            </a:r>
            <a:r>
              <a:rPr lang="fr-FR" dirty="0">
                <a:latin typeface="Times New Roman" charset="0"/>
                <a:ea typeface="Times New Roman" charset="0"/>
                <a:cs typeface="Times New Roman" charset="0"/>
              </a:rPr>
              <a:t> 107) </a:t>
            </a:r>
          </a:p>
          <a:p>
            <a:pPr algn="just"/>
            <a:endParaRPr lang="fr-FR" dirty="0">
              <a:latin typeface="Times New Roman" charset="0"/>
              <a:ea typeface="Times New Roman" charset="0"/>
              <a:cs typeface="Times New Roman" charset="0"/>
            </a:endParaRPr>
          </a:p>
          <a:p>
            <a:pPr algn="just"/>
            <a:r>
              <a:rPr lang="fr-FR" dirty="0">
                <a:latin typeface="Times New Roman" charset="0"/>
                <a:ea typeface="Times New Roman" charset="0"/>
                <a:cs typeface="Times New Roman" charset="0"/>
              </a:rPr>
              <a:t>L’action collective à pour condition une régulation commune.</a:t>
            </a:r>
          </a:p>
          <a:p>
            <a:pPr algn="just"/>
            <a:endParaRPr lang="fr-FR" dirty="0">
              <a:latin typeface="Times New Roman" charset="0"/>
              <a:ea typeface="Times New Roman" charset="0"/>
              <a:cs typeface="Times New Roman" charset="0"/>
            </a:endParaRPr>
          </a:p>
          <a:p>
            <a:pPr algn="just"/>
            <a:r>
              <a:rPr lang="fr-FR" dirty="0">
                <a:latin typeface="Times New Roman" charset="0"/>
                <a:ea typeface="Times New Roman" charset="0"/>
                <a:cs typeface="Times New Roman" charset="0"/>
              </a:rPr>
              <a:t>La mauvaise méthode consiste à vouloir analyser les ressorts d’un groupe social à partir des intérêt collectives/ou origines…</a:t>
            </a:r>
          </a:p>
          <a:p>
            <a:pPr algn="just"/>
            <a:endParaRPr lang="fr-FR" dirty="0">
              <a:latin typeface="Times New Roman" charset="0"/>
              <a:ea typeface="Times New Roman" charset="0"/>
              <a:cs typeface="Times New Roman" charset="0"/>
            </a:endParaRPr>
          </a:p>
          <a:p>
            <a:pPr algn="just"/>
            <a:r>
              <a:rPr lang="fr-FR" dirty="0">
                <a:latin typeface="Times New Roman" charset="0"/>
                <a:ea typeface="Times New Roman" charset="0"/>
                <a:cs typeface="Times New Roman" charset="0"/>
              </a:rPr>
              <a:t>Les règles sont inventées dans le projet qui définit les intérêts collectifs à défendre.</a:t>
            </a:r>
          </a:p>
          <a:p>
            <a:pPr algn="just"/>
            <a:endParaRPr lang="fr-FR" dirty="0">
              <a:latin typeface="Times New Roman" charset="0"/>
              <a:ea typeface="Times New Roman" charset="0"/>
              <a:cs typeface="Times New Roman" charset="0"/>
            </a:endParaRPr>
          </a:p>
          <a:p>
            <a:pPr algn="just"/>
            <a:r>
              <a:rPr lang="fr-FR" dirty="0">
                <a:latin typeface="Times New Roman" charset="0"/>
                <a:ea typeface="Times New Roman" charset="0"/>
                <a:cs typeface="Times New Roman" charset="0"/>
              </a:rPr>
              <a:t>L’importance des </a:t>
            </a:r>
            <a:r>
              <a:rPr lang="fr-FR" dirty="0" err="1">
                <a:latin typeface="Times New Roman" charset="0"/>
                <a:ea typeface="Times New Roman" charset="0"/>
                <a:cs typeface="Times New Roman" charset="0"/>
              </a:rPr>
              <a:t>émotions</a:t>
            </a:r>
            <a:r>
              <a:rPr lang="fr-FR" dirty="0">
                <a:latin typeface="Times New Roman" charset="0"/>
                <a:ea typeface="Times New Roman" charset="0"/>
                <a:cs typeface="Times New Roman" charset="0"/>
              </a:rPr>
              <a:t> dans la </a:t>
            </a:r>
            <a:r>
              <a:rPr lang="fr-FR" dirty="0" err="1">
                <a:latin typeface="Times New Roman" charset="0"/>
                <a:ea typeface="Times New Roman" charset="0"/>
                <a:cs typeface="Times New Roman" charset="0"/>
              </a:rPr>
              <a:t>compréhension</a:t>
            </a:r>
            <a:r>
              <a:rPr lang="fr-FR" dirty="0">
                <a:latin typeface="Times New Roman" charset="0"/>
                <a:ea typeface="Times New Roman" charset="0"/>
                <a:cs typeface="Times New Roman" charset="0"/>
              </a:rPr>
              <a:t> du monde et dans l’action sur celui-ci </a:t>
            </a:r>
          </a:p>
          <a:p>
            <a:pPr algn="just"/>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631470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12019"/>
            <a:ext cx="10515600" cy="385152"/>
          </a:xfrm>
        </p:spPr>
        <p:txBody>
          <a:bodyPr>
            <a:noAutofit/>
          </a:bodyPr>
          <a:lstStyle/>
          <a:p>
            <a:r>
              <a:rPr lang="fr-FR" sz="3600" dirty="0"/>
              <a:t>Articles pour lecture</a:t>
            </a:r>
          </a:p>
        </p:txBody>
      </p:sp>
      <p:sp>
        <p:nvSpPr>
          <p:cNvPr id="3" name="Espace réservé du contenu 2"/>
          <p:cNvSpPr>
            <a:spLocks noGrp="1"/>
          </p:cNvSpPr>
          <p:nvPr>
            <p:ph idx="1"/>
          </p:nvPr>
        </p:nvSpPr>
        <p:spPr>
          <a:xfrm>
            <a:off x="838200" y="797171"/>
            <a:ext cx="10515600" cy="5379792"/>
          </a:xfrm>
        </p:spPr>
        <p:txBody>
          <a:bodyPr>
            <a:normAutofit fontScale="77500" lnSpcReduction="20000"/>
          </a:bodyPr>
          <a:lstStyle/>
          <a:p>
            <a:r>
              <a:rPr lang="fr-FR" dirty="0" err="1"/>
              <a:t>Fassin</a:t>
            </a:r>
            <a:r>
              <a:rPr lang="fr-FR" dirty="0"/>
              <a:t> D., 2009, «Les </a:t>
            </a:r>
            <a:r>
              <a:rPr lang="fr-FR" dirty="0" err="1"/>
              <a:t>économies</a:t>
            </a:r>
            <a:r>
              <a:rPr lang="fr-FR" dirty="0"/>
              <a:t> morales </a:t>
            </a:r>
            <a:r>
              <a:rPr lang="fr-FR" dirty="0" err="1"/>
              <a:t>revisitées</a:t>
            </a:r>
            <a:r>
              <a:rPr lang="fr-FR" dirty="0"/>
              <a:t>», </a:t>
            </a:r>
            <a:r>
              <a:rPr lang="fr-FR" i="1" dirty="0"/>
              <a:t>Annales. Histoire, Sciences sociales</a:t>
            </a:r>
            <a:r>
              <a:rPr lang="fr-FR" dirty="0"/>
              <a:t>, 64, 6:1237-1266, disponible sur Internet (https://</a:t>
            </a:r>
            <a:r>
              <a:rPr lang="fr-FR" dirty="0" err="1"/>
              <a:t>www.cairn.info</a:t>
            </a:r>
            <a:r>
              <a:rPr lang="fr-FR" dirty="0"/>
              <a:t>/revue-annales-2009-6- page-1237.htm) le 22 janvier 2017. </a:t>
            </a:r>
          </a:p>
          <a:p>
            <a:r>
              <a:rPr lang="fr-FR" dirty="0"/>
              <a:t>Linn R., 2011, «“Change </a:t>
            </a:r>
            <a:r>
              <a:rPr lang="fr-FR" dirty="0" err="1"/>
              <a:t>within</a:t>
            </a:r>
            <a:r>
              <a:rPr lang="fr-FR" dirty="0"/>
              <a:t> </a:t>
            </a:r>
            <a:r>
              <a:rPr lang="fr-FR" dirty="0" err="1"/>
              <a:t>Continuity</a:t>
            </a:r>
            <a:r>
              <a:rPr lang="fr-FR" dirty="0"/>
              <a:t>”: The </a:t>
            </a:r>
            <a:r>
              <a:rPr lang="fr-FR" dirty="0" err="1"/>
              <a:t>Equity</a:t>
            </a:r>
            <a:r>
              <a:rPr lang="fr-FR" dirty="0"/>
              <a:t> and </a:t>
            </a:r>
            <a:r>
              <a:rPr lang="fr-FR" dirty="0" err="1"/>
              <a:t>Reconciliation</a:t>
            </a:r>
            <a:r>
              <a:rPr lang="fr-FR" dirty="0"/>
              <a:t> Commission and </a:t>
            </a:r>
            <a:r>
              <a:rPr lang="fr-FR" dirty="0" err="1"/>
              <a:t>Political</a:t>
            </a:r>
            <a:r>
              <a:rPr lang="fr-FR" dirty="0"/>
              <a:t> </a:t>
            </a:r>
            <a:r>
              <a:rPr lang="fr-FR" dirty="0" err="1"/>
              <a:t>Reform</a:t>
            </a:r>
            <a:r>
              <a:rPr lang="fr-FR" dirty="0"/>
              <a:t> in </a:t>
            </a:r>
            <a:r>
              <a:rPr lang="fr-FR" dirty="0" err="1"/>
              <a:t>Morocco</a:t>
            </a:r>
            <a:r>
              <a:rPr lang="fr-FR" dirty="0"/>
              <a:t>», </a:t>
            </a:r>
            <a:r>
              <a:rPr lang="fr-FR" i="1" dirty="0"/>
              <a:t>The Journal of </a:t>
            </a:r>
            <a:r>
              <a:rPr lang="fr-FR" i="1" dirty="0" err="1"/>
              <a:t>North</a:t>
            </a:r>
            <a:r>
              <a:rPr lang="fr-FR" i="1" dirty="0"/>
              <a:t> </a:t>
            </a:r>
            <a:r>
              <a:rPr lang="fr-FR" i="1" dirty="0" err="1"/>
              <a:t>African</a:t>
            </a:r>
            <a:r>
              <a:rPr lang="fr-FR" i="1" dirty="0"/>
              <a:t> </a:t>
            </a:r>
            <a:r>
              <a:rPr lang="fr-FR" i="1" dirty="0" err="1"/>
              <a:t>Studies</a:t>
            </a:r>
            <a:r>
              <a:rPr lang="fr-FR" dirty="0"/>
              <a:t>, 16, 1:1-17, disponible sur Internet (doi:10.1080/13629380903326825) le 22 janvier 2017. </a:t>
            </a:r>
          </a:p>
          <a:p>
            <a:r>
              <a:rPr lang="fr-FR" dirty="0" err="1"/>
              <a:t>Loudiy</a:t>
            </a:r>
            <a:r>
              <a:rPr lang="fr-FR" dirty="0"/>
              <a:t> F., 2014, </a:t>
            </a:r>
            <a:r>
              <a:rPr lang="fr-FR" i="1" dirty="0" err="1"/>
              <a:t>Transtional</a:t>
            </a:r>
            <a:r>
              <a:rPr lang="fr-FR" i="1" dirty="0"/>
              <a:t> Justice and </a:t>
            </a:r>
            <a:r>
              <a:rPr lang="fr-FR" i="1" dirty="0" err="1"/>
              <a:t>Human</a:t>
            </a:r>
            <a:r>
              <a:rPr lang="fr-FR" i="1" dirty="0"/>
              <a:t> </a:t>
            </a:r>
            <a:r>
              <a:rPr lang="fr-FR" i="1" dirty="0" err="1"/>
              <a:t>Rights</a:t>
            </a:r>
            <a:r>
              <a:rPr lang="fr-FR" i="1" dirty="0"/>
              <a:t> in </a:t>
            </a:r>
            <a:r>
              <a:rPr lang="fr-FR" i="1" dirty="0" err="1"/>
              <a:t>Morocco</a:t>
            </a:r>
            <a:r>
              <a:rPr lang="fr-FR" i="1" dirty="0"/>
              <a:t>. </a:t>
            </a:r>
            <a:r>
              <a:rPr lang="fr-FR" i="1" dirty="0" err="1"/>
              <a:t>Negotiating</a:t>
            </a:r>
            <a:r>
              <a:rPr lang="fr-FR" i="1" dirty="0"/>
              <a:t> the </a:t>
            </a:r>
            <a:r>
              <a:rPr lang="fr-FR" i="1" dirty="0" err="1"/>
              <a:t>Years</a:t>
            </a:r>
            <a:r>
              <a:rPr lang="fr-FR" i="1" dirty="0"/>
              <a:t> of Lead</a:t>
            </a:r>
            <a:r>
              <a:rPr lang="fr-FR" dirty="0"/>
              <a:t>. New York, </a:t>
            </a:r>
            <a:r>
              <a:rPr lang="fr-FR" dirty="0" err="1"/>
              <a:t>Routledge</a:t>
            </a:r>
            <a:r>
              <a:rPr lang="fr-FR" dirty="0"/>
              <a:t>. </a:t>
            </a:r>
          </a:p>
          <a:p>
            <a:r>
              <a:rPr lang="fr-FR" dirty="0"/>
              <a:t>Rousseau C., F. </a:t>
            </a:r>
            <a:r>
              <a:rPr lang="fr-FR" dirty="0" err="1"/>
              <a:t>Crépeau</a:t>
            </a:r>
            <a:r>
              <a:rPr lang="fr-FR" dirty="0"/>
              <a:t>, P. </a:t>
            </a:r>
            <a:r>
              <a:rPr lang="fr-FR" dirty="0" err="1"/>
              <a:t>Foxen</a:t>
            </a:r>
            <a:r>
              <a:rPr lang="fr-FR" dirty="0"/>
              <a:t> et F. Houle, 2002, «The </a:t>
            </a:r>
            <a:r>
              <a:rPr lang="fr-FR" dirty="0" err="1"/>
              <a:t>Complexity</a:t>
            </a:r>
            <a:r>
              <a:rPr lang="fr-FR" dirty="0"/>
              <a:t> of </a:t>
            </a:r>
            <a:r>
              <a:rPr lang="fr-FR" dirty="0" err="1"/>
              <a:t>Determining</a:t>
            </a:r>
            <a:r>
              <a:rPr lang="fr-FR" dirty="0"/>
              <a:t> </a:t>
            </a:r>
            <a:r>
              <a:rPr lang="fr-FR" dirty="0" err="1"/>
              <a:t>Refugeehood</a:t>
            </a:r>
            <a:r>
              <a:rPr lang="fr-FR" dirty="0"/>
              <a:t> : A </a:t>
            </a:r>
            <a:r>
              <a:rPr lang="fr-FR" dirty="0" err="1"/>
              <a:t>Multidisciplinary</a:t>
            </a:r>
            <a:r>
              <a:rPr lang="fr-FR" dirty="0"/>
              <a:t> </a:t>
            </a:r>
            <a:r>
              <a:rPr lang="fr-FR" dirty="0" err="1"/>
              <a:t>Analysis</a:t>
            </a:r>
            <a:r>
              <a:rPr lang="fr-FR" dirty="0"/>
              <a:t> of the </a:t>
            </a:r>
            <a:r>
              <a:rPr lang="fr-FR" dirty="0" err="1"/>
              <a:t>Decision-making</a:t>
            </a:r>
            <a:r>
              <a:rPr lang="fr-FR" dirty="0"/>
              <a:t> </a:t>
            </a:r>
            <a:r>
              <a:rPr lang="fr-FR" dirty="0" err="1"/>
              <a:t>Process</a:t>
            </a:r>
            <a:r>
              <a:rPr lang="fr-FR" dirty="0"/>
              <a:t> of the Canadian Immigration and </a:t>
            </a:r>
            <a:r>
              <a:rPr lang="fr-FR" dirty="0" err="1"/>
              <a:t>Refugee</a:t>
            </a:r>
            <a:r>
              <a:rPr lang="fr-FR" dirty="0"/>
              <a:t> </a:t>
            </a:r>
            <a:r>
              <a:rPr lang="fr-FR" dirty="0" err="1"/>
              <a:t>Board</a:t>
            </a:r>
            <a:r>
              <a:rPr lang="fr-FR" dirty="0"/>
              <a:t>», </a:t>
            </a:r>
            <a:r>
              <a:rPr lang="fr-FR" i="1" dirty="0"/>
              <a:t>Journal of </a:t>
            </a:r>
            <a:r>
              <a:rPr lang="fr-FR" i="1" dirty="0" err="1"/>
              <a:t>Refugee</a:t>
            </a:r>
            <a:r>
              <a:rPr lang="fr-FR" i="1" dirty="0"/>
              <a:t> </a:t>
            </a:r>
            <a:r>
              <a:rPr lang="fr-FR" i="1" dirty="0" err="1"/>
              <a:t>Studies</a:t>
            </a:r>
            <a:r>
              <a:rPr lang="fr-FR" dirty="0"/>
              <a:t>, 15, 1:43-70, disponible sur Internet (doi:10.1093/jrs/15.1.43) le 22 janvier 2017. </a:t>
            </a:r>
          </a:p>
          <a:p>
            <a:r>
              <a:rPr lang="fr-FR" dirty="0" err="1"/>
              <a:t>Seddon</a:t>
            </a:r>
            <a:r>
              <a:rPr lang="fr-FR" dirty="0"/>
              <a:t> D., 1986, «</a:t>
            </a:r>
            <a:r>
              <a:rPr lang="fr-FR" dirty="0" err="1"/>
              <a:t>Riot</a:t>
            </a:r>
            <a:r>
              <a:rPr lang="fr-FR" dirty="0"/>
              <a:t> and </a:t>
            </a:r>
            <a:r>
              <a:rPr lang="fr-FR" dirty="0" err="1"/>
              <a:t>Rebellion</a:t>
            </a:r>
            <a:r>
              <a:rPr lang="fr-FR" dirty="0"/>
              <a:t>: </a:t>
            </a:r>
            <a:r>
              <a:rPr lang="fr-FR" dirty="0" err="1"/>
              <a:t>Political</a:t>
            </a:r>
            <a:r>
              <a:rPr lang="fr-FR" dirty="0"/>
              <a:t> </a:t>
            </a:r>
            <a:r>
              <a:rPr lang="fr-FR" dirty="0" err="1"/>
              <a:t>Responses</a:t>
            </a:r>
            <a:r>
              <a:rPr lang="fr-FR" dirty="0"/>
              <a:t> to </a:t>
            </a:r>
            <a:r>
              <a:rPr lang="fr-FR" dirty="0" err="1"/>
              <a:t>Economic</a:t>
            </a:r>
            <a:r>
              <a:rPr lang="fr-FR" dirty="0"/>
              <a:t> </a:t>
            </a:r>
            <a:r>
              <a:rPr lang="fr-FR" dirty="0" err="1"/>
              <a:t>Crisis</a:t>
            </a:r>
            <a:r>
              <a:rPr lang="fr-FR" dirty="0"/>
              <a:t> in </a:t>
            </a:r>
            <a:r>
              <a:rPr lang="fr-FR" dirty="0" err="1"/>
              <a:t>North</a:t>
            </a:r>
            <a:r>
              <a:rPr lang="fr-FR" dirty="0"/>
              <a:t> </a:t>
            </a:r>
            <a:r>
              <a:rPr lang="fr-FR" dirty="0" err="1"/>
              <a:t>Africa</a:t>
            </a:r>
            <a:r>
              <a:rPr lang="fr-FR" dirty="0"/>
              <a:t> (</a:t>
            </a:r>
            <a:r>
              <a:rPr lang="fr-FR" dirty="0" err="1"/>
              <a:t>Tunisia</a:t>
            </a:r>
            <a:r>
              <a:rPr lang="fr-FR" dirty="0"/>
              <a:t>, </a:t>
            </a:r>
            <a:r>
              <a:rPr lang="fr-FR" dirty="0" err="1"/>
              <a:t>Morocco</a:t>
            </a:r>
            <a:r>
              <a:rPr lang="fr-FR" dirty="0"/>
              <a:t> and </a:t>
            </a:r>
            <a:r>
              <a:rPr lang="fr-FR" dirty="0" err="1"/>
              <a:t>Sudan</a:t>
            </a:r>
            <a:r>
              <a:rPr lang="fr-FR" dirty="0"/>
              <a:t>)», </a:t>
            </a:r>
            <a:r>
              <a:rPr lang="fr-FR" i="1" dirty="0"/>
              <a:t>Discussion Paper</a:t>
            </a:r>
            <a:r>
              <a:rPr lang="fr-FR" dirty="0"/>
              <a:t>, 196. Norwich, </a:t>
            </a:r>
            <a:r>
              <a:rPr lang="fr-FR" dirty="0" err="1"/>
              <a:t>University</a:t>
            </a:r>
            <a:r>
              <a:rPr lang="fr-FR" dirty="0"/>
              <a:t> of East </a:t>
            </a:r>
            <a:r>
              <a:rPr lang="fr-FR" dirty="0" err="1"/>
              <a:t>Anglia</a:t>
            </a:r>
            <a:r>
              <a:rPr lang="fr-FR" dirty="0"/>
              <a:t>, </a:t>
            </a:r>
            <a:r>
              <a:rPr lang="fr-FR" dirty="0" err="1"/>
              <a:t>School</a:t>
            </a:r>
            <a:r>
              <a:rPr lang="fr-FR" dirty="0"/>
              <a:t> of </a:t>
            </a:r>
            <a:r>
              <a:rPr lang="fr-FR" dirty="0" err="1"/>
              <a:t>Development</a:t>
            </a:r>
            <a:r>
              <a:rPr lang="fr-FR" dirty="0"/>
              <a:t> </a:t>
            </a:r>
            <a:r>
              <a:rPr lang="fr-FR" dirty="0" err="1"/>
              <a:t>Studies</a:t>
            </a:r>
            <a:r>
              <a:rPr lang="fr-FR" dirty="0"/>
              <a:t>. </a:t>
            </a:r>
          </a:p>
          <a:p>
            <a:r>
              <a:rPr lang="fr-FR" dirty="0"/>
              <a:t>Thompson E.P., 1971, « The Moral </a:t>
            </a:r>
            <a:r>
              <a:rPr lang="fr-FR" dirty="0" err="1"/>
              <a:t>Economy</a:t>
            </a:r>
            <a:r>
              <a:rPr lang="fr-FR" dirty="0"/>
              <a:t> of the English </a:t>
            </a:r>
            <a:r>
              <a:rPr lang="fr-FR" dirty="0" err="1"/>
              <a:t>Crowd</a:t>
            </a:r>
            <a:r>
              <a:rPr lang="fr-FR" dirty="0"/>
              <a:t> in the </a:t>
            </a:r>
            <a:r>
              <a:rPr lang="fr-FR" dirty="0" err="1"/>
              <a:t>Eighteen</a:t>
            </a:r>
            <a:r>
              <a:rPr lang="fr-FR" dirty="0"/>
              <a:t> Century », </a:t>
            </a:r>
            <a:r>
              <a:rPr lang="fr-FR" i="1" dirty="0" err="1"/>
              <a:t>Past</a:t>
            </a:r>
            <a:r>
              <a:rPr lang="fr-FR" i="1" dirty="0"/>
              <a:t> and </a:t>
            </a:r>
            <a:r>
              <a:rPr lang="fr-FR" i="1" dirty="0" err="1"/>
              <a:t>Present</a:t>
            </a:r>
            <a:r>
              <a:rPr lang="fr-FR" dirty="0"/>
              <a:t>, 50:76-136, disponible sur Internet (doi:10.1093/</a:t>
            </a:r>
            <a:r>
              <a:rPr lang="fr-FR" dirty="0" err="1"/>
              <a:t>past</a:t>
            </a:r>
            <a:r>
              <a:rPr lang="fr-FR" dirty="0"/>
              <a:t>/50.1.76) le 22 janvier 2017. </a:t>
            </a:r>
          </a:p>
          <a:p>
            <a:endParaRPr lang="fr-FR" dirty="0"/>
          </a:p>
        </p:txBody>
      </p:sp>
    </p:spTree>
    <p:extLst>
      <p:ext uri="{BB962C8B-B14F-4D97-AF65-F5344CB8AC3E}">
        <p14:creationId xmlns:p14="http://schemas.microsoft.com/office/powerpoint/2010/main" val="19495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534"/>
          </a:xfrm>
        </p:spPr>
        <p:txBody>
          <a:bodyPr>
            <a:normAutofit/>
          </a:bodyPr>
          <a:lstStyle/>
          <a:p>
            <a:r>
              <a:rPr lang="fr-FR" sz="3600" b="1" dirty="0">
                <a:latin typeface="Times New Roman" panose="02020603050405020304" pitchFamily="18" charset="0"/>
                <a:cs typeface="Times New Roman" panose="02020603050405020304" pitchFamily="18" charset="0"/>
              </a:rPr>
              <a:t>Un débat et un paradigme</a:t>
            </a:r>
          </a:p>
        </p:txBody>
      </p:sp>
      <p:sp>
        <p:nvSpPr>
          <p:cNvPr id="3" name="Content Placeholder 2"/>
          <p:cNvSpPr>
            <a:spLocks noGrp="1"/>
          </p:cNvSpPr>
          <p:nvPr>
            <p:ph idx="1"/>
          </p:nvPr>
        </p:nvSpPr>
        <p:spPr>
          <a:xfrm>
            <a:off x="838200" y="1241660"/>
            <a:ext cx="10515600" cy="4935303"/>
          </a:xfrm>
        </p:spPr>
        <p:txBody>
          <a:bodyPr>
            <a:normAutofit/>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 notion de mouvement social s'est imposée comme catégorie d'analyse en rupture avec la théorie du comportement collectif telle qu'elle est développée par l'Ecole de Chicago.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En s'appuyant sur des outils explicatifs empruntés de la psychologie et à la psychanalyse, Robert Park a étudié les logiques des interactions individuelles, et la dimension affective et culturelle des engagements collectifs. </a:t>
            </a: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64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Park revient sur les études de la Révolution Française et la Commune de Paris : Taine, </a:t>
            </a:r>
            <a:r>
              <a:rPr lang="fr-FR" dirty="0" err="1">
                <a:latin typeface="Times New Roman" panose="02020603050405020304" pitchFamily="18" charset="0"/>
                <a:cs typeface="Times New Roman" panose="02020603050405020304" pitchFamily="18" charset="0"/>
              </a:rPr>
              <a:t>Laschi</a:t>
            </a:r>
            <a:r>
              <a:rPr lang="fr-FR" dirty="0">
                <a:latin typeface="Times New Roman" panose="02020603050405020304" pitchFamily="18" charset="0"/>
                <a:cs typeface="Times New Roman" panose="02020603050405020304" pitchFamily="18" charset="0"/>
              </a:rPr>
              <a:t>, Van </a:t>
            </a:r>
            <a:r>
              <a:rPr lang="fr-FR" dirty="0" err="1">
                <a:latin typeface="Times New Roman" panose="02020603050405020304" pitchFamily="18" charset="0"/>
                <a:cs typeface="Times New Roman" panose="02020603050405020304" pitchFamily="18" charset="0"/>
              </a:rPr>
              <a:t>Ginneken</a:t>
            </a:r>
            <a:r>
              <a:rPr lang="fr-FR" dirty="0">
                <a:latin typeface="Times New Roman" panose="02020603050405020304" pitchFamily="18" charset="0"/>
                <a:cs typeface="Times New Roman" panose="02020603050405020304" pitchFamily="18" charset="0"/>
              </a:rPr>
              <a:t>... </a:t>
            </a:r>
          </a:p>
          <a:p>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La théorie des actions irrationnelles telle que la défendait Le Bon soulignait le caractère primitif des foules, leur adoration des idoles et leur incapacité à raisonner et à juger. </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L’étude de Park a remplacé la notion de foule par celle de la masse.</a:t>
            </a:r>
          </a:p>
          <a:p>
            <a:endParaRPr lang="fr-FR" dirty="0"/>
          </a:p>
        </p:txBody>
      </p:sp>
    </p:spTree>
    <p:extLst>
      <p:ext uri="{BB962C8B-B14F-4D97-AF65-F5344CB8AC3E}">
        <p14:creationId xmlns:p14="http://schemas.microsoft.com/office/powerpoint/2010/main" val="153499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909"/>
          </a:xfrm>
        </p:spPr>
        <p:txBody>
          <a:bodyPr>
            <a:normAutofit/>
          </a:bodyPr>
          <a:lstStyle/>
          <a:p>
            <a:r>
              <a:rPr lang="fr-FR" sz="4000" b="1" dirty="0">
                <a:latin typeface="Times New Roman" charset="0"/>
                <a:ea typeface="Times New Roman" charset="0"/>
                <a:cs typeface="Times New Roman" charset="0"/>
              </a:rPr>
              <a:t>Une perspective historique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3907" y="1694046"/>
            <a:ext cx="4485373" cy="4081112"/>
          </a:xfrm>
        </p:spPr>
      </p:pic>
      <p:sp>
        <p:nvSpPr>
          <p:cNvPr id="4" name="Content Placeholder 3"/>
          <p:cNvSpPr>
            <a:spLocks noGrp="1"/>
          </p:cNvSpPr>
          <p:nvPr>
            <p:ph sz="half" idx="2"/>
          </p:nvPr>
        </p:nvSpPr>
        <p:spPr>
          <a:xfrm>
            <a:off x="6172200" y="1607419"/>
            <a:ext cx="5181600" cy="4569544"/>
          </a:xfrm>
        </p:spPr>
        <p:txBody>
          <a:bodyPr>
            <a:normAutofit/>
          </a:bodyPr>
          <a:lstStyle/>
          <a:p>
            <a:pPr algn="just"/>
            <a:r>
              <a:rPr lang="fr-FR" dirty="0">
                <a:latin typeface="Times New Roman" panose="02020603050405020304" pitchFamily="18" charset="0"/>
                <a:cs typeface="Times New Roman" panose="02020603050405020304" pitchFamily="18" charset="0"/>
              </a:rPr>
              <a:t>Les années 1960 ont connu l'abandon presque total de la problématique des comportements collectifs, avec l'émergence de nouvelles formes d'action collective : des mouvements menés par les minorités qui revendiquent l'égalité, s'appuyant sur le droit civiques…</a:t>
            </a:r>
            <a:endParaRPr lang="fr-FR" dirty="0"/>
          </a:p>
        </p:txBody>
      </p:sp>
    </p:spTree>
    <p:extLst>
      <p:ext uri="{BB962C8B-B14F-4D97-AF65-F5344CB8AC3E}">
        <p14:creationId xmlns:p14="http://schemas.microsoft.com/office/powerpoint/2010/main" val="204857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Le paradoxe d’</a:t>
            </a:r>
            <a:r>
              <a:rPr lang="fr-FR" sz="3600" b="1" dirty="0" err="1">
                <a:latin typeface="Times New Roman" panose="02020603050405020304" pitchFamily="18" charset="0"/>
                <a:cs typeface="Times New Roman" panose="02020603050405020304" pitchFamily="18" charset="0"/>
              </a:rPr>
              <a:t>Olson</a:t>
            </a:r>
            <a:r>
              <a:rPr lang="fr-FR" sz="3600" b="1" dirty="0">
                <a:latin typeface="Times New Roman" panose="02020603050405020304" pitchFamily="18" charset="0"/>
                <a:cs typeface="Times New Roman" panose="02020603050405020304" pitchFamily="18" charset="0"/>
              </a:rPr>
              <a:t>. Vers une analyse utilitariste</a:t>
            </a:r>
          </a:p>
        </p:txBody>
      </p:sp>
      <p:sp>
        <p:nvSpPr>
          <p:cNvPr id="3" name="Content Placeholder 2"/>
          <p:cNvSpPr>
            <a:spLocks noGrp="1"/>
          </p:cNvSpPr>
          <p:nvPr>
            <p:ph sz="half" idx="1"/>
          </p:nvPr>
        </p:nvSpPr>
        <p:spPr/>
        <p:txBody>
          <a:bodyPr/>
          <a:lstStyle/>
          <a:p>
            <a:pPr algn="just"/>
            <a:r>
              <a:rPr lang="fr-FR" dirty="0">
                <a:latin typeface="Times New Roman" panose="02020603050405020304" pitchFamily="18" charset="0"/>
                <a:cs typeface="Times New Roman" panose="02020603050405020304" pitchFamily="18" charset="0"/>
              </a:rPr>
              <a:t>« Mais mes passions…ne doivent pas être confondues avec mes intérêts. La satisfaction que je peux éprouver à manifester ma réprobation à l’égard du mauvais gouvernements… ne doit pas être confondu avec un calcul rationnel de ce que j’y gagne » (paradoxe de </a:t>
            </a:r>
            <a:r>
              <a:rPr lang="fr-FR" dirty="0" err="1">
                <a:latin typeface="Times New Roman" panose="02020603050405020304" pitchFamily="18" charset="0"/>
                <a:cs typeface="Times New Roman" panose="02020603050405020304" pitchFamily="18" charset="0"/>
              </a:rPr>
              <a:t>Olson</a:t>
            </a:r>
            <a:r>
              <a:rPr lang="fr-FR" dirty="0">
                <a:latin typeface="Times New Roman" panose="02020603050405020304" pitchFamily="18" charset="0"/>
                <a:cs typeface="Times New Roman" panose="02020603050405020304" pitchFamily="18" charset="0"/>
              </a:rPr>
              <a:t>)  (Reynaud J-D p71).</a:t>
            </a:r>
          </a:p>
          <a:p>
            <a:endParaRPr lang="fr-FR" dirty="0"/>
          </a:p>
        </p:txBody>
      </p:sp>
      <p:sp>
        <p:nvSpPr>
          <p:cNvPr id="4" name="Content Placeholder 3"/>
          <p:cNvSpPr>
            <a:spLocks noGrp="1"/>
          </p:cNvSpPr>
          <p:nvPr>
            <p:ph sz="half" idx="2"/>
          </p:nvPr>
        </p:nvSpPr>
        <p:spPr/>
        <p:txBody>
          <a:bodyPr/>
          <a:lstStyle/>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Les passions nous dit </a:t>
            </a:r>
            <a:r>
              <a:rPr lang="fr-FR" sz="2400" dirty="0" err="1">
                <a:latin typeface="Times New Roman" panose="02020603050405020304" pitchFamily="18" charset="0"/>
                <a:cs typeface="Times New Roman" panose="02020603050405020304" pitchFamily="18" charset="0"/>
              </a:rPr>
              <a:t>Olson</a:t>
            </a:r>
            <a:r>
              <a:rPr lang="fr-FR" sz="2400" dirty="0">
                <a:latin typeface="Times New Roman" panose="02020603050405020304" pitchFamily="18" charset="0"/>
                <a:cs typeface="Times New Roman" panose="02020603050405020304" pitchFamily="18" charset="0"/>
              </a:rPr>
              <a:t>, ne sont pas une base solide et durable pour l’action collective.</a:t>
            </a:r>
          </a:p>
          <a:p>
            <a:pPr marL="228600" lvl="3">
              <a:spcBef>
                <a:spcPts val="1000"/>
              </a:spcBef>
            </a:pPr>
            <a:r>
              <a:rPr lang="fr-FR" sz="2400" dirty="0">
                <a:latin typeface="Times New Roman" panose="02020603050405020304" pitchFamily="18" charset="0"/>
                <a:cs typeface="Times New Roman" panose="02020603050405020304" pitchFamily="18" charset="0"/>
              </a:rPr>
              <a:t> deux stratégies principaux pour le succès d’une action collective nous dit </a:t>
            </a:r>
            <a:r>
              <a:rPr lang="fr-FR" sz="2400" dirty="0" err="1">
                <a:latin typeface="Times New Roman" panose="02020603050405020304" pitchFamily="18" charset="0"/>
                <a:cs typeface="Times New Roman" panose="02020603050405020304" pitchFamily="18" charset="0"/>
              </a:rPr>
              <a:t>Olson</a:t>
            </a:r>
            <a:r>
              <a:rPr lang="fr-FR" sz="2400" dirty="0">
                <a:latin typeface="Times New Roman" panose="02020603050405020304" pitchFamily="18" charset="0"/>
                <a:cs typeface="Times New Roman" panose="02020603050405020304" pitchFamily="18" charset="0"/>
              </a:rPr>
              <a:t>. 1 : Ceux qui la conduisent peuvent essayer de lier la production de biens collectifs avec celle de biens non collectifs. </a:t>
            </a:r>
          </a:p>
          <a:p>
            <a:endParaRPr lang="fr-FR" dirty="0"/>
          </a:p>
        </p:txBody>
      </p:sp>
    </p:spTree>
    <p:extLst>
      <p:ext uri="{BB962C8B-B14F-4D97-AF65-F5344CB8AC3E}">
        <p14:creationId xmlns:p14="http://schemas.microsoft.com/office/powerpoint/2010/main" val="13872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57223" y="1956520"/>
            <a:ext cx="5181600" cy="4243551"/>
          </a:xfrm>
        </p:spPr>
      </p:pic>
      <p:sp>
        <p:nvSpPr>
          <p:cNvPr id="4" name="Content Placeholder 3"/>
          <p:cNvSpPr>
            <a:spLocks noGrp="1"/>
          </p:cNvSpPr>
          <p:nvPr>
            <p:ph sz="half" idx="2"/>
          </p:nvPr>
        </p:nvSpPr>
        <p:spPr>
          <a:xfrm>
            <a:off x="134753" y="1978362"/>
            <a:ext cx="4885624" cy="4351338"/>
          </a:xfrm>
        </p:spPr>
        <p:txBody>
          <a:bodyPr>
            <a:noAutofit/>
          </a:bodyPr>
          <a:lstStyle/>
          <a:p>
            <a:pPr marL="1371600" lvl="3" indent="0" algn="just">
              <a:buNone/>
            </a:pPr>
            <a:r>
              <a:rPr lang="fr-FR" sz="2400" dirty="0">
                <a:latin typeface="Times New Roman" panose="02020603050405020304" pitchFamily="18" charset="0"/>
                <a:cs typeface="Times New Roman" panose="02020603050405020304" pitchFamily="18" charset="0"/>
              </a:rPr>
              <a:t>2 : La deuxième stratégie consiste à user de contrainte pour supprimer le paradoxe des choix rationnels. Cette contrainte peut être consentie, et même de la façon la plus démocratique (exemple le référendum).</a:t>
            </a:r>
          </a:p>
        </p:txBody>
      </p:sp>
    </p:spTree>
    <p:extLst>
      <p:ext uri="{BB962C8B-B14F-4D97-AF65-F5344CB8AC3E}">
        <p14:creationId xmlns:p14="http://schemas.microsoft.com/office/powerpoint/2010/main" val="1213472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3364</Words>
  <Application>Microsoft Macintosh PowerPoint</Application>
  <PresentationFormat>Grand écran</PresentationFormat>
  <Paragraphs>243</Paragraphs>
  <Slides>45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Calibri Light</vt:lpstr>
      <vt:lpstr>Times New Roman</vt:lpstr>
      <vt:lpstr>Office Theme</vt:lpstr>
      <vt:lpstr>Sociologie de l’action collective</vt:lpstr>
      <vt:lpstr>Sommaire </vt:lpstr>
      <vt:lpstr>Action/collective</vt:lpstr>
      <vt:lpstr>Qu’est-ce-que une action collective ?</vt:lpstr>
      <vt:lpstr>Un débat et un paradigme</vt:lpstr>
      <vt:lpstr>Présentation PowerPoint</vt:lpstr>
      <vt:lpstr>Une perspective historique</vt:lpstr>
      <vt:lpstr>Le paradoxe d’Olson. Vers une analyse utilitariste</vt:lpstr>
      <vt:lpstr>Présentation PowerPoint</vt:lpstr>
      <vt:lpstr>Présentation PowerPoint</vt:lpstr>
      <vt:lpstr>Le concept de passager clandestin </vt:lpstr>
      <vt:lpstr>Présentation PowerPoint</vt:lpstr>
      <vt:lpstr>Présentation PowerPoint</vt:lpstr>
      <vt:lpstr>Réseaux sociaux</vt:lpstr>
      <vt:lpstr> </vt:lpstr>
      <vt:lpstr>Les nouveaux mouvements sociaux</vt:lpstr>
      <vt:lpstr>Présentation PowerPoint</vt:lpstr>
      <vt:lpstr>A Touraine et les MS</vt:lpstr>
      <vt:lpstr>Présentation PowerPoint</vt:lpstr>
      <vt:lpstr>Présentation PowerPoint</vt:lpstr>
      <vt:lpstr>L’engagement</vt:lpstr>
      <vt:lpstr>Présentation PowerPoint</vt:lpstr>
      <vt:lpstr>Cadrage </vt:lpstr>
      <vt:lpstr>Présentation PowerPoint</vt:lpstr>
      <vt:lpstr>Contre-cadrage  </vt:lpstr>
      <vt:lpstr>Action collective et représentations des acteurs</vt:lpstr>
      <vt:lpstr>Présentation PowerPoint</vt:lpstr>
      <vt:lpstr>La régulation</vt:lpstr>
      <vt:lpstr>Présentation PowerPoint</vt:lpstr>
      <vt:lpstr>Présentation PowerPoint</vt:lpstr>
      <vt:lpstr>Présentation PowerPoint</vt:lpstr>
      <vt:lpstr>Présentation PowerPoint</vt:lpstr>
      <vt:lpstr>Présentation PowerPoint</vt:lpstr>
      <vt:lpstr>Présentation PowerPoint</vt:lpstr>
      <vt:lpstr>Les conditions de l’action collective</vt:lpstr>
      <vt:lpstr>Présentation PowerPoint</vt:lpstr>
      <vt:lpstr>L’action collective comme action asymétrique et hétérogène </vt:lpstr>
      <vt:lpstr>Présentation PowerPoint</vt:lpstr>
      <vt:lpstr>Présentation PowerPoint</vt:lpstr>
      <vt:lpstr>Action collective comme lieu d’émotion </vt:lpstr>
      <vt:lpstr>Présentation PowerPoint</vt:lpstr>
      <vt:lpstr>Présentation PowerPoint</vt:lpstr>
      <vt:lpstr>Triangle action collective (source : D. Van Dam et al  2012  </vt:lpstr>
      <vt:lpstr>Conclusion </vt:lpstr>
      <vt:lpstr>Articles pour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mouna</dc:creator>
  <cp:lastModifiedBy>khalid mouna</cp:lastModifiedBy>
  <cp:revision>71</cp:revision>
  <dcterms:created xsi:type="dcterms:W3CDTF">2017-03-19T20:25:08Z</dcterms:created>
  <dcterms:modified xsi:type="dcterms:W3CDTF">2020-03-31T07:22:35Z</dcterms:modified>
</cp:coreProperties>
</file>