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4"/>
  </p:notes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</p:sldIdLst>
  <p:sldSz cx="9144000" cy="5143500" type="screen16x9"/>
  <p:notesSz cx="6858000" cy="9144000"/>
  <p:embeddedFontLst>
    <p:embeddedFont>
      <p:font typeface="PT Sans Narrow" charset="0"/>
      <p:regular r:id="rId15"/>
      <p:bold r:id="rId16"/>
    </p:embeddedFont>
    <p:embeddedFont>
      <p:font typeface="Open Sans" charset="0"/>
      <p:regular r:id="rId17"/>
      <p:bold r:id="rId18"/>
      <p:italic r:id="rId19"/>
      <p:boldItalic r:id="rId2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-946" y="-259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font" Target="fonts/font6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2017622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c6f73a04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c6f73a04f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f5ddb7c74c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f5ddb7c74c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f5ddb7c74c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f5ddb7c74c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f5ddb7c74c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f5ddb7c74c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f5ddb7c74c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f5ddb7c74c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f5ddb7c74c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f5ddb7c74c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f5ddb7c74c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f5ddb7c74c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f5ddb7c74c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f5ddb7c74c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f5ddb7c74c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f5ddb7c74c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f5ddb7c74c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f5ddb7c74c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f5ddb7c74c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f5ddb7c74c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f5ddb7c74c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f5ddb7c74c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2"/>
          <p:cNvCxnSpPr/>
          <p:nvPr/>
        </p:nvCxnSpPr>
        <p:spPr>
          <a:xfrm>
            <a:off x="7007735" y="3176888"/>
            <a:ext cx="562200" cy="0"/>
          </a:xfrm>
          <a:prstGeom prst="straightConnector1">
            <a:avLst/>
          </a:prstGeom>
          <a:noFill/>
          <a:ln w="7620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1" name="Google Shape;11;p2"/>
          <p:cNvCxnSpPr/>
          <p:nvPr/>
        </p:nvCxnSpPr>
        <p:spPr>
          <a:xfrm>
            <a:off x="1575035" y="3158252"/>
            <a:ext cx="562200" cy="0"/>
          </a:xfrm>
          <a:prstGeom prst="straightConnector1">
            <a:avLst/>
          </a:prstGeom>
          <a:noFill/>
          <a:ln w="7620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12" name="Google Shape;12;p2"/>
          <p:cNvGrpSpPr/>
          <p:nvPr/>
        </p:nvGrpSpPr>
        <p:grpSpPr>
          <a:xfrm>
            <a:off x="1004144" y="1022025"/>
            <a:ext cx="7136668" cy="152400"/>
            <a:chOff x="1346429" y="1011300"/>
            <a:chExt cx="6452100" cy="152400"/>
          </a:xfrm>
        </p:grpSpPr>
        <p:cxnSp>
          <p:nvCxnSpPr>
            <p:cNvPr id="13" name="Google Shape;13;p2"/>
            <p:cNvCxnSpPr/>
            <p:nvPr/>
          </p:nvCxnSpPr>
          <p:spPr>
            <a:xfrm rot="10800000">
              <a:off x="1346429" y="1011300"/>
              <a:ext cx="6452100" cy="0"/>
            </a:xfrm>
            <a:prstGeom prst="straightConnector1">
              <a:avLst/>
            </a:prstGeom>
            <a:noFill/>
            <a:ln w="762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4" name="Google Shape;14;p2"/>
            <p:cNvCxnSpPr/>
            <p:nvPr/>
          </p:nvCxnSpPr>
          <p:spPr>
            <a:xfrm rot="10800000">
              <a:off x="1346429" y="1163700"/>
              <a:ext cx="64521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grpSp>
        <p:nvGrpSpPr>
          <p:cNvPr id="15" name="Google Shape;15;p2"/>
          <p:cNvGrpSpPr/>
          <p:nvPr/>
        </p:nvGrpSpPr>
        <p:grpSpPr>
          <a:xfrm>
            <a:off x="1004151" y="3969100"/>
            <a:ext cx="7136668" cy="152400"/>
            <a:chOff x="1346435" y="3969088"/>
            <a:chExt cx="6452100" cy="152400"/>
          </a:xfrm>
        </p:grpSpPr>
        <p:cxnSp>
          <p:nvCxnSpPr>
            <p:cNvPr id="16" name="Google Shape;16;p2"/>
            <p:cNvCxnSpPr/>
            <p:nvPr/>
          </p:nvCxnSpPr>
          <p:spPr>
            <a:xfrm>
              <a:off x="1346435" y="4121488"/>
              <a:ext cx="6452100" cy="0"/>
            </a:xfrm>
            <a:prstGeom prst="straightConnector1">
              <a:avLst/>
            </a:prstGeom>
            <a:noFill/>
            <a:ln w="762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7" name="Google Shape;17;p2"/>
            <p:cNvCxnSpPr/>
            <p:nvPr/>
          </p:nvCxnSpPr>
          <p:spPr>
            <a:xfrm>
              <a:off x="1346435" y="3969088"/>
              <a:ext cx="64521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sp>
        <p:nvSpPr>
          <p:cNvPr id="18" name="Google Shape;18;p2"/>
          <p:cNvSpPr txBox="1">
            <a:spLocks noGrp="1"/>
          </p:cNvSpPr>
          <p:nvPr>
            <p:ph type="ctrTitle"/>
          </p:nvPr>
        </p:nvSpPr>
        <p:spPr>
          <a:xfrm>
            <a:off x="1004150" y="1751764"/>
            <a:ext cx="7136700" cy="102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subTitle" idx="1"/>
          </p:nvPr>
        </p:nvSpPr>
        <p:spPr>
          <a:xfrm>
            <a:off x="2137225" y="2850039"/>
            <a:ext cx="48705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1"/>
          </p:nvPr>
        </p:nvSpPr>
        <p:spPr>
          <a:xfrm>
            <a:off x="311700" y="1266175"/>
            <a:ext cx="39999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body" idx="2"/>
          </p:nvPr>
        </p:nvSpPr>
        <p:spPr>
          <a:xfrm>
            <a:off x="4832400" y="1266175"/>
            <a:ext cx="39999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6"/>
        </a:solidFill>
        <a:effectLst/>
      </p:bgPr>
    </p:bg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136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47" name="Google Shape;47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8" name="Google Shape;48;p9"/>
          <p:cNvSpPr txBox="1">
            <a:spLocks noGrp="1"/>
          </p:cNvSpPr>
          <p:nvPr>
            <p:ph type="title"/>
          </p:nvPr>
        </p:nvSpPr>
        <p:spPr>
          <a:xfrm>
            <a:off x="265500" y="1039675"/>
            <a:ext cx="4045200" cy="1675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subTitle" idx="1"/>
          </p:nvPr>
        </p:nvSpPr>
        <p:spPr>
          <a:xfrm>
            <a:off x="265500" y="27268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 txBox="1">
            <a:spLocks noGrp="1"/>
          </p:cNvSpPr>
          <p:nvPr>
            <p:ph type="body" idx="1"/>
          </p:nvPr>
        </p:nvSpPr>
        <p:spPr>
          <a:xfrm>
            <a:off x="311700" y="4230725"/>
            <a:ext cx="5998800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T Sans Narrow"/>
              <a:buNone/>
              <a:defRPr sz="2400">
                <a:latin typeface="PT Sans Narrow"/>
                <a:ea typeface="PT Sans Narrow"/>
                <a:cs typeface="PT Sans Narrow"/>
                <a:sym typeface="PT Sans Narrow"/>
              </a:defRPr>
            </a:lvl1pPr>
          </a:lstStyle>
          <a:p>
            <a:endParaRPr/>
          </a:p>
        </p:txBody>
      </p:sp>
      <p:sp>
        <p:nvSpPr>
          <p:cNvPr id="54" name="Google Shape;54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1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57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304850"/>
            <a:ext cx="8520600" cy="153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8" name="Google Shape;58;p11"/>
          <p:cNvSpPr txBox="1">
            <a:spLocks noGrp="1"/>
          </p:cNvSpPr>
          <p:nvPr>
            <p:ph type="body" idx="1"/>
          </p:nvPr>
        </p:nvSpPr>
        <p:spPr>
          <a:xfrm>
            <a:off x="311700" y="2995650"/>
            <a:ext cx="8520600" cy="107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9" name="Google Shape;59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tropic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Char char="●"/>
              <a:defRPr sz="18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‹N°›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4" r:id="rId5"/>
    <p:sldLayoutId id="2147483655" r:id="rId6"/>
    <p:sldLayoutId id="2147483656" r:id="rId7"/>
    <p:sldLayoutId id="2147483657" r:id="rId8"/>
    <p:sldLayoutId id="2147483658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3"/>
          <p:cNvSpPr txBox="1">
            <a:spLocks noGrp="1"/>
          </p:cNvSpPr>
          <p:nvPr>
            <p:ph type="ctrTitle"/>
          </p:nvPr>
        </p:nvSpPr>
        <p:spPr>
          <a:xfrm>
            <a:off x="965250" y="1506881"/>
            <a:ext cx="7213500" cy="1578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Introduction to Research Methods 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Syllabus </a:t>
            </a:r>
            <a:endParaRPr lang="en-US" dirty="0"/>
          </a:p>
        </p:txBody>
      </p:sp>
      <p:sp>
        <p:nvSpPr>
          <p:cNvPr id="93" name="Google Shape;93;p18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just" rtl="0">
              <a:spcBef>
                <a:spcPts val="0"/>
              </a:spcBef>
              <a:spcAft>
                <a:spcPts val="0"/>
              </a:spcAft>
              <a:buClr>
                <a:srgbClr val="191B0E"/>
              </a:buClr>
              <a:buSzPts val="1800"/>
              <a:buChar char="●"/>
            </a:pPr>
            <a:r>
              <a:rPr lang="en" sz="2000" b="1" dirty="0" smtClean="0">
                <a:solidFill>
                  <a:srgbClr val="191B0E"/>
                </a:solidFill>
                <a:latin typeface="Times New Roman" pitchFamily="18" charset="0"/>
                <a:cs typeface="Times New Roman" pitchFamily="18" charset="0"/>
              </a:rPr>
              <a:t>Data Collection Methods</a:t>
            </a:r>
            <a:r>
              <a:rPr lang="en" sz="2000" dirty="0" smtClean="0">
                <a:solidFill>
                  <a:srgbClr val="191B0E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 algn="just" rtl="0">
              <a:spcBef>
                <a:spcPts val="0"/>
              </a:spcBef>
              <a:spcAft>
                <a:spcPts val="0"/>
              </a:spcAft>
              <a:buClr>
                <a:srgbClr val="191B0E"/>
              </a:buClr>
              <a:buSzPts val="1800"/>
              <a:buFont typeface="Wingdings" pitchFamily="2" charset="2"/>
              <a:buChar char="q"/>
            </a:pPr>
            <a:r>
              <a:rPr lang="en-US" sz="2000" dirty="0" smtClean="0">
                <a:solidFill>
                  <a:srgbClr val="191B0E"/>
                </a:solidFill>
                <a:latin typeface="Times New Roman" pitchFamily="18" charset="0"/>
                <a:cs typeface="Times New Roman" pitchFamily="18" charset="0"/>
              </a:rPr>
              <a:t>Questionnaires</a:t>
            </a:r>
          </a:p>
          <a:p>
            <a:pPr lvl="0" algn="just" rtl="0">
              <a:spcBef>
                <a:spcPts val="0"/>
              </a:spcBef>
              <a:spcAft>
                <a:spcPts val="0"/>
              </a:spcAft>
              <a:buClr>
                <a:srgbClr val="191B0E"/>
              </a:buClr>
              <a:buSzPts val="1800"/>
              <a:buFont typeface="Wingdings" pitchFamily="2" charset="2"/>
              <a:buChar char="q"/>
            </a:pPr>
            <a:r>
              <a:rPr lang="en-US" sz="2000" dirty="0" smtClean="0">
                <a:solidFill>
                  <a:srgbClr val="191B0E"/>
                </a:solidFill>
                <a:latin typeface="Times New Roman" pitchFamily="18" charset="0"/>
                <a:cs typeface="Times New Roman" pitchFamily="18" charset="0"/>
              </a:rPr>
              <a:t>Interviews</a:t>
            </a:r>
          </a:p>
          <a:p>
            <a:pPr lvl="0" algn="just" rtl="0">
              <a:spcBef>
                <a:spcPts val="0"/>
              </a:spcBef>
              <a:spcAft>
                <a:spcPts val="0"/>
              </a:spcAft>
              <a:buClr>
                <a:srgbClr val="191B0E"/>
              </a:buClr>
              <a:buSzPts val="1800"/>
              <a:buFont typeface="Wingdings" pitchFamily="2" charset="2"/>
              <a:buChar char="q"/>
            </a:pPr>
            <a:r>
              <a:rPr lang="en-US" sz="2000" dirty="0" smtClean="0">
                <a:solidFill>
                  <a:srgbClr val="191B0E"/>
                </a:solidFill>
                <a:latin typeface="Times New Roman" pitchFamily="18" charset="0"/>
                <a:cs typeface="Times New Roman" pitchFamily="18" charset="0"/>
              </a:rPr>
              <a:t>Focus groups</a:t>
            </a:r>
          </a:p>
          <a:p>
            <a:pPr lvl="0" algn="just" rtl="0">
              <a:spcBef>
                <a:spcPts val="0"/>
              </a:spcBef>
              <a:spcAft>
                <a:spcPts val="0"/>
              </a:spcAft>
              <a:buClr>
                <a:srgbClr val="191B0E"/>
              </a:buClr>
              <a:buSzPts val="1800"/>
              <a:buFont typeface="Wingdings" pitchFamily="2" charset="2"/>
              <a:buChar char="q"/>
            </a:pPr>
            <a:r>
              <a:rPr lang="en-US" sz="2000" dirty="0" smtClean="0">
                <a:solidFill>
                  <a:srgbClr val="191B0E"/>
                </a:solidFill>
                <a:latin typeface="Times New Roman" pitchFamily="18" charset="0"/>
                <a:cs typeface="Times New Roman" pitchFamily="18" charset="0"/>
              </a:rPr>
              <a:t>Observation </a:t>
            </a:r>
            <a:endParaRPr sz="2000" dirty="0">
              <a:solidFill>
                <a:srgbClr val="191B0E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9112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Syllabus </a:t>
            </a:r>
            <a:endParaRPr lang="en-US" dirty="0"/>
          </a:p>
        </p:txBody>
      </p:sp>
      <p:sp>
        <p:nvSpPr>
          <p:cNvPr id="93" name="Google Shape;93;p18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just" rtl="0">
              <a:spcBef>
                <a:spcPts val="0"/>
              </a:spcBef>
              <a:spcAft>
                <a:spcPts val="0"/>
              </a:spcAft>
              <a:buClr>
                <a:srgbClr val="191B0E"/>
              </a:buClr>
              <a:buSzPts val="1800"/>
              <a:buChar char="●"/>
            </a:pPr>
            <a:r>
              <a:rPr lang="en" sz="2000" b="1" dirty="0" smtClean="0">
                <a:solidFill>
                  <a:srgbClr val="191B0E"/>
                </a:solidFill>
                <a:latin typeface="Times New Roman" pitchFamily="18" charset="0"/>
                <a:cs typeface="Times New Roman" pitchFamily="18" charset="0"/>
              </a:rPr>
              <a:t>Sampling</a:t>
            </a:r>
            <a:r>
              <a:rPr lang="en" sz="2000" dirty="0" smtClean="0">
                <a:solidFill>
                  <a:srgbClr val="191B0E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 algn="just" rtl="0">
              <a:spcBef>
                <a:spcPts val="0"/>
              </a:spcBef>
              <a:spcAft>
                <a:spcPts val="0"/>
              </a:spcAft>
              <a:buClr>
                <a:srgbClr val="191B0E"/>
              </a:buClr>
              <a:buSzPts val="1800"/>
              <a:buFont typeface="Wingdings" pitchFamily="2" charset="2"/>
              <a:buChar char="q"/>
            </a:pPr>
            <a:r>
              <a:rPr lang="en-US" sz="2000" dirty="0" smtClean="0">
                <a:solidFill>
                  <a:srgbClr val="191B0E"/>
                </a:solidFill>
                <a:latin typeface="Times New Roman" pitchFamily="18" charset="0"/>
                <a:cs typeface="Times New Roman" pitchFamily="18" charset="0"/>
              </a:rPr>
              <a:t>Meaning and definition of Sampling</a:t>
            </a:r>
          </a:p>
          <a:p>
            <a:pPr lvl="0" algn="just" rtl="0">
              <a:spcBef>
                <a:spcPts val="0"/>
              </a:spcBef>
              <a:spcAft>
                <a:spcPts val="0"/>
              </a:spcAft>
              <a:buClr>
                <a:srgbClr val="191B0E"/>
              </a:buClr>
              <a:buSzPts val="1800"/>
              <a:buFont typeface="Wingdings" pitchFamily="2" charset="2"/>
              <a:buChar char="q"/>
            </a:pPr>
            <a:r>
              <a:rPr lang="en-US" sz="2000" dirty="0" smtClean="0">
                <a:solidFill>
                  <a:srgbClr val="191B0E"/>
                </a:solidFill>
                <a:latin typeface="Times New Roman" pitchFamily="18" charset="0"/>
                <a:cs typeface="Times New Roman" pitchFamily="18" charset="0"/>
              </a:rPr>
              <a:t>Functions of Population and Sampling</a:t>
            </a:r>
          </a:p>
          <a:p>
            <a:pPr lvl="0" algn="just" rtl="0">
              <a:spcBef>
                <a:spcPts val="0"/>
              </a:spcBef>
              <a:spcAft>
                <a:spcPts val="0"/>
              </a:spcAft>
              <a:buClr>
                <a:srgbClr val="191B0E"/>
              </a:buClr>
              <a:buSzPts val="1800"/>
              <a:buFont typeface="Wingdings" pitchFamily="2" charset="2"/>
              <a:buChar char="q"/>
            </a:pPr>
            <a:r>
              <a:rPr lang="en-US" sz="2000" dirty="0" smtClean="0">
                <a:solidFill>
                  <a:srgbClr val="191B0E"/>
                </a:solidFill>
                <a:latin typeface="Times New Roman" pitchFamily="18" charset="0"/>
                <a:cs typeface="Times New Roman" pitchFamily="18" charset="0"/>
              </a:rPr>
              <a:t>Methods of Sampling </a:t>
            </a:r>
          </a:p>
          <a:p>
            <a:pPr lvl="0" algn="just" rtl="0">
              <a:spcBef>
                <a:spcPts val="0"/>
              </a:spcBef>
              <a:spcAft>
                <a:spcPts val="0"/>
              </a:spcAft>
              <a:buClr>
                <a:srgbClr val="191B0E"/>
              </a:buClr>
              <a:buSzPts val="1800"/>
              <a:buFont typeface="Wingdings" pitchFamily="2" charset="2"/>
              <a:buChar char="q"/>
            </a:pPr>
            <a:r>
              <a:rPr lang="en-US" sz="2000" dirty="0" smtClean="0">
                <a:solidFill>
                  <a:srgbClr val="191B0E"/>
                </a:solidFill>
                <a:latin typeface="Times New Roman" pitchFamily="18" charset="0"/>
                <a:cs typeface="Times New Roman" pitchFamily="18" charset="0"/>
              </a:rPr>
              <a:t>Characteristics of a Good Sample</a:t>
            </a:r>
          </a:p>
          <a:p>
            <a:pPr lvl="0" algn="just" rtl="0">
              <a:spcBef>
                <a:spcPts val="0"/>
              </a:spcBef>
              <a:spcAft>
                <a:spcPts val="0"/>
              </a:spcAft>
              <a:buClr>
                <a:srgbClr val="191B0E"/>
              </a:buClr>
              <a:buSzPts val="1800"/>
              <a:buFont typeface="Wingdings" pitchFamily="2" charset="2"/>
              <a:buChar char="q"/>
            </a:pPr>
            <a:r>
              <a:rPr lang="en-US" sz="2000" dirty="0" smtClean="0">
                <a:solidFill>
                  <a:srgbClr val="191B0E"/>
                </a:solidFill>
                <a:latin typeface="Times New Roman" pitchFamily="18" charset="0"/>
                <a:cs typeface="Times New Roman" pitchFamily="18" charset="0"/>
              </a:rPr>
              <a:t>Size of Sample </a:t>
            </a:r>
            <a:endParaRPr sz="2000" dirty="0">
              <a:solidFill>
                <a:srgbClr val="191B0E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9003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References </a:t>
            </a:r>
            <a:endParaRPr lang="en-US" dirty="0"/>
          </a:p>
        </p:txBody>
      </p:sp>
      <p:sp>
        <p:nvSpPr>
          <p:cNvPr id="93" name="Google Shape;93;p18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lvl="0" algn="just" rtl="0">
              <a:spcBef>
                <a:spcPts val="0"/>
              </a:spcBef>
              <a:spcAft>
                <a:spcPts val="0"/>
              </a:spcAft>
              <a:buClr>
                <a:srgbClr val="191B0E"/>
              </a:buClr>
              <a:buSzPts val="1800"/>
              <a:buFont typeface="Wingdings" pitchFamily="2" charset="2"/>
              <a:buChar char="q"/>
            </a:pPr>
            <a:r>
              <a:rPr lang="en-US" sz="2000" dirty="0" smtClean="0">
                <a:solidFill>
                  <a:srgbClr val="191B0E"/>
                </a:solidFill>
                <a:latin typeface="Times New Roman" pitchFamily="18" charset="0"/>
                <a:cs typeface="Times New Roman" pitchFamily="18" charset="0"/>
              </a:rPr>
              <a:t>Cohen, L. Lawrence, M., </a:t>
            </a:r>
            <a:r>
              <a:rPr lang="en-US" sz="2000" dirty="0">
                <a:solidFill>
                  <a:srgbClr val="191B0E"/>
                </a:solidFill>
                <a:latin typeface="Times New Roman" pitchFamily="18" charset="0"/>
                <a:cs typeface="Times New Roman" pitchFamily="18" charset="0"/>
              </a:rPr>
              <a:t>&amp;</a:t>
            </a:r>
            <a:r>
              <a:rPr lang="en-US" sz="2000" dirty="0" smtClean="0">
                <a:solidFill>
                  <a:srgbClr val="191B0E"/>
                </a:solidFill>
                <a:latin typeface="Times New Roman" pitchFamily="18" charset="0"/>
                <a:cs typeface="Times New Roman" pitchFamily="18" charset="0"/>
              </a:rPr>
              <a:t> Morrison, K. (2005). Research Methods in Education (5</a:t>
            </a:r>
            <a:r>
              <a:rPr lang="en-US" sz="2000" baseline="30000" dirty="0" smtClean="0">
                <a:solidFill>
                  <a:srgbClr val="191B0E"/>
                </a:solidFill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2000" dirty="0" smtClean="0">
                <a:solidFill>
                  <a:srgbClr val="191B0E"/>
                </a:solidFill>
                <a:latin typeface="Times New Roman" pitchFamily="18" charset="0"/>
                <a:cs typeface="Times New Roman" pitchFamily="18" charset="0"/>
              </a:rPr>
              <a:t> edition). Oxford: Oxford University Press.</a:t>
            </a:r>
          </a:p>
          <a:p>
            <a:pPr lvl="0" algn="just" rtl="0">
              <a:spcBef>
                <a:spcPts val="0"/>
              </a:spcBef>
              <a:spcAft>
                <a:spcPts val="0"/>
              </a:spcAft>
              <a:buClr>
                <a:srgbClr val="191B0E"/>
              </a:buClr>
              <a:buSzPts val="1800"/>
              <a:buFont typeface="Wingdings" pitchFamily="2" charset="2"/>
              <a:buChar char="q"/>
            </a:pPr>
            <a:r>
              <a:rPr lang="en-US" sz="2000" dirty="0" err="1" smtClean="0">
                <a:solidFill>
                  <a:srgbClr val="191B0E"/>
                </a:solidFill>
                <a:latin typeface="Times New Roman" pitchFamily="18" charset="0"/>
                <a:cs typeface="Times New Roman" pitchFamily="18" charset="0"/>
              </a:rPr>
              <a:t>Dornyei</a:t>
            </a:r>
            <a:r>
              <a:rPr lang="en-US" sz="2000" dirty="0" smtClean="0">
                <a:solidFill>
                  <a:srgbClr val="191B0E"/>
                </a:solidFill>
                <a:latin typeface="Times New Roman" pitchFamily="18" charset="0"/>
                <a:cs typeface="Times New Roman" pitchFamily="18" charset="0"/>
              </a:rPr>
              <a:t>, Z. (2007). Research Methods in Applied Linguistics. Oxford University Press.</a:t>
            </a:r>
          </a:p>
          <a:p>
            <a:pPr lvl="0" algn="just" rtl="0">
              <a:spcBef>
                <a:spcPts val="0"/>
              </a:spcBef>
              <a:spcAft>
                <a:spcPts val="0"/>
              </a:spcAft>
              <a:buClr>
                <a:srgbClr val="191B0E"/>
              </a:buClr>
              <a:buSzPts val="1800"/>
              <a:buFont typeface="Wingdings" pitchFamily="2" charset="2"/>
              <a:buChar char="q"/>
            </a:pPr>
            <a:r>
              <a:rPr lang="en-US" sz="2000" dirty="0" smtClean="0">
                <a:solidFill>
                  <a:srgbClr val="191B0E"/>
                </a:solidFill>
                <a:latin typeface="Times New Roman" pitchFamily="18" charset="0"/>
                <a:cs typeface="Times New Roman" pitchFamily="18" charset="0"/>
              </a:rPr>
              <a:t>Kumar, R. (2011). Research Methodology: Step-by-Step Guide for Beginners (3</a:t>
            </a:r>
            <a:r>
              <a:rPr lang="en-US" sz="2000" baseline="30000" dirty="0" smtClean="0">
                <a:solidFill>
                  <a:srgbClr val="191B0E"/>
                </a:solidFill>
                <a:latin typeface="Times New Roman" pitchFamily="18" charset="0"/>
                <a:cs typeface="Times New Roman" pitchFamily="18" charset="0"/>
              </a:rPr>
              <a:t>rd</a:t>
            </a:r>
            <a:r>
              <a:rPr lang="en-US" sz="2000" dirty="0" smtClean="0">
                <a:solidFill>
                  <a:srgbClr val="191B0E"/>
                </a:solidFill>
                <a:latin typeface="Times New Roman" pitchFamily="18" charset="0"/>
                <a:cs typeface="Times New Roman" pitchFamily="18" charset="0"/>
              </a:rPr>
              <a:t> edition). London, UK: TJ International Ltd, </a:t>
            </a:r>
            <a:r>
              <a:rPr lang="en-US" sz="2000" dirty="0" err="1" smtClean="0">
                <a:solidFill>
                  <a:srgbClr val="191B0E"/>
                </a:solidFill>
                <a:latin typeface="Times New Roman" pitchFamily="18" charset="0"/>
                <a:cs typeface="Times New Roman" pitchFamily="18" charset="0"/>
              </a:rPr>
              <a:t>Pastow</a:t>
            </a:r>
            <a:r>
              <a:rPr lang="en-US" sz="2000" dirty="0" smtClean="0">
                <a:solidFill>
                  <a:srgbClr val="191B0E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solidFill>
                  <a:srgbClr val="191B0E"/>
                </a:solidFill>
                <a:latin typeface="Times New Roman" pitchFamily="18" charset="0"/>
                <a:cs typeface="Times New Roman" pitchFamily="18" charset="0"/>
              </a:rPr>
              <a:t>Corwall</a:t>
            </a:r>
            <a:r>
              <a:rPr lang="en-US" sz="2000" dirty="0" smtClean="0">
                <a:solidFill>
                  <a:srgbClr val="191B0E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 rtl="0">
              <a:spcBef>
                <a:spcPts val="0"/>
              </a:spcBef>
              <a:spcAft>
                <a:spcPts val="0"/>
              </a:spcAft>
              <a:buClr>
                <a:srgbClr val="191B0E"/>
              </a:buClr>
              <a:buSzPts val="1800"/>
              <a:buFont typeface="Wingdings" pitchFamily="2" charset="2"/>
              <a:buChar char="q"/>
            </a:pPr>
            <a:r>
              <a:rPr lang="en-US" sz="2000" dirty="0" smtClean="0">
                <a:solidFill>
                  <a:srgbClr val="191B0E"/>
                </a:solidFill>
                <a:latin typeface="Times New Roman" pitchFamily="18" charset="0"/>
                <a:cs typeface="Times New Roman" pitchFamily="18" charset="0"/>
              </a:rPr>
              <a:t>Singh, Y. K. (2006). Fundamental of Research Methodology and Statistics. New Delhi. New International (P) Limited, Publishers. </a:t>
            </a:r>
          </a:p>
          <a:p>
            <a:pPr lvl="0" algn="just" rtl="0">
              <a:spcBef>
                <a:spcPts val="0"/>
              </a:spcBef>
              <a:spcAft>
                <a:spcPts val="0"/>
              </a:spcAft>
              <a:buClr>
                <a:srgbClr val="191B0E"/>
              </a:buClr>
              <a:buSzPts val="1800"/>
              <a:buFont typeface="Wingdings" pitchFamily="2" charset="2"/>
              <a:buChar char="q"/>
            </a:pPr>
            <a:endParaRPr sz="2000" dirty="0">
              <a:solidFill>
                <a:srgbClr val="191B0E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8195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Objectives</a:t>
            </a:r>
            <a:endParaRPr lang="en-US" dirty="0"/>
          </a:p>
        </p:txBody>
      </p:sp>
      <p:sp>
        <p:nvSpPr>
          <p:cNvPr id="93" name="Google Shape;93;p18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just" rtl="0">
              <a:spcBef>
                <a:spcPts val="0"/>
              </a:spcBef>
              <a:spcAft>
                <a:spcPts val="0"/>
              </a:spcAft>
              <a:buClr>
                <a:srgbClr val="191B0E"/>
              </a:buClr>
              <a:buSzPts val="1800"/>
              <a:buChar char="●"/>
            </a:pPr>
            <a:r>
              <a:rPr lang="en" sz="2000" dirty="0" smtClean="0">
                <a:solidFill>
                  <a:srgbClr val="191B0E"/>
                </a:solidFill>
                <a:latin typeface="Times New Roman" pitchFamily="18" charset="0"/>
                <a:cs typeface="Times New Roman" pitchFamily="18" charset="0"/>
              </a:rPr>
              <a:t>The main objective of the course is to provide MA students with a detailed overview of the fundamentals of research methodology which will ultimately guide their scientifc endeavors during their master thesis, but also during their doctoral research.</a:t>
            </a:r>
          </a:p>
          <a:p>
            <a:pPr marL="457200" lvl="0" indent="-342900" algn="just" rtl="0">
              <a:spcBef>
                <a:spcPts val="0"/>
              </a:spcBef>
              <a:spcAft>
                <a:spcPts val="0"/>
              </a:spcAft>
              <a:buClr>
                <a:srgbClr val="191B0E"/>
              </a:buClr>
              <a:buSzPts val="1800"/>
              <a:buChar char="●"/>
            </a:pPr>
            <a:r>
              <a:rPr lang="en-US" sz="2000" dirty="0" smtClean="0">
                <a:solidFill>
                  <a:srgbClr val="191B0E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" sz="2000" dirty="0" smtClean="0">
                <a:solidFill>
                  <a:srgbClr val="191B0E"/>
                </a:solidFill>
                <a:latin typeface="Times New Roman" pitchFamily="18" charset="0"/>
                <a:cs typeface="Times New Roman" pitchFamily="18" charset="0"/>
              </a:rPr>
              <a:t>his course is designed to lay the foundations for more practical aspects of the different quatitative and qualitative scientific undertakings that Research Method 2 is planned to cover. </a:t>
            </a:r>
            <a:endParaRPr sz="2000" dirty="0">
              <a:solidFill>
                <a:srgbClr val="191B0E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8"/>
          <p:cNvSpPr txBox="1">
            <a:spLocks noGrp="1"/>
          </p:cNvSpPr>
          <p:nvPr>
            <p:ph type="body" idx="1"/>
          </p:nvPr>
        </p:nvSpPr>
        <p:spPr>
          <a:xfrm>
            <a:off x="311700" y="500743"/>
            <a:ext cx="8520600" cy="406828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just" rtl="0">
              <a:spcBef>
                <a:spcPts val="0"/>
              </a:spcBef>
              <a:spcAft>
                <a:spcPts val="0"/>
              </a:spcAft>
              <a:buClr>
                <a:srgbClr val="191B0E"/>
              </a:buClr>
              <a:buSzPts val="1800"/>
              <a:buChar char="●"/>
            </a:pPr>
            <a:r>
              <a:rPr lang="en" sz="2000" dirty="0" smtClean="0">
                <a:solidFill>
                  <a:srgbClr val="191B0E"/>
                </a:solidFill>
                <a:latin typeface="Times New Roman" pitchFamily="18" charset="0"/>
                <a:cs typeface="Times New Roman" pitchFamily="18" charset="0"/>
              </a:rPr>
              <a:t>On successful completion of the course, you will be able to:</a:t>
            </a:r>
          </a:p>
          <a:p>
            <a:pPr lvl="0" algn="just" rtl="0">
              <a:spcBef>
                <a:spcPts val="0"/>
              </a:spcBef>
              <a:spcAft>
                <a:spcPts val="0"/>
              </a:spcAft>
              <a:buClr>
                <a:srgbClr val="191B0E"/>
              </a:buClr>
              <a:buSzPts val="1800"/>
              <a:buFont typeface="Wingdings" pitchFamily="2" charset="2"/>
              <a:buChar char="ü"/>
            </a:pPr>
            <a:r>
              <a:rPr lang="en" sz="2000" dirty="0" smtClean="0">
                <a:solidFill>
                  <a:srgbClr val="191B0E"/>
                </a:solidFill>
                <a:latin typeface="Times New Roman" pitchFamily="18" charset="0"/>
                <a:cs typeface="Times New Roman" pitchFamily="18" charset="0"/>
              </a:rPr>
              <a:t>Define what research is and is not</a:t>
            </a:r>
          </a:p>
          <a:p>
            <a:pPr lvl="0" algn="just" rtl="0">
              <a:spcBef>
                <a:spcPts val="0"/>
              </a:spcBef>
              <a:spcAft>
                <a:spcPts val="0"/>
              </a:spcAft>
              <a:buClr>
                <a:srgbClr val="191B0E"/>
              </a:buClr>
              <a:buSzPts val="1800"/>
              <a:buFont typeface="Wingdings" pitchFamily="2" charset="2"/>
              <a:buChar char="ü"/>
            </a:pPr>
            <a:r>
              <a:rPr lang="en-US" sz="2000" dirty="0" smtClean="0">
                <a:solidFill>
                  <a:srgbClr val="191B0E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" sz="2000" dirty="0" smtClean="0">
                <a:solidFill>
                  <a:srgbClr val="191B0E"/>
                </a:solidFill>
                <a:latin typeface="Times New Roman" pitchFamily="18" charset="0"/>
                <a:cs typeface="Times New Roman" pitchFamily="18" charset="0"/>
              </a:rPr>
              <a:t>emonstrate ability to settle on a research topic area and to formulate research questions.</a:t>
            </a:r>
          </a:p>
          <a:p>
            <a:pPr lvl="0" algn="just" rtl="0">
              <a:spcBef>
                <a:spcPts val="0"/>
              </a:spcBef>
              <a:spcAft>
                <a:spcPts val="0"/>
              </a:spcAft>
              <a:buClr>
                <a:srgbClr val="191B0E"/>
              </a:buClr>
              <a:buSzPts val="1800"/>
              <a:buFont typeface="Wingdings" pitchFamily="2" charset="2"/>
              <a:buChar char="ü"/>
            </a:pPr>
            <a:r>
              <a:rPr lang="en-US" sz="2000" dirty="0" smtClean="0">
                <a:solidFill>
                  <a:srgbClr val="191B0E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" sz="2000" dirty="0" smtClean="0">
                <a:solidFill>
                  <a:srgbClr val="191B0E"/>
                </a:solidFill>
                <a:latin typeface="Times New Roman" pitchFamily="18" charset="0"/>
                <a:cs typeface="Times New Roman" pitchFamily="18" charset="0"/>
              </a:rPr>
              <a:t>ind relevant literature sources, undertake a review of the recent and scholarly literature, and discuss and evaluate research validity.</a:t>
            </a:r>
          </a:p>
          <a:p>
            <a:pPr lvl="0" algn="just" rtl="0">
              <a:spcBef>
                <a:spcPts val="0"/>
              </a:spcBef>
              <a:spcAft>
                <a:spcPts val="0"/>
              </a:spcAft>
              <a:buClr>
                <a:srgbClr val="191B0E"/>
              </a:buClr>
              <a:buSzPts val="1800"/>
              <a:buFont typeface="Wingdings" pitchFamily="2" charset="2"/>
              <a:buChar char="ü"/>
            </a:pPr>
            <a:r>
              <a:rPr lang="en-US" sz="2000" dirty="0" smtClean="0">
                <a:solidFill>
                  <a:srgbClr val="191B0E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" sz="2000" dirty="0" smtClean="0">
                <a:solidFill>
                  <a:srgbClr val="191B0E"/>
                </a:solidFill>
                <a:latin typeface="Times New Roman" pitchFamily="18" charset="0"/>
                <a:cs typeface="Times New Roman" pitchFamily="18" charset="0"/>
              </a:rPr>
              <a:t>ppropriately and properly cite the source using the required format;</a:t>
            </a:r>
          </a:p>
          <a:p>
            <a:pPr lvl="0" algn="just" rtl="0">
              <a:spcBef>
                <a:spcPts val="0"/>
              </a:spcBef>
              <a:spcAft>
                <a:spcPts val="0"/>
              </a:spcAft>
              <a:buClr>
                <a:srgbClr val="191B0E"/>
              </a:buClr>
              <a:buSzPts val="1800"/>
              <a:buFont typeface="Wingdings" pitchFamily="2" charset="2"/>
              <a:buChar char="ü"/>
            </a:pPr>
            <a:r>
              <a:rPr lang="en-US" sz="2000" dirty="0" smtClean="0">
                <a:solidFill>
                  <a:srgbClr val="191B0E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" sz="2000" dirty="0" smtClean="0">
                <a:solidFill>
                  <a:srgbClr val="191B0E"/>
                </a:solidFill>
                <a:latin typeface="Times New Roman" pitchFamily="18" charset="0"/>
                <a:cs typeface="Times New Roman" pitchFamily="18" charset="0"/>
              </a:rPr>
              <a:t>emostrate a solid understanding of the core issues in research ethics such as ethical standards, ethics committees, informed consent, participant anonymity and confidentiality, data procetion principles. </a:t>
            </a:r>
            <a:endParaRPr sz="2000" dirty="0">
              <a:solidFill>
                <a:srgbClr val="191B0E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7577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8"/>
          <p:cNvSpPr txBox="1">
            <a:spLocks noGrp="1"/>
          </p:cNvSpPr>
          <p:nvPr>
            <p:ph type="body" idx="1"/>
          </p:nvPr>
        </p:nvSpPr>
        <p:spPr>
          <a:xfrm>
            <a:off x="311700" y="500743"/>
            <a:ext cx="8520600" cy="406828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lvl="0" algn="just" rtl="0">
              <a:spcBef>
                <a:spcPts val="0"/>
              </a:spcBef>
              <a:spcAft>
                <a:spcPts val="0"/>
              </a:spcAft>
              <a:buClr>
                <a:srgbClr val="191B0E"/>
              </a:buClr>
              <a:buSzPts val="1800"/>
              <a:buFont typeface="Wingdings" pitchFamily="2" charset="2"/>
              <a:buChar char="ü"/>
            </a:pPr>
            <a:r>
              <a:rPr lang="en-US" sz="2000" dirty="0" smtClean="0">
                <a:solidFill>
                  <a:srgbClr val="191B0E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" sz="2000" dirty="0" smtClean="0">
                <a:solidFill>
                  <a:srgbClr val="191B0E"/>
                </a:solidFill>
                <a:latin typeface="Times New Roman" pitchFamily="18" charset="0"/>
                <a:cs typeface="Times New Roman" pitchFamily="18" charset="0"/>
              </a:rPr>
              <a:t>ntroduce the key aspects of quantitave, qualitative, and mixed method research designs and distinguish between the three key forms: exploratory research, descriptive research and explanatory research. </a:t>
            </a:r>
          </a:p>
          <a:p>
            <a:pPr lvl="0" algn="just" rtl="0">
              <a:spcBef>
                <a:spcPts val="0"/>
              </a:spcBef>
              <a:spcAft>
                <a:spcPts val="0"/>
              </a:spcAft>
              <a:buClr>
                <a:srgbClr val="191B0E"/>
              </a:buClr>
              <a:buSzPts val="1800"/>
              <a:buFont typeface="Wingdings" pitchFamily="2" charset="2"/>
              <a:buChar char="ü"/>
            </a:pPr>
            <a:r>
              <a:rPr lang="en-US" sz="2000" dirty="0" smtClean="0">
                <a:solidFill>
                  <a:srgbClr val="191B0E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" sz="2000" dirty="0" smtClean="0">
                <a:solidFill>
                  <a:srgbClr val="191B0E"/>
                </a:solidFill>
                <a:latin typeface="Times New Roman" pitchFamily="18" charset="0"/>
                <a:cs typeface="Times New Roman" pitchFamily="18" charset="0"/>
              </a:rPr>
              <a:t>emonstrate an understanding of key concepts of quantitative and qualitative research to study phenomena.</a:t>
            </a:r>
          </a:p>
          <a:p>
            <a:pPr lvl="0" algn="just" rtl="0">
              <a:spcBef>
                <a:spcPts val="0"/>
              </a:spcBef>
              <a:spcAft>
                <a:spcPts val="0"/>
              </a:spcAft>
              <a:buClr>
                <a:srgbClr val="191B0E"/>
              </a:buClr>
              <a:buSzPts val="1800"/>
              <a:buFont typeface="Wingdings" pitchFamily="2" charset="2"/>
              <a:buChar char="ü"/>
            </a:pPr>
            <a:r>
              <a:rPr lang="en-US" sz="2000" dirty="0" smtClean="0">
                <a:solidFill>
                  <a:srgbClr val="191B0E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" sz="2000" dirty="0" smtClean="0">
                <a:solidFill>
                  <a:srgbClr val="191B0E"/>
                </a:solidFill>
                <a:latin typeface="Times New Roman" pitchFamily="18" charset="0"/>
                <a:cs typeface="Times New Roman" pitchFamily="18" charset="0"/>
              </a:rPr>
              <a:t>ecide when quantitative and qualitative approaches are appropriate to address a research question as well as the associated data collection techniques; </a:t>
            </a:r>
          </a:p>
          <a:p>
            <a:pPr lvl="0" algn="just" rtl="0">
              <a:spcBef>
                <a:spcPts val="0"/>
              </a:spcBef>
              <a:spcAft>
                <a:spcPts val="0"/>
              </a:spcAft>
              <a:buClr>
                <a:srgbClr val="191B0E"/>
              </a:buClr>
              <a:buSzPts val="1800"/>
              <a:buFont typeface="Wingdings" pitchFamily="2" charset="2"/>
              <a:buChar char="ü"/>
            </a:pPr>
            <a:r>
              <a:rPr lang="en" sz="2000" dirty="0" smtClean="0">
                <a:solidFill>
                  <a:srgbClr val="191B0E"/>
                </a:solidFill>
                <a:latin typeface="Times New Roman" pitchFamily="18" charset="0"/>
                <a:cs typeface="Times New Roman" pitchFamily="18" charset="0"/>
              </a:rPr>
              <a:t>Review the concepts and laguage of research such as hypotheses, types of sampling and data collection and analysis.</a:t>
            </a:r>
          </a:p>
          <a:p>
            <a:pPr marL="114300" lvl="0" indent="0" algn="just" rtl="0">
              <a:spcBef>
                <a:spcPts val="0"/>
              </a:spcBef>
              <a:spcAft>
                <a:spcPts val="0"/>
              </a:spcAft>
              <a:buClr>
                <a:srgbClr val="191B0E"/>
              </a:buClr>
              <a:buSzPts val="1800"/>
              <a:buNone/>
            </a:pPr>
            <a:r>
              <a:rPr lang="en" sz="2000" dirty="0" smtClean="0">
                <a:solidFill>
                  <a:srgbClr val="191B0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sz="2000" dirty="0">
              <a:solidFill>
                <a:srgbClr val="191B0E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4620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Syllabus </a:t>
            </a:r>
            <a:endParaRPr lang="en-US" dirty="0"/>
          </a:p>
        </p:txBody>
      </p:sp>
      <p:sp>
        <p:nvSpPr>
          <p:cNvPr id="93" name="Google Shape;93;p18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just" rtl="0">
              <a:spcBef>
                <a:spcPts val="0"/>
              </a:spcBef>
              <a:spcAft>
                <a:spcPts val="0"/>
              </a:spcAft>
              <a:buClr>
                <a:srgbClr val="191B0E"/>
              </a:buClr>
              <a:buSzPts val="1800"/>
              <a:buChar char="●"/>
            </a:pPr>
            <a:r>
              <a:rPr lang="en" sz="2000" b="1" dirty="0" smtClean="0">
                <a:solidFill>
                  <a:srgbClr val="191B0E"/>
                </a:solidFill>
                <a:latin typeface="Times New Roman" pitchFamily="18" charset="0"/>
                <a:cs typeface="Times New Roman" pitchFamily="18" charset="0"/>
              </a:rPr>
              <a:t>Foudations of Research Methods</a:t>
            </a:r>
            <a:r>
              <a:rPr lang="en" sz="2000" dirty="0" smtClean="0">
                <a:solidFill>
                  <a:srgbClr val="191B0E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 algn="just" rtl="0">
              <a:spcBef>
                <a:spcPts val="0"/>
              </a:spcBef>
              <a:spcAft>
                <a:spcPts val="0"/>
              </a:spcAft>
              <a:buClr>
                <a:srgbClr val="191B0E"/>
              </a:buClr>
              <a:buSzPts val="1800"/>
              <a:buFont typeface="Wingdings" pitchFamily="2" charset="2"/>
              <a:buChar char="q"/>
            </a:pPr>
            <a:r>
              <a:rPr lang="en-US" sz="2000" dirty="0" smtClean="0">
                <a:solidFill>
                  <a:srgbClr val="191B0E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" sz="2000" dirty="0" smtClean="0">
                <a:solidFill>
                  <a:srgbClr val="191B0E"/>
                </a:solidFill>
                <a:latin typeface="Times New Roman" pitchFamily="18" charset="0"/>
                <a:cs typeface="Times New Roman" pitchFamily="18" charset="0"/>
              </a:rPr>
              <a:t>efinitions of research</a:t>
            </a:r>
          </a:p>
          <a:p>
            <a:pPr lvl="0" algn="just" rtl="0">
              <a:spcBef>
                <a:spcPts val="0"/>
              </a:spcBef>
              <a:spcAft>
                <a:spcPts val="0"/>
              </a:spcAft>
              <a:buClr>
                <a:srgbClr val="191B0E"/>
              </a:buClr>
              <a:buSzPts val="1800"/>
              <a:buFont typeface="Wingdings" pitchFamily="2" charset="2"/>
              <a:buChar char="q"/>
            </a:pPr>
            <a:r>
              <a:rPr lang="en" sz="2000" dirty="0" smtClean="0">
                <a:solidFill>
                  <a:srgbClr val="191B0E"/>
                </a:solidFill>
                <a:latin typeface="Times New Roman" pitchFamily="18" charset="0"/>
                <a:cs typeface="Times New Roman" pitchFamily="18" charset="0"/>
              </a:rPr>
              <a:t>Objectives of research</a:t>
            </a:r>
          </a:p>
          <a:p>
            <a:pPr lvl="0" algn="just" rtl="0">
              <a:spcBef>
                <a:spcPts val="0"/>
              </a:spcBef>
              <a:spcAft>
                <a:spcPts val="0"/>
              </a:spcAft>
              <a:buClr>
                <a:srgbClr val="191B0E"/>
              </a:buClr>
              <a:buSzPts val="1800"/>
              <a:buFont typeface="Wingdings" pitchFamily="2" charset="2"/>
              <a:buChar char="q"/>
            </a:pPr>
            <a:r>
              <a:rPr lang="en-US" sz="2000" dirty="0" smtClean="0">
                <a:solidFill>
                  <a:srgbClr val="191B0E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" sz="2000" dirty="0" smtClean="0">
                <a:solidFill>
                  <a:srgbClr val="191B0E"/>
                </a:solidFill>
                <a:latin typeface="Times New Roman" pitchFamily="18" charset="0"/>
                <a:cs typeface="Times New Roman" pitchFamily="18" charset="0"/>
              </a:rPr>
              <a:t>otivation of research</a:t>
            </a:r>
          </a:p>
          <a:p>
            <a:pPr lvl="0" algn="just" rtl="0">
              <a:spcBef>
                <a:spcPts val="0"/>
              </a:spcBef>
              <a:spcAft>
                <a:spcPts val="0"/>
              </a:spcAft>
              <a:buClr>
                <a:srgbClr val="191B0E"/>
              </a:buClr>
              <a:buSzPts val="1800"/>
              <a:buFont typeface="Wingdings" pitchFamily="2" charset="2"/>
              <a:buChar char="q"/>
            </a:pPr>
            <a:r>
              <a:rPr lang="en-US" sz="2000" dirty="0" smtClean="0">
                <a:solidFill>
                  <a:srgbClr val="191B0E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" sz="2000" dirty="0" smtClean="0">
                <a:solidFill>
                  <a:srgbClr val="191B0E"/>
                </a:solidFill>
                <a:latin typeface="Times New Roman" pitchFamily="18" charset="0"/>
                <a:cs typeface="Times New Roman" pitchFamily="18" charset="0"/>
              </a:rPr>
              <a:t>eneral characteristics of research</a:t>
            </a:r>
          </a:p>
          <a:p>
            <a:pPr lvl="0" algn="just" rtl="0">
              <a:spcBef>
                <a:spcPts val="0"/>
              </a:spcBef>
              <a:spcAft>
                <a:spcPts val="0"/>
              </a:spcAft>
              <a:buClr>
                <a:srgbClr val="191B0E"/>
              </a:buClr>
              <a:buSzPts val="1800"/>
              <a:buFont typeface="Wingdings" pitchFamily="2" charset="2"/>
              <a:buChar char="q"/>
            </a:pPr>
            <a:r>
              <a:rPr lang="en-US" sz="2000" dirty="0" smtClean="0">
                <a:solidFill>
                  <a:srgbClr val="191B0E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" sz="2000" dirty="0" smtClean="0">
                <a:solidFill>
                  <a:srgbClr val="191B0E"/>
                </a:solidFill>
                <a:latin typeface="Times New Roman" pitchFamily="18" charset="0"/>
                <a:cs typeface="Times New Roman" pitchFamily="18" charset="0"/>
              </a:rPr>
              <a:t>riteria of good research </a:t>
            </a:r>
          </a:p>
          <a:p>
            <a:pPr lvl="0" algn="just" rtl="0">
              <a:spcBef>
                <a:spcPts val="0"/>
              </a:spcBef>
              <a:spcAft>
                <a:spcPts val="0"/>
              </a:spcAft>
              <a:buClr>
                <a:srgbClr val="191B0E"/>
              </a:buClr>
              <a:buSzPts val="1800"/>
              <a:buFont typeface="Wingdings" pitchFamily="2" charset="2"/>
              <a:buChar char="q"/>
            </a:pPr>
            <a:r>
              <a:rPr lang="en-US" sz="2000" dirty="0" smtClean="0">
                <a:solidFill>
                  <a:srgbClr val="191B0E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" sz="2000" dirty="0" smtClean="0">
                <a:solidFill>
                  <a:srgbClr val="191B0E"/>
                </a:solidFill>
                <a:latin typeface="Times New Roman" pitchFamily="18" charset="0"/>
                <a:cs typeface="Times New Roman" pitchFamily="18" charset="0"/>
              </a:rPr>
              <a:t>esearch ethics </a:t>
            </a:r>
            <a:endParaRPr sz="2000" dirty="0">
              <a:solidFill>
                <a:srgbClr val="191B0E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1757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Syllabus </a:t>
            </a:r>
            <a:endParaRPr lang="en-US" dirty="0"/>
          </a:p>
        </p:txBody>
      </p:sp>
      <p:sp>
        <p:nvSpPr>
          <p:cNvPr id="93" name="Google Shape;93;p18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just" rtl="0">
              <a:spcBef>
                <a:spcPts val="0"/>
              </a:spcBef>
              <a:spcAft>
                <a:spcPts val="0"/>
              </a:spcAft>
              <a:buClr>
                <a:srgbClr val="191B0E"/>
              </a:buClr>
              <a:buSzPts val="1800"/>
              <a:buChar char="●"/>
            </a:pPr>
            <a:r>
              <a:rPr lang="en" sz="2000" b="1" dirty="0" smtClean="0">
                <a:solidFill>
                  <a:srgbClr val="191B0E"/>
                </a:solidFill>
                <a:latin typeface="Times New Roman" pitchFamily="18" charset="0"/>
                <a:cs typeface="Times New Roman" pitchFamily="18" charset="0"/>
              </a:rPr>
              <a:t>The Research </a:t>
            </a:r>
            <a:r>
              <a:rPr lang="en" sz="2000" b="1" dirty="0">
                <a:solidFill>
                  <a:srgbClr val="191B0E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" sz="2000" b="1" dirty="0" smtClean="0">
                <a:solidFill>
                  <a:srgbClr val="191B0E"/>
                </a:solidFill>
                <a:latin typeface="Times New Roman" pitchFamily="18" charset="0"/>
                <a:cs typeface="Times New Roman" pitchFamily="18" charset="0"/>
              </a:rPr>
              <a:t>roblem</a:t>
            </a:r>
            <a:r>
              <a:rPr lang="en" sz="2000" dirty="0" smtClean="0">
                <a:solidFill>
                  <a:srgbClr val="191B0E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 algn="just" rtl="0">
              <a:spcBef>
                <a:spcPts val="0"/>
              </a:spcBef>
              <a:spcAft>
                <a:spcPts val="0"/>
              </a:spcAft>
              <a:buClr>
                <a:srgbClr val="191B0E"/>
              </a:buClr>
              <a:buSzPts val="1800"/>
              <a:buFont typeface="Wingdings" pitchFamily="2" charset="2"/>
              <a:buChar char="q"/>
            </a:pPr>
            <a:r>
              <a:rPr lang="en-US" sz="2000" dirty="0" smtClean="0">
                <a:solidFill>
                  <a:srgbClr val="191B0E"/>
                </a:solidFill>
                <a:latin typeface="Times New Roman" pitchFamily="18" charset="0"/>
                <a:cs typeface="Times New Roman" pitchFamily="18" charset="0"/>
              </a:rPr>
              <a:t>What is a </a:t>
            </a:r>
            <a:r>
              <a:rPr lang="en" sz="2000" dirty="0" smtClean="0">
                <a:solidFill>
                  <a:srgbClr val="191B0E"/>
                </a:solidFill>
                <a:latin typeface="Times New Roman" pitchFamily="18" charset="0"/>
                <a:cs typeface="Times New Roman" pitchFamily="18" charset="0"/>
              </a:rPr>
              <a:t>research probelm</a:t>
            </a:r>
          </a:p>
          <a:p>
            <a:pPr lvl="0" algn="just" rtl="0">
              <a:spcBef>
                <a:spcPts val="0"/>
              </a:spcBef>
              <a:spcAft>
                <a:spcPts val="0"/>
              </a:spcAft>
              <a:buClr>
                <a:srgbClr val="191B0E"/>
              </a:buClr>
              <a:buSzPts val="1800"/>
              <a:buFont typeface="Wingdings" pitchFamily="2" charset="2"/>
              <a:buChar char="q"/>
            </a:pPr>
            <a:r>
              <a:rPr lang="en" sz="2000" dirty="0" smtClean="0">
                <a:solidFill>
                  <a:srgbClr val="191B0E"/>
                </a:solidFill>
                <a:latin typeface="Times New Roman" pitchFamily="18" charset="0"/>
                <a:cs typeface="Times New Roman" pitchFamily="18" charset="0"/>
              </a:rPr>
              <a:t>Selecting the problem </a:t>
            </a:r>
          </a:p>
          <a:p>
            <a:pPr lvl="0" algn="just" rtl="0">
              <a:spcBef>
                <a:spcPts val="0"/>
              </a:spcBef>
              <a:spcAft>
                <a:spcPts val="0"/>
              </a:spcAft>
              <a:buClr>
                <a:srgbClr val="191B0E"/>
              </a:buClr>
              <a:buSzPts val="1800"/>
              <a:buFont typeface="Wingdings" pitchFamily="2" charset="2"/>
              <a:buChar char="q"/>
            </a:pPr>
            <a:r>
              <a:rPr lang="en-US" sz="2000" dirty="0" smtClean="0">
                <a:solidFill>
                  <a:srgbClr val="191B0E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" sz="2000" dirty="0" smtClean="0">
                <a:solidFill>
                  <a:srgbClr val="191B0E"/>
                </a:solidFill>
                <a:latin typeface="Times New Roman" pitchFamily="18" charset="0"/>
                <a:cs typeface="Times New Roman" pitchFamily="18" charset="0"/>
              </a:rPr>
              <a:t>efining a problem </a:t>
            </a:r>
          </a:p>
          <a:p>
            <a:pPr lvl="0" algn="just" rtl="0">
              <a:spcBef>
                <a:spcPts val="0"/>
              </a:spcBef>
              <a:spcAft>
                <a:spcPts val="0"/>
              </a:spcAft>
              <a:buClr>
                <a:srgbClr val="191B0E"/>
              </a:buClr>
              <a:buSzPts val="1800"/>
              <a:buFont typeface="Wingdings" pitchFamily="2" charset="2"/>
              <a:buChar char="q"/>
            </a:pPr>
            <a:r>
              <a:rPr lang="en-US" sz="2000" dirty="0" smtClean="0">
                <a:solidFill>
                  <a:srgbClr val="191B0E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" sz="2000" dirty="0" smtClean="0">
                <a:solidFill>
                  <a:srgbClr val="191B0E"/>
                </a:solidFill>
                <a:latin typeface="Times New Roman" pitchFamily="18" charset="0"/>
                <a:cs typeface="Times New Roman" pitchFamily="18" charset="0"/>
              </a:rPr>
              <a:t>tatement of a problem </a:t>
            </a:r>
          </a:p>
          <a:p>
            <a:pPr lvl="0" algn="just" rtl="0">
              <a:spcBef>
                <a:spcPts val="0"/>
              </a:spcBef>
              <a:spcAft>
                <a:spcPts val="0"/>
              </a:spcAft>
              <a:buClr>
                <a:srgbClr val="191B0E"/>
              </a:buClr>
              <a:buSzPts val="1800"/>
              <a:buFont typeface="Wingdings" pitchFamily="2" charset="2"/>
              <a:buChar char="q"/>
            </a:pPr>
            <a:r>
              <a:rPr lang="en-US" sz="2000" dirty="0" smtClean="0">
                <a:solidFill>
                  <a:srgbClr val="191B0E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" sz="2000" dirty="0" smtClean="0">
                <a:solidFill>
                  <a:srgbClr val="191B0E"/>
                </a:solidFill>
                <a:latin typeface="Times New Roman" pitchFamily="18" charset="0"/>
                <a:cs typeface="Times New Roman" pitchFamily="18" charset="0"/>
              </a:rPr>
              <a:t>elimiting a prob</a:t>
            </a:r>
            <a:r>
              <a:rPr lang="en-US" sz="2000" dirty="0" smtClean="0">
                <a:solidFill>
                  <a:srgbClr val="191B0E"/>
                </a:solidFill>
                <a:latin typeface="Times New Roman" pitchFamily="18" charset="0"/>
                <a:cs typeface="Times New Roman" pitchFamily="18" charset="0"/>
              </a:rPr>
              <a:t>le</a:t>
            </a:r>
            <a:r>
              <a:rPr lang="en" sz="2000" dirty="0" smtClean="0">
                <a:solidFill>
                  <a:srgbClr val="191B0E"/>
                </a:solidFill>
                <a:latin typeface="Times New Roman" pitchFamily="18" charset="0"/>
                <a:cs typeface="Times New Roman" pitchFamily="18" charset="0"/>
              </a:rPr>
              <a:t>m </a:t>
            </a:r>
            <a:endParaRPr sz="2000" dirty="0">
              <a:solidFill>
                <a:srgbClr val="191B0E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8758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Syllabus </a:t>
            </a:r>
            <a:endParaRPr lang="en-US" dirty="0"/>
          </a:p>
        </p:txBody>
      </p:sp>
      <p:sp>
        <p:nvSpPr>
          <p:cNvPr id="93" name="Google Shape;93;p18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just" rtl="0">
              <a:spcBef>
                <a:spcPts val="0"/>
              </a:spcBef>
              <a:spcAft>
                <a:spcPts val="0"/>
              </a:spcAft>
              <a:buClr>
                <a:srgbClr val="191B0E"/>
              </a:buClr>
              <a:buSzPts val="1800"/>
              <a:buChar char="●"/>
            </a:pPr>
            <a:r>
              <a:rPr lang="en" sz="2000" b="1" dirty="0" smtClean="0">
                <a:solidFill>
                  <a:srgbClr val="191B0E"/>
                </a:solidFill>
                <a:latin typeface="Times New Roman" pitchFamily="18" charset="0"/>
                <a:cs typeface="Times New Roman" pitchFamily="18" charset="0"/>
              </a:rPr>
              <a:t>The Review of Literature</a:t>
            </a:r>
            <a:r>
              <a:rPr lang="en" sz="2000" dirty="0" smtClean="0">
                <a:solidFill>
                  <a:srgbClr val="191B0E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 algn="just" rtl="0">
              <a:spcBef>
                <a:spcPts val="0"/>
              </a:spcBef>
              <a:spcAft>
                <a:spcPts val="0"/>
              </a:spcAft>
              <a:buClr>
                <a:srgbClr val="191B0E"/>
              </a:buClr>
              <a:buSzPts val="1800"/>
              <a:buFont typeface="Wingdings" pitchFamily="2" charset="2"/>
              <a:buChar char="q"/>
            </a:pPr>
            <a:r>
              <a:rPr lang="en-US" sz="2000" dirty="0" smtClean="0">
                <a:solidFill>
                  <a:srgbClr val="191B0E"/>
                </a:solidFill>
                <a:latin typeface="Times New Roman" pitchFamily="18" charset="0"/>
                <a:cs typeface="Times New Roman" pitchFamily="18" charset="0"/>
              </a:rPr>
              <a:t>Need of Review of Literature </a:t>
            </a:r>
          </a:p>
          <a:p>
            <a:pPr lvl="0" algn="just" rtl="0">
              <a:spcBef>
                <a:spcPts val="0"/>
              </a:spcBef>
              <a:spcAft>
                <a:spcPts val="0"/>
              </a:spcAft>
              <a:buClr>
                <a:srgbClr val="191B0E"/>
              </a:buClr>
              <a:buSzPts val="1800"/>
              <a:buFont typeface="Wingdings" pitchFamily="2" charset="2"/>
              <a:buChar char="q"/>
            </a:pPr>
            <a:r>
              <a:rPr lang="en-US" sz="2000" dirty="0" smtClean="0">
                <a:solidFill>
                  <a:srgbClr val="191B0E"/>
                </a:solidFill>
                <a:latin typeface="Times New Roman" pitchFamily="18" charset="0"/>
                <a:cs typeface="Times New Roman" pitchFamily="18" charset="0"/>
              </a:rPr>
              <a:t>Objectives of Review of Literature </a:t>
            </a:r>
          </a:p>
          <a:p>
            <a:pPr lvl="0" algn="just" rtl="0">
              <a:spcBef>
                <a:spcPts val="0"/>
              </a:spcBef>
              <a:spcAft>
                <a:spcPts val="0"/>
              </a:spcAft>
              <a:buClr>
                <a:srgbClr val="191B0E"/>
              </a:buClr>
              <a:buSzPts val="1800"/>
              <a:buFont typeface="Wingdings" pitchFamily="2" charset="2"/>
              <a:buChar char="q"/>
            </a:pPr>
            <a:r>
              <a:rPr lang="en-US" sz="2000" dirty="0" smtClean="0">
                <a:solidFill>
                  <a:srgbClr val="191B0E"/>
                </a:solidFill>
                <a:latin typeface="Times New Roman" pitchFamily="18" charset="0"/>
                <a:cs typeface="Times New Roman" pitchFamily="18" charset="0"/>
              </a:rPr>
              <a:t>Sources of Literature </a:t>
            </a:r>
          </a:p>
          <a:p>
            <a:pPr lvl="0" algn="just" rtl="0">
              <a:spcBef>
                <a:spcPts val="0"/>
              </a:spcBef>
              <a:spcAft>
                <a:spcPts val="0"/>
              </a:spcAft>
              <a:buClr>
                <a:srgbClr val="191B0E"/>
              </a:buClr>
              <a:buSzPts val="1800"/>
              <a:buFont typeface="Wingdings" pitchFamily="2" charset="2"/>
              <a:buChar char="q"/>
            </a:pPr>
            <a:r>
              <a:rPr lang="en-US" sz="2000" dirty="0" smtClean="0">
                <a:solidFill>
                  <a:srgbClr val="191B0E"/>
                </a:solidFill>
                <a:latin typeface="Times New Roman" pitchFamily="18" charset="0"/>
                <a:cs typeface="Times New Roman" pitchFamily="18" charset="0"/>
              </a:rPr>
              <a:t>How to conduct the Review of Literature</a:t>
            </a:r>
          </a:p>
          <a:p>
            <a:pPr lvl="0" algn="just" rtl="0">
              <a:spcBef>
                <a:spcPts val="0"/>
              </a:spcBef>
              <a:spcAft>
                <a:spcPts val="0"/>
              </a:spcAft>
              <a:buClr>
                <a:srgbClr val="191B0E"/>
              </a:buClr>
              <a:buSzPts val="1800"/>
              <a:buFont typeface="Wingdings" pitchFamily="2" charset="2"/>
              <a:buChar char="q"/>
            </a:pPr>
            <a:r>
              <a:rPr lang="en-US" sz="2000" dirty="0" smtClean="0">
                <a:solidFill>
                  <a:srgbClr val="191B0E"/>
                </a:solidFill>
                <a:latin typeface="Times New Roman" pitchFamily="18" charset="0"/>
                <a:cs typeface="Times New Roman" pitchFamily="18" charset="0"/>
              </a:rPr>
              <a:t>Referencing</a:t>
            </a:r>
            <a:endParaRPr sz="2000" dirty="0">
              <a:solidFill>
                <a:srgbClr val="191B0E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2176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Syllabus </a:t>
            </a:r>
            <a:endParaRPr lang="en-US" dirty="0"/>
          </a:p>
        </p:txBody>
      </p:sp>
      <p:sp>
        <p:nvSpPr>
          <p:cNvPr id="93" name="Google Shape;93;p18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just" rtl="0">
              <a:spcBef>
                <a:spcPts val="0"/>
              </a:spcBef>
              <a:spcAft>
                <a:spcPts val="0"/>
              </a:spcAft>
              <a:buClr>
                <a:srgbClr val="191B0E"/>
              </a:buClr>
              <a:buSzPts val="1800"/>
              <a:buChar char="●"/>
            </a:pPr>
            <a:r>
              <a:rPr lang="en" sz="2000" b="1" dirty="0" smtClean="0">
                <a:solidFill>
                  <a:srgbClr val="191B0E"/>
                </a:solidFill>
                <a:latin typeface="Times New Roman" pitchFamily="18" charset="0"/>
                <a:cs typeface="Times New Roman" pitchFamily="18" charset="0"/>
              </a:rPr>
              <a:t>The Research Hypothesis</a:t>
            </a:r>
            <a:r>
              <a:rPr lang="en" sz="2000" dirty="0" smtClean="0">
                <a:solidFill>
                  <a:srgbClr val="191B0E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 algn="just" rtl="0">
              <a:spcBef>
                <a:spcPts val="0"/>
              </a:spcBef>
              <a:spcAft>
                <a:spcPts val="0"/>
              </a:spcAft>
              <a:buClr>
                <a:srgbClr val="191B0E"/>
              </a:buClr>
              <a:buSzPts val="1800"/>
              <a:buFont typeface="Wingdings" pitchFamily="2" charset="2"/>
              <a:buChar char="q"/>
            </a:pPr>
            <a:r>
              <a:rPr lang="en-US" sz="2000" dirty="0" smtClean="0">
                <a:solidFill>
                  <a:srgbClr val="191B0E"/>
                </a:solidFill>
                <a:latin typeface="Times New Roman" pitchFamily="18" charset="0"/>
                <a:cs typeface="Times New Roman" pitchFamily="18" charset="0"/>
              </a:rPr>
              <a:t>Definitions of Hypothesis </a:t>
            </a:r>
          </a:p>
          <a:p>
            <a:pPr lvl="0" algn="just" rtl="0">
              <a:spcBef>
                <a:spcPts val="0"/>
              </a:spcBef>
              <a:spcAft>
                <a:spcPts val="0"/>
              </a:spcAft>
              <a:buClr>
                <a:srgbClr val="191B0E"/>
              </a:buClr>
              <a:buSzPts val="1800"/>
              <a:buFont typeface="Wingdings" pitchFamily="2" charset="2"/>
              <a:buChar char="q"/>
            </a:pPr>
            <a:r>
              <a:rPr lang="en-US" sz="2000" dirty="0" smtClean="0">
                <a:solidFill>
                  <a:srgbClr val="191B0E"/>
                </a:solidFill>
                <a:latin typeface="Times New Roman" pitchFamily="18" charset="0"/>
                <a:cs typeface="Times New Roman" pitchFamily="18" charset="0"/>
              </a:rPr>
              <a:t>Functions of Hypothesis</a:t>
            </a:r>
          </a:p>
          <a:p>
            <a:pPr lvl="0" algn="just" rtl="0">
              <a:spcBef>
                <a:spcPts val="0"/>
              </a:spcBef>
              <a:spcAft>
                <a:spcPts val="0"/>
              </a:spcAft>
              <a:buClr>
                <a:srgbClr val="191B0E"/>
              </a:buClr>
              <a:buSzPts val="1800"/>
              <a:buFont typeface="Wingdings" pitchFamily="2" charset="2"/>
              <a:buChar char="q"/>
            </a:pPr>
            <a:r>
              <a:rPr lang="en-US" sz="2000" dirty="0" smtClean="0">
                <a:solidFill>
                  <a:srgbClr val="191B0E"/>
                </a:solidFill>
                <a:latin typeface="Times New Roman" pitchFamily="18" charset="0"/>
                <a:cs typeface="Times New Roman" pitchFamily="18" charset="0"/>
              </a:rPr>
              <a:t>Kinds of Hypothesis</a:t>
            </a:r>
          </a:p>
          <a:p>
            <a:pPr lvl="0" algn="just" rtl="0">
              <a:spcBef>
                <a:spcPts val="0"/>
              </a:spcBef>
              <a:spcAft>
                <a:spcPts val="0"/>
              </a:spcAft>
              <a:buClr>
                <a:srgbClr val="191B0E"/>
              </a:buClr>
              <a:buSzPts val="1800"/>
              <a:buFont typeface="Wingdings" pitchFamily="2" charset="2"/>
              <a:buChar char="q"/>
            </a:pPr>
            <a:r>
              <a:rPr lang="en-US" sz="2000" dirty="0" smtClean="0">
                <a:solidFill>
                  <a:srgbClr val="191B0E"/>
                </a:solidFill>
                <a:latin typeface="Times New Roman" pitchFamily="18" charset="0"/>
                <a:cs typeface="Times New Roman" pitchFamily="18" charset="0"/>
              </a:rPr>
              <a:t>Characteristics of  a good Hypothesis</a:t>
            </a:r>
          </a:p>
          <a:p>
            <a:pPr lvl="0" algn="just" rtl="0">
              <a:spcBef>
                <a:spcPts val="0"/>
              </a:spcBef>
              <a:spcAft>
                <a:spcPts val="0"/>
              </a:spcAft>
              <a:buClr>
                <a:srgbClr val="191B0E"/>
              </a:buClr>
              <a:buSzPts val="1800"/>
              <a:buFont typeface="Wingdings" pitchFamily="2" charset="2"/>
              <a:buChar char="q"/>
            </a:pPr>
            <a:r>
              <a:rPr lang="en-US" sz="2000" dirty="0" smtClean="0">
                <a:solidFill>
                  <a:srgbClr val="191B0E"/>
                </a:solidFill>
                <a:latin typeface="Times New Roman" pitchFamily="18" charset="0"/>
                <a:cs typeface="Times New Roman" pitchFamily="18" charset="0"/>
              </a:rPr>
              <a:t>Variables in a Hypothesis</a:t>
            </a:r>
          </a:p>
          <a:p>
            <a:pPr lvl="0" algn="just" rtl="0">
              <a:spcBef>
                <a:spcPts val="0"/>
              </a:spcBef>
              <a:spcAft>
                <a:spcPts val="0"/>
              </a:spcAft>
              <a:buClr>
                <a:srgbClr val="191B0E"/>
              </a:buClr>
              <a:buSzPts val="1800"/>
              <a:buFont typeface="Wingdings" pitchFamily="2" charset="2"/>
              <a:buChar char="q"/>
            </a:pPr>
            <a:r>
              <a:rPr lang="en-US" sz="2000" dirty="0" smtClean="0">
                <a:solidFill>
                  <a:srgbClr val="191B0E"/>
                </a:solidFill>
                <a:latin typeface="Times New Roman" pitchFamily="18" charset="0"/>
                <a:cs typeface="Times New Roman" pitchFamily="18" charset="0"/>
              </a:rPr>
              <a:t>Formulating a hypothesis </a:t>
            </a:r>
          </a:p>
          <a:p>
            <a:pPr lvl="0" algn="just" rtl="0">
              <a:spcBef>
                <a:spcPts val="0"/>
              </a:spcBef>
              <a:spcAft>
                <a:spcPts val="0"/>
              </a:spcAft>
              <a:buClr>
                <a:srgbClr val="191B0E"/>
              </a:buClr>
              <a:buSzPts val="1800"/>
              <a:buFont typeface="Wingdings" pitchFamily="2" charset="2"/>
              <a:buChar char="q"/>
            </a:pPr>
            <a:r>
              <a:rPr lang="en-US" sz="2000" dirty="0" smtClean="0">
                <a:solidFill>
                  <a:srgbClr val="191B0E"/>
                </a:solidFill>
                <a:latin typeface="Times New Roman" pitchFamily="18" charset="0"/>
                <a:cs typeface="Times New Roman" pitchFamily="18" charset="0"/>
              </a:rPr>
              <a:t>Testing the Hypothesis </a:t>
            </a:r>
            <a:endParaRPr sz="2000" dirty="0">
              <a:solidFill>
                <a:srgbClr val="191B0E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6722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Syllabus </a:t>
            </a:r>
            <a:endParaRPr lang="en-US" dirty="0"/>
          </a:p>
        </p:txBody>
      </p:sp>
      <p:sp>
        <p:nvSpPr>
          <p:cNvPr id="93" name="Google Shape;93;p18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just" rtl="0">
              <a:spcBef>
                <a:spcPts val="0"/>
              </a:spcBef>
              <a:spcAft>
                <a:spcPts val="0"/>
              </a:spcAft>
              <a:buClr>
                <a:srgbClr val="191B0E"/>
              </a:buClr>
              <a:buSzPts val="1800"/>
              <a:buChar char="●"/>
            </a:pPr>
            <a:r>
              <a:rPr lang="en" sz="2000" b="1" dirty="0" smtClean="0">
                <a:solidFill>
                  <a:srgbClr val="191B0E"/>
                </a:solidFill>
                <a:latin typeface="Times New Roman" pitchFamily="18" charset="0"/>
                <a:cs typeface="Times New Roman" pitchFamily="18" charset="0"/>
              </a:rPr>
              <a:t>The Research Approach</a:t>
            </a:r>
            <a:r>
              <a:rPr lang="en" sz="2000" dirty="0" smtClean="0">
                <a:solidFill>
                  <a:srgbClr val="191B0E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 algn="just" rtl="0">
              <a:spcBef>
                <a:spcPts val="0"/>
              </a:spcBef>
              <a:spcAft>
                <a:spcPts val="0"/>
              </a:spcAft>
              <a:buClr>
                <a:srgbClr val="191B0E"/>
              </a:buClr>
              <a:buSzPts val="1800"/>
              <a:buFont typeface="Wingdings" pitchFamily="2" charset="2"/>
              <a:buChar char="q"/>
            </a:pPr>
            <a:r>
              <a:rPr lang="en-US" sz="2000" dirty="0" smtClean="0">
                <a:solidFill>
                  <a:srgbClr val="191B0E"/>
                </a:solidFill>
                <a:latin typeface="Times New Roman" pitchFamily="18" charset="0"/>
                <a:cs typeface="Times New Roman" pitchFamily="18" charset="0"/>
              </a:rPr>
              <a:t>The philosophical background </a:t>
            </a:r>
          </a:p>
          <a:p>
            <a:pPr lvl="0" algn="just" rtl="0">
              <a:spcBef>
                <a:spcPts val="0"/>
              </a:spcBef>
              <a:spcAft>
                <a:spcPts val="0"/>
              </a:spcAft>
              <a:buClr>
                <a:srgbClr val="191B0E"/>
              </a:buClr>
              <a:buSzPts val="1800"/>
              <a:buFont typeface="Wingdings" pitchFamily="2" charset="2"/>
              <a:buChar char="q"/>
            </a:pPr>
            <a:r>
              <a:rPr lang="en-US" sz="2000" dirty="0" smtClean="0">
                <a:solidFill>
                  <a:srgbClr val="191B0E"/>
                </a:solidFill>
                <a:latin typeface="Times New Roman" pitchFamily="18" charset="0"/>
                <a:cs typeface="Times New Roman" pitchFamily="18" charset="0"/>
              </a:rPr>
              <a:t>The Qualitative Approach </a:t>
            </a:r>
          </a:p>
          <a:p>
            <a:pPr lvl="0" algn="just" rtl="0">
              <a:spcBef>
                <a:spcPts val="0"/>
              </a:spcBef>
              <a:spcAft>
                <a:spcPts val="0"/>
              </a:spcAft>
              <a:buClr>
                <a:srgbClr val="191B0E"/>
              </a:buClr>
              <a:buSzPts val="1800"/>
              <a:buFont typeface="Wingdings" pitchFamily="2" charset="2"/>
              <a:buChar char="q"/>
            </a:pPr>
            <a:r>
              <a:rPr lang="en-US" sz="2000" dirty="0" smtClean="0">
                <a:solidFill>
                  <a:srgbClr val="191B0E"/>
                </a:solidFill>
                <a:latin typeface="Times New Roman" pitchFamily="18" charset="0"/>
                <a:cs typeface="Times New Roman" pitchFamily="18" charset="0"/>
              </a:rPr>
              <a:t>The Quantitative Approach </a:t>
            </a:r>
          </a:p>
          <a:p>
            <a:pPr lvl="0" algn="just" rtl="0">
              <a:spcBef>
                <a:spcPts val="0"/>
              </a:spcBef>
              <a:spcAft>
                <a:spcPts val="0"/>
              </a:spcAft>
              <a:buClr>
                <a:srgbClr val="191B0E"/>
              </a:buClr>
              <a:buSzPts val="1800"/>
              <a:buFont typeface="Wingdings" pitchFamily="2" charset="2"/>
              <a:buChar char="q"/>
            </a:pPr>
            <a:r>
              <a:rPr lang="en-US" sz="2000" dirty="0" smtClean="0">
                <a:solidFill>
                  <a:srgbClr val="191B0E"/>
                </a:solidFill>
                <a:latin typeface="Times New Roman" pitchFamily="18" charset="0"/>
                <a:cs typeface="Times New Roman" pitchFamily="18" charset="0"/>
              </a:rPr>
              <a:t>The mixed Methods Approach</a:t>
            </a:r>
          </a:p>
          <a:p>
            <a:pPr lvl="0" algn="just" rtl="0">
              <a:spcBef>
                <a:spcPts val="0"/>
              </a:spcBef>
              <a:spcAft>
                <a:spcPts val="0"/>
              </a:spcAft>
              <a:buClr>
                <a:srgbClr val="191B0E"/>
              </a:buClr>
              <a:buSzPts val="1800"/>
              <a:buFont typeface="Wingdings" pitchFamily="2" charset="2"/>
              <a:buChar char="q"/>
            </a:pPr>
            <a:r>
              <a:rPr lang="en-US" sz="2000" dirty="0" smtClean="0">
                <a:solidFill>
                  <a:srgbClr val="191B0E"/>
                </a:solidFill>
                <a:latin typeface="Times New Roman" pitchFamily="18" charset="0"/>
                <a:cs typeface="Times New Roman" pitchFamily="18" charset="0"/>
              </a:rPr>
              <a:t>Criteria for Selecting a Research Approach </a:t>
            </a:r>
            <a:endParaRPr sz="2000" dirty="0">
              <a:solidFill>
                <a:srgbClr val="191B0E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2725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ropic">
  <a:themeElements>
    <a:clrScheme name="Tropic">
      <a:dk1>
        <a:srgbClr val="A1E8D9"/>
      </a:dk1>
      <a:lt1>
        <a:srgbClr val="FFFFFF"/>
      </a:lt1>
      <a:dk2>
        <a:srgbClr val="695D46"/>
      </a:dk2>
      <a:lt2>
        <a:srgbClr val="B3A77D"/>
      </a:lt2>
      <a:accent1>
        <a:srgbClr val="EF6C00"/>
      </a:accent1>
      <a:accent2>
        <a:srgbClr val="CE93D8"/>
      </a:accent2>
      <a:accent3>
        <a:srgbClr val="4DB6AC"/>
      </a:accent3>
      <a:accent4>
        <a:srgbClr val="FF9800"/>
      </a:accent4>
      <a:accent5>
        <a:srgbClr val="009668"/>
      </a:accent5>
      <a:accent6>
        <a:srgbClr val="EEFF41"/>
      </a:accent6>
      <a:hlink>
        <a:srgbClr val="009668"/>
      </a:hlink>
      <a:folHlink>
        <a:srgbClr val="00966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1133</TotalTime>
  <Words>556</Words>
  <Application>Microsoft Office PowerPoint</Application>
  <PresentationFormat>Affichage à l'écran (16:9)</PresentationFormat>
  <Paragraphs>71</Paragraphs>
  <Slides>12</Slides>
  <Notes>12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8" baseType="lpstr">
      <vt:lpstr>Arial</vt:lpstr>
      <vt:lpstr>PT Sans Narrow</vt:lpstr>
      <vt:lpstr>Times New Roman</vt:lpstr>
      <vt:lpstr>Wingdings</vt:lpstr>
      <vt:lpstr>Open Sans</vt:lpstr>
      <vt:lpstr>Tropic</vt:lpstr>
      <vt:lpstr>Introduction to Research Methods </vt:lpstr>
      <vt:lpstr>The Objectives</vt:lpstr>
      <vt:lpstr>Présentation PowerPoint</vt:lpstr>
      <vt:lpstr>Présentation PowerPoint</vt:lpstr>
      <vt:lpstr>The Syllabus </vt:lpstr>
      <vt:lpstr>The Syllabus </vt:lpstr>
      <vt:lpstr>The Syllabus </vt:lpstr>
      <vt:lpstr>The Syllabus </vt:lpstr>
      <vt:lpstr>The Syllabus </vt:lpstr>
      <vt:lpstr>The Syllabus </vt:lpstr>
      <vt:lpstr>The Syllabus </vt:lpstr>
      <vt:lpstr>References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Great Gatsby  -The Roaring Twenties-</dc:title>
  <dc:creator>Ilham</dc:creator>
  <cp:lastModifiedBy>Ilham</cp:lastModifiedBy>
  <cp:revision>38</cp:revision>
  <dcterms:modified xsi:type="dcterms:W3CDTF">2023-11-28T15:13:22Z</dcterms:modified>
</cp:coreProperties>
</file>