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1"/>
  </p:notesMasterIdLst>
  <p:sldIdLst>
    <p:sldId id="300" r:id="rId2"/>
    <p:sldId id="544" r:id="rId3"/>
    <p:sldId id="568" r:id="rId4"/>
    <p:sldId id="542" r:id="rId5"/>
    <p:sldId id="543" r:id="rId6"/>
    <p:sldId id="545" r:id="rId7"/>
    <p:sldId id="546" r:id="rId8"/>
    <p:sldId id="547" r:id="rId9"/>
    <p:sldId id="54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autoAdjust="0"/>
    <p:restoredTop sz="81748" autoAdjust="0"/>
  </p:normalViewPr>
  <p:slideViewPr>
    <p:cSldViewPr snapToGrid="0" showGuides="1">
      <p:cViewPr>
        <p:scale>
          <a:sx n="50" d="100"/>
          <a:sy n="50" d="100"/>
        </p:scale>
        <p:origin x="-1108" y="-192"/>
      </p:cViewPr>
      <p:guideLst>
        <p:guide orient="horz" pos="2160"/>
        <p:guide pos="3840"/>
      </p:guideLst>
    </p:cSldViewPr>
  </p:slideViewPr>
  <p:outlineViewPr>
    <p:cViewPr>
      <p:scale>
        <a:sx n="33" d="100"/>
        <a:sy n="33" d="100"/>
      </p:scale>
      <p:origin x="52" y="18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A138F-49A7-4F18-A5B8-3A2513B24A2C}"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F6393-E911-4189-BDA8-8371B1133C99}" type="slidenum">
              <a:rPr lang="en-US" smtClean="0"/>
              <a:t>‹N°›</a:t>
            </a:fld>
            <a:endParaRPr lang="en-US"/>
          </a:p>
        </p:txBody>
      </p:sp>
    </p:spTree>
    <p:extLst>
      <p:ext uri="{BB962C8B-B14F-4D97-AF65-F5344CB8AC3E}">
        <p14:creationId xmlns:p14="http://schemas.microsoft.com/office/powerpoint/2010/main" val="262288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9F6393-E911-4189-BDA8-8371B1133C99}" type="slidenum">
              <a:rPr lang="en-US" smtClean="0"/>
              <a:t>2</a:t>
            </a:fld>
            <a:endParaRPr lang="en-US" dirty="0"/>
          </a:p>
        </p:txBody>
      </p:sp>
    </p:spTree>
    <p:extLst>
      <p:ext uri="{BB962C8B-B14F-4D97-AF65-F5344CB8AC3E}">
        <p14:creationId xmlns:p14="http://schemas.microsoft.com/office/powerpoint/2010/main" val="331528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this is what we will be basically doing</a:t>
            </a:r>
            <a:endParaRPr lang="fr-FR" dirty="0" smtClean="0"/>
          </a:p>
          <a:p>
            <a:r>
              <a:rPr lang="fr-FR" dirty="0" err="1" smtClean="0"/>
              <a:t>They</a:t>
            </a:r>
            <a:r>
              <a:rPr lang="fr-FR" dirty="0" smtClean="0"/>
              <a:t> are not a one book or one </a:t>
            </a:r>
            <a:r>
              <a:rPr lang="fr-FR" dirty="0" err="1" smtClean="0"/>
              <a:t>novel</a:t>
            </a:r>
            <a:r>
              <a:rPr lang="fr-FR" dirty="0" smtClean="0"/>
              <a:t> or one </a:t>
            </a:r>
            <a:r>
              <a:rPr lang="fr-FR" dirty="0" err="1" smtClean="0"/>
              <a:t>drama</a:t>
            </a:r>
            <a:r>
              <a:rPr lang="fr-FR" dirty="0" smtClean="0"/>
              <a:t> or </a:t>
            </a:r>
            <a:r>
              <a:rPr lang="fr-FR" dirty="0" err="1" smtClean="0"/>
              <a:t>poem</a:t>
            </a:r>
            <a:r>
              <a:rPr lang="fr-FR" dirty="0" smtClean="0"/>
              <a:t> but </a:t>
            </a:r>
            <a:r>
              <a:rPr lang="fr-FR" dirty="0" err="1" smtClean="0"/>
              <a:t>they</a:t>
            </a:r>
            <a:r>
              <a:rPr lang="fr-FR" dirty="0" smtClean="0"/>
              <a:t> all </a:t>
            </a:r>
            <a:r>
              <a:rPr lang="fr-FR" dirty="0" err="1" smtClean="0"/>
              <a:t>share</a:t>
            </a:r>
            <a:r>
              <a:rPr lang="fr-FR" dirty="0" smtClean="0"/>
              <a:t> the </a:t>
            </a:r>
            <a:r>
              <a:rPr lang="fr-FR" dirty="0" err="1" smtClean="0"/>
              <a:t>fact</a:t>
            </a:r>
            <a:r>
              <a:rPr lang="fr-FR" dirty="0" smtClean="0"/>
              <a:t> </a:t>
            </a:r>
            <a:r>
              <a:rPr lang="fr-FR" dirty="0" err="1" smtClean="0"/>
              <a:t>that</a:t>
            </a:r>
            <a:r>
              <a:rPr lang="fr-FR" dirty="0" smtClean="0"/>
              <a:t> </a:t>
            </a:r>
            <a:r>
              <a:rPr lang="fr-FR" dirty="0" err="1" smtClean="0"/>
              <a:t>they</a:t>
            </a:r>
            <a:r>
              <a:rPr lang="fr-FR" dirty="0" smtClean="0"/>
              <a:t> are </a:t>
            </a:r>
            <a:r>
              <a:rPr lang="fr-FR" dirty="0" err="1" smtClean="0"/>
              <a:t>literary</a:t>
            </a:r>
            <a:r>
              <a:rPr lang="fr-FR" baseline="0" dirty="0" smtClean="0"/>
              <a:t> </a:t>
            </a:r>
            <a:r>
              <a:rPr lang="fr-FR" baseline="0" dirty="0" err="1" smtClean="0"/>
              <a:t>works</a:t>
            </a:r>
            <a:r>
              <a:rPr lang="fr-FR" baseline="0" dirty="0" smtClean="0"/>
              <a:t> </a:t>
            </a:r>
          </a:p>
          <a:p>
            <a:r>
              <a:rPr lang="en-US" sz="1200" b="0" i="0" kern="1200" dirty="0" smtClean="0">
                <a:solidFill>
                  <a:schemeClr val="tx1"/>
                </a:solidFill>
                <a:effectLst/>
                <a:latin typeface="+mn-lt"/>
                <a:ea typeface="+mn-ea"/>
                <a:cs typeface="+mn-cs"/>
              </a:rPr>
              <a:t>Accuracy in Decoding and Explanation:</a:t>
            </a:r>
          </a:p>
          <a:p>
            <a:pPr lvl="1"/>
            <a:r>
              <a:rPr lang="en-US" sz="1200" b="0" i="0" kern="1200" dirty="0" smtClean="0">
                <a:solidFill>
                  <a:schemeClr val="tx1"/>
                </a:solidFill>
                <a:effectLst/>
                <a:latin typeface="+mn-lt"/>
                <a:ea typeface="+mn-ea"/>
                <a:cs typeface="+mn-cs"/>
              </a:rPr>
              <a:t>"Accuracy in decoding" suggests the ability to accurately understand or decipher the text. This could involve reading and comprehending written content without misinterpreting the words or their meanings.</a:t>
            </a:r>
          </a:p>
          <a:p>
            <a:pPr lvl="1"/>
            <a:r>
              <a:rPr lang="en-US" sz="1200" b="0" i="0" kern="1200" dirty="0" smtClean="0">
                <a:solidFill>
                  <a:schemeClr val="tx1"/>
                </a:solidFill>
                <a:effectLst/>
                <a:latin typeface="+mn-lt"/>
                <a:ea typeface="+mn-ea"/>
                <a:cs typeface="+mn-cs"/>
              </a:rPr>
              <a:t>"Accuracy in explanation" implies the capability to provide clear and precise explanations or interpretations of the text. This might involve summarizing the text's main points, conveying its message accurately, or explaining complex concepts in a way that is easy to understand.</a:t>
            </a:r>
          </a:p>
          <a:p>
            <a:r>
              <a:rPr lang="en-US" sz="1200" b="0" i="0" kern="1200" dirty="0" smtClean="0">
                <a:solidFill>
                  <a:schemeClr val="tx1"/>
                </a:solidFill>
                <a:effectLst/>
                <a:latin typeface="+mn-lt"/>
                <a:ea typeface="+mn-ea"/>
                <a:cs typeface="+mn-cs"/>
              </a:rPr>
              <a:t>Questions About Text Comprehension:</a:t>
            </a:r>
          </a:p>
          <a:p>
            <a:pPr lvl="1"/>
            <a:r>
              <a:rPr lang="en-US" sz="1200" b="0" i="0" kern="1200" dirty="0" smtClean="0">
                <a:solidFill>
                  <a:schemeClr val="tx1"/>
                </a:solidFill>
                <a:effectLst/>
                <a:latin typeface="+mn-lt"/>
                <a:ea typeface="+mn-ea"/>
                <a:cs typeface="+mn-cs"/>
              </a:rPr>
              <a:t>This part indicates that the task or activity involves posing questions related to the comprehension of the text. These questions could be designed to test someone's understanding of the material, assess their ability to extract key information, or evaluate their critical thinking skills based on the text.</a:t>
            </a:r>
          </a:p>
          <a:p>
            <a:endParaRPr lang="fr-FR" dirty="0"/>
          </a:p>
        </p:txBody>
      </p:sp>
      <p:sp>
        <p:nvSpPr>
          <p:cNvPr id="4" name="Espace réservé du numéro de diapositive 3"/>
          <p:cNvSpPr>
            <a:spLocks noGrp="1"/>
          </p:cNvSpPr>
          <p:nvPr>
            <p:ph type="sldNum" sz="quarter" idx="10"/>
          </p:nvPr>
        </p:nvSpPr>
        <p:spPr/>
        <p:txBody>
          <a:bodyPr/>
          <a:lstStyle/>
          <a:p>
            <a:fld id="{DE9F6393-E911-4189-BDA8-8371B1133C99}" type="slidenum">
              <a:rPr lang="en-US" smtClean="0"/>
              <a:t>9</a:t>
            </a:fld>
            <a:endParaRPr lang="en-US"/>
          </a:p>
        </p:txBody>
      </p:sp>
    </p:spTree>
    <p:extLst>
      <p:ext uri="{BB962C8B-B14F-4D97-AF65-F5344CB8AC3E}">
        <p14:creationId xmlns:p14="http://schemas.microsoft.com/office/powerpoint/2010/main" val="102828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840"/>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C6958ABB-54B7-467D-9B14-DB7664E440F3}"/>
              </a:ext>
            </a:extLst>
          </p:cNvPr>
          <p:cNvSpPr>
            <a:spLocks noGrp="1"/>
          </p:cNvSpPr>
          <p:nvPr>
            <p:ph type="pic" sz="quarter" idx="10"/>
          </p:nvPr>
        </p:nvSpPr>
        <p:spPr>
          <a:xfrm>
            <a:off x="1409701" y="904875"/>
            <a:ext cx="3200400" cy="4391025"/>
          </a:xfrm>
          <a:prstGeom prst="rect">
            <a:avLst/>
          </a:prstGeom>
          <a:solidFill>
            <a:schemeClr val="bg1">
              <a:lumMod val="85000"/>
            </a:schemeClr>
          </a:solidFill>
        </p:spPr>
        <p:txBody>
          <a:bodyPr/>
          <a:lstStyle/>
          <a:p>
            <a:r>
              <a:rPr lang="fr-FR" smtClean="0"/>
              <a:t>Cliquez sur l'icône pour ajouter une image</a:t>
            </a:r>
            <a:endParaRPr lang="en-GB"/>
          </a:p>
        </p:txBody>
      </p:sp>
    </p:spTree>
    <p:extLst>
      <p:ext uri="{BB962C8B-B14F-4D97-AF65-F5344CB8AC3E}">
        <p14:creationId xmlns:p14="http://schemas.microsoft.com/office/powerpoint/2010/main" val="4175284125"/>
      </p:ext>
    </p:extLst>
  </p:cSld>
  <p:clrMapOvr>
    <a:masterClrMapping/>
  </p:clrMapOvr>
  <p:transition spd="slow">
    <p:push dir="u"/>
  </p:transition>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390425" y="3716323"/>
            <a:ext cx="5339256" cy="2622565"/>
          </a:xfrm>
          <a:prstGeom prst="rect">
            <a:avLst/>
          </a:prstGeom>
          <a:solidFill>
            <a:schemeClr val="bg1">
              <a:lumMod val="85000"/>
            </a:schemeClr>
          </a:solidFill>
        </p:spPr>
        <p:txBody>
          <a:bodyPr/>
          <a:lstStyle>
            <a:lvl1pPr>
              <a:defRPr lang="en-GB"/>
            </a:lvl1pPr>
          </a:lstStyle>
          <a:p>
            <a:r>
              <a:rPr lang="fr-FR" smtClean="0"/>
              <a:t>Cliquez sur l'icône pour ajouter une image</a:t>
            </a:r>
            <a:endParaRPr lang="en-GB"/>
          </a:p>
        </p:txBody>
      </p:sp>
      <p:sp>
        <p:nvSpPr>
          <p:cNvPr id="7" name="Picture Placeholder 12">
            <a:extLst>
              <a:ext uri="{FF2B5EF4-FFF2-40B4-BE49-F238E27FC236}">
                <a16:creationId xmlns="" xmlns:a16="http://schemas.microsoft.com/office/drawing/2014/main" id="{F6941202-0B24-427F-8E11-13A423FCFE77}"/>
              </a:ext>
            </a:extLst>
          </p:cNvPr>
          <p:cNvSpPr>
            <a:spLocks noGrp="1"/>
          </p:cNvSpPr>
          <p:nvPr>
            <p:ph type="pic" sz="quarter" idx="15"/>
          </p:nvPr>
        </p:nvSpPr>
        <p:spPr>
          <a:xfrm>
            <a:off x="6462321" y="3716322"/>
            <a:ext cx="5339256" cy="2622565"/>
          </a:xfrm>
          <a:prstGeom prst="rect">
            <a:avLst/>
          </a:prstGeom>
          <a:solidFill>
            <a:schemeClr val="bg1">
              <a:lumMod val="85000"/>
            </a:schemeClr>
          </a:solidFill>
        </p:spPr>
        <p:txBody>
          <a:bodyPr/>
          <a:lstStyle>
            <a:lvl1pPr>
              <a:defRPr lang="en-GB"/>
            </a:lvl1pPr>
          </a:lstStyle>
          <a:p>
            <a:r>
              <a:rPr lang="fr-FR" smtClean="0"/>
              <a:t>Cliquez sur l'icône pour ajouter une image</a:t>
            </a:r>
            <a:endParaRPr lang="en-GB"/>
          </a:p>
        </p:txBody>
      </p:sp>
    </p:spTree>
    <p:extLst>
      <p:ext uri="{BB962C8B-B14F-4D97-AF65-F5344CB8AC3E}">
        <p14:creationId xmlns:p14="http://schemas.microsoft.com/office/powerpoint/2010/main" val="3180443634"/>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9" name="Picture Placeholder 2">
            <a:extLst>
              <a:ext uri="{FF2B5EF4-FFF2-40B4-BE49-F238E27FC236}">
                <a16:creationId xmlns="" xmlns:a16="http://schemas.microsoft.com/office/drawing/2014/main" id="{A33FE3B6-B100-4C38-BDAD-FE2937AE1804}"/>
              </a:ext>
            </a:extLst>
          </p:cNvPr>
          <p:cNvSpPr>
            <a:spLocks noGrp="1"/>
          </p:cNvSpPr>
          <p:nvPr>
            <p:ph type="pic" sz="quarter" idx="11"/>
          </p:nvPr>
        </p:nvSpPr>
        <p:spPr>
          <a:xfrm>
            <a:off x="0" y="704848"/>
            <a:ext cx="12192000" cy="3467101"/>
          </a:xfrm>
          <a:prstGeom prst="rect">
            <a:avLst/>
          </a:prstGeom>
          <a:solidFill>
            <a:schemeClr val="bg1">
              <a:lumMod val="85000"/>
            </a:schemeClr>
          </a:solidFill>
        </p:spPr>
        <p:txBody>
          <a:bodyPr/>
          <a:lstStyle>
            <a:lvl1pPr marL="285750" indent="-285750">
              <a:buFont typeface="Arial" panose="020B0604020202020204" pitchFamily="34" charset="0"/>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smtClean="0"/>
              <a:t>Cliquez sur l'icône pour ajouter une image</a:t>
            </a:r>
            <a:endParaRPr lang="en-ID" dirty="0"/>
          </a:p>
        </p:txBody>
      </p:sp>
    </p:spTree>
    <p:extLst>
      <p:ext uri="{BB962C8B-B14F-4D97-AF65-F5344CB8AC3E}">
        <p14:creationId xmlns:p14="http://schemas.microsoft.com/office/powerpoint/2010/main" val="1950677296"/>
      </p:ext>
    </p:extLst>
  </p:cSld>
  <p:clrMapOvr>
    <a:masterClrMapping/>
  </p:clrMapOvr>
  <p:transition spd="slow">
    <p:push dir="u"/>
  </p:transition>
  <p:extLst mod="1">
    <p:ext uri="{DCECCB84-F9BA-43D5-87BE-67443E8EF086}">
      <p15:sldGuideLst xmlns=""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GB"/>
          </a:p>
        </p:txBody>
      </p:sp>
    </p:spTree>
    <p:extLst>
      <p:ext uri="{BB962C8B-B14F-4D97-AF65-F5344CB8AC3E}">
        <p14:creationId xmlns:p14="http://schemas.microsoft.com/office/powerpoint/2010/main" val="1419524447"/>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840"/>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C6958ABB-54B7-467D-9B14-DB7664E440F3}"/>
              </a:ext>
            </a:extLst>
          </p:cNvPr>
          <p:cNvSpPr>
            <a:spLocks noGrp="1"/>
          </p:cNvSpPr>
          <p:nvPr>
            <p:ph type="pic" sz="quarter" idx="10"/>
          </p:nvPr>
        </p:nvSpPr>
        <p:spPr>
          <a:xfrm>
            <a:off x="1409701" y="904875"/>
            <a:ext cx="3200400" cy="4391025"/>
          </a:xfrm>
          <a:prstGeom prst="rect">
            <a:avLst/>
          </a:prstGeom>
          <a:solidFill>
            <a:schemeClr val="bg1">
              <a:lumMod val="85000"/>
            </a:schemeClr>
          </a:solidFill>
        </p:spPr>
        <p:txBody>
          <a:bodyPr/>
          <a:lstStyle/>
          <a:p>
            <a:endParaRPr lang="en-GB"/>
          </a:p>
        </p:txBody>
      </p:sp>
    </p:spTree>
    <p:extLst>
      <p:ext uri="{BB962C8B-B14F-4D97-AF65-F5344CB8AC3E}">
        <p14:creationId xmlns:p14="http://schemas.microsoft.com/office/powerpoint/2010/main" val="4175284125"/>
      </p:ext>
    </p:extLst>
  </p:cSld>
  <p:clrMapOvr>
    <a:masterClrMapping/>
  </p:clrMapOvr>
  <p:transition spd="slow">
    <p:push dir="u"/>
  </p:transition>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6">
    <p:spTree>
      <p:nvGrpSpPr>
        <p:cNvPr id="1" name=""/>
        <p:cNvGrpSpPr/>
        <p:nvPr/>
      </p:nvGrpSpPr>
      <p:grpSpPr>
        <a:xfrm>
          <a:off x="0" y="0"/>
          <a:ext cx="0" cy="0"/>
          <a:chOff x="0" y="0"/>
          <a:chExt cx="0" cy="0"/>
        </a:xfrm>
      </p:grpSpPr>
      <p:sp>
        <p:nvSpPr>
          <p:cNvPr id="9" name="Picture Placeholder 2">
            <a:extLst>
              <a:ext uri="{FF2B5EF4-FFF2-40B4-BE49-F238E27FC236}">
                <a16:creationId xmlns="" xmlns:a16="http://schemas.microsoft.com/office/drawing/2014/main" id="{A33FE3B6-B100-4C38-BDAD-FE2937AE1804}"/>
              </a:ext>
            </a:extLst>
          </p:cNvPr>
          <p:cNvSpPr>
            <a:spLocks noGrp="1"/>
          </p:cNvSpPr>
          <p:nvPr>
            <p:ph type="pic" sz="quarter" idx="11"/>
          </p:nvPr>
        </p:nvSpPr>
        <p:spPr>
          <a:xfrm>
            <a:off x="0" y="704848"/>
            <a:ext cx="12192000" cy="3467101"/>
          </a:xfrm>
          <a:prstGeom prst="rect">
            <a:avLst/>
          </a:prstGeom>
          <a:solidFill>
            <a:schemeClr val="bg1">
              <a:lumMod val="85000"/>
            </a:schemeClr>
          </a:solidFill>
        </p:spPr>
        <p:txBody>
          <a:bodyPr/>
          <a:lstStyle>
            <a:lvl1pPr marL="285750" indent="-285750">
              <a:buFont typeface="Arial" panose="020B0604020202020204" pitchFamily="34" charset="0"/>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D" dirty="0"/>
          </a:p>
        </p:txBody>
      </p:sp>
    </p:spTree>
    <p:extLst>
      <p:ext uri="{BB962C8B-B14F-4D97-AF65-F5344CB8AC3E}">
        <p14:creationId xmlns:p14="http://schemas.microsoft.com/office/powerpoint/2010/main" val="1950677296"/>
      </p:ext>
    </p:extLst>
  </p:cSld>
  <p:clrMapOvr>
    <a:masterClrMapping/>
  </p:clrMapOvr>
  <p:transition spd="slow">
    <p:push dir="u"/>
  </p:transition>
  <p:extLst mod="1">
    <p:ext uri="{DCECCB84-F9BA-43D5-87BE-67443E8EF086}">
      <p15:sldGuideLst xmlns=""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www.free-power-point-templates.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B56D97-44CF-4676-B615-30100F158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a:extLst>
              <a:ext uri="{FF2B5EF4-FFF2-40B4-BE49-F238E27FC236}">
                <a16:creationId xmlns="" xmlns:a16="http://schemas.microsoft.com/office/drawing/2014/main" id="{890C77D6-BD26-4F2F-9760-C833E915F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a:extLst>
              <a:ext uri="{FF2B5EF4-FFF2-40B4-BE49-F238E27FC236}">
                <a16:creationId xmlns="" xmlns:a16="http://schemas.microsoft.com/office/drawing/2014/main" id="{1432BFB3-D77A-4F66-B808-EB858FA87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68D9-90B7-4881-978C-17F1F235234A}" type="datetimeFigureOut">
              <a:rPr lang="en-US" smtClean="0"/>
              <a:t>12/29/2023</a:t>
            </a:fld>
            <a:endParaRPr lang="en-US"/>
          </a:p>
        </p:txBody>
      </p:sp>
      <p:sp>
        <p:nvSpPr>
          <p:cNvPr id="5" name="Footer Placeholder 4">
            <a:extLst>
              <a:ext uri="{FF2B5EF4-FFF2-40B4-BE49-F238E27FC236}">
                <a16:creationId xmlns="" xmlns:a16="http://schemas.microsoft.com/office/drawing/2014/main" id="{15B32995-9A2C-416B-A2AB-0896AB379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37B90BA-CBB9-4F95-B2E4-B47AB355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8AA7C-9855-4DF6-A874-C9D17EF233E4}" type="slidenum">
              <a:rPr lang="en-US" smtClean="0"/>
              <a:t>‹N°›</a:t>
            </a:fld>
            <a:endParaRPr lang="en-US"/>
          </a:p>
        </p:txBody>
      </p:sp>
      <p:sp>
        <p:nvSpPr>
          <p:cNvPr id="8" name="TextBox 7">
            <a:extLst>
              <a:ext uri="{FF2B5EF4-FFF2-40B4-BE49-F238E27FC236}">
                <a16:creationId xmlns="" xmlns:a16="http://schemas.microsoft.com/office/drawing/2014/main" id="{AF7DC35E-807C-424F-B310-BFD5C260A4EA}"/>
              </a:ext>
            </a:extLst>
          </p:cNvPr>
          <p:cNvSpPr txBox="1"/>
          <p:nvPr/>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10">
                  <a:extLst>
                    <a:ext uri="{A12FA001-AC4F-418D-AE19-62706E023703}">
                      <ahyp:hlinkClr xmlns=""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9" name="TextBox 8">
            <a:extLst>
              <a:ext uri="{FF2B5EF4-FFF2-40B4-BE49-F238E27FC236}">
                <a16:creationId xmlns="" xmlns:a16="http://schemas.microsoft.com/office/drawing/2014/main" id="{5A5EBB0C-8A03-4940-9BE4-61BC87B95248}"/>
              </a:ext>
            </a:extLst>
          </p:cNvPr>
          <p:cNvSpPr txBox="1"/>
          <p:nvPr/>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
        <p:nvSpPr>
          <p:cNvPr id="10" name="TextBox 7">
            <a:extLst>
              <a:ext uri="{FF2B5EF4-FFF2-40B4-BE49-F238E27FC236}">
                <a16:creationId xmlns="" xmlns:a16="http://schemas.microsoft.com/office/drawing/2014/main" id="{AF7DC35E-807C-424F-B310-BFD5C260A4EA}"/>
              </a:ext>
            </a:extLst>
          </p:cNvPr>
          <p:cNvSpPr txBox="1"/>
          <p:nvPr userDrawn="1"/>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10">
                  <a:extLst>
                    <a:ext uri="{A12FA001-AC4F-418D-AE19-62706E023703}">
                      <ahyp:hlinkClr xmlns=""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11" name="TextBox 8">
            <a:extLst>
              <a:ext uri="{FF2B5EF4-FFF2-40B4-BE49-F238E27FC236}">
                <a16:creationId xmlns="" xmlns:a16="http://schemas.microsoft.com/office/drawing/2014/main" id="{5A5EBB0C-8A03-4940-9BE4-61BC87B95248}"/>
              </a:ext>
            </a:extLst>
          </p:cNvPr>
          <p:cNvSpPr txBox="1"/>
          <p:nvPr userDrawn="1"/>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Tree>
    <p:extLst>
      <p:ext uri="{BB962C8B-B14F-4D97-AF65-F5344CB8AC3E}">
        <p14:creationId xmlns:p14="http://schemas.microsoft.com/office/powerpoint/2010/main" val="9958436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0" r:id="rId5"/>
    <p:sldLayoutId id="2147483661" r:id="rId6"/>
    <p:sldLayoutId id="2147483662" r:id="rId7"/>
    <p:sldLayoutId id="2147483665" r:id="rId8"/>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479849"/>
            <a:ext cx="12192000" cy="5078313"/>
          </a:xfrm>
          <a:prstGeom prst="rect">
            <a:avLst/>
          </a:prstGeom>
          <a:noFill/>
          <a:ln>
            <a:solidFill>
              <a:schemeClr val="accent5"/>
            </a:solidFill>
          </a:ln>
        </p:spPr>
        <p:txBody>
          <a:bodyPr wrap="square" rtlCol="0">
            <a:spAutoFit/>
          </a:bodyPr>
          <a:lstStyle/>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Introduce </a:t>
            </a:r>
            <a:r>
              <a:rPr lang="en-US" sz="3600" dirty="0">
                <a:latin typeface="Times New Roman" pitchFamily="18" charset="0"/>
                <a:cs typeface="Times New Roman" pitchFamily="18" charset="0"/>
              </a:rPr>
              <a:t>students to the study of literature as a discipline and a field of knowledge; </a:t>
            </a:r>
          </a:p>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Boost </a:t>
            </a:r>
            <a:r>
              <a:rPr lang="en-US" sz="3600" dirty="0">
                <a:latin typeface="Times New Roman" pitchFamily="18" charset="0"/>
                <a:cs typeface="Times New Roman" pitchFamily="18" charset="0"/>
              </a:rPr>
              <a:t>students’ skills in reading; </a:t>
            </a:r>
          </a:p>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Expose </a:t>
            </a:r>
            <a:r>
              <a:rPr lang="en-US" sz="3600" dirty="0">
                <a:latin typeface="Times New Roman" pitchFamily="18" charset="0"/>
                <a:cs typeface="Times New Roman" pitchFamily="18" charset="0"/>
              </a:rPr>
              <a:t>students to international cultural diversity through reading some representative texts from different parts of the world; </a:t>
            </a:r>
          </a:p>
        </p:txBody>
      </p:sp>
      <p:sp>
        <p:nvSpPr>
          <p:cNvPr id="9" name="Rectangle 8"/>
          <p:cNvSpPr/>
          <p:nvPr/>
        </p:nvSpPr>
        <p:spPr>
          <a:xfrm>
            <a:off x="1358900" y="-214727"/>
            <a:ext cx="5194051" cy="823752"/>
          </a:xfrm>
          <a:prstGeom prst="rect">
            <a:avLst/>
          </a:prstGeom>
        </p:spPr>
        <p:txBody>
          <a:bodyPr wrap="none">
            <a:spAutoFit/>
          </a:bodyPr>
          <a:lstStyle/>
          <a:p>
            <a:pPr>
              <a:lnSpc>
                <a:spcPct val="150000"/>
              </a:lnSpc>
            </a:pPr>
            <a:r>
              <a:rPr lang="en-GB" sz="3600" b="1" dirty="0">
                <a:latin typeface="Times New Roman" pitchFamily="18" charset="0"/>
                <a:ea typeface="Open Sans" panose="020B0606030504020204" pitchFamily="34" charset="0"/>
                <a:cs typeface="Times New Roman" pitchFamily="18" charset="0"/>
              </a:rPr>
              <a:t>COURSE OBJECTIVES</a:t>
            </a:r>
            <a:r>
              <a:rPr lang="en-GB" sz="1100" b="1" dirty="0">
                <a:latin typeface="Times New Roman" panose="02020603050405020304" pitchFamily="18" charset="0"/>
                <a:ea typeface="Open Sans" panose="020B0606030504020204" pitchFamily="34" charset="0"/>
                <a:cs typeface="Times New Roman" pitchFamily="18" charset="0"/>
              </a:rPr>
              <a:t>:</a:t>
            </a:r>
          </a:p>
        </p:txBody>
      </p:sp>
    </p:spTree>
    <p:extLst>
      <p:ext uri="{BB962C8B-B14F-4D97-AF65-F5344CB8AC3E}">
        <p14:creationId xmlns:p14="http://schemas.microsoft.com/office/powerpoint/2010/main" val="5295510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982"/>
            <a:ext cx="10834576" cy="6063198"/>
          </a:xfrm>
          <a:prstGeom prst="rect">
            <a:avLst/>
          </a:prstGeom>
        </p:spPr>
        <p:txBody>
          <a:bodyPr wrap="square">
            <a:spAutoFit/>
          </a:bodyPr>
          <a:lstStyle/>
          <a:p>
            <a:pPr marL="457200" indent="-457200">
              <a:lnSpc>
                <a:spcPct val="200000"/>
              </a:lnSpc>
              <a:buFont typeface="Wingdings" pitchFamily="2" charset="2"/>
              <a:buChar char="Ø"/>
            </a:pPr>
            <a:r>
              <a:rPr lang="en-US" sz="3600" dirty="0">
                <a:latin typeface="Times New Roman" pitchFamily="18" charset="0"/>
                <a:cs typeface="Times New Roman" pitchFamily="18" charset="0"/>
              </a:rPr>
              <a:t>Do you read</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457200" indent="-457200">
              <a:lnSpc>
                <a:spcPct val="200000"/>
              </a:lnSpc>
              <a:buFont typeface="Wingdings" pitchFamily="2" charset="2"/>
              <a:buChar char="Ø"/>
            </a:pPr>
            <a:r>
              <a:rPr lang="en-US" sz="3600" dirty="0">
                <a:latin typeface="Times New Roman" pitchFamily="18" charset="0"/>
                <a:cs typeface="Times New Roman" pitchFamily="18" charset="0"/>
              </a:rPr>
              <a:t>How many books have you read?</a:t>
            </a:r>
          </a:p>
          <a:p>
            <a:pPr marL="457200" indent="-457200">
              <a:lnSpc>
                <a:spcPct val="200000"/>
              </a:lnSpc>
              <a:buFont typeface="Wingdings" pitchFamily="2" charset="2"/>
              <a:buChar char="Ø"/>
            </a:pPr>
            <a:r>
              <a:rPr lang="en-US" sz="3600" dirty="0" smtClean="0">
                <a:latin typeface="Times New Roman" pitchFamily="18" charset="0"/>
                <a:cs typeface="Times New Roman" pitchFamily="18" charset="0"/>
              </a:rPr>
              <a:t>What </a:t>
            </a:r>
            <a:r>
              <a:rPr lang="en-US" sz="3600" dirty="0">
                <a:latin typeface="Times New Roman" pitchFamily="18" charset="0"/>
                <a:cs typeface="Times New Roman" pitchFamily="18" charset="0"/>
              </a:rPr>
              <a:t>are you reading right now?</a:t>
            </a:r>
          </a:p>
          <a:p>
            <a:pPr marL="457200" indent="-457200">
              <a:lnSpc>
                <a:spcPct val="200000"/>
              </a:lnSpc>
              <a:buFont typeface="Wingdings" pitchFamily="2" charset="2"/>
              <a:buChar char="Ø"/>
            </a:pPr>
            <a:r>
              <a:rPr lang="en-US" sz="3600" dirty="0" smtClean="0">
                <a:latin typeface="Times New Roman" pitchFamily="18" charset="0"/>
                <a:cs typeface="Times New Roman" pitchFamily="18" charset="0"/>
              </a:rPr>
              <a:t>Have </a:t>
            </a:r>
            <a:r>
              <a:rPr lang="en-US" sz="3600" dirty="0">
                <a:latin typeface="Times New Roman" pitchFamily="18" charset="0"/>
                <a:cs typeface="Times New Roman" pitchFamily="18" charset="0"/>
              </a:rPr>
              <a:t>you read…………….....….?</a:t>
            </a:r>
          </a:p>
          <a:p>
            <a:pPr marL="457200" indent="-457200">
              <a:lnSpc>
                <a:spcPct val="200000"/>
              </a:lnSpc>
              <a:buFont typeface="Wingdings" pitchFamily="2" charset="2"/>
              <a:buChar char="Ø"/>
            </a:pPr>
            <a:r>
              <a:rPr lang="en-US" sz="3600" dirty="0">
                <a:latin typeface="Times New Roman" pitchFamily="18" charset="0"/>
                <a:cs typeface="Times New Roman" pitchFamily="18" charset="0"/>
              </a:rPr>
              <a:t>How do you choose what books you want to read?</a:t>
            </a:r>
          </a:p>
          <a:p>
            <a:endParaRPr lang="fr-FR"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169400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479849"/>
            <a:ext cx="12192000" cy="5909310"/>
          </a:xfrm>
          <a:prstGeom prst="rect">
            <a:avLst/>
          </a:prstGeom>
          <a:noFill/>
          <a:ln>
            <a:solidFill>
              <a:schemeClr val="accent5"/>
            </a:solidFill>
          </a:ln>
        </p:spPr>
        <p:txBody>
          <a:bodyPr wrap="square" rtlCol="0">
            <a:spAutoFit/>
          </a:bodyPr>
          <a:lstStyle/>
          <a:p>
            <a:pPr marL="571500" indent="-571500" algn="just">
              <a:lnSpc>
                <a:spcPct val="150000"/>
              </a:lnSpc>
              <a:buFont typeface="Wingdings" pitchFamily="2" charset="2"/>
              <a:buChar char="ü"/>
            </a:pPr>
            <a:r>
              <a:rPr lang="en-US" sz="3600" dirty="0" smtClean="0">
                <a:latin typeface="Times New Roman" pitchFamily="18" charset="0"/>
                <a:cs typeface="Times New Roman" pitchFamily="18" charset="0"/>
              </a:rPr>
              <a:t>Initiate</a:t>
            </a:r>
            <a:r>
              <a:rPr lang="en-US" sz="3600" dirty="0" smtClean="0">
                <a:solidFill>
                  <a:schemeClr val="bg1"/>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students to the methods of reading and analyzing literary texts; </a:t>
            </a:r>
          </a:p>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Introduce students to some basic notions of criticism or the interpretation of literature; </a:t>
            </a:r>
          </a:p>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Train students in reading, commenting, and class discussion; </a:t>
            </a:r>
          </a:p>
          <a:p>
            <a:pPr marL="457200" indent="-457200" algn="just">
              <a:lnSpc>
                <a:spcPct val="150000"/>
              </a:lnSpc>
              <a:buFont typeface="Wingdings" pitchFamily="2" charset="2"/>
              <a:buChar char="ü"/>
            </a:pPr>
            <a:r>
              <a:rPr lang="en-US" sz="3600" dirty="0" smtClean="0">
                <a:latin typeface="Times New Roman" pitchFamily="18" charset="0"/>
                <a:cs typeface="Times New Roman" pitchFamily="18" charset="0"/>
              </a:rPr>
              <a:t> Consolidate writing skills (though this is NOT a writing class). </a:t>
            </a:r>
            <a:endParaRPr lang="fr-FR" sz="3600" dirty="0">
              <a:latin typeface="Times New Roman" pitchFamily="18" charset="0"/>
              <a:cs typeface="Times New Roman" pitchFamily="18" charset="0"/>
            </a:endParaRPr>
          </a:p>
        </p:txBody>
      </p:sp>
      <p:sp>
        <p:nvSpPr>
          <p:cNvPr id="9" name="Rectangle 8"/>
          <p:cNvSpPr/>
          <p:nvPr/>
        </p:nvSpPr>
        <p:spPr>
          <a:xfrm>
            <a:off x="1358900" y="-214727"/>
            <a:ext cx="5194051" cy="823752"/>
          </a:xfrm>
          <a:prstGeom prst="rect">
            <a:avLst/>
          </a:prstGeom>
        </p:spPr>
        <p:txBody>
          <a:bodyPr wrap="none">
            <a:spAutoFit/>
          </a:bodyPr>
          <a:lstStyle/>
          <a:p>
            <a:pPr>
              <a:lnSpc>
                <a:spcPct val="150000"/>
              </a:lnSpc>
            </a:pPr>
            <a:r>
              <a:rPr lang="en-GB" sz="3600" b="1" dirty="0">
                <a:latin typeface="Times New Roman" pitchFamily="18" charset="0"/>
                <a:ea typeface="Open Sans" panose="020B0606030504020204" pitchFamily="34" charset="0"/>
                <a:cs typeface="Times New Roman" pitchFamily="18" charset="0"/>
              </a:rPr>
              <a:t>COURSE OBJECTIVES</a:t>
            </a:r>
            <a:r>
              <a:rPr lang="en-GB" sz="1100" b="1" dirty="0">
                <a:latin typeface="Times New Roman" panose="02020603050405020304" pitchFamily="18" charset="0"/>
                <a:ea typeface="Open Sans" panose="020B0606030504020204" pitchFamily="34" charset="0"/>
                <a:cs typeface="Times New Roman" pitchFamily="18" charset="0"/>
              </a:rPr>
              <a:t>:</a:t>
            </a:r>
          </a:p>
        </p:txBody>
      </p:sp>
    </p:spTree>
    <p:extLst>
      <p:ext uri="{BB962C8B-B14F-4D97-AF65-F5344CB8AC3E}">
        <p14:creationId xmlns:p14="http://schemas.microsoft.com/office/powerpoint/2010/main" val="37870407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14301" y="0"/>
            <a:ext cx="9183888" cy="7849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1-What is Guided Reading?</a:t>
            </a:r>
            <a:endParaRPr lang="fr-FR" dirty="0">
              <a:latin typeface="Times New Roman" panose="02020603050405020304" pitchFamily="18" charset="0"/>
              <a:cs typeface="Times New Roman" panose="02020603050405020304" pitchFamily="18" charset="0"/>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1219200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0057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39700" y="165100"/>
            <a:ext cx="11925300" cy="6540500"/>
          </a:xfrm>
          <a:prstGeom prst="rect">
            <a:avLst/>
          </a:prstGeom>
          <a:ln>
            <a:solidFill>
              <a:schemeClr val="accent5"/>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3600" dirty="0" smtClean="0">
                <a:latin typeface="Times New Roman" panose="02020603050405020304" pitchFamily="18" charset="0"/>
                <a:cs typeface="Times New Roman" panose="02020603050405020304" pitchFamily="18" charset="0"/>
              </a:rPr>
              <a:t>It is a </a:t>
            </a:r>
            <a:r>
              <a:rPr lang="en-US" sz="3600" b="1" dirty="0" smtClean="0">
                <a:latin typeface="Times New Roman" panose="02020603050405020304" pitchFamily="18" charset="0"/>
                <a:cs typeface="Times New Roman" panose="02020603050405020304" pitchFamily="18" charset="0"/>
              </a:rPr>
              <a:t>crucial</a:t>
            </a:r>
            <a:r>
              <a:rPr lang="en-US" sz="3600" dirty="0" smtClean="0">
                <a:latin typeface="Times New Roman" panose="02020603050405020304" pitchFamily="18" charset="0"/>
                <a:cs typeface="Times New Roman" panose="02020603050405020304" pitchFamily="18" charset="0"/>
              </a:rPr>
              <a:t> component of a well-rounded university curriculum that plays a </a:t>
            </a:r>
            <a:r>
              <a:rPr lang="en-US" sz="3600" b="1" dirty="0" smtClean="0">
                <a:latin typeface="Times New Roman" panose="02020603050405020304" pitchFamily="18" charset="0"/>
                <a:cs typeface="Times New Roman" panose="02020603050405020304" pitchFamily="18" charset="0"/>
              </a:rPr>
              <a:t>significant</a:t>
            </a:r>
            <a:r>
              <a:rPr lang="en-US" sz="3600" dirty="0" smtClean="0">
                <a:latin typeface="Times New Roman" panose="02020603050405020304" pitchFamily="18" charset="0"/>
                <a:cs typeface="Times New Roman" panose="02020603050405020304" pitchFamily="18" charset="0"/>
              </a:rPr>
              <a:t> role in supporting students’ development, particularly in the </a:t>
            </a:r>
            <a:r>
              <a:rPr lang="en-US" sz="3600" b="1" dirty="0" smtClean="0">
                <a:latin typeface="Times New Roman" panose="02020603050405020304" pitchFamily="18" charset="0"/>
                <a:cs typeface="Times New Roman" panose="02020603050405020304" pitchFamily="18" charset="0"/>
              </a:rPr>
              <a:t>early and intermediate </a:t>
            </a:r>
            <a:r>
              <a:rPr lang="en-US" sz="3600" dirty="0" smtClean="0">
                <a:latin typeface="Times New Roman" panose="02020603050405020304" pitchFamily="18" charset="0"/>
                <a:cs typeface="Times New Roman" panose="02020603050405020304" pitchFamily="18" charset="0"/>
              </a:rPr>
              <a:t>stages of reading,</a:t>
            </a:r>
          </a:p>
          <a:p>
            <a:pPr algn="just">
              <a:lnSpc>
                <a:spcPct val="150000"/>
              </a:lnSpc>
            </a:pPr>
            <a:r>
              <a:rPr lang="en-US" sz="3600" dirty="0" smtClean="0">
                <a:latin typeface="Times New Roman" panose="02020603050405020304" pitchFamily="18" charset="0"/>
                <a:cs typeface="Times New Roman" panose="02020603050405020304" pitchFamily="18" charset="0"/>
              </a:rPr>
              <a:t>Guided Reading is a comprehensive course designed to enhance students' </a:t>
            </a:r>
            <a:r>
              <a:rPr lang="en-US" sz="3600" b="1" dirty="0" smtClean="0">
                <a:latin typeface="Times New Roman" panose="02020603050405020304" pitchFamily="18" charset="0"/>
                <a:cs typeface="Times New Roman" panose="02020603050405020304" pitchFamily="18" charset="0"/>
              </a:rPr>
              <a:t>reading comprehension </a:t>
            </a:r>
            <a:r>
              <a:rPr lang="en-US" sz="3600" dirty="0" smtClean="0">
                <a:latin typeface="Times New Roman" panose="02020603050405020304" pitchFamily="18" charset="0"/>
                <a:cs typeface="Times New Roman" panose="02020603050405020304" pitchFamily="18" charset="0"/>
              </a:rPr>
              <a:t>and </a:t>
            </a:r>
            <a:r>
              <a:rPr lang="en-US" sz="3600" b="1" dirty="0" smtClean="0">
                <a:latin typeface="Times New Roman" panose="02020603050405020304" pitchFamily="18" charset="0"/>
                <a:cs typeface="Times New Roman" panose="02020603050405020304" pitchFamily="18" charset="0"/>
              </a:rPr>
              <a:t>critical thinking abilities,</a:t>
            </a:r>
          </a:p>
        </p:txBody>
      </p:sp>
    </p:spTree>
    <p:extLst>
      <p:ext uri="{BB962C8B-B14F-4D97-AF65-F5344CB8AC3E}">
        <p14:creationId xmlns:p14="http://schemas.microsoft.com/office/powerpoint/2010/main" val="2987897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139700" y="29230"/>
            <a:ext cx="11849099" cy="6803370"/>
          </a:xfrm>
          <a:prstGeom prst="rect">
            <a:avLst/>
          </a:prstGeom>
          <a:ln>
            <a:solidFill>
              <a:schemeClr val="accent5"/>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3600" dirty="0" smtClean="0">
                <a:latin typeface="Times New Roman" panose="02020603050405020304" pitchFamily="18" charset="0"/>
                <a:cs typeface="Times New Roman" panose="02020603050405020304" pitchFamily="18" charset="0"/>
              </a:rPr>
              <a:t>This course is tailored to help participants improve their </a:t>
            </a:r>
            <a:r>
              <a:rPr lang="en-US" sz="3600" b="1" dirty="0" smtClean="0">
                <a:latin typeface="Times New Roman" panose="02020603050405020304" pitchFamily="18" charset="0"/>
                <a:cs typeface="Times New Roman" panose="02020603050405020304" pitchFamily="18" charset="0"/>
              </a:rPr>
              <a:t>reading skills</a:t>
            </a:r>
            <a:r>
              <a:rPr lang="en-US" sz="3600" dirty="0" smtClean="0">
                <a:latin typeface="Times New Roman" panose="02020603050405020304" pitchFamily="18" charset="0"/>
                <a:cs typeface="Times New Roman" panose="02020603050405020304" pitchFamily="18" charset="0"/>
              </a:rPr>
              <a:t>, broaden their literary horizons, and foster a </a:t>
            </a:r>
            <a:r>
              <a:rPr lang="en-US" sz="3600" b="1" dirty="0" smtClean="0">
                <a:latin typeface="Times New Roman" panose="02020603050405020304" pitchFamily="18" charset="0"/>
                <a:cs typeface="Times New Roman" panose="02020603050405020304" pitchFamily="18" charset="0"/>
              </a:rPr>
              <a:t>lifelong love of reading</a:t>
            </a:r>
            <a:r>
              <a:rPr lang="en-US" sz="3600" dirty="0" smtClean="0">
                <a:latin typeface="Times New Roman" panose="02020603050405020304" pitchFamily="18" charset="0"/>
                <a:cs typeface="Times New Roman" panose="02020603050405020304" pitchFamily="18" charset="0"/>
              </a:rPr>
              <a:t>,</a:t>
            </a:r>
          </a:p>
          <a:p>
            <a:pPr algn="just">
              <a:lnSpc>
                <a:spcPct val="150000"/>
              </a:lnSpc>
            </a:pPr>
            <a:r>
              <a:rPr lang="en-US" sz="3600" dirty="0" smtClean="0">
                <a:latin typeface="Times New Roman" panose="02020603050405020304" pitchFamily="18" charset="0"/>
                <a:cs typeface="Times New Roman" panose="02020603050405020304" pitchFamily="18" charset="0"/>
              </a:rPr>
              <a:t>This course help students to </a:t>
            </a:r>
            <a:r>
              <a:rPr lang="en-US" sz="3600" b="1" dirty="0" smtClean="0">
                <a:latin typeface="Times New Roman" panose="02020603050405020304" pitchFamily="18" charset="0"/>
                <a:cs typeface="Times New Roman" panose="02020603050405020304" pitchFamily="18" charset="0"/>
              </a:rPr>
              <a:t>embark on a journey</a:t>
            </a:r>
            <a:r>
              <a:rPr lang="en-US" sz="3600" dirty="0" smtClean="0">
                <a:latin typeface="Times New Roman" panose="02020603050405020304" pitchFamily="18" charset="0"/>
                <a:cs typeface="Times New Roman" panose="02020603050405020304" pitchFamily="18" charset="0"/>
              </a:rPr>
              <a:t>, into </a:t>
            </a:r>
            <a:r>
              <a:rPr lang="en-US" sz="3600" b="1" dirty="0" smtClean="0">
                <a:latin typeface="Times New Roman" panose="02020603050405020304" pitchFamily="18" charset="0"/>
                <a:cs typeface="Times New Roman" panose="02020603050405020304" pitchFamily="18" charset="0"/>
              </a:rPr>
              <a:t>captivating world</a:t>
            </a:r>
            <a:r>
              <a:rPr lang="en-US" sz="3600" dirty="0" smtClean="0">
                <a:latin typeface="Times New Roman" panose="02020603050405020304" pitchFamily="18" charset="0"/>
                <a:cs typeface="Times New Roman" panose="02020603050405020304" pitchFamily="18" charset="0"/>
              </a:rPr>
              <a:t>,</a:t>
            </a:r>
          </a:p>
          <a:p>
            <a:pPr algn="just">
              <a:lnSpc>
                <a:spcPct val="150000"/>
              </a:lnSpc>
            </a:pPr>
            <a:r>
              <a:rPr lang="en-US" sz="3600" dirty="0" smtClean="0">
                <a:latin typeface="Times New Roman" panose="02020603050405020304" pitchFamily="18" charset="0"/>
                <a:cs typeface="Times New Roman" panose="02020603050405020304" pitchFamily="18" charset="0"/>
              </a:rPr>
              <a:t>So,  Guided Reading course is </a:t>
            </a:r>
            <a:r>
              <a:rPr lang="en-US" sz="3600" b="1" dirty="0" smtClean="0">
                <a:latin typeface="Times New Roman" panose="02020603050405020304" pitchFamily="18" charset="0"/>
                <a:cs typeface="Times New Roman" panose="02020603050405020304" pitchFamily="18" charset="0"/>
              </a:rPr>
              <a:t>designed</a:t>
            </a:r>
            <a:r>
              <a:rPr lang="en-US" sz="3600" dirty="0" smtClean="0">
                <a:latin typeface="Times New Roman" panose="02020603050405020304" pitchFamily="18" charset="0"/>
                <a:cs typeface="Times New Roman" panose="02020603050405020304" pitchFamily="18" charset="0"/>
              </a:rPr>
              <a:t> to equip you with the essential </a:t>
            </a:r>
            <a:r>
              <a:rPr lang="en-US" sz="3600" b="1" dirty="0" smtClean="0">
                <a:latin typeface="Times New Roman" panose="02020603050405020304" pitchFamily="18" charset="0"/>
                <a:cs typeface="Times New Roman" panose="02020603050405020304" pitchFamily="18" charset="0"/>
              </a:rPr>
              <a:t>skills</a:t>
            </a:r>
            <a:r>
              <a:rPr lang="en-US" sz="3600" dirty="0" smtClean="0">
                <a:latin typeface="Times New Roman" panose="02020603050405020304" pitchFamily="18" charset="0"/>
                <a:cs typeface="Times New Roman" panose="02020603050405020304" pitchFamily="18" charset="0"/>
              </a:rPr>
              <a:t> and </a:t>
            </a:r>
            <a:r>
              <a:rPr lang="en-US" sz="3600" b="1" dirty="0" smtClean="0">
                <a:latin typeface="Times New Roman" panose="02020603050405020304" pitchFamily="18" charset="0"/>
                <a:cs typeface="Times New Roman" panose="02020603050405020304" pitchFamily="18" charset="0"/>
              </a:rPr>
              <a:t>strategies</a:t>
            </a:r>
            <a:r>
              <a:rPr lang="en-US" sz="3600" dirty="0" smtClean="0">
                <a:latin typeface="Times New Roman" panose="02020603050405020304" pitchFamily="18" charset="0"/>
                <a:cs typeface="Times New Roman" panose="02020603050405020304" pitchFamily="18" charset="0"/>
              </a:rPr>
              <a:t> needed to facilitate </a:t>
            </a:r>
            <a:r>
              <a:rPr lang="en-US" sz="3600" b="1" dirty="0" smtClean="0">
                <a:latin typeface="Times New Roman" panose="02020603050405020304" pitchFamily="18" charset="0"/>
                <a:cs typeface="Times New Roman" panose="02020603050405020304" pitchFamily="18" charset="0"/>
              </a:rPr>
              <a:t>meaningful reading experiences </a:t>
            </a:r>
            <a:r>
              <a:rPr lang="en-US" sz="3600" dirty="0" smtClean="0">
                <a:latin typeface="Times New Roman" panose="02020603050405020304" pitchFamily="18" charset="0"/>
                <a:cs typeface="Times New Roman" panose="02020603050405020304" pitchFamily="18" charset="0"/>
              </a:rPr>
              <a:t>at various levels.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17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15900" y="38100"/>
            <a:ext cx="82296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latin typeface="Times New Roman" panose="02020603050405020304" pitchFamily="18" charset="0"/>
                <a:cs typeface="Times New Roman" panose="02020603050405020304" pitchFamily="18" charset="0"/>
              </a:rPr>
              <a:t>You are </a:t>
            </a:r>
            <a:r>
              <a:rPr lang="en-GB" dirty="0" smtClean="0">
                <a:latin typeface="Times New Roman" panose="02020603050405020304" pitchFamily="18" charset="0"/>
                <a:cs typeface="Times New Roman" panose="02020603050405020304" pitchFamily="18" charset="0"/>
              </a:rPr>
              <a:t>meant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to</a:t>
            </a:r>
          </a:p>
        </p:txBody>
      </p:sp>
      <p:sp>
        <p:nvSpPr>
          <p:cNvPr id="3" name="Espace réservé du contenu 2"/>
          <p:cNvSpPr txBox="1">
            <a:spLocks/>
          </p:cNvSpPr>
          <p:nvPr/>
        </p:nvSpPr>
        <p:spPr>
          <a:xfrm>
            <a:off x="241300" y="723900"/>
            <a:ext cx="5791200" cy="6057900"/>
          </a:xfrm>
          <a:prstGeom prst="rect">
            <a:avLst/>
          </a:prstGeom>
          <a:ln>
            <a:solidFill>
              <a:schemeClr val="accent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dirty="0" err="1" smtClean="0">
                <a:latin typeface="Times New Roman" pitchFamily="18" charset="0"/>
                <a:cs typeface="Times New Roman" pitchFamily="18" charset="0"/>
              </a:rPr>
              <a:t>Think</a:t>
            </a:r>
            <a:r>
              <a:rPr lang="fr-FR" sz="4000" dirty="0" smtClean="0">
                <a:latin typeface="Times New Roman" pitchFamily="18" charset="0"/>
                <a:cs typeface="Times New Roman" pitchFamily="18" charset="0"/>
              </a:rPr>
              <a:t> about the story</a:t>
            </a:r>
          </a:p>
          <a:p>
            <a:r>
              <a:rPr lang="fr-FR" sz="4000" dirty="0" err="1" smtClean="0">
                <a:latin typeface="Times New Roman" pitchFamily="18" charset="0"/>
                <a:cs typeface="Times New Roman" pitchFamily="18" charset="0"/>
              </a:rPr>
              <a:t>Understand</a:t>
            </a:r>
            <a:r>
              <a:rPr lang="fr-FR" sz="4000" dirty="0" smtClean="0">
                <a:latin typeface="Times New Roman" pitchFamily="18" charset="0"/>
                <a:cs typeface="Times New Roman" pitchFamily="18" charset="0"/>
              </a:rPr>
              <a:t> the plot</a:t>
            </a:r>
          </a:p>
          <a:p>
            <a:r>
              <a:rPr lang="fr-FR" sz="4000" dirty="0" smtClean="0">
                <a:latin typeface="Times New Roman" pitchFamily="18" charset="0"/>
                <a:cs typeface="Times New Roman" pitchFamily="18" charset="0"/>
              </a:rPr>
              <a:t>Explore the </a:t>
            </a:r>
            <a:r>
              <a:rPr lang="fr-FR" sz="4000" dirty="0" err="1" smtClean="0">
                <a:latin typeface="Times New Roman" pitchFamily="18" charset="0"/>
                <a:cs typeface="Times New Roman" pitchFamily="18" charset="0"/>
              </a:rPr>
              <a:t>themes</a:t>
            </a:r>
            <a:endParaRPr lang="fr-FR" sz="4000" dirty="0" smtClean="0">
              <a:latin typeface="Times New Roman" pitchFamily="18" charset="0"/>
              <a:cs typeface="Times New Roman" pitchFamily="18" charset="0"/>
            </a:endParaRPr>
          </a:p>
          <a:p>
            <a:r>
              <a:rPr lang="fr-FR" sz="4000" dirty="0" smtClean="0">
                <a:latin typeface="Times New Roman" pitchFamily="18" charset="0"/>
                <a:cs typeface="Times New Roman" pitchFamily="18" charset="0"/>
              </a:rPr>
              <a:t>Analyse the </a:t>
            </a:r>
            <a:r>
              <a:rPr lang="fr-FR" sz="4000" dirty="0" err="1" smtClean="0">
                <a:latin typeface="Times New Roman" pitchFamily="18" charset="0"/>
                <a:cs typeface="Times New Roman" pitchFamily="18" charset="0"/>
              </a:rPr>
              <a:t>author’s</a:t>
            </a:r>
            <a:r>
              <a:rPr lang="fr-FR" sz="4000" dirty="0" smtClean="0">
                <a:latin typeface="Times New Roman" pitchFamily="18" charset="0"/>
                <a:cs typeface="Times New Roman" pitchFamily="18" charset="0"/>
              </a:rPr>
              <a:t> style</a:t>
            </a:r>
          </a:p>
          <a:p>
            <a:r>
              <a:rPr lang="fr-FR" sz="4000" dirty="0" smtClean="0">
                <a:latin typeface="Times New Roman" pitchFamily="18" charset="0"/>
                <a:cs typeface="Times New Roman" pitchFamily="18" charset="0"/>
              </a:rPr>
              <a:t>Judge </a:t>
            </a:r>
            <a:r>
              <a:rPr lang="fr-FR" sz="4000" dirty="0" err="1" smtClean="0">
                <a:latin typeface="Times New Roman" pitchFamily="18" charset="0"/>
                <a:cs typeface="Times New Roman" pitchFamily="18" charset="0"/>
              </a:rPr>
              <a:t>yourself</a:t>
            </a:r>
            <a:endParaRPr lang="fr-FR" sz="4000" dirty="0" smtClean="0">
              <a:latin typeface="Times New Roman" pitchFamily="18" charset="0"/>
              <a:cs typeface="Times New Roman" pitchFamily="18" charset="0"/>
            </a:endParaRPr>
          </a:p>
          <a:p>
            <a:r>
              <a:rPr lang="fr-FR" sz="4000" dirty="0" err="1" smtClean="0">
                <a:latin typeface="Times New Roman" pitchFamily="18" charset="0"/>
                <a:cs typeface="Times New Roman" pitchFamily="18" charset="0"/>
              </a:rPr>
              <a:t>Make</a:t>
            </a:r>
            <a:r>
              <a:rPr lang="fr-FR" sz="4000" dirty="0" smtClean="0">
                <a:latin typeface="Times New Roman" pitchFamily="18" charset="0"/>
                <a:cs typeface="Times New Roman" pitchFamily="18" charset="0"/>
              </a:rPr>
              <a:t> connections </a:t>
            </a:r>
          </a:p>
          <a:p>
            <a:r>
              <a:rPr lang="fr-FR" sz="4000" dirty="0" err="1" smtClean="0">
                <a:latin typeface="Times New Roman" pitchFamily="18" charset="0"/>
                <a:cs typeface="Times New Roman" pitchFamily="18" charset="0"/>
              </a:rPr>
              <a:t>Debate</a:t>
            </a:r>
            <a:endParaRPr lang="fr-FR" sz="4000" dirty="0" smtClean="0">
              <a:latin typeface="Times New Roman" pitchFamily="18" charset="0"/>
              <a:cs typeface="Times New Roman" pitchFamily="18" charset="0"/>
            </a:endParaRPr>
          </a:p>
          <a:p>
            <a:r>
              <a:rPr lang="fr-FR" sz="4000" dirty="0" err="1" smtClean="0">
                <a:latin typeface="Times New Roman" pitchFamily="18" charset="0"/>
                <a:cs typeface="Times New Roman" pitchFamily="18" charset="0"/>
              </a:rPr>
              <a:t>Build</a:t>
            </a:r>
            <a:r>
              <a:rPr lang="fr-FR" sz="4000" dirty="0" smtClean="0">
                <a:latin typeface="Times New Roman" pitchFamily="18" charset="0"/>
                <a:cs typeface="Times New Roman" pitchFamily="18" charset="0"/>
              </a:rPr>
              <a:t> </a:t>
            </a:r>
            <a:r>
              <a:rPr lang="fr-FR" sz="4000" dirty="0" err="1" smtClean="0">
                <a:latin typeface="Times New Roman" pitchFamily="18" charset="0"/>
                <a:cs typeface="Times New Roman" pitchFamily="18" charset="0"/>
              </a:rPr>
              <a:t>vocabulary</a:t>
            </a:r>
            <a:endParaRPr lang="fr-FR" sz="4000" dirty="0" smtClean="0">
              <a:latin typeface="Times New Roman" pitchFamily="18" charset="0"/>
              <a:cs typeface="Times New Roman" pitchFamily="18" charset="0"/>
            </a:endParaRPr>
          </a:p>
          <a:p>
            <a:r>
              <a:rPr lang="fr-FR" sz="4000" dirty="0" err="1" smtClean="0">
                <a:latin typeface="Times New Roman" pitchFamily="18" charset="0"/>
                <a:cs typeface="Times New Roman" pitchFamily="18" charset="0"/>
              </a:rPr>
              <a:t>Write</a:t>
            </a:r>
            <a:r>
              <a:rPr lang="fr-FR" sz="4000" dirty="0" smtClean="0">
                <a:latin typeface="Times New Roman" pitchFamily="18" charset="0"/>
                <a:cs typeface="Times New Roman" pitchFamily="18" charset="0"/>
              </a:rPr>
              <a:t> in relation…</a:t>
            </a:r>
            <a:endParaRPr lang="fr-FR" sz="4000" dirty="0">
              <a:latin typeface="Times New Roman" pitchFamily="18" charset="0"/>
              <a:cs typeface="Times New Roman" pitchFamily="18" charset="0"/>
            </a:endParaRPr>
          </a:p>
        </p:txBody>
      </p:sp>
    </p:spTree>
    <p:extLst>
      <p:ext uri="{BB962C8B-B14F-4D97-AF65-F5344CB8AC3E}">
        <p14:creationId xmlns:p14="http://schemas.microsoft.com/office/powerpoint/2010/main" val="173270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0"/>
            <a:ext cx="82296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Times New Roman" panose="02020603050405020304" pitchFamily="18" charset="0"/>
                <a:cs typeface="Times New Roman" panose="02020603050405020304" pitchFamily="18" charset="0"/>
              </a:rPr>
              <a:t>Methodology</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txBox="1">
            <a:spLocks/>
          </p:cNvSpPr>
          <p:nvPr/>
        </p:nvSpPr>
        <p:spPr>
          <a:xfrm>
            <a:off x="457200" y="685800"/>
            <a:ext cx="5486400" cy="6007100"/>
          </a:xfrm>
          <a:prstGeom prst="rect">
            <a:avLst/>
          </a:prstGeom>
          <a:ln>
            <a:solidFill>
              <a:schemeClr val="accent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pPr>
            <a:r>
              <a:rPr lang="en-US" sz="4000" dirty="0">
                <a:latin typeface="Times New Roman" panose="02020603050405020304" pitchFamily="18" charset="0"/>
                <a:cs typeface="Times New Roman" panose="02020603050405020304" pitchFamily="18" charset="0"/>
              </a:rPr>
              <a:t>The course is taught through lectures, students' presentations, class discussion, and assessment. </a:t>
            </a:r>
            <a:endParaRPr lang="en-US" sz="4000" dirty="0" smtClean="0">
              <a:latin typeface="Times New Roman" panose="02020603050405020304" pitchFamily="18" charset="0"/>
              <a:cs typeface="Times New Roman" panose="02020603050405020304" pitchFamily="18" charset="0"/>
            </a:endParaRPr>
          </a:p>
          <a:p>
            <a:pPr marL="0" indent="0" algn="just">
              <a:buNone/>
            </a:pPr>
            <a:endParaRPr lang="en-US" sz="4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en-US" sz="4000" dirty="0">
                <a:latin typeface="Times New Roman" panose="02020603050405020304" pitchFamily="18" charset="0"/>
                <a:cs typeface="Times New Roman" panose="02020603050405020304" pitchFamily="18" charset="0"/>
              </a:rPr>
              <a:t>Weekly assigned texts must be read in advance of class. </a:t>
            </a:r>
          </a:p>
        </p:txBody>
      </p:sp>
    </p:spTree>
    <p:extLst>
      <p:ext uri="{BB962C8B-B14F-4D97-AF65-F5344CB8AC3E}">
        <p14:creationId xmlns:p14="http://schemas.microsoft.com/office/powerpoint/2010/main" val="1589087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27000" y="914400"/>
            <a:ext cx="11785600" cy="528543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5100" dirty="0" smtClean="0">
                <a:latin typeface="Times New Roman" panose="02020603050405020304" pitchFamily="18" charset="0"/>
                <a:cs typeface="Times New Roman" panose="02020603050405020304" pitchFamily="18" charset="0"/>
              </a:rPr>
              <a:t>A reading </a:t>
            </a:r>
            <a:r>
              <a:rPr lang="en-US" sz="5100" b="1" dirty="0" smtClean="0">
                <a:latin typeface="Times New Roman" panose="02020603050405020304" pitchFamily="18" charset="0"/>
                <a:cs typeface="Times New Roman" panose="02020603050405020304" pitchFamily="18" charset="0"/>
              </a:rPr>
              <a:t>instruction</a:t>
            </a:r>
            <a:r>
              <a:rPr lang="en-US" sz="5100" dirty="0" smtClean="0">
                <a:latin typeface="Times New Roman" panose="02020603050405020304" pitchFamily="18" charset="0"/>
                <a:cs typeface="Times New Roman" panose="02020603050405020304" pitchFamily="18" charset="0"/>
              </a:rPr>
              <a:t> strategy known to </a:t>
            </a:r>
            <a:r>
              <a:rPr lang="en-US" sz="5100" b="1" dirty="0" smtClean="0">
                <a:latin typeface="Times New Roman" panose="02020603050405020304" pitchFamily="18" charset="0"/>
                <a:cs typeface="Times New Roman" panose="02020603050405020304" pitchFamily="18" charset="0"/>
              </a:rPr>
              <a:t>involve one teacher </a:t>
            </a:r>
            <a:r>
              <a:rPr lang="en-US" sz="5100" dirty="0" smtClean="0">
                <a:latin typeface="Times New Roman" panose="02020603050405020304" pitchFamily="18" charset="0"/>
                <a:cs typeface="Times New Roman" panose="02020603050405020304" pitchFamily="18" charset="0"/>
              </a:rPr>
              <a:t>working with a </a:t>
            </a:r>
            <a:r>
              <a:rPr lang="en-US" sz="5100" b="1" dirty="0" smtClean="0">
                <a:latin typeface="Times New Roman" panose="02020603050405020304" pitchFamily="18" charset="0"/>
                <a:cs typeface="Times New Roman" panose="02020603050405020304" pitchFamily="18" charset="0"/>
              </a:rPr>
              <a:t>group of students </a:t>
            </a:r>
            <a:r>
              <a:rPr lang="en-US" sz="5100" dirty="0" smtClean="0">
                <a:latin typeface="Times New Roman" panose="02020603050405020304" pitchFamily="18" charset="0"/>
                <a:cs typeface="Times New Roman" panose="02020603050405020304" pitchFamily="18" charset="0"/>
              </a:rPr>
              <a:t>who are all </a:t>
            </a:r>
            <a:r>
              <a:rPr lang="en-US" sz="5100" b="1" dirty="0" smtClean="0">
                <a:latin typeface="Times New Roman" panose="02020603050405020304" pitchFamily="18" charset="0"/>
                <a:cs typeface="Times New Roman" panose="02020603050405020304" pitchFamily="18" charset="0"/>
              </a:rPr>
              <a:t>reading the same text</a:t>
            </a:r>
            <a:r>
              <a:rPr lang="en-US" sz="5100" dirty="0" smtClean="0">
                <a:latin typeface="Times New Roman" panose="02020603050405020304" pitchFamily="18" charset="0"/>
                <a:cs typeface="Times New Roman" panose="02020603050405020304" pitchFamily="18" charset="0"/>
              </a:rPr>
              <a:t>,</a:t>
            </a:r>
          </a:p>
          <a:p>
            <a:pPr algn="just"/>
            <a:r>
              <a:rPr lang="en-US" sz="5100" dirty="0" smtClean="0">
                <a:latin typeface="Times New Roman" panose="02020603050405020304" pitchFamily="18" charset="0"/>
                <a:cs typeface="Times New Roman" panose="02020603050405020304" pitchFamily="18" charset="0"/>
              </a:rPr>
              <a:t>It involves texts that the teacher choose, ones that will be </a:t>
            </a:r>
            <a:r>
              <a:rPr lang="en-US" sz="5100" b="1" dirty="0" smtClean="0">
                <a:latin typeface="Times New Roman" panose="02020603050405020304" pitchFamily="18" charset="0"/>
                <a:cs typeface="Times New Roman" panose="02020603050405020304" pitchFamily="18" charset="0"/>
              </a:rPr>
              <a:t>accessible</a:t>
            </a:r>
            <a:r>
              <a:rPr lang="en-US" sz="5100" dirty="0" smtClean="0">
                <a:latin typeface="Times New Roman" panose="02020603050405020304" pitchFamily="18" charset="0"/>
                <a:cs typeface="Times New Roman" panose="02020603050405020304" pitchFamily="18" charset="0"/>
              </a:rPr>
              <a:t> to all of the students; it usually involves </a:t>
            </a:r>
            <a:r>
              <a:rPr lang="en-US" sz="5100" b="1" dirty="0" smtClean="0">
                <a:latin typeface="Times New Roman" panose="02020603050405020304" pitchFamily="18" charset="0"/>
                <a:cs typeface="Times New Roman" panose="02020603050405020304" pitchFamily="18" charset="0"/>
              </a:rPr>
              <a:t>homogenous</a:t>
            </a:r>
            <a:r>
              <a:rPr lang="en-US" sz="5100" dirty="0" smtClean="0">
                <a:latin typeface="Times New Roman" panose="02020603050405020304" pitchFamily="18" charset="0"/>
                <a:cs typeface="Times New Roman" panose="02020603050405020304" pitchFamily="18" charset="0"/>
              </a:rPr>
              <a:t> groupings rather than </a:t>
            </a:r>
            <a:r>
              <a:rPr lang="en-US" sz="5100" b="1" dirty="0" smtClean="0">
                <a:latin typeface="Times New Roman" panose="02020603050405020304" pitchFamily="18" charset="0"/>
                <a:cs typeface="Times New Roman" panose="02020603050405020304" pitchFamily="18" charset="0"/>
              </a:rPr>
              <a:t>heterogeneous</a:t>
            </a:r>
            <a:r>
              <a:rPr lang="en-US" sz="5100" dirty="0" smtClean="0">
                <a:latin typeface="Times New Roman" panose="02020603050405020304" pitchFamily="18" charset="0"/>
                <a:cs typeface="Times New Roman" panose="02020603050405020304" pitchFamily="18" charset="0"/>
              </a:rPr>
              <a:t> ones,</a:t>
            </a:r>
            <a:endParaRPr lang="fr-FR" sz="5100" dirty="0" smtClean="0">
              <a:latin typeface="Times New Roman" panose="02020603050405020304" pitchFamily="18" charset="0"/>
              <a:cs typeface="Times New Roman" panose="02020603050405020304" pitchFamily="18" charset="0"/>
            </a:endParaRPr>
          </a:p>
          <a:p>
            <a:pPr algn="just"/>
            <a:r>
              <a:rPr lang="en-US" sz="5100" dirty="0" smtClean="0">
                <a:latin typeface="Times New Roman" panose="02020603050405020304" pitchFamily="18" charset="0"/>
                <a:cs typeface="Times New Roman" panose="02020603050405020304" pitchFamily="18" charset="0"/>
              </a:rPr>
              <a:t>It involves </a:t>
            </a:r>
            <a:r>
              <a:rPr lang="en-US" sz="5100" b="1" dirty="0" smtClean="0">
                <a:latin typeface="Times New Roman" panose="02020603050405020304" pitchFamily="18" charset="0"/>
                <a:cs typeface="Times New Roman" panose="02020603050405020304" pitchFamily="18" charset="0"/>
              </a:rPr>
              <a:t>accuracy in decoding and explanation</a:t>
            </a:r>
            <a:r>
              <a:rPr lang="en-US" sz="5100" dirty="0" smtClean="0">
                <a:latin typeface="Times New Roman" panose="02020603050405020304" pitchFamily="18" charset="0"/>
                <a:cs typeface="Times New Roman" panose="02020603050405020304" pitchFamily="18" charset="0"/>
              </a:rPr>
              <a:t>; and it involves </a:t>
            </a:r>
            <a:r>
              <a:rPr lang="en-US" sz="5100" b="1" dirty="0" smtClean="0">
                <a:latin typeface="Times New Roman" panose="02020603050405020304" pitchFamily="18" charset="0"/>
                <a:cs typeface="Times New Roman" panose="02020603050405020304" pitchFamily="18" charset="0"/>
              </a:rPr>
              <a:t>questions</a:t>
            </a:r>
            <a:r>
              <a:rPr lang="en-US" sz="5100" dirty="0" smtClean="0">
                <a:latin typeface="Times New Roman" panose="02020603050405020304" pitchFamily="18" charset="0"/>
                <a:cs typeface="Times New Roman" panose="02020603050405020304" pitchFamily="18" charset="0"/>
              </a:rPr>
              <a:t> about </a:t>
            </a:r>
            <a:r>
              <a:rPr lang="en-US" sz="5100" b="1" dirty="0" smtClean="0">
                <a:latin typeface="Times New Roman" panose="02020603050405020304" pitchFamily="18" charset="0"/>
                <a:cs typeface="Times New Roman" panose="02020603050405020304" pitchFamily="18" charset="0"/>
              </a:rPr>
              <a:t>text comprehension</a:t>
            </a:r>
            <a:r>
              <a:rPr lang="en-US" sz="5100" dirty="0" smtClean="0">
                <a:latin typeface="Times New Roman" panose="02020603050405020304" pitchFamily="18" charset="0"/>
                <a:cs typeface="Times New Roman" panose="02020603050405020304" pitchFamily="18" charset="0"/>
              </a:rPr>
              <a:t>,</a:t>
            </a:r>
            <a:endParaRPr lang="fr-FR" sz="5100" dirty="0" smtClean="0">
              <a:latin typeface="Times New Roman" panose="02020603050405020304" pitchFamily="18" charset="0"/>
              <a:cs typeface="Times New Roman" panose="02020603050405020304" pitchFamily="18" charset="0"/>
            </a:endParaRPr>
          </a:p>
          <a:p>
            <a:pPr algn="just"/>
            <a:r>
              <a:rPr lang="en-US" sz="5100" dirty="0" smtClean="0">
                <a:latin typeface="Times New Roman" panose="02020603050405020304" pitchFamily="18" charset="0"/>
                <a:cs typeface="Times New Roman" panose="02020603050405020304" pitchFamily="18" charset="0"/>
              </a:rPr>
              <a:t>The guided reading session ends with a </a:t>
            </a:r>
            <a:r>
              <a:rPr lang="en-US" sz="5100" b="1" dirty="0" smtClean="0">
                <a:latin typeface="Times New Roman" panose="02020603050405020304" pitchFamily="18" charset="0"/>
                <a:cs typeface="Times New Roman" panose="02020603050405020304" pitchFamily="18" charset="0"/>
              </a:rPr>
              <a:t>discussion</a:t>
            </a:r>
            <a:r>
              <a:rPr lang="en-US" sz="5100" dirty="0" smtClean="0">
                <a:latin typeface="Times New Roman" panose="02020603050405020304" pitchFamily="18" charset="0"/>
                <a:cs typeface="Times New Roman" panose="02020603050405020304" pitchFamily="18" charset="0"/>
              </a:rPr>
              <a:t> among </a:t>
            </a:r>
            <a:r>
              <a:rPr lang="en-US" sz="5100" b="1" dirty="0" smtClean="0">
                <a:latin typeface="Times New Roman" panose="02020603050405020304" pitchFamily="18" charset="0"/>
                <a:cs typeface="Times New Roman" panose="02020603050405020304" pitchFamily="18" charset="0"/>
              </a:rPr>
              <a:t>the students about the text.</a:t>
            </a:r>
            <a:endParaRPr lang="fr-FR" sz="5100" b="1" dirty="0" smtClean="0">
              <a:latin typeface="Times New Roman" panose="02020603050405020304" pitchFamily="18" charset="0"/>
              <a:cs typeface="Times New Roman" panose="02020603050405020304" pitchFamily="18" charset="0"/>
            </a:endParaRPr>
          </a:p>
          <a:p>
            <a:endParaRPr lang="fr-FR" dirty="0"/>
          </a:p>
        </p:txBody>
      </p:sp>
      <p:sp>
        <p:nvSpPr>
          <p:cNvPr id="3" name="Rectangle 2"/>
          <p:cNvSpPr/>
          <p:nvPr/>
        </p:nvSpPr>
        <p:spPr>
          <a:xfrm>
            <a:off x="2513547" y="-279400"/>
            <a:ext cx="6096000" cy="1046440"/>
          </a:xfrm>
          <a:prstGeom prst="rect">
            <a:avLst/>
          </a:prstGeom>
        </p:spPr>
        <p:txBody>
          <a:bodyPr>
            <a:spAutoFit/>
          </a:bodyPr>
          <a:lstStyle/>
          <a:p>
            <a:pPr algn="just"/>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ea typeface="+mj-ea"/>
                <a:cs typeface="Times New Roman" panose="02020603050405020304" pitchFamily="18" charset="0"/>
              </a:rPr>
              <a:t>Course Format</a:t>
            </a:r>
          </a:p>
        </p:txBody>
      </p:sp>
    </p:spTree>
    <p:extLst>
      <p:ext uri="{BB962C8B-B14F-4D97-AF65-F5344CB8AC3E}">
        <p14:creationId xmlns:p14="http://schemas.microsoft.com/office/powerpoint/2010/main" val="2517613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0117-job-interview">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F49100"/>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8994</TotalTime>
  <Words>568</Words>
  <Application>Microsoft Office PowerPoint</Application>
  <PresentationFormat>Personnalisé</PresentationFormat>
  <Paragraphs>48</Paragraphs>
  <Slides>9</Slides>
  <Notes>2</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30117-job-interview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FPPT</dc:creator>
  <cp:lastModifiedBy>hp</cp:lastModifiedBy>
  <cp:revision>347</cp:revision>
  <dcterms:created xsi:type="dcterms:W3CDTF">2020-07-22T08:58:05Z</dcterms:created>
  <dcterms:modified xsi:type="dcterms:W3CDTF">2023-12-29T16:39:50Z</dcterms:modified>
</cp:coreProperties>
</file>