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66" r:id="rId2"/>
    <p:sldId id="256" r:id="rId3"/>
    <p:sldId id="267" r:id="rId4"/>
    <p:sldId id="358" r:id="rId5"/>
    <p:sldId id="361" r:id="rId6"/>
    <p:sldId id="360" r:id="rId7"/>
    <p:sldId id="362" r:id="rId8"/>
    <p:sldId id="367" r:id="rId9"/>
    <p:sldId id="364" r:id="rId10"/>
    <p:sldId id="349" r:id="rId11"/>
    <p:sldId id="261" r:id="rId12"/>
    <p:sldId id="355" r:id="rId13"/>
    <p:sldId id="265" r:id="rId14"/>
    <p:sldId id="354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07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54" autoAdjust="0"/>
    <p:restoredTop sz="94660"/>
  </p:normalViewPr>
  <p:slideViewPr>
    <p:cSldViewPr>
      <p:cViewPr varScale="1">
        <p:scale>
          <a:sx n="68" d="100"/>
          <a:sy n="68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52A16F7-EE13-4612-9913-B6AAF48F4097}" type="datetimeFigureOut">
              <a:rPr lang="fr-FR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5325871-8285-46C5-8E77-0E77B2FAB2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F2A455-0E96-4AED-A8A3-227273FF862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99F84-06E3-4E02-A314-36A87D8C50B7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0709F-8F84-4312-BB17-5E0B1801FC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32383-6250-472F-90B8-E0759ABE1D44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1C1C5-6A2F-4B92-8E1C-85155E6195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B56C0-CEC6-4531-A6BF-8FDD980D3BC8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B5A9B-F739-4DDB-B5D0-9134220B9F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3A799-E293-4EAA-A775-9571063E6975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8CDDE-F0C9-4CEC-BB3A-F66BDE9E9B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70BFD-923F-4A9F-9E4E-9778B7D1DABA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19750-0FAE-4C5C-A5BA-F8B5909312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70C93-8447-4FE1-A638-1C262505274B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5D12B-BC77-4AB7-B47A-61EDE8F23E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3AE70-627C-45CE-97B8-4A3D1325CE5C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7847D-8AB4-47C2-9C25-0C7A1A638CA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09CC1-372B-4D76-B14F-224B6641C219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75D1E-7D5C-4AE0-AB21-BF81C08338E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C4894-F5D1-441D-BFE4-52763620BA7D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8BAB9-C923-4175-A8AA-59BA4EC91C3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8FF80-BFD9-4D5E-848B-21C795234014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6256D-BBE8-4527-A3CF-48C548A5D1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99531-EA96-460B-89DC-E6D6633FA803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227F4-6B25-41CE-8B55-6754901535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F17FA0-F175-412A-994E-3A6601B14A0C}" type="datetime1">
              <a:rPr lang="fr-FR" smtClean="0"/>
              <a:pPr>
                <a:defRPr/>
              </a:pPr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68477D-43BE-47B5-A008-EF813A30BF3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Feuille_Microsoft_Office_Excel_97-20031.xls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66" y="118847"/>
            <a:ext cx="8929718" cy="6224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fr-F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Faculté des Sciences et Techniques d’</a:t>
            </a:r>
            <a:r>
              <a:rPr lang="fr-FR" sz="23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Errachidia</a:t>
            </a: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Maroc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Parcours Biologie-Chimie-Géologie-BCG- 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Semestre 1/ Section 1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Année universitaire : 2020/2021</a:t>
            </a:r>
            <a:r>
              <a:rPr lang="fr-FR" sz="23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3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Cours à distance du Module C211</a:t>
            </a:r>
            <a:endParaRPr lang="fr-FR" sz="23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 ÉTATS 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 LA MATIÈRE: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tomistique</a:t>
            </a:r>
          </a:p>
          <a:p>
            <a:pPr algn="r">
              <a:buNone/>
            </a:pPr>
            <a:endParaRPr lang="fr-FR" sz="2300" b="1" cap="none" spc="0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Pr. Abdessamad </a:t>
            </a:r>
            <a:r>
              <a:rPr lang="fr-FR" sz="2300" b="1" cap="none" spc="0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e-mail: mezdar@gmail.com</a:t>
            </a:r>
            <a:endParaRPr lang="fr-FR" sz="2300" b="1" cap="none" spc="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5" name="Image 4" descr="LOGO_FST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42852"/>
            <a:ext cx="276225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2111375"/>
            <a:ext cx="6215063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11"/>
          <p:cNvSpPr txBox="1">
            <a:spLocks noChangeArrowheads="1"/>
          </p:cNvSpPr>
          <p:nvPr/>
        </p:nvSpPr>
        <p:spPr bwMode="auto">
          <a:xfrm>
            <a:off x="1285875" y="2611438"/>
            <a:ext cx="64071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 dirty="0">
                <a:latin typeface="Times New Roman" pitchFamily="18" charset="0"/>
              </a:rPr>
              <a:t>II-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P</a:t>
            </a:r>
            <a:r>
              <a:rPr lang="fr-FR" sz="36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é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riodicit</a:t>
            </a:r>
            <a:r>
              <a:rPr lang="fr-FR" sz="36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é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fr-FR" sz="3600" b="1" dirty="0" smtClean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et 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propri</a:t>
            </a:r>
            <a:r>
              <a:rPr lang="fr-FR" sz="36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é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t</a:t>
            </a:r>
            <a:r>
              <a:rPr lang="fr-FR" sz="36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é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s des </a:t>
            </a:r>
            <a:r>
              <a:rPr lang="fr-FR" sz="36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é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l</a:t>
            </a:r>
            <a:r>
              <a:rPr lang="fr-FR" sz="36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é</a:t>
            </a:r>
            <a:r>
              <a:rPr lang="fr-FR" sz="3600" b="1" dirty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ments</a:t>
            </a:r>
            <a:endParaRPr lang="fr-FR" sz="3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fr-FR" sz="3600" b="1" dirty="0">
              <a:latin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52407"/>
            <a:ext cx="9144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Rayon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atomique</a:t>
            </a:r>
            <a:endParaRPr lang="fr-F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 rayon atomique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baseline="-30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d'un élément est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défini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comme la moitié de la distance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séparant deux atomes d’un même élément liés par une liaison covalente.</a:t>
            </a: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Dans la classification périodique, le rayon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baseline="-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varie avec le numéro Z.</a:t>
            </a: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Dans une même période, R</a:t>
            </a:r>
            <a:r>
              <a:rPr lang="fr-FR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augmente de droite à gauche.</a:t>
            </a: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Dans un même groupe, R</a:t>
            </a:r>
            <a:r>
              <a:rPr lang="fr-FR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augmente de haut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bas.</a:t>
            </a:r>
            <a:endParaRPr lang="fr-FR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9113" y="5089521"/>
            <a:ext cx="3816350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835150" y="2857496"/>
            <a:ext cx="1223963" cy="2952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2484438" y="3217859"/>
            <a:ext cx="0" cy="2160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H="1">
            <a:off x="3563938" y="5449884"/>
            <a:ext cx="28797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489" name="ZoneTexte 17"/>
          <p:cNvSpPr txBox="1">
            <a:spLocks noChangeArrowheads="1"/>
          </p:cNvSpPr>
          <p:nvPr/>
        </p:nvSpPr>
        <p:spPr bwMode="auto">
          <a:xfrm>
            <a:off x="642910" y="3201989"/>
            <a:ext cx="1152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Groupe</a:t>
            </a:r>
          </a:p>
        </p:txBody>
      </p:sp>
      <p:sp>
        <p:nvSpPr>
          <p:cNvPr id="20490" name="ZoneTexte 18"/>
          <p:cNvSpPr txBox="1">
            <a:spLocks noChangeArrowheads="1"/>
          </p:cNvSpPr>
          <p:nvPr/>
        </p:nvSpPr>
        <p:spPr bwMode="auto">
          <a:xfrm>
            <a:off x="7092950" y="5233984"/>
            <a:ext cx="1150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Période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1654" y="2214554"/>
            <a:ext cx="33337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1142976" y="3988362"/>
            <a:ext cx="638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baseline="-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latin typeface="SimSun"/>
                <a:ea typeface="SimSun"/>
                <a:cs typeface="Times New Roman" pitchFamily="18" charset="0"/>
              </a:rPr>
              <a:t>↗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4219436" y="5857892"/>
            <a:ext cx="638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baseline="-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latin typeface="SimSun"/>
                <a:ea typeface="SimSun"/>
                <a:cs typeface="Times New Roman" pitchFamily="18" charset="0"/>
              </a:rPr>
              <a:t>↗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28008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Potentiel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d'ionisation</a:t>
            </a:r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 potentiel d'ionisation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(énergie d’ionisation) est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l'énergie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nécessaire qu’il faut fournir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à un atome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 (ou un ion) pour lui arracher un électron à l’état gazeux.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2" y="1849457"/>
            <a:ext cx="91440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P.I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correspond 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 potentiel de première ionisation. Il existe, bien entendu, un potentiel de deuxième ionisation si on extrait un second électron, </a:t>
            </a:r>
            <a:r>
              <a:rPr lang="fr-FR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fr-FR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P.I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augmente en traversant une période de gauche à 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droite.</a:t>
            </a: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Pour un groupe, 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P.I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augmente de bas en haut.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89288" y="5591176"/>
            <a:ext cx="3889375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500313" y="3500438"/>
            <a:ext cx="863600" cy="266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863850" y="3790951"/>
            <a:ext cx="0" cy="18732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3478213" y="5880101"/>
            <a:ext cx="295275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10800000" flipV="1">
            <a:off x="2863850" y="3719513"/>
            <a:ext cx="1333500" cy="92392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>
            <a:off x="3838575" y="3719513"/>
            <a:ext cx="358775" cy="216058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3" name="ZoneTexte 17"/>
          <p:cNvSpPr txBox="1">
            <a:spLocks noChangeArrowheads="1"/>
          </p:cNvSpPr>
          <p:nvPr/>
        </p:nvSpPr>
        <p:spPr bwMode="auto">
          <a:xfrm>
            <a:off x="4143372" y="3524254"/>
            <a:ext cx="33115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Potentiel d’ionisation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2928926" y="1425563"/>
          <a:ext cx="2946400" cy="288925"/>
        </p:xfrm>
        <a:graphic>
          <a:graphicData uri="http://schemas.openxmlformats.org/presentationml/2006/ole">
            <p:oleObj spid="_x0000_s34817" r:id="rId3" imgW="2945880" imgH="288360" progId="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1785918" y="4714394"/>
            <a:ext cx="652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ea typeface="SimSun"/>
                <a:cs typeface="Times New Roman" pitchFamily="18" charset="0"/>
              </a:rPr>
              <a:t>P.I</a:t>
            </a:r>
            <a:r>
              <a:rPr lang="fr-FR" dirty="0" smtClean="0">
                <a:latin typeface="SimSun"/>
                <a:ea typeface="SimSun"/>
                <a:cs typeface="Times New Roman" pitchFamily="18" charset="0"/>
              </a:rPr>
              <a:t>↗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4862378" y="5167306"/>
            <a:ext cx="652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P.I</a:t>
            </a:r>
            <a:r>
              <a:rPr lang="fr-FR" dirty="0" smtClean="0">
                <a:latin typeface="SimSun"/>
                <a:ea typeface="SimSun"/>
                <a:cs typeface="Times New Roman" pitchFamily="18" charset="0"/>
              </a:rPr>
              <a:t>↗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oneTexte 2"/>
          <p:cNvSpPr txBox="1">
            <a:spLocks noChangeArrowheads="1"/>
          </p:cNvSpPr>
          <p:nvPr/>
        </p:nvSpPr>
        <p:spPr bwMode="auto">
          <a:xfrm>
            <a:off x="15134" y="345024"/>
            <a:ext cx="5000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Affinité électronique</a:t>
            </a: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698040"/>
            <a:ext cx="9144000" cy="873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affinité électronique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c’est l’énergie mise en jeu lorsqu’un atome capte un électron à l’état gazeux.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2500298" y="1428736"/>
          <a:ext cx="2928937" cy="288925"/>
        </p:xfrm>
        <a:graphic>
          <a:graphicData uri="http://schemas.openxmlformats.org/presentationml/2006/ole">
            <p:oleObj spid="_x0000_s32769" r:id="rId3" imgW="2929320" imgH="288360" progId="">
              <p:embed/>
            </p:oleObj>
          </a:graphicData>
        </a:graphic>
      </p:graphicFrame>
      <p:graphicFrame>
        <p:nvGraphicFramePr>
          <p:cNvPr id="32770" name="Object 6"/>
          <p:cNvGraphicFramePr>
            <a:graphicFrameLocks noChangeAspect="1"/>
          </p:cNvGraphicFramePr>
          <p:nvPr/>
        </p:nvGraphicFramePr>
        <p:xfrm>
          <a:off x="1285852" y="2071678"/>
          <a:ext cx="5768978" cy="3429024"/>
        </p:xfrm>
        <a:graphic>
          <a:graphicData uri="http://schemas.openxmlformats.org/presentationml/2006/ole">
            <p:oleObj spid="_x0000_s32770" name="Feuille de calcul" r:id="rId4" imgW="4324267" imgH="282892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0" y="401919"/>
            <a:ext cx="91440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Electronégativité</a:t>
            </a:r>
            <a:endParaRPr lang="fr-FR" b="1" dirty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L'électronégativité, notée </a:t>
            </a:r>
            <a:r>
              <a:rPr lang="fr-FR" i="1" dirty="0" smtClean="0">
                <a:latin typeface="Symbol" pitchFamily="18" charset="2"/>
                <a:ea typeface="Calibri" pitchFamily="34" charset="0"/>
                <a:cs typeface="Times New Roman" pitchFamily="18" charset="0"/>
              </a:rPr>
              <a:t>c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exprime la tendance d’un atome engagé dans une molécule, à attirer vers lui les électrons d’une liaison. </a:t>
            </a:r>
          </a:p>
          <a:p>
            <a:pPr algn="just" eaLnBrk="0" hangingPunct="0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une période, l’électronégativité augmente de gauche à droite.</a:t>
            </a:r>
          </a:p>
          <a:p>
            <a:pPr algn="just" eaLnBrk="0" hangingPunct="0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un groupe, l’électronégativité augmente de bas en haut.</a:t>
            </a:r>
            <a:endParaRPr lang="fr-FR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189288" y="5019672"/>
            <a:ext cx="3889375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500313" y="2928934"/>
            <a:ext cx="863600" cy="266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2863850" y="3219447"/>
            <a:ext cx="0" cy="18732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3478213" y="5308597"/>
            <a:ext cx="295275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785918" y="4142890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latin typeface="Symbol" pitchFamily="18" charset="2"/>
                <a:ea typeface="Calibri" pitchFamily="34" charset="0"/>
                <a:cs typeface="Times New Roman" pitchFamily="18" charset="0"/>
              </a:rPr>
              <a:t>c </a:t>
            </a:r>
            <a:r>
              <a:rPr lang="fr-FR" dirty="0" smtClean="0">
                <a:latin typeface="SimSun"/>
                <a:ea typeface="SimSun"/>
                <a:cs typeface="Times New Roman" pitchFamily="18" charset="0"/>
              </a:rPr>
              <a:t>↗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4862378" y="4595802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 smtClean="0">
                <a:latin typeface="Symbol" pitchFamily="18" charset="2"/>
                <a:ea typeface="Calibri" pitchFamily="34" charset="0"/>
                <a:cs typeface="Times New Roman" pitchFamily="18" charset="0"/>
              </a:rPr>
              <a:t>c </a:t>
            </a:r>
            <a:r>
              <a:rPr lang="fr-FR" dirty="0" smtClean="0">
                <a:latin typeface="SimSun"/>
                <a:ea typeface="SimSun"/>
                <a:cs typeface="Times New Roman" pitchFamily="18" charset="0"/>
              </a:rPr>
              <a:t>↗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8138" y="2376488"/>
            <a:ext cx="621347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11"/>
          <p:cNvSpPr txBox="1">
            <a:spLocks noChangeArrowheads="1"/>
          </p:cNvSpPr>
          <p:nvPr/>
        </p:nvSpPr>
        <p:spPr bwMode="auto">
          <a:xfrm>
            <a:off x="1322388" y="2447925"/>
            <a:ext cx="64071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>
                <a:solidFill>
                  <a:srgbClr val="000099"/>
                </a:solidFill>
                <a:latin typeface="Times New Roman" pitchFamily="18" charset="0"/>
              </a:rPr>
              <a:t>Chapitre 4: </a:t>
            </a:r>
          </a:p>
          <a:p>
            <a:pPr algn="ctr">
              <a:spcBef>
                <a:spcPct val="50000"/>
              </a:spcBef>
            </a:pPr>
            <a:r>
              <a:rPr lang="fr-FR" sz="3600" b="1">
                <a:solidFill>
                  <a:srgbClr val="000099"/>
                </a:solidFill>
                <a:latin typeface="Times New Roman" pitchFamily="18" charset="0"/>
              </a:rPr>
              <a:t>Classification périodique des éléments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0709F-8F84-4312-BB17-5E0B1801FCFD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8138" y="2376488"/>
            <a:ext cx="621347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11"/>
          <p:cNvSpPr txBox="1">
            <a:spLocks noChangeArrowheads="1"/>
          </p:cNvSpPr>
          <p:nvPr/>
        </p:nvSpPr>
        <p:spPr bwMode="auto">
          <a:xfrm>
            <a:off x="1322388" y="2800350"/>
            <a:ext cx="6407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>
                <a:latin typeface="Times New Roman" pitchFamily="18" charset="0"/>
              </a:rPr>
              <a:t>I- Tableau périodique des éléments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0709F-8F84-4312-BB17-5E0B1801FCFD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142852"/>
            <a:ext cx="9144000" cy="5797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lang="fr-FR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atomes de tous les éléments chimiques peuvent être classés sous forme de tableau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classification périodique actuelle est basée sur la disposition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 éléments par ordre de numéro atomique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Z croissant</a:t>
            </a:r>
            <a:r>
              <a:rPr kumimoji="0" lang="fr-FR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atomes qui ont la même configuration électronique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 la couche externe sont réunis dans une même colonne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appelée groupe ou famille</a:t>
            </a:r>
            <a:r>
              <a:rPr kumimoji="0" lang="fr-FR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I. Règles de constitution du tableau périodique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tableau périodique (T.P) est composé de quatre ‘blocs’. Les blocs (s, p, d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f) correspondant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respectivement au remplissage progressif des sous couche 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(s, p, d et f).</a:t>
            </a:r>
          </a:p>
          <a:p>
            <a:pPr lvl="0" algn="just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Chaque ligne du T.P est appelée «période» et chaque colonne est appelée «groupe» ou «famille».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T.P comporte sept périodes au total (n = 1 ;2 ;3 ;4 ;5 ;6 ;7) et 18 groupes ou colonnes. Le T.P actuel regroupe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118</a:t>
            </a: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éléments.</a:t>
            </a:r>
          </a:p>
          <a:p>
            <a:pPr algn="just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numéro de la période correspond au nombre de la dernière couche électronique occupée.</a:t>
            </a:r>
          </a:p>
        </p:txBody>
      </p:sp>
      <p:pic>
        <p:nvPicPr>
          <p:cNvPr id="39939" name="Picture 3" descr="http://gyci.educanet2.ch/doc.campiche/elements/Images/t_per/ScreenShot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357298"/>
            <a:ext cx="3314703" cy="1928826"/>
          </a:xfrm>
          <a:prstGeom prst="rect">
            <a:avLst/>
          </a:prstGeom>
          <a:noFill/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8501122" cy="519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290809"/>
            <a:ext cx="91440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 Description du tableau périodique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Bloc 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Il contient tous les éléments ayant une sous couche s en cours de remplissage. La configuration électronique de leurs couches de valence est de type :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ns</a:t>
            </a:r>
            <a:r>
              <a:rPr kumimoji="0" lang="fr-FR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(x=1 ou 2).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x=1 Famille des alcalins (Li, Na, K, Cs et Fr).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x=2 Famille des alcalino-terreux (Be, Mg, Ca, Sr, Ba et Ra).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Bloc p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le bloc des non métaux se trouvent à droite du T.P,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contient tous les éléments ayant une sous couche p en cours de remplissage. La configuration électronique de leurs couches de valence est de type : ns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np</a:t>
            </a:r>
            <a:r>
              <a:rPr kumimoji="0" lang="fr-FR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(n≥2 et  1≤ x≤6).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32" y="3214686"/>
            <a:ext cx="91440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distingue  particulièrement 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Groupe VI</a:t>
            </a:r>
            <a:r>
              <a:rPr kumimoji="0" lang="fr-F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 le groupe des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chalcogènes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(O, S,…), la structure électronique de leurs couches de valence est  ns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np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Groupe VII</a:t>
            </a:r>
            <a:r>
              <a:rPr kumimoji="0" lang="fr-F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 le groupe des halogènes (ns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np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 : F, Cl,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I et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Groupe VIII</a:t>
            </a:r>
            <a:r>
              <a:rPr kumimoji="0" lang="fr-F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le groupe de gaz rare (ns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np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 : He (1s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Ne, Ar, Kr, Xe et Rn.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Bloc d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Il contient tous les éléments ayant une sous couche d en cours de remplissage. Leur configuration électronique externe est de type : (n-1)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(n≥4 et 1≤ x≤10). Ce sont les éléments de transition.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Bloc f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Il contient tous les éléments ayant une sous couche f en cours de remplissage. La configuration électronique de leurs couches de valence est de type : (n-2) f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(n-1) d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 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(n≥6 et 1≤ x≤14). Ils sont appelés les terres rares et forment deux séries d’éléments : Lanthanides (n = 6) et Actinides (n = 7).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groupes du T.P sont désignés par un chiffre romain représentant le nombre d’électrons de valence (à l’exception du groupe VIII) suivie d’une lettre A ou B: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Groupe A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les électrons de valence sont de type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(bloc</a:t>
            </a:r>
            <a:r>
              <a:rPr kumimoji="0" lang="fr-FR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s)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ou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</a:t>
            </a:r>
            <a:r>
              <a:rPr lang="fr-FR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 (bloc p)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>
              <a:spcBef>
                <a:spcPts val="600"/>
              </a:spcBef>
              <a:spcAft>
                <a:spcPts val="600"/>
              </a:spcAf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Groupe B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les électrons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font partie des électrons de valence</a:t>
            </a:r>
            <a:r>
              <a:rPr lang="fr-FR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(bloc d)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3378218"/>
            <a:ext cx="4357687" cy="276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69" y="3378218"/>
            <a:ext cx="4357687" cy="269904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714744" y="285728"/>
            <a:ext cx="15969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Application</a:t>
            </a:r>
            <a:endParaRPr lang="fr-FR" sz="2200" dirty="0"/>
          </a:p>
        </p:txBody>
      </p:sp>
      <p:sp>
        <p:nvSpPr>
          <p:cNvPr id="7" name="ZoneTexte 16"/>
          <p:cNvSpPr txBox="1">
            <a:spLocks noChangeArrowheads="1"/>
          </p:cNvSpPr>
          <p:nvPr/>
        </p:nvSpPr>
        <p:spPr bwMode="auto">
          <a:xfrm>
            <a:off x="214282" y="714356"/>
            <a:ext cx="5429288" cy="1883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C 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: 1 s</a:t>
            </a:r>
            <a:r>
              <a:rPr lang="fr-FR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2s</a:t>
            </a:r>
            <a:r>
              <a:rPr lang="fr-FR" sz="2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fr-FR" sz="20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     Nombre des électrons de valence : 4      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     Groupe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     Période n=2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6853" y="2428868"/>
            <a:ext cx="5689593" cy="2037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2000" b="1" baseline="-25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24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Cr :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1s</a:t>
            </a:r>
            <a:r>
              <a:rPr lang="fr-FR" sz="2000" b="1" baseline="30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2s</a:t>
            </a:r>
            <a:r>
              <a:rPr lang="fr-FR" sz="2000" b="1" baseline="30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2p</a:t>
            </a:r>
            <a:r>
              <a:rPr lang="fr-FR" sz="2000" b="1" baseline="30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3s</a:t>
            </a:r>
            <a:r>
              <a:rPr lang="fr-FR" sz="2000" b="1" baseline="30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3p</a:t>
            </a:r>
            <a:r>
              <a:rPr lang="fr-FR" sz="2000" b="1" baseline="30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3d</a:t>
            </a:r>
            <a:r>
              <a:rPr lang="fr-FR" sz="2000" b="1" baseline="30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4s</a:t>
            </a:r>
            <a:r>
              <a:rPr lang="fr-FR" sz="2000" b="1" baseline="30000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Nombre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des électrons de valence :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     </a:t>
            </a:r>
            <a:endParaRPr lang="fr-FR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Groupe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fr-FR" sz="2000" b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Période </a:t>
            </a: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n=4</a:t>
            </a:r>
            <a:endParaRPr lang="fr-FR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415" y="4286256"/>
            <a:ext cx="568959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2000" b="1" baseline="-250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29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Cu : 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1s</a:t>
            </a:r>
            <a:r>
              <a:rPr lang="fr-FR" sz="2000" b="1" baseline="300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2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2s</a:t>
            </a:r>
            <a:r>
              <a:rPr lang="fr-FR" sz="2000" b="1" baseline="300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2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2p</a:t>
            </a:r>
            <a:r>
              <a:rPr lang="fr-FR" sz="2000" b="1" baseline="300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6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3s</a:t>
            </a:r>
            <a:r>
              <a:rPr lang="fr-FR" sz="2000" b="1" baseline="300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2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3p</a:t>
            </a:r>
            <a:r>
              <a:rPr lang="fr-FR" sz="2000" b="1" baseline="300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6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3d</a:t>
            </a:r>
            <a:r>
              <a:rPr lang="fr-FR" sz="2000" b="1" baseline="300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10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4s</a:t>
            </a:r>
            <a:r>
              <a:rPr lang="fr-FR" sz="2000" b="1" baseline="300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1</a:t>
            </a:r>
            <a:endParaRPr lang="fr-FR" sz="2000" b="1" baseline="30000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Nombre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électrons de valence :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     </a:t>
            </a:r>
            <a:endParaRPr lang="fr-FR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Groupe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Période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n=4</a:t>
            </a:r>
            <a:endParaRPr lang="fr-FR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8CDDE-F0C9-4CEC-BB3A-F66BDE9E9B3E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pic>
        <p:nvPicPr>
          <p:cNvPr id="37891" name="Picture 3" descr="C:\Users\pc\Desktop\tableau_periodique-noi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00042"/>
            <a:ext cx="8429684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506</Words>
  <Application>Microsoft Office PowerPoint</Application>
  <PresentationFormat>Affichage à l'écran (4:3)</PresentationFormat>
  <Paragraphs>95</Paragraphs>
  <Slides>14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Thème Office</vt:lpstr>
      <vt:lpstr>Feuille de calcul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ouafa</dc:creator>
  <cp:lastModifiedBy>abdessamad</cp:lastModifiedBy>
  <cp:revision>157</cp:revision>
  <dcterms:created xsi:type="dcterms:W3CDTF">2012-12-24T23:43:30Z</dcterms:created>
  <dcterms:modified xsi:type="dcterms:W3CDTF">2021-01-16T11:23:53Z</dcterms:modified>
</cp:coreProperties>
</file>