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4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90" r:id="rId9"/>
    <p:sldId id="263" r:id="rId10"/>
    <p:sldId id="291" r:id="rId11"/>
    <p:sldId id="264" r:id="rId12"/>
    <p:sldId id="292" r:id="rId13"/>
    <p:sldId id="265" r:id="rId14"/>
    <p:sldId id="293" r:id="rId15"/>
    <p:sldId id="266" r:id="rId16"/>
    <p:sldId id="267" r:id="rId17"/>
    <p:sldId id="268" r:id="rId18"/>
    <p:sldId id="269" r:id="rId19"/>
    <p:sldId id="270" r:id="rId20"/>
    <p:sldId id="271" r:id="rId21"/>
    <p:sldId id="294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Aucun style, aucune grille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853172-B934-4466-9C0A-09A949784700}" type="datetimeFigureOut">
              <a:rPr lang="fr-FR" smtClean="0"/>
              <a:pPr/>
              <a:t>25/02/2017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1DBFA4-A584-47B9-BB1C-B0A27612F21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r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17" name="Sous-titr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fr-FR" smtClean="0"/>
              <a:t>Cliquez pour modifier le style des sous-titres du masque</a:t>
            </a:r>
            <a:endParaRPr kumimoji="0" lang="en-US"/>
          </a:p>
        </p:txBody>
      </p:sp>
      <p:sp>
        <p:nvSpPr>
          <p:cNvPr id="30" name="Espace réservé de la date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A06F1E-1D13-4115-A6A4-20E9B295CD39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19" name="Espace réservé du pied de page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27" name="Espace réservé du numéro de diapositive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97506-6A3D-4547-AF7E-AEA46FA07E41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D5250-2490-4E40-A593-EE4FB62C2DC0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419FC9-56AE-4155-B5E6-303C7D5218F6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639ADD-F6BC-4984-A15F-74730051EB3A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A2ABC-95CC-4D02-9E92-1A53CC1F2F6C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5" name="Espace réservé du contenu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2708A4-26AF-40EC-A8DE-E52D13D88E86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6C5060-E8AF-40E0-9148-D2685D1EC2F5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11751-9169-449A-AD44-2E4EC8E71776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fr-FR" smtClean="0"/>
              <a:t>Cliquez pour modifier les styles du texte du masque</a:t>
            </a:r>
          </a:p>
          <a:p>
            <a:pPr lvl="1" eaLnBrk="1" latinLnBrk="0" hangingPunct="1"/>
            <a:r>
              <a:rPr lang="fr-FR" smtClean="0"/>
              <a:t>Deuxième niveau</a:t>
            </a:r>
          </a:p>
          <a:p>
            <a:pPr lvl="2" eaLnBrk="1" latinLnBrk="0" hangingPunct="1"/>
            <a:r>
              <a:rPr lang="fr-FR" smtClean="0"/>
              <a:t>Troisième niveau</a:t>
            </a:r>
          </a:p>
          <a:p>
            <a:pPr lvl="3" eaLnBrk="1" latinLnBrk="0" hangingPunct="1"/>
            <a:r>
              <a:rPr lang="fr-FR" smtClean="0"/>
              <a:t>Quatrième niveau</a:t>
            </a:r>
          </a:p>
          <a:p>
            <a:pPr lvl="4" eaLnBrk="1" latinLnBrk="0" hangingPunct="1"/>
            <a:r>
              <a:rPr lang="fr-FR" smtClean="0"/>
              <a:t>Cinquième niveau</a:t>
            </a:r>
            <a:endParaRPr kumimoji="0"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87D60F-0DA7-4CF8-96ED-1FE803D1F11A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ogner et arrondir un rectangle à un seul coin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Triangle rect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4B1664-F041-40C4-B451-34832C34A690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fr-FR" smtClean="0"/>
              <a:t>Cliquez sur l'icône pour ajouter une image</a:t>
            </a:r>
            <a:endParaRPr kumimoji="0" lang="en-US" dirty="0"/>
          </a:p>
        </p:txBody>
      </p:sp>
      <p:sp>
        <p:nvSpPr>
          <p:cNvPr id="10" name="Forme libre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orme libre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rme libre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orme libre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Espace réservé du titre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fr-FR" smtClean="0"/>
              <a:t>Cliquez pour modifier le style du titre</a:t>
            </a:r>
            <a:endParaRPr kumimoji="0" lang="en-US"/>
          </a:p>
        </p:txBody>
      </p:sp>
      <p:sp>
        <p:nvSpPr>
          <p:cNvPr id="30" name="Espace réservé du texte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  <a:p>
            <a:pPr lvl="1" eaLnBrk="1" latinLnBrk="0" hangingPunct="1"/>
            <a:r>
              <a:rPr kumimoji="0" lang="fr-FR" smtClean="0"/>
              <a:t>Deuxième niveau</a:t>
            </a:r>
          </a:p>
          <a:p>
            <a:pPr lvl="2" eaLnBrk="1" latinLnBrk="0" hangingPunct="1"/>
            <a:r>
              <a:rPr kumimoji="0" lang="fr-FR" smtClean="0"/>
              <a:t>Troisième niveau</a:t>
            </a:r>
          </a:p>
          <a:p>
            <a:pPr lvl="3" eaLnBrk="1" latinLnBrk="0" hangingPunct="1"/>
            <a:r>
              <a:rPr kumimoji="0" lang="fr-FR" smtClean="0"/>
              <a:t>Quatrième niveau</a:t>
            </a:r>
          </a:p>
          <a:p>
            <a:pPr lvl="4" eaLnBrk="1" latinLnBrk="0" hangingPunct="1"/>
            <a:r>
              <a:rPr kumimoji="0" lang="fr-FR" smtClean="0"/>
              <a:t>Cinquième niveau</a:t>
            </a:r>
            <a:endParaRPr kumimoji="0" lang="en-US"/>
          </a:p>
        </p:txBody>
      </p:sp>
      <p:sp>
        <p:nvSpPr>
          <p:cNvPr id="10" name="Espace réservé de la date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58A0CE62-8206-4F31-ABB5-EF56D064B97A}" type="datetime1">
              <a:rPr lang="fr-FR" smtClean="0"/>
              <a:pPr/>
              <a:t>25/02/2017</a:t>
            </a:fld>
            <a:endParaRPr lang="fr-FR" dirty="0"/>
          </a:p>
        </p:txBody>
      </p:sp>
      <p:sp>
        <p:nvSpPr>
          <p:cNvPr id="22" name="Espace réservé du pied de page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18" name="Espace réservé du numéro de diapositive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174E9242-5B03-4820-B252-86443858FE49}" type="slidenum">
              <a:rPr lang="fr-FR" smtClean="0"/>
              <a:pPr/>
              <a:t>‹N°›</a:t>
            </a:fld>
            <a:endParaRPr lang="fr-FR" dirty="0"/>
          </a:p>
        </p:txBody>
      </p:sp>
      <p:grpSp>
        <p:nvGrpSpPr>
          <p:cNvPr id="2" name="Groupe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orme libre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orme libre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hf hdr="0" ftr="0" dt="0"/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2155831"/>
          </a:xfrm>
        </p:spPr>
        <p:txBody>
          <a:bodyPr>
            <a:normAutofit fontScale="90000"/>
          </a:bodyPr>
          <a:lstStyle/>
          <a:p>
            <a:pPr algn="ctr"/>
            <a:r>
              <a:rPr lang="fr-FR" b="1" dirty="0" smtClean="0">
                <a:solidFill>
                  <a:schemeClr val="tx1"/>
                </a:solidFill>
              </a:rPr>
              <a:t>La méthode ABC (</a:t>
            </a:r>
            <a:r>
              <a:rPr lang="fr-FR" b="1" dirty="0" err="1" smtClean="0">
                <a:solidFill>
                  <a:schemeClr val="tx1"/>
                </a:solidFill>
              </a:rPr>
              <a:t>Activity</a:t>
            </a:r>
            <a:r>
              <a:rPr lang="fr-FR" b="1" dirty="0" smtClean="0">
                <a:solidFill>
                  <a:schemeClr val="tx1"/>
                </a:solidFill>
              </a:rPr>
              <a:t> </a:t>
            </a:r>
            <a:r>
              <a:rPr lang="fr-FR" b="1" dirty="0" err="1" smtClean="0">
                <a:solidFill>
                  <a:schemeClr val="tx1"/>
                </a:solidFill>
              </a:rPr>
              <a:t>Based</a:t>
            </a:r>
            <a:r>
              <a:rPr lang="fr-FR" b="1" dirty="0" smtClean="0">
                <a:solidFill>
                  <a:schemeClr val="tx1"/>
                </a:solidFill>
              </a:rPr>
              <a:t> </a:t>
            </a:r>
            <a:r>
              <a:rPr lang="fr-FR" b="1" dirty="0" err="1" smtClean="0">
                <a:solidFill>
                  <a:schemeClr val="tx1"/>
                </a:solidFill>
              </a:rPr>
              <a:t>Costing</a:t>
            </a:r>
            <a:r>
              <a:rPr lang="fr-FR" b="1" dirty="0" smtClean="0">
                <a:solidFill>
                  <a:schemeClr val="tx1"/>
                </a:solidFill>
              </a:rPr>
              <a:t>): la méthode de calcul des coûts à base d’activités</a:t>
            </a:r>
            <a:endParaRPr lang="fr-FR" b="1" dirty="0">
              <a:solidFill>
                <a:schemeClr val="tx1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5143512"/>
            <a:ext cx="6400800" cy="495288"/>
          </a:xfrm>
        </p:spPr>
        <p:txBody>
          <a:bodyPr>
            <a:normAutofit/>
          </a:bodyPr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Or les CI peuvent être indépendantes des quantités consommées ou produites (l’imputation proportionnellement aux quantités n’est plus adaptée dans ce cas)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10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fr-FR" dirty="0" smtClean="0"/>
              <a:t>La méthode des centres d’analyse traduit , ainsi, une </a:t>
            </a:r>
            <a:r>
              <a:rPr lang="fr-FR" b="1" dirty="0" smtClean="0"/>
              <a:t>vision taylorienne de l’entreprise</a:t>
            </a:r>
            <a:r>
              <a:rPr lang="fr-FR" dirty="0" smtClean="0"/>
              <a:t>:</a:t>
            </a:r>
          </a:p>
          <a:p>
            <a:pPr lvl="1" algn="just">
              <a:buNone/>
            </a:pPr>
            <a:r>
              <a:rPr lang="fr-FR" dirty="0" smtClean="0"/>
              <a:t>  </a:t>
            </a:r>
            <a:r>
              <a:rPr lang="fr-FR" b="1" dirty="0" smtClean="0"/>
              <a:t>production de masse standardisée </a:t>
            </a:r>
            <a:r>
              <a:rPr lang="fr-FR" dirty="0" smtClean="0"/>
              <a:t>où l’essentiel des coûts est constitué de charges directes;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11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Cette vision ne correspond plus à la réalité des entreprises d’aujourd’hui : </a:t>
            </a:r>
          </a:p>
          <a:p>
            <a:pPr algn="just">
              <a:buNone/>
            </a:pPr>
            <a:r>
              <a:rPr lang="fr-FR" dirty="0" smtClean="0"/>
              <a:t>   </a:t>
            </a:r>
            <a:r>
              <a:rPr lang="fr-FR" b="1" dirty="0" smtClean="0"/>
              <a:t>production en petites séries différenciées</a:t>
            </a:r>
            <a:r>
              <a:rPr lang="fr-FR" dirty="0" smtClean="0"/>
              <a:t>, importance croissante des charges indirectes du fait des activités de support (logistique, gestion de la qualité, informatique, recherche développement…)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12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fr-FR" dirty="0" smtClean="0"/>
              <a:t>Pour toutes ces reproches, au milieu des années 1980, en particulier aux E-U , les systèmes classiques de calcul de coûts complets font l’objet de virulentes critiques, portant sur leur </a:t>
            </a:r>
            <a:r>
              <a:rPr lang="fr-FR" b="1" dirty="0" smtClean="0"/>
              <a:t>pertinence</a:t>
            </a:r>
            <a:r>
              <a:rPr lang="fr-FR" dirty="0" smtClean="0"/>
              <a:t> pour la prise de décision.</a:t>
            </a:r>
          </a:p>
          <a:p>
            <a:pPr>
              <a:buNone/>
            </a:pP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13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La principale critique porte sur </a:t>
            </a:r>
            <a:r>
              <a:rPr lang="fr-FR" b="1" u="sng" dirty="0" smtClean="0"/>
              <a:t>le subventionnement croisé entre produits ou objets de coût</a:t>
            </a:r>
            <a:r>
              <a:rPr lang="fr-FR" dirty="0" smtClean="0"/>
              <a:t>, à cause de l’utilisation des UO volumique, qui se manifeste par: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14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 algn="just"/>
            <a:r>
              <a:rPr lang="fr-FR" dirty="0" smtClean="0"/>
              <a:t>Une </a:t>
            </a:r>
            <a:r>
              <a:rPr lang="fr-FR" b="1" dirty="0" smtClean="0"/>
              <a:t>surestimation du coût  </a:t>
            </a:r>
            <a:r>
              <a:rPr lang="fr-FR" dirty="0" smtClean="0"/>
              <a:t>de revient complet de certains objets de coût;</a:t>
            </a:r>
          </a:p>
          <a:p>
            <a:pPr lvl="1" algn="just"/>
            <a:r>
              <a:rPr lang="fr-FR" dirty="0" smtClean="0"/>
              <a:t>Une </a:t>
            </a:r>
            <a:r>
              <a:rPr lang="fr-FR" b="1" dirty="0" smtClean="0"/>
              <a:t>sous-estimation du coût </a:t>
            </a:r>
            <a:r>
              <a:rPr lang="fr-FR" dirty="0" smtClean="0"/>
              <a:t>de revient complet d’autres objets de coût, qui compense la surestimation.</a:t>
            </a:r>
          </a:p>
          <a:p>
            <a:pPr algn="just"/>
            <a:r>
              <a:rPr lang="fr-FR" dirty="0" smtClean="0"/>
              <a:t>On va présenter un exemple chiffré qui illustre le phénomène de subventionnement croisé entre produits et la solution apportée par la méthode ABC: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15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b="1" dirty="0" smtClean="0"/>
              <a:t>Application:</a:t>
            </a:r>
          </a:p>
          <a:p>
            <a:pPr algn="just"/>
            <a:r>
              <a:rPr lang="fr-FR" dirty="0" smtClean="0"/>
              <a:t>L’atelier X fabrique deux gammes de produits aux caractéristiques très différentes. La technologie utilisée est identique et les structures de rémunération des travailleurs sont équivalentes:</a:t>
            </a:r>
          </a:p>
          <a:p>
            <a:pPr lvl="1" algn="just"/>
            <a:r>
              <a:rPr lang="fr-FR" dirty="0" smtClean="0"/>
              <a:t>La </a:t>
            </a:r>
            <a:r>
              <a:rPr lang="fr-FR" b="1" dirty="0" smtClean="0"/>
              <a:t>gamme A </a:t>
            </a:r>
            <a:r>
              <a:rPr lang="fr-FR" dirty="0" smtClean="0"/>
              <a:t>concerne des produits personnalisés où chaque commande client est étudiée spécifiquement, et la production s’effectue en petits lots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16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642918"/>
            <a:ext cx="8229600" cy="6000792"/>
          </a:xfrm>
        </p:spPr>
        <p:txBody>
          <a:bodyPr/>
          <a:lstStyle/>
          <a:p>
            <a:pPr lvl="1" algn="just"/>
            <a:r>
              <a:rPr lang="fr-FR" dirty="0" smtClean="0"/>
              <a:t>La </a:t>
            </a:r>
            <a:r>
              <a:rPr lang="fr-FR" b="1" dirty="0" smtClean="0"/>
              <a:t>gamme B</a:t>
            </a:r>
            <a:r>
              <a:rPr lang="fr-FR" dirty="0" smtClean="0"/>
              <a:t>, est composée de produits standards de faible complexité technique, fabriqués en grande séries.</a:t>
            </a:r>
          </a:p>
          <a:p>
            <a:pPr algn="just"/>
            <a:r>
              <a:rPr lang="fr-FR" dirty="0" smtClean="0"/>
              <a:t>Les charges indirectes à répartir, qui représentent le coût total de l’atelier pour la période, s’élèvent à 80000 </a:t>
            </a:r>
            <a:r>
              <a:rPr lang="fr-FR" dirty="0" err="1" smtClean="0"/>
              <a:t>dhs</a:t>
            </a:r>
            <a:r>
              <a:rPr lang="fr-FR" dirty="0" smtClean="0"/>
              <a:t>;</a:t>
            </a:r>
          </a:p>
          <a:p>
            <a:endParaRPr lang="fr-FR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17</a:t>
            </a:fld>
            <a:endParaRPr lang="fr-FR" dirty="0"/>
          </a:p>
        </p:txBody>
      </p:sp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642910" y="3857628"/>
          <a:ext cx="8143932" cy="20717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714644"/>
                <a:gridCol w="2714644"/>
                <a:gridCol w="2714644"/>
              </a:tblGrid>
              <a:tr h="517926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h/machines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Unités produites</a:t>
                      </a:r>
                      <a:endParaRPr lang="fr-FR" b="1" dirty="0"/>
                    </a:p>
                  </a:txBody>
                  <a:tcPr/>
                </a:tc>
              </a:tr>
              <a:tr h="517926">
                <a:tc>
                  <a:txBody>
                    <a:bodyPr/>
                    <a:lstStyle/>
                    <a:p>
                      <a:r>
                        <a:rPr lang="fr-FR" b="1" dirty="0" smtClean="0"/>
                        <a:t>Gamme A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4000</a:t>
                      </a:r>
                      <a:endParaRPr lang="fr-FR" dirty="0"/>
                    </a:p>
                  </a:txBody>
                  <a:tcPr/>
                </a:tc>
              </a:tr>
              <a:tr h="517926">
                <a:tc>
                  <a:txBody>
                    <a:bodyPr/>
                    <a:lstStyle/>
                    <a:p>
                      <a:r>
                        <a:rPr lang="fr-FR" b="1" dirty="0" smtClean="0"/>
                        <a:t>Gamme B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16000</a:t>
                      </a:r>
                      <a:endParaRPr lang="fr-FR" dirty="0"/>
                    </a:p>
                  </a:txBody>
                  <a:tcPr/>
                </a:tc>
              </a:tr>
              <a:tr h="517926"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5000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20000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Le CUO = 80000/5000 = 16</a:t>
            </a:r>
          </a:p>
          <a:p>
            <a:r>
              <a:rPr lang="fr-FR" dirty="0" smtClean="0"/>
              <a:t>CI imputées à A = 1000 x 16 = 16000</a:t>
            </a:r>
          </a:p>
          <a:p>
            <a:r>
              <a:rPr lang="fr-FR" dirty="0" smtClean="0"/>
              <a:t>CI imputées à B = 4000 x 16 = 64000</a:t>
            </a:r>
          </a:p>
          <a:p>
            <a:r>
              <a:rPr lang="fr-FR" dirty="0" smtClean="0"/>
              <a:t>Donc: le coût unitaire de A = 16000/4000= 4</a:t>
            </a:r>
          </a:p>
          <a:p>
            <a:r>
              <a:rPr lang="fr-FR" dirty="0" smtClean="0"/>
              <a:t>Le CU de B = 64000/16000 = 4</a:t>
            </a:r>
          </a:p>
          <a:p>
            <a:pPr algn="just"/>
            <a:r>
              <a:rPr lang="fr-FR" dirty="0" smtClean="0"/>
              <a:t>Le coût indirect de production est le même pour les deux produits (4). Ce résultat n’est en  rien étonnant puisque les deux gammes partagent les mêmes techniques de production.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18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/>
          </a:bodyPr>
          <a:lstStyle/>
          <a:p>
            <a:pPr algn="just"/>
            <a:r>
              <a:rPr lang="fr-FR" dirty="0" smtClean="0"/>
              <a:t>Cependant, un début d’analyse laisse penser que la production de la gamme A engendre plus de charges indirectes que la gamme B parce qu’elle implique une multiplication d’opérations liées à la production par petits lots:</a:t>
            </a:r>
          </a:p>
          <a:p>
            <a:pPr lvl="1" algn="just"/>
            <a:r>
              <a:rPr lang="fr-FR" dirty="0" smtClean="0"/>
              <a:t>Réglage fréquent des machines lors des changements de séries,</a:t>
            </a:r>
          </a:p>
          <a:p>
            <a:pPr lvl="1" algn="just"/>
            <a:r>
              <a:rPr lang="fr-FR" dirty="0" smtClean="0"/>
              <a:t>Opérations répétées d’ordonnancement,</a:t>
            </a:r>
          </a:p>
          <a:p>
            <a:pPr lvl="1" algn="just"/>
            <a:r>
              <a:rPr lang="fr-FR" dirty="0" smtClean="0"/>
              <a:t>Temps de changement des outils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19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La méthode ABC est souvent présentée comme une réponse aux limites de la méthode des centres d’analyse .</a:t>
            </a:r>
          </a:p>
          <a:p>
            <a:pPr algn="just"/>
            <a:r>
              <a:rPr lang="fr-FR" dirty="0" smtClean="0"/>
              <a:t> Elle est censée rétablir </a:t>
            </a:r>
            <a:r>
              <a:rPr lang="fr-FR" b="1" dirty="0" smtClean="0"/>
              <a:t>« la vérité des coûts »</a:t>
            </a:r>
            <a:r>
              <a:rPr lang="fr-FR" dirty="0" smtClean="0"/>
              <a:t>  en proposant un </a:t>
            </a:r>
            <a:r>
              <a:rPr lang="fr-FR" u="sng" dirty="0" smtClean="0">
                <a:solidFill>
                  <a:srgbClr val="0070C0"/>
                </a:solidFill>
              </a:rPr>
              <a:t>nouveau mode de répartition des charges indirectes </a:t>
            </a:r>
            <a:endParaRPr lang="fr-FR" u="sng" dirty="0">
              <a:solidFill>
                <a:srgbClr val="0070C0"/>
              </a:solidFill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6072230"/>
          </a:xfrm>
        </p:spPr>
        <p:txBody>
          <a:bodyPr>
            <a:normAutofit/>
          </a:bodyPr>
          <a:lstStyle/>
          <a:p>
            <a:pPr algn="just"/>
            <a:r>
              <a:rPr lang="fr-FR" dirty="0" smtClean="0"/>
              <a:t>Il apparaît donc que toutes les charges ne dépendent pas d’un facteur « volume » (heure machine), mais sont souvent induites par d’autres types de facteurs:</a:t>
            </a:r>
          </a:p>
          <a:p>
            <a:pPr lvl="1" algn="just"/>
            <a:r>
              <a:rPr lang="fr-FR" dirty="0" smtClean="0"/>
              <a:t>Le nombre de lots fabriqués</a:t>
            </a:r>
          </a:p>
          <a:p>
            <a:pPr lvl="1" algn="just"/>
            <a:r>
              <a:rPr lang="fr-FR" dirty="0" smtClean="0"/>
              <a:t>Le nombre et la taille des commandes,</a:t>
            </a:r>
          </a:p>
          <a:p>
            <a:pPr lvl="1" algn="just"/>
            <a:r>
              <a:rPr lang="fr-FR" dirty="0" err="1" smtClean="0"/>
              <a:t>Etc</a:t>
            </a:r>
            <a:endParaRPr lang="fr-FR" dirty="0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20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Ainsi, pour rétablir la vérité des coûts, et d’éviter d’introduire des distorsions très importantes dans l’évaluation des coûts des produits, d’intégrer dans la procédure d’imputation des coûts d’atelier aux produits , les facteurs qui contribuent à expliquer le montant des charges de l’atelier et qui </a:t>
            </a:r>
            <a:r>
              <a:rPr lang="fr-FR" b="1" dirty="0" smtClean="0"/>
              <a:t>sont liés aux conditions de réalisation des deux gammes.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21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L’analyse du fonctionnement de l’atelier permet, en fait, de distinguer entre trois activités:</a:t>
            </a:r>
          </a:p>
          <a:p>
            <a:pPr lvl="1" algn="just"/>
            <a:r>
              <a:rPr lang="fr-FR" dirty="0" smtClean="0"/>
              <a:t>Une activité </a:t>
            </a:r>
            <a:r>
              <a:rPr lang="fr-FR" dirty="0" smtClean="0">
                <a:solidFill>
                  <a:srgbClr val="7030A0"/>
                </a:solidFill>
              </a:rPr>
              <a:t>« réception et manutention des pièces »,</a:t>
            </a:r>
            <a:r>
              <a:rPr lang="fr-FR" dirty="0" smtClean="0"/>
              <a:t> en relation avec les achats de pièces;</a:t>
            </a:r>
          </a:p>
          <a:p>
            <a:pPr lvl="1" algn="just"/>
            <a:r>
              <a:rPr lang="fr-FR" dirty="0" smtClean="0"/>
              <a:t>Une activité </a:t>
            </a:r>
            <a:r>
              <a:rPr lang="fr-FR" dirty="0" smtClean="0">
                <a:solidFill>
                  <a:srgbClr val="7030A0"/>
                </a:solidFill>
              </a:rPr>
              <a:t>« réglage »,</a:t>
            </a:r>
            <a:r>
              <a:rPr lang="fr-FR" dirty="0" smtClean="0"/>
              <a:t> en relation avec le réglage des installations;</a:t>
            </a:r>
          </a:p>
          <a:p>
            <a:pPr lvl="1" algn="just"/>
            <a:r>
              <a:rPr lang="fr-FR" dirty="0" smtClean="0"/>
              <a:t>Une activité </a:t>
            </a:r>
            <a:r>
              <a:rPr lang="fr-FR" dirty="0" smtClean="0">
                <a:solidFill>
                  <a:srgbClr val="7030A0"/>
                </a:solidFill>
              </a:rPr>
              <a:t>« montage »</a:t>
            </a:r>
            <a:r>
              <a:rPr lang="fr-FR" dirty="0" smtClean="0"/>
              <a:t>, en relation avec le volume produit.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22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Les charges indirectes de l’atelier se répartissent respectivement entre ces trois activités: 24000, 20000 et 36000.</a:t>
            </a:r>
          </a:p>
          <a:p>
            <a:pPr algn="just"/>
            <a:r>
              <a:rPr lang="fr-FR" dirty="0" smtClean="0"/>
              <a:t>À chaque activité on va affecter une unité de mesure dénommée </a:t>
            </a:r>
            <a:r>
              <a:rPr lang="fr-FR" b="1" dirty="0" smtClean="0"/>
              <a:t>«  inducteur », </a:t>
            </a:r>
            <a:r>
              <a:rPr lang="fr-FR" dirty="0" smtClean="0"/>
              <a:t>facteur de consommation de ressources: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23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353973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45920"/>
                <a:gridCol w="1645920"/>
                <a:gridCol w="1645920"/>
                <a:gridCol w="1645920"/>
                <a:gridCol w="1645920"/>
              </a:tblGrid>
              <a:tr h="796531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Activités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Inducteur sélectionné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Volume total de l’inducteur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Volume consommé par A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Volume consommé par B</a:t>
                      </a:r>
                      <a:endParaRPr lang="fr-FR" b="1" dirty="0"/>
                    </a:p>
                  </a:txBody>
                  <a:tcPr/>
                </a:tc>
              </a:tr>
              <a:tr h="796531">
                <a:tc>
                  <a:txBody>
                    <a:bodyPr/>
                    <a:lstStyle/>
                    <a:p>
                      <a:r>
                        <a:rPr lang="fr-FR" b="1" dirty="0" smtClean="0"/>
                        <a:t>Réception et manutention des pièces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Nombre de pièces réceptionnées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160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48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112</a:t>
                      </a:r>
                      <a:endParaRPr lang="fr-FR" dirty="0"/>
                    </a:p>
                  </a:txBody>
                  <a:tcPr/>
                </a:tc>
              </a:tr>
              <a:tr h="796531">
                <a:tc>
                  <a:txBody>
                    <a:bodyPr/>
                    <a:lstStyle/>
                    <a:p>
                      <a:r>
                        <a:rPr lang="fr-FR" b="1" dirty="0" smtClean="0"/>
                        <a:t>Réglage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Nombre de lancements de séries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160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240</a:t>
                      </a:r>
                      <a:endParaRPr lang="fr-FR" dirty="0"/>
                    </a:p>
                  </a:txBody>
                  <a:tcPr/>
                </a:tc>
              </a:tr>
              <a:tr h="796531">
                <a:tc>
                  <a:txBody>
                    <a:bodyPr/>
                    <a:lstStyle/>
                    <a:p>
                      <a:r>
                        <a:rPr lang="fr-FR" b="1" dirty="0" smtClean="0"/>
                        <a:t>Montage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Heures machines 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6000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1200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4800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24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En divisant le coût de l’activité par le volume des inducteurs, on obtient un coût unitaire de l’inducteur:</a:t>
            </a:r>
          </a:p>
          <a:p>
            <a:endParaRPr lang="fr-FR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25</a:t>
            </a:fld>
            <a:endParaRPr lang="fr-FR" dirty="0"/>
          </a:p>
        </p:txBody>
      </p:sp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428596" y="3143248"/>
          <a:ext cx="8501124" cy="307183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125281"/>
                <a:gridCol w="2125281"/>
                <a:gridCol w="2125281"/>
                <a:gridCol w="2125281"/>
              </a:tblGrid>
              <a:tr h="767959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Activités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 des activités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Volume des inducteurs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 unitaire de l’inducteur</a:t>
                      </a:r>
                      <a:endParaRPr lang="fr-FR" b="1" dirty="0"/>
                    </a:p>
                  </a:txBody>
                  <a:tcPr/>
                </a:tc>
              </a:tr>
              <a:tr h="767959">
                <a:tc>
                  <a:txBody>
                    <a:bodyPr/>
                    <a:lstStyle/>
                    <a:p>
                      <a:r>
                        <a:rPr lang="fr-FR" b="1" dirty="0" smtClean="0"/>
                        <a:t>Réception et manutention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24000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160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150</a:t>
                      </a:r>
                      <a:endParaRPr lang="fr-FR" dirty="0"/>
                    </a:p>
                  </a:txBody>
                  <a:tcPr/>
                </a:tc>
              </a:tr>
              <a:tr h="767959">
                <a:tc>
                  <a:txBody>
                    <a:bodyPr/>
                    <a:lstStyle/>
                    <a:p>
                      <a:r>
                        <a:rPr lang="fr-FR" b="1" dirty="0" smtClean="0"/>
                        <a:t>Réglage</a:t>
                      </a:r>
                      <a:r>
                        <a:rPr lang="fr-FR" b="1" baseline="0" dirty="0" smtClean="0"/>
                        <a:t>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20000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50</a:t>
                      </a:r>
                      <a:endParaRPr lang="fr-FR" dirty="0"/>
                    </a:p>
                  </a:txBody>
                  <a:tcPr/>
                </a:tc>
              </a:tr>
              <a:tr h="767959">
                <a:tc>
                  <a:txBody>
                    <a:bodyPr/>
                    <a:lstStyle/>
                    <a:p>
                      <a:r>
                        <a:rPr lang="fr-FR" b="1" dirty="0" smtClean="0"/>
                        <a:t>Montage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36000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6000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6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La répartition des CI se fera ainsi:</a:t>
            </a:r>
            <a:endParaRPr lang="fr-FR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26</a:t>
            </a:fld>
            <a:endParaRPr lang="fr-FR" dirty="0"/>
          </a:p>
        </p:txBody>
      </p:sp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357158" y="2357430"/>
          <a:ext cx="8286808" cy="321471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71702"/>
                <a:gridCol w="2071702"/>
                <a:gridCol w="2071702"/>
                <a:gridCol w="2071702"/>
              </a:tblGrid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Activités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</a:t>
                      </a:r>
                      <a:r>
                        <a:rPr lang="fr-FR" b="1" baseline="0" dirty="0" smtClean="0"/>
                        <a:t> unitaire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Gamme</a:t>
                      </a:r>
                      <a:r>
                        <a:rPr lang="fr-FR" b="1" baseline="0" dirty="0" smtClean="0"/>
                        <a:t> A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Coûts tracés à la gamme A</a:t>
                      </a:r>
                      <a:endParaRPr lang="fr-FR" b="1" dirty="0"/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r>
                        <a:rPr lang="fr-FR" b="1" dirty="0" smtClean="0"/>
                        <a:t>Réception et manutention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150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48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7200</a:t>
                      </a:r>
                      <a:endParaRPr lang="fr-FR" dirty="0"/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r>
                        <a:rPr lang="fr-FR" b="1" dirty="0" smtClean="0"/>
                        <a:t>Réglage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50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160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8000</a:t>
                      </a:r>
                      <a:endParaRPr lang="fr-FR" dirty="0"/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r>
                        <a:rPr lang="fr-FR" b="1" dirty="0" smtClean="0"/>
                        <a:t>Montage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648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1200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7200</a:t>
                      </a:r>
                      <a:endParaRPr lang="fr-FR" dirty="0"/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r>
                        <a:rPr lang="fr-FR" b="1" dirty="0" smtClean="0"/>
                        <a:t>Coût total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22400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354331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708662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Activités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 unitaire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Gamme B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Coûts tracés à B</a:t>
                      </a:r>
                      <a:endParaRPr lang="fr-FR" b="1" dirty="0"/>
                    </a:p>
                  </a:txBody>
                  <a:tcPr/>
                </a:tc>
              </a:tr>
              <a:tr h="708662">
                <a:tc>
                  <a:txBody>
                    <a:bodyPr/>
                    <a:lstStyle/>
                    <a:p>
                      <a:r>
                        <a:rPr lang="fr-FR" b="1" dirty="0" smtClean="0"/>
                        <a:t>Réception et manutention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150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112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16800</a:t>
                      </a:r>
                      <a:endParaRPr lang="fr-FR" dirty="0"/>
                    </a:p>
                  </a:txBody>
                  <a:tcPr/>
                </a:tc>
              </a:tr>
              <a:tr h="708662">
                <a:tc>
                  <a:txBody>
                    <a:bodyPr/>
                    <a:lstStyle/>
                    <a:p>
                      <a:r>
                        <a:rPr lang="fr-FR" b="1" dirty="0" smtClean="0"/>
                        <a:t>Réglage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50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240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12000</a:t>
                      </a:r>
                      <a:endParaRPr lang="fr-FR" dirty="0"/>
                    </a:p>
                  </a:txBody>
                  <a:tcPr/>
                </a:tc>
              </a:tr>
              <a:tr h="708662">
                <a:tc>
                  <a:txBody>
                    <a:bodyPr/>
                    <a:lstStyle/>
                    <a:p>
                      <a:r>
                        <a:rPr lang="fr-FR" b="1" dirty="0" smtClean="0"/>
                        <a:t>Montage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6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4800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28800</a:t>
                      </a:r>
                      <a:endParaRPr lang="fr-FR" dirty="0"/>
                    </a:p>
                  </a:txBody>
                  <a:tcPr/>
                </a:tc>
              </a:tr>
              <a:tr h="708662">
                <a:tc>
                  <a:txBody>
                    <a:bodyPr/>
                    <a:lstStyle/>
                    <a:p>
                      <a:r>
                        <a:rPr lang="fr-FR" b="1" dirty="0" smtClean="0"/>
                        <a:t>Coût total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57600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27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La répartition des CI de production, effectuée selon les inducteurs, donne le résultat suivant:</a:t>
            </a:r>
            <a:endParaRPr lang="fr-FR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28</a:t>
            </a:fld>
            <a:endParaRPr lang="fr-FR" dirty="0"/>
          </a:p>
        </p:txBody>
      </p:sp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500034" y="3286124"/>
          <a:ext cx="7786744" cy="2643207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46686"/>
                <a:gridCol w="1946686"/>
                <a:gridCol w="1946686"/>
                <a:gridCol w="1946686"/>
              </a:tblGrid>
              <a:tr h="881069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 total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Unités produites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 unitaire</a:t>
                      </a:r>
                      <a:endParaRPr lang="fr-FR" b="1" dirty="0"/>
                    </a:p>
                  </a:txBody>
                  <a:tcPr/>
                </a:tc>
              </a:tr>
              <a:tr h="881069">
                <a:tc>
                  <a:txBody>
                    <a:bodyPr/>
                    <a:lstStyle/>
                    <a:p>
                      <a:r>
                        <a:rPr lang="fr-FR" b="1" dirty="0" smtClean="0"/>
                        <a:t>A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22400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5.6</a:t>
                      </a:r>
                      <a:endParaRPr lang="fr-FR" dirty="0"/>
                    </a:p>
                  </a:txBody>
                  <a:tcPr/>
                </a:tc>
              </a:tr>
              <a:tr h="881069">
                <a:tc>
                  <a:txBody>
                    <a:bodyPr/>
                    <a:lstStyle/>
                    <a:p>
                      <a:r>
                        <a:rPr lang="fr-FR" b="1" dirty="0" smtClean="0"/>
                        <a:t>B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57600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16000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3.6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785794"/>
            <a:ext cx="8229600" cy="5340369"/>
          </a:xfrm>
        </p:spPr>
        <p:txBody>
          <a:bodyPr>
            <a:normAutofit/>
          </a:bodyPr>
          <a:lstStyle/>
          <a:p>
            <a:pPr algn="just"/>
            <a:r>
              <a:rPr lang="fr-FR" dirty="0" smtClean="0"/>
              <a:t>On peut alors mesurer l’impact du changement de méthode sur le coût indirect de production de chaque gamme.</a:t>
            </a:r>
          </a:p>
          <a:p>
            <a:pPr algn="just"/>
            <a:r>
              <a:rPr lang="fr-FR" dirty="0" smtClean="0"/>
              <a:t>En répartissant les CI uniquement à partir d’UO liée au volume (H/machine), le système de coûts de revient par centre d’analyse sous-évalue les charges de la gamme A, produite en petits lots, et surévalue celles de la gamme B, produite en grands lots.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29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b="1" dirty="0" smtClean="0"/>
              <a:t>Les limites de la méthode des centres d’analyse: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À partir des années 1970, les méthodes de calcul de coûts complets développées au 19</a:t>
            </a:r>
            <a:r>
              <a:rPr lang="fr-FR" baseline="30000" dirty="0" smtClean="0"/>
              <a:t>ème</a:t>
            </a:r>
            <a:r>
              <a:rPr lang="fr-FR" dirty="0" smtClean="0"/>
              <a:t> siècle (modèle traditionnel) sont remis en question, à cause :</a:t>
            </a:r>
          </a:p>
          <a:p>
            <a:pPr lvl="1" algn="just"/>
            <a:r>
              <a:rPr lang="fr-FR" dirty="0" smtClean="0"/>
              <a:t>Le passage progressif d’une économie fondée sur une production industrialisée de </a:t>
            </a:r>
            <a:r>
              <a:rPr lang="fr-FR" b="1" dirty="0" smtClean="0"/>
              <a:t>produits de masse standardisés</a:t>
            </a:r>
            <a:r>
              <a:rPr lang="fr-FR" dirty="0" smtClean="0"/>
              <a:t> vers une économie fondée sur un modèle </a:t>
            </a:r>
            <a:r>
              <a:rPr lang="fr-FR" b="1" dirty="0" smtClean="0"/>
              <a:t>de différenciation </a:t>
            </a:r>
            <a:r>
              <a:rPr lang="fr-FR" dirty="0" smtClean="0"/>
              <a:t>croissante des produits et services par segments de marché.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357158" y="1600200"/>
          <a:ext cx="8329642" cy="290037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843242"/>
                <a:gridCol w="2743200"/>
                <a:gridCol w="2743200"/>
              </a:tblGrid>
              <a:tr h="96679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 unitaire selon la méthode des centres</a:t>
                      </a:r>
                      <a:r>
                        <a:rPr lang="fr-FR" b="1" baseline="0" dirty="0" smtClean="0"/>
                        <a:t> d’analyse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Coût unitaire selon</a:t>
                      </a:r>
                      <a:r>
                        <a:rPr lang="fr-FR" b="1" baseline="0" dirty="0" smtClean="0"/>
                        <a:t> la méthode des activités</a:t>
                      </a:r>
                      <a:endParaRPr lang="fr-FR" b="1" dirty="0"/>
                    </a:p>
                  </a:txBody>
                  <a:tcPr/>
                </a:tc>
              </a:tr>
              <a:tr h="966790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A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5.6</a:t>
                      </a:r>
                      <a:endParaRPr lang="fr-FR" dirty="0"/>
                    </a:p>
                  </a:txBody>
                  <a:tcPr/>
                </a:tc>
              </a:tr>
              <a:tr h="966790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B </a:t>
                      </a:r>
                      <a:endParaRPr lang="fr-FR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4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3.6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30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642918"/>
            <a:ext cx="8229600" cy="5483245"/>
          </a:xfrm>
        </p:spPr>
        <p:txBody>
          <a:bodyPr>
            <a:normAutofit/>
          </a:bodyPr>
          <a:lstStyle/>
          <a:p>
            <a:pPr algn="just"/>
            <a:r>
              <a:rPr lang="fr-FR" dirty="0" smtClean="0"/>
              <a:t>En ignorant </a:t>
            </a:r>
            <a:r>
              <a:rPr lang="fr-FR" b="1" dirty="0" smtClean="0"/>
              <a:t>la complexité du processus de production</a:t>
            </a:r>
            <a:r>
              <a:rPr lang="fr-FR" dirty="0" smtClean="0"/>
              <a:t>, les systèmes classiques introduisent d’importantes distorsions dans le calcul des coûts de revient:</a:t>
            </a:r>
          </a:p>
          <a:p>
            <a:pPr lvl="1" algn="just"/>
            <a:r>
              <a:rPr lang="fr-FR" dirty="0" smtClean="0"/>
              <a:t>Les produits simples fabriqués en grandes séries sont pénalisés au profit des produits complexes réalisés en faibles quantités.</a:t>
            </a:r>
          </a:p>
          <a:p>
            <a:pPr algn="just"/>
            <a:r>
              <a:rPr lang="fr-FR" dirty="0" smtClean="0"/>
              <a:t>C’est La </a:t>
            </a:r>
            <a:r>
              <a:rPr lang="fr-FR" dirty="0" smtClean="0"/>
              <a:t>prise en compte de cette complexité qui fonde la méthode des coûts d’activités. (méthode ABC)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31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b="1" dirty="0" smtClean="0"/>
              <a:t>Les concepts et principes de la méthode ABC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fr-FR" dirty="0" smtClean="0"/>
              <a:t>La méthode des coûts à base d’activités est fondée sur </a:t>
            </a:r>
            <a:r>
              <a:rPr lang="fr-FR" b="1" dirty="0" smtClean="0"/>
              <a:t>l’analyse transversale </a:t>
            </a:r>
            <a:r>
              <a:rPr lang="fr-FR" dirty="0" smtClean="0"/>
              <a:t>des différents processus de l’entreprise plutôt que sur la division des coûts par fonctions;</a:t>
            </a:r>
          </a:p>
          <a:p>
            <a:pPr algn="just"/>
            <a:r>
              <a:rPr lang="fr-FR" dirty="0" smtClean="0"/>
              <a:t>Cette méthode permet de mieux comprendre </a:t>
            </a:r>
            <a:r>
              <a:rPr lang="fr-FR" b="1" dirty="0" smtClean="0"/>
              <a:t>l’origine des coûts </a:t>
            </a:r>
            <a:r>
              <a:rPr lang="fr-FR" dirty="0" smtClean="0"/>
              <a:t>. L’analyse des charges indirectes est plus fine que dans la méthode classique des coûts complets ( centres d’analyse)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32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fr-FR" dirty="0" smtClean="0"/>
              <a:t>L’étude de la méthode des coûts à base d’activités nécessite de définir les notions suivantes:</a:t>
            </a:r>
          </a:p>
          <a:p>
            <a:pPr algn="just"/>
            <a:r>
              <a:rPr lang="fr-FR" b="1" u="sng" dirty="0" smtClean="0"/>
              <a:t>Activité</a:t>
            </a:r>
            <a:r>
              <a:rPr lang="fr-FR" dirty="0" smtClean="0"/>
              <a:t> : ensemble des tâches de même nature , accomplies par un individu ou un groupe de personnes à partir d’un savoir-faire et contribuant à ajouter de la valeur au produit.( ex: négocier un contrat; contrôler un produit..;)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33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/>
          </a:bodyPr>
          <a:lstStyle/>
          <a:p>
            <a:pPr algn="just"/>
            <a:r>
              <a:rPr lang="fr-FR" b="1" u="sng" dirty="0" smtClean="0"/>
              <a:t>Inducteur de coût</a:t>
            </a:r>
            <a:r>
              <a:rPr lang="fr-FR" dirty="0" smtClean="0"/>
              <a:t>: facteur permettant d’expliquer la variation du coût de l’activité; il doit exister un lien de causalité entre l’inducteur et l’activité ( nombre de livraison, nombre de factures..;)</a:t>
            </a:r>
          </a:p>
          <a:p>
            <a:pPr algn="just"/>
            <a:r>
              <a:rPr lang="fr-FR" b="1" u="sng" dirty="0" smtClean="0"/>
              <a:t>Centre de regroupement: </a:t>
            </a:r>
            <a:r>
              <a:rPr lang="fr-FR" dirty="0" smtClean="0"/>
              <a:t>centre qui regroupe les activités ayant le même inducteur de coût (ex: les activités facturation, livraison, mise en service peuvent avoir comme inducteur commun le nombre de commandes clients)</a:t>
            </a:r>
          </a:p>
          <a:p>
            <a:pPr algn="just"/>
            <a:r>
              <a:rPr lang="fr-FR" b="1" u="sng" dirty="0" smtClean="0"/>
              <a:t>Processus : </a:t>
            </a:r>
            <a:r>
              <a:rPr lang="fr-FR" dirty="0" smtClean="0"/>
              <a:t>succession d’activités contribuant à un but commun (lancement d’un nouveau produit)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34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29196"/>
          </a:xfrm>
        </p:spPr>
        <p:txBody>
          <a:bodyPr/>
          <a:lstStyle/>
          <a:p>
            <a:r>
              <a:rPr lang="fr-FR" b="1" u="sng" dirty="0" smtClean="0"/>
              <a:t>La méthode de calcul:</a:t>
            </a:r>
          </a:p>
          <a:p>
            <a:pPr algn="just"/>
            <a:r>
              <a:rPr lang="fr-FR" dirty="0" smtClean="0"/>
              <a:t>Le calcul du coût de revient des produits est structuré de la manière suivante:</a:t>
            </a:r>
          </a:p>
          <a:p>
            <a:pPr>
              <a:buNone/>
            </a:pPr>
            <a:endParaRPr lang="fr-FR" dirty="0"/>
          </a:p>
        </p:txBody>
      </p:sp>
      <p:sp>
        <p:nvSpPr>
          <p:cNvPr id="13" name="Espace réservé du numéro de diapositive 1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35</a:t>
            </a:fld>
            <a:endParaRPr lang="fr-FR" dirty="0"/>
          </a:p>
        </p:txBody>
      </p:sp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2643174" y="3357562"/>
          <a:ext cx="2928958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928958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Les charges ( ressources)</a:t>
                      </a:r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au 4"/>
          <p:cNvGraphicFramePr>
            <a:graphicFrameLocks noGrp="1"/>
          </p:cNvGraphicFramePr>
          <p:nvPr/>
        </p:nvGraphicFramePr>
        <p:xfrm>
          <a:off x="2571736" y="4714884"/>
          <a:ext cx="3429024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429024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Les activités </a:t>
                      </a:r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Tableau 5"/>
          <p:cNvGraphicFramePr>
            <a:graphicFrameLocks noGrp="1"/>
          </p:cNvGraphicFramePr>
          <p:nvPr/>
        </p:nvGraphicFramePr>
        <p:xfrm>
          <a:off x="2857488" y="4071942"/>
          <a:ext cx="2571768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571768"/>
              </a:tblGrid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sont consommées par 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cxnSp>
        <p:nvCxnSpPr>
          <p:cNvPr id="8" name="Connecteur droit 7"/>
          <p:cNvCxnSpPr/>
          <p:nvPr/>
        </p:nvCxnSpPr>
        <p:spPr>
          <a:xfrm rot="5400000">
            <a:off x="3536149" y="3964785"/>
            <a:ext cx="357190" cy="1588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" name="Connecteur droit avec flèche 9"/>
          <p:cNvCxnSpPr/>
          <p:nvPr/>
        </p:nvCxnSpPr>
        <p:spPr>
          <a:xfrm rot="5400000">
            <a:off x="3607587" y="4536289"/>
            <a:ext cx="214314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graphicFrame>
        <p:nvGraphicFramePr>
          <p:cNvPr id="11" name="Tableau 10"/>
          <p:cNvGraphicFramePr>
            <a:graphicFrameLocks noGrp="1"/>
          </p:cNvGraphicFramePr>
          <p:nvPr/>
        </p:nvGraphicFramePr>
        <p:xfrm>
          <a:off x="3000364" y="5357826"/>
          <a:ext cx="2643206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643206"/>
              </a:tblGrid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Sont</a:t>
                      </a:r>
                      <a:r>
                        <a:rPr lang="fr-FR" baseline="0" dirty="0" smtClean="0"/>
                        <a:t> </a:t>
                      </a:r>
                      <a:r>
                        <a:rPr lang="fr-FR" dirty="0" smtClean="0"/>
                        <a:t>consommées par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2" name="Tableau 11"/>
          <p:cNvGraphicFramePr>
            <a:graphicFrameLocks noGrp="1"/>
          </p:cNvGraphicFramePr>
          <p:nvPr/>
        </p:nvGraphicFramePr>
        <p:xfrm>
          <a:off x="3071802" y="6000768"/>
          <a:ext cx="2190744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190744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b="1" dirty="0" smtClean="0"/>
                        <a:t>Les produits </a:t>
                      </a:r>
                      <a:endParaRPr lang="fr-FR" b="1" dirty="0"/>
                    </a:p>
                  </a:txBody>
                  <a:tcPr/>
                </a:tc>
              </a:tr>
            </a:tbl>
          </a:graphicData>
        </a:graphic>
      </p:graphicFrame>
      <p:cxnSp>
        <p:nvCxnSpPr>
          <p:cNvPr id="14" name="Connecteur droit 13"/>
          <p:cNvCxnSpPr/>
          <p:nvPr/>
        </p:nvCxnSpPr>
        <p:spPr>
          <a:xfrm rot="5400000">
            <a:off x="3643306" y="5286388"/>
            <a:ext cx="285752" cy="1588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6" name="Connecteur droit avec flèche 15"/>
          <p:cNvCxnSpPr/>
          <p:nvPr/>
        </p:nvCxnSpPr>
        <p:spPr>
          <a:xfrm rot="5400000">
            <a:off x="3679025" y="5822173"/>
            <a:ext cx="214314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Le  traitement des charges directes: ce traitement est identique à celui de la méthode classique des coûts complets: les charges directes sont affectées sans ambiguïté aux coûts.</a:t>
            </a:r>
          </a:p>
          <a:p>
            <a:pPr algn="just"/>
            <a:r>
              <a:rPr lang="fr-FR" dirty="0" smtClean="0"/>
              <a:t>Le traitement  des charges indirectes et leur imputation aux coûts des produits ou aux objets de coût s’effectuent en six étapes: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36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rmAutofit/>
          </a:bodyPr>
          <a:lstStyle/>
          <a:p>
            <a:pPr algn="just"/>
            <a:r>
              <a:rPr lang="fr-FR" b="1" dirty="0" smtClean="0"/>
              <a:t>Étape 1:</a:t>
            </a:r>
            <a:r>
              <a:rPr lang="fr-FR" dirty="0" smtClean="0"/>
              <a:t> Diviser l’activité de l’entreprise en centres de travail.</a:t>
            </a:r>
          </a:p>
          <a:p>
            <a:pPr algn="just"/>
            <a:r>
              <a:rPr lang="fr-FR" b="1" dirty="0" smtClean="0"/>
              <a:t>Étape 2:</a:t>
            </a:r>
            <a:r>
              <a:rPr lang="fr-FR" dirty="0" smtClean="0"/>
              <a:t> Décomposer chaque centre de travail en activités et affecter les charges indirectes aux activités.</a:t>
            </a:r>
          </a:p>
          <a:p>
            <a:pPr algn="just"/>
            <a:r>
              <a:rPr lang="fr-FR" b="1" dirty="0" smtClean="0"/>
              <a:t>Étape 3: </a:t>
            </a:r>
            <a:r>
              <a:rPr lang="fr-FR" dirty="0" smtClean="0"/>
              <a:t>Rechercher pour chaque activité la cause de sa variation de consommation de ressources (charges indirectes), ou la cause de fluctuation du coût de l’activité</a:t>
            </a:r>
          </a:p>
          <a:p>
            <a:endParaRPr lang="fr-FR" dirty="0" smtClean="0"/>
          </a:p>
          <a:p>
            <a:endParaRPr lang="fr-FR" dirty="0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37</a:t>
            </a:fld>
            <a:endParaRPr lang="fr-FR" dirty="0"/>
          </a:p>
        </p:txBody>
      </p:sp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539552" y="4365104"/>
          <a:ext cx="8215338" cy="6400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215338"/>
              </a:tblGrid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Cause                                        Inducteur                                Moyen de mesure de l’activité       </a:t>
                      </a:r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cxnSp>
        <p:nvCxnSpPr>
          <p:cNvPr id="6" name="Connecteur droit avec flèche 5"/>
          <p:cNvCxnSpPr/>
          <p:nvPr/>
        </p:nvCxnSpPr>
        <p:spPr>
          <a:xfrm>
            <a:off x="1619672" y="4581128"/>
            <a:ext cx="1643074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8" name="Connecteur droit avec flèche 7"/>
          <p:cNvCxnSpPr/>
          <p:nvPr/>
        </p:nvCxnSpPr>
        <p:spPr>
          <a:xfrm>
            <a:off x="4716016" y="4581128"/>
            <a:ext cx="142876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b="1" dirty="0" smtClean="0"/>
              <a:t>Étape 4</a:t>
            </a:r>
            <a:r>
              <a:rPr lang="fr-FR" dirty="0" smtClean="0"/>
              <a:t>: Réunir dans des centres de regroupement les activités ayant un même inducteur.</a:t>
            </a:r>
          </a:p>
          <a:p>
            <a:pPr algn="just"/>
            <a:r>
              <a:rPr lang="fr-FR" b="1" dirty="0" smtClean="0"/>
              <a:t>Étape 5</a:t>
            </a:r>
            <a:r>
              <a:rPr lang="fr-FR" dirty="0" smtClean="0"/>
              <a:t>: Calculer pour chaque centre de regroupement, le coût unitaire de l’inducteur:</a:t>
            </a:r>
          </a:p>
          <a:p>
            <a:pPr>
              <a:buNone/>
            </a:pPr>
            <a:r>
              <a:rPr lang="fr-FR" dirty="0" smtClean="0"/>
              <a:t>   </a:t>
            </a:r>
          </a:p>
          <a:p>
            <a:pPr algn="just">
              <a:buNone/>
            </a:pPr>
            <a:r>
              <a:rPr lang="fr-FR" b="1" smtClean="0"/>
              <a:t>          Coût </a:t>
            </a:r>
            <a:r>
              <a:rPr lang="fr-FR" b="1" dirty="0" smtClean="0"/>
              <a:t>unitaire de l’inducteur </a:t>
            </a:r>
            <a:r>
              <a:rPr lang="fr-FR" dirty="0" smtClean="0"/>
              <a:t>= </a:t>
            </a:r>
            <a:endParaRPr lang="fr-FR" dirty="0" smtClean="0"/>
          </a:p>
          <a:p>
            <a:pPr algn="just">
              <a:buNone/>
            </a:pPr>
            <a:r>
              <a:rPr lang="fr-FR" dirty="0" smtClean="0"/>
              <a:t> </a:t>
            </a:r>
            <a:r>
              <a:rPr lang="fr-FR" dirty="0" smtClean="0"/>
              <a:t>      </a:t>
            </a:r>
            <a:r>
              <a:rPr lang="fr-FR" dirty="0" smtClean="0"/>
              <a:t>ressources </a:t>
            </a:r>
            <a:r>
              <a:rPr lang="fr-FR" dirty="0" smtClean="0"/>
              <a:t>consommées / volume de l’inducteur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38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b="1" dirty="0" smtClean="0"/>
              <a:t>Étape 6:</a:t>
            </a:r>
            <a:r>
              <a:rPr lang="fr-FR" dirty="0" smtClean="0"/>
              <a:t> Imputer aux produits ou à tout autre objet de coût, le coût des inducteurs qu’ils consomment.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39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158" y="857232"/>
            <a:ext cx="8229600" cy="5768997"/>
          </a:xfrm>
        </p:spPr>
        <p:txBody>
          <a:bodyPr/>
          <a:lstStyle/>
          <a:p>
            <a:pPr algn="just"/>
            <a:r>
              <a:rPr lang="fr-FR" dirty="0" smtClean="0"/>
              <a:t>La méthode des centres d’analyse est fondée sur le principe suivant:</a:t>
            </a:r>
          </a:p>
          <a:p>
            <a:pPr lvl="1" algn="just"/>
            <a:r>
              <a:rPr lang="fr-FR" dirty="0" smtClean="0"/>
              <a:t>Les charges indirectes sont réparties entre les centres d’analyse puis imputées aux coûts  des différents produits à l’aide des UO (une UO par centre)</a:t>
            </a:r>
          </a:p>
          <a:p>
            <a:pPr lvl="1" algn="just">
              <a:buNone/>
            </a:pPr>
            <a:r>
              <a:rPr lang="fr-FR" dirty="0" smtClean="0"/>
              <a:t>Pour chaque centre on a :</a:t>
            </a:r>
          </a:p>
          <a:p>
            <a:pPr lvl="1" algn="just">
              <a:buNone/>
            </a:pPr>
            <a:r>
              <a:rPr lang="fr-FR" b="1" dirty="0" smtClean="0"/>
              <a:t>Charges indirectes imputées au coût d’un produit = nombre d’UO pour ce produit  x  coût de l’UO</a:t>
            </a:r>
            <a:endParaRPr lang="fr-FR" b="1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4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714356"/>
            <a:ext cx="8229600" cy="5411807"/>
          </a:xfrm>
        </p:spPr>
        <p:txBody>
          <a:bodyPr/>
          <a:lstStyle/>
          <a:p>
            <a:pPr algn="just"/>
            <a:r>
              <a:rPr lang="fr-FR" dirty="0" smtClean="0"/>
              <a:t>Cette méthode revient à considérer que les CI imputées au coût d’un produit sont </a:t>
            </a:r>
            <a:r>
              <a:rPr lang="fr-FR" b="1" dirty="0" smtClean="0"/>
              <a:t>proportionnelles au nombre d’UO consommés par ce produit </a:t>
            </a:r>
            <a:r>
              <a:rPr lang="fr-FR" dirty="0" smtClean="0"/>
              <a:t>et donc que les coûts indirects dépendent du nombre d’UO : </a:t>
            </a:r>
            <a:r>
              <a:rPr lang="fr-FR" dirty="0" smtClean="0">
                <a:solidFill>
                  <a:srgbClr val="0070C0"/>
                </a:solidFill>
              </a:rPr>
              <a:t>c’est l’UO qui explique, qui est la cause des coûts indirects.</a:t>
            </a:r>
          </a:p>
          <a:p>
            <a:pPr algn="just"/>
            <a:r>
              <a:rPr lang="fr-FR" dirty="0" smtClean="0"/>
              <a:t>Dès lors on peut formuler </a:t>
            </a:r>
            <a:r>
              <a:rPr lang="fr-FR" b="1" dirty="0" smtClean="0"/>
              <a:t>deux principaux reproches</a:t>
            </a:r>
            <a:r>
              <a:rPr lang="fr-FR" dirty="0" smtClean="0"/>
              <a:t>: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5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rmAutofit/>
          </a:bodyPr>
          <a:lstStyle/>
          <a:p>
            <a:r>
              <a:rPr lang="fr-FR" b="1" u="sng" dirty="0" smtClean="0"/>
              <a:t>L’absence d’homogénéité des centres d’analyse:</a:t>
            </a:r>
          </a:p>
          <a:p>
            <a:r>
              <a:rPr lang="fr-FR" dirty="0" smtClean="0"/>
              <a:t>Les centres d’analyse regroupent des activités qui ne sont pas homogènes:</a:t>
            </a:r>
          </a:p>
          <a:p>
            <a:pPr algn="just"/>
            <a:r>
              <a:rPr lang="fr-FR" b="1" dirty="0" smtClean="0"/>
              <a:t>Exemple</a:t>
            </a:r>
            <a:r>
              <a:rPr lang="fr-FR" dirty="0" smtClean="0"/>
              <a:t> : centre Approvisionnement: on regroupe des charges liées à des activités diverses:</a:t>
            </a:r>
          </a:p>
          <a:p>
            <a:pPr lvl="1" algn="just"/>
            <a:r>
              <a:rPr lang="fr-FR" dirty="0" smtClean="0"/>
              <a:t>Activité 1: Sélectionner des fournisseurs</a:t>
            </a:r>
          </a:p>
          <a:p>
            <a:pPr lvl="1" algn="just"/>
            <a:r>
              <a:rPr lang="fr-FR" dirty="0" smtClean="0"/>
              <a:t>Activité 2: Préparer les commandes</a:t>
            </a:r>
          </a:p>
          <a:p>
            <a:pPr lvl="1" algn="just"/>
            <a:r>
              <a:rPr lang="fr-FR" dirty="0" smtClean="0"/>
              <a:t>Activité 3: Gérer les stocks</a:t>
            </a:r>
          </a:p>
          <a:p>
            <a:pPr lvl="1" algn="just"/>
            <a:r>
              <a:rPr lang="fr-FR" dirty="0" smtClean="0"/>
              <a:t>Activité 4: la réception des achats</a:t>
            </a:r>
          </a:p>
          <a:p>
            <a:pPr lvl="1" algn="just"/>
            <a:r>
              <a:rPr lang="fr-FR" dirty="0" smtClean="0"/>
              <a:t>Activité 5: la gestion des achats</a:t>
            </a:r>
          </a:p>
          <a:p>
            <a:pPr lvl="1" algn="just"/>
            <a:r>
              <a:rPr lang="fr-FR" dirty="0" err="1" smtClean="0"/>
              <a:t>etc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6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642918"/>
            <a:ext cx="8229600" cy="5483245"/>
          </a:xfrm>
        </p:spPr>
        <p:txBody>
          <a:bodyPr>
            <a:normAutofit/>
          </a:bodyPr>
          <a:lstStyle/>
          <a:p>
            <a:pPr algn="just"/>
            <a:r>
              <a:rPr lang="fr-FR" dirty="0" smtClean="0"/>
              <a:t>Les charges générées (induites) par ces activités ne peuvent s’expliquer par une seule UO (par exemple les quantités achetées ou le montant des achats).</a:t>
            </a:r>
          </a:p>
          <a:p>
            <a:pPr algn="just">
              <a:buNone/>
            </a:pPr>
            <a:endParaRPr lang="fr-FR" dirty="0" smtClean="0"/>
          </a:p>
          <a:p>
            <a:pPr algn="just"/>
            <a:r>
              <a:rPr lang="fr-FR" dirty="0" smtClean="0"/>
              <a:t>Par exemple les charges liées à la sélection des fournisseurs dépendent plus du </a:t>
            </a:r>
            <a:r>
              <a:rPr lang="fr-FR" b="1" dirty="0" smtClean="0"/>
              <a:t>nombre de références </a:t>
            </a:r>
            <a:r>
              <a:rPr lang="fr-FR" dirty="0" smtClean="0"/>
              <a:t>que des quantités achetées.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7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fr-FR" dirty="0" smtClean="0"/>
              <a:t>Pour la gestion des achats , le nombre de commandes peut avoir plus d’importance que le montant des achats</a:t>
            </a:r>
          </a:p>
          <a:p>
            <a:pPr algn="just">
              <a:buNone/>
            </a:pPr>
            <a:endParaRPr lang="fr-FR" dirty="0" smtClean="0"/>
          </a:p>
          <a:p>
            <a:pPr algn="just"/>
            <a:r>
              <a:rPr lang="fr-FR" dirty="0" smtClean="0"/>
              <a:t>La réception des achats génère des charges qui dépendent plus du nombre et du volume des commandes traitées que de leur valeur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8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b="1" u="sng" dirty="0" smtClean="0"/>
              <a:t>Le choix des UO « volumiques »:</a:t>
            </a:r>
          </a:p>
          <a:p>
            <a:pPr algn="just"/>
            <a:r>
              <a:rPr lang="fr-FR" dirty="0" smtClean="0"/>
              <a:t>Les UO traditionnellement retenues sont des unités physiques (volumiques): quantités achetées, quantités produites; heures de MOD</a:t>
            </a:r>
          </a:p>
          <a:p>
            <a:pPr algn="just"/>
            <a:r>
              <a:rPr lang="fr-FR" dirty="0" smtClean="0"/>
              <a:t>Les charges indirectes sont ainsi traitées comme des charges directes: ces unités physiques qui expliquent les charges directes, sont également (dans la méthode des centres d’analyse) la cause des charges indirectes;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4E9242-5B03-4820-B252-86443858FE49}" type="slidenum">
              <a:rPr lang="fr-FR" smtClean="0"/>
              <a:pPr/>
              <a:t>9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Débit">
  <a:themeElements>
    <a:clrScheme name="Débit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Débit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Débit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222</TotalTime>
  <Words>1916</Words>
  <Application>Microsoft Office PowerPoint</Application>
  <PresentationFormat>Affichage à l'écran (4:3)</PresentationFormat>
  <Paragraphs>241</Paragraphs>
  <Slides>39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39</vt:i4>
      </vt:variant>
    </vt:vector>
  </HeadingPairs>
  <TitlesOfParts>
    <vt:vector size="40" baseType="lpstr">
      <vt:lpstr>Débit</vt:lpstr>
      <vt:lpstr>La méthode ABC (Activity Based Costing): la méthode de calcul des coûts à base d’activités</vt:lpstr>
      <vt:lpstr>Diapositive 2</vt:lpstr>
      <vt:lpstr>Les limites de la méthode des centres d’analyse:</vt:lpstr>
      <vt:lpstr>Diapositive 4</vt:lpstr>
      <vt:lpstr>Diapositive 5</vt:lpstr>
      <vt:lpstr>Diapositive 6</vt:lpstr>
      <vt:lpstr>Diapositive 7</vt:lpstr>
      <vt:lpstr>Diapositive 8</vt:lpstr>
      <vt:lpstr>Diapositive 9</vt:lpstr>
      <vt:lpstr>Diapositive 10</vt:lpstr>
      <vt:lpstr>Diapositive 11</vt:lpstr>
      <vt:lpstr>Diapositive 12</vt:lpstr>
      <vt:lpstr>Diapositive 13</vt:lpstr>
      <vt:lpstr>Diapositive 14</vt:lpstr>
      <vt:lpstr>Diapositive 15</vt:lpstr>
      <vt:lpstr>Diapositive 16</vt:lpstr>
      <vt:lpstr>Diapositive 17</vt:lpstr>
      <vt:lpstr>Diapositive 18</vt:lpstr>
      <vt:lpstr>Diapositive 19</vt:lpstr>
      <vt:lpstr>Diapositive 20</vt:lpstr>
      <vt:lpstr>Diapositive 21</vt:lpstr>
      <vt:lpstr>Diapositive 22</vt:lpstr>
      <vt:lpstr>Diapositive 23</vt:lpstr>
      <vt:lpstr>Diapositive 24</vt:lpstr>
      <vt:lpstr>Diapositive 25</vt:lpstr>
      <vt:lpstr>Diapositive 26</vt:lpstr>
      <vt:lpstr>Diapositive 27</vt:lpstr>
      <vt:lpstr>Diapositive 28</vt:lpstr>
      <vt:lpstr>Diapositive 29</vt:lpstr>
      <vt:lpstr>Diapositive 30</vt:lpstr>
      <vt:lpstr>Diapositive 31</vt:lpstr>
      <vt:lpstr>Les concepts et principes de la méthode ABC</vt:lpstr>
      <vt:lpstr>Diapositive 33</vt:lpstr>
      <vt:lpstr>Diapositive 34</vt:lpstr>
      <vt:lpstr>Diapositive 35</vt:lpstr>
      <vt:lpstr>Diapositive 36</vt:lpstr>
      <vt:lpstr>Diapositive 37</vt:lpstr>
      <vt:lpstr>Diapositive 38</vt:lpstr>
      <vt:lpstr>Diapositive 39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 méthode ABC (Activity Based Costing): la méthode de calcul des coûts à base d’activités</dc:title>
  <dc:creator>YOUNESS</dc:creator>
  <cp:lastModifiedBy>YOUNESS</cp:lastModifiedBy>
  <cp:revision>24</cp:revision>
  <dcterms:created xsi:type="dcterms:W3CDTF">2016-03-03T18:02:24Z</dcterms:created>
  <dcterms:modified xsi:type="dcterms:W3CDTF">2017-02-25T17:42:24Z</dcterms:modified>
</cp:coreProperties>
</file>

<file path=docProps/thumbnail.jpeg>
</file>