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slides/slide120.xml" ContentType="application/vnd.openxmlformats-officedocument.presentationml.slide+xml"/>
  <Override PartName="/ppt/slides/slide121.xml" ContentType="application/vnd.openxmlformats-officedocument.presentationml.slide+xml"/>
  <Override PartName="/ppt/slides/slide122.xml" ContentType="application/vnd.openxmlformats-officedocument.presentationml.slide+xml"/>
  <Override PartName="/ppt/slides/slide123.xml" ContentType="application/vnd.openxmlformats-officedocument.presentationml.slide+xml"/>
  <Override PartName="/ppt/slides/slide124.xml" ContentType="application/vnd.openxmlformats-officedocument.presentationml.slide+xml"/>
  <Override PartName="/ppt/slides/slide125.xml" ContentType="application/vnd.openxmlformats-officedocument.presentationml.slide+xml"/>
  <Override PartName="/ppt/slides/slide126.xml" ContentType="application/vnd.openxmlformats-officedocument.presentationml.slide+xml"/>
  <Override PartName="/ppt/slides/slide127.xml" ContentType="application/vnd.openxmlformats-officedocument.presentationml.slide+xml"/>
  <Override PartName="/ppt/slides/slide128.xml" ContentType="application/vnd.openxmlformats-officedocument.presentationml.slide+xml"/>
  <Override PartName="/ppt/slides/slide129.xml" ContentType="application/vnd.openxmlformats-officedocument.presentationml.slide+xml"/>
  <Override PartName="/ppt/slides/slide130.xml" ContentType="application/vnd.openxmlformats-officedocument.presentationml.slide+xml"/>
  <Override PartName="/ppt/slides/slide131.xml" ContentType="application/vnd.openxmlformats-officedocument.presentationml.slide+xml"/>
  <Override PartName="/ppt/slides/slide132.xml" ContentType="application/vnd.openxmlformats-officedocument.presentationml.slide+xml"/>
  <Override PartName="/ppt/slides/slide133.xml" ContentType="application/vnd.openxmlformats-officedocument.presentationml.slide+xml"/>
  <Override PartName="/ppt/slides/slide134.xml" ContentType="application/vnd.openxmlformats-officedocument.presentationml.slide+xml"/>
  <Override PartName="/ppt/slides/slide135.xml" ContentType="application/vnd.openxmlformats-officedocument.presentationml.slide+xml"/>
  <Override PartName="/ppt/slides/slide136.xml" ContentType="application/vnd.openxmlformats-officedocument.presentationml.slide+xml"/>
  <Override PartName="/ppt/slides/slide137.xml" ContentType="application/vnd.openxmlformats-officedocument.presentationml.slide+xml"/>
  <Override PartName="/ppt/slides/slide138.xml" ContentType="application/vnd.openxmlformats-officedocument.presentationml.slide+xml"/>
  <Override PartName="/ppt/slides/slide139.xml" ContentType="application/vnd.openxmlformats-officedocument.presentationml.slide+xml"/>
  <Override PartName="/ppt/slides/slide140.xml" ContentType="application/vnd.openxmlformats-officedocument.presentationml.slide+xml"/>
  <Override PartName="/ppt/slides/slide141.xml" ContentType="application/vnd.openxmlformats-officedocument.presentationml.slide+xml"/>
  <Override PartName="/ppt/slides/slide142.xml" ContentType="application/vnd.openxmlformats-officedocument.presentationml.slide+xml"/>
  <Override PartName="/ppt/slides/slide143.xml" ContentType="application/vnd.openxmlformats-officedocument.presentationml.slide+xml"/>
  <Override PartName="/ppt/slides/slide144.xml" ContentType="application/vnd.openxmlformats-officedocument.presentationml.slide+xml"/>
  <Override PartName="/ppt/slides/slide145.xml" ContentType="application/vnd.openxmlformats-officedocument.presentationml.slide+xml"/>
  <Override PartName="/ppt/slides/slide146.xml" ContentType="application/vnd.openxmlformats-officedocument.presentationml.slide+xml"/>
  <Override PartName="/ppt/slides/slide147.xml" ContentType="application/vnd.openxmlformats-officedocument.presentationml.slide+xml"/>
  <Override PartName="/ppt/slides/slide148.xml" ContentType="application/vnd.openxmlformats-officedocument.presentationml.slide+xml"/>
  <Override PartName="/ppt/slides/slide149.xml" ContentType="application/vnd.openxmlformats-officedocument.presentationml.slide+xml"/>
  <Override PartName="/ppt/slides/slide150.xml" ContentType="application/vnd.openxmlformats-officedocument.presentationml.slide+xml"/>
  <Override PartName="/ppt/slides/slide151.xml" ContentType="application/vnd.openxmlformats-officedocument.presentationml.slide+xml"/>
  <Override PartName="/ppt/slides/slide152.xml" ContentType="application/vnd.openxmlformats-officedocument.presentationml.slide+xml"/>
  <Override PartName="/ppt/slides/slide15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155"/>
  </p:notesMasterIdLst>
  <p:sldIdLst>
    <p:sldId id="256" r:id="rId2"/>
    <p:sldId id="257" r:id="rId3"/>
    <p:sldId id="258" r:id="rId4"/>
    <p:sldId id="259" r:id="rId5"/>
    <p:sldId id="274" r:id="rId6"/>
    <p:sldId id="260" r:id="rId7"/>
    <p:sldId id="261" r:id="rId8"/>
    <p:sldId id="275" r:id="rId9"/>
    <p:sldId id="277" r:id="rId10"/>
    <p:sldId id="278" r:id="rId11"/>
    <p:sldId id="279" r:id="rId12"/>
    <p:sldId id="280" r:id="rId13"/>
    <p:sldId id="410" r:id="rId14"/>
    <p:sldId id="411" r:id="rId15"/>
    <p:sldId id="412" r:id="rId16"/>
    <p:sldId id="413" r:id="rId17"/>
    <p:sldId id="281" r:id="rId18"/>
    <p:sldId id="282" r:id="rId19"/>
    <p:sldId id="283" r:id="rId20"/>
    <p:sldId id="284" r:id="rId21"/>
    <p:sldId id="285" r:id="rId22"/>
    <p:sldId id="286" r:id="rId23"/>
    <p:sldId id="287" r:id="rId24"/>
    <p:sldId id="263" r:id="rId25"/>
    <p:sldId id="264" r:id="rId26"/>
    <p:sldId id="262" r:id="rId27"/>
    <p:sldId id="265" r:id="rId28"/>
    <p:sldId id="266" r:id="rId29"/>
    <p:sldId id="267" r:id="rId30"/>
    <p:sldId id="268" r:id="rId31"/>
    <p:sldId id="269" r:id="rId32"/>
    <p:sldId id="270" r:id="rId33"/>
    <p:sldId id="271" r:id="rId34"/>
    <p:sldId id="272" r:id="rId35"/>
    <p:sldId id="273" r:id="rId36"/>
    <p:sldId id="288" r:id="rId37"/>
    <p:sldId id="289" r:id="rId38"/>
    <p:sldId id="290" r:id="rId39"/>
    <p:sldId id="291" r:id="rId40"/>
    <p:sldId id="292" r:id="rId41"/>
    <p:sldId id="293" r:id="rId42"/>
    <p:sldId id="294" r:id="rId43"/>
    <p:sldId id="295" r:id="rId44"/>
    <p:sldId id="296" r:id="rId45"/>
    <p:sldId id="298" r:id="rId46"/>
    <p:sldId id="297" r:id="rId47"/>
    <p:sldId id="300" r:id="rId48"/>
    <p:sldId id="299" r:id="rId49"/>
    <p:sldId id="326" r:id="rId50"/>
    <p:sldId id="327" r:id="rId51"/>
    <p:sldId id="330" r:id="rId52"/>
    <p:sldId id="332" r:id="rId53"/>
    <p:sldId id="333" r:id="rId54"/>
    <p:sldId id="334" r:id="rId55"/>
    <p:sldId id="301" r:id="rId56"/>
    <p:sldId id="302" r:id="rId57"/>
    <p:sldId id="303" r:id="rId58"/>
    <p:sldId id="304" r:id="rId59"/>
    <p:sldId id="305" r:id="rId60"/>
    <p:sldId id="324" r:id="rId61"/>
    <p:sldId id="325" r:id="rId62"/>
    <p:sldId id="308" r:id="rId63"/>
    <p:sldId id="310" r:id="rId64"/>
    <p:sldId id="311" r:id="rId65"/>
    <p:sldId id="312" r:id="rId66"/>
    <p:sldId id="313" r:id="rId67"/>
    <p:sldId id="314" r:id="rId68"/>
    <p:sldId id="328" r:id="rId69"/>
    <p:sldId id="329" r:id="rId70"/>
    <p:sldId id="331" r:id="rId71"/>
    <p:sldId id="315" r:id="rId72"/>
    <p:sldId id="316" r:id="rId73"/>
    <p:sldId id="317" r:id="rId74"/>
    <p:sldId id="318" r:id="rId75"/>
    <p:sldId id="319" r:id="rId76"/>
    <p:sldId id="335" r:id="rId77"/>
    <p:sldId id="321" r:id="rId78"/>
    <p:sldId id="322" r:id="rId79"/>
    <p:sldId id="323" r:id="rId80"/>
    <p:sldId id="337" r:id="rId81"/>
    <p:sldId id="336" r:id="rId82"/>
    <p:sldId id="338" r:id="rId83"/>
    <p:sldId id="339" r:id="rId84"/>
    <p:sldId id="340" r:id="rId85"/>
    <p:sldId id="341" r:id="rId86"/>
    <p:sldId id="342" r:id="rId87"/>
    <p:sldId id="343" r:id="rId88"/>
    <p:sldId id="344" r:id="rId89"/>
    <p:sldId id="345" r:id="rId90"/>
    <p:sldId id="346" r:id="rId91"/>
    <p:sldId id="347" r:id="rId92"/>
    <p:sldId id="348" r:id="rId93"/>
    <p:sldId id="349" r:id="rId94"/>
    <p:sldId id="350" r:id="rId95"/>
    <p:sldId id="351" r:id="rId96"/>
    <p:sldId id="352" r:id="rId97"/>
    <p:sldId id="353" r:id="rId98"/>
    <p:sldId id="354" r:id="rId99"/>
    <p:sldId id="355" r:id="rId100"/>
    <p:sldId id="356" r:id="rId101"/>
    <p:sldId id="357" r:id="rId102"/>
    <p:sldId id="358" r:id="rId103"/>
    <p:sldId id="359" r:id="rId104"/>
    <p:sldId id="360" r:id="rId105"/>
    <p:sldId id="361" r:id="rId106"/>
    <p:sldId id="362" r:id="rId107"/>
    <p:sldId id="363" r:id="rId108"/>
    <p:sldId id="364" r:id="rId109"/>
    <p:sldId id="365" r:id="rId110"/>
    <p:sldId id="366" r:id="rId111"/>
    <p:sldId id="367" r:id="rId112"/>
    <p:sldId id="368" r:id="rId113"/>
    <p:sldId id="369" r:id="rId114"/>
    <p:sldId id="370" r:id="rId115"/>
    <p:sldId id="371" r:id="rId116"/>
    <p:sldId id="372" r:id="rId117"/>
    <p:sldId id="373" r:id="rId118"/>
    <p:sldId id="374" r:id="rId119"/>
    <p:sldId id="375" r:id="rId120"/>
    <p:sldId id="376" r:id="rId121"/>
    <p:sldId id="377" r:id="rId122"/>
    <p:sldId id="378" r:id="rId123"/>
    <p:sldId id="379" r:id="rId124"/>
    <p:sldId id="380" r:id="rId125"/>
    <p:sldId id="381" r:id="rId126"/>
    <p:sldId id="382" r:id="rId127"/>
    <p:sldId id="383" r:id="rId128"/>
    <p:sldId id="384" r:id="rId129"/>
    <p:sldId id="385" r:id="rId130"/>
    <p:sldId id="386" r:id="rId131"/>
    <p:sldId id="387" r:id="rId132"/>
    <p:sldId id="388" r:id="rId133"/>
    <p:sldId id="389" r:id="rId134"/>
    <p:sldId id="390" r:id="rId135"/>
    <p:sldId id="391" r:id="rId136"/>
    <p:sldId id="392" r:id="rId137"/>
    <p:sldId id="393" r:id="rId138"/>
    <p:sldId id="394" r:id="rId139"/>
    <p:sldId id="395" r:id="rId140"/>
    <p:sldId id="396" r:id="rId141"/>
    <p:sldId id="397" r:id="rId142"/>
    <p:sldId id="398" r:id="rId143"/>
    <p:sldId id="399" r:id="rId144"/>
    <p:sldId id="400" r:id="rId145"/>
    <p:sldId id="401" r:id="rId146"/>
    <p:sldId id="402" r:id="rId147"/>
    <p:sldId id="403" r:id="rId148"/>
    <p:sldId id="404" r:id="rId149"/>
    <p:sldId id="405" r:id="rId150"/>
    <p:sldId id="406" r:id="rId151"/>
    <p:sldId id="407" r:id="rId152"/>
    <p:sldId id="408" r:id="rId153"/>
    <p:sldId id="409" r:id="rId154"/>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Aucun style, grille du tableau">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Aucun style, aucune grille">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416" y="-9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slide" Target="slides/slide132.xml"/><Relationship Id="rId138" Type="http://schemas.openxmlformats.org/officeDocument/2006/relationships/slide" Target="slides/slide137.xml"/><Relationship Id="rId154" Type="http://schemas.openxmlformats.org/officeDocument/2006/relationships/slide" Target="slides/slide153.xml"/><Relationship Id="rId159" Type="http://schemas.openxmlformats.org/officeDocument/2006/relationships/tableStyles" Target="tableStyles.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28" Type="http://schemas.openxmlformats.org/officeDocument/2006/relationships/slide" Target="slides/slide127.xml"/><Relationship Id="rId144" Type="http://schemas.openxmlformats.org/officeDocument/2006/relationships/slide" Target="slides/slide143.xml"/><Relationship Id="rId149" Type="http://schemas.openxmlformats.org/officeDocument/2006/relationships/slide" Target="slides/slide148.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slide" Target="slides/slide94.xml"/><Relationship Id="rId22" Type="http://schemas.openxmlformats.org/officeDocument/2006/relationships/slide" Target="slides/slide21.xml"/><Relationship Id="rId27" Type="http://schemas.openxmlformats.org/officeDocument/2006/relationships/slide" Target="slides/slide26.xml"/><Relationship Id="rId43" Type="http://schemas.openxmlformats.org/officeDocument/2006/relationships/slide" Target="slides/slide42.xml"/><Relationship Id="rId48" Type="http://schemas.openxmlformats.org/officeDocument/2006/relationships/slide" Target="slides/slide47.xml"/><Relationship Id="rId64" Type="http://schemas.openxmlformats.org/officeDocument/2006/relationships/slide" Target="slides/slide63.xml"/><Relationship Id="rId69" Type="http://schemas.openxmlformats.org/officeDocument/2006/relationships/slide" Target="slides/slide68.xml"/><Relationship Id="rId113" Type="http://schemas.openxmlformats.org/officeDocument/2006/relationships/slide" Target="slides/slide112.xml"/><Relationship Id="rId118" Type="http://schemas.openxmlformats.org/officeDocument/2006/relationships/slide" Target="slides/slide117.xml"/><Relationship Id="rId134" Type="http://schemas.openxmlformats.org/officeDocument/2006/relationships/slide" Target="slides/slide133.xml"/><Relationship Id="rId139" Type="http://schemas.openxmlformats.org/officeDocument/2006/relationships/slide" Target="slides/slide138.xml"/><Relationship Id="rId80" Type="http://schemas.openxmlformats.org/officeDocument/2006/relationships/slide" Target="slides/slide79.xml"/><Relationship Id="rId85" Type="http://schemas.openxmlformats.org/officeDocument/2006/relationships/slide" Target="slides/slide84.xml"/><Relationship Id="rId150" Type="http://schemas.openxmlformats.org/officeDocument/2006/relationships/slide" Target="slides/slide149.xml"/><Relationship Id="rId155" Type="http://schemas.openxmlformats.org/officeDocument/2006/relationships/notesMaster" Target="notesMasters/notesMaster1.xml"/><Relationship Id="rId12" Type="http://schemas.openxmlformats.org/officeDocument/2006/relationships/slide" Target="slides/slide11.xml"/><Relationship Id="rId17" Type="http://schemas.openxmlformats.org/officeDocument/2006/relationships/slide" Target="slides/slide16.xml"/><Relationship Id="rId33" Type="http://schemas.openxmlformats.org/officeDocument/2006/relationships/slide" Target="slides/slide32.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08" Type="http://schemas.openxmlformats.org/officeDocument/2006/relationships/slide" Target="slides/slide107.xml"/><Relationship Id="rId124" Type="http://schemas.openxmlformats.org/officeDocument/2006/relationships/slide" Target="slides/slide123.xml"/><Relationship Id="rId129" Type="http://schemas.openxmlformats.org/officeDocument/2006/relationships/slide" Target="slides/slide128.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slide" Target="slides/slide95.xml"/><Relationship Id="rId111" Type="http://schemas.openxmlformats.org/officeDocument/2006/relationships/slide" Target="slides/slide110.xml"/><Relationship Id="rId132" Type="http://schemas.openxmlformats.org/officeDocument/2006/relationships/slide" Target="slides/slide131.xml"/><Relationship Id="rId140" Type="http://schemas.openxmlformats.org/officeDocument/2006/relationships/slide" Target="slides/slide139.xml"/><Relationship Id="rId145" Type="http://schemas.openxmlformats.org/officeDocument/2006/relationships/slide" Target="slides/slide144.xml"/><Relationship Id="rId153" Type="http://schemas.openxmlformats.org/officeDocument/2006/relationships/slide" Target="slides/slide152.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6" Type="http://schemas.openxmlformats.org/officeDocument/2006/relationships/slide" Target="slides/slide105.xml"/><Relationship Id="rId114" Type="http://schemas.openxmlformats.org/officeDocument/2006/relationships/slide" Target="slides/slide113.xml"/><Relationship Id="rId119" Type="http://schemas.openxmlformats.org/officeDocument/2006/relationships/slide" Target="slides/slide118.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30" Type="http://schemas.openxmlformats.org/officeDocument/2006/relationships/slide" Target="slides/slide129.xml"/><Relationship Id="rId135" Type="http://schemas.openxmlformats.org/officeDocument/2006/relationships/slide" Target="slides/slide134.xml"/><Relationship Id="rId143" Type="http://schemas.openxmlformats.org/officeDocument/2006/relationships/slide" Target="slides/slide142.xml"/><Relationship Id="rId148" Type="http://schemas.openxmlformats.org/officeDocument/2006/relationships/slide" Target="slides/slide147.xml"/><Relationship Id="rId151" Type="http://schemas.openxmlformats.org/officeDocument/2006/relationships/slide" Target="slides/slide150.xml"/><Relationship Id="rId156"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141" Type="http://schemas.openxmlformats.org/officeDocument/2006/relationships/slide" Target="slides/slide140.xml"/><Relationship Id="rId146" Type="http://schemas.openxmlformats.org/officeDocument/2006/relationships/slide" Target="slides/slide145.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slide" Target="slides/slide130.xml"/><Relationship Id="rId136" Type="http://schemas.openxmlformats.org/officeDocument/2006/relationships/slide" Target="slides/slide135.xml"/><Relationship Id="rId157" Type="http://schemas.openxmlformats.org/officeDocument/2006/relationships/viewProps" Target="viewProps.xml"/><Relationship Id="rId61" Type="http://schemas.openxmlformats.org/officeDocument/2006/relationships/slide" Target="slides/slide60.xml"/><Relationship Id="rId82" Type="http://schemas.openxmlformats.org/officeDocument/2006/relationships/slide" Target="slides/slide81.xml"/><Relationship Id="rId152" Type="http://schemas.openxmlformats.org/officeDocument/2006/relationships/slide" Target="slides/slide151.xml"/><Relationship Id="rId19" Type="http://schemas.openxmlformats.org/officeDocument/2006/relationships/slide" Target="slides/slide18.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26" Type="http://schemas.openxmlformats.org/officeDocument/2006/relationships/slide" Target="slides/slide125.xml"/><Relationship Id="rId147" Type="http://schemas.openxmlformats.org/officeDocument/2006/relationships/slide" Target="slides/slide146.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142" Type="http://schemas.openxmlformats.org/officeDocument/2006/relationships/slide" Target="slides/slide141.xml"/><Relationship Id="rId3" Type="http://schemas.openxmlformats.org/officeDocument/2006/relationships/slide" Target="slides/slide2.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137" Type="http://schemas.openxmlformats.org/officeDocument/2006/relationships/slide" Target="slides/slide136.xml"/><Relationship Id="rId158"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B67EBE3-B7C8-49A4-A20A-0BBD212BB168}" type="datetimeFigureOut">
              <a:rPr lang="fr-FR" smtClean="0"/>
              <a:pPr/>
              <a:t>18/01/2020</a:t>
            </a:fld>
            <a:endParaRPr lang="fr-FR"/>
          </a:p>
        </p:txBody>
      </p:sp>
      <p:sp>
        <p:nvSpPr>
          <p:cNvPr id="4" name="Espace réservé de l'image des diapositives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fr-FR"/>
          </a:p>
        </p:txBody>
      </p:sp>
      <p:sp>
        <p:nvSpPr>
          <p:cNvPr id="5" name="Espace réservé des commentaires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6" name="Espace réservé du pied de page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fr-FR"/>
          </a:p>
        </p:txBody>
      </p:sp>
      <p:sp>
        <p:nvSpPr>
          <p:cNvPr id="7" name="Espace réservé du numéro de diapositive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2C06881-302C-4B96-8649-1E64329E3837}" type="slidenum">
              <a:rPr lang="fr-FR" smtClean="0"/>
              <a:pPr/>
              <a:t>‹N°›</a:t>
            </a:fld>
            <a:endParaRPr lang="fr-FR"/>
          </a:p>
        </p:txBody>
      </p:sp>
    </p:spTree>
    <p:extLst>
      <p:ext uri="{BB962C8B-B14F-4D97-AF65-F5344CB8AC3E}">
        <p14:creationId xmlns:p14="http://schemas.microsoft.com/office/powerpoint/2010/main" val="271650368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3474" name="Espace réservé de l'image des diapositives 1"/>
          <p:cNvSpPr>
            <a:spLocks noGrp="1" noRot="1" noChangeAspect="1" noTextEdit="1"/>
          </p:cNvSpPr>
          <p:nvPr>
            <p:ph type="sldImg"/>
          </p:nvPr>
        </p:nvSpPr>
        <p:spPr bwMode="auto">
          <a:noFill/>
          <a:ln>
            <a:solidFill>
              <a:srgbClr val="000000"/>
            </a:solidFill>
            <a:miter lim="800000"/>
            <a:headEnd/>
            <a:tailEnd/>
          </a:ln>
        </p:spPr>
      </p:sp>
      <p:sp>
        <p:nvSpPr>
          <p:cNvPr id="233475" name="Espace réservé des commentaires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fr-FR" smtClean="0"/>
              <a:t>Les coûts de sortie de stock peuvent être calculés selon diverses méthodes:</a:t>
            </a:r>
          </a:p>
          <a:p>
            <a:pPr eaLnBrk="1" hangingPunct="1">
              <a:spcBef>
                <a:spcPct val="0"/>
              </a:spcBef>
              <a:buFont typeface="Wingdings" pitchFamily="2" charset="2"/>
              <a:buChar char="q"/>
            </a:pPr>
            <a:r>
              <a:rPr lang="fr-FR" smtClean="0"/>
              <a:t>Le coût moyen unitaire pondéré</a:t>
            </a:r>
          </a:p>
          <a:p>
            <a:pPr eaLnBrk="1" hangingPunct="1">
              <a:spcBef>
                <a:spcPct val="0"/>
              </a:spcBef>
              <a:buFont typeface="Wingdings" pitchFamily="2" charset="2"/>
              <a:buChar char="q"/>
            </a:pPr>
            <a:r>
              <a:rPr lang="fr-FR" smtClean="0"/>
              <a:t>F.I.F.O</a:t>
            </a:r>
          </a:p>
          <a:p>
            <a:pPr eaLnBrk="1" hangingPunct="1">
              <a:spcBef>
                <a:spcPct val="0"/>
              </a:spcBef>
              <a:buFont typeface="Wingdings" pitchFamily="2" charset="2"/>
              <a:buChar char="q"/>
            </a:pPr>
            <a:r>
              <a:rPr lang="fr-FR" smtClean="0"/>
              <a:t>L.I.F.O</a:t>
            </a:r>
          </a:p>
        </p:txBody>
      </p:sp>
      <p:sp>
        <p:nvSpPr>
          <p:cNvPr id="57348" name="Espace réservé du numéro de diapositive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2FF4B242-5918-4FC5-9DEA-B488C772AAA6}" type="slidenum">
              <a:rPr lang="fr-FR" smtClean="0"/>
              <a:pPr fontAlgn="base">
                <a:spcBef>
                  <a:spcPct val="0"/>
                </a:spcBef>
                <a:spcAft>
                  <a:spcPct val="0"/>
                </a:spcAft>
                <a:defRPr/>
              </a:pPr>
              <a:t>5</a:t>
            </a:fld>
            <a:endParaRPr lang="fr-FR"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bg>
      <p:bgRef idx="1002">
        <a:schemeClr val="bg2"/>
      </p:bgRef>
    </p:bg>
    <p:spTree>
      <p:nvGrpSpPr>
        <p:cNvPr id="1" name=""/>
        <p:cNvGrpSpPr/>
        <p:nvPr/>
      </p:nvGrpSpPr>
      <p:grpSpPr>
        <a:xfrm>
          <a:off x="0" y="0"/>
          <a:ext cx="0" cy="0"/>
          <a:chOff x="0" y="0"/>
          <a:chExt cx="0" cy="0"/>
        </a:xfrm>
      </p:grpSpPr>
      <p:sp>
        <p:nvSpPr>
          <p:cNvPr id="9" name="Titr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fr-FR" smtClean="0"/>
              <a:t>Cliquez pour modifier le style du titre</a:t>
            </a:r>
            <a:endParaRPr kumimoji="0" lang="en-US"/>
          </a:p>
        </p:txBody>
      </p:sp>
      <p:sp>
        <p:nvSpPr>
          <p:cNvPr id="17" name="Sous-titr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fr-FR" smtClean="0"/>
              <a:t>Cliquez pour modifier le style des sous-titres du masque</a:t>
            </a:r>
            <a:endParaRPr kumimoji="0" lang="en-US"/>
          </a:p>
        </p:txBody>
      </p:sp>
      <p:sp>
        <p:nvSpPr>
          <p:cNvPr id="30" name="Espace réservé de la date 29"/>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19" name="Espace réservé du pied de page 18"/>
          <p:cNvSpPr>
            <a:spLocks noGrp="1"/>
          </p:cNvSpPr>
          <p:nvPr>
            <p:ph type="ftr" sz="quarter" idx="11"/>
          </p:nvPr>
        </p:nvSpPr>
        <p:spPr/>
        <p:txBody>
          <a:bodyPr/>
          <a:lstStyle/>
          <a:p>
            <a:endParaRPr lang="fr-FR"/>
          </a:p>
        </p:txBody>
      </p:sp>
      <p:sp>
        <p:nvSpPr>
          <p:cNvPr id="27" name="Espace réservé du numéro de diapositive 26"/>
          <p:cNvSpPr>
            <a:spLocks noGrp="1"/>
          </p:cNvSpPr>
          <p:nvPr>
            <p:ph type="sldNum" sz="quarter" idx="12"/>
          </p:nvPr>
        </p:nvSpPr>
        <p:spPr/>
        <p:txBody>
          <a:bodyPr/>
          <a:lstStyle/>
          <a:p>
            <a:fld id="{972C0E02-CBE2-4007-A257-58AE32834ADC}" type="slidenum">
              <a:rPr lang="fr-FR" smtClean="0"/>
              <a:pPr/>
              <a:t>‹N°›</a:t>
            </a:fld>
            <a:endParaRPr lang="fr-FR"/>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smtClean="0"/>
              <a:t>Cliquez pour modifier le style du titre</a:t>
            </a:r>
            <a:endParaRPr kumimoji="0" lang="en-US"/>
          </a:p>
        </p:txBody>
      </p:sp>
      <p:sp>
        <p:nvSpPr>
          <p:cNvPr id="3" name="Espace réservé du texte vertical 2"/>
          <p:cNvSpPr>
            <a:spLocks noGrp="1"/>
          </p:cNvSpPr>
          <p:nvPr>
            <p:ph type="body" orient="vert" idx="1"/>
          </p:nvPr>
        </p:nvSpPr>
        <p:spPr/>
        <p:txBody>
          <a:bodyPr vert="eaVert"/>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e la date 3"/>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972C0E02-CBE2-4007-A257-58AE32834ADC}" type="slidenum">
              <a:rPr lang="fr-FR" smtClean="0"/>
              <a:pPr/>
              <a:t>‹N°›</a:t>
            </a:fld>
            <a:endParaRPr lang="fr-F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914401"/>
            <a:ext cx="2057400" cy="5211763"/>
          </a:xfrm>
        </p:spPr>
        <p:txBody>
          <a:bodyPr vert="eaVert"/>
          <a:lstStyle/>
          <a:p>
            <a:r>
              <a:rPr kumimoji="0" lang="fr-FR" smtClean="0"/>
              <a:t>Cliquez pour modifier le style du titre</a:t>
            </a:r>
            <a:endParaRPr kumimoji="0" lang="en-US"/>
          </a:p>
        </p:txBody>
      </p:sp>
      <p:sp>
        <p:nvSpPr>
          <p:cNvPr id="3" name="Espace réservé du texte vertical 2"/>
          <p:cNvSpPr>
            <a:spLocks noGrp="1"/>
          </p:cNvSpPr>
          <p:nvPr>
            <p:ph type="body" orient="vert" idx="1"/>
          </p:nvPr>
        </p:nvSpPr>
        <p:spPr>
          <a:xfrm>
            <a:off x="457200" y="914401"/>
            <a:ext cx="6019800" cy="5211763"/>
          </a:xfrm>
        </p:spPr>
        <p:txBody>
          <a:bodyPr vert="eaVert"/>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e la date 3"/>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972C0E02-CBE2-4007-A257-58AE32834ADC}" type="slidenum">
              <a:rPr lang="fr-FR" smtClean="0"/>
              <a:pPr/>
              <a:t>‹N°›</a:t>
            </a:fld>
            <a:endParaRPr lang="fr-F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kumimoji="0" lang="fr-FR" smtClean="0"/>
              <a:t>Cliquez pour modifier le style du titre</a:t>
            </a:r>
            <a:endParaRPr kumimoji="0" lang="en-US"/>
          </a:p>
        </p:txBody>
      </p:sp>
      <p:sp>
        <p:nvSpPr>
          <p:cNvPr id="3" name="Espace réservé du contenu 2"/>
          <p:cNvSpPr>
            <a:spLocks noGrp="1"/>
          </p:cNvSpPr>
          <p:nvPr>
            <p:ph idx="1"/>
          </p:nvPr>
        </p:nvSpPr>
        <p:spPr/>
        <p:txBody>
          <a:body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e la date 3"/>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972C0E02-CBE2-4007-A257-58AE32834ADC}" type="slidenum">
              <a:rPr lang="fr-FR" smtClean="0"/>
              <a:pPr/>
              <a:t>‹N°›</a:t>
            </a:fld>
            <a:endParaRPr lang="fr-F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bg>
      <p:bgRef idx="1002">
        <a:schemeClr val="bg2"/>
      </p:bgRef>
    </p:bg>
    <p:spTree>
      <p:nvGrpSpPr>
        <p:cNvPr id="1" name=""/>
        <p:cNvGrpSpPr/>
        <p:nvPr/>
      </p:nvGrpSpPr>
      <p:grpSpPr>
        <a:xfrm>
          <a:off x="0" y="0"/>
          <a:ext cx="0" cy="0"/>
          <a:chOff x="0" y="0"/>
          <a:chExt cx="0" cy="0"/>
        </a:xfrm>
      </p:grpSpPr>
      <p:sp>
        <p:nvSpPr>
          <p:cNvPr id="2" name="Titr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fr-FR" smtClean="0"/>
              <a:t>Cliquez pour modifier le style du titre</a:t>
            </a:r>
            <a:endParaRPr kumimoji="0" lang="en-US"/>
          </a:p>
        </p:txBody>
      </p:sp>
      <p:sp>
        <p:nvSpPr>
          <p:cNvPr id="3" name="Espace réservé du texte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fr-FR" smtClean="0"/>
              <a:t>Cliquez pour modifier les styles du texte du masque</a:t>
            </a:r>
          </a:p>
        </p:txBody>
      </p:sp>
      <p:sp>
        <p:nvSpPr>
          <p:cNvPr id="4" name="Espace réservé de la date 3"/>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972C0E02-CBE2-4007-A257-58AE32834ADC}" type="slidenum">
              <a:rPr lang="fr-FR" smtClean="0"/>
              <a:pPr/>
              <a:t>‹N°›</a:t>
            </a:fld>
            <a:endParaRPr lang="fr-FR"/>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a:xfrm>
            <a:off x="457200" y="704088"/>
            <a:ext cx="8229600" cy="1143000"/>
          </a:xfrm>
        </p:spPr>
        <p:txBody>
          <a:bodyPr/>
          <a:lstStyle/>
          <a:p>
            <a:r>
              <a:rPr kumimoji="0" lang="fr-FR" smtClean="0"/>
              <a:t>Cliquez pour modifier le style du titre</a:t>
            </a:r>
            <a:endParaRPr kumimoji="0" lang="en-US"/>
          </a:p>
        </p:txBody>
      </p:sp>
      <p:sp>
        <p:nvSpPr>
          <p:cNvPr id="3" name="Espace réservé du contenu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4" name="Espace réservé du contenu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5" name="Espace réservé de la date 4"/>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972C0E02-CBE2-4007-A257-58AE32834ADC}" type="slidenum">
              <a:rPr lang="fr-FR" smtClean="0"/>
              <a:pPr/>
              <a:t>‹N°›</a:t>
            </a:fld>
            <a:endParaRPr lang="fr-F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457200" y="704088"/>
            <a:ext cx="8229600" cy="1143000"/>
          </a:xfrm>
        </p:spPr>
        <p:txBody>
          <a:bodyPr tIns="45720" anchor="b"/>
          <a:lstStyle>
            <a:lvl1pPr>
              <a:defRPr/>
            </a:lvl1pPr>
          </a:lstStyle>
          <a:p>
            <a:r>
              <a:rPr kumimoji="0" lang="fr-FR" smtClean="0"/>
              <a:t>Cliquez pour modifier le style du titre</a:t>
            </a:r>
            <a:endParaRPr kumimoji="0" lang="en-US"/>
          </a:p>
        </p:txBody>
      </p:sp>
      <p:sp>
        <p:nvSpPr>
          <p:cNvPr id="3" name="Espace réservé du texte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fr-FR" smtClean="0"/>
              <a:t>Cliquez pour modifier les styles du texte du masque</a:t>
            </a:r>
          </a:p>
        </p:txBody>
      </p:sp>
      <p:sp>
        <p:nvSpPr>
          <p:cNvPr id="4" name="Espace réservé du texte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fr-FR" smtClean="0"/>
              <a:t>Cliquez pour modifier les styles du texte du masque</a:t>
            </a:r>
          </a:p>
        </p:txBody>
      </p:sp>
      <p:sp>
        <p:nvSpPr>
          <p:cNvPr id="5" name="Espace réservé du contenu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6" name="Espace réservé du contenu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7" name="Espace réservé de la date 6"/>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972C0E02-CBE2-4007-A257-58AE32834ADC}" type="slidenum">
              <a:rPr lang="fr-FR" smtClean="0"/>
              <a:pPr/>
              <a:t>‹N°›</a:t>
            </a:fld>
            <a:endParaRPr lang="fr-F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fr-FR" smtClean="0"/>
              <a:t>Cliquez pour modifier le style du titre</a:t>
            </a:r>
            <a:endParaRPr kumimoji="0" lang="en-US"/>
          </a:p>
        </p:txBody>
      </p:sp>
      <p:sp>
        <p:nvSpPr>
          <p:cNvPr id="3" name="Espace réservé de la date 2"/>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972C0E02-CBE2-4007-A257-58AE32834ADC}" type="slidenum">
              <a:rPr lang="fr-FR" smtClean="0"/>
              <a:pPr/>
              <a:t>‹N°›</a:t>
            </a:fld>
            <a:endParaRPr lang="fr-F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972C0E02-CBE2-4007-A257-58AE32834ADC}" type="slidenum">
              <a:rPr lang="fr-FR" smtClean="0"/>
              <a:pPr/>
              <a:t>‹N°›</a:t>
            </a:fld>
            <a:endParaRPr lang="fr-F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fr-FR" smtClean="0"/>
              <a:t>Cliquez pour modifier le style du titre</a:t>
            </a:r>
            <a:endParaRPr kumimoji="0" lang="en-US"/>
          </a:p>
        </p:txBody>
      </p:sp>
      <p:sp>
        <p:nvSpPr>
          <p:cNvPr id="3" name="Espace réservé du texte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fr-FR" smtClean="0"/>
              <a:t>Cliquez pour modifier les styles du texte du masque</a:t>
            </a:r>
          </a:p>
        </p:txBody>
      </p:sp>
      <p:sp>
        <p:nvSpPr>
          <p:cNvPr id="4" name="Espace réservé du contenu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fr-FR" smtClean="0"/>
              <a:t>Cliquez pour modifier les styles du texte du masque</a:t>
            </a:r>
          </a:p>
          <a:p>
            <a:pPr lvl="1" eaLnBrk="1" latinLnBrk="0" hangingPunct="1"/>
            <a:r>
              <a:rPr lang="fr-FR" smtClean="0"/>
              <a:t>Deuxième niveau</a:t>
            </a:r>
          </a:p>
          <a:p>
            <a:pPr lvl="2" eaLnBrk="1" latinLnBrk="0" hangingPunct="1"/>
            <a:r>
              <a:rPr lang="fr-FR" smtClean="0"/>
              <a:t>Troisième niveau</a:t>
            </a:r>
          </a:p>
          <a:p>
            <a:pPr lvl="3" eaLnBrk="1" latinLnBrk="0" hangingPunct="1"/>
            <a:r>
              <a:rPr lang="fr-FR" smtClean="0"/>
              <a:t>Quatrième niveau</a:t>
            </a:r>
          </a:p>
          <a:p>
            <a:pPr lvl="4" eaLnBrk="1" latinLnBrk="0" hangingPunct="1"/>
            <a:r>
              <a:rPr lang="fr-FR" smtClean="0"/>
              <a:t>Cinquième niveau</a:t>
            </a:r>
            <a:endParaRPr kumimoji="0" lang="en-US"/>
          </a:p>
        </p:txBody>
      </p:sp>
      <p:sp>
        <p:nvSpPr>
          <p:cNvPr id="5" name="Espace réservé de la date 4"/>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972C0E02-CBE2-4007-A257-58AE32834ADC}" type="slidenum">
              <a:rPr lang="fr-FR" smtClean="0"/>
              <a:pPr/>
              <a:t>‹N°›</a:t>
            </a:fld>
            <a:endParaRPr lang="fr-F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 avec légende">
    <p:spTree>
      <p:nvGrpSpPr>
        <p:cNvPr id="1" name=""/>
        <p:cNvGrpSpPr/>
        <p:nvPr/>
      </p:nvGrpSpPr>
      <p:grpSpPr>
        <a:xfrm>
          <a:off x="0" y="0"/>
          <a:ext cx="0" cy="0"/>
          <a:chOff x="0" y="0"/>
          <a:chExt cx="0" cy="0"/>
        </a:xfrm>
      </p:grpSpPr>
      <p:sp>
        <p:nvSpPr>
          <p:cNvPr id="9" name="Rogner et arrondir un rectangle à un seul coin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Triangle rect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r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fr-FR" smtClean="0"/>
              <a:t>Cliquez pour modifier le style du titre</a:t>
            </a:r>
            <a:endParaRPr kumimoji="0" lang="en-US"/>
          </a:p>
        </p:txBody>
      </p:sp>
      <p:sp>
        <p:nvSpPr>
          <p:cNvPr id="4" name="Espace réservé du texte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fr-FR" smtClean="0"/>
              <a:t>Cliquez pour modifier les styles du texte du masque</a:t>
            </a:r>
          </a:p>
        </p:txBody>
      </p:sp>
      <p:sp>
        <p:nvSpPr>
          <p:cNvPr id="5" name="Espace réservé de la date 4"/>
          <p:cNvSpPr>
            <a:spLocks noGrp="1"/>
          </p:cNvSpPr>
          <p:nvPr>
            <p:ph type="dt" sz="half" idx="10"/>
          </p:nvPr>
        </p:nvSpPr>
        <p:spPr/>
        <p:txBody>
          <a:bodyPr/>
          <a:lstStyle/>
          <a:p>
            <a:fld id="{E1704401-92F8-4831-9CF7-55DB4D7510A9}" type="datetimeFigureOut">
              <a:rPr lang="fr-FR" smtClean="0"/>
              <a:pPr/>
              <a:t>18/01/2020</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a:xfrm>
            <a:off x="8077200" y="6356350"/>
            <a:ext cx="609600" cy="365125"/>
          </a:xfrm>
        </p:spPr>
        <p:txBody>
          <a:bodyPr/>
          <a:lstStyle/>
          <a:p>
            <a:fld id="{972C0E02-CBE2-4007-A257-58AE32834ADC}" type="slidenum">
              <a:rPr lang="fr-FR" smtClean="0"/>
              <a:pPr/>
              <a:t>‹N°›</a:t>
            </a:fld>
            <a:endParaRPr lang="fr-FR"/>
          </a:p>
        </p:txBody>
      </p:sp>
      <p:sp>
        <p:nvSpPr>
          <p:cNvPr id="3" name="Espace réservé pour une image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fr-FR" smtClean="0"/>
              <a:t>Cliquez sur l'icône pour ajouter une image</a:t>
            </a:r>
            <a:endParaRPr kumimoji="0" lang="en-US" dirty="0"/>
          </a:p>
        </p:txBody>
      </p:sp>
      <p:sp>
        <p:nvSpPr>
          <p:cNvPr id="10" name="Forme libre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orme libre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orme libre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orme libre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Espace réservé du titre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fr-FR" smtClean="0"/>
              <a:t>Cliquez pour modifier le style du titre</a:t>
            </a:r>
            <a:endParaRPr kumimoji="0" lang="en-US"/>
          </a:p>
        </p:txBody>
      </p:sp>
      <p:sp>
        <p:nvSpPr>
          <p:cNvPr id="30" name="Espace réservé du texte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fr-FR" smtClean="0"/>
              <a:t>Cliquez pour modifier les styles du texte du masque</a:t>
            </a:r>
          </a:p>
          <a:p>
            <a:pPr lvl="1" eaLnBrk="1" latinLnBrk="0" hangingPunct="1"/>
            <a:r>
              <a:rPr kumimoji="0" lang="fr-FR" smtClean="0"/>
              <a:t>Deuxième niveau</a:t>
            </a:r>
          </a:p>
          <a:p>
            <a:pPr lvl="2" eaLnBrk="1" latinLnBrk="0" hangingPunct="1"/>
            <a:r>
              <a:rPr kumimoji="0" lang="fr-FR" smtClean="0"/>
              <a:t>Troisième niveau</a:t>
            </a:r>
          </a:p>
          <a:p>
            <a:pPr lvl="3" eaLnBrk="1" latinLnBrk="0" hangingPunct="1"/>
            <a:r>
              <a:rPr kumimoji="0" lang="fr-FR" smtClean="0"/>
              <a:t>Quatrième niveau</a:t>
            </a:r>
          </a:p>
          <a:p>
            <a:pPr lvl="4" eaLnBrk="1" latinLnBrk="0" hangingPunct="1"/>
            <a:r>
              <a:rPr kumimoji="0" lang="fr-FR" smtClean="0"/>
              <a:t>Cinquième niveau</a:t>
            </a:r>
            <a:endParaRPr kumimoji="0" lang="en-US"/>
          </a:p>
        </p:txBody>
      </p:sp>
      <p:sp>
        <p:nvSpPr>
          <p:cNvPr id="10" name="Espace réservé de la date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E1704401-92F8-4831-9CF7-55DB4D7510A9}" type="datetimeFigureOut">
              <a:rPr lang="fr-FR" smtClean="0"/>
              <a:pPr/>
              <a:t>18/01/2020</a:t>
            </a:fld>
            <a:endParaRPr lang="fr-FR"/>
          </a:p>
        </p:txBody>
      </p:sp>
      <p:sp>
        <p:nvSpPr>
          <p:cNvPr id="22" name="Espace réservé du pied de page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fr-FR"/>
          </a:p>
        </p:txBody>
      </p:sp>
      <p:sp>
        <p:nvSpPr>
          <p:cNvPr id="18" name="Espace réservé du numéro de diapositive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972C0E02-CBE2-4007-A257-58AE32834ADC}" type="slidenum">
              <a:rPr lang="fr-FR" smtClean="0"/>
              <a:pPr/>
              <a:t>‹N°›</a:t>
            </a:fld>
            <a:endParaRPr lang="fr-FR"/>
          </a:p>
        </p:txBody>
      </p:sp>
      <p:grpSp>
        <p:nvGrpSpPr>
          <p:cNvPr id="2" name="Groupe 1"/>
          <p:cNvGrpSpPr/>
          <p:nvPr/>
        </p:nvGrpSpPr>
        <p:grpSpPr>
          <a:xfrm>
            <a:off x="-19017" y="202408"/>
            <a:ext cx="9180548" cy="649224"/>
            <a:chOff x="-19045" y="216550"/>
            <a:chExt cx="9180548" cy="649224"/>
          </a:xfrm>
        </p:grpSpPr>
        <p:sp>
          <p:nvSpPr>
            <p:cNvPr id="12" name="Forme libre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orme libre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p:txBody>
          <a:bodyPr/>
          <a:lstStyle/>
          <a:p>
            <a:r>
              <a:rPr lang="fr-FR" dirty="0" smtClean="0"/>
              <a:t>Chapitre 1: La méthode des coûts complets</a:t>
            </a:r>
            <a:endParaRPr lang="fr-FR" dirty="0"/>
          </a:p>
        </p:txBody>
      </p:sp>
      <p:sp>
        <p:nvSpPr>
          <p:cNvPr id="3" name="Sous-titre 2"/>
          <p:cNvSpPr>
            <a:spLocks noGrp="1"/>
          </p:cNvSpPr>
          <p:nvPr>
            <p:ph type="subTitle" idx="1"/>
          </p:nvPr>
        </p:nvSpPr>
        <p:spPr/>
        <p:txBody>
          <a:bodyPr/>
          <a:lstStyle/>
          <a:p>
            <a:r>
              <a:rPr lang="fr-FR" dirty="0" smtClean="0"/>
              <a:t>La méthode des centres d’analyse</a:t>
            </a:r>
            <a:endParaRPr lang="fr-FR"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571480"/>
            <a:ext cx="8229600" cy="5554683"/>
          </a:xfrm>
        </p:spPr>
        <p:txBody>
          <a:bodyPr>
            <a:normAutofit fontScale="92500"/>
          </a:bodyPr>
          <a:lstStyle/>
          <a:p>
            <a:r>
              <a:rPr lang="fr-FR" b="1" dirty="0" smtClean="0"/>
              <a:t>Consommations de matières premières  et autres matières consommées:</a:t>
            </a:r>
          </a:p>
          <a:p>
            <a:pPr algn="just">
              <a:buFont typeface="Wingdings" pitchFamily="2" charset="2"/>
              <a:buChar char="Ø"/>
            </a:pPr>
            <a:r>
              <a:rPr lang="fr-FR" dirty="0" smtClean="0"/>
              <a:t>En général, les matières achetées ne sont pas consommées immédiatement; dans l’attente d’être utilisées, </a:t>
            </a:r>
            <a:r>
              <a:rPr lang="fr-FR" b="1" dirty="0" smtClean="0"/>
              <a:t>elles sont stockées</a:t>
            </a:r>
            <a:r>
              <a:rPr lang="fr-FR" dirty="0" smtClean="0"/>
              <a:t>.</a:t>
            </a:r>
          </a:p>
          <a:p>
            <a:pPr algn="just">
              <a:buFont typeface="Wingdings" pitchFamily="2" charset="2"/>
              <a:buChar char="Ø"/>
            </a:pPr>
            <a:r>
              <a:rPr lang="fr-FR" dirty="0" smtClean="0"/>
              <a:t>le suivi des entrées et des sorties physiques de matières, de marchandises et de produits se fait selon la méthode de</a:t>
            </a:r>
            <a:r>
              <a:rPr lang="fr-FR" b="1" dirty="0" smtClean="0"/>
              <a:t> l’inventaire permanent</a:t>
            </a:r>
          </a:p>
          <a:p>
            <a:pPr algn="just">
              <a:buFont typeface="Wingdings" pitchFamily="2" charset="2"/>
              <a:buChar char="Ø"/>
            </a:pPr>
            <a:r>
              <a:rPr lang="fr-FR" dirty="0" smtClean="0"/>
              <a:t>L’inventaire permanent se réalise à partir de </a:t>
            </a:r>
            <a:r>
              <a:rPr lang="fr-FR" b="1" dirty="0" smtClean="0"/>
              <a:t>fiches de stock</a:t>
            </a:r>
            <a:r>
              <a:rPr lang="fr-FR" dirty="0" smtClean="0"/>
              <a:t>, sur lesquelles sont portés le stock initial (SI), les entrées en stock, les sorties de stock et le stock final (SF)</a:t>
            </a:r>
          </a:p>
          <a:p>
            <a:pPr algn="just">
              <a:buFont typeface="Wingdings" pitchFamily="2" charset="2"/>
              <a:buChar char="Ø"/>
            </a:pPr>
            <a:r>
              <a:rPr lang="fr-FR" b="1" dirty="0" smtClean="0"/>
              <a:t>L’inventaire permanent </a:t>
            </a:r>
            <a:r>
              <a:rPr lang="fr-FR" dirty="0" smtClean="0"/>
              <a:t>permet de connaitre de façon constante les existants en stock en quantité et en valeur.</a:t>
            </a:r>
          </a:p>
          <a:p>
            <a:pPr>
              <a:buFont typeface="Wingdings" pitchFamily="2" charset="2"/>
              <a:buChar char="Ø"/>
            </a:pPr>
            <a:endParaRPr lang="fr-FR" dirty="0" smtClean="0"/>
          </a:p>
          <a:p>
            <a:pPr>
              <a:buFont typeface="Wingdings" pitchFamily="2" charset="2"/>
              <a:buChar char="Ø"/>
            </a:pPr>
            <a:endParaRPr lang="fr-FR" dirty="0" smtClean="0"/>
          </a:p>
          <a:p>
            <a:endParaRPr lang="fr-FR" dirty="0"/>
          </a:p>
        </p:txBody>
      </p:sp>
    </p:spTree>
  </p:cSld>
  <p:clrMapOvr>
    <a:masterClrMapping/>
  </p:clrMapOvr>
  <p:timing>
    <p:tnLst>
      <p:par>
        <p:cTn id="1" dur="indefinite" restart="never" nodeType="tmRoot"/>
      </p:par>
    </p:tnLst>
  </p:timing>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500063" y="928688"/>
            <a:ext cx="8229600" cy="5000642"/>
          </a:xfrm>
        </p:spPr>
        <p:txBody>
          <a:bodyPr/>
          <a:lstStyle/>
          <a:p>
            <a:pPr algn="just">
              <a:defRPr/>
            </a:pPr>
            <a:r>
              <a:rPr lang="fr-FR" dirty="0" smtClean="0"/>
              <a:t>Reprenons l’exemple de départ, en retenant une activité normale de 1000 unités pour un montant de charges fixes de 5000 </a:t>
            </a:r>
            <a:r>
              <a:rPr lang="fr-FR" dirty="0" err="1" smtClean="0"/>
              <a:t>dhs</a:t>
            </a:r>
            <a:r>
              <a:rPr lang="fr-FR" dirty="0" smtClean="0"/>
              <a:t>. </a:t>
            </a:r>
          </a:p>
          <a:p>
            <a:pPr algn="just">
              <a:defRPr/>
            </a:pPr>
            <a:r>
              <a:rPr lang="fr-FR" dirty="0" smtClean="0"/>
              <a:t>Le coefficient d’IR pour les productions suivantes est de:</a:t>
            </a:r>
          </a:p>
          <a:p>
            <a:pPr marL="365760" lvl="1" fontAlgn="t">
              <a:spcBef>
                <a:spcPts val="0"/>
              </a:spcBef>
              <a:buFont typeface="Wingdings" pitchFamily="2" charset="2"/>
              <a:buChar char="Ø"/>
              <a:defRPr/>
            </a:pPr>
            <a:r>
              <a:rPr lang="fr-FR" dirty="0" smtClean="0">
                <a:latin typeface="Century Schoolbook"/>
              </a:rPr>
              <a:t>800 unités :</a:t>
            </a:r>
          </a:p>
          <a:p>
            <a:pPr marL="365760" lvl="1" fontAlgn="t">
              <a:spcBef>
                <a:spcPts val="0"/>
              </a:spcBef>
              <a:buFont typeface="Wingdings" pitchFamily="2" charset="2"/>
              <a:buChar char="Ø"/>
              <a:defRPr/>
            </a:pPr>
            <a:r>
              <a:rPr lang="fr-FR" dirty="0" smtClean="0">
                <a:latin typeface="Century Schoolbook"/>
              </a:rPr>
              <a:t>1500 unités:</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34ABC286-90A6-424B-96B3-A71ADB201670}" type="slidenum">
              <a:rPr lang="fr-FR" smtClean="0"/>
              <a:pPr>
                <a:defRPr/>
              </a:pPr>
              <a:t>100</a:t>
            </a:fld>
            <a:endParaRPr lang="fr-FR"/>
          </a:p>
        </p:txBody>
      </p:sp>
      <p:graphicFrame>
        <p:nvGraphicFramePr>
          <p:cNvPr id="5" name="Tableau 4"/>
          <p:cNvGraphicFramePr>
            <a:graphicFrameLocks noGrp="1"/>
          </p:cNvGraphicFramePr>
          <p:nvPr/>
        </p:nvGraphicFramePr>
        <p:xfrm>
          <a:off x="2857500" y="4071938"/>
          <a:ext cx="2214578" cy="457200"/>
        </p:xfrm>
        <a:graphic>
          <a:graphicData uri="http://schemas.openxmlformats.org/drawingml/2006/table">
            <a:tbl>
              <a:tblPr firstRow="1" bandRow="1">
                <a:tableStyleId>{2D5ABB26-0587-4C30-8999-92F81FD0307C}</a:tableStyleId>
              </a:tblPr>
              <a:tblGrid>
                <a:gridCol w="2214578"/>
              </a:tblGrid>
              <a:tr h="370840">
                <a:tc>
                  <a:txBody>
                    <a:bodyPr/>
                    <a:lstStyle/>
                    <a:p>
                      <a:r>
                        <a:rPr lang="fr-FR" sz="2400" dirty="0" smtClean="0"/>
                        <a:t>800/1000 = 0,8</a:t>
                      </a:r>
                      <a:endParaRPr lang="fr-FR" sz="2400" dirty="0"/>
                    </a:p>
                  </a:txBody>
                  <a:tcPr/>
                </a:tc>
              </a:tr>
            </a:tbl>
          </a:graphicData>
        </a:graphic>
      </p:graphicFrame>
      <p:graphicFrame>
        <p:nvGraphicFramePr>
          <p:cNvPr id="6" name="Tableau 5"/>
          <p:cNvGraphicFramePr>
            <a:graphicFrameLocks noGrp="1"/>
          </p:cNvGraphicFramePr>
          <p:nvPr/>
        </p:nvGraphicFramePr>
        <p:xfrm>
          <a:off x="2928938" y="4000500"/>
          <a:ext cx="2714644" cy="1219200"/>
        </p:xfrm>
        <a:graphic>
          <a:graphicData uri="http://schemas.openxmlformats.org/drawingml/2006/table">
            <a:tbl>
              <a:tblPr firstRow="1" bandRow="1">
                <a:tableStyleId>{2D5ABB26-0587-4C30-8999-92F81FD0307C}</a:tableStyleId>
              </a:tblPr>
              <a:tblGrid>
                <a:gridCol w="2714644"/>
              </a:tblGrid>
              <a:tr h="642942">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endParaRPr lang="fr-FR" sz="1800"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fr-FR" sz="2800" dirty="0" smtClean="0"/>
                        <a:t>1500/1000 = 1,5</a:t>
                      </a:r>
                    </a:p>
                    <a:p>
                      <a:endParaRPr lang="fr-FR" sz="2800" dirty="0"/>
                    </a:p>
                  </a:txBody>
                  <a:tcPr/>
                </a:tc>
              </a:tr>
            </a:tbl>
          </a:graphicData>
        </a:graphic>
      </p:graphicFrame>
      <p:graphicFrame>
        <p:nvGraphicFramePr>
          <p:cNvPr id="7" name="Tableau 6"/>
          <p:cNvGraphicFramePr>
            <a:graphicFrameLocks noGrp="1"/>
          </p:cNvGraphicFramePr>
          <p:nvPr/>
        </p:nvGraphicFramePr>
        <p:xfrm>
          <a:off x="714375" y="4929188"/>
          <a:ext cx="2571768" cy="822960"/>
        </p:xfrm>
        <a:graphic>
          <a:graphicData uri="http://schemas.openxmlformats.org/drawingml/2006/table">
            <a:tbl>
              <a:tblPr firstRow="1" bandRow="1">
                <a:tableStyleId>{2D5ABB26-0587-4C30-8999-92F81FD0307C}</a:tableStyleId>
              </a:tblPr>
              <a:tblGrid>
                <a:gridCol w="2571768"/>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2400" dirty="0" smtClean="0"/>
                        <a:t>On obtient :</a:t>
                      </a:r>
                    </a:p>
                    <a:p>
                      <a:endParaRPr lang="fr-FR" sz="2400" dirty="0"/>
                    </a:p>
                  </a:txBody>
                  <a:tcPr/>
                </a:tc>
              </a:tr>
            </a:tbl>
          </a:graphicData>
        </a:graphic>
      </p:graphicFrame>
    </p:spTree>
  </p:cSld>
  <p:clrMapOvr>
    <a:masterClrMapping/>
  </p:clrMapOvr>
  <p:transition/>
  <p:timing>
    <p:tnLst>
      <p:par>
        <p:cTn id="1" dur="indefinite" restart="never" nodeType="tmRoot"/>
      </p:par>
    </p:tnLst>
  </p:timing>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96396DA6-D7E0-4DEC-9425-0EB82EAE83A5}" type="slidenum">
              <a:rPr lang="fr-FR" smtClean="0"/>
              <a:pPr>
                <a:defRPr/>
              </a:pPr>
              <a:t>101</a:t>
            </a:fld>
            <a:endParaRPr lang="fr-FR"/>
          </a:p>
        </p:txBody>
      </p:sp>
      <p:graphicFrame>
        <p:nvGraphicFramePr>
          <p:cNvPr id="3" name="Tableau 2"/>
          <p:cNvGraphicFramePr>
            <a:graphicFrameLocks noGrp="1"/>
          </p:cNvGraphicFramePr>
          <p:nvPr/>
        </p:nvGraphicFramePr>
        <p:xfrm>
          <a:off x="500063" y="928688"/>
          <a:ext cx="7786744" cy="5500726"/>
        </p:xfrm>
        <a:graphic>
          <a:graphicData uri="http://schemas.openxmlformats.org/drawingml/2006/table">
            <a:tbl>
              <a:tblPr firstRow="1" bandRow="1">
                <a:tableStyleId>{5C22544A-7EE6-4342-B048-85BDC9FD1C3A}</a:tableStyleId>
              </a:tblPr>
              <a:tblGrid>
                <a:gridCol w="1946686"/>
                <a:gridCol w="1946686"/>
                <a:gridCol w="1946686"/>
                <a:gridCol w="1946686"/>
              </a:tblGrid>
              <a:tr h="1602154">
                <a:tc>
                  <a:txBody>
                    <a:bodyPr/>
                    <a:lstStyle/>
                    <a:p>
                      <a:endParaRPr lang="fr-FR" dirty="0"/>
                    </a:p>
                  </a:txBody>
                  <a:tcPr/>
                </a:tc>
                <a:tc>
                  <a:txBody>
                    <a:bodyPr/>
                    <a:lstStyle/>
                    <a:p>
                      <a:pPr algn="ctr"/>
                      <a:endParaRPr lang="fr-FR" dirty="0" smtClean="0"/>
                    </a:p>
                    <a:p>
                      <a:pPr algn="ctr"/>
                      <a:r>
                        <a:rPr lang="fr-FR" dirty="0" smtClean="0"/>
                        <a:t>800</a:t>
                      </a:r>
                    </a:p>
                    <a:p>
                      <a:pPr algn="ctr"/>
                      <a:r>
                        <a:rPr lang="fr-FR" dirty="0" smtClean="0"/>
                        <a:t>Sous-activité</a:t>
                      </a:r>
                      <a:endParaRPr lang="fr-FR" dirty="0"/>
                    </a:p>
                  </a:txBody>
                  <a:tcPr/>
                </a:tc>
                <a:tc>
                  <a:txBody>
                    <a:bodyPr/>
                    <a:lstStyle/>
                    <a:p>
                      <a:pPr algn="ctr"/>
                      <a:endParaRPr lang="fr-FR" dirty="0" smtClean="0"/>
                    </a:p>
                    <a:p>
                      <a:pPr algn="ctr"/>
                      <a:r>
                        <a:rPr lang="fr-FR" dirty="0" smtClean="0"/>
                        <a:t>1000</a:t>
                      </a:r>
                    </a:p>
                    <a:p>
                      <a:pPr algn="ctr"/>
                      <a:r>
                        <a:rPr lang="fr-FR" dirty="0" smtClean="0"/>
                        <a:t> Activité    normale</a:t>
                      </a:r>
                      <a:endParaRPr lang="fr-FR" dirty="0"/>
                    </a:p>
                  </a:txBody>
                  <a:tcPr/>
                </a:tc>
                <a:tc>
                  <a:txBody>
                    <a:bodyPr/>
                    <a:lstStyle/>
                    <a:p>
                      <a:pPr algn="ctr"/>
                      <a:endParaRPr lang="fr-FR" dirty="0" smtClean="0"/>
                    </a:p>
                    <a:p>
                      <a:pPr algn="ctr"/>
                      <a:r>
                        <a:rPr lang="fr-FR" dirty="0" smtClean="0"/>
                        <a:t>1500</a:t>
                      </a:r>
                    </a:p>
                    <a:p>
                      <a:pPr algn="ctr"/>
                      <a:r>
                        <a:rPr lang="fr-FR" dirty="0" err="1" smtClean="0"/>
                        <a:t>Sur-activité</a:t>
                      </a:r>
                      <a:endParaRPr lang="fr-FR" dirty="0"/>
                    </a:p>
                  </a:txBody>
                  <a:tcPr/>
                </a:tc>
              </a:tr>
              <a:tr h="649762">
                <a:tc>
                  <a:txBody>
                    <a:bodyPr/>
                    <a:lstStyle/>
                    <a:p>
                      <a:r>
                        <a:rPr lang="fr-FR" dirty="0" smtClean="0"/>
                        <a:t>C V</a:t>
                      </a:r>
                      <a:endParaRPr lang="fr-FR" dirty="0"/>
                    </a:p>
                  </a:txBody>
                  <a:tcPr/>
                </a:tc>
                <a:tc>
                  <a:txBody>
                    <a:bodyPr/>
                    <a:lstStyle/>
                    <a:p>
                      <a:pPr algn="ctr"/>
                      <a:r>
                        <a:rPr lang="fr-FR" dirty="0" smtClean="0"/>
                        <a:t>17,5</a:t>
                      </a:r>
                      <a:r>
                        <a:rPr lang="fr-FR" baseline="0" dirty="0" smtClean="0"/>
                        <a:t>×800= 14000</a:t>
                      </a:r>
                      <a:endParaRPr lang="fr-FR" dirty="0"/>
                    </a:p>
                  </a:txBody>
                  <a:tcPr/>
                </a:tc>
                <a:tc>
                  <a:txBody>
                    <a:bodyPr/>
                    <a:lstStyle/>
                    <a:p>
                      <a:pPr algn="ctr"/>
                      <a:r>
                        <a:rPr lang="fr-FR" dirty="0" smtClean="0"/>
                        <a:t>17,5</a:t>
                      </a:r>
                      <a:r>
                        <a:rPr lang="fr-FR" baseline="0" dirty="0" smtClean="0"/>
                        <a:t>× 1000= 17500</a:t>
                      </a:r>
                      <a:endParaRPr lang="fr-FR" dirty="0"/>
                    </a:p>
                  </a:txBody>
                  <a:tcPr/>
                </a:tc>
                <a:tc>
                  <a:txBody>
                    <a:bodyPr/>
                    <a:lstStyle/>
                    <a:p>
                      <a:pPr algn="ctr"/>
                      <a:r>
                        <a:rPr lang="fr-FR" dirty="0" smtClean="0"/>
                        <a:t>17,5</a:t>
                      </a:r>
                      <a:r>
                        <a:rPr lang="fr-FR" baseline="0" dirty="0" smtClean="0"/>
                        <a:t>× 1500= 26250</a:t>
                      </a:r>
                      <a:endParaRPr lang="fr-FR" dirty="0"/>
                    </a:p>
                  </a:txBody>
                  <a:tcPr/>
                </a:tc>
              </a:tr>
              <a:tr h="649762">
                <a:tc>
                  <a:txBody>
                    <a:bodyPr/>
                    <a:lstStyle/>
                    <a:p>
                      <a:r>
                        <a:rPr lang="fr-FR" dirty="0" smtClean="0"/>
                        <a:t>C F imputées</a:t>
                      </a:r>
                      <a:endParaRPr lang="fr-FR" dirty="0"/>
                    </a:p>
                  </a:txBody>
                  <a:tcPr/>
                </a:tc>
                <a:tc>
                  <a:txBody>
                    <a:bodyPr/>
                    <a:lstStyle/>
                    <a:p>
                      <a:pPr algn="ctr"/>
                      <a:r>
                        <a:rPr lang="fr-FR" dirty="0" smtClean="0"/>
                        <a:t>5000</a:t>
                      </a:r>
                      <a:r>
                        <a:rPr lang="fr-FR" baseline="0" dirty="0" smtClean="0"/>
                        <a:t>× 0,8=4000</a:t>
                      </a:r>
                      <a:endParaRPr lang="fr-FR" dirty="0"/>
                    </a:p>
                  </a:txBody>
                  <a:tcPr/>
                </a:tc>
                <a:tc>
                  <a:txBody>
                    <a:bodyPr/>
                    <a:lstStyle/>
                    <a:p>
                      <a:pPr algn="ctr"/>
                      <a:r>
                        <a:rPr lang="fr-FR" dirty="0" smtClean="0"/>
                        <a:t>5000</a:t>
                      </a:r>
                      <a:endParaRPr lang="fr-FR" dirty="0"/>
                    </a:p>
                  </a:txBody>
                  <a:tcPr/>
                </a:tc>
                <a:tc>
                  <a:txBody>
                    <a:bodyPr/>
                    <a:lstStyle/>
                    <a:p>
                      <a:pPr algn="ctr"/>
                      <a:r>
                        <a:rPr lang="fr-FR" dirty="0" smtClean="0"/>
                        <a:t>5000</a:t>
                      </a:r>
                      <a:r>
                        <a:rPr lang="fr-FR" baseline="0" dirty="0" smtClean="0"/>
                        <a:t>×1,5=7500</a:t>
                      </a:r>
                      <a:endParaRPr lang="fr-FR" dirty="0"/>
                    </a:p>
                  </a:txBody>
                  <a:tcPr/>
                </a:tc>
              </a:tr>
              <a:tr h="649762">
                <a:tc>
                  <a:txBody>
                    <a:bodyPr/>
                    <a:lstStyle/>
                    <a:p>
                      <a:r>
                        <a:rPr lang="fr-FR" dirty="0" smtClean="0"/>
                        <a:t>Coût de revient total</a:t>
                      </a:r>
                      <a:endParaRPr lang="fr-FR" dirty="0"/>
                    </a:p>
                  </a:txBody>
                  <a:tcPr/>
                </a:tc>
                <a:tc>
                  <a:txBody>
                    <a:bodyPr/>
                    <a:lstStyle/>
                    <a:p>
                      <a:pPr algn="ctr"/>
                      <a:r>
                        <a:rPr lang="fr-FR" dirty="0" smtClean="0"/>
                        <a:t>18000</a:t>
                      </a:r>
                      <a:endParaRPr lang="fr-FR" dirty="0"/>
                    </a:p>
                  </a:txBody>
                  <a:tcPr/>
                </a:tc>
                <a:tc>
                  <a:txBody>
                    <a:bodyPr/>
                    <a:lstStyle/>
                    <a:p>
                      <a:pPr algn="ctr"/>
                      <a:r>
                        <a:rPr lang="fr-FR" dirty="0" smtClean="0"/>
                        <a:t>22500</a:t>
                      </a:r>
                      <a:endParaRPr lang="fr-FR" dirty="0"/>
                    </a:p>
                  </a:txBody>
                  <a:tcPr/>
                </a:tc>
                <a:tc>
                  <a:txBody>
                    <a:bodyPr/>
                    <a:lstStyle/>
                    <a:p>
                      <a:pPr algn="ctr"/>
                      <a:r>
                        <a:rPr lang="fr-FR" dirty="0" smtClean="0"/>
                        <a:t>33750</a:t>
                      </a:r>
                      <a:endParaRPr lang="fr-FR" dirty="0"/>
                    </a:p>
                  </a:txBody>
                  <a:tcPr/>
                </a:tc>
              </a:tr>
              <a:tr h="649762">
                <a:tc>
                  <a:txBody>
                    <a:bodyPr/>
                    <a:lstStyle/>
                    <a:p>
                      <a:r>
                        <a:rPr lang="fr-FR" dirty="0" smtClean="0"/>
                        <a:t>C V unitaires</a:t>
                      </a:r>
                      <a:endParaRPr lang="fr-FR" dirty="0"/>
                    </a:p>
                  </a:txBody>
                  <a:tcPr/>
                </a:tc>
                <a:tc>
                  <a:txBody>
                    <a:bodyPr/>
                    <a:lstStyle/>
                    <a:p>
                      <a:pPr algn="ctr"/>
                      <a:r>
                        <a:rPr lang="fr-FR" dirty="0" smtClean="0"/>
                        <a:t>17,5</a:t>
                      </a:r>
                      <a:endParaRPr lang="fr-FR" dirty="0"/>
                    </a:p>
                  </a:txBody>
                  <a:tcPr/>
                </a:tc>
                <a:tc>
                  <a:txBody>
                    <a:bodyPr/>
                    <a:lstStyle/>
                    <a:p>
                      <a:pPr algn="ctr"/>
                      <a:r>
                        <a:rPr lang="fr-FR" dirty="0" smtClean="0"/>
                        <a:t>17,5</a:t>
                      </a:r>
                      <a:endParaRPr lang="fr-FR" dirty="0"/>
                    </a:p>
                  </a:txBody>
                  <a:tcPr/>
                </a:tc>
                <a:tc>
                  <a:txBody>
                    <a:bodyPr/>
                    <a:lstStyle/>
                    <a:p>
                      <a:pPr algn="ctr"/>
                      <a:r>
                        <a:rPr lang="fr-FR" dirty="0" smtClean="0"/>
                        <a:t>17,5</a:t>
                      </a:r>
                      <a:endParaRPr lang="fr-FR" dirty="0"/>
                    </a:p>
                  </a:txBody>
                  <a:tcPr/>
                </a:tc>
              </a:tr>
              <a:tr h="649762">
                <a:tc>
                  <a:txBody>
                    <a:bodyPr/>
                    <a:lstStyle/>
                    <a:p>
                      <a:r>
                        <a:rPr lang="fr-FR" dirty="0" smtClean="0"/>
                        <a:t>C F unitaires</a:t>
                      </a:r>
                      <a:endParaRPr lang="fr-FR" dirty="0"/>
                    </a:p>
                  </a:txBody>
                  <a:tcPr/>
                </a:tc>
                <a:tc>
                  <a:txBody>
                    <a:bodyPr/>
                    <a:lstStyle/>
                    <a:p>
                      <a:pPr algn="ctr"/>
                      <a:r>
                        <a:rPr lang="fr-FR" dirty="0" smtClean="0"/>
                        <a:t>5</a:t>
                      </a:r>
                      <a:endParaRPr lang="fr-FR" dirty="0"/>
                    </a:p>
                  </a:txBody>
                  <a:tcPr/>
                </a:tc>
                <a:tc>
                  <a:txBody>
                    <a:bodyPr/>
                    <a:lstStyle/>
                    <a:p>
                      <a:pPr algn="ctr"/>
                      <a:r>
                        <a:rPr lang="fr-FR" dirty="0" smtClean="0"/>
                        <a:t>5</a:t>
                      </a:r>
                      <a:endParaRPr lang="fr-FR" dirty="0"/>
                    </a:p>
                  </a:txBody>
                  <a:tcPr/>
                </a:tc>
                <a:tc>
                  <a:txBody>
                    <a:bodyPr/>
                    <a:lstStyle/>
                    <a:p>
                      <a:pPr algn="ctr"/>
                      <a:r>
                        <a:rPr lang="fr-FR" dirty="0" smtClean="0"/>
                        <a:t>5</a:t>
                      </a:r>
                      <a:endParaRPr lang="fr-FR" dirty="0"/>
                    </a:p>
                  </a:txBody>
                  <a:tcPr/>
                </a:tc>
              </a:tr>
              <a:tr h="649762">
                <a:tc>
                  <a:txBody>
                    <a:bodyPr/>
                    <a:lstStyle/>
                    <a:p>
                      <a:r>
                        <a:rPr lang="fr-FR" dirty="0" smtClean="0"/>
                        <a:t>Coût de revient unitaire</a:t>
                      </a:r>
                      <a:endParaRPr lang="fr-FR" dirty="0"/>
                    </a:p>
                  </a:txBody>
                  <a:tcPr/>
                </a:tc>
                <a:tc>
                  <a:txBody>
                    <a:bodyPr/>
                    <a:lstStyle/>
                    <a:p>
                      <a:pPr algn="ctr"/>
                      <a:r>
                        <a:rPr lang="fr-FR" b="1" dirty="0" smtClean="0"/>
                        <a:t>22,5</a:t>
                      </a:r>
                      <a:endParaRPr lang="fr-FR" b="1" dirty="0"/>
                    </a:p>
                  </a:txBody>
                  <a:tcPr/>
                </a:tc>
                <a:tc>
                  <a:txBody>
                    <a:bodyPr/>
                    <a:lstStyle/>
                    <a:p>
                      <a:pPr algn="ctr"/>
                      <a:r>
                        <a:rPr lang="fr-FR" b="1" dirty="0" smtClean="0"/>
                        <a:t>22,5</a:t>
                      </a:r>
                      <a:endParaRPr lang="fr-FR" b="1" dirty="0"/>
                    </a:p>
                  </a:txBody>
                  <a:tcPr/>
                </a:tc>
                <a:tc>
                  <a:txBody>
                    <a:bodyPr/>
                    <a:lstStyle/>
                    <a:p>
                      <a:pPr algn="ctr"/>
                      <a:r>
                        <a:rPr lang="fr-FR" b="1" dirty="0" smtClean="0"/>
                        <a:t>22,5</a:t>
                      </a:r>
                      <a:endParaRPr lang="fr-FR" b="1" dirty="0"/>
                    </a:p>
                  </a:txBody>
                  <a:tcPr/>
                </a:tc>
              </a:tr>
            </a:tbl>
          </a:graphicData>
        </a:graphic>
      </p:graphicFrame>
    </p:spTree>
  </p:cSld>
  <p:clrMapOvr>
    <a:masterClrMapping/>
  </p:clrMapOvr>
  <p:transition/>
  <p:timing>
    <p:tnLst>
      <p:par>
        <p:cTn id="1" dur="indefinite" restart="never" nodeType="tmRoot"/>
      </p:par>
    </p:tnLst>
  </p:timing>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9202" name="Espace réservé du contenu 2"/>
          <p:cNvSpPr>
            <a:spLocks noGrp="1"/>
          </p:cNvSpPr>
          <p:nvPr>
            <p:ph idx="1"/>
          </p:nvPr>
        </p:nvSpPr>
        <p:spPr>
          <a:xfrm>
            <a:off x="457200" y="571500"/>
            <a:ext cx="8229600" cy="5753100"/>
          </a:xfrm>
        </p:spPr>
        <p:txBody>
          <a:bodyPr/>
          <a:lstStyle/>
          <a:p>
            <a:r>
              <a:rPr lang="fr-FR" sz="3600" b="1" dirty="0" smtClean="0"/>
              <a:t>Commentaire:</a:t>
            </a:r>
          </a:p>
          <a:p>
            <a:pPr algn="just"/>
            <a:r>
              <a:rPr lang="fr-FR" dirty="0" smtClean="0"/>
              <a:t>Nous constatons que le coût de revient unitaire est constant quel que soit le niveau d’activité;</a:t>
            </a:r>
          </a:p>
          <a:p>
            <a:pPr algn="just"/>
            <a:r>
              <a:rPr lang="fr-FR" dirty="0" smtClean="0"/>
              <a:t>La pratique de l’imputation rationnelle des frais fixes entraîne </a:t>
            </a:r>
            <a:r>
              <a:rPr lang="fr-FR" b="1" dirty="0" smtClean="0"/>
              <a:t>des différences d’imputation </a:t>
            </a:r>
            <a:r>
              <a:rPr lang="fr-FR" dirty="0" smtClean="0"/>
              <a:t>(différences sur niveau d’activité) et qui peuvent être:</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C7219EBD-9B3D-41A2-A186-105B79A5B391}" type="slidenum">
              <a:rPr lang="fr-FR" smtClean="0"/>
              <a:pPr>
                <a:defRPr/>
              </a:pPr>
              <a:t>102</a:t>
            </a:fld>
            <a:endParaRPr lang="fr-FR"/>
          </a:p>
        </p:txBody>
      </p:sp>
      <p:graphicFrame>
        <p:nvGraphicFramePr>
          <p:cNvPr id="5" name="Tableau 4"/>
          <p:cNvGraphicFramePr>
            <a:graphicFrameLocks noGrp="1"/>
          </p:cNvGraphicFramePr>
          <p:nvPr/>
        </p:nvGraphicFramePr>
        <p:xfrm>
          <a:off x="785813" y="3929063"/>
          <a:ext cx="6096000" cy="944880"/>
        </p:xfrm>
        <a:graphic>
          <a:graphicData uri="http://schemas.openxmlformats.org/drawingml/2006/table">
            <a:tbl>
              <a:tblPr firstRow="1" bandRow="1">
                <a:tableStyleId>{5C22544A-7EE6-4342-B048-85BDC9FD1C3A}</a:tableStyleId>
              </a:tblPr>
              <a:tblGrid>
                <a:gridCol w="6096000"/>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2800" dirty="0" smtClean="0"/>
                        <a:t>Soit</a:t>
                      </a:r>
                      <a:r>
                        <a:rPr lang="fr-FR" sz="2800" baseline="0" dirty="0" smtClean="0"/>
                        <a:t> un coût de la sous-activité</a:t>
                      </a:r>
                      <a:endParaRPr lang="fr-FR" sz="2800" dirty="0" smtClean="0"/>
                    </a:p>
                    <a:p>
                      <a:endParaRPr lang="fr-FR" sz="2800" dirty="0"/>
                    </a:p>
                  </a:txBody>
                  <a:tcPr/>
                </a:tc>
              </a:tr>
            </a:tbl>
          </a:graphicData>
        </a:graphic>
      </p:graphicFrame>
      <p:graphicFrame>
        <p:nvGraphicFramePr>
          <p:cNvPr id="6" name="Tableau 5"/>
          <p:cNvGraphicFramePr>
            <a:graphicFrameLocks noGrp="1"/>
          </p:cNvGraphicFramePr>
          <p:nvPr/>
        </p:nvGraphicFramePr>
        <p:xfrm>
          <a:off x="857250" y="5429250"/>
          <a:ext cx="6096000" cy="944880"/>
        </p:xfrm>
        <a:graphic>
          <a:graphicData uri="http://schemas.openxmlformats.org/drawingml/2006/table">
            <a:tbl>
              <a:tblPr firstRow="1" bandRow="1">
                <a:tableStyleId>{5C22544A-7EE6-4342-B048-85BDC9FD1C3A}</a:tableStyleId>
              </a:tblPr>
              <a:tblGrid>
                <a:gridCol w="6096000"/>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2800" dirty="0" smtClean="0"/>
                        <a:t>Soit un boni de </a:t>
                      </a:r>
                      <a:r>
                        <a:rPr lang="fr-FR" sz="2800" dirty="0" err="1" smtClean="0"/>
                        <a:t>sur-activité</a:t>
                      </a:r>
                      <a:endParaRPr lang="fr-FR" sz="2800" dirty="0" smtClean="0"/>
                    </a:p>
                    <a:p>
                      <a:endParaRPr lang="fr-FR" sz="2800" dirty="0"/>
                    </a:p>
                  </a:txBody>
                  <a:tcPr/>
                </a:tc>
              </a:tr>
            </a:tbl>
          </a:graphicData>
        </a:graphic>
      </p:graphicFrame>
    </p:spTree>
  </p:cSld>
  <p:clrMapOvr>
    <a:masterClrMapping/>
  </p:clrMapOvr>
  <p:transition/>
  <p:timing>
    <p:tnLst>
      <p:par>
        <p:cTn id="1" dur="indefinite" restart="never" nodeType="tmRoot"/>
      </p:par>
    </p:tnLst>
  </p:timing>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28596" y="428604"/>
            <a:ext cx="8229600" cy="1143000"/>
          </a:xfrm>
        </p:spPr>
        <p:txBody>
          <a:bodyPr/>
          <a:lstStyle/>
          <a:p>
            <a:pPr>
              <a:defRPr/>
            </a:pPr>
            <a:r>
              <a:rPr lang="fr-FR" sz="3000" cap="small" dirty="0" smtClean="0">
                <a:solidFill>
                  <a:srgbClr val="575F6D"/>
                </a:solidFill>
                <a:latin typeface="Century Schoolbook"/>
              </a:rPr>
              <a:t>       Intérêts pour la gestion de l’</a:t>
            </a:r>
            <a:r>
              <a:rPr lang="fr-FR" sz="3000" cap="small" dirty="0" err="1" smtClean="0">
                <a:solidFill>
                  <a:srgbClr val="575F6D"/>
                </a:solidFill>
                <a:latin typeface="Century Schoolbook"/>
              </a:rPr>
              <a:t>ir</a:t>
            </a:r>
            <a:endParaRPr lang="fr-FR" dirty="0"/>
          </a:p>
        </p:txBody>
      </p:sp>
      <p:sp>
        <p:nvSpPr>
          <p:cNvPr id="3" name="Espace réservé du contenu 2"/>
          <p:cNvSpPr>
            <a:spLocks noGrp="1"/>
          </p:cNvSpPr>
          <p:nvPr>
            <p:ph idx="1"/>
          </p:nvPr>
        </p:nvSpPr>
        <p:spPr>
          <a:xfrm>
            <a:off x="457200" y="1714488"/>
            <a:ext cx="8229600" cy="5143512"/>
          </a:xfrm>
        </p:spPr>
        <p:txBody>
          <a:bodyPr>
            <a:normAutofit lnSpcReduction="10000"/>
          </a:bodyPr>
          <a:lstStyle/>
          <a:p>
            <a:pPr marL="274320" indent="-274320" algn="just" eaLnBrk="1" fontAlgn="auto" hangingPunct="1">
              <a:spcBef>
                <a:spcPts val="600"/>
              </a:spcBef>
              <a:spcAft>
                <a:spcPts val="0"/>
              </a:spcAft>
              <a:buClr>
                <a:srgbClr val="FE8637"/>
              </a:buClr>
              <a:buSzPct val="70000"/>
              <a:buFont typeface="Wingdings"/>
              <a:buChar char=""/>
              <a:defRPr/>
            </a:pPr>
            <a:r>
              <a:rPr lang="fr-FR" sz="2400" dirty="0" smtClean="0">
                <a:solidFill>
                  <a:prstClr val="black"/>
                </a:solidFill>
                <a:latin typeface="Century Schoolbook"/>
              </a:rPr>
              <a:t>grâce à l’IR, il est possible de décomposer le résultat de la période en une somme algébrique de deux composantes:</a:t>
            </a:r>
          </a:p>
          <a:p>
            <a:pPr marL="274320" indent="-274320" eaLnBrk="1" fontAlgn="auto" hangingPunct="1">
              <a:spcBef>
                <a:spcPts val="600"/>
              </a:spcBef>
              <a:spcAft>
                <a:spcPts val="0"/>
              </a:spcAft>
              <a:buClr>
                <a:srgbClr val="FE8637"/>
              </a:buClr>
              <a:buSzPct val="70000"/>
              <a:buFont typeface="Wingdings 2" pitchFamily="18" charset="2"/>
              <a:buNone/>
              <a:defRPr/>
            </a:pPr>
            <a:endParaRPr lang="fr-FR" sz="2400" dirty="0" smtClean="0">
              <a:solidFill>
                <a:prstClr val="black"/>
              </a:solidFill>
              <a:latin typeface="Century Schoolbook"/>
            </a:endParaRPr>
          </a:p>
          <a:p>
            <a:pPr lvl="2" indent="-182880" algn="just" eaLnBrk="1" fontAlgn="auto" hangingPunct="1">
              <a:spcAft>
                <a:spcPts val="0"/>
              </a:spcAft>
              <a:buClr>
                <a:srgbClr val="FE8637">
                  <a:shade val="75000"/>
                </a:srgbClr>
              </a:buClr>
              <a:buSzPct val="60000"/>
              <a:buFont typeface="Wingdings" pitchFamily="2" charset="2"/>
              <a:buChar char="v"/>
              <a:defRPr/>
            </a:pPr>
            <a:r>
              <a:rPr lang="fr-FR" sz="2800" dirty="0" smtClean="0">
                <a:solidFill>
                  <a:prstClr val="black"/>
                </a:solidFill>
                <a:latin typeface="Century Schoolbook"/>
              </a:rPr>
              <a:t>Un résultat calculé à partir du coût d’imputation rationnelle, qui ne dépend pas des fluctuations du niveau d’activité;</a:t>
            </a:r>
          </a:p>
          <a:p>
            <a:pPr lvl="2" indent="-182880" eaLnBrk="1" fontAlgn="auto" hangingPunct="1">
              <a:spcAft>
                <a:spcPts val="0"/>
              </a:spcAft>
              <a:buClr>
                <a:srgbClr val="FE8637">
                  <a:shade val="75000"/>
                </a:srgbClr>
              </a:buClr>
              <a:buSzPct val="60000"/>
              <a:buFont typeface="Wingdings 2" pitchFamily="18" charset="2"/>
              <a:buNone/>
              <a:defRPr/>
            </a:pPr>
            <a:endParaRPr lang="fr-FR" sz="2000" dirty="0" smtClean="0">
              <a:solidFill>
                <a:prstClr val="black"/>
              </a:solidFill>
              <a:latin typeface="Century Schoolbook"/>
            </a:endParaRPr>
          </a:p>
          <a:p>
            <a:pPr lvl="2" indent="-182880" algn="just" eaLnBrk="1" fontAlgn="auto" hangingPunct="1">
              <a:spcAft>
                <a:spcPts val="0"/>
              </a:spcAft>
              <a:buClr>
                <a:srgbClr val="FE8637">
                  <a:shade val="75000"/>
                </a:srgbClr>
              </a:buClr>
              <a:buSzPct val="60000"/>
              <a:buFont typeface="Wingdings" pitchFamily="2" charset="2"/>
              <a:buChar char="v"/>
              <a:defRPr/>
            </a:pPr>
            <a:r>
              <a:rPr lang="fr-FR" sz="2800" dirty="0" smtClean="0">
                <a:solidFill>
                  <a:prstClr val="black"/>
                </a:solidFill>
                <a:latin typeface="Century Schoolbook"/>
              </a:rPr>
              <a:t>Un résultat dû aux effets mécaniques de la variation du niveau d’activité, qui n’est autre que la différence d’imputation rationnelle.</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D746E570-8D9C-43AE-89AD-35106792399E}" type="slidenum">
              <a:rPr lang="fr-FR" smtClean="0"/>
              <a:pPr>
                <a:defRPr/>
              </a:pPr>
              <a:t>103</a:t>
            </a:fld>
            <a:endParaRPr lang="fr-FR"/>
          </a:p>
        </p:txBody>
      </p:sp>
    </p:spTree>
  </p:cSld>
  <p:clrMapOvr>
    <a:masterClrMapping/>
  </p:clrMapOvr>
  <p:transition/>
  <p:timing>
    <p:tnLst>
      <p:par>
        <p:cTn id="1" dur="indefinite" restart="never" nodeType="tmRoot"/>
      </p:par>
    </p:tnLst>
  </p:timing>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1250" name="Espace réservé du contenu 2"/>
          <p:cNvSpPr>
            <a:spLocks noGrp="1"/>
          </p:cNvSpPr>
          <p:nvPr>
            <p:ph idx="1"/>
          </p:nvPr>
        </p:nvSpPr>
        <p:spPr>
          <a:xfrm>
            <a:off x="457200" y="857250"/>
            <a:ext cx="8229600" cy="5643563"/>
          </a:xfrm>
        </p:spPr>
        <p:txBody>
          <a:bodyPr/>
          <a:lstStyle/>
          <a:p>
            <a:r>
              <a:rPr lang="fr-FR" smtClean="0"/>
              <a:t>Dans notre exemple, le résultat de – 600 réalisé pour une activité de 800 unités s’analyse ainsi:</a:t>
            </a:r>
          </a:p>
          <a:p>
            <a:pPr lvl="2">
              <a:buFont typeface="Wingdings" pitchFamily="2" charset="2"/>
              <a:buChar char="§"/>
            </a:pPr>
            <a:r>
              <a:rPr lang="fr-FR" smtClean="0"/>
              <a:t>Un résultat sur la vente des 800 produits égal à:</a:t>
            </a:r>
          </a:p>
          <a:p>
            <a:pPr lvl="2">
              <a:buFont typeface="Wingdings 2" pitchFamily="18" charset="2"/>
              <a:buNone/>
            </a:pPr>
            <a:r>
              <a:rPr lang="fr-FR" smtClean="0"/>
              <a:t>                              800 × ( 23 – 23,75) = - 600</a:t>
            </a:r>
          </a:p>
          <a:p>
            <a:pPr lvl="2">
              <a:buFont typeface="Wingdings" pitchFamily="2" charset="2"/>
              <a:buChar char="§"/>
            </a:pPr>
            <a:r>
              <a:rPr lang="fr-FR" smtClean="0"/>
              <a:t>Un résultat calculé à partir de l’IR:</a:t>
            </a:r>
          </a:p>
          <a:p>
            <a:pPr lvl="2">
              <a:buFont typeface="Wingdings 2" pitchFamily="18" charset="2"/>
              <a:buNone/>
            </a:pPr>
            <a:r>
              <a:rPr lang="fr-FR" smtClean="0"/>
              <a:t>                              800 × (23 – 22,5) = 400</a:t>
            </a:r>
          </a:p>
          <a:p>
            <a:pPr lvl="2">
              <a:buFont typeface="Wingdings" pitchFamily="2" charset="2"/>
              <a:buChar char="§"/>
            </a:pPr>
            <a:r>
              <a:rPr lang="fr-FR" smtClean="0"/>
              <a:t>Un coût de la sous-activité égal à:</a:t>
            </a:r>
          </a:p>
          <a:p>
            <a:pPr lvl="2">
              <a:buFont typeface="Wingdings 2" pitchFamily="18" charset="2"/>
              <a:buNone/>
            </a:pPr>
            <a:r>
              <a:rPr lang="fr-FR" smtClean="0"/>
              <a:t>                              5000 × 0,2 = 1000</a:t>
            </a:r>
          </a:p>
          <a:p>
            <a:pPr lvl="2">
              <a:buFont typeface="Wingdings 2" pitchFamily="18" charset="2"/>
              <a:buNone/>
            </a:pPr>
            <a:r>
              <a:rPr lang="fr-FR" sz="2400" smtClean="0"/>
              <a:t>On retrouve:</a:t>
            </a:r>
          </a:p>
          <a:p>
            <a:endParaRPr lang="fr-FR" smtClean="0"/>
          </a:p>
        </p:txBody>
      </p:sp>
      <p:sp>
        <p:nvSpPr>
          <p:cNvPr id="4" name="Espace réservé du numéro de diapositive 3"/>
          <p:cNvSpPr>
            <a:spLocks noGrp="1"/>
          </p:cNvSpPr>
          <p:nvPr>
            <p:ph type="sldNum" sz="quarter" idx="12"/>
          </p:nvPr>
        </p:nvSpPr>
        <p:spPr/>
        <p:txBody>
          <a:bodyPr/>
          <a:lstStyle/>
          <a:p>
            <a:pPr>
              <a:defRPr/>
            </a:pPr>
            <a:fld id="{74538FC1-AF90-45AF-A441-2DCC5AC5A349}" type="slidenum">
              <a:rPr lang="fr-FR" smtClean="0"/>
              <a:pPr>
                <a:defRPr/>
              </a:pPr>
              <a:t>104</a:t>
            </a:fld>
            <a:endParaRPr lang="fr-FR"/>
          </a:p>
        </p:txBody>
      </p:sp>
      <p:graphicFrame>
        <p:nvGraphicFramePr>
          <p:cNvPr id="5" name="Tableau 4"/>
          <p:cNvGraphicFramePr>
            <a:graphicFrameLocks noGrp="1"/>
          </p:cNvGraphicFramePr>
          <p:nvPr/>
        </p:nvGraphicFramePr>
        <p:xfrm>
          <a:off x="2286000" y="4500563"/>
          <a:ext cx="2500330" cy="640080"/>
        </p:xfrm>
        <a:graphic>
          <a:graphicData uri="http://schemas.openxmlformats.org/drawingml/2006/table">
            <a:tbl>
              <a:tblPr firstRow="1" bandRow="1">
                <a:tableStyleId>{5940675A-B579-460E-94D1-54222C63F5DA}</a:tableStyleId>
              </a:tblPr>
              <a:tblGrid>
                <a:gridCol w="2500330"/>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800" dirty="0" smtClean="0"/>
                        <a:t>- 600 = +</a:t>
                      </a:r>
                      <a:r>
                        <a:rPr lang="fr-FR" sz="1800" baseline="0" dirty="0" smtClean="0"/>
                        <a:t> 400 – 1000 </a:t>
                      </a:r>
                      <a:endParaRPr lang="fr-FR" sz="1800" dirty="0" smtClean="0"/>
                    </a:p>
                    <a:p>
                      <a:endParaRPr lang="fr-FR" dirty="0"/>
                    </a:p>
                  </a:txBody>
                  <a:tcPr/>
                </a:tc>
              </a:tr>
            </a:tbl>
          </a:graphicData>
        </a:graphic>
      </p:graphicFrame>
      <p:graphicFrame>
        <p:nvGraphicFramePr>
          <p:cNvPr id="6" name="Tableau 5"/>
          <p:cNvGraphicFramePr>
            <a:graphicFrameLocks noGrp="1"/>
          </p:cNvGraphicFramePr>
          <p:nvPr/>
        </p:nvGraphicFramePr>
        <p:xfrm>
          <a:off x="642938" y="5715000"/>
          <a:ext cx="1762116" cy="731520"/>
        </p:xfrm>
        <a:graphic>
          <a:graphicData uri="http://schemas.openxmlformats.org/drawingml/2006/table">
            <a:tbl>
              <a:tblPr firstRow="1" bandRow="1">
                <a:tableStyleId>{5C22544A-7EE6-4342-B048-85BDC9FD1C3A}</a:tableStyleId>
              </a:tblPr>
              <a:tblGrid>
                <a:gridCol w="1762116"/>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400" dirty="0" smtClean="0"/>
                        <a:t>Résultat global de la période</a:t>
                      </a:r>
                    </a:p>
                    <a:p>
                      <a:endParaRPr lang="fr-FR" sz="1400" dirty="0"/>
                    </a:p>
                  </a:txBody>
                  <a:tcPr/>
                </a:tc>
              </a:tr>
            </a:tbl>
          </a:graphicData>
        </a:graphic>
      </p:graphicFrame>
      <p:graphicFrame>
        <p:nvGraphicFramePr>
          <p:cNvPr id="7" name="Tableau 6"/>
          <p:cNvGraphicFramePr>
            <a:graphicFrameLocks noGrp="1"/>
          </p:cNvGraphicFramePr>
          <p:nvPr/>
        </p:nvGraphicFramePr>
        <p:xfrm>
          <a:off x="3500438" y="5715000"/>
          <a:ext cx="1690678" cy="792480"/>
        </p:xfrm>
        <a:graphic>
          <a:graphicData uri="http://schemas.openxmlformats.org/drawingml/2006/table">
            <a:tbl>
              <a:tblPr firstRow="1" bandRow="1">
                <a:tableStyleId>{5C22544A-7EE6-4342-B048-85BDC9FD1C3A}</a:tableStyleId>
              </a:tblPr>
              <a:tblGrid>
                <a:gridCol w="1690678"/>
              </a:tblGrid>
              <a:tr h="785818">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400" dirty="0" smtClean="0"/>
                        <a:t>Gain sur les 800 produits vendus</a:t>
                      </a:r>
                    </a:p>
                    <a:p>
                      <a:endParaRPr lang="fr-FR" dirty="0"/>
                    </a:p>
                  </a:txBody>
                  <a:tcPr/>
                </a:tc>
              </a:tr>
            </a:tbl>
          </a:graphicData>
        </a:graphic>
      </p:graphicFrame>
      <p:graphicFrame>
        <p:nvGraphicFramePr>
          <p:cNvPr id="8" name="Tableau 7"/>
          <p:cNvGraphicFramePr>
            <a:graphicFrameLocks noGrp="1"/>
          </p:cNvGraphicFramePr>
          <p:nvPr/>
        </p:nvGraphicFramePr>
        <p:xfrm>
          <a:off x="6215063" y="4929188"/>
          <a:ext cx="2262182" cy="518160"/>
        </p:xfrm>
        <a:graphic>
          <a:graphicData uri="http://schemas.openxmlformats.org/drawingml/2006/table">
            <a:tbl>
              <a:tblPr firstRow="1" bandRow="1">
                <a:tableStyleId>{5C22544A-7EE6-4342-B048-85BDC9FD1C3A}</a:tableStyleId>
              </a:tblPr>
              <a:tblGrid>
                <a:gridCol w="2262182"/>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400" dirty="0" smtClean="0"/>
                        <a:t>Coût de la sous-activité</a:t>
                      </a:r>
                    </a:p>
                    <a:p>
                      <a:endParaRPr lang="fr-FR" sz="1400" dirty="0"/>
                    </a:p>
                  </a:txBody>
                  <a:tcPr/>
                </a:tc>
              </a:tr>
            </a:tbl>
          </a:graphicData>
        </a:graphic>
      </p:graphicFrame>
      <p:cxnSp>
        <p:nvCxnSpPr>
          <p:cNvPr id="10" name="Connecteur droit avec flèche 9"/>
          <p:cNvCxnSpPr/>
          <p:nvPr/>
        </p:nvCxnSpPr>
        <p:spPr>
          <a:xfrm>
            <a:off x="4429125" y="4714875"/>
            <a:ext cx="1785938" cy="428625"/>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2" name="Connecteur droit avec flèche 11"/>
          <p:cNvCxnSpPr/>
          <p:nvPr/>
        </p:nvCxnSpPr>
        <p:spPr>
          <a:xfrm rot="16200000" flipH="1">
            <a:off x="3178969" y="5107782"/>
            <a:ext cx="928687" cy="28575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4" name="Connecteur droit avec flèche 13"/>
          <p:cNvCxnSpPr/>
          <p:nvPr/>
        </p:nvCxnSpPr>
        <p:spPr>
          <a:xfrm rot="5400000">
            <a:off x="1821657" y="4893468"/>
            <a:ext cx="857250" cy="785813"/>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ransition/>
  <p:timing>
    <p:tnLst>
      <p:par>
        <p:cTn id="1" dur="indefinite" restart="never" nodeType="tmRoot"/>
      </p:par>
    </p:tnLst>
  </p:timing>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28625" y="857250"/>
            <a:ext cx="8229600" cy="5214956"/>
          </a:xfrm>
        </p:spPr>
        <p:txBody>
          <a:bodyPr/>
          <a:lstStyle/>
          <a:p>
            <a:pPr marL="274320" indent="-274320" eaLnBrk="1" fontAlgn="auto" hangingPunct="1">
              <a:spcBef>
                <a:spcPts val="600"/>
              </a:spcBef>
              <a:spcAft>
                <a:spcPts val="0"/>
              </a:spcAft>
              <a:buClr>
                <a:srgbClr val="FE8637"/>
              </a:buClr>
              <a:buSzPct val="70000"/>
              <a:buFont typeface="Wingdings"/>
              <a:buChar char=""/>
              <a:defRPr/>
            </a:pPr>
            <a:r>
              <a:rPr lang="fr-FR" sz="2400" dirty="0" smtClean="0">
                <a:solidFill>
                  <a:prstClr val="black"/>
                </a:solidFill>
                <a:latin typeface="Century Schoolbook"/>
              </a:rPr>
              <a:t>La connaissance de cette décomposition algébrique est très importante pour prendre des décisions de gestion;</a:t>
            </a:r>
          </a:p>
          <a:p>
            <a:pPr marL="274320" indent="-274320" eaLnBrk="1" fontAlgn="auto" hangingPunct="1">
              <a:spcBef>
                <a:spcPts val="600"/>
              </a:spcBef>
              <a:spcAft>
                <a:spcPts val="0"/>
              </a:spcAft>
              <a:buClr>
                <a:srgbClr val="FE8637"/>
              </a:buClr>
              <a:buSzPct val="70000"/>
              <a:buNone/>
              <a:defRPr/>
            </a:pPr>
            <a:endParaRPr lang="fr-FR" sz="2400" dirty="0" smtClean="0">
              <a:solidFill>
                <a:prstClr val="black"/>
              </a:solidFill>
              <a:latin typeface="Century Schoolbook"/>
            </a:endParaRPr>
          </a:p>
          <a:p>
            <a:pPr marL="274320" indent="-274320" algn="just" eaLnBrk="1" fontAlgn="auto" hangingPunct="1">
              <a:spcBef>
                <a:spcPts val="600"/>
              </a:spcBef>
              <a:spcAft>
                <a:spcPts val="0"/>
              </a:spcAft>
              <a:buClr>
                <a:srgbClr val="FE8637"/>
              </a:buClr>
              <a:buSzPct val="70000"/>
              <a:buFont typeface="Wingdings"/>
              <a:buChar char=""/>
              <a:defRPr/>
            </a:pPr>
            <a:r>
              <a:rPr lang="fr-FR" sz="2400" dirty="0" smtClean="0">
                <a:solidFill>
                  <a:prstClr val="black"/>
                </a:solidFill>
                <a:latin typeface="Century Schoolbook"/>
              </a:rPr>
              <a:t>Le suivi des coûts est d’autre part facilité; l’IR permet de </a:t>
            </a:r>
            <a:r>
              <a:rPr lang="fr-FR" sz="2400" b="1" dirty="0" smtClean="0">
                <a:solidFill>
                  <a:prstClr val="black"/>
                </a:solidFill>
                <a:latin typeface="Century Schoolbook"/>
              </a:rPr>
              <a:t>« départager » les effets des deux causes possibles suivantes de la dégradation des coûts:</a:t>
            </a:r>
          </a:p>
          <a:p>
            <a:pPr marL="1188720" lvl="3" indent="-182880" algn="just" eaLnBrk="1" fontAlgn="auto" hangingPunct="1">
              <a:spcAft>
                <a:spcPts val="0"/>
              </a:spcAft>
              <a:buClr>
                <a:srgbClr val="FE8637">
                  <a:tint val="60000"/>
                </a:srgbClr>
              </a:buClr>
              <a:buSzPct val="60000"/>
              <a:buFont typeface="Wingdings" pitchFamily="2" charset="2"/>
              <a:buChar char="q"/>
              <a:defRPr/>
            </a:pPr>
            <a:r>
              <a:rPr lang="fr-FR" sz="2400" dirty="0" smtClean="0">
                <a:solidFill>
                  <a:srgbClr val="0070C0"/>
                </a:solidFill>
                <a:latin typeface="Century Schoolbook"/>
              </a:rPr>
              <a:t>Dégradation des conditions d’exploitation;</a:t>
            </a:r>
          </a:p>
          <a:p>
            <a:pPr marL="1188720" lvl="3" indent="-182880" algn="just" eaLnBrk="1" fontAlgn="auto" hangingPunct="1">
              <a:spcAft>
                <a:spcPts val="0"/>
              </a:spcAft>
              <a:buClr>
                <a:srgbClr val="FE8637">
                  <a:tint val="60000"/>
                </a:srgbClr>
              </a:buClr>
              <a:buSzPct val="60000"/>
              <a:buFont typeface="Wingdings" pitchFamily="2" charset="2"/>
              <a:buChar char="q"/>
              <a:defRPr/>
            </a:pPr>
            <a:r>
              <a:rPr lang="fr-FR" sz="2400" dirty="0" smtClean="0">
                <a:solidFill>
                  <a:srgbClr val="0070C0"/>
                </a:solidFill>
                <a:latin typeface="Century Schoolbook"/>
              </a:rPr>
              <a:t>Effet mécanique de la variation du niveau d’activité.</a:t>
            </a:r>
          </a:p>
          <a:p>
            <a:pPr lvl="2" indent="-182880" algn="just" eaLnBrk="1" fontAlgn="auto" hangingPunct="1">
              <a:spcAft>
                <a:spcPts val="0"/>
              </a:spcAft>
              <a:buClr>
                <a:srgbClr val="FE8637">
                  <a:shade val="75000"/>
                </a:srgbClr>
              </a:buClr>
              <a:buSzPct val="60000"/>
              <a:buFont typeface="Wingdings 2" pitchFamily="18" charset="2"/>
              <a:buNone/>
              <a:defRPr/>
            </a:pPr>
            <a:endParaRPr lang="fr-FR" sz="1800" dirty="0" smtClean="0">
              <a:solidFill>
                <a:prstClr val="black"/>
              </a:solidFill>
              <a:latin typeface="Century Schoolbook"/>
            </a:endParaRP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65B3EE46-C044-48A2-9CA5-380CF1622055}" type="slidenum">
              <a:rPr lang="fr-FR" smtClean="0"/>
              <a:pPr>
                <a:defRPr/>
              </a:pPr>
              <a:t>105</a:t>
            </a:fld>
            <a:endParaRPr lang="fr-FR"/>
          </a:p>
        </p:txBody>
      </p:sp>
    </p:spTree>
  </p:cSld>
  <p:clrMapOvr>
    <a:masterClrMapping/>
  </p:clrMapOvr>
  <p:transition/>
  <p:timing>
    <p:tnLst>
      <p:par>
        <p:cTn id="1" dur="indefinite" restart="never" nodeType="tmRoot"/>
      </p:par>
    </p:tnLst>
  </p:timing>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3298" name="Espace réservé du contenu 2"/>
          <p:cNvSpPr>
            <a:spLocks noGrp="1"/>
          </p:cNvSpPr>
          <p:nvPr>
            <p:ph idx="1"/>
          </p:nvPr>
        </p:nvSpPr>
        <p:spPr>
          <a:xfrm>
            <a:off x="571500" y="857250"/>
            <a:ext cx="8229600" cy="5715022"/>
          </a:xfrm>
        </p:spPr>
        <p:txBody>
          <a:bodyPr>
            <a:normAutofit/>
          </a:bodyPr>
          <a:lstStyle/>
          <a:p>
            <a:pPr algn="just"/>
            <a:r>
              <a:rPr lang="fr-FR" sz="2800" dirty="0" smtClean="0"/>
              <a:t>Si le coût unitaire varie dans le temps malgré l’IR, cela peut résulter:</a:t>
            </a:r>
          </a:p>
          <a:p>
            <a:pPr lvl="1" algn="just">
              <a:buFont typeface="Wingdings" pitchFamily="2" charset="2"/>
              <a:buChar char="q"/>
            </a:pPr>
            <a:r>
              <a:rPr lang="fr-FR" sz="2800" dirty="0" smtClean="0"/>
              <a:t>De l’augmentation des charges fixes en raison d’un changement de structure (par exemple, achat d’une machine supplémentaire qui entraîne l’augmentation des amortissements);</a:t>
            </a:r>
          </a:p>
          <a:p>
            <a:pPr lvl="1" algn="just">
              <a:buFont typeface="Wingdings" pitchFamily="2" charset="2"/>
              <a:buChar char="q"/>
            </a:pPr>
            <a:r>
              <a:rPr lang="fr-FR" sz="2800" dirty="0" smtClean="0"/>
              <a:t>De la variation du coût unitaire des charges variables (par exemple, hausse des prix d’achat des matières premières, hausse des salaires, améliorations ou dégradations des rendements..);</a:t>
            </a:r>
          </a:p>
          <a:p>
            <a:pPr lvl="1" algn="just">
              <a:buFont typeface="Wingdings" pitchFamily="2" charset="2"/>
              <a:buChar char="q"/>
            </a:pPr>
            <a:r>
              <a:rPr lang="fr-FR" sz="2800" dirty="0" smtClean="0"/>
              <a:t>Ou d’une combinaison de ces deux facteurs</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6E70E828-232B-47F1-A0C9-301A838E10DF}" type="slidenum">
              <a:rPr lang="fr-FR" smtClean="0"/>
              <a:pPr>
                <a:defRPr/>
              </a:pPr>
              <a:t>106</a:t>
            </a:fld>
            <a:endParaRPr lang="fr-FR"/>
          </a:p>
        </p:txBody>
      </p:sp>
    </p:spTree>
  </p:cSld>
  <p:clrMapOvr>
    <a:masterClrMapping/>
  </p:clrMapOvr>
  <p:transition/>
  <p:timing>
    <p:tnLst>
      <p:par>
        <p:cTn id="1" dur="indefinite" restart="never" nodeType="tmRoot"/>
      </p:par>
    </p:tnLst>
  </p:timing>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571500" y="642938"/>
            <a:ext cx="8229600" cy="1143000"/>
          </a:xfrm>
        </p:spPr>
        <p:txBody>
          <a:bodyPr/>
          <a:lstStyle/>
          <a:p>
            <a:pPr>
              <a:defRPr/>
            </a:pPr>
            <a:r>
              <a:rPr lang="fr-FR" sz="3000" cap="small" dirty="0" smtClean="0">
                <a:solidFill>
                  <a:srgbClr val="575F6D"/>
                </a:solidFill>
                <a:latin typeface="Century Schoolbook"/>
              </a:rPr>
              <a:t>Dans quels cas l’</a:t>
            </a:r>
            <a:r>
              <a:rPr lang="fr-FR" sz="3000" cap="small" dirty="0" err="1" smtClean="0">
                <a:solidFill>
                  <a:srgbClr val="575F6D"/>
                </a:solidFill>
                <a:latin typeface="Century Schoolbook"/>
              </a:rPr>
              <a:t>ir</a:t>
            </a:r>
            <a:r>
              <a:rPr lang="fr-FR" sz="3000" cap="small" dirty="0" smtClean="0">
                <a:solidFill>
                  <a:srgbClr val="575F6D"/>
                </a:solidFill>
                <a:latin typeface="Century Schoolbook"/>
              </a:rPr>
              <a:t> est-elle véritablement utile ?</a:t>
            </a:r>
            <a:endParaRPr lang="fr-FR" dirty="0"/>
          </a:p>
        </p:txBody>
      </p:sp>
      <p:sp>
        <p:nvSpPr>
          <p:cNvPr id="184323" name="Espace réservé du contenu 2"/>
          <p:cNvSpPr>
            <a:spLocks noGrp="1"/>
          </p:cNvSpPr>
          <p:nvPr>
            <p:ph idx="1"/>
          </p:nvPr>
        </p:nvSpPr>
        <p:spPr>
          <a:xfrm>
            <a:off x="457200" y="1935480"/>
            <a:ext cx="8229600" cy="4708230"/>
          </a:xfrm>
        </p:spPr>
        <p:txBody>
          <a:bodyPr/>
          <a:lstStyle/>
          <a:p>
            <a:pPr algn="just"/>
            <a:r>
              <a:rPr lang="fr-FR" sz="2800" dirty="0" smtClean="0"/>
              <a:t>Cette méthode n’est utile que si les conditions suivantes sont remplies:</a:t>
            </a:r>
          </a:p>
          <a:p>
            <a:pPr lvl="1" algn="just"/>
            <a:r>
              <a:rPr lang="fr-FR" sz="2800" dirty="0" smtClean="0"/>
              <a:t>Saisonnalité de l’activité;</a:t>
            </a:r>
          </a:p>
          <a:p>
            <a:pPr lvl="1" algn="just"/>
            <a:r>
              <a:rPr lang="fr-FR" sz="2800" dirty="0" smtClean="0"/>
              <a:t>Existence de charges fixes importantes;</a:t>
            </a:r>
          </a:p>
          <a:p>
            <a:pPr lvl="1" algn="just"/>
            <a:r>
              <a:rPr lang="fr-FR" sz="2800" dirty="0" smtClean="0"/>
              <a:t>Calcul mensuel des coûts. En effet, si les coûts ne sont calculés qu’annuellement, les principales variations d’activité se compensent et la méthode perd de son intérêt;</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31EC0F84-B97C-4AE1-B3C5-0A9E9827989A}" type="slidenum">
              <a:rPr lang="fr-FR" smtClean="0"/>
              <a:pPr>
                <a:defRPr/>
              </a:pPr>
              <a:t>107</a:t>
            </a:fld>
            <a:endParaRPr lang="fr-FR"/>
          </a:p>
        </p:txBody>
      </p:sp>
    </p:spTree>
  </p:cSld>
  <p:clrMapOvr>
    <a:masterClrMapping/>
  </p:clrMapOvr>
  <p:transition/>
  <p:timing>
    <p:tnLst>
      <p:par>
        <p:cTn id="1" dur="indefinite" restart="never" nodeType="tmRoot"/>
      </p:par>
    </p:tnLst>
  </p:timing>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5346" name="Espace réservé du contenu 2"/>
          <p:cNvSpPr>
            <a:spLocks noGrp="1"/>
          </p:cNvSpPr>
          <p:nvPr>
            <p:ph idx="1"/>
          </p:nvPr>
        </p:nvSpPr>
        <p:spPr/>
        <p:txBody>
          <a:bodyPr/>
          <a:lstStyle/>
          <a:p>
            <a:pPr algn="just"/>
            <a:r>
              <a:rPr lang="fr-FR" sz="3200" dirty="0" smtClean="0"/>
              <a:t>Bien comprendre, qu’il s’agit d’une amélioration de la méthode des coûts complets pour tenir compte des variations du niveau d’activité, et non d’une méthode alternative.</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197928D1-82D5-48EB-A8E7-FCA40970D0D2}" type="slidenum">
              <a:rPr lang="fr-FR" smtClean="0"/>
              <a:pPr>
                <a:defRPr/>
              </a:pPr>
              <a:t>108</a:t>
            </a:fld>
            <a:endParaRPr lang="fr-FR"/>
          </a:p>
        </p:txBody>
      </p:sp>
    </p:spTree>
  </p:cSld>
  <p:clrMapOvr>
    <a:masterClrMapping/>
  </p:clrMapOvr>
  <p:transition/>
  <p:timing>
    <p:tnLst>
      <p:par>
        <p:cTn id="1" dur="indefinite" restart="never" nodeType="tmRoot"/>
      </p:par>
    </p:tnLst>
  </p:timing>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6370" name="Titre 1"/>
          <p:cNvSpPr>
            <a:spLocks noGrp="1"/>
          </p:cNvSpPr>
          <p:nvPr>
            <p:ph type="title"/>
          </p:nvPr>
        </p:nvSpPr>
        <p:spPr/>
        <p:txBody>
          <a:bodyPr/>
          <a:lstStyle/>
          <a:p>
            <a:r>
              <a:rPr lang="fr-FR" smtClean="0"/>
              <a:t>Méthodes des coûts variables</a:t>
            </a:r>
          </a:p>
        </p:txBody>
      </p:sp>
      <p:sp>
        <p:nvSpPr>
          <p:cNvPr id="186371" name="Espace réservé du contenu 2"/>
          <p:cNvSpPr>
            <a:spLocks noGrp="1"/>
          </p:cNvSpPr>
          <p:nvPr>
            <p:ph idx="1"/>
          </p:nvPr>
        </p:nvSpPr>
        <p:spPr/>
        <p:txBody>
          <a:bodyPr/>
          <a:lstStyle/>
          <a:p>
            <a:pPr algn="just"/>
            <a:r>
              <a:rPr lang="fr-FR" sz="3200" dirty="0" smtClean="0"/>
              <a:t>Ces méthodes ont en commun de ne prendre en compte dans le coût des produits </a:t>
            </a:r>
            <a:r>
              <a:rPr lang="fr-FR" sz="3200" b="1" dirty="0" smtClean="0"/>
              <a:t>qu’une partie des charges </a:t>
            </a:r>
            <a:r>
              <a:rPr lang="fr-FR" sz="3200" dirty="0" smtClean="0"/>
              <a:t>( charges variables), tandis que les charges résiduelles (généralement des charges fixes) sont rassemblées en une ou plusieurs masses convenablement choisies.</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4E2CA4A8-C7BA-49BA-8218-0624826E1459}" type="slidenum">
              <a:rPr lang="fr-FR" smtClean="0"/>
              <a:pPr>
                <a:defRPr/>
              </a:pPr>
              <a:t>109</a:t>
            </a:fld>
            <a:endParaRPr lang="fr-FR"/>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endParaRPr lang="fr-FR"/>
          </a:p>
        </p:txBody>
      </p:sp>
      <p:sp>
        <p:nvSpPr>
          <p:cNvPr id="3" name="Espace réservé du contenu 2"/>
          <p:cNvSpPr>
            <a:spLocks noGrp="1"/>
          </p:cNvSpPr>
          <p:nvPr>
            <p:ph idx="1"/>
          </p:nvPr>
        </p:nvSpPr>
        <p:spPr/>
        <p:txBody>
          <a:bodyPr/>
          <a:lstStyle/>
          <a:p>
            <a:r>
              <a:rPr lang="fr-FR" b="1" u="sng" dirty="0" smtClean="0"/>
              <a:t>L’évaluation des sorties de stock:</a:t>
            </a:r>
          </a:p>
          <a:p>
            <a:pPr algn="just"/>
            <a:r>
              <a:rPr lang="fr-FR" dirty="0" smtClean="0"/>
              <a:t>Plusieurs méthodes peuvent être envisagées pour valoriser les sorties de stock:</a:t>
            </a:r>
          </a:p>
          <a:p>
            <a:pPr lvl="1" algn="just">
              <a:buFont typeface="Wingdings" pitchFamily="2" charset="2"/>
              <a:buChar char="Ø"/>
            </a:pPr>
            <a:r>
              <a:rPr lang="fr-FR" dirty="0" smtClean="0"/>
              <a:t>La méthode du coût unitaire moyen pondéré (CMUP);</a:t>
            </a:r>
          </a:p>
          <a:p>
            <a:pPr lvl="1" algn="just">
              <a:buFont typeface="Wingdings" pitchFamily="2" charset="2"/>
              <a:buChar char="Ø"/>
            </a:pPr>
            <a:r>
              <a:rPr lang="fr-FR" dirty="0" smtClean="0"/>
              <a:t>La méthode First In First Out (FIFO) (premier entré-premier sorti)</a:t>
            </a:r>
          </a:p>
          <a:p>
            <a:pPr lvl="1" algn="just">
              <a:buFont typeface="Wingdings" pitchFamily="2" charset="2"/>
              <a:buChar char="Ø"/>
            </a:pPr>
            <a:r>
              <a:rPr lang="fr-FR" dirty="0" smtClean="0"/>
              <a:t>La méthode Last In First Out (LIFO) (dernier entré – premier sorti)</a:t>
            </a:r>
          </a:p>
          <a:p>
            <a:endParaRPr lang="fr-FR" dirty="0"/>
          </a:p>
        </p:txBody>
      </p:sp>
    </p:spTree>
  </p:cSld>
  <p:clrMapOvr>
    <a:masterClrMapping/>
  </p:clrMapOvr>
  <p:timing>
    <p:tnLst>
      <p:par>
        <p:cTn id="1" dur="indefinite" restart="never" nodeType="tmRoot"/>
      </p:par>
    </p:tnLst>
  </p:timing>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7394" name="Espace réservé du contenu 2"/>
          <p:cNvSpPr>
            <a:spLocks noGrp="1"/>
          </p:cNvSpPr>
          <p:nvPr>
            <p:ph idx="1"/>
          </p:nvPr>
        </p:nvSpPr>
        <p:spPr/>
        <p:txBody>
          <a:bodyPr/>
          <a:lstStyle/>
          <a:p>
            <a:pPr algn="just"/>
            <a:r>
              <a:rPr lang="fr-FR" sz="3200" dirty="0" smtClean="0"/>
              <a:t>On distingue généralement les méthodes suivantes:</a:t>
            </a:r>
          </a:p>
          <a:p>
            <a:pPr lvl="1" algn="just">
              <a:buFont typeface="Wingdings" pitchFamily="2" charset="2"/>
              <a:buChar char="v"/>
            </a:pPr>
            <a:r>
              <a:rPr lang="fr-FR" sz="3200" dirty="0" smtClean="0"/>
              <a:t>La méthode du </a:t>
            </a:r>
            <a:r>
              <a:rPr lang="fr-FR" sz="3200" b="1" dirty="0" smtClean="0"/>
              <a:t>DIRECT COSTING</a:t>
            </a:r>
            <a:r>
              <a:rPr lang="fr-FR" sz="3200" dirty="0" smtClean="0"/>
              <a:t>;</a:t>
            </a:r>
          </a:p>
          <a:p>
            <a:pPr lvl="1" algn="just">
              <a:buFont typeface="Wingdings" pitchFamily="2" charset="2"/>
              <a:buChar char="v"/>
            </a:pPr>
            <a:r>
              <a:rPr lang="fr-FR" sz="3200" dirty="0" smtClean="0"/>
              <a:t>Le </a:t>
            </a:r>
            <a:r>
              <a:rPr lang="fr-FR" sz="3200" b="1" dirty="0" smtClean="0"/>
              <a:t>SEUIL DE RENTABILITE;</a:t>
            </a:r>
          </a:p>
          <a:p>
            <a:pPr lvl="1" algn="just">
              <a:buFont typeface="Wingdings" pitchFamily="2" charset="2"/>
              <a:buChar char="v"/>
            </a:pPr>
            <a:r>
              <a:rPr lang="fr-FR" sz="3200" dirty="0" smtClean="0"/>
              <a:t>La méthode des </a:t>
            </a:r>
            <a:r>
              <a:rPr lang="fr-FR" sz="3200" b="1" dirty="0" smtClean="0"/>
              <a:t>COÛTS MARGINAUX</a:t>
            </a:r>
          </a:p>
          <a:p>
            <a:pPr lvl="1" algn="just">
              <a:buFont typeface="Wingdings 2" pitchFamily="18" charset="2"/>
              <a:buNone/>
            </a:pPr>
            <a:endParaRPr lang="fr-FR" sz="3200" dirty="0" smtClean="0"/>
          </a:p>
          <a:p>
            <a:endParaRPr lang="fr-FR" dirty="0" smtClean="0"/>
          </a:p>
        </p:txBody>
      </p:sp>
      <p:sp>
        <p:nvSpPr>
          <p:cNvPr id="4" name="Espace réservé du numéro de diapositive 3"/>
          <p:cNvSpPr>
            <a:spLocks noGrp="1"/>
          </p:cNvSpPr>
          <p:nvPr>
            <p:ph type="sldNum" sz="quarter" idx="12"/>
          </p:nvPr>
        </p:nvSpPr>
        <p:spPr/>
        <p:txBody>
          <a:bodyPr/>
          <a:lstStyle/>
          <a:p>
            <a:pPr>
              <a:defRPr/>
            </a:pPr>
            <a:fld id="{C7F49BD0-70C2-4BEF-B4BB-D5116B442E60}" type="slidenum">
              <a:rPr lang="fr-FR" smtClean="0"/>
              <a:pPr>
                <a:defRPr/>
              </a:pPr>
              <a:t>110</a:t>
            </a:fld>
            <a:endParaRPr lang="fr-FR"/>
          </a:p>
        </p:txBody>
      </p:sp>
    </p:spTree>
  </p:cSld>
  <p:clrMapOvr>
    <a:masterClrMapping/>
  </p:clrMapOvr>
  <p:transition/>
  <p:timing>
    <p:tnLst>
      <p:par>
        <p:cTn id="1" dur="indefinite" restart="never" nodeType="tmRoot"/>
      </p:par>
    </p:tnLst>
  </p:timing>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8418" name="Titre 1"/>
          <p:cNvSpPr>
            <a:spLocks noGrp="1"/>
          </p:cNvSpPr>
          <p:nvPr>
            <p:ph type="title"/>
          </p:nvPr>
        </p:nvSpPr>
        <p:spPr>
          <a:xfrm>
            <a:off x="457200" y="704850"/>
            <a:ext cx="8229600" cy="723900"/>
          </a:xfrm>
        </p:spPr>
        <p:txBody>
          <a:bodyPr>
            <a:normAutofit fontScale="90000"/>
          </a:bodyPr>
          <a:lstStyle/>
          <a:p>
            <a:r>
              <a:rPr lang="fr-FR" sz="5400" smtClean="0"/>
              <a:t>Méthode du direct costing</a:t>
            </a:r>
            <a:endParaRPr lang="fr-FR" smtClean="0"/>
          </a:p>
        </p:txBody>
      </p:sp>
      <p:sp>
        <p:nvSpPr>
          <p:cNvPr id="3" name="Espace réservé du contenu 2"/>
          <p:cNvSpPr>
            <a:spLocks noGrp="1"/>
          </p:cNvSpPr>
          <p:nvPr>
            <p:ph idx="1"/>
          </p:nvPr>
        </p:nvSpPr>
        <p:spPr>
          <a:xfrm>
            <a:off x="457200" y="1643063"/>
            <a:ext cx="8229600" cy="4929209"/>
          </a:xfrm>
        </p:spPr>
        <p:txBody>
          <a:bodyPr>
            <a:normAutofit lnSpcReduction="10000"/>
          </a:bodyPr>
          <a:lstStyle/>
          <a:p>
            <a:pPr>
              <a:defRPr/>
            </a:pPr>
            <a:r>
              <a:rPr lang="fr-FR" sz="4000" dirty="0" smtClean="0">
                <a:solidFill>
                  <a:srgbClr val="0070C0"/>
                </a:solidFill>
              </a:rPr>
              <a:t>Fondements de la méthode</a:t>
            </a:r>
          </a:p>
          <a:p>
            <a:pPr algn="just">
              <a:defRPr/>
            </a:pPr>
            <a:r>
              <a:rPr lang="fr-FR" dirty="0" smtClean="0"/>
              <a:t>Les charges sont ventilées en charges fixes et charges variables. Seules les charges variables sont ensuite ventilées entre les différents produits;</a:t>
            </a:r>
          </a:p>
          <a:p>
            <a:pPr algn="just">
              <a:defRPr/>
            </a:pPr>
            <a:r>
              <a:rPr lang="fr-FR" dirty="0" smtClean="0"/>
              <a:t>Les ventes sont également ventilées par produits, ce qui permet de calculer pour chaque produit une marge sur coûts variables:</a:t>
            </a:r>
          </a:p>
          <a:p>
            <a:pPr marL="0" indent="0" eaLnBrk="1" fontAlgn="auto" hangingPunct="1">
              <a:spcBef>
                <a:spcPts val="0"/>
              </a:spcBef>
              <a:spcAft>
                <a:spcPts val="0"/>
              </a:spcAft>
              <a:buClrTx/>
              <a:buSzTx/>
              <a:buFont typeface="Wingdings 2" pitchFamily="18" charset="2"/>
              <a:buNone/>
              <a:defRPr/>
            </a:pPr>
            <a:r>
              <a:rPr lang="fr-FR" sz="1600" b="1" dirty="0" smtClean="0">
                <a:solidFill>
                  <a:prstClr val="white"/>
                </a:solidFill>
                <a:latin typeface="Century Schoolbook"/>
              </a:rPr>
              <a:t>M</a:t>
            </a:r>
          </a:p>
          <a:p>
            <a:pPr marL="0" indent="0" eaLnBrk="1" fontAlgn="auto" hangingPunct="1">
              <a:spcBef>
                <a:spcPts val="0"/>
              </a:spcBef>
              <a:spcAft>
                <a:spcPts val="0"/>
              </a:spcAft>
              <a:buClrTx/>
              <a:buSzTx/>
              <a:buFont typeface="Wingdings 2" pitchFamily="18" charset="2"/>
              <a:buNone/>
              <a:defRPr/>
            </a:pPr>
            <a:endParaRPr lang="fr-FR" sz="1600" b="1" dirty="0" smtClean="0">
              <a:solidFill>
                <a:prstClr val="white"/>
              </a:solidFill>
              <a:latin typeface="Century Schoolbook"/>
            </a:endParaRPr>
          </a:p>
          <a:p>
            <a:pPr marL="0" indent="0" eaLnBrk="1" fontAlgn="auto" hangingPunct="1">
              <a:spcBef>
                <a:spcPts val="0"/>
              </a:spcBef>
              <a:spcAft>
                <a:spcPts val="0"/>
              </a:spcAft>
              <a:buClrTx/>
              <a:buSzTx/>
              <a:buFont typeface="Wingdings 2" pitchFamily="18" charset="2"/>
              <a:buNone/>
              <a:defRPr/>
            </a:pPr>
            <a:endParaRPr lang="fr-FR" sz="1600" b="1" dirty="0" smtClean="0">
              <a:solidFill>
                <a:prstClr val="white"/>
              </a:solidFill>
              <a:latin typeface="Century Schoolbook"/>
            </a:endParaRPr>
          </a:p>
          <a:p>
            <a:pPr marL="274320" indent="-274320" algn="just" eaLnBrk="1" fontAlgn="auto" hangingPunct="1">
              <a:spcBef>
                <a:spcPts val="600"/>
              </a:spcBef>
              <a:spcAft>
                <a:spcPts val="0"/>
              </a:spcAft>
              <a:buClr>
                <a:srgbClr val="FE8637"/>
              </a:buClr>
              <a:buSzPct val="70000"/>
              <a:buFont typeface="Wingdings"/>
              <a:buChar char=""/>
              <a:defRPr/>
            </a:pPr>
            <a:r>
              <a:rPr lang="fr-FR" sz="2400" dirty="0" smtClean="0">
                <a:solidFill>
                  <a:prstClr val="black"/>
                </a:solidFill>
                <a:latin typeface="Century Schoolbook"/>
              </a:rPr>
              <a:t>Les frais fixes sont ensuite retranchés globalement de la somme algébrique des marges sur coûts variables. </a:t>
            </a:r>
          </a:p>
          <a:p>
            <a:pPr marL="0" indent="0" eaLnBrk="1" fontAlgn="auto" hangingPunct="1">
              <a:spcBef>
                <a:spcPts val="0"/>
              </a:spcBef>
              <a:spcAft>
                <a:spcPts val="0"/>
              </a:spcAft>
              <a:buClrTx/>
              <a:buSzTx/>
              <a:buFont typeface="Wingdings 2" pitchFamily="18" charset="2"/>
              <a:buNone/>
              <a:defRPr/>
            </a:pPr>
            <a:r>
              <a:rPr lang="fr-FR" sz="1600" b="1" dirty="0" err="1" smtClean="0">
                <a:solidFill>
                  <a:prstClr val="white"/>
                </a:solidFill>
                <a:latin typeface="Century Schoolbook"/>
              </a:rPr>
              <a:t>argscoûts</a:t>
            </a:r>
            <a:r>
              <a:rPr lang="fr-FR" sz="1600" b="1" dirty="0" smtClean="0">
                <a:solidFill>
                  <a:prstClr val="white"/>
                </a:solidFill>
                <a:latin typeface="Century Schoolbook"/>
              </a:rPr>
              <a:t> variables (M/CV) = ventes –  charges variables</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44E4616B-49D0-4B8D-ADF4-A844C8A5D762}" type="slidenum">
              <a:rPr lang="fr-FR" smtClean="0"/>
              <a:pPr>
                <a:defRPr/>
              </a:pPr>
              <a:t>111</a:t>
            </a:fld>
            <a:endParaRPr lang="fr-FR"/>
          </a:p>
        </p:txBody>
      </p:sp>
      <p:graphicFrame>
        <p:nvGraphicFramePr>
          <p:cNvPr id="5" name="Tableau 4"/>
          <p:cNvGraphicFramePr>
            <a:graphicFrameLocks noGrp="1"/>
          </p:cNvGraphicFramePr>
          <p:nvPr/>
        </p:nvGraphicFramePr>
        <p:xfrm>
          <a:off x="857224" y="4500570"/>
          <a:ext cx="7643866" cy="640080"/>
        </p:xfrm>
        <a:graphic>
          <a:graphicData uri="http://schemas.openxmlformats.org/drawingml/2006/table">
            <a:tbl>
              <a:tblPr firstRow="1" bandRow="1">
                <a:tableStyleId>{5C22544A-7EE6-4342-B048-85BDC9FD1C3A}</a:tableStyleId>
              </a:tblPr>
              <a:tblGrid>
                <a:gridCol w="7643866"/>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800" dirty="0" smtClean="0"/>
                        <a:t>Marge</a:t>
                      </a:r>
                      <a:r>
                        <a:rPr lang="fr-FR" sz="1800" baseline="0" dirty="0" smtClean="0"/>
                        <a:t> sur coûts variables (M/CV) = ventes –  charges variables</a:t>
                      </a:r>
                      <a:endParaRPr lang="fr-FR" sz="1800" dirty="0" smtClean="0"/>
                    </a:p>
                    <a:p>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C23CB7B8-9A18-4070-9536-9470A2387566}" type="slidenum">
              <a:rPr lang="fr-FR" smtClean="0"/>
              <a:pPr>
                <a:defRPr/>
              </a:pPr>
              <a:t>112</a:t>
            </a:fld>
            <a:endParaRPr lang="fr-FR"/>
          </a:p>
        </p:txBody>
      </p:sp>
      <p:sp>
        <p:nvSpPr>
          <p:cNvPr id="189443" name="Rectangle 2"/>
          <p:cNvSpPr>
            <a:spLocks noChangeArrowheads="1"/>
          </p:cNvSpPr>
          <p:nvPr/>
        </p:nvSpPr>
        <p:spPr bwMode="auto">
          <a:xfrm>
            <a:off x="500063" y="1143000"/>
            <a:ext cx="7572375" cy="830997"/>
          </a:xfrm>
          <a:prstGeom prst="rect">
            <a:avLst/>
          </a:prstGeom>
          <a:noFill/>
          <a:ln w="9525">
            <a:noFill/>
            <a:miter lim="800000"/>
            <a:headEnd/>
            <a:tailEnd/>
          </a:ln>
        </p:spPr>
        <p:txBody>
          <a:bodyPr>
            <a:spAutoFit/>
          </a:bodyPr>
          <a:lstStyle/>
          <a:p>
            <a:pPr algn="just"/>
            <a:r>
              <a:rPr lang="fr-FR" sz="2400" dirty="0"/>
              <a:t>Les frais fixes sont ensuite retranchés globalement de la somme algébrique des marges sur coûts variables. </a:t>
            </a:r>
          </a:p>
        </p:txBody>
      </p:sp>
      <p:graphicFrame>
        <p:nvGraphicFramePr>
          <p:cNvPr id="4" name="Tableau 3"/>
          <p:cNvGraphicFramePr>
            <a:graphicFrameLocks noGrp="1"/>
          </p:cNvGraphicFramePr>
          <p:nvPr/>
        </p:nvGraphicFramePr>
        <p:xfrm>
          <a:off x="642938" y="2286000"/>
          <a:ext cx="7358115" cy="3571240"/>
        </p:xfrm>
        <a:graphic>
          <a:graphicData uri="http://schemas.openxmlformats.org/drawingml/2006/table">
            <a:tbl>
              <a:tblPr firstRow="1" bandRow="1">
                <a:tableStyleId>{5940675A-B579-460E-94D1-54222C63F5DA}</a:tableStyleId>
              </a:tblPr>
              <a:tblGrid>
                <a:gridCol w="1857388"/>
                <a:gridCol w="1085858"/>
                <a:gridCol w="1471623"/>
                <a:gridCol w="1471623"/>
                <a:gridCol w="1471623"/>
              </a:tblGrid>
              <a:tr h="370840">
                <a:tc>
                  <a:txBody>
                    <a:bodyPr/>
                    <a:lstStyle/>
                    <a:p>
                      <a:r>
                        <a:rPr lang="fr-FR" dirty="0" smtClean="0"/>
                        <a:t>Éléments </a:t>
                      </a:r>
                      <a:endParaRPr lang="fr-FR" dirty="0"/>
                    </a:p>
                  </a:txBody>
                  <a:tcPr/>
                </a:tc>
                <a:tc>
                  <a:txBody>
                    <a:bodyPr/>
                    <a:lstStyle/>
                    <a:p>
                      <a:r>
                        <a:rPr lang="fr-FR" dirty="0" smtClean="0"/>
                        <a:t>Total </a:t>
                      </a:r>
                      <a:endParaRPr lang="fr-FR" dirty="0"/>
                    </a:p>
                  </a:txBody>
                  <a:tcPr/>
                </a:tc>
                <a:tc>
                  <a:txBody>
                    <a:bodyPr/>
                    <a:lstStyle/>
                    <a:p>
                      <a:r>
                        <a:rPr lang="fr-FR" dirty="0" smtClean="0"/>
                        <a:t>Produit A</a:t>
                      </a:r>
                      <a:endParaRPr lang="fr-FR" dirty="0"/>
                    </a:p>
                  </a:txBody>
                  <a:tcPr/>
                </a:tc>
                <a:tc>
                  <a:txBody>
                    <a:bodyPr/>
                    <a:lstStyle/>
                    <a:p>
                      <a:r>
                        <a:rPr lang="fr-FR" dirty="0" smtClean="0"/>
                        <a:t>Produit B</a:t>
                      </a:r>
                      <a:endParaRPr lang="fr-FR" dirty="0"/>
                    </a:p>
                  </a:txBody>
                  <a:tcPr/>
                </a:tc>
                <a:tc>
                  <a:txBody>
                    <a:bodyPr/>
                    <a:lstStyle/>
                    <a:p>
                      <a:r>
                        <a:rPr lang="fr-FR" dirty="0" smtClean="0"/>
                        <a:t>Produit C</a:t>
                      </a:r>
                      <a:endParaRPr lang="fr-FR" dirty="0"/>
                    </a:p>
                  </a:txBody>
                  <a:tcPr/>
                </a:tc>
              </a:tr>
              <a:tr h="370840">
                <a:tc>
                  <a:txBody>
                    <a:bodyPr/>
                    <a:lstStyle/>
                    <a:p>
                      <a:r>
                        <a:rPr lang="fr-FR" dirty="0" smtClean="0"/>
                        <a:t>Ventes</a:t>
                      </a:r>
                    </a:p>
                    <a:p>
                      <a:r>
                        <a:rPr lang="fr-FR" dirty="0" smtClean="0"/>
                        <a:t> (</a:t>
                      </a:r>
                      <a:r>
                        <a:rPr lang="fr-FR" baseline="0" dirty="0" smtClean="0"/>
                        <a:t> CA)</a:t>
                      </a:r>
                      <a:endParaRPr lang="fr-FR" dirty="0"/>
                    </a:p>
                  </a:txBody>
                  <a:tcPr/>
                </a:tc>
                <a:tc>
                  <a:txBody>
                    <a:bodyPr/>
                    <a:lstStyle/>
                    <a:p>
                      <a:pPr algn="ctr"/>
                      <a:r>
                        <a:rPr lang="fr-FR" dirty="0" smtClean="0"/>
                        <a:t>∑ CA</a:t>
                      </a:r>
                      <a:endParaRPr lang="fr-FR" dirty="0"/>
                    </a:p>
                  </a:txBody>
                  <a:tcPr/>
                </a:tc>
                <a:tc>
                  <a:txBody>
                    <a:bodyPr/>
                    <a:lstStyle/>
                    <a:p>
                      <a:pPr algn="ctr"/>
                      <a:r>
                        <a:rPr lang="fr-FR" dirty="0" smtClean="0"/>
                        <a:t>CA (A)</a:t>
                      </a:r>
                      <a:endParaRPr lang="fr-FR" dirty="0"/>
                    </a:p>
                  </a:txBody>
                  <a:tcPr/>
                </a:tc>
                <a:tc>
                  <a:txBody>
                    <a:bodyPr/>
                    <a:lstStyle/>
                    <a:p>
                      <a:pPr algn="ctr"/>
                      <a:r>
                        <a:rPr lang="fr-FR" dirty="0" smtClean="0"/>
                        <a:t>CA (B)</a:t>
                      </a:r>
                      <a:endParaRPr lang="fr-FR" dirty="0"/>
                    </a:p>
                  </a:txBody>
                  <a:tcPr/>
                </a:tc>
                <a:tc>
                  <a:txBody>
                    <a:bodyPr/>
                    <a:lstStyle/>
                    <a:p>
                      <a:pPr algn="ctr"/>
                      <a:r>
                        <a:rPr lang="fr-FR" dirty="0" smtClean="0"/>
                        <a:t>CA (C)</a:t>
                      </a:r>
                      <a:endParaRPr lang="fr-FR" dirty="0"/>
                    </a:p>
                  </a:txBody>
                  <a:tcPr/>
                </a:tc>
              </a:tr>
              <a:tr h="370840">
                <a:tc>
                  <a:txBody>
                    <a:bodyPr/>
                    <a:lstStyle/>
                    <a:p>
                      <a:r>
                        <a:rPr lang="fr-FR" dirty="0" smtClean="0"/>
                        <a:t>    (-)</a:t>
                      </a:r>
                    </a:p>
                    <a:p>
                      <a:r>
                        <a:rPr lang="fr-FR" dirty="0" smtClean="0"/>
                        <a:t>Coût variable</a:t>
                      </a:r>
                      <a:endParaRPr lang="fr-FR" dirty="0"/>
                    </a:p>
                  </a:txBody>
                  <a:tcPr/>
                </a:tc>
                <a:tc>
                  <a:txBody>
                    <a:bodyPr/>
                    <a:lstStyle/>
                    <a:p>
                      <a:pPr algn="ctr"/>
                      <a:r>
                        <a:rPr lang="fr-FR" dirty="0" smtClean="0"/>
                        <a:t>∑ CV</a:t>
                      </a:r>
                      <a:endParaRPr lang="fr-FR" dirty="0"/>
                    </a:p>
                  </a:txBody>
                  <a:tcPr/>
                </a:tc>
                <a:tc>
                  <a:txBody>
                    <a:bodyPr/>
                    <a:lstStyle/>
                    <a:p>
                      <a:pPr algn="ctr"/>
                      <a:r>
                        <a:rPr lang="fr-FR" dirty="0" smtClean="0"/>
                        <a:t>CV (A)</a:t>
                      </a:r>
                      <a:endParaRPr lang="fr-FR" dirty="0"/>
                    </a:p>
                  </a:txBody>
                  <a:tcPr/>
                </a:tc>
                <a:tc>
                  <a:txBody>
                    <a:bodyPr/>
                    <a:lstStyle/>
                    <a:p>
                      <a:pPr algn="ctr"/>
                      <a:r>
                        <a:rPr lang="fr-FR" dirty="0" smtClean="0"/>
                        <a:t>CV (B)</a:t>
                      </a:r>
                      <a:endParaRPr lang="fr-FR" dirty="0"/>
                    </a:p>
                  </a:txBody>
                  <a:tcPr/>
                </a:tc>
                <a:tc>
                  <a:txBody>
                    <a:bodyPr/>
                    <a:lstStyle/>
                    <a:p>
                      <a:pPr algn="ctr"/>
                      <a:r>
                        <a:rPr lang="fr-FR" dirty="0" smtClean="0"/>
                        <a:t>CV (C)</a:t>
                      </a:r>
                      <a:endParaRPr lang="fr-FR" dirty="0"/>
                    </a:p>
                  </a:txBody>
                  <a:tcPr/>
                </a:tc>
              </a:tr>
              <a:tr h="370840">
                <a:tc>
                  <a:txBody>
                    <a:bodyPr/>
                    <a:lstStyle/>
                    <a:p>
                      <a:r>
                        <a:rPr lang="fr-FR" dirty="0" smtClean="0"/>
                        <a:t>     =</a:t>
                      </a:r>
                    </a:p>
                    <a:p>
                      <a:r>
                        <a:rPr lang="fr-FR" dirty="0" smtClean="0"/>
                        <a:t> M/CV</a:t>
                      </a:r>
                      <a:endParaRPr lang="fr-FR" dirty="0"/>
                    </a:p>
                  </a:txBody>
                  <a:tcPr/>
                </a:tc>
                <a:tc>
                  <a:txBody>
                    <a:bodyPr/>
                    <a:lstStyle/>
                    <a:p>
                      <a:pPr algn="ctr"/>
                      <a:r>
                        <a:rPr lang="fr-FR" dirty="0" smtClean="0"/>
                        <a:t>∑ M/CV</a:t>
                      </a:r>
                      <a:endParaRPr lang="fr-FR" dirty="0"/>
                    </a:p>
                  </a:txBody>
                  <a:tcPr/>
                </a:tc>
                <a:tc>
                  <a:txBody>
                    <a:bodyPr/>
                    <a:lstStyle/>
                    <a:p>
                      <a:pPr algn="ctr"/>
                      <a:r>
                        <a:rPr lang="fr-FR" dirty="0" smtClean="0"/>
                        <a:t>M/CV (A)</a:t>
                      </a:r>
                      <a:endParaRPr lang="fr-FR" dirty="0"/>
                    </a:p>
                  </a:txBody>
                  <a:tcPr/>
                </a:tc>
                <a:tc>
                  <a:txBody>
                    <a:bodyPr/>
                    <a:lstStyle/>
                    <a:p>
                      <a:pPr algn="ctr"/>
                      <a:r>
                        <a:rPr lang="fr-FR" dirty="0" smtClean="0"/>
                        <a:t>M/CV (B)</a:t>
                      </a:r>
                      <a:endParaRPr lang="fr-FR" dirty="0"/>
                    </a:p>
                  </a:txBody>
                  <a:tcPr/>
                </a:tc>
                <a:tc>
                  <a:txBody>
                    <a:bodyPr/>
                    <a:lstStyle/>
                    <a:p>
                      <a:pPr algn="ctr"/>
                      <a:r>
                        <a:rPr lang="fr-FR" dirty="0" smtClean="0"/>
                        <a:t>M/CV</a:t>
                      </a:r>
                      <a:r>
                        <a:rPr lang="fr-FR" baseline="0" dirty="0" smtClean="0"/>
                        <a:t> (C)</a:t>
                      </a:r>
                    </a:p>
                    <a:p>
                      <a:pPr algn="ctr"/>
                      <a:endParaRPr lang="fr-FR" dirty="0"/>
                    </a:p>
                  </a:txBody>
                  <a:tcPr/>
                </a:tc>
              </a:tr>
              <a:tr h="370840">
                <a:tc>
                  <a:txBody>
                    <a:bodyPr/>
                    <a:lstStyle/>
                    <a:p>
                      <a:r>
                        <a:rPr lang="fr-FR" dirty="0" smtClean="0"/>
                        <a:t>   </a:t>
                      </a:r>
                      <a:r>
                        <a:rPr lang="fr-FR" baseline="0" dirty="0" smtClean="0"/>
                        <a:t> </a:t>
                      </a:r>
                      <a:r>
                        <a:rPr lang="fr-FR" dirty="0" smtClean="0"/>
                        <a:t>(-)</a:t>
                      </a:r>
                    </a:p>
                    <a:p>
                      <a:r>
                        <a:rPr lang="fr-FR" dirty="0" smtClean="0"/>
                        <a:t>Frais</a:t>
                      </a:r>
                      <a:r>
                        <a:rPr lang="fr-FR" baseline="0" dirty="0" smtClean="0"/>
                        <a:t> fixes</a:t>
                      </a:r>
                      <a:endParaRPr lang="fr-FR" dirty="0"/>
                    </a:p>
                  </a:txBody>
                  <a:tcPr/>
                </a:tc>
                <a:tc>
                  <a:txBody>
                    <a:bodyPr/>
                    <a:lstStyle/>
                    <a:p>
                      <a:pPr algn="ctr"/>
                      <a:r>
                        <a:rPr lang="fr-FR" dirty="0" smtClean="0"/>
                        <a:t>F</a:t>
                      </a:r>
                      <a:endParaRPr lang="fr-FR" dirty="0"/>
                    </a:p>
                  </a:txBody>
                  <a:tcPr/>
                </a:tc>
                <a:tc rowSpan="2" gridSpan="3">
                  <a:txBody>
                    <a:bodyPr/>
                    <a:lstStyle/>
                    <a:p>
                      <a:endParaRPr lang="fr-FR" dirty="0"/>
                    </a:p>
                  </a:txBody>
                  <a:tcPr>
                    <a:lnR w="12700" cap="flat" cmpd="sng" algn="ctr">
                      <a:noFill/>
                      <a:prstDash val="solid"/>
                      <a:round/>
                      <a:headEnd type="none" w="med" len="med"/>
                      <a:tailEnd type="none" w="med" len="med"/>
                    </a:lnR>
                    <a:lnB w="12700" cap="flat" cmpd="sng" algn="ctr">
                      <a:noFill/>
                      <a:prstDash val="solid"/>
                      <a:round/>
                      <a:headEnd type="none" w="med" len="med"/>
                      <a:tailEnd type="none" w="med" len="med"/>
                    </a:lnB>
                  </a:tcPr>
                </a:tc>
                <a:tc rowSpan="2" hMerge="1">
                  <a:txBody>
                    <a:bodyPr/>
                    <a:lstStyle/>
                    <a:p>
                      <a:endParaRPr lang="fr-FR" dirty="0"/>
                    </a:p>
                  </a:txBody>
                  <a:tcPr/>
                </a:tc>
                <a:tc rowSpan="2" hMerge="1">
                  <a:txBody>
                    <a:bodyPr/>
                    <a:lstStyle/>
                    <a:p>
                      <a:endParaRPr lang="fr-FR" dirty="0"/>
                    </a:p>
                  </a:txBody>
                  <a:tcPr/>
                </a:tc>
              </a:tr>
              <a:tr h="370840">
                <a:tc>
                  <a:txBody>
                    <a:bodyPr/>
                    <a:lstStyle/>
                    <a:p>
                      <a:r>
                        <a:rPr lang="fr-FR" dirty="0" smtClean="0"/>
                        <a:t>     =</a:t>
                      </a:r>
                    </a:p>
                    <a:p>
                      <a:r>
                        <a:rPr lang="fr-FR" dirty="0" smtClean="0"/>
                        <a:t>Résultat </a:t>
                      </a:r>
                      <a:endParaRPr lang="fr-FR" dirty="0"/>
                    </a:p>
                  </a:txBody>
                  <a:tcPr/>
                </a:tc>
                <a:tc>
                  <a:txBody>
                    <a:bodyPr/>
                    <a:lstStyle/>
                    <a:p>
                      <a:pPr algn="ctr"/>
                      <a:r>
                        <a:rPr lang="fr-FR" dirty="0" smtClean="0"/>
                        <a:t>R</a:t>
                      </a:r>
                      <a:endParaRPr lang="fr-FR" dirty="0"/>
                    </a:p>
                  </a:txBody>
                  <a:tcPr/>
                </a:tc>
                <a:tc gridSpan="3" vMerge="1">
                  <a:txBody>
                    <a:bodyPr/>
                    <a:lstStyle/>
                    <a:p>
                      <a:endParaRPr lang="fr-FR"/>
                    </a:p>
                  </a:txBody>
                  <a:tcPr/>
                </a:tc>
                <a:tc hMerge="1" vMerge="1">
                  <a:txBody>
                    <a:bodyPr/>
                    <a:lstStyle/>
                    <a:p>
                      <a:endParaRPr lang="fr-FR"/>
                    </a:p>
                  </a:txBody>
                  <a:tcPr/>
                </a:tc>
                <a:tc hMerge="1" vMerge="1">
                  <a:txBody>
                    <a:bodyPr/>
                    <a:lstStyle/>
                    <a:p>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p:txBody>
          <a:bodyPr/>
          <a:lstStyle/>
          <a:p>
            <a:pPr marL="274320" indent="-274320" algn="just" eaLnBrk="1" fontAlgn="auto" hangingPunct="1">
              <a:spcBef>
                <a:spcPts val="600"/>
              </a:spcBef>
              <a:spcAft>
                <a:spcPts val="0"/>
              </a:spcAft>
              <a:buClr>
                <a:srgbClr val="FE8637"/>
              </a:buClr>
              <a:buSzPct val="70000"/>
              <a:buFont typeface="Wingdings"/>
              <a:buChar char=""/>
              <a:defRPr/>
            </a:pPr>
            <a:r>
              <a:rPr lang="fr-FR" sz="3200" dirty="0" smtClean="0">
                <a:solidFill>
                  <a:prstClr val="black"/>
                </a:solidFill>
                <a:latin typeface="Century Schoolbook"/>
              </a:rPr>
              <a:t>La méthode du direct </a:t>
            </a:r>
            <a:r>
              <a:rPr lang="fr-FR" sz="3200" dirty="0" err="1" smtClean="0">
                <a:solidFill>
                  <a:prstClr val="black"/>
                </a:solidFill>
                <a:latin typeface="Century Schoolbook"/>
              </a:rPr>
              <a:t>costing</a:t>
            </a:r>
            <a:r>
              <a:rPr lang="fr-FR" sz="3200" dirty="0" smtClean="0">
                <a:solidFill>
                  <a:prstClr val="black"/>
                </a:solidFill>
                <a:latin typeface="Century Schoolbook"/>
              </a:rPr>
              <a:t> permet donc d’expliquer le résultat global de la manière suivante:</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7DEC3CBC-02A2-41B5-9E24-546848AAF9E0}" type="slidenum">
              <a:rPr lang="fr-FR" smtClean="0"/>
              <a:pPr>
                <a:defRPr/>
              </a:pPr>
              <a:t>113</a:t>
            </a:fld>
            <a:endParaRPr lang="fr-FR"/>
          </a:p>
        </p:txBody>
      </p:sp>
      <p:graphicFrame>
        <p:nvGraphicFramePr>
          <p:cNvPr id="5" name="Tableau 4"/>
          <p:cNvGraphicFramePr>
            <a:graphicFrameLocks noGrp="1"/>
          </p:cNvGraphicFramePr>
          <p:nvPr/>
        </p:nvGraphicFramePr>
        <p:xfrm>
          <a:off x="857224" y="4214818"/>
          <a:ext cx="7858180" cy="731520"/>
        </p:xfrm>
        <a:graphic>
          <a:graphicData uri="http://schemas.openxmlformats.org/drawingml/2006/table">
            <a:tbl>
              <a:tblPr firstRow="1" bandRow="1">
                <a:tableStyleId>{5C22544A-7EE6-4342-B048-85BDC9FD1C3A}</a:tableStyleId>
              </a:tblPr>
              <a:tblGrid>
                <a:gridCol w="7858180"/>
              </a:tblGrid>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fr-FR" sz="2400" b="1" i="0" u="none" strike="noStrike" kern="1200" cap="none" spc="0" normalizeH="0" baseline="0" noProof="0" dirty="0" smtClean="0">
                          <a:ln>
                            <a:noFill/>
                          </a:ln>
                          <a:solidFill>
                            <a:prstClr val="white"/>
                          </a:solidFill>
                          <a:effectLst/>
                          <a:uLnTx/>
                          <a:uFillTx/>
                          <a:latin typeface="Century Schoolbook"/>
                          <a:ea typeface="+mn-ea"/>
                          <a:cs typeface="+mn-cs"/>
                        </a:rPr>
                        <a:t>Résultat Global = ∑ M/CV – Frais Fixes</a:t>
                      </a:r>
                    </a:p>
                    <a:p>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76E18C45-7139-45EF-8C30-EAC87BDAA410}" type="slidenum">
              <a:rPr lang="fr-FR" smtClean="0"/>
              <a:pPr>
                <a:defRPr/>
              </a:pPr>
              <a:t>114</a:t>
            </a:fld>
            <a:endParaRPr lang="fr-FR"/>
          </a:p>
        </p:txBody>
      </p:sp>
      <p:sp>
        <p:nvSpPr>
          <p:cNvPr id="191491" name="Rectangle 2"/>
          <p:cNvSpPr>
            <a:spLocks noChangeArrowheads="1"/>
          </p:cNvSpPr>
          <p:nvPr/>
        </p:nvSpPr>
        <p:spPr bwMode="auto">
          <a:xfrm>
            <a:off x="500063" y="1285875"/>
            <a:ext cx="1785937" cy="461665"/>
          </a:xfrm>
          <a:prstGeom prst="rect">
            <a:avLst/>
          </a:prstGeom>
          <a:noFill/>
          <a:ln w="9525">
            <a:noFill/>
            <a:miter lim="800000"/>
            <a:headEnd/>
            <a:tailEnd/>
          </a:ln>
        </p:spPr>
        <p:txBody>
          <a:bodyPr>
            <a:spAutoFit/>
          </a:bodyPr>
          <a:lstStyle/>
          <a:p>
            <a:r>
              <a:rPr lang="fr-FR" sz="2400" b="1" dirty="0"/>
              <a:t>Exemple:</a:t>
            </a:r>
          </a:p>
        </p:txBody>
      </p:sp>
      <p:sp>
        <p:nvSpPr>
          <p:cNvPr id="191492" name="Rectangle 3"/>
          <p:cNvSpPr>
            <a:spLocks noChangeArrowheads="1"/>
          </p:cNvSpPr>
          <p:nvPr/>
        </p:nvSpPr>
        <p:spPr bwMode="auto">
          <a:xfrm>
            <a:off x="500034" y="1928802"/>
            <a:ext cx="8215370" cy="1384995"/>
          </a:xfrm>
          <a:prstGeom prst="rect">
            <a:avLst/>
          </a:prstGeom>
          <a:noFill/>
          <a:ln w="9525">
            <a:noFill/>
            <a:miter lim="800000"/>
            <a:headEnd/>
            <a:tailEnd/>
          </a:ln>
        </p:spPr>
        <p:txBody>
          <a:bodyPr wrap="square">
            <a:spAutoFit/>
          </a:bodyPr>
          <a:lstStyle/>
          <a:p>
            <a:pPr algn="just"/>
            <a:r>
              <a:rPr lang="fr-FR" sz="2800" dirty="0"/>
              <a:t>Supposons une entreprise qui fabrique et qui vend deux produits A et B. le coût fixe global est de 30000 </a:t>
            </a:r>
            <a:r>
              <a:rPr lang="fr-FR" sz="2800" dirty="0" err="1"/>
              <a:t>dhs</a:t>
            </a:r>
            <a:r>
              <a:rPr lang="fr-FR" sz="2800" dirty="0"/>
              <a:t> (60% pour A et le reste pour B):</a:t>
            </a:r>
          </a:p>
        </p:txBody>
      </p:sp>
      <p:graphicFrame>
        <p:nvGraphicFramePr>
          <p:cNvPr id="5" name="Tableau 4"/>
          <p:cNvGraphicFramePr>
            <a:graphicFrameLocks noGrp="1"/>
          </p:cNvGraphicFramePr>
          <p:nvPr/>
        </p:nvGraphicFramePr>
        <p:xfrm>
          <a:off x="500034" y="3571876"/>
          <a:ext cx="7858179" cy="2926080"/>
        </p:xfrm>
        <a:graphic>
          <a:graphicData uri="http://schemas.openxmlformats.org/drawingml/2006/table">
            <a:tbl>
              <a:tblPr firstRow="1" bandRow="1">
                <a:tableStyleId>{F5AB1C69-6EDB-4FF4-983F-18BD219EF322}</a:tableStyleId>
              </a:tblPr>
              <a:tblGrid>
                <a:gridCol w="2619393"/>
                <a:gridCol w="2619393"/>
                <a:gridCol w="2619393"/>
              </a:tblGrid>
              <a:tr h="370840">
                <a:tc>
                  <a:txBody>
                    <a:bodyPr/>
                    <a:lstStyle/>
                    <a:p>
                      <a:pPr algn="ctr"/>
                      <a:endParaRPr lang="fr-FR" sz="2400" dirty="0"/>
                    </a:p>
                  </a:txBody>
                  <a:tcPr/>
                </a:tc>
                <a:tc>
                  <a:txBody>
                    <a:bodyPr/>
                    <a:lstStyle/>
                    <a:p>
                      <a:pPr algn="ctr"/>
                      <a:r>
                        <a:rPr lang="fr-FR" sz="2400" dirty="0" smtClean="0"/>
                        <a:t>A</a:t>
                      </a:r>
                      <a:endParaRPr lang="fr-FR" sz="2400" dirty="0"/>
                    </a:p>
                  </a:txBody>
                  <a:tcPr/>
                </a:tc>
                <a:tc>
                  <a:txBody>
                    <a:bodyPr/>
                    <a:lstStyle/>
                    <a:p>
                      <a:pPr algn="ctr"/>
                      <a:r>
                        <a:rPr lang="fr-FR" sz="2400" dirty="0" smtClean="0"/>
                        <a:t>B</a:t>
                      </a:r>
                      <a:endParaRPr lang="fr-FR" sz="2400" dirty="0"/>
                    </a:p>
                  </a:txBody>
                  <a:tcPr/>
                </a:tc>
              </a:tr>
              <a:tr h="370840">
                <a:tc>
                  <a:txBody>
                    <a:bodyPr/>
                    <a:lstStyle/>
                    <a:p>
                      <a:pPr algn="ctr"/>
                      <a:r>
                        <a:rPr lang="fr-FR" sz="2400" dirty="0" smtClean="0"/>
                        <a:t>Quantités vendues</a:t>
                      </a:r>
                      <a:endParaRPr lang="fr-FR" sz="2400" dirty="0"/>
                    </a:p>
                  </a:txBody>
                  <a:tcPr/>
                </a:tc>
                <a:tc>
                  <a:txBody>
                    <a:bodyPr/>
                    <a:lstStyle/>
                    <a:p>
                      <a:pPr algn="ctr"/>
                      <a:r>
                        <a:rPr lang="fr-FR" sz="2400" dirty="0" smtClean="0"/>
                        <a:t>1000</a:t>
                      </a:r>
                      <a:endParaRPr lang="fr-FR" sz="2400" dirty="0"/>
                    </a:p>
                  </a:txBody>
                  <a:tcPr/>
                </a:tc>
                <a:tc>
                  <a:txBody>
                    <a:bodyPr/>
                    <a:lstStyle/>
                    <a:p>
                      <a:pPr algn="ctr"/>
                      <a:r>
                        <a:rPr lang="fr-FR" sz="2400" dirty="0" smtClean="0"/>
                        <a:t>500</a:t>
                      </a:r>
                      <a:endParaRPr lang="fr-FR" sz="2400" dirty="0"/>
                    </a:p>
                  </a:txBody>
                  <a:tcPr/>
                </a:tc>
              </a:tr>
              <a:tr h="370840">
                <a:tc>
                  <a:txBody>
                    <a:bodyPr/>
                    <a:lstStyle/>
                    <a:p>
                      <a:pPr algn="ctr"/>
                      <a:r>
                        <a:rPr lang="fr-FR" sz="2400" dirty="0" smtClean="0"/>
                        <a:t>Prix de vente unitaire (PVU)</a:t>
                      </a:r>
                      <a:endParaRPr lang="fr-FR" sz="2400" dirty="0"/>
                    </a:p>
                  </a:txBody>
                  <a:tcPr/>
                </a:tc>
                <a:tc>
                  <a:txBody>
                    <a:bodyPr/>
                    <a:lstStyle/>
                    <a:p>
                      <a:pPr algn="ctr"/>
                      <a:r>
                        <a:rPr lang="fr-FR" sz="2400" dirty="0" smtClean="0"/>
                        <a:t>80</a:t>
                      </a:r>
                      <a:endParaRPr lang="fr-FR" sz="2400" dirty="0"/>
                    </a:p>
                  </a:txBody>
                  <a:tcPr/>
                </a:tc>
                <a:tc>
                  <a:txBody>
                    <a:bodyPr/>
                    <a:lstStyle/>
                    <a:p>
                      <a:pPr algn="ctr"/>
                      <a:r>
                        <a:rPr lang="fr-FR" sz="2400" dirty="0" smtClean="0"/>
                        <a:t>60</a:t>
                      </a:r>
                      <a:endParaRPr lang="fr-FR" sz="2400" dirty="0"/>
                    </a:p>
                  </a:txBody>
                  <a:tcPr/>
                </a:tc>
              </a:tr>
              <a:tr h="370840">
                <a:tc>
                  <a:txBody>
                    <a:bodyPr/>
                    <a:lstStyle/>
                    <a:p>
                      <a:pPr algn="ctr"/>
                      <a:r>
                        <a:rPr lang="fr-FR" sz="2400" dirty="0" smtClean="0"/>
                        <a:t>Coût variable unitaire (CVU)</a:t>
                      </a:r>
                      <a:endParaRPr lang="fr-FR" sz="2400" dirty="0"/>
                    </a:p>
                  </a:txBody>
                  <a:tcPr/>
                </a:tc>
                <a:tc>
                  <a:txBody>
                    <a:bodyPr/>
                    <a:lstStyle/>
                    <a:p>
                      <a:pPr algn="ctr"/>
                      <a:r>
                        <a:rPr lang="fr-FR" sz="2400" dirty="0" smtClean="0"/>
                        <a:t>40</a:t>
                      </a:r>
                      <a:endParaRPr lang="fr-FR" sz="2400" dirty="0"/>
                    </a:p>
                  </a:txBody>
                  <a:tcPr/>
                </a:tc>
                <a:tc>
                  <a:txBody>
                    <a:bodyPr/>
                    <a:lstStyle/>
                    <a:p>
                      <a:pPr algn="ctr"/>
                      <a:r>
                        <a:rPr lang="fr-FR" sz="2400" dirty="0" smtClean="0"/>
                        <a:t>50</a:t>
                      </a:r>
                      <a:endParaRPr lang="fr-FR" sz="2400" dirty="0"/>
                    </a:p>
                  </a:txBody>
                  <a:tcPr/>
                </a:tc>
              </a:tr>
            </a:tbl>
          </a:graphicData>
        </a:graphic>
      </p:graphicFrame>
    </p:spTree>
  </p:cSld>
  <p:clrMapOvr>
    <a:masterClrMapping/>
  </p:clrMapOvr>
  <p:transition/>
  <p:timing>
    <p:tnLst>
      <p:par>
        <p:cTn id="1" dur="indefinite" restart="never" nodeType="tmRoot"/>
      </p:par>
    </p:tnLst>
  </p:timing>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22F662C8-C59D-4E29-BF2E-D265DE7B8E76}" type="slidenum">
              <a:rPr lang="fr-FR" smtClean="0"/>
              <a:pPr>
                <a:defRPr/>
              </a:pPr>
              <a:t>115</a:t>
            </a:fld>
            <a:endParaRPr lang="fr-FR"/>
          </a:p>
        </p:txBody>
      </p:sp>
      <p:sp>
        <p:nvSpPr>
          <p:cNvPr id="192515" name="Rectangle 2"/>
          <p:cNvSpPr>
            <a:spLocks noChangeArrowheads="1"/>
          </p:cNvSpPr>
          <p:nvPr/>
        </p:nvSpPr>
        <p:spPr bwMode="auto">
          <a:xfrm>
            <a:off x="500034" y="1214422"/>
            <a:ext cx="7215188" cy="1938992"/>
          </a:xfrm>
          <a:prstGeom prst="rect">
            <a:avLst/>
          </a:prstGeom>
          <a:noFill/>
          <a:ln w="9525">
            <a:noFill/>
            <a:miter lim="800000"/>
            <a:headEnd/>
            <a:tailEnd/>
          </a:ln>
        </p:spPr>
        <p:txBody>
          <a:bodyPr>
            <a:spAutoFit/>
          </a:bodyPr>
          <a:lstStyle/>
          <a:p>
            <a:r>
              <a:rPr lang="fr-FR" sz="2400" dirty="0"/>
              <a:t>Analyser la rentabilité des deux produits A et B?</a:t>
            </a:r>
          </a:p>
          <a:p>
            <a:endParaRPr lang="fr-FR" sz="2400" dirty="0"/>
          </a:p>
          <a:p>
            <a:r>
              <a:rPr lang="fr-FR" sz="2400" b="1" dirty="0"/>
              <a:t>Corrigé:</a:t>
            </a:r>
          </a:p>
          <a:p>
            <a:endParaRPr lang="fr-FR" sz="2400" b="1" dirty="0"/>
          </a:p>
          <a:p>
            <a:r>
              <a:rPr lang="fr-FR" sz="2400" b="1" u="sng" dirty="0"/>
              <a:t>Raisonnement par le coût complet:</a:t>
            </a:r>
          </a:p>
        </p:txBody>
      </p:sp>
      <p:graphicFrame>
        <p:nvGraphicFramePr>
          <p:cNvPr id="4" name="Tableau 3"/>
          <p:cNvGraphicFramePr>
            <a:graphicFrameLocks noGrp="1"/>
          </p:cNvGraphicFramePr>
          <p:nvPr/>
        </p:nvGraphicFramePr>
        <p:xfrm>
          <a:off x="642910" y="3429000"/>
          <a:ext cx="6715173" cy="2966720"/>
        </p:xfrm>
        <a:graphic>
          <a:graphicData uri="http://schemas.openxmlformats.org/drawingml/2006/table">
            <a:tbl>
              <a:tblPr firstRow="1" bandRow="1">
                <a:tableStyleId>{9D7B26C5-4107-4FEC-AEDC-1716B250A1EF}</a:tableStyleId>
              </a:tblPr>
              <a:tblGrid>
                <a:gridCol w="4092087"/>
                <a:gridCol w="1337798"/>
                <a:gridCol w="1285288"/>
              </a:tblGrid>
              <a:tr h="370840">
                <a:tc>
                  <a:txBody>
                    <a:bodyPr/>
                    <a:lstStyle/>
                    <a:p>
                      <a:endParaRPr lang="fr-FR" dirty="0"/>
                    </a:p>
                  </a:txBody>
                  <a:tcPr/>
                </a:tc>
                <a:tc>
                  <a:txBody>
                    <a:bodyPr/>
                    <a:lstStyle/>
                    <a:p>
                      <a:r>
                        <a:rPr lang="fr-FR" dirty="0" smtClean="0"/>
                        <a:t>A</a:t>
                      </a:r>
                      <a:endParaRPr lang="fr-FR" dirty="0"/>
                    </a:p>
                  </a:txBody>
                  <a:tcPr/>
                </a:tc>
                <a:tc>
                  <a:txBody>
                    <a:bodyPr/>
                    <a:lstStyle/>
                    <a:p>
                      <a:r>
                        <a:rPr lang="fr-FR" dirty="0" smtClean="0"/>
                        <a:t>B</a:t>
                      </a:r>
                      <a:endParaRPr lang="fr-FR" dirty="0"/>
                    </a:p>
                  </a:txBody>
                  <a:tcPr/>
                </a:tc>
              </a:tr>
              <a:tr h="370840">
                <a:tc>
                  <a:txBody>
                    <a:bodyPr/>
                    <a:lstStyle/>
                    <a:p>
                      <a:r>
                        <a:rPr lang="fr-FR" dirty="0" smtClean="0"/>
                        <a:t>Nombre des unités vendues (1)</a:t>
                      </a:r>
                      <a:endParaRPr lang="fr-FR" dirty="0"/>
                    </a:p>
                  </a:txBody>
                  <a:tcPr/>
                </a:tc>
                <a:tc>
                  <a:txBody>
                    <a:bodyPr/>
                    <a:lstStyle/>
                    <a:p>
                      <a:pPr algn="ctr"/>
                      <a:r>
                        <a:rPr lang="fr-FR" dirty="0" smtClean="0"/>
                        <a:t>1000</a:t>
                      </a:r>
                      <a:endParaRPr lang="fr-FR" dirty="0"/>
                    </a:p>
                  </a:txBody>
                  <a:tcPr/>
                </a:tc>
                <a:tc>
                  <a:txBody>
                    <a:bodyPr/>
                    <a:lstStyle/>
                    <a:p>
                      <a:pPr algn="ctr"/>
                      <a:r>
                        <a:rPr lang="fr-FR" dirty="0" smtClean="0"/>
                        <a:t>500</a:t>
                      </a:r>
                      <a:endParaRPr lang="fr-FR" dirty="0"/>
                    </a:p>
                  </a:txBody>
                  <a:tcPr/>
                </a:tc>
              </a:tr>
              <a:tr h="370840">
                <a:tc>
                  <a:txBody>
                    <a:bodyPr/>
                    <a:lstStyle/>
                    <a:p>
                      <a:r>
                        <a:rPr lang="fr-FR" dirty="0" smtClean="0"/>
                        <a:t>PVU (2)</a:t>
                      </a:r>
                      <a:endParaRPr lang="fr-FR" dirty="0"/>
                    </a:p>
                  </a:txBody>
                  <a:tcPr/>
                </a:tc>
                <a:tc>
                  <a:txBody>
                    <a:bodyPr/>
                    <a:lstStyle/>
                    <a:p>
                      <a:pPr algn="ctr"/>
                      <a:r>
                        <a:rPr lang="fr-FR" dirty="0" smtClean="0"/>
                        <a:t>80</a:t>
                      </a:r>
                      <a:endParaRPr lang="fr-FR" dirty="0"/>
                    </a:p>
                  </a:txBody>
                  <a:tcPr/>
                </a:tc>
                <a:tc>
                  <a:txBody>
                    <a:bodyPr/>
                    <a:lstStyle/>
                    <a:p>
                      <a:pPr algn="ctr"/>
                      <a:r>
                        <a:rPr lang="fr-FR" dirty="0" smtClean="0"/>
                        <a:t>60</a:t>
                      </a:r>
                      <a:endParaRPr lang="fr-FR" dirty="0"/>
                    </a:p>
                  </a:txBody>
                  <a:tcPr/>
                </a:tc>
              </a:tr>
              <a:tr h="370840">
                <a:tc>
                  <a:txBody>
                    <a:bodyPr/>
                    <a:lstStyle/>
                    <a:p>
                      <a:r>
                        <a:rPr lang="fr-FR" dirty="0" smtClean="0"/>
                        <a:t>Ventes  (CA)</a:t>
                      </a:r>
                      <a:r>
                        <a:rPr lang="fr-FR" baseline="0" dirty="0" smtClean="0"/>
                        <a:t> = (1) × (2)</a:t>
                      </a:r>
                      <a:endParaRPr lang="fr-FR" dirty="0"/>
                    </a:p>
                  </a:txBody>
                  <a:tcPr/>
                </a:tc>
                <a:tc>
                  <a:txBody>
                    <a:bodyPr/>
                    <a:lstStyle/>
                    <a:p>
                      <a:r>
                        <a:rPr lang="fr-FR" dirty="0" smtClean="0"/>
                        <a:t>  80000</a:t>
                      </a:r>
                      <a:endParaRPr lang="fr-FR" dirty="0"/>
                    </a:p>
                  </a:txBody>
                  <a:tcPr/>
                </a:tc>
                <a:tc>
                  <a:txBody>
                    <a:bodyPr/>
                    <a:lstStyle/>
                    <a:p>
                      <a:r>
                        <a:rPr lang="fr-FR" dirty="0" smtClean="0"/>
                        <a:t>  30000</a:t>
                      </a:r>
                      <a:endParaRPr lang="fr-FR" dirty="0"/>
                    </a:p>
                  </a:txBody>
                  <a:tcPr/>
                </a:tc>
              </a:tr>
              <a:tr h="370840">
                <a:tc>
                  <a:txBody>
                    <a:bodyPr/>
                    <a:lstStyle/>
                    <a:p>
                      <a:r>
                        <a:rPr lang="fr-FR" dirty="0" smtClean="0"/>
                        <a:t>Coût variable</a:t>
                      </a:r>
                      <a:endParaRPr lang="fr-FR" dirty="0"/>
                    </a:p>
                  </a:txBody>
                  <a:tcPr/>
                </a:tc>
                <a:tc>
                  <a:txBody>
                    <a:bodyPr/>
                    <a:lstStyle/>
                    <a:p>
                      <a:pPr algn="ctr"/>
                      <a:r>
                        <a:rPr lang="fr-FR" dirty="0" smtClean="0"/>
                        <a:t>- 40000</a:t>
                      </a:r>
                      <a:endParaRPr lang="fr-FR" dirty="0"/>
                    </a:p>
                  </a:txBody>
                  <a:tcPr/>
                </a:tc>
                <a:tc>
                  <a:txBody>
                    <a:bodyPr/>
                    <a:lstStyle/>
                    <a:p>
                      <a:pPr algn="ctr"/>
                      <a:r>
                        <a:rPr lang="fr-FR" dirty="0" smtClean="0"/>
                        <a:t>- 25000</a:t>
                      </a:r>
                      <a:endParaRPr lang="fr-FR" dirty="0"/>
                    </a:p>
                  </a:txBody>
                  <a:tcPr/>
                </a:tc>
              </a:tr>
              <a:tr h="370840">
                <a:tc>
                  <a:txBody>
                    <a:bodyPr/>
                    <a:lstStyle/>
                    <a:p>
                      <a:r>
                        <a:rPr lang="fr-FR" dirty="0" smtClean="0"/>
                        <a:t>Coût fixe global imputé</a:t>
                      </a:r>
                      <a:endParaRPr lang="fr-FR" dirty="0"/>
                    </a:p>
                  </a:txBody>
                  <a:tcPr/>
                </a:tc>
                <a:tc>
                  <a:txBody>
                    <a:bodyPr/>
                    <a:lstStyle/>
                    <a:p>
                      <a:pPr algn="ctr"/>
                      <a:r>
                        <a:rPr lang="fr-FR" dirty="0" smtClean="0"/>
                        <a:t>- 18000</a:t>
                      </a:r>
                      <a:endParaRPr lang="fr-FR" dirty="0"/>
                    </a:p>
                  </a:txBody>
                  <a:tcPr/>
                </a:tc>
                <a:tc>
                  <a:txBody>
                    <a:bodyPr/>
                    <a:lstStyle/>
                    <a:p>
                      <a:pPr algn="ctr"/>
                      <a:r>
                        <a:rPr lang="fr-FR" dirty="0" smtClean="0"/>
                        <a:t>- 12000</a:t>
                      </a:r>
                      <a:endParaRPr lang="fr-FR" dirty="0"/>
                    </a:p>
                  </a:txBody>
                  <a:tcPr/>
                </a:tc>
              </a:tr>
              <a:tr h="370840">
                <a:tc>
                  <a:txBody>
                    <a:bodyPr/>
                    <a:lstStyle/>
                    <a:p>
                      <a:r>
                        <a:rPr lang="fr-FR" dirty="0" smtClean="0"/>
                        <a:t>Coût de revient complet</a:t>
                      </a:r>
                      <a:endParaRPr lang="fr-FR" dirty="0"/>
                    </a:p>
                  </a:txBody>
                  <a:tcPr/>
                </a:tc>
                <a:tc>
                  <a:txBody>
                    <a:bodyPr/>
                    <a:lstStyle/>
                    <a:p>
                      <a:pPr algn="ctr"/>
                      <a:r>
                        <a:rPr lang="fr-FR" dirty="0" smtClean="0"/>
                        <a:t>= 58000</a:t>
                      </a:r>
                      <a:endParaRPr lang="fr-FR" dirty="0"/>
                    </a:p>
                  </a:txBody>
                  <a:tcPr/>
                </a:tc>
                <a:tc>
                  <a:txBody>
                    <a:bodyPr/>
                    <a:lstStyle/>
                    <a:p>
                      <a:pPr algn="ctr"/>
                      <a:r>
                        <a:rPr lang="fr-FR" dirty="0" smtClean="0"/>
                        <a:t>= 37000</a:t>
                      </a:r>
                      <a:endParaRPr lang="fr-FR" dirty="0"/>
                    </a:p>
                  </a:txBody>
                  <a:tcPr/>
                </a:tc>
              </a:tr>
              <a:tr h="370840">
                <a:tc>
                  <a:txBody>
                    <a:bodyPr/>
                    <a:lstStyle/>
                    <a:p>
                      <a:r>
                        <a:rPr lang="fr-FR" dirty="0" smtClean="0"/>
                        <a:t>Résultats analytiques</a:t>
                      </a:r>
                      <a:endParaRPr lang="fr-FR" dirty="0"/>
                    </a:p>
                  </a:txBody>
                  <a:tcPr/>
                </a:tc>
                <a:tc>
                  <a:txBody>
                    <a:bodyPr/>
                    <a:lstStyle/>
                    <a:p>
                      <a:pPr algn="ctr"/>
                      <a:r>
                        <a:rPr lang="fr-FR" dirty="0" smtClean="0"/>
                        <a:t>22000</a:t>
                      </a:r>
                      <a:endParaRPr lang="fr-FR" dirty="0"/>
                    </a:p>
                  </a:txBody>
                  <a:tcPr/>
                </a:tc>
                <a:tc>
                  <a:txBody>
                    <a:bodyPr/>
                    <a:lstStyle/>
                    <a:p>
                      <a:pPr algn="ctr"/>
                      <a:r>
                        <a:rPr lang="fr-FR" dirty="0" smtClean="0"/>
                        <a:t>- 7000</a:t>
                      </a:r>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3538" name="Espace réservé du contenu 2"/>
          <p:cNvSpPr>
            <a:spLocks noGrp="1"/>
          </p:cNvSpPr>
          <p:nvPr>
            <p:ph idx="1"/>
          </p:nvPr>
        </p:nvSpPr>
        <p:spPr>
          <a:xfrm>
            <a:off x="457200" y="1071546"/>
            <a:ext cx="8229600" cy="5500726"/>
          </a:xfrm>
        </p:spPr>
        <p:txBody>
          <a:bodyPr/>
          <a:lstStyle/>
          <a:p>
            <a:r>
              <a:rPr lang="fr-FR" dirty="0" smtClean="0"/>
              <a:t>On constate que l’entreprise dégage une perte sur B .</a:t>
            </a:r>
          </a:p>
          <a:p>
            <a:pPr>
              <a:buNone/>
            </a:pPr>
            <a:endParaRPr lang="fr-FR" dirty="0" smtClean="0"/>
          </a:p>
          <a:p>
            <a:pPr algn="just"/>
            <a:r>
              <a:rPr lang="fr-FR" sz="2400" b="1" dirty="0" smtClean="0"/>
              <a:t>Faut –il donc abandonner la production de B?</a:t>
            </a:r>
          </a:p>
          <a:p>
            <a:pPr algn="just">
              <a:buNone/>
            </a:pPr>
            <a:endParaRPr lang="fr-FR" sz="2400" b="1" dirty="0" smtClean="0"/>
          </a:p>
          <a:p>
            <a:pPr algn="just"/>
            <a:r>
              <a:rPr lang="fr-FR" sz="2400" dirty="0" smtClean="0"/>
              <a:t>Dans le cas d’abandon de B, les charges fixes ( de structure) seront répercutées en totalité sur A et viendront diminuer ses bénéfices, soit:</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8A74779C-891A-4266-A945-62180F5D9E76}" type="slidenum">
              <a:rPr lang="fr-FR" smtClean="0"/>
              <a:pPr>
                <a:defRPr/>
              </a:pPr>
              <a:t>116</a:t>
            </a:fld>
            <a:endParaRPr lang="fr-FR"/>
          </a:p>
        </p:txBody>
      </p:sp>
      <p:graphicFrame>
        <p:nvGraphicFramePr>
          <p:cNvPr id="5" name="Tableau 4"/>
          <p:cNvGraphicFramePr>
            <a:graphicFrameLocks noGrp="1"/>
          </p:cNvGraphicFramePr>
          <p:nvPr/>
        </p:nvGraphicFramePr>
        <p:xfrm>
          <a:off x="642938" y="4286250"/>
          <a:ext cx="7858152" cy="822960"/>
        </p:xfrm>
        <a:graphic>
          <a:graphicData uri="http://schemas.openxmlformats.org/drawingml/2006/table">
            <a:tbl>
              <a:tblPr firstRow="1" bandRow="1">
                <a:tableStyleId>{2D5ABB26-0587-4C30-8999-92F81FD0307C}</a:tableStyleId>
              </a:tblPr>
              <a:tblGrid>
                <a:gridCol w="7858152"/>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2400" dirty="0" smtClean="0"/>
                        <a:t>Résultat de A = ventes de A – coût de revient complet</a:t>
                      </a:r>
                      <a:r>
                        <a:rPr lang="fr-FR" sz="2400" baseline="0" dirty="0" smtClean="0"/>
                        <a:t> de A</a:t>
                      </a:r>
                      <a:endParaRPr lang="fr-FR" sz="2400" dirty="0" smtClean="0"/>
                    </a:p>
                    <a:p>
                      <a:endParaRPr lang="fr-FR" sz="2400" dirty="0"/>
                    </a:p>
                  </a:txBody>
                  <a:tcPr/>
                </a:tc>
              </a:tr>
            </a:tbl>
          </a:graphicData>
        </a:graphic>
      </p:graphicFrame>
      <p:graphicFrame>
        <p:nvGraphicFramePr>
          <p:cNvPr id="6" name="Tableau 5"/>
          <p:cNvGraphicFramePr>
            <a:graphicFrameLocks noGrp="1"/>
          </p:cNvGraphicFramePr>
          <p:nvPr/>
        </p:nvGraphicFramePr>
        <p:xfrm>
          <a:off x="714375" y="4857750"/>
          <a:ext cx="6096000" cy="731520"/>
        </p:xfrm>
        <a:graphic>
          <a:graphicData uri="http://schemas.openxmlformats.org/drawingml/2006/table">
            <a:tbl>
              <a:tblPr firstRow="1" bandRow="1">
                <a:tableStyleId>{2D5ABB26-0587-4C30-8999-92F81FD0307C}</a:tableStyleId>
              </a:tblPr>
              <a:tblGrid>
                <a:gridCol w="6096000"/>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2400" dirty="0" smtClean="0"/>
                        <a:t>10000 = 80000 - 70000</a:t>
                      </a:r>
                    </a:p>
                    <a:p>
                      <a:endParaRPr lang="fr-FR" dirty="0"/>
                    </a:p>
                  </a:txBody>
                  <a:tcPr/>
                </a:tc>
              </a:tr>
            </a:tbl>
          </a:graphicData>
        </a:graphic>
      </p:graphicFrame>
      <p:graphicFrame>
        <p:nvGraphicFramePr>
          <p:cNvPr id="7" name="Tableau 6"/>
          <p:cNvGraphicFramePr>
            <a:graphicFrameLocks noGrp="1"/>
          </p:cNvGraphicFramePr>
          <p:nvPr/>
        </p:nvGraphicFramePr>
        <p:xfrm>
          <a:off x="642938" y="5500688"/>
          <a:ext cx="7358114" cy="914400"/>
        </p:xfrm>
        <a:graphic>
          <a:graphicData uri="http://schemas.openxmlformats.org/drawingml/2006/table">
            <a:tbl>
              <a:tblPr firstRow="1" bandRow="1">
                <a:tableStyleId>{6E25E649-3F16-4E02-A733-19D2CDBF48F0}</a:tableStyleId>
              </a:tblPr>
              <a:tblGrid>
                <a:gridCol w="7358114"/>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dirty="0" smtClean="0"/>
                        <a:t>Bénéfice global de l’entreprise deviendra</a:t>
                      </a:r>
                      <a:r>
                        <a:rPr lang="fr-FR" baseline="0" dirty="0" smtClean="0"/>
                        <a:t> égal à 10000 </a:t>
                      </a:r>
                      <a:r>
                        <a:rPr lang="fr-FR" baseline="0" dirty="0" err="1" smtClean="0"/>
                        <a:t>dhs</a:t>
                      </a:r>
                      <a:r>
                        <a:rPr lang="fr-FR" baseline="0" dirty="0" smtClean="0"/>
                        <a:t> au lieu de 15000 </a:t>
                      </a:r>
                      <a:r>
                        <a:rPr lang="fr-FR" baseline="0" dirty="0" err="1" smtClean="0"/>
                        <a:t>dhs</a:t>
                      </a:r>
                      <a:endParaRPr lang="fr-FR" dirty="0" smtClean="0"/>
                    </a:p>
                    <a:p>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1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DEE5EF23-CD6B-4963-A6B8-EF9495C55FD7}" type="slidenum">
              <a:rPr lang="fr-FR" smtClean="0"/>
              <a:pPr>
                <a:defRPr/>
              </a:pPr>
              <a:t>117</a:t>
            </a:fld>
            <a:endParaRPr lang="fr-FR"/>
          </a:p>
        </p:txBody>
      </p:sp>
      <p:sp>
        <p:nvSpPr>
          <p:cNvPr id="194563" name="Rectangle 2"/>
          <p:cNvSpPr>
            <a:spLocks noChangeArrowheads="1"/>
          </p:cNvSpPr>
          <p:nvPr/>
        </p:nvSpPr>
        <p:spPr bwMode="auto">
          <a:xfrm>
            <a:off x="428625" y="1214438"/>
            <a:ext cx="7715275" cy="523220"/>
          </a:xfrm>
          <a:prstGeom prst="rect">
            <a:avLst/>
          </a:prstGeom>
          <a:noFill/>
          <a:ln w="9525">
            <a:noFill/>
            <a:miter lim="800000"/>
            <a:headEnd/>
            <a:tailEnd/>
          </a:ln>
        </p:spPr>
        <p:txBody>
          <a:bodyPr wrap="square">
            <a:spAutoFit/>
          </a:bodyPr>
          <a:lstStyle/>
          <a:p>
            <a:r>
              <a:rPr lang="fr-FR" sz="2800" b="1" u="sng" dirty="0"/>
              <a:t>Raisonnement par le direct </a:t>
            </a:r>
            <a:r>
              <a:rPr lang="fr-FR" sz="2800" b="1" u="sng" dirty="0" err="1"/>
              <a:t>costing</a:t>
            </a:r>
            <a:r>
              <a:rPr lang="fr-FR" sz="2800" b="1" u="sng" dirty="0"/>
              <a:t>:</a:t>
            </a:r>
          </a:p>
        </p:txBody>
      </p:sp>
      <p:graphicFrame>
        <p:nvGraphicFramePr>
          <p:cNvPr id="4" name="Tableau 3"/>
          <p:cNvGraphicFramePr>
            <a:graphicFrameLocks noGrp="1"/>
          </p:cNvGraphicFramePr>
          <p:nvPr/>
        </p:nvGraphicFramePr>
        <p:xfrm>
          <a:off x="571500" y="2000250"/>
          <a:ext cx="6096000" cy="3307080"/>
        </p:xfrm>
        <a:graphic>
          <a:graphicData uri="http://schemas.openxmlformats.org/drawingml/2006/table">
            <a:tbl>
              <a:tblPr firstRow="1" bandRow="1">
                <a:tableStyleId>{F5AB1C69-6EDB-4FF4-983F-18BD219EF322}</a:tableStyleId>
              </a:tblPr>
              <a:tblGrid>
                <a:gridCol w="2500330"/>
                <a:gridCol w="2000264"/>
                <a:gridCol w="1595406"/>
              </a:tblGrid>
              <a:tr h="370840">
                <a:tc>
                  <a:txBody>
                    <a:bodyPr/>
                    <a:lstStyle/>
                    <a:p>
                      <a:endParaRPr lang="fr-FR" dirty="0"/>
                    </a:p>
                  </a:txBody>
                  <a:tcPr/>
                </a:tc>
                <a:tc>
                  <a:txBody>
                    <a:bodyPr/>
                    <a:lstStyle/>
                    <a:p>
                      <a:pPr algn="ctr"/>
                      <a:r>
                        <a:rPr lang="fr-FR" dirty="0" smtClean="0"/>
                        <a:t>A</a:t>
                      </a:r>
                      <a:endParaRPr lang="fr-FR" dirty="0"/>
                    </a:p>
                  </a:txBody>
                  <a:tcPr/>
                </a:tc>
                <a:tc>
                  <a:txBody>
                    <a:bodyPr/>
                    <a:lstStyle/>
                    <a:p>
                      <a:pPr algn="ctr"/>
                      <a:r>
                        <a:rPr lang="fr-FR" dirty="0" smtClean="0"/>
                        <a:t>B</a:t>
                      </a:r>
                      <a:endParaRPr lang="fr-FR" dirty="0"/>
                    </a:p>
                  </a:txBody>
                  <a:tcPr/>
                </a:tc>
              </a:tr>
              <a:tr h="370840">
                <a:tc>
                  <a:txBody>
                    <a:bodyPr/>
                    <a:lstStyle/>
                    <a:p>
                      <a:r>
                        <a:rPr lang="fr-FR" dirty="0" smtClean="0"/>
                        <a:t>Quantités vendues</a:t>
                      </a:r>
                    </a:p>
                    <a:p>
                      <a:r>
                        <a:rPr lang="fr-FR" dirty="0" smtClean="0"/>
                        <a:t>PVU</a:t>
                      </a:r>
                      <a:endParaRPr lang="fr-FR" dirty="0"/>
                    </a:p>
                  </a:txBody>
                  <a:tcPr/>
                </a:tc>
                <a:tc>
                  <a:txBody>
                    <a:bodyPr/>
                    <a:lstStyle/>
                    <a:p>
                      <a:r>
                        <a:rPr lang="fr-FR" dirty="0" smtClean="0"/>
                        <a:t>1000</a:t>
                      </a:r>
                    </a:p>
                    <a:p>
                      <a:r>
                        <a:rPr lang="fr-FR" dirty="0" smtClean="0"/>
                        <a:t>  80</a:t>
                      </a:r>
                      <a:endParaRPr lang="fr-FR" dirty="0"/>
                    </a:p>
                  </a:txBody>
                  <a:tcPr/>
                </a:tc>
                <a:tc>
                  <a:txBody>
                    <a:bodyPr/>
                    <a:lstStyle/>
                    <a:p>
                      <a:r>
                        <a:rPr lang="fr-FR" dirty="0" smtClean="0"/>
                        <a:t>500</a:t>
                      </a:r>
                    </a:p>
                    <a:p>
                      <a:r>
                        <a:rPr lang="fr-FR" dirty="0" smtClean="0"/>
                        <a:t> 60</a:t>
                      </a:r>
                      <a:endParaRPr lang="fr-FR" dirty="0"/>
                    </a:p>
                  </a:txBody>
                  <a:tcPr/>
                </a:tc>
              </a:tr>
              <a:tr h="370840">
                <a:tc>
                  <a:txBody>
                    <a:bodyPr/>
                    <a:lstStyle/>
                    <a:p>
                      <a:r>
                        <a:rPr lang="fr-FR" dirty="0" smtClean="0"/>
                        <a:t>CA</a:t>
                      </a:r>
                    </a:p>
                    <a:p>
                      <a:r>
                        <a:rPr lang="fr-FR" dirty="0" smtClean="0"/>
                        <a:t>(-)</a:t>
                      </a:r>
                    </a:p>
                    <a:p>
                      <a:r>
                        <a:rPr lang="fr-FR" dirty="0" smtClean="0"/>
                        <a:t>CV</a:t>
                      </a:r>
                      <a:endParaRPr lang="fr-FR" dirty="0"/>
                    </a:p>
                  </a:txBody>
                  <a:tcPr/>
                </a:tc>
                <a:tc>
                  <a:txBody>
                    <a:bodyPr/>
                    <a:lstStyle/>
                    <a:p>
                      <a:r>
                        <a:rPr lang="fr-FR" dirty="0" smtClean="0"/>
                        <a:t>80000</a:t>
                      </a:r>
                    </a:p>
                    <a:p>
                      <a:r>
                        <a:rPr lang="fr-FR" dirty="0" smtClean="0"/>
                        <a:t>(-)</a:t>
                      </a:r>
                    </a:p>
                    <a:p>
                      <a:r>
                        <a:rPr lang="fr-FR" dirty="0" smtClean="0"/>
                        <a:t>40000</a:t>
                      </a:r>
                      <a:endParaRPr lang="fr-FR" dirty="0"/>
                    </a:p>
                  </a:txBody>
                  <a:tcPr/>
                </a:tc>
                <a:tc>
                  <a:txBody>
                    <a:bodyPr/>
                    <a:lstStyle/>
                    <a:p>
                      <a:r>
                        <a:rPr lang="fr-FR" dirty="0" smtClean="0"/>
                        <a:t>30000</a:t>
                      </a:r>
                    </a:p>
                    <a:p>
                      <a:r>
                        <a:rPr lang="fr-FR" dirty="0" smtClean="0"/>
                        <a:t>(-)</a:t>
                      </a:r>
                    </a:p>
                    <a:p>
                      <a:r>
                        <a:rPr lang="fr-FR" dirty="0" smtClean="0"/>
                        <a:t>25000</a:t>
                      </a:r>
                      <a:endParaRPr lang="fr-FR" dirty="0"/>
                    </a:p>
                  </a:txBody>
                  <a:tcPr/>
                </a:tc>
              </a:tr>
              <a:tr h="370840">
                <a:tc>
                  <a:txBody>
                    <a:bodyPr/>
                    <a:lstStyle/>
                    <a:p>
                      <a:r>
                        <a:rPr lang="fr-FR" dirty="0" smtClean="0"/>
                        <a:t>M/CV</a:t>
                      </a:r>
                      <a:endParaRPr lang="fr-FR" dirty="0"/>
                    </a:p>
                  </a:txBody>
                  <a:tcPr/>
                </a:tc>
                <a:tc>
                  <a:txBody>
                    <a:bodyPr/>
                    <a:lstStyle/>
                    <a:p>
                      <a:r>
                        <a:rPr lang="fr-FR" dirty="0" smtClean="0"/>
                        <a:t>= 40000</a:t>
                      </a:r>
                      <a:endParaRPr lang="fr-FR" dirty="0"/>
                    </a:p>
                  </a:txBody>
                  <a:tcPr/>
                </a:tc>
                <a:tc>
                  <a:txBody>
                    <a:bodyPr/>
                    <a:lstStyle/>
                    <a:p>
                      <a:r>
                        <a:rPr lang="fr-FR" dirty="0" smtClean="0"/>
                        <a:t>= 5000</a:t>
                      </a:r>
                      <a:endParaRPr lang="fr-FR" dirty="0"/>
                    </a:p>
                  </a:txBody>
                  <a:tcPr/>
                </a:tc>
              </a:tr>
              <a:tr h="370840">
                <a:tc>
                  <a:txBody>
                    <a:bodyPr/>
                    <a:lstStyle/>
                    <a:p>
                      <a:r>
                        <a:rPr lang="fr-FR" dirty="0" smtClean="0"/>
                        <a:t>(-) F</a:t>
                      </a:r>
                    </a:p>
                    <a:p>
                      <a:endParaRPr lang="fr-FR" dirty="0"/>
                    </a:p>
                  </a:txBody>
                  <a:tcPr/>
                </a:tc>
                <a:tc gridSpan="2">
                  <a:txBody>
                    <a:bodyPr/>
                    <a:lstStyle/>
                    <a:p>
                      <a:pPr algn="ctr"/>
                      <a:r>
                        <a:rPr lang="fr-FR" dirty="0" smtClean="0"/>
                        <a:t>- 30000</a:t>
                      </a:r>
                      <a:endParaRPr lang="fr-FR" dirty="0"/>
                    </a:p>
                  </a:txBody>
                  <a:tcPr/>
                </a:tc>
                <a:tc hMerge="1">
                  <a:txBody>
                    <a:bodyPr/>
                    <a:lstStyle/>
                    <a:p>
                      <a:endParaRPr lang="fr-FR" dirty="0"/>
                    </a:p>
                  </a:txBody>
                  <a:tcPr/>
                </a:tc>
              </a:tr>
              <a:tr h="370840">
                <a:tc>
                  <a:txBody>
                    <a:bodyPr/>
                    <a:lstStyle/>
                    <a:p>
                      <a:r>
                        <a:rPr lang="fr-FR" dirty="0" smtClean="0"/>
                        <a:t>R</a:t>
                      </a:r>
                      <a:endParaRPr lang="fr-FR" dirty="0"/>
                    </a:p>
                  </a:txBody>
                  <a:tcPr/>
                </a:tc>
                <a:tc gridSpan="2">
                  <a:txBody>
                    <a:bodyPr/>
                    <a:lstStyle/>
                    <a:p>
                      <a:pPr algn="ctr"/>
                      <a:r>
                        <a:rPr lang="fr-FR" dirty="0" smtClean="0"/>
                        <a:t>15000</a:t>
                      </a:r>
                      <a:endParaRPr lang="fr-FR" dirty="0"/>
                    </a:p>
                  </a:txBody>
                  <a:tcPr/>
                </a:tc>
                <a:tc hMerge="1">
                  <a:txBody>
                    <a:bodyPr/>
                    <a:lstStyle/>
                    <a:p>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1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5586" name="Espace réservé du contenu 2"/>
          <p:cNvSpPr>
            <a:spLocks noGrp="1"/>
          </p:cNvSpPr>
          <p:nvPr>
            <p:ph idx="1"/>
          </p:nvPr>
        </p:nvSpPr>
        <p:spPr>
          <a:xfrm>
            <a:off x="457200" y="1500188"/>
            <a:ext cx="8229600" cy="4824412"/>
          </a:xfrm>
        </p:spPr>
        <p:txBody>
          <a:bodyPr/>
          <a:lstStyle/>
          <a:p>
            <a:r>
              <a:rPr lang="fr-FR" smtClean="0"/>
              <a:t>On remarque que l’entreprise dégage sur les deux produits une marge positive</a:t>
            </a:r>
          </a:p>
          <a:p>
            <a:endParaRPr lang="fr-FR" smtClean="0"/>
          </a:p>
        </p:txBody>
      </p:sp>
      <p:sp>
        <p:nvSpPr>
          <p:cNvPr id="4" name="Espace réservé du numéro de diapositive 3"/>
          <p:cNvSpPr>
            <a:spLocks noGrp="1"/>
          </p:cNvSpPr>
          <p:nvPr>
            <p:ph type="sldNum" sz="quarter" idx="12"/>
          </p:nvPr>
        </p:nvSpPr>
        <p:spPr/>
        <p:txBody>
          <a:bodyPr/>
          <a:lstStyle/>
          <a:p>
            <a:pPr>
              <a:defRPr/>
            </a:pPr>
            <a:fld id="{17F1F96C-F248-41A8-9322-10FF7F82B7F3}" type="slidenum">
              <a:rPr lang="fr-FR" smtClean="0"/>
              <a:pPr>
                <a:defRPr/>
              </a:pPr>
              <a:t>118</a:t>
            </a:fld>
            <a:endParaRPr lang="fr-FR"/>
          </a:p>
        </p:txBody>
      </p:sp>
      <p:sp>
        <p:nvSpPr>
          <p:cNvPr id="5" name="Flèche vers le bas 4"/>
          <p:cNvSpPr/>
          <p:nvPr/>
        </p:nvSpPr>
        <p:spPr>
          <a:xfrm>
            <a:off x="3286125" y="2428875"/>
            <a:ext cx="484188" cy="692150"/>
          </a:xfrm>
          <a:prstGeom prst="downArrow">
            <a:avLst/>
          </a:prstGeom>
        </p:spPr>
        <p:style>
          <a:lnRef idx="2">
            <a:schemeClr val="accent2">
              <a:shade val="50000"/>
            </a:schemeClr>
          </a:lnRef>
          <a:fillRef idx="1">
            <a:schemeClr val="accent2"/>
          </a:fillRef>
          <a:effectRef idx="0">
            <a:schemeClr val="accent2"/>
          </a:effectRef>
          <a:fontRef idx="minor">
            <a:schemeClr val="lt1"/>
          </a:fontRef>
        </p:style>
        <p:txBody>
          <a:bodyPr anchor="ctr"/>
          <a:lstStyle/>
          <a:p>
            <a:pPr algn="ctr">
              <a:defRPr/>
            </a:pPr>
            <a:endParaRPr lang="fr-FR"/>
          </a:p>
        </p:txBody>
      </p:sp>
      <p:graphicFrame>
        <p:nvGraphicFramePr>
          <p:cNvPr id="6" name="Tableau 5"/>
          <p:cNvGraphicFramePr>
            <a:graphicFrameLocks noGrp="1"/>
          </p:cNvGraphicFramePr>
          <p:nvPr/>
        </p:nvGraphicFramePr>
        <p:xfrm>
          <a:off x="1285875" y="3286125"/>
          <a:ext cx="6096000" cy="1097280"/>
        </p:xfrm>
        <a:graphic>
          <a:graphicData uri="http://schemas.openxmlformats.org/drawingml/2006/table">
            <a:tbl>
              <a:tblPr firstRow="1" bandRow="1">
                <a:tableStyleId>{6E25E649-3F16-4E02-A733-19D2CDBF48F0}</a:tableStyleId>
              </a:tblPr>
              <a:tblGrid>
                <a:gridCol w="6096000"/>
              </a:tblGrid>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fr-FR" sz="2400" u="none" strike="noStrike" kern="1200" cap="none" spc="0" normalizeH="0" baseline="0" noProof="0" dirty="0" smtClean="0">
                          <a:ln>
                            <a:noFill/>
                          </a:ln>
                          <a:effectLst/>
                          <a:uLnTx/>
                          <a:uFillTx/>
                        </a:rPr>
                        <a:t>Les deux produits contribuent à la couverture des charges fixes</a:t>
                      </a:r>
                    </a:p>
                    <a:p>
                      <a:endParaRPr lang="fr-FR" dirty="0"/>
                    </a:p>
                  </a:txBody>
                  <a:tcPr/>
                </a:tc>
              </a:tr>
            </a:tbl>
          </a:graphicData>
        </a:graphic>
      </p:graphicFrame>
      <p:graphicFrame>
        <p:nvGraphicFramePr>
          <p:cNvPr id="7" name="Tableau 6"/>
          <p:cNvGraphicFramePr>
            <a:graphicFrameLocks noGrp="1"/>
          </p:cNvGraphicFramePr>
          <p:nvPr/>
        </p:nvGraphicFramePr>
        <p:xfrm>
          <a:off x="1285875" y="5286375"/>
          <a:ext cx="6096000" cy="1097280"/>
        </p:xfrm>
        <a:graphic>
          <a:graphicData uri="http://schemas.openxmlformats.org/drawingml/2006/table">
            <a:tbl>
              <a:tblPr firstRow="1" bandRow="1">
                <a:tableStyleId>{6E25E649-3F16-4E02-A733-19D2CDBF48F0}</a:tableStyleId>
              </a:tblPr>
              <a:tblGrid>
                <a:gridCol w="6096000"/>
              </a:tblGrid>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fr-FR" sz="2400" u="none" strike="noStrike" kern="1200" cap="none" spc="0" normalizeH="0" baseline="0" noProof="0" dirty="0" smtClean="0">
                          <a:ln>
                            <a:noFill/>
                          </a:ln>
                          <a:effectLst/>
                          <a:uLnTx/>
                          <a:uFillTx/>
                        </a:rPr>
                        <a:t>Du point de vue du direct </a:t>
                      </a:r>
                      <a:r>
                        <a:rPr kumimoji="0" lang="fr-FR" sz="2400" u="none" strike="noStrike" kern="1200" cap="none" spc="0" normalizeH="0" baseline="0" noProof="0" dirty="0" err="1" smtClean="0">
                          <a:ln>
                            <a:noFill/>
                          </a:ln>
                          <a:effectLst/>
                          <a:uLnTx/>
                          <a:uFillTx/>
                        </a:rPr>
                        <a:t>costing</a:t>
                      </a:r>
                      <a:r>
                        <a:rPr kumimoji="0" lang="fr-FR" sz="2400" u="none" strike="noStrike" kern="1200" cap="none" spc="0" normalizeH="0" baseline="0" noProof="0" dirty="0" smtClean="0">
                          <a:ln>
                            <a:noFill/>
                          </a:ln>
                          <a:effectLst/>
                          <a:uLnTx/>
                          <a:uFillTx/>
                        </a:rPr>
                        <a:t> les deux produits sont rentables</a:t>
                      </a:r>
                    </a:p>
                    <a:p>
                      <a:endParaRPr lang="fr-FR" dirty="0"/>
                    </a:p>
                  </a:txBody>
                  <a:tcPr/>
                </a:tc>
              </a:tr>
            </a:tbl>
          </a:graphicData>
        </a:graphic>
      </p:graphicFrame>
      <p:sp>
        <p:nvSpPr>
          <p:cNvPr id="8" name="Flèche vers le bas 7"/>
          <p:cNvSpPr/>
          <p:nvPr/>
        </p:nvSpPr>
        <p:spPr>
          <a:xfrm>
            <a:off x="3286125" y="4500563"/>
            <a:ext cx="484188" cy="692150"/>
          </a:xfrm>
          <a:prstGeom prst="downArrow">
            <a:avLst/>
          </a:prstGeom>
        </p:spPr>
        <p:style>
          <a:lnRef idx="2">
            <a:schemeClr val="accent2">
              <a:shade val="50000"/>
            </a:schemeClr>
          </a:lnRef>
          <a:fillRef idx="1">
            <a:schemeClr val="accent2"/>
          </a:fillRef>
          <a:effectRef idx="0">
            <a:schemeClr val="accent2"/>
          </a:effectRef>
          <a:fontRef idx="minor">
            <a:schemeClr val="lt1"/>
          </a:fontRef>
        </p:style>
        <p:txBody>
          <a:bodyPr anchor="ctr"/>
          <a:lstStyle/>
          <a:p>
            <a:pPr algn="ctr">
              <a:defRPr/>
            </a:pPr>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 to="" calcmode="lin" valueType="num">
                                      <p:cBhvr>
                                        <p:cTn id="7" dur="1" fill="hold"/>
                                        <p:tgtEl>
                                          <p:spTgt spid="5"/>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grpId="0" nodeType="clickEffect">
                                  <p:stCondLst>
                                    <p:cond delay="0"/>
                                  </p:stCondLst>
                                  <p:childTnLst>
                                    <p:set>
                                      <p:cBhvr>
                                        <p:cTn id="11" dur="1" fill="hold">
                                          <p:stCondLst>
                                            <p:cond delay="0"/>
                                          </p:stCondLst>
                                        </p:cTn>
                                        <p:tgtEl>
                                          <p:spTgt spid="8"/>
                                        </p:tgtEl>
                                        <p:attrNameLst>
                                          <p:attrName>style.visibility</p:attrName>
                                        </p:attrNameLst>
                                      </p:cBhvr>
                                      <p:to>
                                        <p:strVal val="visible"/>
                                      </p:to>
                                    </p:set>
                                    <p:anim to="" calcmode="lin" valueType="num">
                                      <p:cBhvr>
                                        <p:cTn id="12" dur="1" fill="hold"/>
                                        <p:tgtEl>
                                          <p:spTgt spid="8"/>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8" grpId="0" animBg="1"/>
    </p:bldLst>
  </p:timing>
</p:sld>
</file>

<file path=ppt/slides/slide1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500034" y="428604"/>
            <a:ext cx="8229600" cy="1143000"/>
          </a:xfrm>
        </p:spPr>
        <p:txBody>
          <a:bodyPr/>
          <a:lstStyle/>
          <a:p>
            <a:pPr>
              <a:defRPr/>
            </a:pPr>
            <a:r>
              <a:rPr lang="fr-FR" sz="3000" cap="small" dirty="0" smtClean="0">
                <a:solidFill>
                  <a:srgbClr val="575F6D"/>
                </a:solidFill>
                <a:latin typeface="Century Schoolbook"/>
              </a:rPr>
              <a:t>Méthode du direct </a:t>
            </a:r>
            <a:r>
              <a:rPr lang="fr-FR" sz="3000" cap="small" dirty="0" err="1" smtClean="0">
                <a:solidFill>
                  <a:srgbClr val="575F6D"/>
                </a:solidFill>
                <a:latin typeface="Century Schoolbook"/>
              </a:rPr>
              <a:t>costing</a:t>
            </a:r>
            <a:r>
              <a:rPr lang="fr-FR" sz="3000" cap="small" dirty="0" smtClean="0">
                <a:solidFill>
                  <a:srgbClr val="575F6D"/>
                </a:solidFill>
                <a:latin typeface="Century Schoolbook"/>
              </a:rPr>
              <a:t> évolué</a:t>
            </a:r>
            <a:endParaRPr lang="fr-FR" dirty="0"/>
          </a:p>
        </p:txBody>
      </p:sp>
      <p:sp>
        <p:nvSpPr>
          <p:cNvPr id="3" name="Espace réservé du contenu 2"/>
          <p:cNvSpPr>
            <a:spLocks noGrp="1"/>
          </p:cNvSpPr>
          <p:nvPr>
            <p:ph idx="1"/>
          </p:nvPr>
        </p:nvSpPr>
        <p:spPr>
          <a:xfrm>
            <a:off x="457200" y="1643050"/>
            <a:ext cx="8229600" cy="4681550"/>
          </a:xfrm>
        </p:spPr>
        <p:txBody>
          <a:bodyPr>
            <a:normAutofit/>
          </a:bodyPr>
          <a:lstStyle/>
          <a:p>
            <a:pPr marL="274320" indent="-274320" algn="just" eaLnBrk="1" fontAlgn="auto" hangingPunct="1">
              <a:spcBef>
                <a:spcPts val="600"/>
              </a:spcBef>
              <a:spcAft>
                <a:spcPts val="0"/>
              </a:spcAft>
              <a:buClr>
                <a:srgbClr val="FE8637"/>
              </a:buClr>
              <a:buSzPct val="70000"/>
              <a:buFont typeface="Wingdings"/>
              <a:buChar char=""/>
              <a:defRPr/>
            </a:pPr>
            <a:r>
              <a:rPr lang="fr-FR" sz="3200" dirty="0" smtClean="0">
                <a:solidFill>
                  <a:prstClr val="black"/>
                </a:solidFill>
                <a:latin typeface="Century Schoolbook"/>
              </a:rPr>
              <a:t>C’est une méthode de calcul des coûts, combinant, dans la distinction des charges les critères variable/fixe d’une part, et direct/indirect d’autre part;</a:t>
            </a:r>
          </a:p>
          <a:p>
            <a:pPr marL="274320" indent="-274320" algn="just" eaLnBrk="1" fontAlgn="auto" hangingPunct="1">
              <a:spcBef>
                <a:spcPts val="600"/>
              </a:spcBef>
              <a:spcAft>
                <a:spcPts val="0"/>
              </a:spcAft>
              <a:buClr>
                <a:srgbClr val="FE8637"/>
              </a:buClr>
              <a:buSzPct val="70000"/>
              <a:buFont typeface="Wingdings"/>
              <a:buChar char=""/>
              <a:defRPr/>
            </a:pPr>
            <a:r>
              <a:rPr lang="fr-FR" sz="3200" dirty="0" smtClean="0">
                <a:solidFill>
                  <a:prstClr val="black"/>
                </a:solidFill>
                <a:latin typeface="Century Schoolbook"/>
              </a:rPr>
              <a:t>Certaines charges de structure peuvent être propres à telle ou telle fabrication; </a:t>
            </a:r>
          </a:p>
          <a:p>
            <a:pPr marL="274320" indent="-274320" algn="just" eaLnBrk="1" fontAlgn="auto" hangingPunct="1">
              <a:spcBef>
                <a:spcPts val="600"/>
              </a:spcBef>
              <a:spcAft>
                <a:spcPts val="0"/>
              </a:spcAft>
              <a:buClr>
                <a:srgbClr val="FE8637"/>
              </a:buClr>
              <a:buSzPct val="70000"/>
              <a:buFont typeface="Wingdings"/>
              <a:buChar char=""/>
              <a:defRPr/>
            </a:pPr>
            <a:r>
              <a:rPr lang="fr-FR" sz="3200" dirty="0" smtClean="0">
                <a:solidFill>
                  <a:prstClr val="black"/>
                </a:solidFill>
                <a:latin typeface="Century Schoolbook"/>
              </a:rPr>
              <a:t>Elle fait apparaître une seconde marge appelée marge semi-brute ou marge sur coûts spécifiques.</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39A5762C-0B51-40BB-908A-02315F31D9A1}" type="slidenum">
              <a:rPr lang="fr-FR" smtClean="0"/>
              <a:pPr>
                <a:defRPr/>
              </a:pPr>
              <a:t>119</a:t>
            </a:fld>
            <a:endParaRPr lang="fr-FR"/>
          </a:p>
        </p:txBody>
      </p:sp>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571480"/>
            <a:ext cx="8229600" cy="5857916"/>
          </a:xfrm>
        </p:spPr>
        <p:txBody>
          <a:bodyPr>
            <a:normAutofit fontScale="62500" lnSpcReduction="20000"/>
          </a:bodyPr>
          <a:lstStyle/>
          <a:p>
            <a:r>
              <a:rPr lang="fr-FR" b="1" dirty="0" smtClean="0"/>
              <a:t>Exemple :</a:t>
            </a:r>
            <a:endParaRPr lang="fr-FR" dirty="0" smtClean="0"/>
          </a:p>
          <a:p>
            <a:pPr algn="just"/>
            <a:r>
              <a:rPr lang="fr-FR" sz="3400" dirty="0" smtClean="0"/>
              <a:t>Soit une entreprise X, dont on dispose les données suivantes pour le mois de janvier de l’année N :</a:t>
            </a:r>
          </a:p>
          <a:p>
            <a:pPr lvl="0" algn="just"/>
            <a:r>
              <a:rPr lang="fr-FR" sz="3400" dirty="0" smtClean="0"/>
              <a:t>SI de la  matière première </a:t>
            </a:r>
            <a:r>
              <a:rPr lang="fr-FR" sz="3400" b="1" dirty="0" smtClean="0"/>
              <a:t>« M »</a:t>
            </a:r>
            <a:r>
              <a:rPr lang="fr-FR" sz="3400" dirty="0" smtClean="0"/>
              <a:t> au 1/1/N : 200 kg à 5 </a:t>
            </a:r>
            <a:r>
              <a:rPr lang="fr-FR" sz="3400" dirty="0" err="1" smtClean="0"/>
              <a:t>dh</a:t>
            </a:r>
            <a:r>
              <a:rPr lang="fr-FR" sz="3400" dirty="0" smtClean="0"/>
              <a:t>/kg ;</a:t>
            </a:r>
          </a:p>
          <a:p>
            <a:pPr lvl="0" algn="just"/>
            <a:r>
              <a:rPr lang="fr-FR" sz="3400" dirty="0" smtClean="0"/>
              <a:t>Entrées du mois de janvier :</a:t>
            </a:r>
          </a:p>
          <a:p>
            <a:pPr lvl="0" algn="just"/>
            <a:r>
              <a:rPr lang="fr-FR" sz="3400" dirty="0" smtClean="0"/>
              <a:t>Le 03/1/N : 150 kg à 5,2 </a:t>
            </a:r>
            <a:r>
              <a:rPr lang="fr-FR" sz="3400" dirty="0" err="1" smtClean="0"/>
              <a:t>dh</a:t>
            </a:r>
            <a:r>
              <a:rPr lang="fr-FR" sz="3400" dirty="0" smtClean="0"/>
              <a:t>/kg ;</a:t>
            </a:r>
          </a:p>
          <a:p>
            <a:pPr lvl="0" algn="just"/>
            <a:r>
              <a:rPr lang="fr-FR" sz="3400" dirty="0" smtClean="0"/>
              <a:t>Le 10/1/N :  200 kg à 5,5 </a:t>
            </a:r>
            <a:r>
              <a:rPr lang="fr-FR" sz="3400" dirty="0" err="1" smtClean="0"/>
              <a:t>dh</a:t>
            </a:r>
            <a:r>
              <a:rPr lang="fr-FR" sz="3400" dirty="0" smtClean="0"/>
              <a:t>/kg ;</a:t>
            </a:r>
          </a:p>
          <a:p>
            <a:pPr lvl="0" algn="just"/>
            <a:r>
              <a:rPr lang="fr-FR" sz="3400" dirty="0" smtClean="0"/>
              <a:t>Le 15/1/N :  220 kg à 5,8 </a:t>
            </a:r>
            <a:r>
              <a:rPr lang="fr-FR" sz="3400" dirty="0" err="1" smtClean="0"/>
              <a:t>dh</a:t>
            </a:r>
            <a:r>
              <a:rPr lang="fr-FR" sz="3400" dirty="0" smtClean="0"/>
              <a:t>/kg ;</a:t>
            </a:r>
          </a:p>
          <a:p>
            <a:pPr lvl="0" algn="just"/>
            <a:r>
              <a:rPr lang="fr-FR" sz="3400" dirty="0" smtClean="0"/>
              <a:t>Le 25/1/N : 250 kg à 6 </a:t>
            </a:r>
            <a:r>
              <a:rPr lang="fr-FR" sz="3400" dirty="0" err="1" smtClean="0"/>
              <a:t>dh</a:t>
            </a:r>
            <a:r>
              <a:rPr lang="fr-FR" sz="3400" dirty="0" smtClean="0"/>
              <a:t>/kg.</a:t>
            </a:r>
          </a:p>
          <a:p>
            <a:pPr lvl="0" algn="just"/>
            <a:r>
              <a:rPr lang="fr-FR" sz="3400" dirty="0" smtClean="0"/>
              <a:t>Sorties du mois de janvier :</a:t>
            </a:r>
          </a:p>
          <a:p>
            <a:pPr lvl="0" algn="just"/>
            <a:r>
              <a:rPr lang="fr-FR" sz="3400" dirty="0" smtClean="0"/>
              <a:t>Le 5/1/N :  120 kg ;</a:t>
            </a:r>
          </a:p>
          <a:p>
            <a:pPr lvl="0" algn="just"/>
            <a:r>
              <a:rPr lang="fr-FR" sz="3400" dirty="0" smtClean="0"/>
              <a:t>Le 12/1/N : 300 kg ;</a:t>
            </a:r>
          </a:p>
          <a:p>
            <a:pPr lvl="0" algn="just"/>
            <a:r>
              <a:rPr lang="fr-FR" sz="3400" dirty="0" smtClean="0"/>
              <a:t>Le 19/1/N : 320 kg ;</a:t>
            </a:r>
          </a:p>
          <a:p>
            <a:pPr lvl="0" algn="just"/>
            <a:r>
              <a:rPr lang="fr-FR" sz="3400" dirty="0" smtClean="0"/>
              <a:t>Le 28/1/N : 200 kg.</a:t>
            </a:r>
          </a:p>
          <a:p>
            <a:pPr algn="just"/>
            <a:r>
              <a:rPr lang="fr-FR" sz="3400" b="1" dirty="0" smtClean="0"/>
              <a:t>TAF : évaluer les sorties de stocks et le stock final (SF) selon les trois  méthodes.</a:t>
            </a:r>
          </a:p>
          <a:p>
            <a:endParaRPr lang="fr-FR" dirty="0"/>
          </a:p>
        </p:txBody>
      </p:sp>
    </p:spTree>
  </p:cSld>
  <p:clrMapOvr>
    <a:masterClrMapping/>
  </p:clrMapOvr>
  <p:timing>
    <p:tnLst>
      <p:par>
        <p:cTn id="1" dur="indefinite" restart="never" nodeType="tmRoot"/>
      </p:par>
    </p:tnLst>
  </p:timing>
</p:sld>
</file>

<file path=ppt/slides/slide1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116056EB-2A1F-4840-A29A-260AB3FDCD09}" type="slidenum">
              <a:rPr lang="fr-FR" smtClean="0"/>
              <a:pPr>
                <a:defRPr/>
              </a:pPr>
              <a:t>120</a:t>
            </a:fld>
            <a:endParaRPr lang="fr-FR"/>
          </a:p>
        </p:txBody>
      </p:sp>
      <p:graphicFrame>
        <p:nvGraphicFramePr>
          <p:cNvPr id="3" name="Tableau 2"/>
          <p:cNvGraphicFramePr>
            <a:graphicFrameLocks noGrp="1"/>
          </p:cNvGraphicFramePr>
          <p:nvPr/>
        </p:nvGraphicFramePr>
        <p:xfrm>
          <a:off x="428624" y="1357313"/>
          <a:ext cx="8286779" cy="2651760"/>
        </p:xfrm>
        <a:graphic>
          <a:graphicData uri="http://schemas.openxmlformats.org/drawingml/2006/table">
            <a:tbl>
              <a:tblPr firstRow="1" bandRow="1">
                <a:tableStyleId>{2D5ABB26-0587-4C30-8999-92F81FD0307C}</a:tableStyleId>
              </a:tblPr>
              <a:tblGrid>
                <a:gridCol w="6024869"/>
                <a:gridCol w="2261910"/>
              </a:tblGrid>
              <a:tr h="370840">
                <a:tc>
                  <a:txBody>
                    <a:bodyPr/>
                    <a:lstStyle/>
                    <a:p>
                      <a:r>
                        <a:rPr lang="fr-FR" sz="2400" dirty="0" smtClean="0"/>
                        <a:t>Chiffre d’affaires relatif</a:t>
                      </a:r>
                      <a:r>
                        <a:rPr lang="fr-FR" sz="2400" baseline="0" dirty="0" smtClean="0"/>
                        <a:t> au produit vendu </a:t>
                      </a:r>
                      <a:endParaRPr lang="fr-FR" sz="2400" dirty="0"/>
                    </a:p>
                  </a:txBody>
                  <a:tcPr/>
                </a:tc>
                <a:tc>
                  <a:txBody>
                    <a:bodyPr/>
                    <a:lstStyle/>
                    <a:p>
                      <a:pPr algn="l"/>
                      <a:r>
                        <a:rPr lang="fr-FR" sz="2400" dirty="0" smtClean="0"/>
                        <a:t>=  X</a:t>
                      </a:r>
                      <a:endParaRPr lang="fr-FR" sz="2400" dirty="0"/>
                    </a:p>
                  </a:txBody>
                  <a:tcPr/>
                </a:tc>
              </a:tr>
              <a:tr h="370840">
                <a:tc>
                  <a:txBody>
                    <a:bodyPr/>
                    <a:lstStyle/>
                    <a:p>
                      <a:r>
                        <a:rPr lang="fr-FR" sz="2400" dirty="0" smtClean="0"/>
                        <a:t>Charges variables</a:t>
                      </a:r>
                      <a:endParaRPr lang="fr-FR" sz="2400" dirty="0"/>
                    </a:p>
                  </a:txBody>
                  <a:tcPr/>
                </a:tc>
                <a:tc>
                  <a:txBody>
                    <a:bodyPr/>
                    <a:lstStyle/>
                    <a:p>
                      <a:pPr algn="l"/>
                      <a:r>
                        <a:rPr lang="fr-FR" sz="2400" dirty="0" smtClean="0"/>
                        <a:t>-    Y</a:t>
                      </a:r>
                      <a:endParaRPr lang="fr-FR" sz="2400" dirty="0"/>
                    </a:p>
                  </a:txBody>
                  <a:tcPr/>
                </a:tc>
              </a:tr>
              <a:tr h="370840">
                <a:tc>
                  <a:txBody>
                    <a:bodyPr/>
                    <a:lstStyle/>
                    <a:p>
                      <a:r>
                        <a:rPr lang="fr-FR" sz="2400" dirty="0" smtClean="0"/>
                        <a:t>Marge sur coût variable</a:t>
                      </a:r>
                      <a:endParaRPr lang="fr-FR" sz="2400" dirty="0"/>
                    </a:p>
                  </a:txBody>
                  <a:tcPr/>
                </a:tc>
                <a:tc>
                  <a:txBody>
                    <a:bodyPr/>
                    <a:lstStyle/>
                    <a:p>
                      <a:pPr algn="l"/>
                      <a:r>
                        <a:rPr lang="fr-FR" sz="2400" dirty="0" smtClean="0"/>
                        <a:t>=   X-Y</a:t>
                      </a:r>
                      <a:endParaRPr lang="fr-FR" sz="2400" dirty="0"/>
                    </a:p>
                  </a:txBody>
                  <a:tcPr/>
                </a:tc>
              </a:tr>
              <a:tr h="370840">
                <a:tc>
                  <a:txBody>
                    <a:bodyPr/>
                    <a:lstStyle/>
                    <a:p>
                      <a:r>
                        <a:rPr lang="fr-FR" sz="2400" dirty="0" smtClean="0"/>
                        <a:t>Charges fixes spécifiques ou propres au produit</a:t>
                      </a:r>
                      <a:endParaRPr lang="fr-FR" sz="2400" dirty="0"/>
                    </a:p>
                  </a:txBody>
                  <a:tcPr/>
                </a:tc>
                <a:tc>
                  <a:txBody>
                    <a:bodyPr/>
                    <a:lstStyle/>
                    <a:p>
                      <a:pPr algn="l"/>
                      <a:r>
                        <a:rPr lang="fr-FR" sz="2400" dirty="0" smtClean="0"/>
                        <a:t>-     Z</a:t>
                      </a:r>
                      <a:endParaRPr lang="fr-FR" sz="2400" dirty="0"/>
                    </a:p>
                  </a:txBody>
                  <a:tcPr/>
                </a:tc>
              </a:tr>
              <a:tr h="370840">
                <a:tc>
                  <a:txBody>
                    <a:bodyPr/>
                    <a:lstStyle/>
                    <a:p>
                      <a:r>
                        <a:rPr lang="fr-FR" sz="2400" dirty="0" smtClean="0"/>
                        <a:t>Marge sur coût spécifique</a:t>
                      </a:r>
                      <a:endParaRPr lang="fr-FR" sz="2400" dirty="0"/>
                    </a:p>
                  </a:txBody>
                  <a:tcPr/>
                </a:tc>
                <a:tc>
                  <a:txBody>
                    <a:bodyPr/>
                    <a:lstStyle/>
                    <a:p>
                      <a:pPr algn="l"/>
                      <a:r>
                        <a:rPr lang="fr-FR" sz="2400" dirty="0" smtClean="0"/>
                        <a:t>= X-(Y+Z)</a:t>
                      </a:r>
                      <a:endParaRPr lang="fr-FR" sz="2400" dirty="0"/>
                    </a:p>
                  </a:txBody>
                  <a:tcPr/>
                </a:tc>
              </a:tr>
            </a:tbl>
          </a:graphicData>
        </a:graphic>
      </p:graphicFrame>
      <p:sp>
        <p:nvSpPr>
          <p:cNvPr id="197646" name="Rectangle 3"/>
          <p:cNvSpPr>
            <a:spLocks noChangeArrowheads="1"/>
          </p:cNvSpPr>
          <p:nvPr/>
        </p:nvSpPr>
        <p:spPr bwMode="auto">
          <a:xfrm>
            <a:off x="571472" y="4857760"/>
            <a:ext cx="8143904" cy="1569660"/>
          </a:xfrm>
          <a:prstGeom prst="rect">
            <a:avLst/>
          </a:prstGeom>
          <a:noFill/>
          <a:ln w="9525">
            <a:noFill/>
            <a:miter lim="800000"/>
            <a:headEnd/>
            <a:tailEnd/>
          </a:ln>
        </p:spPr>
        <p:txBody>
          <a:bodyPr wrap="square">
            <a:spAutoFit/>
          </a:bodyPr>
          <a:lstStyle/>
          <a:p>
            <a:r>
              <a:rPr lang="fr-FR" sz="3200" dirty="0"/>
              <a:t>L’ensemble de ces marges permet de couvrir les charges fixes communes et de dégager un résultat </a:t>
            </a:r>
            <a:r>
              <a:rPr lang="fr-FR" sz="3200" dirty="0" smtClean="0"/>
              <a:t>global</a:t>
            </a:r>
            <a:endParaRPr lang="fr-FR" sz="3200" dirty="0"/>
          </a:p>
        </p:txBody>
      </p:sp>
      <p:cxnSp>
        <p:nvCxnSpPr>
          <p:cNvPr id="5" name="Connecteur droit 4"/>
          <p:cNvCxnSpPr/>
          <p:nvPr/>
        </p:nvCxnSpPr>
        <p:spPr>
          <a:xfrm>
            <a:off x="6572264" y="2285992"/>
            <a:ext cx="857250" cy="1587"/>
          </a:xfrm>
          <a:prstGeom prst="line">
            <a:avLst/>
          </a:prstGeom>
        </p:spPr>
        <p:style>
          <a:lnRef idx="2">
            <a:schemeClr val="dk1"/>
          </a:lnRef>
          <a:fillRef idx="0">
            <a:schemeClr val="dk1"/>
          </a:fillRef>
          <a:effectRef idx="1">
            <a:schemeClr val="dk1"/>
          </a:effectRef>
          <a:fontRef idx="minor">
            <a:schemeClr val="tx1"/>
          </a:fontRef>
        </p:style>
      </p:cxnSp>
      <p:cxnSp>
        <p:nvCxnSpPr>
          <p:cNvPr id="6" name="Connecteur droit 5"/>
          <p:cNvCxnSpPr/>
          <p:nvPr/>
        </p:nvCxnSpPr>
        <p:spPr>
          <a:xfrm>
            <a:off x="6572264" y="3429000"/>
            <a:ext cx="1000125" cy="1588"/>
          </a:xfrm>
          <a:prstGeom prst="line">
            <a:avLst/>
          </a:prstGeom>
        </p:spPr>
        <p:style>
          <a:lnRef idx="2">
            <a:schemeClr val="dk1"/>
          </a:lnRef>
          <a:fillRef idx="0">
            <a:schemeClr val="dk1"/>
          </a:fillRef>
          <a:effectRef idx="1">
            <a:schemeClr val="dk1"/>
          </a:effectRef>
          <a:fontRef idx="minor">
            <a:schemeClr val="tx1"/>
          </a:fontRef>
        </p:style>
      </p:cxn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5"/>
                                        </p:tgtEl>
                                        <p:attrNameLst>
                                          <p:attrName>style.visibility</p:attrName>
                                        </p:attrNameLst>
                                      </p:cBhvr>
                                      <p:to>
                                        <p:strVal val="visible"/>
                                      </p:to>
                                    </p:set>
                                    <p:anim to="" calcmode="lin" valueType="num">
                                      <p:cBhvr>
                                        <p:cTn id="7" dur="1" fill="hold"/>
                                        <p:tgtEl>
                                          <p:spTgt spid="5"/>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6"/>
                                        </p:tgtEl>
                                        <p:attrNameLst>
                                          <p:attrName>style.visibility</p:attrName>
                                        </p:attrNameLst>
                                      </p:cBhvr>
                                      <p:to>
                                        <p:strVal val="visible"/>
                                      </p:to>
                                    </p:set>
                                    <p:anim to="" calcmode="lin" valueType="num">
                                      <p:cBhvr>
                                        <p:cTn id="12" dur="1" fill="hold"/>
                                        <p:tgtEl>
                                          <p:spTgt spid="6"/>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8F57BDF0-1155-49E0-9F57-0E85B582779E}" type="slidenum">
              <a:rPr lang="fr-FR" smtClean="0"/>
              <a:pPr>
                <a:defRPr/>
              </a:pPr>
              <a:t>121</a:t>
            </a:fld>
            <a:endParaRPr lang="fr-FR"/>
          </a:p>
        </p:txBody>
      </p:sp>
      <p:sp>
        <p:nvSpPr>
          <p:cNvPr id="198659" name="Rectangle 2"/>
          <p:cNvSpPr>
            <a:spLocks noChangeArrowheads="1"/>
          </p:cNvSpPr>
          <p:nvPr/>
        </p:nvSpPr>
        <p:spPr bwMode="auto">
          <a:xfrm>
            <a:off x="214282" y="1000108"/>
            <a:ext cx="8358246" cy="1384995"/>
          </a:xfrm>
          <a:prstGeom prst="rect">
            <a:avLst/>
          </a:prstGeom>
          <a:noFill/>
          <a:ln w="9525">
            <a:noFill/>
            <a:miter lim="800000"/>
            <a:headEnd/>
            <a:tailEnd/>
          </a:ln>
        </p:spPr>
        <p:txBody>
          <a:bodyPr wrap="square">
            <a:spAutoFit/>
          </a:bodyPr>
          <a:lstStyle/>
          <a:p>
            <a:r>
              <a:rPr lang="fr-FR" sz="2800" b="1" dirty="0"/>
              <a:t>Application:</a:t>
            </a:r>
          </a:p>
          <a:p>
            <a:r>
              <a:rPr lang="fr-FR" sz="2800" dirty="0"/>
              <a:t>Considérons le cas d’une entreprise qui fabrique deux produits X et Y:</a:t>
            </a:r>
          </a:p>
        </p:txBody>
      </p:sp>
      <p:graphicFrame>
        <p:nvGraphicFramePr>
          <p:cNvPr id="4" name="Tableau 3"/>
          <p:cNvGraphicFramePr>
            <a:graphicFrameLocks noGrp="1"/>
          </p:cNvGraphicFramePr>
          <p:nvPr/>
        </p:nvGraphicFramePr>
        <p:xfrm>
          <a:off x="428625" y="2428875"/>
          <a:ext cx="6715173" cy="3108960"/>
        </p:xfrm>
        <a:graphic>
          <a:graphicData uri="http://schemas.openxmlformats.org/drawingml/2006/table">
            <a:tbl>
              <a:tblPr firstRow="1" bandRow="1">
                <a:tableStyleId>{5940675A-B579-460E-94D1-54222C63F5DA}</a:tableStyleId>
              </a:tblPr>
              <a:tblGrid>
                <a:gridCol w="4013393"/>
                <a:gridCol w="1337798"/>
                <a:gridCol w="1363982"/>
              </a:tblGrid>
              <a:tr h="370840">
                <a:tc>
                  <a:txBody>
                    <a:bodyPr/>
                    <a:lstStyle/>
                    <a:p>
                      <a:endParaRPr lang="fr-FR" sz="2400" dirty="0"/>
                    </a:p>
                  </a:txBody>
                  <a:tcPr/>
                </a:tc>
                <a:tc>
                  <a:txBody>
                    <a:bodyPr/>
                    <a:lstStyle/>
                    <a:p>
                      <a:pPr algn="ctr"/>
                      <a:r>
                        <a:rPr lang="fr-FR" sz="2400" dirty="0" smtClean="0"/>
                        <a:t>X</a:t>
                      </a:r>
                      <a:endParaRPr lang="fr-FR" sz="2400" dirty="0"/>
                    </a:p>
                  </a:txBody>
                  <a:tcPr/>
                </a:tc>
                <a:tc>
                  <a:txBody>
                    <a:bodyPr/>
                    <a:lstStyle/>
                    <a:p>
                      <a:pPr algn="ctr"/>
                      <a:r>
                        <a:rPr lang="fr-FR" sz="2400" dirty="0" smtClean="0"/>
                        <a:t>Y </a:t>
                      </a:r>
                      <a:endParaRPr lang="fr-FR" sz="2400" dirty="0"/>
                    </a:p>
                  </a:txBody>
                  <a:tcPr/>
                </a:tc>
              </a:tr>
              <a:tr h="370840">
                <a:tc>
                  <a:txBody>
                    <a:bodyPr/>
                    <a:lstStyle/>
                    <a:p>
                      <a:r>
                        <a:rPr lang="fr-FR" sz="2400" dirty="0" smtClean="0"/>
                        <a:t>Quantités vendues</a:t>
                      </a:r>
                      <a:endParaRPr lang="fr-FR" sz="2400" dirty="0"/>
                    </a:p>
                  </a:txBody>
                  <a:tcPr/>
                </a:tc>
                <a:tc>
                  <a:txBody>
                    <a:bodyPr/>
                    <a:lstStyle/>
                    <a:p>
                      <a:r>
                        <a:rPr lang="fr-FR" sz="2400" dirty="0" smtClean="0"/>
                        <a:t>5000</a:t>
                      </a:r>
                      <a:endParaRPr lang="fr-FR" sz="2400" dirty="0"/>
                    </a:p>
                  </a:txBody>
                  <a:tcPr/>
                </a:tc>
                <a:tc>
                  <a:txBody>
                    <a:bodyPr/>
                    <a:lstStyle/>
                    <a:p>
                      <a:r>
                        <a:rPr lang="fr-FR" sz="2400" dirty="0" smtClean="0"/>
                        <a:t>6000</a:t>
                      </a:r>
                      <a:endParaRPr lang="fr-FR" sz="2400" dirty="0"/>
                    </a:p>
                  </a:txBody>
                  <a:tcPr/>
                </a:tc>
              </a:tr>
              <a:tr h="370840">
                <a:tc>
                  <a:txBody>
                    <a:bodyPr/>
                    <a:lstStyle/>
                    <a:p>
                      <a:r>
                        <a:rPr lang="fr-FR" sz="2400" dirty="0" smtClean="0"/>
                        <a:t>Prix de vente</a:t>
                      </a:r>
                      <a:endParaRPr lang="fr-FR" sz="2400" dirty="0"/>
                    </a:p>
                  </a:txBody>
                  <a:tcPr/>
                </a:tc>
                <a:tc>
                  <a:txBody>
                    <a:bodyPr/>
                    <a:lstStyle/>
                    <a:p>
                      <a:r>
                        <a:rPr lang="fr-FR" sz="2400" dirty="0" smtClean="0"/>
                        <a:t>150</a:t>
                      </a:r>
                      <a:endParaRPr lang="fr-FR" sz="2400" dirty="0"/>
                    </a:p>
                  </a:txBody>
                  <a:tcPr/>
                </a:tc>
                <a:tc>
                  <a:txBody>
                    <a:bodyPr/>
                    <a:lstStyle/>
                    <a:p>
                      <a:r>
                        <a:rPr lang="fr-FR" sz="2400" dirty="0" smtClean="0"/>
                        <a:t>170</a:t>
                      </a:r>
                      <a:endParaRPr lang="fr-FR" sz="2400" dirty="0"/>
                    </a:p>
                  </a:txBody>
                  <a:tcPr/>
                </a:tc>
              </a:tr>
              <a:tr h="370840">
                <a:tc>
                  <a:txBody>
                    <a:bodyPr/>
                    <a:lstStyle/>
                    <a:p>
                      <a:r>
                        <a:rPr lang="fr-FR" sz="2400" dirty="0" smtClean="0"/>
                        <a:t>Charges variables unitaires</a:t>
                      </a:r>
                      <a:endParaRPr lang="fr-FR" sz="2400" dirty="0"/>
                    </a:p>
                  </a:txBody>
                  <a:tcPr/>
                </a:tc>
                <a:tc>
                  <a:txBody>
                    <a:bodyPr/>
                    <a:lstStyle/>
                    <a:p>
                      <a:endParaRPr lang="fr-FR" sz="2400" dirty="0" smtClean="0"/>
                    </a:p>
                    <a:p>
                      <a:r>
                        <a:rPr lang="fr-FR" sz="2400" dirty="0" smtClean="0"/>
                        <a:t>50</a:t>
                      </a:r>
                      <a:endParaRPr lang="fr-FR" sz="2400" dirty="0"/>
                    </a:p>
                  </a:txBody>
                  <a:tcPr/>
                </a:tc>
                <a:tc>
                  <a:txBody>
                    <a:bodyPr/>
                    <a:lstStyle/>
                    <a:p>
                      <a:endParaRPr lang="fr-FR" sz="2400" dirty="0" smtClean="0"/>
                    </a:p>
                    <a:p>
                      <a:r>
                        <a:rPr lang="fr-FR" sz="2400" dirty="0" smtClean="0"/>
                        <a:t>120</a:t>
                      </a:r>
                      <a:endParaRPr lang="fr-FR" sz="2400" dirty="0"/>
                    </a:p>
                  </a:txBody>
                  <a:tcPr/>
                </a:tc>
              </a:tr>
              <a:tr h="370840">
                <a:tc>
                  <a:txBody>
                    <a:bodyPr/>
                    <a:lstStyle/>
                    <a:p>
                      <a:r>
                        <a:rPr lang="fr-FR" sz="2400" dirty="0" smtClean="0"/>
                        <a:t>Charges fixes propres</a:t>
                      </a:r>
                      <a:endParaRPr lang="fr-FR" sz="2400" dirty="0"/>
                    </a:p>
                  </a:txBody>
                  <a:tcPr/>
                </a:tc>
                <a:tc>
                  <a:txBody>
                    <a:bodyPr/>
                    <a:lstStyle/>
                    <a:p>
                      <a:r>
                        <a:rPr lang="fr-FR" sz="2400" dirty="0" smtClean="0"/>
                        <a:t>120000</a:t>
                      </a:r>
                      <a:endParaRPr lang="fr-FR" sz="2400" dirty="0"/>
                    </a:p>
                  </a:txBody>
                  <a:tcPr/>
                </a:tc>
                <a:tc>
                  <a:txBody>
                    <a:bodyPr/>
                    <a:lstStyle/>
                    <a:p>
                      <a:r>
                        <a:rPr lang="fr-FR" sz="2400" dirty="0" smtClean="0"/>
                        <a:t>320000</a:t>
                      </a:r>
                      <a:endParaRPr lang="fr-FR" sz="2400" dirty="0"/>
                    </a:p>
                  </a:txBody>
                  <a:tcPr/>
                </a:tc>
              </a:tr>
              <a:tr h="370840">
                <a:tc>
                  <a:txBody>
                    <a:bodyPr/>
                    <a:lstStyle/>
                    <a:p>
                      <a:r>
                        <a:rPr lang="fr-FR" sz="2400" dirty="0" smtClean="0"/>
                        <a:t>Charges fixes communes</a:t>
                      </a:r>
                      <a:endParaRPr lang="fr-FR" sz="2400" dirty="0"/>
                    </a:p>
                  </a:txBody>
                  <a:tcPr/>
                </a:tc>
                <a:tc gridSpan="2">
                  <a:txBody>
                    <a:bodyPr/>
                    <a:lstStyle/>
                    <a:p>
                      <a:pPr algn="ctr"/>
                      <a:r>
                        <a:rPr lang="fr-FR" sz="2400" dirty="0" smtClean="0"/>
                        <a:t>250000</a:t>
                      </a:r>
                      <a:endParaRPr lang="fr-FR" sz="2400" dirty="0"/>
                    </a:p>
                  </a:txBody>
                  <a:tcPr/>
                </a:tc>
                <a:tc hMerge="1">
                  <a:txBody>
                    <a:bodyPr/>
                    <a:lstStyle/>
                    <a:p>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1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D5BDD786-350A-4B01-8508-AA6D61D47D25}" type="slidenum">
              <a:rPr lang="fr-FR" smtClean="0"/>
              <a:pPr>
                <a:defRPr/>
              </a:pPr>
              <a:t>122</a:t>
            </a:fld>
            <a:endParaRPr lang="fr-FR"/>
          </a:p>
        </p:txBody>
      </p:sp>
      <p:sp>
        <p:nvSpPr>
          <p:cNvPr id="199683" name="Rectangle 2"/>
          <p:cNvSpPr>
            <a:spLocks noChangeArrowheads="1"/>
          </p:cNvSpPr>
          <p:nvPr/>
        </p:nvSpPr>
        <p:spPr bwMode="auto">
          <a:xfrm>
            <a:off x="500034" y="642918"/>
            <a:ext cx="4572000" cy="954107"/>
          </a:xfrm>
          <a:prstGeom prst="rect">
            <a:avLst/>
          </a:prstGeom>
          <a:noFill/>
          <a:ln w="9525">
            <a:noFill/>
            <a:miter lim="800000"/>
            <a:headEnd/>
            <a:tailEnd/>
          </a:ln>
        </p:spPr>
        <p:txBody>
          <a:bodyPr>
            <a:spAutoFit/>
          </a:bodyPr>
          <a:lstStyle/>
          <a:p>
            <a:r>
              <a:rPr lang="fr-FR" sz="2800" b="1" dirty="0"/>
              <a:t>TRAVAIL A FAIRE:</a:t>
            </a:r>
          </a:p>
          <a:p>
            <a:endParaRPr lang="fr-FR" sz="2800" dirty="0"/>
          </a:p>
        </p:txBody>
      </p:sp>
      <p:sp>
        <p:nvSpPr>
          <p:cNvPr id="199684" name="Rectangle 3"/>
          <p:cNvSpPr>
            <a:spLocks noChangeArrowheads="1"/>
          </p:cNvSpPr>
          <p:nvPr/>
        </p:nvSpPr>
        <p:spPr bwMode="auto">
          <a:xfrm>
            <a:off x="214282" y="1214422"/>
            <a:ext cx="8429653" cy="1231106"/>
          </a:xfrm>
          <a:prstGeom prst="rect">
            <a:avLst/>
          </a:prstGeom>
          <a:noFill/>
          <a:ln w="9525">
            <a:noFill/>
            <a:miter lim="800000"/>
            <a:headEnd/>
            <a:tailEnd/>
          </a:ln>
        </p:spPr>
        <p:txBody>
          <a:bodyPr wrap="square">
            <a:spAutoFit/>
          </a:bodyPr>
          <a:lstStyle/>
          <a:p>
            <a:r>
              <a:rPr lang="fr-FR" sz="2800" dirty="0"/>
              <a:t>Présenter le compte de résultat différentiel selon la méthode du direct </a:t>
            </a:r>
            <a:r>
              <a:rPr lang="fr-FR" sz="2800" dirty="0" err="1"/>
              <a:t>costing</a:t>
            </a:r>
            <a:r>
              <a:rPr lang="fr-FR" sz="2800" dirty="0"/>
              <a:t> évolué?</a:t>
            </a:r>
          </a:p>
          <a:p>
            <a:endParaRPr lang="fr-FR" dirty="0"/>
          </a:p>
        </p:txBody>
      </p:sp>
      <p:graphicFrame>
        <p:nvGraphicFramePr>
          <p:cNvPr id="5" name="Tableau 4"/>
          <p:cNvGraphicFramePr>
            <a:graphicFrameLocks noGrp="1"/>
          </p:cNvGraphicFramePr>
          <p:nvPr/>
        </p:nvGraphicFramePr>
        <p:xfrm>
          <a:off x="357188" y="2428875"/>
          <a:ext cx="8572531" cy="4071966"/>
        </p:xfrm>
        <a:graphic>
          <a:graphicData uri="http://schemas.openxmlformats.org/drawingml/2006/table">
            <a:tbl>
              <a:tblPr firstRow="1" bandRow="1">
                <a:tableStyleId>{5940675A-B579-460E-94D1-54222C63F5DA}</a:tableStyleId>
              </a:tblPr>
              <a:tblGrid>
                <a:gridCol w="2041078"/>
                <a:gridCol w="1306290"/>
                <a:gridCol w="898075"/>
                <a:gridCol w="1387934"/>
                <a:gridCol w="816432"/>
                <a:gridCol w="1224647"/>
                <a:gridCol w="898075"/>
              </a:tblGrid>
              <a:tr h="466646">
                <a:tc>
                  <a:txBody>
                    <a:bodyPr/>
                    <a:lstStyle/>
                    <a:p>
                      <a:endParaRPr lang="fr-FR" dirty="0"/>
                    </a:p>
                  </a:txBody>
                  <a:tcPr/>
                </a:tc>
                <a:tc>
                  <a:txBody>
                    <a:bodyPr/>
                    <a:lstStyle/>
                    <a:p>
                      <a:pPr algn="ctr"/>
                      <a:r>
                        <a:rPr lang="fr-FR" sz="2000" dirty="0" smtClean="0"/>
                        <a:t>Total </a:t>
                      </a:r>
                      <a:endParaRPr lang="fr-FR" sz="2000" dirty="0"/>
                    </a:p>
                  </a:txBody>
                  <a:tcPr/>
                </a:tc>
                <a:tc>
                  <a:txBody>
                    <a:bodyPr/>
                    <a:lstStyle/>
                    <a:p>
                      <a:pPr algn="ctr"/>
                      <a:r>
                        <a:rPr lang="fr-FR" sz="2000" dirty="0" smtClean="0"/>
                        <a:t>%</a:t>
                      </a:r>
                      <a:endParaRPr lang="fr-FR" sz="2000" dirty="0"/>
                    </a:p>
                  </a:txBody>
                  <a:tcPr/>
                </a:tc>
                <a:tc>
                  <a:txBody>
                    <a:bodyPr/>
                    <a:lstStyle/>
                    <a:p>
                      <a:pPr algn="ctr"/>
                      <a:r>
                        <a:rPr lang="fr-FR" sz="2000" dirty="0" smtClean="0"/>
                        <a:t>X</a:t>
                      </a:r>
                      <a:endParaRPr lang="fr-FR" sz="2000" dirty="0"/>
                    </a:p>
                  </a:txBody>
                  <a:tcPr/>
                </a:tc>
                <a:tc>
                  <a:txBody>
                    <a:bodyPr/>
                    <a:lstStyle/>
                    <a:p>
                      <a:pPr algn="ctr"/>
                      <a:r>
                        <a:rPr lang="fr-FR" sz="2000" dirty="0" smtClean="0"/>
                        <a:t>%</a:t>
                      </a:r>
                      <a:endParaRPr lang="fr-FR" sz="2000" dirty="0"/>
                    </a:p>
                  </a:txBody>
                  <a:tcPr/>
                </a:tc>
                <a:tc>
                  <a:txBody>
                    <a:bodyPr/>
                    <a:lstStyle/>
                    <a:p>
                      <a:pPr algn="ctr"/>
                      <a:r>
                        <a:rPr lang="fr-FR" sz="2000" dirty="0" smtClean="0"/>
                        <a:t>Y</a:t>
                      </a:r>
                      <a:endParaRPr lang="fr-FR" sz="2000" dirty="0"/>
                    </a:p>
                  </a:txBody>
                  <a:tcPr/>
                </a:tc>
                <a:tc>
                  <a:txBody>
                    <a:bodyPr/>
                    <a:lstStyle/>
                    <a:p>
                      <a:pPr algn="ctr"/>
                      <a:r>
                        <a:rPr lang="fr-FR" sz="2000" dirty="0" smtClean="0"/>
                        <a:t>%</a:t>
                      </a:r>
                      <a:endParaRPr lang="fr-FR" sz="2000" dirty="0"/>
                    </a:p>
                  </a:txBody>
                  <a:tcPr/>
                </a:tc>
              </a:tr>
              <a:tr h="466646">
                <a:tc>
                  <a:txBody>
                    <a:bodyPr/>
                    <a:lstStyle/>
                    <a:p>
                      <a:r>
                        <a:rPr lang="fr-FR" sz="2000" dirty="0" smtClean="0"/>
                        <a:t>CA</a:t>
                      </a:r>
                      <a:endParaRPr lang="fr-FR" sz="2000" dirty="0"/>
                    </a:p>
                  </a:txBody>
                  <a:tcPr/>
                </a:tc>
                <a:tc>
                  <a:txBody>
                    <a:bodyPr/>
                    <a:lstStyle/>
                    <a:p>
                      <a:r>
                        <a:rPr lang="fr-FR" sz="2000" dirty="0" smtClean="0"/>
                        <a:t>1770000</a:t>
                      </a:r>
                      <a:endParaRPr lang="fr-FR" sz="2000" dirty="0"/>
                    </a:p>
                  </a:txBody>
                  <a:tcPr/>
                </a:tc>
                <a:tc>
                  <a:txBody>
                    <a:bodyPr/>
                    <a:lstStyle/>
                    <a:p>
                      <a:r>
                        <a:rPr lang="fr-FR" sz="2000" dirty="0" smtClean="0"/>
                        <a:t>100</a:t>
                      </a:r>
                      <a:endParaRPr lang="fr-FR" sz="2000" dirty="0"/>
                    </a:p>
                  </a:txBody>
                  <a:tcPr/>
                </a:tc>
                <a:tc>
                  <a:txBody>
                    <a:bodyPr/>
                    <a:lstStyle/>
                    <a:p>
                      <a:r>
                        <a:rPr lang="fr-FR" sz="2000" dirty="0" smtClean="0"/>
                        <a:t>750000</a:t>
                      </a:r>
                      <a:endParaRPr lang="fr-FR" sz="2000" dirty="0"/>
                    </a:p>
                  </a:txBody>
                  <a:tcPr/>
                </a:tc>
                <a:tc>
                  <a:txBody>
                    <a:bodyPr/>
                    <a:lstStyle/>
                    <a:p>
                      <a:r>
                        <a:rPr lang="fr-FR" sz="2000" dirty="0" smtClean="0"/>
                        <a:t>100</a:t>
                      </a:r>
                      <a:endParaRPr lang="fr-FR" sz="2000" dirty="0"/>
                    </a:p>
                  </a:txBody>
                  <a:tcPr/>
                </a:tc>
                <a:tc>
                  <a:txBody>
                    <a:bodyPr/>
                    <a:lstStyle/>
                    <a:p>
                      <a:r>
                        <a:rPr lang="fr-FR" sz="2000" dirty="0" smtClean="0"/>
                        <a:t>1020000</a:t>
                      </a:r>
                      <a:endParaRPr lang="fr-FR" sz="2000" dirty="0"/>
                    </a:p>
                  </a:txBody>
                  <a:tcPr/>
                </a:tc>
                <a:tc>
                  <a:txBody>
                    <a:bodyPr/>
                    <a:lstStyle/>
                    <a:p>
                      <a:r>
                        <a:rPr lang="fr-FR" sz="2000" dirty="0" smtClean="0"/>
                        <a:t>100</a:t>
                      </a:r>
                      <a:endParaRPr lang="fr-FR" sz="2000" dirty="0"/>
                    </a:p>
                  </a:txBody>
                  <a:tcPr/>
                </a:tc>
              </a:tr>
              <a:tr h="466646">
                <a:tc>
                  <a:txBody>
                    <a:bodyPr/>
                    <a:lstStyle/>
                    <a:p>
                      <a:r>
                        <a:rPr lang="fr-FR" sz="2000" dirty="0" smtClean="0"/>
                        <a:t>CV</a:t>
                      </a:r>
                      <a:endParaRPr lang="fr-FR" sz="2000" dirty="0"/>
                    </a:p>
                  </a:txBody>
                  <a:tcPr/>
                </a:tc>
                <a:tc>
                  <a:txBody>
                    <a:bodyPr/>
                    <a:lstStyle/>
                    <a:p>
                      <a:r>
                        <a:rPr lang="fr-FR" sz="2000" dirty="0" smtClean="0"/>
                        <a:t>970000</a:t>
                      </a:r>
                      <a:endParaRPr lang="fr-FR" sz="2000" dirty="0"/>
                    </a:p>
                  </a:txBody>
                  <a:tcPr/>
                </a:tc>
                <a:tc>
                  <a:txBody>
                    <a:bodyPr/>
                    <a:lstStyle/>
                    <a:p>
                      <a:endParaRPr lang="fr-FR" sz="2000" dirty="0"/>
                    </a:p>
                  </a:txBody>
                  <a:tcPr/>
                </a:tc>
                <a:tc>
                  <a:txBody>
                    <a:bodyPr/>
                    <a:lstStyle/>
                    <a:p>
                      <a:r>
                        <a:rPr lang="fr-FR" sz="2000" dirty="0" smtClean="0"/>
                        <a:t>250000</a:t>
                      </a:r>
                      <a:endParaRPr lang="fr-FR" sz="2000" dirty="0"/>
                    </a:p>
                  </a:txBody>
                  <a:tcPr/>
                </a:tc>
                <a:tc>
                  <a:txBody>
                    <a:bodyPr/>
                    <a:lstStyle/>
                    <a:p>
                      <a:endParaRPr lang="fr-FR" sz="2000" dirty="0"/>
                    </a:p>
                  </a:txBody>
                  <a:tcPr/>
                </a:tc>
                <a:tc>
                  <a:txBody>
                    <a:bodyPr/>
                    <a:lstStyle/>
                    <a:p>
                      <a:r>
                        <a:rPr lang="fr-FR" sz="2000" dirty="0" smtClean="0"/>
                        <a:t>720000</a:t>
                      </a:r>
                      <a:endParaRPr lang="fr-FR" sz="2000" dirty="0"/>
                    </a:p>
                  </a:txBody>
                  <a:tcPr/>
                </a:tc>
                <a:tc>
                  <a:txBody>
                    <a:bodyPr/>
                    <a:lstStyle/>
                    <a:p>
                      <a:endParaRPr lang="fr-FR" sz="2000" dirty="0"/>
                    </a:p>
                  </a:txBody>
                  <a:tcPr/>
                </a:tc>
              </a:tr>
              <a:tr h="466646">
                <a:tc>
                  <a:txBody>
                    <a:bodyPr/>
                    <a:lstStyle/>
                    <a:p>
                      <a:r>
                        <a:rPr lang="fr-FR" sz="2000" dirty="0" smtClean="0"/>
                        <a:t>M/CV</a:t>
                      </a:r>
                      <a:endParaRPr lang="fr-FR" sz="2000" dirty="0"/>
                    </a:p>
                  </a:txBody>
                  <a:tcPr/>
                </a:tc>
                <a:tc>
                  <a:txBody>
                    <a:bodyPr/>
                    <a:lstStyle/>
                    <a:p>
                      <a:r>
                        <a:rPr lang="fr-FR" sz="2000" dirty="0" smtClean="0"/>
                        <a:t>800000</a:t>
                      </a:r>
                      <a:endParaRPr lang="fr-FR" sz="2000" dirty="0"/>
                    </a:p>
                  </a:txBody>
                  <a:tcPr/>
                </a:tc>
                <a:tc>
                  <a:txBody>
                    <a:bodyPr/>
                    <a:lstStyle/>
                    <a:p>
                      <a:r>
                        <a:rPr lang="fr-FR" sz="2000" dirty="0" smtClean="0"/>
                        <a:t>45,2</a:t>
                      </a:r>
                      <a:endParaRPr lang="fr-FR" sz="2000" dirty="0"/>
                    </a:p>
                  </a:txBody>
                  <a:tcPr/>
                </a:tc>
                <a:tc>
                  <a:txBody>
                    <a:bodyPr/>
                    <a:lstStyle/>
                    <a:p>
                      <a:r>
                        <a:rPr lang="fr-FR" sz="2000" dirty="0" smtClean="0"/>
                        <a:t>500000</a:t>
                      </a:r>
                      <a:endParaRPr lang="fr-FR" sz="2000" dirty="0"/>
                    </a:p>
                  </a:txBody>
                  <a:tcPr/>
                </a:tc>
                <a:tc>
                  <a:txBody>
                    <a:bodyPr/>
                    <a:lstStyle/>
                    <a:p>
                      <a:r>
                        <a:rPr lang="fr-FR" sz="2000" dirty="0" smtClean="0"/>
                        <a:t>66,67</a:t>
                      </a:r>
                      <a:endParaRPr lang="fr-FR" sz="2000" dirty="0"/>
                    </a:p>
                  </a:txBody>
                  <a:tcPr/>
                </a:tc>
                <a:tc>
                  <a:txBody>
                    <a:bodyPr/>
                    <a:lstStyle/>
                    <a:p>
                      <a:r>
                        <a:rPr lang="fr-FR" sz="2000" dirty="0" smtClean="0"/>
                        <a:t>300000</a:t>
                      </a:r>
                      <a:endParaRPr lang="fr-FR" sz="2000" dirty="0"/>
                    </a:p>
                  </a:txBody>
                  <a:tcPr/>
                </a:tc>
                <a:tc>
                  <a:txBody>
                    <a:bodyPr/>
                    <a:lstStyle/>
                    <a:p>
                      <a:r>
                        <a:rPr lang="fr-FR" sz="2000" dirty="0" smtClean="0"/>
                        <a:t>29,41</a:t>
                      </a:r>
                      <a:endParaRPr lang="fr-FR" sz="2000" dirty="0"/>
                    </a:p>
                  </a:txBody>
                  <a:tcPr/>
                </a:tc>
              </a:tr>
              <a:tr h="466646">
                <a:tc>
                  <a:txBody>
                    <a:bodyPr/>
                    <a:lstStyle/>
                    <a:p>
                      <a:r>
                        <a:rPr lang="fr-FR" sz="2000" dirty="0" smtClean="0"/>
                        <a:t>CF spécifiques</a:t>
                      </a:r>
                      <a:endParaRPr lang="fr-FR" sz="2000" dirty="0"/>
                    </a:p>
                  </a:txBody>
                  <a:tcPr/>
                </a:tc>
                <a:tc>
                  <a:txBody>
                    <a:bodyPr/>
                    <a:lstStyle/>
                    <a:p>
                      <a:r>
                        <a:rPr lang="fr-FR" sz="2000" dirty="0" smtClean="0"/>
                        <a:t>440000</a:t>
                      </a:r>
                      <a:endParaRPr lang="fr-FR" sz="2000" dirty="0"/>
                    </a:p>
                  </a:txBody>
                  <a:tcPr/>
                </a:tc>
                <a:tc>
                  <a:txBody>
                    <a:bodyPr/>
                    <a:lstStyle/>
                    <a:p>
                      <a:endParaRPr lang="fr-FR" sz="2000" dirty="0"/>
                    </a:p>
                  </a:txBody>
                  <a:tcPr/>
                </a:tc>
                <a:tc>
                  <a:txBody>
                    <a:bodyPr/>
                    <a:lstStyle/>
                    <a:p>
                      <a:r>
                        <a:rPr lang="fr-FR" sz="2000" dirty="0" smtClean="0"/>
                        <a:t>120000</a:t>
                      </a:r>
                      <a:endParaRPr lang="fr-FR" sz="2000" dirty="0"/>
                    </a:p>
                  </a:txBody>
                  <a:tcPr/>
                </a:tc>
                <a:tc>
                  <a:txBody>
                    <a:bodyPr/>
                    <a:lstStyle/>
                    <a:p>
                      <a:endParaRPr lang="fr-FR" sz="2000" dirty="0"/>
                    </a:p>
                  </a:txBody>
                  <a:tcPr/>
                </a:tc>
                <a:tc>
                  <a:txBody>
                    <a:bodyPr/>
                    <a:lstStyle/>
                    <a:p>
                      <a:r>
                        <a:rPr lang="fr-FR" sz="2000" dirty="0" smtClean="0"/>
                        <a:t>320000</a:t>
                      </a:r>
                      <a:endParaRPr lang="fr-FR" sz="2000" dirty="0"/>
                    </a:p>
                  </a:txBody>
                  <a:tcPr/>
                </a:tc>
                <a:tc>
                  <a:txBody>
                    <a:bodyPr/>
                    <a:lstStyle/>
                    <a:p>
                      <a:endParaRPr lang="fr-FR" sz="2000" dirty="0"/>
                    </a:p>
                  </a:txBody>
                  <a:tcPr/>
                </a:tc>
              </a:tr>
              <a:tr h="805444">
                <a:tc>
                  <a:txBody>
                    <a:bodyPr/>
                    <a:lstStyle/>
                    <a:p>
                      <a:r>
                        <a:rPr lang="fr-FR" sz="2000" b="1" dirty="0" smtClean="0"/>
                        <a:t>Marge semi-brute</a:t>
                      </a:r>
                      <a:endParaRPr lang="fr-FR" sz="2000" b="1" dirty="0"/>
                    </a:p>
                  </a:txBody>
                  <a:tcPr/>
                </a:tc>
                <a:tc>
                  <a:txBody>
                    <a:bodyPr/>
                    <a:lstStyle/>
                    <a:p>
                      <a:r>
                        <a:rPr lang="fr-FR" sz="2000" b="1" dirty="0" smtClean="0"/>
                        <a:t>360000</a:t>
                      </a:r>
                      <a:endParaRPr lang="fr-FR" sz="2000" b="1" dirty="0"/>
                    </a:p>
                  </a:txBody>
                  <a:tcPr/>
                </a:tc>
                <a:tc>
                  <a:txBody>
                    <a:bodyPr/>
                    <a:lstStyle/>
                    <a:p>
                      <a:r>
                        <a:rPr lang="fr-FR" sz="2000" b="1" dirty="0" smtClean="0"/>
                        <a:t>20,34</a:t>
                      </a:r>
                      <a:endParaRPr lang="fr-FR" sz="2000" b="1" dirty="0"/>
                    </a:p>
                  </a:txBody>
                  <a:tcPr/>
                </a:tc>
                <a:tc>
                  <a:txBody>
                    <a:bodyPr/>
                    <a:lstStyle/>
                    <a:p>
                      <a:r>
                        <a:rPr lang="fr-FR" sz="2000" b="1" dirty="0" smtClean="0"/>
                        <a:t>380000</a:t>
                      </a:r>
                      <a:endParaRPr lang="fr-FR" sz="2000" b="1" dirty="0"/>
                    </a:p>
                  </a:txBody>
                  <a:tcPr/>
                </a:tc>
                <a:tc>
                  <a:txBody>
                    <a:bodyPr/>
                    <a:lstStyle/>
                    <a:p>
                      <a:r>
                        <a:rPr lang="fr-FR" sz="2000" b="1" dirty="0" smtClean="0"/>
                        <a:t>50,67</a:t>
                      </a:r>
                      <a:endParaRPr lang="fr-FR" sz="2000" b="1" dirty="0"/>
                    </a:p>
                  </a:txBody>
                  <a:tcPr/>
                </a:tc>
                <a:tc>
                  <a:txBody>
                    <a:bodyPr/>
                    <a:lstStyle/>
                    <a:p>
                      <a:r>
                        <a:rPr lang="fr-FR" sz="2000" b="1" dirty="0" smtClean="0"/>
                        <a:t>-20000</a:t>
                      </a:r>
                      <a:endParaRPr lang="fr-FR" sz="2000" b="1" dirty="0"/>
                    </a:p>
                  </a:txBody>
                  <a:tcPr/>
                </a:tc>
                <a:tc>
                  <a:txBody>
                    <a:bodyPr/>
                    <a:lstStyle/>
                    <a:p>
                      <a:r>
                        <a:rPr lang="fr-FR" sz="2000" b="1" dirty="0" smtClean="0"/>
                        <a:t>-1,96</a:t>
                      </a:r>
                      <a:endParaRPr lang="fr-FR" sz="2000" b="1" dirty="0"/>
                    </a:p>
                  </a:txBody>
                  <a:tcPr/>
                </a:tc>
              </a:tr>
              <a:tr h="466646">
                <a:tc>
                  <a:txBody>
                    <a:bodyPr/>
                    <a:lstStyle/>
                    <a:p>
                      <a:r>
                        <a:rPr lang="fr-FR" sz="2000" dirty="0" smtClean="0"/>
                        <a:t>CF</a:t>
                      </a:r>
                      <a:r>
                        <a:rPr lang="fr-FR" sz="2000" baseline="0" dirty="0" smtClean="0"/>
                        <a:t> communes</a:t>
                      </a:r>
                      <a:endParaRPr lang="fr-FR" sz="2000" dirty="0"/>
                    </a:p>
                  </a:txBody>
                  <a:tcPr/>
                </a:tc>
                <a:tc>
                  <a:txBody>
                    <a:bodyPr/>
                    <a:lstStyle/>
                    <a:p>
                      <a:r>
                        <a:rPr lang="fr-FR" sz="2000" dirty="0" smtClean="0"/>
                        <a:t>250000</a:t>
                      </a:r>
                      <a:endParaRPr lang="fr-FR" sz="2000" dirty="0"/>
                    </a:p>
                  </a:txBody>
                  <a:tcPr/>
                </a:tc>
                <a:tc>
                  <a:txBody>
                    <a:bodyPr/>
                    <a:lstStyle/>
                    <a:p>
                      <a:endParaRPr lang="fr-FR" sz="2000"/>
                    </a:p>
                  </a:txBody>
                  <a:tcPr/>
                </a:tc>
                <a:tc rowSpan="2" gridSpan="4">
                  <a:txBody>
                    <a:bodyPr/>
                    <a:lstStyle/>
                    <a:p>
                      <a:endParaRPr lang="fr-FR" sz="2000" dirty="0"/>
                    </a:p>
                  </a:txBody>
                  <a:tcPr>
                    <a:lnR w="12700" cap="flat" cmpd="sng" algn="ctr">
                      <a:noFill/>
                      <a:prstDash val="solid"/>
                      <a:round/>
                      <a:headEnd type="none" w="med" len="med"/>
                      <a:tailEnd type="none" w="med" len="med"/>
                    </a:lnR>
                    <a:lnB w="12700" cap="flat" cmpd="sng" algn="ctr">
                      <a:noFill/>
                      <a:prstDash val="solid"/>
                      <a:round/>
                      <a:headEnd type="none" w="med" len="med"/>
                      <a:tailEnd type="none" w="med" len="med"/>
                    </a:lnB>
                  </a:tcPr>
                </a:tc>
                <a:tc rowSpan="2" hMerge="1">
                  <a:txBody>
                    <a:bodyPr/>
                    <a:lstStyle/>
                    <a:p>
                      <a:endParaRPr lang="fr-FR" sz="1600" dirty="0"/>
                    </a:p>
                  </a:txBody>
                  <a:tcPr/>
                </a:tc>
                <a:tc rowSpan="2" hMerge="1">
                  <a:txBody>
                    <a:bodyPr/>
                    <a:lstStyle/>
                    <a:p>
                      <a:endParaRPr lang="fr-FR" sz="1600" dirty="0"/>
                    </a:p>
                  </a:txBody>
                  <a:tcPr/>
                </a:tc>
                <a:tc rowSpan="2" hMerge="1">
                  <a:txBody>
                    <a:bodyPr/>
                    <a:lstStyle/>
                    <a:p>
                      <a:endParaRPr lang="fr-FR" sz="1600" dirty="0"/>
                    </a:p>
                  </a:txBody>
                  <a:tcPr/>
                </a:tc>
              </a:tr>
              <a:tr h="466646">
                <a:tc>
                  <a:txBody>
                    <a:bodyPr/>
                    <a:lstStyle/>
                    <a:p>
                      <a:r>
                        <a:rPr lang="fr-FR" sz="2000" dirty="0" smtClean="0"/>
                        <a:t>Résultat </a:t>
                      </a:r>
                      <a:endParaRPr lang="fr-FR" sz="2000" dirty="0"/>
                    </a:p>
                  </a:txBody>
                  <a:tcPr/>
                </a:tc>
                <a:tc>
                  <a:txBody>
                    <a:bodyPr/>
                    <a:lstStyle/>
                    <a:p>
                      <a:r>
                        <a:rPr lang="fr-FR" sz="2000" dirty="0" smtClean="0"/>
                        <a:t>110000</a:t>
                      </a:r>
                      <a:endParaRPr lang="fr-FR" sz="2000" dirty="0"/>
                    </a:p>
                  </a:txBody>
                  <a:tcPr/>
                </a:tc>
                <a:tc>
                  <a:txBody>
                    <a:bodyPr/>
                    <a:lstStyle/>
                    <a:p>
                      <a:r>
                        <a:rPr lang="fr-FR" sz="2000" dirty="0" smtClean="0"/>
                        <a:t>6,21</a:t>
                      </a:r>
                      <a:endParaRPr lang="fr-FR" sz="2000" dirty="0"/>
                    </a:p>
                  </a:txBody>
                  <a:tcPr/>
                </a:tc>
                <a:tc gridSpan="4" vMerge="1">
                  <a:txBody>
                    <a:bodyPr/>
                    <a:lstStyle/>
                    <a:p>
                      <a:endParaRPr lang="fr-FR" sz="1600"/>
                    </a:p>
                  </a:txBody>
                  <a:tcPr/>
                </a:tc>
                <a:tc hMerge="1" vMerge="1">
                  <a:txBody>
                    <a:bodyPr/>
                    <a:lstStyle/>
                    <a:p>
                      <a:endParaRPr lang="fr-FR" sz="1600"/>
                    </a:p>
                  </a:txBody>
                  <a:tcPr/>
                </a:tc>
                <a:tc hMerge="1" vMerge="1">
                  <a:txBody>
                    <a:bodyPr/>
                    <a:lstStyle/>
                    <a:p>
                      <a:endParaRPr lang="fr-FR" sz="1600"/>
                    </a:p>
                  </a:txBody>
                  <a:tcPr/>
                </a:tc>
                <a:tc hMerge="1" vMerge="1">
                  <a:txBody>
                    <a:bodyPr/>
                    <a:lstStyle/>
                    <a:p>
                      <a:endParaRPr lang="fr-FR" sz="1600" dirty="0"/>
                    </a:p>
                  </a:txBody>
                  <a:tcPr/>
                </a:tc>
              </a:tr>
            </a:tbl>
          </a:graphicData>
        </a:graphic>
      </p:graphicFrame>
    </p:spTree>
  </p:cSld>
  <p:clrMapOvr>
    <a:masterClrMapping/>
  </p:clrMapOvr>
  <p:transition/>
  <p:timing>
    <p:tnLst>
      <p:par>
        <p:cTn id="1" dur="indefinite" restart="never" nodeType="tmRoot"/>
      </p:par>
    </p:tnLst>
  </p:timing>
</p:sld>
</file>

<file path=ppt/slides/slide1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0706" name="Espace réservé du contenu 2"/>
          <p:cNvSpPr>
            <a:spLocks noGrp="1"/>
          </p:cNvSpPr>
          <p:nvPr>
            <p:ph idx="1"/>
          </p:nvPr>
        </p:nvSpPr>
        <p:spPr>
          <a:xfrm>
            <a:off x="500034" y="642918"/>
            <a:ext cx="8229600" cy="5715040"/>
          </a:xfrm>
        </p:spPr>
        <p:txBody>
          <a:bodyPr>
            <a:normAutofit/>
          </a:bodyPr>
          <a:lstStyle/>
          <a:p>
            <a:r>
              <a:rPr lang="fr-FR" sz="2800" b="1" dirty="0" smtClean="0"/>
              <a:t>Commentaire: </a:t>
            </a:r>
          </a:p>
          <a:p>
            <a:pPr algn="just"/>
            <a:r>
              <a:rPr lang="fr-FR" sz="2800" dirty="0" smtClean="0"/>
              <a:t>La marge sur coût variable de Y est insuffisante pour couvrir les charges fixes spécifiques;</a:t>
            </a:r>
          </a:p>
          <a:p>
            <a:pPr algn="just"/>
            <a:r>
              <a:rPr lang="fr-FR" sz="2800" dirty="0" smtClean="0"/>
              <a:t>La marge semi-brute est, en effet négative elle ne contribue pas à la couverture des charges fixes communes.</a:t>
            </a:r>
          </a:p>
          <a:p>
            <a:pPr algn="just"/>
            <a:r>
              <a:rPr lang="fr-FR" sz="2800" dirty="0" smtClean="0"/>
              <a:t>Deux décisions s’offrent à l’entreprise:</a:t>
            </a:r>
          </a:p>
          <a:p>
            <a:pPr lvl="1" algn="just">
              <a:buFont typeface="Wingdings" pitchFamily="2" charset="2"/>
              <a:buChar char="v"/>
            </a:pPr>
            <a:r>
              <a:rPr lang="fr-FR" sz="2800" dirty="0" smtClean="0"/>
              <a:t>Soit elle arrête la fabrication de Y puisque sa marge spécifique est négative;</a:t>
            </a:r>
          </a:p>
          <a:p>
            <a:pPr lvl="1" algn="just">
              <a:buFont typeface="Wingdings" pitchFamily="2" charset="2"/>
              <a:buChar char="v"/>
            </a:pPr>
            <a:r>
              <a:rPr lang="fr-FR" sz="2800" dirty="0" smtClean="0"/>
              <a:t>Soit elle améliore sa M/CV pour générer une marge spécifique positive.</a:t>
            </a:r>
          </a:p>
          <a:p>
            <a:endParaRPr lang="fr-FR" dirty="0" smtClean="0"/>
          </a:p>
          <a:p>
            <a:endParaRPr lang="fr-FR" dirty="0" smtClean="0"/>
          </a:p>
        </p:txBody>
      </p:sp>
      <p:sp>
        <p:nvSpPr>
          <p:cNvPr id="4" name="Espace réservé du numéro de diapositive 3"/>
          <p:cNvSpPr>
            <a:spLocks noGrp="1"/>
          </p:cNvSpPr>
          <p:nvPr>
            <p:ph type="sldNum" sz="quarter" idx="12"/>
          </p:nvPr>
        </p:nvSpPr>
        <p:spPr/>
        <p:txBody>
          <a:bodyPr/>
          <a:lstStyle/>
          <a:p>
            <a:pPr>
              <a:defRPr/>
            </a:pPr>
            <a:fld id="{1DB8A914-2113-4660-A7E8-236CC9F28536}" type="slidenum">
              <a:rPr lang="fr-FR" smtClean="0"/>
              <a:pPr>
                <a:defRPr/>
              </a:pPr>
              <a:t>123</a:t>
            </a:fld>
            <a:endParaRPr lang="fr-FR"/>
          </a:p>
        </p:txBody>
      </p:sp>
    </p:spTree>
  </p:cSld>
  <p:clrMapOvr>
    <a:masterClrMapping/>
  </p:clrMapOvr>
  <p:transition/>
  <p:timing>
    <p:tnLst>
      <p:par>
        <p:cTn id="1" dur="indefinite" restart="never" nodeType="tmRoot"/>
      </p:par>
    </p:tnLst>
  </p:timing>
</p:sld>
</file>

<file path=ppt/slides/slide1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1731" name="Espace réservé du contenu 2"/>
          <p:cNvSpPr>
            <a:spLocks noGrp="1"/>
          </p:cNvSpPr>
          <p:nvPr>
            <p:ph idx="1"/>
          </p:nvPr>
        </p:nvSpPr>
        <p:spPr/>
        <p:txBody>
          <a:bodyPr/>
          <a:lstStyle/>
          <a:p>
            <a:pPr algn="just"/>
            <a:r>
              <a:rPr lang="fr-FR" sz="3200" dirty="0" smtClean="0"/>
              <a:t>La profitabilité du produit est jugée par l’existence d’une marge spécifique positive;</a:t>
            </a:r>
          </a:p>
          <a:p>
            <a:pPr algn="just"/>
            <a:r>
              <a:rPr lang="fr-FR" sz="3200" dirty="0" smtClean="0"/>
              <a:t>La somme des marges semi-brutes qui viendront compenser les charges fixes communes à l’ensemble de l’entreprise.</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3FDD0AEF-C6BC-45F9-916E-0D9EF50DCDE0}" type="slidenum">
              <a:rPr lang="fr-FR" smtClean="0"/>
              <a:pPr>
                <a:defRPr/>
              </a:pPr>
              <a:t>124</a:t>
            </a:fld>
            <a:endParaRPr lang="fr-FR"/>
          </a:p>
        </p:txBody>
      </p:sp>
    </p:spTree>
  </p:cSld>
  <p:clrMapOvr>
    <a:masterClrMapping/>
  </p:clrMapOvr>
  <p:transition/>
  <p:timing>
    <p:tnLst>
      <p:par>
        <p:cTn id="1" dur="indefinite" restart="never" nodeType="tmRoot"/>
      </p:par>
    </p:tnLst>
  </p:timing>
</p:sld>
</file>

<file path=ppt/slides/slide1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2754" name="Titre 1"/>
          <p:cNvSpPr>
            <a:spLocks noGrp="1"/>
          </p:cNvSpPr>
          <p:nvPr>
            <p:ph type="title"/>
          </p:nvPr>
        </p:nvSpPr>
        <p:spPr>
          <a:xfrm>
            <a:off x="428625" y="214313"/>
            <a:ext cx="8229600" cy="1143000"/>
          </a:xfrm>
        </p:spPr>
        <p:txBody>
          <a:bodyPr/>
          <a:lstStyle/>
          <a:p>
            <a:r>
              <a:rPr lang="fr-FR" smtClean="0"/>
              <a:t>Seuil de rentabilité</a:t>
            </a:r>
          </a:p>
        </p:txBody>
      </p:sp>
      <p:sp>
        <p:nvSpPr>
          <p:cNvPr id="202755" name="Espace réservé du contenu 2"/>
          <p:cNvSpPr>
            <a:spLocks noGrp="1"/>
          </p:cNvSpPr>
          <p:nvPr>
            <p:ph idx="1"/>
          </p:nvPr>
        </p:nvSpPr>
        <p:spPr>
          <a:xfrm>
            <a:off x="457200" y="1357313"/>
            <a:ext cx="8229600" cy="4967287"/>
          </a:xfrm>
        </p:spPr>
        <p:txBody>
          <a:bodyPr>
            <a:normAutofit/>
          </a:bodyPr>
          <a:lstStyle/>
          <a:p>
            <a:r>
              <a:rPr lang="fr-FR" smtClean="0">
                <a:solidFill>
                  <a:srgbClr val="0070C0"/>
                </a:solidFill>
              </a:rPr>
              <a:t>Définition</a:t>
            </a:r>
          </a:p>
          <a:p>
            <a:r>
              <a:rPr lang="fr-FR" smtClean="0"/>
              <a:t>Le SR est le chiffre d’affaires pour lequel l’entreprise ne réalise ni bénéfices, ni pertes.</a:t>
            </a:r>
          </a:p>
          <a:p>
            <a:r>
              <a:rPr lang="fr-FR" smtClean="0"/>
              <a:t>C’est donc le volume d’activité auquel correspond un résultat nul.</a:t>
            </a:r>
          </a:p>
          <a:p>
            <a:r>
              <a:rPr lang="fr-FR" smtClean="0"/>
              <a:t>On emploie aussi les appellations suivantes:</a:t>
            </a:r>
          </a:p>
          <a:p>
            <a:pPr lvl="1"/>
            <a:r>
              <a:rPr lang="fr-FR" smtClean="0"/>
              <a:t>Chiffre d’affaires ou point critique;</a:t>
            </a:r>
          </a:p>
          <a:p>
            <a:pPr lvl="1"/>
            <a:r>
              <a:rPr lang="fr-FR" smtClean="0"/>
              <a:t>Point mort;</a:t>
            </a:r>
          </a:p>
          <a:p>
            <a:pPr lvl="1"/>
            <a:r>
              <a:rPr lang="fr-FR" smtClean="0"/>
              <a:t>Point-zéro;</a:t>
            </a:r>
          </a:p>
          <a:p>
            <a:pPr lvl="1"/>
            <a:r>
              <a:rPr lang="fr-FR" smtClean="0"/>
              <a:t>Point d’équilibre;</a:t>
            </a:r>
          </a:p>
          <a:p>
            <a:pPr lvl="1"/>
            <a:r>
              <a:rPr lang="fr-FR" smtClean="0"/>
              <a:t>Point de profitabilité. </a:t>
            </a:r>
          </a:p>
          <a:p>
            <a:endParaRPr lang="fr-FR" smtClean="0"/>
          </a:p>
        </p:txBody>
      </p:sp>
      <p:sp>
        <p:nvSpPr>
          <p:cNvPr id="4" name="Espace réservé du numéro de diapositive 3"/>
          <p:cNvSpPr>
            <a:spLocks noGrp="1"/>
          </p:cNvSpPr>
          <p:nvPr>
            <p:ph type="sldNum" sz="quarter" idx="12"/>
          </p:nvPr>
        </p:nvSpPr>
        <p:spPr/>
        <p:txBody>
          <a:bodyPr/>
          <a:lstStyle/>
          <a:p>
            <a:pPr>
              <a:defRPr/>
            </a:pPr>
            <a:fld id="{BA869715-7492-4AFD-B711-69EDB2713981}" type="slidenum">
              <a:rPr lang="fr-FR" smtClean="0"/>
              <a:pPr>
                <a:defRPr/>
              </a:pPr>
              <a:t>125</a:t>
            </a:fld>
            <a:endParaRPr lang="fr-FR"/>
          </a:p>
        </p:txBody>
      </p:sp>
    </p:spTree>
  </p:cSld>
  <p:clrMapOvr>
    <a:masterClrMapping/>
  </p:clrMapOvr>
  <p:transition/>
  <p:timing>
    <p:tnLst>
      <p:par>
        <p:cTn id="1" dur="indefinite" restart="never" nodeType="tmRoot"/>
      </p:par>
    </p:tnLst>
  </p:timing>
</p:sld>
</file>

<file path=ppt/slides/slide1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571500" y="928688"/>
            <a:ext cx="8229600" cy="5500708"/>
          </a:xfrm>
        </p:spPr>
        <p:txBody>
          <a:bodyPr>
            <a:normAutofit/>
          </a:bodyPr>
          <a:lstStyle/>
          <a:p>
            <a:pPr>
              <a:defRPr/>
            </a:pPr>
            <a:r>
              <a:rPr lang="fr-FR" sz="4000" cap="small" dirty="0" smtClean="0">
                <a:solidFill>
                  <a:srgbClr val="0070C0"/>
                </a:solidFill>
                <a:latin typeface="Century Schoolbook"/>
                <a:ea typeface="+mj-ea"/>
                <a:cs typeface="+mj-cs"/>
              </a:rPr>
              <a:t>Objet</a:t>
            </a:r>
          </a:p>
          <a:p>
            <a:pPr algn="just">
              <a:defRPr/>
            </a:pPr>
            <a:r>
              <a:rPr lang="fr-FR" dirty="0" smtClean="0"/>
              <a:t>Le </a:t>
            </a:r>
            <a:r>
              <a:rPr lang="fr-FR" b="1" dirty="0" smtClean="0"/>
              <a:t>SR </a:t>
            </a:r>
            <a:r>
              <a:rPr lang="fr-FR" dirty="0" smtClean="0"/>
              <a:t>a pour objet :</a:t>
            </a:r>
          </a:p>
          <a:p>
            <a:pPr lvl="1" algn="just">
              <a:defRPr/>
            </a:pPr>
            <a:r>
              <a:rPr lang="fr-FR" sz="2800" dirty="0" smtClean="0"/>
              <a:t>De déterminer le volume d’activité minimum nécessaire à l’entreprise pour que le chiffre d’affaires hors taxes correspondant à ce volume couvre l’ensemble des charges;</a:t>
            </a:r>
          </a:p>
          <a:p>
            <a:pPr lvl="1" algn="just">
              <a:defRPr/>
            </a:pPr>
            <a:r>
              <a:rPr lang="fr-FR" sz="2800" dirty="0" smtClean="0"/>
              <a:t>De mettre en évidence les relations entre:</a:t>
            </a:r>
          </a:p>
          <a:p>
            <a:pPr lvl="2" algn="just">
              <a:defRPr/>
            </a:pPr>
            <a:r>
              <a:rPr lang="fr-FR" sz="2800" dirty="0" smtClean="0"/>
              <a:t>Le niveau d’activité (les ventes);</a:t>
            </a:r>
          </a:p>
          <a:p>
            <a:pPr lvl="2" algn="just">
              <a:defRPr/>
            </a:pPr>
            <a:r>
              <a:rPr lang="fr-FR" sz="2800" dirty="0" smtClean="0"/>
              <a:t>Les charges;</a:t>
            </a:r>
          </a:p>
          <a:p>
            <a:pPr lvl="2" algn="just">
              <a:defRPr/>
            </a:pPr>
            <a:r>
              <a:rPr lang="fr-FR" sz="2800" dirty="0" smtClean="0"/>
              <a:t>Le résultat.</a:t>
            </a:r>
          </a:p>
          <a:p>
            <a:pPr lvl="1" algn="just">
              <a:defRPr/>
            </a:pPr>
            <a:r>
              <a:rPr lang="fr-FR" dirty="0" smtClean="0"/>
              <a:t>D’établir des prévisions.</a:t>
            </a:r>
          </a:p>
          <a:p>
            <a:pPr>
              <a:buFont typeface="Wingdings 2" pitchFamily="18" charset="2"/>
              <a:buNone/>
              <a:defRPr/>
            </a:pPr>
            <a:endParaRPr lang="fr-FR" dirty="0"/>
          </a:p>
        </p:txBody>
      </p:sp>
      <p:sp>
        <p:nvSpPr>
          <p:cNvPr id="4" name="Espace réservé du numéro de diapositive 3"/>
          <p:cNvSpPr>
            <a:spLocks noGrp="1"/>
          </p:cNvSpPr>
          <p:nvPr>
            <p:ph type="sldNum" sz="quarter" idx="12"/>
          </p:nvPr>
        </p:nvSpPr>
        <p:spPr/>
        <p:txBody>
          <a:bodyPr/>
          <a:lstStyle/>
          <a:p>
            <a:pPr>
              <a:defRPr/>
            </a:pPr>
            <a:fld id="{61A32CD6-D279-43F3-9CD8-8706D98966E5}" type="slidenum">
              <a:rPr lang="fr-FR" smtClean="0"/>
              <a:pPr>
                <a:defRPr/>
              </a:pPr>
              <a:t>126</a:t>
            </a:fld>
            <a:endParaRPr lang="fr-FR"/>
          </a:p>
        </p:txBody>
      </p:sp>
    </p:spTree>
  </p:cSld>
  <p:clrMapOvr>
    <a:masterClrMapping/>
  </p:clrMapOvr>
  <p:transition/>
  <p:timing>
    <p:tnLst>
      <p:par>
        <p:cTn id="1" dur="indefinite" restart="never" nodeType="tmRoot"/>
      </p:par>
    </p:tnLst>
  </p:timing>
</p:sld>
</file>

<file path=ppt/slides/slide1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500063" y="928688"/>
            <a:ext cx="8229600" cy="5715022"/>
          </a:xfrm>
        </p:spPr>
        <p:txBody>
          <a:bodyPr>
            <a:normAutofit/>
          </a:bodyPr>
          <a:lstStyle/>
          <a:p>
            <a:pPr>
              <a:defRPr/>
            </a:pPr>
            <a:r>
              <a:rPr lang="fr-FR" sz="4400" cap="small" dirty="0" smtClean="0">
                <a:solidFill>
                  <a:srgbClr val="575F6D"/>
                </a:solidFill>
                <a:latin typeface="Century Schoolbook"/>
                <a:ea typeface="+mj-ea"/>
                <a:cs typeface="+mj-cs"/>
              </a:rPr>
              <a:t>Calcul du </a:t>
            </a:r>
            <a:r>
              <a:rPr lang="fr-FR" sz="4400" b="1" cap="small" dirty="0" smtClean="0">
                <a:solidFill>
                  <a:srgbClr val="575F6D"/>
                </a:solidFill>
                <a:latin typeface="Century Schoolbook"/>
                <a:ea typeface="+mj-ea"/>
                <a:cs typeface="+mj-cs"/>
              </a:rPr>
              <a:t>SR</a:t>
            </a:r>
          </a:p>
          <a:p>
            <a:pPr algn="just">
              <a:defRPr/>
            </a:pPr>
            <a:r>
              <a:rPr lang="fr-FR" sz="2800" dirty="0" smtClean="0"/>
              <a:t>La détermination du SR repose sur deux hypothèses essentielles:</a:t>
            </a:r>
          </a:p>
          <a:p>
            <a:pPr lvl="1" algn="just">
              <a:defRPr/>
            </a:pPr>
            <a:r>
              <a:rPr lang="fr-FR" sz="2800" dirty="0" smtClean="0"/>
              <a:t>Le caractère linéaire des charges variables;</a:t>
            </a:r>
          </a:p>
          <a:p>
            <a:pPr lvl="1" algn="just">
              <a:defRPr/>
            </a:pPr>
            <a:r>
              <a:rPr lang="fr-FR" sz="2800" dirty="0" smtClean="0"/>
              <a:t>La fixité des charges de structure indépendantes du niveau d’activité.</a:t>
            </a:r>
          </a:p>
          <a:p>
            <a:pPr algn="just">
              <a:defRPr/>
            </a:pPr>
            <a:r>
              <a:rPr lang="fr-FR" dirty="0" smtClean="0"/>
              <a:t>Deux méthodes sont retenues, pour la détermination du SR:</a:t>
            </a:r>
          </a:p>
          <a:p>
            <a:pPr lvl="1" algn="just">
              <a:defRPr/>
            </a:pPr>
            <a:r>
              <a:rPr lang="fr-FR" dirty="0" smtClean="0"/>
              <a:t>La méthode algébrique;</a:t>
            </a:r>
          </a:p>
          <a:p>
            <a:pPr lvl="1" algn="just">
              <a:defRPr/>
            </a:pPr>
            <a:r>
              <a:rPr lang="fr-FR" dirty="0" smtClean="0"/>
              <a:t>La méthode graphique.</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64001B9D-04F1-4E78-8B59-C605D9D62D43}" type="slidenum">
              <a:rPr lang="fr-FR" smtClean="0"/>
              <a:pPr>
                <a:defRPr/>
              </a:pPr>
              <a:t>127</a:t>
            </a:fld>
            <a:endParaRPr lang="fr-FR"/>
          </a:p>
        </p:txBody>
      </p:sp>
    </p:spTree>
  </p:cSld>
  <p:clrMapOvr>
    <a:masterClrMapping/>
  </p:clrMapOvr>
  <p:transition/>
  <p:timing>
    <p:tnLst>
      <p:par>
        <p:cTn id="1" dur="indefinite" restart="never" nodeType="tmRoot"/>
      </p:par>
    </p:tnLst>
  </p:timing>
</p:sld>
</file>

<file path=ppt/slides/slide1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826" name="Espace réservé du contenu 2"/>
          <p:cNvSpPr>
            <a:spLocks noGrp="1"/>
          </p:cNvSpPr>
          <p:nvPr>
            <p:ph idx="1"/>
          </p:nvPr>
        </p:nvSpPr>
        <p:spPr>
          <a:xfrm>
            <a:off x="457200" y="1357313"/>
            <a:ext cx="8229600" cy="4967287"/>
          </a:xfrm>
        </p:spPr>
        <p:txBody>
          <a:bodyPr>
            <a:normAutofit lnSpcReduction="10000"/>
          </a:bodyPr>
          <a:lstStyle/>
          <a:p>
            <a:r>
              <a:rPr lang="fr-FR" b="1" dirty="0" smtClean="0"/>
              <a:t>La méthode algébrique:</a:t>
            </a:r>
          </a:p>
          <a:p>
            <a:r>
              <a:rPr lang="fr-FR" dirty="0" smtClean="0"/>
              <a:t>Soit:</a:t>
            </a:r>
          </a:p>
          <a:p>
            <a:pPr lvl="1"/>
            <a:r>
              <a:rPr lang="fr-FR" dirty="0" smtClean="0"/>
              <a:t>C : le coût total;</a:t>
            </a:r>
          </a:p>
          <a:p>
            <a:pPr lvl="1"/>
            <a:r>
              <a:rPr lang="fr-FR" dirty="0" err="1" smtClean="0"/>
              <a:t>cvu</a:t>
            </a:r>
            <a:r>
              <a:rPr lang="fr-FR" dirty="0" smtClean="0"/>
              <a:t>: le coût variable unitaire;</a:t>
            </a:r>
          </a:p>
          <a:p>
            <a:pPr lvl="1"/>
            <a:r>
              <a:rPr lang="fr-FR" dirty="0" smtClean="0"/>
              <a:t>F: les charges fixes globales;</a:t>
            </a:r>
          </a:p>
          <a:p>
            <a:pPr lvl="1"/>
            <a:r>
              <a:rPr lang="fr-FR" dirty="0" smtClean="0"/>
              <a:t>pu: le prix de vente unitaire ;</a:t>
            </a:r>
          </a:p>
          <a:p>
            <a:pPr lvl="1"/>
            <a:r>
              <a:rPr lang="fr-FR" dirty="0" smtClean="0"/>
              <a:t>Q: quantité fabriquée et vendue.</a:t>
            </a:r>
          </a:p>
          <a:p>
            <a:r>
              <a:rPr lang="fr-FR" dirty="0" smtClean="0"/>
              <a:t>Le coût global est égal à:</a:t>
            </a:r>
          </a:p>
          <a:p>
            <a:pPr lvl="1">
              <a:buFont typeface="Wingdings 2" pitchFamily="18" charset="2"/>
              <a:buNone/>
            </a:pPr>
            <a:r>
              <a:rPr lang="fr-FR" dirty="0" smtClean="0"/>
              <a:t>C = Q × </a:t>
            </a:r>
            <a:r>
              <a:rPr lang="fr-FR" dirty="0" err="1" smtClean="0"/>
              <a:t>cvu</a:t>
            </a:r>
            <a:r>
              <a:rPr lang="fr-FR" dirty="0" smtClean="0"/>
              <a:t> + F               (I)</a:t>
            </a:r>
          </a:p>
          <a:p>
            <a:pPr>
              <a:buFont typeface="Courier New" pitchFamily="49" charset="0"/>
              <a:buChar char="o"/>
            </a:pPr>
            <a:r>
              <a:rPr lang="fr-FR" dirty="0" smtClean="0"/>
              <a:t> Au point mort, on a:</a:t>
            </a:r>
          </a:p>
          <a:p>
            <a:pPr>
              <a:buFont typeface="Wingdings 2" pitchFamily="18" charset="2"/>
              <a:buNone/>
            </a:pPr>
            <a:r>
              <a:rPr lang="fr-FR" dirty="0" smtClean="0"/>
              <a:t>     CA = Q × pu = C       (II)</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D811D494-C70C-4635-8EDB-B084F7BBD6E1}" type="slidenum">
              <a:rPr lang="fr-FR" smtClean="0"/>
              <a:pPr>
                <a:defRPr/>
              </a:pPr>
              <a:t>128</a:t>
            </a:fld>
            <a:endParaRPr lang="fr-FR"/>
          </a:p>
        </p:txBody>
      </p:sp>
    </p:spTree>
  </p:cSld>
  <p:clrMapOvr>
    <a:masterClrMapping/>
  </p:clrMapOvr>
  <p:transition/>
  <p:timing>
    <p:tnLst>
      <p:par>
        <p:cTn id="1" dur="indefinite" restart="never" nodeType="tmRoot"/>
      </p:par>
    </p:tnLst>
  </p:timing>
</p:sld>
</file>

<file path=ppt/slides/slide1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ACAAFBA5-8943-437D-9EA6-2DC393245220}" type="slidenum">
              <a:rPr lang="fr-FR" smtClean="0"/>
              <a:pPr>
                <a:defRPr/>
              </a:pPr>
              <a:t>129</a:t>
            </a:fld>
            <a:endParaRPr lang="fr-FR"/>
          </a:p>
        </p:txBody>
      </p:sp>
      <p:sp>
        <p:nvSpPr>
          <p:cNvPr id="206851" name="Rectangle 2"/>
          <p:cNvSpPr>
            <a:spLocks noChangeArrowheads="1"/>
          </p:cNvSpPr>
          <p:nvPr/>
        </p:nvSpPr>
        <p:spPr bwMode="auto">
          <a:xfrm>
            <a:off x="642938" y="1428750"/>
            <a:ext cx="3787775" cy="369888"/>
          </a:xfrm>
          <a:prstGeom prst="rect">
            <a:avLst/>
          </a:prstGeom>
          <a:noFill/>
          <a:ln w="9525">
            <a:noFill/>
            <a:miter lim="800000"/>
            <a:headEnd/>
            <a:tailEnd/>
          </a:ln>
        </p:spPr>
        <p:txBody>
          <a:bodyPr wrap="none">
            <a:spAutoFit/>
          </a:bodyPr>
          <a:lstStyle/>
          <a:p>
            <a:r>
              <a:rPr lang="fr-FR"/>
              <a:t>En rapprochant (I) et (II) on obtient:</a:t>
            </a:r>
          </a:p>
        </p:txBody>
      </p:sp>
      <p:sp>
        <p:nvSpPr>
          <p:cNvPr id="206852" name="Rectangle 3"/>
          <p:cNvSpPr>
            <a:spLocks noChangeArrowheads="1"/>
          </p:cNvSpPr>
          <p:nvPr/>
        </p:nvSpPr>
        <p:spPr bwMode="auto">
          <a:xfrm>
            <a:off x="642938" y="2643188"/>
            <a:ext cx="563562" cy="369887"/>
          </a:xfrm>
          <a:prstGeom prst="rect">
            <a:avLst/>
          </a:prstGeom>
          <a:noFill/>
          <a:ln w="9525">
            <a:noFill/>
            <a:miter lim="800000"/>
            <a:headEnd/>
            <a:tailEnd/>
          </a:ln>
        </p:spPr>
        <p:txBody>
          <a:bodyPr wrap="none">
            <a:spAutoFit/>
          </a:bodyPr>
          <a:lstStyle/>
          <a:p>
            <a:r>
              <a:rPr lang="fr-FR"/>
              <a:t>Q =</a:t>
            </a:r>
          </a:p>
        </p:txBody>
      </p:sp>
      <p:sp>
        <p:nvSpPr>
          <p:cNvPr id="206853" name="Rectangle 4"/>
          <p:cNvSpPr>
            <a:spLocks noChangeArrowheads="1"/>
          </p:cNvSpPr>
          <p:nvPr/>
        </p:nvSpPr>
        <p:spPr bwMode="auto">
          <a:xfrm>
            <a:off x="1857375" y="2357438"/>
            <a:ext cx="325438" cy="369887"/>
          </a:xfrm>
          <a:prstGeom prst="rect">
            <a:avLst/>
          </a:prstGeom>
          <a:noFill/>
          <a:ln w="9525">
            <a:noFill/>
            <a:miter lim="800000"/>
            <a:headEnd/>
            <a:tailEnd/>
          </a:ln>
        </p:spPr>
        <p:txBody>
          <a:bodyPr wrap="none">
            <a:spAutoFit/>
          </a:bodyPr>
          <a:lstStyle/>
          <a:p>
            <a:r>
              <a:rPr lang="fr-FR"/>
              <a:t>F</a:t>
            </a:r>
          </a:p>
        </p:txBody>
      </p:sp>
      <p:sp>
        <p:nvSpPr>
          <p:cNvPr id="206854" name="Rectangle 5"/>
          <p:cNvSpPr>
            <a:spLocks noChangeArrowheads="1"/>
          </p:cNvSpPr>
          <p:nvPr/>
        </p:nvSpPr>
        <p:spPr bwMode="auto">
          <a:xfrm>
            <a:off x="1643063" y="2928938"/>
            <a:ext cx="1004887" cy="369887"/>
          </a:xfrm>
          <a:prstGeom prst="rect">
            <a:avLst/>
          </a:prstGeom>
          <a:noFill/>
          <a:ln w="9525">
            <a:noFill/>
            <a:miter lim="800000"/>
            <a:headEnd/>
            <a:tailEnd/>
          </a:ln>
        </p:spPr>
        <p:txBody>
          <a:bodyPr wrap="none">
            <a:spAutoFit/>
          </a:bodyPr>
          <a:lstStyle/>
          <a:p>
            <a:r>
              <a:rPr lang="fr-FR"/>
              <a:t>pu - cvu</a:t>
            </a:r>
          </a:p>
        </p:txBody>
      </p:sp>
      <p:cxnSp>
        <p:nvCxnSpPr>
          <p:cNvPr id="7" name="Connecteur droit 6"/>
          <p:cNvCxnSpPr/>
          <p:nvPr/>
        </p:nvCxnSpPr>
        <p:spPr>
          <a:xfrm>
            <a:off x="1500188" y="2857500"/>
            <a:ext cx="1357312" cy="1588"/>
          </a:xfrm>
          <a:prstGeom prst="line">
            <a:avLst/>
          </a:prstGeom>
        </p:spPr>
        <p:style>
          <a:lnRef idx="2">
            <a:schemeClr val="dk1"/>
          </a:lnRef>
          <a:fillRef idx="0">
            <a:schemeClr val="dk1"/>
          </a:fillRef>
          <a:effectRef idx="1">
            <a:schemeClr val="dk1"/>
          </a:effectRef>
          <a:fontRef idx="minor">
            <a:schemeClr val="tx1"/>
          </a:fontRef>
        </p:style>
      </p:cxnSp>
      <p:sp>
        <p:nvSpPr>
          <p:cNvPr id="206856" name="Rectangle 7"/>
          <p:cNvSpPr>
            <a:spLocks noChangeArrowheads="1"/>
          </p:cNvSpPr>
          <p:nvPr/>
        </p:nvSpPr>
        <p:spPr bwMode="auto">
          <a:xfrm>
            <a:off x="714375" y="4000500"/>
            <a:ext cx="627063" cy="369888"/>
          </a:xfrm>
          <a:prstGeom prst="rect">
            <a:avLst/>
          </a:prstGeom>
          <a:noFill/>
          <a:ln w="9525">
            <a:noFill/>
            <a:miter lim="800000"/>
            <a:headEnd/>
            <a:tailEnd/>
          </a:ln>
        </p:spPr>
        <p:txBody>
          <a:bodyPr wrap="none">
            <a:spAutoFit/>
          </a:bodyPr>
          <a:lstStyle/>
          <a:p>
            <a:r>
              <a:rPr lang="fr-FR"/>
              <a:t>Q = </a:t>
            </a:r>
          </a:p>
        </p:txBody>
      </p:sp>
      <p:sp>
        <p:nvSpPr>
          <p:cNvPr id="206857" name="Rectangle 8"/>
          <p:cNvSpPr>
            <a:spLocks noChangeArrowheads="1"/>
          </p:cNvSpPr>
          <p:nvPr/>
        </p:nvSpPr>
        <p:spPr bwMode="auto">
          <a:xfrm>
            <a:off x="1571625" y="3786188"/>
            <a:ext cx="1582738" cy="369887"/>
          </a:xfrm>
          <a:prstGeom prst="rect">
            <a:avLst/>
          </a:prstGeom>
          <a:noFill/>
          <a:ln w="9525">
            <a:noFill/>
            <a:miter lim="800000"/>
            <a:headEnd/>
            <a:tailEnd/>
          </a:ln>
        </p:spPr>
        <p:txBody>
          <a:bodyPr>
            <a:spAutoFit/>
          </a:bodyPr>
          <a:lstStyle/>
          <a:p>
            <a:r>
              <a:rPr lang="fr-FR"/>
              <a:t>Charges fixes</a:t>
            </a:r>
          </a:p>
        </p:txBody>
      </p:sp>
      <p:sp>
        <p:nvSpPr>
          <p:cNvPr id="206858" name="Rectangle 9"/>
          <p:cNvSpPr>
            <a:spLocks noChangeArrowheads="1"/>
          </p:cNvSpPr>
          <p:nvPr/>
        </p:nvSpPr>
        <p:spPr bwMode="auto">
          <a:xfrm>
            <a:off x="1643063" y="4286250"/>
            <a:ext cx="1658937" cy="369888"/>
          </a:xfrm>
          <a:prstGeom prst="rect">
            <a:avLst/>
          </a:prstGeom>
          <a:noFill/>
          <a:ln w="9525">
            <a:noFill/>
            <a:miter lim="800000"/>
            <a:headEnd/>
            <a:tailEnd/>
          </a:ln>
        </p:spPr>
        <p:txBody>
          <a:bodyPr wrap="none">
            <a:spAutoFit/>
          </a:bodyPr>
          <a:lstStyle/>
          <a:p>
            <a:r>
              <a:rPr lang="fr-FR"/>
              <a:t>Marge unitaire</a:t>
            </a:r>
          </a:p>
        </p:txBody>
      </p:sp>
      <p:cxnSp>
        <p:nvCxnSpPr>
          <p:cNvPr id="11" name="Connecteur droit 10"/>
          <p:cNvCxnSpPr/>
          <p:nvPr/>
        </p:nvCxnSpPr>
        <p:spPr>
          <a:xfrm>
            <a:off x="1500188" y="4214813"/>
            <a:ext cx="2143125" cy="1587"/>
          </a:xfrm>
          <a:prstGeom prst="line">
            <a:avLst/>
          </a:prstGeom>
        </p:spPr>
        <p:style>
          <a:lnRef idx="2">
            <a:schemeClr val="dk1"/>
          </a:lnRef>
          <a:fillRef idx="0">
            <a:schemeClr val="dk1"/>
          </a:fillRef>
          <a:effectRef idx="1">
            <a:schemeClr val="dk1"/>
          </a:effectRef>
          <a:fontRef idx="minor">
            <a:schemeClr val="tx1"/>
          </a:fontRef>
        </p:style>
      </p:cxnSp>
    </p:spTree>
  </p:cSld>
  <p:clrMapOvr>
    <a:masterClrMapping/>
  </p:clrMapOv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251520" y="764704"/>
            <a:ext cx="8712968" cy="5559896"/>
          </a:xfrm>
        </p:spPr>
        <p:txBody>
          <a:bodyPr/>
          <a:lstStyle/>
          <a:p>
            <a:r>
              <a:rPr lang="fr-FR" dirty="0" smtClean="0"/>
              <a:t>CMUP:</a:t>
            </a:r>
          </a:p>
          <a:p>
            <a:endParaRPr lang="fr-FR" dirty="0"/>
          </a:p>
        </p:txBody>
      </p:sp>
      <p:graphicFrame>
        <p:nvGraphicFramePr>
          <p:cNvPr id="4" name="Tableau 3"/>
          <p:cNvGraphicFramePr>
            <a:graphicFrameLocks noGrp="1"/>
          </p:cNvGraphicFramePr>
          <p:nvPr/>
        </p:nvGraphicFramePr>
        <p:xfrm>
          <a:off x="251519" y="1397000"/>
          <a:ext cx="8712968" cy="3462584"/>
        </p:xfrm>
        <a:graphic>
          <a:graphicData uri="http://schemas.openxmlformats.org/drawingml/2006/table">
            <a:tbl>
              <a:tblPr firstRow="1" bandRow="1">
                <a:tableStyleId>{5940675A-B579-460E-94D1-54222C63F5DA}</a:tableStyleId>
              </a:tblPr>
              <a:tblGrid>
                <a:gridCol w="1936216"/>
                <a:gridCol w="819168"/>
                <a:gridCol w="744698"/>
                <a:gridCol w="893638"/>
                <a:gridCol w="223409"/>
                <a:gridCol w="1638336"/>
                <a:gridCol w="893638"/>
                <a:gridCol w="627762"/>
                <a:gridCol w="936103"/>
              </a:tblGrid>
              <a:tr h="591840">
                <a:tc>
                  <a:txBody>
                    <a:bodyPr/>
                    <a:lstStyle/>
                    <a:p>
                      <a:endParaRPr lang="fr-FR" dirty="0"/>
                    </a:p>
                  </a:txBody>
                  <a:tcPr/>
                </a:tc>
                <a:tc>
                  <a:txBody>
                    <a:bodyPr/>
                    <a:lstStyle/>
                    <a:p>
                      <a:r>
                        <a:rPr lang="fr-FR" dirty="0" smtClean="0"/>
                        <a:t>Q</a:t>
                      </a:r>
                      <a:endParaRPr lang="fr-FR" dirty="0"/>
                    </a:p>
                  </a:txBody>
                  <a:tcPr/>
                </a:tc>
                <a:tc>
                  <a:txBody>
                    <a:bodyPr/>
                    <a:lstStyle/>
                    <a:p>
                      <a:r>
                        <a:rPr lang="fr-FR" dirty="0" smtClean="0"/>
                        <a:t>C.U</a:t>
                      </a:r>
                      <a:endParaRPr lang="fr-FR" dirty="0"/>
                    </a:p>
                  </a:txBody>
                  <a:tcPr/>
                </a:tc>
                <a:tc>
                  <a:txBody>
                    <a:bodyPr/>
                    <a:lstStyle/>
                    <a:p>
                      <a:r>
                        <a:rPr lang="fr-FR" dirty="0" err="1" smtClean="0"/>
                        <a:t>Mts</a:t>
                      </a:r>
                      <a:endParaRPr lang="fr-FR" dirty="0"/>
                    </a:p>
                  </a:txBody>
                  <a:tcPr/>
                </a:tc>
                <a:tc>
                  <a:txBody>
                    <a:bodyPr/>
                    <a:lstStyle/>
                    <a:p>
                      <a:endParaRPr lang="fr-FR" dirty="0"/>
                    </a:p>
                  </a:txBody>
                  <a:tcPr/>
                </a:tc>
                <a:tc>
                  <a:txBody>
                    <a:bodyPr/>
                    <a:lstStyle/>
                    <a:p>
                      <a:endParaRPr lang="fr-FR" dirty="0"/>
                    </a:p>
                  </a:txBody>
                  <a:tcPr/>
                </a:tc>
                <a:tc>
                  <a:txBody>
                    <a:bodyPr/>
                    <a:lstStyle/>
                    <a:p>
                      <a:r>
                        <a:rPr lang="fr-FR" dirty="0" smtClean="0"/>
                        <a:t>Q</a:t>
                      </a:r>
                      <a:endParaRPr lang="fr-FR" dirty="0"/>
                    </a:p>
                  </a:txBody>
                  <a:tcPr/>
                </a:tc>
                <a:tc>
                  <a:txBody>
                    <a:bodyPr/>
                    <a:lstStyle/>
                    <a:p>
                      <a:r>
                        <a:rPr lang="fr-FR" dirty="0" smtClean="0"/>
                        <a:t>C.U</a:t>
                      </a:r>
                      <a:endParaRPr lang="fr-FR" dirty="0"/>
                    </a:p>
                  </a:txBody>
                  <a:tcPr/>
                </a:tc>
                <a:tc>
                  <a:txBody>
                    <a:bodyPr/>
                    <a:lstStyle/>
                    <a:p>
                      <a:r>
                        <a:rPr lang="fr-FR" dirty="0" err="1" smtClean="0"/>
                        <a:t>Mts</a:t>
                      </a:r>
                      <a:endParaRPr lang="fr-FR" dirty="0"/>
                    </a:p>
                  </a:txBody>
                  <a:tcPr/>
                </a:tc>
              </a:tr>
              <a:tr h="1133384">
                <a:tc>
                  <a:txBody>
                    <a:bodyPr/>
                    <a:lstStyle/>
                    <a:p>
                      <a:r>
                        <a:rPr lang="fr-FR" dirty="0" smtClean="0"/>
                        <a:t>SI</a:t>
                      </a:r>
                    </a:p>
                    <a:p>
                      <a:r>
                        <a:rPr lang="fr-FR" dirty="0" smtClean="0"/>
                        <a:t>Entrée 3/1</a:t>
                      </a:r>
                    </a:p>
                    <a:p>
                      <a:r>
                        <a:rPr lang="fr-FR" dirty="0" smtClean="0"/>
                        <a:t>Entrée 10/1</a:t>
                      </a:r>
                    </a:p>
                    <a:p>
                      <a:r>
                        <a:rPr lang="fr-FR" dirty="0" smtClean="0"/>
                        <a:t>Entrée 15/1</a:t>
                      </a:r>
                    </a:p>
                    <a:p>
                      <a:r>
                        <a:rPr lang="fr-FR" dirty="0" smtClean="0"/>
                        <a:t>Entrée 25/1</a:t>
                      </a:r>
                      <a:endParaRPr lang="fr-FR" dirty="0"/>
                    </a:p>
                  </a:txBody>
                  <a:tcPr/>
                </a:tc>
                <a:tc>
                  <a:txBody>
                    <a:bodyPr/>
                    <a:lstStyle/>
                    <a:p>
                      <a:r>
                        <a:rPr lang="fr-FR" dirty="0" smtClean="0"/>
                        <a:t>200</a:t>
                      </a:r>
                    </a:p>
                    <a:p>
                      <a:r>
                        <a:rPr lang="fr-FR" dirty="0" smtClean="0"/>
                        <a:t>150</a:t>
                      </a:r>
                    </a:p>
                    <a:p>
                      <a:r>
                        <a:rPr lang="fr-FR" dirty="0" smtClean="0"/>
                        <a:t>200</a:t>
                      </a:r>
                    </a:p>
                    <a:p>
                      <a:r>
                        <a:rPr lang="fr-FR" dirty="0" smtClean="0"/>
                        <a:t>220</a:t>
                      </a:r>
                    </a:p>
                    <a:p>
                      <a:r>
                        <a:rPr lang="fr-FR" dirty="0" smtClean="0"/>
                        <a:t>250</a:t>
                      </a:r>
                      <a:endParaRPr lang="fr-FR" dirty="0"/>
                    </a:p>
                  </a:txBody>
                  <a:tcPr/>
                </a:tc>
                <a:tc>
                  <a:txBody>
                    <a:bodyPr/>
                    <a:lstStyle/>
                    <a:p>
                      <a:r>
                        <a:rPr lang="fr-FR" dirty="0" smtClean="0"/>
                        <a:t>5</a:t>
                      </a:r>
                    </a:p>
                    <a:p>
                      <a:r>
                        <a:rPr lang="fr-FR" dirty="0" smtClean="0"/>
                        <a:t>5.2</a:t>
                      </a:r>
                    </a:p>
                    <a:p>
                      <a:r>
                        <a:rPr lang="fr-FR" dirty="0" smtClean="0"/>
                        <a:t>5.5</a:t>
                      </a:r>
                    </a:p>
                    <a:p>
                      <a:r>
                        <a:rPr lang="fr-FR" dirty="0" smtClean="0"/>
                        <a:t>5.8</a:t>
                      </a:r>
                    </a:p>
                    <a:p>
                      <a:r>
                        <a:rPr lang="fr-FR" dirty="0" smtClean="0"/>
                        <a:t>6</a:t>
                      </a:r>
                    </a:p>
                    <a:p>
                      <a:endParaRPr lang="fr-FR" dirty="0"/>
                    </a:p>
                  </a:txBody>
                  <a:tcPr/>
                </a:tc>
                <a:tc>
                  <a:txBody>
                    <a:bodyPr/>
                    <a:lstStyle/>
                    <a:p>
                      <a:r>
                        <a:rPr lang="fr-FR" dirty="0" smtClean="0"/>
                        <a:t>1000</a:t>
                      </a:r>
                    </a:p>
                    <a:p>
                      <a:r>
                        <a:rPr lang="fr-FR" dirty="0" smtClean="0"/>
                        <a:t>780</a:t>
                      </a:r>
                    </a:p>
                    <a:p>
                      <a:r>
                        <a:rPr lang="fr-FR" dirty="0" smtClean="0"/>
                        <a:t>1100</a:t>
                      </a:r>
                    </a:p>
                    <a:p>
                      <a:r>
                        <a:rPr lang="fr-FR" dirty="0" smtClean="0"/>
                        <a:t>1276</a:t>
                      </a:r>
                    </a:p>
                    <a:p>
                      <a:r>
                        <a:rPr lang="fr-FR" dirty="0" smtClean="0"/>
                        <a:t>1500</a:t>
                      </a:r>
                      <a:endParaRPr lang="fr-FR" dirty="0"/>
                    </a:p>
                  </a:txBody>
                  <a:tcPr/>
                </a:tc>
                <a:tc>
                  <a:txBody>
                    <a:bodyPr/>
                    <a:lstStyle/>
                    <a:p>
                      <a:endParaRPr lang="fr-FR"/>
                    </a:p>
                  </a:txBody>
                  <a:tcPr/>
                </a:tc>
                <a:tc>
                  <a:txBody>
                    <a:bodyPr/>
                    <a:lstStyle/>
                    <a:p>
                      <a:r>
                        <a:rPr lang="fr-FR" sz="1400" dirty="0" smtClean="0"/>
                        <a:t>Consommations</a:t>
                      </a:r>
                      <a:r>
                        <a:rPr lang="fr-FR" sz="1400" baseline="0" dirty="0" smtClean="0"/>
                        <a:t> </a:t>
                      </a:r>
                    </a:p>
                    <a:p>
                      <a:endParaRPr lang="fr-FR" sz="1400" baseline="0" dirty="0" smtClean="0"/>
                    </a:p>
                    <a:p>
                      <a:endParaRPr lang="fr-FR" sz="1400" baseline="0" dirty="0" smtClean="0"/>
                    </a:p>
                    <a:p>
                      <a:r>
                        <a:rPr lang="fr-FR" sz="1400" baseline="0" dirty="0" smtClean="0"/>
                        <a:t>SF théorique </a:t>
                      </a:r>
                      <a:endParaRPr lang="fr-FR" sz="1400" dirty="0"/>
                    </a:p>
                  </a:txBody>
                  <a:tcPr/>
                </a:tc>
                <a:tc>
                  <a:txBody>
                    <a:bodyPr/>
                    <a:lstStyle/>
                    <a:p>
                      <a:r>
                        <a:rPr lang="fr-FR" dirty="0" smtClean="0"/>
                        <a:t>940</a:t>
                      </a:r>
                    </a:p>
                    <a:p>
                      <a:endParaRPr lang="fr-FR" dirty="0" smtClean="0"/>
                    </a:p>
                    <a:p>
                      <a:r>
                        <a:rPr lang="fr-FR" dirty="0" smtClean="0"/>
                        <a:t>80</a:t>
                      </a:r>
                    </a:p>
                  </a:txBody>
                  <a:tcPr/>
                </a:tc>
                <a:tc>
                  <a:txBody>
                    <a:bodyPr/>
                    <a:lstStyle/>
                    <a:p>
                      <a:r>
                        <a:rPr lang="fr-FR" dirty="0" smtClean="0"/>
                        <a:t>5,54</a:t>
                      </a:r>
                    </a:p>
                    <a:p>
                      <a:endParaRPr lang="fr-FR" dirty="0" smtClean="0"/>
                    </a:p>
                    <a:p>
                      <a:r>
                        <a:rPr lang="fr-FR" dirty="0" smtClean="0"/>
                        <a:t>5,54</a:t>
                      </a:r>
                      <a:endParaRPr lang="fr-FR" dirty="0"/>
                    </a:p>
                  </a:txBody>
                  <a:tcPr/>
                </a:tc>
                <a:tc>
                  <a:txBody>
                    <a:bodyPr/>
                    <a:lstStyle/>
                    <a:p>
                      <a:r>
                        <a:rPr lang="fr-FR" dirty="0" smtClean="0"/>
                        <a:t>5207,6</a:t>
                      </a:r>
                    </a:p>
                    <a:p>
                      <a:endParaRPr lang="fr-FR" dirty="0" smtClean="0"/>
                    </a:p>
                    <a:p>
                      <a:r>
                        <a:rPr lang="fr-FR" dirty="0" smtClean="0"/>
                        <a:t>443,2</a:t>
                      </a:r>
                      <a:endParaRPr lang="fr-FR" dirty="0"/>
                    </a:p>
                  </a:txBody>
                  <a:tcPr/>
                </a:tc>
              </a:tr>
              <a:tr h="1133384">
                <a:tc>
                  <a:txBody>
                    <a:bodyPr/>
                    <a:lstStyle/>
                    <a:p>
                      <a:endParaRPr lang="fr-FR" dirty="0"/>
                    </a:p>
                  </a:txBody>
                  <a:tcPr/>
                </a:tc>
                <a:tc>
                  <a:txBody>
                    <a:bodyPr/>
                    <a:lstStyle/>
                    <a:p>
                      <a:r>
                        <a:rPr lang="fr-FR" dirty="0" smtClean="0"/>
                        <a:t>1020</a:t>
                      </a:r>
                      <a:endParaRPr lang="fr-FR" dirty="0"/>
                    </a:p>
                  </a:txBody>
                  <a:tcPr/>
                </a:tc>
                <a:tc>
                  <a:txBody>
                    <a:bodyPr/>
                    <a:lstStyle/>
                    <a:p>
                      <a:r>
                        <a:rPr lang="fr-FR" b="1" dirty="0" smtClean="0"/>
                        <a:t>5,54</a:t>
                      </a:r>
                      <a:endParaRPr lang="fr-FR" b="1" dirty="0"/>
                    </a:p>
                  </a:txBody>
                  <a:tcPr/>
                </a:tc>
                <a:tc>
                  <a:txBody>
                    <a:bodyPr/>
                    <a:lstStyle/>
                    <a:p>
                      <a:r>
                        <a:rPr lang="fr-FR" dirty="0" smtClean="0"/>
                        <a:t>5656</a:t>
                      </a:r>
                      <a:endParaRPr lang="fr-FR"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dirty="0"/>
                    </a:p>
                  </a:txBody>
                  <a:tcPr/>
                </a:tc>
              </a:tr>
            </a:tbl>
          </a:graphicData>
        </a:graphic>
      </p:graphicFrame>
      <p:graphicFrame>
        <p:nvGraphicFramePr>
          <p:cNvPr id="5" name="Tableau 4"/>
          <p:cNvGraphicFramePr>
            <a:graphicFrameLocks noGrp="1"/>
          </p:cNvGraphicFramePr>
          <p:nvPr/>
        </p:nvGraphicFramePr>
        <p:xfrm>
          <a:off x="683568" y="5877272"/>
          <a:ext cx="7200800" cy="396240"/>
        </p:xfrm>
        <a:graphic>
          <a:graphicData uri="http://schemas.openxmlformats.org/drawingml/2006/table">
            <a:tbl>
              <a:tblPr firstRow="1" bandRow="1">
                <a:tableStyleId>{5940675A-B579-460E-94D1-54222C63F5DA}</a:tableStyleId>
              </a:tblPr>
              <a:tblGrid>
                <a:gridCol w="7200800"/>
              </a:tblGrid>
              <a:tr h="370840">
                <a:tc>
                  <a:txBody>
                    <a:bodyPr/>
                    <a:lstStyle/>
                    <a:p>
                      <a:r>
                        <a:rPr lang="fr-FR" sz="2000" dirty="0" smtClean="0"/>
                        <a:t>CMUP = 5656/1020 =5,54</a:t>
                      </a:r>
                      <a:endParaRPr lang="fr-FR" sz="2000" dirty="0"/>
                    </a:p>
                  </a:txBody>
                  <a:tcPr/>
                </a:tc>
              </a:tr>
            </a:tbl>
          </a:graphicData>
        </a:graphic>
      </p:graphicFrame>
      <p:graphicFrame>
        <p:nvGraphicFramePr>
          <p:cNvPr id="6" name="Tableau 5"/>
          <p:cNvGraphicFramePr>
            <a:graphicFrameLocks noGrp="1"/>
          </p:cNvGraphicFramePr>
          <p:nvPr/>
        </p:nvGraphicFramePr>
        <p:xfrm>
          <a:off x="683568" y="5301208"/>
          <a:ext cx="7128792" cy="370840"/>
        </p:xfrm>
        <a:graphic>
          <a:graphicData uri="http://schemas.openxmlformats.org/drawingml/2006/table">
            <a:tbl>
              <a:tblPr firstRow="1" bandRow="1">
                <a:tableStyleId>{5940675A-B579-460E-94D1-54222C63F5DA}</a:tableStyleId>
              </a:tblPr>
              <a:tblGrid>
                <a:gridCol w="7128792"/>
              </a:tblGrid>
              <a:tr h="370840">
                <a:tc>
                  <a:txBody>
                    <a:bodyPr/>
                    <a:lstStyle/>
                    <a:p>
                      <a:r>
                        <a:rPr lang="fr-FR" dirty="0" smtClean="0"/>
                        <a:t>CMUP = valeur</a:t>
                      </a:r>
                      <a:r>
                        <a:rPr lang="fr-FR" baseline="0" dirty="0" smtClean="0"/>
                        <a:t> (Si + Entrées) / quantité (SI +Entrées)</a:t>
                      </a:r>
                      <a:endParaRPr lang="fr-FR" dirty="0"/>
                    </a:p>
                  </a:txBody>
                  <a:tcPr/>
                </a:tc>
              </a:tr>
            </a:tbl>
          </a:graphicData>
        </a:graphic>
      </p:graphicFrame>
    </p:spTree>
  </p:cSld>
  <p:clrMapOvr>
    <a:masterClrMapping/>
  </p:clrMapOvr>
</p:sld>
</file>

<file path=ppt/slides/slide1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1876B06A-F7C2-4743-BA4F-5686C1A4DD8E}" type="slidenum">
              <a:rPr lang="fr-FR" smtClean="0"/>
              <a:pPr>
                <a:defRPr/>
              </a:pPr>
              <a:t>130</a:t>
            </a:fld>
            <a:endParaRPr lang="fr-FR"/>
          </a:p>
        </p:txBody>
      </p:sp>
      <p:graphicFrame>
        <p:nvGraphicFramePr>
          <p:cNvPr id="3" name="Tableau 2"/>
          <p:cNvGraphicFramePr>
            <a:graphicFrameLocks noGrp="1"/>
          </p:cNvGraphicFramePr>
          <p:nvPr/>
        </p:nvGraphicFramePr>
        <p:xfrm>
          <a:off x="428625" y="857250"/>
          <a:ext cx="6096000" cy="457200"/>
        </p:xfrm>
        <a:graphic>
          <a:graphicData uri="http://schemas.openxmlformats.org/drawingml/2006/table">
            <a:tbl>
              <a:tblPr firstRow="1" bandRow="1">
                <a:tableStyleId>{2D5ABB26-0587-4C30-8999-92F81FD0307C}</a:tableStyleId>
              </a:tblPr>
              <a:tblGrid>
                <a:gridCol w="6096000"/>
              </a:tblGrid>
              <a:tr h="370840">
                <a:tc>
                  <a:txBody>
                    <a:bodyPr/>
                    <a:lstStyle/>
                    <a:p>
                      <a:r>
                        <a:rPr lang="fr-FR" sz="2400" b="1" dirty="0" smtClean="0"/>
                        <a:t>SR en valeur</a:t>
                      </a:r>
                      <a:endParaRPr lang="fr-FR" sz="2400" b="1" dirty="0"/>
                    </a:p>
                  </a:txBody>
                  <a:tcPr/>
                </a:tc>
              </a:tr>
            </a:tbl>
          </a:graphicData>
        </a:graphic>
      </p:graphicFrame>
      <p:graphicFrame>
        <p:nvGraphicFramePr>
          <p:cNvPr id="4" name="Tableau 3"/>
          <p:cNvGraphicFramePr>
            <a:graphicFrameLocks noGrp="1"/>
          </p:cNvGraphicFramePr>
          <p:nvPr/>
        </p:nvGraphicFramePr>
        <p:xfrm>
          <a:off x="428625" y="1428750"/>
          <a:ext cx="8072494" cy="701040"/>
        </p:xfrm>
        <a:graphic>
          <a:graphicData uri="http://schemas.openxmlformats.org/drawingml/2006/table">
            <a:tbl>
              <a:tblPr firstRow="1" bandRow="1">
                <a:tableStyleId>{2D5ABB26-0587-4C30-8999-92F81FD0307C}</a:tableStyleId>
              </a:tblPr>
              <a:tblGrid>
                <a:gridCol w="8072494"/>
              </a:tblGrid>
              <a:tr h="370840">
                <a:tc>
                  <a:txBody>
                    <a:bodyPr/>
                    <a:lstStyle/>
                    <a:p>
                      <a:r>
                        <a:rPr lang="fr-FR" sz="2000" baseline="0" dirty="0" smtClean="0"/>
                        <a:t> </a:t>
                      </a:r>
                      <a:r>
                        <a:rPr lang="fr-FR" sz="2000" b="1" baseline="0" dirty="0" smtClean="0"/>
                        <a:t>CA</a:t>
                      </a:r>
                      <a:r>
                        <a:rPr lang="fr-FR" sz="2000" baseline="0" dirty="0" smtClean="0"/>
                        <a:t>: chiffre d’affaires; </a:t>
                      </a:r>
                      <a:r>
                        <a:rPr lang="fr-FR" sz="2000" b="1" baseline="0" dirty="0" smtClean="0"/>
                        <a:t>v </a:t>
                      </a:r>
                      <a:r>
                        <a:rPr lang="fr-FR" sz="2000" baseline="0" dirty="0" smtClean="0"/>
                        <a:t>: coefficient supposé constant de frais          variables: CV/CA ;      </a:t>
                      </a:r>
                      <a:r>
                        <a:rPr lang="fr-FR" sz="2000" b="1" baseline="0" dirty="0" smtClean="0"/>
                        <a:t>F</a:t>
                      </a:r>
                      <a:r>
                        <a:rPr lang="fr-FR" sz="2000" baseline="0" dirty="0" smtClean="0"/>
                        <a:t>: frais fixes</a:t>
                      </a:r>
                      <a:endParaRPr lang="fr-FR" sz="2000" dirty="0"/>
                    </a:p>
                  </a:txBody>
                  <a:tcPr/>
                </a:tc>
              </a:tr>
            </a:tbl>
          </a:graphicData>
        </a:graphic>
      </p:graphicFrame>
      <p:graphicFrame>
        <p:nvGraphicFramePr>
          <p:cNvPr id="5" name="Tableau 4"/>
          <p:cNvGraphicFramePr>
            <a:graphicFrameLocks noGrp="1"/>
          </p:cNvGraphicFramePr>
          <p:nvPr/>
        </p:nvGraphicFramePr>
        <p:xfrm>
          <a:off x="428625" y="2143125"/>
          <a:ext cx="6096000" cy="396240"/>
        </p:xfrm>
        <a:graphic>
          <a:graphicData uri="http://schemas.openxmlformats.org/drawingml/2006/table">
            <a:tbl>
              <a:tblPr firstRow="1" bandRow="1">
                <a:tableStyleId>{2D5ABB26-0587-4C30-8999-92F81FD0307C}</a:tableStyleId>
              </a:tblPr>
              <a:tblGrid>
                <a:gridCol w="6096000"/>
              </a:tblGrid>
              <a:tr h="370840">
                <a:tc>
                  <a:txBody>
                    <a:bodyPr/>
                    <a:lstStyle/>
                    <a:p>
                      <a:r>
                        <a:rPr lang="fr-FR" sz="2000" dirty="0" smtClean="0"/>
                        <a:t>Coût total </a:t>
                      </a:r>
                      <a:r>
                        <a:rPr lang="fr-FR" sz="2000" b="1" dirty="0" smtClean="0"/>
                        <a:t>: C= v CA + F</a:t>
                      </a:r>
                      <a:endParaRPr lang="fr-FR" sz="2000" b="1" dirty="0"/>
                    </a:p>
                  </a:txBody>
                  <a:tcPr/>
                </a:tc>
              </a:tr>
            </a:tbl>
          </a:graphicData>
        </a:graphic>
      </p:graphicFrame>
      <p:graphicFrame>
        <p:nvGraphicFramePr>
          <p:cNvPr id="6" name="Tableau 5"/>
          <p:cNvGraphicFramePr>
            <a:graphicFrameLocks noGrp="1"/>
          </p:cNvGraphicFramePr>
          <p:nvPr/>
        </p:nvGraphicFramePr>
        <p:xfrm>
          <a:off x="500063" y="2714625"/>
          <a:ext cx="6096000" cy="3383280"/>
        </p:xfrm>
        <a:graphic>
          <a:graphicData uri="http://schemas.openxmlformats.org/drawingml/2006/table">
            <a:tbl>
              <a:tblPr firstRow="1" bandRow="1">
                <a:tableStyleId>{2D5ABB26-0587-4C30-8999-92F81FD0307C}</a:tableStyleId>
              </a:tblPr>
              <a:tblGrid>
                <a:gridCol w="6096000"/>
              </a:tblGrid>
              <a:tr h="370840">
                <a:tc>
                  <a:txBody>
                    <a:bodyPr/>
                    <a:lstStyle/>
                    <a:p>
                      <a:r>
                        <a:rPr lang="fr-FR" sz="2400" dirty="0" smtClean="0"/>
                        <a:t>Le</a:t>
                      </a:r>
                      <a:r>
                        <a:rPr lang="fr-FR" sz="2400" baseline="0" dirty="0" smtClean="0"/>
                        <a:t> seuil de rentabilité est atteint lorsque:</a:t>
                      </a:r>
                    </a:p>
                    <a:p>
                      <a:r>
                        <a:rPr lang="fr-FR" sz="2400" baseline="0" dirty="0" smtClean="0"/>
                        <a:t>X = C avec X est le chiffre d’affaires critique</a:t>
                      </a:r>
                    </a:p>
                    <a:p>
                      <a:r>
                        <a:rPr lang="fr-FR" sz="2400" baseline="0" dirty="0" smtClean="0"/>
                        <a:t>Donc: X = v X + F</a:t>
                      </a:r>
                    </a:p>
                    <a:p>
                      <a:r>
                        <a:rPr lang="fr-FR" sz="2400" baseline="0" dirty="0" smtClean="0"/>
                        <a:t>              X – v X = F</a:t>
                      </a:r>
                    </a:p>
                    <a:p>
                      <a:r>
                        <a:rPr lang="fr-FR" sz="2400" baseline="0" dirty="0" smtClean="0"/>
                        <a:t>              X ( 1 – v) = F</a:t>
                      </a:r>
                    </a:p>
                    <a:p>
                      <a:r>
                        <a:rPr lang="fr-FR" sz="2400" baseline="0" dirty="0" smtClean="0"/>
                        <a:t>              X = F/ 1 – v</a:t>
                      </a:r>
                    </a:p>
                    <a:p>
                      <a:r>
                        <a:rPr lang="fr-FR" sz="2400" b="1" baseline="0" dirty="0" smtClean="0"/>
                        <a:t>               X = F/t</a:t>
                      </a:r>
                    </a:p>
                    <a:p>
                      <a:r>
                        <a:rPr lang="fr-FR" sz="2400" baseline="0" dirty="0" smtClean="0"/>
                        <a:t>Avec t = taux de marge sur coût variable</a:t>
                      </a:r>
                    </a:p>
                    <a:p>
                      <a:r>
                        <a:rPr lang="fr-FR" sz="2400" baseline="0" dirty="0" smtClean="0"/>
                        <a:t> </a:t>
                      </a:r>
                      <a:r>
                        <a:rPr lang="fr-FR" sz="2400" b="1" baseline="0" dirty="0" smtClean="0"/>
                        <a:t>t = marge sur coût variable / CA  </a:t>
                      </a:r>
                      <a:endParaRPr lang="fr-FR" sz="2400" b="1" dirty="0"/>
                    </a:p>
                  </a:txBody>
                  <a:tcPr/>
                </a:tc>
              </a:tr>
            </a:tbl>
          </a:graphicData>
        </a:graphic>
      </p:graphicFrame>
    </p:spTree>
  </p:cSld>
  <p:clrMapOvr>
    <a:masterClrMapping/>
  </p:clrMapOvr>
  <p:transition/>
  <p:timing>
    <p:tnLst>
      <p:par>
        <p:cTn id="1" dur="indefinite" restart="never" nodeType="tmRoot"/>
      </p:par>
    </p:tnLst>
  </p:timing>
</p:sld>
</file>

<file path=ppt/slides/slide1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8898" name="Espace réservé du contenu 2"/>
          <p:cNvSpPr>
            <a:spLocks noGrp="1"/>
          </p:cNvSpPr>
          <p:nvPr>
            <p:ph idx="1"/>
          </p:nvPr>
        </p:nvSpPr>
        <p:spPr>
          <a:xfrm>
            <a:off x="642938" y="928688"/>
            <a:ext cx="8229600" cy="5715022"/>
          </a:xfrm>
        </p:spPr>
        <p:txBody>
          <a:bodyPr>
            <a:normAutofit fontScale="92500"/>
          </a:bodyPr>
          <a:lstStyle/>
          <a:p>
            <a:r>
              <a:rPr lang="fr-FR" b="1" u="sng" dirty="0" smtClean="0"/>
              <a:t>Méthode graphique:</a:t>
            </a:r>
          </a:p>
          <a:p>
            <a:r>
              <a:rPr lang="fr-FR" b="1" dirty="0" smtClean="0"/>
              <a:t>Exemple:</a:t>
            </a:r>
          </a:p>
          <a:p>
            <a:pPr algn="just"/>
            <a:r>
              <a:rPr lang="fr-FR" sz="2800" dirty="0" smtClean="0"/>
              <a:t>Considérons une entreprise dont l’activité est mesurée en </a:t>
            </a:r>
            <a:r>
              <a:rPr lang="fr-FR" sz="2800" dirty="0" err="1" smtClean="0"/>
              <a:t>dhs</a:t>
            </a:r>
            <a:r>
              <a:rPr lang="fr-FR" sz="2800" dirty="0" smtClean="0"/>
              <a:t> de chiffre d’affaires. Durant une période donnée:</a:t>
            </a:r>
          </a:p>
          <a:p>
            <a:pPr lvl="1" algn="just"/>
            <a:r>
              <a:rPr lang="fr-FR" sz="2800" dirty="0" smtClean="0"/>
              <a:t>Le CA correspond à la vente de 10000 articles à 100 </a:t>
            </a:r>
            <a:r>
              <a:rPr lang="fr-FR" sz="2800" dirty="0" err="1" smtClean="0"/>
              <a:t>dh</a:t>
            </a:r>
            <a:r>
              <a:rPr lang="fr-FR" sz="2800" dirty="0" smtClean="0"/>
              <a:t> l’unité soit 1000000 </a:t>
            </a:r>
            <a:r>
              <a:rPr lang="fr-FR" sz="2800" dirty="0" err="1" smtClean="0"/>
              <a:t>dhs</a:t>
            </a:r>
            <a:r>
              <a:rPr lang="fr-FR" sz="2800" dirty="0" smtClean="0"/>
              <a:t>,</a:t>
            </a:r>
          </a:p>
          <a:p>
            <a:pPr lvl="1" algn="just"/>
            <a:r>
              <a:rPr lang="fr-FR" sz="2800" dirty="0" smtClean="0"/>
              <a:t>Les charges fixes globales se sont élevées à : 250000</a:t>
            </a:r>
          </a:p>
          <a:p>
            <a:pPr lvl="1" algn="just"/>
            <a:r>
              <a:rPr lang="fr-FR" sz="2800" dirty="0" smtClean="0"/>
              <a:t>Les charges variables globales se sont élevées à: 600000</a:t>
            </a:r>
          </a:p>
          <a:p>
            <a:r>
              <a:rPr lang="fr-FR" dirty="0" smtClean="0"/>
              <a:t>Quel est le chiffre d’affaires critique?</a:t>
            </a:r>
          </a:p>
          <a:p>
            <a:pPr>
              <a:buFont typeface="Wingdings 2" pitchFamily="18" charset="2"/>
              <a:buNone/>
            </a:pPr>
            <a:r>
              <a:rPr lang="fr-FR" dirty="0" smtClean="0"/>
              <a:t/>
            </a:r>
            <a:br>
              <a:rPr lang="fr-FR" dirty="0" smtClean="0"/>
            </a:br>
            <a:endParaRPr lang="fr-FR" dirty="0" smtClean="0"/>
          </a:p>
        </p:txBody>
      </p:sp>
      <p:sp>
        <p:nvSpPr>
          <p:cNvPr id="4" name="Espace réservé du numéro de diapositive 3"/>
          <p:cNvSpPr>
            <a:spLocks noGrp="1"/>
          </p:cNvSpPr>
          <p:nvPr>
            <p:ph type="sldNum" sz="quarter" idx="12"/>
          </p:nvPr>
        </p:nvSpPr>
        <p:spPr/>
        <p:txBody>
          <a:bodyPr/>
          <a:lstStyle/>
          <a:p>
            <a:pPr>
              <a:defRPr/>
            </a:pPr>
            <a:fld id="{08F14EDF-5443-43CE-859E-EE8ABA653035}" type="slidenum">
              <a:rPr lang="fr-FR" smtClean="0"/>
              <a:pPr>
                <a:defRPr/>
              </a:pPr>
              <a:t>131</a:t>
            </a:fld>
            <a:endParaRPr lang="fr-FR"/>
          </a:p>
        </p:txBody>
      </p:sp>
    </p:spTree>
  </p:cSld>
  <p:clrMapOvr>
    <a:masterClrMapping/>
  </p:clrMapOvr>
  <p:transition/>
  <p:timing>
    <p:tnLst>
      <p:par>
        <p:cTn id="1" dur="indefinite" restart="never" nodeType="tmRoot"/>
      </p:par>
    </p:tnLst>
  </p:timing>
</p:sld>
</file>

<file path=ppt/slides/slide1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A38D5EF2-BC9B-47D0-B632-A8B0E7E89FF2}" type="slidenum">
              <a:rPr lang="fr-FR" smtClean="0"/>
              <a:pPr>
                <a:defRPr/>
              </a:pPr>
              <a:t>132</a:t>
            </a:fld>
            <a:endParaRPr lang="fr-FR"/>
          </a:p>
        </p:txBody>
      </p:sp>
      <p:sp>
        <p:nvSpPr>
          <p:cNvPr id="209923" name="Rectangle 2"/>
          <p:cNvSpPr>
            <a:spLocks noChangeArrowheads="1"/>
          </p:cNvSpPr>
          <p:nvPr/>
        </p:nvSpPr>
        <p:spPr bwMode="auto">
          <a:xfrm>
            <a:off x="571500" y="1143000"/>
            <a:ext cx="8286780" cy="523220"/>
          </a:xfrm>
          <a:prstGeom prst="rect">
            <a:avLst/>
          </a:prstGeom>
          <a:noFill/>
          <a:ln w="9525">
            <a:noFill/>
            <a:miter lim="800000"/>
            <a:headEnd/>
            <a:tailEnd/>
          </a:ln>
        </p:spPr>
        <p:txBody>
          <a:bodyPr wrap="square">
            <a:spAutoFit/>
          </a:bodyPr>
          <a:lstStyle/>
          <a:p>
            <a:r>
              <a:rPr lang="fr-FR" sz="2800" dirty="0"/>
              <a:t>La situation de l’entreprise peut ainsi être formulée:</a:t>
            </a:r>
          </a:p>
        </p:txBody>
      </p:sp>
      <p:graphicFrame>
        <p:nvGraphicFramePr>
          <p:cNvPr id="4" name="Tableau 3"/>
          <p:cNvGraphicFramePr>
            <a:graphicFrameLocks noGrp="1"/>
          </p:cNvGraphicFramePr>
          <p:nvPr/>
        </p:nvGraphicFramePr>
        <p:xfrm>
          <a:off x="714375" y="1928813"/>
          <a:ext cx="7715304" cy="3571898"/>
        </p:xfrm>
        <a:graphic>
          <a:graphicData uri="http://schemas.openxmlformats.org/drawingml/2006/table">
            <a:tbl>
              <a:tblPr firstRow="1" bandRow="1">
                <a:tableStyleId>{5940675A-B579-460E-94D1-54222C63F5DA}</a:tableStyleId>
              </a:tblPr>
              <a:tblGrid>
                <a:gridCol w="3069529"/>
                <a:gridCol w="1908086"/>
                <a:gridCol w="2737689"/>
              </a:tblGrid>
              <a:tr h="945503">
                <a:tc>
                  <a:txBody>
                    <a:bodyPr/>
                    <a:lstStyle/>
                    <a:p>
                      <a:endParaRPr lang="fr-FR" dirty="0"/>
                    </a:p>
                  </a:txBody>
                  <a:tcPr/>
                </a:tc>
                <a:tc>
                  <a:txBody>
                    <a:bodyPr/>
                    <a:lstStyle/>
                    <a:p>
                      <a:r>
                        <a:rPr lang="fr-FR" sz="2400" dirty="0" smtClean="0"/>
                        <a:t>En valeur</a:t>
                      </a:r>
                    </a:p>
                    <a:p>
                      <a:r>
                        <a:rPr lang="fr-FR" sz="2400" dirty="0" smtClean="0"/>
                        <a:t>absolue</a:t>
                      </a:r>
                      <a:endParaRPr lang="fr-FR" sz="2400" dirty="0"/>
                    </a:p>
                  </a:txBody>
                  <a:tcPr/>
                </a:tc>
                <a:tc>
                  <a:txBody>
                    <a:bodyPr/>
                    <a:lstStyle/>
                    <a:p>
                      <a:r>
                        <a:rPr lang="fr-FR" sz="2400" dirty="0" smtClean="0"/>
                        <a:t>En fonction de x,</a:t>
                      </a:r>
                    </a:p>
                    <a:p>
                      <a:r>
                        <a:rPr lang="fr-FR" sz="2400" dirty="0" smtClean="0"/>
                        <a:t>nombre d’articles</a:t>
                      </a:r>
                      <a:endParaRPr lang="fr-FR" sz="2400" dirty="0"/>
                    </a:p>
                  </a:txBody>
                  <a:tcPr/>
                </a:tc>
              </a:tr>
              <a:tr h="525279">
                <a:tc>
                  <a:txBody>
                    <a:bodyPr/>
                    <a:lstStyle/>
                    <a:p>
                      <a:r>
                        <a:rPr lang="fr-FR" sz="2400" dirty="0" smtClean="0"/>
                        <a:t>CA</a:t>
                      </a:r>
                      <a:endParaRPr lang="fr-FR" sz="2400" dirty="0"/>
                    </a:p>
                  </a:txBody>
                  <a:tcPr>
                    <a:lnB w="12700" cap="flat" cmpd="sng" algn="ctr">
                      <a:noFill/>
                      <a:prstDash val="solid"/>
                      <a:round/>
                      <a:headEnd type="none" w="med" len="med"/>
                      <a:tailEnd type="none" w="med" len="med"/>
                    </a:lnB>
                  </a:tcPr>
                </a:tc>
                <a:tc>
                  <a:txBody>
                    <a:bodyPr/>
                    <a:lstStyle/>
                    <a:p>
                      <a:r>
                        <a:rPr lang="fr-FR" sz="2400" dirty="0" smtClean="0"/>
                        <a:t>1000000</a:t>
                      </a:r>
                      <a:endParaRPr lang="fr-FR" sz="2400" dirty="0"/>
                    </a:p>
                  </a:txBody>
                  <a:tcPr>
                    <a:lnB w="12700" cap="flat" cmpd="sng" algn="ctr">
                      <a:noFill/>
                      <a:prstDash val="solid"/>
                      <a:round/>
                      <a:headEnd type="none" w="med" len="med"/>
                      <a:tailEnd type="none" w="med" len="med"/>
                    </a:lnB>
                  </a:tcPr>
                </a:tc>
                <a:tc>
                  <a:txBody>
                    <a:bodyPr/>
                    <a:lstStyle/>
                    <a:p>
                      <a:r>
                        <a:rPr lang="fr-FR" sz="2400" dirty="0" smtClean="0"/>
                        <a:t>100</a:t>
                      </a:r>
                      <a:r>
                        <a:rPr lang="fr-FR" sz="2400" baseline="0" dirty="0" smtClean="0"/>
                        <a:t> x</a:t>
                      </a:r>
                      <a:endParaRPr lang="fr-FR" sz="2400" dirty="0"/>
                    </a:p>
                  </a:txBody>
                  <a:tcPr>
                    <a:lnB w="12700" cap="flat" cmpd="sng" algn="ctr">
                      <a:noFill/>
                      <a:prstDash val="solid"/>
                      <a:round/>
                      <a:headEnd type="none" w="med" len="med"/>
                      <a:tailEnd type="none" w="med" len="med"/>
                    </a:lnB>
                  </a:tcPr>
                </a:tc>
              </a:tr>
              <a:tr h="525279">
                <a:tc>
                  <a:txBody>
                    <a:bodyPr/>
                    <a:lstStyle/>
                    <a:p>
                      <a:r>
                        <a:rPr lang="fr-FR" sz="2400" dirty="0" smtClean="0"/>
                        <a:t>Charges variables</a:t>
                      </a:r>
                      <a:endParaRPr lang="fr-FR" sz="24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r>
                        <a:rPr lang="fr-FR" sz="2400" dirty="0" smtClean="0"/>
                        <a:t>600000</a:t>
                      </a:r>
                      <a:endParaRPr lang="fr-FR" sz="24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r>
                        <a:rPr lang="fr-FR" sz="2400" dirty="0" smtClean="0"/>
                        <a:t>60</a:t>
                      </a:r>
                      <a:r>
                        <a:rPr lang="fr-FR" sz="2400" baseline="0" dirty="0" smtClean="0"/>
                        <a:t> x</a:t>
                      </a:r>
                      <a:endParaRPr lang="fr-FR" sz="24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525279">
                <a:tc>
                  <a:txBody>
                    <a:bodyPr/>
                    <a:lstStyle/>
                    <a:p>
                      <a:r>
                        <a:rPr lang="fr-FR" sz="2400" dirty="0" smtClean="0"/>
                        <a:t>M/CV</a:t>
                      </a:r>
                      <a:endParaRPr lang="fr-FR" sz="24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r>
                        <a:rPr lang="fr-FR" sz="2400" dirty="0" smtClean="0"/>
                        <a:t>400000</a:t>
                      </a:r>
                      <a:endParaRPr lang="fr-FR" sz="24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r>
                        <a:rPr lang="fr-FR" sz="2400" dirty="0" smtClean="0"/>
                        <a:t>40 x</a:t>
                      </a:r>
                      <a:endParaRPr lang="fr-FR" sz="24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525279">
                <a:tc>
                  <a:txBody>
                    <a:bodyPr/>
                    <a:lstStyle/>
                    <a:p>
                      <a:r>
                        <a:rPr lang="fr-FR" sz="2400" dirty="0" smtClean="0"/>
                        <a:t>CF</a:t>
                      </a:r>
                      <a:endParaRPr lang="fr-FR" sz="24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r>
                        <a:rPr lang="fr-FR" sz="2400" dirty="0" smtClean="0"/>
                        <a:t>250000</a:t>
                      </a:r>
                      <a:endParaRPr lang="fr-FR" sz="24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r>
                        <a:rPr lang="fr-FR" sz="2400" dirty="0" smtClean="0"/>
                        <a:t>250000</a:t>
                      </a:r>
                      <a:endParaRPr lang="fr-FR" sz="24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525279">
                <a:tc>
                  <a:txBody>
                    <a:bodyPr/>
                    <a:lstStyle/>
                    <a:p>
                      <a:r>
                        <a:rPr lang="fr-FR" sz="2400" dirty="0" smtClean="0"/>
                        <a:t>Résultat </a:t>
                      </a:r>
                      <a:endParaRPr lang="fr-FR" sz="2400" dirty="0"/>
                    </a:p>
                  </a:txBody>
                  <a:tcPr>
                    <a:lnT w="12700" cap="flat" cmpd="sng" algn="ctr">
                      <a:noFill/>
                      <a:prstDash val="solid"/>
                      <a:round/>
                      <a:headEnd type="none" w="med" len="med"/>
                      <a:tailEnd type="none" w="med" len="med"/>
                    </a:lnT>
                  </a:tcPr>
                </a:tc>
                <a:tc>
                  <a:txBody>
                    <a:bodyPr/>
                    <a:lstStyle/>
                    <a:p>
                      <a:r>
                        <a:rPr lang="fr-FR" sz="2400" dirty="0" smtClean="0"/>
                        <a:t>+ 150000</a:t>
                      </a:r>
                      <a:endParaRPr lang="fr-FR" sz="2400" dirty="0"/>
                    </a:p>
                  </a:txBody>
                  <a:tcPr>
                    <a:lnT w="12700" cap="flat" cmpd="sng" algn="ctr">
                      <a:noFill/>
                      <a:prstDash val="solid"/>
                      <a:round/>
                      <a:headEnd type="none" w="med" len="med"/>
                      <a:tailEnd type="none" w="med" len="med"/>
                    </a:lnT>
                  </a:tcPr>
                </a:tc>
                <a:tc>
                  <a:txBody>
                    <a:bodyPr/>
                    <a:lstStyle/>
                    <a:p>
                      <a:r>
                        <a:rPr lang="fr-FR" sz="2400" dirty="0" smtClean="0"/>
                        <a:t>40 x - 250000</a:t>
                      </a:r>
                      <a:endParaRPr lang="fr-FR" sz="2400" dirty="0"/>
                    </a:p>
                  </a:txBody>
                  <a:tcPr>
                    <a:lnT w="12700" cap="flat" cmpd="sng" algn="ctr">
                      <a:noFill/>
                      <a:prstDash val="solid"/>
                      <a:round/>
                      <a:headEnd type="none" w="med" len="med"/>
                      <a:tailEnd type="none" w="med" len="med"/>
                    </a:lnT>
                  </a:tcPr>
                </a:tc>
              </a:tr>
            </a:tbl>
          </a:graphicData>
        </a:graphic>
      </p:graphicFrame>
      <p:cxnSp>
        <p:nvCxnSpPr>
          <p:cNvPr id="5" name="Connecteur droit 4"/>
          <p:cNvCxnSpPr/>
          <p:nvPr/>
        </p:nvCxnSpPr>
        <p:spPr>
          <a:xfrm>
            <a:off x="3786188" y="3929063"/>
            <a:ext cx="1214437" cy="1587"/>
          </a:xfrm>
          <a:prstGeom prst="line">
            <a:avLst/>
          </a:prstGeom>
        </p:spPr>
        <p:style>
          <a:lnRef idx="2">
            <a:schemeClr val="dk1"/>
          </a:lnRef>
          <a:fillRef idx="0">
            <a:schemeClr val="dk1"/>
          </a:fillRef>
          <a:effectRef idx="1">
            <a:schemeClr val="dk1"/>
          </a:effectRef>
          <a:fontRef idx="minor">
            <a:schemeClr val="tx1"/>
          </a:fontRef>
        </p:style>
      </p:cxnSp>
      <p:cxnSp>
        <p:nvCxnSpPr>
          <p:cNvPr id="6" name="Connecteur droit 5"/>
          <p:cNvCxnSpPr/>
          <p:nvPr/>
        </p:nvCxnSpPr>
        <p:spPr>
          <a:xfrm>
            <a:off x="3786188" y="5000625"/>
            <a:ext cx="1214437" cy="1588"/>
          </a:xfrm>
          <a:prstGeom prst="line">
            <a:avLst/>
          </a:prstGeom>
        </p:spPr>
        <p:style>
          <a:lnRef idx="2">
            <a:schemeClr val="dk1"/>
          </a:lnRef>
          <a:fillRef idx="0">
            <a:schemeClr val="dk1"/>
          </a:fillRef>
          <a:effectRef idx="1">
            <a:schemeClr val="dk1"/>
          </a:effectRef>
          <a:fontRef idx="minor">
            <a:schemeClr val="tx1"/>
          </a:fontRef>
        </p:style>
      </p:cxnSp>
      <p:cxnSp>
        <p:nvCxnSpPr>
          <p:cNvPr id="7" name="Connecteur droit 6"/>
          <p:cNvCxnSpPr/>
          <p:nvPr/>
        </p:nvCxnSpPr>
        <p:spPr>
          <a:xfrm>
            <a:off x="5715000" y="3929063"/>
            <a:ext cx="857250" cy="1587"/>
          </a:xfrm>
          <a:prstGeom prst="line">
            <a:avLst/>
          </a:prstGeom>
        </p:spPr>
        <p:style>
          <a:lnRef idx="2">
            <a:schemeClr val="dk1"/>
          </a:lnRef>
          <a:fillRef idx="0">
            <a:schemeClr val="dk1"/>
          </a:fillRef>
          <a:effectRef idx="1">
            <a:schemeClr val="dk1"/>
          </a:effectRef>
          <a:fontRef idx="minor">
            <a:schemeClr val="tx1"/>
          </a:fontRef>
        </p:style>
      </p:cxnSp>
      <p:cxnSp>
        <p:nvCxnSpPr>
          <p:cNvPr id="8" name="Connecteur droit 7"/>
          <p:cNvCxnSpPr/>
          <p:nvPr/>
        </p:nvCxnSpPr>
        <p:spPr>
          <a:xfrm>
            <a:off x="5715000" y="5000625"/>
            <a:ext cx="1428750" cy="1588"/>
          </a:xfrm>
          <a:prstGeom prst="line">
            <a:avLst/>
          </a:prstGeom>
        </p:spPr>
        <p:style>
          <a:lnRef idx="2">
            <a:schemeClr val="dk1"/>
          </a:lnRef>
          <a:fillRef idx="0">
            <a:schemeClr val="dk1"/>
          </a:fillRef>
          <a:effectRef idx="1">
            <a:schemeClr val="dk1"/>
          </a:effectRef>
          <a:fontRef idx="minor">
            <a:schemeClr val="tx1"/>
          </a:fontRef>
        </p:style>
      </p:cxnSp>
    </p:spTree>
  </p:cSld>
  <p:clrMapOvr>
    <a:masterClrMapping/>
  </p:clrMapOvr>
  <p:transition/>
  <p:timing>
    <p:tnLst>
      <p:par>
        <p:cTn id="1" dur="indefinite" restart="never" nodeType="tmRoot"/>
      </p:par>
    </p:tnLst>
  </p:timing>
</p:sld>
</file>

<file path=ppt/slides/slide1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0946" name="Espace réservé du contenu 2"/>
          <p:cNvSpPr>
            <a:spLocks noGrp="1"/>
          </p:cNvSpPr>
          <p:nvPr>
            <p:ph idx="1"/>
          </p:nvPr>
        </p:nvSpPr>
        <p:spPr>
          <a:xfrm>
            <a:off x="457200" y="1500188"/>
            <a:ext cx="8229600" cy="4824412"/>
          </a:xfrm>
        </p:spPr>
        <p:txBody>
          <a:bodyPr>
            <a:normAutofit/>
          </a:bodyPr>
          <a:lstStyle/>
          <a:p>
            <a:pPr algn="just"/>
            <a:r>
              <a:rPr lang="fr-FR" smtClean="0"/>
              <a:t>Il suffit pour cela de traduire les différents paramètres sous forme d’équations de droite. On distingue trois types de graphiques</a:t>
            </a:r>
          </a:p>
          <a:p>
            <a:r>
              <a:rPr lang="fr-FR" b="1" smtClean="0"/>
              <a:t>Premier graphique:</a:t>
            </a:r>
          </a:p>
          <a:p>
            <a:r>
              <a:rPr lang="fr-FR" smtClean="0"/>
              <a:t>il illustre le principe que le SR est atteint lorsque la M/CV est égale aux charges fixes.</a:t>
            </a:r>
          </a:p>
          <a:p>
            <a:pPr algn="just"/>
            <a:r>
              <a:rPr lang="fr-FR" smtClean="0"/>
              <a:t>Il faut trouver l’équation des charges fixes et celle de la M/CV:</a:t>
            </a:r>
          </a:p>
          <a:p>
            <a:pPr lvl="1" algn="just"/>
            <a:r>
              <a:rPr lang="fr-FR" smtClean="0"/>
              <a:t>Équation des charges fixes: y=b donc y=250000</a:t>
            </a:r>
          </a:p>
          <a:p>
            <a:pPr lvl="1" algn="just"/>
            <a:r>
              <a:rPr lang="fr-FR" smtClean="0"/>
              <a:t>Équation de la M/CV: y= ax, avec a correspondant au taux de M/CV; donc y= 0,4 x</a:t>
            </a:r>
          </a:p>
          <a:p>
            <a:endParaRPr lang="fr-FR" smtClean="0"/>
          </a:p>
        </p:txBody>
      </p:sp>
      <p:sp>
        <p:nvSpPr>
          <p:cNvPr id="4" name="Espace réservé du numéro de diapositive 3"/>
          <p:cNvSpPr>
            <a:spLocks noGrp="1"/>
          </p:cNvSpPr>
          <p:nvPr>
            <p:ph type="sldNum" sz="quarter" idx="12"/>
          </p:nvPr>
        </p:nvSpPr>
        <p:spPr/>
        <p:txBody>
          <a:bodyPr/>
          <a:lstStyle/>
          <a:p>
            <a:pPr>
              <a:defRPr/>
            </a:pPr>
            <a:fld id="{F146B5FD-87EA-4A24-9790-17143A334F0E}" type="slidenum">
              <a:rPr lang="fr-FR" smtClean="0"/>
              <a:pPr>
                <a:defRPr/>
              </a:pPr>
              <a:t>133</a:t>
            </a:fld>
            <a:endParaRPr lang="fr-FR"/>
          </a:p>
        </p:txBody>
      </p:sp>
    </p:spTree>
  </p:cSld>
  <p:clrMapOvr>
    <a:masterClrMapping/>
  </p:clrMapOvr>
  <p:transition/>
  <p:timing>
    <p:tnLst>
      <p:par>
        <p:cTn id="1" dur="indefinite" restart="never" nodeType="tmRoot"/>
      </p:par>
    </p:tnLst>
  </p:timing>
</p:sld>
</file>

<file path=ppt/slides/slide1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E5FAB24C-42E9-4C2C-B4B5-E69F257F3C7A}" type="slidenum">
              <a:rPr lang="fr-FR" smtClean="0"/>
              <a:pPr>
                <a:defRPr/>
              </a:pPr>
              <a:t>134</a:t>
            </a:fld>
            <a:endParaRPr lang="fr-FR"/>
          </a:p>
        </p:txBody>
      </p:sp>
      <p:sp>
        <p:nvSpPr>
          <p:cNvPr id="211971" name="Rectangle 2"/>
          <p:cNvSpPr>
            <a:spLocks noChangeArrowheads="1"/>
          </p:cNvSpPr>
          <p:nvPr/>
        </p:nvSpPr>
        <p:spPr bwMode="auto">
          <a:xfrm>
            <a:off x="642938" y="1214438"/>
            <a:ext cx="6715144" cy="1938992"/>
          </a:xfrm>
          <a:prstGeom prst="rect">
            <a:avLst/>
          </a:prstGeom>
          <a:noFill/>
          <a:ln w="9525">
            <a:noFill/>
            <a:miter lim="800000"/>
            <a:headEnd/>
            <a:tailEnd/>
          </a:ln>
        </p:spPr>
        <p:txBody>
          <a:bodyPr wrap="square">
            <a:spAutoFit/>
          </a:bodyPr>
          <a:lstStyle/>
          <a:p>
            <a:r>
              <a:rPr lang="fr-FR" sz="2400" dirty="0"/>
              <a:t>Le SR est atteint lorsque:</a:t>
            </a:r>
          </a:p>
          <a:p>
            <a:r>
              <a:rPr lang="fr-FR" sz="2400" dirty="0"/>
              <a:t>M/CV= F</a:t>
            </a:r>
          </a:p>
          <a:p>
            <a:r>
              <a:rPr lang="fr-FR" sz="2400" dirty="0"/>
              <a:t>0,4 x = 250000</a:t>
            </a:r>
          </a:p>
          <a:p>
            <a:r>
              <a:rPr lang="fr-FR" sz="2400" dirty="0"/>
              <a:t>x= 625000 </a:t>
            </a:r>
            <a:r>
              <a:rPr lang="fr-FR" sz="2400" dirty="0" err="1"/>
              <a:t>dhs</a:t>
            </a:r>
            <a:endParaRPr lang="fr-FR" sz="2400" dirty="0"/>
          </a:p>
          <a:p>
            <a:r>
              <a:rPr lang="fr-FR" sz="2400" dirty="0"/>
              <a:t>On obtient le graphique ci-après:</a:t>
            </a:r>
          </a:p>
        </p:txBody>
      </p:sp>
      <p:cxnSp>
        <p:nvCxnSpPr>
          <p:cNvPr id="4" name="Connecteur droit avec flèche 3"/>
          <p:cNvCxnSpPr/>
          <p:nvPr/>
        </p:nvCxnSpPr>
        <p:spPr>
          <a:xfrm rot="5400000" flipH="1" flipV="1">
            <a:off x="678657" y="4750594"/>
            <a:ext cx="2214562" cy="0"/>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5" name="Connecteur droit avec flèche 4"/>
          <p:cNvCxnSpPr/>
          <p:nvPr/>
        </p:nvCxnSpPr>
        <p:spPr>
          <a:xfrm>
            <a:off x="1785938" y="5929313"/>
            <a:ext cx="4714875" cy="1587"/>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7" name="Connecteur droit 6"/>
          <p:cNvCxnSpPr/>
          <p:nvPr/>
        </p:nvCxnSpPr>
        <p:spPr>
          <a:xfrm flipV="1">
            <a:off x="1785938" y="3714750"/>
            <a:ext cx="4643437" cy="2214563"/>
          </a:xfrm>
          <a:prstGeom prst="line">
            <a:avLst/>
          </a:prstGeom>
        </p:spPr>
        <p:style>
          <a:lnRef idx="2">
            <a:schemeClr val="dk1"/>
          </a:lnRef>
          <a:fillRef idx="0">
            <a:schemeClr val="dk1"/>
          </a:fillRef>
          <a:effectRef idx="1">
            <a:schemeClr val="dk1"/>
          </a:effectRef>
          <a:fontRef idx="minor">
            <a:schemeClr val="tx1"/>
          </a:fontRef>
        </p:style>
      </p:cxnSp>
      <p:cxnSp>
        <p:nvCxnSpPr>
          <p:cNvPr id="8" name="Connecteur droit 7"/>
          <p:cNvCxnSpPr/>
          <p:nvPr/>
        </p:nvCxnSpPr>
        <p:spPr>
          <a:xfrm flipV="1">
            <a:off x="1785938" y="4786313"/>
            <a:ext cx="4572000" cy="71437"/>
          </a:xfrm>
          <a:prstGeom prst="line">
            <a:avLst/>
          </a:prstGeom>
        </p:spPr>
        <p:style>
          <a:lnRef idx="2">
            <a:schemeClr val="dk1"/>
          </a:lnRef>
          <a:fillRef idx="0">
            <a:schemeClr val="dk1"/>
          </a:fillRef>
          <a:effectRef idx="1">
            <a:schemeClr val="dk1"/>
          </a:effectRef>
          <a:fontRef idx="minor">
            <a:schemeClr val="tx1"/>
          </a:fontRef>
        </p:style>
      </p:cxnSp>
      <p:cxnSp>
        <p:nvCxnSpPr>
          <p:cNvPr id="9" name="Connecteur droit 8"/>
          <p:cNvCxnSpPr/>
          <p:nvPr/>
        </p:nvCxnSpPr>
        <p:spPr>
          <a:xfrm rot="5400000">
            <a:off x="3608387" y="5392738"/>
            <a:ext cx="1071563" cy="1588"/>
          </a:xfrm>
          <a:prstGeom prst="line">
            <a:avLst/>
          </a:prstGeom>
          <a:ln>
            <a:prstDash val="sysDash"/>
          </a:ln>
        </p:spPr>
        <p:style>
          <a:lnRef idx="2">
            <a:schemeClr val="dk1"/>
          </a:lnRef>
          <a:fillRef idx="0">
            <a:schemeClr val="dk1"/>
          </a:fillRef>
          <a:effectRef idx="1">
            <a:schemeClr val="dk1"/>
          </a:effectRef>
          <a:fontRef idx="minor">
            <a:schemeClr val="tx1"/>
          </a:fontRef>
        </p:style>
      </p:cxnSp>
      <p:sp>
        <p:nvSpPr>
          <p:cNvPr id="211977" name="Rectangle 9"/>
          <p:cNvSpPr>
            <a:spLocks noChangeArrowheads="1"/>
          </p:cNvSpPr>
          <p:nvPr/>
        </p:nvSpPr>
        <p:spPr bwMode="auto">
          <a:xfrm>
            <a:off x="0" y="3571876"/>
            <a:ext cx="1666747" cy="400110"/>
          </a:xfrm>
          <a:prstGeom prst="rect">
            <a:avLst/>
          </a:prstGeom>
          <a:noFill/>
          <a:ln w="9525">
            <a:noFill/>
            <a:miter lim="800000"/>
            <a:headEnd/>
            <a:tailEnd/>
          </a:ln>
        </p:spPr>
        <p:txBody>
          <a:bodyPr wrap="square">
            <a:spAutoFit/>
          </a:bodyPr>
          <a:lstStyle/>
          <a:p>
            <a:r>
              <a:rPr lang="fr-FR" sz="2000" dirty="0">
                <a:solidFill>
                  <a:srgbClr val="000000"/>
                </a:solidFill>
                <a:latin typeface="Century Schoolbook" pitchFamily="18" charset="0"/>
              </a:rPr>
              <a:t>M/CV et CF</a:t>
            </a:r>
          </a:p>
        </p:txBody>
      </p:sp>
      <p:sp>
        <p:nvSpPr>
          <p:cNvPr id="211978" name="Rectangle 10"/>
          <p:cNvSpPr>
            <a:spLocks noChangeArrowheads="1"/>
          </p:cNvSpPr>
          <p:nvPr/>
        </p:nvSpPr>
        <p:spPr bwMode="auto">
          <a:xfrm>
            <a:off x="571472" y="4643446"/>
            <a:ext cx="1040670" cy="400110"/>
          </a:xfrm>
          <a:prstGeom prst="rect">
            <a:avLst/>
          </a:prstGeom>
          <a:noFill/>
          <a:ln w="9525">
            <a:noFill/>
            <a:miter lim="800000"/>
            <a:headEnd/>
            <a:tailEnd/>
          </a:ln>
        </p:spPr>
        <p:txBody>
          <a:bodyPr wrap="none">
            <a:spAutoFit/>
          </a:bodyPr>
          <a:lstStyle/>
          <a:p>
            <a:r>
              <a:rPr lang="fr-FR" sz="2000" dirty="0">
                <a:solidFill>
                  <a:srgbClr val="000000"/>
                </a:solidFill>
                <a:latin typeface="Century Schoolbook" pitchFamily="18" charset="0"/>
              </a:rPr>
              <a:t>250000</a:t>
            </a:r>
          </a:p>
        </p:txBody>
      </p:sp>
      <p:sp>
        <p:nvSpPr>
          <p:cNvPr id="211979" name="Rectangle 11"/>
          <p:cNvSpPr>
            <a:spLocks noChangeArrowheads="1"/>
          </p:cNvSpPr>
          <p:nvPr/>
        </p:nvSpPr>
        <p:spPr bwMode="auto">
          <a:xfrm>
            <a:off x="2643188" y="4500563"/>
            <a:ext cx="1377300" cy="400110"/>
          </a:xfrm>
          <a:prstGeom prst="rect">
            <a:avLst/>
          </a:prstGeom>
          <a:noFill/>
          <a:ln w="9525">
            <a:noFill/>
            <a:miter lim="800000"/>
            <a:headEnd/>
            <a:tailEnd/>
          </a:ln>
        </p:spPr>
        <p:txBody>
          <a:bodyPr wrap="none">
            <a:spAutoFit/>
          </a:bodyPr>
          <a:lstStyle/>
          <a:p>
            <a:r>
              <a:rPr lang="fr-FR" sz="2000" dirty="0">
                <a:solidFill>
                  <a:srgbClr val="000000"/>
                </a:solidFill>
                <a:latin typeface="Century Schoolbook" pitchFamily="18" charset="0"/>
              </a:rPr>
              <a:t>Y=250000</a:t>
            </a:r>
          </a:p>
        </p:txBody>
      </p:sp>
      <p:sp>
        <p:nvSpPr>
          <p:cNvPr id="211980" name="Rectangle 12"/>
          <p:cNvSpPr>
            <a:spLocks noChangeArrowheads="1"/>
          </p:cNvSpPr>
          <p:nvPr/>
        </p:nvSpPr>
        <p:spPr bwMode="auto">
          <a:xfrm>
            <a:off x="5286375" y="3500438"/>
            <a:ext cx="1085554" cy="400110"/>
          </a:xfrm>
          <a:prstGeom prst="rect">
            <a:avLst/>
          </a:prstGeom>
          <a:noFill/>
          <a:ln w="9525">
            <a:noFill/>
            <a:miter lim="800000"/>
            <a:headEnd/>
            <a:tailEnd/>
          </a:ln>
        </p:spPr>
        <p:txBody>
          <a:bodyPr wrap="none">
            <a:spAutoFit/>
          </a:bodyPr>
          <a:lstStyle/>
          <a:p>
            <a:r>
              <a:rPr lang="fr-FR" sz="2000" dirty="0">
                <a:solidFill>
                  <a:srgbClr val="000000"/>
                </a:solidFill>
                <a:latin typeface="Century Schoolbook" pitchFamily="18" charset="0"/>
              </a:rPr>
              <a:t>Y=0,4 x</a:t>
            </a:r>
          </a:p>
        </p:txBody>
      </p:sp>
      <p:sp>
        <p:nvSpPr>
          <p:cNvPr id="211981" name="Rectangle 13"/>
          <p:cNvSpPr>
            <a:spLocks noChangeArrowheads="1"/>
          </p:cNvSpPr>
          <p:nvPr/>
        </p:nvSpPr>
        <p:spPr bwMode="auto">
          <a:xfrm>
            <a:off x="5429250" y="4286250"/>
            <a:ext cx="1293431" cy="400110"/>
          </a:xfrm>
          <a:prstGeom prst="rect">
            <a:avLst/>
          </a:prstGeom>
          <a:noFill/>
          <a:ln w="9525">
            <a:noFill/>
            <a:miter lim="800000"/>
            <a:headEnd/>
            <a:tailEnd/>
          </a:ln>
        </p:spPr>
        <p:txBody>
          <a:bodyPr wrap="none">
            <a:spAutoFit/>
          </a:bodyPr>
          <a:lstStyle/>
          <a:p>
            <a:r>
              <a:rPr lang="fr-FR" sz="2000" dirty="0"/>
              <a:t>Bénéfices </a:t>
            </a:r>
          </a:p>
        </p:txBody>
      </p:sp>
      <p:sp>
        <p:nvSpPr>
          <p:cNvPr id="211982" name="Rectangle 14"/>
          <p:cNvSpPr>
            <a:spLocks noChangeArrowheads="1"/>
          </p:cNvSpPr>
          <p:nvPr/>
        </p:nvSpPr>
        <p:spPr bwMode="auto">
          <a:xfrm>
            <a:off x="2143125" y="5000625"/>
            <a:ext cx="920188" cy="400110"/>
          </a:xfrm>
          <a:prstGeom prst="rect">
            <a:avLst/>
          </a:prstGeom>
          <a:noFill/>
          <a:ln w="9525">
            <a:noFill/>
            <a:miter lim="800000"/>
            <a:headEnd/>
            <a:tailEnd/>
          </a:ln>
        </p:spPr>
        <p:txBody>
          <a:bodyPr wrap="none">
            <a:spAutoFit/>
          </a:bodyPr>
          <a:lstStyle/>
          <a:p>
            <a:r>
              <a:rPr lang="fr-FR" sz="2000" dirty="0"/>
              <a:t>Pertes </a:t>
            </a:r>
          </a:p>
        </p:txBody>
      </p:sp>
      <p:sp>
        <p:nvSpPr>
          <p:cNvPr id="211983" name="Rectangle 15"/>
          <p:cNvSpPr>
            <a:spLocks noChangeArrowheads="1"/>
          </p:cNvSpPr>
          <p:nvPr/>
        </p:nvSpPr>
        <p:spPr bwMode="auto">
          <a:xfrm>
            <a:off x="3857625" y="6000750"/>
            <a:ext cx="1040670" cy="400110"/>
          </a:xfrm>
          <a:prstGeom prst="rect">
            <a:avLst/>
          </a:prstGeom>
          <a:noFill/>
          <a:ln w="9525">
            <a:noFill/>
            <a:miter lim="800000"/>
            <a:headEnd/>
            <a:tailEnd/>
          </a:ln>
        </p:spPr>
        <p:txBody>
          <a:bodyPr wrap="none">
            <a:spAutoFit/>
          </a:bodyPr>
          <a:lstStyle/>
          <a:p>
            <a:r>
              <a:rPr lang="fr-FR" sz="2000" dirty="0">
                <a:solidFill>
                  <a:srgbClr val="000000"/>
                </a:solidFill>
                <a:latin typeface="Century Schoolbook" pitchFamily="18" charset="0"/>
              </a:rPr>
              <a:t>625000</a:t>
            </a:r>
          </a:p>
        </p:txBody>
      </p:sp>
      <p:sp>
        <p:nvSpPr>
          <p:cNvPr id="211984" name="Rectangle 16"/>
          <p:cNvSpPr>
            <a:spLocks noChangeArrowheads="1"/>
          </p:cNvSpPr>
          <p:nvPr/>
        </p:nvSpPr>
        <p:spPr bwMode="auto">
          <a:xfrm>
            <a:off x="3929058" y="6457890"/>
            <a:ext cx="532518" cy="400110"/>
          </a:xfrm>
          <a:prstGeom prst="rect">
            <a:avLst/>
          </a:prstGeom>
          <a:noFill/>
          <a:ln w="9525">
            <a:noFill/>
            <a:miter lim="800000"/>
            <a:headEnd/>
            <a:tailEnd/>
          </a:ln>
        </p:spPr>
        <p:txBody>
          <a:bodyPr wrap="none">
            <a:spAutoFit/>
          </a:bodyPr>
          <a:lstStyle/>
          <a:p>
            <a:r>
              <a:rPr lang="fr-FR" sz="2000" dirty="0">
                <a:solidFill>
                  <a:srgbClr val="000000"/>
                </a:solidFill>
                <a:latin typeface="Century Schoolbook" pitchFamily="18" charset="0"/>
              </a:rPr>
              <a:t>SR</a:t>
            </a:r>
          </a:p>
        </p:txBody>
      </p:sp>
      <p:sp>
        <p:nvSpPr>
          <p:cNvPr id="211985" name="Rectangle 17"/>
          <p:cNvSpPr>
            <a:spLocks noChangeArrowheads="1"/>
          </p:cNvSpPr>
          <p:nvPr/>
        </p:nvSpPr>
        <p:spPr bwMode="auto">
          <a:xfrm>
            <a:off x="6000750" y="6000750"/>
            <a:ext cx="524503" cy="400110"/>
          </a:xfrm>
          <a:prstGeom prst="rect">
            <a:avLst/>
          </a:prstGeom>
          <a:noFill/>
          <a:ln w="9525">
            <a:noFill/>
            <a:miter lim="800000"/>
            <a:headEnd/>
            <a:tailEnd/>
          </a:ln>
        </p:spPr>
        <p:txBody>
          <a:bodyPr wrap="none">
            <a:spAutoFit/>
          </a:bodyPr>
          <a:lstStyle/>
          <a:p>
            <a:r>
              <a:rPr lang="fr-FR" sz="2000" dirty="0"/>
              <a:t>CA</a:t>
            </a:r>
          </a:p>
        </p:txBody>
      </p:sp>
    </p:spTree>
  </p:cSld>
  <p:clrMapOvr>
    <a:masterClrMapping/>
  </p:clrMapOvr>
  <p:transition/>
  <p:timing>
    <p:tnLst>
      <p:par>
        <p:cTn id="1" dur="indefinite" restart="never" nodeType="tmRoot"/>
      </p:par>
    </p:tnLst>
  </p:timing>
</p:sld>
</file>

<file path=ppt/slides/slide1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2994" name="Espace réservé du contenu 2"/>
          <p:cNvSpPr>
            <a:spLocks noGrp="1"/>
          </p:cNvSpPr>
          <p:nvPr>
            <p:ph idx="1"/>
          </p:nvPr>
        </p:nvSpPr>
        <p:spPr>
          <a:xfrm>
            <a:off x="457200" y="785813"/>
            <a:ext cx="8229600" cy="5538787"/>
          </a:xfrm>
        </p:spPr>
        <p:txBody>
          <a:bodyPr>
            <a:normAutofit/>
          </a:bodyPr>
          <a:lstStyle/>
          <a:p>
            <a:r>
              <a:rPr lang="fr-FR" b="1" smtClean="0"/>
              <a:t>Deuxième graphique:</a:t>
            </a:r>
          </a:p>
          <a:p>
            <a:r>
              <a:rPr lang="fr-FR" smtClean="0"/>
              <a:t>Ce deuxième graphique traduit le fait que le SR est le chiffre d’affaires qui couvre la totalité des charges: </a:t>
            </a:r>
            <a:r>
              <a:rPr lang="fr-FR" b="1" smtClean="0"/>
              <a:t>CA = charges totales</a:t>
            </a:r>
          </a:p>
          <a:p>
            <a:r>
              <a:rPr lang="fr-FR" smtClean="0"/>
              <a:t> il nécessaire de déterminer l’équation du CA et celle des charges totales; on obtient à partir de l’exemple ci-dessus:</a:t>
            </a:r>
          </a:p>
          <a:p>
            <a:pPr lvl="1"/>
            <a:r>
              <a:rPr lang="fr-FR" smtClean="0"/>
              <a:t>Équation du CA: y = 100 x;</a:t>
            </a:r>
          </a:p>
          <a:p>
            <a:pPr lvl="1"/>
            <a:r>
              <a:rPr lang="fr-FR" smtClean="0"/>
              <a:t>Équation des charges : y = 60 x + 250000.</a:t>
            </a:r>
          </a:p>
          <a:p>
            <a:r>
              <a:rPr lang="fr-FR" smtClean="0"/>
              <a:t>Donc: 100 x = 60 x + 250000</a:t>
            </a:r>
          </a:p>
          <a:p>
            <a:r>
              <a:rPr lang="fr-FR" smtClean="0"/>
              <a:t>x = 6250     chiffre d’affaires critique = 6250 × 100</a:t>
            </a:r>
          </a:p>
          <a:p>
            <a:r>
              <a:rPr lang="fr-FR" smtClean="0"/>
              <a:t>x = 625000 dhs.       </a:t>
            </a:r>
          </a:p>
          <a:p>
            <a:endParaRPr lang="fr-FR" smtClean="0"/>
          </a:p>
        </p:txBody>
      </p:sp>
      <p:sp>
        <p:nvSpPr>
          <p:cNvPr id="4" name="Espace réservé du numéro de diapositive 3"/>
          <p:cNvSpPr>
            <a:spLocks noGrp="1"/>
          </p:cNvSpPr>
          <p:nvPr>
            <p:ph type="sldNum" sz="quarter" idx="12"/>
          </p:nvPr>
        </p:nvSpPr>
        <p:spPr/>
        <p:txBody>
          <a:bodyPr/>
          <a:lstStyle/>
          <a:p>
            <a:pPr>
              <a:defRPr/>
            </a:pPr>
            <a:fld id="{0CEE11D5-DFB3-47D4-B379-457230CD188D}" type="slidenum">
              <a:rPr lang="fr-FR" smtClean="0"/>
              <a:pPr>
                <a:defRPr/>
              </a:pPr>
              <a:t>135</a:t>
            </a:fld>
            <a:endParaRPr lang="fr-FR"/>
          </a:p>
        </p:txBody>
      </p:sp>
      <p:sp>
        <p:nvSpPr>
          <p:cNvPr id="5" name="Flèche droite 4"/>
          <p:cNvSpPr/>
          <p:nvPr/>
        </p:nvSpPr>
        <p:spPr>
          <a:xfrm>
            <a:off x="2000250" y="5214938"/>
            <a:ext cx="334963" cy="484187"/>
          </a:xfrm>
          <a:prstGeom prst="rightArrow">
            <a:avLst/>
          </a:prstGeom>
        </p:spPr>
        <p:style>
          <a:lnRef idx="2">
            <a:schemeClr val="accent2">
              <a:shade val="50000"/>
            </a:schemeClr>
          </a:lnRef>
          <a:fillRef idx="1">
            <a:schemeClr val="accent2"/>
          </a:fillRef>
          <a:effectRef idx="0">
            <a:schemeClr val="accent2"/>
          </a:effectRef>
          <a:fontRef idx="minor">
            <a:schemeClr val="lt1"/>
          </a:fontRef>
        </p:style>
        <p:txBody>
          <a:bodyPr anchor="ctr"/>
          <a:lstStyle/>
          <a:p>
            <a:pPr algn="ctr">
              <a:defRPr/>
            </a:pPr>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 to="" calcmode="lin" valueType="num">
                                      <p:cBhvr>
                                        <p:cTn id="7" dur="1" fill="hold"/>
                                        <p:tgtEl>
                                          <p:spTgt spid="5"/>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Lst>
  </p:timing>
</p:sld>
</file>

<file path=ppt/slides/slide1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3F4B9B3D-FEBF-4500-BA9C-A87E5C04C7A3}" type="slidenum">
              <a:rPr lang="fr-FR" smtClean="0"/>
              <a:pPr>
                <a:defRPr/>
              </a:pPr>
              <a:t>136</a:t>
            </a:fld>
            <a:endParaRPr lang="fr-FR"/>
          </a:p>
        </p:txBody>
      </p:sp>
      <p:cxnSp>
        <p:nvCxnSpPr>
          <p:cNvPr id="4" name="Connecteur droit avec flèche 3"/>
          <p:cNvCxnSpPr/>
          <p:nvPr/>
        </p:nvCxnSpPr>
        <p:spPr>
          <a:xfrm rot="5400000" flipH="1" flipV="1">
            <a:off x="-37306" y="3893344"/>
            <a:ext cx="3502025" cy="1587"/>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5" name="Connecteur droit avec flèche 4"/>
          <p:cNvCxnSpPr/>
          <p:nvPr/>
        </p:nvCxnSpPr>
        <p:spPr>
          <a:xfrm>
            <a:off x="1714500" y="5643563"/>
            <a:ext cx="5429250" cy="1587"/>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6" name="Connecteur droit 5"/>
          <p:cNvCxnSpPr/>
          <p:nvPr/>
        </p:nvCxnSpPr>
        <p:spPr>
          <a:xfrm flipV="1">
            <a:off x="1714500" y="2071688"/>
            <a:ext cx="4500563" cy="3571875"/>
          </a:xfrm>
          <a:prstGeom prst="line">
            <a:avLst/>
          </a:prstGeom>
        </p:spPr>
        <p:style>
          <a:lnRef idx="2">
            <a:schemeClr val="dk1"/>
          </a:lnRef>
          <a:fillRef idx="0">
            <a:schemeClr val="dk1"/>
          </a:fillRef>
          <a:effectRef idx="1">
            <a:schemeClr val="dk1"/>
          </a:effectRef>
          <a:fontRef idx="minor">
            <a:schemeClr val="tx1"/>
          </a:fontRef>
        </p:style>
      </p:cxnSp>
      <p:cxnSp>
        <p:nvCxnSpPr>
          <p:cNvPr id="7" name="Connecteur droit 6"/>
          <p:cNvCxnSpPr/>
          <p:nvPr/>
        </p:nvCxnSpPr>
        <p:spPr>
          <a:xfrm flipV="1">
            <a:off x="1714500" y="3071813"/>
            <a:ext cx="5072063" cy="1214437"/>
          </a:xfrm>
          <a:prstGeom prst="line">
            <a:avLst/>
          </a:prstGeom>
        </p:spPr>
        <p:style>
          <a:lnRef idx="2">
            <a:schemeClr val="dk1"/>
          </a:lnRef>
          <a:fillRef idx="0">
            <a:schemeClr val="dk1"/>
          </a:fillRef>
          <a:effectRef idx="1">
            <a:schemeClr val="dk1"/>
          </a:effectRef>
          <a:fontRef idx="minor">
            <a:schemeClr val="tx1"/>
          </a:fontRef>
        </p:style>
      </p:cxnSp>
      <p:sp>
        <p:nvSpPr>
          <p:cNvPr id="8" name="Accolade fermante 7"/>
          <p:cNvSpPr/>
          <p:nvPr/>
        </p:nvSpPr>
        <p:spPr>
          <a:xfrm>
            <a:off x="6715125" y="1928813"/>
            <a:ext cx="357188" cy="1071562"/>
          </a:xfrm>
          <a:prstGeom prst="rightBrace">
            <a:avLst/>
          </a:prstGeom>
        </p:spPr>
        <p:style>
          <a:lnRef idx="2">
            <a:schemeClr val="dk1"/>
          </a:lnRef>
          <a:fillRef idx="0">
            <a:schemeClr val="dk1"/>
          </a:fillRef>
          <a:effectRef idx="1">
            <a:schemeClr val="dk1"/>
          </a:effectRef>
          <a:fontRef idx="minor">
            <a:schemeClr val="tx1"/>
          </a:fontRef>
        </p:style>
        <p:txBody>
          <a:bodyPr anchor="ctr"/>
          <a:lstStyle/>
          <a:p>
            <a:pPr algn="ctr">
              <a:defRPr/>
            </a:pPr>
            <a:endParaRPr lang="fr-FR"/>
          </a:p>
        </p:txBody>
      </p:sp>
      <p:sp>
        <p:nvSpPr>
          <p:cNvPr id="214024" name="Rectangle 8"/>
          <p:cNvSpPr>
            <a:spLocks noChangeArrowheads="1"/>
          </p:cNvSpPr>
          <p:nvPr/>
        </p:nvSpPr>
        <p:spPr bwMode="auto">
          <a:xfrm>
            <a:off x="714375" y="1785938"/>
            <a:ext cx="1285875" cy="923925"/>
          </a:xfrm>
          <a:prstGeom prst="rect">
            <a:avLst/>
          </a:prstGeom>
          <a:noFill/>
          <a:ln w="9525">
            <a:noFill/>
            <a:miter lim="800000"/>
            <a:headEnd/>
            <a:tailEnd/>
          </a:ln>
        </p:spPr>
        <p:txBody>
          <a:bodyPr>
            <a:spAutoFit/>
          </a:bodyPr>
          <a:lstStyle/>
          <a:p>
            <a:r>
              <a:rPr lang="fr-FR"/>
              <a:t>CA et charges totales</a:t>
            </a:r>
          </a:p>
        </p:txBody>
      </p:sp>
      <p:sp>
        <p:nvSpPr>
          <p:cNvPr id="214025" name="Rectangle 9"/>
          <p:cNvSpPr>
            <a:spLocks noChangeArrowheads="1"/>
          </p:cNvSpPr>
          <p:nvPr/>
        </p:nvSpPr>
        <p:spPr bwMode="auto">
          <a:xfrm>
            <a:off x="6786563" y="5786438"/>
            <a:ext cx="504825" cy="369887"/>
          </a:xfrm>
          <a:prstGeom prst="rect">
            <a:avLst/>
          </a:prstGeom>
          <a:noFill/>
          <a:ln w="9525">
            <a:noFill/>
            <a:miter lim="800000"/>
            <a:headEnd/>
            <a:tailEnd/>
          </a:ln>
        </p:spPr>
        <p:txBody>
          <a:bodyPr wrap="none">
            <a:spAutoFit/>
          </a:bodyPr>
          <a:lstStyle/>
          <a:p>
            <a:r>
              <a:rPr lang="fr-FR"/>
              <a:t>CA</a:t>
            </a:r>
          </a:p>
        </p:txBody>
      </p:sp>
      <p:sp>
        <p:nvSpPr>
          <p:cNvPr id="214026" name="Rectangle 10"/>
          <p:cNvSpPr>
            <a:spLocks noChangeArrowheads="1"/>
          </p:cNvSpPr>
          <p:nvPr/>
        </p:nvSpPr>
        <p:spPr bwMode="auto">
          <a:xfrm>
            <a:off x="4572000" y="1857375"/>
            <a:ext cx="1162050" cy="369888"/>
          </a:xfrm>
          <a:prstGeom prst="rect">
            <a:avLst/>
          </a:prstGeom>
          <a:noFill/>
          <a:ln w="9525">
            <a:noFill/>
            <a:miter lim="800000"/>
            <a:headEnd/>
            <a:tailEnd/>
          </a:ln>
        </p:spPr>
        <p:txBody>
          <a:bodyPr wrap="none">
            <a:spAutoFit/>
          </a:bodyPr>
          <a:lstStyle/>
          <a:p>
            <a:r>
              <a:rPr lang="fr-FR"/>
              <a:t>Y = 100 x</a:t>
            </a:r>
          </a:p>
        </p:txBody>
      </p:sp>
      <p:sp>
        <p:nvSpPr>
          <p:cNvPr id="214027" name="Rectangle 11"/>
          <p:cNvSpPr>
            <a:spLocks noChangeArrowheads="1"/>
          </p:cNvSpPr>
          <p:nvPr/>
        </p:nvSpPr>
        <p:spPr bwMode="auto">
          <a:xfrm>
            <a:off x="7286625" y="2286000"/>
            <a:ext cx="954088" cy="369888"/>
          </a:xfrm>
          <a:prstGeom prst="rect">
            <a:avLst/>
          </a:prstGeom>
          <a:noFill/>
          <a:ln w="9525">
            <a:noFill/>
            <a:miter lim="800000"/>
            <a:headEnd/>
            <a:tailEnd/>
          </a:ln>
        </p:spPr>
        <p:txBody>
          <a:bodyPr wrap="none">
            <a:spAutoFit/>
          </a:bodyPr>
          <a:lstStyle/>
          <a:p>
            <a:r>
              <a:rPr lang="fr-FR"/>
              <a:t>150000</a:t>
            </a:r>
          </a:p>
        </p:txBody>
      </p:sp>
      <p:sp>
        <p:nvSpPr>
          <p:cNvPr id="214028" name="Rectangle 12"/>
          <p:cNvSpPr>
            <a:spLocks noChangeArrowheads="1"/>
          </p:cNvSpPr>
          <p:nvPr/>
        </p:nvSpPr>
        <p:spPr bwMode="auto">
          <a:xfrm>
            <a:off x="5500688" y="3357563"/>
            <a:ext cx="2065337" cy="369887"/>
          </a:xfrm>
          <a:prstGeom prst="rect">
            <a:avLst/>
          </a:prstGeom>
          <a:noFill/>
          <a:ln w="9525">
            <a:noFill/>
            <a:miter lim="800000"/>
            <a:headEnd/>
            <a:tailEnd/>
          </a:ln>
        </p:spPr>
        <p:txBody>
          <a:bodyPr wrap="none">
            <a:spAutoFit/>
          </a:bodyPr>
          <a:lstStyle/>
          <a:p>
            <a:r>
              <a:rPr lang="fr-FR"/>
              <a:t>Y = 60 x + 250000</a:t>
            </a:r>
          </a:p>
        </p:txBody>
      </p:sp>
      <p:sp>
        <p:nvSpPr>
          <p:cNvPr id="214029" name="Rectangle 13"/>
          <p:cNvSpPr>
            <a:spLocks noChangeArrowheads="1"/>
          </p:cNvSpPr>
          <p:nvPr/>
        </p:nvSpPr>
        <p:spPr bwMode="auto">
          <a:xfrm>
            <a:off x="5357813" y="2786063"/>
            <a:ext cx="1262062" cy="369887"/>
          </a:xfrm>
          <a:prstGeom prst="rect">
            <a:avLst/>
          </a:prstGeom>
          <a:noFill/>
          <a:ln w="9525">
            <a:noFill/>
            <a:miter lim="800000"/>
            <a:headEnd/>
            <a:tailEnd/>
          </a:ln>
        </p:spPr>
        <p:txBody>
          <a:bodyPr wrap="none">
            <a:spAutoFit/>
          </a:bodyPr>
          <a:lstStyle/>
          <a:p>
            <a:r>
              <a:rPr lang="fr-FR"/>
              <a:t>Bénéfices </a:t>
            </a:r>
          </a:p>
        </p:txBody>
      </p:sp>
      <p:sp>
        <p:nvSpPr>
          <p:cNvPr id="214030" name="Rectangle 14"/>
          <p:cNvSpPr>
            <a:spLocks noChangeArrowheads="1"/>
          </p:cNvSpPr>
          <p:nvPr/>
        </p:nvSpPr>
        <p:spPr bwMode="auto">
          <a:xfrm>
            <a:off x="2000250" y="4357688"/>
            <a:ext cx="915988" cy="369887"/>
          </a:xfrm>
          <a:prstGeom prst="rect">
            <a:avLst/>
          </a:prstGeom>
          <a:noFill/>
          <a:ln w="9525">
            <a:noFill/>
            <a:miter lim="800000"/>
            <a:headEnd/>
            <a:tailEnd/>
          </a:ln>
        </p:spPr>
        <p:txBody>
          <a:bodyPr wrap="none">
            <a:spAutoFit/>
          </a:bodyPr>
          <a:lstStyle/>
          <a:p>
            <a:r>
              <a:rPr lang="fr-FR"/>
              <a:t>Pertes </a:t>
            </a:r>
          </a:p>
        </p:txBody>
      </p:sp>
      <p:sp>
        <p:nvSpPr>
          <p:cNvPr id="214031" name="Rectangle 15"/>
          <p:cNvSpPr>
            <a:spLocks noChangeArrowheads="1"/>
          </p:cNvSpPr>
          <p:nvPr/>
        </p:nvSpPr>
        <p:spPr bwMode="auto">
          <a:xfrm>
            <a:off x="642938" y="4071938"/>
            <a:ext cx="1017587" cy="369887"/>
          </a:xfrm>
          <a:prstGeom prst="rect">
            <a:avLst/>
          </a:prstGeom>
          <a:noFill/>
          <a:ln w="9525">
            <a:noFill/>
            <a:miter lim="800000"/>
            <a:headEnd/>
            <a:tailEnd/>
          </a:ln>
        </p:spPr>
        <p:txBody>
          <a:bodyPr wrap="none">
            <a:spAutoFit/>
          </a:bodyPr>
          <a:lstStyle/>
          <a:p>
            <a:r>
              <a:rPr lang="fr-FR"/>
              <a:t> 250000</a:t>
            </a:r>
          </a:p>
        </p:txBody>
      </p:sp>
      <p:sp>
        <p:nvSpPr>
          <p:cNvPr id="214032" name="Rectangle 16"/>
          <p:cNvSpPr>
            <a:spLocks noChangeArrowheads="1"/>
          </p:cNvSpPr>
          <p:nvPr/>
        </p:nvSpPr>
        <p:spPr bwMode="auto">
          <a:xfrm>
            <a:off x="3643313" y="5715000"/>
            <a:ext cx="954087" cy="369888"/>
          </a:xfrm>
          <a:prstGeom prst="rect">
            <a:avLst/>
          </a:prstGeom>
          <a:noFill/>
          <a:ln w="9525">
            <a:noFill/>
            <a:miter lim="800000"/>
            <a:headEnd/>
            <a:tailEnd/>
          </a:ln>
        </p:spPr>
        <p:txBody>
          <a:bodyPr wrap="none">
            <a:spAutoFit/>
          </a:bodyPr>
          <a:lstStyle/>
          <a:p>
            <a:r>
              <a:rPr lang="fr-FR"/>
              <a:t>625000</a:t>
            </a:r>
          </a:p>
        </p:txBody>
      </p:sp>
      <p:sp>
        <p:nvSpPr>
          <p:cNvPr id="214033" name="Rectangle 17"/>
          <p:cNvSpPr>
            <a:spLocks noChangeArrowheads="1"/>
          </p:cNvSpPr>
          <p:nvPr/>
        </p:nvSpPr>
        <p:spPr bwMode="auto">
          <a:xfrm>
            <a:off x="3857625" y="6072188"/>
            <a:ext cx="504825" cy="369887"/>
          </a:xfrm>
          <a:prstGeom prst="rect">
            <a:avLst/>
          </a:prstGeom>
          <a:noFill/>
          <a:ln w="9525">
            <a:noFill/>
            <a:miter lim="800000"/>
            <a:headEnd/>
            <a:tailEnd/>
          </a:ln>
        </p:spPr>
        <p:txBody>
          <a:bodyPr wrap="none">
            <a:spAutoFit/>
          </a:bodyPr>
          <a:lstStyle/>
          <a:p>
            <a:r>
              <a:rPr lang="fr-FR"/>
              <a:t>SR</a:t>
            </a:r>
          </a:p>
        </p:txBody>
      </p:sp>
      <p:cxnSp>
        <p:nvCxnSpPr>
          <p:cNvPr id="19" name="Connecteur droit 18"/>
          <p:cNvCxnSpPr/>
          <p:nvPr/>
        </p:nvCxnSpPr>
        <p:spPr>
          <a:xfrm rot="5400000">
            <a:off x="3072607" y="4714081"/>
            <a:ext cx="2000250" cy="1587"/>
          </a:xfrm>
          <a:prstGeom prst="line">
            <a:avLst/>
          </a:prstGeom>
          <a:ln>
            <a:prstDash val="sysDash"/>
          </a:ln>
        </p:spPr>
        <p:style>
          <a:lnRef idx="2">
            <a:schemeClr val="dk1"/>
          </a:lnRef>
          <a:fillRef idx="0">
            <a:schemeClr val="dk1"/>
          </a:fillRef>
          <a:effectRef idx="1">
            <a:schemeClr val="dk1"/>
          </a:effectRef>
          <a:fontRef idx="minor">
            <a:schemeClr val="tx1"/>
          </a:fontRef>
        </p:style>
      </p:cxnSp>
    </p:spTree>
  </p:cSld>
  <p:clrMapOvr>
    <a:masterClrMapping/>
  </p:clrMapOvr>
  <p:transition/>
  <p:timing>
    <p:tnLst>
      <p:par>
        <p:cTn id="1" dur="indefinite" restart="never" nodeType="tmRoot"/>
      </p:par>
    </p:tnLst>
  </p:timing>
</p:sld>
</file>

<file path=ppt/slides/slide1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42" name="Espace réservé du contenu 2"/>
          <p:cNvSpPr>
            <a:spLocks noGrp="1"/>
          </p:cNvSpPr>
          <p:nvPr>
            <p:ph idx="1"/>
          </p:nvPr>
        </p:nvSpPr>
        <p:spPr/>
        <p:txBody>
          <a:bodyPr/>
          <a:lstStyle/>
          <a:p>
            <a:r>
              <a:rPr lang="fr-FR" b="1" smtClean="0"/>
              <a:t>Troisième graphique:</a:t>
            </a:r>
          </a:p>
          <a:p>
            <a:pPr algn="just"/>
            <a:r>
              <a:rPr lang="fr-FR" smtClean="0"/>
              <a:t>Il s’agit d’exprimer graphiquement le principe suivant lequel le SR est le chiffre d’affaires pour lequel le résultat est égal à zéro;</a:t>
            </a:r>
          </a:p>
          <a:p>
            <a:pPr algn="just"/>
            <a:r>
              <a:rPr lang="fr-FR" smtClean="0"/>
              <a:t>Pour construire le graphique on a besoin de l’équation du résultat:</a:t>
            </a:r>
          </a:p>
          <a:p>
            <a:pPr lvl="1" algn="just"/>
            <a:r>
              <a:rPr lang="fr-FR" smtClean="0"/>
              <a:t>Équation du résultat: y = M/CV – F = 40 x – 250000</a:t>
            </a:r>
          </a:p>
          <a:p>
            <a:r>
              <a:rPr lang="fr-FR" smtClean="0"/>
              <a:t>SR = 625000 dhs</a:t>
            </a:r>
          </a:p>
          <a:p>
            <a:endParaRPr lang="fr-FR" smtClean="0"/>
          </a:p>
        </p:txBody>
      </p:sp>
      <p:sp>
        <p:nvSpPr>
          <p:cNvPr id="4" name="Espace réservé du numéro de diapositive 3"/>
          <p:cNvSpPr>
            <a:spLocks noGrp="1"/>
          </p:cNvSpPr>
          <p:nvPr>
            <p:ph type="sldNum" sz="quarter" idx="12"/>
          </p:nvPr>
        </p:nvSpPr>
        <p:spPr/>
        <p:txBody>
          <a:bodyPr/>
          <a:lstStyle/>
          <a:p>
            <a:pPr>
              <a:defRPr/>
            </a:pPr>
            <a:fld id="{11249891-1B9F-4094-B2EA-38EA657C4A2D}" type="slidenum">
              <a:rPr lang="fr-FR" smtClean="0"/>
              <a:pPr>
                <a:defRPr/>
              </a:pPr>
              <a:t>137</a:t>
            </a:fld>
            <a:endParaRPr lang="fr-FR"/>
          </a:p>
        </p:txBody>
      </p:sp>
    </p:spTree>
  </p:cSld>
  <p:clrMapOvr>
    <a:masterClrMapping/>
  </p:clrMapOvr>
  <p:transition/>
  <p:timing>
    <p:tnLst>
      <p:par>
        <p:cTn id="1" dur="indefinite" restart="never" nodeType="tmRoot"/>
      </p:par>
    </p:tnLst>
  </p:timing>
</p:sld>
</file>

<file path=ppt/slides/slide1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5BF8F8D4-B27D-4C31-999E-A00AF9619B57}" type="slidenum">
              <a:rPr lang="fr-FR" smtClean="0"/>
              <a:pPr>
                <a:defRPr/>
              </a:pPr>
              <a:t>138</a:t>
            </a:fld>
            <a:endParaRPr lang="fr-FR"/>
          </a:p>
        </p:txBody>
      </p:sp>
      <p:cxnSp>
        <p:nvCxnSpPr>
          <p:cNvPr id="3" name="Connecteur droit avec flèche 2"/>
          <p:cNvCxnSpPr/>
          <p:nvPr/>
        </p:nvCxnSpPr>
        <p:spPr>
          <a:xfrm rot="5400000" flipH="1" flipV="1">
            <a:off x="-392113" y="3535363"/>
            <a:ext cx="4500563" cy="1588"/>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4" name="Connecteur droit avec flèche 3"/>
          <p:cNvCxnSpPr/>
          <p:nvPr/>
        </p:nvCxnSpPr>
        <p:spPr>
          <a:xfrm>
            <a:off x="1857375" y="3714750"/>
            <a:ext cx="5143500" cy="1588"/>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5" name="Connecteur droit 4"/>
          <p:cNvCxnSpPr/>
          <p:nvPr/>
        </p:nvCxnSpPr>
        <p:spPr>
          <a:xfrm flipV="1">
            <a:off x="1857375" y="2071688"/>
            <a:ext cx="5072063" cy="2786062"/>
          </a:xfrm>
          <a:prstGeom prst="line">
            <a:avLst/>
          </a:prstGeom>
        </p:spPr>
        <p:style>
          <a:lnRef idx="2">
            <a:schemeClr val="dk1"/>
          </a:lnRef>
          <a:fillRef idx="0">
            <a:schemeClr val="dk1"/>
          </a:fillRef>
          <a:effectRef idx="1">
            <a:schemeClr val="dk1"/>
          </a:effectRef>
          <a:fontRef idx="minor">
            <a:schemeClr val="tx1"/>
          </a:fontRef>
        </p:style>
      </p:cxnSp>
      <p:cxnSp>
        <p:nvCxnSpPr>
          <p:cNvPr id="6" name="Connecteur droit 5"/>
          <p:cNvCxnSpPr/>
          <p:nvPr/>
        </p:nvCxnSpPr>
        <p:spPr>
          <a:xfrm flipV="1">
            <a:off x="1857375" y="2571750"/>
            <a:ext cx="4143375" cy="71438"/>
          </a:xfrm>
          <a:prstGeom prst="line">
            <a:avLst/>
          </a:prstGeom>
          <a:ln>
            <a:prstDash val="sysDash"/>
          </a:ln>
        </p:spPr>
        <p:style>
          <a:lnRef idx="2">
            <a:schemeClr val="dk1"/>
          </a:lnRef>
          <a:fillRef idx="0">
            <a:schemeClr val="dk1"/>
          </a:fillRef>
          <a:effectRef idx="1">
            <a:schemeClr val="dk1"/>
          </a:effectRef>
          <a:fontRef idx="minor">
            <a:schemeClr val="tx1"/>
          </a:fontRef>
        </p:style>
      </p:cxnSp>
      <p:cxnSp>
        <p:nvCxnSpPr>
          <p:cNvPr id="9" name="Connecteur droit 8"/>
          <p:cNvCxnSpPr/>
          <p:nvPr/>
        </p:nvCxnSpPr>
        <p:spPr>
          <a:xfrm rot="5400000">
            <a:off x="5394325" y="3249613"/>
            <a:ext cx="1214437" cy="1588"/>
          </a:xfrm>
          <a:prstGeom prst="line">
            <a:avLst/>
          </a:prstGeom>
          <a:ln>
            <a:prstDash val="sysDash"/>
          </a:ln>
        </p:spPr>
        <p:style>
          <a:lnRef idx="2">
            <a:schemeClr val="dk1"/>
          </a:lnRef>
          <a:fillRef idx="0">
            <a:schemeClr val="dk1"/>
          </a:fillRef>
          <a:effectRef idx="1">
            <a:schemeClr val="dk1"/>
          </a:effectRef>
          <a:fontRef idx="minor">
            <a:schemeClr val="tx1"/>
          </a:fontRef>
        </p:style>
      </p:cxnSp>
      <p:sp>
        <p:nvSpPr>
          <p:cNvPr id="10" name="Accolade fermante 9"/>
          <p:cNvSpPr/>
          <p:nvPr/>
        </p:nvSpPr>
        <p:spPr>
          <a:xfrm>
            <a:off x="6286500" y="2500313"/>
            <a:ext cx="285750" cy="1143000"/>
          </a:xfrm>
          <a:prstGeom prst="rightBrace">
            <a:avLst/>
          </a:prstGeom>
        </p:spPr>
        <p:style>
          <a:lnRef idx="2">
            <a:schemeClr val="dk1"/>
          </a:lnRef>
          <a:fillRef idx="0">
            <a:schemeClr val="dk1"/>
          </a:fillRef>
          <a:effectRef idx="1">
            <a:schemeClr val="dk1"/>
          </a:effectRef>
          <a:fontRef idx="minor">
            <a:schemeClr val="tx1"/>
          </a:fontRef>
        </p:style>
        <p:txBody>
          <a:bodyPr anchor="ctr"/>
          <a:lstStyle/>
          <a:p>
            <a:pPr algn="ctr">
              <a:defRPr/>
            </a:pPr>
            <a:endParaRPr lang="fr-FR"/>
          </a:p>
        </p:txBody>
      </p:sp>
      <p:sp>
        <p:nvSpPr>
          <p:cNvPr id="216073" name="Rectangle 10"/>
          <p:cNvSpPr>
            <a:spLocks noChangeArrowheads="1"/>
          </p:cNvSpPr>
          <p:nvPr/>
        </p:nvSpPr>
        <p:spPr bwMode="auto">
          <a:xfrm>
            <a:off x="571500" y="1214438"/>
            <a:ext cx="1095375" cy="369887"/>
          </a:xfrm>
          <a:prstGeom prst="rect">
            <a:avLst/>
          </a:prstGeom>
          <a:noFill/>
          <a:ln w="9525">
            <a:noFill/>
            <a:miter lim="800000"/>
            <a:headEnd/>
            <a:tailEnd/>
          </a:ln>
        </p:spPr>
        <p:txBody>
          <a:bodyPr wrap="none">
            <a:spAutoFit/>
          </a:bodyPr>
          <a:lstStyle/>
          <a:p>
            <a:r>
              <a:rPr lang="fr-FR"/>
              <a:t>Résultat </a:t>
            </a:r>
          </a:p>
        </p:txBody>
      </p:sp>
      <p:sp>
        <p:nvSpPr>
          <p:cNvPr id="216074" name="Rectangle 11"/>
          <p:cNvSpPr>
            <a:spLocks noChangeArrowheads="1"/>
          </p:cNvSpPr>
          <p:nvPr/>
        </p:nvSpPr>
        <p:spPr bwMode="auto">
          <a:xfrm>
            <a:off x="4857750" y="1643063"/>
            <a:ext cx="2011363" cy="369887"/>
          </a:xfrm>
          <a:prstGeom prst="rect">
            <a:avLst/>
          </a:prstGeom>
          <a:noFill/>
          <a:ln w="9525">
            <a:noFill/>
            <a:miter lim="800000"/>
            <a:headEnd/>
            <a:tailEnd/>
          </a:ln>
        </p:spPr>
        <p:txBody>
          <a:bodyPr wrap="none">
            <a:spAutoFit/>
          </a:bodyPr>
          <a:lstStyle/>
          <a:p>
            <a:r>
              <a:rPr lang="fr-FR"/>
              <a:t>y = 40 X - 250000</a:t>
            </a:r>
          </a:p>
        </p:txBody>
      </p:sp>
      <p:sp>
        <p:nvSpPr>
          <p:cNvPr id="216075" name="Rectangle 12"/>
          <p:cNvSpPr>
            <a:spLocks noChangeArrowheads="1"/>
          </p:cNvSpPr>
          <p:nvPr/>
        </p:nvSpPr>
        <p:spPr bwMode="auto">
          <a:xfrm>
            <a:off x="6786563" y="2786063"/>
            <a:ext cx="954087" cy="369887"/>
          </a:xfrm>
          <a:prstGeom prst="rect">
            <a:avLst/>
          </a:prstGeom>
          <a:noFill/>
          <a:ln w="9525">
            <a:noFill/>
            <a:miter lim="800000"/>
            <a:headEnd/>
            <a:tailEnd/>
          </a:ln>
        </p:spPr>
        <p:txBody>
          <a:bodyPr wrap="none">
            <a:spAutoFit/>
          </a:bodyPr>
          <a:lstStyle/>
          <a:p>
            <a:r>
              <a:rPr lang="fr-FR"/>
              <a:t>150000</a:t>
            </a:r>
          </a:p>
        </p:txBody>
      </p:sp>
      <p:sp>
        <p:nvSpPr>
          <p:cNvPr id="216076" name="Rectangle 13"/>
          <p:cNvSpPr>
            <a:spLocks noChangeArrowheads="1"/>
          </p:cNvSpPr>
          <p:nvPr/>
        </p:nvSpPr>
        <p:spPr bwMode="auto">
          <a:xfrm>
            <a:off x="785813" y="2428875"/>
            <a:ext cx="954087" cy="369888"/>
          </a:xfrm>
          <a:prstGeom prst="rect">
            <a:avLst/>
          </a:prstGeom>
          <a:noFill/>
          <a:ln w="9525">
            <a:noFill/>
            <a:miter lim="800000"/>
            <a:headEnd/>
            <a:tailEnd/>
          </a:ln>
        </p:spPr>
        <p:txBody>
          <a:bodyPr wrap="none">
            <a:spAutoFit/>
          </a:bodyPr>
          <a:lstStyle/>
          <a:p>
            <a:r>
              <a:rPr lang="fr-FR"/>
              <a:t>150000</a:t>
            </a:r>
          </a:p>
        </p:txBody>
      </p:sp>
      <p:sp>
        <p:nvSpPr>
          <p:cNvPr id="216077" name="Rectangle 14"/>
          <p:cNvSpPr>
            <a:spLocks noChangeArrowheads="1"/>
          </p:cNvSpPr>
          <p:nvPr/>
        </p:nvSpPr>
        <p:spPr bwMode="auto">
          <a:xfrm>
            <a:off x="6643688" y="4000500"/>
            <a:ext cx="504825" cy="369888"/>
          </a:xfrm>
          <a:prstGeom prst="rect">
            <a:avLst/>
          </a:prstGeom>
          <a:noFill/>
          <a:ln w="9525">
            <a:noFill/>
            <a:miter lim="800000"/>
            <a:headEnd/>
            <a:tailEnd/>
          </a:ln>
        </p:spPr>
        <p:txBody>
          <a:bodyPr wrap="none">
            <a:spAutoFit/>
          </a:bodyPr>
          <a:lstStyle/>
          <a:p>
            <a:r>
              <a:rPr lang="fr-FR"/>
              <a:t>CA</a:t>
            </a:r>
          </a:p>
        </p:txBody>
      </p:sp>
      <p:sp>
        <p:nvSpPr>
          <p:cNvPr id="216078" name="Rectangle 15"/>
          <p:cNvSpPr>
            <a:spLocks noChangeArrowheads="1"/>
          </p:cNvSpPr>
          <p:nvPr/>
        </p:nvSpPr>
        <p:spPr bwMode="auto">
          <a:xfrm>
            <a:off x="642938" y="4714875"/>
            <a:ext cx="1095375" cy="369888"/>
          </a:xfrm>
          <a:prstGeom prst="rect">
            <a:avLst/>
          </a:prstGeom>
          <a:noFill/>
          <a:ln w="9525">
            <a:noFill/>
            <a:miter lim="800000"/>
            <a:headEnd/>
            <a:tailEnd/>
          </a:ln>
        </p:spPr>
        <p:txBody>
          <a:bodyPr wrap="none">
            <a:spAutoFit/>
          </a:bodyPr>
          <a:lstStyle/>
          <a:p>
            <a:r>
              <a:rPr lang="fr-FR"/>
              <a:t>- 250000</a:t>
            </a:r>
          </a:p>
        </p:txBody>
      </p:sp>
      <p:sp>
        <p:nvSpPr>
          <p:cNvPr id="216079" name="Rectangle 16"/>
          <p:cNvSpPr>
            <a:spLocks noChangeArrowheads="1"/>
          </p:cNvSpPr>
          <p:nvPr/>
        </p:nvSpPr>
        <p:spPr bwMode="auto">
          <a:xfrm>
            <a:off x="2000250" y="3857625"/>
            <a:ext cx="954088" cy="369888"/>
          </a:xfrm>
          <a:prstGeom prst="rect">
            <a:avLst/>
          </a:prstGeom>
          <a:noFill/>
          <a:ln w="9525">
            <a:noFill/>
            <a:miter lim="800000"/>
            <a:headEnd/>
            <a:tailEnd/>
          </a:ln>
        </p:spPr>
        <p:txBody>
          <a:bodyPr wrap="none">
            <a:spAutoFit/>
          </a:bodyPr>
          <a:lstStyle/>
          <a:p>
            <a:r>
              <a:rPr lang="fr-FR" b="1"/>
              <a:t>Pertes </a:t>
            </a:r>
          </a:p>
        </p:txBody>
      </p:sp>
      <p:sp>
        <p:nvSpPr>
          <p:cNvPr id="216080" name="Rectangle 17"/>
          <p:cNvSpPr>
            <a:spLocks noChangeArrowheads="1"/>
          </p:cNvSpPr>
          <p:nvPr/>
        </p:nvSpPr>
        <p:spPr bwMode="auto">
          <a:xfrm>
            <a:off x="4643438" y="3286125"/>
            <a:ext cx="1338262" cy="369888"/>
          </a:xfrm>
          <a:prstGeom prst="rect">
            <a:avLst/>
          </a:prstGeom>
          <a:noFill/>
          <a:ln w="9525">
            <a:noFill/>
            <a:miter lim="800000"/>
            <a:headEnd/>
            <a:tailEnd/>
          </a:ln>
        </p:spPr>
        <p:txBody>
          <a:bodyPr wrap="none">
            <a:spAutoFit/>
          </a:bodyPr>
          <a:lstStyle/>
          <a:p>
            <a:r>
              <a:rPr lang="fr-FR" b="1"/>
              <a:t>Bénéfices </a:t>
            </a:r>
          </a:p>
        </p:txBody>
      </p:sp>
      <p:sp>
        <p:nvSpPr>
          <p:cNvPr id="216081" name="Rectangle 18"/>
          <p:cNvSpPr>
            <a:spLocks noChangeArrowheads="1"/>
          </p:cNvSpPr>
          <p:nvPr/>
        </p:nvSpPr>
        <p:spPr bwMode="auto">
          <a:xfrm>
            <a:off x="3714750" y="3786188"/>
            <a:ext cx="954088" cy="369887"/>
          </a:xfrm>
          <a:prstGeom prst="rect">
            <a:avLst/>
          </a:prstGeom>
          <a:noFill/>
          <a:ln w="9525">
            <a:noFill/>
            <a:miter lim="800000"/>
            <a:headEnd/>
            <a:tailEnd/>
          </a:ln>
        </p:spPr>
        <p:txBody>
          <a:bodyPr wrap="none">
            <a:spAutoFit/>
          </a:bodyPr>
          <a:lstStyle/>
          <a:p>
            <a:r>
              <a:rPr lang="fr-FR"/>
              <a:t>625000</a:t>
            </a:r>
          </a:p>
        </p:txBody>
      </p:sp>
      <p:sp>
        <p:nvSpPr>
          <p:cNvPr id="216082" name="Rectangle 19"/>
          <p:cNvSpPr>
            <a:spLocks noChangeArrowheads="1"/>
          </p:cNvSpPr>
          <p:nvPr/>
        </p:nvSpPr>
        <p:spPr bwMode="auto">
          <a:xfrm>
            <a:off x="3857625" y="4071938"/>
            <a:ext cx="504825" cy="369887"/>
          </a:xfrm>
          <a:prstGeom prst="rect">
            <a:avLst/>
          </a:prstGeom>
          <a:noFill/>
          <a:ln w="9525">
            <a:noFill/>
            <a:miter lim="800000"/>
            <a:headEnd/>
            <a:tailEnd/>
          </a:ln>
        </p:spPr>
        <p:txBody>
          <a:bodyPr wrap="none">
            <a:spAutoFit/>
          </a:bodyPr>
          <a:lstStyle/>
          <a:p>
            <a:r>
              <a:rPr lang="fr-FR" b="1"/>
              <a:t>SR</a:t>
            </a:r>
          </a:p>
        </p:txBody>
      </p:sp>
      <p:sp>
        <p:nvSpPr>
          <p:cNvPr id="216083" name="Rectangle 20"/>
          <p:cNvSpPr>
            <a:spLocks noChangeArrowheads="1"/>
          </p:cNvSpPr>
          <p:nvPr/>
        </p:nvSpPr>
        <p:spPr bwMode="auto">
          <a:xfrm>
            <a:off x="5357813" y="3857625"/>
            <a:ext cx="1082675" cy="369888"/>
          </a:xfrm>
          <a:prstGeom prst="rect">
            <a:avLst/>
          </a:prstGeom>
          <a:noFill/>
          <a:ln w="9525">
            <a:noFill/>
            <a:miter lim="800000"/>
            <a:headEnd/>
            <a:tailEnd/>
          </a:ln>
        </p:spPr>
        <p:txBody>
          <a:bodyPr wrap="none">
            <a:spAutoFit/>
          </a:bodyPr>
          <a:lstStyle/>
          <a:p>
            <a:r>
              <a:rPr lang="fr-FR"/>
              <a:t>1000000</a:t>
            </a:r>
          </a:p>
        </p:txBody>
      </p:sp>
      <p:sp>
        <p:nvSpPr>
          <p:cNvPr id="216084" name="Rectangle 21"/>
          <p:cNvSpPr>
            <a:spLocks noChangeArrowheads="1"/>
          </p:cNvSpPr>
          <p:nvPr/>
        </p:nvSpPr>
        <p:spPr bwMode="auto">
          <a:xfrm>
            <a:off x="1500188" y="3571875"/>
            <a:ext cx="312737" cy="369888"/>
          </a:xfrm>
          <a:prstGeom prst="rect">
            <a:avLst/>
          </a:prstGeom>
          <a:noFill/>
          <a:ln w="9525">
            <a:noFill/>
            <a:miter lim="800000"/>
            <a:headEnd/>
            <a:tailEnd/>
          </a:ln>
        </p:spPr>
        <p:txBody>
          <a:bodyPr wrap="none">
            <a:spAutoFit/>
          </a:bodyPr>
          <a:lstStyle/>
          <a:p>
            <a:r>
              <a:rPr lang="fr-FR"/>
              <a:t>0</a:t>
            </a:r>
          </a:p>
        </p:txBody>
      </p:sp>
      <p:sp>
        <p:nvSpPr>
          <p:cNvPr id="216085" name="Rectangle 22"/>
          <p:cNvSpPr>
            <a:spLocks noChangeArrowheads="1"/>
          </p:cNvSpPr>
          <p:nvPr/>
        </p:nvSpPr>
        <p:spPr bwMode="auto">
          <a:xfrm>
            <a:off x="642938" y="5934075"/>
            <a:ext cx="8501062" cy="830997"/>
          </a:xfrm>
          <a:prstGeom prst="rect">
            <a:avLst/>
          </a:prstGeom>
          <a:noFill/>
          <a:ln w="9525">
            <a:noFill/>
            <a:miter lim="800000"/>
            <a:headEnd/>
            <a:tailEnd/>
          </a:ln>
        </p:spPr>
        <p:txBody>
          <a:bodyPr wrap="square">
            <a:spAutoFit/>
          </a:bodyPr>
          <a:lstStyle/>
          <a:p>
            <a:r>
              <a:rPr lang="fr-FR" sz="2400" dirty="0"/>
              <a:t>On atteint le SR quand la droite du résultat coupe celle du chiffre d’affaires (l’axe des abscisses)</a:t>
            </a:r>
          </a:p>
        </p:txBody>
      </p:sp>
    </p:spTree>
  </p:cSld>
  <p:clrMapOvr>
    <a:masterClrMapping/>
  </p:clrMapOvr>
  <p:transition/>
  <p:timing>
    <p:tnLst>
      <p:par>
        <p:cTn id="1" dur="indefinite" restart="never" nodeType="tmRoot"/>
      </p:par>
    </p:tnLst>
  </p:timing>
</p:sld>
</file>

<file path=ppt/slides/slide1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defRPr/>
            </a:pPr>
            <a:r>
              <a:rPr lang="fr-FR" sz="3000" cap="small" dirty="0" smtClean="0">
                <a:solidFill>
                  <a:srgbClr val="575F6D"/>
                </a:solidFill>
                <a:latin typeface="Century Schoolbook"/>
              </a:rPr>
              <a:t>Détermination de la date à laquelle le SR est atteint</a:t>
            </a:r>
            <a:endParaRPr lang="fr-FR" dirty="0"/>
          </a:p>
        </p:txBody>
      </p:sp>
      <p:sp>
        <p:nvSpPr>
          <p:cNvPr id="217091" name="Espace réservé du contenu 2"/>
          <p:cNvSpPr>
            <a:spLocks noGrp="1"/>
          </p:cNvSpPr>
          <p:nvPr>
            <p:ph idx="1"/>
          </p:nvPr>
        </p:nvSpPr>
        <p:spPr/>
        <p:txBody>
          <a:bodyPr>
            <a:normAutofit/>
          </a:bodyPr>
          <a:lstStyle/>
          <a:p>
            <a:pPr algn="just"/>
            <a:r>
              <a:rPr lang="fr-FR" smtClean="0"/>
              <a:t>Si la période considérée est l’année civile</a:t>
            </a:r>
          </a:p>
          <a:p>
            <a:pPr algn="just"/>
            <a:r>
              <a:rPr lang="fr-FR" smtClean="0"/>
              <a:t>Si les ventes sont également réparties sur toute l’année</a:t>
            </a:r>
          </a:p>
          <a:p>
            <a:r>
              <a:rPr lang="fr-FR" smtClean="0"/>
              <a:t>On peut écrire que le SR est atteint au bout de:</a:t>
            </a:r>
          </a:p>
          <a:p>
            <a:pPr>
              <a:buFont typeface="Wingdings 2" pitchFamily="18" charset="2"/>
              <a:buNone/>
            </a:pPr>
            <a:endParaRPr lang="fr-FR" smtClean="0"/>
          </a:p>
          <a:p>
            <a:r>
              <a:rPr lang="fr-FR" smtClean="0"/>
              <a:t>360 jours × </a:t>
            </a:r>
          </a:p>
          <a:p>
            <a:r>
              <a:rPr lang="fr-FR" sz="2800" smtClean="0"/>
              <a:t>Dans notre exemple: </a:t>
            </a:r>
          </a:p>
          <a:p>
            <a:r>
              <a:rPr lang="fr-FR" sz="2800" smtClean="0"/>
              <a:t>360 × 650000/1000000 = 225 jours</a:t>
            </a:r>
          </a:p>
          <a:p>
            <a:r>
              <a:rPr lang="fr-FR" sz="2800" smtClean="0"/>
              <a:t>Soit approximativement, le 15 août</a:t>
            </a:r>
          </a:p>
          <a:p>
            <a:pPr>
              <a:buFont typeface="Wingdings 2" pitchFamily="18" charset="2"/>
              <a:buNone/>
            </a:pPr>
            <a:endParaRPr lang="fr-FR" smtClean="0"/>
          </a:p>
        </p:txBody>
      </p:sp>
      <p:sp>
        <p:nvSpPr>
          <p:cNvPr id="4" name="Espace réservé du numéro de diapositive 3"/>
          <p:cNvSpPr>
            <a:spLocks noGrp="1"/>
          </p:cNvSpPr>
          <p:nvPr>
            <p:ph type="sldNum" sz="quarter" idx="12"/>
          </p:nvPr>
        </p:nvSpPr>
        <p:spPr/>
        <p:txBody>
          <a:bodyPr/>
          <a:lstStyle/>
          <a:p>
            <a:pPr>
              <a:defRPr/>
            </a:pPr>
            <a:fld id="{A62FE8B6-852C-43CB-A80E-6A885D30D6EB}" type="slidenum">
              <a:rPr lang="fr-FR" smtClean="0"/>
              <a:pPr>
                <a:defRPr/>
              </a:pPr>
              <a:t>139</a:t>
            </a:fld>
            <a:endParaRPr lang="fr-FR"/>
          </a:p>
        </p:txBody>
      </p:sp>
      <p:graphicFrame>
        <p:nvGraphicFramePr>
          <p:cNvPr id="5" name="Tableau 4"/>
          <p:cNvGraphicFramePr>
            <a:graphicFrameLocks noGrp="1"/>
          </p:cNvGraphicFramePr>
          <p:nvPr/>
        </p:nvGraphicFramePr>
        <p:xfrm>
          <a:off x="2428875" y="3571875"/>
          <a:ext cx="833422" cy="640080"/>
        </p:xfrm>
        <a:graphic>
          <a:graphicData uri="http://schemas.openxmlformats.org/drawingml/2006/table">
            <a:tbl>
              <a:tblPr firstRow="1" bandRow="1">
                <a:tableStyleId>{2D5ABB26-0587-4C30-8999-92F81FD0307C}</a:tableStyleId>
              </a:tblPr>
              <a:tblGrid>
                <a:gridCol w="833422"/>
              </a:tblGrid>
              <a:tr h="388926">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dirty="0" smtClean="0"/>
                        <a:t>  SR</a:t>
                      </a:r>
                    </a:p>
                    <a:p>
                      <a:endParaRPr lang="fr-FR" dirty="0"/>
                    </a:p>
                  </a:txBody>
                  <a:tcPr/>
                </a:tc>
              </a:tr>
            </a:tbl>
          </a:graphicData>
        </a:graphic>
      </p:graphicFrame>
      <p:graphicFrame>
        <p:nvGraphicFramePr>
          <p:cNvPr id="6" name="Tableau 5"/>
          <p:cNvGraphicFramePr>
            <a:graphicFrameLocks noGrp="1"/>
          </p:cNvGraphicFramePr>
          <p:nvPr/>
        </p:nvGraphicFramePr>
        <p:xfrm>
          <a:off x="2357438" y="4214813"/>
          <a:ext cx="1476364" cy="640080"/>
        </p:xfrm>
        <a:graphic>
          <a:graphicData uri="http://schemas.openxmlformats.org/drawingml/2006/table">
            <a:tbl>
              <a:tblPr firstRow="1" bandRow="1">
                <a:tableStyleId>{2D5ABB26-0587-4C30-8999-92F81FD0307C}</a:tableStyleId>
              </a:tblPr>
              <a:tblGrid>
                <a:gridCol w="1476364"/>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dirty="0" smtClean="0"/>
                        <a:t>    CA</a:t>
                      </a:r>
                    </a:p>
                    <a:p>
                      <a:endParaRPr lang="fr-FR" dirty="0"/>
                    </a:p>
                  </a:txBody>
                  <a:tcPr/>
                </a:tc>
              </a:tr>
            </a:tbl>
          </a:graphicData>
        </a:graphic>
      </p:graphicFrame>
      <p:cxnSp>
        <p:nvCxnSpPr>
          <p:cNvPr id="8" name="Connecteur droit 7"/>
          <p:cNvCxnSpPr/>
          <p:nvPr/>
        </p:nvCxnSpPr>
        <p:spPr>
          <a:xfrm>
            <a:off x="2428875" y="4143375"/>
            <a:ext cx="1357313" cy="1588"/>
          </a:xfrm>
          <a:prstGeom prst="line">
            <a:avLst/>
          </a:prstGeom>
        </p:spPr>
        <p:style>
          <a:lnRef idx="2">
            <a:schemeClr val="dk1"/>
          </a:lnRef>
          <a:fillRef idx="0">
            <a:schemeClr val="dk1"/>
          </a:fillRef>
          <a:effectRef idx="1">
            <a:schemeClr val="dk1"/>
          </a:effectRef>
          <a:fontRef idx="minor">
            <a:schemeClr val="tx1"/>
          </a:fontRef>
        </p:style>
      </p:cxnSp>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179512" y="0"/>
            <a:ext cx="8784976" cy="6669360"/>
          </a:xfrm>
        </p:spPr>
        <p:txBody>
          <a:bodyPr/>
          <a:lstStyle/>
          <a:p>
            <a:r>
              <a:rPr lang="fr-FR" dirty="0" smtClean="0"/>
              <a:t>FIFO:</a:t>
            </a:r>
          </a:p>
          <a:p>
            <a:endParaRPr lang="fr-FR" dirty="0" smtClean="0"/>
          </a:p>
          <a:p>
            <a:endParaRPr lang="fr-FR" dirty="0"/>
          </a:p>
        </p:txBody>
      </p:sp>
      <p:graphicFrame>
        <p:nvGraphicFramePr>
          <p:cNvPr id="4" name="Tableau 3"/>
          <p:cNvGraphicFramePr>
            <a:graphicFrameLocks noGrp="1"/>
          </p:cNvGraphicFramePr>
          <p:nvPr/>
        </p:nvGraphicFramePr>
        <p:xfrm>
          <a:off x="179517" y="332656"/>
          <a:ext cx="8964483" cy="6233160"/>
        </p:xfrm>
        <a:graphic>
          <a:graphicData uri="http://schemas.openxmlformats.org/drawingml/2006/table">
            <a:tbl>
              <a:tblPr firstRow="1" bandRow="1">
                <a:tableStyleId>{5940675A-B579-460E-94D1-54222C63F5DA}</a:tableStyleId>
              </a:tblPr>
              <a:tblGrid>
                <a:gridCol w="814953"/>
                <a:gridCol w="913235"/>
                <a:gridCol w="716671"/>
                <a:gridCol w="814953"/>
                <a:gridCol w="814953"/>
                <a:gridCol w="814953"/>
                <a:gridCol w="814953"/>
                <a:gridCol w="814953"/>
                <a:gridCol w="814953"/>
                <a:gridCol w="814953"/>
                <a:gridCol w="814953"/>
              </a:tblGrid>
              <a:tr h="370840">
                <a:tc rowSpan="2">
                  <a:txBody>
                    <a:bodyPr/>
                    <a:lstStyle/>
                    <a:p>
                      <a:r>
                        <a:rPr lang="fr-FR" sz="1600" dirty="0" smtClean="0"/>
                        <a:t>Dates </a:t>
                      </a:r>
                      <a:endParaRPr lang="fr-FR" sz="1600" dirty="0"/>
                    </a:p>
                  </a:txBody>
                  <a:tcPr/>
                </a:tc>
                <a:tc rowSpan="2">
                  <a:txBody>
                    <a:bodyPr/>
                    <a:lstStyle/>
                    <a:p>
                      <a:r>
                        <a:rPr lang="fr-FR" sz="1600" dirty="0" smtClean="0"/>
                        <a:t>libellé</a:t>
                      </a:r>
                      <a:endParaRPr lang="fr-FR" sz="1600" dirty="0"/>
                    </a:p>
                  </a:txBody>
                  <a:tcPr/>
                </a:tc>
                <a:tc gridSpan="3">
                  <a:txBody>
                    <a:bodyPr/>
                    <a:lstStyle/>
                    <a:p>
                      <a:r>
                        <a:rPr lang="fr-FR" sz="1600" dirty="0" smtClean="0"/>
                        <a:t>Entrées</a:t>
                      </a:r>
                      <a:r>
                        <a:rPr lang="fr-FR" sz="1600" baseline="0" dirty="0" smtClean="0"/>
                        <a:t> </a:t>
                      </a:r>
                      <a:endParaRPr lang="fr-FR" sz="1600" dirty="0"/>
                    </a:p>
                  </a:txBody>
                  <a:tcPr/>
                </a:tc>
                <a:tc hMerge="1">
                  <a:txBody>
                    <a:bodyPr/>
                    <a:lstStyle/>
                    <a:p>
                      <a:endParaRPr lang="fr-FR" dirty="0"/>
                    </a:p>
                  </a:txBody>
                  <a:tcPr/>
                </a:tc>
                <a:tc hMerge="1">
                  <a:txBody>
                    <a:bodyPr/>
                    <a:lstStyle/>
                    <a:p>
                      <a:endParaRPr lang="fr-FR" dirty="0"/>
                    </a:p>
                  </a:txBody>
                  <a:tcPr/>
                </a:tc>
                <a:tc gridSpan="3">
                  <a:txBody>
                    <a:bodyPr/>
                    <a:lstStyle/>
                    <a:p>
                      <a:r>
                        <a:rPr lang="fr-FR" sz="1600" dirty="0" smtClean="0"/>
                        <a:t>Sorties </a:t>
                      </a:r>
                      <a:endParaRPr lang="fr-FR" sz="1600" dirty="0"/>
                    </a:p>
                  </a:txBody>
                  <a:tcPr/>
                </a:tc>
                <a:tc hMerge="1">
                  <a:txBody>
                    <a:bodyPr/>
                    <a:lstStyle/>
                    <a:p>
                      <a:endParaRPr lang="fr-FR" dirty="0"/>
                    </a:p>
                  </a:txBody>
                  <a:tcPr/>
                </a:tc>
                <a:tc hMerge="1">
                  <a:txBody>
                    <a:bodyPr/>
                    <a:lstStyle/>
                    <a:p>
                      <a:endParaRPr lang="fr-FR" dirty="0"/>
                    </a:p>
                  </a:txBody>
                  <a:tcPr/>
                </a:tc>
                <a:tc gridSpan="3">
                  <a:txBody>
                    <a:bodyPr/>
                    <a:lstStyle/>
                    <a:p>
                      <a:r>
                        <a:rPr lang="fr-FR" sz="1600" dirty="0" smtClean="0"/>
                        <a:t>stocks</a:t>
                      </a:r>
                      <a:endParaRPr lang="fr-FR" sz="1600" dirty="0"/>
                    </a:p>
                  </a:txBody>
                  <a:tcPr/>
                </a:tc>
                <a:tc hMerge="1">
                  <a:txBody>
                    <a:bodyPr/>
                    <a:lstStyle/>
                    <a:p>
                      <a:endParaRPr lang="fr-FR" dirty="0"/>
                    </a:p>
                  </a:txBody>
                  <a:tcPr/>
                </a:tc>
                <a:tc hMerge="1">
                  <a:txBody>
                    <a:bodyPr/>
                    <a:lstStyle/>
                    <a:p>
                      <a:endParaRPr lang="fr-FR" dirty="0"/>
                    </a:p>
                  </a:txBody>
                  <a:tcPr/>
                </a:tc>
              </a:tr>
              <a:tr h="370840">
                <a:tc vMerge="1">
                  <a:txBody>
                    <a:bodyPr/>
                    <a:lstStyle/>
                    <a:p>
                      <a:endParaRPr lang="fr-FR" dirty="0"/>
                    </a:p>
                  </a:txBody>
                  <a:tcPr/>
                </a:tc>
                <a:tc vMerge="1">
                  <a:txBody>
                    <a:bodyPr/>
                    <a:lstStyle/>
                    <a:p>
                      <a:endParaRPr lang="fr-FR" dirty="0"/>
                    </a:p>
                  </a:txBody>
                  <a:tcPr/>
                </a:tc>
                <a:tc>
                  <a:txBody>
                    <a:bodyPr/>
                    <a:lstStyle/>
                    <a:p>
                      <a:r>
                        <a:rPr lang="fr-FR" sz="1600" dirty="0" smtClean="0"/>
                        <a:t>Q</a:t>
                      </a:r>
                      <a:r>
                        <a:rPr lang="fr-FR" sz="1600" baseline="0" dirty="0" smtClean="0"/>
                        <a:t> </a:t>
                      </a:r>
                      <a:endParaRPr lang="fr-FR" sz="1600" dirty="0"/>
                    </a:p>
                  </a:txBody>
                  <a:tcPr/>
                </a:tc>
                <a:tc>
                  <a:txBody>
                    <a:bodyPr/>
                    <a:lstStyle/>
                    <a:p>
                      <a:r>
                        <a:rPr lang="fr-FR" sz="1600" dirty="0" smtClean="0"/>
                        <a:t>C.U</a:t>
                      </a:r>
                      <a:endParaRPr lang="fr-FR" sz="1600" dirty="0"/>
                    </a:p>
                  </a:txBody>
                  <a:tcPr/>
                </a:tc>
                <a:tc>
                  <a:txBody>
                    <a:bodyPr/>
                    <a:lstStyle/>
                    <a:p>
                      <a:r>
                        <a:rPr lang="fr-FR" sz="1600" dirty="0" err="1" smtClean="0"/>
                        <a:t>Mts</a:t>
                      </a:r>
                      <a:endParaRPr lang="fr-FR" sz="1600" dirty="0"/>
                    </a:p>
                  </a:txBody>
                  <a:tcPr/>
                </a:tc>
                <a:tc>
                  <a:txBody>
                    <a:bodyPr/>
                    <a:lstStyle/>
                    <a:p>
                      <a:r>
                        <a:rPr lang="fr-FR" sz="1600" dirty="0" smtClean="0"/>
                        <a:t>Q </a:t>
                      </a:r>
                      <a:endParaRPr lang="fr-FR" sz="1600" dirty="0"/>
                    </a:p>
                  </a:txBody>
                  <a:tcPr/>
                </a:tc>
                <a:tc>
                  <a:txBody>
                    <a:bodyPr/>
                    <a:lstStyle/>
                    <a:p>
                      <a:r>
                        <a:rPr lang="fr-FR" sz="1600" dirty="0" smtClean="0"/>
                        <a:t>C.U</a:t>
                      </a:r>
                      <a:endParaRPr lang="fr-FR" sz="1600" dirty="0"/>
                    </a:p>
                  </a:txBody>
                  <a:tcPr/>
                </a:tc>
                <a:tc>
                  <a:txBody>
                    <a:bodyPr/>
                    <a:lstStyle/>
                    <a:p>
                      <a:r>
                        <a:rPr lang="fr-FR" sz="1600" dirty="0" err="1" smtClean="0"/>
                        <a:t>Mts</a:t>
                      </a:r>
                      <a:r>
                        <a:rPr lang="fr-FR" sz="1600" dirty="0" smtClean="0"/>
                        <a:t> </a:t>
                      </a:r>
                      <a:endParaRPr lang="fr-FR" sz="1600" dirty="0"/>
                    </a:p>
                  </a:txBody>
                  <a:tcPr/>
                </a:tc>
                <a:tc>
                  <a:txBody>
                    <a:bodyPr/>
                    <a:lstStyle/>
                    <a:p>
                      <a:r>
                        <a:rPr lang="fr-FR" sz="1600" dirty="0" smtClean="0"/>
                        <a:t>Q </a:t>
                      </a:r>
                      <a:endParaRPr lang="fr-FR" sz="1600" dirty="0"/>
                    </a:p>
                  </a:txBody>
                  <a:tcPr/>
                </a:tc>
                <a:tc>
                  <a:txBody>
                    <a:bodyPr/>
                    <a:lstStyle/>
                    <a:p>
                      <a:r>
                        <a:rPr lang="fr-FR" sz="1600" dirty="0" smtClean="0"/>
                        <a:t>C.U</a:t>
                      </a:r>
                      <a:endParaRPr lang="fr-FR" sz="1600" dirty="0"/>
                    </a:p>
                  </a:txBody>
                  <a:tcPr/>
                </a:tc>
                <a:tc>
                  <a:txBody>
                    <a:bodyPr/>
                    <a:lstStyle/>
                    <a:p>
                      <a:r>
                        <a:rPr lang="fr-FR" sz="1600" dirty="0" err="1" smtClean="0"/>
                        <a:t>Mts</a:t>
                      </a:r>
                      <a:r>
                        <a:rPr lang="fr-FR" sz="1600" dirty="0" smtClean="0"/>
                        <a:t> </a:t>
                      </a:r>
                      <a:endParaRPr lang="fr-FR" sz="1600" dirty="0"/>
                    </a:p>
                  </a:txBody>
                  <a:tcPr/>
                </a:tc>
              </a:tr>
              <a:tr h="370840">
                <a:tc>
                  <a:txBody>
                    <a:bodyPr/>
                    <a:lstStyle/>
                    <a:p>
                      <a:r>
                        <a:rPr lang="fr-FR" sz="1600" dirty="0" smtClean="0"/>
                        <a:t>1/1</a:t>
                      </a:r>
                      <a:endParaRPr lang="fr-FR" sz="1600" dirty="0"/>
                    </a:p>
                  </a:txBody>
                  <a:tcPr/>
                </a:tc>
                <a:tc>
                  <a:txBody>
                    <a:bodyPr/>
                    <a:lstStyle/>
                    <a:p>
                      <a:r>
                        <a:rPr lang="fr-FR" sz="1600" dirty="0" smtClean="0"/>
                        <a:t>SI</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200</a:t>
                      </a:r>
                      <a:endParaRPr lang="fr-FR" sz="1600" dirty="0"/>
                    </a:p>
                  </a:txBody>
                  <a:tcPr/>
                </a:tc>
                <a:tc>
                  <a:txBody>
                    <a:bodyPr/>
                    <a:lstStyle/>
                    <a:p>
                      <a:r>
                        <a:rPr lang="fr-FR" sz="1600" dirty="0" smtClean="0"/>
                        <a:t>5</a:t>
                      </a:r>
                      <a:endParaRPr lang="fr-FR" sz="1600" dirty="0"/>
                    </a:p>
                  </a:txBody>
                  <a:tcPr/>
                </a:tc>
                <a:tc>
                  <a:txBody>
                    <a:bodyPr/>
                    <a:lstStyle/>
                    <a:p>
                      <a:r>
                        <a:rPr lang="fr-FR" sz="1600" dirty="0" smtClean="0"/>
                        <a:t>1000</a:t>
                      </a:r>
                      <a:endParaRPr lang="fr-FR" sz="1600" dirty="0"/>
                    </a:p>
                  </a:txBody>
                  <a:tcPr/>
                </a:tc>
              </a:tr>
              <a:tr h="370840">
                <a:tc>
                  <a:txBody>
                    <a:bodyPr/>
                    <a:lstStyle/>
                    <a:p>
                      <a:r>
                        <a:rPr lang="fr-FR" sz="1600" dirty="0" smtClean="0"/>
                        <a:t>3/1</a:t>
                      </a:r>
                      <a:endParaRPr lang="fr-FR" sz="1600" dirty="0"/>
                    </a:p>
                  </a:txBody>
                  <a:tcPr/>
                </a:tc>
                <a:tc>
                  <a:txBody>
                    <a:bodyPr/>
                    <a:lstStyle/>
                    <a:p>
                      <a:r>
                        <a:rPr lang="fr-FR" sz="1600" dirty="0" smtClean="0"/>
                        <a:t>Entrée </a:t>
                      </a:r>
                      <a:endParaRPr lang="fr-FR" sz="1600" dirty="0"/>
                    </a:p>
                  </a:txBody>
                  <a:tcPr/>
                </a:tc>
                <a:tc>
                  <a:txBody>
                    <a:bodyPr/>
                    <a:lstStyle/>
                    <a:p>
                      <a:r>
                        <a:rPr lang="fr-FR" sz="1600" dirty="0" smtClean="0"/>
                        <a:t>150</a:t>
                      </a:r>
                      <a:endParaRPr lang="fr-FR" sz="1600" dirty="0"/>
                    </a:p>
                  </a:txBody>
                  <a:tcPr/>
                </a:tc>
                <a:tc>
                  <a:txBody>
                    <a:bodyPr/>
                    <a:lstStyle/>
                    <a:p>
                      <a:r>
                        <a:rPr lang="fr-FR" sz="1600" dirty="0" smtClean="0"/>
                        <a:t>5.2</a:t>
                      </a:r>
                      <a:endParaRPr lang="fr-FR" sz="1600" dirty="0"/>
                    </a:p>
                  </a:txBody>
                  <a:tcPr/>
                </a:tc>
                <a:tc>
                  <a:txBody>
                    <a:bodyPr/>
                    <a:lstStyle/>
                    <a:p>
                      <a:r>
                        <a:rPr lang="fr-FR" sz="1600" dirty="0" smtClean="0"/>
                        <a:t>780</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200</a:t>
                      </a:r>
                    </a:p>
                    <a:p>
                      <a:r>
                        <a:rPr lang="fr-FR" sz="1600" dirty="0" smtClean="0"/>
                        <a:t>150</a:t>
                      </a:r>
                      <a:endParaRPr lang="fr-FR" sz="1600" dirty="0"/>
                    </a:p>
                  </a:txBody>
                  <a:tcPr/>
                </a:tc>
                <a:tc>
                  <a:txBody>
                    <a:bodyPr/>
                    <a:lstStyle/>
                    <a:p>
                      <a:r>
                        <a:rPr lang="fr-FR" sz="1600" dirty="0" smtClean="0"/>
                        <a:t>5</a:t>
                      </a:r>
                    </a:p>
                    <a:p>
                      <a:r>
                        <a:rPr lang="fr-FR" sz="1600" dirty="0" smtClean="0"/>
                        <a:t>5.2</a:t>
                      </a:r>
                      <a:endParaRPr lang="fr-FR" sz="1600" dirty="0"/>
                    </a:p>
                  </a:txBody>
                  <a:tcPr/>
                </a:tc>
                <a:tc>
                  <a:txBody>
                    <a:bodyPr/>
                    <a:lstStyle/>
                    <a:p>
                      <a:r>
                        <a:rPr lang="fr-FR" sz="1600" dirty="0" smtClean="0"/>
                        <a:t>1000</a:t>
                      </a:r>
                    </a:p>
                    <a:p>
                      <a:r>
                        <a:rPr lang="fr-FR" sz="1600" dirty="0" smtClean="0"/>
                        <a:t>780</a:t>
                      </a:r>
                      <a:endParaRPr lang="fr-FR" sz="1600" dirty="0"/>
                    </a:p>
                  </a:txBody>
                  <a:tcPr/>
                </a:tc>
              </a:tr>
              <a:tr h="370840">
                <a:tc>
                  <a:txBody>
                    <a:bodyPr/>
                    <a:lstStyle/>
                    <a:p>
                      <a:r>
                        <a:rPr lang="fr-FR" sz="1600" dirty="0" smtClean="0"/>
                        <a:t>5/1</a:t>
                      </a:r>
                      <a:endParaRPr lang="fr-FR" sz="1600" dirty="0"/>
                    </a:p>
                  </a:txBody>
                  <a:tcPr/>
                </a:tc>
                <a:tc>
                  <a:txBody>
                    <a:bodyPr/>
                    <a:lstStyle/>
                    <a:p>
                      <a:r>
                        <a:rPr lang="fr-FR" sz="1600" dirty="0" smtClean="0"/>
                        <a:t>Sortie </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120</a:t>
                      </a:r>
                      <a:endParaRPr lang="fr-FR" sz="1600" dirty="0"/>
                    </a:p>
                  </a:txBody>
                  <a:tcPr/>
                </a:tc>
                <a:tc>
                  <a:txBody>
                    <a:bodyPr/>
                    <a:lstStyle/>
                    <a:p>
                      <a:r>
                        <a:rPr lang="fr-FR" sz="1600" dirty="0" smtClean="0"/>
                        <a:t>5</a:t>
                      </a:r>
                      <a:endParaRPr lang="fr-FR" sz="1600" dirty="0"/>
                    </a:p>
                  </a:txBody>
                  <a:tcPr/>
                </a:tc>
                <a:tc>
                  <a:txBody>
                    <a:bodyPr/>
                    <a:lstStyle/>
                    <a:p>
                      <a:r>
                        <a:rPr lang="fr-FR" sz="1600" dirty="0" smtClean="0"/>
                        <a:t>600</a:t>
                      </a:r>
                      <a:endParaRPr lang="fr-FR" sz="1600" dirty="0"/>
                    </a:p>
                  </a:txBody>
                  <a:tcPr/>
                </a:tc>
                <a:tc>
                  <a:txBody>
                    <a:bodyPr/>
                    <a:lstStyle/>
                    <a:p>
                      <a:r>
                        <a:rPr lang="fr-FR" sz="1600" dirty="0" smtClean="0"/>
                        <a:t>80</a:t>
                      </a:r>
                    </a:p>
                    <a:p>
                      <a:r>
                        <a:rPr lang="fr-FR" sz="1600" dirty="0" smtClean="0"/>
                        <a:t>150</a:t>
                      </a:r>
                      <a:endParaRPr lang="fr-FR" sz="1600" dirty="0"/>
                    </a:p>
                  </a:txBody>
                  <a:tcPr/>
                </a:tc>
                <a:tc>
                  <a:txBody>
                    <a:bodyPr/>
                    <a:lstStyle/>
                    <a:p>
                      <a:r>
                        <a:rPr lang="fr-FR" sz="1600" dirty="0" smtClean="0"/>
                        <a:t>5</a:t>
                      </a:r>
                    </a:p>
                    <a:p>
                      <a:r>
                        <a:rPr lang="fr-FR" sz="1600" dirty="0" smtClean="0"/>
                        <a:t>5.2</a:t>
                      </a:r>
                      <a:endParaRPr lang="fr-FR" sz="1600" dirty="0"/>
                    </a:p>
                  </a:txBody>
                  <a:tcPr/>
                </a:tc>
                <a:tc>
                  <a:txBody>
                    <a:bodyPr/>
                    <a:lstStyle/>
                    <a:p>
                      <a:r>
                        <a:rPr lang="fr-FR" sz="1600" dirty="0" smtClean="0"/>
                        <a:t>400</a:t>
                      </a:r>
                    </a:p>
                    <a:p>
                      <a:r>
                        <a:rPr lang="fr-FR" sz="1600" dirty="0" smtClean="0"/>
                        <a:t>780</a:t>
                      </a:r>
                      <a:endParaRPr lang="fr-FR" sz="1600" dirty="0"/>
                    </a:p>
                  </a:txBody>
                  <a:tcPr/>
                </a:tc>
              </a:tr>
              <a:tr h="370840">
                <a:tc>
                  <a:txBody>
                    <a:bodyPr/>
                    <a:lstStyle/>
                    <a:p>
                      <a:r>
                        <a:rPr lang="fr-FR" sz="1600" dirty="0" smtClean="0"/>
                        <a:t>10/1</a:t>
                      </a:r>
                      <a:endParaRPr lang="fr-FR" sz="1600" dirty="0"/>
                    </a:p>
                  </a:txBody>
                  <a:tcPr/>
                </a:tc>
                <a:tc>
                  <a:txBody>
                    <a:bodyPr/>
                    <a:lstStyle/>
                    <a:p>
                      <a:r>
                        <a:rPr lang="fr-FR" sz="1600" dirty="0" smtClean="0"/>
                        <a:t>Entrée </a:t>
                      </a:r>
                      <a:endParaRPr lang="fr-FR" sz="1600" dirty="0"/>
                    </a:p>
                  </a:txBody>
                  <a:tcPr/>
                </a:tc>
                <a:tc>
                  <a:txBody>
                    <a:bodyPr/>
                    <a:lstStyle/>
                    <a:p>
                      <a:r>
                        <a:rPr lang="fr-FR" sz="1600" dirty="0" smtClean="0"/>
                        <a:t>200</a:t>
                      </a:r>
                      <a:endParaRPr lang="fr-FR" sz="1600" dirty="0"/>
                    </a:p>
                  </a:txBody>
                  <a:tcPr/>
                </a:tc>
                <a:tc>
                  <a:txBody>
                    <a:bodyPr/>
                    <a:lstStyle/>
                    <a:p>
                      <a:r>
                        <a:rPr lang="fr-FR" sz="1600" dirty="0" smtClean="0"/>
                        <a:t>5.5</a:t>
                      </a:r>
                      <a:endParaRPr lang="fr-FR" sz="1600" dirty="0"/>
                    </a:p>
                  </a:txBody>
                  <a:tcPr/>
                </a:tc>
                <a:tc>
                  <a:txBody>
                    <a:bodyPr/>
                    <a:lstStyle/>
                    <a:p>
                      <a:r>
                        <a:rPr lang="fr-FR" sz="1600" dirty="0" smtClean="0"/>
                        <a:t>1100</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80</a:t>
                      </a:r>
                    </a:p>
                    <a:p>
                      <a:r>
                        <a:rPr lang="fr-FR" sz="1600" dirty="0" smtClean="0"/>
                        <a:t>150</a:t>
                      </a:r>
                    </a:p>
                    <a:p>
                      <a:r>
                        <a:rPr lang="fr-FR" sz="1600" dirty="0" smtClean="0"/>
                        <a:t>200</a:t>
                      </a:r>
                      <a:endParaRPr lang="fr-FR" sz="1600" dirty="0"/>
                    </a:p>
                  </a:txBody>
                  <a:tcPr/>
                </a:tc>
                <a:tc>
                  <a:txBody>
                    <a:bodyPr/>
                    <a:lstStyle/>
                    <a:p>
                      <a:r>
                        <a:rPr lang="fr-FR" sz="1600" dirty="0" smtClean="0"/>
                        <a:t>5</a:t>
                      </a:r>
                    </a:p>
                    <a:p>
                      <a:r>
                        <a:rPr lang="fr-FR" sz="1600" dirty="0" smtClean="0"/>
                        <a:t>5.2</a:t>
                      </a:r>
                    </a:p>
                    <a:p>
                      <a:r>
                        <a:rPr lang="fr-FR" sz="1600" dirty="0" smtClean="0"/>
                        <a:t>5.5</a:t>
                      </a:r>
                      <a:endParaRPr lang="fr-FR" sz="1600" dirty="0"/>
                    </a:p>
                  </a:txBody>
                  <a:tcPr/>
                </a:tc>
                <a:tc>
                  <a:txBody>
                    <a:bodyPr/>
                    <a:lstStyle/>
                    <a:p>
                      <a:r>
                        <a:rPr lang="fr-FR" sz="1600" dirty="0" smtClean="0"/>
                        <a:t>400</a:t>
                      </a:r>
                    </a:p>
                    <a:p>
                      <a:r>
                        <a:rPr lang="fr-FR" sz="1600" dirty="0" smtClean="0"/>
                        <a:t>780</a:t>
                      </a:r>
                    </a:p>
                    <a:p>
                      <a:r>
                        <a:rPr lang="fr-FR" sz="1600" dirty="0" smtClean="0"/>
                        <a:t>1100</a:t>
                      </a:r>
                      <a:endParaRPr lang="fr-FR" sz="1600" dirty="0"/>
                    </a:p>
                  </a:txBody>
                  <a:tcPr/>
                </a:tc>
              </a:tr>
              <a:tr h="370840">
                <a:tc>
                  <a:txBody>
                    <a:bodyPr/>
                    <a:lstStyle/>
                    <a:p>
                      <a:r>
                        <a:rPr lang="fr-FR" sz="1600" dirty="0" smtClean="0"/>
                        <a:t>12/1</a:t>
                      </a:r>
                      <a:endParaRPr lang="fr-FR" sz="1600" dirty="0"/>
                    </a:p>
                  </a:txBody>
                  <a:tcPr/>
                </a:tc>
                <a:tc>
                  <a:txBody>
                    <a:bodyPr/>
                    <a:lstStyle/>
                    <a:p>
                      <a:r>
                        <a:rPr lang="fr-FR" sz="1600" dirty="0" smtClean="0"/>
                        <a:t>Sotie </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80</a:t>
                      </a:r>
                    </a:p>
                    <a:p>
                      <a:r>
                        <a:rPr lang="fr-FR" sz="1600" dirty="0" smtClean="0"/>
                        <a:t>150</a:t>
                      </a:r>
                    </a:p>
                    <a:p>
                      <a:r>
                        <a:rPr lang="fr-FR" sz="1600" dirty="0" smtClean="0"/>
                        <a:t>70</a:t>
                      </a:r>
                      <a:endParaRPr lang="fr-FR" sz="1600" dirty="0"/>
                    </a:p>
                  </a:txBody>
                  <a:tcPr/>
                </a:tc>
                <a:tc>
                  <a:txBody>
                    <a:bodyPr/>
                    <a:lstStyle/>
                    <a:p>
                      <a:r>
                        <a:rPr lang="fr-FR" sz="1600" dirty="0" smtClean="0"/>
                        <a:t>5</a:t>
                      </a:r>
                    </a:p>
                    <a:p>
                      <a:r>
                        <a:rPr lang="fr-FR" sz="1600" dirty="0" smtClean="0"/>
                        <a:t>5.2</a:t>
                      </a:r>
                    </a:p>
                    <a:p>
                      <a:r>
                        <a:rPr lang="fr-FR" sz="1600" dirty="0" smtClean="0"/>
                        <a:t>5.5</a:t>
                      </a:r>
                      <a:endParaRPr lang="fr-FR" sz="1600" dirty="0"/>
                    </a:p>
                  </a:txBody>
                  <a:tcPr/>
                </a:tc>
                <a:tc>
                  <a:txBody>
                    <a:bodyPr/>
                    <a:lstStyle/>
                    <a:p>
                      <a:r>
                        <a:rPr lang="fr-FR" sz="1600" dirty="0" smtClean="0"/>
                        <a:t>400</a:t>
                      </a:r>
                    </a:p>
                    <a:p>
                      <a:r>
                        <a:rPr lang="fr-FR" sz="1600" dirty="0" smtClean="0"/>
                        <a:t>780</a:t>
                      </a:r>
                    </a:p>
                    <a:p>
                      <a:r>
                        <a:rPr lang="fr-FR" sz="1600" dirty="0" smtClean="0"/>
                        <a:t>385</a:t>
                      </a:r>
                      <a:endParaRPr lang="fr-FR" sz="1600" dirty="0"/>
                    </a:p>
                  </a:txBody>
                  <a:tcPr/>
                </a:tc>
                <a:tc>
                  <a:txBody>
                    <a:bodyPr/>
                    <a:lstStyle/>
                    <a:p>
                      <a:r>
                        <a:rPr lang="fr-FR" sz="1600" dirty="0" smtClean="0"/>
                        <a:t>130</a:t>
                      </a:r>
                      <a:endParaRPr lang="fr-FR" sz="1600" dirty="0"/>
                    </a:p>
                  </a:txBody>
                  <a:tcPr/>
                </a:tc>
                <a:tc>
                  <a:txBody>
                    <a:bodyPr/>
                    <a:lstStyle/>
                    <a:p>
                      <a:r>
                        <a:rPr lang="fr-FR" sz="1600" dirty="0" smtClean="0"/>
                        <a:t>5.5</a:t>
                      </a:r>
                      <a:endParaRPr lang="fr-FR" sz="1600" dirty="0"/>
                    </a:p>
                  </a:txBody>
                  <a:tcPr/>
                </a:tc>
                <a:tc>
                  <a:txBody>
                    <a:bodyPr/>
                    <a:lstStyle/>
                    <a:p>
                      <a:r>
                        <a:rPr lang="fr-FR" sz="1600" dirty="0" smtClean="0"/>
                        <a:t>715</a:t>
                      </a:r>
                      <a:endParaRPr lang="fr-FR" sz="1600" dirty="0"/>
                    </a:p>
                  </a:txBody>
                  <a:tcPr/>
                </a:tc>
              </a:tr>
              <a:tr h="370840">
                <a:tc>
                  <a:txBody>
                    <a:bodyPr/>
                    <a:lstStyle/>
                    <a:p>
                      <a:r>
                        <a:rPr lang="fr-FR" sz="1600" dirty="0" smtClean="0"/>
                        <a:t>15/1</a:t>
                      </a:r>
                      <a:endParaRPr lang="fr-FR" sz="1600" dirty="0"/>
                    </a:p>
                  </a:txBody>
                  <a:tcPr/>
                </a:tc>
                <a:tc>
                  <a:txBody>
                    <a:bodyPr/>
                    <a:lstStyle/>
                    <a:p>
                      <a:r>
                        <a:rPr lang="fr-FR" sz="1600" dirty="0" smtClean="0"/>
                        <a:t>Entrée </a:t>
                      </a:r>
                      <a:endParaRPr lang="fr-FR" sz="1600" dirty="0"/>
                    </a:p>
                  </a:txBody>
                  <a:tcPr/>
                </a:tc>
                <a:tc>
                  <a:txBody>
                    <a:bodyPr/>
                    <a:lstStyle/>
                    <a:p>
                      <a:r>
                        <a:rPr lang="fr-FR" sz="1600" dirty="0" smtClean="0"/>
                        <a:t>220</a:t>
                      </a:r>
                      <a:endParaRPr lang="fr-FR" sz="1600" dirty="0"/>
                    </a:p>
                  </a:txBody>
                  <a:tcPr/>
                </a:tc>
                <a:tc>
                  <a:txBody>
                    <a:bodyPr/>
                    <a:lstStyle/>
                    <a:p>
                      <a:r>
                        <a:rPr lang="fr-FR" sz="1600" dirty="0" smtClean="0"/>
                        <a:t>5.8</a:t>
                      </a:r>
                      <a:endParaRPr lang="fr-FR" sz="1600" dirty="0"/>
                    </a:p>
                  </a:txBody>
                  <a:tcPr/>
                </a:tc>
                <a:tc>
                  <a:txBody>
                    <a:bodyPr/>
                    <a:lstStyle/>
                    <a:p>
                      <a:r>
                        <a:rPr lang="fr-FR" sz="1600" dirty="0" smtClean="0"/>
                        <a:t>1276</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130</a:t>
                      </a:r>
                    </a:p>
                    <a:p>
                      <a:r>
                        <a:rPr lang="fr-FR" sz="1600" dirty="0" smtClean="0"/>
                        <a:t>220</a:t>
                      </a:r>
                      <a:endParaRPr lang="fr-FR" sz="1600" dirty="0"/>
                    </a:p>
                  </a:txBody>
                  <a:tcPr/>
                </a:tc>
                <a:tc>
                  <a:txBody>
                    <a:bodyPr/>
                    <a:lstStyle/>
                    <a:p>
                      <a:r>
                        <a:rPr lang="fr-FR" sz="1600" dirty="0" smtClean="0"/>
                        <a:t>5.5</a:t>
                      </a:r>
                    </a:p>
                    <a:p>
                      <a:r>
                        <a:rPr lang="fr-FR" sz="1600" dirty="0" smtClean="0"/>
                        <a:t>5.8</a:t>
                      </a:r>
                      <a:endParaRPr lang="fr-FR" sz="1600" dirty="0"/>
                    </a:p>
                  </a:txBody>
                  <a:tcPr/>
                </a:tc>
                <a:tc>
                  <a:txBody>
                    <a:bodyPr/>
                    <a:lstStyle/>
                    <a:p>
                      <a:r>
                        <a:rPr lang="fr-FR" sz="1600" dirty="0" smtClean="0"/>
                        <a:t>715</a:t>
                      </a:r>
                    </a:p>
                    <a:p>
                      <a:r>
                        <a:rPr lang="fr-FR" sz="1600" dirty="0" smtClean="0"/>
                        <a:t>1276</a:t>
                      </a:r>
                      <a:endParaRPr lang="fr-FR" sz="1600" dirty="0"/>
                    </a:p>
                  </a:txBody>
                  <a:tcPr/>
                </a:tc>
              </a:tr>
              <a:tr h="370840">
                <a:tc>
                  <a:txBody>
                    <a:bodyPr/>
                    <a:lstStyle/>
                    <a:p>
                      <a:r>
                        <a:rPr lang="fr-FR" sz="1600" dirty="0" smtClean="0"/>
                        <a:t>19/1</a:t>
                      </a:r>
                      <a:endParaRPr lang="fr-FR" sz="1600" dirty="0"/>
                    </a:p>
                  </a:txBody>
                  <a:tcPr/>
                </a:tc>
                <a:tc>
                  <a:txBody>
                    <a:bodyPr/>
                    <a:lstStyle/>
                    <a:p>
                      <a:r>
                        <a:rPr lang="fr-FR" sz="1600" dirty="0" smtClean="0"/>
                        <a:t>Sortie</a:t>
                      </a:r>
                      <a:r>
                        <a:rPr lang="fr-FR" sz="1600" baseline="0" dirty="0" smtClean="0"/>
                        <a:t> </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130</a:t>
                      </a:r>
                    </a:p>
                    <a:p>
                      <a:r>
                        <a:rPr lang="fr-FR" sz="1600" dirty="0" smtClean="0"/>
                        <a:t>190</a:t>
                      </a:r>
                      <a:endParaRPr lang="fr-FR" sz="1600" dirty="0"/>
                    </a:p>
                  </a:txBody>
                  <a:tcPr/>
                </a:tc>
                <a:tc>
                  <a:txBody>
                    <a:bodyPr/>
                    <a:lstStyle/>
                    <a:p>
                      <a:r>
                        <a:rPr lang="fr-FR" sz="1600" dirty="0" smtClean="0"/>
                        <a:t>5.5</a:t>
                      </a:r>
                    </a:p>
                    <a:p>
                      <a:r>
                        <a:rPr lang="fr-FR" sz="1600" dirty="0" smtClean="0"/>
                        <a:t>5.8</a:t>
                      </a:r>
                      <a:endParaRPr lang="fr-FR" sz="1600" dirty="0"/>
                    </a:p>
                  </a:txBody>
                  <a:tcPr/>
                </a:tc>
                <a:tc>
                  <a:txBody>
                    <a:bodyPr/>
                    <a:lstStyle/>
                    <a:p>
                      <a:r>
                        <a:rPr lang="fr-FR" sz="1600" dirty="0" smtClean="0"/>
                        <a:t>715</a:t>
                      </a:r>
                    </a:p>
                    <a:p>
                      <a:r>
                        <a:rPr lang="fr-FR" sz="1600" dirty="0" smtClean="0"/>
                        <a:t>1102</a:t>
                      </a:r>
                      <a:endParaRPr lang="fr-FR" sz="1600" dirty="0"/>
                    </a:p>
                  </a:txBody>
                  <a:tcPr/>
                </a:tc>
                <a:tc>
                  <a:txBody>
                    <a:bodyPr/>
                    <a:lstStyle/>
                    <a:p>
                      <a:r>
                        <a:rPr lang="fr-FR" sz="1600" dirty="0" smtClean="0"/>
                        <a:t>30</a:t>
                      </a:r>
                      <a:endParaRPr lang="fr-FR" sz="1600" dirty="0"/>
                    </a:p>
                  </a:txBody>
                  <a:tcPr/>
                </a:tc>
                <a:tc>
                  <a:txBody>
                    <a:bodyPr/>
                    <a:lstStyle/>
                    <a:p>
                      <a:r>
                        <a:rPr lang="fr-FR" sz="1600" dirty="0" smtClean="0"/>
                        <a:t>5.8</a:t>
                      </a:r>
                      <a:endParaRPr lang="fr-FR" sz="1600" dirty="0"/>
                    </a:p>
                  </a:txBody>
                  <a:tcPr/>
                </a:tc>
                <a:tc>
                  <a:txBody>
                    <a:bodyPr/>
                    <a:lstStyle/>
                    <a:p>
                      <a:r>
                        <a:rPr lang="fr-FR" sz="1600" dirty="0" smtClean="0"/>
                        <a:t>174</a:t>
                      </a:r>
                      <a:endParaRPr lang="fr-FR" sz="1600" dirty="0"/>
                    </a:p>
                  </a:txBody>
                  <a:tcPr/>
                </a:tc>
              </a:tr>
              <a:tr h="370840">
                <a:tc>
                  <a:txBody>
                    <a:bodyPr/>
                    <a:lstStyle/>
                    <a:p>
                      <a:r>
                        <a:rPr lang="fr-FR" sz="1600" dirty="0" smtClean="0"/>
                        <a:t>25/1</a:t>
                      </a:r>
                      <a:endParaRPr lang="fr-FR" sz="1600" dirty="0"/>
                    </a:p>
                  </a:txBody>
                  <a:tcPr/>
                </a:tc>
                <a:tc>
                  <a:txBody>
                    <a:bodyPr/>
                    <a:lstStyle/>
                    <a:p>
                      <a:r>
                        <a:rPr lang="fr-FR" sz="1600" dirty="0" smtClean="0"/>
                        <a:t>Entrée </a:t>
                      </a:r>
                      <a:endParaRPr lang="fr-FR" sz="1600" dirty="0"/>
                    </a:p>
                  </a:txBody>
                  <a:tcPr/>
                </a:tc>
                <a:tc>
                  <a:txBody>
                    <a:bodyPr/>
                    <a:lstStyle/>
                    <a:p>
                      <a:r>
                        <a:rPr lang="fr-FR" sz="1600" dirty="0" smtClean="0"/>
                        <a:t>250</a:t>
                      </a:r>
                      <a:endParaRPr lang="fr-FR" sz="1600" dirty="0"/>
                    </a:p>
                  </a:txBody>
                  <a:tcPr/>
                </a:tc>
                <a:tc>
                  <a:txBody>
                    <a:bodyPr/>
                    <a:lstStyle/>
                    <a:p>
                      <a:r>
                        <a:rPr lang="fr-FR" sz="1600" dirty="0" smtClean="0"/>
                        <a:t>6</a:t>
                      </a:r>
                      <a:endParaRPr lang="fr-FR" sz="1600" dirty="0"/>
                    </a:p>
                  </a:txBody>
                  <a:tcPr/>
                </a:tc>
                <a:tc>
                  <a:txBody>
                    <a:bodyPr/>
                    <a:lstStyle/>
                    <a:p>
                      <a:r>
                        <a:rPr lang="fr-FR" sz="1600" dirty="0" smtClean="0"/>
                        <a:t>1500</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30</a:t>
                      </a:r>
                    </a:p>
                    <a:p>
                      <a:r>
                        <a:rPr lang="fr-FR" sz="1600" dirty="0" smtClean="0"/>
                        <a:t>250</a:t>
                      </a:r>
                      <a:endParaRPr lang="fr-FR" sz="1600" dirty="0"/>
                    </a:p>
                  </a:txBody>
                  <a:tcPr/>
                </a:tc>
                <a:tc>
                  <a:txBody>
                    <a:bodyPr/>
                    <a:lstStyle/>
                    <a:p>
                      <a:r>
                        <a:rPr lang="fr-FR" sz="1600" dirty="0" smtClean="0"/>
                        <a:t>5.8</a:t>
                      </a:r>
                    </a:p>
                    <a:p>
                      <a:r>
                        <a:rPr lang="fr-FR" sz="1600" dirty="0" smtClean="0"/>
                        <a:t>6</a:t>
                      </a:r>
                      <a:endParaRPr lang="fr-FR" sz="1600" dirty="0"/>
                    </a:p>
                  </a:txBody>
                  <a:tcPr/>
                </a:tc>
                <a:tc>
                  <a:txBody>
                    <a:bodyPr/>
                    <a:lstStyle/>
                    <a:p>
                      <a:r>
                        <a:rPr lang="fr-FR" sz="1600" dirty="0" smtClean="0"/>
                        <a:t>174</a:t>
                      </a:r>
                    </a:p>
                    <a:p>
                      <a:r>
                        <a:rPr lang="fr-FR" sz="1600" dirty="0" smtClean="0"/>
                        <a:t>1500</a:t>
                      </a:r>
                      <a:endParaRPr lang="fr-FR" sz="1600" dirty="0"/>
                    </a:p>
                  </a:txBody>
                  <a:tcPr/>
                </a:tc>
              </a:tr>
              <a:tr h="370840">
                <a:tc>
                  <a:txBody>
                    <a:bodyPr/>
                    <a:lstStyle/>
                    <a:p>
                      <a:r>
                        <a:rPr lang="fr-FR" sz="1600" dirty="0" smtClean="0"/>
                        <a:t>28/1</a:t>
                      </a:r>
                      <a:endParaRPr lang="fr-FR" sz="1600" dirty="0"/>
                    </a:p>
                  </a:txBody>
                  <a:tcPr/>
                </a:tc>
                <a:tc>
                  <a:txBody>
                    <a:bodyPr/>
                    <a:lstStyle/>
                    <a:p>
                      <a:r>
                        <a:rPr lang="fr-FR" sz="1600" dirty="0" smtClean="0"/>
                        <a:t>Sortie </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30</a:t>
                      </a:r>
                    </a:p>
                    <a:p>
                      <a:r>
                        <a:rPr lang="fr-FR" sz="1600" dirty="0" smtClean="0"/>
                        <a:t>170</a:t>
                      </a:r>
                      <a:endParaRPr lang="fr-FR" sz="1600" dirty="0"/>
                    </a:p>
                  </a:txBody>
                  <a:tcPr/>
                </a:tc>
                <a:tc>
                  <a:txBody>
                    <a:bodyPr/>
                    <a:lstStyle/>
                    <a:p>
                      <a:r>
                        <a:rPr lang="fr-FR" sz="1600" dirty="0" smtClean="0"/>
                        <a:t>5.8</a:t>
                      </a:r>
                    </a:p>
                    <a:p>
                      <a:r>
                        <a:rPr lang="fr-FR" sz="1600" dirty="0" smtClean="0"/>
                        <a:t>6</a:t>
                      </a:r>
                      <a:endParaRPr lang="fr-FR" sz="1600" dirty="0"/>
                    </a:p>
                  </a:txBody>
                  <a:tcPr/>
                </a:tc>
                <a:tc>
                  <a:txBody>
                    <a:bodyPr/>
                    <a:lstStyle/>
                    <a:p>
                      <a:r>
                        <a:rPr lang="fr-FR" sz="1600" dirty="0" smtClean="0"/>
                        <a:t>174</a:t>
                      </a:r>
                    </a:p>
                    <a:p>
                      <a:r>
                        <a:rPr lang="fr-FR" sz="1600" dirty="0" smtClean="0"/>
                        <a:t>1020</a:t>
                      </a:r>
                      <a:endParaRPr lang="fr-FR" sz="1600" dirty="0"/>
                    </a:p>
                  </a:txBody>
                  <a:tcPr/>
                </a:tc>
                <a:tc>
                  <a:txBody>
                    <a:bodyPr/>
                    <a:lstStyle/>
                    <a:p>
                      <a:r>
                        <a:rPr lang="fr-FR" sz="1600" dirty="0" smtClean="0"/>
                        <a:t>80</a:t>
                      </a:r>
                      <a:endParaRPr lang="fr-FR" sz="1600" dirty="0"/>
                    </a:p>
                  </a:txBody>
                  <a:tcPr/>
                </a:tc>
                <a:tc>
                  <a:txBody>
                    <a:bodyPr/>
                    <a:lstStyle/>
                    <a:p>
                      <a:r>
                        <a:rPr lang="fr-FR" sz="1600" dirty="0" smtClean="0"/>
                        <a:t>6</a:t>
                      </a:r>
                      <a:endParaRPr lang="fr-FR" sz="1600" dirty="0"/>
                    </a:p>
                  </a:txBody>
                  <a:tcPr/>
                </a:tc>
                <a:tc>
                  <a:txBody>
                    <a:bodyPr/>
                    <a:lstStyle/>
                    <a:p>
                      <a:r>
                        <a:rPr lang="fr-FR" sz="1600" dirty="0" smtClean="0"/>
                        <a:t>480</a:t>
                      </a:r>
                      <a:endParaRPr lang="fr-FR" sz="1600" dirty="0"/>
                    </a:p>
                  </a:txBody>
                  <a:tcPr/>
                </a:tc>
              </a:tr>
            </a:tbl>
          </a:graphicData>
        </a:graphic>
      </p:graphicFrame>
      <p:graphicFrame>
        <p:nvGraphicFramePr>
          <p:cNvPr id="5" name="Tableau 4"/>
          <p:cNvGraphicFramePr>
            <a:graphicFrameLocks noGrp="1"/>
          </p:cNvGraphicFramePr>
          <p:nvPr/>
        </p:nvGraphicFramePr>
        <p:xfrm>
          <a:off x="5868144" y="6492240"/>
          <a:ext cx="792088" cy="365760"/>
        </p:xfrm>
        <a:graphic>
          <a:graphicData uri="http://schemas.openxmlformats.org/drawingml/2006/table">
            <a:tbl>
              <a:tblPr firstRow="1" bandRow="1">
                <a:tableStyleId>{5940675A-B579-460E-94D1-54222C63F5DA}</a:tableStyleId>
              </a:tblPr>
              <a:tblGrid>
                <a:gridCol w="792088"/>
              </a:tblGrid>
              <a:tr h="188640">
                <a:tc>
                  <a:txBody>
                    <a:bodyPr/>
                    <a:lstStyle/>
                    <a:p>
                      <a:r>
                        <a:rPr lang="fr-FR" b="1" dirty="0" smtClean="0"/>
                        <a:t>5176</a:t>
                      </a:r>
                      <a:endParaRPr lang="fr-FR" b="1" dirty="0"/>
                    </a:p>
                  </a:txBody>
                  <a:tcPr/>
                </a:tc>
              </a:tr>
            </a:tbl>
          </a:graphicData>
        </a:graphic>
      </p:graphicFrame>
    </p:spTree>
  </p:cSld>
  <p:clrMapOvr>
    <a:masterClrMapping/>
  </p:clrMapOvr>
  <p:timing>
    <p:tnLst>
      <p:par>
        <p:cTn id="1" dur="indefinite" restart="never" nodeType="tmRoot"/>
      </p:par>
    </p:tnLst>
  </p:timing>
</p:sld>
</file>

<file path=ppt/slides/slide1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8114" name="Titre 1"/>
          <p:cNvSpPr>
            <a:spLocks noGrp="1"/>
          </p:cNvSpPr>
          <p:nvPr>
            <p:ph type="title"/>
          </p:nvPr>
        </p:nvSpPr>
        <p:spPr/>
        <p:txBody>
          <a:bodyPr/>
          <a:lstStyle/>
          <a:p>
            <a:r>
              <a:rPr lang="fr-FR" smtClean="0"/>
              <a:t>La marge et l’indice de sécurité</a:t>
            </a:r>
          </a:p>
        </p:txBody>
      </p:sp>
      <p:sp>
        <p:nvSpPr>
          <p:cNvPr id="218115" name="Espace réservé du contenu 2"/>
          <p:cNvSpPr>
            <a:spLocks noGrp="1"/>
          </p:cNvSpPr>
          <p:nvPr>
            <p:ph idx="1"/>
          </p:nvPr>
        </p:nvSpPr>
        <p:spPr/>
        <p:txBody>
          <a:bodyPr/>
          <a:lstStyle/>
          <a:p>
            <a:pPr algn="just"/>
            <a:r>
              <a:rPr lang="fr-FR" sz="2800" b="1" dirty="0" smtClean="0"/>
              <a:t>La marge de sécurité (MS) </a:t>
            </a:r>
            <a:r>
              <a:rPr lang="fr-FR" sz="2800" dirty="0" smtClean="0"/>
              <a:t>est le montant de chiffre d’affaires qui excède le SR:</a:t>
            </a:r>
          </a:p>
          <a:p>
            <a:r>
              <a:rPr lang="fr-FR" sz="2800" dirty="0" smtClean="0"/>
              <a:t>MS = CA - SR</a:t>
            </a:r>
          </a:p>
          <a:p>
            <a:pPr algn="just"/>
            <a:r>
              <a:rPr lang="fr-FR" sz="2800" dirty="0" smtClean="0"/>
              <a:t>Cette marge mesure le degré de risque de l’entreprise face à d’éventuelles récessions. Plus la marge est importante et plus le risque diminue. De même, elle indique si l’entreprise est profitable ou non.</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DC3A9C97-1AC6-4014-877A-4E5C70264967}" type="slidenum">
              <a:rPr lang="fr-FR" smtClean="0"/>
              <a:pPr>
                <a:defRPr/>
              </a:pPr>
              <a:t>140</a:t>
            </a:fld>
            <a:endParaRPr lang="fr-FR"/>
          </a:p>
        </p:txBody>
      </p:sp>
    </p:spTree>
  </p:cSld>
  <p:clrMapOvr>
    <a:masterClrMapping/>
  </p:clrMapOvr>
  <p:transition/>
  <p:timing>
    <p:tnLst>
      <p:par>
        <p:cTn id="1" dur="indefinite" restart="never" nodeType="tmRoot"/>
      </p:par>
    </p:tnLst>
  </p:timing>
</p:sld>
</file>

<file path=ppt/slides/slide1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9138" name="Espace réservé du contenu 2"/>
          <p:cNvSpPr>
            <a:spLocks noGrp="1"/>
          </p:cNvSpPr>
          <p:nvPr>
            <p:ph idx="1"/>
          </p:nvPr>
        </p:nvSpPr>
        <p:spPr/>
        <p:txBody>
          <a:bodyPr>
            <a:normAutofit fontScale="92500"/>
          </a:bodyPr>
          <a:lstStyle/>
          <a:p>
            <a:r>
              <a:rPr lang="fr-FR" dirty="0" smtClean="0"/>
              <a:t>L’indice de sécurité (IS) s’obtient par le rapport:</a:t>
            </a:r>
          </a:p>
          <a:p>
            <a:endParaRPr lang="fr-FR" dirty="0" smtClean="0"/>
          </a:p>
          <a:p>
            <a:r>
              <a:rPr lang="fr-FR" sz="2800" dirty="0" smtClean="0"/>
              <a:t>IS = </a:t>
            </a:r>
          </a:p>
          <a:p>
            <a:pPr>
              <a:buFont typeface="Wingdings 2" pitchFamily="18" charset="2"/>
              <a:buNone/>
            </a:pPr>
            <a:endParaRPr lang="fr-FR" dirty="0" smtClean="0"/>
          </a:p>
          <a:p>
            <a:pPr algn="just"/>
            <a:r>
              <a:rPr lang="fr-FR" sz="2800" dirty="0" smtClean="0"/>
              <a:t>Plus l’indice est élevé, moins elle court un risque de pertes et plus forte est la profitabilité de l’entreprise. L’indice exprimé en taux (%) permet d’apprécier la marge de manœuvre de l’entreprise en matière d’action sur ses prix de vente. Plus le taux est élevé et plus grande est la marge de manœuvre.</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E92B03D2-7753-484F-89E7-A0295AC6A627}" type="slidenum">
              <a:rPr lang="fr-FR" smtClean="0"/>
              <a:pPr>
                <a:defRPr/>
              </a:pPr>
              <a:t>141</a:t>
            </a:fld>
            <a:endParaRPr lang="fr-FR"/>
          </a:p>
        </p:txBody>
      </p:sp>
      <p:graphicFrame>
        <p:nvGraphicFramePr>
          <p:cNvPr id="5" name="Tableau 4"/>
          <p:cNvGraphicFramePr>
            <a:graphicFrameLocks noGrp="1"/>
          </p:cNvGraphicFramePr>
          <p:nvPr/>
        </p:nvGraphicFramePr>
        <p:xfrm>
          <a:off x="1500188" y="2714625"/>
          <a:ext cx="3071834" cy="457200"/>
        </p:xfrm>
        <a:graphic>
          <a:graphicData uri="http://schemas.openxmlformats.org/drawingml/2006/table">
            <a:tbl>
              <a:tblPr firstRow="1" bandRow="1">
                <a:tableStyleId>{2D5ABB26-0587-4C30-8999-92F81FD0307C}</a:tableStyleId>
              </a:tblPr>
              <a:tblGrid>
                <a:gridCol w="3071834"/>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0" lang="fr-FR" sz="1800" u="none" strike="noStrike" kern="1200" cap="none" spc="0" normalizeH="0" baseline="0" noProof="0" dirty="0" smtClean="0">
                          <a:ln>
                            <a:noFill/>
                          </a:ln>
                          <a:effectLst/>
                          <a:uLnTx/>
                          <a:uFillTx/>
                        </a:rPr>
                        <a:t> </a:t>
                      </a:r>
                      <a:r>
                        <a:rPr kumimoji="0" lang="fr-FR" sz="2400" u="none" strike="noStrike" kern="1200" cap="none" spc="0" normalizeH="0" baseline="0" noProof="0" dirty="0" smtClean="0">
                          <a:ln>
                            <a:noFill/>
                          </a:ln>
                          <a:effectLst/>
                          <a:uLnTx/>
                          <a:uFillTx/>
                        </a:rPr>
                        <a:t>MS</a:t>
                      </a:r>
                      <a:endParaRPr lang="fr-FR" dirty="0"/>
                    </a:p>
                  </a:txBody>
                  <a:tcPr/>
                </a:tc>
              </a:tr>
            </a:tbl>
          </a:graphicData>
        </a:graphic>
      </p:graphicFrame>
      <p:graphicFrame>
        <p:nvGraphicFramePr>
          <p:cNvPr id="6" name="Tableau 5"/>
          <p:cNvGraphicFramePr>
            <a:graphicFrameLocks noGrp="1"/>
          </p:cNvGraphicFramePr>
          <p:nvPr/>
        </p:nvGraphicFramePr>
        <p:xfrm>
          <a:off x="1428750" y="3357563"/>
          <a:ext cx="3071834" cy="731520"/>
        </p:xfrm>
        <a:graphic>
          <a:graphicData uri="http://schemas.openxmlformats.org/drawingml/2006/table">
            <a:tbl>
              <a:tblPr firstRow="1" bandRow="1">
                <a:tableStyleId>{2D5ABB26-0587-4C30-8999-92F81FD0307C}</a:tableStyleId>
              </a:tblPr>
              <a:tblGrid>
                <a:gridCol w="3071834"/>
              </a:tblGrid>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fr-FR" sz="2400" u="none" strike="noStrike" kern="1200" cap="none" spc="0" normalizeH="0" baseline="0" noProof="0" dirty="0" smtClean="0">
                          <a:ln>
                            <a:noFill/>
                          </a:ln>
                          <a:effectLst/>
                          <a:uLnTx/>
                          <a:uFillTx/>
                        </a:rPr>
                        <a:t> CA</a:t>
                      </a:r>
                    </a:p>
                    <a:p>
                      <a:endParaRPr lang="fr-FR" dirty="0"/>
                    </a:p>
                  </a:txBody>
                  <a:tcPr/>
                </a:tc>
              </a:tr>
            </a:tbl>
          </a:graphicData>
        </a:graphic>
      </p:graphicFrame>
      <p:cxnSp>
        <p:nvCxnSpPr>
          <p:cNvPr id="7" name="Connecteur droit 6"/>
          <p:cNvCxnSpPr/>
          <p:nvPr/>
        </p:nvCxnSpPr>
        <p:spPr>
          <a:xfrm>
            <a:off x="1428750" y="3214688"/>
            <a:ext cx="1214438" cy="1587"/>
          </a:xfrm>
          <a:prstGeom prst="line">
            <a:avLst/>
          </a:prstGeom>
        </p:spPr>
        <p:style>
          <a:lnRef idx="2">
            <a:schemeClr val="dk1"/>
          </a:lnRef>
          <a:fillRef idx="0">
            <a:schemeClr val="dk1"/>
          </a:fillRef>
          <a:effectRef idx="1">
            <a:schemeClr val="dk1"/>
          </a:effectRef>
          <a:fontRef idx="minor">
            <a:schemeClr val="tx1"/>
          </a:fontRef>
        </p:style>
      </p:cxn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7"/>
                                        </p:tgtEl>
                                        <p:attrNameLst>
                                          <p:attrName>style.visibility</p:attrName>
                                        </p:attrNameLst>
                                      </p:cBhvr>
                                      <p:to>
                                        <p:strVal val="visible"/>
                                      </p:to>
                                    </p:set>
                                    <p:anim to="" calcmode="lin" valueType="num">
                                      <p:cBhvr>
                                        <p:cTn id="7" dur="1" fill="hold"/>
                                        <p:tgtEl>
                                          <p:spTgt spid="7"/>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0162" name="Titre 1"/>
          <p:cNvSpPr>
            <a:spLocks noGrp="1"/>
          </p:cNvSpPr>
          <p:nvPr>
            <p:ph type="title"/>
          </p:nvPr>
        </p:nvSpPr>
        <p:spPr/>
        <p:txBody>
          <a:bodyPr/>
          <a:lstStyle/>
          <a:p>
            <a:r>
              <a:rPr lang="fr-FR" sz="5400" smtClean="0"/>
              <a:t>Le coût marginal</a:t>
            </a:r>
            <a:endParaRPr lang="fr-FR" smtClean="0"/>
          </a:p>
        </p:txBody>
      </p:sp>
      <p:sp>
        <p:nvSpPr>
          <p:cNvPr id="3" name="Espace réservé du contenu 2"/>
          <p:cNvSpPr>
            <a:spLocks noGrp="1"/>
          </p:cNvSpPr>
          <p:nvPr>
            <p:ph idx="1"/>
          </p:nvPr>
        </p:nvSpPr>
        <p:spPr/>
        <p:txBody>
          <a:bodyPr>
            <a:normAutofit/>
          </a:bodyPr>
          <a:lstStyle/>
          <a:p>
            <a:pPr>
              <a:defRPr/>
            </a:pPr>
            <a:r>
              <a:rPr lang="fr-FR" sz="3000" cap="small" dirty="0" smtClean="0">
                <a:solidFill>
                  <a:srgbClr val="575F6D"/>
                </a:solidFill>
                <a:latin typeface="Century Schoolbook"/>
                <a:ea typeface="+mj-ea"/>
                <a:cs typeface="+mj-cs"/>
              </a:rPr>
              <a:t>Définition</a:t>
            </a:r>
          </a:p>
          <a:p>
            <a:pPr algn="just">
              <a:defRPr/>
            </a:pPr>
            <a:r>
              <a:rPr lang="fr-FR" dirty="0" smtClean="0"/>
              <a:t>Le coût marginal est le coût d’une unité (ou d’une tranche d’unités) additionnelle produite (coût de production marginal) ou vendue (coût de revient marginal)</a:t>
            </a:r>
          </a:p>
          <a:p>
            <a:pPr algn="just">
              <a:defRPr/>
            </a:pPr>
            <a:r>
              <a:rPr lang="fr-FR" dirty="0" smtClean="0"/>
              <a:t>Il est égal à la différence des coûts totaux respectifs de deux niveaux de production considérés. C’est pourquoi il porte aussi l’appellation de </a:t>
            </a:r>
            <a:r>
              <a:rPr lang="fr-FR" b="1" dirty="0" smtClean="0"/>
              <a:t>coût différentiel:</a:t>
            </a:r>
          </a:p>
        </p:txBody>
      </p:sp>
      <p:sp>
        <p:nvSpPr>
          <p:cNvPr id="4" name="Espace réservé du numéro de diapositive 3"/>
          <p:cNvSpPr>
            <a:spLocks noGrp="1"/>
          </p:cNvSpPr>
          <p:nvPr>
            <p:ph type="sldNum" sz="quarter" idx="12"/>
          </p:nvPr>
        </p:nvSpPr>
        <p:spPr/>
        <p:txBody>
          <a:bodyPr/>
          <a:lstStyle/>
          <a:p>
            <a:pPr>
              <a:defRPr/>
            </a:pPr>
            <a:fld id="{77A46760-AC32-4C52-8564-9DE27DE495B0}" type="slidenum">
              <a:rPr lang="fr-FR" smtClean="0"/>
              <a:pPr>
                <a:defRPr/>
              </a:pPr>
              <a:t>142</a:t>
            </a:fld>
            <a:endParaRPr lang="fr-FR"/>
          </a:p>
        </p:txBody>
      </p:sp>
    </p:spTree>
  </p:cSld>
  <p:clrMapOvr>
    <a:masterClrMapping/>
  </p:clrMapOvr>
  <p:transition/>
  <p:timing>
    <p:tnLst>
      <p:par>
        <p:cTn id="1" dur="indefinite" restart="never" nodeType="tmRoot"/>
      </p:par>
    </p:tnLst>
  </p:timing>
</p:sld>
</file>

<file path=ppt/slides/slide1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1186" name="Titre 1"/>
          <p:cNvSpPr>
            <a:spLocks noGrp="1"/>
          </p:cNvSpPr>
          <p:nvPr>
            <p:ph type="title"/>
          </p:nvPr>
        </p:nvSpPr>
        <p:spPr/>
        <p:txBody>
          <a:bodyPr/>
          <a:lstStyle/>
          <a:p>
            <a:endParaRPr lang="fr-FR" smtClean="0"/>
          </a:p>
        </p:txBody>
      </p:sp>
      <p:sp>
        <p:nvSpPr>
          <p:cNvPr id="221187" name="Espace réservé du contenu 2"/>
          <p:cNvSpPr>
            <a:spLocks noGrp="1"/>
          </p:cNvSpPr>
          <p:nvPr>
            <p:ph idx="1"/>
          </p:nvPr>
        </p:nvSpPr>
        <p:spPr/>
        <p:txBody>
          <a:bodyPr>
            <a:normAutofit/>
          </a:bodyPr>
          <a:lstStyle/>
          <a:p>
            <a:r>
              <a:rPr lang="fr-FR" b="1" smtClean="0"/>
              <a:t>Exemple: </a:t>
            </a:r>
            <a:endParaRPr lang="fr-FR" smtClean="0"/>
          </a:p>
          <a:p>
            <a:pPr algn="just"/>
            <a:r>
              <a:rPr lang="fr-FR" smtClean="0"/>
              <a:t>Une entreprise a un coût de production de 250000 dhs pour une production de 2500 unités. La fabrication d’une série supplémentaire       (100 unités) porte le coût de production à 259000 dhs. Le coût marginal de production est de :</a:t>
            </a:r>
          </a:p>
          <a:p>
            <a:r>
              <a:rPr lang="fr-FR" smtClean="0"/>
              <a:t>9000 dhs pour cette série;</a:t>
            </a:r>
          </a:p>
          <a:p>
            <a:r>
              <a:rPr lang="fr-FR" smtClean="0"/>
              <a:t>90 dhs pour l’unité supplémentaire.</a:t>
            </a:r>
          </a:p>
          <a:p>
            <a:endParaRPr lang="fr-FR" smtClean="0"/>
          </a:p>
        </p:txBody>
      </p:sp>
      <p:sp>
        <p:nvSpPr>
          <p:cNvPr id="4" name="Espace réservé du numéro de diapositive 3"/>
          <p:cNvSpPr>
            <a:spLocks noGrp="1"/>
          </p:cNvSpPr>
          <p:nvPr>
            <p:ph type="sldNum" sz="quarter" idx="12"/>
          </p:nvPr>
        </p:nvSpPr>
        <p:spPr/>
        <p:txBody>
          <a:bodyPr/>
          <a:lstStyle/>
          <a:p>
            <a:pPr>
              <a:defRPr/>
            </a:pPr>
            <a:fld id="{4177BFD3-FDA8-4E52-8866-1A4CE66883B4}" type="slidenum">
              <a:rPr lang="fr-FR" smtClean="0"/>
              <a:pPr>
                <a:defRPr/>
              </a:pPr>
              <a:t>143</a:t>
            </a:fld>
            <a:endParaRPr lang="fr-FR"/>
          </a:p>
        </p:txBody>
      </p:sp>
    </p:spTree>
  </p:cSld>
  <p:clrMapOvr>
    <a:masterClrMapping/>
  </p:clrMapOvr>
  <p:transition/>
  <p:timing>
    <p:tnLst>
      <p:par>
        <p:cTn id="1" dur="indefinite" restart="never" nodeType="tmRoot"/>
      </p:par>
    </p:tnLst>
  </p:timing>
</p:sld>
</file>

<file path=ppt/slides/slide1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2210" name="Titre 1"/>
          <p:cNvSpPr>
            <a:spLocks noGrp="1"/>
          </p:cNvSpPr>
          <p:nvPr>
            <p:ph type="title"/>
          </p:nvPr>
        </p:nvSpPr>
        <p:spPr/>
        <p:txBody>
          <a:bodyPr/>
          <a:lstStyle/>
          <a:p>
            <a:r>
              <a:rPr lang="fr-FR" smtClean="0"/>
              <a:t>Intérêt de la méthode</a:t>
            </a:r>
          </a:p>
        </p:txBody>
      </p:sp>
      <p:sp>
        <p:nvSpPr>
          <p:cNvPr id="222211" name="Espace réservé du contenu 2"/>
          <p:cNvSpPr>
            <a:spLocks noGrp="1"/>
          </p:cNvSpPr>
          <p:nvPr>
            <p:ph idx="1"/>
          </p:nvPr>
        </p:nvSpPr>
        <p:spPr/>
        <p:txBody>
          <a:bodyPr/>
          <a:lstStyle/>
          <a:p>
            <a:pPr algn="just"/>
            <a:r>
              <a:rPr lang="fr-FR" smtClean="0"/>
              <a:t>Appliqué à la gestion le coût marginal est un outil qui éclaire le gestionnaire dans sa prise de décisions. Il aide ainsi à:</a:t>
            </a:r>
          </a:p>
          <a:p>
            <a:pPr lvl="1" algn="just"/>
            <a:r>
              <a:rPr lang="fr-FR" smtClean="0"/>
              <a:t>Maximiser le résultat;</a:t>
            </a:r>
          </a:p>
          <a:p>
            <a:pPr lvl="1" algn="just"/>
            <a:r>
              <a:rPr lang="fr-FR" smtClean="0"/>
              <a:t>Décider d’une politique de prix différenciés.</a:t>
            </a:r>
          </a:p>
          <a:p>
            <a:endParaRPr lang="fr-FR" smtClean="0"/>
          </a:p>
        </p:txBody>
      </p:sp>
      <p:sp>
        <p:nvSpPr>
          <p:cNvPr id="4" name="Espace réservé du numéro de diapositive 3"/>
          <p:cNvSpPr>
            <a:spLocks noGrp="1"/>
          </p:cNvSpPr>
          <p:nvPr>
            <p:ph type="sldNum" sz="quarter" idx="12"/>
          </p:nvPr>
        </p:nvSpPr>
        <p:spPr/>
        <p:txBody>
          <a:bodyPr/>
          <a:lstStyle/>
          <a:p>
            <a:pPr>
              <a:defRPr/>
            </a:pPr>
            <a:fld id="{55EEC550-EBF7-4872-A52E-55D943AE6D41}" type="slidenum">
              <a:rPr lang="fr-FR" smtClean="0"/>
              <a:pPr>
                <a:defRPr/>
              </a:pPr>
              <a:t>144</a:t>
            </a:fld>
            <a:endParaRPr lang="fr-FR"/>
          </a:p>
        </p:txBody>
      </p:sp>
    </p:spTree>
  </p:cSld>
  <p:clrMapOvr>
    <a:masterClrMapping/>
  </p:clrMapOvr>
  <p:transition/>
  <p:timing>
    <p:tnLst>
      <p:par>
        <p:cTn id="1" dur="indefinite" restart="never" nodeType="tmRoot"/>
      </p:par>
    </p:tnLst>
  </p:timing>
</p:sld>
</file>

<file path=ppt/slides/slide1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3234" name="Titre 1"/>
          <p:cNvSpPr>
            <a:spLocks noGrp="1"/>
          </p:cNvSpPr>
          <p:nvPr>
            <p:ph type="title"/>
          </p:nvPr>
        </p:nvSpPr>
        <p:spPr>
          <a:xfrm>
            <a:off x="428625" y="0"/>
            <a:ext cx="8229600" cy="428625"/>
          </a:xfrm>
        </p:spPr>
        <p:txBody>
          <a:bodyPr>
            <a:normAutofit fontScale="90000"/>
          </a:bodyPr>
          <a:lstStyle/>
          <a:p>
            <a:endParaRPr lang="fr-FR" smtClean="0"/>
          </a:p>
        </p:txBody>
      </p:sp>
      <p:sp>
        <p:nvSpPr>
          <p:cNvPr id="223235" name="Espace réservé du contenu 2"/>
          <p:cNvSpPr>
            <a:spLocks noGrp="1"/>
          </p:cNvSpPr>
          <p:nvPr>
            <p:ph idx="1"/>
          </p:nvPr>
        </p:nvSpPr>
        <p:spPr>
          <a:xfrm>
            <a:off x="457200" y="857250"/>
            <a:ext cx="8229600" cy="5467350"/>
          </a:xfrm>
        </p:spPr>
        <p:txBody>
          <a:bodyPr>
            <a:normAutofit/>
          </a:bodyPr>
          <a:lstStyle/>
          <a:p>
            <a:r>
              <a:rPr lang="fr-FR" b="1" dirty="0" smtClean="0"/>
              <a:t>La maximisation du résultat</a:t>
            </a:r>
          </a:p>
          <a:p>
            <a:r>
              <a:rPr lang="fr-FR" dirty="0" smtClean="0"/>
              <a:t>Tout décideur animé par une logique d’optimisation de la profitabilité, recherche quel est le niveau de production qui lui apportera le profit maximum.</a:t>
            </a:r>
          </a:p>
          <a:p>
            <a:r>
              <a:rPr lang="fr-FR" dirty="0" smtClean="0"/>
              <a:t>On sait que</a:t>
            </a:r>
          </a:p>
          <a:p>
            <a:endParaRPr lang="fr-FR" dirty="0" smtClean="0"/>
          </a:p>
          <a:p>
            <a:endParaRPr lang="fr-FR" dirty="0" smtClean="0"/>
          </a:p>
          <a:p>
            <a:r>
              <a:rPr lang="fr-FR" dirty="0" smtClean="0"/>
              <a:t>Cette égalité peut être transposée au niveau marginal, on peut alors écrire, pour chaque série:</a:t>
            </a:r>
          </a:p>
          <a:p>
            <a:endParaRPr lang="fr-FR" dirty="0" smtClean="0"/>
          </a:p>
          <a:p>
            <a:pPr>
              <a:buFont typeface="Wingdings 2" pitchFamily="18" charset="2"/>
              <a:buNone/>
            </a:pPr>
            <a:endParaRPr lang="fr-FR" dirty="0" smtClean="0"/>
          </a:p>
        </p:txBody>
      </p:sp>
      <p:sp>
        <p:nvSpPr>
          <p:cNvPr id="4" name="Espace réservé du numéro de diapositive 3"/>
          <p:cNvSpPr>
            <a:spLocks noGrp="1"/>
          </p:cNvSpPr>
          <p:nvPr>
            <p:ph type="sldNum" sz="quarter" idx="12"/>
          </p:nvPr>
        </p:nvSpPr>
        <p:spPr/>
        <p:txBody>
          <a:bodyPr/>
          <a:lstStyle/>
          <a:p>
            <a:pPr>
              <a:defRPr/>
            </a:pPr>
            <a:fld id="{082F390A-3296-4DE3-A26A-47B48803918B}" type="slidenum">
              <a:rPr lang="fr-FR" smtClean="0"/>
              <a:pPr>
                <a:defRPr/>
              </a:pPr>
              <a:t>145</a:t>
            </a:fld>
            <a:endParaRPr lang="fr-FR"/>
          </a:p>
        </p:txBody>
      </p:sp>
      <p:graphicFrame>
        <p:nvGraphicFramePr>
          <p:cNvPr id="5" name="Tableau 4"/>
          <p:cNvGraphicFramePr>
            <a:graphicFrameLocks noGrp="1"/>
          </p:cNvGraphicFramePr>
          <p:nvPr/>
        </p:nvGraphicFramePr>
        <p:xfrm>
          <a:off x="642938" y="3143250"/>
          <a:ext cx="6096000" cy="731520"/>
        </p:xfrm>
        <a:graphic>
          <a:graphicData uri="http://schemas.openxmlformats.org/drawingml/2006/table">
            <a:tbl>
              <a:tblPr firstRow="1" bandRow="1">
                <a:tableStyleId>{5940675A-B579-460E-94D1-54222C63F5DA}</a:tableStyleId>
              </a:tblPr>
              <a:tblGrid>
                <a:gridCol w="6096000"/>
              </a:tblGrid>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fr-FR" sz="2400" b="0" i="0" u="none" strike="noStrike" kern="1200" cap="none" spc="0" normalizeH="0" baseline="0" noProof="0" dirty="0" smtClean="0">
                          <a:ln>
                            <a:noFill/>
                          </a:ln>
                          <a:solidFill>
                            <a:prstClr val="black"/>
                          </a:solidFill>
                          <a:effectLst/>
                          <a:uLnTx/>
                          <a:uFillTx/>
                          <a:latin typeface="Century Schoolbook"/>
                          <a:ea typeface="+mn-ea"/>
                          <a:cs typeface="+mn-cs"/>
                        </a:rPr>
                        <a:t>Bénéfice total = Vente totale – Coût total</a:t>
                      </a:r>
                    </a:p>
                    <a:p>
                      <a:endParaRPr lang="fr-FR" dirty="0"/>
                    </a:p>
                  </a:txBody>
                  <a:tcPr/>
                </a:tc>
              </a:tr>
            </a:tbl>
          </a:graphicData>
        </a:graphic>
      </p:graphicFrame>
      <p:graphicFrame>
        <p:nvGraphicFramePr>
          <p:cNvPr id="6" name="Tableau 5"/>
          <p:cNvGraphicFramePr>
            <a:graphicFrameLocks noGrp="1"/>
          </p:cNvGraphicFramePr>
          <p:nvPr/>
        </p:nvGraphicFramePr>
        <p:xfrm>
          <a:off x="642938" y="5286375"/>
          <a:ext cx="7429552" cy="670560"/>
        </p:xfrm>
        <a:graphic>
          <a:graphicData uri="http://schemas.openxmlformats.org/drawingml/2006/table">
            <a:tbl>
              <a:tblPr firstRow="1" bandRow="1">
                <a:tableStyleId>{5940675A-B579-460E-94D1-54222C63F5DA}</a:tableStyleId>
              </a:tblPr>
              <a:tblGrid>
                <a:gridCol w="7429552"/>
              </a:tblGrid>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fr-FR" sz="2000" b="0" i="0" u="none" strike="noStrike" kern="1200" cap="none" spc="0" normalizeH="0" baseline="0" noProof="0" dirty="0" smtClean="0">
                          <a:ln>
                            <a:noFill/>
                          </a:ln>
                          <a:solidFill>
                            <a:prstClr val="black"/>
                          </a:solidFill>
                          <a:effectLst/>
                          <a:uLnTx/>
                          <a:uFillTx/>
                          <a:latin typeface="Century Schoolbook"/>
                          <a:ea typeface="+mn-ea"/>
                          <a:cs typeface="+mn-cs"/>
                        </a:rPr>
                        <a:t>Bénéfice marginal = Vente marginale -  Coût marginal</a:t>
                      </a:r>
                    </a:p>
                    <a:p>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1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4258" name="Titre 1"/>
          <p:cNvSpPr>
            <a:spLocks noGrp="1"/>
          </p:cNvSpPr>
          <p:nvPr>
            <p:ph type="title"/>
          </p:nvPr>
        </p:nvSpPr>
        <p:spPr>
          <a:xfrm>
            <a:off x="428625" y="428625"/>
            <a:ext cx="8229600" cy="714375"/>
          </a:xfrm>
        </p:spPr>
        <p:txBody>
          <a:bodyPr>
            <a:normAutofit fontScale="90000"/>
          </a:bodyPr>
          <a:lstStyle/>
          <a:p>
            <a:endParaRPr lang="fr-FR" smtClean="0"/>
          </a:p>
        </p:txBody>
      </p:sp>
      <p:sp>
        <p:nvSpPr>
          <p:cNvPr id="224259" name="Espace réservé du contenu 2"/>
          <p:cNvSpPr>
            <a:spLocks noGrp="1"/>
          </p:cNvSpPr>
          <p:nvPr>
            <p:ph idx="1"/>
          </p:nvPr>
        </p:nvSpPr>
        <p:spPr>
          <a:xfrm>
            <a:off x="457200" y="1357313"/>
            <a:ext cx="8229600" cy="4967287"/>
          </a:xfrm>
        </p:spPr>
        <p:txBody>
          <a:bodyPr>
            <a:normAutofit/>
          </a:bodyPr>
          <a:lstStyle/>
          <a:p>
            <a:pPr algn="just"/>
            <a:r>
              <a:rPr lang="fr-FR" dirty="0" smtClean="0"/>
              <a:t>Si l’on fait la somme de tous les bénéfices marginaux, y compris celui de la première série, on obtient le bénéfice total. Il s’ensuit que lorsque le nombre de séries produites augmente, le bénéfice total ne s’accroit plus quand le bénéfice marginal devient nul; en définitive, il faut retenir que:</a:t>
            </a:r>
          </a:p>
          <a:p>
            <a:endParaRPr lang="fr-FR" dirty="0" smtClean="0"/>
          </a:p>
          <a:p>
            <a:endParaRPr lang="fr-FR" dirty="0" smtClean="0"/>
          </a:p>
          <a:p>
            <a:endParaRPr lang="fr-FR" dirty="0" smtClean="0"/>
          </a:p>
          <a:p>
            <a:pPr algn="just"/>
            <a:r>
              <a:rPr lang="fr-FR" dirty="0" smtClean="0"/>
              <a:t>Le niveau de production correspondant à ce bénéfice maximum est appelé </a:t>
            </a:r>
            <a:r>
              <a:rPr lang="fr-FR" b="1" dirty="0" smtClean="0"/>
              <a:t>optimum économique</a:t>
            </a:r>
          </a:p>
          <a:p>
            <a:endParaRPr lang="fr-FR" dirty="0" smtClean="0"/>
          </a:p>
          <a:p>
            <a:endParaRPr lang="fr-FR" dirty="0" smtClean="0"/>
          </a:p>
        </p:txBody>
      </p:sp>
      <p:sp>
        <p:nvSpPr>
          <p:cNvPr id="4" name="Espace réservé du numéro de diapositive 3"/>
          <p:cNvSpPr>
            <a:spLocks noGrp="1"/>
          </p:cNvSpPr>
          <p:nvPr>
            <p:ph type="sldNum" sz="quarter" idx="12"/>
          </p:nvPr>
        </p:nvSpPr>
        <p:spPr/>
        <p:txBody>
          <a:bodyPr/>
          <a:lstStyle/>
          <a:p>
            <a:pPr>
              <a:defRPr/>
            </a:pPr>
            <a:fld id="{D33CB93E-23EA-4BCC-A0A3-2D1119B59AE6}" type="slidenum">
              <a:rPr lang="fr-FR" smtClean="0"/>
              <a:pPr>
                <a:defRPr/>
              </a:pPr>
              <a:t>146</a:t>
            </a:fld>
            <a:endParaRPr lang="fr-FR"/>
          </a:p>
        </p:txBody>
      </p:sp>
      <p:graphicFrame>
        <p:nvGraphicFramePr>
          <p:cNvPr id="5" name="Tableau 4"/>
          <p:cNvGraphicFramePr>
            <a:graphicFrameLocks noGrp="1"/>
          </p:cNvGraphicFramePr>
          <p:nvPr/>
        </p:nvGraphicFramePr>
        <p:xfrm>
          <a:off x="857250" y="3929063"/>
          <a:ext cx="6786610" cy="1219200"/>
        </p:xfrm>
        <a:graphic>
          <a:graphicData uri="http://schemas.openxmlformats.org/drawingml/2006/table">
            <a:tbl>
              <a:tblPr firstRow="1" bandRow="1">
                <a:tableStyleId>{5940675A-B579-460E-94D1-54222C63F5DA}</a:tableStyleId>
              </a:tblPr>
              <a:tblGrid>
                <a:gridCol w="6786610"/>
              </a:tblGrid>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fr-FR" sz="2800" b="0" i="0" u="none" strike="noStrike" kern="1200" cap="none" spc="0" normalizeH="0" baseline="0" noProof="0" dirty="0" smtClean="0">
                          <a:ln>
                            <a:noFill/>
                          </a:ln>
                          <a:solidFill>
                            <a:prstClr val="black"/>
                          </a:solidFill>
                          <a:effectLst/>
                          <a:uLnTx/>
                          <a:uFillTx/>
                          <a:latin typeface="Century Schoolbook"/>
                          <a:ea typeface="+mn-ea"/>
                          <a:cs typeface="+mn-cs"/>
                        </a:rPr>
                        <a:t>Le bénéfice est maximum quand:</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fr-FR" sz="2800" b="0" i="0" u="none" strike="noStrike" kern="1200" cap="none" spc="0" normalizeH="0" baseline="0" noProof="0" dirty="0" smtClean="0">
                          <a:ln>
                            <a:noFill/>
                          </a:ln>
                          <a:solidFill>
                            <a:prstClr val="black"/>
                          </a:solidFill>
                          <a:effectLst/>
                          <a:uLnTx/>
                          <a:uFillTx/>
                          <a:latin typeface="Century Schoolbook"/>
                          <a:ea typeface="+mn-ea"/>
                          <a:cs typeface="+mn-cs"/>
                        </a:rPr>
                        <a:t>Vente marginale = Coût marginal</a:t>
                      </a:r>
                    </a:p>
                    <a:p>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1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82" name="Titre 1"/>
          <p:cNvSpPr>
            <a:spLocks noGrp="1"/>
          </p:cNvSpPr>
          <p:nvPr>
            <p:ph type="title"/>
          </p:nvPr>
        </p:nvSpPr>
        <p:spPr>
          <a:xfrm>
            <a:off x="285750" y="0"/>
            <a:ext cx="8229600" cy="357188"/>
          </a:xfrm>
        </p:spPr>
        <p:txBody>
          <a:bodyPr>
            <a:normAutofit fontScale="90000"/>
          </a:bodyPr>
          <a:lstStyle/>
          <a:p>
            <a:endParaRPr lang="fr-FR" smtClean="0"/>
          </a:p>
        </p:txBody>
      </p:sp>
      <p:sp>
        <p:nvSpPr>
          <p:cNvPr id="225283" name="Espace réservé du contenu 2"/>
          <p:cNvSpPr>
            <a:spLocks noGrp="1"/>
          </p:cNvSpPr>
          <p:nvPr>
            <p:ph idx="1"/>
          </p:nvPr>
        </p:nvSpPr>
        <p:spPr>
          <a:xfrm>
            <a:off x="457200" y="642938"/>
            <a:ext cx="8229600" cy="5681662"/>
          </a:xfrm>
        </p:spPr>
        <p:txBody>
          <a:bodyPr>
            <a:normAutofit fontScale="92500" lnSpcReduction="10000"/>
          </a:bodyPr>
          <a:lstStyle/>
          <a:p>
            <a:r>
              <a:rPr lang="fr-FR" b="1" dirty="0" smtClean="0"/>
              <a:t>Politique de prix de vente différenciés</a:t>
            </a:r>
          </a:p>
          <a:p>
            <a:r>
              <a:rPr lang="fr-FR" b="1" dirty="0" smtClean="0"/>
              <a:t>Exemple:</a:t>
            </a:r>
          </a:p>
          <a:p>
            <a:pPr algn="just"/>
            <a:r>
              <a:rPr lang="fr-FR" dirty="0" smtClean="0"/>
              <a:t>Une entreprise a une activité normale de 20 séries de 50 unités chacune. On vous fournit les données suivantes pour une unité:</a:t>
            </a:r>
          </a:p>
          <a:p>
            <a:pPr algn="just">
              <a:buNone/>
            </a:pPr>
            <a:endParaRPr lang="fr-FR" dirty="0" smtClean="0"/>
          </a:p>
          <a:p>
            <a:pPr algn="just"/>
            <a:endParaRPr lang="fr-FR" dirty="0" smtClean="0"/>
          </a:p>
          <a:p>
            <a:pPr algn="just"/>
            <a:endParaRPr lang="fr-FR" dirty="0" smtClean="0"/>
          </a:p>
          <a:p>
            <a:pPr algn="just"/>
            <a:endParaRPr lang="fr-FR" dirty="0" smtClean="0"/>
          </a:p>
          <a:p>
            <a:pPr algn="just"/>
            <a:r>
              <a:rPr lang="fr-FR" dirty="0" smtClean="0"/>
              <a:t>Au-delà d’une production de 21 séries, l’entreprise voit ses charges fixes multipliées par 1,5. Elle obtient la possibilité d’effectuer une commande supplémentaire de:</a:t>
            </a:r>
          </a:p>
          <a:p>
            <a:pPr lvl="1" algn="just"/>
            <a:r>
              <a:rPr lang="fr-FR" dirty="0" smtClean="0"/>
              <a:t>Soit 200 unités au </a:t>
            </a:r>
            <a:r>
              <a:rPr lang="fr-FR" dirty="0" err="1" smtClean="0"/>
              <a:t>pvu</a:t>
            </a:r>
            <a:r>
              <a:rPr lang="fr-FR" dirty="0" smtClean="0"/>
              <a:t> de 90 </a:t>
            </a:r>
            <a:r>
              <a:rPr lang="fr-FR" dirty="0" err="1" smtClean="0"/>
              <a:t>dhs</a:t>
            </a:r>
            <a:r>
              <a:rPr lang="fr-FR" dirty="0" smtClean="0"/>
              <a:t> (1</a:t>
            </a:r>
            <a:r>
              <a:rPr lang="fr-FR" baseline="30000" dirty="0" smtClean="0"/>
              <a:t>ère</a:t>
            </a:r>
            <a:r>
              <a:rPr lang="fr-FR" dirty="0" smtClean="0"/>
              <a:t> hypothèse)</a:t>
            </a:r>
          </a:p>
          <a:p>
            <a:pPr lvl="1" algn="just"/>
            <a:r>
              <a:rPr lang="fr-FR" dirty="0" smtClean="0"/>
              <a:t>Soit 300 unités au </a:t>
            </a:r>
            <a:r>
              <a:rPr lang="fr-FR" dirty="0" err="1" smtClean="0"/>
              <a:t>pvu</a:t>
            </a:r>
            <a:r>
              <a:rPr lang="fr-FR" dirty="0" smtClean="0"/>
              <a:t> de 87 </a:t>
            </a:r>
            <a:r>
              <a:rPr lang="fr-FR" dirty="0" err="1" smtClean="0"/>
              <a:t>dhs</a:t>
            </a:r>
            <a:r>
              <a:rPr lang="fr-FR" dirty="0" smtClean="0"/>
              <a:t> (2</a:t>
            </a:r>
            <a:r>
              <a:rPr lang="fr-FR" baseline="30000" dirty="0" smtClean="0"/>
              <a:t>ème</a:t>
            </a:r>
            <a:r>
              <a:rPr lang="fr-FR" dirty="0" smtClean="0"/>
              <a:t> hypothèse)</a:t>
            </a:r>
          </a:p>
          <a:p>
            <a:pPr algn="just"/>
            <a:endParaRPr lang="fr-FR" dirty="0" smtClean="0"/>
          </a:p>
          <a:p>
            <a:endParaRPr lang="fr-FR" dirty="0" smtClean="0"/>
          </a:p>
        </p:txBody>
      </p:sp>
      <p:sp>
        <p:nvSpPr>
          <p:cNvPr id="4" name="Espace réservé du numéro de diapositive 3"/>
          <p:cNvSpPr>
            <a:spLocks noGrp="1"/>
          </p:cNvSpPr>
          <p:nvPr>
            <p:ph type="sldNum" sz="quarter" idx="12"/>
          </p:nvPr>
        </p:nvSpPr>
        <p:spPr/>
        <p:txBody>
          <a:bodyPr/>
          <a:lstStyle/>
          <a:p>
            <a:pPr>
              <a:defRPr/>
            </a:pPr>
            <a:fld id="{1D229650-7864-4AF8-9D4F-9B0DF4D5B452}" type="slidenum">
              <a:rPr lang="fr-FR" smtClean="0"/>
              <a:pPr>
                <a:defRPr/>
              </a:pPr>
              <a:t>147</a:t>
            </a:fld>
            <a:endParaRPr lang="fr-FR"/>
          </a:p>
        </p:txBody>
      </p:sp>
      <p:graphicFrame>
        <p:nvGraphicFramePr>
          <p:cNvPr id="5" name="Tableau 4"/>
          <p:cNvGraphicFramePr>
            <a:graphicFrameLocks noGrp="1"/>
          </p:cNvGraphicFramePr>
          <p:nvPr/>
        </p:nvGraphicFramePr>
        <p:xfrm>
          <a:off x="1071538" y="2571744"/>
          <a:ext cx="4786346" cy="1005840"/>
        </p:xfrm>
        <a:graphic>
          <a:graphicData uri="http://schemas.openxmlformats.org/drawingml/2006/table">
            <a:tbl>
              <a:tblPr firstRow="1" bandRow="1">
                <a:tableStyleId>{5940675A-B579-460E-94D1-54222C63F5DA}</a:tableStyleId>
              </a:tblPr>
              <a:tblGrid>
                <a:gridCol w="2238775"/>
                <a:gridCol w="2547571"/>
              </a:tblGrid>
              <a:tr h="370840">
                <a:tc>
                  <a:txBody>
                    <a:bodyPr/>
                    <a:lstStyle/>
                    <a:p>
                      <a:r>
                        <a:rPr lang="fr-FR" sz="2000" dirty="0" err="1" smtClean="0"/>
                        <a:t>pvu</a:t>
                      </a:r>
                      <a:endParaRPr lang="fr-FR" sz="2000" dirty="0" smtClean="0"/>
                    </a:p>
                    <a:p>
                      <a:r>
                        <a:rPr lang="fr-FR" sz="2000" dirty="0" err="1" smtClean="0"/>
                        <a:t>cvu</a:t>
                      </a:r>
                      <a:endParaRPr lang="fr-FR" sz="2000" dirty="0" smtClean="0"/>
                    </a:p>
                    <a:p>
                      <a:r>
                        <a:rPr lang="fr-FR" sz="2000" dirty="0" smtClean="0"/>
                        <a:t>CF globales</a:t>
                      </a:r>
                      <a:endParaRPr lang="fr-FR" sz="2000" dirty="0"/>
                    </a:p>
                  </a:txBody>
                  <a:tcPr/>
                </a:tc>
                <a:tc>
                  <a:txBody>
                    <a:bodyPr/>
                    <a:lstStyle/>
                    <a:p>
                      <a:r>
                        <a:rPr lang="fr-FR" sz="2000" dirty="0" smtClean="0"/>
                        <a:t>100</a:t>
                      </a:r>
                    </a:p>
                    <a:p>
                      <a:r>
                        <a:rPr lang="fr-FR" sz="2000" dirty="0" smtClean="0"/>
                        <a:t>50</a:t>
                      </a:r>
                    </a:p>
                    <a:p>
                      <a:r>
                        <a:rPr lang="fr-FR" sz="2000" dirty="0" smtClean="0"/>
                        <a:t>20000</a:t>
                      </a:r>
                      <a:endParaRPr lang="fr-FR" sz="2000" dirty="0"/>
                    </a:p>
                  </a:txBody>
                  <a:tcPr/>
                </a:tc>
              </a:tr>
            </a:tbl>
          </a:graphicData>
        </a:graphic>
      </p:graphicFrame>
    </p:spTree>
  </p:cSld>
  <p:clrMapOvr>
    <a:masterClrMapping/>
  </p:clrMapOvr>
  <p:transition/>
  <p:timing>
    <p:tnLst>
      <p:par>
        <p:cTn id="1" dur="indefinite" restart="never" nodeType="tmRoot"/>
      </p:par>
    </p:tnLst>
  </p:timing>
</p:sld>
</file>

<file path=ppt/slides/slide1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88A72F3D-0618-4FCF-A711-FAC0186E68AE}" type="slidenum">
              <a:rPr lang="fr-FR" smtClean="0"/>
              <a:pPr>
                <a:defRPr/>
              </a:pPr>
              <a:t>148</a:t>
            </a:fld>
            <a:endParaRPr lang="fr-FR"/>
          </a:p>
        </p:txBody>
      </p:sp>
      <p:sp>
        <p:nvSpPr>
          <p:cNvPr id="226307" name="Rectangle 2"/>
          <p:cNvSpPr>
            <a:spLocks noChangeArrowheads="1"/>
          </p:cNvSpPr>
          <p:nvPr/>
        </p:nvSpPr>
        <p:spPr bwMode="auto">
          <a:xfrm>
            <a:off x="785813" y="1000125"/>
            <a:ext cx="1824037" cy="369888"/>
          </a:xfrm>
          <a:prstGeom prst="rect">
            <a:avLst/>
          </a:prstGeom>
          <a:noFill/>
          <a:ln w="9525">
            <a:noFill/>
            <a:miter lim="800000"/>
            <a:headEnd/>
            <a:tailEnd/>
          </a:ln>
        </p:spPr>
        <p:txBody>
          <a:bodyPr wrap="none">
            <a:spAutoFit/>
          </a:bodyPr>
          <a:lstStyle/>
          <a:p>
            <a:r>
              <a:rPr lang="fr-FR" b="1"/>
              <a:t>1</a:t>
            </a:r>
            <a:r>
              <a:rPr lang="fr-FR" b="1" baseline="30000"/>
              <a:t>ère</a:t>
            </a:r>
            <a:r>
              <a:rPr lang="fr-FR" b="1"/>
              <a:t>  hypothèse</a:t>
            </a:r>
          </a:p>
        </p:txBody>
      </p:sp>
      <p:graphicFrame>
        <p:nvGraphicFramePr>
          <p:cNvPr id="4" name="Tableau 3"/>
          <p:cNvGraphicFramePr>
            <a:graphicFrameLocks noGrp="1"/>
          </p:cNvGraphicFramePr>
          <p:nvPr/>
        </p:nvGraphicFramePr>
        <p:xfrm>
          <a:off x="571500" y="1643063"/>
          <a:ext cx="7786744" cy="4429152"/>
        </p:xfrm>
        <a:graphic>
          <a:graphicData uri="http://schemas.openxmlformats.org/drawingml/2006/table">
            <a:tbl>
              <a:tblPr firstRow="1" bandRow="1">
                <a:tableStyleId>{5940675A-B579-460E-94D1-54222C63F5DA}</a:tableStyleId>
              </a:tblPr>
              <a:tblGrid>
                <a:gridCol w="1946686"/>
                <a:gridCol w="1946686"/>
                <a:gridCol w="1946686"/>
                <a:gridCol w="1946686"/>
              </a:tblGrid>
              <a:tr h="738192">
                <a:tc>
                  <a:txBody>
                    <a:bodyPr/>
                    <a:lstStyle/>
                    <a:p>
                      <a:endParaRPr lang="fr-FR" dirty="0"/>
                    </a:p>
                  </a:txBody>
                  <a:tcPr/>
                </a:tc>
                <a:tc>
                  <a:txBody>
                    <a:bodyPr/>
                    <a:lstStyle/>
                    <a:p>
                      <a:pPr algn="ctr"/>
                      <a:r>
                        <a:rPr lang="fr-FR" sz="2400" b="1" dirty="0" smtClean="0"/>
                        <a:t>1000</a:t>
                      </a:r>
                      <a:endParaRPr lang="fr-FR" sz="2400" b="1" dirty="0"/>
                    </a:p>
                  </a:txBody>
                  <a:tcPr/>
                </a:tc>
                <a:tc>
                  <a:txBody>
                    <a:bodyPr/>
                    <a:lstStyle/>
                    <a:p>
                      <a:pPr algn="ctr"/>
                      <a:r>
                        <a:rPr lang="fr-FR" sz="2400" b="1" dirty="0" smtClean="0"/>
                        <a:t>200</a:t>
                      </a:r>
                      <a:endParaRPr lang="fr-FR" sz="2400" b="1" dirty="0"/>
                    </a:p>
                  </a:txBody>
                  <a:tcPr/>
                </a:tc>
                <a:tc>
                  <a:txBody>
                    <a:bodyPr/>
                    <a:lstStyle/>
                    <a:p>
                      <a:pPr algn="ctr"/>
                      <a:r>
                        <a:rPr lang="fr-FR" sz="2400" b="1" dirty="0" smtClean="0"/>
                        <a:t>1200</a:t>
                      </a:r>
                      <a:endParaRPr lang="fr-FR" sz="2400" b="1" dirty="0"/>
                    </a:p>
                  </a:txBody>
                  <a:tcPr/>
                </a:tc>
              </a:tr>
              <a:tr h="738192">
                <a:tc>
                  <a:txBody>
                    <a:bodyPr/>
                    <a:lstStyle/>
                    <a:p>
                      <a:r>
                        <a:rPr lang="fr-FR" sz="2400" b="1" dirty="0" smtClean="0"/>
                        <a:t>CA</a:t>
                      </a:r>
                      <a:endParaRPr lang="fr-FR" sz="2400" b="1" dirty="0"/>
                    </a:p>
                  </a:txBody>
                  <a:tcPr>
                    <a:lnB w="12700" cap="flat" cmpd="sng" algn="ctr">
                      <a:noFill/>
                      <a:prstDash val="solid"/>
                      <a:round/>
                      <a:headEnd type="none" w="med" len="med"/>
                      <a:tailEnd type="none" w="med" len="med"/>
                    </a:lnB>
                  </a:tcPr>
                </a:tc>
                <a:tc>
                  <a:txBody>
                    <a:bodyPr/>
                    <a:lstStyle/>
                    <a:p>
                      <a:pPr algn="ctr"/>
                      <a:r>
                        <a:rPr lang="fr-FR" sz="2400" dirty="0" smtClean="0"/>
                        <a:t>100000</a:t>
                      </a:r>
                      <a:endParaRPr lang="fr-FR" sz="2400" dirty="0"/>
                    </a:p>
                  </a:txBody>
                  <a:tcPr>
                    <a:lnB w="12700" cap="flat" cmpd="sng" algn="ctr">
                      <a:noFill/>
                      <a:prstDash val="solid"/>
                      <a:round/>
                      <a:headEnd type="none" w="med" len="med"/>
                      <a:tailEnd type="none" w="med" len="med"/>
                    </a:lnB>
                  </a:tcPr>
                </a:tc>
                <a:tc>
                  <a:txBody>
                    <a:bodyPr/>
                    <a:lstStyle/>
                    <a:p>
                      <a:pPr algn="ctr"/>
                      <a:r>
                        <a:rPr lang="fr-FR" sz="2400" dirty="0" smtClean="0"/>
                        <a:t>18000</a:t>
                      </a:r>
                      <a:endParaRPr lang="fr-FR" sz="2400" dirty="0"/>
                    </a:p>
                  </a:txBody>
                  <a:tcPr>
                    <a:lnB w="12700" cap="flat" cmpd="sng" algn="ctr">
                      <a:noFill/>
                      <a:prstDash val="solid"/>
                      <a:round/>
                      <a:headEnd type="none" w="med" len="med"/>
                      <a:tailEnd type="none" w="med" len="med"/>
                    </a:lnB>
                  </a:tcPr>
                </a:tc>
                <a:tc>
                  <a:txBody>
                    <a:bodyPr/>
                    <a:lstStyle/>
                    <a:p>
                      <a:pPr algn="ctr"/>
                      <a:r>
                        <a:rPr lang="fr-FR" sz="2400" dirty="0" smtClean="0"/>
                        <a:t>118000</a:t>
                      </a:r>
                      <a:endParaRPr lang="fr-FR" sz="2400" dirty="0"/>
                    </a:p>
                  </a:txBody>
                  <a:tcPr>
                    <a:lnB w="12700" cap="flat" cmpd="sng" algn="ctr">
                      <a:noFill/>
                      <a:prstDash val="solid"/>
                      <a:round/>
                      <a:headEnd type="none" w="med" len="med"/>
                      <a:tailEnd type="none" w="med" len="med"/>
                    </a:lnB>
                  </a:tcPr>
                </a:tc>
              </a:tr>
              <a:tr h="738192">
                <a:tc>
                  <a:txBody>
                    <a:bodyPr/>
                    <a:lstStyle/>
                    <a:p>
                      <a:r>
                        <a:rPr lang="fr-FR" sz="2400" b="1" dirty="0" smtClean="0"/>
                        <a:t>CV</a:t>
                      </a:r>
                      <a:endParaRPr lang="fr-FR" sz="2400" b="1"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400" dirty="0" smtClean="0"/>
                        <a:t>50000</a:t>
                      </a:r>
                      <a:endParaRPr lang="fr-FR" sz="2400" dirty="0"/>
                    </a:p>
                  </a:txBody>
                  <a:tcPr>
                    <a:lnT w="12700" cap="flat" cmpd="sng" algn="ctr">
                      <a:noFill/>
                      <a:prstDash val="solid"/>
                      <a:round/>
                      <a:headEnd type="none" w="med" len="med"/>
                      <a:tailEnd type="none" w="med" len="med"/>
                    </a:lnT>
                  </a:tcPr>
                </a:tc>
                <a:tc>
                  <a:txBody>
                    <a:bodyPr/>
                    <a:lstStyle/>
                    <a:p>
                      <a:pPr algn="ctr"/>
                      <a:r>
                        <a:rPr lang="fr-FR" sz="2400" dirty="0" smtClean="0"/>
                        <a:t>10000</a:t>
                      </a:r>
                      <a:endParaRPr lang="fr-FR" sz="2400" dirty="0"/>
                    </a:p>
                  </a:txBody>
                  <a:tcPr>
                    <a:lnT w="12700" cap="flat" cmpd="sng" algn="ctr">
                      <a:noFill/>
                      <a:prstDash val="solid"/>
                      <a:round/>
                      <a:headEnd type="none" w="med" len="med"/>
                      <a:tailEnd type="none" w="med" len="med"/>
                    </a:lnT>
                  </a:tcPr>
                </a:tc>
                <a:tc>
                  <a:txBody>
                    <a:bodyPr/>
                    <a:lstStyle/>
                    <a:p>
                      <a:pPr algn="ctr"/>
                      <a:r>
                        <a:rPr lang="fr-FR" sz="2400" dirty="0" smtClean="0"/>
                        <a:t>60000</a:t>
                      </a:r>
                      <a:endParaRPr lang="fr-FR" sz="2400" dirty="0"/>
                    </a:p>
                  </a:txBody>
                  <a:tcPr>
                    <a:lnT w="12700" cap="flat" cmpd="sng" algn="ctr">
                      <a:noFill/>
                      <a:prstDash val="solid"/>
                      <a:round/>
                      <a:headEnd type="none" w="med" len="med"/>
                      <a:tailEnd type="none" w="med" len="med"/>
                    </a:lnT>
                  </a:tcPr>
                </a:tc>
              </a:tr>
              <a:tr h="738192">
                <a:tc>
                  <a:txBody>
                    <a:bodyPr/>
                    <a:lstStyle/>
                    <a:p>
                      <a:r>
                        <a:rPr lang="fr-FR" sz="2400" b="1" dirty="0" smtClean="0"/>
                        <a:t>M/CV</a:t>
                      </a:r>
                      <a:endParaRPr lang="fr-FR" sz="2400" b="1"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400" dirty="0" smtClean="0"/>
                        <a:t>50000</a:t>
                      </a:r>
                      <a:endParaRPr lang="fr-FR" sz="2400" dirty="0"/>
                    </a:p>
                  </a:txBody>
                  <a:tcPr>
                    <a:lnB w="12700" cap="flat" cmpd="sng" algn="ctr">
                      <a:noFill/>
                      <a:prstDash val="solid"/>
                      <a:round/>
                      <a:headEnd type="none" w="med" len="med"/>
                      <a:tailEnd type="none" w="med" len="med"/>
                    </a:lnB>
                  </a:tcPr>
                </a:tc>
                <a:tc>
                  <a:txBody>
                    <a:bodyPr/>
                    <a:lstStyle/>
                    <a:p>
                      <a:pPr algn="ctr"/>
                      <a:r>
                        <a:rPr lang="fr-FR" sz="2400" dirty="0" smtClean="0"/>
                        <a:t>8000</a:t>
                      </a:r>
                      <a:endParaRPr lang="fr-FR" sz="2400" dirty="0"/>
                    </a:p>
                  </a:txBody>
                  <a:tcPr>
                    <a:lnB w="12700" cap="flat" cmpd="sng" algn="ctr">
                      <a:noFill/>
                      <a:prstDash val="solid"/>
                      <a:round/>
                      <a:headEnd type="none" w="med" len="med"/>
                      <a:tailEnd type="none" w="med" len="med"/>
                    </a:lnB>
                  </a:tcPr>
                </a:tc>
                <a:tc>
                  <a:txBody>
                    <a:bodyPr/>
                    <a:lstStyle/>
                    <a:p>
                      <a:pPr algn="ctr"/>
                      <a:r>
                        <a:rPr lang="fr-FR" sz="2400" dirty="0" smtClean="0"/>
                        <a:t>58000</a:t>
                      </a:r>
                      <a:endParaRPr lang="fr-FR" sz="2400" dirty="0"/>
                    </a:p>
                  </a:txBody>
                  <a:tcPr>
                    <a:lnB w="12700" cap="flat" cmpd="sng" algn="ctr">
                      <a:noFill/>
                      <a:prstDash val="solid"/>
                      <a:round/>
                      <a:headEnd type="none" w="med" len="med"/>
                      <a:tailEnd type="none" w="med" len="med"/>
                    </a:lnB>
                  </a:tcPr>
                </a:tc>
              </a:tr>
              <a:tr h="738192">
                <a:tc>
                  <a:txBody>
                    <a:bodyPr/>
                    <a:lstStyle/>
                    <a:p>
                      <a:r>
                        <a:rPr lang="fr-FR" sz="2400" b="1" dirty="0" smtClean="0"/>
                        <a:t>CF</a:t>
                      </a:r>
                      <a:endParaRPr lang="fr-FR" sz="2400" b="1"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400" dirty="0" smtClean="0"/>
                        <a:t>20000</a:t>
                      </a:r>
                      <a:endParaRPr lang="fr-FR" sz="2400" dirty="0"/>
                    </a:p>
                  </a:txBody>
                  <a:tcPr>
                    <a:lnT w="12700" cap="flat" cmpd="sng" algn="ctr">
                      <a:noFill/>
                      <a:prstDash val="solid"/>
                      <a:round/>
                      <a:headEnd type="none" w="med" len="med"/>
                      <a:tailEnd type="none" w="med" len="med"/>
                    </a:lnT>
                  </a:tcPr>
                </a:tc>
                <a:tc>
                  <a:txBody>
                    <a:bodyPr/>
                    <a:lstStyle/>
                    <a:p>
                      <a:pPr algn="ctr"/>
                      <a:r>
                        <a:rPr lang="fr-FR" sz="2400" dirty="0" smtClean="0"/>
                        <a:t>10000</a:t>
                      </a:r>
                      <a:endParaRPr lang="fr-FR" sz="2400" dirty="0"/>
                    </a:p>
                  </a:txBody>
                  <a:tcPr>
                    <a:lnT w="12700" cap="flat" cmpd="sng" algn="ctr">
                      <a:noFill/>
                      <a:prstDash val="solid"/>
                      <a:round/>
                      <a:headEnd type="none" w="med" len="med"/>
                      <a:tailEnd type="none" w="med" len="med"/>
                    </a:lnT>
                  </a:tcPr>
                </a:tc>
                <a:tc>
                  <a:txBody>
                    <a:bodyPr/>
                    <a:lstStyle/>
                    <a:p>
                      <a:pPr algn="ctr"/>
                      <a:r>
                        <a:rPr lang="fr-FR" sz="2400" dirty="0" smtClean="0"/>
                        <a:t>30000</a:t>
                      </a:r>
                      <a:endParaRPr lang="fr-FR" sz="2400" dirty="0"/>
                    </a:p>
                  </a:txBody>
                  <a:tcPr>
                    <a:lnT w="12700" cap="flat" cmpd="sng" algn="ctr">
                      <a:noFill/>
                      <a:prstDash val="solid"/>
                      <a:round/>
                      <a:headEnd type="none" w="med" len="med"/>
                      <a:tailEnd type="none" w="med" len="med"/>
                    </a:lnT>
                  </a:tcPr>
                </a:tc>
              </a:tr>
              <a:tr h="738192">
                <a:tc>
                  <a:txBody>
                    <a:bodyPr/>
                    <a:lstStyle/>
                    <a:p>
                      <a:r>
                        <a:rPr lang="fr-FR" sz="2400" b="1" dirty="0" smtClean="0"/>
                        <a:t>Résultat </a:t>
                      </a:r>
                      <a:endParaRPr lang="fr-FR" sz="2400" b="1" dirty="0"/>
                    </a:p>
                  </a:txBody>
                  <a:tcPr>
                    <a:lnT w="12700" cap="flat" cmpd="sng" algn="ctr">
                      <a:noFill/>
                      <a:prstDash val="solid"/>
                      <a:round/>
                      <a:headEnd type="none" w="med" len="med"/>
                      <a:tailEnd type="none" w="med" len="med"/>
                    </a:lnT>
                  </a:tcPr>
                </a:tc>
                <a:tc>
                  <a:txBody>
                    <a:bodyPr/>
                    <a:lstStyle/>
                    <a:p>
                      <a:pPr algn="ctr"/>
                      <a:r>
                        <a:rPr lang="fr-FR" sz="2400" dirty="0" smtClean="0"/>
                        <a:t>30000</a:t>
                      </a:r>
                      <a:endParaRPr lang="fr-FR" sz="2400" dirty="0"/>
                    </a:p>
                  </a:txBody>
                  <a:tcPr/>
                </a:tc>
                <a:tc>
                  <a:txBody>
                    <a:bodyPr/>
                    <a:lstStyle/>
                    <a:p>
                      <a:pPr algn="ctr"/>
                      <a:r>
                        <a:rPr lang="fr-FR" sz="2400" dirty="0" smtClean="0"/>
                        <a:t>- 2000</a:t>
                      </a:r>
                      <a:endParaRPr lang="fr-FR" sz="2400" dirty="0"/>
                    </a:p>
                  </a:txBody>
                  <a:tcPr/>
                </a:tc>
                <a:tc>
                  <a:txBody>
                    <a:bodyPr/>
                    <a:lstStyle/>
                    <a:p>
                      <a:pPr algn="ctr"/>
                      <a:r>
                        <a:rPr lang="fr-FR" sz="2400" dirty="0" smtClean="0"/>
                        <a:t>28000</a:t>
                      </a:r>
                      <a:endParaRPr lang="fr-FR" sz="2400" dirty="0"/>
                    </a:p>
                  </a:txBody>
                  <a:tcPr/>
                </a:tc>
              </a:tr>
            </a:tbl>
          </a:graphicData>
        </a:graphic>
      </p:graphicFrame>
    </p:spTree>
  </p:cSld>
  <p:clrMapOvr>
    <a:masterClrMapping/>
  </p:clrMapOvr>
  <p:transition/>
  <p:timing>
    <p:tnLst>
      <p:par>
        <p:cTn id="1" dur="indefinite" restart="never" nodeType="tmRoot"/>
      </p:par>
    </p:tnLst>
  </p:timing>
</p:sld>
</file>

<file path=ppt/slides/slide1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7330" name="Titre 1"/>
          <p:cNvSpPr>
            <a:spLocks noGrp="1"/>
          </p:cNvSpPr>
          <p:nvPr>
            <p:ph type="title"/>
          </p:nvPr>
        </p:nvSpPr>
        <p:spPr>
          <a:xfrm>
            <a:off x="457200" y="704850"/>
            <a:ext cx="8229600" cy="295275"/>
          </a:xfrm>
        </p:spPr>
        <p:txBody>
          <a:bodyPr>
            <a:normAutofit fontScale="90000"/>
          </a:bodyPr>
          <a:lstStyle/>
          <a:p>
            <a:endParaRPr lang="fr-FR" smtClean="0"/>
          </a:p>
        </p:txBody>
      </p:sp>
      <p:sp>
        <p:nvSpPr>
          <p:cNvPr id="227331" name="Espace réservé du contenu 2"/>
          <p:cNvSpPr>
            <a:spLocks noGrp="1"/>
          </p:cNvSpPr>
          <p:nvPr>
            <p:ph idx="1"/>
          </p:nvPr>
        </p:nvSpPr>
        <p:spPr>
          <a:xfrm>
            <a:off x="457200" y="1143000"/>
            <a:ext cx="8229600" cy="5181600"/>
          </a:xfrm>
        </p:spPr>
        <p:txBody>
          <a:bodyPr>
            <a:normAutofit/>
          </a:bodyPr>
          <a:lstStyle/>
          <a:p>
            <a:r>
              <a:rPr lang="fr-FR" b="1" u="sng" dirty="0" smtClean="0"/>
              <a:t>Commentaires:</a:t>
            </a:r>
          </a:p>
          <a:p>
            <a:pPr algn="just"/>
            <a:r>
              <a:rPr lang="fr-FR" dirty="0" smtClean="0"/>
              <a:t>La M/CV marginale générée par la commande supplémentaire n’est pas suffisante pour absorber les charges fixes supplémentaires.</a:t>
            </a:r>
          </a:p>
          <a:p>
            <a:pPr algn="just"/>
            <a:r>
              <a:rPr lang="fr-FR" dirty="0" smtClean="0"/>
              <a:t>Ainsi, le bénéfice de l’entreprise diminue du montant de la perte marginale de cette même commande.</a:t>
            </a:r>
          </a:p>
          <a:p>
            <a:pPr algn="just"/>
            <a:r>
              <a:rPr lang="fr-FR" dirty="0" smtClean="0"/>
              <a:t>Si, on privilégie le critère de la profitabilité, l’entreprise ne doit pas accepter cette commande supplémentaire.</a:t>
            </a:r>
          </a:p>
          <a:p>
            <a:pPr algn="just"/>
            <a:r>
              <a:rPr lang="fr-FR" dirty="0" smtClean="0"/>
              <a:t>Mais, parfois pour des raisons d’ordre stratégique, il peut être opportun d’accepter cette commande si elle ouvre à l’entreprise des perspectives de parts de marché supplémentaires.</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8CD7FBA2-1D6B-415F-88CB-05221C736805}" type="slidenum">
              <a:rPr lang="fr-FR" smtClean="0"/>
              <a:pPr>
                <a:defRPr/>
              </a:pPr>
              <a:t>149</a:t>
            </a:fld>
            <a:endParaRPr lang="fr-FR"/>
          </a:p>
        </p:txBody>
      </p:sp>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179512" y="0"/>
            <a:ext cx="8784976" cy="6669360"/>
          </a:xfrm>
        </p:spPr>
        <p:txBody>
          <a:bodyPr/>
          <a:lstStyle/>
          <a:p>
            <a:r>
              <a:rPr lang="fr-FR" dirty="0" smtClean="0"/>
              <a:t>LIFO:</a:t>
            </a:r>
          </a:p>
          <a:p>
            <a:endParaRPr lang="fr-FR" dirty="0" smtClean="0"/>
          </a:p>
          <a:p>
            <a:endParaRPr lang="fr-FR" dirty="0"/>
          </a:p>
        </p:txBody>
      </p:sp>
      <p:graphicFrame>
        <p:nvGraphicFramePr>
          <p:cNvPr id="4" name="Tableau 3"/>
          <p:cNvGraphicFramePr>
            <a:graphicFrameLocks noGrp="1"/>
          </p:cNvGraphicFramePr>
          <p:nvPr/>
        </p:nvGraphicFramePr>
        <p:xfrm>
          <a:off x="179517" y="404664"/>
          <a:ext cx="8964483" cy="6233160"/>
        </p:xfrm>
        <a:graphic>
          <a:graphicData uri="http://schemas.openxmlformats.org/drawingml/2006/table">
            <a:tbl>
              <a:tblPr firstRow="1" bandRow="1">
                <a:tableStyleId>{5940675A-B579-460E-94D1-54222C63F5DA}</a:tableStyleId>
              </a:tblPr>
              <a:tblGrid>
                <a:gridCol w="814953"/>
                <a:gridCol w="913235"/>
                <a:gridCol w="716671"/>
                <a:gridCol w="814953"/>
                <a:gridCol w="814953"/>
                <a:gridCol w="814953"/>
                <a:gridCol w="814953"/>
                <a:gridCol w="814953"/>
                <a:gridCol w="814953"/>
                <a:gridCol w="814953"/>
                <a:gridCol w="814953"/>
              </a:tblGrid>
              <a:tr h="370840">
                <a:tc rowSpan="2">
                  <a:txBody>
                    <a:bodyPr/>
                    <a:lstStyle/>
                    <a:p>
                      <a:r>
                        <a:rPr lang="fr-FR" sz="1600" dirty="0" smtClean="0"/>
                        <a:t>Dates </a:t>
                      </a:r>
                      <a:endParaRPr lang="fr-FR" sz="1600" dirty="0"/>
                    </a:p>
                  </a:txBody>
                  <a:tcPr/>
                </a:tc>
                <a:tc rowSpan="2">
                  <a:txBody>
                    <a:bodyPr/>
                    <a:lstStyle/>
                    <a:p>
                      <a:r>
                        <a:rPr lang="fr-FR" sz="1600" dirty="0" smtClean="0"/>
                        <a:t>libellé</a:t>
                      </a:r>
                      <a:endParaRPr lang="fr-FR" sz="1600" dirty="0"/>
                    </a:p>
                  </a:txBody>
                  <a:tcPr/>
                </a:tc>
                <a:tc gridSpan="3">
                  <a:txBody>
                    <a:bodyPr/>
                    <a:lstStyle/>
                    <a:p>
                      <a:r>
                        <a:rPr lang="fr-FR" sz="1600" dirty="0" smtClean="0"/>
                        <a:t>Entrées</a:t>
                      </a:r>
                      <a:r>
                        <a:rPr lang="fr-FR" sz="1600" baseline="0" dirty="0" smtClean="0"/>
                        <a:t> </a:t>
                      </a:r>
                      <a:endParaRPr lang="fr-FR" sz="1600" dirty="0"/>
                    </a:p>
                  </a:txBody>
                  <a:tcPr/>
                </a:tc>
                <a:tc hMerge="1">
                  <a:txBody>
                    <a:bodyPr/>
                    <a:lstStyle/>
                    <a:p>
                      <a:endParaRPr lang="fr-FR" dirty="0"/>
                    </a:p>
                  </a:txBody>
                  <a:tcPr/>
                </a:tc>
                <a:tc hMerge="1">
                  <a:txBody>
                    <a:bodyPr/>
                    <a:lstStyle/>
                    <a:p>
                      <a:endParaRPr lang="fr-FR" dirty="0"/>
                    </a:p>
                  </a:txBody>
                  <a:tcPr/>
                </a:tc>
                <a:tc gridSpan="3">
                  <a:txBody>
                    <a:bodyPr/>
                    <a:lstStyle/>
                    <a:p>
                      <a:r>
                        <a:rPr lang="fr-FR" sz="1600" dirty="0" smtClean="0"/>
                        <a:t>Sorties </a:t>
                      </a:r>
                      <a:endParaRPr lang="fr-FR" sz="1600" dirty="0"/>
                    </a:p>
                  </a:txBody>
                  <a:tcPr/>
                </a:tc>
                <a:tc hMerge="1">
                  <a:txBody>
                    <a:bodyPr/>
                    <a:lstStyle/>
                    <a:p>
                      <a:endParaRPr lang="fr-FR" dirty="0"/>
                    </a:p>
                  </a:txBody>
                  <a:tcPr/>
                </a:tc>
                <a:tc hMerge="1">
                  <a:txBody>
                    <a:bodyPr/>
                    <a:lstStyle/>
                    <a:p>
                      <a:endParaRPr lang="fr-FR" dirty="0"/>
                    </a:p>
                  </a:txBody>
                  <a:tcPr/>
                </a:tc>
                <a:tc gridSpan="3">
                  <a:txBody>
                    <a:bodyPr/>
                    <a:lstStyle/>
                    <a:p>
                      <a:r>
                        <a:rPr lang="fr-FR" sz="1600" dirty="0" smtClean="0"/>
                        <a:t>stocks</a:t>
                      </a:r>
                      <a:endParaRPr lang="fr-FR" sz="1600" dirty="0"/>
                    </a:p>
                  </a:txBody>
                  <a:tcPr/>
                </a:tc>
                <a:tc hMerge="1">
                  <a:txBody>
                    <a:bodyPr/>
                    <a:lstStyle/>
                    <a:p>
                      <a:endParaRPr lang="fr-FR" dirty="0"/>
                    </a:p>
                  </a:txBody>
                  <a:tcPr/>
                </a:tc>
                <a:tc hMerge="1">
                  <a:txBody>
                    <a:bodyPr/>
                    <a:lstStyle/>
                    <a:p>
                      <a:endParaRPr lang="fr-FR" dirty="0"/>
                    </a:p>
                  </a:txBody>
                  <a:tcPr/>
                </a:tc>
              </a:tr>
              <a:tr h="370840">
                <a:tc vMerge="1">
                  <a:txBody>
                    <a:bodyPr/>
                    <a:lstStyle/>
                    <a:p>
                      <a:endParaRPr lang="fr-FR" dirty="0"/>
                    </a:p>
                  </a:txBody>
                  <a:tcPr/>
                </a:tc>
                <a:tc vMerge="1">
                  <a:txBody>
                    <a:bodyPr/>
                    <a:lstStyle/>
                    <a:p>
                      <a:endParaRPr lang="fr-FR" dirty="0"/>
                    </a:p>
                  </a:txBody>
                  <a:tcPr/>
                </a:tc>
                <a:tc>
                  <a:txBody>
                    <a:bodyPr/>
                    <a:lstStyle/>
                    <a:p>
                      <a:r>
                        <a:rPr lang="fr-FR" sz="1600" dirty="0" smtClean="0"/>
                        <a:t>Q</a:t>
                      </a:r>
                      <a:r>
                        <a:rPr lang="fr-FR" sz="1600" baseline="0" dirty="0" smtClean="0"/>
                        <a:t> </a:t>
                      </a:r>
                      <a:endParaRPr lang="fr-FR" sz="1600" dirty="0"/>
                    </a:p>
                  </a:txBody>
                  <a:tcPr/>
                </a:tc>
                <a:tc>
                  <a:txBody>
                    <a:bodyPr/>
                    <a:lstStyle/>
                    <a:p>
                      <a:r>
                        <a:rPr lang="fr-FR" sz="1600" dirty="0" smtClean="0"/>
                        <a:t>C.U</a:t>
                      </a:r>
                      <a:endParaRPr lang="fr-FR" sz="1600" dirty="0"/>
                    </a:p>
                  </a:txBody>
                  <a:tcPr/>
                </a:tc>
                <a:tc>
                  <a:txBody>
                    <a:bodyPr/>
                    <a:lstStyle/>
                    <a:p>
                      <a:r>
                        <a:rPr lang="fr-FR" sz="1600" dirty="0" err="1" smtClean="0"/>
                        <a:t>Mts</a:t>
                      </a:r>
                      <a:endParaRPr lang="fr-FR" sz="1600" dirty="0"/>
                    </a:p>
                  </a:txBody>
                  <a:tcPr/>
                </a:tc>
                <a:tc>
                  <a:txBody>
                    <a:bodyPr/>
                    <a:lstStyle/>
                    <a:p>
                      <a:r>
                        <a:rPr lang="fr-FR" sz="1600" dirty="0" smtClean="0"/>
                        <a:t>Q </a:t>
                      </a:r>
                      <a:endParaRPr lang="fr-FR" sz="1600" dirty="0"/>
                    </a:p>
                  </a:txBody>
                  <a:tcPr/>
                </a:tc>
                <a:tc>
                  <a:txBody>
                    <a:bodyPr/>
                    <a:lstStyle/>
                    <a:p>
                      <a:r>
                        <a:rPr lang="fr-FR" sz="1600" dirty="0" smtClean="0"/>
                        <a:t>C.U</a:t>
                      </a:r>
                      <a:endParaRPr lang="fr-FR" sz="1600" dirty="0"/>
                    </a:p>
                  </a:txBody>
                  <a:tcPr/>
                </a:tc>
                <a:tc>
                  <a:txBody>
                    <a:bodyPr/>
                    <a:lstStyle/>
                    <a:p>
                      <a:r>
                        <a:rPr lang="fr-FR" sz="1600" dirty="0" err="1" smtClean="0"/>
                        <a:t>Mts</a:t>
                      </a:r>
                      <a:r>
                        <a:rPr lang="fr-FR" sz="1600" dirty="0" smtClean="0"/>
                        <a:t> </a:t>
                      </a:r>
                      <a:endParaRPr lang="fr-FR" sz="1600" dirty="0"/>
                    </a:p>
                  </a:txBody>
                  <a:tcPr/>
                </a:tc>
                <a:tc>
                  <a:txBody>
                    <a:bodyPr/>
                    <a:lstStyle/>
                    <a:p>
                      <a:r>
                        <a:rPr lang="fr-FR" sz="1600" dirty="0" smtClean="0"/>
                        <a:t>Q </a:t>
                      </a:r>
                      <a:endParaRPr lang="fr-FR" sz="1600" dirty="0"/>
                    </a:p>
                  </a:txBody>
                  <a:tcPr/>
                </a:tc>
                <a:tc>
                  <a:txBody>
                    <a:bodyPr/>
                    <a:lstStyle/>
                    <a:p>
                      <a:r>
                        <a:rPr lang="fr-FR" sz="1600" dirty="0" smtClean="0"/>
                        <a:t>C.U</a:t>
                      </a:r>
                      <a:endParaRPr lang="fr-FR" sz="1600" dirty="0"/>
                    </a:p>
                  </a:txBody>
                  <a:tcPr/>
                </a:tc>
                <a:tc>
                  <a:txBody>
                    <a:bodyPr/>
                    <a:lstStyle/>
                    <a:p>
                      <a:r>
                        <a:rPr lang="fr-FR" sz="1600" dirty="0" err="1" smtClean="0"/>
                        <a:t>Mts</a:t>
                      </a:r>
                      <a:r>
                        <a:rPr lang="fr-FR" sz="1600" dirty="0" smtClean="0"/>
                        <a:t> </a:t>
                      </a:r>
                      <a:endParaRPr lang="fr-FR" sz="1600" dirty="0"/>
                    </a:p>
                  </a:txBody>
                  <a:tcPr/>
                </a:tc>
              </a:tr>
              <a:tr h="370840">
                <a:tc>
                  <a:txBody>
                    <a:bodyPr/>
                    <a:lstStyle/>
                    <a:p>
                      <a:r>
                        <a:rPr lang="fr-FR" sz="1600" dirty="0" smtClean="0"/>
                        <a:t>1/1</a:t>
                      </a:r>
                      <a:endParaRPr lang="fr-FR" sz="1600" dirty="0"/>
                    </a:p>
                  </a:txBody>
                  <a:tcPr/>
                </a:tc>
                <a:tc>
                  <a:txBody>
                    <a:bodyPr/>
                    <a:lstStyle/>
                    <a:p>
                      <a:r>
                        <a:rPr lang="fr-FR" sz="1600" dirty="0" smtClean="0"/>
                        <a:t>SI</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200</a:t>
                      </a:r>
                      <a:endParaRPr lang="fr-FR" sz="1600" dirty="0"/>
                    </a:p>
                  </a:txBody>
                  <a:tcPr/>
                </a:tc>
                <a:tc>
                  <a:txBody>
                    <a:bodyPr/>
                    <a:lstStyle/>
                    <a:p>
                      <a:r>
                        <a:rPr lang="fr-FR" sz="1600" dirty="0" smtClean="0"/>
                        <a:t>5</a:t>
                      </a:r>
                      <a:endParaRPr lang="fr-FR" sz="1600" dirty="0"/>
                    </a:p>
                  </a:txBody>
                  <a:tcPr/>
                </a:tc>
                <a:tc>
                  <a:txBody>
                    <a:bodyPr/>
                    <a:lstStyle/>
                    <a:p>
                      <a:r>
                        <a:rPr lang="fr-FR" sz="1600" dirty="0" smtClean="0"/>
                        <a:t>1000</a:t>
                      </a:r>
                      <a:endParaRPr lang="fr-FR" sz="1600" dirty="0"/>
                    </a:p>
                  </a:txBody>
                  <a:tcPr/>
                </a:tc>
              </a:tr>
              <a:tr h="370840">
                <a:tc>
                  <a:txBody>
                    <a:bodyPr/>
                    <a:lstStyle/>
                    <a:p>
                      <a:r>
                        <a:rPr lang="fr-FR" sz="1600" dirty="0" smtClean="0"/>
                        <a:t>3/1</a:t>
                      </a:r>
                      <a:endParaRPr lang="fr-FR" sz="1600" dirty="0"/>
                    </a:p>
                  </a:txBody>
                  <a:tcPr/>
                </a:tc>
                <a:tc>
                  <a:txBody>
                    <a:bodyPr/>
                    <a:lstStyle/>
                    <a:p>
                      <a:r>
                        <a:rPr lang="fr-FR" sz="1600" dirty="0" smtClean="0"/>
                        <a:t>Entrée </a:t>
                      </a:r>
                      <a:endParaRPr lang="fr-FR" sz="1600" dirty="0"/>
                    </a:p>
                  </a:txBody>
                  <a:tcPr/>
                </a:tc>
                <a:tc>
                  <a:txBody>
                    <a:bodyPr/>
                    <a:lstStyle/>
                    <a:p>
                      <a:r>
                        <a:rPr lang="fr-FR" sz="1600" dirty="0" smtClean="0"/>
                        <a:t>150</a:t>
                      </a:r>
                      <a:endParaRPr lang="fr-FR" sz="1600" dirty="0"/>
                    </a:p>
                  </a:txBody>
                  <a:tcPr/>
                </a:tc>
                <a:tc>
                  <a:txBody>
                    <a:bodyPr/>
                    <a:lstStyle/>
                    <a:p>
                      <a:r>
                        <a:rPr lang="fr-FR" sz="1600" dirty="0" smtClean="0"/>
                        <a:t>5.2</a:t>
                      </a:r>
                      <a:endParaRPr lang="fr-FR" sz="1600" dirty="0"/>
                    </a:p>
                  </a:txBody>
                  <a:tcPr/>
                </a:tc>
                <a:tc>
                  <a:txBody>
                    <a:bodyPr/>
                    <a:lstStyle/>
                    <a:p>
                      <a:r>
                        <a:rPr lang="fr-FR" sz="1600" dirty="0" smtClean="0"/>
                        <a:t>780</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200</a:t>
                      </a:r>
                    </a:p>
                    <a:p>
                      <a:r>
                        <a:rPr lang="fr-FR" sz="1600" dirty="0" smtClean="0"/>
                        <a:t>150</a:t>
                      </a:r>
                      <a:endParaRPr lang="fr-FR" sz="1600" dirty="0"/>
                    </a:p>
                  </a:txBody>
                  <a:tcPr/>
                </a:tc>
                <a:tc>
                  <a:txBody>
                    <a:bodyPr/>
                    <a:lstStyle/>
                    <a:p>
                      <a:r>
                        <a:rPr lang="fr-FR" sz="1600" dirty="0" smtClean="0"/>
                        <a:t>5</a:t>
                      </a:r>
                    </a:p>
                    <a:p>
                      <a:r>
                        <a:rPr lang="fr-FR" sz="1600" dirty="0" smtClean="0"/>
                        <a:t>5.2</a:t>
                      </a:r>
                      <a:endParaRPr lang="fr-FR" sz="1600" dirty="0"/>
                    </a:p>
                  </a:txBody>
                  <a:tcPr/>
                </a:tc>
                <a:tc>
                  <a:txBody>
                    <a:bodyPr/>
                    <a:lstStyle/>
                    <a:p>
                      <a:r>
                        <a:rPr lang="fr-FR" sz="1600" dirty="0" smtClean="0"/>
                        <a:t>1000</a:t>
                      </a:r>
                    </a:p>
                    <a:p>
                      <a:r>
                        <a:rPr lang="fr-FR" sz="1600" dirty="0" smtClean="0"/>
                        <a:t>780</a:t>
                      </a:r>
                      <a:endParaRPr lang="fr-FR" sz="1600" dirty="0"/>
                    </a:p>
                  </a:txBody>
                  <a:tcPr/>
                </a:tc>
              </a:tr>
              <a:tr h="370840">
                <a:tc>
                  <a:txBody>
                    <a:bodyPr/>
                    <a:lstStyle/>
                    <a:p>
                      <a:r>
                        <a:rPr lang="fr-FR" sz="1600" dirty="0" smtClean="0"/>
                        <a:t>5/1</a:t>
                      </a:r>
                      <a:endParaRPr lang="fr-FR" sz="1600" dirty="0"/>
                    </a:p>
                  </a:txBody>
                  <a:tcPr/>
                </a:tc>
                <a:tc>
                  <a:txBody>
                    <a:bodyPr/>
                    <a:lstStyle/>
                    <a:p>
                      <a:r>
                        <a:rPr lang="fr-FR" sz="1600" dirty="0" smtClean="0"/>
                        <a:t>Sortie </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120</a:t>
                      </a:r>
                      <a:endParaRPr lang="fr-FR" sz="1600" dirty="0"/>
                    </a:p>
                  </a:txBody>
                  <a:tcPr/>
                </a:tc>
                <a:tc>
                  <a:txBody>
                    <a:bodyPr/>
                    <a:lstStyle/>
                    <a:p>
                      <a:r>
                        <a:rPr lang="fr-FR" sz="1600" dirty="0" smtClean="0"/>
                        <a:t>5.2</a:t>
                      </a:r>
                      <a:endParaRPr lang="fr-FR" sz="1600" dirty="0"/>
                    </a:p>
                  </a:txBody>
                  <a:tcPr/>
                </a:tc>
                <a:tc>
                  <a:txBody>
                    <a:bodyPr/>
                    <a:lstStyle/>
                    <a:p>
                      <a:r>
                        <a:rPr lang="fr-FR" sz="1600" dirty="0" smtClean="0"/>
                        <a:t>624</a:t>
                      </a:r>
                      <a:endParaRPr lang="fr-FR" sz="1600" dirty="0"/>
                    </a:p>
                  </a:txBody>
                  <a:tcPr/>
                </a:tc>
                <a:tc>
                  <a:txBody>
                    <a:bodyPr/>
                    <a:lstStyle/>
                    <a:p>
                      <a:r>
                        <a:rPr lang="fr-FR" sz="1600" dirty="0" smtClean="0"/>
                        <a:t>200</a:t>
                      </a:r>
                    </a:p>
                    <a:p>
                      <a:r>
                        <a:rPr lang="fr-FR" sz="1600" dirty="0" smtClean="0"/>
                        <a:t>30</a:t>
                      </a:r>
                      <a:endParaRPr lang="fr-FR" sz="1600" dirty="0"/>
                    </a:p>
                  </a:txBody>
                  <a:tcPr/>
                </a:tc>
                <a:tc>
                  <a:txBody>
                    <a:bodyPr/>
                    <a:lstStyle/>
                    <a:p>
                      <a:r>
                        <a:rPr lang="fr-FR" sz="1600" dirty="0" smtClean="0"/>
                        <a:t>5</a:t>
                      </a:r>
                    </a:p>
                    <a:p>
                      <a:r>
                        <a:rPr lang="fr-FR" sz="1600" dirty="0" smtClean="0"/>
                        <a:t>5.2</a:t>
                      </a:r>
                      <a:endParaRPr lang="fr-FR" sz="1600" dirty="0"/>
                    </a:p>
                  </a:txBody>
                  <a:tcPr/>
                </a:tc>
                <a:tc>
                  <a:txBody>
                    <a:bodyPr/>
                    <a:lstStyle/>
                    <a:p>
                      <a:r>
                        <a:rPr lang="fr-FR" sz="1600" dirty="0" smtClean="0"/>
                        <a:t>1000</a:t>
                      </a:r>
                    </a:p>
                    <a:p>
                      <a:r>
                        <a:rPr lang="fr-FR" sz="1600" dirty="0" smtClean="0"/>
                        <a:t>156</a:t>
                      </a:r>
                      <a:endParaRPr lang="fr-FR" sz="1600" dirty="0"/>
                    </a:p>
                  </a:txBody>
                  <a:tcPr/>
                </a:tc>
              </a:tr>
              <a:tr h="370840">
                <a:tc>
                  <a:txBody>
                    <a:bodyPr/>
                    <a:lstStyle/>
                    <a:p>
                      <a:r>
                        <a:rPr lang="fr-FR" sz="1600" dirty="0" smtClean="0"/>
                        <a:t>10/1</a:t>
                      </a:r>
                      <a:endParaRPr lang="fr-FR" sz="1600" dirty="0"/>
                    </a:p>
                  </a:txBody>
                  <a:tcPr/>
                </a:tc>
                <a:tc>
                  <a:txBody>
                    <a:bodyPr/>
                    <a:lstStyle/>
                    <a:p>
                      <a:r>
                        <a:rPr lang="fr-FR" sz="1600" dirty="0" smtClean="0"/>
                        <a:t>Entrée </a:t>
                      </a:r>
                      <a:endParaRPr lang="fr-FR" sz="1600" dirty="0"/>
                    </a:p>
                  </a:txBody>
                  <a:tcPr/>
                </a:tc>
                <a:tc>
                  <a:txBody>
                    <a:bodyPr/>
                    <a:lstStyle/>
                    <a:p>
                      <a:r>
                        <a:rPr lang="fr-FR" sz="1600" dirty="0" smtClean="0"/>
                        <a:t>200</a:t>
                      </a:r>
                      <a:endParaRPr lang="fr-FR" sz="1600" dirty="0"/>
                    </a:p>
                  </a:txBody>
                  <a:tcPr/>
                </a:tc>
                <a:tc>
                  <a:txBody>
                    <a:bodyPr/>
                    <a:lstStyle/>
                    <a:p>
                      <a:r>
                        <a:rPr lang="fr-FR" sz="1600" dirty="0" smtClean="0"/>
                        <a:t>5.5</a:t>
                      </a:r>
                      <a:endParaRPr lang="fr-FR" sz="1600" dirty="0"/>
                    </a:p>
                  </a:txBody>
                  <a:tcPr/>
                </a:tc>
                <a:tc>
                  <a:txBody>
                    <a:bodyPr/>
                    <a:lstStyle/>
                    <a:p>
                      <a:r>
                        <a:rPr lang="fr-FR" sz="1600" dirty="0" smtClean="0"/>
                        <a:t>1100</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200</a:t>
                      </a:r>
                    </a:p>
                    <a:p>
                      <a:r>
                        <a:rPr lang="fr-FR" sz="1600" dirty="0" smtClean="0"/>
                        <a:t>30</a:t>
                      </a:r>
                    </a:p>
                    <a:p>
                      <a:r>
                        <a:rPr lang="fr-FR" sz="1600" dirty="0" smtClean="0"/>
                        <a:t>200</a:t>
                      </a:r>
                      <a:endParaRPr lang="fr-FR" sz="1600" dirty="0"/>
                    </a:p>
                  </a:txBody>
                  <a:tcPr/>
                </a:tc>
                <a:tc>
                  <a:txBody>
                    <a:bodyPr/>
                    <a:lstStyle/>
                    <a:p>
                      <a:r>
                        <a:rPr lang="fr-FR" sz="1600" dirty="0" smtClean="0"/>
                        <a:t>5</a:t>
                      </a:r>
                    </a:p>
                    <a:p>
                      <a:r>
                        <a:rPr lang="fr-FR" sz="1600" dirty="0" smtClean="0"/>
                        <a:t>5.2</a:t>
                      </a:r>
                    </a:p>
                    <a:p>
                      <a:r>
                        <a:rPr lang="fr-FR" sz="1600" dirty="0" smtClean="0"/>
                        <a:t>5.5</a:t>
                      </a:r>
                      <a:endParaRPr lang="fr-FR" sz="1600" dirty="0"/>
                    </a:p>
                  </a:txBody>
                  <a:tcPr/>
                </a:tc>
                <a:tc>
                  <a:txBody>
                    <a:bodyPr/>
                    <a:lstStyle/>
                    <a:p>
                      <a:r>
                        <a:rPr lang="fr-FR" sz="1600" dirty="0" smtClean="0"/>
                        <a:t>1000</a:t>
                      </a:r>
                    </a:p>
                    <a:p>
                      <a:r>
                        <a:rPr lang="fr-FR" sz="1600" dirty="0" smtClean="0"/>
                        <a:t>156</a:t>
                      </a:r>
                    </a:p>
                    <a:p>
                      <a:r>
                        <a:rPr lang="fr-FR" sz="1600" dirty="0" smtClean="0"/>
                        <a:t>1100</a:t>
                      </a:r>
                      <a:endParaRPr lang="fr-FR" sz="1600" dirty="0"/>
                    </a:p>
                  </a:txBody>
                  <a:tcPr/>
                </a:tc>
              </a:tr>
              <a:tr h="370840">
                <a:tc>
                  <a:txBody>
                    <a:bodyPr/>
                    <a:lstStyle/>
                    <a:p>
                      <a:r>
                        <a:rPr lang="fr-FR" sz="1600" dirty="0" smtClean="0"/>
                        <a:t>12/1</a:t>
                      </a:r>
                      <a:endParaRPr lang="fr-FR" sz="1600" dirty="0"/>
                    </a:p>
                  </a:txBody>
                  <a:tcPr/>
                </a:tc>
                <a:tc>
                  <a:txBody>
                    <a:bodyPr/>
                    <a:lstStyle/>
                    <a:p>
                      <a:r>
                        <a:rPr lang="fr-FR" sz="1600" dirty="0" smtClean="0"/>
                        <a:t>Sotie </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200</a:t>
                      </a:r>
                    </a:p>
                    <a:p>
                      <a:r>
                        <a:rPr lang="fr-FR" sz="1600" dirty="0" smtClean="0"/>
                        <a:t>30</a:t>
                      </a:r>
                    </a:p>
                    <a:p>
                      <a:r>
                        <a:rPr lang="fr-FR" sz="1600" dirty="0" smtClean="0"/>
                        <a:t>70</a:t>
                      </a:r>
                      <a:endParaRPr lang="fr-FR" sz="1600" dirty="0"/>
                    </a:p>
                  </a:txBody>
                  <a:tcPr/>
                </a:tc>
                <a:tc>
                  <a:txBody>
                    <a:bodyPr/>
                    <a:lstStyle/>
                    <a:p>
                      <a:r>
                        <a:rPr lang="fr-FR" sz="1600" dirty="0" smtClean="0"/>
                        <a:t>5.5</a:t>
                      </a:r>
                    </a:p>
                    <a:p>
                      <a:r>
                        <a:rPr lang="fr-FR" sz="1600" dirty="0" smtClean="0"/>
                        <a:t>5.2</a:t>
                      </a:r>
                    </a:p>
                    <a:p>
                      <a:r>
                        <a:rPr lang="fr-FR" sz="1600" dirty="0" smtClean="0"/>
                        <a:t>5</a:t>
                      </a:r>
                      <a:endParaRPr lang="fr-FR" sz="1600" dirty="0"/>
                    </a:p>
                  </a:txBody>
                  <a:tcPr/>
                </a:tc>
                <a:tc>
                  <a:txBody>
                    <a:bodyPr/>
                    <a:lstStyle/>
                    <a:p>
                      <a:r>
                        <a:rPr lang="fr-FR" sz="1600" dirty="0" smtClean="0"/>
                        <a:t>1100</a:t>
                      </a:r>
                    </a:p>
                    <a:p>
                      <a:r>
                        <a:rPr lang="fr-FR" sz="1600" dirty="0" smtClean="0"/>
                        <a:t>156</a:t>
                      </a:r>
                    </a:p>
                    <a:p>
                      <a:r>
                        <a:rPr lang="fr-FR" sz="1600" dirty="0" smtClean="0"/>
                        <a:t>350</a:t>
                      </a:r>
                      <a:endParaRPr lang="fr-FR" sz="1600" dirty="0"/>
                    </a:p>
                  </a:txBody>
                  <a:tcPr/>
                </a:tc>
                <a:tc>
                  <a:txBody>
                    <a:bodyPr/>
                    <a:lstStyle/>
                    <a:p>
                      <a:r>
                        <a:rPr lang="fr-FR" sz="1600" dirty="0" smtClean="0"/>
                        <a:t>130</a:t>
                      </a:r>
                      <a:endParaRPr lang="fr-FR" sz="1600" dirty="0"/>
                    </a:p>
                  </a:txBody>
                  <a:tcPr/>
                </a:tc>
                <a:tc>
                  <a:txBody>
                    <a:bodyPr/>
                    <a:lstStyle/>
                    <a:p>
                      <a:r>
                        <a:rPr lang="fr-FR" sz="1600" dirty="0" smtClean="0"/>
                        <a:t>5</a:t>
                      </a:r>
                      <a:endParaRPr lang="fr-FR" sz="1600" dirty="0"/>
                    </a:p>
                  </a:txBody>
                  <a:tcPr/>
                </a:tc>
                <a:tc>
                  <a:txBody>
                    <a:bodyPr/>
                    <a:lstStyle/>
                    <a:p>
                      <a:r>
                        <a:rPr lang="fr-FR" sz="1600" dirty="0" smtClean="0"/>
                        <a:t>650</a:t>
                      </a:r>
                      <a:endParaRPr lang="fr-FR" sz="1600" dirty="0"/>
                    </a:p>
                  </a:txBody>
                  <a:tcPr/>
                </a:tc>
              </a:tr>
              <a:tr h="370840">
                <a:tc>
                  <a:txBody>
                    <a:bodyPr/>
                    <a:lstStyle/>
                    <a:p>
                      <a:r>
                        <a:rPr lang="fr-FR" sz="1600" dirty="0" smtClean="0"/>
                        <a:t>15/1</a:t>
                      </a:r>
                      <a:endParaRPr lang="fr-FR" sz="1600" dirty="0"/>
                    </a:p>
                  </a:txBody>
                  <a:tcPr/>
                </a:tc>
                <a:tc>
                  <a:txBody>
                    <a:bodyPr/>
                    <a:lstStyle/>
                    <a:p>
                      <a:r>
                        <a:rPr lang="fr-FR" sz="1600" dirty="0" smtClean="0"/>
                        <a:t>Entrée </a:t>
                      </a:r>
                      <a:endParaRPr lang="fr-FR" sz="1600" dirty="0"/>
                    </a:p>
                  </a:txBody>
                  <a:tcPr/>
                </a:tc>
                <a:tc>
                  <a:txBody>
                    <a:bodyPr/>
                    <a:lstStyle/>
                    <a:p>
                      <a:r>
                        <a:rPr lang="fr-FR" sz="1600" dirty="0" smtClean="0"/>
                        <a:t>220</a:t>
                      </a:r>
                      <a:endParaRPr lang="fr-FR" sz="1600" dirty="0"/>
                    </a:p>
                  </a:txBody>
                  <a:tcPr/>
                </a:tc>
                <a:tc>
                  <a:txBody>
                    <a:bodyPr/>
                    <a:lstStyle/>
                    <a:p>
                      <a:r>
                        <a:rPr lang="fr-FR" sz="1600" dirty="0" smtClean="0"/>
                        <a:t>5.8</a:t>
                      </a:r>
                      <a:endParaRPr lang="fr-FR" sz="1600" dirty="0"/>
                    </a:p>
                  </a:txBody>
                  <a:tcPr/>
                </a:tc>
                <a:tc>
                  <a:txBody>
                    <a:bodyPr/>
                    <a:lstStyle/>
                    <a:p>
                      <a:r>
                        <a:rPr lang="fr-FR" sz="1600" dirty="0" smtClean="0"/>
                        <a:t>1276</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130</a:t>
                      </a:r>
                    </a:p>
                    <a:p>
                      <a:r>
                        <a:rPr lang="fr-FR" sz="1600" dirty="0" smtClean="0"/>
                        <a:t>220</a:t>
                      </a:r>
                      <a:endParaRPr lang="fr-FR" sz="1600" dirty="0"/>
                    </a:p>
                  </a:txBody>
                  <a:tcPr/>
                </a:tc>
                <a:tc>
                  <a:txBody>
                    <a:bodyPr/>
                    <a:lstStyle/>
                    <a:p>
                      <a:r>
                        <a:rPr lang="fr-FR" sz="1600" dirty="0" smtClean="0"/>
                        <a:t>5</a:t>
                      </a:r>
                    </a:p>
                    <a:p>
                      <a:r>
                        <a:rPr lang="fr-FR" sz="1600" dirty="0" smtClean="0"/>
                        <a:t>5.8</a:t>
                      </a:r>
                      <a:endParaRPr lang="fr-FR" sz="1600" dirty="0"/>
                    </a:p>
                  </a:txBody>
                  <a:tcPr/>
                </a:tc>
                <a:tc>
                  <a:txBody>
                    <a:bodyPr/>
                    <a:lstStyle/>
                    <a:p>
                      <a:r>
                        <a:rPr lang="fr-FR" sz="1600" dirty="0" smtClean="0"/>
                        <a:t>650</a:t>
                      </a:r>
                    </a:p>
                    <a:p>
                      <a:r>
                        <a:rPr lang="fr-FR" sz="1600" dirty="0" smtClean="0"/>
                        <a:t>1276</a:t>
                      </a:r>
                      <a:endParaRPr lang="fr-FR" sz="1600" dirty="0"/>
                    </a:p>
                  </a:txBody>
                  <a:tcPr/>
                </a:tc>
              </a:tr>
              <a:tr h="370840">
                <a:tc>
                  <a:txBody>
                    <a:bodyPr/>
                    <a:lstStyle/>
                    <a:p>
                      <a:r>
                        <a:rPr lang="fr-FR" sz="1600" dirty="0" smtClean="0"/>
                        <a:t>19/1</a:t>
                      </a:r>
                      <a:endParaRPr lang="fr-FR" sz="1600" dirty="0"/>
                    </a:p>
                  </a:txBody>
                  <a:tcPr/>
                </a:tc>
                <a:tc>
                  <a:txBody>
                    <a:bodyPr/>
                    <a:lstStyle/>
                    <a:p>
                      <a:r>
                        <a:rPr lang="fr-FR" sz="1600" dirty="0" smtClean="0"/>
                        <a:t>Sortie</a:t>
                      </a:r>
                      <a:r>
                        <a:rPr lang="fr-FR" sz="1600" baseline="0" dirty="0" smtClean="0"/>
                        <a:t> </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220</a:t>
                      </a:r>
                    </a:p>
                    <a:p>
                      <a:r>
                        <a:rPr lang="fr-FR" sz="1600" dirty="0" smtClean="0"/>
                        <a:t>100</a:t>
                      </a:r>
                      <a:endParaRPr lang="fr-FR" sz="1600" dirty="0"/>
                    </a:p>
                  </a:txBody>
                  <a:tcPr/>
                </a:tc>
                <a:tc>
                  <a:txBody>
                    <a:bodyPr/>
                    <a:lstStyle/>
                    <a:p>
                      <a:r>
                        <a:rPr lang="fr-FR" sz="1600" dirty="0" smtClean="0"/>
                        <a:t>5.8</a:t>
                      </a:r>
                    </a:p>
                    <a:p>
                      <a:r>
                        <a:rPr lang="fr-FR" sz="1600" dirty="0" smtClean="0"/>
                        <a:t>5</a:t>
                      </a:r>
                      <a:endParaRPr lang="fr-FR" sz="1600" dirty="0"/>
                    </a:p>
                  </a:txBody>
                  <a:tcPr/>
                </a:tc>
                <a:tc>
                  <a:txBody>
                    <a:bodyPr/>
                    <a:lstStyle/>
                    <a:p>
                      <a:r>
                        <a:rPr lang="fr-FR" sz="1600" dirty="0" smtClean="0"/>
                        <a:t>1276</a:t>
                      </a:r>
                    </a:p>
                    <a:p>
                      <a:r>
                        <a:rPr lang="fr-FR" sz="1600" dirty="0" smtClean="0"/>
                        <a:t>500</a:t>
                      </a:r>
                      <a:endParaRPr lang="fr-FR" sz="1600" dirty="0"/>
                    </a:p>
                  </a:txBody>
                  <a:tcPr/>
                </a:tc>
                <a:tc>
                  <a:txBody>
                    <a:bodyPr/>
                    <a:lstStyle/>
                    <a:p>
                      <a:r>
                        <a:rPr lang="fr-FR" sz="1600" dirty="0" smtClean="0"/>
                        <a:t>30</a:t>
                      </a:r>
                      <a:endParaRPr lang="fr-FR" sz="1600" dirty="0"/>
                    </a:p>
                  </a:txBody>
                  <a:tcPr/>
                </a:tc>
                <a:tc>
                  <a:txBody>
                    <a:bodyPr/>
                    <a:lstStyle/>
                    <a:p>
                      <a:r>
                        <a:rPr lang="fr-FR" sz="1600" dirty="0" smtClean="0"/>
                        <a:t>5</a:t>
                      </a:r>
                      <a:endParaRPr lang="fr-FR" sz="1600" dirty="0"/>
                    </a:p>
                  </a:txBody>
                  <a:tcPr/>
                </a:tc>
                <a:tc>
                  <a:txBody>
                    <a:bodyPr/>
                    <a:lstStyle/>
                    <a:p>
                      <a:r>
                        <a:rPr lang="fr-FR" sz="1600" dirty="0" smtClean="0"/>
                        <a:t>150</a:t>
                      </a:r>
                      <a:endParaRPr lang="fr-FR" sz="1600" dirty="0"/>
                    </a:p>
                  </a:txBody>
                  <a:tcPr/>
                </a:tc>
              </a:tr>
              <a:tr h="370840">
                <a:tc>
                  <a:txBody>
                    <a:bodyPr/>
                    <a:lstStyle/>
                    <a:p>
                      <a:r>
                        <a:rPr lang="fr-FR" sz="1600" dirty="0" smtClean="0"/>
                        <a:t>25/1</a:t>
                      </a:r>
                      <a:endParaRPr lang="fr-FR" sz="1600" dirty="0"/>
                    </a:p>
                  </a:txBody>
                  <a:tcPr/>
                </a:tc>
                <a:tc>
                  <a:txBody>
                    <a:bodyPr/>
                    <a:lstStyle/>
                    <a:p>
                      <a:r>
                        <a:rPr lang="fr-FR" sz="1600" dirty="0" smtClean="0"/>
                        <a:t>Entrée </a:t>
                      </a:r>
                      <a:endParaRPr lang="fr-FR" sz="1600" dirty="0"/>
                    </a:p>
                  </a:txBody>
                  <a:tcPr/>
                </a:tc>
                <a:tc>
                  <a:txBody>
                    <a:bodyPr/>
                    <a:lstStyle/>
                    <a:p>
                      <a:r>
                        <a:rPr lang="fr-FR" sz="1600" dirty="0" smtClean="0"/>
                        <a:t>250</a:t>
                      </a:r>
                      <a:endParaRPr lang="fr-FR" sz="1600" dirty="0"/>
                    </a:p>
                  </a:txBody>
                  <a:tcPr/>
                </a:tc>
                <a:tc>
                  <a:txBody>
                    <a:bodyPr/>
                    <a:lstStyle/>
                    <a:p>
                      <a:r>
                        <a:rPr lang="fr-FR" sz="1600" dirty="0" smtClean="0"/>
                        <a:t>6</a:t>
                      </a:r>
                      <a:endParaRPr lang="fr-FR" sz="1600" dirty="0"/>
                    </a:p>
                  </a:txBody>
                  <a:tcPr/>
                </a:tc>
                <a:tc>
                  <a:txBody>
                    <a:bodyPr/>
                    <a:lstStyle/>
                    <a:p>
                      <a:r>
                        <a:rPr lang="fr-FR" sz="1600" dirty="0" smtClean="0"/>
                        <a:t>1500</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30</a:t>
                      </a:r>
                    </a:p>
                    <a:p>
                      <a:r>
                        <a:rPr lang="fr-FR" sz="1600" dirty="0" smtClean="0"/>
                        <a:t>250</a:t>
                      </a:r>
                      <a:endParaRPr lang="fr-FR" sz="1600" dirty="0"/>
                    </a:p>
                  </a:txBody>
                  <a:tcPr/>
                </a:tc>
                <a:tc>
                  <a:txBody>
                    <a:bodyPr/>
                    <a:lstStyle/>
                    <a:p>
                      <a:r>
                        <a:rPr lang="fr-FR" sz="1600" dirty="0" smtClean="0"/>
                        <a:t>5</a:t>
                      </a:r>
                    </a:p>
                    <a:p>
                      <a:r>
                        <a:rPr lang="fr-FR" sz="1600" dirty="0" smtClean="0"/>
                        <a:t>6</a:t>
                      </a:r>
                      <a:endParaRPr lang="fr-FR" sz="1600" dirty="0"/>
                    </a:p>
                  </a:txBody>
                  <a:tcPr/>
                </a:tc>
                <a:tc>
                  <a:txBody>
                    <a:bodyPr/>
                    <a:lstStyle/>
                    <a:p>
                      <a:r>
                        <a:rPr lang="fr-FR" sz="1600" dirty="0" smtClean="0"/>
                        <a:t>150</a:t>
                      </a:r>
                    </a:p>
                    <a:p>
                      <a:r>
                        <a:rPr lang="fr-FR" sz="1600" dirty="0" smtClean="0"/>
                        <a:t>1500</a:t>
                      </a:r>
                      <a:endParaRPr lang="fr-FR" sz="1600" dirty="0"/>
                    </a:p>
                  </a:txBody>
                  <a:tcPr/>
                </a:tc>
              </a:tr>
              <a:tr h="370840">
                <a:tc>
                  <a:txBody>
                    <a:bodyPr/>
                    <a:lstStyle/>
                    <a:p>
                      <a:r>
                        <a:rPr lang="fr-FR" sz="1600" dirty="0" smtClean="0"/>
                        <a:t>28/1</a:t>
                      </a:r>
                      <a:endParaRPr lang="fr-FR" sz="1600" dirty="0"/>
                    </a:p>
                  </a:txBody>
                  <a:tcPr/>
                </a:tc>
                <a:tc>
                  <a:txBody>
                    <a:bodyPr/>
                    <a:lstStyle/>
                    <a:p>
                      <a:r>
                        <a:rPr lang="fr-FR" sz="1600" dirty="0" smtClean="0"/>
                        <a:t>Sortie </a:t>
                      </a:r>
                      <a:endParaRPr lang="fr-FR" sz="1600" dirty="0"/>
                    </a:p>
                  </a:txBody>
                  <a:tcPr/>
                </a:tc>
                <a:tc>
                  <a:txBody>
                    <a:bodyPr/>
                    <a:lstStyle/>
                    <a:p>
                      <a:endParaRPr lang="fr-FR" sz="1600" dirty="0"/>
                    </a:p>
                  </a:txBody>
                  <a:tcPr/>
                </a:tc>
                <a:tc>
                  <a:txBody>
                    <a:bodyPr/>
                    <a:lstStyle/>
                    <a:p>
                      <a:endParaRPr lang="fr-FR" sz="1600" dirty="0"/>
                    </a:p>
                  </a:txBody>
                  <a:tcPr/>
                </a:tc>
                <a:tc>
                  <a:txBody>
                    <a:bodyPr/>
                    <a:lstStyle/>
                    <a:p>
                      <a:endParaRPr lang="fr-FR" sz="1600" dirty="0"/>
                    </a:p>
                  </a:txBody>
                  <a:tcPr/>
                </a:tc>
                <a:tc>
                  <a:txBody>
                    <a:bodyPr/>
                    <a:lstStyle/>
                    <a:p>
                      <a:r>
                        <a:rPr lang="fr-FR" sz="1600" dirty="0" smtClean="0"/>
                        <a:t>200</a:t>
                      </a:r>
                    </a:p>
                    <a:p>
                      <a:endParaRPr lang="fr-FR" sz="1600" dirty="0"/>
                    </a:p>
                  </a:txBody>
                  <a:tcPr/>
                </a:tc>
                <a:tc>
                  <a:txBody>
                    <a:bodyPr/>
                    <a:lstStyle/>
                    <a:p>
                      <a:r>
                        <a:rPr lang="fr-FR" sz="1600" dirty="0" smtClean="0"/>
                        <a:t>6</a:t>
                      </a:r>
                    </a:p>
                    <a:p>
                      <a:endParaRPr lang="fr-FR" sz="1600" dirty="0"/>
                    </a:p>
                  </a:txBody>
                  <a:tcPr/>
                </a:tc>
                <a:tc>
                  <a:txBody>
                    <a:bodyPr/>
                    <a:lstStyle/>
                    <a:p>
                      <a:r>
                        <a:rPr lang="fr-FR" sz="1600" dirty="0" smtClean="0"/>
                        <a:t>1200</a:t>
                      </a:r>
                    </a:p>
                  </a:txBody>
                  <a:tcPr/>
                </a:tc>
                <a:tc>
                  <a:txBody>
                    <a:bodyPr/>
                    <a:lstStyle/>
                    <a:p>
                      <a:r>
                        <a:rPr lang="fr-FR" sz="1600" dirty="0" smtClean="0"/>
                        <a:t>30</a:t>
                      </a:r>
                    </a:p>
                    <a:p>
                      <a:r>
                        <a:rPr lang="fr-FR" sz="1600" dirty="0" smtClean="0"/>
                        <a:t>50</a:t>
                      </a:r>
                      <a:endParaRPr lang="fr-FR" sz="1600" dirty="0"/>
                    </a:p>
                  </a:txBody>
                  <a:tcPr/>
                </a:tc>
                <a:tc>
                  <a:txBody>
                    <a:bodyPr/>
                    <a:lstStyle/>
                    <a:p>
                      <a:r>
                        <a:rPr lang="fr-FR" sz="1600" dirty="0" smtClean="0"/>
                        <a:t>5</a:t>
                      </a:r>
                    </a:p>
                    <a:p>
                      <a:r>
                        <a:rPr lang="fr-FR" sz="1600" dirty="0" smtClean="0"/>
                        <a:t>6</a:t>
                      </a:r>
                      <a:endParaRPr lang="fr-FR" sz="1600" dirty="0"/>
                    </a:p>
                  </a:txBody>
                  <a:tcPr/>
                </a:tc>
                <a:tc>
                  <a:txBody>
                    <a:bodyPr/>
                    <a:lstStyle/>
                    <a:p>
                      <a:r>
                        <a:rPr lang="fr-FR" sz="1600" dirty="0" smtClean="0"/>
                        <a:t>150</a:t>
                      </a:r>
                    </a:p>
                    <a:p>
                      <a:r>
                        <a:rPr lang="fr-FR" sz="1600" dirty="0" smtClean="0"/>
                        <a:t>300</a:t>
                      </a:r>
                      <a:endParaRPr lang="fr-FR" sz="1600" dirty="0"/>
                    </a:p>
                  </a:txBody>
                  <a:tcPr/>
                </a:tc>
              </a:tr>
            </a:tbl>
          </a:graphicData>
        </a:graphic>
      </p:graphicFrame>
      <p:graphicFrame>
        <p:nvGraphicFramePr>
          <p:cNvPr id="5" name="Tableau 4"/>
          <p:cNvGraphicFramePr>
            <a:graphicFrameLocks noGrp="1"/>
          </p:cNvGraphicFramePr>
          <p:nvPr/>
        </p:nvGraphicFramePr>
        <p:xfrm>
          <a:off x="5868144" y="6492240"/>
          <a:ext cx="792088" cy="365760"/>
        </p:xfrm>
        <a:graphic>
          <a:graphicData uri="http://schemas.openxmlformats.org/drawingml/2006/table">
            <a:tbl>
              <a:tblPr firstRow="1" bandRow="1">
                <a:tableStyleId>{5940675A-B579-460E-94D1-54222C63F5DA}</a:tableStyleId>
              </a:tblPr>
              <a:tblGrid>
                <a:gridCol w="792088"/>
              </a:tblGrid>
              <a:tr h="188640">
                <a:tc>
                  <a:txBody>
                    <a:bodyPr/>
                    <a:lstStyle/>
                    <a:p>
                      <a:r>
                        <a:rPr lang="fr-FR" b="1" dirty="0" smtClean="0"/>
                        <a:t>5206</a:t>
                      </a:r>
                      <a:endParaRPr lang="fr-FR" b="1" dirty="0"/>
                    </a:p>
                  </a:txBody>
                  <a:tcPr/>
                </a:tc>
              </a:tr>
            </a:tbl>
          </a:graphicData>
        </a:graphic>
      </p:graphicFrame>
    </p:spTree>
  </p:cSld>
  <p:clrMapOvr>
    <a:masterClrMapping/>
  </p:clrMapOvr>
  <p:timing>
    <p:tnLst>
      <p:par>
        <p:cTn id="1" dur="indefinite" restart="never" nodeType="tmRoot"/>
      </p:par>
    </p:tnLst>
  </p:timing>
</p:sld>
</file>

<file path=ppt/slides/slide1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E64C56B6-B20B-4245-915E-61AF8BABEFB9}" type="slidenum">
              <a:rPr lang="fr-FR" smtClean="0"/>
              <a:pPr>
                <a:defRPr/>
              </a:pPr>
              <a:t>150</a:t>
            </a:fld>
            <a:endParaRPr lang="fr-FR"/>
          </a:p>
        </p:txBody>
      </p:sp>
      <p:sp>
        <p:nvSpPr>
          <p:cNvPr id="228355" name="Rectangle 2"/>
          <p:cNvSpPr>
            <a:spLocks noChangeArrowheads="1"/>
          </p:cNvSpPr>
          <p:nvPr/>
        </p:nvSpPr>
        <p:spPr bwMode="auto">
          <a:xfrm>
            <a:off x="714375" y="1000125"/>
            <a:ext cx="1836738" cy="369888"/>
          </a:xfrm>
          <a:prstGeom prst="rect">
            <a:avLst/>
          </a:prstGeom>
          <a:noFill/>
          <a:ln w="9525">
            <a:noFill/>
            <a:miter lim="800000"/>
            <a:headEnd/>
            <a:tailEnd/>
          </a:ln>
        </p:spPr>
        <p:txBody>
          <a:bodyPr wrap="none">
            <a:spAutoFit/>
          </a:bodyPr>
          <a:lstStyle/>
          <a:p>
            <a:r>
              <a:rPr lang="fr-FR" b="1"/>
              <a:t>2</a:t>
            </a:r>
            <a:r>
              <a:rPr lang="fr-FR" b="1" baseline="30000"/>
              <a:t>ème</a:t>
            </a:r>
            <a:r>
              <a:rPr lang="fr-FR" b="1"/>
              <a:t> hypothèse</a:t>
            </a:r>
          </a:p>
        </p:txBody>
      </p:sp>
      <p:graphicFrame>
        <p:nvGraphicFramePr>
          <p:cNvPr id="4" name="Tableau 3"/>
          <p:cNvGraphicFramePr>
            <a:graphicFrameLocks noGrp="1"/>
          </p:cNvGraphicFramePr>
          <p:nvPr/>
        </p:nvGraphicFramePr>
        <p:xfrm>
          <a:off x="642938" y="1643063"/>
          <a:ext cx="7786744" cy="4429152"/>
        </p:xfrm>
        <a:graphic>
          <a:graphicData uri="http://schemas.openxmlformats.org/drawingml/2006/table">
            <a:tbl>
              <a:tblPr firstRow="1" bandRow="1">
                <a:tableStyleId>{5940675A-B579-460E-94D1-54222C63F5DA}</a:tableStyleId>
              </a:tblPr>
              <a:tblGrid>
                <a:gridCol w="1946686"/>
                <a:gridCol w="1946686"/>
                <a:gridCol w="1946686"/>
                <a:gridCol w="1946686"/>
              </a:tblGrid>
              <a:tr h="738192">
                <a:tc>
                  <a:txBody>
                    <a:bodyPr/>
                    <a:lstStyle/>
                    <a:p>
                      <a:endParaRPr lang="fr-FR" dirty="0"/>
                    </a:p>
                  </a:txBody>
                  <a:tcPr/>
                </a:tc>
                <a:tc>
                  <a:txBody>
                    <a:bodyPr/>
                    <a:lstStyle/>
                    <a:p>
                      <a:pPr algn="ctr"/>
                      <a:r>
                        <a:rPr lang="fr-FR" sz="2400" b="1" dirty="0" smtClean="0"/>
                        <a:t>1000</a:t>
                      </a:r>
                      <a:endParaRPr lang="fr-FR" sz="2400" b="1" dirty="0"/>
                    </a:p>
                  </a:txBody>
                  <a:tcPr/>
                </a:tc>
                <a:tc>
                  <a:txBody>
                    <a:bodyPr/>
                    <a:lstStyle/>
                    <a:p>
                      <a:pPr algn="ctr"/>
                      <a:r>
                        <a:rPr lang="fr-FR" sz="2400" b="1" dirty="0" smtClean="0"/>
                        <a:t>300</a:t>
                      </a:r>
                      <a:endParaRPr lang="fr-FR" sz="2400" b="1" dirty="0"/>
                    </a:p>
                  </a:txBody>
                  <a:tcPr/>
                </a:tc>
                <a:tc>
                  <a:txBody>
                    <a:bodyPr/>
                    <a:lstStyle/>
                    <a:p>
                      <a:pPr algn="ctr"/>
                      <a:r>
                        <a:rPr lang="fr-FR" sz="2400" b="1" dirty="0" smtClean="0"/>
                        <a:t>1300</a:t>
                      </a:r>
                      <a:endParaRPr lang="fr-FR" sz="2400" b="1" dirty="0"/>
                    </a:p>
                  </a:txBody>
                  <a:tcPr/>
                </a:tc>
              </a:tr>
              <a:tr h="738192">
                <a:tc>
                  <a:txBody>
                    <a:bodyPr/>
                    <a:lstStyle/>
                    <a:p>
                      <a:r>
                        <a:rPr lang="fr-FR" sz="2400" b="1" dirty="0" smtClean="0"/>
                        <a:t>CA</a:t>
                      </a:r>
                      <a:endParaRPr lang="fr-FR" sz="2400" b="1" dirty="0"/>
                    </a:p>
                  </a:txBody>
                  <a:tcPr>
                    <a:lnB w="12700" cap="flat" cmpd="sng" algn="ctr">
                      <a:noFill/>
                      <a:prstDash val="solid"/>
                      <a:round/>
                      <a:headEnd type="none" w="med" len="med"/>
                      <a:tailEnd type="none" w="med" len="med"/>
                    </a:lnB>
                  </a:tcPr>
                </a:tc>
                <a:tc>
                  <a:txBody>
                    <a:bodyPr/>
                    <a:lstStyle/>
                    <a:p>
                      <a:pPr algn="ctr"/>
                      <a:r>
                        <a:rPr lang="fr-FR" sz="2400" dirty="0" smtClean="0"/>
                        <a:t>100000</a:t>
                      </a:r>
                      <a:endParaRPr lang="fr-FR" sz="2400" dirty="0"/>
                    </a:p>
                  </a:txBody>
                  <a:tcPr>
                    <a:lnB w="12700" cap="flat" cmpd="sng" algn="ctr">
                      <a:noFill/>
                      <a:prstDash val="solid"/>
                      <a:round/>
                      <a:headEnd type="none" w="med" len="med"/>
                      <a:tailEnd type="none" w="med" len="med"/>
                    </a:lnB>
                  </a:tcPr>
                </a:tc>
                <a:tc>
                  <a:txBody>
                    <a:bodyPr/>
                    <a:lstStyle/>
                    <a:p>
                      <a:pPr algn="ctr"/>
                      <a:r>
                        <a:rPr lang="fr-FR" sz="2400" dirty="0" smtClean="0"/>
                        <a:t>26100</a:t>
                      </a:r>
                      <a:endParaRPr lang="fr-FR" sz="2400" dirty="0"/>
                    </a:p>
                  </a:txBody>
                  <a:tcPr>
                    <a:lnB w="12700" cap="flat" cmpd="sng" algn="ctr">
                      <a:noFill/>
                      <a:prstDash val="solid"/>
                      <a:round/>
                      <a:headEnd type="none" w="med" len="med"/>
                      <a:tailEnd type="none" w="med" len="med"/>
                    </a:lnB>
                  </a:tcPr>
                </a:tc>
                <a:tc>
                  <a:txBody>
                    <a:bodyPr/>
                    <a:lstStyle/>
                    <a:p>
                      <a:pPr algn="ctr"/>
                      <a:r>
                        <a:rPr lang="fr-FR" sz="2400" dirty="0" smtClean="0"/>
                        <a:t>126100</a:t>
                      </a:r>
                      <a:endParaRPr lang="fr-FR" sz="2400" dirty="0"/>
                    </a:p>
                  </a:txBody>
                  <a:tcPr>
                    <a:lnB w="12700" cap="flat" cmpd="sng" algn="ctr">
                      <a:noFill/>
                      <a:prstDash val="solid"/>
                      <a:round/>
                      <a:headEnd type="none" w="med" len="med"/>
                      <a:tailEnd type="none" w="med" len="med"/>
                    </a:lnB>
                  </a:tcPr>
                </a:tc>
              </a:tr>
              <a:tr h="738192">
                <a:tc>
                  <a:txBody>
                    <a:bodyPr/>
                    <a:lstStyle/>
                    <a:p>
                      <a:r>
                        <a:rPr lang="fr-FR" sz="2400" b="1" dirty="0" smtClean="0"/>
                        <a:t>CV</a:t>
                      </a:r>
                      <a:endParaRPr lang="fr-FR" sz="2400" b="1"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400" dirty="0" smtClean="0"/>
                        <a:t>50000</a:t>
                      </a:r>
                      <a:endParaRPr lang="fr-FR" sz="2400" dirty="0"/>
                    </a:p>
                  </a:txBody>
                  <a:tcPr>
                    <a:lnT w="12700" cap="flat" cmpd="sng" algn="ctr">
                      <a:noFill/>
                      <a:prstDash val="solid"/>
                      <a:round/>
                      <a:headEnd type="none" w="med" len="med"/>
                      <a:tailEnd type="none" w="med" len="med"/>
                    </a:lnT>
                  </a:tcPr>
                </a:tc>
                <a:tc>
                  <a:txBody>
                    <a:bodyPr/>
                    <a:lstStyle/>
                    <a:p>
                      <a:pPr algn="ctr"/>
                      <a:r>
                        <a:rPr lang="fr-FR" sz="2400" dirty="0" smtClean="0"/>
                        <a:t>15000</a:t>
                      </a:r>
                      <a:endParaRPr lang="fr-FR" sz="2400" dirty="0"/>
                    </a:p>
                  </a:txBody>
                  <a:tcPr>
                    <a:lnT w="12700" cap="flat" cmpd="sng" algn="ctr">
                      <a:noFill/>
                      <a:prstDash val="solid"/>
                      <a:round/>
                      <a:headEnd type="none" w="med" len="med"/>
                      <a:tailEnd type="none" w="med" len="med"/>
                    </a:lnT>
                  </a:tcPr>
                </a:tc>
                <a:tc>
                  <a:txBody>
                    <a:bodyPr/>
                    <a:lstStyle/>
                    <a:p>
                      <a:pPr algn="ctr"/>
                      <a:r>
                        <a:rPr lang="fr-FR" sz="2400" dirty="0" smtClean="0"/>
                        <a:t>65000</a:t>
                      </a:r>
                      <a:endParaRPr lang="fr-FR" sz="2400" dirty="0"/>
                    </a:p>
                  </a:txBody>
                  <a:tcPr>
                    <a:lnT w="12700" cap="flat" cmpd="sng" algn="ctr">
                      <a:noFill/>
                      <a:prstDash val="solid"/>
                      <a:round/>
                      <a:headEnd type="none" w="med" len="med"/>
                      <a:tailEnd type="none" w="med" len="med"/>
                    </a:lnT>
                  </a:tcPr>
                </a:tc>
              </a:tr>
              <a:tr h="738192">
                <a:tc>
                  <a:txBody>
                    <a:bodyPr/>
                    <a:lstStyle/>
                    <a:p>
                      <a:r>
                        <a:rPr lang="fr-FR" sz="2400" b="1" dirty="0" smtClean="0"/>
                        <a:t>M/CV</a:t>
                      </a:r>
                      <a:endParaRPr lang="fr-FR" sz="2400" b="1"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400" dirty="0" smtClean="0"/>
                        <a:t>50000</a:t>
                      </a:r>
                      <a:endParaRPr lang="fr-FR" sz="2400" dirty="0"/>
                    </a:p>
                  </a:txBody>
                  <a:tcPr>
                    <a:lnB w="12700" cap="flat" cmpd="sng" algn="ctr">
                      <a:noFill/>
                      <a:prstDash val="solid"/>
                      <a:round/>
                      <a:headEnd type="none" w="med" len="med"/>
                      <a:tailEnd type="none" w="med" len="med"/>
                    </a:lnB>
                  </a:tcPr>
                </a:tc>
                <a:tc>
                  <a:txBody>
                    <a:bodyPr/>
                    <a:lstStyle/>
                    <a:p>
                      <a:pPr algn="ctr"/>
                      <a:r>
                        <a:rPr lang="fr-FR" sz="2400" dirty="0" smtClean="0"/>
                        <a:t>11100</a:t>
                      </a:r>
                      <a:endParaRPr lang="fr-FR" sz="2400" dirty="0"/>
                    </a:p>
                  </a:txBody>
                  <a:tcPr>
                    <a:lnB w="12700" cap="flat" cmpd="sng" algn="ctr">
                      <a:noFill/>
                      <a:prstDash val="solid"/>
                      <a:round/>
                      <a:headEnd type="none" w="med" len="med"/>
                      <a:tailEnd type="none" w="med" len="med"/>
                    </a:lnB>
                  </a:tcPr>
                </a:tc>
                <a:tc>
                  <a:txBody>
                    <a:bodyPr/>
                    <a:lstStyle/>
                    <a:p>
                      <a:pPr algn="ctr"/>
                      <a:r>
                        <a:rPr lang="fr-FR" sz="2400" dirty="0" smtClean="0"/>
                        <a:t>61100</a:t>
                      </a:r>
                      <a:endParaRPr lang="fr-FR" sz="2400" dirty="0"/>
                    </a:p>
                  </a:txBody>
                  <a:tcPr>
                    <a:lnB w="12700" cap="flat" cmpd="sng" algn="ctr">
                      <a:noFill/>
                      <a:prstDash val="solid"/>
                      <a:round/>
                      <a:headEnd type="none" w="med" len="med"/>
                      <a:tailEnd type="none" w="med" len="med"/>
                    </a:lnB>
                  </a:tcPr>
                </a:tc>
              </a:tr>
              <a:tr h="738192">
                <a:tc>
                  <a:txBody>
                    <a:bodyPr/>
                    <a:lstStyle/>
                    <a:p>
                      <a:r>
                        <a:rPr lang="fr-FR" sz="2400" b="1" dirty="0" smtClean="0"/>
                        <a:t>CF</a:t>
                      </a:r>
                      <a:endParaRPr lang="fr-FR" sz="2400" b="1"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400" dirty="0" smtClean="0"/>
                        <a:t>20000</a:t>
                      </a:r>
                      <a:endParaRPr lang="fr-FR" sz="2400" dirty="0"/>
                    </a:p>
                  </a:txBody>
                  <a:tcPr>
                    <a:lnT w="12700" cap="flat" cmpd="sng" algn="ctr">
                      <a:noFill/>
                      <a:prstDash val="solid"/>
                      <a:round/>
                      <a:headEnd type="none" w="med" len="med"/>
                      <a:tailEnd type="none" w="med" len="med"/>
                    </a:lnT>
                  </a:tcPr>
                </a:tc>
                <a:tc>
                  <a:txBody>
                    <a:bodyPr/>
                    <a:lstStyle/>
                    <a:p>
                      <a:pPr algn="ctr"/>
                      <a:r>
                        <a:rPr lang="fr-FR" sz="2400" dirty="0" smtClean="0"/>
                        <a:t>10000</a:t>
                      </a:r>
                      <a:endParaRPr lang="fr-FR" sz="2400" dirty="0"/>
                    </a:p>
                  </a:txBody>
                  <a:tcPr>
                    <a:lnT w="12700" cap="flat" cmpd="sng" algn="ctr">
                      <a:noFill/>
                      <a:prstDash val="solid"/>
                      <a:round/>
                      <a:headEnd type="none" w="med" len="med"/>
                      <a:tailEnd type="none" w="med" len="med"/>
                    </a:lnT>
                  </a:tcPr>
                </a:tc>
                <a:tc>
                  <a:txBody>
                    <a:bodyPr/>
                    <a:lstStyle/>
                    <a:p>
                      <a:pPr algn="ctr"/>
                      <a:r>
                        <a:rPr lang="fr-FR" sz="2400" dirty="0" smtClean="0"/>
                        <a:t>30000</a:t>
                      </a:r>
                      <a:endParaRPr lang="fr-FR" sz="2400" dirty="0"/>
                    </a:p>
                  </a:txBody>
                  <a:tcPr>
                    <a:lnT w="12700" cap="flat" cmpd="sng" algn="ctr">
                      <a:noFill/>
                      <a:prstDash val="solid"/>
                      <a:round/>
                      <a:headEnd type="none" w="med" len="med"/>
                      <a:tailEnd type="none" w="med" len="med"/>
                    </a:lnT>
                  </a:tcPr>
                </a:tc>
              </a:tr>
              <a:tr h="738192">
                <a:tc>
                  <a:txBody>
                    <a:bodyPr/>
                    <a:lstStyle/>
                    <a:p>
                      <a:r>
                        <a:rPr lang="fr-FR" sz="2400" b="1" dirty="0" smtClean="0"/>
                        <a:t>Résultat </a:t>
                      </a:r>
                      <a:endParaRPr lang="fr-FR" sz="2400" b="1" dirty="0"/>
                    </a:p>
                  </a:txBody>
                  <a:tcPr>
                    <a:lnT w="12700" cap="flat" cmpd="sng" algn="ctr">
                      <a:noFill/>
                      <a:prstDash val="solid"/>
                      <a:round/>
                      <a:headEnd type="none" w="med" len="med"/>
                      <a:tailEnd type="none" w="med" len="med"/>
                    </a:lnT>
                  </a:tcPr>
                </a:tc>
                <a:tc>
                  <a:txBody>
                    <a:bodyPr/>
                    <a:lstStyle/>
                    <a:p>
                      <a:pPr algn="ctr"/>
                      <a:r>
                        <a:rPr lang="fr-FR" sz="2400" dirty="0" smtClean="0"/>
                        <a:t>30000</a:t>
                      </a:r>
                      <a:endParaRPr lang="fr-FR" sz="2400" dirty="0"/>
                    </a:p>
                  </a:txBody>
                  <a:tcPr/>
                </a:tc>
                <a:tc>
                  <a:txBody>
                    <a:bodyPr/>
                    <a:lstStyle/>
                    <a:p>
                      <a:pPr algn="ctr"/>
                      <a:r>
                        <a:rPr lang="fr-FR" sz="2400" dirty="0" smtClean="0"/>
                        <a:t>1100</a:t>
                      </a:r>
                      <a:endParaRPr lang="fr-FR" sz="2400" dirty="0"/>
                    </a:p>
                  </a:txBody>
                  <a:tcPr/>
                </a:tc>
                <a:tc>
                  <a:txBody>
                    <a:bodyPr/>
                    <a:lstStyle/>
                    <a:p>
                      <a:pPr algn="ctr"/>
                      <a:r>
                        <a:rPr lang="fr-FR" sz="2400" dirty="0" smtClean="0"/>
                        <a:t>31100</a:t>
                      </a:r>
                      <a:endParaRPr lang="fr-FR" sz="2400" dirty="0"/>
                    </a:p>
                  </a:txBody>
                  <a:tcPr/>
                </a:tc>
              </a:tr>
            </a:tbl>
          </a:graphicData>
        </a:graphic>
      </p:graphicFrame>
    </p:spTree>
  </p:cSld>
  <p:clrMapOvr>
    <a:masterClrMapping/>
  </p:clrMapOvr>
  <p:transition/>
  <p:timing>
    <p:tnLst>
      <p:par>
        <p:cTn id="1" dur="indefinite" restart="never" nodeType="tmRoot"/>
      </p:par>
    </p:tnLst>
  </p:timing>
</p:sld>
</file>

<file path=ppt/slides/slide1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9378" name="Titre 1"/>
          <p:cNvSpPr>
            <a:spLocks noGrp="1"/>
          </p:cNvSpPr>
          <p:nvPr>
            <p:ph type="title"/>
          </p:nvPr>
        </p:nvSpPr>
        <p:spPr/>
        <p:txBody>
          <a:bodyPr/>
          <a:lstStyle/>
          <a:p>
            <a:endParaRPr lang="fr-FR" smtClean="0"/>
          </a:p>
        </p:txBody>
      </p:sp>
      <p:sp>
        <p:nvSpPr>
          <p:cNvPr id="229379" name="Espace réservé du contenu 2"/>
          <p:cNvSpPr>
            <a:spLocks noGrp="1"/>
          </p:cNvSpPr>
          <p:nvPr>
            <p:ph idx="1"/>
          </p:nvPr>
        </p:nvSpPr>
        <p:spPr/>
        <p:txBody>
          <a:bodyPr>
            <a:normAutofit/>
          </a:bodyPr>
          <a:lstStyle/>
          <a:p>
            <a:r>
              <a:rPr lang="fr-FR" b="1" u="sng" dirty="0" smtClean="0"/>
              <a:t>Commentaires:</a:t>
            </a:r>
          </a:p>
          <a:p>
            <a:pPr algn="just"/>
            <a:r>
              <a:rPr lang="fr-FR" dirty="0" smtClean="0"/>
              <a:t>La M/CV marginale dégagée permet à l’entreprise d’absorber les charges fixes supplémentaires.</a:t>
            </a:r>
          </a:p>
          <a:p>
            <a:r>
              <a:rPr lang="fr-FR" dirty="0" smtClean="0"/>
              <a:t>L’entreprise peut accepter cette commande puisqu’elle améliore son résultat global.</a:t>
            </a:r>
          </a:p>
          <a:p>
            <a:pPr algn="just"/>
            <a:r>
              <a:rPr lang="fr-FR" dirty="0" smtClean="0"/>
              <a:t>Contrairement à la 1</a:t>
            </a:r>
            <a:r>
              <a:rPr lang="fr-FR" baseline="30000" dirty="0" smtClean="0"/>
              <a:t>ère</a:t>
            </a:r>
            <a:r>
              <a:rPr lang="fr-FR" dirty="0" smtClean="0"/>
              <a:t> hypothèse, la vente liée à cette commande se fait à un prix de vente supérieur au coût marginal (83,33 </a:t>
            </a:r>
            <a:r>
              <a:rPr lang="fr-FR" dirty="0" err="1" smtClean="0"/>
              <a:t>dhs</a:t>
            </a:r>
            <a:r>
              <a:rPr lang="fr-FR" dirty="0" smtClean="0"/>
              <a:t>)</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DB2BACAB-6B8B-47BB-A598-373B51E98464}" type="slidenum">
              <a:rPr lang="fr-FR" smtClean="0"/>
              <a:pPr>
                <a:defRPr/>
              </a:pPr>
              <a:t>151</a:t>
            </a:fld>
            <a:endParaRPr lang="fr-FR"/>
          </a:p>
        </p:txBody>
      </p:sp>
    </p:spTree>
  </p:cSld>
  <p:clrMapOvr>
    <a:masterClrMapping/>
  </p:clrMapOvr>
  <p:transition/>
  <p:timing>
    <p:tnLst>
      <p:par>
        <p:cTn id="1" dur="indefinite" restart="never" nodeType="tmRoot"/>
      </p:par>
    </p:tnLst>
  </p:timing>
</p:sld>
</file>

<file path=ppt/slides/slide1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0402" name="Titre 1"/>
          <p:cNvSpPr>
            <a:spLocks noGrp="1"/>
          </p:cNvSpPr>
          <p:nvPr>
            <p:ph type="title"/>
          </p:nvPr>
        </p:nvSpPr>
        <p:spPr/>
        <p:txBody>
          <a:bodyPr/>
          <a:lstStyle/>
          <a:p>
            <a:endParaRPr lang="fr-FR" smtClean="0"/>
          </a:p>
        </p:txBody>
      </p:sp>
      <p:sp>
        <p:nvSpPr>
          <p:cNvPr id="230403" name="Espace réservé du contenu 2"/>
          <p:cNvSpPr>
            <a:spLocks noGrp="1"/>
          </p:cNvSpPr>
          <p:nvPr>
            <p:ph idx="1"/>
          </p:nvPr>
        </p:nvSpPr>
        <p:spPr>
          <a:xfrm>
            <a:off x="457200" y="1935163"/>
            <a:ext cx="8229600" cy="4637087"/>
          </a:xfrm>
        </p:spPr>
        <p:txBody>
          <a:bodyPr>
            <a:normAutofit/>
          </a:bodyPr>
          <a:lstStyle/>
          <a:p>
            <a:r>
              <a:rPr lang="fr-FR" b="1" dirty="0" smtClean="0"/>
              <a:t>En effet:</a:t>
            </a:r>
          </a:p>
          <a:p>
            <a:pPr lvl="1" algn="just"/>
            <a:r>
              <a:rPr lang="fr-FR" b="1" dirty="0" smtClean="0"/>
              <a:t>Coût marginal </a:t>
            </a:r>
            <a:r>
              <a:rPr lang="fr-FR" dirty="0" smtClean="0"/>
              <a:t>= coût total(pour une production de 1300 unités) – coût total (pour une production de 1000 unités)</a:t>
            </a:r>
          </a:p>
          <a:p>
            <a:pPr lvl="1"/>
            <a:r>
              <a:rPr lang="fr-FR" dirty="0" smtClean="0"/>
              <a:t>Coût marginal = (65000 + 30000) – (50000 + 20000)</a:t>
            </a:r>
          </a:p>
          <a:p>
            <a:pPr lvl="1">
              <a:buFont typeface="Wingdings 2" pitchFamily="18" charset="2"/>
              <a:buNone/>
            </a:pPr>
            <a:endParaRPr lang="fr-FR" dirty="0" smtClean="0"/>
          </a:p>
          <a:p>
            <a:pPr lvl="1"/>
            <a:r>
              <a:rPr lang="fr-FR" dirty="0" smtClean="0"/>
              <a:t>Coût marginal = 25000</a:t>
            </a:r>
          </a:p>
          <a:p>
            <a:pPr lvl="1"/>
            <a:r>
              <a:rPr lang="fr-FR" dirty="0" smtClean="0"/>
              <a:t>Coût marginal unitaire = 25000/300 = 83,3 </a:t>
            </a:r>
            <a:r>
              <a:rPr lang="fr-FR" dirty="0" err="1" smtClean="0"/>
              <a:t>dhs</a:t>
            </a:r>
            <a:endParaRPr lang="fr-FR" dirty="0" smtClean="0"/>
          </a:p>
          <a:p>
            <a:r>
              <a:rPr lang="fr-FR" b="1" dirty="0" smtClean="0"/>
              <a:t>Donc ,</a:t>
            </a:r>
          </a:p>
          <a:p>
            <a:pPr>
              <a:buFont typeface="Wingdings 2" pitchFamily="18" charset="2"/>
              <a:buNone/>
            </a:pPr>
            <a:r>
              <a:rPr lang="fr-FR" dirty="0" smtClean="0"/>
              <a:t>     prix de vente unitaire &gt; coût marginal unitaire</a:t>
            </a:r>
          </a:p>
        </p:txBody>
      </p:sp>
      <p:sp>
        <p:nvSpPr>
          <p:cNvPr id="4" name="Espace réservé du numéro de diapositive 3"/>
          <p:cNvSpPr>
            <a:spLocks noGrp="1"/>
          </p:cNvSpPr>
          <p:nvPr>
            <p:ph type="sldNum" sz="quarter" idx="12"/>
          </p:nvPr>
        </p:nvSpPr>
        <p:spPr/>
        <p:txBody>
          <a:bodyPr/>
          <a:lstStyle/>
          <a:p>
            <a:pPr>
              <a:defRPr/>
            </a:pPr>
            <a:fld id="{BC9A3E8D-D599-49DC-B248-5B68D1CEEC45}" type="slidenum">
              <a:rPr lang="fr-FR" smtClean="0"/>
              <a:pPr>
                <a:defRPr/>
              </a:pPr>
              <a:t>152</a:t>
            </a:fld>
            <a:endParaRPr lang="fr-FR"/>
          </a:p>
        </p:txBody>
      </p:sp>
      <p:graphicFrame>
        <p:nvGraphicFramePr>
          <p:cNvPr id="5" name="Tableau 4"/>
          <p:cNvGraphicFramePr>
            <a:graphicFrameLocks noGrp="1"/>
          </p:cNvGraphicFramePr>
          <p:nvPr/>
        </p:nvGraphicFramePr>
        <p:xfrm>
          <a:off x="3786188" y="4000500"/>
          <a:ext cx="1190612" cy="640080"/>
        </p:xfrm>
        <a:graphic>
          <a:graphicData uri="http://schemas.openxmlformats.org/drawingml/2006/table">
            <a:tbl>
              <a:tblPr firstRow="1" bandRow="1">
                <a:tableStyleId>{2D5ABB26-0587-4C30-8999-92F81FD0307C}</a:tableStyleId>
              </a:tblPr>
              <a:tblGrid>
                <a:gridCol w="1190612"/>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dirty="0" smtClean="0"/>
                        <a:t>(CV + CF)</a:t>
                      </a:r>
                    </a:p>
                    <a:p>
                      <a:endParaRPr lang="fr-FR" dirty="0"/>
                    </a:p>
                  </a:txBody>
                  <a:tcPr/>
                </a:tc>
              </a:tr>
            </a:tbl>
          </a:graphicData>
        </a:graphic>
      </p:graphicFrame>
      <p:graphicFrame>
        <p:nvGraphicFramePr>
          <p:cNvPr id="6" name="Tableau 5"/>
          <p:cNvGraphicFramePr>
            <a:graphicFrameLocks noGrp="1"/>
          </p:cNvGraphicFramePr>
          <p:nvPr/>
        </p:nvGraphicFramePr>
        <p:xfrm>
          <a:off x="6072188" y="4071938"/>
          <a:ext cx="1619240" cy="914400"/>
        </p:xfrm>
        <a:graphic>
          <a:graphicData uri="http://schemas.openxmlformats.org/drawingml/2006/table">
            <a:tbl>
              <a:tblPr firstRow="1" bandRow="1">
                <a:tableStyleId>{2D5ABB26-0587-4C30-8999-92F81FD0307C}</a:tableStyleId>
              </a:tblPr>
              <a:tblGrid>
                <a:gridCol w="1619240"/>
              </a:tblGrid>
              <a:tr h="500066">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800" dirty="0" smtClean="0"/>
                        <a:t>(CV + CF)</a:t>
                      </a:r>
                    </a:p>
                    <a:p>
                      <a:endParaRPr lang="fr-FR" sz="1800" dirty="0" smtClean="0"/>
                    </a:p>
                    <a:p>
                      <a:endParaRPr lang="fr-FR" dirty="0"/>
                    </a:p>
                  </a:txBody>
                  <a:tcPr/>
                </a:tc>
              </a:tr>
            </a:tbl>
          </a:graphicData>
        </a:graphic>
      </p:graphicFrame>
      <p:graphicFrame>
        <p:nvGraphicFramePr>
          <p:cNvPr id="7" name="Tableau 6"/>
          <p:cNvGraphicFramePr>
            <a:graphicFrameLocks noGrp="1"/>
          </p:cNvGraphicFramePr>
          <p:nvPr/>
        </p:nvGraphicFramePr>
        <p:xfrm>
          <a:off x="1785938" y="6286500"/>
          <a:ext cx="1285884" cy="579120"/>
        </p:xfrm>
        <a:graphic>
          <a:graphicData uri="http://schemas.openxmlformats.org/drawingml/2006/table">
            <a:tbl>
              <a:tblPr firstRow="1" bandRow="1">
                <a:tableStyleId>{2D5ABB26-0587-4C30-8999-92F81FD0307C}</a:tableStyleId>
              </a:tblPr>
              <a:tblGrid>
                <a:gridCol w="1285884"/>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600" dirty="0" smtClean="0"/>
                        <a:t>(97 </a:t>
                      </a:r>
                      <a:r>
                        <a:rPr lang="fr-FR" sz="1600" dirty="0" err="1" smtClean="0"/>
                        <a:t>dhs</a:t>
                      </a:r>
                      <a:r>
                        <a:rPr lang="fr-FR" sz="1600" dirty="0" smtClean="0"/>
                        <a:t>)</a:t>
                      </a:r>
                    </a:p>
                    <a:p>
                      <a:endParaRPr lang="fr-FR" sz="1600" dirty="0"/>
                    </a:p>
                  </a:txBody>
                  <a:tcPr/>
                </a:tc>
              </a:tr>
            </a:tbl>
          </a:graphicData>
        </a:graphic>
      </p:graphicFrame>
      <p:graphicFrame>
        <p:nvGraphicFramePr>
          <p:cNvPr id="8" name="Tableau 7"/>
          <p:cNvGraphicFramePr>
            <a:graphicFrameLocks noGrp="1"/>
          </p:cNvGraphicFramePr>
          <p:nvPr/>
        </p:nvGraphicFramePr>
        <p:xfrm>
          <a:off x="5214938" y="6286500"/>
          <a:ext cx="1285884" cy="518160"/>
        </p:xfrm>
        <a:graphic>
          <a:graphicData uri="http://schemas.openxmlformats.org/drawingml/2006/table">
            <a:tbl>
              <a:tblPr firstRow="1" bandRow="1">
                <a:tableStyleId>{2D5ABB26-0587-4C30-8999-92F81FD0307C}</a:tableStyleId>
              </a:tblPr>
              <a:tblGrid>
                <a:gridCol w="1285884"/>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400" dirty="0" smtClean="0"/>
                        <a:t>(83,3 </a:t>
                      </a:r>
                      <a:r>
                        <a:rPr lang="fr-FR" sz="1400" dirty="0" err="1" smtClean="0"/>
                        <a:t>dhs</a:t>
                      </a:r>
                      <a:r>
                        <a:rPr lang="fr-FR" sz="1400" dirty="0" smtClean="0"/>
                        <a:t>)</a:t>
                      </a:r>
                    </a:p>
                    <a:p>
                      <a:endParaRPr lang="fr-FR" sz="1400" dirty="0"/>
                    </a:p>
                  </a:txBody>
                  <a:tcPr/>
                </a:tc>
              </a:tr>
            </a:tbl>
          </a:graphicData>
        </a:graphic>
      </p:graphicFrame>
    </p:spTree>
  </p:cSld>
  <p:clrMapOvr>
    <a:masterClrMapping/>
  </p:clrMapOvr>
  <p:transition/>
  <p:timing>
    <p:tnLst>
      <p:par>
        <p:cTn id="1" dur="indefinite" restart="never" nodeType="tmRoot"/>
      </p:par>
    </p:tnLst>
  </p:timing>
</p:sld>
</file>

<file path=ppt/slides/slide1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1426" name="Titre 1"/>
          <p:cNvSpPr>
            <a:spLocks noGrp="1"/>
          </p:cNvSpPr>
          <p:nvPr>
            <p:ph type="title"/>
          </p:nvPr>
        </p:nvSpPr>
        <p:spPr>
          <a:xfrm>
            <a:off x="428625" y="214313"/>
            <a:ext cx="8229600" cy="1357312"/>
          </a:xfrm>
        </p:spPr>
        <p:txBody>
          <a:bodyPr anchor="ctr">
            <a:normAutofit fontScale="90000"/>
          </a:bodyPr>
          <a:lstStyle/>
          <a:p>
            <a:pPr algn="ctr"/>
            <a:r>
              <a:rPr lang="fr-FR" smtClean="0"/>
              <a:t/>
            </a:r>
            <a:br>
              <a:rPr lang="fr-FR" smtClean="0"/>
            </a:br>
            <a:r>
              <a:rPr lang="fr-FR" smtClean="0"/>
              <a:t/>
            </a:r>
            <a:br>
              <a:rPr lang="fr-FR" smtClean="0"/>
            </a:br>
            <a:r>
              <a:rPr lang="fr-FR" smtClean="0"/>
              <a:t>En guise de conclusion:</a:t>
            </a:r>
            <a:br>
              <a:rPr lang="fr-FR" smtClean="0"/>
            </a:br>
            <a:endParaRPr lang="fr-FR" smtClean="0"/>
          </a:p>
        </p:txBody>
      </p:sp>
      <p:sp>
        <p:nvSpPr>
          <p:cNvPr id="231427" name="Espace réservé du contenu 2"/>
          <p:cNvSpPr>
            <a:spLocks noGrp="1"/>
          </p:cNvSpPr>
          <p:nvPr>
            <p:ph idx="1"/>
          </p:nvPr>
        </p:nvSpPr>
        <p:spPr>
          <a:xfrm>
            <a:off x="457200" y="1785938"/>
            <a:ext cx="8229600" cy="4538662"/>
          </a:xfrm>
        </p:spPr>
        <p:txBody>
          <a:bodyPr>
            <a:normAutofit lnSpcReduction="10000"/>
          </a:bodyPr>
          <a:lstStyle/>
          <a:p>
            <a:pPr algn="just"/>
            <a:r>
              <a:rPr lang="fr-FR" smtClean="0"/>
              <a:t>Le coût marginal constitue un outil de gestion particulièrement intéressant dans les domaines de l’analyse de la profitabilité et de la segmentation des marchés</a:t>
            </a:r>
          </a:p>
          <a:p>
            <a:pPr algn="just"/>
            <a:r>
              <a:rPr lang="fr-FR" smtClean="0"/>
              <a:t>Il y’a intérêt à connaître les coûts marginaux quand on a le choix entre plusieurs moyens de production. Quand la production augmente, on met les installations en service dans l’ordre des coûts marginaux croissants.</a:t>
            </a:r>
          </a:p>
          <a:p>
            <a:pPr algn="just"/>
            <a:r>
              <a:rPr lang="fr-FR" smtClean="0"/>
              <a:t>La politique de tarification d’une entreprise peut être différenciée en fonction des coûts marginaux.</a:t>
            </a:r>
          </a:p>
          <a:p>
            <a:endParaRPr lang="fr-FR" smtClean="0"/>
          </a:p>
        </p:txBody>
      </p:sp>
      <p:sp>
        <p:nvSpPr>
          <p:cNvPr id="4" name="Espace réservé du numéro de diapositive 3"/>
          <p:cNvSpPr>
            <a:spLocks noGrp="1"/>
          </p:cNvSpPr>
          <p:nvPr>
            <p:ph type="sldNum" sz="quarter" idx="12"/>
          </p:nvPr>
        </p:nvSpPr>
        <p:spPr/>
        <p:txBody>
          <a:bodyPr/>
          <a:lstStyle/>
          <a:p>
            <a:pPr>
              <a:defRPr/>
            </a:pPr>
            <a:fld id="{02285609-18D2-497D-9CB2-F72E64CEB44F}" type="slidenum">
              <a:rPr lang="fr-FR" smtClean="0"/>
              <a:pPr>
                <a:defRPr/>
              </a:pPr>
              <a:t>153</a:t>
            </a:fld>
            <a:endParaRPr lang="fr-FR"/>
          </a:p>
        </p:txBody>
      </p:sp>
    </p:spTree>
  </p:cSld>
  <p:clrMapOvr>
    <a:masterClrMapping/>
  </p:clrMapOv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836712"/>
            <a:ext cx="8229600" cy="5487888"/>
          </a:xfrm>
        </p:spPr>
        <p:txBody>
          <a:bodyPr/>
          <a:lstStyle/>
          <a:p>
            <a:r>
              <a:rPr lang="fr-FR" b="1" dirty="0" smtClean="0"/>
              <a:t>Tableau comparatif:</a:t>
            </a:r>
          </a:p>
          <a:p>
            <a:endParaRPr lang="fr-FR" dirty="0"/>
          </a:p>
        </p:txBody>
      </p:sp>
      <p:graphicFrame>
        <p:nvGraphicFramePr>
          <p:cNvPr id="4" name="Tableau 3"/>
          <p:cNvGraphicFramePr>
            <a:graphicFrameLocks noGrp="1"/>
          </p:cNvGraphicFramePr>
          <p:nvPr/>
        </p:nvGraphicFramePr>
        <p:xfrm>
          <a:off x="539552" y="2060848"/>
          <a:ext cx="7488831" cy="1483360"/>
        </p:xfrm>
        <a:graphic>
          <a:graphicData uri="http://schemas.openxmlformats.org/drawingml/2006/table">
            <a:tbl>
              <a:tblPr firstRow="1" bandRow="1">
                <a:tableStyleId>{5940675A-B579-460E-94D1-54222C63F5DA}</a:tableStyleId>
              </a:tblPr>
              <a:tblGrid>
                <a:gridCol w="2496277"/>
                <a:gridCol w="2760307"/>
                <a:gridCol w="2232247"/>
              </a:tblGrid>
              <a:tr h="370840">
                <a:tc>
                  <a:txBody>
                    <a:bodyPr/>
                    <a:lstStyle/>
                    <a:p>
                      <a:endParaRPr lang="fr-FR" dirty="0"/>
                    </a:p>
                  </a:txBody>
                  <a:tcPr/>
                </a:tc>
                <a:tc>
                  <a:txBody>
                    <a:bodyPr/>
                    <a:lstStyle/>
                    <a:p>
                      <a:pPr algn="ctr"/>
                      <a:r>
                        <a:rPr lang="fr-FR" dirty="0" smtClean="0"/>
                        <a:t>Valeur des sorties </a:t>
                      </a:r>
                      <a:endParaRPr lang="fr-FR" dirty="0"/>
                    </a:p>
                  </a:txBody>
                  <a:tcPr/>
                </a:tc>
                <a:tc>
                  <a:txBody>
                    <a:bodyPr/>
                    <a:lstStyle/>
                    <a:p>
                      <a:pPr algn="ctr"/>
                      <a:r>
                        <a:rPr lang="fr-FR" dirty="0" smtClean="0"/>
                        <a:t>SF</a:t>
                      </a:r>
                      <a:endParaRPr lang="fr-FR" dirty="0"/>
                    </a:p>
                  </a:txBody>
                  <a:tcPr/>
                </a:tc>
              </a:tr>
              <a:tr h="370840">
                <a:tc>
                  <a:txBody>
                    <a:bodyPr/>
                    <a:lstStyle/>
                    <a:p>
                      <a:r>
                        <a:rPr lang="fr-FR" dirty="0" smtClean="0"/>
                        <a:t>CMUP</a:t>
                      </a:r>
                      <a:endParaRPr lang="fr-FR" dirty="0"/>
                    </a:p>
                  </a:txBody>
                  <a:tcPr/>
                </a:tc>
                <a:tc>
                  <a:txBody>
                    <a:bodyPr/>
                    <a:lstStyle/>
                    <a:p>
                      <a:r>
                        <a:rPr lang="fr-FR" dirty="0" smtClean="0"/>
                        <a:t>940 kg évalués à </a:t>
                      </a:r>
                      <a:r>
                        <a:rPr lang="fr-FR" dirty="0" smtClean="0">
                          <a:solidFill>
                            <a:srgbClr val="7030A0"/>
                          </a:solidFill>
                        </a:rPr>
                        <a:t>5207.6</a:t>
                      </a:r>
                      <a:endParaRPr lang="fr-FR" dirty="0">
                        <a:solidFill>
                          <a:srgbClr val="7030A0"/>
                        </a:solidFill>
                      </a:endParaRPr>
                    </a:p>
                  </a:txBody>
                  <a:tcPr/>
                </a:tc>
                <a:tc>
                  <a:txBody>
                    <a:bodyPr/>
                    <a:lstStyle/>
                    <a:p>
                      <a:r>
                        <a:rPr lang="fr-FR" dirty="0" smtClean="0"/>
                        <a:t>80 kg évalués à </a:t>
                      </a:r>
                      <a:r>
                        <a:rPr lang="fr-FR" dirty="0" smtClean="0">
                          <a:solidFill>
                            <a:srgbClr val="7030A0"/>
                          </a:solidFill>
                        </a:rPr>
                        <a:t>443.2</a:t>
                      </a:r>
                      <a:endParaRPr lang="fr-FR" dirty="0">
                        <a:solidFill>
                          <a:srgbClr val="7030A0"/>
                        </a:solidFill>
                      </a:endParaRPr>
                    </a:p>
                  </a:txBody>
                  <a:tcPr/>
                </a:tc>
              </a:tr>
              <a:tr h="370840">
                <a:tc>
                  <a:txBody>
                    <a:bodyPr/>
                    <a:lstStyle/>
                    <a:p>
                      <a:r>
                        <a:rPr lang="fr-FR" dirty="0" smtClean="0"/>
                        <a:t>FIFO</a:t>
                      </a:r>
                      <a:endParaRPr lang="fr-FR" dirty="0"/>
                    </a:p>
                  </a:txBody>
                  <a:tcPr/>
                </a:tc>
                <a:tc>
                  <a:txBody>
                    <a:bodyPr/>
                    <a:lstStyle/>
                    <a:p>
                      <a:r>
                        <a:rPr lang="fr-FR" dirty="0" smtClean="0"/>
                        <a:t> 940 kg évalués à </a:t>
                      </a:r>
                      <a:r>
                        <a:rPr lang="fr-FR" dirty="0" smtClean="0">
                          <a:solidFill>
                            <a:srgbClr val="7030A0"/>
                          </a:solidFill>
                        </a:rPr>
                        <a:t>5176</a:t>
                      </a:r>
                      <a:endParaRPr lang="fr-FR" dirty="0">
                        <a:solidFill>
                          <a:srgbClr val="7030A0"/>
                        </a:solidFill>
                      </a:endParaRPr>
                    </a:p>
                  </a:txBody>
                  <a:tcPr/>
                </a:tc>
                <a:tc>
                  <a:txBody>
                    <a:bodyPr/>
                    <a:lstStyle/>
                    <a:p>
                      <a:r>
                        <a:rPr lang="fr-FR" dirty="0" smtClean="0"/>
                        <a:t>80 kg évalués à  </a:t>
                      </a:r>
                      <a:r>
                        <a:rPr lang="fr-FR" dirty="0" smtClean="0">
                          <a:solidFill>
                            <a:srgbClr val="7030A0"/>
                          </a:solidFill>
                        </a:rPr>
                        <a:t>480</a:t>
                      </a:r>
                      <a:endParaRPr lang="fr-FR" dirty="0">
                        <a:solidFill>
                          <a:srgbClr val="7030A0"/>
                        </a:solidFill>
                      </a:endParaRPr>
                    </a:p>
                  </a:txBody>
                  <a:tcPr/>
                </a:tc>
              </a:tr>
              <a:tr h="370840">
                <a:tc>
                  <a:txBody>
                    <a:bodyPr/>
                    <a:lstStyle/>
                    <a:p>
                      <a:r>
                        <a:rPr lang="fr-FR" dirty="0" smtClean="0"/>
                        <a:t>LIFO</a:t>
                      </a:r>
                      <a:endParaRPr lang="fr-FR" dirty="0"/>
                    </a:p>
                  </a:txBody>
                  <a:tcPr/>
                </a:tc>
                <a:tc>
                  <a:txBody>
                    <a:bodyPr/>
                    <a:lstStyle/>
                    <a:p>
                      <a:r>
                        <a:rPr lang="fr-FR" dirty="0" smtClean="0"/>
                        <a:t>940 kg évalués à  </a:t>
                      </a:r>
                      <a:r>
                        <a:rPr lang="fr-FR" dirty="0" smtClean="0">
                          <a:solidFill>
                            <a:srgbClr val="7030A0"/>
                          </a:solidFill>
                        </a:rPr>
                        <a:t>5206</a:t>
                      </a:r>
                      <a:endParaRPr lang="fr-FR" dirty="0">
                        <a:solidFill>
                          <a:srgbClr val="7030A0"/>
                        </a:solidFill>
                      </a:endParaRPr>
                    </a:p>
                  </a:txBody>
                  <a:tcPr/>
                </a:tc>
                <a:tc>
                  <a:txBody>
                    <a:bodyPr/>
                    <a:lstStyle/>
                    <a:p>
                      <a:r>
                        <a:rPr lang="fr-FR" dirty="0" smtClean="0"/>
                        <a:t>80 kg évalués à  </a:t>
                      </a:r>
                      <a:r>
                        <a:rPr lang="fr-FR" dirty="0" smtClean="0">
                          <a:solidFill>
                            <a:srgbClr val="7030A0"/>
                          </a:solidFill>
                        </a:rPr>
                        <a:t>450</a:t>
                      </a:r>
                      <a:endParaRPr lang="fr-FR" dirty="0">
                        <a:solidFill>
                          <a:srgbClr val="7030A0"/>
                        </a:solidFill>
                      </a:endParaRPr>
                    </a:p>
                  </a:txBody>
                  <a:tcPr/>
                </a:tc>
              </a:tr>
            </a:tbl>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8" name="Titre 1"/>
          <p:cNvSpPr>
            <a:spLocks noGrp="1"/>
          </p:cNvSpPr>
          <p:nvPr>
            <p:ph type="title"/>
          </p:nvPr>
        </p:nvSpPr>
        <p:spPr>
          <a:xfrm>
            <a:off x="357188" y="285750"/>
            <a:ext cx="8329612" cy="1562100"/>
          </a:xfrm>
        </p:spPr>
        <p:txBody>
          <a:bodyPr>
            <a:normAutofit fontScale="90000"/>
          </a:bodyPr>
          <a:lstStyle/>
          <a:p>
            <a:pPr eaLnBrk="1" hangingPunct="1"/>
            <a:r>
              <a:rPr lang="fr-FR" smtClean="0"/>
              <a:t>Le traitement des charges indirectes:</a:t>
            </a:r>
          </a:p>
        </p:txBody>
      </p:sp>
      <p:sp>
        <p:nvSpPr>
          <p:cNvPr id="86019" name="Espace réservé du contenu 2"/>
          <p:cNvSpPr>
            <a:spLocks noGrp="1"/>
          </p:cNvSpPr>
          <p:nvPr>
            <p:ph idx="1"/>
          </p:nvPr>
        </p:nvSpPr>
        <p:spPr>
          <a:xfrm>
            <a:off x="457200" y="1600200"/>
            <a:ext cx="8229600" cy="4829196"/>
          </a:xfrm>
        </p:spPr>
        <p:txBody>
          <a:bodyPr>
            <a:normAutofit/>
          </a:bodyPr>
          <a:lstStyle/>
          <a:p>
            <a:pPr eaLnBrk="1" hangingPunct="1"/>
            <a:r>
              <a:rPr lang="fr-FR" b="1" u="sng" dirty="0" smtClean="0"/>
              <a:t>Principe:</a:t>
            </a:r>
          </a:p>
          <a:p>
            <a:pPr algn="just" eaLnBrk="1" hangingPunct="1"/>
            <a:r>
              <a:rPr lang="fr-FR" dirty="0" smtClean="0"/>
              <a:t>Les charges indirectes doivent être analysées et réparties avant leur </a:t>
            </a:r>
            <a:r>
              <a:rPr lang="fr-FR" b="1" i="1" dirty="0" smtClean="0"/>
              <a:t>imputation </a:t>
            </a:r>
            <a:r>
              <a:rPr lang="fr-FR" dirty="0" smtClean="0"/>
              <a:t>dans les différents coûts.</a:t>
            </a:r>
          </a:p>
          <a:p>
            <a:pPr algn="just" eaLnBrk="1" hangingPunct="1"/>
            <a:r>
              <a:rPr lang="fr-FR" dirty="0" smtClean="0"/>
              <a:t>Cette répartition peut s’effectuer selon deux groupes de méthodes:</a:t>
            </a:r>
          </a:p>
          <a:p>
            <a:pPr lvl="2" algn="just" eaLnBrk="1" hangingPunct="1">
              <a:buFont typeface="Wingdings" pitchFamily="2" charset="2"/>
              <a:buChar char="v"/>
            </a:pPr>
            <a:r>
              <a:rPr lang="fr-FR" dirty="0" smtClean="0"/>
              <a:t>Les méthodes simples fondées sur des critères de proportionnalité;</a:t>
            </a:r>
          </a:p>
          <a:p>
            <a:pPr lvl="2" algn="just" eaLnBrk="1" hangingPunct="1">
              <a:buFont typeface="Wingdings" pitchFamily="2" charset="2"/>
              <a:buChar char="v"/>
            </a:pPr>
            <a:r>
              <a:rPr lang="fr-FR" dirty="0" smtClean="0"/>
              <a:t>Les méthodes élaborées fondées sur une étude préalable des charges et une répartition dans </a:t>
            </a:r>
            <a:r>
              <a:rPr lang="fr-FR" b="1" dirty="0" smtClean="0"/>
              <a:t>les centres d’analyse</a:t>
            </a:r>
            <a:r>
              <a:rPr lang="fr-FR" dirty="0" smtClean="0"/>
              <a:t>.</a:t>
            </a:r>
          </a:p>
          <a:p>
            <a:pPr eaLnBrk="1" hangingPunct="1"/>
            <a:endParaRPr lang="fr-FR" dirty="0" smtClean="0"/>
          </a:p>
        </p:txBody>
      </p:sp>
      <p:sp>
        <p:nvSpPr>
          <p:cNvPr id="4" name="Espace réservé du numéro de diapositive 3"/>
          <p:cNvSpPr>
            <a:spLocks noGrp="1"/>
          </p:cNvSpPr>
          <p:nvPr>
            <p:ph type="sldNum" sz="quarter" idx="12"/>
          </p:nvPr>
        </p:nvSpPr>
        <p:spPr/>
        <p:txBody>
          <a:bodyPr/>
          <a:lstStyle/>
          <a:p>
            <a:pPr>
              <a:defRPr/>
            </a:pPr>
            <a:fld id="{4840557D-FEB0-4F8C-BD9E-B3B43288E4C3}" type="slidenum">
              <a:rPr lang="fr-FR" smtClean="0"/>
              <a:pPr>
                <a:defRPr/>
              </a:pPr>
              <a:t>17</a:t>
            </a:fld>
            <a:endParaRPr lang="fr-FR"/>
          </a:p>
        </p:txBody>
      </p:sp>
    </p:spTree>
  </p:cSld>
  <p:clrMapOvr>
    <a:masterClrMapping/>
  </p:clrMapOv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2" name="Titre 1"/>
          <p:cNvSpPr>
            <a:spLocks noGrp="1"/>
          </p:cNvSpPr>
          <p:nvPr>
            <p:ph type="title"/>
          </p:nvPr>
        </p:nvSpPr>
        <p:spPr>
          <a:xfrm>
            <a:off x="357188" y="214313"/>
            <a:ext cx="8329612" cy="1633537"/>
          </a:xfrm>
        </p:spPr>
        <p:txBody>
          <a:bodyPr/>
          <a:lstStyle/>
          <a:p>
            <a:pPr eaLnBrk="1" hangingPunct="1"/>
            <a:r>
              <a:rPr lang="fr-FR" smtClean="0"/>
              <a:t>Critères de proportionnalité et charges indirectes:</a:t>
            </a:r>
          </a:p>
        </p:txBody>
      </p:sp>
      <p:sp>
        <p:nvSpPr>
          <p:cNvPr id="3" name="Espace réservé du contenu 2"/>
          <p:cNvSpPr>
            <a:spLocks noGrp="1"/>
          </p:cNvSpPr>
          <p:nvPr>
            <p:ph idx="1"/>
          </p:nvPr>
        </p:nvSpPr>
        <p:spPr>
          <a:xfrm>
            <a:off x="457200" y="1935163"/>
            <a:ext cx="8229600" cy="4708525"/>
          </a:xfrm>
        </p:spPr>
        <p:txBody>
          <a:bodyPr>
            <a:normAutofit lnSpcReduction="10000"/>
          </a:bodyPr>
          <a:lstStyle/>
          <a:p>
            <a:pPr algn="just" eaLnBrk="1" hangingPunct="1">
              <a:lnSpc>
                <a:spcPct val="115000"/>
              </a:lnSpc>
              <a:spcAft>
                <a:spcPts val="1000"/>
              </a:spcAft>
              <a:defRPr/>
            </a:pPr>
            <a:r>
              <a:rPr lang="fr-FR" dirty="0" smtClean="0">
                <a:latin typeface="Calibri"/>
                <a:ea typeface="Calibri"/>
                <a:cs typeface="Times New Roman"/>
              </a:rPr>
              <a:t>Les charges indirectes peuvent être réparties globalement dans les coûts en retenant un </a:t>
            </a:r>
            <a:r>
              <a:rPr lang="fr-FR" b="1" dirty="0" smtClean="0">
                <a:latin typeface="Calibri"/>
                <a:ea typeface="Calibri"/>
                <a:cs typeface="Times New Roman"/>
              </a:rPr>
              <a:t>critère de proportionnalité</a:t>
            </a:r>
            <a:r>
              <a:rPr lang="fr-FR" dirty="0" smtClean="0">
                <a:latin typeface="Calibri"/>
                <a:ea typeface="Calibri"/>
                <a:cs typeface="Times New Roman"/>
              </a:rPr>
              <a:t>. Bien que la liste ne soit pas exhaustive, il convient de citer notamment les critères suivants :</a:t>
            </a:r>
            <a:endParaRPr lang="fr-FR" sz="2000" dirty="0" smtClean="0">
              <a:latin typeface="Calibri"/>
              <a:ea typeface="Calibri"/>
              <a:cs typeface="Times New Roman"/>
            </a:endParaRPr>
          </a:p>
          <a:p>
            <a:pPr marL="342900" indent="-342900" algn="just" eaLnBrk="1" hangingPunct="1">
              <a:lnSpc>
                <a:spcPct val="115000"/>
              </a:lnSpc>
              <a:buFont typeface="Wingdings"/>
              <a:buChar char=""/>
              <a:defRPr/>
            </a:pPr>
            <a:r>
              <a:rPr lang="fr-FR" dirty="0" smtClean="0">
                <a:latin typeface="Calibri"/>
                <a:ea typeface="Calibri"/>
                <a:cs typeface="Times New Roman"/>
              </a:rPr>
              <a:t>Les quantités produites ;</a:t>
            </a:r>
            <a:endParaRPr lang="fr-FR" sz="2000" dirty="0" smtClean="0">
              <a:latin typeface="Calibri"/>
              <a:ea typeface="Calibri"/>
              <a:cs typeface="Times New Roman"/>
            </a:endParaRPr>
          </a:p>
          <a:p>
            <a:pPr marL="342900" indent="-342900" algn="just" eaLnBrk="1" hangingPunct="1">
              <a:lnSpc>
                <a:spcPct val="115000"/>
              </a:lnSpc>
              <a:buFont typeface="Wingdings"/>
              <a:buChar char=""/>
              <a:defRPr/>
            </a:pPr>
            <a:r>
              <a:rPr lang="fr-FR" dirty="0" smtClean="0">
                <a:latin typeface="Calibri"/>
                <a:ea typeface="Calibri"/>
                <a:cs typeface="Times New Roman"/>
              </a:rPr>
              <a:t>Le chiffre d’affaires ;</a:t>
            </a:r>
            <a:endParaRPr lang="fr-FR" sz="2000" dirty="0" smtClean="0">
              <a:latin typeface="Calibri"/>
              <a:ea typeface="Calibri"/>
              <a:cs typeface="Times New Roman"/>
            </a:endParaRPr>
          </a:p>
          <a:p>
            <a:pPr marL="342900" indent="-342900" algn="just" eaLnBrk="1" hangingPunct="1">
              <a:lnSpc>
                <a:spcPct val="115000"/>
              </a:lnSpc>
              <a:buFont typeface="Wingdings"/>
              <a:buChar char=""/>
              <a:defRPr/>
            </a:pPr>
            <a:r>
              <a:rPr lang="fr-FR" dirty="0" smtClean="0">
                <a:latin typeface="Calibri"/>
                <a:ea typeface="Calibri"/>
                <a:cs typeface="Times New Roman"/>
              </a:rPr>
              <a:t>Les quantités vendues ;</a:t>
            </a:r>
            <a:endParaRPr lang="fr-FR" sz="2000" dirty="0" smtClean="0">
              <a:latin typeface="Calibri"/>
              <a:ea typeface="Calibri"/>
              <a:cs typeface="Times New Roman"/>
            </a:endParaRPr>
          </a:p>
          <a:p>
            <a:pPr marL="342900" indent="-342900" algn="just" eaLnBrk="1" hangingPunct="1">
              <a:lnSpc>
                <a:spcPct val="115000"/>
              </a:lnSpc>
              <a:buFont typeface="Wingdings"/>
              <a:buChar char=""/>
              <a:defRPr/>
            </a:pPr>
            <a:r>
              <a:rPr lang="fr-FR" dirty="0" smtClean="0">
                <a:latin typeface="Calibri"/>
                <a:ea typeface="Calibri"/>
                <a:cs typeface="Times New Roman"/>
              </a:rPr>
              <a:t>Les quantités de matières consommées ;</a:t>
            </a:r>
            <a:endParaRPr lang="fr-FR" sz="2000" dirty="0" smtClean="0">
              <a:latin typeface="Calibri"/>
              <a:ea typeface="Calibri"/>
              <a:cs typeface="Times New Roman"/>
            </a:endParaRPr>
          </a:p>
          <a:p>
            <a:pPr marL="342900" indent="-342900" algn="just" eaLnBrk="1" hangingPunct="1">
              <a:lnSpc>
                <a:spcPct val="115000"/>
              </a:lnSpc>
              <a:spcAft>
                <a:spcPts val="1000"/>
              </a:spcAft>
              <a:buFont typeface="Wingdings"/>
              <a:buChar char=""/>
              <a:defRPr/>
            </a:pPr>
            <a:r>
              <a:rPr lang="fr-FR" dirty="0" smtClean="0">
                <a:latin typeface="Calibri"/>
                <a:ea typeface="Calibri"/>
                <a:cs typeface="Times New Roman"/>
              </a:rPr>
              <a:t>Les salaires directs.</a:t>
            </a:r>
            <a:endParaRPr lang="fr-FR" dirty="0"/>
          </a:p>
        </p:txBody>
      </p:sp>
      <p:sp>
        <p:nvSpPr>
          <p:cNvPr id="4" name="Espace réservé du numéro de diapositive 3"/>
          <p:cNvSpPr>
            <a:spLocks noGrp="1"/>
          </p:cNvSpPr>
          <p:nvPr>
            <p:ph type="sldNum" sz="quarter" idx="12"/>
          </p:nvPr>
        </p:nvSpPr>
        <p:spPr/>
        <p:txBody>
          <a:bodyPr/>
          <a:lstStyle/>
          <a:p>
            <a:pPr>
              <a:defRPr/>
            </a:pPr>
            <a:fld id="{8D6460F4-8D43-4719-BA21-59EFBD12FA53}" type="slidenum">
              <a:rPr lang="fr-FR" smtClean="0"/>
              <a:pPr>
                <a:defRPr/>
              </a:pPr>
              <a:t>18</a:t>
            </a:fld>
            <a:endParaRPr lang="fr-FR"/>
          </a:p>
        </p:txBody>
      </p:sp>
    </p:spTree>
  </p:cSld>
  <p:clrMapOvr>
    <a:masterClrMapping/>
  </p:clrMapOvr>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066" name="Titre 1"/>
          <p:cNvSpPr>
            <a:spLocks noGrp="1"/>
          </p:cNvSpPr>
          <p:nvPr>
            <p:ph type="title"/>
          </p:nvPr>
        </p:nvSpPr>
        <p:spPr/>
        <p:txBody>
          <a:bodyPr/>
          <a:lstStyle/>
          <a:p>
            <a:pPr eaLnBrk="1" hangingPunct="1"/>
            <a:endParaRPr lang="fr-FR" smtClean="0"/>
          </a:p>
        </p:txBody>
      </p:sp>
      <p:sp>
        <p:nvSpPr>
          <p:cNvPr id="88067" name="Espace réservé du contenu 2"/>
          <p:cNvSpPr>
            <a:spLocks noGrp="1"/>
          </p:cNvSpPr>
          <p:nvPr>
            <p:ph idx="1"/>
          </p:nvPr>
        </p:nvSpPr>
        <p:spPr/>
        <p:txBody>
          <a:bodyPr/>
          <a:lstStyle/>
          <a:p>
            <a:pPr algn="just" eaLnBrk="1" hangingPunct="1">
              <a:lnSpc>
                <a:spcPct val="115000"/>
              </a:lnSpc>
              <a:spcAft>
                <a:spcPts val="1000"/>
              </a:spcAft>
            </a:pPr>
            <a:r>
              <a:rPr lang="fr-FR" b="1" smtClean="0">
                <a:latin typeface="Calibri" pitchFamily="34" charset="0"/>
                <a:ea typeface="Calibri" pitchFamily="34" charset="0"/>
                <a:cs typeface="Times New Roman" pitchFamily="18" charset="0"/>
              </a:rPr>
              <a:t>Application :</a:t>
            </a:r>
            <a:endParaRPr lang="fr-FR" sz="2000" smtClean="0">
              <a:latin typeface="Calibri" pitchFamily="34" charset="0"/>
              <a:ea typeface="Calibri" pitchFamily="34" charset="0"/>
              <a:cs typeface="Times New Roman" pitchFamily="18" charset="0"/>
            </a:endParaRPr>
          </a:p>
          <a:p>
            <a:pPr algn="just" eaLnBrk="1" hangingPunct="1">
              <a:lnSpc>
                <a:spcPct val="115000"/>
              </a:lnSpc>
              <a:spcAft>
                <a:spcPts val="1000"/>
              </a:spcAft>
            </a:pPr>
            <a:r>
              <a:rPr lang="fr-FR" smtClean="0">
                <a:latin typeface="Calibri" pitchFamily="34" charset="0"/>
                <a:ea typeface="Calibri" pitchFamily="34" charset="0"/>
                <a:cs typeface="Times New Roman" pitchFamily="18" charset="0"/>
              </a:rPr>
              <a:t>L’entreprise NOUR spécialisée dans les produits de haute technologie, fabrique et vend deux produits P1 et P2. Pour le mois d’octobre 2008, le service comptable vous communique les informations suivantes :</a:t>
            </a:r>
            <a:endParaRPr lang="fr-FR" smtClean="0">
              <a:ea typeface="Calibri" pitchFamily="34" charset="0"/>
              <a:cs typeface="Times New Roman" pitchFamily="18" charset="0"/>
            </a:endParaRPr>
          </a:p>
        </p:txBody>
      </p:sp>
      <p:sp>
        <p:nvSpPr>
          <p:cNvPr id="4" name="Espace réservé du numéro de diapositive 3"/>
          <p:cNvSpPr>
            <a:spLocks noGrp="1"/>
          </p:cNvSpPr>
          <p:nvPr>
            <p:ph type="sldNum" sz="quarter" idx="12"/>
          </p:nvPr>
        </p:nvSpPr>
        <p:spPr/>
        <p:txBody>
          <a:bodyPr/>
          <a:lstStyle/>
          <a:p>
            <a:pPr>
              <a:defRPr/>
            </a:pPr>
            <a:fld id="{63CE1971-25E4-4268-88AA-B5694A3D7716}" type="slidenum">
              <a:rPr lang="fr-FR" smtClean="0"/>
              <a:pPr>
                <a:defRPr/>
              </a:pPr>
              <a:t>19</a:t>
            </a:fld>
            <a:endParaRPr lang="fr-F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smtClean="0"/>
              <a:t>Principes de la méthode</a:t>
            </a:r>
            <a:endParaRPr lang="fr-FR" dirty="0"/>
          </a:p>
        </p:txBody>
      </p:sp>
      <p:sp>
        <p:nvSpPr>
          <p:cNvPr id="3" name="Espace réservé du contenu 2"/>
          <p:cNvSpPr>
            <a:spLocks noGrp="1"/>
          </p:cNvSpPr>
          <p:nvPr>
            <p:ph idx="1"/>
          </p:nvPr>
        </p:nvSpPr>
        <p:spPr/>
        <p:txBody>
          <a:bodyPr/>
          <a:lstStyle/>
          <a:p>
            <a:pPr algn="just"/>
            <a:r>
              <a:rPr lang="fr-FR" dirty="0" smtClean="0"/>
              <a:t>Le coût complet est un coût calculé par la totalité des charges qui peuvent lui être rapportées par tout traitement analytique approprié:</a:t>
            </a:r>
          </a:p>
          <a:p>
            <a:pPr lvl="1" algn="just"/>
            <a:r>
              <a:rPr lang="fr-FR" dirty="0" smtClean="0"/>
              <a:t>Affectation;</a:t>
            </a:r>
          </a:p>
          <a:p>
            <a:pPr lvl="1" algn="just"/>
            <a:r>
              <a:rPr lang="fr-FR" dirty="0" smtClean="0"/>
              <a:t>Répartition;</a:t>
            </a:r>
          </a:p>
          <a:p>
            <a:pPr lvl="1" algn="just"/>
            <a:r>
              <a:rPr lang="fr-FR" dirty="0" smtClean="0"/>
              <a:t>Imputation.</a:t>
            </a:r>
            <a:endParaRPr lang="fr-FR"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D36FA706-427E-46AF-921C-C17D8B6C67BA}" type="slidenum">
              <a:rPr lang="fr-FR" smtClean="0"/>
              <a:pPr>
                <a:defRPr/>
              </a:pPr>
              <a:t>20</a:t>
            </a:fld>
            <a:endParaRPr lang="fr-FR"/>
          </a:p>
        </p:txBody>
      </p:sp>
      <p:graphicFrame>
        <p:nvGraphicFramePr>
          <p:cNvPr id="4" name="Tableau 3"/>
          <p:cNvGraphicFramePr>
            <a:graphicFrameLocks noGrp="1"/>
          </p:cNvGraphicFramePr>
          <p:nvPr/>
        </p:nvGraphicFramePr>
        <p:xfrm>
          <a:off x="357188" y="500063"/>
          <a:ext cx="8358246" cy="5929356"/>
        </p:xfrm>
        <a:graphic>
          <a:graphicData uri="http://schemas.openxmlformats.org/drawingml/2006/table">
            <a:tbl>
              <a:tblPr/>
              <a:tblGrid>
                <a:gridCol w="3699150"/>
                <a:gridCol w="2315483"/>
                <a:gridCol w="2343613"/>
              </a:tblGrid>
              <a:tr h="988226">
                <a:tc>
                  <a:txBody>
                    <a:bodyPr/>
                    <a:lstStyle/>
                    <a:p>
                      <a:pPr algn="ctr">
                        <a:lnSpc>
                          <a:spcPct val="115000"/>
                        </a:lnSpc>
                        <a:spcAft>
                          <a:spcPts val="0"/>
                        </a:spcAft>
                      </a:pPr>
                      <a:endParaRPr lang="fr-FR" sz="1800" b="1" dirty="0" smtClean="0">
                        <a:solidFill>
                          <a:srgbClr val="000000"/>
                        </a:solidFill>
                        <a:latin typeface="Calibri"/>
                        <a:ea typeface="Calibri"/>
                        <a:cs typeface="Times New Roman"/>
                      </a:endParaRPr>
                    </a:p>
                    <a:p>
                      <a:pPr algn="ctr">
                        <a:lnSpc>
                          <a:spcPct val="115000"/>
                        </a:lnSpc>
                        <a:spcAft>
                          <a:spcPts val="0"/>
                        </a:spcAft>
                      </a:pPr>
                      <a:r>
                        <a:rPr lang="fr-FR" sz="1800" b="1" dirty="0" smtClean="0">
                          <a:solidFill>
                            <a:srgbClr val="000000"/>
                          </a:solidFill>
                          <a:latin typeface="Calibri"/>
                          <a:ea typeface="Calibri"/>
                          <a:cs typeface="Times New Roman"/>
                        </a:rPr>
                        <a:t>Eléments</a:t>
                      </a:r>
                      <a:endParaRPr lang="fr-FR" sz="1800" dirty="0">
                        <a:solidFill>
                          <a:srgbClr val="000000"/>
                        </a:solidFill>
                        <a:latin typeface="Calibri"/>
                        <a:ea typeface="Calibri"/>
                        <a:cs typeface="Times New Roman"/>
                      </a:endParaRPr>
                    </a:p>
                  </a:txBody>
                  <a:tcPr marL="68580" marR="68580" marT="0" marB="0">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ct val="115000"/>
                        </a:lnSpc>
                        <a:spcAft>
                          <a:spcPts val="0"/>
                        </a:spcAft>
                      </a:pPr>
                      <a:endParaRPr lang="fr-FR" sz="1800" b="1" dirty="0" smtClean="0">
                        <a:solidFill>
                          <a:srgbClr val="000000"/>
                        </a:solidFill>
                        <a:latin typeface="Calibri"/>
                        <a:ea typeface="Calibri"/>
                        <a:cs typeface="Times New Roman"/>
                      </a:endParaRPr>
                    </a:p>
                    <a:p>
                      <a:pPr algn="ctr">
                        <a:lnSpc>
                          <a:spcPct val="115000"/>
                        </a:lnSpc>
                        <a:spcAft>
                          <a:spcPts val="0"/>
                        </a:spcAft>
                      </a:pPr>
                      <a:r>
                        <a:rPr lang="fr-FR" sz="1800" b="1" dirty="0" smtClean="0">
                          <a:solidFill>
                            <a:srgbClr val="000000"/>
                          </a:solidFill>
                          <a:latin typeface="Calibri"/>
                          <a:ea typeface="Calibri"/>
                          <a:cs typeface="Times New Roman"/>
                        </a:rPr>
                        <a:t>P1</a:t>
                      </a:r>
                      <a:endParaRPr lang="fr-FR" sz="1800" dirty="0">
                        <a:solidFill>
                          <a:srgbClr val="000000"/>
                        </a:solidFill>
                        <a:latin typeface="Calibri"/>
                        <a:ea typeface="Calibri"/>
                        <a:cs typeface="Times New Roman"/>
                      </a:endParaRPr>
                    </a:p>
                  </a:txBody>
                  <a:tcPr marL="68580" marR="68580" marT="0" marB="0">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ct val="115000"/>
                        </a:lnSpc>
                        <a:spcAft>
                          <a:spcPts val="0"/>
                        </a:spcAft>
                      </a:pPr>
                      <a:endParaRPr lang="fr-FR" sz="1800" b="1" dirty="0" smtClean="0">
                        <a:solidFill>
                          <a:srgbClr val="000000"/>
                        </a:solidFill>
                        <a:latin typeface="Calibri"/>
                        <a:ea typeface="Calibri"/>
                        <a:cs typeface="Times New Roman"/>
                      </a:endParaRPr>
                    </a:p>
                    <a:p>
                      <a:pPr algn="ctr">
                        <a:lnSpc>
                          <a:spcPct val="115000"/>
                        </a:lnSpc>
                        <a:spcAft>
                          <a:spcPts val="0"/>
                        </a:spcAft>
                      </a:pPr>
                      <a:r>
                        <a:rPr lang="fr-FR" sz="1800" b="1" dirty="0" smtClean="0">
                          <a:solidFill>
                            <a:srgbClr val="000000"/>
                          </a:solidFill>
                          <a:latin typeface="Calibri"/>
                          <a:ea typeface="Calibri"/>
                          <a:cs typeface="Times New Roman"/>
                        </a:rPr>
                        <a:t>P2</a:t>
                      </a:r>
                      <a:endParaRPr lang="fr-FR" sz="1800" dirty="0">
                        <a:solidFill>
                          <a:srgbClr val="000000"/>
                        </a:solidFill>
                        <a:latin typeface="Calibri"/>
                        <a:ea typeface="Calibri"/>
                        <a:cs typeface="Times New Roman"/>
                      </a:endParaRPr>
                    </a:p>
                  </a:txBody>
                  <a:tcPr marL="68580" marR="68580" marT="0" marB="0">
                    <a:lnL>
                      <a:noFill/>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88226">
                <a:tc>
                  <a:txBody>
                    <a:bodyPr/>
                    <a:lstStyle/>
                    <a:p>
                      <a:pPr algn="ctr">
                        <a:lnSpc>
                          <a:spcPct val="115000"/>
                        </a:lnSpc>
                        <a:spcAft>
                          <a:spcPts val="0"/>
                        </a:spcAft>
                      </a:pPr>
                      <a:endParaRPr lang="fr-FR" sz="1800" b="1" dirty="0" smtClean="0">
                        <a:solidFill>
                          <a:srgbClr val="000000"/>
                        </a:solidFill>
                        <a:latin typeface="Calibri"/>
                        <a:ea typeface="Calibri"/>
                        <a:cs typeface="Times New Roman"/>
                      </a:endParaRPr>
                    </a:p>
                    <a:p>
                      <a:pPr algn="ctr">
                        <a:lnSpc>
                          <a:spcPct val="115000"/>
                        </a:lnSpc>
                        <a:spcAft>
                          <a:spcPts val="0"/>
                        </a:spcAft>
                      </a:pPr>
                      <a:r>
                        <a:rPr lang="fr-FR" sz="1800" b="1" dirty="0" smtClean="0">
                          <a:solidFill>
                            <a:srgbClr val="000000"/>
                          </a:solidFill>
                          <a:latin typeface="Calibri"/>
                          <a:ea typeface="Calibri"/>
                          <a:cs typeface="Times New Roman"/>
                        </a:rPr>
                        <a:t>Quantité </a:t>
                      </a:r>
                      <a:r>
                        <a:rPr lang="fr-FR" sz="1800" b="1" dirty="0">
                          <a:solidFill>
                            <a:srgbClr val="000000"/>
                          </a:solidFill>
                          <a:latin typeface="Calibri"/>
                          <a:ea typeface="Calibri"/>
                          <a:cs typeface="Times New Roman"/>
                        </a:rPr>
                        <a:t>produite (unités)</a:t>
                      </a:r>
                      <a:endParaRPr lang="fr-FR" sz="1800" dirty="0">
                        <a:solidFill>
                          <a:srgbClr val="000000"/>
                        </a:solidFill>
                        <a:latin typeface="Calibri"/>
                        <a:ea typeface="Calibri"/>
                        <a:cs typeface="Times New Roman"/>
                      </a:endParaRPr>
                    </a:p>
                  </a:txBody>
                  <a:tcPr marL="68580" marR="68580" marT="0" marB="0">
                    <a:lnL>
                      <a:noFill/>
                    </a:lnL>
                    <a:lnR>
                      <a:noFill/>
                    </a:lnR>
                    <a:lnT w="12700" cap="flat" cmpd="sng" algn="ctr">
                      <a:solidFill>
                        <a:srgbClr val="000000"/>
                      </a:solidFill>
                      <a:prstDash val="solid"/>
                      <a:round/>
                      <a:headEnd type="none" w="med" len="med"/>
                      <a:tailEnd type="none" w="med" len="med"/>
                    </a:lnT>
                    <a:lnB>
                      <a:noFill/>
                    </a:lnB>
                    <a:solidFill>
                      <a:srgbClr val="C0C0C0"/>
                    </a:solidFill>
                  </a:tcPr>
                </a:tc>
                <a:tc>
                  <a:txBody>
                    <a:bodyPr/>
                    <a:lstStyle/>
                    <a:p>
                      <a:pPr algn="ctr">
                        <a:lnSpc>
                          <a:spcPct val="115000"/>
                        </a:lnSpc>
                        <a:spcAft>
                          <a:spcPts val="0"/>
                        </a:spcAft>
                      </a:pPr>
                      <a:endParaRPr lang="fr-FR" sz="1800" dirty="0" smtClean="0">
                        <a:solidFill>
                          <a:srgbClr val="000000"/>
                        </a:solidFill>
                        <a:latin typeface="Calibri"/>
                        <a:ea typeface="Calibri"/>
                        <a:cs typeface="Times New Roman"/>
                      </a:endParaRPr>
                    </a:p>
                    <a:p>
                      <a:pPr algn="ctr">
                        <a:lnSpc>
                          <a:spcPct val="115000"/>
                        </a:lnSpc>
                        <a:spcAft>
                          <a:spcPts val="0"/>
                        </a:spcAft>
                      </a:pPr>
                      <a:r>
                        <a:rPr lang="fr-FR" sz="1800" dirty="0" smtClean="0">
                          <a:solidFill>
                            <a:srgbClr val="000000"/>
                          </a:solidFill>
                          <a:latin typeface="Calibri"/>
                          <a:ea typeface="Calibri"/>
                          <a:cs typeface="Times New Roman"/>
                        </a:rPr>
                        <a:t>500</a:t>
                      </a:r>
                      <a:endParaRPr lang="fr-FR" sz="1800" dirty="0">
                        <a:solidFill>
                          <a:srgbClr val="000000"/>
                        </a:solidFill>
                        <a:latin typeface="Calibri"/>
                        <a:ea typeface="Calibri"/>
                        <a:cs typeface="Times New Roman"/>
                      </a:endParaRPr>
                    </a:p>
                  </a:txBody>
                  <a:tcPr marL="68580" marR="68580" marT="0" marB="0">
                    <a:lnL>
                      <a:noFill/>
                    </a:lnL>
                    <a:lnR>
                      <a:noFill/>
                    </a:lnR>
                    <a:lnT w="12700" cap="flat" cmpd="sng" algn="ctr">
                      <a:solidFill>
                        <a:srgbClr val="000000"/>
                      </a:solidFill>
                      <a:prstDash val="solid"/>
                      <a:round/>
                      <a:headEnd type="none" w="med" len="med"/>
                      <a:tailEnd type="none" w="med" len="med"/>
                    </a:lnT>
                    <a:lnB>
                      <a:noFill/>
                    </a:lnB>
                    <a:solidFill>
                      <a:srgbClr val="C0C0C0"/>
                    </a:solidFill>
                  </a:tcPr>
                </a:tc>
                <a:tc>
                  <a:txBody>
                    <a:bodyPr/>
                    <a:lstStyle/>
                    <a:p>
                      <a:pPr algn="ctr">
                        <a:lnSpc>
                          <a:spcPct val="115000"/>
                        </a:lnSpc>
                        <a:spcAft>
                          <a:spcPts val="0"/>
                        </a:spcAft>
                      </a:pPr>
                      <a:endParaRPr lang="fr-FR" sz="1800" dirty="0" smtClean="0">
                        <a:solidFill>
                          <a:srgbClr val="000000"/>
                        </a:solidFill>
                        <a:latin typeface="Calibri"/>
                        <a:ea typeface="Calibri"/>
                        <a:cs typeface="Times New Roman"/>
                      </a:endParaRPr>
                    </a:p>
                    <a:p>
                      <a:pPr algn="ctr">
                        <a:lnSpc>
                          <a:spcPct val="115000"/>
                        </a:lnSpc>
                        <a:spcAft>
                          <a:spcPts val="0"/>
                        </a:spcAft>
                      </a:pPr>
                      <a:r>
                        <a:rPr lang="fr-FR" sz="1800" dirty="0" smtClean="0">
                          <a:solidFill>
                            <a:srgbClr val="000000"/>
                          </a:solidFill>
                          <a:latin typeface="Calibri"/>
                          <a:ea typeface="Calibri"/>
                          <a:cs typeface="Times New Roman"/>
                        </a:rPr>
                        <a:t>1500</a:t>
                      </a:r>
                      <a:endParaRPr lang="fr-FR" sz="1800" dirty="0">
                        <a:solidFill>
                          <a:srgbClr val="000000"/>
                        </a:solidFill>
                        <a:latin typeface="Calibri"/>
                        <a:ea typeface="Calibri"/>
                        <a:cs typeface="Times New Roman"/>
                      </a:endParaRPr>
                    </a:p>
                  </a:txBody>
                  <a:tcPr marL="68580" marR="68580" marT="0" marB="0">
                    <a:lnL>
                      <a:noFill/>
                    </a:lnL>
                    <a:lnR>
                      <a:noFill/>
                    </a:lnR>
                    <a:lnT w="12700" cap="flat" cmpd="sng" algn="ctr">
                      <a:solidFill>
                        <a:srgbClr val="000000"/>
                      </a:solidFill>
                      <a:prstDash val="solid"/>
                      <a:round/>
                      <a:headEnd type="none" w="med" len="med"/>
                      <a:tailEnd type="none" w="med" len="med"/>
                    </a:lnT>
                    <a:lnB>
                      <a:noFill/>
                    </a:lnB>
                    <a:solidFill>
                      <a:srgbClr val="C0C0C0"/>
                    </a:solidFill>
                  </a:tcPr>
                </a:tc>
              </a:tr>
              <a:tr h="988226">
                <a:tc>
                  <a:txBody>
                    <a:bodyPr/>
                    <a:lstStyle/>
                    <a:p>
                      <a:pPr algn="ctr">
                        <a:lnSpc>
                          <a:spcPct val="115000"/>
                        </a:lnSpc>
                        <a:spcAft>
                          <a:spcPts val="0"/>
                        </a:spcAft>
                      </a:pPr>
                      <a:endParaRPr lang="fr-FR" sz="1800" b="1" dirty="0" smtClean="0">
                        <a:solidFill>
                          <a:srgbClr val="000000"/>
                        </a:solidFill>
                        <a:latin typeface="Calibri"/>
                        <a:ea typeface="Calibri"/>
                        <a:cs typeface="Times New Roman"/>
                      </a:endParaRPr>
                    </a:p>
                    <a:p>
                      <a:pPr algn="ctr">
                        <a:lnSpc>
                          <a:spcPct val="115000"/>
                        </a:lnSpc>
                        <a:spcAft>
                          <a:spcPts val="0"/>
                        </a:spcAft>
                      </a:pPr>
                      <a:r>
                        <a:rPr lang="fr-FR" sz="1800" b="1" dirty="0" smtClean="0">
                          <a:solidFill>
                            <a:srgbClr val="000000"/>
                          </a:solidFill>
                          <a:latin typeface="Calibri"/>
                          <a:ea typeface="Calibri"/>
                          <a:cs typeface="Times New Roman"/>
                        </a:rPr>
                        <a:t>Matières </a:t>
                      </a:r>
                      <a:r>
                        <a:rPr lang="fr-FR" sz="1800" b="1" dirty="0">
                          <a:solidFill>
                            <a:srgbClr val="000000"/>
                          </a:solidFill>
                          <a:latin typeface="Calibri"/>
                          <a:ea typeface="Calibri"/>
                          <a:cs typeface="Times New Roman"/>
                        </a:rPr>
                        <a:t>premières utilisées (Kg)</a:t>
                      </a:r>
                      <a:endParaRPr lang="fr-FR" sz="1800" dirty="0">
                        <a:solidFill>
                          <a:srgbClr val="000000"/>
                        </a:solidFill>
                        <a:latin typeface="Calibri"/>
                        <a:ea typeface="Calibri"/>
                        <a:cs typeface="Times New Roman"/>
                      </a:endParaRPr>
                    </a:p>
                  </a:txBody>
                  <a:tcPr marL="68580" marR="68580" marT="0" marB="0">
                    <a:lnL>
                      <a:noFill/>
                    </a:lnL>
                    <a:lnR>
                      <a:noFill/>
                    </a:lnR>
                    <a:lnT>
                      <a:noFill/>
                    </a:lnT>
                    <a:lnB>
                      <a:noFill/>
                    </a:lnB>
                  </a:tcPr>
                </a:tc>
                <a:tc>
                  <a:txBody>
                    <a:bodyPr/>
                    <a:lstStyle/>
                    <a:p>
                      <a:pPr algn="ctr">
                        <a:lnSpc>
                          <a:spcPct val="115000"/>
                        </a:lnSpc>
                        <a:spcAft>
                          <a:spcPts val="0"/>
                        </a:spcAft>
                      </a:pPr>
                      <a:endParaRPr lang="fr-FR" sz="1800" dirty="0" smtClean="0">
                        <a:solidFill>
                          <a:srgbClr val="000000"/>
                        </a:solidFill>
                        <a:latin typeface="Calibri"/>
                        <a:ea typeface="Calibri"/>
                        <a:cs typeface="Times New Roman"/>
                      </a:endParaRPr>
                    </a:p>
                    <a:p>
                      <a:pPr algn="ctr">
                        <a:lnSpc>
                          <a:spcPct val="115000"/>
                        </a:lnSpc>
                        <a:spcAft>
                          <a:spcPts val="0"/>
                        </a:spcAft>
                      </a:pPr>
                      <a:r>
                        <a:rPr lang="fr-FR" sz="1800" dirty="0" smtClean="0">
                          <a:solidFill>
                            <a:srgbClr val="000000"/>
                          </a:solidFill>
                          <a:latin typeface="Calibri"/>
                          <a:ea typeface="Calibri"/>
                          <a:cs typeface="Times New Roman"/>
                        </a:rPr>
                        <a:t>1000</a:t>
                      </a:r>
                      <a:endParaRPr lang="fr-FR" sz="1800" dirty="0">
                        <a:solidFill>
                          <a:srgbClr val="000000"/>
                        </a:solidFill>
                        <a:latin typeface="Calibri"/>
                        <a:ea typeface="Calibri"/>
                        <a:cs typeface="Times New Roman"/>
                      </a:endParaRPr>
                    </a:p>
                  </a:txBody>
                  <a:tcPr marL="68580" marR="68580" marT="0" marB="0">
                    <a:lnL>
                      <a:noFill/>
                    </a:lnL>
                    <a:lnR>
                      <a:noFill/>
                    </a:lnR>
                    <a:lnT>
                      <a:noFill/>
                    </a:lnT>
                    <a:lnB>
                      <a:noFill/>
                    </a:lnB>
                  </a:tcPr>
                </a:tc>
                <a:tc>
                  <a:txBody>
                    <a:bodyPr/>
                    <a:lstStyle/>
                    <a:p>
                      <a:pPr algn="ctr">
                        <a:lnSpc>
                          <a:spcPct val="115000"/>
                        </a:lnSpc>
                        <a:spcAft>
                          <a:spcPts val="0"/>
                        </a:spcAft>
                      </a:pPr>
                      <a:endParaRPr lang="fr-FR" sz="1800" dirty="0" smtClean="0">
                        <a:solidFill>
                          <a:srgbClr val="000000"/>
                        </a:solidFill>
                        <a:latin typeface="Calibri"/>
                        <a:ea typeface="Calibri"/>
                        <a:cs typeface="Times New Roman"/>
                      </a:endParaRPr>
                    </a:p>
                    <a:p>
                      <a:pPr algn="ctr">
                        <a:lnSpc>
                          <a:spcPct val="115000"/>
                        </a:lnSpc>
                        <a:spcAft>
                          <a:spcPts val="0"/>
                        </a:spcAft>
                      </a:pPr>
                      <a:r>
                        <a:rPr lang="fr-FR" sz="1800" dirty="0" smtClean="0">
                          <a:solidFill>
                            <a:srgbClr val="000000"/>
                          </a:solidFill>
                          <a:latin typeface="Calibri"/>
                          <a:ea typeface="Calibri"/>
                          <a:cs typeface="Times New Roman"/>
                        </a:rPr>
                        <a:t>2200</a:t>
                      </a:r>
                      <a:endParaRPr lang="fr-FR" sz="1800" dirty="0">
                        <a:solidFill>
                          <a:srgbClr val="000000"/>
                        </a:solidFill>
                        <a:latin typeface="Calibri"/>
                        <a:ea typeface="Calibri"/>
                        <a:cs typeface="Times New Roman"/>
                      </a:endParaRPr>
                    </a:p>
                  </a:txBody>
                  <a:tcPr marL="68580" marR="68580" marT="0" marB="0">
                    <a:lnL>
                      <a:noFill/>
                    </a:lnL>
                    <a:lnR>
                      <a:noFill/>
                    </a:lnR>
                    <a:lnT>
                      <a:noFill/>
                    </a:lnT>
                    <a:lnB>
                      <a:noFill/>
                    </a:lnB>
                  </a:tcPr>
                </a:tc>
              </a:tr>
              <a:tr h="988226">
                <a:tc>
                  <a:txBody>
                    <a:bodyPr/>
                    <a:lstStyle/>
                    <a:p>
                      <a:pPr algn="ctr">
                        <a:lnSpc>
                          <a:spcPct val="115000"/>
                        </a:lnSpc>
                        <a:spcAft>
                          <a:spcPts val="0"/>
                        </a:spcAft>
                      </a:pPr>
                      <a:endParaRPr lang="fr-FR" sz="1800" b="1" dirty="0" smtClean="0">
                        <a:solidFill>
                          <a:srgbClr val="000000"/>
                        </a:solidFill>
                        <a:latin typeface="Calibri"/>
                        <a:ea typeface="Calibri"/>
                        <a:cs typeface="Times New Roman"/>
                      </a:endParaRPr>
                    </a:p>
                    <a:p>
                      <a:pPr algn="ctr">
                        <a:lnSpc>
                          <a:spcPct val="115000"/>
                        </a:lnSpc>
                        <a:spcAft>
                          <a:spcPts val="0"/>
                        </a:spcAft>
                      </a:pPr>
                      <a:r>
                        <a:rPr lang="fr-FR" sz="1800" b="1" dirty="0" smtClean="0">
                          <a:solidFill>
                            <a:srgbClr val="000000"/>
                          </a:solidFill>
                          <a:latin typeface="Calibri"/>
                          <a:ea typeface="Calibri"/>
                          <a:cs typeface="Times New Roman"/>
                        </a:rPr>
                        <a:t>Fournitures </a:t>
                      </a:r>
                      <a:r>
                        <a:rPr lang="fr-FR" sz="1800" b="1" dirty="0">
                          <a:solidFill>
                            <a:srgbClr val="000000"/>
                          </a:solidFill>
                          <a:latin typeface="Calibri"/>
                          <a:ea typeface="Calibri"/>
                          <a:cs typeface="Times New Roman"/>
                        </a:rPr>
                        <a:t>consommées (Kg)</a:t>
                      </a:r>
                      <a:endParaRPr lang="fr-FR" sz="1800" dirty="0">
                        <a:solidFill>
                          <a:srgbClr val="000000"/>
                        </a:solidFill>
                        <a:latin typeface="Calibri"/>
                        <a:ea typeface="Calibri"/>
                        <a:cs typeface="Times New Roman"/>
                      </a:endParaRPr>
                    </a:p>
                  </a:txBody>
                  <a:tcPr marL="68580" marR="68580" marT="0" marB="0">
                    <a:lnL>
                      <a:noFill/>
                    </a:lnL>
                    <a:lnR>
                      <a:noFill/>
                    </a:lnR>
                    <a:lnT>
                      <a:noFill/>
                    </a:lnT>
                    <a:lnB>
                      <a:noFill/>
                    </a:lnB>
                    <a:solidFill>
                      <a:srgbClr val="C0C0C0"/>
                    </a:solidFill>
                  </a:tcPr>
                </a:tc>
                <a:tc>
                  <a:txBody>
                    <a:bodyPr/>
                    <a:lstStyle/>
                    <a:p>
                      <a:pPr algn="ctr">
                        <a:lnSpc>
                          <a:spcPct val="115000"/>
                        </a:lnSpc>
                        <a:spcAft>
                          <a:spcPts val="0"/>
                        </a:spcAft>
                      </a:pPr>
                      <a:endParaRPr lang="fr-FR" sz="1800" dirty="0" smtClean="0">
                        <a:solidFill>
                          <a:srgbClr val="000000"/>
                        </a:solidFill>
                        <a:latin typeface="Calibri"/>
                        <a:ea typeface="Calibri"/>
                        <a:cs typeface="Times New Roman"/>
                      </a:endParaRPr>
                    </a:p>
                    <a:p>
                      <a:pPr algn="ctr">
                        <a:lnSpc>
                          <a:spcPct val="115000"/>
                        </a:lnSpc>
                        <a:spcAft>
                          <a:spcPts val="0"/>
                        </a:spcAft>
                      </a:pPr>
                      <a:r>
                        <a:rPr lang="fr-FR" sz="1800" dirty="0" smtClean="0">
                          <a:solidFill>
                            <a:srgbClr val="000000"/>
                          </a:solidFill>
                          <a:latin typeface="Calibri"/>
                          <a:ea typeface="Calibri"/>
                          <a:cs typeface="Times New Roman"/>
                        </a:rPr>
                        <a:t>260</a:t>
                      </a:r>
                      <a:endParaRPr lang="fr-FR" sz="1800" dirty="0">
                        <a:solidFill>
                          <a:srgbClr val="000000"/>
                        </a:solidFill>
                        <a:latin typeface="Calibri"/>
                        <a:ea typeface="Calibri"/>
                        <a:cs typeface="Times New Roman"/>
                      </a:endParaRPr>
                    </a:p>
                  </a:txBody>
                  <a:tcPr marL="68580" marR="68580" marT="0" marB="0">
                    <a:lnL>
                      <a:noFill/>
                    </a:lnL>
                    <a:lnR>
                      <a:noFill/>
                    </a:lnR>
                    <a:lnT>
                      <a:noFill/>
                    </a:lnT>
                    <a:lnB>
                      <a:noFill/>
                    </a:lnB>
                    <a:solidFill>
                      <a:srgbClr val="C0C0C0"/>
                    </a:solidFill>
                  </a:tcPr>
                </a:tc>
                <a:tc>
                  <a:txBody>
                    <a:bodyPr/>
                    <a:lstStyle/>
                    <a:p>
                      <a:pPr algn="ctr">
                        <a:lnSpc>
                          <a:spcPct val="115000"/>
                        </a:lnSpc>
                        <a:spcAft>
                          <a:spcPts val="0"/>
                        </a:spcAft>
                      </a:pPr>
                      <a:endParaRPr lang="fr-FR" sz="1800" dirty="0" smtClean="0">
                        <a:solidFill>
                          <a:srgbClr val="000000"/>
                        </a:solidFill>
                        <a:latin typeface="Calibri"/>
                        <a:ea typeface="Calibri"/>
                        <a:cs typeface="Times New Roman"/>
                      </a:endParaRPr>
                    </a:p>
                    <a:p>
                      <a:pPr algn="ctr">
                        <a:lnSpc>
                          <a:spcPct val="115000"/>
                        </a:lnSpc>
                        <a:spcAft>
                          <a:spcPts val="0"/>
                        </a:spcAft>
                      </a:pPr>
                      <a:r>
                        <a:rPr lang="fr-FR" sz="1800" dirty="0" smtClean="0">
                          <a:solidFill>
                            <a:srgbClr val="000000"/>
                          </a:solidFill>
                          <a:latin typeface="Calibri"/>
                          <a:ea typeface="Calibri"/>
                          <a:cs typeface="Times New Roman"/>
                        </a:rPr>
                        <a:t>540</a:t>
                      </a:r>
                      <a:endParaRPr lang="fr-FR" sz="1800" dirty="0">
                        <a:solidFill>
                          <a:srgbClr val="000000"/>
                        </a:solidFill>
                        <a:latin typeface="Calibri"/>
                        <a:ea typeface="Calibri"/>
                        <a:cs typeface="Times New Roman"/>
                      </a:endParaRPr>
                    </a:p>
                  </a:txBody>
                  <a:tcPr marL="68580" marR="68580" marT="0" marB="0">
                    <a:lnL>
                      <a:noFill/>
                    </a:lnL>
                    <a:lnR>
                      <a:noFill/>
                    </a:lnR>
                    <a:lnT>
                      <a:noFill/>
                    </a:lnT>
                    <a:lnB>
                      <a:noFill/>
                    </a:lnB>
                    <a:solidFill>
                      <a:srgbClr val="C0C0C0"/>
                    </a:solidFill>
                  </a:tcPr>
                </a:tc>
              </a:tr>
              <a:tr h="988226">
                <a:tc>
                  <a:txBody>
                    <a:bodyPr/>
                    <a:lstStyle/>
                    <a:p>
                      <a:pPr algn="ctr">
                        <a:lnSpc>
                          <a:spcPct val="115000"/>
                        </a:lnSpc>
                        <a:spcAft>
                          <a:spcPts val="0"/>
                        </a:spcAft>
                      </a:pPr>
                      <a:endParaRPr lang="fr-FR" sz="1800" b="1" dirty="0" smtClean="0">
                        <a:solidFill>
                          <a:srgbClr val="000000"/>
                        </a:solidFill>
                        <a:latin typeface="Calibri"/>
                        <a:ea typeface="Calibri"/>
                        <a:cs typeface="Times New Roman"/>
                      </a:endParaRPr>
                    </a:p>
                    <a:p>
                      <a:pPr algn="ctr">
                        <a:lnSpc>
                          <a:spcPct val="115000"/>
                        </a:lnSpc>
                        <a:spcAft>
                          <a:spcPts val="0"/>
                        </a:spcAft>
                      </a:pPr>
                      <a:r>
                        <a:rPr lang="fr-FR" sz="1800" b="1" dirty="0" smtClean="0">
                          <a:solidFill>
                            <a:srgbClr val="000000"/>
                          </a:solidFill>
                          <a:latin typeface="Calibri"/>
                          <a:ea typeface="Calibri"/>
                          <a:cs typeface="Times New Roman"/>
                        </a:rPr>
                        <a:t>Main </a:t>
                      </a:r>
                      <a:r>
                        <a:rPr lang="fr-FR" sz="1800" b="1" dirty="0">
                          <a:solidFill>
                            <a:srgbClr val="000000"/>
                          </a:solidFill>
                          <a:latin typeface="Calibri"/>
                          <a:ea typeface="Calibri"/>
                          <a:cs typeface="Times New Roman"/>
                        </a:rPr>
                        <a:t>d’œuvre directe (heures)</a:t>
                      </a:r>
                      <a:endParaRPr lang="fr-FR" sz="1800" dirty="0">
                        <a:solidFill>
                          <a:srgbClr val="000000"/>
                        </a:solidFill>
                        <a:latin typeface="Calibri"/>
                        <a:ea typeface="Calibri"/>
                        <a:cs typeface="Times New Roman"/>
                      </a:endParaRPr>
                    </a:p>
                  </a:txBody>
                  <a:tcPr marL="68580" marR="68580" marT="0" marB="0">
                    <a:lnL>
                      <a:noFill/>
                    </a:lnL>
                    <a:lnR>
                      <a:noFill/>
                    </a:lnR>
                    <a:lnT>
                      <a:noFill/>
                    </a:lnT>
                    <a:lnB>
                      <a:noFill/>
                    </a:lnB>
                  </a:tcPr>
                </a:tc>
                <a:tc>
                  <a:txBody>
                    <a:bodyPr/>
                    <a:lstStyle/>
                    <a:p>
                      <a:pPr algn="ctr">
                        <a:lnSpc>
                          <a:spcPct val="115000"/>
                        </a:lnSpc>
                        <a:spcAft>
                          <a:spcPts val="0"/>
                        </a:spcAft>
                      </a:pPr>
                      <a:endParaRPr lang="fr-FR" sz="1800" dirty="0" smtClean="0">
                        <a:solidFill>
                          <a:srgbClr val="000000"/>
                        </a:solidFill>
                        <a:latin typeface="Calibri"/>
                        <a:ea typeface="Calibri"/>
                        <a:cs typeface="Times New Roman"/>
                      </a:endParaRPr>
                    </a:p>
                    <a:p>
                      <a:pPr algn="ctr">
                        <a:lnSpc>
                          <a:spcPct val="115000"/>
                        </a:lnSpc>
                        <a:spcAft>
                          <a:spcPts val="0"/>
                        </a:spcAft>
                      </a:pPr>
                      <a:r>
                        <a:rPr lang="fr-FR" sz="1800" dirty="0" smtClean="0">
                          <a:solidFill>
                            <a:srgbClr val="000000"/>
                          </a:solidFill>
                          <a:latin typeface="Calibri"/>
                          <a:ea typeface="Calibri"/>
                          <a:cs typeface="Times New Roman"/>
                        </a:rPr>
                        <a:t>2000</a:t>
                      </a:r>
                      <a:endParaRPr lang="fr-FR" sz="1800" dirty="0">
                        <a:solidFill>
                          <a:srgbClr val="000000"/>
                        </a:solidFill>
                        <a:latin typeface="Calibri"/>
                        <a:ea typeface="Calibri"/>
                        <a:cs typeface="Times New Roman"/>
                      </a:endParaRPr>
                    </a:p>
                  </a:txBody>
                  <a:tcPr marL="68580" marR="68580" marT="0" marB="0">
                    <a:lnL>
                      <a:noFill/>
                    </a:lnL>
                    <a:lnR>
                      <a:noFill/>
                    </a:lnR>
                    <a:lnT>
                      <a:noFill/>
                    </a:lnT>
                    <a:lnB>
                      <a:noFill/>
                    </a:lnB>
                  </a:tcPr>
                </a:tc>
                <a:tc>
                  <a:txBody>
                    <a:bodyPr/>
                    <a:lstStyle/>
                    <a:p>
                      <a:pPr algn="ctr">
                        <a:lnSpc>
                          <a:spcPct val="115000"/>
                        </a:lnSpc>
                        <a:spcAft>
                          <a:spcPts val="0"/>
                        </a:spcAft>
                      </a:pPr>
                      <a:endParaRPr lang="fr-FR" sz="1800" dirty="0" smtClean="0">
                        <a:solidFill>
                          <a:srgbClr val="000000"/>
                        </a:solidFill>
                        <a:latin typeface="Calibri"/>
                        <a:ea typeface="Calibri"/>
                        <a:cs typeface="Times New Roman"/>
                      </a:endParaRPr>
                    </a:p>
                    <a:p>
                      <a:pPr algn="ctr">
                        <a:lnSpc>
                          <a:spcPct val="115000"/>
                        </a:lnSpc>
                        <a:spcAft>
                          <a:spcPts val="0"/>
                        </a:spcAft>
                      </a:pPr>
                      <a:r>
                        <a:rPr lang="fr-FR" sz="1800" dirty="0" smtClean="0">
                          <a:solidFill>
                            <a:srgbClr val="000000"/>
                          </a:solidFill>
                          <a:latin typeface="Calibri"/>
                          <a:ea typeface="Calibri"/>
                          <a:cs typeface="Times New Roman"/>
                        </a:rPr>
                        <a:t>1200</a:t>
                      </a:r>
                      <a:endParaRPr lang="fr-FR" sz="1800" dirty="0">
                        <a:solidFill>
                          <a:srgbClr val="000000"/>
                        </a:solidFill>
                        <a:latin typeface="Calibri"/>
                        <a:ea typeface="Calibri"/>
                        <a:cs typeface="Times New Roman"/>
                      </a:endParaRPr>
                    </a:p>
                  </a:txBody>
                  <a:tcPr marL="68580" marR="68580" marT="0" marB="0">
                    <a:lnL>
                      <a:noFill/>
                    </a:lnL>
                    <a:lnR>
                      <a:noFill/>
                    </a:lnR>
                    <a:lnT>
                      <a:noFill/>
                    </a:lnT>
                    <a:lnB>
                      <a:noFill/>
                    </a:lnB>
                  </a:tcPr>
                </a:tc>
              </a:tr>
              <a:tr h="988226">
                <a:tc>
                  <a:txBody>
                    <a:bodyPr/>
                    <a:lstStyle/>
                    <a:p>
                      <a:pPr algn="ctr">
                        <a:lnSpc>
                          <a:spcPct val="115000"/>
                        </a:lnSpc>
                        <a:spcAft>
                          <a:spcPts val="0"/>
                        </a:spcAft>
                      </a:pPr>
                      <a:endParaRPr lang="fr-FR" sz="1800" b="1" dirty="0" smtClean="0">
                        <a:solidFill>
                          <a:srgbClr val="000000"/>
                        </a:solidFill>
                        <a:latin typeface="Calibri"/>
                        <a:ea typeface="Calibri"/>
                        <a:cs typeface="Times New Roman"/>
                      </a:endParaRPr>
                    </a:p>
                    <a:p>
                      <a:pPr algn="ctr">
                        <a:lnSpc>
                          <a:spcPct val="115000"/>
                        </a:lnSpc>
                        <a:spcAft>
                          <a:spcPts val="0"/>
                        </a:spcAft>
                      </a:pPr>
                      <a:r>
                        <a:rPr lang="fr-FR" sz="1800" b="1" dirty="0" smtClean="0">
                          <a:solidFill>
                            <a:srgbClr val="000000"/>
                          </a:solidFill>
                          <a:latin typeface="Calibri"/>
                          <a:ea typeface="Calibri"/>
                          <a:cs typeface="Times New Roman"/>
                        </a:rPr>
                        <a:t>Charges </a:t>
                      </a:r>
                      <a:r>
                        <a:rPr lang="fr-FR" sz="1800" b="1" dirty="0">
                          <a:solidFill>
                            <a:srgbClr val="000000"/>
                          </a:solidFill>
                          <a:latin typeface="Calibri"/>
                          <a:ea typeface="Calibri"/>
                          <a:cs typeface="Times New Roman"/>
                        </a:rPr>
                        <a:t>indirectes</a:t>
                      </a:r>
                      <a:endParaRPr lang="fr-FR" sz="1800" dirty="0">
                        <a:solidFill>
                          <a:srgbClr val="000000"/>
                        </a:solidFill>
                        <a:latin typeface="Calibri"/>
                        <a:ea typeface="Calibri"/>
                        <a:cs typeface="Times New Roman"/>
                      </a:endParaRPr>
                    </a:p>
                  </a:txBody>
                  <a:tcPr marL="68580" marR="68580" marT="0" marB="0">
                    <a:lnL>
                      <a:noFill/>
                    </a:lnL>
                    <a:lnR>
                      <a:noFill/>
                    </a:lnR>
                    <a:lnT>
                      <a:noFill/>
                    </a:lnT>
                    <a:lnB w="12700" cap="flat" cmpd="sng" algn="ctr">
                      <a:solidFill>
                        <a:srgbClr val="000000"/>
                      </a:solidFill>
                      <a:prstDash val="solid"/>
                      <a:round/>
                      <a:headEnd type="none" w="med" len="med"/>
                      <a:tailEnd type="none" w="med" len="med"/>
                    </a:lnB>
                    <a:solidFill>
                      <a:srgbClr val="C0C0C0"/>
                    </a:solidFill>
                  </a:tcPr>
                </a:tc>
                <a:tc gridSpan="2">
                  <a:txBody>
                    <a:bodyPr/>
                    <a:lstStyle/>
                    <a:p>
                      <a:pPr algn="ctr">
                        <a:lnSpc>
                          <a:spcPct val="115000"/>
                        </a:lnSpc>
                        <a:spcAft>
                          <a:spcPts val="0"/>
                        </a:spcAft>
                      </a:pPr>
                      <a:endParaRPr lang="fr-FR" sz="1800" dirty="0" smtClean="0">
                        <a:solidFill>
                          <a:srgbClr val="000000"/>
                        </a:solidFill>
                        <a:latin typeface="Calibri"/>
                        <a:ea typeface="Calibri"/>
                        <a:cs typeface="Times New Roman"/>
                      </a:endParaRPr>
                    </a:p>
                    <a:p>
                      <a:pPr algn="ctr">
                        <a:lnSpc>
                          <a:spcPct val="115000"/>
                        </a:lnSpc>
                        <a:spcAft>
                          <a:spcPts val="0"/>
                        </a:spcAft>
                      </a:pPr>
                      <a:r>
                        <a:rPr lang="fr-FR" sz="1800" dirty="0" smtClean="0">
                          <a:solidFill>
                            <a:srgbClr val="000000"/>
                          </a:solidFill>
                          <a:latin typeface="Calibri"/>
                          <a:ea typeface="Calibri"/>
                          <a:cs typeface="Times New Roman"/>
                        </a:rPr>
                        <a:t>640000 </a:t>
                      </a:r>
                      <a:r>
                        <a:rPr lang="fr-FR" sz="1800" dirty="0">
                          <a:solidFill>
                            <a:srgbClr val="000000"/>
                          </a:solidFill>
                          <a:latin typeface="Calibri"/>
                          <a:ea typeface="Calibri"/>
                          <a:cs typeface="Times New Roman"/>
                        </a:rPr>
                        <a:t>DHS</a:t>
                      </a:r>
                    </a:p>
                  </a:txBody>
                  <a:tcPr marL="68580" marR="68580" marT="0" marB="0">
                    <a:lnL>
                      <a:noFill/>
                    </a:lnL>
                    <a:lnR>
                      <a:noFill/>
                    </a:lnR>
                    <a:lnT>
                      <a:noFill/>
                    </a:lnT>
                    <a:lnB w="12700" cap="flat" cmpd="sng" algn="ctr">
                      <a:solidFill>
                        <a:srgbClr val="000000"/>
                      </a:solidFill>
                      <a:prstDash val="solid"/>
                      <a:round/>
                      <a:headEnd type="none" w="med" len="med"/>
                      <a:tailEnd type="none" w="med" len="med"/>
                    </a:lnB>
                    <a:solidFill>
                      <a:srgbClr val="C0C0C0"/>
                    </a:solidFill>
                  </a:tcPr>
                </a:tc>
                <a:tc hMerge="1">
                  <a:txBody>
                    <a:bodyPr/>
                    <a:lstStyle/>
                    <a:p>
                      <a:endParaRPr lang="fr-FR"/>
                    </a:p>
                  </a:txBody>
                  <a:tcPr/>
                </a:tc>
              </a:tr>
            </a:tbl>
          </a:graphicData>
        </a:graphic>
      </p:graphicFrame>
    </p:spTree>
  </p:cSld>
  <p:clrMapOvr>
    <a:masterClrMapping/>
  </p:clrMapOvr>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4" name="Titre 1"/>
          <p:cNvSpPr>
            <a:spLocks noGrp="1"/>
          </p:cNvSpPr>
          <p:nvPr>
            <p:ph type="title"/>
          </p:nvPr>
        </p:nvSpPr>
        <p:spPr/>
        <p:txBody>
          <a:bodyPr/>
          <a:lstStyle/>
          <a:p>
            <a:pPr eaLnBrk="1" hangingPunct="1"/>
            <a:endParaRPr lang="fr-FR" smtClean="0"/>
          </a:p>
        </p:txBody>
      </p:sp>
      <p:sp>
        <p:nvSpPr>
          <p:cNvPr id="3" name="Espace réservé du contenu 2"/>
          <p:cNvSpPr>
            <a:spLocks noGrp="1"/>
          </p:cNvSpPr>
          <p:nvPr>
            <p:ph idx="1"/>
          </p:nvPr>
        </p:nvSpPr>
        <p:spPr/>
        <p:txBody>
          <a:bodyPr>
            <a:normAutofit/>
          </a:bodyPr>
          <a:lstStyle/>
          <a:p>
            <a:pPr algn="just" eaLnBrk="1" hangingPunct="1">
              <a:lnSpc>
                <a:spcPct val="115000"/>
              </a:lnSpc>
              <a:spcAft>
                <a:spcPts val="1000"/>
              </a:spcAft>
              <a:defRPr/>
            </a:pPr>
            <a:r>
              <a:rPr lang="fr-FR" b="1" dirty="0" smtClean="0">
                <a:latin typeface="Calibri"/>
                <a:ea typeface="Calibri"/>
                <a:cs typeface="Times New Roman"/>
              </a:rPr>
              <a:t>Travail à faire :</a:t>
            </a:r>
            <a:endParaRPr lang="fr-FR" sz="2000" dirty="0" smtClean="0">
              <a:latin typeface="Calibri"/>
              <a:ea typeface="Calibri"/>
              <a:cs typeface="Times New Roman"/>
            </a:endParaRPr>
          </a:p>
          <a:p>
            <a:pPr marL="342900" indent="-342900" algn="just" eaLnBrk="1" hangingPunct="1">
              <a:lnSpc>
                <a:spcPct val="115000"/>
              </a:lnSpc>
              <a:spcAft>
                <a:spcPts val="0"/>
              </a:spcAft>
              <a:buFont typeface="+mj-lt"/>
              <a:buAutoNum type="arabicParenR"/>
              <a:defRPr/>
            </a:pPr>
            <a:r>
              <a:rPr lang="fr-FR" dirty="0" smtClean="0">
                <a:latin typeface="Calibri"/>
                <a:ea typeface="Calibri"/>
                <a:cs typeface="Times New Roman"/>
              </a:rPr>
              <a:t>Procéder à la répartition des charges indirectes en retenant comme critère de proportionnalité la quantité de produits fabriqués et la quantité de matières premières utilisées.</a:t>
            </a:r>
            <a:endParaRPr lang="fr-FR" sz="2000" dirty="0" smtClean="0">
              <a:latin typeface="Calibri"/>
              <a:ea typeface="Calibri"/>
              <a:cs typeface="Times New Roman"/>
            </a:endParaRPr>
          </a:p>
          <a:p>
            <a:pPr marL="342900" indent="-342900" algn="just" eaLnBrk="1" hangingPunct="1">
              <a:lnSpc>
                <a:spcPct val="115000"/>
              </a:lnSpc>
              <a:spcAft>
                <a:spcPts val="1000"/>
              </a:spcAft>
              <a:buFont typeface="+mj-lt"/>
              <a:buAutoNum type="arabicParenR"/>
              <a:defRPr/>
            </a:pPr>
            <a:r>
              <a:rPr lang="fr-FR" dirty="0" smtClean="0">
                <a:latin typeface="Calibri"/>
                <a:ea typeface="Calibri"/>
                <a:cs typeface="Times New Roman"/>
              </a:rPr>
              <a:t>Quelle conclusion est –il possible d’effectuer en comparant ces différentes répartitions ?</a:t>
            </a:r>
            <a:endParaRPr lang="fr-FR" sz="2000" dirty="0" smtClean="0">
              <a:latin typeface="Calibri"/>
              <a:ea typeface="Calibri"/>
              <a:cs typeface="Times New Roman"/>
            </a:endParaRPr>
          </a:p>
          <a:p>
            <a:pPr eaLnBrk="1" hangingPunct="1">
              <a:defRPr/>
            </a:pPr>
            <a:endParaRPr lang="fr-FR" dirty="0"/>
          </a:p>
        </p:txBody>
      </p:sp>
      <p:sp>
        <p:nvSpPr>
          <p:cNvPr id="4" name="Espace réservé du numéro de diapositive 3"/>
          <p:cNvSpPr>
            <a:spLocks noGrp="1"/>
          </p:cNvSpPr>
          <p:nvPr>
            <p:ph type="sldNum" sz="quarter" idx="12"/>
          </p:nvPr>
        </p:nvSpPr>
        <p:spPr/>
        <p:txBody>
          <a:bodyPr/>
          <a:lstStyle/>
          <a:p>
            <a:pPr>
              <a:defRPr/>
            </a:pPr>
            <a:fld id="{993CCA1F-88BA-43BA-995D-768DE1BD6F0D}" type="slidenum">
              <a:rPr lang="fr-FR" smtClean="0"/>
              <a:pPr>
                <a:defRPr/>
              </a:pPr>
              <a:t>21</a:t>
            </a:fld>
            <a:endParaRPr lang="fr-FR"/>
          </a:p>
        </p:txBody>
      </p:sp>
    </p:spTree>
  </p:cSld>
  <p:clrMapOvr>
    <a:masterClrMapping/>
  </p:clrMapOvr>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D62970B2-D57E-43CA-B172-869EA3BE54CE}" type="slidenum">
              <a:rPr lang="fr-FR" smtClean="0"/>
              <a:pPr>
                <a:defRPr/>
              </a:pPr>
              <a:t>22</a:t>
            </a:fld>
            <a:endParaRPr lang="fr-FR"/>
          </a:p>
        </p:txBody>
      </p:sp>
      <p:sp>
        <p:nvSpPr>
          <p:cNvPr id="91139" name="Rectangle 2"/>
          <p:cNvSpPr>
            <a:spLocks noChangeArrowheads="1"/>
          </p:cNvSpPr>
          <p:nvPr/>
        </p:nvSpPr>
        <p:spPr bwMode="auto">
          <a:xfrm>
            <a:off x="2357438" y="500063"/>
            <a:ext cx="3673475" cy="369887"/>
          </a:xfrm>
          <a:prstGeom prst="rect">
            <a:avLst/>
          </a:prstGeom>
          <a:noFill/>
          <a:ln w="9525">
            <a:noFill/>
            <a:miter lim="800000"/>
            <a:headEnd/>
            <a:tailEnd/>
          </a:ln>
        </p:spPr>
        <p:txBody>
          <a:bodyPr wrap="none">
            <a:spAutoFit/>
          </a:bodyPr>
          <a:lstStyle/>
          <a:p>
            <a:r>
              <a:rPr lang="fr-FR"/>
              <a:t>Répartition des charges indirectes</a:t>
            </a:r>
          </a:p>
        </p:txBody>
      </p:sp>
      <p:graphicFrame>
        <p:nvGraphicFramePr>
          <p:cNvPr id="5" name="Tableau 4"/>
          <p:cNvGraphicFramePr>
            <a:graphicFrameLocks noGrp="1"/>
          </p:cNvGraphicFramePr>
          <p:nvPr/>
        </p:nvGraphicFramePr>
        <p:xfrm>
          <a:off x="285750" y="1071563"/>
          <a:ext cx="8358246" cy="5429289"/>
        </p:xfrm>
        <a:graphic>
          <a:graphicData uri="http://schemas.openxmlformats.org/drawingml/2006/table">
            <a:tbl>
              <a:tblPr/>
              <a:tblGrid>
                <a:gridCol w="3893020"/>
                <a:gridCol w="4465226"/>
              </a:tblGrid>
              <a:tr h="723904">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dirty="0">
                          <a:latin typeface="Calibri"/>
                          <a:ea typeface="Calibri"/>
                          <a:cs typeface="Times New Roman"/>
                        </a:rPr>
                        <a:t>Répartition en fonction de la quantité des produits fabriqués</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dirty="0">
                          <a:latin typeface="Calibri"/>
                          <a:ea typeface="Calibri"/>
                          <a:cs typeface="Times New Roman"/>
                        </a:rPr>
                        <a:t>Répartition en fonction de la quantité de matières premières utilisées</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noFill/>
                  </a:tcPr>
                </a:tc>
              </a:tr>
              <a:tr h="723904">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marL="342900" lvl="0" indent="-342900" algn="just">
                        <a:lnSpc>
                          <a:spcPct val="115000"/>
                        </a:lnSpc>
                        <a:spcAft>
                          <a:spcPts val="0"/>
                        </a:spcAft>
                        <a:buFont typeface="Wingdings"/>
                        <a:buChar char=""/>
                      </a:pPr>
                      <a:r>
                        <a:rPr lang="fr-FR" sz="1800" b="1">
                          <a:latin typeface="Calibri"/>
                          <a:ea typeface="Calibri"/>
                          <a:cs typeface="Times New Roman"/>
                        </a:rPr>
                        <a:t>Proportionnellement à la quantité des produits fabriqués</a:t>
                      </a:r>
                      <a:endParaRPr lang="fr-FR" sz="180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marL="342900" lvl="0" indent="-342900" algn="just">
                        <a:lnSpc>
                          <a:spcPct val="115000"/>
                        </a:lnSpc>
                        <a:spcAft>
                          <a:spcPts val="0"/>
                        </a:spcAft>
                        <a:buFont typeface="Wingdings"/>
                        <a:buChar char=""/>
                      </a:pPr>
                      <a:r>
                        <a:rPr lang="fr-FR" sz="1800" b="1" dirty="0">
                          <a:latin typeface="Calibri"/>
                          <a:ea typeface="Calibri"/>
                          <a:cs typeface="Times New Roman"/>
                        </a:rPr>
                        <a:t>Proportionnellement à la quantité de matières premières utilisées</a:t>
                      </a:r>
                      <a:endParaRPr lang="fr-FR" sz="1800" dirty="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lnTlToBr w="12700" cmpd="sng">
                      <a:noFill/>
                      <a:prstDash val="solid"/>
                    </a:lnTlToBr>
                    <a:lnBlToTr w="12700" cmpd="sng">
                      <a:noFill/>
                      <a:prstDash val="solid"/>
                    </a:lnBlToTr>
                    <a:noFill/>
                  </a:tcPr>
                </a:tc>
              </a:tr>
              <a:tr h="361953">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endParaRPr lang="fr-FR" sz="180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endParaRPr lang="fr-FR" sz="1800" dirty="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r>
              <a:tr h="361953">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a:latin typeface="Calibri"/>
                          <a:ea typeface="Calibri"/>
                          <a:cs typeface="Times New Roman"/>
                        </a:rPr>
                        <a:t>Nombres d’unités produites :</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dirty="0">
                          <a:latin typeface="Calibri"/>
                          <a:ea typeface="Calibri"/>
                          <a:cs typeface="Times New Roman"/>
                        </a:rPr>
                        <a:t>Quantités de matières premières utilisées</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r>
              <a:tr h="361953">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a:latin typeface="Calibri"/>
                          <a:ea typeface="Calibri"/>
                          <a:cs typeface="Times New Roman"/>
                        </a:rPr>
                        <a:t>500 + 1500 = 2000 unités</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dirty="0">
                          <a:latin typeface="Calibri"/>
                          <a:ea typeface="Calibri"/>
                          <a:cs typeface="Times New Roman"/>
                        </a:rPr>
                        <a:t>1000 + 2200 = 3200 Kg</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r>
              <a:tr h="361953">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endParaRPr lang="fr-FR" sz="180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endParaRPr lang="fr-FR" sz="1800" dirty="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r>
              <a:tr h="723904">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a:latin typeface="Calibri"/>
                          <a:ea typeface="Calibri"/>
                          <a:cs typeface="Times New Roman"/>
                        </a:rPr>
                        <a:t>Coût indirect par unité :</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dirty="0">
                          <a:latin typeface="Calibri"/>
                          <a:ea typeface="Calibri"/>
                          <a:cs typeface="Times New Roman"/>
                        </a:rPr>
                        <a:t>Coût indirect d’un Kg de matières utilisées :</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r>
              <a:tr h="361953">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a:latin typeface="Calibri"/>
                          <a:ea typeface="Calibri"/>
                          <a:cs typeface="Times New Roman"/>
                        </a:rPr>
                        <a:t>640000 / 2000 = 320 dhs</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dirty="0">
                          <a:latin typeface="Calibri"/>
                          <a:ea typeface="Calibri"/>
                          <a:cs typeface="Times New Roman"/>
                        </a:rPr>
                        <a:t>640000 / 3200 = 200 </a:t>
                      </a:r>
                      <a:r>
                        <a:rPr lang="fr-FR" sz="1800" dirty="0" err="1">
                          <a:latin typeface="Calibri"/>
                          <a:ea typeface="Calibri"/>
                          <a:cs typeface="Times New Roman"/>
                        </a:rPr>
                        <a:t>dhs</a:t>
                      </a:r>
                      <a:endParaRPr lang="fr-FR" sz="1800" dirty="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r>
              <a:tr h="361953">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endParaRPr lang="fr-FR" sz="180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endParaRPr lang="fr-FR" sz="1800" dirty="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r>
              <a:tr h="361953">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b="1">
                          <a:latin typeface="Calibri"/>
                          <a:ea typeface="Calibri"/>
                          <a:cs typeface="Times New Roman"/>
                        </a:rPr>
                        <a:t>Répartition :</a:t>
                      </a:r>
                      <a:endParaRPr lang="fr-FR" sz="180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b="1" dirty="0">
                          <a:latin typeface="Calibri"/>
                          <a:ea typeface="Calibri"/>
                          <a:cs typeface="Times New Roman"/>
                        </a:rPr>
                        <a:t>Répartition :</a:t>
                      </a:r>
                      <a:endParaRPr lang="fr-FR" sz="1800" dirty="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r>
              <a:tr h="361953">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a:latin typeface="Calibri"/>
                          <a:ea typeface="Calibri"/>
                          <a:cs typeface="Times New Roman"/>
                        </a:rPr>
                        <a:t>Produit P1 : 320 ×500 = 160000 dhs</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dirty="0">
                          <a:latin typeface="Calibri"/>
                          <a:ea typeface="Calibri"/>
                          <a:cs typeface="Times New Roman"/>
                        </a:rPr>
                        <a:t>Produit P1 : 200 × 1000 = 200000 </a:t>
                      </a:r>
                      <a:r>
                        <a:rPr lang="fr-FR" sz="1800" dirty="0" err="1">
                          <a:latin typeface="Calibri"/>
                          <a:ea typeface="Calibri"/>
                          <a:cs typeface="Times New Roman"/>
                        </a:rPr>
                        <a:t>dhs</a:t>
                      </a:r>
                      <a:endParaRPr lang="fr-FR" sz="1800" dirty="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w="12700" cmpd="sng">
                      <a:noFill/>
                      <a:prstDash val="solid"/>
                    </a:lnTlToBr>
                    <a:lnBlToTr w="12700" cmpd="sng">
                      <a:noFill/>
                      <a:prstDash val="solid"/>
                    </a:lnBlToTr>
                    <a:noFill/>
                  </a:tcPr>
                </a:tc>
              </a:tr>
              <a:tr h="361953">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a:latin typeface="Calibri"/>
                          <a:ea typeface="Calibri"/>
                          <a:cs typeface="Times New Roman"/>
                        </a:rPr>
                        <a:t>Produit P2 : 320 × 1500 = 480000 dhs</a:t>
                      </a: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rtl="0" eaLnBrk="1" latinLnBrk="0" hangingPunct="1">
                        <a:defRPr kumimoji="0" kern="1200">
                          <a:solidFill>
                            <a:schemeClr val="tx1"/>
                          </a:solidFill>
                          <a:latin typeface="Century Schoolbook"/>
                        </a:defRPr>
                      </a:lvl1pPr>
                      <a:lvl2pPr marL="457200" algn="l" rtl="0" eaLnBrk="1" latinLnBrk="0" hangingPunct="1">
                        <a:defRPr kumimoji="0" kern="1200">
                          <a:solidFill>
                            <a:schemeClr val="tx1"/>
                          </a:solidFill>
                          <a:latin typeface="Century Schoolbook"/>
                        </a:defRPr>
                      </a:lvl2pPr>
                      <a:lvl3pPr marL="914400" algn="l" rtl="0" eaLnBrk="1" latinLnBrk="0" hangingPunct="1">
                        <a:defRPr kumimoji="0" kern="1200">
                          <a:solidFill>
                            <a:schemeClr val="tx1"/>
                          </a:solidFill>
                          <a:latin typeface="Century Schoolbook"/>
                        </a:defRPr>
                      </a:lvl3pPr>
                      <a:lvl4pPr marL="1371600" algn="l" rtl="0" eaLnBrk="1" latinLnBrk="0" hangingPunct="1">
                        <a:defRPr kumimoji="0" kern="1200">
                          <a:solidFill>
                            <a:schemeClr val="tx1"/>
                          </a:solidFill>
                          <a:latin typeface="Century Schoolbook"/>
                        </a:defRPr>
                      </a:lvl4pPr>
                      <a:lvl5pPr marL="1828800" algn="l" rtl="0" eaLnBrk="1" latinLnBrk="0" hangingPunct="1">
                        <a:defRPr kumimoji="0" kern="1200">
                          <a:solidFill>
                            <a:schemeClr val="tx1"/>
                          </a:solidFill>
                          <a:latin typeface="Century Schoolbook"/>
                        </a:defRPr>
                      </a:lvl5pPr>
                      <a:lvl6pPr marL="2286000" algn="l" rtl="0" eaLnBrk="1" latinLnBrk="0" hangingPunct="1">
                        <a:defRPr kumimoji="0" kern="1200">
                          <a:solidFill>
                            <a:schemeClr val="tx1"/>
                          </a:solidFill>
                          <a:latin typeface="Century Schoolbook"/>
                        </a:defRPr>
                      </a:lvl6pPr>
                      <a:lvl7pPr marL="2743200" algn="l" rtl="0" eaLnBrk="1" latinLnBrk="0" hangingPunct="1">
                        <a:defRPr kumimoji="0" kern="1200">
                          <a:solidFill>
                            <a:schemeClr val="tx1"/>
                          </a:solidFill>
                          <a:latin typeface="Century Schoolbook"/>
                        </a:defRPr>
                      </a:lvl7pPr>
                      <a:lvl8pPr marL="3200400" algn="l" rtl="0" eaLnBrk="1" latinLnBrk="0" hangingPunct="1">
                        <a:defRPr kumimoji="0" kern="1200">
                          <a:solidFill>
                            <a:schemeClr val="tx1"/>
                          </a:solidFill>
                          <a:latin typeface="Century Schoolbook"/>
                        </a:defRPr>
                      </a:lvl8pPr>
                      <a:lvl9pPr marL="3657600" algn="l" rtl="0" eaLnBrk="1" latinLnBrk="0" hangingPunct="1">
                        <a:defRPr kumimoji="0" kern="1200">
                          <a:solidFill>
                            <a:schemeClr val="tx1"/>
                          </a:solidFill>
                          <a:latin typeface="Century Schoolbook"/>
                        </a:defRPr>
                      </a:lvl9pPr>
                    </a:lstStyle>
                    <a:p>
                      <a:pPr algn="just">
                        <a:lnSpc>
                          <a:spcPct val="115000"/>
                        </a:lnSpc>
                        <a:spcAft>
                          <a:spcPts val="0"/>
                        </a:spcAft>
                      </a:pPr>
                      <a:r>
                        <a:rPr lang="fr-FR" sz="1800" dirty="0">
                          <a:latin typeface="Calibri"/>
                          <a:ea typeface="Calibri"/>
                          <a:cs typeface="Times New Roman"/>
                        </a:rPr>
                        <a:t>Produit P2 : 200 × 2200 = 440000 </a:t>
                      </a:r>
                      <a:r>
                        <a:rPr lang="fr-FR" sz="1800" dirty="0" err="1">
                          <a:latin typeface="Calibri"/>
                          <a:ea typeface="Calibri"/>
                          <a:cs typeface="Times New Roman"/>
                        </a:rPr>
                        <a:t>dhs</a:t>
                      </a:r>
                      <a:endParaRPr lang="fr-FR" sz="1800" dirty="0">
                        <a:latin typeface="Calibri"/>
                        <a:ea typeface="Calibri"/>
                        <a:cs typeface="Times New Roman"/>
                      </a:endParaRPr>
                    </a:p>
                  </a:txBody>
                  <a:tcPr marL="66576" marR="66576"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noFill/>
                  </a:tcPr>
                </a:tc>
              </a:tr>
            </a:tbl>
          </a:graphicData>
        </a:graphic>
      </p:graphicFrame>
    </p:spTree>
  </p:cSld>
  <p:clrMapOvr>
    <a:masterClrMapping/>
  </p:clrMapOvr>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7153EC9B-5EB0-4474-B7E3-8F53493D18A0}" type="slidenum">
              <a:rPr lang="fr-FR" smtClean="0"/>
              <a:pPr>
                <a:defRPr/>
              </a:pPr>
              <a:t>23</a:t>
            </a:fld>
            <a:endParaRPr lang="fr-FR"/>
          </a:p>
        </p:txBody>
      </p:sp>
      <p:sp>
        <p:nvSpPr>
          <p:cNvPr id="92163" name="Rectangle 2"/>
          <p:cNvSpPr>
            <a:spLocks noChangeArrowheads="1"/>
          </p:cNvSpPr>
          <p:nvPr/>
        </p:nvSpPr>
        <p:spPr bwMode="auto">
          <a:xfrm>
            <a:off x="3071813" y="785813"/>
            <a:ext cx="1760537" cy="461962"/>
          </a:xfrm>
          <a:prstGeom prst="rect">
            <a:avLst/>
          </a:prstGeom>
          <a:noFill/>
          <a:ln w="9525">
            <a:noFill/>
            <a:miter lim="800000"/>
            <a:headEnd/>
            <a:tailEnd/>
          </a:ln>
        </p:spPr>
        <p:txBody>
          <a:bodyPr wrap="none">
            <a:spAutoFit/>
          </a:bodyPr>
          <a:lstStyle/>
          <a:p>
            <a:pPr algn="ctr"/>
            <a:r>
              <a:rPr lang="fr-FR" sz="2400"/>
              <a:t>récapitulatif</a:t>
            </a:r>
          </a:p>
        </p:txBody>
      </p:sp>
      <p:graphicFrame>
        <p:nvGraphicFramePr>
          <p:cNvPr id="4" name="Tableau 3"/>
          <p:cNvGraphicFramePr>
            <a:graphicFrameLocks noGrp="1"/>
          </p:cNvGraphicFramePr>
          <p:nvPr/>
        </p:nvGraphicFramePr>
        <p:xfrm>
          <a:off x="785813" y="1500188"/>
          <a:ext cx="7429553" cy="3643338"/>
        </p:xfrm>
        <a:graphic>
          <a:graphicData uri="http://schemas.openxmlformats.org/drawingml/2006/table">
            <a:tbl>
              <a:tblPr>
                <a:tableStyleId>{91EBBBCC-DAD2-459C-BE2E-F6DE35CF9A28}</a:tableStyleId>
              </a:tblPr>
              <a:tblGrid>
                <a:gridCol w="3554801"/>
                <a:gridCol w="2037620"/>
                <a:gridCol w="1837132"/>
              </a:tblGrid>
              <a:tr h="1160868">
                <a:tc>
                  <a:txBody>
                    <a:bodyPr/>
                    <a:lstStyle/>
                    <a:p>
                      <a:pPr algn="just">
                        <a:lnSpc>
                          <a:spcPct val="115000"/>
                        </a:lnSpc>
                        <a:spcAft>
                          <a:spcPts val="0"/>
                        </a:spcAft>
                      </a:pPr>
                      <a:endParaRPr lang="fr-FR" sz="1800" b="1" dirty="0" smtClean="0"/>
                    </a:p>
                    <a:p>
                      <a:pPr algn="just">
                        <a:lnSpc>
                          <a:spcPct val="115000"/>
                        </a:lnSpc>
                        <a:spcAft>
                          <a:spcPts val="0"/>
                        </a:spcAft>
                      </a:pPr>
                      <a:r>
                        <a:rPr lang="fr-FR" sz="1800" b="1" dirty="0" smtClean="0"/>
                        <a:t>Eléments </a:t>
                      </a:r>
                      <a:r>
                        <a:rPr lang="fr-FR" sz="1800" b="1" dirty="0"/>
                        <a:t>de répartition</a:t>
                      </a:r>
                      <a:endParaRPr lang="fr-FR" sz="1800" b="1" dirty="0">
                        <a:latin typeface="Calibri"/>
                        <a:ea typeface="Calibri"/>
                        <a:cs typeface="Times New Roman"/>
                      </a:endParaRPr>
                    </a:p>
                  </a:txBody>
                  <a:tcPr marL="68580" marR="68580" marT="0" marB="0"/>
                </a:tc>
                <a:tc>
                  <a:txBody>
                    <a:bodyPr/>
                    <a:lstStyle/>
                    <a:p>
                      <a:pPr algn="just">
                        <a:lnSpc>
                          <a:spcPct val="115000"/>
                        </a:lnSpc>
                        <a:spcAft>
                          <a:spcPts val="0"/>
                        </a:spcAft>
                      </a:pPr>
                      <a:endParaRPr lang="fr-FR" sz="1800" b="1" dirty="0" smtClean="0"/>
                    </a:p>
                    <a:p>
                      <a:pPr algn="just">
                        <a:lnSpc>
                          <a:spcPct val="115000"/>
                        </a:lnSpc>
                        <a:spcAft>
                          <a:spcPts val="0"/>
                        </a:spcAft>
                      </a:pPr>
                      <a:r>
                        <a:rPr lang="fr-FR" sz="1800" b="1" dirty="0" smtClean="0"/>
                        <a:t>P1</a:t>
                      </a:r>
                      <a:endParaRPr lang="fr-FR" sz="1800" b="1" dirty="0">
                        <a:latin typeface="Calibri"/>
                        <a:ea typeface="Calibri"/>
                        <a:cs typeface="Times New Roman"/>
                      </a:endParaRPr>
                    </a:p>
                  </a:txBody>
                  <a:tcPr marL="68580" marR="68580" marT="0" marB="0"/>
                </a:tc>
                <a:tc>
                  <a:txBody>
                    <a:bodyPr/>
                    <a:lstStyle/>
                    <a:p>
                      <a:pPr algn="just">
                        <a:lnSpc>
                          <a:spcPct val="115000"/>
                        </a:lnSpc>
                        <a:spcAft>
                          <a:spcPts val="0"/>
                        </a:spcAft>
                      </a:pPr>
                      <a:endParaRPr lang="fr-FR" sz="1800" b="1" dirty="0" smtClean="0"/>
                    </a:p>
                    <a:p>
                      <a:pPr algn="just">
                        <a:lnSpc>
                          <a:spcPct val="115000"/>
                        </a:lnSpc>
                        <a:spcAft>
                          <a:spcPts val="0"/>
                        </a:spcAft>
                      </a:pPr>
                      <a:r>
                        <a:rPr lang="fr-FR" sz="1800" b="1" dirty="0" smtClean="0"/>
                        <a:t>P2</a:t>
                      </a:r>
                      <a:endParaRPr lang="fr-FR" sz="1800" b="1" dirty="0">
                        <a:latin typeface="Calibri"/>
                        <a:ea typeface="Calibri"/>
                        <a:cs typeface="Times New Roman"/>
                      </a:endParaRPr>
                    </a:p>
                  </a:txBody>
                  <a:tcPr marL="68580" marR="68580" marT="0" marB="0"/>
                </a:tc>
              </a:tr>
              <a:tr h="1160868">
                <a:tc>
                  <a:txBody>
                    <a:bodyPr/>
                    <a:lstStyle/>
                    <a:p>
                      <a:pPr algn="just">
                        <a:lnSpc>
                          <a:spcPct val="115000"/>
                        </a:lnSpc>
                        <a:spcAft>
                          <a:spcPts val="0"/>
                        </a:spcAft>
                      </a:pPr>
                      <a:endParaRPr lang="fr-FR" sz="1800" b="1" dirty="0" smtClean="0"/>
                    </a:p>
                    <a:p>
                      <a:pPr algn="just">
                        <a:lnSpc>
                          <a:spcPct val="115000"/>
                        </a:lnSpc>
                        <a:spcAft>
                          <a:spcPts val="0"/>
                        </a:spcAft>
                      </a:pPr>
                      <a:r>
                        <a:rPr lang="fr-FR" sz="1800" b="1" dirty="0" smtClean="0"/>
                        <a:t>Nombre </a:t>
                      </a:r>
                      <a:r>
                        <a:rPr lang="fr-FR" sz="1800" b="1" dirty="0"/>
                        <a:t>d’unités produites</a:t>
                      </a:r>
                      <a:endParaRPr lang="fr-FR" sz="1800" b="1" dirty="0">
                        <a:latin typeface="Calibri"/>
                        <a:ea typeface="Calibri"/>
                        <a:cs typeface="Times New Roman"/>
                      </a:endParaRPr>
                    </a:p>
                  </a:txBody>
                  <a:tcPr marL="68580" marR="68580" marT="0" marB="0"/>
                </a:tc>
                <a:tc>
                  <a:txBody>
                    <a:bodyPr/>
                    <a:lstStyle/>
                    <a:p>
                      <a:pPr algn="just">
                        <a:lnSpc>
                          <a:spcPct val="115000"/>
                        </a:lnSpc>
                        <a:spcAft>
                          <a:spcPts val="0"/>
                        </a:spcAft>
                      </a:pPr>
                      <a:endParaRPr lang="fr-FR" sz="1800" dirty="0" smtClean="0"/>
                    </a:p>
                    <a:p>
                      <a:pPr algn="just">
                        <a:lnSpc>
                          <a:spcPct val="115000"/>
                        </a:lnSpc>
                        <a:spcAft>
                          <a:spcPts val="0"/>
                        </a:spcAft>
                      </a:pPr>
                      <a:r>
                        <a:rPr lang="fr-FR" sz="1800" dirty="0" smtClean="0"/>
                        <a:t>160000</a:t>
                      </a:r>
                      <a:endParaRPr lang="fr-FR" sz="1800" dirty="0">
                        <a:latin typeface="Calibri"/>
                        <a:ea typeface="Calibri"/>
                        <a:cs typeface="Times New Roman"/>
                      </a:endParaRPr>
                    </a:p>
                  </a:txBody>
                  <a:tcPr marL="68580" marR="68580" marT="0" marB="0"/>
                </a:tc>
                <a:tc>
                  <a:txBody>
                    <a:bodyPr/>
                    <a:lstStyle/>
                    <a:p>
                      <a:pPr algn="just">
                        <a:lnSpc>
                          <a:spcPct val="115000"/>
                        </a:lnSpc>
                        <a:spcAft>
                          <a:spcPts val="0"/>
                        </a:spcAft>
                      </a:pPr>
                      <a:endParaRPr lang="fr-FR" sz="1800" dirty="0" smtClean="0"/>
                    </a:p>
                    <a:p>
                      <a:pPr algn="just">
                        <a:lnSpc>
                          <a:spcPct val="115000"/>
                        </a:lnSpc>
                        <a:spcAft>
                          <a:spcPts val="0"/>
                        </a:spcAft>
                      </a:pPr>
                      <a:r>
                        <a:rPr lang="fr-FR" sz="1800" dirty="0" smtClean="0"/>
                        <a:t>480000</a:t>
                      </a:r>
                      <a:endParaRPr lang="fr-FR" sz="1800" dirty="0">
                        <a:latin typeface="Calibri"/>
                        <a:ea typeface="Calibri"/>
                        <a:cs typeface="Times New Roman"/>
                      </a:endParaRPr>
                    </a:p>
                  </a:txBody>
                  <a:tcPr marL="68580" marR="68580" marT="0" marB="0"/>
                </a:tc>
              </a:tr>
              <a:tr h="1321602">
                <a:tc>
                  <a:txBody>
                    <a:bodyPr/>
                    <a:lstStyle/>
                    <a:p>
                      <a:pPr algn="just">
                        <a:lnSpc>
                          <a:spcPct val="115000"/>
                        </a:lnSpc>
                        <a:spcAft>
                          <a:spcPts val="0"/>
                        </a:spcAft>
                      </a:pPr>
                      <a:endParaRPr lang="fr-FR" sz="1800" b="1" dirty="0" smtClean="0"/>
                    </a:p>
                    <a:p>
                      <a:pPr algn="just">
                        <a:lnSpc>
                          <a:spcPct val="115000"/>
                        </a:lnSpc>
                        <a:spcAft>
                          <a:spcPts val="0"/>
                        </a:spcAft>
                      </a:pPr>
                      <a:r>
                        <a:rPr lang="fr-FR" sz="1800" b="1" dirty="0" smtClean="0"/>
                        <a:t>Quantité </a:t>
                      </a:r>
                      <a:r>
                        <a:rPr lang="fr-FR" sz="1800" b="1" dirty="0"/>
                        <a:t>de matières premières utilisées</a:t>
                      </a:r>
                      <a:endParaRPr lang="fr-FR" sz="1800" b="1" dirty="0">
                        <a:latin typeface="Calibri"/>
                        <a:ea typeface="Calibri"/>
                        <a:cs typeface="Times New Roman"/>
                      </a:endParaRPr>
                    </a:p>
                  </a:txBody>
                  <a:tcPr marL="68580" marR="68580" marT="0" marB="0"/>
                </a:tc>
                <a:tc>
                  <a:txBody>
                    <a:bodyPr/>
                    <a:lstStyle/>
                    <a:p>
                      <a:pPr algn="just">
                        <a:lnSpc>
                          <a:spcPct val="115000"/>
                        </a:lnSpc>
                        <a:spcAft>
                          <a:spcPts val="0"/>
                        </a:spcAft>
                      </a:pPr>
                      <a:endParaRPr lang="fr-FR" sz="1800" dirty="0" smtClean="0"/>
                    </a:p>
                    <a:p>
                      <a:pPr algn="just">
                        <a:lnSpc>
                          <a:spcPct val="115000"/>
                        </a:lnSpc>
                        <a:spcAft>
                          <a:spcPts val="0"/>
                        </a:spcAft>
                      </a:pPr>
                      <a:r>
                        <a:rPr lang="fr-FR" sz="1800" dirty="0" smtClean="0"/>
                        <a:t>200000</a:t>
                      </a:r>
                      <a:endParaRPr lang="fr-FR" sz="1800" dirty="0">
                        <a:latin typeface="Calibri"/>
                        <a:ea typeface="Calibri"/>
                        <a:cs typeface="Times New Roman"/>
                      </a:endParaRPr>
                    </a:p>
                  </a:txBody>
                  <a:tcPr marL="68580" marR="68580" marT="0" marB="0"/>
                </a:tc>
                <a:tc>
                  <a:txBody>
                    <a:bodyPr/>
                    <a:lstStyle/>
                    <a:p>
                      <a:pPr algn="just">
                        <a:lnSpc>
                          <a:spcPct val="115000"/>
                        </a:lnSpc>
                        <a:spcAft>
                          <a:spcPts val="0"/>
                        </a:spcAft>
                      </a:pPr>
                      <a:endParaRPr lang="fr-FR" sz="1800" dirty="0" smtClean="0"/>
                    </a:p>
                    <a:p>
                      <a:pPr algn="just">
                        <a:lnSpc>
                          <a:spcPct val="115000"/>
                        </a:lnSpc>
                        <a:spcAft>
                          <a:spcPts val="0"/>
                        </a:spcAft>
                      </a:pPr>
                      <a:r>
                        <a:rPr lang="fr-FR" sz="1800" dirty="0" smtClean="0"/>
                        <a:t>440000</a:t>
                      </a:r>
                      <a:endParaRPr lang="fr-FR" sz="1800" dirty="0">
                        <a:latin typeface="Calibri"/>
                        <a:ea typeface="Calibri"/>
                        <a:cs typeface="Times New Roman"/>
                      </a:endParaRPr>
                    </a:p>
                  </a:txBody>
                  <a:tcPr marL="68580" marR="68580" marT="0" marB="0"/>
                </a:tc>
              </a:tr>
            </a:tbl>
          </a:graphicData>
        </a:graphic>
      </p:graphicFrame>
    </p:spTree>
  </p:cSld>
  <p:clrMapOvr>
    <a:masterClrMapping/>
  </p:clrMapOvr>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r>
              <a:rPr lang="fr-FR" b="1" dirty="0" smtClean="0"/>
              <a:t>Le traitement des charges indirectes: la méthode des centres d’analyse</a:t>
            </a:r>
            <a:endParaRPr lang="fr-FR" b="1" dirty="0"/>
          </a:p>
        </p:txBody>
      </p:sp>
      <p:sp>
        <p:nvSpPr>
          <p:cNvPr id="3" name="Espace réservé du contenu 2"/>
          <p:cNvSpPr>
            <a:spLocks noGrp="1"/>
          </p:cNvSpPr>
          <p:nvPr>
            <p:ph idx="1"/>
          </p:nvPr>
        </p:nvSpPr>
        <p:spPr/>
        <p:txBody>
          <a:bodyPr>
            <a:normAutofit/>
          </a:bodyPr>
          <a:lstStyle/>
          <a:p>
            <a:r>
              <a:rPr lang="fr-FR" b="1" u="sng" dirty="0" smtClean="0"/>
              <a:t>Définition:</a:t>
            </a:r>
          </a:p>
          <a:p>
            <a:pPr algn="just">
              <a:buFont typeface="Wingdings" pitchFamily="2" charset="2"/>
              <a:buChar char="Ø"/>
            </a:pPr>
            <a:r>
              <a:rPr lang="fr-FR" dirty="0" smtClean="0"/>
              <a:t>Les centres d’analyse correspondent à des divisions, d’ordre comptable, de l’entreprise, divisions au sein desquelles sont regroupées et analysées les charges indirectes avant leur imputation aux différents coûts</a:t>
            </a:r>
          </a:p>
          <a:p>
            <a:pPr algn="just">
              <a:buFont typeface="Wingdings" pitchFamily="2" charset="2"/>
              <a:buChar char="Ø"/>
            </a:pPr>
            <a:r>
              <a:rPr lang="fr-FR" dirty="0" smtClean="0"/>
              <a:t>Le choix d’un centre d’analyse doit se fonder sur un critère </a:t>
            </a:r>
            <a:r>
              <a:rPr lang="fr-FR" b="1" u="sng" dirty="0" smtClean="0"/>
              <a:t>d’homogénéité</a:t>
            </a:r>
            <a:r>
              <a:rPr lang="fr-FR" b="1" dirty="0" smtClean="0"/>
              <a:t> des charges indirectes</a:t>
            </a:r>
            <a:r>
              <a:rPr lang="fr-FR" dirty="0" smtClean="0"/>
              <a:t> qu’il regroupe.</a:t>
            </a:r>
            <a:endParaRPr lang="fr-FR"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357166"/>
            <a:ext cx="8229600" cy="5768997"/>
          </a:xfrm>
        </p:spPr>
        <p:txBody>
          <a:bodyPr/>
          <a:lstStyle/>
          <a:p>
            <a:pPr algn="just">
              <a:buFont typeface="Wingdings" pitchFamily="2" charset="2"/>
              <a:buChar char="Ø"/>
            </a:pPr>
            <a:r>
              <a:rPr lang="fr-FR" dirty="0" smtClean="0"/>
              <a:t>En pratique, les centres d’analyse sont calqués sur la structure organisationnelle de l’entreprise (</a:t>
            </a:r>
            <a:r>
              <a:rPr lang="fr-FR" b="1" dirty="0" smtClean="0"/>
              <a:t>centre de travail</a:t>
            </a:r>
            <a:r>
              <a:rPr lang="fr-FR" dirty="0" smtClean="0"/>
              <a:t>);</a:t>
            </a:r>
          </a:p>
          <a:p>
            <a:pPr algn="just">
              <a:buFont typeface="Wingdings" pitchFamily="2" charset="2"/>
              <a:buChar char="Ø"/>
            </a:pPr>
            <a:r>
              <a:rPr lang="fr-FR" dirty="0" smtClean="0"/>
              <a:t>Dans chaque centre d’analyse s’exerce une responsabilité. ( </a:t>
            </a:r>
            <a:r>
              <a:rPr lang="fr-FR" b="1" dirty="0" smtClean="0"/>
              <a:t>centre de responsabilité</a:t>
            </a:r>
            <a:r>
              <a:rPr lang="fr-FR" dirty="0" smtClean="0"/>
              <a:t>)</a:t>
            </a:r>
          </a:p>
          <a:p>
            <a:pPr algn="just">
              <a:buFont typeface="Wingdings" pitchFamily="2" charset="2"/>
              <a:buChar char="Ø"/>
            </a:pPr>
            <a:r>
              <a:rPr lang="fr-FR" dirty="0" smtClean="0"/>
              <a:t>La pertinence d’un centre d’analyse repose sur la définition d’un critère objectif de répartition des charges de ce centre.(</a:t>
            </a:r>
            <a:r>
              <a:rPr lang="fr-FR" b="1" dirty="0" smtClean="0"/>
              <a:t>unité d’œuvre</a:t>
            </a:r>
            <a:r>
              <a:rPr lang="fr-FR" dirty="0" smtClean="0"/>
              <a:t>)</a:t>
            </a:r>
            <a:endParaRPr lang="fr-FR"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au 1"/>
          <p:cNvGraphicFramePr>
            <a:graphicFrameLocks noGrp="1"/>
          </p:cNvGraphicFramePr>
          <p:nvPr/>
        </p:nvGraphicFramePr>
        <p:xfrm>
          <a:off x="285720" y="1928802"/>
          <a:ext cx="1357322" cy="2746380"/>
        </p:xfrm>
        <a:graphic>
          <a:graphicData uri="http://schemas.openxmlformats.org/drawingml/2006/table">
            <a:tbl>
              <a:tblPr firstRow="1" bandRow="1">
                <a:tableStyleId>{5940675A-B579-460E-94D1-54222C63F5DA}</a:tableStyleId>
              </a:tblPr>
              <a:tblGrid>
                <a:gridCol w="1357322"/>
              </a:tblGrid>
              <a:tr h="2746380">
                <a:tc>
                  <a:txBody>
                    <a:bodyPr/>
                    <a:lstStyle/>
                    <a:p>
                      <a:pPr algn="ctr"/>
                      <a:endParaRPr lang="fr-FR" dirty="0" smtClean="0"/>
                    </a:p>
                    <a:p>
                      <a:pPr algn="ctr"/>
                      <a:endParaRPr lang="fr-FR" dirty="0" smtClean="0"/>
                    </a:p>
                    <a:p>
                      <a:pPr algn="ctr"/>
                      <a:endParaRPr lang="fr-FR" dirty="0" smtClean="0"/>
                    </a:p>
                    <a:p>
                      <a:pPr algn="ctr"/>
                      <a:r>
                        <a:rPr lang="fr-FR" b="1" dirty="0" smtClean="0"/>
                        <a:t>Charges incorporées aux coûts</a:t>
                      </a:r>
                      <a:endParaRPr lang="fr-FR" b="1" dirty="0"/>
                    </a:p>
                  </a:txBody>
                  <a:tcPr/>
                </a:tc>
              </a:tr>
            </a:tbl>
          </a:graphicData>
        </a:graphic>
      </p:graphicFrame>
      <p:graphicFrame>
        <p:nvGraphicFramePr>
          <p:cNvPr id="3" name="Tableau 2"/>
          <p:cNvGraphicFramePr>
            <a:graphicFrameLocks noGrp="1"/>
          </p:cNvGraphicFramePr>
          <p:nvPr/>
        </p:nvGraphicFramePr>
        <p:xfrm>
          <a:off x="2214546" y="1428736"/>
          <a:ext cx="1285884" cy="640080"/>
        </p:xfrm>
        <a:graphic>
          <a:graphicData uri="http://schemas.openxmlformats.org/drawingml/2006/table">
            <a:tbl>
              <a:tblPr firstRow="1" bandRow="1">
                <a:tableStyleId>{5940675A-B579-460E-94D1-54222C63F5DA}</a:tableStyleId>
              </a:tblPr>
              <a:tblGrid>
                <a:gridCol w="1285884"/>
              </a:tblGrid>
              <a:tr h="370840">
                <a:tc>
                  <a:txBody>
                    <a:bodyPr/>
                    <a:lstStyle/>
                    <a:p>
                      <a:pPr algn="ctr"/>
                      <a:r>
                        <a:rPr lang="fr-FR" dirty="0" smtClean="0"/>
                        <a:t>Charges directes </a:t>
                      </a:r>
                      <a:endParaRPr lang="fr-FR" dirty="0"/>
                    </a:p>
                  </a:txBody>
                  <a:tcPr/>
                </a:tc>
              </a:tr>
            </a:tbl>
          </a:graphicData>
        </a:graphic>
      </p:graphicFrame>
      <p:graphicFrame>
        <p:nvGraphicFramePr>
          <p:cNvPr id="4" name="Tableau 3"/>
          <p:cNvGraphicFramePr>
            <a:graphicFrameLocks noGrp="1"/>
          </p:cNvGraphicFramePr>
          <p:nvPr/>
        </p:nvGraphicFramePr>
        <p:xfrm>
          <a:off x="2357422" y="4286256"/>
          <a:ext cx="1214446" cy="640080"/>
        </p:xfrm>
        <a:graphic>
          <a:graphicData uri="http://schemas.openxmlformats.org/drawingml/2006/table">
            <a:tbl>
              <a:tblPr firstRow="1" bandRow="1">
                <a:tableStyleId>{5940675A-B579-460E-94D1-54222C63F5DA}</a:tableStyleId>
              </a:tblPr>
              <a:tblGrid>
                <a:gridCol w="1214446"/>
              </a:tblGrid>
              <a:tr h="370840">
                <a:tc>
                  <a:txBody>
                    <a:bodyPr/>
                    <a:lstStyle/>
                    <a:p>
                      <a:pPr algn="ctr"/>
                      <a:r>
                        <a:rPr lang="fr-FR" dirty="0" smtClean="0"/>
                        <a:t>Charges indirectes</a:t>
                      </a:r>
                      <a:endParaRPr lang="fr-FR" dirty="0"/>
                    </a:p>
                  </a:txBody>
                  <a:tcPr/>
                </a:tc>
              </a:tr>
            </a:tbl>
          </a:graphicData>
        </a:graphic>
      </p:graphicFrame>
      <p:graphicFrame>
        <p:nvGraphicFramePr>
          <p:cNvPr id="5" name="Tableau 4"/>
          <p:cNvGraphicFramePr>
            <a:graphicFrameLocks noGrp="1"/>
          </p:cNvGraphicFramePr>
          <p:nvPr/>
        </p:nvGraphicFramePr>
        <p:xfrm>
          <a:off x="7358082" y="1500174"/>
          <a:ext cx="1500198" cy="3286148"/>
        </p:xfrm>
        <a:graphic>
          <a:graphicData uri="http://schemas.openxmlformats.org/drawingml/2006/table">
            <a:tbl>
              <a:tblPr firstRow="1" bandRow="1">
                <a:tableStyleId>{5940675A-B579-460E-94D1-54222C63F5DA}</a:tableStyleId>
              </a:tblPr>
              <a:tblGrid>
                <a:gridCol w="1500198"/>
              </a:tblGrid>
              <a:tr h="3286148">
                <a:tc>
                  <a:txBody>
                    <a:bodyPr/>
                    <a:lstStyle/>
                    <a:p>
                      <a:pPr algn="ctr"/>
                      <a:endParaRPr lang="fr-FR" dirty="0" smtClean="0"/>
                    </a:p>
                    <a:p>
                      <a:pPr algn="ctr"/>
                      <a:endParaRPr lang="fr-FR" dirty="0" smtClean="0"/>
                    </a:p>
                    <a:p>
                      <a:pPr algn="ctr"/>
                      <a:endParaRPr lang="fr-FR" dirty="0" smtClean="0"/>
                    </a:p>
                    <a:p>
                      <a:pPr algn="ctr"/>
                      <a:endParaRPr lang="fr-FR" dirty="0" smtClean="0"/>
                    </a:p>
                    <a:p>
                      <a:pPr algn="ctr"/>
                      <a:r>
                        <a:rPr lang="fr-FR" b="1" dirty="0" smtClean="0"/>
                        <a:t>Coûts</a:t>
                      </a:r>
                      <a:endParaRPr lang="fr-FR" b="1" dirty="0"/>
                    </a:p>
                  </a:txBody>
                  <a:tcPr/>
                </a:tc>
              </a:tr>
            </a:tbl>
          </a:graphicData>
        </a:graphic>
      </p:graphicFrame>
      <p:graphicFrame>
        <p:nvGraphicFramePr>
          <p:cNvPr id="6" name="Tableau 5"/>
          <p:cNvGraphicFramePr>
            <a:graphicFrameLocks noGrp="1"/>
          </p:cNvGraphicFramePr>
          <p:nvPr/>
        </p:nvGraphicFramePr>
        <p:xfrm>
          <a:off x="4500562" y="1500174"/>
          <a:ext cx="1404926" cy="370840"/>
        </p:xfrm>
        <a:graphic>
          <a:graphicData uri="http://schemas.openxmlformats.org/drawingml/2006/table">
            <a:tbl>
              <a:tblPr firstRow="1" bandRow="1">
                <a:tableStyleId>{2D5ABB26-0587-4C30-8999-92F81FD0307C}</a:tableStyleId>
              </a:tblPr>
              <a:tblGrid>
                <a:gridCol w="1404926"/>
              </a:tblGrid>
              <a:tr h="370840">
                <a:tc>
                  <a:txBody>
                    <a:bodyPr/>
                    <a:lstStyle/>
                    <a:p>
                      <a:r>
                        <a:rPr lang="fr-FR" dirty="0" smtClean="0"/>
                        <a:t>Affectation </a:t>
                      </a:r>
                      <a:endParaRPr lang="fr-FR" dirty="0"/>
                    </a:p>
                  </a:txBody>
                  <a:tcPr/>
                </a:tc>
              </a:tr>
            </a:tbl>
          </a:graphicData>
        </a:graphic>
      </p:graphicFrame>
      <p:graphicFrame>
        <p:nvGraphicFramePr>
          <p:cNvPr id="7" name="Tableau 6"/>
          <p:cNvGraphicFramePr>
            <a:graphicFrameLocks noGrp="1"/>
          </p:cNvGraphicFramePr>
          <p:nvPr/>
        </p:nvGraphicFramePr>
        <p:xfrm>
          <a:off x="3786182" y="4357694"/>
          <a:ext cx="1262050" cy="640080"/>
        </p:xfrm>
        <a:graphic>
          <a:graphicData uri="http://schemas.openxmlformats.org/drawingml/2006/table">
            <a:tbl>
              <a:tblPr firstRow="1" bandRow="1">
                <a:tableStyleId>{2D5ABB26-0587-4C30-8999-92F81FD0307C}</a:tableStyleId>
              </a:tblPr>
              <a:tblGrid>
                <a:gridCol w="1262050"/>
              </a:tblGrid>
              <a:tr h="370840">
                <a:tc>
                  <a:txBody>
                    <a:bodyPr/>
                    <a:lstStyle/>
                    <a:p>
                      <a:r>
                        <a:rPr lang="fr-FR" dirty="0" smtClean="0"/>
                        <a:t>Répartition </a:t>
                      </a:r>
                      <a:endParaRPr lang="fr-FR" dirty="0"/>
                    </a:p>
                  </a:txBody>
                  <a:tcPr/>
                </a:tc>
              </a:tr>
            </a:tbl>
          </a:graphicData>
        </a:graphic>
      </p:graphicFrame>
      <p:sp>
        <p:nvSpPr>
          <p:cNvPr id="8" name="Ellipse 7"/>
          <p:cNvSpPr/>
          <p:nvPr/>
        </p:nvSpPr>
        <p:spPr>
          <a:xfrm>
            <a:off x="5357818" y="4071942"/>
            <a:ext cx="1571636" cy="785818"/>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r>
              <a:rPr lang="fr-FR" dirty="0" smtClean="0"/>
              <a:t>Centres d’analyse</a:t>
            </a:r>
            <a:endParaRPr lang="fr-FR" dirty="0"/>
          </a:p>
        </p:txBody>
      </p:sp>
      <p:cxnSp>
        <p:nvCxnSpPr>
          <p:cNvPr id="10" name="Connecteur droit 9"/>
          <p:cNvCxnSpPr/>
          <p:nvPr/>
        </p:nvCxnSpPr>
        <p:spPr>
          <a:xfrm>
            <a:off x="1643042" y="3357562"/>
            <a:ext cx="357190" cy="1588"/>
          </a:xfrm>
          <a:prstGeom prst="line">
            <a:avLst/>
          </a:prstGeom>
        </p:spPr>
        <p:style>
          <a:lnRef idx="2">
            <a:schemeClr val="dk1"/>
          </a:lnRef>
          <a:fillRef idx="0">
            <a:schemeClr val="dk1"/>
          </a:fillRef>
          <a:effectRef idx="1">
            <a:schemeClr val="dk1"/>
          </a:effectRef>
          <a:fontRef idx="minor">
            <a:schemeClr val="tx1"/>
          </a:fontRef>
        </p:style>
      </p:cxnSp>
      <p:cxnSp>
        <p:nvCxnSpPr>
          <p:cNvPr id="12" name="Connecteur droit 11"/>
          <p:cNvCxnSpPr/>
          <p:nvPr/>
        </p:nvCxnSpPr>
        <p:spPr>
          <a:xfrm rot="5400000" flipH="1" flipV="1">
            <a:off x="1214414" y="2571744"/>
            <a:ext cx="1571636" cy="1588"/>
          </a:xfrm>
          <a:prstGeom prst="line">
            <a:avLst/>
          </a:prstGeom>
        </p:spPr>
        <p:style>
          <a:lnRef idx="2">
            <a:schemeClr val="dk1"/>
          </a:lnRef>
          <a:fillRef idx="0">
            <a:schemeClr val="dk1"/>
          </a:fillRef>
          <a:effectRef idx="1">
            <a:schemeClr val="dk1"/>
          </a:effectRef>
          <a:fontRef idx="minor">
            <a:schemeClr val="tx1"/>
          </a:fontRef>
        </p:style>
      </p:cxnSp>
      <p:cxnSp>
        <p:nvCxnSpPr>
          <p:cNvPr id="14" name="Connecteur droit 13"/>
          <p:cNvCxnSpPr/>
          <p:nvPr/>
        </p:nvCxnSpPr>
        <p:spPr>
          <a:xfrm rot="5400000">
            <a:off x="1429522" y="3929066"/>
            <a:ext cx="1142214" cy="794"/>
          </a:xfrm>
          <a:prstGeom prst="line">
            <a:avLst/>
          </a:prstGeom>
        </p:spPr>
        <p:style>
          <a:lnRef idx="2">
            <a:schemeClr val="dk1"/>
          </a:lnRef>
          <a:fillRef idx="0">
            <a:schemeClr val="dk1"/>
          </a:fillRef>
          <a:effectRef idx="1">
            <a:schemeClr val="dk1"/>
          </a:effectRef>
          <a:fontRef idx="minor">
            <a:schemeClr val="tx1"/>
          </a:fontRef>
        </p:style>
      </p:cxnSp>
      <p:cxnSp>
        <p:nvCxnSpPr>
          <p:cNvPr id="16" name="Connecteur droit avec flèche 15"/>
          <p:cNvCxnSpPr/>
          <p:nvPr/>
        </p:nvCxnSpPr>
        <p:spPr>
          <a:xfrm>
            <a:off x="2000232" y="1785926"/>
            <a:ext cx="214314" cy="1588"/>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18" name="Connecteur droit avec flèche 17"/>
          <p:cNvCxnSpPr/>
          <p:nvPr/>
        </p:nvCxnSpPr>
        <p:spPr>
          <a:xfrm>
            <a:off x="2000232" y="4500570"/>
            <a:ext cx="357190" cy="1588"/>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20" name="Connecteur droit 19"/>
          <p:cNvCxnSpPr/>
          <p:nvPr/>
        </p:nvCxnSpPr>
        <p:spPr>
          <a:xfrm>
            <a:off x="3500430" y="1714488"/>
            <a:ext cx="928694" cy="1588"/>
          </a:xfrm>
          <a:prstGeom prst="line">
            <a:avLst/>
          </a:prstGeom>
        </p:spPr>
        <p:style>
          <a:lnRef idx="2">
            <a:schemeClr val="dk1"/>
          </a:lnRef>
          <a:fillRef idx="0">
            <a:schemeClr val="dk1"/>
          </a:fillRef>
          <a:effectRef idx="1">
            <a:schemeClr val="dk1"/>
          </a:effectRef>
          <a:fontRef idx="minor">
            <a:schemeClr val="tx1"/>
          </a:fontRef>
        </p:style>
      </p:cxnSp>
      <p:cxnSp>
        <p:nvCxnSpPr>
          <p:cNvPr id="24" name="Connecteur droit avec flèche 23"/>
          <p:cNvCxnSpPr/>
          <p:nvPr/>
        </p:nvCxnSpPr>
        <p:spPr>
          <a:xfrm>
            <a:off x="5715008" y="1714488"/>
            <a:ext cx="1571636" cy="1588"/>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26" name="Connecteur droit 25"/>
          <p:cNvCxnSpPr/>
          <p:nvPr/>
        </p:nvCxnSpPr>
        <p:spPr>
          <a:xfrm>
            <a:off x="3571868" y="4572008"/>
            <a:ext cx="285752" cy="1588"/>
          </a:xfrm>
          <a:prstGeom prst="line">
            <a:avLst/>
          </a:prstGeom>
        </p:spPr>
        <p:style>
          <a:lnRef idx="2">
            <a:schemeClr val="dk1"/>
          </a:lnRef>
          <a:fillRef idx="0">
            <a:schemeClr val="dk1"/>
          </a:fillRef>
          <a:effectRef idx="1">
            <a:schemeClr val="dk1"/>
          </a:effectRef>
          <a:fontRef idx="minor">
            <a:schemeClr val="tx1"/>
          </a:fontRef>
        </p:style>
      </p:cxnSp>
      <p:cxnSp>
        <p:nvCxnSpPr>
          <p:cNvPr id="28" name="Connecteur droit 27"/>
          <p:cNvCxnSpPr/>
          <p:nvPr/>
        </p:nvCxnSpPr>
        <p:spPr>
          <a:xfrm>
            <a:off x="5000628" y="4572008"/>
            <a:ext cx="357190" cy="1588"/>
          </a:xfrm>
          <a:prstGeom prst="line">
            <a:avLst/>
          </a:prstGeom>
        </p:spPr>
        <p:style>
          <a:lnRef idx="2">
            <a:schemeClr val="dk1"/>
          </a:lnRef>
          <a:fillRef idx="0">
            <a:schemeClr val="dk1"/>
          </a:fillRef>
          <a:effectRef idx="1">
            <a:schemeClr val="dk1"/>
          </a:effectRef>
          <a:fontRef idx="minor">
            <a:schemeClr val="tx1"/>
          </a:fontRef>
        </p:style>
      </p:cxnSp>
      <p:cxnSp>
        <p:nvCxnSpPr>
          <p:cNvPr id="30" name="Connecteur droit avec flèche 29"/>
          <p:cNvCxnSpPr/>
          <p:nvPr/>
        </p:nvCxnSpPr>
        <p:spPr>
          <a:xfrm>
            <a:off x="7000892" y="4500570"/>
            <a:ext cx="357190" cy="1588"/>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642918"/>
            <a:ext cx="8229600" cy="5483245"/>
          </a:xfrm>
        </p:spPr>
        <p:txBody>
          <a:bodyPr/>
          <a:lstStyle/>
          <a:p>
            <a:r>
              <a:rPr lang="fr-FR" b="1" u="sng" dirty="0" smtClean="0"/>
              <a:t>Typologies des centres d’analyse:</a:t>
            </a:r>
          </a:p>
          <a:p>
            <a:pPr algn="just">
              <a:buFont typeface="Wingdings" pitchFamily="2" charset="2"/>
              <a:buChar char="Ø"/>
            </a:pPr>
            <a:r>
              <a:rPr lang="fr-FR" b="1" dirty="0" smtClean="0"/>
              <a:t>Centres opérationnels</a:t>
            </a:r>
            <a:r>
              <a:rPr lang="fr-FR" dirty="0" smtClean="0"/>
              <a:t>: sont des centres dont l’activité peut être mesurée par une unité de mesure physique (unité d’œuvre);</a:t>
            </a:r>
          </a:p>
          <a:p>
            <a:pPr>
              <a:buFont typeface="Wingdings" pitchFamily="2" charset="2"/>
              <a:buChar char="Ø"/>
            </a:pPr>
            <a:r>
              <a:rPr lang="fr-FR" b="1" dirty="0" smtClean="0"/>
              <a:t>Centres de structure</a:t>
            </a:r>
            <a:r>
              <a:rPr lang="fr-FR" dirty="0" smtClean="0"/>
              <a:t>: centres dont l’activité ne peut être mesurée par une unité physique. On a alors recours à une unité monétaire (Taux de frais)</a:t>
            </a:r>
            <a:endParaRPr lang="fr-FR" dirty="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714356"/>
            <a:ext cx="8229600" cy="5411807"/>
          </a:xfrm>
        </p:spPr>
        <p:txBody>
          <a:bodyPr/>
          <a:lstStyle/>
          <a:p>
            <a:pPr algn="just">
              <a:buFont typeface="Wingdings" pitchFamily="2" charset="2"/>
              <a:buChar char="Ø"/>
            </a:pPr>
            <a:r>
              <a:rPr lang="fr-FR" b="1" dirty="0" smtClean="0"/>
              <a:t>Centres auxiliaires</a:t>
            </a:r>
            <a:r>
              <a:rPr lang="fr-FR" dirty="0" smtClean="0"/>
              <a:t>: sont des centres qui ne participent pas directement à la production ou à la commercialisation des produits; ils assurent des activités de soutien et fournissent des  prestations aux autres centres.</a:t>
            </a:r>
          </a:p>
          <a:p>
            <a:pPr algn="just">
              <a:buFont typeface="Wingdings" pitchFamily="2" charset="2"/>
              <a:buChar char="Ø"/>
            </a:pPr>
            <a:r>
              <a:rPr lang="fr-FR" b="1" dirty="0" smtClean="0"/>
              <a:t>Centres principaux</a:t>
            </a:r>
            <a:r>
              <a:rPr lang="fr-FR" dirty="0" smtClean="0"/>
              <a:t>: sont des centres qui concourent directement au cycle d’exploitation de l’entreprise (approvisionnement, production , distribution)</a:t>
            </a:r>
            <a:endParaRPr lang="fr-FR" dirty="0"/>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r>
              <a:rPr lang="fr-FR" b="1" dirty="0" smtClean="0"/>
              <a:t>La mise en œuvre de la méthode des centres d’analyse</a:t>
            </a:r>
            <a:endParaRPr lang="fr-FR" b="1" dirty="0"/>
          </a:p>
        </p:txBody>
      </p:sp>
      <p:sp>
        <p:nvSpPr>
          <p:cNvPr id="3" name="Espace réservé du contenu 2"/>
          <p:cNvSpPr>
            <a:spLocks noGrp="1"/>
          </p:cNvSpPr>
          <p:nvPr>
            <p:ph idx="1"/>
          </p:nvPr>
        </p:nvSpPr>
        <p:spPr/>
        <p:txBody>
          <a:bodyPr/>
          <a:lstStyle/>
          <a:p>
            <a:pPr algn="just"/>
            <a:r>
              <a:rPr lang="fr-FR" dirty="0" smtClean="0"/>
              <a:t>la mise en œuvre se fait en trois étapes:</a:t>
            </a:r>
          </a:p>
          <a:p>
            <a:pPr lvl="1" algn="just"/>
            <a:r>
              <a:rPr lang="fr-FR" dirty="0" smtClean="0"/>
              <a:t>La répartition primaire;</a:t>
            </a:r>
          </a:p>
          <a:p>
            <a:pPr lvl="1" algn="just"/>
            <a:r>
              <a:rPr lang="fr-FR" dirty="0" smtClean="0"/>
              <a:t>La répartition secondaire;</a:t>
            </a:r>
          </a:p>
          <a:p>
            <a:pPr lvl="1" algn="just"/>
            <a:r>
              <a:rPr lang="fr-FR" dirty="0" smtClean="0"/>
              <a:t>L’imputation des coûts des centres aux différents coûts</a:t>
            </a:r>
            <a:endParaRPr lang="fr-FR"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endParaRPr lang="fr-FR"/>
          </a:p>
        </p:txBody>
      </p:sp>
      <p:sp>
        <p:nvSpPr>
          <p:cNvPr id="3" name="Espace réservé du contenu 2"/>
          <p:cNvSpPr>
            <a:spLocks noGrp="1"/>
          </p:cNvSpPr>
          <p:nvPr>
            <p:ph idx="1"/>
          </p:nvPr>
        </p:nvSpPr>
        <p:spPr/>
        <p:txBody>
          <a:bodyPr/>
          <a:lstStyle/>
          <a:p>
            <a:pPr algn="just"/>
            <a:r>
              <a:rPr lang="fr-FR" dirty="0" smtClean="0"/>
              <a:t>Le coût complet est obtenu par le cumul des différentes charges constatées au cours du </a:t>
            </a:r>
            <a:r>
              <a:rPr lang="fr-FR" b="1" i="1" dirty="0" smtClean="0">
                <a:effectLst>
                  <a:outerShdw blurRad="38100" dist="38100" dir="2700000" algn="tl">
                    <a:srgbClr val="000000">
                      <a:alpha val="43137"/>
                    </a:srgbClr>
                  </a:outerShdw>
                </a:effectLst>
              </a:rPr>
              <a:t>processus d’élaboration du produit</a:t>
            </a:r>
            <a:r>
              <a:rPr lang="fr-FR" dirty="0" smtClean="0"/>
              <a:t>, dans l’ordre de leur engagement (</a:t>
            </a:r>
            <a:r>
              <a:rPr lang="fr-FR" b="1" dirty="0" smtClean="0">
                <a:effectLst>
                  <a:outerShdw blurRad="38100" dist="38100" dir="2700000" algn="tl">
                    <a:srgbClr val="000000">
                      <a:alpha val="43137"/>
                    </a:srgbClr>
                  </a:outerShdw>
                </a:effectLst>
              </a:rPr>
              <a:t>hiérarchie des coûts):</a:t>
            </a:r>
            <a:endParaRPr lang="fr-FR" b="1" dirty="0">
              <a:effectLst>
                <a:outerShdw blurRad="38100" dist="38100" dir="2700000" algn="tl">
                  <a:srgbClr val="000000">
                    <a:alpha val="43137"/>
                  </a:srgbClr>
                </a:outerShdw>
              </a:effectLst>
            </a:endParaRP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571480"/>
            <a:ext cx="8229600" cy="5554683"/>
          </a:xfrm>
        </p:spPr>
        <p:txBody>
          <a:bodyPr>
            <a:normAutofit/>
          </a:bodyPr>
          <a:lstStyle/>
          <a:p>
            <a:r>
              <a:rPr lang="fr-FR" b="1" u="sng" dirty="0" smtClean="0"/>
              <a:t>La répartition primaire:</a:t>
            </a:r>
          </a:p>
          <a:p>
            <a:pPr algn="just">
              <a:buFont typeface="Wingdings" pitchFamily="2" charset="2"/>
              <a:buChar char="Ø"/>
            </a:pPr>
            <a:r>
              <a:rPr lang="fr-FR" dirty="0" smtClean="0"/>
              <a:t>La répartition primaire est la ventilation de l’ensemble des CI entre les différents centres concernés. Cette répartition s’opère:</a:t>
            </a:r>
          </a:p>
          <a:p>
            <a:pPr lvl="1" algn="just">
              <a:buFont typeface="Wingdings" pitchFamily="2" charset="2"/>
              <a:buChar char="ü"/>
            </a:pPr>
            <a:r>
              <a:rPr lang="fr-FR" b="1" dirty="0" smtClean="0"/>
              <a:t>Par affectation </a:t>
            </a:r>
            <a:r>
              <a:rPr lang="fr-FR" dirty="0" smtClean="0"/>
              <a:t>s’il existe  des moyens de mesure des consommations des charges par les centres ( consommation d’électricité mesurée par des compteurs au niveau de chaque centre, par exemple);</a:t>
            </a:r>
          </a:p>
          <a:p>
            <a:pPr lvl="1" algn="just">
              <a:buFont typeface="Wingdings" pitchFamily="2" charset="2"/>
              <a:buChar char="ü"/>
            </a:pPr>
            <a:r>
              <a:rPr lang="fr-FR" b="1" dirty="0" smtClean="0"/>
              <a:t>Par répartition </a:t>
            </a:r>
            <a:r>
              <a:rPr lang="fr-FR" dirty="0" smtClean="0"/>
              <a:t>si l’on utilise des </a:t>
            </a:r>
            <a:r>
              <a:rPr lang="fr-FR" b="1" u="sng" dirty="0" smtClean="0"/>
              <a:t>clés de répartition </a:t>
            </a:r>
            <a:r>
              <a:rPr lang="fr-FR" dirty="0" smtClean="0"/>
              <a:t>entre centres ( répartition des charges d’électricité proportionnellement au nombre d’ampoules par </a:t>
            </a:r>
            <a:r>
              <a:rPr lang="fr-FR" dirty="0" err="1" smtClean="0"/>
              <a:t>exemlpe</a:t>
            </a:r>
            <a:r>
              <a:rPr lang="fr-FR" dirty="0" smtClean="0"/>
              <a:t>)</a:t>
            </a:r>
            <a:endParaRPr lang="fr-FR" dirty="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428604"/>
            <a:ext cx="8229600" cy="5697559"/>
          </a:xfrm>
        </p:spPr>
        <p:txBody>
          <a:bodyPr/>
          <a:lstStyle/>
          <a:p>
            <a:r>
              <a:rPr lang="fr-FR" b="1" u="sng" dirty="0" smtClean="0"/>
              <a:t>La répartition secondaire:</a:t>
            </a:r>
          </a:p>
          <a:p>
            <a:pPr algn="just">
              <a:buFont typeface="Wingdings" pitchFamily="2" charset="2"/>
              <a:buChar char="Ø"/>
            </a:pPr>
            <a:r>
              <a:rPr lang="fr-FR" dirty="0" smtClean="0"/>
              <a:t>Ventiler les charges des centres auxiliaires entre les centres principaux, au prorata des prestations fournies. Après cette répartition le total des charges des centres auxiliaires est nul.</a:t>
            </a:r>
          </a:p>
          <a:p>
            <a:pPr algn="just">
              <a:buFont typeface="Wingdings" pitchFamily="2" charset="2"/>
              <a:buChar char="Ø"/>
            </a:pPr>
            <a:r>
              <a:rPr lang="fr-FR" dirty="0" smtClean="0"/>
              <a:t>Possibilité d’existence des </a:t>
            </a:r>
            <a:r>
              <a:rPr lang="fr-FR" b="1" dirty="0" smtClean="0"/>
              <a:t>cessions (prestations) internes </a:t>
            </a:r>
            <a:r>
              <a:rPr lang="fr-FR" dirty="0" smtClean="0"/>
              <a:t>entre les centres auxiliaires. </a:t>
            </a:r>
            <a:endParaRPr lang="fr-FR" dirty="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214291"/>
            <a:ext cx="8229600" cy="4357718"/>
          </a:xfrm>
        </p:spPr>
        <p:txBody>
          <a:bodyPr/>
          <a:lstStyle/>
          <a:p>
            <a:pPr algn="just"/>
            <a:r>
              <a:rPr lang="fr-FR" dirty="0" smtClean="0"/>
              <a:t>Deux cas de prestations entre centres auxiliaires:</a:t>
            </a:r>
          </a:p>
          <a:p>
            <a:pPr lvl="1" algn="just"/>
            <a:r>
              <a:rPr lang="fr-FR" b="1" dirty="0" smtClean="0"/>
              <a:t>La répartition sans réciprocité </a:t>
            </a:r>
            <a:r>
              <a:rPr lang="fr-FR" dirty="0" smtClean="0"/>
              <a:t>(ou transferts en escalier):</a:t>
            </a:r>
          </a:p>
          <a:p>
            <a:pPr lvl="1" algn="just">
              <a:buNone/>
            </a:pPr>
            <a:r>
              <a:rPr lang="fr-FR" dirty="0" smtClean="0"/>
              <a:t>   Les coûts des centres auxiliaires sont répartis successivement entre les différents centres bénéficiaires des prestations.</a:t>
            </a:r>
            <a:endParaRPr lang="fr-FR" dirty="0"/>
          </a:p>
          <a:p>
            <a:pPr lvl="1" algn="just">
              <a:buNone/>
            </a:pPr>
            <a:endParaRPr lang="fr-FR" dirty="0" smtClean="0"/>
          </a:p>
          <a:p>
            <a:pPr lvl="2" algn="just">
              <a:buNone/>
            </a:pPr>
            <a:endParaRPr lang="fr-FR" dirty="0" smtClean="0"/>
          </a:p>
          <a:p>
            <a:pPr lvl="1" algn="just">
              <a:buNone/>
            </a:pPr>
            <a:endParaRPr lang="fr-FR" dirty="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500042"/>
            <a:ext cx="8229600" cy="5626121"/>
          </a:xfrm>
        </p:spPr>
        <p:txBody>
          <a:bodyPr/>
          <a:lstStyle/>
          <a:p>
            <a:pPr lvl="1" algn="just"/>
            <a:r>
              <a:rPr lang="fr-FR" b="1" dirty="0" smtClean="0"/>
              <a:t>La répartition avec réciprocité (ou transferts croisés):</a:t>
            </a:r>
          </a:p>
          <a:p>
            <a:pPr lvl="1" algn="just">
              <a:buFont typeface="Wingdings" pitchFamily="2" charset="2"/>
              <a:buChar char="§"/>
            </a:pPr>
            <a:r>
              <a:rPr lang="fr-FR" dirty="0" smtClean="0"/>
              <a:t>Les centres auxiliaires se fournissent des prestations entre eux même.</a:t>
            </a:r>
          </a:p>
          <a:p>
            <a:pPr lvl="1" algn="just">
              <a:buFont typeface="Wingdings" pitchFamily="2" charset="2"/>
              <a:buChar char="§"/>
            </a:pPr>
            <a:r>
              <a:rPr lang="fr-FR" dirty="0" smtClean="0"/>
              <a:t>La détermination des prestations réciproques nécessite un calcul spécifique pour déterminer le montant des charges réelles à répartir.</a:t>
            </a:r>
            <a:endParaRPr lang="fr-FR" dirty="0"/>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214290"/>
            <a:ext cx="8229600" cy="6143668"/>
          </a:xfrm>
        </p:spPr>
        <p:txBody>
          <a:bodyPr/>
          <a:lstStyle/>
          <a:p>
            <a:r>
              <a:rPr lang="fr-FR" b="1" dirty="0" smtClean="0"/>
              <a:t>Application:</a:t>
            </a:r>
          </a:p>
          <a:p>
            <a:pPr algn="just"/>
            <a:r>
              <a:rPr lang="fr-FR" sz="2800" dirty="0" smtClean="0"/>
              <a:t>Le tableau de répartition des charges indirectes de la société Alpha se présente comme suit, après répartition primaire:</a:t>
            </a:r>
          </a:p>
          <a:p>
            <a:endParaRPr lang="fr-FR" dirty="0"/>
          </a:p>
        </p:txBody>
      </p:sp>
      <p:graphicFrame>
        <p:nvGraphicFramePr>
          <p:cNvPr id="4" name="Tableau 3"/>
          <p:cNvGraphicFramePr>
            <a:graphicFrameLocks noGrp="1"/>
          </p:cNvGraphicFramePr>
          <p:nvPr/>
        </p:nvGraphicFramePr>
        <p:xfrm>
          <a:off x="500034" y="2071678"/>
          <a:ext cx="8001056" cy="4550106"/>
        </p:xfrm>
        <a:graphic>
          <a:graphicData uri="http://schemas.openxmlformats.org/drawingml/2006/table">
            <a:tbl>
              <a:tblPr firstRow="1" bandRow="1">
                <a:tableStyleId>{5940675A-B579-460E-94D1-54222C63F5DA}</a:tableStyleId>
              </a:tblPr>
              <a:tblGrid>
                <a:gridCol w="1132803"/>
                <a:gridCol w="1132803"/>
                <a:gridCol w="1132803"/>
                <a:gridCol w="959309"/>
                <a:gridCol w="1306297"/>
                <a:gridCol w="1132803"/>
                <a:gridCol w="1204238"/>
              </a:tblGrid>
              <a:tr h="642942">
                <a:tc>
                  <a:txBody>
                    <a:bodyPr/>
                    <a:lstStyle/>
                    <a:p>
                      <a:endParaRPr lang="fr-FR" dirty="0"/>
                    </a:p>
                  </a:txBody>
                  <a:tcPr>
                    <a:lnL w="12700" cmpd="sng">
                      <a:noFill/>
                    </a:lnL>
                    <a:lnR w="12700" cap="flat" cmpd="sng" algn="ctr">
                      <a:solidFill>
                        <a:schemeClr val="tx1"/>
                      </a:solidFill>
                      <a:prstDash val="solid"/>
                      <a:round/>
                      <a:headEnd type="none" w="med" len="med"/>
                      <a:tailEnd type="none" w="med" len="med"/>
                    </a:lnR>
                    <a:lnT w="12700" cmpd="sng">
                      <a:noFill/>
                    </a:lnT>
                    <a:lnB w="12700" cmpd="sng">
                      <a:noFill/>
                    </a:lnB>
                    <a:lnTlToBr w="12700" cmpd="sng">
                      <a:noFill/>
                      <a:prstDash val="solid"/>
                    </a:lnTlToBr>
                    <a:lnBlToTr w="12700" cmpd="sng">
                      <a:noFill/>
                      <a:prstDash val="solid"/>
                    </a:lnBlToTr>
                  </a:tcPr>
                </a:tc>
                <a:tc rowSpan="2">
                  <a:txBody>
                    <a:bodyPr/>
                    <a:lstStyle/>
                    <a:p>
                      <a:r>
                        <a:rPr lang="fr-FR" b="1" dirty="0" smtClean="0"/>
                        <a:t>Totaux </a:t>
                      </a:r>
                      <a:endParaRPr lang="fr-FR"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2">
                  <a:txBody>
                    <a:bodyPr/>
                    <a:lstStyle/>
                    <a:p>
                      <a:r>
                        <a:rPr lang="fr-FR" b="1" dirty="0" smtClean="0"/>
                        <a:t>Centres auxiliaires</a:t>
                      </a:r>
                      <a:r>
                        <a:rPr lang="fr-FR" b="1" baseline="0" dirty="0" smtClean="0"/>
                        <a:t> </a:t>
                      </a:r>
                      <a:endParaRPr lang="fr-FR" b="1" dirty="0"/>
                    </a:p>
                  </a:txBody>
                  <a:tcPr>
                    <a:lnL w="12700" cap="flat" cmpd="sng" algn="ctr">
                      <a:solidFill>
                        <a:schemeClr val="tx1"/>
                      </a:solidFill>
                      <a:prstDash val="solid"/>
                      <a:round/>
                      <a:headEnd type="none" w="med" len="med"/>
                      <a:tailEnd type="none" w="med" len="med"/>
                    </a:lnL>
                  </a:tcPr>
                </a:tc>
                <a:tc hMerge="1">
                  <a:txBody>
                    <a:bodyPr/>
                    <a:lstStyle/>
                    <a:p>
                      <a:endParaRPr lang="fr-FR" dirty="0"/>
                    </a:p>
                  </a:txBody>
                  <a:tcPr/>
                </a:tc>
                <a:tc gridSpan="3">
                  <a:txBody>
                    <a:bodyPr/>
                    <a:lstStyle/>
                    <a:p>
                      <a:r>
                        <a:rPr lang="fr-FR" b="1" dirty="0" smtClean="0"/>
                        <a:t>Centres principaux</a:t>
                      </a:r>
                      <a:endParaRPr lang="fr-FR" b="1" dirty="0"/>
                    </a:p>
                  </a:txBody>
                  <a:tcPr/>
                </a:tc>
                <a:tc hMerge="1">
                  <a:txBody>
                    <a:bodyPr/>
                    <a:lstStyle/>
                    <a:p>
                      <a:endParaRPr lang="fr-FR" dirty="0"/>
                    </a:p>
                  </a:txBody>
                  <a:tcPr/>
                </a:tc>
                <a:tc hMerge="1">
                  <a:txBody>
                    <a:bodyPr/>
                    <a:lstStyle/>
                    <a:p>
                      <a:endParaRPr lang="fr-FR" dirty="0"/>
                    </a:p>
                  </a:txBody>
                  <a:tcPr/>
                </a:tc>
              </a:tr>
              <a:tr h="642942">
                <a:tc>
                  <a:txBody>
                    <a:bodyPr/>
                    <a:lstStyle/>
                    <a:p>
                      <a:endParaRPr lang="fr-FR" dirty="0"/>
                    </a:p>
                  </a:txBody>
                  <a:tcPr>
                    <a:lnL w="12700" cmpd="sng">
                      <a:noFill/>
                    </a:lnL>
                    <a:lnR w="12700" cap="flat" cmpd="sng" algn="ctr">
                      <a:solidFill>
                        <a:schemeClr val="tx1"/>
                      </a:solidFill>
                      <a:prstDash val="solid"/>
                      <a:round/>
                      <a:headEnd type="none" w="med" len="med"/>
                      <a:tailEnd type="none" w="med" len="med"/>
                    </a:lnR>
                    <a:lnT w="12700" cmpd="sng">
                      <a:noFill/>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endParaRPr lang="fr-FR" dirty="0"/>
                    </a:p>
                  </a:txBody>
                  <a:tcPr/>
                </a:tc>
                <a:tc>
                  <a:txBody>
                    <a:bodyPr/>
                    <a:lstStyle/>
                    <a:p>
                      <a:r>
                        <a:rPr lang="fr-FR" sz="1600" dirty="0" smtClean="0"/>
                        <a:t>Transport </a:t>
                      </a:r>
                      <a:endParaRPr lang="fr-FR" sz="1600" dirty="0"/>
                    </a:p>
                  </a:txBody>
                  <a:tcPr>
                    <a:lnL w="12700" cap="flat" cmpd="sng" algn="ctr">
                      <a:solidFill>
                        <a:schemeClr val="tx1"/>
                      </a:solidFill>
                      <a:prstDash val="solid"/>
                      <a:round/>
                      <a:headEnd type="none" w="med" len="med"/>
                      <a:tailEnd type="none" w="med" len="med"/>
                    </a:lnL>
                  </a:tcPr>
                </a:tc>
                <a:tc>
                  <a:txBody>
                    <a:bodyPr/>
                    <a:lstStyle/>
                    <a:p>
                      <a:r>
                        <a:rPr lang="fr-FR" sz="1600" dirty="0" smtClean="0"/>
                        <a:t>Entretien </a:t>
                      </a:r>
                      <a:endParaRPr lang="fr-FR" sz="1600" dirty="0"/>
                    </a:p>
                  </a:txBody>
                  <a:tcPr/>
                </a:tc>
                <a:tc>
                  <a:txBody>
                    <a:bodyPr/>
                    <a:lstStyle/>
                    <a:p>
                      <a:r>
                        <a:rPr lang="fr-FR" sz="1600" dirty="0" smtClean="0"/>
                        <a:t>Approvisionnement </a:t>
                      </a:r>
                      <a:endParaRPr lang="fr-FR" sz="1600" dirty="0"/>
                    </a:p>
                  </a:txBody>
                  <a:tcPr/>
                </a:tc>
                <a:tc>
                  <a:txBody>
                    <a:bodyPr/>
                    <a:lstStyle/>
                    <a:p>
                      <a:r>
                        <a:rPr lang="fr-FR" sz="1600" dirty="0" smtClean="0"/>
                        <a:t>Fabrication </a:t>
                      </a:r>
                      <a:endParaRPr lang="fr-FR" sz="1600" dirty="0"/>
                    </a:p>
                  </a:txBody>
                  <a:tcPr/>
                </a:tc>
                <a:tc>
                  <a:txBody>
                    <a:bodyPr/>
                    <a:lstStyle/>
                    <a:p>
                      <a:r>
                        <a:rPr lang="fr-FR" sz="1600" dirty="0" smtClean="0"/>
                        <a:t>Distribution </a:t>
                      </a:r>
                      <a:endParaRPr lang="fr-FR" sz="1600" dirty="0"/>
                    </a:p>
                  </a:txBody>
                  <a:tcPr/>
                </a:tc>
              </a:tr>
              <a:tr h="642942">
                <a:tc>
                  <a:txBody>
                    <a:bodyPr/>
                    <a:lstStyle/>
                    <a:p>
                      <a:r>
                        <a:rPr lang="fr-FR" sz="1400" dirty="0" smtClean="0"/>
                        <a:t>Totaux après répartition primaire</a:t>
                      </a:r>
                      <a:endParaRPr lang="fr-FR"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fr-FR" dirty="0" smtClean="0"/>
                        <a:t>45460</a:t>
                      </a:r>
                      <a:endParaRPr lang="fr-FR"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tc>
                  <a:txBody>
                    <a:bodyPr/>
                    <a:lstStyle/>
                    <a:p>
                      <a:r>
                        <a:rPr lang="fr-FR" dirty="0" smtClean="0"/>
                        <a:t>7000</a:t>
                      </a:r>
                      <a:endParaRPr lang="fr-FR" dirty="0"/>
                    </a:p>
                  </a:txBody>
                  <a:tcPr/>
                </a:tc>
                <a:tc>
                  <a:txBody>
                    <a:bodyPr/>
                    <a:lstStyle/>
                    <a:p>
                      <a:r>
                        <a:rPr lang="fr-FR" dirty="0" smtClean="0"/>
                        <a:t>9600</a:t>
                      </a:r>
                      <a:endParaRPr lang="fr-FR" dirty="0"/>
                    </a:p>
                  </a:txBody>
                  <a:tcPr/>
                </a:tc>
                <a:tc>
                  <a:txBody>
                    <a:bodyPr/>
                    <a:lstStyle/>
                    <a:p>
                      <a:r>
                        <a:rPr lang="fr-FR" dirty="0" smtClean="0"/>
                        <a:t>6700</a:t>
                      </a:r>
                      <a:endParaRPr lang="fr-FR" dirty="0"/>
                    </a:p>
                  </a:txBody>
                  <a:tcPr/>
                </a:tc>
                <a:tc>
                  <a:txBody>
                    <a:bodyPr/>
                    <a:lstStyle/>
                    <a:p>
                      <a:r>
                        <a:rPr lang="fr-FR" dirty="0" smtClean="0"/>
                        <a:t>15460</a:t>
                      </a:r>
                      <a:endParaRPr lang="fr-FR" dirty="0"/>
                    </a:p>
                  </a:txBody>
                  <a:tcPr/>
                </a:tc>
                <a:tc>
                  <a:txBody>
                    <a:bodyPr/>
                    <a:lstStyle/>
                    <a:p>
                      <a:r>
                        <a:rPr lang="fr-FR" dirty="0" smtClean="0"/>
                        <a:t>6700</a:t>
                      </a:r>
                      <a:endParaRPr lang="fr-FR" dirty="0"/>
                    </a:p>
                  </a:txBody>
                  <a:tcPr/>
                </a:tc>
              </a:tr>
              <a:tr h="642942">
                <a:tc>
                  <a:txBody>
                    <a:bodyPr/>
                    <a:lstStyle/>
                    <a:p>
                      <a:r>
                        <a:rPr lang="fr-FR" sz="1400" dirty="0" smtClean="0"/>
                        <a:t>Répartition secondaire:</a:t>
                      </a:r>
                    </a:p>
                    <a:p>
                      <a:pPr>
                        <a:buFont typeface="Wingdings" pitchFamily="2" charset="2"/>
                        <a:buChar char="§"/>
                      </a:pPr>
                      <a:r>
                        <a:rPr lang="fr-FR" sz="1400" dirty="0" smtClean="0"/>
                        <a:t>Transport </a:t>
                      </a:r>
                    </a:p>
                    <a:p>
                      <a:pPr>
                        <a:buFont typeface="Wingdings" pitchFamily="2" charset="2"/>
                        <a:buChar char="§"/>
                      </a:pPr>
                      <a:r>
                        <a:rPr lang="fr-FR" sz="1400" dirty="0" smtClean="0"/>
                        <a:t>Entretien </a:t>
                      </a:r>
                      <a:endParaRPr lang="fr-FR" sz="1400" dirty="0"/>
                    </a:p>
                  </a:txBody>
                  <a:tcPr>
                    <a:lnT w="12700" cap="flat" cmpd="sng" algn="ctr">
                      <a:solidFill>
                        <a:schemeClr val="tx1"/>
                      </a:solidFill>
                      <a:prstDash val="solid"/>
                      <a:round/>
                      <a:headEnd type="none" w="med" len="med"/>
                      <a:tailEnd type="none" w="med" len="med"/>
                    </a:lnT>
                  </a:tcPr>
                </a:tc>
                <a:tc>
                  <a:txBody>
                    <a:bodyPr/>
                    <a:lstStyle/>
                    <a:p>
                      <a:endParaRPr lang="fr-FR" dirty="0"/>
                    </a:p>
                  </a:txBody>
                  <a:tcPr/>
                </a:tc>
                <a:tc>
                  <a:txBody>
                    <a:bodyPr/>
                    <a:lstStyle/>
                    <a:p>
                      <a:endParaRPr lang="fr-FR" dirty="0" smtClean="0"/>
                    </a:p>
                    <a:p>
                      <a:endParaRPr lang="fr-FR" dirty="0" smtClean="0"/>
                    </a:p>
                    <a:p>
                      <a:r>
                        <a:rPr lang="fr-FR" dirty="0" smtClean="0"/>
                        <a:t>10%</a:t>
                      </a:r>
                      <a:endParaRPr lang="fr-FR" dirty="0"/>
                    </a:p>
                  </a:txBody>
                  <a:tcPr/>
                </a:tc>
                <a:tc>
                  <a:txBody>
                    <a:bodyPr/>
                    <a:lstStyle/>
                    <a:p>
                      <a:endParaRPr lang="fr-FR" dirty="0" smtClean="0"/>
                    </a:p>
                    <a:p>
                      <a:r>
                        <a:rPr lang="fr-FR" dirty="0" smtClean="0"/>
                        <a:t>5%</a:t>
                      </a:r>
                    </a:p>
                    <a:p>
                      <a:endParaRPr lang="fr-FR" dirty="0"/>
                    </a:p>
                  </a:txBody>
                  <a:tcPr/>
                </a:tc>
                <a:tc>
                  <a:txBody>
                    <a:bodyPr/>
                    <a:lstStyle/>
                    <a:p>
                      <a:endParaRPr lang="fr-FR" dirty="0" smtClean="0"/>
                    </a:p>
                    <a:p>
                      <a:r>
                        <a:rPr lang="fr-FR" dirty="0" smtClean="0"/>
                        <a:t>40%</a:t>
                      </a:r>
                    </a:p>
                    <a:p>
                      <a:r>
                        <a:rPr lang="fr-FR" dirty="0" smtClean="0"/>
                        <a:t>25%</a:t>
                      </a:r>
                      <a:endParaRPr lang="fr-FR" dirty="0"/>
                    </a:p>
                  </a:txBody>
                  <a:tcPr/>
                </a:tc>
                <a:tc>
                  <a:txBody>
                    <a:bodyPr/>
                    <a:lstStyle/>
                    <a:p>
                      <a:endParaRPr lang="fr-FR" dirty="0" smtClean="0"/>
                    </a:p>
                    <a:p>
                      <a:r>
                        <a:rPr lang="fr-FR" dirty="0" smtClean="0"/>
                        <a:t>35%</a:t>
                      </a:r>
                    </a:p>
                    <a:p>
                      <a:r>
                        <a:rPr lang="fr-FR" dirty="0" smtClean="0"/>
                        <a:t>15%</a:t>
                      </a:r>
                      <a:endParaRPr lang="fr-FR" dirty="0"/>
                    </a:p>
                  </a:txBody>
                  <a:tcPr/>
                </a:tc>
                <a:tc>
                  <a:txBody>
                    <a:bodyPr/>
                    <a:lstStyle/>
                    <a:p>
                      <a:endParaRPr lang="fr-FR" dirty="0" smtClean="0"/>
                    </a:p>
                    <a:p>
                      <a:r>
                        <a:rPr lang="fr-FR" dirty="0" smtClean="0"/>
                        <a:t>20%</a:t>
                      </a:r>
                    </a:p>
                    <a:p>
                      <a:r>
                        <a:rPr lang="fr-FR" dirty="0" smtClean="0"/>
                        <a:t>50%</a:t>
                      </a:r>
                      <a:endParaRPr lang="fr-FR" dirty="0"/>
                    </a:p>
                  </a:txBody>
                  <a:tcPr/>
                </a:tc>
              </a:tr>
              <a:tr h="642942">
                <a:tc>
                  <a:txBody>
                    <a:bodyPr/>
                    <a:lstStyle/>
                    <a:p>
                      <a:r>
                        <a:rPr lang="fr-FR" sz="1600" dirty="0" smtClean="0"/>
                        <a:t>Nature de l’UO</a:t>
                      </a:r>
                      <a:endParaRPr lang="fr-FR" sz="1600"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r>
                        <a:rPr lang="fr-FR" sz="1400" dirty="0" smtClean="0"/>
                        <a:t>Kg de matière</a:t>
                      </a:r>
                      <a:r>
                        <a:rPr lang="fr-FR" sz="1400" baseline="0" dirty="0" smtClean="0"/>
                        <a:t> </a:t>
                      </a:r>
                      <a:r>
                        <a:rPr lang="fr-FR" sz="1400" dirty="0" smtClean="0"/>
                        <a:t>première</a:t>
                      </a:r>
                      <a:r>
                        <a:rPr lang="fr-FR" sz="1400" baseline="0" dirty="0" smtClean="0"/>
                        <a:t> </a:t>
                      </a:r>
                      <a:r>
                        <a:rPr lang="fr-FR" sz="1400" dirty="0" smtClean="0"/>
                        <a:t>achetée</a:t>
                      </a:r>
                      <a:endParaRPr lang="fr-FR" sz="1400" dirty="0"/>
                    </a:p>
                  </a:txBody>
                  <a:tcPr/>
                </a:tc>
                <a:tc>
                  <a:txBody>
                    <a:bodyPr/>
                    <a:lstStyle/>
                    <a:p>
                      <a:r>
                        <a:rPr lang="fr-FR" sz="1600" dirty="0" smtClean="0"/>
                        <a:t>Heure de MOD</a:t>
                      </a:r>
                      <a:endParaRPr lang="fr-FR" sz="1600" dirty="0"/>
                    </a:p>
                  </a:txBody>
                  <a:tcPr/>
                </a:tc>
                <a:tc>
                  <a:txBody>
                    <a:bodyPr/>
                    <a:lstStyle/>
                    <a:p>
                      <a:r>
                        <a:rPr lang="fr-FR" sz="1600" dirty="0" smtClean="0"/>
                        <a:t>100 </a:t>
                      </a:r>
                      <a:r>
                        <a:rPr lang="fr-FR" sz="1600" dirty="0" err="1" smtClean="0"/>
                        <a:t>dh</a:t>
                      </a:r>
                      <a:r>
                        <a:rPr lang="fr-FR" sz="1600" dirty="0" smtClean="0"/>
                        <a:t> de CA</a:t>
                      </a:r>
                      <a:endParaRPr lang="fr-FR" sz="1600" dirty="0"/>
                    </a:p>
                  </a:txBody>
                  <a:tcPr/>
                </a:tc>
              </a:tr>
              <a:tr h="642942">
                <a:tc>
                  <a:txBody>
                    <a:bodyPr/>
                    <a:lstStyle/>
                    <a:p>
                      <a:r>
                        <a:rPr lang="fr-FR" sz="1600" dirty="0" smtClean="0"/>
                        <a:t>Nombre de l’UO</a:t>
                      </a:r>
                      <a:endParaRPr lang="fr-FR" sz="1600" dirty="0"/>
                    </a:p>
                  </a:txBody>
                  <a:tcPr/>
                </a:tc>
                <a:tc>
                  <a:txBody>
                    <a:bodyPr/>
                    <a:lstStyle/>
                    <a:p>
                      <a:endParaRPr lang="fr-FR" dirty="0"/>
                    </a:p>
                  </a:txBody>
                  <a:tcPr/>
                </a:tc>
                <a:tc>
                  <a:txBody>
                    <a:bodyPr/>
                    <a:lstStyle/>
                    <a:p>
                      <a:endParaRPr lang="fr-FR"/>
                    </a:p>
                  </a:txBody>
                  <a:tcPr/>
                </a:tc>
                <a:tc>
                  <a:txBody>
                    <a:bodyPr/>
                    <a:lstStyle/>
                    <a:p>
                      <a:endParaRPr lang="fr-FR"/>
                    </a:p>
                  </a:txBody>
                  <a:tcPr/>
                </a:tc>
                <a:tc>
                  <a:txBody>
                    <a:bodyPr/>
                    <a:lstStyle/>
                    <a:p>
                      <a:r>
                        <a:rPr lang="fr-FR" dirty="0" smtClean="0"/>
                        <a:t>4200</a:t>
                      </a:r>
                      <a:endParaRPr lang="fr-FR" dirty="0"/>
                    </a:p>
                  </a:txBody>
                  <a:tcPr/>
                </a:tc>
                <a:tc>
                  <a:txBody>
                    <a:bodyPr/>
                    <a:lstStyle/>
                    <a:p>
                      <a:r>
                        <a:rPr lang="fr-FR" dirty="0" smtClean="0"/>
                        <a:t>6000</a:t>
                      </a:r>
                      <a:endParaRPr lang="fr-FR" dirty="0"/>
                    </a:p>
                  </a:txBody>
                  <a:tcPr/>
                </a:tc>
                <a:tc>
                  <a:txBody>
                    <a:bodyPr/>
                    <a:lstStyle/>
                    <a:p>
                      <a:r>
                        <a:rPr lang="fr-FR" dirty="0" smtClean="0"/>
                        <a:t>7500</a:t>
                      </a:r>
                      <a:endParaRPr lang="fr-FR" dirty="0"/>
                    </a:p>
                  </a:txBody>
                  <a:tcPr/>
                </a:tc>
              </a:tr>
            </a:tbl>
          </a:graphicData>
        </a:graphic>
      </p:graphicFrame>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500042"/>
            <a:ext cx="8229600" cy="5626121"/>
          </a:xfrm>
        </p:spPr>
        <p:txBody>
          <a:bodyPr/>
          <a:lstStyle/>
          <a:p>
            <a:r>
              <a:rPr lang="fr-FR" dirty="0" smtClean="0"/>
              <a:t>Détermination des montants des prestations réciproques:</a:t>
            </a:r>
          </a:p>
          <a:p>
            <a:pPr>
              <a:buNone/>
            </a:pPr>
            <a:endParaRPr lang="fr-FR" dirty="0"/>
          </a:p>
        </p:txBody>
      </p:sp>
      <p:sp>
        <p:nvSpPr>
          <p:cNvPr id="4" name="Ellipse 3"/>
          <p:cNvSpPr/>
          <p:nvPr/>
        </p:nvSpPr>
        <p:spPr>
          <a:xfrm>
            <a:off x="1071538" y="2428868"/>
            <a:ext cx="1785950" cy="2857520"/>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fr-FR" dirty="0"/>
          </a:p>
        </p:txBody>
      </p:sp>
      <p:cxnSp>
        <p:nvCxnSpPr>
          <p:cNvPr id="6" name="Connecteur droit 5"/>
          <p:cNvCxnSpPr>
            <a:stCxn id="4" idx="2"/>
            <a:endCxn id="4" idx="6"/>
          </p:cNvCxnSpPr>
          <p:nvPr/>
        </p:nvCxnSpPr>
        <p:spPr>
          <a:xfrm rot="10800000" flipH="1">
            <a:off x="1071538" y="3857628"/>
            <a:ext cx="1785950" cy="1588"/>
          </a:xfrm>
          <a:prstGeom prst="line">
            <a:avLst/>
          </a:prstGeom>
        </p:spPr>
        <p:style>
          <a:lnRef idx="1">
            <a:schemeClr val="dk1"/>
          </a:lnRef>
          <a:fillRef idx="0">
            <a:schemeClr val="dk1"/>
          </a:fillRef>
          <a:effectRef idx="0">
            <a:schemeClr val="dk1"/>
          </a:effectRef>
          <a:fontRef idx="minor">
            <a:schemeClr val="tx1"/>
          </a:fontRef>
        </p:style>
      </p:cxnSp>
      <p:graphicFrame>
        <p:nvGraphicFramePr>
          <p:cNvPr id="7" name="Tableau 6"/>
          <p:cNvGraphicFramePr>
            <a:graphicFrameLocks noGrp="1"/>
          </p:cNvGraphicFramePr>
          <p:nvPr/>
        </p:nvGraphicFramePr>
        <p:xfrm>
          <a:off x="1428728" y="2643182"/>
          <a:ext cx="1214446" cy="1066800"/>
        </p:xfrm>
        <a:graphic>
          <a:graphicData uri="http://schemas.openxmlformats.org/drawingml/2006/table">
            <a:tbl>
              <a:tblPr firstRow="1" bandRow="1">
                <a:tableStyleId>{2D5ABB26-0587-4C30-8999-92F81FD0307C}</a:tableStyleId>
              </a:tblPr>
              <a:tblGrid>
                <a:gridCol w="1214446"/>
              </a:tblGrid>
              <a:tr h="370840">
                <a:tc>
                  <a:txBody>
                    <a:bodyPr/>
                    <a:lstStyle/>
                    <a:p>
                      <a:r>
                        <a:rPr lang="fr-FR" sz="1600" dirty="0" smtClean="0"/>
                        <a:t>Total après répartition primaire = 7000</a:t>
                      </a:r>
                      <a:endParaRPr lang="fr-FR" sz="1600" dirty="0"/>
                    </a:p>
                  </a:txBody>
                  <a:tcPr/>
                </a:tc>
              </a:tr>
            </a:tbl>
          </a:graphicData>
        </a:graphic>
      </p:graphicFrame>
      <p:graphicFrame>
        <p:nvGraphicFramePr>
          <p:cNvPr id="11" name="Tableau 10"/>
          <p:cNvGraphicFramePr>
            <a:graphicFrameLocks noGrp="1"/>
          </p:cNvGraphicFramePr>
          <p:nvPr/>
        </p:nvGraphicFramePr>
        <p:xfrm>
          <a:off x="1331640" y="4000504"/>
          <a:ext cx="1216262" cy="822960"/>
        </p:xfrm>
        <a:graphic>
          <a:graphicData uri="http://schemas.openxmlformats.org/drawingml/2006/table">
            <a:tbl>
              <a:tblPr firstRow="1" bandRow="1">
                <a:tableStyleId>{2D5ABB26-0587-4C30-8999-92F81FD0307C}</a:tableStyleId>
              </a:tblPr>
              <a:tblGrid>
                <a:gridCol w="1216262"/>
              </a:tblGrid>
              <a:tr h="370840">
                <a:tc>
                  <a:txBody>
                    <a:bodyPr/>
                    <a:lstStyle/>
                    <a:p>
                      <a:r>
                        <a:rPr lang="fr-FR" sz="1600" dirty="0" smtClean="0"/>
                        <a:t>Transferts croisés = 10% Y</a:t>
                      </a:r>
                      <a:endParaRPr lang="fr-FR" sz="1600" dirty="0"/>
                    </a:p>
                  </a:txBody>
                  <a:tcPr/>
                </a:tc>
              </a:tr>
            </a:tbl>
          </a:graphicData>
        </a:graphic>
      </p:graphicFrame>
      <p:graphicFrame>
        <p:nvGraphicFramePr>
          <p:cNvPr id="12" name="Tableau 11"/>
          <p:cNvGraphicFramePr>
            <a:graphicFrameLocks noGrp="1"/>
          </p:cNvGraphicFramePr>
          <p:nvPr/>
        </p:nvGraphicFramePr>
        <p:xfrm>
          <a:off x="857224" y="1714488"/>
          <a:ext cx="2405058" cy="579120"/>
        </p:xfrm>
        <a:graphic>
          <a:graphicData uri="http://schemas.openxmlformats.org/drawingml/2006/table">
            <a:tbl>
              <a:tblPr firstRow="1" bandRow="1">
                <a:tableStyleId>{2D5ABB26-0587-4C30-8999-92F81FD0307C}</a:tableStyleId>
              </a:tblPr>
              <a:tblGrid>
                <a:gridCol w="2405058"/>
              </a:tblGrid>
              <a:tr h="370840">
                <a:tc>
                  <a:txBody>
                    <a:bodyPr/>
                    <a:lstStyle/>
                    <a:p>
                      <a:pPr algn="ctr"/>
                      <a:r>
                        <a:rPr lang="fr-FR" sz="1600" b="1" dirty="0" smtClean="0"/>
                        <a:t>Total des charges du centre Transport </a:t>
                      </a:r>
                      <a:endParaRPr lang="fr-FR" sz="1600" b="1" dirty="0"/>
                    </a:p>
                  </a:txBody>
                  <a:tcPr/>
                </a:tc>
              </a:tr>
            </a:tbl>
          </a:graphicData>
        </a:graphic>
      </p:graphicFrame>
      <p:graphicFrame>
        <p:nvGraphicFramePr>
          <p:cNvPr id="13" name="Tableau 12"/>
          <p:cNvGraphicFramePr>
            <a:graphicFrameLocks noGrp="1"/>
          </p:cNvGraphicFramePr>
          <p:nvPr/>
        </p:nvGraphicFramePr>
        <p:xfrm>
          <a:off x="1643042" y="5429264"/>
          <a:ext cx="1714512" cy="579120"/>
        </p:xfrm>
        <a:graphic>
          <a:graphicData uri="http://schemas.openxmlformats.org/drawingml/2006/table">
            <a:tbl>
              <a:tblPr firstRow="1" bandRow="1">
                <a:tableStyleId>{2D5ABB26-0587-4C30-8999-92F81FD0307C}</a:tableStyleId>
              </a:tblPr>
              <a:tblGrid>
                <a:gridCol w="857256"/>
                <a:gridCol w="857256"/>
              </a:tblGrid>
              <a:tr h="370840">
                <a:tc>
                  <a:txBody>
                    <a:bodyPr/>
                    <a:lstStyle/>
                    <a:p>
                      <a:r>
                        <a:rPr lang="fr-FR" sz="3200" dirty="0" smtClean="0"/>
                        <a:t>= X</a:t>
                      </a:r>
                      <a:endParaRPr lang="fr-FR" sz="3200" dirty="0"/>
                    </a:p>
                  </a:txBody>
                  <a:tcPr/>
                </a:tc>
                <a:tc>
                  <a:txBody>
                    <a:bodyPr/>
                    <a:lstStyle/>
                    <a:p>
                      <a:endParaRPr lang="fr-FR" dirty="0"/>
                    </a:p>
                  </a:txBody>
                  <a:tcPr/>
                </a:tc>
              </a:tr>
            </a:tbl>
          </a:graphicData>
        </a:graphic>
      </p:graphicFrame>
      <p:sp>
        <p:nvSpPr>
          <p:cNvPr id="14" name="Ellipse 13"/>
          <p:cNvSpPr/>
          <p:nvPr/>
        </p:nvSpPr>
        <p:spPr>
          <a:xfrm>
            <a:off x="6143636" y="2357430"/>
            <a:ext cx="1643074" cy="2786082"/>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fr-FR"/>
          </a:p>
        </p:txBody>
      </p:sp>
      <p:cxnSp>
        <p:nvCxnSpPr>
          <p:cNvPr id="16" name="Connecteur droit 15"/>
          <p:cNvCxnSpPr>
            <a:stCxn id="14" idx="2"/>
            <a:endCxn id="14" idx="6"/>
          </p:cNvCxnSpPr>
          <p:nvPr/>
        </p:nvCxnSpPr>
        <p:spPr>
          <a:xfrm rot="10800000" flipH="1">
            <a:off x="6143636" y="3750471"/>
            <a:ext cx="1643074" cy="1588"/>
          </a:xfrm>
          <a:prstGeom prst="line">
            <a:avLst/>
          </a:prstGeom>
        </p:spPr>
        <p:style>
          <a:lnRef idx="1">
            <a:schemeClr val="dk1"/>
          </a:lnRef>
          <a:fillRef idx="0">
            <a:schemeClr val="dk1"/>
          </a:fillRef>
          <a:effectRef idx="0">
            <a:schemeClr val="dk1"/>
          </a:effectRef>
          <a:fontRef idx="minor">
            <a:schemeClr val="tx1"/>
          </a:fontRef>
        </p:style>
      </p:cxnSp>
      <p:graphicFrame>
        <p:nvGraphicFramePr>
          <p:cNvPr id="17" name="Tableau 16"/>
          <p:cNvGraphicFramePr>
            <a:graphicFrameLocks noGrp="1"/>
          </p:cNvGraphicFramePr>
          <p:nvPr/>
        </p:nvGraphicFramePr>
        <p:xfrm>
          <a:off x="6429388" y="2571744"/>
          <a:ext cx="1190612" cy="1310640"/>
        </p:xfrm>
        <a:graphic>
          <a:graphicData uri="http://schemas.openxmlformats.org/drawingml/2006/table">
            <a:tbl>
              <a:tblPr firstRow="1" bandRow="1">
                <a:tableStyleId>{2D5ABB26-0587-4C30-8999-92F81FD0307C}</a:tableStyleId>
              </a:tblPr>
              <a:tblGrid>
                <a:gridCol w="1190612"/>
              </a:tblGrid>
              <a:tr h="370840">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1600" dirty="0" smtClean="0"/>
                        <a:t>Total après répartition primaire = 9600</a:t>
                      </a:r>
                    </a:p>
                    <a:p>
                      <a:pPr algn="ctr"/>
                      <a:endParaRPr lang="fr-FR" sz="1600" dirty="0"/>
                    </a:p>
                  </a:txBody>
                  <a:tcPr/>
                </a:tc>
              </a:tr>
            </a:tbl>
          </a:graphicData>
        </a:graphic>
      </p:graphicFrame>
      <p:graphicFrame>
        <p:nvGraphicFramePr>
          <p:cNvPr id="18" name="Tableau 17"/>
          <p:cNvGraphicFramePr>
            <a:graphicFrameLocks noGrp="1"/>
          </p:cNvGraphicFramePr>
          <p:nvPr/>
        </p:nvGraphicFramePr>
        <p:xfrm>
          <a:off x="6429388" y="3857628"/>
          <a:ext cx="1119174" cy="1066800"/>
        </p:xfrm>
        <a:graphic>
          <a:graphicData uri="http://schemas.openxmlformats.org/drawingml/2006/table">
            <a:tbl>
              <a:tblPr firstRow="1" bandRow="1">
                <a:tableStyleId>{2D5ABB26-0587-4C30-8999-92F81FD0307C}</a:tableStyleId>
              </a:tblPr>
              <a:tblGrid>
                <a:gridCol w="1119174"/>
              </a:tblGrid>
              <a:tr h="370840">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1600" dirty="0" smtClean="0"/>
                        <a:t>Transferts croisés = 5% X</a:t>
                      </a:r>
                    </a:p>
                    <a:p>
                      <a:pPr algn="ctr"/>
                      <a:endParaRPr lang="fr-FR" sz="1600" dirty="0"/>
                    </a:p>
                  </a:txBody>
                  <a:tcPr/>
                </a:tc>
              </a:tr>
            </a:tbl>
          </a:graphicData>
        </a:graphic>
      </p:graphicFrame>
      <p:graphicFrame>
        <p:nvGraphicFramePr>
          <p:cNvPr id="19" name="Tableau 18"/>
          <p:cNvGraphicFramePr>
            <a:graphicFrameLocks noGrp="1"/>
          </p:cNvGraphicFramePr>
          <p:nvPr/>
        </p:nvGraphicFramePr>
        <p:xfrm>
          <a:off x="6715140" y="5357826"/>
          <a:ext cx="1071570" cy="518160"/>
        </p:xfrm>
        <a:graphic>
          <a:graphicData uri="http://schemas.openxmlformats.org/drawingml/2006/table">
            <a:tbl>
              <a:tblPr firstRow="1" bandRow="1">
                <a:tableStyleId>{2D5ABB26-0587-4C30-8999-92F81FD0307C}</a:tableStyleId>
              </a:tblPr>
              <a:tblGrid>
                <a:gridCol w="1071570"/>
              </a:tblGrid>
              <a:tr h="370840">
                <a:tc>
                  <a:txBody>
                    <a:bodyPr/>
                    <a:lstStyle/>
                    <a:p>
                      <a:r>
                        <a:rPr lang="fr-FR" sz="2800" dirty="0" smtClean="0"/>
                        <a:t>= Y</a:t>
                      </a:r>
                      <a:endParaRPr lang="fr-FR" sz="2800" dirty="0"/>
                    </a:p>
                  </a:txBody>
                  <a:tcPr/>
                </a:tc>
              </a:tr>
            </a:tbl>
          </a:graphicData>
        </a:graphic>
      </p:graphicFrame>
      <p:graphicFrame>
        <p:nvGraphicFramePr>
          <p:cNvPr id="20" name="Tableau 19"/>
          <p:cNvGraphicFramePr>
            <a:graphicFrameLocks noGrp="1"/>
          </p:cNvGraphicFramePr>
          <p:nvPr/>
        </p:nvGraphicFramePr>
        <p:xfrm>
          <a:off x="5786446" y="1714488"/>
          <a:ext cx="2762248" cy="792480"/>
        </p:xfrm>
        <a:graphic>
          <a:graphicData uri="http://schemas.openxmlformats.org/drawingml/2006/table">
            <a:tbl>
              <a:tblPr firstRow="1" bandRow="1">
                <a:tableStyleId>{2D5ABB26-0587-4C30-8999-92F81FD0307C}</a:tableStyleId>
              </a:tblPr>
              <a:tblGrid>
                <a:gridCol w="2762248"/>
              </a:tblGrid>
              <a:tr h="370840">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fr-FR" sz="1600" b="1" dirty="0" smtClean="0"/>
                        <a:t>Total des charges du centre Entretien</a:t>
                      </a:r>
                    </a:p>
                    <a:p>
                      <a:endParaRPr lang="fr-FR" sz="1400" b="1" dirty="0"/>
                    </a:p>
                  </a:txBody>
                  <a:tcPr/>
                </a:tc>
              </a:tr>
            </a:tbl>
          </a:graphicData>
        </a:graphic>
      </p:graphicFrame>
      <p:sp>
        <p:nvSpPr>
          <p:cNvPr id="21" name="Accolade fermante 20"/>
          <p:cNvSpPr/>
          <p:nvPr/>
        </p:nvSpPr>
        <p:spPr>
          <a:xfrm>
            <a:off x="2786050" y="2500306"/>
            <a:ext cx="714380" cy="2857520"/>
          </a:xfrm>
          <a:prstGeom prst="rightBrace">
            <a:avLst/>
          </a:prstGeom>
        </p:spPr>
        <p:style>
          <a:lnRef idx="1">
            <a:schemeClr val="dk1"/>
          </a:lnRef>
          <a:fillRef idx="0">
            <a:schemeClr val="dk1"/>
          </a:fillRef>
          <a:effectRef idx="0">
            <a:schemeClr val="dk1"/>
          </a:effectRef>
          <a:fontRef idx="minor">
            <a:schemeClr val="tx1"/>
          </a:fontRef>
        </p:style>
        <p:txBody>
          <a:bodyPr rtlCol="0" anchor="ctr"/>
          <a:lstStyle/>
          <a:p>
            <a:pPr algn="ctr"/>
            <a:endParaRPr lang="fr-FR"/>
          </a:p>
        </p:txBody>
      </p:sp>
      <p:sp>
        <p:nvSpPr>
          <p:cNvPr id="22" name="Accolade ouvrante 21"/>
          <p:cNvSpPr/>
          <p:nvPr/>
        </p:nvSpPr>
        <p:spPr>
          <a:xfrm>
            <a:off x="5643570" y="2500306"/>
            <a:ext cx="428628" cy="2857520"/>
          </a:xfrm>
          <a:prstGeom prst="leftBrace">
            <a:avLst/>
          </a:prstGeom>
        </p:spPr>
        <p:style>
          <a:lnRef idx="1">
            <a:schemeClr val="dk1"/>
          </a:lnRef>
          <a:fillRef idx="0">
            <a:schemeClr val="dk1"/>
          </a:fillRef>
          <a:effectRef idx="0">
            <a:schemeClr val="dk1"/>
          </a:effectRef>
          <a:fontRef idx="minor">
            <a:schemeClr val="tx1"/>
          </a:fontRef>
        </p:style>
        <p:txBody>
          <a:bodyPr rtlCol="0" anchor="ctr"/>
          <a:lstStyle/>
          <a:p>
            <a:pPr algn="ctr"/>
            <a:endParaRPr lang="fr-FR"/>
          </a:p>
        </p:txBody>
      </p:sp>
      <p:cxnSp>
        <p:nvCxnSpPr>
          <p:cNvPr id="24" name="Connecteur droit avec flèche 23"/>
          <p:cNvCxnSpPr>
            <a:stCxn id="21" idx="1"/>
          </p:cNvCxnSpPr>
          <p:nvPr/>
        </p:nvCxnSpPr>
        <p:spPr>
          <a:xfrm rot="10800000" flipH="1" flipV="1">
            <a:off x="3500430" y="3929066"/>
            <a:ext cx="3286148" cy="857256"/>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27" name="Connecteur droit avec flèche 26"/>
          <p:cNvCxnSpPr>
            <a:stCxn id="22" idx="1"/>
          </p:cNvCxnSpPr>
          <p:nvPr/>
        </p:nvCxnSpPr>
        <p:spPr>
          <a:xfrm rot="10800000" flipV="1">
            <a:off x="2285984" y="3929066"/>
            <a:ext cx="3357586" cy="928694"/>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Accolade ouvrante 1"/>
          <p:cNvSpPr/>
          <p:nvPr/>
        </p:nvSpPr>
        <p:spPr>
          <a:xfrm>
            <a:off x="1285852" y="1357298"/>
            <a:ext cx="857256" cy="2571768"/>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fr-FR"/>
          </a:p>
        </p:txBody>
      </p:sp>
      <p:graphicFrame>
        <p:nvGraphicFramePr>
          <p:cNvPr id="3" name="Tableau 2"/>
          <p:cNvGraphicFramePr>
            <a:graphicFrameLocks noGrp="1"/>
          </p:cNvGraphicFramePr>
          <p:nvPr/>
        </p:nvGraphicFramePr>
        <p:xfrm>
          <a:off x="2357422" y="1142984"/>
          <a:ext cx="4643470" cy="701040"/>
        </p:xfrm>
        <a:graphic>
          <a:graphicData uri="http://schemas.openxmlformats.org/drawingml/2006/table">
            <a:tbl>
              <a:tblPr firstRow="1" bandRow="1">
                <a:tableStyleId>{2D5ABB26-0587-4C30-8999-92F81FD0307C}</a:tableStyleId>
              </a:tblPr>
              <a:tblGrid>
                <a:gridCol w="4643470"/>
              </a:tblGrid>
              <a:tr h="370840">
                <a:tc>
                  <a:txBody>
                    <a:bodyPr/>
                    <a:lstStyle/>
                    <a:p>
                      <a:r>
                        <a:rPr lang="fr-FR" sz="4000" dirty="0" smtClean="0"/>
                        <a:t>X  = 7000 </a:t>
                      </a:r>
                      <a:r>
                        <a:rPr lang="fr-FR" sz="4000" baseline="-25000" dirty="0" smtClean="0"/>
                        <a:t>+</a:t>
                      </a:r>
                      <a:r>
                        <a:rPr lang="fr-FR" sz="4000" baseline="0" dirty="0" smtClean="0"/>
                        <a:t> 0.1 Y</a:t>
                      </a:r>
                      <a:endParaRPr lang="fr-FR" sz="4000" dirty="0"/>
                    </a:p>
                  </a:txBody>
                  <a:tcPr/>
                </a:tc>
              </a:tr>
            </a:tbl>
          </a:graphicData>
        </a:graphic>
      </p:graphicFrame>
      <p:graphicFrame>
        <p:nvGraphicFramePr>
          <p:cNvPr id="4" name="Tableau 3"/>
          <p:cNvGraphicFramePr>
            <a:graphicFrameLocks noGrp="1"/>
          </p:cNvGraphicFramePr>
          <p:nvPr/>
        </p:nvGraphicFramePr>
        <p:xfrm>
          <a:off x="2357422" y="3500438"/>
          <a:ext cx="4357718" cy="701040"/>
        </p:xfrm>
        <a:graphic>
          <a:graphicData uri="http://schemas.openxmlformats.org/drawingml/2006/table">
            <a:tbl>
              <a:tblPr firstRow="1" bandRow="1">
                <a:tableStyleId>{2D5ABB26-0587-4C30-8999-92F81FD0307C}</a:tableStyleId>
              </a:tblPr>
              <a:tblGrid>
                <a:gridCol w="4357718"/>
              </a:tblGrid>
              <a:tr h="370840">
                <a:tc>
                  <a:txBody>
                    <a:bodyPr/>
                    <a:lstStyle/>
                    <a:p>
                      <a:r>
                        <a:rPr lang="fr-FR" sz="4000" dirty="0" smtClean="0"/>
                        <a:t>Y = 9600 + 0.05</a:t>
                      </a:r>
                      <a:r>
                        <a:rPr lang="fr-FR" sz="4000" baseline="0" dirty="0" smtClean="0"/>
                        <a:t> X</a:t>
                      </a:r>
                      <a:endParaRPr lang="fr-FR" sz="4000" dirty="0" smtClean="0"/>
                    </a:p>
                  </a:txBody>
                  <a:tcPr/>
                </a:tc>
              </a:tr>
            </a:tbl>
          </a:graphicData>
        </a:graphic>
      </p:graphicFrame>
      <p:sp>
        <p:nvSpPr>
          <p:cNvPr id="5" name="Accolade ouvrante 4"/>
          <p:cNvSpPr/>
          <p:nvPr/>
        </p:nvSpPr>
        <p:spPr>
          <a:xfrm>
            <a:off x="1285852" y="4357694"/>
            <a:ext cx="571504" cy="2214578"/>
          </a:xfrm>
          <a:prstGeom prst="lef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fr-FR"/>
          </a:p>
        </p:txBody>
      </p:sp>
      <p:graphicFrame>
        <p:nvGraphicFramePr>
          <p:cNvPr id="6" name="Tableau 5"/>
          <p:cNvGraphicFramePr>
            <a:graphicFrameLocks noGrp="1"/>
          </p:cNvGraphicFramePr>
          <p:nvPr/>
        </p:nvGraphicFramePr>
        <p:xfrm>
          <a:off x="2000232" y="4500570"/>
          <a:ext cx="4071966" cy="701040"/>
        </p:xfrm>
        <a:graphic>
          <a:graphicData uri="http://schemas.openxmlformats.org/drawingml/2006/table">
            <a:tbl>
              <a:tblPr firstRow="1" bandRow="1">
                <a:tableStyleId>{2D5ABB26-0587-4C30-8999-92F81FD0307C}</a:tableStyleId>
              </a:tblPr>
              <a:tblGrid>
                <a:gridCol w="4071966"/>
              </a:tblGrid>
              <a:tr h="370840">
                <a:tc>
                  <a:txBody>
                    <a:bodyPr/>
                    <a:lstStyle/>
                    <a:p>
                      <a:r>
                        <a:rPr lang="fr-FR" sz="4000" dirty="0" smtClean="0"/>
                        <a:t>X = 8000</a:t>
                      </a:r>
                      <a:endParaRPr lang="fr-FR" sz="4000" dirty="0"/>
                    </a:p>
                  </a:txBody>
                  <a:tcPr/>
                </a:tc>
              </a:tr>
            </a:tbl>
          </a:graphicData>
        </a:graphic>
      </p:graphicFrame>
      <p:graphicFrame>
        <p:nvGraphicFramePr>
          <p:cNvPr id="7" name="Tableau 6"/>
          <p:cNvGraphicFramePr>
            <a:graphicFrameLocks noGrp="1"/>
          </p:cNvGraphicFramePr>
          <p:nvPr/>
        </p:nvGraphicFramePr>
        <p:xfrm>
          <a:off x="2000232" y="5929330"/>
          <a:ext cx="6096000" cy="701040"/>
        </p:xfrm>
        <a:graphic>
          <a:graphicData uri="http://schemas.openxmlformats.org/drawingml/2006/table">
            <a:tbl>
              <a:tblPr firstRow="1" bandRow="1">
                <a:tableStyleId>{2D5ABB26-0587-4C30-8999-92F81FD0307C}</a:tableStyleId>
              </a:tblPr>
              <a:tblGrid>
                <a:gridCol w="6096000"/>
              </a:tblGrid>
              <a:tr h="370840">
                <a:tc>
                  <a:txBody>
                    <a:bodyPr/>
                    <a:lstStyle/>
                    <a:p>
                      <a:r>
                        <a:rPr lang="fr-FR" sz="4000" dirty="0" smtClean="0"/>
                        <a:t>Y = 10000</a:t>
                      </a:r>
                      <a:endParaRPr lang="fr-FR" sz="4000" dirty="0"/>
                    </a:p>
                  </a:txBody>
                  <a:tcPr/>
                </a:tc>
              </a:tr>
            </a:tbl>
          </a:graphicData>
        </a:graphic>
      </p:graphicFrame>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930" name="Titre 1"/>
          <p:cNvSpPr>
            <a:spLocks noGrp="1"/>
          </p:cNvSpPr>
          <p:nvPr>
            <p:ph type="title"/>
          </p:nvPr>
        </p:nvSpPr>
        <p:spPr/>
        <p:txBody>
          <a:bodyPr/>
          <a:lstStyle/>
          <a:p>
            <a:pPr eaLnBrk="1" hangingPunct="1"/>
            <a:endParaRPr lang="fr-FR" smtClean="0"/>
          </a:p>
        </p:txBody>
      </p:sp>
      <p:sp>
        <p:nvSpPr>
          <p:cNvPr id="124931" name="Espace réservé du contenu 2"/>
          <p:cNvSpPr>
            <a:spLocks noGrp="1"/>
          </p:cNvSpPr>
          <p:nvPr>
            <p:ph idx="1"/>
          </p:nvPr>
        </p:nvSpPr>
        <p:spPr/>
        <p:txBody>
          <a:bodyPr/>
          <a:lstStyle/>
          <a:p>
            <a:pPr eaLnBrk="1" hangingPunct="1"/>
            <a:r>
              <a:rPr lang="fr-FR" b="1" u="sng" dirty="0" smtClean="0"/>
              <a:t>la mesure de l’activité des centres d’analyse:</a:t>
            </a:r>
          </a:p>
          <a:p>
            <a:pPr algn="just" eaLnBrk="1" hangingPunct="1"/>
            <a:r>
              <a:rPr lang="fr-FR" b="1" u="sng" dirty="0" smtClean="0"/>
              <a:t>Principe:</a:t>
            </a:r>
          </a:p>
          <a:p>
            <a:pPr algn="just" eaLnBrk="1" hangingPunct="1"/>
            <a:r>
              <a:rPr lang="fr-FR" dirty="0" smtClean="0"/>
              <a:t>Pour chaque centre il est nécessaire de définir une unité de mesure appelée </a:t>
            </a:r>
            <a:r>
              <a:rPr lang="fr-FR" b="1" dirty="0" smtClean="0"/>
              <a:t>« unité d’œuvre » </a:t>
            </a:r>
            <a:r>
              <a:rPr lang="fr-FR" dirty="0" smtClean="0"/>
              <a:t>ou </a:t>
            </a:r>
            <a:r>
              <a:rPr lang="fr-FR" b="1" dirty="0" smtClean="0"/>
              <a:t>« assiette de frais »</a:t>
            </a:r>
          </a:p>
          <a:p>
            <a:pPr algn="just" eaLnBrk="1" hangingPunct="1"/>
            <a:r>
              <a:rPr lang="fr-FR" b="1" u="sng" dirty="0" smtClean="0"/>
              <a:t>Finalité:</a:t>
            </a:r>
          </a:p>
          <a:p>
            <a:pPr algn="just" eaLnBrk="1" hangingPunct="1">
              <a:buFont typeface="Wingdings 2" pitchFamily="18" charset="2"/>
              <a:buNone/>
            </a:pPr>
            <a:r>
              <a:rPr lang="fr-FR" dirty="0" smtClean="0"/>
              <a:t>L’unité d’œuvre répond à une double finalité:</a:t>
            </a:r>
          </a:p>
          <a:p>
            <a:pPr eaLnBrk="1" hangingPunct="1"/>
            <a:endParaRPr lang="fr-FR" dirty="0" smtClean="0"/>
          </a:p>
        </p:txBody>
      </p:sp>
      <p:sp>
        <p:nvSpPr>
          <p:cNvPr id="4" name="Espace réservé du numéro de diapositive 3"/>
          <p:cNvSpPr>
            <a:spLocks noGrp="1"/>
          </p:cNvSpPr>
          <p:nvPr>
            <p:ph type="sldNum" sz="quarter" idx="12"/>
          </p:nvPr>
        </p:nvSpPr>
        <p:spPr/>
        <p:txBody>
          <a:bodyPr/>
          <a:lstStyle/>
          <a:p>
            <a:pPr>
              <a:defRPr/>
            </a:pPr>
            <a:fld id="{6181D2FF-1F33-4E23-B53B-F5E1884011FA}" type="slidenum">
              <a:rPr lang="fr-FR" smtClean="0"/>
              <a:pPr>
                <a:defRPr/>
              </a:pPr>
              <a:t>37</a:t>
            </a:fld>
            <a:endParaRPr lang="fr-FR"/>
          </a:p>
        </p:txBody>
      </p:sp>
    </p:spTree>
  </p:cSld>
  <p:clrMapOvr>
    <a:masterClrMapping/>
  </p:clrMapOvr>
  <p:transition/>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A8F8A0A5-432F-4C20-AF31-20DA8FA9690A}" type="slidenum">
              <a:rPr lang="fr-FR" smtClean="0"/>
              <a:pPr>
                <a:defRPr/>
              </a:pPr>
              <a:t>38</a:t>
            </a:fld>
            <a:endParaRPr lang="fr-FR"/>
          </a:p>
        </p:txBody>
      </p:sp>
      <p:sp>
        <p:nvSpPr>
          <p:cNvPr id="125955" name="Rectangle 2"/>
          <p:cNvSpPr>
            <a:spLocks noChangeArrowheads="1"/>
          </p:cNvSpPr>
          <p:nvPr/>
        </p:nvSpPr>
        <p:spPr bwMode="auto">
          <a:xfrm>
            <a:off x="357188" y="2786062"/>
            <a:ext cx="2643176" cy="954107"/>
          </a:xfrm>
          <a:prstGeom prst="rect">
            <a:avLst/>
          </a:prstGeom>
          <a:noFill/>
          <a:ln w="9525">
            <a:noFill/>
            <a:miter lim="800000"/>
            <a:headEnd/>
            <a:tailEnd/>
          </a:ln>
        </p:spPr>
        <p:txBody>
          <a:bodyPr wrap="square">
            <a:spAutoFit/>
          </a:bodyPr>
          <a:lstStyle/>
          <a:p>
            <a:pPr algn="ctr"/>
            <a:r>
              <a:rPr lang="fr-FR" sz="2800" dirty="0"/>
              <a:t>Finalité de l’unité d’</a:t>
            </a:r>
            <a:r>
              <a:rPr lang="fr-FR" sz="2800" dirty="0" err="1"/>
              <a:t>oeuvre</a:t>
            </a:r>
            <a:endParaRPr lang="fr-FR" sz="2800" dirty="0"/>
          </a:p>
        </p:txBody>
      </p:sp>
      <p:sp>
        <p:nvSpPr>
          <p:cNvPr id="125956" name="Rectangle 3"/>
          <p:cNvSpPr>
            <a:spLocks noChangeArrowheads="1"/>
          </p:cNvSpPr>
          <p:nvPr/>
        </p:nvSpPr>
        <p:spPr bwMode="auto">
          <a:xfrm>
            <a:off x="4286248" y="1214422"/>
            <a:ext cx="4572000" cy="1815882"/>
          </a:xfrm>
          <a:prstGeom prst="rect">
            <a:avLst/>
          </a:prstGeom>
          <a:noFill/>
          <a:ln w="9525">
            <a:noFill/>
            <a:miter lim="800000"/>
            <a:headEnd/>
            <a:tailEnd/>
          </a:ln>
        </p:spPr>
        <p:txBody>
          <a:bodyPr>
            <a:spAutoFit/>
          </a:bodyPr>
          <a:lstStyle/>
          <a:p>
            <a:pPr algn="just"/>
            <a:r>
              <a:rPr lang="fr-FR" sz="2800" dirty="0"/>
              <a:t>Elle est l’unité de mesure de l’activité d’un centre. Elle doit donc caractériser cette activité.</a:t>
            </a:r>
          </a:p>
        </p:txBody>
      </p:sp>
      <p:sp>
        <p:nvSpPr>
          <p:cNvPr id="125957" name="Rectangle 4"/>
          <p:cNvSpPr>
            <a:spLocks noChangeArrowheads="1"/>
          </p:cNvSpPr>
          <p:nvPr/>
        </p:nvSpPr>
        <p:spPr bwMode="auto">
          <a:xfrm>
            <a:off x="4214813" y="3929063"/>
            <a:ext cx="4572000" cy="2246769"/>
          </a:xfrm>
          <a:prstGeom prst="rect">
            <a:avLst/>
          </a:prstGeom>
          <a:noFill/>
          <a:ln w="9525">
            <a:noFill/>
            <a:miter lim="800000"/>
            <a:headEnd/>
            <a:tailEnd/>
          </a:ln>
        </p:spPr>
        <p:txBody>
          <a:bodyPr>
            <a:spAutoFit/>
          </a:bodyPr>
          <a:lstStyle/>
          <a:p>
            <a:pPr algn="just"/>
            <a:r>
              <a:rPr lang="fr-FR" sz="2800" dirty="0"/>
              <a:t>Elle est un moyen pour imputer les charges du centre au coût des produits. Elle doit donc faciliter cette imputation.</a:t>
            </a:r>
          </a:p>
        </p:txBody>
      </p:sp>
      <p:sp>
        <p:nvSpPr>
          <p:cNvPr id="6" name="Flèche droite rayée 5"/>
          <p:cNvSpPr/>
          <p:nvPr/>
        </p:nvSpPr>
        <p:spPr>
          <a:xfrm>
            <a:off x="3071802" y="3071810"/>
            <a:ext cx="763587" cy="484187"/>
          </a:xfrm>
          <a:prstGeom prst="stripedRightArrow">
            <a:avLst/>
          </a:prstGeom>
        </p:spPr>
        <p:style>
          <a:lnRef idx="2">
            <a:schemeClr val="accent2">
              <a:shade val="50000"/>
            </a:schemeClr>
          </a:lnRef>
          <a:fillRef idx="1">
            <a:schemeClr val="accent2"/>
          </a:fillRef>
          <a:effectRef idx="0">
            <a:schemeClr val="accent2"/>
          </a:effectRef>
          <a:fontRef idx="minor">
            <a:schemeClr val="lt1"/>
          </a:fontRef>
        </p:style>
        <p:txBody>
          <a:bodyPr anchor="ctr"/>
          <a:lstStyle/>
          <a:p>
            <a:pPr algn="ctr">
              <a:defRPr/>
            </a:pPr>
            <a:endParaRPr lang="fr-FR"/>
          </a:p>
        </p:txBody>
      </p:sp>
      <p:sp>
        <p:nvSpPr>
          <p:cNvPr id="7" name="Accolade ouvrante 6"/>
          <p:cNvSpPr/>
          <p:nvPr/>
        </p:nvSpPr>
        <p:spPr>
          <a:xfrm>
            <a:off x="3857620" y="1643050"/>
            <a:ext cx="285752" cy="3500462"/>
          </a:xfrm>
          <a:prstGeom prst="leftBrace">
            <a:avLst/>
          </a:prstGeom>
        </p:spPr>
        <p:style>
          <a:lnRef idx="2">
            <a:schemeClr val="dk1"/>
          </a:lnRef>
          <a:fillRef idx="0">
            <a:schemeClr val="dk1"/>
          </a:fillRef>
          <a:effectRef idx="1">
            <a:schemeClr val="dk1"/>
          </a:effectRef>
          <a:fontRef idx="minor">
            <a:schemeClr val="tx1"/>
          </a:fontRef>
        </p:style>
        <p:txBody>
          <a:bodyPr rtlCol="0" anchor="ctr"/>
          <a:lstStyle/>
          <a:p>
            <a:pPr algn="ctr"/>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 to="" calcmode="lin" valueType="num">
                                      <p:cBhvr>
                                        <p:cTn id="7" dur="1" fill="hold"/>
                                        <p:tgtEl>
                                          <p:spTgt spid="6"/>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5A2AB9C8-FB46-4D28-9C17-B828558B3DAD}" type="slidenum">
              <a:rPr lang="fr-FR" smtClean="0"/>
              <a:pPr>
                <a:defRPr/>
              </a:pPr>
              <a:t>39</a:t>
            </a:fld>
            <a:endParaRPr lang="fr-FR"/>
          </a:p>
        </p:txBody>
      </p:sp>
      <p:sp>
        <p:nvSpPr>
          <p:cNvPr id="3" name="Ellipse 2"/>
          <p:cNvSpPr/>
          <p:nvPr/>
        </p:nvSpPr>
        <p:spPr>
          <a:xfrm>
            <a:off x="571472" y="3357562"/>
            <a:ext cx="2214578" cy="1428750"/>
          </a:xfrm>
          <a:prstGeom prst="ellipse">
            <a:avLst/>
          </a:prstGeom>
        </p:spPr>
        <p:style>
          <a:lnRef idx="2">
            <a:schemeClr val="dk1"/>
          </a:lnRef>
          <a:fillRef idx="1">
            <a:schemeClr val="lt1"/>
          </a:fillRef>
          <a:effectRef idx="0">
            <a:schemeClr val="dk1"/>
          </a:effectRef>
          <a:fontRef idx="minor">
            <a:schemeClr val="dk1"/>
          </a:fontRef>
        </p:style>
        <p:txBody>
          <a:bodyPr anchor="ctr"/>
          <a:lstStyle/>
          <a:p>
            <a:pPr algn="ctr">
              <a:defRPr/>
            </a:pPr>
            <a:r>
              <a:rPr lang="fr-FR" sz="2800" dirty="0"/>
              <a:t>Assiette de frais</a:t>
            </a:r>
          </a:p>
        </p:txBody>
      </p:sp>
      <p:graphicFrame>
        <p:nvGraphicFramePr>
          <p:cNvPr id="5" name="Espace réservé du contenu 5"/>
          <p:cNvGraphicFramePr>
            <a:graphicFrameLocks/>
          </p:cNvGraphicFramePr>
          <p:nvPr/>
        </p:nvGraphicFramePr>
        <p:xfrm>
          <a:off x="4643438" y="2857500"/>
          <a:ext cx="4286280" cy="2225040"/>
        </p:xfrm>
        <a:graphic>
          <a:graphicData uri="http://schemas.openxmlformats.org/drawingml/2006/table">
            <a:tbl>
              <a:tblPr firstRow="1" bandRow="1">
                <a:tableStyleId>{5940675A-B579-460E-94D1-54222C63F5DA}</a:tableStyleId>
              </a:tblPr>
              <a:tblGrid>
                <a:gridCol w="4286280"/>
              </a:tblGrid>
              <a:tr h="370840">
                <a:tc>
                  <a:txBody>
                    <a:bodyPr/>
                    <a:lstStyle/>
                    <a:p>
                      <a:pPr algn="just"/>
                      <a:r>
                        <a:rPr lang="fr-FR" sz="2800" dirty="0" smtClean="0"/>
                        <a:t>Unités d’œuvre monétaires choisies pour les centres où il est impossible de déterminer une unité de mesure physique</a:t>
                      </a:r>
                      <a:endParaRPr lang="fr-FR" sz="2800" dirty="0"/>
                    </a:p>
                  </a:txBody>
                  <a:tcPr/>
                </a:tc>
              </a:tr>
            </a:tbl>
          </a:graphicData>
        </a:graphic>
      </p:graphicFrame>
      <p:sp>
        <p:nvSpPr>
          <p:cNvPr id="6" name="Flèche droite rayée 5"/>
          <p:cNvSpPr/>
          <p:nvPr/>
        </p:nvSpPr>
        <p:spPr>
          <a:xfrm>
            <a:off x="3071802" y="3786190"/>
            <a:ext cx="977900" cy="484188"/>
          </a:xfrm>
          <a:prstGeom prst="stripedRightArrow">
            <a:avLst/>
          </a:prstGeom>
        </p:spPr>
        <p:style>
          <a:lnRef idx="3">
            <a:schemeClr val="lt1"/>
          </a:lnRef>
          <a:fillRef idx="1">
            <a:schemeClr val="accent2"/>
          </a:fillRef>
          <a:effectRef idx="1">
            <a:schemeClr val="accent2"/>
          </a:effectRef>
          <a:fontRef idx="minor">
            <a:schemeClr val="lt1"/>
          </a:fontRef>
        </p:style>
        <p:txBody>
          <a:bodyPr anchor="ctr"/>
          <a:lstStyle/>
          <a:p>
            <a:pPr algn="ctr">
              <a:defRPr/>
            </a:pPr>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 to="" calcmode="lin" valueType="num">
                                      <p:cBhvr>
                                        <p:cTn id="7" dur="1" fill="hold"/>
                                        <p:tgtEl>
                                          <p:spTgt spid="3"/>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5"/>
                                        </p:tgtEl>
                                        <p:attrNameLst>
                                          <p:attrName>style.visibility</p:attrName>
                                        </p:attrNameLst>
                                      </p:cBhvr>
                                      <p:to>
                                        <p:strVal val="visible"/>
                                      </p:to>
                                    </p:set>
                                    <p:anim to="" calcmode="lin" valueType="num">
                                      <p:cBhvr>
                                        <p:cTn id="12" dur="1" fill="hold"/>
                                        <p:tgtEl>
                                          <p:spTgt spid="5"/>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grpId="0" nodeType="clickEffect">
                                  <p:stCondLst>
                                    <p:cond delay="0"/>
                                  </p:stCondLst>
                                  <p:childTnLst>
                                    <p:set>
                                      <p:cBhvr>
                                        <p:cTn id="16" dur="1" fill="hold">
                                          <p:stCondLst>
                                            <p:cond delay="0"/>
                                          </p:stCondLst>
                                        </p:cTn>
                                        <p:tgtEl>
                                          <p:spTgt spid="6"/>
                                        </p:tgtEl>
                                        <p:attrNameLst>
                                          <p:attrName>style.visibility</p:attrName>
                                        </p:attrNameLst>
                                      </p:cBhvr>
                                      <p:to>
                                        <p:strVal val="visible"/>
                                      </p:to>
                                    </p:set>
                                    <p:anim to="" calcmode="lin" valueType="num">
                                      <p:cBhvr>
                                        <p:cTn id="17" dur="1" fill="hold"/>
                                        <p:tgtEl>
                                          <p:spTgt spid="6"/>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6"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au 1"/>
          <p:cNvGraphicFramePr>
            <a:graphicFrameLocks noGrp="1"/>
          </p:cNvGraphicFramePr>
          <p:nvPr/>
        </p:nvGraphicFramePr>
        <p:xfrm>
          <a:off x="1524000" y="1397000"/>
          <a:ext cx="1904992" cy="3960825"/>
        </p:xfrm>
        <a:graphic>
          <a:graphicData uri="http://schemas.openxmlformats.org/drawingml/2006/table">
            <a:tbl>
              <a:tblPr firstRow="1" bandRow="1">
                <a:tableStyleId>{5940675A-B579-460E-94D1-54222C63F5DA}</a:tableStyleId>
              </a:tblPr>
              <a:tblGrid>
                <a:gridCol w="1904992"/>
              </a:tblGrid>
              <a:tr h="1320275">
                <a:tc>
                  <a:txBody>
                    <a:bodyPr/>
                    <a:lstStyle/>
                    <a:p>
                      <a:pPr algn="ctr"/>
                      <a:r>
                        <a:rPr lang="fr-FR" dirty="0" smtClean="0"/>
                        <a:t>Coût d’achat</a:t>
                      </a:r>
                      <a:r>
                        <a:rPr lang="fr-FR" baseline="0" dirty="0" smtClean="0"/>
                        <a:t> des marchandises vendues</a:t>
                      </a:r>
                      <a:endParaRPr lang="fr-FR" dirty="0"/>
                    </a:p>
                  </a:txBody>
                  <a:tcPr/>
                </a:tc>
              </a:tr>
              <a:tr h="1320275">
                <a:tc>
                  <a:txBody>
                    <a:bodyPr/>
                    <a:lstStyle/>
                    <a:p>
                      <a:pPr algn="ctr"/>
                      <a:r>
                        <a:rPr lang="fr-FR" dirty="0" smtClean="0"/>
                        <a:t>Coût de distribution</a:t>
                      </a:r>
                      <a:endParaRPr lang="fr-FR" dirty="0"/>
                    </a:p>
                  </a:txBody>
                  <a:tcPr/>
                </a:tc>
              </a:tr>
              <a:tr h="1320275">
                <a:tc>
                  <a:txBody>
                    <a:bodyPr/>
                    <a:lstStyle/>
                    <a:p>
                      <a:pPr algn="ctr"/>
                      <a:r>
                        <a:rPr lang="fr-FR" dirty="0" smtClean="0"/>
                        <a:t>Résultat analytique</a:t>
                      </a:r>
                      <a:endParaRPr lang="fr-FR" dirty="0"/>
                    </a:p>
                  </a:txBody>
                  <a:tcPr/>
                </a:tc>
              </a:tr>
            </a:tbl>
          </a:graphicData>
        </a:graphic>
      </p:graphicFrame>
      <p:graphicFrame>
        <p:nvGraphicFramePr>
          <p:cNvPr id="3" name="Tableau 2"/>
          <p:cNvGraphicFramePr>
            <a:graphicFrameLocks noGrp="1"/>
          </p:cNvGraphicFramePr>
          <p:nvPr/>
        </p:nvGraphicFramePr>
        <p:xfrm>
          <a:off x="214282" y="3000372"/>
          <a:ext cx="761984" cy="914400"/>
        </p:xfrm>
        <a:graphic>
          <a:graphicData uri="http://schemas.openxmlformats.org/drawingml/2006/table">
            <a:tbl>
              <a:tblPr firstRow="1" bandRow="1">
                <a:tableStyleId>{2D5ABB26-0587-4C30-8999-92F81FD0307C}</a:tableStyleId>
              </a:tblPr>
              <a:tblGrid>
                <a:gridCol w="761984"/>
              </a:tblGrid>
              <a:tr h="370840">
                <a:tc>
                  <a:txBody>
                    <a:bodyPr/>
                    <a:lstStyle/>
                    <a:p>
                      <a:r>
                        <a:rPr lang="fr-FR" dirty="0" smtClean="0"/>
                        <a:t>Prix de vente</a:t>
                      </a:r>
                      <a:endParaRPr lang="fr-FR" dirty="0"/>
                    </a:p>
                  </a:txBody>
                  <a:tcPr/>
                </a:tc>
              </a:tr>
            </a:tbl>
          </a:graphicData>
        </a:graphic>
      </p:graphicFrame>
      <p:sp>
        <p:nvSpPr>
          <p:cNvPr id="4" name="Accolade ouvrante 3"/>
          <p:cNvSpPr/>
          <p:nvPr/>
        </p:nvSpPr>
        <p:spPr>
          <a:xfrm>
            <a:off x="857224" y="1428736"/>
            <a:ext cx="500066" cy="3929090"/>
          </a:xfrm>
          <a:prstGeom prst="leftBrace">
            <a:avLst/>
          </a:prstGeom>
        </p:spPr>
        <p:style>
          <a:lnRef idx="3">
            <a:schemeClr val="dk1"/>
          </a:lnRef>
          <a:fillRef idx="0">
            <a:schemeClr val="dk1"/>
          </a:fillRef>
          <a:effectRef idx="2">
            <a:schemeClr val="dk1"/>
          </a:effectRef>
          <a:fontRef idx="minor">
            <a:schemeClr val="tx1"/>
          </a:fontRef>
        </p:style>
        <p:txBody>
          <a:bodyPr rtlCol="0" anchor="ctr"/>
          <a:lstStyle/>
          <a:p>
            <a:pPr algn="ctr"/>
            <a:endParaRPr lang="fr-FR"/>
          </a:p>
        </p:txBody>
      </p:sp>
      <p:graphicFrame>
        <p:nvGraphicFramePr>
          <p:cNvPr id="5" name="Tableau 4"/>
          <p:cNvGraphicFramePr>
            <a:graphicFrameLocks noGrp="1"/>
          </p:cNvGraphicFramePr>
          <p:nvPr/>
        </p:nvGraphicFramePr>
        <p:xfrm>
          <a:off x="785786" y="5715016"/>
          <a:ext cx="3405190" cy="640080"/>
        </p:xfrm>
        <a:graphic>
          <a:graphicData uri="http://schemas.openxmlformats.org/drawingml/2006/table">
            <a:tbl>
              <a:tblPr firstRow="1" bandRow="1">
                <a:tableStyleId>{2D5ABB26-0587-4C30-8999-92F81FD0307C}</a:tableStyleId>
              </a:tblPr>
              <a:tblGrid>
                <a:gridCol w="3405190"/>
              </a:tblGrid>
              <a:tr h="370840">
                <a:tc>
                  <a:txBody>
                    <a:bodyPr/>
                    <a:lstStyle/>
                    <a:p>
                      <a:r>
                        <a:rPr lang="fr-FR" b="1" u="sng" dirty="0" smtClean="0"/>
                        <a:t>Cas de l’entreprise commerciale</a:t>
                      </a:r>
                      <a:endParaRPr lang="fr-FR" b="1" u="sng" dirty="0"/>
                    </a:p>
                  </a:txBody>
                  <a:tcPr/>
                </a:tc>
              </a:tr>
            </a:tbl>
          </a:graphicData>
        </a:graphic>
      </p:graphicFrame>
      <p:graphicFrame>
        <p:nvGraphicFramePr>
          <p:cNvPr id="6" name="Tableau 5"/>
          <p:cNvGraphicFramePr>
            <a:graphicFrameLocks noGrp="1"/>
          </p:cNvGraphicFramePr>
          <p:nvPr/>
        </p:nvGraphicFramePr>
        <p:xfrm>
          <a:off x="5572132" y="1428736"/>
          <a:ext cx="2000264" cy="4018360"/>
        </p:xfrm>
        <a:graphic>
          <a:graphicData uri="http://schemas.openxmlformats.org/drawingml/2006/table">
            <a:tbl>
              <a:tblPr firstRow="1" bandRow="1">
                <a:tableStyleId>{5940675A-B579-460E-94D1-54222C63F5DA}</a:tableStyleId>
              </a:tblPr>
              <a:tblGrid>
                <a:gridCol w="2000264"/>
              </a:tblGrid>
              <a:tr h="1108366">
                <a:tc>
                  <a:txBody>
                    <a:bodyPr/>
                    <a:lstStyle/>
                    <a:p>
                      <a:pPr algn="ctr"/>
                      <a:r>
                        <a:rPr lang="fr-FR" dirty="0" smtClean="0"/>
                        <a:t>Coût d’achat des marchandises utilisées pour la fabrication</a:t>
                      </a:r>
                      <a:endParaRPr lang="fr-FR" dirty="0"/>
                    </a:p>
                  </a:txBody>
                  <a:tcPr/>
                </a:tc>
              </a:tr>
              <a:tr h="820460">
                <a:tc>
                  <a:txBody>
                    <a:bodyPr/>
                    <a:lstStyle/>
                    <a:p>
                      <a:pPr algn="ctr"/>
                      <a:r>
                        <a:rPr lang="fr-FR" dirty="0" smtClean="0"/>
                        <a:t>Charges de fabrication</a:t>
                      </a:r>
                      <a:endParaRPr lang="fr-FR" dirty="0"/>
                    </a:p>
                  </a:txBody>
                  <a:tcPr/>
                </a:tc>
              </a:tr>
              <a:tr h="1108366">
                <a:tc>
                  <a:txBody>
                    <a:bodyPr/>
                    <a:lstStyle/>
                    <a:p>
                      <a:pPr algn="ctr"/>
                      <a:r>
                        <a:rPr lang="fr-FR" dirty="0" smtClean="0"/>
                        <a:t>Coût hors production (distribution et autres coûts)</a:t>
                      </a:r>
                      <a:endParaRPr lang="fr-FR" dirty="0"/>
                    </a:p>
                  </a:txBody>
                  <a:tcPr/>
                </a:tc>
              </a:tr>
              <a:tr h="820460">
                <a:tc>
                  <a:txBody>
                    <a:bodyPr/>
                    <a:lstStyle/>
                    <a:p>
                      <a:pPr algn="ctr"/>
                      <a:r>
                        <a:rPr lang="fr-FR" dirty="0" smtClean="0"/>
                        <a:t>Résultat analytique</a:t>
                      </a:r>
                      <a:endParaRPr lang="fr-FR" dirty="0"/>
                    </a:p>
                  </a:txBody>
                  <a:tcPr/>
                </a:tc>
              </a:tr>
            </a:tbl>
          </a:graphicData>
        </a:graphic>
      </p:graphicFrame>
      <p:graphicFrame>
        <p:nvGraphicFramePr>
          <p:cNvPr id="7" name="Tableau 6"/>
          <p:cNvGraphicFramePr>
            <a:graphicFrameLocks noGrp="1"/>
          </p:cNvGraphicFramePr>
          <p:nvPr/>
        </p:nvGraphicFramePr>
        <p:xfrm>
          <a:off x="4000496" y="2428868"/>
          <a:ext cx="1119174" cy="714380"/>
        </p:xfrm>
        <a:graphic>
          <a:graphicData uri="http://schemas.openxmlformats.org/drawingml/2006/table">
            <a:tbl>
              <a:tblPr firstRow="1" bandRow="1">
                <a:tableStyleId>{2D5ABB26-0587-4C30-8999-92F81FD0307C}</a:tableStyleId>
              </a:tblPr>
              <a:tblGrid>
                <a:gridCol w="1119174"/>
              </a:tblGrid>
              <a:tr h="714380">
                <a:tc>
                  <a:txBody>
                    <a:bodyPr/>
                    <a:lstStyle/>
                    <a:p>
                      <a:r>
                        <a:rPr lang="fr-FR" sz="1600" dirty="0" smtClean="0"/>
                        <a:t>Coût de revient</a:t>
                      </a:r>
                      <a:endParaRPr lang="fr-FR" sz="1600" dirty="0"/>
                    </a:p>
                  </a:txBody>
                  <a:tcPr/>
                </a:tc>
              </a:tr>
            </a:tbl>
          </a:graphicData>
        </a:graphic>
      </p:graphicFrame>
      <p:sp>
        <p:nvSpPr>
          <p:cNvPr id="8" name="Accolade fermante 7"/>
          <p:cNvSpPr/>
          <p:nvPr/>
        </p:nvSpPr>
        <p:spPr>
          <a:xfrm>
            <a:off x="3571868" y="1428736"/>
            <a:ext cx="285752" cy="2571768"/>
          </a:xfrm>
          <a:prstGeom prst="rightBrace">
            <a:avLst/>
          </a:prstGeom>
        </p:spPr>
        <p:style>
          <a:lnRef idx="3">
            <a:schemeClr val="dk1"/>
          </a:lnRef>
          <a:fillRef idx="0">
            <a:schemeClr val="dk1"/>
          </a:fillRef>
          <a:effectRef idx="2">
            <a:schemeClr val="dk1"/>
          </a:effectRef>
          <a:fontRef idx="minor">
            <a:schemeClr val="tx1"/>
          </a:fontRef>
        </p:style>
        <p:txBody>
          <a:bodyPr rtlCol="0" anchor="ctr"/>
          <a:lstStyle/>
          <a:p>
            <a:pPr algn="ctr"/>
            <a:endParaRPr lang="fr-FR"/>
          </a:p>
        </p:txBody>
      </p:sp>
      <p:sp>
        <p:nvSpPr>
          <p:cNvPr id="9" name="Accolade ouvrante 8"/>
          <p:cNvSpPr/>
          <p:nvPr/>
        </p:nvSpPr>
        <p:spPr>
          <a:xfrm>
            <a:off x="4857752" y="1500174"/>
            <a:ext cx="428628" cy="3143272"/>
          </a:xfrm>
          <a:prstGeom prst="leftBrace">
            <a:avLst/>
          </a:prstGeom>
        </p:spPr>
        <p:style>
          <a:lnRef idx="3">
            <a:schemeClr val="dk1"/>
          </a:lnRef>
          <a:fillRef idx="0">
            <a:schemeClr val="dk1"/>
          </a:fillRef>
          <a:effectRef idx="2">
            <a:schemeClr val="dk1"/>
          </a:effectRef>
          <a:fontRef idx="minor">
            <a:schemeClr val="tx1"/>
          </a:fontRef>
        </p:style>
        <p:txBody>
          <a:bodyPr rtlCol="0" anchor="ctr"/>
          <a:lstStyle/>
          <a:p>
            <a:pPr algn="ctr"/>
            <a:endParaRPr lang="fr-FR"/>
          </a:p>
        </p:txBody>
      </p:sp>
      <p:graphicFrame>
        <p:nvGraphicFramePr>
          <p:cNvPr id="10" name="Tableau 9"/>
          <p:cNvGraphicFramePr>
            <a:graphicFrameLocks noGrp="1"/>
          </p:cNvGraphicFramePr>
          <p:nvPr/>
        </p:nvGraphicFramePr>
        <p:xfrm>
          <a:off x="8143900" y="3071810"/>
          <a:ext cx="833422" cy="914400"/>
        </p:xfrm>
        <a:graphic>
          <a:graphicData uri="http://schemas.openxmlformats.org/drawingml/2006/table">
            <a:tbl>
              <a:tblPr firstRow="1" bandRow="1">
                <a:tableStyleId>{2D5ABB26-0587-4C30-8999-92F81FD0307C}</a:tableStyleId>
              </a:tblPr>
              <a:tblGrid>
                <a:gridCol w="833422"/>
              </a:tblGrid>
              <a:tr h="370840">
                <a:tc>
                  <a:txBody>
                    <a:bodyPr/>
                    <a:lstStyle/>
                    <a:p>
                      <a:r>
                        <a:rPr lang="fr-FR" dirty="0" smtClean="0"/>
                        <a:t>Prix de vente</a:t>
                      </a:r>
                      <a:endParaRPr lang="fr-FR" dirty="0"/>
                    </a:p>
                  </a:txBody>
                  <a:tcPr/>
                </a:tc>
              </a:tr>
            </a:tbl>
          </a:graphicData>
        </a:graphic>
      </p:graphicFrame>
      <p:sp>
        <p:nvSpPr>
          <p:cNvPr id="11" name="Accolade fermante 10"/>
          <p:cNvSpPr/>
          <p:nvPr/>
        </p:nvSpPr>
        <p:spPr>
          <a:xfrm>
            <a:off x="7715272" y="1500174"/>
            <a:ext cx="357190" cy="3857652"/>
          </a:xfrm>
          <a:prstGeom prst="rightBrace">
            <a:avLst/>
          </a:prstGeom>
        </p:spPr>
        <p:style>
          <a:lnRef idx="3">
            <a:schemeClr val="dk1"/>
          </a:lnRef>
          <a:fillRef idx="0">
            <a:schemeClr val="dk1"/>
          </a:fillRef>
          <a:effectRef idx="2">
            <a:schemeClr val="dk1"/>
          </a:effectRef>
          <a:fontRef idx="minor">
            <a:schemeClr val="tx1"/>
          </a:fontRef>
        </p:style>
        <p:txBody>
          <a:bodyPr rtlCol="0" anchor="ctr"/>
          <a:lstStyle/>
          <a:p>
            <a:pPr algn="ctr"/>
            <a:endParaRPr lang="fr-FR"/>
          </a:p>
        </p:txBody>
      </p:sp>
      <p:graphicFrame>
        <p:nvGraphicFramePr>
          <p:cNvPr id="12" name="Tableau 11"/>
          <p:cNvGraphicFramePr>
            <a:graphicFrameLocks noGrp="1"/>
          </p:cNvGraphicFramePr>
          <p:nvPr/>
        </p:nvGraphicFramePr>
        <p:xfrm>
          <a:off x="5286380" y="5715016"/>
          <a:ext cx="3071834" cy="640080"/>
        </p:xfrm>
        <a:graphic>
          <a:graphicData uri="http://schemas.openxmlformats.org/drawingml/2006/table">
            <a:tbl>
              <a:tblPr firstRow="1" bandRow="1">
                <a:tableStyleId>{2D5ABB26-0587-4C30-8999-92F81FD0307C}</a:tableStyleId>
              </a:tblPr>
              <a:tblGrid>
                <a:gridCol w="3071834"/>
              </a:tblGrid>
              <a:tr h="370840">
                <a:tc>
                  <a:txBody>
                    <a:bodyPr/>
                    <a:lstStyle/>
                    <a:p>
                      <a:r>
                        <a:rPr lang="fr-FR" b="1" u="sng" dirty="0" smtClean="0"/>
                        <a:t>Cas</a:t>
                      </a:r>
                      <a:r>
                        <a:rPr lang="fr-FR" b="1" u="sng" baseline="0" dirty="0" smtClean="0"/>
                        <a:t> de l’entreprise industrielle</a:t>
                      </a:r>
                      <a:endParaRPr lang="fr-FR" b="1" u="sng" dirty="0"/>
                    </a:p>
                  </a:txBody>
                  <a:tcPr/>
                </a:tc>
              </a:tr>
            </a:tbl>
          </a:graphicData>
        </a:graphic>
      </p:graphicFrame>
      <p:graphicFrame>
        <p:nvGraphicFramePr>
          <p:cNvPr id="13" name="Tableau 12"/>
          <p:cNvGraphicFramePr>
            <a:graphicFrameLocks noGrp="1"/>
          </p:cNvGraphicFramePr>
          <p:nvPr/>
        </p:nvGraphicFramePr>
        <p:xfrm>
          <a:off x="2143108" y="357166"/>
          <a:ext cx="4786346" cy="518160"/>
        </p:xfrm>
        <a:graphic>
          <a:graphicData uri="http://schemas.openxmlformats.org/drawingml/2006/table">
            <a:tbl>
              <a:tblPr firstRow="1" bandRow="1">
                <a:tableStyleId>{2D5ABB26-0587-4C30-8999-92F81FD0307C}</a:tableStyleId>
              </a:tblPr>
              <a:tblGrid>
                <a:gridCol w="4786346"/>
              </a:tblGrid>
              <a:tr h="370840">
                <a:tc>
                  <a:txBody>
                    <a:bodyPr/>
                    <a:lstStyle/>
                    <a:p>
                      <a:r>
                        <a:rPr lang="fr-FR" sz="2800" b="1" u="sng" dirty="0" smtClean="0"/>
                        <a:t>Des coûts au prix de ventes</a:t>
                      </a:r>
                      <a:endParaRPr lang="fr-FR" sz="2800" b="1" u="sng" dirty="0"/>
                    </a:p>
                  </a:txBody>
                  <a:tcPr/>
                </a:tc>
              </a:tr>
            </a:tbl>
          </a:graphicData>
        </a:graphic>
      </p:graphicFrame>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07A60B41-9083-44C3-BA91-B5A92A85960C}" type="slidenum">
              <a:rPr lang="fr-FR" smtClean="0"/>
              <a:pPr>
                <a:defRPr/>
              </a:pPr>
              <a:t>40</a:t>
            </a:fld>
            <a:endParaRPr lang="fr-FR"/>
          </a:p>
        </p:txBody>
      </p:sp>
      <p:sp>
        <p:nvSpPr>
          <p:cNvPr id="128003" name="Rectangle 3"/>
          <p:cNvSpPr>
            <a:spLocks noChangeArrowheads="1"/>
          </p:cNvSpPr>
          <p:nvPr/>
        </p:nvSpPr>
        <p:spPr bwMode="auto">
          <a:xfrm>
            <a:off x="571500" y="2500313"/>
            <a:ext cx="2878138" cy="369887"/>
          </a:xfrm>
          <a:prstGeom prst="rect">
            <a:avLst/>
          </a:prstGeom>
          <a:noFill/>
          <a:ln w="9525">
            <a:noFill/>
            <a:miter lim="800000"/>
            <a:headEnd/>
            <a:tailEnd/>
          </a:ln>
        </p:spPr>
        <p:txBody>
          <a:bodyPr wrap="none">
            <a:spAutoFit/>
          </a:bodyPr>
          <a:lstStyle/>
          <a:p>
            <a:r>
              <a:rPr lang="fr-FR" b="1"/>
              <a:t>Coût de l’unité d’oeuvre </a:t>
            </a:r>
          </a:p>
        </p:txBody>
      </p:sp>
      <p:sp>
        <p:nvSpPr>
          <p:cNvPr id="128004" name="Rectangle 4"/>
          <p:cNvSpPr>
            <a:spLocks noChangeArrowheads="1"/>
          </p:cNvSpPr>
          <p:nvPr/>
        </p:nvSpPr>
        <p:spPr bwMode="auto">
          <a:xfrm>
            <a:off x="3643313" y="2500313"/>
            <a:ext cx="319087" cy="369887"/>
          </a:xfrm>
          <a:prstGeom prst="rect">
            <a:avLst/>
          </a:prstGeom>
          <a:noFill/>
          <a:ln w="9525">
            <a:noFill/>
            <a:miter lim="800000"/>
            <a:headEnd/>
            <a:tailEnd/>
          </a:ln>
        </p:spPr>
        <p:txBody>
          <a:bodyPr wrap="none">
            <a:spAutoFit/>
          </a:bodyPr>
          <a:lstStyle/>
          <a:p>
            <a:r>
              <a:rPr lang="fr-FR"/>
              <a:t>=</a:t>
            </a:r>
          </a:p>
        </p:txBody>
      </p:sp>
      <p:sp>
        <p:nvSpPr>
          <p:cNvPr id="128005" name="Rectangle 6"/>
          <p:cNvSpPr>
            <a:spLocks noChangeArrowheads="1"/>
          </p:cNvSpPr>
          <p:nvPr/>
        </p:nvSpPr>
        <p:spPr bwMode="auto">
          <a:xfrm>
            <a:off x="4572000" y="2071688"/>
            <a:ext cx="2822575" cy="369887"/>
          </a:xfrm>
          <a:prstGeom prst="rect">
            <a:avLst/>
          </a:prstGeom>
          <a:noFill/>
          <a:ln w="9525">
            <a:noFill/>
            <a:miter lim="800000"/>
            <a:headEnd/>
            <a:tailEnd/>
          </a:ln>
        </p:spPr>
        <p:txBody>
          <a:bodyPr wrap="none">
            <a:spAutoFit/>
          </a:bodyPr>
          <a:lstStyle/>
          <a:p>
            <a:r>
              <a:rPr lang="fr-FR" b="1"/>
              <a:t>Total des frais de centre</a:t>
            </a:r>
          </a:p>
        </p:txBody>
      </p:sp>
      <p:sp>
        <p:nvSpPr>
          <p:cNvPr id="128006" name="Rectangle 7"/>
          <p:cNvSpPr>
            <a:spLocks noChangeArrowheads="1"/>
          </p:cNvSpPr>
          <p:nvPr/>
        </p:nvSpPr>
        <p:spPr bwMode="auto">
          <a:xfrm>
            <a:off x="4929188" y="2857500"/>
            <a:ext cx="1646237" cy="369888"/>
          </a:xfrm>
          <a:prstGeom prst="rect">
            <a:avLst/>
          </a:prstGeom>
          <a:noFill/>
          <a:ln w="9525">
            <a:noFill/>
            <a:miter lim="800000"/>
            <a:headEnd/>
            <a:tailEnd/>
          </a:ln>
        </p:spPr>
        <p:txBody>
          <a:bodyPr wrap="none">
            <a:spAutoFit/>
          </a:bodyPr>
          <a:lstStyle/>
          <a:p>
            <a:r>
              <a:rPr lang="fr-FR" b="1"/>
              <a:t>nombre d’UO</a:t>
            </a:r>
          </a:p>
        </p:txBody>
      </p:sp>
      <p:cxnSp>
        <p:nvCxnSpPr>
          <p:cNvPr id="9" name="Connecteur droit 8"/>
          <p:cNvCxnSpPr/>
          <p:nvPr/>
        </p:nvCxnSpPr>
        <p:spPr>
          <a:xfrm>
            <a:off x="4572000" y="2643188"/>
            <a:ext cx="2643188" cy="1587"/>
          </a:xfrm>
          <a:prstGeom prst="line">
            <a:avLst/>
          </a:prstGeom>
        </p:spPr>
        <p:style>
          <a:lnRef idx="1">
            <a:schemeClr val="dk1"/>
          </a:lnRef>
          <a:fillRef idx="0">
            <a:schemeClr val="dk1"/>
          </a:fillRef>
          <a:effectRef idx="0">
            <a:schemeClr val="dk1"/>
          </a:effectRef>
          <a:fontRef idx="minor">
            <a:schemeClr val="tx1"/>
          </a:fontRef>
        </p:style>
      </p:cxnSp>
      <p:graphicFrame>
        <p:nvGraphicFramePr>
          <p:cNvPr id="10" name="Tableau 9"/>
          <p:cNvGraphicFramePr>
            <a:graphicFrameLocks noGrp="1"/>
          </p:cNvGraphicFramePr>
          <p:nvPr/>
        </p:nvGraphicFramePr>
        <p:xfrm>
          <a:off x="642938" y="4429125"/>
          <a:ext cx="5429288" cy="1285884"/>
        </p:xfrm>
        <a:graphic>
          <a:graphicData uri="http://schemas.openxmlformats.org/drawingml/2006/table">
            <a:tbl>
              <a:tblPr/>
              <a:tblGrid>
                <a:gridCol w="2714644"/>
                <a:gridCol w="2714644"/>
              </a:tblGrid>
              <a:tr h="642942">
                <a:tc rowSpan="2">
                  <a:txBody>
                    <a:bodyPr/>
                    <a:lstStyle/>
                    <a:p>
                      <a:pPr algn="just">
                        <a:lnSpc>
                          <a:spcPct val="115000"/>
                        </a:lnSpc>
                        <a:spcAft>
                          <a:spcPts val="0"/>
                        </a:spcAft>
                      </a:pPr>
                      <a:r>
                        <a:rPr lang="fr-FR" sz="3200" b="1" baseline="-25000" dirty="0">
                          <a:latin typeface="Calibri"/>
                          <a:ea typeface="Calibri"/>
                          <a:cs typeface="Times New Roman"/>
                        </a:rPr>
                        <a:t>Taux de frais =</a:t>
                      </a:r>
                      <a:endParaRPr lang="fr-FR" sz="3200" b="1" dirty="0">
                        <a:latin typeface="Calibri"/>
                        <a:ea typeface="Calibri"/>
                        <a:cs typeface="Times New Roman"/>
                      </a:endParaRPr>
                    </a:p>
                  </a:txBody>
                  <a:tcPr marL="68580" marR="68580" marT="0" marB="0">
                    <a:lnL>
                      <a:noFill/>
                    </a:lnL>
                    <a:lnR>
                      <a:noFill/>
                    </a:lnR>
                    <a:lnT>
                      <a:noFill/>
                    </a:lnT>
                    <a:lnB>
                      <a:noFill/>
                    </a:lnB>
                  </a:tcPr>
                </a:tc>
                <a:tc>
                  <a:txBody>
                    <a:bodyPr/>
                    <a:lstStyle/>
                    <a:p>
                      <a:pPr algn="just">
                        <a:lnSpc>
                          <a:spcPct val="115000"/>
                        </a:lnSpc>
                        <a:spcAft>
                          <a:spcPts val="0"/>
                        </a:spcAft>
                      </a:pPr>
                      <a:r>
                        <a:rPr lang="fr-FR" sz="2800" b="1" baseline="-25000" dirty="0">
                          <a:latin typeface="Calibri"/>
                          <a:ea typeface="Calibri"/>
                          <a:cs typeface="Times New Roman"/>
                        </a:rPr>
                        <a:t>Total des frais de centre</a:t>
                      </a:r>
                      <a:endParaRPr lang="fr-FR" sz="2800" b="1" dirty="0">
                        <a:latin typeface="Calibri"/>
                        <a:ea typeface="Calibri"/>
                        <a:cs typeface="Times New Roman"/>
                      </a:endParaRPr>
                    </a:p>
                  </a:txBody>
                  <a:tcPr marL="68580" marR="68580" marT="0" marB="0">
                    <a:lnL>
                      <a:noFill/>
                    </a:lnL>
                    <a:lnR>
                      <a:noFill/>
                    </a:lnR>
                    <a:lnT>
                      <a:noFill/>
                    </a:lnT>
                    <a:lnB w="12700" cap="flat" cmpd="sng" algn="ctr">
                      <a:solidFill>
                        <a:srgbClr val="000000"/>
                      </a:solidFill>
                      <a:prstDash val="solid"/>
                      <a:round/>
                      <a:headEnd type="none" w="med" len="med"/>
                      <a:tailEnd type="none" w="med" len="med"/>
                    </a:lnB>
                  </a:tcPr>
                </a:tc>
              </a:tr>
              <a:tr h="642942">
                <a:tc vMerge="1">
                  <a:txBody>
                    <a:bodyPr/>
                    <a:lstStyle/>
                    <a:p>
                      <a:endParaRPr lang="fr-FR"/>
                    </a:p>
                  </a:txBody>
                  <a:tcPr/>
                </a:tc>
                <a:tc>
                  <a:txBody>
                    <a:bodyPr/>
                    <a:lstStyle/>
                    <a:p>
                      <a:endParaRPr lang="fr-FR" dirty="0"/>
                    </a:p>
                  </a:txBody>
                  <a:tcPr marL="68580" marR="68580" marT="0" marB="0">
                    <a:lnL>
                      <a:noFill/>
                    </a:lnL>
                    <a:lnR>
                      <a:noFill/>
                    </a:lnR>
                    <a:lnT w="12700" cap="flat" cmpd="sng" algn="ctr">
                      <a:solidFill>
                        <a:srgbClr val="000000"/>
                      </a:solidFill>
                      <a:prstDash val="solid"/>
                      <a:round/>
                      <a:headEnd type="none" w="med" len="med"/>
                      <a:tailEnd type="none" w="med" len="med"/>
                    </a:lnT>
                    <a:lnB>
                      <a:noFill/>
                    </a:lnB>
                  </a:tcPr>
                </a:tc>
              </a:tr>
            </a:tbl>
          </a:graphicData>
        </a:graphic>
      </p:graphicFrame>
      <p:sp>
        <p:nvSpPr>
          <p:cNvPr id="128013" name="Rectangle 10"/>
          <p:cNvSpPr>
            <a:spLocks noChangeArrowheads="1"/>
          </p:cNvSpPr>
          <p:nvPr/>
        </p:nvSpPr>
        <p:spPr bwMode="auto">
          <a:xfrm>
            <a:off x="3643313" y="5143500"/>
            <a:ext cx="1766887" cy="558800"/>
          </a:xfrm>
          <a:prstGeom prst="rect">
            <a:avLst/>
          </a:prstGeom>
          <a:noFill/>
          <a:ln w="9525">
            <a:noFill/>
            <a:miter lim="800000"/>
            <a:headEnd/>
            <a:tailEnd/>
          </a:ln>
        </p:spPr>
        <p:txBody>
          <a:bodyPr wrap="none">
            <a:spAutoFit/>
          </a:bodyPr>
          <a:lstStyle/>
          <a:p>
            <a:pPr algn="just">
              <a:lnSpc>
                <a:spcPct val="115000"/>
              </a:lnSpc>
            </a:pPr>
            <a:r>
              <a:rPr lang="fr-FR" sz="2800" b="1" baseline="-25000">
                <a:solidFill>
                  <a:srgbClr val="000000"/>
                </a:solidFill>
                <a:latin typeface="Calibri" pitchFamily="34" charset="0"/>
                <a:ea typeface="Calibri" pitchFamily="34" charset="0"/>
                <a:cs typeface="Times New Roman" pitchFamily="18" charset="0"/>
              </a:rPr>
              <a:t>Assiette de frais</a:t>
            </a:r>
            <a:endParaRPr lang="fr-FR" sz="2800" b="1">
              <a:solidFill>
                <a:srgbClr val="000000"/>
              </a:solidFill>
              <a:latin typeface="Calibri" pitchFamily="34" charset="0"/>
              <a:ea typeface="Calibri" pitchFamily="34" charset="0"/>
              <a:cs typeface="Times New Roman" pitchFamily="18" charset="0"/>
            </a:endParaRPr>
          </a:p>
        </p:txBody>
      </p:sp>
    </p:spTree>
  </p:cSld>
  <p:clrMapOvr>
    <a:masterClrMapping/>
  </p:clrMapOvr>
  <p:transition/>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B513A628-0FFB-4590-AA0F-D3FF4509B38A}" type="slidenum">
              <a:rPr lang="fr-FR" smtClean="0"/>
              <a:pPr>
                <a:defRPr/>
              </a:pPr>
              <a:t>41</a:t>
            </a:fld>
            <a:endParaRPr lang="fr-FR"/>
          </a:p>
        </p:txBody>
      </p:sp>
      <p:sp>
        <p:nvSpPr>
          <p:cNvPr id="3" name="Rectangle 2"/>
          <p:cNvSpPr/>
          <p:nvPr/>
        </p:nvSpPr>
        <p:spPr>
          <a:xfrm>
            <a:off x="285750" y="571500"/>
            <a:ext cx="8858250" cy="6254750"/>
          </a:xfrm>
          <a:prstGeom prst="rect">
            <a:avLst/>
          </a:prstGeom>
        </p:spPr>
        <p:txBody>
          <a:bodyPr>
            <a:spAutoFit/>
          </a:bodyPr>
          <a:lstStyle/>
          <a:p>
            <a:pPr algn="just">
              <a:lnSpc>
                <a:spcPct val="115000"/>
              </a:lnSpc>
              <a:spcAft>
                <a:spcPts val="1000"/>
              </a:spcAft>
              <a:defRPr/>
            </a:pPr>
            <a:r>
              <a:rPr lang="fr-FR" sz="2400" b="1" dirty="0">
                <a:latin typeface="Calibri"/>
                <a:ea typeface="Calibri"/>
                <a:cs typeface="Times New Roman"/>
              </a:rPr>
              <a:t>Exemple :</a:t>
            </a:r>
            <a:endParaRPr lang="fr-FR" sz="2400" dirty="0">
              <a:latin typeface="Calibri"/>
              <a:ea typeface="Calibri"/>
              <a:cs typeface="Times New Roman"/>
            </a:endParaRPr>
          </a:p>
          <a:p>
            <a:pPr algn="just">
              <a:lnSpc>
                <a:spcPct val="115000"/>
              </a:lnSpc>
              <a:spcAft>
                <a:spcPts val="1000"/>
              </a:spcAft>
              <a:defRPr/>
            </a:pPr>
            <a:r>
              <a:rPr lang="fr-FR" sz="2400" dirty="0">
                <a:latin typeface="Calibri"/>
                <a:ea typeface="Calibri"/>
                <a:cs typeface="Times New Roman"/>
              </a:rPr>
              <a:t>Dans une cimenterie, l’atelier de production constitue un centre opérationnel où l’on a enregistré les charges suivantes au cours de l’exercice 2007 :</a:t>
            </a:r>
          </a:p>
          <a:p>
            <a:pPr marL="342900" indent="-342900" algn="just">
              <a:lnSpc>
                <a:spcPct val="115000"/>
              </a:lnSpc>
              <a:buFont typeface="Wingdings"/>
              <a:buChar char=""/>
              <a:defRPr/>
            </a:pPr>
            <a:r>
              <a:rPr lang="fr-FR" dirty="0">
                <a:latin typeface="Calibri"/>
                <a:ea typeface="Calibri"/>
                <a:cs typeface="Times New Roman"/>
              </a:rPr>
              <a:t>Fournitures et matières consommables : 6700000 </a:t>
            </a:r>
            <a:r>
              <a:rPr lang="fr-FR" dirty="0" err="1">
                <a:latin typeface="Calibri"/>
                <a:ea typeface="Calibri"/>
                <a:cs typeface="Times New Roman"/>
              </a:rPr>
              <a:t>dhs</a:t>
            </a:r>
            <a:r>
              <a:rPr lang="fr-FR" dirty="0">
                <a:latin typeface="Calibri"/>
                <a:ea typeface="Calibri"/>
                <a:cs typeface="Times New Roman"/>
              </a:rPr>
              <a:t> ;</a:t>
            </a:r>
          </a:p>
          <a:p>
            <a:pPr marL="342900" indent="-342900" algn="just">
              <a:lnSpc>
                <a:spcPct val="115000"/>
              </a:lnSpc>
              <a:buFont typeface="Wingdings"/>
              <a:buChar char=""/>
              <a:defRPr/>
            </a:pPr>
            <a:r>
              <a:rPr lang="fr-FR" dirty="0">
                <a:latin typeface="Calibri"/>
                <a:ea typeface="Calibri"/>
                <a:cs typeface="Times New Roman"/>
              </a:rPr>
              <a:t>Charges de personnel	                       : 8900000 </a:t>
            </a:r>
            <a:r>
              <a:rPr lang="fr-FR" dirty="0" err="1">
                <a:latin typeface="Calibri"/>
                <a:ea typeface="Calibri"/>
                <a:cs typeface="Times New Roman"/>
              </a:rPr>
              <a:t>dhs</a:t>
            </a:r>
            <a:r>
              <a:rPr lang="fr-FR" dirty="0">
                <a:latin typeface="Calibri"/>
                <a:ea typeface="Calibri"/>
                <a:cs typeface="Times New Roman"/>
              </a:rPr>
              <a:t> ;</a:t>
            </a:r>
          </a:p>
          <a:p>
            <a:pPr marL="342900" indent="-342900" algn="just">
              <a:lnSpc>
                <a:spcPct val="115000"/>
              </a:lnSpc>
              <a:buFont typeface="Wingdings"/>
              <a:buChar char=""/>
              <a:defRPr/>
            </a:pPr>
            <a:r>
              <a:rPr lang="fr-FR" dirty="0">
                <a:latin typeface="Calibri"/>
                <a:ea typeface="Calibri"/>
                <a:cs typeface="Times New Roman"/>
              </a:rPr>
              <a:t>Autres achats et charges externes         : 2400000 </a:t>
            </a:r>
            <a:r>
              <a:rPr lang="fr-FR" dirty="0" err="1">
                <a:latin typeface="Calibri"/>
                <a:ea typeface="Calibri"/>
                <a:cs typeface="Times New Roman"/>
              </a:rPr>
              <a:t>dhs</a:t>
            </a:r>
            <a:r>
              <a:rPr lang="fr-FR" dirty="0">
                <a:latin typeface="Calibri"/>
                <a:ea typeface="Calibri"/>
                <a:cs typeface="Times New Roman"/>
              </a:rPr>
              <a:t> ;</a:t>
            </a:r>
          </a:p>
          <a:p>
            <a:pPr marL="342900" indent="-342900" algn="just">
              <a:lnSpc>
                <a:spcPct val="115000"/>
              </a:lnSpc>
              <a:buFont typeface="Wingdings"/>
              <a:buChar char=""/>
              <a:defRPr/>
            </a:pPr>
            <a:r>
              <a:rPr lang="fr-FR" dirty="0">
                <a:latin typeface="Calibri"/>
                <a:ea typeface="Calibri"/>
                <a:cs typeface="Times New Roman"/>
              </a:rPr>
              <a:t>Dotations aux amortissements               : 1600000 </a:t>
            </a:r>
            <a:r>
              <a:rPr lang="fr-FR" dirty="0" err="1">
                <a:latin typeface="Calibri"/>
                <a:ea typeface="Calibri"/>
                <a:cs typeface="Times New Roman"/>
              </a:rPr>
              <a:t>dhs</a:t>
            </a:r>
            <a:r>
              <a:rPr lang="fr-FR" dirty="0">
                <a:latin typeface="Calibri"/>
                <a:ea typeface="Calibri"/>
                <a:cs typeface="Times New Roman"/>
              </a:rPr>
              <a:t> ;</a:t>
            </a:r>
          </a:p>
          <a:p>
            <a:pPr marL="342900" indent="-342900" algn="just">
              <a:lnSpc>
                <a:spcPct val="115000"/>
              </a:lnSpc>
              <a:buFont typeface="Wingdings"/>
              <a:buChar char=""/>
              <a:defRPr/>
            </a:pPr>
            <a:r>
              <a:rPr lang="fr-FR" dirty="0">
                <a:latin typeface="Calibri"/>
                <a:ea typeface="Calibri"/>
                <a:cs typeface="Times New Roman"/>
              </a:rPr>
              <a:t>Intérêts et charges assimilées	       : 600000 </a:t>
            </a:r>
            <a:r>
              <a:rPr lang="fr-FR" dirty="0" err="1">
                <a:latin typeface="Calibri"/>
                <a:ea typeface="Calibri"/>
                <a:cs typeface="Times New Roman"/>
              </a:rPr>
              <a:t>dhs</a:t>
            </a:r>
            <a:r>
              <a:rPr lang="fr-FR" dirty="0">
                <a:latin typeface="Calibri"/>
                <a:ea typeface="Calibri"/>
                <a:cs typeface="Times New Roman"/>
              </a:rPr>
              <a:t>.</a:t>
            </a:r>
          </a:p>
          <a:p>
            <a:pPr marL="899160" algn="just">
              <a:lnSpc>
                <a:spcPct val="115000"/>
              </a:lnSpc>
              <a:spcAft>
                <a:spcPts val="0"/>
              </a:spcAft>
              <a:defRPr/>
            </a:pPr>
            <a:r>
              <a:rPr lang="fr-FR" dirty="0">
                <a:latin typeface="Calibri"/>
                <a:ea typeface="Calibri"/>
                <a:cs typeface="Times New Roman"/>
              </a:rPr>
              <a:t> </a:t>
            </a:r>
          </a:p>
          <a:p>
            <a:pPr marL="899160" algn="just">
              <a:lnSpc>
                <a:spcPct val="115000"/>
              </a:lnSpc>
              <a:spcAft>
                <a:spcPts val="1000"/>
              </a:spcAft>
              <a:defRPr/>
            </a:pPr>
            <a:r>
              <a:rPr lang="fr-FR" dirty="0"/>
              <a:t/>
            </a:r>
            <a:br>
              <a:rPr lang="fr-FR" dirty="0"/>
            </a:br>
            <a:r>
              <a:rPr lang="fr-FR" b="1" dirty="0">
                <a:latin typeface="Calibri"/>
                <a:ea typeface="Calibri"/>
                <a:cs typeface="Times New Roman"/>
              </a:rPr>
              <a:t>Total 		       20200000 </a:t>
            </a:r>
            <a:r>
              <a:rPr lang="fr-FR" b="1" dirty="0" err="1">
                <a:latin typeface="Calibri"/>
                <a:ea typeface="Calibri"/>
                <a:cs typeface="Times New Roman"/>
              </a:rPr>
              <a:t>dhs</a:t>
            </a:r>
            <a:r>
              <a:rPr lang="fr-FR" b="1" dirty="0">
                <a:latin typeface="Calibri"/>
                <a:ea typeface="Calibri"/>
                <a:cs typeface="Times New Roman"/>
              </a:rPr>
              <a:t>.</a:t>
            </a:r>
            <a:endParaRPr lang="fr-FR" dirty="0">
              <a:latin typeface="Calibri"/>
              <a:ea typeface="Calibri"/>
              <a:cs typeface="Times New Roman"/>
            </a:endParaRPr>
          </a:p>
          <a:p>
            <a:pPr algn="just">
              <a:lnSpc>
                <a:spcPct val="115000"/>
              </a:lnSpc>
              <a:spcAft>
                <a:spcPts val="1000"/>
              </a:spcAft>
              <a:defRPr/>
            </a:pPr>
            <a:r>
              <a:rPr lang="fr-FR" dirty="0">
                <a:latin typeface="Calibri"/>
                <a:ea typeface="Calibri"/>
                <a:cs typeface="Times New Roman"/>
              </a:rPr>
              <a:t>L’unité d’œuvre choisie est la tonne de ciment produite. Pendant l’année 2007, on a traité 404000 tonnes.</a:t>
            </a:r>
          </a:p>
          <a:p>
            <a:pPr algn="just">
              <a:lnSpc>
                <a:spcPct val="115000"/>
              </a:lnSpc>
              <a:spcAft>
                <a:spcPts val="1000"/>
              </a:spcAft>
              <a:defRPr/>
            </a:pPr>
            <a:r>
              <a:rPr lang="fr-FR" dirty="0">
                <a:latin typeface="Calibri"/>
                <a:ea typeface="Calibri"/>
                <a:cs typeface="Times New Roman"/>
              </a:rPr>
              <a:t>Le coût de l’UO ressort donc à :</a:t>
            </a:r>
          </a:p>
          <a:p>
            <a:pPr algn="just">
              <a:lnSpc>
                <a:spcPct val="115000"/>
              </a:lnSpc>
              <a:spcAft>
                <a:spcPts val="1000"/>
              </a:spcAft>
              <a:defRPr/>
            </a:pPr>
            <a:r>
              <a:rPr lang="fr-FR" dirty="0">
                <a:latin typeface="Calibri"/>
                <a:ea typeface="Calibri"/>
                <a:cs typeface="Times New Roman"/>
              </a:rPr>
              <a:t>20200000/404000 = 50 </a:t>
            </a:r>
            <a:r>
              <a:rPr lang="fr-FR" dirty="0" err="1">
                <a:latin typeface="Calibri"/>
                <a:ea typeface="Calibri"/>
                <a:cs typeface="Times New Roman"/>
              </a:rPr>
              <a:t>dhs</a:t>
            </a:r>
            <a:r>
              <a:rPr lang="fr-FR" dirty="0">
                <a:latin typeface="Calibri"/>
                <a:ea typeface="Calibri"/>
                <a:cs typeface="Times New Roman"/>
              </a:rPr>
              <a:t>.</a:t>
            </a:r>
            <a:endParaRPr lang="fr-FR" dirty="0"/>
          </a:p>
        </p:txBody>
      </p:sp>
    </p:spTree>
  </p:cSld>
  <p:clrMapOvr>
    <a:masterClrMapping/>
  </p:clrMapOvr>
  <p:transition/>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050" name="Titre 1"/>
          <p:cNvSpPr>
            <a:spLocks noGrp="1"/>
          </p:cNvSpPr>
          <p:nvPr>
            <p:ph type="title"/>
          </p:nvPr>
        </p:nvSpPr>
        <p:spPr/>
        <p:txBody>
          <a:bodyPr/>
          <a:lstStyle/>
          <a:p>
            <a:pPr eaLnBrk="1" hangingPunct="1"/>
            <a:endParaRPr lang="fr-FR" smtClean="0"/>
          </a:p>
        </p:txBody>
      </p:sp>
      <p:sp>
        <p:nvSpPr>
          <p:cNvPr id="130051" name="Espace réservé du contenu 2"/>
          <p:cNvSpPr>
            <a:spLocks noGrp="1"/>
          </p:cNvSpPr>
          <p:nvPr>
            <p:ph idx="1"/>
          </p:nvPr>
        </p:nvSpPr>
        <p:spPr/>
        <p:txBody>
          <a:bodyPr anchor="ctr"/>
          <a:lstStyle/>
          <a:p>
            <a:pPr eaLnBrk="1" hangingPunct="1"/>
            <a:r>
              <a:rPr lang="fr-FR" b="1" u="sng" dirty="0" smtClean="0"/>
              <a:t>l’imputation des frais des centres principaux aux coûts :</a:t>
            </a:r>
          </a:p>
          <a:p>
            <a:pPr algn="just" eaLnBrk="1" hangingPunct="1"/>
            <a:r>
              <a:rPr lang="fr-FR" dirty="0" smtClean="0"/>
              <a:t>Cette imputation s’effectue proportionnellement au nombre d’unités d’œuvre nécessaires pour chaque produit</a:t>
            </a:r>
          </a:p>
          <a:p>
            <a:pPr eaLnBrk="1" hangingPunct="1">
              <a:buFont typeface="Wingdings 2" pitchFamily="18" charset="2"/>
              <a:buNone/>
            </a:pPr>
            <a:endParaRPr lang="fr-FR" dirty="0" smtClean="0"/>
          </a:p>
        </p:txBody>
      </p:sp>
      <p:sp>
        <p:nvSpPr>
          <p:cNvPr id="4" name="Espace réservé du numéro de diapositive 3"/>
          <p:cNvSpPr>
            <a:spLocks noGrp="1"/>
          </p:cNvSpPr>
          <p:nvPr>
            <p:ph type="sldNum" sz="quarter" idx="12"/>
          </p:nvPr>
        </p:nvSpPr>
        <p:spPr/>
        <p:txBody>
          <a:bodyPr/>
          <a:lstStyle/>
          <a:p>
            <a:pPr>
              <a:defRPr/>
            </a:pPr>
            <a:fld id="{836EF960-356A-4164-AFC7-192B095D83DE}" type="slidenum">
              <a:rPr lang="fr-FR" smtClean="0"/>
              <a:pPr>
                <a:defRPr/>
              </a:pPr>
              <a:t>42</a:t>
            </a:fld>
            <a:endParaRPr lang="fr-FR"/>
          </a:p>
        </p:txBody>
      </p:sp>
    </p:spTree>
  </p:cSld>
  <p:clrMapOvr>
    <a:masterClrMapping/>
  </p:clrMapOvr>
  <p:transition/>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E1CFCD86-F0C1-4153-8148-566D7796FD70}" type="slidenum">
              <a:rPr lang="fr-FR" smtClean="0"/>
              <a:pPr>
                <a:defRPr/>
              </a:pPr>
              <a:t>43</a:t>
            </a:fld>
            <a:endParaRPr lang="fr-FR"/>
          </a:p>
        </p:txBody>
      </p:sp>
      <p:sp>
        <p:nvSpPr>
          <p:cNvPr id="131075" name="Rectangle 2"/>
          <p:cNvSpPr>
            <a:spLocks noChangeArrowheads="1"/>
          </p:cNvSpPr>
          <p:nvPr/>
        </p:nvSpPr>
        <p:spPr bwMode="auto">
          <a:xfrm>
            <a:off x="214313" y="2857500"/>
            <a:ext cx="2428875" cy="2246769"/>
          </a:xfrm>
          <a:prstGeom prst="rect">
            <a:avLst/>
          </a:prstGeom>
          <a:noFill/>
          <a:ln w="9525">
            <a:noFill/>
            <a:miter lim="800000"/>
            <a:headEnd/>
            <a:tailEnd/>
          </a:ln>
        </p:spPr>
        <p:txBody>
          <a:bodyPr>
            <a:spAutoFit/>
          </a:bodyPr>
          <a:lstStyle/>
          <a:p>
            <a:pPr algn="just"/>
            <a:r>
              <a:rPr lang="fr-FR" sz="2800" dirty="0"/>
              <a:t>Imputation d’un centre d’analyse au coût d’un élément</a:t>
            </a:r>
          </a:p>
        </p:txBody>
      </p:sp>
      <p:sp>
        <p:nvSpPr>
          <p:cNvPr id="131076" name="Rectangle 3"/>
          <p:cNvSpPr>
            <a:spLocks noChangeArrowheads="1"/>
          </p:cNvSpPr>
          <p:nvPr/>
        </p:nvSpPr>
        <p:spPr bwMode="auto">
          <a:xfrm>
            <a:off x="2714612" y="3429000"/>
            <a:ext cx="319088" cy="369887"/>
          </a:xfrm>
          <a:prstGeom prst="rect">
            <a:avLst/>
          </a:prstGeom>
          <a:noFill/>
          <a:ln w="9525">
            <a:noFill/>
            <a:miter lim="800000"/>
            <a:headEnd/>
            <a:tailEnd/>
          </a:ln>
        </p:spPr>
        <p:txBody>
          <a:bodyPr>
            <a:spAutoFit/>
          </a:bodyPr>
          <a:lstStyle/>
          <a:p>
            <a:r>
              <a:rPr lang="fr-FR" dirty="0"/>
              <a:t>=</a:t>
            </a:r>
          </a:p>
        </p:txBody>
      </p:sp>
      <p:sp>
        <p:nvSpPr>
          <p:cNvPr id="5" name="Accolade ouvrante 4"/>
          <p:cNvSpPr/>
          <p:nvPr/>
        </p:nvSpPr>
        <p:spPr>
          <a:xfrm>
            <a:off x="3000364" y="2214554"/>
            <a:ext cx="285750" cy="2786063"/>
          </a:xfrm>
          <a:prstGeom prst="leftBrace">
            <a:avLst/>
          </a:prstGeom>
        </p:spPr>
        <p:style>
          <a:lnRef idx="1">
            <a:schemeClr val="dk1"/>
          </a:lnRef>
          <a:fillRef idx="0">
            <a:schemeClr val="dk1"/>
          </a:fillRef>
          <a:effectRef idx="0">
            <a:schemeClr val="dk1"/>
          </a:effectRef>
          <a:fontRef idx="minor">
            <a:schemeClr val="tx1"/>
          </a:fontRef>
        </p:style>
        <p:txBody>
          <a:bodyPr anchor="ctr"/>
          <a:lstStyle/>
          <a:p>
            <a:pPr algn="ctr">
              <a:defRPr/>
            </a:pPr>
            <a:endParaRPr lang="fr-FR"/>
          </a:p>
        </p:txBody>
      </p:sp>
      <p:sp>
        <p:nvSpPr>
          <p:cNvPr id="131078" name="Rectangle 5"/>
          <p:cNvSpPr>
            <a:spLocks noChangeArrowheads="1"/>
          </p:cNvSpPr>
          <p:nvPr/>
        </p:nvSpPr>
        <p:spPr bwMode="auto">
          <a:xfrm>
            <a:off x="3500438" y="1785938"/>
            <a:ext cx="4572000" cy="1384995"/>
          </a:xfrm>
          <a:prstGeom prst="rect">
            <a:avLst/>
          </a:prstGeom>
          <a:noFill/>
          <a:ln w="9525">
            <a:noFill/>
            <a:miter lim="800000"/>
            <a:headEnd/>
            <a:tailEnd/>
          </a:ln>
        </p:spPr>
        <p:txBody>
          <a:bodyPr>
            <a:spAutoFit/>
          </a:bodyPr>
          <a:lstStyle/>
          <a:p>
            <a:pPr algn="just"/>
            <a:r>
              <a:rPr lang="fr-FR" sz="2800" dirty="0"/>
              <a:t>Coût de l’UO du centre × nombre d’UO consommées par l’élément étudié</a:t>
            </a:r>
          </a:p>
        </p:txBody>
      </p:sp>
      <p:sp>
        <p:nvSpPr>
          <p:cNvPr id="131079" name="Rectangle 6"/>
          <p:cNvSpPr>
            <a:spLocks noChangeArrowheads="1"/>
          </p:cNvSpPr>
          <p:nvPr/>
        </p:nvSpPr>
        <p:spPr bwMode="auto">
          <a:xfrm>
            <a:off x="4786314" y="3429000"/>
            <a:ext cx="619080" cy="461665"/>
          </a:xfrm>
          <a:prstGeom prst="rect">
            <a:avLst/>
          </a:prstGeom>
          <a:noFill/>
          <a:ln w="9525">
            <a:noFill/>
            <a:miter lim="800000"/>
            <a:headEnd/>
            <a:tailEnd/>
          </a:ln>
        </p:spPr>
        <p:txBody>
          <a:bodyPr wrap="none">
            <a:spAutoFit/>
          </a:bodyPr>
          <a:lstStyle/>
          <a:p>
            <a:r>
              <a:rPr lang="fr-FR" sz="2400" dirty="0"/>
              <a:t>Ou </a:t>
            </a:r>
          </a:p>
        </p:txBody>
      </p:sp>
      <p:sp>
        <p:nvSpPr>
          <p:cNvPr id="131080" name="Rectangle 7"/>
          <p:cNvSpPr>
            <a:spLocks noChangeArrowheads="1"/>
          </p:cNvSpPr>
          <p:nvPr/>
        </p:nvSpPr>
        <p:spPr bwMode="auto">
          <a:xfrm>
            <a:off x="3500438" y="4286250"/>
            <a:ext cx="4572000" cy="1384995"/>
          </a:xfrm>
          <a:prstGeom prst="rect">
            <a:avLst/>
          </a:prstGeom>
          <a:noFill/>
          <a:ln w="9525">
            <a:noFill/>
            <a:miter lim="800000"/>
            <a:headEnd/>
            <a:tailEnd/>
          </a:ln>
        </p:spPr>
        <p:txBody>
          <a:bodyPr>
            <a:spAutoFit/>
          </a:bodyPr>
          <a:lstStyle/>
          <a:p>
            <a:pPr algn="just"/>
            <a:r>
              <a:rPr lang="fr-FR" sz="2800" dirty="0"/>
              <a:t>Taux de frais du centre × part de l’assiette de répartition attribuée à l’élément étudié</a:t>
            </a:r>
          </a:p>
        </p:txBody>
      </p:sp>
    </p:spTree>
  </p:cSld>
  <p:clrMapOvr>
    <a:masterClrMapping/>
  </p:clrMapOvr>
  <p:transition/>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DB91D91A-8B5E-425D-B2B9-9805C058123A}" type="slidenum">
              <a:rPr lang="fr-FR" smtClean="0"/>
              <a:pPr>
                <a:defRPr/>
              </a:pPr>
              <a:t>44</a:t>
            </a:fld>
            <a:endParaRPr lang="fr-FR"/>
          </a:p>
        </p:txBody>
      </p:sp>
      <p:sp>
        <p:nvSpPr>
          <p:cNvPr id="132099" name="Rectangle 2"/>
          <p:cNvSpPr>
            <a:spLocks noChangeArrowheads="1"/>
          </p:cNvSpPr>
          <p:nvPr/>
        </p:nvSpPr>
        <p:spPr bwMode="auto">
          <a:xfrm>
            <a:off x="642938" y="1500188"/>
            <a:ext cx="6929437" cy="2246769"/>
          </a:xfrm>
          <a:prstGeom prst="rect">
            <a:avLst/>
          </a:prstGeom>
          <a:noFill/>
          <a:ln w="9525">
            <a:noFill/>
            <a:miter lim="800000"/>
            <a:headEnd/>
            <a:tailEnd/>
          </a:ln>
        </p:spPr>
        <p:txBody>
          <a:bodyPr>
            <a:spAutoFit/>
          </a:bodyPr>
          <a:lstStyle/>
          <a:p>
            <a:pPr algn="just"/>
            <a:r>
              <a:rPr lang="fr-FR" sz="2800" b="1" dirty="0"/>
              <a:t>Exemple:</a:t>
            </a:r>
          </a:p>
          <a:p>
            <a:pPr algn="just"/>
            <a:r>
              <a:rPr lang="fr-FR" sz="2800" dirty="0"/>
              <a:t>Supposons par exemple que l’atelier X ait travaillé pendant 100 heures durant le mois de janvier de l’année N avec la répartition suivante:</a:t>
            </a:r>
          </a:p>
        </p:txBody>
      </p:sp>
      <p:graphicFrame>
        <p:nvGraphicFramePr>
          <p:cNvPr id="4" name="Tableau 3"/>
          <p:cNvGraphicFramePr>
            <a:graphicFrameLocks noGrp="1"/>
          </p:cNvGraphicFramePr>
          <p:nvPr/>
        </p:nvGraphicFramePr>
        <p:xfrm>
          <a:off x="714348" y="3786190"/>
          <a:ext cx="6096000" cy="1554480"/>
        </p:xfrm>
        <a:graphic>
          <a:graphicData uri="http://schemas.openxmlformats.org/drawingml/2006/table">
            <a:tbl>
              <a:tblPr firstRow="1" bandRow="1">
                <a:tableStyleId>{2D5ABB26-0587-4C30-8999-92F81FD0307C}</a:tableStyleId>
              </a:tblPr>
              <a:tblGrid>
                <a:gridCol w="3048000"/>
                <a:gridCol w="3048000"/>
              </a:tblGrid>
              <a:tr h="370840">
                <a:tc>
                  <a:txBody>
                    <a:bodyPr/>
                    <a:lstStyle/>
                    <a:p>
                      <a:r>
                        <a:rPr lang="fr-FR" sz="2800" dirty="0" smtClean="0"/>
                        <a:t>Produit A =</a:t>
                      </a:r>
                      <a:endParaRPr lang="fr-FR" sz="2800" dirty="0"/>
                    </a:p>
                  </a:txBody>
                  <a:tcPr/>
                </a:tc>
                <a:tc>
                  <a:txBody>
                    <a:bodyPr/>
                    <a:lstStyle/>
                    <a:p>
                      <a:r>
                        <a:rPr lang="fr-FR" sz="2800" dirty="0" smtClean="0"/>
                        <a:t>50 h</a:t>
                      </a:r>
                      <a:endParaRPr lang="fr-FR" sz="2800" dirty="0"/>
                    </a:p>
                  </a:txBody>
                  <a:tcPr/>
                </a:tc>
              </a:tr>
              <a:tr h="370840">
                <a:tc>
                  <a:txBody>
                    <a:bodyPr/>
                    <a:lstStyle/>
                    <a:p>
                      <a:r>
                        <a:rPr lang="fr-FR" sz="2800" dirty="0" smtClean="0"/>
                        <a:t>Produit B =</a:t>
                      </a:r>
                      <a:endParaRPr lang="fr-FR" sz="2800" dirty="0"/>
                    </a:p>
                  </a:txBody>
                  <a:tcPr/>
                </a:tc>
                <a:tc>
                  <a:txBody>
                    <a:bodyPr/>
                    <a:lstStyle/>
                    <a:p>
                      <a:r>
                        <a:rPr lang="fr-FR" sz="2800" dirty="0" smtClean="0"/>
                        <a:t>30 h</a:t>
                      </a:r>
                      <a:endParaRPr lang="fr-FR" sz="2800" dirty="0"/>
                    </a:p>
                  </a:txBody>
                  <a:tcPr/>
                </a:tc>
              </a:tr>
              <a:tr h="370840">
                <a:tc>
                  <a:txBody>
                    <a:bodyPr/>
                    <a:lstStyle/>
                    <a:p>
                      <a:r>
                        <a:rPr lang="fr-FR" sz="2800" dirty="0" smtClean="0"/>
                        <a:t>Produit C =</a:t>
                      </a:r>
                      <a:endParaRPr lang="fr-FR" sz="2800" dirty="0"/>
                    </a:p>
                  </a:txBody>
                  <a:tcPr/>
                </a:tc>
                <a:tc>
                  <a:txBody>
                    <a:bodyPr/>
                    <a:lstStyle/>
                    <a:p>
                      <a:r>
                        <a:rPr lang="fr-FR" sz="2800" dirty="0" smtClean="0"/>
                        <a:t>20 h</a:t>
                      </a:r>
                      <a:endParaRPr lang="fr-FR" sz="2800" dirty="0"/>
                    </a:p>
                  </a:txBody>
                  <a:tcPr/>
                </a:tc>
              </a:tr>
            </a:tbl>
          </a:graphicData>
        </a:graphic>
      </p:graphicFrame>
      <p:sp>
        <p:nvSpPr>
          <p:cNvPr id="132107" name="Rectangle 4"/>
          <p:cNvSpPr>
            <a:spLocks noChangeArrowheads="1"/>
          </p:cNvSpPr>
          <p:nvPr/>
        </p:nvSpPr>
        <p:spPr bwMode="auto">
          <a:xfrm>
            <a:off x="714348" y="5572140"/>
            <a:ext cx="7286625" cy="954107"/>
          </a:xfrm>
          <a:prstGeom prst="rect">
            <a:avLst/>
          </a:prstGeom>
          <a:noFill/>
          <a:ln w="9525">
            <a:noFill/>
            <a:miter lim="800000"/>
            <a:headEnd/>
            <a:tailEnd/>
          </a:ln>
        </p:spPr>
        <p:txBody>
          <a:bodyPr>
            <a:spAutoFit/>
          </a:bodyPr>
          <a:lstStyle/>
          <a:p>
            <a:r>
              <a:rPr lang="fr-FR" sz="2800" dirty="0"/>
              <a:t>Les frais </a:t>
            </a:r>
            <a:r>
              <a:rPr lang="fr-FR" sz="2800" dirty="0" smtClean="0"/>
              <a:t> indirects de </a:t>
            </a:r>
            <a:r>
              <a:rPr lang="fr-FR" sz="2800" dirty="0"/>
              <a:t>fonctionnement </a:t>
            </a:r>
            <a:r>
              <a:rPr lang="fr-FR" sz="2800" dirty="0" smtClean="0"/>
              <a:t>de </a:t>
            </a:r>
            <a:r>
              <a:rPr lang="fr-FR" sz="2800" dirty="0"/>
              <a:t>l’Atelier ont été de 32400 </a:t>
            </a:r>
            <a:r>
              <a:rPr lang="fr-FR" sz="2800" dirty="0" err="1"/>
              <a:t>dhs</a:t>
            </a:r>
            <a:endParaRPr lang="fr-FR" sz="2800" dirty="0"/>
          </a:p>
        </p:txBody>
      </p:sp>
    </p:spTree>
  </p:cSld>
  <p:clrMapOvr>
    <a:masterClrMapping/>
  </p:clrMapOvr>
  <p:transition/>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endParaRPr lang="fr-FR"/>
          </a:p>
        </p:txBody>
      </p:sp>
      <p:sp>
        <p:nvSpPr>
          <p:cNvPr id="3" name="Espace réservé du contenu 2"/>
          <p:cNvSpPr>
            <a:spLocks noGrp="1"/>
          </p:cNvSpPr>
          <p:nvPr>
            <p:ph idx="1"/>
          </p:nvPr>
        </p:nvSpPr>
        <p:spPr>
          <a:xfrm>
            <a:off x="500034" y="1785926"/>
            <a:ext cx="8229600" cy="4525963"/>
          </a:xfrm>
        </p:spPr>
        <p:txBody>
          <a:bodyPr/>
          <a:lstStyle/>
          <a:p>
            <a:r>
              <a:rPr lang="fr-FR" dirty="0" smtClean="0"/>
              <a:t>Coût de l’UO = 32400/100 h = 324 </a:t>
            </a:r>
            <a:r>
              <a:rPr lang="fr-FR" dirty="0" err="1" smtClean="0"/>
              <a:t>dh</a:t>
            </a:r>
            <a:r>
              <a:rPr lang="fr-FR" dirty="0" smtClean="0"/>
              <a:t> par heure.</a:t>
            </a:r>
          </a:p>
          <a:p>
            <a:r>
              <a:rPr lang="fr-FR" dirty="0" smtClean="0"/>
              <a:t>Allocations des frais de l’atelier X aux trois produits:</a:t>
            </a:r>
          </a:p>
          <a:p>
            <a:pPr lvl="1"/>
            <a:r>
              <a:rPr lang="fr-FR" dirty="0" smtClean="0"/>
              <a:t>Produit A:  50 x 324 = 16200 </a:t>
            </a:r>
            <a:r>
              <a:rPr lang="fr-FR" dirty="0" err="1" smtClean="0"/>
              <a:t>dhs</a:t>
            </a:r>
            <a:endParaRPr lang="fr-FR" dirty="0" smtClean="0"/>
          </a:p>
          <a:p>
            <a:pPr lvl="1"/>
            <a:r>
              <a:rPr lang="fr-FR" dirty="0" smtClean="0"/>
              <a:t>Produit B :  30 x 324 = 9720 </a:t>
            </a:r>
            <a:r>
              <a:rPr lang="fr-FR" dirty="0" err="1" smtClean="0"/>
              <a:t>dhs</a:t>
            </a:r>
            <a:endParaRPr lang="fr-FR" dirty="0" smtClean="0"/>
          </a:p>
          <a:p>
            <a:pPr lvl="1"/>
            <a:r>
              <a:rPr lang="fr-FR" dirty="0" smtClean="0"/>
              <a:t>Produit C :  20 x 324 = 6480 </a:t>
            </a:r>
            <a:r>
              <a:rPr lang="fr-FR" dirty="0" err="1" smtClean="0"/>
              <a:t>dhs</a:t>
            </a:r>
            <a:endParaRPr lang="fr-FR" dirty="0"/>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214290"/>
            <a:ext cx="8229600" cy="6143668"/>
          </a:xfrm>
        </p:spPr>
        <p:txBody>
          <a:bodyPr/>
          <a:lstStyle/>
          <a:p>
            <a:endParaRPr lang="fr-FR" dirty="0"/>
          </a:p>
        </p:txBody>
      </p:sp>
      <p:graphicFrame>
        <p:nvGraphicFramePr>
          <p:cNvPr id="4" name="Tableau 3"/>
          <p:cNvGraphicFramePr>
            <a:graphicFrameLocks noGrp="1"/>
          </p:cNvGraphicFramePr>
          <p:nvPr/>
        </p:nvGraphicFramePr>
        <p:xfrm>
          <a:off x="357158" y="214290"/>
          <a:ext cx="8429685" cy="5711208"/>
        </p:xfrm>
        <a:graphic>
          <a:graphicData uri="http://schemas.openxmlformats.org/drawingml/2006/table">
            <a:tbl>
              <a:tblPr firstRow="1" bandRow="1">
                <a:tableStyleId>{5940675A-B579-460E-94D1-54222C63F5DA}</a:tableStyleId>
              </a:tblPr>
              <a:tblGrid>
                <a:gridCol w="1193489"/>
                <a:gridCol w="1193489"/>
                <a:gridCol w="1193489"/>
                <a:gridCol w="1010701"/>
                <a:gridCol w="1376277"/>
                <a:gridCol w="1193489"/>
                <a:gridCol w="1268751"/>
              </a:tblGrid>
              <a:tr h="642942">
                <a:tc>
                  <a:txBody>
                    <a:bodyPr/>
                    <a:lstStyle/>
                    <a:p>
                      <a:endParaRPr lang="fr-FR" dirty="0"/>
                    </a:p>
                  </a:txBody>
                  <a:tcPr>
                    <a:lnL w="12700" cmpd="sng">
                      <a:noFill/>
                    </a:lnL>
                    <a:lnR w="12700" cap="flat" cmpd="sng" algn="ctr">
                      <a:solidFill>
                        <a:schemeClr val="tx1"/>
                      </a:solidFill>
                      <a:prstDash val="solid"/>
                      <a:round/>
                      <a:headEnd type="none" w="med" len="med"/>
                      <a:tailEnd type="none" w="med" len="med"/>
                    </a:lnR>
                    <a:lnT w="12700" cmpd="sng">
                      <a:noFill/>
                    </a:lnT>
                    <a:lnB w="12700" cmpd="sng">
                      <a:noFill/>
                    </a:lnB>
                    <a:lnTlToBr w="12700" cmpd="sng">
                      <a:noFill/>
                      <a:prstDash val="solid"/>
                    </a:lnTlToBr>
                    <a:lnBlToTr w="12700" cmpd="sng">
                      <a:noFill/>
                      <a:prstDash val="solid"/>
                    </a:lnBlToTr>
                  </a:tcPr>
                </a:tc>
                <a:tc rowSpan="2">
                  <a:txBody>
                    <a:bodyPr/>
                    <a:lstStyle/>
                    <a:p>
                      <a:r>
                        <a:rPr lang="fr-FR" b="1" dirty="0" smtClean="0"/>
                        <a:t>Totaux </a:t>
                      </a:r>
                      <a:endParaRPr lang="fr-FR"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2">
                  <a:txBody>
                    <a:bodyPr/>
                    <a:lstStyle/>
                    <a:p>
                      <a:r>
                        <a:rPr lang="fr-FR" b="1" dirty="0" smtClean="0"/>
                        <a:t>Centres auxiliaires</a:t>
                      </a:r>
                      <a:r>
                        <a:rPr lang="fr-FR" b="1" baseline="0" dirty="0" smtClean="0"/>
                        <a:t> </a:t>
                      </a:r>
                      <a:endParaRPr lang="fr-FR" b="1" dirty="0"/>
                    </a:p>
                  </a:txBody>
                  <a:tcPr>
                    <a:lnL w="12700" cap="flat" cmpd="sng" algn="ctr">
                      <a:solidFill>
                        <a:schemeClr val="tx1"/>
                      </a:solidFill>
                      <a:prstDash val="solid"/>
                      <a:round/>
                      <a:headEnd type="none" w="med" len="med"/>
                      <a:tailEnd type="none" w="med" len="med"/>
                    </a:lnL>
                  </a:tcPr>
                </a:tc>
                <a:tc hMerge="1">
                  <a:txBody>
                    <a:bodyPr/>
                    <a:lstStyle/>
                    <a:p>
                      <a:endParaRPr lang="fr-FR" dirty="0"/>
                    </a:p>
                  </a:txBody>
                  <a:tcPr/>
                </a:tc>
                <a:tc gridSpan="3">
                  <a:txBody>
                    <a:bodyPr/>
                    <a:lstStyle/>
                    <a:p>
                      <a:r>
                        <a:rPr lang="fr-FR" b="1" dirty="0" smtClean="0"/>
                        <a:t>Centres principaux</a:t>
                      </a:r>
                      <a:endParaRPr lang="fr-FR" b="1" dirty="0"/>
                    </a:p>
                  </a:txBody>
                  <a:tcPr/>
                </a:tc>
                <a:tc hMerge="1">
                  <a:txBody>
                    <a:bodyPr/>
                    <a:lstStyle/>
                    <a:p>
                      <a:endParaRPr lang="fr-FR" dirty="0"/>
                    </a:p>
                  </a:txBody>
                  <a:tcPr/>
                </a:tc>
                <a:tc hMerge="1">
                  <a:txBody>
                    <a:bodyPr/>
                    <a:lstStyle/>
                    <a:p>
                      <a:endParaRPr lang="fr-FR" dirty="0"/>
                    </a:p>
                  </a:txBody>
                  <a:tcPr/>
                </a:tc>
              </a:tr>
              <a:tr h="642942">
                <a:tc>
                  <a:txBody>
                    <a:bodyPr/>
                    <a:lstStyle/>
                    <a:p>
                      <a:endParaRPr lang="fr-FR" dirty="0"/>
                    </a:p>
                  </a:txBody>
                  <a:tcPr>
                    <a:lnL w="12700" cmpd="sng">
                      <a:noFill/>
                    </a:lnL>
                    <a:lnR w="12700" cap="flat" cmpd="sng" algn="ctr">
                      <a:solidFill>
                        <a:schemeClr val="tx1"/>
                      </a:solidFill>
                      <a:prstDash val="solid"/>
                      <a:round/>
                      <a:headEnd type="none" w="med" len="med"/>
                      <a:tailEnd type="none" w="med" len="med"/>
                    </a:lnR>
                    <a:lnT w="12700" cmpd="sng">
                      <a:noFill/>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endParaRPr lang="fr-FR" dirty="0"/>
                    </a:p>
                  </a:txBody>
                  <a:tcPr/>
                </a:tc>
                <a:tc>
                  <a:txBody>
                    <a:bodyPr/>
                    <a:lstStyle/>
                    <a:p>
                      <a:r>
                        <a:rPr lang="fr-FR" sz="1600" dirty="0" smtClean="0"/>
                        <a:t>Transport </a:t>
                      </a:r>
                      <a:endParaRPr lang="fr-FR" sz="1600" dirty="0"/>
                    </a:p>
                  </a:txBody>
                  <a:tcPr>
                    <a:lnL w="12700" cap="flat" cmpd="sng" algn="ctr">
                      <a:solidFill>
                        <a:schemeClr val="tx1"/>
                      </a:solidFill>
                      <a:prstDash val="solid"/>
                      <a:round/>
                      <a:headEnd type="none" w="med" len="med"/>
                      <a:tailEnd type="none" w="med" len="med"/>
                    </a:lnL>
                  </a:tcPr>
                </a:tc>
                <a:tc>
                  <a:txBody>
                    <a:bodyPr/>
                    <a:lstStyle/>
                    <a:p>
                      <a:r>
                        <a:rPr lang="fr-FR" sz="1600" dirty="0" smtClean="0"/>
                        <a:t>Entretien </a:t>
                      </a:r>
                      <a:endParaRPr lang="fr-FR" sz="1600" dirty="0"/>
                    </a:p>
                  </a:txBody>
                  <a:tcPr/>
                </a:tc>
                <a:tc>
                  <a:txBody>
                    <a:bodyPr/>
                    <a:lstStyle/>
                    <a:p>
                      <a:r>
                        <a:rPr lang="fr-FR" sz="1600" dirty="0" smtClean="0"/>
                        <a:t>Approvisionnement </a:t>
                      </a:r>
                      <a:endParaRPr lang="fr-FR" sz="1600" dirty="0"/>
                    </a:p>
                  </a:txBody>
                  <a:tcPr/>
                </a:tc>
                <a:tc>
                  <a:txBody>
                    <a:bodyPr/>
                    <a:lstStyle/>
                    <a:p>
                      <a:r>
                        <a:rPr lang="fr-FR" sz="1600" dirty="0" smtClean="0"/>
                        <a:t>Fabrication </a:t>
                      </a:r>
                      <a:endParaRPr lang="fr-FR" sz="1600" dirty="0"/>
                    </a:p>
                  </a:txBody>
                  <a:tcPr/>
                </a:tc>
                <a:tc>
                  <a:txBody>
                    <a:bodyPr/>
                    <a:lstStyle/>
                    <a:p>
                      <a:r>
                        <a:rPr lang="fr-FR" sz="1600" dirty="0" smtClean="0"/>
                        <a:t>Distribution </a:t>
                      </a:r>
                      <a:endParaRPr lang="fr-FR" sz="1600" dirty="0"/>
                    </a:p>
                  </a:txBody>
                  <a:tcPr/>
                </a:tc>
              </a:tr>
              <a:tr h="642942">
                <a:tc>
                  <a:txBody>
                    <a:bodyPr/>
                    <a:lstStyle/>
                    <a:p>
                      <a:r>
                        <a:rPr lang="fr-FR" sz="1400" dirty="0" smtClean="0"/>
                        <a:t>Totaux après répartition primaire</a:t>
                      </a:r>
                      <a:endParaRPr lang="fr-FR"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fr-FR" dirty="0" smtClean="0"/>
                        <a:t>45460</a:t>
                      </a:r>
                      <a:endParaRPr lang="fr-FR" dirty="0"/>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tc>
                  <a:txBody>
                    <a:bodyPr/>
                    <a:lstStyle/>
                    <a:p>
                      <a:r>
                        <a:rPr lang="fr-FR" dirty="0" smtClean="0"/>
                        <a:t>7000</a:t>
                      </a:r>
                      <a:endParaRPr lang="fr-FR" dirty="0"/>
                    </a:p>
                  </a:txBody>
                  <a:tcPr/>
                </a:tc>
                <a:tc>
                  <a:txBody>
                    <a:bodyPr/>
                    <a:lstStyle/>
                    <a:p>
                      <a:r>
                        <a:rPr lang="fr-FR" dirty="0" smtClean="0"/>
                        <a:t>9600</a:t>
                      </a:r>
                      <a:endParaRPr lang="fr-FR" dirty="0"/>
                    </a:p>
                  </a:txBody>
                  <a:tcPr/>
                </a:tc>
                <a:tc>
                  <a:txBody>
                    <a:bodyPr/>
                    <a:lstStyle/>
                    <a:p>
                      <a:r>
                        <a:rPr lang="fr-FR" dirty="0" smtClean="0"/>
                        <a:t>6700</a:t>
                      </a:r>
                      <a:endParaRPr lang="fr-FR" dirty="0"/>
                    </a:p>
                  </a:txBody>
                  <a:tcPr/>
                </a:tc>
                <a:tc>
                  <a:txBody>
                    <a:bodyPr/>
                    <a:lstStyle/>
                    <a:p>
                      <a:r>
                        <a:rPr lang="fr-FR" dirty="0" smtClean="0"/>
                        <a:t>15460</a:t>
                      </a:r>
                      <a:endParaRPr lang="fr-FR" dirty="0"/>
                    </a:p>
                  </a:txBody>
                  <a:tcPr/>
                </a:tc>
                <a:tc>
                  <a:txBody>
                    <a:bodyPr/>
                    <a:lstStyle/>
                    <a:p>
                      <a:r>
                        <a:rPr lang="fr-FR" dirty="0" smtClean="0"/>
                        <a:t>6700</a:t>
                      </a:r>
                      <a:endParaRPr lang="fr-FR" dirty="0"/>
                    </a:p>
                  </a:txBody>
                  <a:tcPr/>
                </a:tc>
              </a:tr>
              <a:tr h="642942">
                <a:tc>
                  <a:txBody>
                    <a:bodyPr/>
                    <a:lstStyle/>
                    <a:p>
                      <a:r>
                        <a:rPr lang="fr-FR" sz="1400" dirty="0" smtClean="0"/>
                        <a:t>Répartition secondaire:</a:t>
                      </a:r>
                    </a:p>
                    <a:p>
                      <a:pPr>
                        <a:buFont typeface="Wingdings" pitchFamily="2" charset="2"/>
                        <a:buChar char="§"/>
                      </a:pPr>
                      <a:r>
                        <a:rPr lang="fr-FR" sz="1400" dirty="0" smtClean="0"/>
                        <a:t>Transport </a:t>
                      </a:r>
                    </a:p>
                    <a:p>
                      <a:pPr>
                        <a:buFont typeface="Wingdings" pitchFamily="2" charset="2"/>
                        <a:buChar char="§"/>
                      </a:pPr>
                      <a:r>
                        <a:rPr lang="fr-FR" sz="1400" dirty="0" smtClean="0"/>
                        <a:t>Entretien </a:t>
                      </a:r>
                      <a:endParaRPr lang="fr-FR" sz="1400" dirty="0"/>
                    </a:p>
                  </a:txBody>
                  <a:tcPr>
                    <a:lnT w="12700" cap="flat" cmpd="sng" algn="ctr">
                      <a:solidFill>
                        <a:schemeClr val="tx1"/>
                      </a:solidFill>
                      <a:prstDash val="solid"/>
                      <a:round/>
                      <a:headEnd type="none" w="med" len="med"/>
                      <a:tailEnd type="none" w="med" len="med"/>
                    </a:lnT>
                  </a:tcPr>
                </a:tc>
                <a:tc>
                  <a:txBody>
                    <a:bodyPr/>
                    <a:lstStyle/>
                    <a:p>
                      <a:endParaRPr lang="fr-FR" dirty="0"/>
                    </a:p>
                  </a:txBody>
                  <a:tcPr/>
                </a:tc>
                <a:tc>
                  <a:txBody>
                    <a:bodyPr/>
                    <a:lstStyle/>
                    <a:p>
                      <a:endParaRPr lang="fr-FR" dirty="0" smtClean="0"/>
                    </a:p>
                    <a:p>
                      <a:r>
                        <a:rPr lang="fr-FR" dirty="0" smtClean="0"/>
                        <a:t>- 8000</a:t>
                      </a:r>
                    </a:p>
                    <a:p>
                      <a:r>
                        <a:rPr lang="fr-FR" dirty="0" smtClean="0"/>
                        <a:t>1000</a:t>
                      </a:r>
                      <a:endParaRPr lang="fr-FR" dirty="0"/>
                    </a:p>
                  </a:txBody>
                  <a:tcPr/>
                </a:tc>
                <a:tc>
                  <a:txBody>
                    <a:bodyPr/>
                    <a:lstStyle/>
                    <a:p>
                      <a:endParaRPr lang="fr-FR" dirty="0" smtClean="0"/>
                    </a:p>
                    <a:p>
                      <a:r>
                        <a:rPr lang="fr-FR" dirty="0" smtClean="0"/>
                        <a:t>400</a:t>
                      </a:r>
                    </a:p>
                    <a:p>
                      <a:r>
                        <a:rPr lang="fr-FR" dirty="0" smtClean="0"/>
                        <a:t>- 10000</a:t>
                      </a:r>
                      <a:endParaRPr lang="fr-FR" dirty="0"/>
                    </a:p>
                  </a:txBody>
                  <a:tcPr/>
                </a:tc>
                <a:tc>
                  <a:txBody>
                    <a:bodyPr/>
                    <a:lstStyle/>
                    <a:p>
                      <a:endParaRPr lang="fr-FR" dirty="0" smtClean="0"/>
                    </a:p>
                    <a:p>
                      <a:r>
                        <a:rPr lang="fr-FR" dirty="0" smtClean="0"/>
                        <a:t>3200</a:t>
                      </a:r>
                    </a:p>
                    <a:p>
                      <a:r>
                        <a:rPr lang="fr-FR" dirty="0" smtClean="0"/>
                        <a:t>2500</a:t>
                      </a:r>
                      <a:endParaRPr lang="fr-FR" dirty="0"/>
                    </a:p>
                  </a:txBody>
                  <a:tcPr/>
                </a:tc>
                <a:tc>
                  <a:txBody>
                    <a:bodyPr/>
                    <a:lstStyle/>
                    <a:p>
                      <a:endParaRPr lang="fr-FR" dirty="0" smtClean="0"/>
                    </a:p>
                    <a:p>
                      <a:r>
                        <a:rPr lang="fr-FR" dirty="0" smtClean="0"/>
                        <a:t>2800</a:t>
                      </a:r>
                    </a:p>
                    <a:p>
                      <a:r>
                        <a:rPr lang="fr-FR" dirty="0" smtClean="0"/>
                        <a:t>1500</a:t>
                      </a:r>
                      <a:endParaRPr lang="fr-FR" dirty="0"/>
                    </a:p>
                  </a:txBody>
                  <a:tcPr/>
                </a:tc>
                <a:tc>
                  <a:txBody>
                    <a:bodyPr/>
                    <a:lstStyle/>
                    <a:p>
                      <a:endParaRPr lang="fr-FR" dirty="0" smtClean="0"/>
                    </a:p>
                    <a:p>
                      <a:r>
                        <a:rPr lang="fr-FR" dirty="0" smtClean="0"/>
                        <a:t>1600</a:t>
                      </a:r>
                    </a:p>
                    <a:p>
                      <a:r>
                        <a:rPr lang="fr-FR" dirty="0" smtClean="0"/>
                        <a:t>5000</a:t>
                      </a:r>
                      <a:endParaRPr lang="fr-FR" dirty="0"/>
                    </a:p>
                  </a:txBody>
                  <a:tcPr/>
                </a:tc>
              </a:tr>
              <a:tr h="642942">
                <a:tc>
                  <a:txBody>
                    <a:bodyPr/>
                    <a:lstStyle/>
                    <a:p>
                      <a:pPr>
                        <a:buFont typeface="Wingdings" pitchFamily="2" charset="2"/>
                        <a:buChar char="§"/>
                      </a:pPr>
                      <a:r>
                        <a:rPr lang="fr-FR" sz="1400" dirty="0" smtClean="0"/>
                        <a:t>Total après répartition secondaire</a:t>
                      </a:r>
                      <a:endParaRPr lang="fr-FR" sz="1400" dirty="0"/>
                    </a:p>
                  </a:txBody>
                  <a:tcPr/>
                </a:tc>
                <a:tc>
                  <a:txBody>
                    <a:bodyPr/>
                    <a:lstStyle/>
                    <a:p>
                      <a:r>
                        <a:rPr lang="fr-FR" dirty="0" smtClean="0"/>
                        <a:t>45460</a:t>
                      </a:r>
                      <a:endParaRPr lang="fr-FR" dirty="0"/>
                    </a:p>
                  </a:txBody>
                  <a:tcPr/>
                </a:tc>
                <a:tc>
                  <a:txBody>
                    <a:bodyPr/>
                    <a:lstStyle/>
                    <a:p>
                      <a:r>
                        <a:rPr lang="fr-FR" dirty="0" smtClean="0"/>
                        <a:t>0</a:t>
                      </a:r>
                      <a:endParaRPr lang="fr-FR" dirty="0"/>
                    </a:p>
                  </a:txBody>
                  <a:tcPr/>
                </a:tc>
                <a:tc>
                  <a:txBody>
                    <a:bodyPr/>
                    <a:lstStyle/>
                    <a:p>
                      <a:r>
                        <a:rPr lang="fr-FR" dirty="0" smtClean="0"/>
                        <a:t>0</a:t>
                      </a:r>
                      <a:endParaRPr lang="fr-FR" dirty="0"/>
                    </a:p>
                  </a:txBody>
                  <a:tcPr/>
                </a:tc>
                <a:tc>
                  <a:txBody>
                    <a:bodyPr/>
                    <a:lstStyle/>
                    <a:p>
                      <a:r>
                        <a:rPr lang="fr-FR" dirty="0" smtClean="0"/>
                        <a:t>12400</a:t>
                      </a:r>
                      <a:endParaRPr lang="fr-FR" dirty="0"/>
                    </a:p>
                  </a:txBody>
                  <a:tcPr/>
                </a:tc>
                <a:tc>
                  <a:txBody>
                    <a:bodyPr/>
                    <a:lstStyle/>
                    <a:p>
                      <a:r>
                        <a:rPr lang="fr-FR" dirty="0" smtClean="0"/>
                        <a:t>19760</a:t>
                      </a:r>
                      <a:endParaRPr lang="fr-FR" dirty="0"/>
                    </a:p>
                  </a:txBody>
                  <a:tcPr/>
                </a:tc>
                <a:tc>
                  <a:txBody>
                    <a:bodyPr/>
                    <a:lstStyle/>
                    <a:p>
                      <a:r>
                        <a:rPr lang="fr-FR" dirty="0" smtClean="0"/>
                        <a:t>13300</a:t>
                      </a:r>
                      <a:endParaRPr lang="fr-FR" dirty="0"/>
                    </a:p>
                  </a:txBody>
                  <a:tcPr/>
                </a:tc>
              </a:tr>
              <a:tr h="642942">
                <a:tc>
                  <a:txBody>
                    <a:bodyPr/>
                    <a:lstStyle/>
                    <a:p>
                      <a:r>
                        <a:rPr lang="fr-FR" sz="1600" dirty="0" smtClean="0"/>
                        <a:t>Nature de l’UO</a:t>
                      </a:r>
                      <a:endParaRPr lang="fr-FR" sz="1600"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r>
                        <a:rPr lang="fr-FR" sz="1400" dirty="0" smtClean="0"/>
                        <a:t>Kg de matière</a:t>
                      </a:r>
                      <a:r>
                        <a:rPr lang="fr-FR" sz="1400" baseline="0" dirty="0" smtClean="0"/>
                        <a:t> </a:t>
                      </a:r>
                      <a:r>
                        <a:rPr lang="fr-FR" sz="1400" dirty="0" smtClean="0"/>
                        <a:t>première</a:t>
                      </a:r>
                      <a:r>
                        <a:rPr lang="fr-FR" sz="1400" baseline="0" dirty="0" smtClean="0"/>
                        <a:t> </a:t>
                      </a:r>
                      <a:r>
                        <a:rPr lang="fr-FR" sz="1400" dirty="0" smtClean="0"/>
                        <a:t>achetée</a:t>
                      </a:r>
                      <a:endParaRPr lang="fr-FR" sz="1400" dirty="0"/>
                    </a:p>
                  </a:txBody>
                  <a:tcPr/>
                </a:tc>
                <a:tc>
                  <a:txBody>
                    <a:bodyPr/>
                    <a:lstStyle/>
                    <a:p>
                      <a:r>
                        <a:rPr lang="fr-FR" sz="1600" dirty="0" smtClean="0"/>
                        <a:t>Heure de MOD</a:t>
                      </a:r>
                      <a:endParaRPr lang="fr-FR" sz="1600" dirty="0"/>
                    </a:p>
                  </a:txBody>
                  <a:tcPr/>
                </a:tc>
                <a:tc>
                  <a:txBody>
                    <a:bodyPr/>
                    <a:lstStyle/>
                    <a:p>
                      <a:r>
                        <a:rPr lang="fr-FR" sz="1600" dirty="0" smtClean="0"/>
                        <a:t>100 </a:t>
                      </a:r>
                      <a:r>
                        <a:rPr lang="fr-FR" sz="1600" dirty="0" err="1" smtClean="0"/>
                        <a:t>dh</a:t>
                      </a:r>
                      <a:r>
                        <a:rPr lang="fr-FR" sz="1600" dirty="0" smtClean="0"/>
                        <a:t> de CA</a:t>
                      </a:r>
                      <a:endParaRPr lang="fr-FR" sz="1600" dirty="0"/>
                    </a:p>
                  </a:txBody>
                  <a:tcPr/>
                </a:tc>
              </a:tr>
              <a:tr h="642942">
                <a:tc>
                  <a:txBody>
                    <a:bodyPr/>
                    <a:lstStyle/>
                    <a:p>
                      <a:r>
                        <a:rPr lang="fr-FR" sz="1600" dirty="0" smtClean="0"/>
                        <a:t>Nombre de l’UO</a:t>
                      </a:r>
                      <a:endParaRPr lang="fr-FR" sz="1600" dirty="0"/>
                    </a:p>
                  </a:txBody>
                  <a:tcPr/>
                </a:tc>
                <a:tc>
                  <a:txBody>
                    <a:bodyPr/>
                    <a:lstStyle/>
                    <a:p>
                      <a:endParaRPr lang="fr-FR" dirty="0"/>
                    </a:p>
                  </a:txBody>
                  <a:tcPr/>
                </a:tc>
                <a:tc>
                  <a:txBody>
                    <a:bodyPr/>
                    <a:lstStyle/>
                    <a:p>
                      <a:endParaRPr lang="fr-FR" dirty="0"/>
                    </a:p>
                  </a:txBody>
                  <a:tcPr/>
                </a:tc>
                <a:tc>
                  <a:txBody>
                    <a:bodyPr/>
                    <a:lstStyle/>
                    <a:p>
                      <a:endParaRPr lang="fr-FR" dirty="0"/>
                    </a:p>
                  </a:txBody>
                  <a:tcPr/>
                </a:tc>
                <a:tc>
                  <a:txBody>
                    <a:bodyPr/>
                    <a:lstStyle/>
                    <a:p>
                      <a:r>
                        <a:rPr lang="fr-FR" dirty="0" smtClean="0"/>
                        <a:t>4200</a:t>
                      </a:r>
                      <a:endParaRPr lang="fr-FR" dirty="0"/>
                    </a:p>
                  </a:txBody>
                  <a:tcPr/>
                </a:tc>
                <a:tc>
                  <a:txBody>
                    <a:bodyPr/>
                    <a:lstStyle/>
                    <a:p>
                      <a:r>
                        <a:rPr lang="fr-FR" dirty="0" smtClean="0"/>
                        <a:t>6000</a:t>
                      </a:r>
                      <a:endParaRPr lang="fr-FR" dirty="0"/>
                    </a:p>
                  </a:txBody>
                  <a:tcPr/>
                </a:tc>
                <a:tc>
                  <a:txBody>
                    <a:bodyPr/>
                    <a:lstStyle/>
                    <a:p>
                      <a:r>
                        <a:rPr lang="fr-FR" dirty="0" smtClean="0"/>
                        <a:t>7500</a:t>
                      </a:r>
                      <a:endParaRPr lang="fr-FR" dirty="0"/>
                    </a:p>
                  </a:txBody>
                  <a:tcPr/>
                </a:tc>
              </a:tr>
              <a:tr h="642942">
                <a:tc>
                  <a:txBody>
                    <a:bodyPr/>
                    <a:lstStyle/>
                    <a:p>
                      <a:r>
                        <a:rPr lang="fr-FR" sz="1600" dirty="0" smtClean="0"/>
                        <a:t>Coût de l’UO</a:t>
                      </a:r>
                      <a:endParaRPr lang="fr-FR" sz="1600" dirty="0"/>
                    </a:p>
                  </a:txBody>
                  <a:tcPr/>
                </a:tc>
                <a:tc>
                  <a:txBody>
                    <a:bodyPr/>
                    <a:lstStyle/>
                    <a:p>
                      <a:endParaRPr lang="fr-FR" dirty="0"/>
                    </a:p>
                  </a:txBody>
                  <a:tcPr/>
                </a:tc>
                <a:tc>
                  <a:txBody>
                    <a:bodyPr/>
                    <a:lstStyle/>
                    <a:p>
                      <a:endParaRPr lang="fr-FR" dirty="0"/>
                    </a:p>
                  </a:txBody>
                  <a:tcPr/>
                </a:tc>
                <a:tc>
                  <a:txBody>
                    <a:bodyPr/>
                    <a:lstStyle/>
                    <a:p>
                      <a:endParaRPr lang="fr-FR" dirty="0"/>
                    </a:p>
                  </a:txBody>
                  <a:tcPr/>
                </a:tc>
                <a:tc>
                  <a:txBody>
                    <a:bodyPr/>
                    <a:lstStyle/>
                    <a:p>
                      <a:r>
                        <a:rPr lang="fr-FR" dirty="0" smtClean="0"/>
                        <a:t>2.952</a:t>
                      </a:r>
                      <a:endParaRPr lang="fr-FR" dirty="0"/>
                    </a:p>
                  </a:txBody>
                  <a:tcPr/>
                </a:tc>
                <a:tc>
                  <a:txBody>
                    <a:bodyPr/>
                    <a:lstStyle/>
                    <a:p>
                      <a:r>
                        <a:rPr lang="fr-FR" dirty="0" smtClean="0"/>
                        <a:t>3.293</a:t>
                      </a:r>
                      <a:endParaRPr lang="fr-FR" dirty="0"/>
                    </a:p>
                  </a:txBody>
                  <a:tcPr/>
                </a:tc>
                <a:tc>
                  <a:txBody>
                    <a:bodyPr/>
                    <a:lstStyle/>
                    <a:p>
                      <a:r>
                        <a:rPr lang="fr-FR" dirty="0" smtClean="0"/>
                        <a:t>1.773</a:t>
                      </a:r>
                      <a:endParaRPr lang="fr-FR" dirty="0"/>
                    </a:p>
                  </a:txBody>
                  <a:tcPr/>
                </a:tc>
              </a:tr>
            </a:tbl>
          </a:graphicData>
        </a:graphic>
      </p:graphicFrame>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au 1"/>
          <p:cNvGraphicFramePr>
            <a:graphicFrameLocks noGrp="1"/>
          </p:cNvGraphicFramePr>
          <p:nvPr/>
        </p:nvGraphicFramePr>
        <p:xfrm>
          <a:off x="285720" y="1928802"/>
          <a:ext cx="928694" cy="3317884"/>
        </p:xfrm>
        <a:graphic>
          <a:graphicData uri="http://schemas.openxmlformats.org/drawingml/2006/table">
            <a:tbl>
              <a:tblPr firstRow="1" bandRow="1">
                <a:tableStyleId>{5940675A-B579-460E-94D1-54222C63F5DA}</a:tableStyleId>
              </a:tblPr>
              <a:tblGrid>
                <a:gridCol w="928694"/>
              </a:tblGrid>
              <a:tr h="3317884">
                <a:tc>
                  <a:txBody>
                    <a:bodyPr/>
                    <a:lstStyle/>
                    <a:p>
                      <a:r>
                        <a:rPr lang="fr-FR" dirty="0" smtClean="0"/>
                        <a:t> </a:t>
                      </a:r>
                    </a:p>
                    <a:p>
                      <a:endParaRPr lang="fr-FR" dirty="0" smtClean="0"/>
                    </a:p>
                    <a:p>
                      <a:endParaRPr lang="fr-FR" dirty="0" smtClean="0"/>
                    </a:p>
                    <a:p>
                      <a:endParaRPr lang="fr-FR" dirty="0" smtClean="0"/>
                    </a:p>
                    <a:p>
                      <a:r>
                        <a:rPr lang="fr-FR" b="1" dirty="0" smtClean="0"/>
                        <a:t>Charges incorporables </a:t>
                      </a:r>
                      <a:endParaRPr lang="fr-FR" b="1" dirty="0"/>
                    </a:p>
                  </a:txBody>
                  <a:tcPr/>
                </a:tc>
              </a:tr>
            </a:tbl>
          </a:graphicData>
        </a:graphic>
      </p:graphicFrame>
      <p:graphicFrame>
        <p:nvGraphicFramePr>
          <p:cNvPr id="3" name="Tableau 2"/>
          <p:cNvGraphicFramePr>
            <a:graphicFrameLocks noGrp="1"/>
          </p:cNvGraphicFramePr>
          <p:nvPr/>
        </p:nvGraphicFramePr>
        <p:xfrm>
          <a:off x="2786050" y="1071546"/>
          <a:ext cx="3548066" cy="370840"/>
        </p:xfrm>
        <a:graphic>
          <a:graphicData uri="http://schemas.openxmlformats.org/drawingml/2006/table">
            <a:tbl>
              <a:tblPr firstRow="1" bandRow="1">
                <a:tableStyleId>{5940675A-B579-460E-94D1-54222C63F5DA}</a:tableStyleId>
              </a:tblPr>
              <a:tblGrid>
                <a:gridCol w="3548066"/>
              </a:tblGrid>
              <a:tr h="370840">
                <a:tc>
                  <a:txBody>
                    <a:bodyPr/>
                    <a:lstStyle/>
                    <a:p>
                      <a:pPr algn="ctr"/>
                      <a:r>
                        <a:rPr lang="fr-FR" b="1" dirty="0" smtClean="0"/>
                        <a:t>Charges indirectes</a:t>
                      </a:r>
                      <a:endParaRPr lang="fr-FR" b="1" dirty="0"/>
                    </a:p>
                  </a:txBody>
                  <a:tcPr/>
                </a:tc>
              </a:tr>
            </a:tbl>
          </a:graphicData>
        </a:graphic>
      </p:graphicFrame>
      <p:sp>
        <p:nvSpPr>
          <p:cNvPr id="4" name="Ellipse 3"/>
          <p:cNvSpPr/>
          <p:nvPr/>
        </p:nvSpPr>
        <p:spPr>
          <a:xfrm>
            <a:off x="3500430" y="1714488"/>
            <a:ext cx="1785950" cy="500066"/>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r>
              <a:rPr lang="fr-FR" dirty="0" smtClean="0"/>
              <a:t>Répartition </a:t>
            </a:r>
            <a:endParaRPr lang="fr-FR" dirty="0"/>
          </a:p>
        </p:txBody>
      </p:sp>
      <p:graphicFrame>
        <p:nvGraphicFramePr>
          <p:cNvPr id="5" name="Tableau 4"/>
          <p:cNvGraphicFramePr>
            <a:graphicFrameLocks noGrp="1"/>
          </p:cNvGraphicFramePr>
          <p:nvPr/>
        </p:nvGraphicFramePr>
        <p:xfrm>
          <a:off x="1500166" y="2714620"/>
          <a:ext cx="857256" cy="1500198"/>
        </p:xfrm>
        <a:graphic>
          <a:graphicData uri="http://schemas.openxmlformats.org/drawingml/2006/table">
            <a:tbl>
              <a:tblPr firstRow="1" bandRow="1">
                <a:tableStyleId>{5940675A-B579-460E-94D1-54222C63F5DA}</a:tableStyleId>
              </a:tblPr>
              <a:tblGrid>
                <a:gridCol w="857256"/>
              </a:tblGrid>
              <a:tr h="1500198">
                <a:tc>
                  <a:txBody>
                    <a:bodyPr/>
                    <a:lstStyle/>
                    <a:p>
                      <a:pPr algn="ctr"/>
                      <a:endParaRPr lang="fr-FR" sz="1600" dirty="0" smtClean="0"/>
                    </a:p>
                    <a:p>
                      <a:pPr algn="ctr"/>
                      <a:endParaRPr lang="fr-FR" sz="1600" dirty="0" smtClean="0"/>
                    </a:p>
                    <a:p>
                      <a:pPr algn="ctr"/>
                      <a:r>
                        <a:rPr lang="fr-FR" sz="1600" b="1" dirty="0" smtClean="0"/>
                        <a:t>Coût d’achat </a:t>
                      </a:r>
                      <a:endParaRPr lang="fr-FR" sz="1600" b="1" dirty="0"/>
                    </a:p>
                  </a:txBody>
                  <a:tcPr/>
                </a:tc>
              </a:tr>
            </a:tbl>
          </a:graphicData>
        </a:graphic>
      </p:graphicFrame>
      <p:graphicFrame>
        <p:nvGraphicFramePr>
          <p:cNvPr id="6" name="Tableau 5"/>
          <p:cNvGraphicFramePr>
            <a:graphicFrameLocks noGrp="1"/>
          </p:cNvGraphicFramePr>
          <p:nvPr/>
        </p:nvGraphicFramePr>
        <p:xfrm>
          <a:off x="4071934" y="2786058"/>
          <a:ext cx="857256" cy="2357454"/>
        </p:xfrm>
        <a:graphic>
          <a:graphicData uri="http://schemas.openxmlformats.org/drawingml/2006/table">
            <a:tbl>
              <a:tblPr firstRow="1" bandRow="1">
                <a:tableStyleId>{5940675A-B579-460E-94D1-54222C63F5DA}</a:tableStyleId>
              </a:tblPr>
              <a:tblGrid>
                <a:gridCol w="857256"/>
              </a:tblGrid>
              <a:tr h="2357454">
                <a:tc>
                  <a:txBody>
                    <a:bodyPr/>
                    <a:lstStyle/>
                    <a:p>
                      <a:pPr algn="ctr"/>
                      <a:endParaRPr lang="fr-FR" b="1" dirty="0" smtClean="0"/>
                    </a:p>
                    <a:p>
                      <a:pPr algn="ctr"/>
                      <a:endParaRPr lang="fr-FR" b="1" dirty="0" smtClean="0"/>
                    </a:p>
                    <a:p>
                      <a:pPr algn="ctr"/>
                      <a:r>
                        <a:rPr lang="fr-FR" b="1" dirty="0" smtClean="0"/>
                        <a:t>Coût de production</a:t>
                      </a:r>
                      <a:endParaRPr lang="fr-FR" b="1" dirty="0"/>
                    </a:p>
                  </a:txBody>
                  <a:tcPr/>
                </a:tc>
              </a:tr>
            </a:tbl>
          </a:graphicData>
        </a:graphic>
      </p:graphicFrame>
      <p:graphicFrame>
        <p:nvGraphicFramePr>
          <p:cNvPr id="7" name="Tableau 6"/>
          <p:cNvGraphicFramePr>
            <a:graphicFrameLocks noGrp="1"/>
          </p:cNvGraphicFramePr>
          <p:nvPr/>
        </p:nvGraphicFramePr>
        <p:xfrm>
          <a:off x="5500694" y="2357430"/>
          <a:ext cx="1428760" cy="914400"/>
        </p:xfrm>
        <a:graphic>
          <a:graphicData uri="http://schemas.openxmlformats.org/drawingml/2006/table">
            <a:tbl>
              <a:tblPr firstRow="1" bandRow="1">
                <a:tableStyleId>{5940675A-B579-460E-94D1-54222C63F5DA}</a:tableStyleId>
              </a:tblPr>
              <a:tblGrid>
                <a:gridCol w="1428760"/>
              </a:tblGrid>
              <a:tr h="642942">
                <a:tc>
                  <a:txBody>
                    <a:bodyPr/>
                    <a:lstStyle/>
                    <a:p>
                      <a:pPr algn="ctr"/>
                      <a:r>
                        <a:rPr lang="fr-FR" b="1" dirty="0" smtClean="0"/>
                        <a:t>Coût de distribution</a:t>
                      </a:r>
                      <a:endParaRPr lang="fr-FR" b="1" dirty="0"/>
                    </a:p>
                  </a:txBody>
                  <a:tcPr/>
                </a:tc>
              </a:tr>
            </a:tbl>
          </a:graphicData>
        </a:graphic>
      </p:graphicFrame>
      <p:graphicFrame>
        <p:nvGraphicFramePr>
          <p:cNvPr id="8" name="Tableau 7"/>
          <p:cNvGraphicFramePr>
            <a:graphicFrameLocks noGrp="1"/>
          </p:cNvGraphicFramePr>
          <p:nvPr/>
        </p:nvGraphicFramePr>
        <p:xfrm>
          <a:off x="2786050" y="6000768"/>
          <a:ext cx="3500462" cy="370840"/>
        </p:xfrm>
        <a:graphic>
          <a:graphicData uri="http://schemas.openxmlformats.org/drawingml/2006/table">
            <a:tbl>
              <a:tblPr firstRow="1" bandRow="1">
                <a:tableStyleId>{5940675A-B579-460E-94D1-54222C63F5DA}</a:tableStyleId>
              </a:tblPr>
              <a:tblGrid>
                <a:gridCol w="3500462"/>
              </a:tblGrid>
              <a:tr h="370840">
                <a:tc>
                  <a:txBody>
                    <a:bodyPr/>
                    <a:lstStyle/>
                    <a:p>
                      <a:pPr algn="ctr"/>
                      <a:r>
                        <a:rPr lang="fr-FR" b="1" dirty="0" smtClean="0"/>
                        <a:t>Charges directes </a:t>
                      </a:r>
                      <a:endParaRPr lang="fr-FR" b="1" dirty="0"/>
                    </a:p>
                  </a:txBody>
                  <a:tcPr/>
                </a:tc>
              </a:tr>
            </a:tbl>
          </a:graphicData>
        </a:graphic>
      </p:graphicFrame>
      <p:graphicFrame>
        <p:nvGraphicFramePr>
          <p:cNvPr id="9" name="Tableau 8"/>
          <p:cNvGraphicFramePr>
            <a:graphicFrameLocks noGrp="1"/>
          </p:cNvGraphicFramePr>
          <p:nvPr/>
        </p:nvGraphicFramePr>
        <p:xfrm>
          <a:off x="7310446" y="1785926"/>
          <a:ext cx="1404958" cy="3286148"/>
        </p:xfrm>
        <a:graphic>
          <a:graphicData uri="http://schemas.openxmlformats.org/drawingml/2006/table">
            <a:tbl>
              <a:tblPr firstRow="1" bandRow="1">
                <a:tableStyleId>{5940675A-B579-460E-94D1-54222C63F5DA}</a:tableStyleId>
              </a:tblPr>
              <a:tblGrid>
                <a:gridCol w="1404958"/>
              </a:tblGrid>
              <a:tr h="3286148">
                <a:tc>
                  <a:txBody>
                    <a:bodyPr/>
                    <a:lstStyle/>
                    <a:p>
                      <a:pPr algn="ctr"/>
                      <a:endParaRPr lang="fr-FR" dirty="0" smtClean="0"/>
                    </a:p>
                    <a:p>
                      <a:pPr algn="ctr"/>
                      <a:endParaRPr lang="fr-FR" dirty="0" smtClean="0"/>
                    </a:p>
                    <a:p>
                      <a:pPr algn="ctr"/>
                      <a:endParaRPr lang="fr-FR" dirty="0" smtClean="0"/>
                    </a:p>
                    <a:p>
                      <a:pPr algn="ctr"/>
                      <a:endParaRPr lang="fr-FR" dirty="0" smtClean="0"/>
                    </a:p>
                    <a:p>
                      <a:pPr algn="ctr"/>
                      <a:endParaRPr lang="fr-FR" dirty="0" smtClean="0"/>
                    </a:p>
                    <a:p>
                      <a:pPr algn="ctr"/>
                      <a:r>
                        <a:rPr lang="fr-FR" b="1" dirty="0" smtClean="0"/>
                        <a:t>Coût de revient </a:t>
                      </a:r>
                      <a:endParaRPr lang="fr-FR" b="1" dirty="0"/>
                    </a:p>
                  </a:txBody>
                  <a:tcPr/>
                </a:tc>
              </a:tr>
            </a:tbl>
          </a:graphicData>
        </a:graphic>
      </p:graphicFrame>
      <p:sp>
        <p:nvSpPr>
          <p:cNvPr id="10" name="Triangle isocèle 9"/>
          <p:cNvSpPr/>
          <p:nvPr/>
        </p:nvSpPr>
        <p:spPr>
          <a:xfrm>
            <a:off x="2571736" y="3000372"/>
            <a:ext cx="1071570" cy="1428760"/>
          </a:xfrm>
          <a:prstGeom prst="triangle">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fr-FR"/>
          </a:p>
        </p:txBody>
      </p:sp>
      <p:cxnSp>
        <p:nvCxnSpPr>
          <p:cNvPr id="12" name="Connecteur droit 11"/>
          <p:cNvCxnSpPr>
            <a:stCxn id="10" idx="0"/>
            <a:endCxn id="10" idx="3"/>
          </p:cNvCxnSpPr>
          <p:nvPr/>
        </p:nvCxnSpPr>
        <p:spPr>
          <a:xfrm rot="16200000" flipH="1">
            <a:off x="2393141" y="3714752"/>
            <a:ext cx="1428760" cy="1588"/>
          </a:xfrm>
          <a:prstGeom prst="line">
            <a:avLst/>
          </a:prstGeom>
        </p:spPr>
        <p:style>
          <a:lnRef idx="1">
            <a:schemeClr val="dk1"/>
          </a:lnRef>
          <a:fillRef idx="0">
            <a:schemeClr val="dk1"/>
          </a:fillRef>
          <a:effectRef idx="0">
            <a:schemeClr val="dk1"/>
          </a:effectRef>
          <a:fontRef idx="minor">
            <a:schemeClr val="tx1"/>
          </a:fontRef>
        </p:style>
      </p:cxnSp>
      <p:cxnSp>
        <p:nvCxnSpPr>
          <p:cNvPr id="15" name="Connecteur droit 14"/>
          <p:cNvCxnSpPr>
            <a:stCxn id="10" idx="1"/>
          </p:cNvCxnSpPr>
          <p:nvPr/>
        </p:nvCxnSpPr>
        <p:spPr>
          <a:xfrm rot="10800000" flipH="1">
            <a:off x="2839628" y="3714752"/>
            <a:ext cx="303611" cy="1588"/>
          </a:xfrm>
          <a:prstGeom prst="line">
            <a:avLst/>
          </a:prstGeom>
        </p:spPr>
        <p:style>
          <a:lnRef idx="1">
            <a:schemeClr val="dk1"/>
          </a:lnRef>
          <a:fillRef idx="0">
            <a:schemeClr val="dk1"/>
          </a:fillRef>
          <a:effectRef idx="0">
            <a:schemeClr val="dk1"/>
          </a:effectRef>
          <a:fontRef idx="minor">
            <a:schemeClr val="tx1"/>
          </a:fontRef>
        </p:style>
      </p:cxnSp>
      <p:cxnSp>
        <p:nvCxnSpPr>
          <p:cNvPr id="17" name="Connecteur droit 16"/>
          <p:cNvCxnSpPr/>
          <p:nvPr/>
        </p:nvCxnSpPr>
        <p:spPr>
          <a:xfrm>
            <a:off x="3143240" y="4071942"/>
            <a:ext cx="357190" cy="1588"/>
          </a:xfrm>
          <a:prstGeom prst="line">
            <a:avLst/>
          </a:prstGeom>
        </p:spPr>
        <p:style>
          <a:lnRef idx="1">
            <a:schemeClr val="dk1"/>
          </a:lnRef>
          <a:fillRef idx="0">
            <a:schemeClr val="dk1"/>
          </a:fillRef>
          <a:effectRef idx="0">
            <a:schemeClr val="dk1"/>
          </a:effectRef>
          <a:fontRef idx="minor">
            <a:schemeClr val="tx1"/>
          </a:fontRef>
        </p:style>
      </p:cxnSp>
      <p:sp>
        <p:nvSpPr>
          <p:cNvPr id="18" name="Triangle isocèle 17"/>
          <p:cNvSpPr/>
          <p:nvPr/>
        </p:nvSpPr>
        <p:spPr>
          <a:xfrm>
            <a:off x="5286380" y="3571876"/>
            <a:ext cx="1214446" cy="1500198"/>
          </a:xfrm>
          <a:prstGeom prst="triangle">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fr-FR"/>
          </a:p>
        </p:txBody>
      </p:sp>
      <p:cxnSp>
        <p:nvCxnSpPr>
          <p:cNvPr id="20" name="Connecteur droit 19"/>
          <p:cNvCxnSpPr>
            <a:stCxn id="18" idx="0"/>
            <a:endCxn id="18" idx="3"/>
          </p:cNvCxnSpPr>
          <p:nvPr/>
        </p:nvCxnSpPr>
        <p:spPr>
          <a:xfrm rot="16200000" flipH="1">
            <a:off x="5143504" y="4321975"/>
            <a:ext cx="1500198" cy="1588"/>
          </a:xfrm>
          <a:prstGeom prst="line">
            <a:avLst/>
          </a:prstGeom>
        </p:spPr>
        <p:style>
          <a:lnRef idx="1">
            <a:schemeClr val="dk1"/>
          </a:lnRef>
          <a:fillRef idx="0">
            <a:schemeClr val="dk1"/>
          </a:fillRef>
          <a:effectRef idx="0">
            <a:schemeClr val="dk1"/>
          </a:effectRef>
          <a:fontRef idx="minor">
            <a:schemeClr val="tx1"/>
          </a:fontRef>
        </p:style>
      </p:cxnSp>
      <p:cxnSp>
        <p:nvCxnSpPr>
          <p:cNvPr id="22" name="Connecteur droit 21"/>
          <p:cNvCxnSpPr/>
          <p:nvPr/>
        </p:nvCxnSpPr>
        <p:spPr>
          <a:xfrm>
            <a:off x="5500694" y="4500570"/>
            <a:ext cx="428628" cy="1588"/>
          </a:xfrm>
          <a:prstGeom prst="line">
            <a:avLst/>
          </a:prstGeom>
        </p:spPr>
        <p:style>
          <a:lnRef idx="1">
            <a:schemeClr val="dk1"/>
          </a:lnRef>
          <a:fillRef idx="0">
            <a:schemeClr val="dk1"/>
          </a:fillRef>
          <a:effectRef idx="0">
            <a:schemeClr val="dk1"/>
          </a:effectRef>
          <a:fontRef idx="minor">
            <a:schemeClr val="tx1"/>
          </a:fontRef>
        </p:style>
      </p:cxnSp>
      <p:cxnSp>
        <p:nvCxnSpPr>
          <p:cNvPr id="34" name="Connecteur droit 33"/>
          <p:cNvCxnSpPr>
            <a:endCxn id="18" idx="5"/>
          </p:cNvCxnSpPr>
          <p:nvPr/>
        </p:nvCxnSpPr>
        <p:spPr>
          <a:xfrm>
            <a:off x="5929322" y="4286256"/>
            <a:ext cx="267893" cy="35719"/>
          </a:xfrm>
          <a:prstGeom prst="line">
            <a:avLst/>
          </a:prstGeom>
        </p:spPr>
        <p:style>
          <a:lnRef idx="1">
            <a:schemeClr val="dk1"/>
          </a:lnRef>
          <a:fillRef idx="0">
            <a:schemeClr val="dk1"/>
          </a:fillRef>
          <a:effectRef idx="0">
            <a:schemeClr val="dk1"/>
          </a:effectRef>
          <a:fontRef idx="minor">
            <a:schemeClr val="tx1"/>
          </a:fontRef>
        </p:style>
      </p:cxnSp>
      <p:graphicFrame>
        <p:nvGraphicFramePr>
          <p:cNvPr id="35" name="Tableau 34"/>
          <p:cNvGraphicFramePr>
            <a:graphicFrameLocks noGrp="1"/>
          </p:cNvGraphicFramePr>
          <p:nvPr/>
        </p:nvGraphicFramePr>
        <p:xfrm>
          <a:off x="2714612" y="3929066"/>
          <a:ext cx="404794" cy="370840"/>
        </p:xfrm>
        <a:graphic>
          <a:graphicData uri="http://schemas.openxmlformats.org/drawingml/2006/table">
            <a:tbl>
              <a:tblPr firstRow="1" bandRow="1">
                <a:tableStyleId>{2D5ABB26-0587-4C30-8999-92F81FD0307C}</a:tableStyleId>
              </a:tblPr>
              <a:tblGrid>
                <a:gridCol w="404794"/>
              </a:tblGrid>
              <a:tr h="370840">
                <a:tc>
                  <a:txBody>
                    <a:bodyPr/>
                    <a:lstStyle/>
                    <a:p>
                      <a:r>
                        <a:rPr lang="fr-FR" dirty="0" smtClean="0"/>
                        <a:t>SI</a:t>
                      </a:r>
                      <a:endParaRPr lang="fr-FR" dirty="0"/>
                    </a:p>
                  </a:txBody>
                  <a:tcPr/>
                </a:tc>
              </a:tr>
            </a:tbl>
          </a:graphicData>
        </a:graphic>
      </p:graphicFrame>
      <p:graphicFrame>
        <p:nvGraphicFramePr>
          <p:cNvPr id="36" name="Tableau 35"/>
          <p:cNvGraphicFramePr>
            <a:graphicFrameLocks noGrp="1"/>
          </p:cNvGraphicFramePr>
          <p:nvPr/>
        </p:nvGraphicFramePr>
        <p:xfrm>
          <a:off x="3143240" y="4071942"/>
          <a:ext cx="476232" cy="370840"/>
        </p:xfrm>
        <a:graphic>
          <a:graphicData uri="http://schemas.openxmlformats.org/drawingml/2006/table">
            <a:tbl>
              <a:tblPr firstRow="1" bandRow="1">
                <a:tableStyleId>{2D5ABB26-0587-4C30-8999-92F81FD0307C}</a:tableStyleId>
              </a:tblPr>
              <a:tblGrid>
                <a:gridCol w="476232"/>
              </a:tblGrid>
              <a:tr h="370840">
                <a:tc>
                  <a:txBody>
                    <a:bodyPr/>
                    <a:lstStyle/>
                    <a:p>
                      <a:r>
                        <a:rPr lang="fr-FR" dirty="0" smtClean="0"/>
                        <a:t>SF</a:t>
                      </a:r>
                      <a:endParaRPr lang="fr-FR" dirty="0"/>
                    </a:p>
                  </a:txBody>
                  <a:tcPr/>
                </a:tc>
              </a:tr>
            </a:tbl>
          </a:graphicData>
        </a:graphic>
      </p:graphicFrame>
      <p:graphicFrame>
        <p:nvGraphicFramePr>
          <p:cNvPr id="37" name="Tableau 36"/>
          <p:cNvGraphicFramePr>
            <a:graphicFrameLocks noGrp="1"/>
          </p:cNvGraphicFramePr>
          <p:nvPr/>
        </p:nvGraphicFramePr>
        <p:xfrm>
          <a:off x="5500694" y="4572008"/>
          <a:ext cx="404794" cy="370840"/>
        </p:xfrm>
        <a:graphic>
          <a:graphicData uri="http://schemas.openxmlformats.org/drawingml/2006/table">
            <a:tbl>
              <a:tblPr firstRow="1" bandRow="1">
                <a:tableStyleId>{2D5ABB26-0587-4C30-8999-92F81FD0307C}</a:tableStyleId>
              </a:tblPr>
              <a:tblGrid>
                <a:gridCol w="404794"/>
              </a:tblGrid>
              <a:tr h="370840">
                <a:tc>
                  <a:txBody>
                    <a:bodyPr/>
                    <a:lstStyle/>
                    <a:p>
                      <a:r>
                        <a:rPr lang="fr-FR" dirty="0" smtClean="0"/>
                        <a:t>SI</a:t>
                      </a:r>
                      <a:endParaRPr lang="fr-FR" dirty="0"/>
                    </a:p>
                  </a:txBody>
                  <a:tcPr/>
                </a:tc>
              </a:tr>
            </a:tbl>
          </a:graphicData>
        </a:graphic>
      </p:graphicFrame>
      <p:graphicFrame>
        <p:nvGraphicFramePr>
          <p:cNvPr id="38" name="Tableau 37"/>
          <p:cNvGraphicFramePr>
            <a:graphicFrameLocks noGrp="1"/>
          </p:cNvGraphicFramePr>
          <p:nvPr/>
        </p:nvGraphicFramePr>
        <p:xfrm>
          <a:off x="5929322" y="4572008"/>
          <a:ext cx="404794" cy="640080"/>
        </p:xfrm>
        <a:graphic>
          <a:graphicData uri="http://schemas.openxmlformats.org/drawingml/2006/table">
            <a:tbl>
              <a:tblPr firstRow="1" bandRow="1">
                <a:tableStyleId>{2D5ABB26-0587-4C30-8999-92F81FD0307C}</a:tableStyleId>
              </a:tblPr>
              <a:tblGrid>
                <a:gridCol w="404794"/>
              </a:tblGrid>
              <a:tr h="370840">
                <a:tc>
                  <a:txBody>
                    <a:bodyPr/>
                    <a:lstStyle/>
                    <a:p>
                      <a:r>
                        <a:rPr lang="fr-FR" dirty="0" smtClean="0"/>
                        <a:t>SF</a:t>
                      </a:r>
                      <a:endParaRPr lang="fr-FR" dirty="0"/>
                    </a:p>
                  </a:txBody>
                  <a:tcPr/>
                </a:tc>
              </a:tr>
            </a:tbl>
          </a:graphicData>
        </a:graphic>
      </p:graphicFrame>
      <p:graphicFrame>
        <p:nvGraphicFramePr>
          <p:cNvPr id="39" name="Tableau 38"/>
          <p:cNvGraphicFramePr>
            <a:graphicFrameLocks noGrp="1"/>
          </p:cNvGraphicFramePr>
          <p:nvPr/>
        </p:nvGraphicFramePr>
        <p:xfrm>
          <a:off x="2357422" y="2857496"/>
          <a:ext cx="976298" cy="370840"/>
        </p:xfrm>
        <a:graphic>
          <a:graphicData uri="http://schemas.openxmlformats.org/drawingml/2006/table">
            <a:tbl>
              <a:tblPr firstRow="1" bandRow="1">
                <a:tableStyleId>{2D5ABB26-0587-4C30-8999-92F81FD0307C}</a:tableStyleId>
              </a:tblPr>
              <a:tblGrid>
                <a:gridCol w="976298"/>
              </a:tblGrid>
              <a:tr h="370840">
                <a:tc>
                  <a:txBody>
                    <a:bodyPr/>
                    <a:lstStyle/>
                    <a:p>
                      <a:r>
                        <a:rPr lang="fr-FR" sz="1400" dirty="0" smtClean="0"/>
                        <a:t>Entrées </a:t>
                      </a:r>
                      <a:endParaRPr lang="fr-FR" sz="1400" dirty="0"/>
                    </a:p>
                  </a:txBody>
                  <a:tcPr/>
                </a:tc>
              </a:tr>
            </a:tbl>
          </a:graphicData>
        </a:graphic>
      </p:graphicFrame>
      <p:graphicFrame>
        <p:nvGraphicFramePr>
          <p:cNvPr id="40" name="Tableau 39"/>
          <p:cNvGraphicFramePr>
            <a:graphicFrameLocks noGrp="1"/>
          </p:cNvGraphicFramePr>
          <p:nvPr/>
        </p:nvGraphicFramePr>
        <p:xfrm>
          <a:off x="3286116" y="3071810"/>
          <a:ext cx="904860" cy="370840"/>
        </p:xfrm>
        <a:graphic>
          <a:graphicData uri="http://schemas.openxmlformats.org/drawingml/2006/table">
            <a:tbl>
              <a:tblPr firstRow="1" bandRow="1">
                <a:tableStyleId>{2D5ABB26-0587-4C30-8999-92F81FD0307C}</a:tableStyleId>
              </a:tblPr>
              <a:tblGrid>
                <a:gridCol w="904860"/>
              </a:tblGrid>
              <a:tr h="370840">
                <a:tc>
                  <a:txBody>
                    <a:bodyPr/>
                    <a:lstStyle/>
                    <a:p>
                      <a:r>
                        <a:rPr lang="fr-FR" sz="1600" dirty="0" smtClean="0"/>
                        <a:t>Sorties </a:t>
                      </a:r>
                      <a:endParaRPr lang="fr-FR" sz="1600" dirty="0"/>
                    </a:p>
                  </a:txBody>
                  <a:tcPr/>
                </a:tc>
              </a:tr>
            </a:tbl>
          </a:graphicData>
        </a:graphic>
      </p:graphicFrame>
      <p:graphicFrame>
        <p:nvGraphicFramePr>
          <p:cNvPr id="41" name="Tableau 40"/>
          <p:cNvGraphicFramePr>
            <a:graphicFrameLocks noGrp="1"/>
          </p:cNvGraphicFramePr>
          <p:nvPr/>
        </p:nvGraphicFramePr>
        <p:xfrm>
          <a:off x="4929190" y="3500438"/>
          <a:ext cx="904860" cy="370840"/>
        </p:xfrm>
        <a:graphic>
          <a:graphicData uri="http://schemas.openxmlformats.org/drawingml/2006/table">
            <a:tbl>
              <a:tblPr firstRow="1" bandRow="1">
                <a:tableStyleId>{2D5ABB26-0587-4C30-8999-92F81FD0307C}</a:tableStyleId>
              </a:tblPr>
              <a:tblGrid>
                <a:gridCol w="904860"/>
              </a:tblGrid>
              <a:tr h="370840">
                <a:tc>
                  <a:txBody>
                    <a:bodyPr/>
                    <a:lstStyle/>
                    <a:p>
                      <a:r>
                        <a:rPr lang="fr-FR" sz="1600" dirty="0" smtClean="0"/>
                        <a:t>Entrées </a:t>
                      </a:r>
                      <a:endParaRPr lang="fr-FR" sz="1600" dirty="0"/>
                    </a:p>
                  </a:txBody>
                  <a:tcPr/>
                </a:tc>
              </a:tr>
            </a:tbl>
          </a:graphicData>
        </a:graphic>
      </p:graphicFrame>
      <p:graphicFrame>
        <p:nvGraphicFramePr>
          <p:cNvPr id="42" name="Tableau 41"/>
          <p:cNvGraphicFramePr>
            <a:graphicFrameLocks noGrp="1"/>
          </p:cNvGraphicFramePr>
          <p:nvPr/>
        </p:nvGraphicFramePr>
        <p:xfrm>
          <a:off x="6143636" y="3786190"/>
          <a:ext cx="833422" cy="370840"/>
        </p:xfrm>
        <a:graphic>
          <a:graphicData uri="http://schemas.openxmlformats.org/drawingml/2006/table">
            <a:tbl>
              <a:tblPr firstRow="1" bandRow="1">
                <a:tableStyleId>{2D5ABB26-0587-4C30-8999-92F81FD0307C}</a:tableStyleId>
              </a:tblPr>
              <a:tblGrid>
                <a:gridCol w="833422"/>
              </a:tblGrid>
              <a:tr h="370840">
                <a:tc>
                  <a:txBody>
                    <a:bodyPr/>
                    <a:lstStyle/>
                    <a:p>
                      <a:r>
                        <a:rPr lang="fr-FR" sz="1600" dirty="0" smtClean="0"/>
                        <a:t>Sorties </a:t>
                      </a:r>
                      <a:endParaRPr lang="fr-FR" sz="1600" dirty="0"/>
                    </a:p>
                  </a:txBody>
                  <a:tcPr/>
                </a:tc>
              </a:tr>
            </a:tbl>
          </a:graphicData>
        </a:graphic>
      </p:graphicFrame>
      <p:graphicFrame>
        <p:nvGraphicFramePr>
          <p:cNvPr id="43" name="Tableau 42"/>
          <p:cNvGraphicFramePr>
            <a:graphicFrameLocks noGrp="1"/>
          </p:cNvGraphicFramePr>
          <p:nvPr/>
        </p:nvGraphicFramePr>
        <p:xfrm>
          <a:off x="2071670" y="4572008"/>
          <a:ext cx="2143140" cy="579120"/>
        </p:xfrm>
        <a:graphic>
          <a:graphicData uri="http://schemas.openxmlformats.org/drawingml/2006/table">
            <a:tbl>
              <a:tblPr firstRow="1" bandRow="1">
                <a:tableStyleId>{2D5ABB26-0587-4C30-8999-92F81FD0307C}</a:tableStyleId>
              </a:tblPr>
              <a:tblGrid>
                <a:gridCol w="2143140"/>
              </a:tblGrid>
              <a:tr h="370840">
                <a:tc>
                  <a:txBody>
                    <a:bodyPr/>
                    <a:lstStyle/>
                    <a:p>
                      <a:pPr algn="ctr"/>
                      <a:r>
                        <a:rPr lang="fr-FR" sz="1600" dirty="0" smtClean="0"/>
                        <a:t>Stocks de matières premières </a:t>
                      </a:r>
                      <a:endParaRPr lang="fr-FR" sz="1600" dirty="0"/>
                    </a:p>
                  </a:txBody>
                  <a:tcPr/>
                </a:tc>
              </a:tr>
            </a:tbl>
          </a:graphicData>
        </a:graphic>
      </p:graphicFrame>
      <p:graphicFrame>
        <p:nvGraphicFramePr>
          <p:cNvPr id="44" name="Tableau 43"/>
          <p:cNvGraphicFramePr>
            <a:graphicFrameLocks noGrp="1"/>
          </p:cNvGraphicFramePr>
          <p:nvPr/>
        </p:nvGraphicFramePr>
        <p:xfrm>
          <a:off x="5143504" y="5143512"/>
          <a:ext cx="1476364" cy="579120"/>
        </p:xfrm>
        <a:graphic>
          <a:graphicData uri="http://schemas.openxmlformats.org/drawingml/2006/table">
            <a:tbl>
              <a:tblPr firstRow="1" bandRow="1">
                <a:tableStyleId>{2D5ABB26-0587-4C30-8999-92F81FD0307C}</a:tableStyleId>
              </a:tblPr>
              <a:tblGrid>
                <a:gridCol w="1476364"/>
              </a:tblGrid>
              <a:tr h="370840">
                <a:tc>
                  <a:txBody>
                    <a:bodyPr/>
                    <a:lstStyle/>
                    <a:p>
                      <a:pPr algn="ctr"/>
                      <a:r>
                        <a:rPr lang="fr-FR" sz="1600" dirty="0" smtClean="0"/>
                        <a:t>Stocks de produits finis</a:t>
                      </a:r>
                      <a:endParaRPr lang="fr-FR" sz="1600" dirty="0"/>
                    </a:p>
                  </a:txBody>
                  <a:tcPr/>
                </a:tc>
              </a:tr>
            </a:tbl>
          </a:graphicData>
        </a:graphic>
      </p:graphicFrame>
      <p:graphicFrame>
        <p:nvGraphicFramePr>
          <p:cNvPr id="45" name="Tableau 44"/>
          <p:cNvGraphicFramePr>
            <a:graphicFrameLocks noGrp="1"/>
          </p:cNvGraphicFramePr>
          <p:nvPr/>
        </p:nvGraphicFramePr>
        <p:xfrm>
          <a:off x="1500166" y="214290"/>
          <a:ext cx="6096000" cy="518160"/>
        </p:xfrm>
        <a:graphic>
          <a:graphicData uri="http://schemas.openxmlformats.org/drawingml/2006/table">
            <a:tbl>
              <a:tblPr firstRow="1" bandRow="1">
                <a:tableStyleId>{2D5ABB26-0587-4C30-8999-92F81FD0307C}</a:tableStyleId>
              </a:tblPr>
              <a:tblGrid>
                <a:gridCol w="6096000"/>
              </a:tblGrid>
              <a:tr h="370840">
                <a:tc>
                  <a:txBody>
                    <a:bodyPr/>
                    <a:lstStyle/>
                    <a:p>
                      <a:pPr algn="ctr"/>
                      <a:r>
                        <a:rPr lang="fr-FR" sz="2800" b="1" u="sng" dirty="0" smtClean="0"/>
                        <a:t>La hiérarchie des coûts</a:t>
                      </a:r>
                      <a:endParaRPr lang="fr-FR" sz="2800" b="1" u="sng" dirty="0"/>
                    </a:p>
                  </a:txBody>
                  <a:tcPr/>
                </a:tc>
              </a:tr>
            </a:tbl>
          </a:graphicData>
        </a:graphic>
      </p:graphicFrame>
      <p:cxnSp>
        <p:nvCxnSpPr>
          <p:cNvPr id="51" name="Connecteur droit 50"/>
          <p:cNvCxnSpPr/>
          <p:nvPr/>
        </p:nvCxnSpPr>
        <p:spPr>
          <a:xfrm rot="5400000" flipH="1" flipV="1">
            <a:off x="464315" y="1607331"/>
            <a:ext cx="642942" cy="1588"/>
          </a:xfrm>
          <a:prstGeom prst="line">
            <a:avLst/>
          </a:prstGeom>
        </p:spPr>
        <p:style>
          <a:lnRef idx="1">
            <a:schemeClr val="dk1"/>
          </a:lnRef>
          <a:fillRef idx="0">
            <a:schemeClr val="dk1"/>
          </a:fillRef>
          <a:effectRef idx="0">
            <a:schemeClr val="dk1"/>
          </a:effectRef>
          <a:fontRef idx="minor">
            <a:schemeClr val="tx1"/>
          </a:fontRef>
        </p:style>
      </p:cxnSp>
      <p:cxnSp>
        <p:nvCxnSpPr>
          <p:cNvPr id="53" name="Connecteur droit avec flèche 52"/>
          <p:cNvCxnSpPr/>
          <p:nvPr/>
        </p:nvCxnSpPr>
        <p:spPr>
          <a:xfrm>
            <a:off x="785786" y="1285860"/>
            <a:ext cx="2000264" cy="158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55" name="Connecteur droit 54"/>
          <p:cNvCxnSpPr/>
          <p:nvPr/>
        </p:nvCxnSpPr>
        <p:spPr>
          <a:xfrm rot="5400000">
            <a:off x="321439" y="5750735"/>
            <a:ext cx="928694" cy="1588"/>
          </a:xfrm>
          <a:prstGeom prst="line">
            <a:avLst/>
          </a:prstGeom>
        </p:spPr>
        <p:style>
          <a:lnRef idx="1">
            <a:schemeClr val="dk1"/>
          </a:lnRef>
          <a:fillRef idx="0">
            <a:schemeClr val="dk1"/>
          </a:fillRef>
          <a:effectRef idx="0">
            <a:schemeClr val="dk1"/>
          </a:effectRef>
          <a:fontRef idx="minor">
            <a:schemeClr val="tx1"/>
          </a:fontRef>
        </p:style>
      </p:cxnSp>
      <p:cxnSp>
        <p:nvCxnSpPr>
          <p:cNvPr id="57" name="Connecteur droit avec flèche 56"/>
          <p:cNvCxnSpPr/>
          <p:nvPr/>
        </p:nvCxnSpPr>
        <p:spPr>
          <a:xfrm>
            <a:off x="785786" y="6286520"/>
            <a:ext cx="2000264" cy="158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59" name="Connecteur droit 58"/>
          <p:cNvCxnSpPr>
            <a:endCxn id="4" idx="0"/>
          </p:cNvCxnSpPr>
          <p:nvPr/>
        </p:nvCxnSpPr>
        <p:spPr>
          <a:xfrm rot="16200000" flipH="1">
            <a:off x="4232669" y="1553752"/>
            <a:ext cx="285752" cy="35719"/>
          </a:xfrm>
          <a:prstGeom prst="line">
            <a:avLst/>
          </a:prstGeom>
        </p:spPr>
        <p:style>
          <a:lnRef idx="1">
            <a:schemeClr val="dk1"/>
          </a:lnRef>
          <a:fillRef idx="0">
            <a:schemeClr val="dk1"/>
          </a:fillRef>
          <a:effectRef idx="0">
            <a:schemeClr val="dk1"/>
          </a:effectRef>
          <a:fontRef idx="minor">
            <a:schemeClr val="tx1"/>
          </a:fontRef>
        </p:style>
      </p:cxnSp>
      <p:cxnSp>
        <p:nvCxnSpPr>
          <p:cNvPr id="61" name="Connecteur droit avec flèche 60"/>
          <p:cNvCxnSpPr>
            <a:stCxn id="4" idx="4"/>
          </p:cNvCxnSpPr>
          <p:nvPr/>
        </p:nvCxnSpPr>
        <p:spPr>
          <a:xfrm rot="16200000" flipH="1">
            <a:off x="4125512" y="2482446"/>
            <a:ext cx="571504" cy="35719"/>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63" name="Connecteur droit 62"/>
          <p:cNvCxnSpPr/>
          <p:nvPr/>
        </p:nvCxnSpPr>
        <p:spPr>
          <a:xfrm rot="10800000">
            <a:off x="2000232" y="2428868"/>
            <a:ext cx="2357454" cy="1588"/>
          </a:xfrm>
          <a:prstGeom prst="line">
            <a:avLst/>
          </a:prstGeom>
        </p:spPr>
        <p:style>
          <a:lnRef idx="1">
            <a:schemeClr val="dk1"/>
          </a:lnRef>
          <a:fillRef idx="0">
            <a:schemeClr val="dk1"/>
          </a:fillRef>
          <a:effectRef idx="0">
            <a:schemeClr val="dk1"/>
          </a:effectRef>
          <a:fontRef idx="minor">
            <a:schemeClr val="tx1"/>
          </a:fontRef>
        </p:style>
      </p:cxnSp>
      <p:cxnSp>
        <p:nvCxnSpPr>
          <p:cNvPr id="65" name="Connecteur droit avec flèche 64"/>
          <p:cNvCxnSpPr/>
          <p:nvPr/>
        </p:nvCxnSpPr>
        <p:spPr>
          <a:xfrm rot="5400000">
            <a:off x="1857356" y="2571744"/>
            <a:ext cx="285752" cy="158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69" name="Connecteur droit avec flèche 68"/>
          <p:cNvCxnSpPr/>
          <p:nvPr/>
        </p:nvCxnSpPr>
        <p:spPr>
          <a:xfrm>
            <a:off x="4357686" y="2428868"/>
            <a:ext cx="1071570" cy="158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71" name="Connecteur droit avec flèche 70"/>
          <p:cNvCxnSpPr/>
          <p:nvPr/>
        </p:nvCxnSpPr>
        <p:spPr>
          <a:xfrm rot="5400000" flipH="1" flipV="1">
            <a:off x="4143372" y="5572140"/>
            <a:ext cx="714380" cy="158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73" name="Connecteur droit 72"/>
          <p:cNvCxnSpPr/>
          <p:nvPr/>
        </p:nvCxnSpPr>
        <p:spPr>
          <a:xfrm rot="10800000">
            <a:off x="1928794" y="5572140"/>
            <a:ext cx="2571768" cy="1588"/>
          </a:xfrm>
          <a:prstGeom prst="line">
            <a:avLst/>
          </a:prstGeom>
        </p:spPr>
        <p:style>
          <a:lnRef idx="1">
            <a:schemeClr val="dk1"/>
          </a:lnRef>
          <a:fillRef idx="0">
            <a:schemeClr val="dk1"/>
          </a:fillRef>
          <a:effectRef idx="0">
            <a:schemeClr val="dk1"/>
          </a:effectRef>
          <a:fontRef idx="minor">
            <a:schemeClr val="tx1"/>
          </a:fontRef>
        </p:style>
      </p:cxnSp>
      <p:cxnSp>
        <p:nvCxnSpPr>
          <p:cNvPr id="75" name="Connecteur droit avec flèche 74"/>
          <p:cNvCxnSpPr/>
          <p:nvPr/>
        </p:nvCxnSpPr>
        <p:spPr>
          <a:xfrm rot="5400000" flipH="1" flipV="1">
            <a:off x="1285852" y="4857760"/>
            <a:ext cx="1285884" cy="158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77" name="Connecteur droit 76"/>
          <p:cNvCxnSpPr/>
          <p:nvPr/>
        </p:nvCxnSpPr>
        <p:spPr>
          <a:xfrm>
            <a:off x="4500562" y="5786454"/>
            <a:ext cx="2357454" cy="1588"/>
          </a:xfrm>
          <a:prstGeom prst="line">
            <a:avLst/>
          </a:prstGeom>
        </p:spPr>
        <p:style>
          <a:lnRef idx="1">
            <a:schemeClr val="dk1"/>
          </a:lnRef>
          <a:fillRef idx="0">
            <a:schemeClr val="dk1"/>
          </a:fillRef>
          <a:effectRef idx="0">
            <a:schemeClr val="dk1"/>
          </a:effectRef>
          <a:fontRef idx="minor">
            <a:schemeClr val="tx1"/>
          </a:fontRef>
        </p:style>
      </p:cxnSp>
      <p:cxnSp>
        <p:nvCxnSpPr>
          <p:cNvPr id="79" name="Connecteur droit avec flèche 78"/>
          <p:cNvCxnSpPr/>
          <p:nvPr/>
        </p:nvCxnSpPr>
        <p:spPr>
          <a:xfrm rot="16200000" flipV="1">
            <a:off x="5429256" y="4357694"/>
            <a:ext cx="2786082" cy="7143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81" name="Connecteur droit avec flèche 80"/>
          <p:cNvCxnSpPr/>
          <p:nvPr/>
        </p:nvCxnSpPr>
        <p:spPr>
          <a:xfrm>
            <a:off x="2357422" y="3143248"/>
            <a:ext cx="571504" cy="357190"/>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83" name="Connecteur droit avec flèche 82"/>
          <p:cNvCxnSpPr>
            <a:stCxn id="10" idx="5"/>
          </p:cNvCxnSpPr>
          <p:nvPr/>
        </p:nvCxnSpPr>
        <p:spPr>
          <a:xfrm flipV="1">
            <a:off x="3375414" y="3429000"/>
            <a:ext cx="625082" cy="285752"/>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85" name="Connecteur droit avec flèche 84"/>
          <p:cNvCxnSpPr/>
          <p:nvPr/>
        </p:nvCxnSpPr>
        <p:spPr>
          <a:xfrm>
            <a:off x="4929190" y="3714752"/>
            <a:ext cx="642942" cy="42862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87" name="Connecteur droit avec flèche 86"/>
          <p:cNvCxnSpPr/>
          <p:nvPr/>
        </p:nvCxnSpPr>
        <p:spPr>
          <a:xfrm>
            <a:off x="6143636" y="4071942"/>
            <a:ext cx="1143008" cy="158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cxnSp>
        <p:nvCxnSpPr>
          <p:cNvPr id="89" name="Connecteur droit avec flèche 88"/>
          <p:cNvCxnSpPr/>
          <p:nvPr/>
        </p:nvCxnSpPr>
        <p:spPr>
          <a:xfrm>
            <a:off x="6929454" y="2571744"/>
            <a:ext cx="357190" cy="1588"/>
          </a:xfrm>
          <a:prstGeom prst="straightConnector1">
            <a:avLst/>
          </a:prstGeom>
          <a:ln>
            <a:tailEnd type="arrow"/>
          </a:ln>
        </p:spPr>
        <p:style>
          <a:lnRef idx="1">
            <a:schemeClr val="dk1"/>
          </a:lnRef>
          <a:fillRef idx="0">
            <a:schemeClr val="dk1"/>
          </a:fillRef>
          <a:effectRef idx="0">
            <a:schemeClr val="dk1"/>
          </a:effectRef>
          <a:fontRef idx="minor">
            <a:schemeClr val="tx1"/>
          </a:fontRef>
        </p:style>
      </p:cxnSp>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428604"/>
            <a:ext cx="8229600" cy="6143668"/>
          </a:xfrm>
        </p:spPr>
        <p:txBody>
          <a:bodyPr>
            <a:normAutofit/>
          </a:bodyPr>
          <a:lstStyle/>
          <a:p>
            <a:r>
              <a:rPr lang="fr-FR" b="1" dirty="0" smtClean="0"/>
              <a:t>Étapes de calcul du coût de revient complet:</a:t>
            </a:r>
          </a:p>
          <a:p>
            <a:pPr marL="514350" indent="-514350" algn="just">
              <a:buFont typeface="+mj-lt"/>
              <a:buAutoNum type="arabicPeriod"/>
            </a:pPr>
            <a:r>
              <a:rPr lang="fr-FR" dirty="0" smtClean="0"/>
              <a:t>Calculer le coût d’achat des matières achetées. (prix d’achat + frais d’achat)</a:t>
            </a:r>
          </a:p>
          <a:p>
            <a:pPr marL="514350" indent="-514350" algn="just">
              <a:buFont typeface="+mj-lt"/>
              <a:buAutoNum type="arabicPeriod"/>
            </a:pPr>
            <a:r>
              <a:rPr lang="fr-FR" dirty="0" smtClean="0"/>
              <a:t>Calculer le coût d’achat des matières consommées ( coûts à la sortie des stocks)</a:t>
            </a:r>
          </a:p>
          <a:p>
            <a:pPr marL="514350" indent="-514350" algn="just">
              <a:buFont typeface="+mj-lt"/>
              <a:buAutoNum type="arabicPeriod"/>
            </a:pPr>
            <a:r>
              <a:rPr lang="fr-FR" dirty="0" smtClean="0"/>
              <a:t>Calculer le coût de production des produits fabriqués ( coût d’achat des matières consommées + frais de fabrication)</a:t>
            </a:r>
          </a:p>
          <a:p>
            <a:pPr marL="514350" indent="-514350" algn="just">
              <a:buFont typeface="+mj-lt"/>
              <a:buAutoNum type="arabicPeriod"/>
            </a:pPr>
            <a:r>
              <a:rPr lang="fr-FR" dirty="0" smtClean="0"/>
              <a:t>Calculer le coût de production des produits vendus (coût à la sortie des stocks pour vente)</a:t>
            </a:r>
          </a:p>
          <a:p>
            <a:pPr marL="514350" indent="-514350" algn="just">
              <a:buFont typeface="+mj-lt"/>
              <a:buAutoNum type="arabicPeriod"/>
            </a:pPr>
            <a:r>
              <a:rPr lang="fr-FR" dirty="0" smtClean="0"/>
              <a:t>Calculer le coût de revient (coût de production des produits vendus + frais de distribution)</a:t>
            </a:r>
          </a:p>
          <a:p>
            <a:pPr marL="514350" indent="-514350" algn="just">
              <a:buFont typeface="+mj-lt"/>
              <a:buAutoNum type="arabicPeriod"/>
            </a:pPr>
            <a:r>
              <a:rPr lang="fr-FR" dirty="0" smtClean="0"/>
              <a:t>Calculer le résultat analytique ( ventes – coût de revient)</a:t>
            </a:r>
            <a:endParaRPr lang="fr-FR" dirty="0"/>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428604"/>
            <a:ext cx="8229600" cy="5697559"/>
          </a:xfrm>
        </p:spPr>
        <p:txBody>
          <a:bodyPr>
            <a:normAutofit fontScale="92500" lnSpcReduction="20000"/>
          </a:bodyPr>
          <a:lstStyle/>
          <a:p>
            <a:r>
              <a:rPr lang="fr-FR" b="1" dirty="0" smtClean="0"/>
              <a:t>Exemple:</a:t>
            </a:r>
          </a:p>
          <a:p>
            <a:pPr algn="just"/>
            <a:r>
              <a:rPr lang="fr-FR" dirty="0" smtClean="0"/>
              <a:t>L’entreprise alpha réalise un produit P à partir d’une matière première M, qui est usinée dans l’atelier 1, et de deux accessoires identiques, achetés auprès d’un sous-traitant. L’assemblage est réalisé dans l’atelier 2.</a:t>
            </a:r>
          </a:p>
          <a:p>
            <a:pPr algn="just"/>
            <a:r>
              <a:rPr lang="fr-FR" dirty="0" smtClean="0"/>
              <a:t>Au cours du mois de Mars 2014, cette société a réalisé 5700 produits P qui ont nécessité 7370 heures de M-O-D d’un coût unitaire de 28 </a:t>
            </a:r>
            <a:r>
              <a:rPr lang="fr-FR" dirty="0" err="1" smtClean="0"/>
              <a:t>dh</a:t>
            </a:r>
            <a:r>
              <a:rPr lang="fr-FR" dirty="0" smtClean="0"/>
              <a:t> (charges comprises) ainsi que 16120 kg de matières premières.</a:t>
            </a:r>
          </a:p>
          <a:p>
            <a:pPr algn="just"/>
            <a:r>
              <a:rPr lang="fr-FR" dirty="0" smtClean="0"/>
              <a:t>Durant la même période, l’entreprise a acheté 19160 kg de matières premières pour une valeur de 62270 </a:t>
            </a:r>
            <a:r>
              <a:rPr lang="fr-FR" dirty="0" err="1" smtClean="0"/>
              <a:t>dhs</a:t>
            </a:r>
            <a:r>
              <a:rPr lang="fr-FR" dirty="0" smtClean="0"/>
              <a:t> (il n’existait aucun stock en début de mois). Le SI de produits accessoires s’élevait à 20550 </a:t>
            </a:r>
            <a:r>
              <a:rPr lang="fr-FR" dirty="0" err="1" smtClean="0"/>
              <a:t>dhs</a:t>
            </a:r>
            <a:r>
              <a:rPr lang="fr-FR" dirty="0" smtClean="0"/>
              <a:t> (pour 15000 unités) et n’a pas été approvisionné.</a:t>
            </a:r>
          </a:p>
          <a:p>
            <a:pPr algn="just"/>
            <a:r>
              <a:rPr lang="fr-FR" dirty="0" smtClean="0"/>
              <a:t>Prix de vente unitaire = 90 </a:t>
            </a:r>
            <a:r>
              <a:rPr lang="fr-FR" dirty="0" err="1" smtClean="0"/>
              <a:t>dhs</a:t>
            </a:r>
            <a:endParaRPr lang="fr-FR" dirty="0" smtClean="0"/>
          </a:p>
          <a:p>
            <a:pPr algn="just"/>
            <a:r>
              <a:rPr lang="fr-FR" dirty="0" smtClean="0"/>
              <a:t>Prix accessoire= 15618 </a:t>
            </a:r>
            <a:r>
              <a:rPr lang="fr-FR" dirty="0" err="1" smtClean="0"/>
              <a:t>dhs</a:t>
            </a:r>
            <a:endParaRPr lang="fr-FR" dirty="0" smtClean="0"/>
          </a:p>
          <a:p>
            <a:endParaRPr lang="fr-FR"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DB520A7D-3408-4EF7-9B23-6FFC1F022368}" type="slidenum">
              <a:rPr lang="fr-FR"/>
              <a:pPr>
                <a:defRPr/>
              </a:pPr>
              <a:t>5</a:t>
            </a:fld>
            <a:endParaRPr lang="fr-FR"/>
          </a:p>
        </p:txBody>
      </p:sp>
      <p:graphicFrame>
        <p:nvGraphicFramePr>
          <p:cNvPr id="3" name="Tableau 2"/>
          <p:cNvGraphicFramePr>
            <a:graphicFrameLocks noGrp="1"/>
          </p:cNvGraphicFramePr>
          <p:nvPr/>
        </p:nvGraphicFramePr>
        <p:xfrm>
          <a:off x="428625" y="642938"/>
          <a:ext cx="8143932" cy="6000792"/>
        </p:xfrm>
        <a:graphic>
          <a:graphicData uri="http://schemas.openxmlformats.org/drawingml/2006/table">
            <a:tbl>
              <a:tblPr firstRow="1" bandRow="1">
                <a:tableStyleId>{5940675A-B579-460E-94D1-54222C63F5DA}</a:tableStyleId>
              </a:tblPr>
              <a:tblGrid>
                <a:gridCol w="2714644"/>
                <a:gridCol w="2714644"/>
                <a:gridCol w="2714644"/>
              </a:tblGrid>
              <a:tr h="532603">
                <a:tc>
                  <a:txBody>
                    <a:bodyPr/>
                    <a:lstStyle/>
                    <a:p>
                      <a:r>
                        <a:rPr lang="fr-FR" dirty="0" smtClean="0"/>
                        <a:t>Entreprise commerciale</a:t>
                      </a:r>
                      <a:endParaRPr lang="fr-FR" dirty="0"/>
                    </a:p>
                  </a:txBody>
                  <a:tcPr/>
                </a:tc>
                <a:tc>
                  <a:txBody>
                    <a:bodyPr/>
                    <a:lstStyle/>
                    <a:p>
                      <a:r>
                        <a:rPr lang="fr-FR" dirty="0" smtClean="0"/>
                        <a:t>Entreprise industrielle</a:t>
                      </a:r>
                      <a:endParaRPr lang="fr-FR" dirty="0"/>
                    </a:p>
                  </a:txBody>
                  <a:tcPr/>
                </a:tc>
                <a:tc>
                  <a:txBody>
                    <a:bodyPr/>
                    <a:lstStyle/>
                    <a:p>
                      <a:r>
                        <a:rPr lang="fr-FR" dirty="0" smtClean="0"/>
                        <a:t>Coûts calculés</a:t>
                      </a:r>
                      <a:endParaRPr lang="fr-FR" dirty="0"/>
                    </a:p>
                  </a:txBody>
                  <a:tcPr/>
                </a:tc>
              </a:tr>
              <a:tr h="5468189">
                <a:tc>
                  <a:txBody>
                    <a:bodyPr/>
                    <a:lstStyle/>
                    <a:p>
                      <a:endParaRPr lang="fr-FR" dirty="0"/>
                    </a:p>
                  </a:txBody>
                  <a:tcPr/>
                </a:tc>
                <a:tc>
                  <a:txBody>
                    <a:bodyPr/>
                    <a:lstStyle/>
                    <a:p>
                      <a:endParaRPr lang="fr-FR" dirty="0"/>
                    </a:p>
                  </a:txBody>
                  <a:tcPr/>
                </a:tc>
                <a:tc>
                  <a:txBody>
                    <a:bodyPr/>
                    <a:lstStyle/>
                    <a:p>
                      <a:endParaRPr lang="fr-FR" dirty="0"/>
                    </a:p>
                  </a:txBody>
                  <a:tcPr/>
                </a:tc>
              </a:tr>
            </a:tbl>
          </a:graphicData>
        </a:graphic>
      </p:graphicFrame>
      <p:sp>
        <p:nvSpPr>
          <p:cNvPr id="4" name="Rectangle 3"/>
          <p:cNvSpPr/>
          <p:nvPr/>
        </p:nvSpPr>
        <p:spPr>
          <a:xfrm>
            <a:off x="714375" y="1500188"/>
            <a:ext cx="1928813" cy="428625"/>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200" dirty="0"/>
              <a:t>Achats de marchandises</a:t>
            </a:r>
          </a:p>
        </p:txBody>
      </p:sp>
      <p:sp>
        <p:nvSpPr>
          <p:cNvPr id="5" name="Ellipse 4"/>
          <p:cNvSpPr/>
          <p:nvPr/>
        </p:nvSpPr>
        <p:spPr>
          <a:xfrm>
            <a:off x="928688" y="2500313"/>
            <a:ext cx="1643062" cy="500062"/>
          </a:xfrm>
          <a:prstGeom prst="ellipse">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200" dirty="0"/>
              <a:t>Stock de marchandises</a:t>
            </a:r>
          </a:p>
        </p:txBody>
      </p:sp>
      <p:sp>
        <p:nvSpPr>
          <p:cNvPr id="6" name="Rectangle 5"/>
          <p:cNvSpPr/>
          <p:nvPr/>
        </p:nvSpPr>
        <p:spPr>
          <a:xfrm flipH="1">
            <a:off x="714375" y="5214938"/>
            <a:ext cx="2071688" cy="500062"/>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200" dirty="0"/>
              <a:t>Activités de distribution</a:t>
            </a:r>
          </a:p>
          <a:p>
            <a:pPr algn="ctr" fontAlgn="auto">
              <a:spcBef>
                <a:spcPts val="0"/>
              </a:spcBef>
              <a:spcAft>
                <a:spcPts val="0"/>
              </a:spcAft>
              <a:defRPr/>
            </a:pPr>
            <a:r>
              <a:rPr lang="fr-FR" sz="1200" dirty="0"/>
              <a:t>Administration générale</a:t>
            </a:r>
          </a:p>
        </p:txBody>
      </p:sp>
      <p:sp>
        <p:nvSpPr>
          <p:cNvPr id="7" name="Rectangle 6"/>
          <p:cNvSpPr/>
          <p:nvPr/>
        </p:nvSpPr>
        <p:spPr>
          <a:xfrm>
            <a:off x="714375" y="6143625"/>
            <a:ext cx="2143125" cy="285750"/>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200" dirty="0"/>
              <a:t>Ventes de marchandises</a:t>
            </a:r>
          </a:p>
        </p:txBody>
      </p:sp>
      <p:sp>
        <p:nvSpPr>
          <p:cNvPr id="8" name="Rectangle 7"/>
          <p:cNvSpPr/>
          <p:nvPr/>
        </p:nvSpPr>
        <p:spPr>
          <a:xfrm>
            <a:off x="3286125" y="1500188"/>
            <a:ext cx="2500313" cy="428625"/>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endParaRPr lang="fr-FR" sz="1100" dirty="0"/>
          </a:p>
          <a:p>
            <a:pPr algn="ctr" fontAlgn="auto">
              <a:spcBef>
                <a:spcPts val="0"/>
              </a:spcBef>
              <a:spcAft>
                <a:spcPts val="0"/>
              </a:spcAft>
              <a:defRPr/>
            </a:pPr>
            <a:r>
              <a:rPr lang="fr-FR" sz="1100" dirty="0"/>
              <a:t>Achats de matières premières et approvisionnements</a:t>
            </a:r>
          </a:p>
          <a:p>
            <a:pPr algn="ctr" fontAlgn="auto">
              <a:spcBef>
                <a:spcPts val="0"/>
              </a:spcBef>
              <a:spcAft>
                <a:spcPts val="0"/>
              </a:spcAft>
              <a:defRPr/>
            </a:pPr>
            <a:endParaRPr lang="fr-FR" dirty="0"/>
          </a:p>
        </p:txBody>
      </p:sp>
      <p:sp>
        <p:nvSpPr>
          <p:cNvPr id="9" name="Ellipse 8"/>
          <p:cNvSpPr/>
          <p:nvPr/>
        </p:nvSpPr>
        <p:spPr>
          <a:xfrm>
            <a:off x="3429000" y="2357438"/>
            <a:ext cx="2143125" cy="714375"/>
          </a:xfrm>
          <a:prstGeom prst="ellipse">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100" dirty="0"/>
              <a:t>Stocks de mati.prem.et </a:t>
            </a:r>
            <a:r>
              <a:rPr lang="fr-FR" sz="1100" dirty="0" err="1"/>
              <a:t>approv</a:t>
            </a:r>
            <a:r>
              <a:rPr lang="fr-FR" sz="1100" dirty="0"/>
              <a:t>.</a:t>
            </a:r>
          </a:p>
        </p:txBody>
      </p:sp>
      <p:sp>
        <p:nvSpPr>
          <p:cNvPr id="10" name="Rectangle 9"/>
          <p:cNvSpPr/>
          <p:nvPr/>
        </p:nvSpPr>
        <p:spPr>
          <a:xfrm>
            <a:off x="3286125" y="3357563"/>
            <a:ext cx="2428875" cy="428625"/>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100" dirty="0"/>
              <a:t>Transformation </a:t>
            </a:r>
          </a:p>
          <a:p>
            <a:pPr algn="ctr" fontAlgn="auto">
              <a:spcBef>
                <a:spcPts val="0"/>
              </a:spcBef>
              <a:spcAft>
                <a:spcPts val="0"/>
              </a:spcAft>
              <a:defRPr/>
            </a:pPr>
            <a:r>
              <a:rPr lang="fr-FR" sz="1100" dirty="0"/>
              <a:t>fabrication</a:t>
            </a:r>
          </a:p>
        </p:txBody>
      </p:sp>
      <p:sp>
        <p:nvSpPr>
          <p:cNvPr id="11" name="Ellipse 10"/>
          <p:cNvSpPr/>
          <p:nvPr/>
        </p:nvSpPr>
        <p:spPr>
          <a:xfrm>
            <a:off x="3500438" y="4143375"/>
            <a:ext cx="1857375" cy="500063"/>
          </a:xfrm>
          <a:prstGeom prst="ellipse">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100" dirty="0"/>
              <a:t>Stocks produits</a:t>
            </a:r>
          </a:p>
        </p:txBody>
      </p:sp>
      <p:sp>
        <p:nvSpPr>
          <p:cNvPr id="12" name="Rectangle 11"/>
          <p:cNvSpPr/>
          <p:nvPr/>
        </p:nvSpPr>
        <p:spPr>
          <a:xfrm>
            <a:off x="3429000" y="5143500"/>
            <a:ext cx="2357438" cy="714375"/>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100" dirty="0"/>
              <a:t>Activités hors production:</a:t>
            </a:r>
          </a:p>
          <a:p>
            <a:pPr algn="ctr" fontAlgn="auto">
              <a:spcBef>
                <a:spcPts val="0"/>
              </a:spcBef>
              <a:spcAft>
                <a:spcPts val="0"/>
              </a:spcAft>
              <a:defRPr/>
            </a:pPr>
            <a:r>
              <a:rPr lang="fr-FR" sz="1100" dirty="0"/>
              <a:t>Distribution ; administration générale….</a:t>
            </a:r>
          </a:p>
        </p:txBody>
      </p:sp>
      <p:sp>
        <p:nvSpPr>
          <p:cNvPr id="13" name="Rectangle 12"/>
          <p:cNvSpPr/>
          <p:nvPr/>
        </p:nvSpPr>
        <p:spPr>
          <a:xfrm>
            <a:off x="3429000" y="6215063"/>
            <a:ext cx="2428875" cy="285750"/>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100" dirty="0"/>
              <a:t>Ventes de produits finis</a:t>
            </a:r>
          </a:p>
        </p:txBody>
      </p:sp>
      <p:sp>
        <p:nvSpPr>
          <p:cNvPr id="14" name="Rectangle 13"/>
          <p:cNvSpPr/>
          <p:nvPr/>
        </p:nvSpPr>
        <p:spPr>
          <a:xfrm>
            <a:off x="6072188" y="1571624"/>
            <a:ext cx="2428875" cy="500053"/>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200" dirty="0"/>
              <a:t>Coût d’achats</a:t>
            </a:r>
          </a:p>
          <a:p>
            <a:pPr algn="ctr" fontAlgn="auto">
              <a:spcBef>
                <a:spcPts val="0"/>
              </a:spcBef>
              <a:spcAft>
                <a:spcPts val="0"/>
              </a:spcAft>
              <a:defRPr/>
            </a:pPr>
            <a:r>
              <a:rPr lang="fr-FR" sz="1200" dirty="0"/>
              <a:t>(coût d’entrée en stock)</a:t>
            </a:r>
          </a:p>
        </p:txBody>
      </p:sp>
      <p:sp>
        <p:nvSpPr>
          <p:cNvPr id="15" name="Ellipse 14"/>
          <p:cNvSpPr/>
          <p:nvPr/>
        </p:nvSpPr>
        <p:spPr>
          <a:xfrm>
            <a:off x="6000750" y="2357430"/>
            <a:ext cx="2500313" cy="785817"/>
          </a:xfrm>
          <a:prstGeom prst="ellipse">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000" dirty="0"/>
              <a:t>Coût des achats stockés</a:t>
            </a:r>
          </a:p>
          <a:p>
            <a:pPr algn="ctr" fontAlgn="auto">
              <a:spcBef>
                <a:spcPts val="0"/>
              </a:spcBef>
              <a:spcAft>
                <a:spcPts val="0"/>
              </a:spcAft>
              <a:defRPr/>
            </a:pPr>
            <a:r>
              <a:rPr lang="fr-FR" sz="1000" dirty="0"/>
              <a:t>(</a:t>
            </a:r>
            <a:r>
              <a:rPr lang="fr-FR" dirty="0"/>
              <a:t>coût</a:t>
            </a:r>
            <a:r>
              <a:rPr lang="fr-FR" sz="1000" dirty="0"/>
              <a:t> de sortie en stock)</a:t>
            </a:r>
          </a:p>
        </p:txBody>
      </p:sp>
      <p:sp>
        <p:nvSpPr>
          <p:cNvPr id="16" name="Rectangle 15"/>
          <p:cNvSpPr/>
          <p:nvPr/>
        </p:nvSpPr>
        <p:spPr>
          <a:xfrm>
            <a:off x="5929313" y="3429000"/>
            <a:ext cx="2643187" cy="357188"/>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000" dirty="0"/>
              <a:t>Coût de production</a:t>
            </a:r>
          </a:p>
          <a:p>
            <a:pPr algn="ctr" fontAlgn="auto">
              <a:spcBef>
                <a:spcPts val="0"/>
              </a:spcBef>
              <a:spcAft>
                <a:spcPts val="0"/>
              </a:spcAft>
              <a:defRPr/>
            </a:pPr>
            <a:r>
              <a:rPr lang="fr-FR" sz="1000" dirty="0"/>
              <a:t>(coût d’entrée en stock)</a:t>
            </a:r>
          </a:p>
        </p:txBody>
      </p:sp>
      <p:sp>
        <p:nvSpPr>
          <p:cNvPr id="17" name="Ellipse 16"/>
          <p:cNvSpPr/>
          <p:nvPr/>
        </p:nvSpPr>
        <p:spPr>
          <a:xfrm>
            <a:off x="6000750" y="4071938"/>
            <a:ext cx="2500313" cy="785812"/>
          </a:xfrm>
          <a:prstGeom prst="ellipse">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000" dirty="0"/>
              <a:t>Coût des produits fabriqués stockés</a:t>
            </a:r>
          </a:p>
          <a:p>
            <a:pPr algn="ctr" fontAlgn="auto">
              <a:spcBef>
                <a:spcPts val="0"/>
              </a:spcBef>
              <a:spcAft>
                <a:spcPts val="0"/>
              </a:spcAft>
              <a:defRPr/>
            </a:pPr>
            <a:r>
              <a:rPr lang="fr-FR" sz="1000" dirty="0"/>
              <a:t>(coût de sortie en</a:t>
            </a:r>
            <a:r>
              <a:rPr lang="fr-FR" dirty="0"/>
              <a:t> </a:t>
            </a:r>
            <a:r>
              <a:rPr lang="fr-FR" sz="1000" dirty="0"/>
              <a:t>stock)</a:t>
            </a:r>
          </a:p>
        </p:txBody>
      </p:sp>
      <p:sp>
        <p:nvSpPr>
          <p:cNvPr id="18" name="Rectangle 17"/>
          <p:cNvSpPr/>
          <p:nvPr/>
        </p:nvSpPr>
        <p:spPr>
          <a:xfrm>
            <a:off x="6000750" y="5143500"/>
            <a:ext cx="2500313" cy="785813"/>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000" dirty="0"/>
              <a:t>Coût de distribution</a:t>
            </a:r>
          </a:p>
          <a:p>
            <a:pPr algn="ctr" fontAlgn="auto">
              <a:spcBef>
                <a:spcPts val="0"/>
              </a:spcBef>
              <a:spcAft>
                <a:spcPts val="0"/>
              </a:spcAft>
              <a:defRPr/>
            </a:pPr>
            <a:r>
              <a:rPr lang="fr-FR" sz="1000" dirty="0"/>
              <a:t>(pour mettre le produit à la disposition de l’acheteur)</a:t>
            </a:r>
          </a:p>
        </p:txBody>
      </p:sp>
      <p:sp>
        <p:nvSpPr>
          <p:cNvPr id="19" name="Rectangle 18"/>
          <p:cNvSpPr/>
          <p:nvPr/>
        </p:nvSpPr>
        <p:spPr>
          <a:xfrm>
            <a:off x="6072188" y="6215063"/>
            <a:ext cx="2500312" cy="285750"/>
          </a:xfrm>
          <a:prstGeom prst="rect">
            <a:avLst/>
          </a:prstGeom>
        </p:spPr>
        <p:style>
          <a:lnRef idx="2">
            <a:schemeClr val="dk1"/>
          </a:lnRef>
          <a:fillRef idx="1">
            <a:schemeClr val="lt1"/>
          </a:fillRef>
          <a:effectRef idx="0">
            <a:schemeClr val="dk1"/>
          </a:effectRef>
          <a:fontRef idx="minor">
            <a:schemeClr val="dk1"/>
          </a:fontRef>
        </p:style>
        <p:txBody>
          <a:bodyPr anchor="ctr"/>
          <a:lstStyle/>
          <a:p>
            <a:pPr algn="ctr" fontAlgn="auto">
              <a:spcBef>
                <a:spcPts val="0"/>
              </a:spcBef>
              <a:spcAft>
                <a:spcPts val="0"/>
              </a:spcAft>
              <a:defRPr/>
            </a:pPr>
            <a:r>
              <a:rPr lang="fr-FR" sz="1000" dirty="0"/>
              <a:t>Coût de revient</a:t>
            </a:r>
          </a:p>
          <a:p>
            <a:pPr algn="ctr" fontAlgn="auto">
              <a:spcBef>
                <a:spcPts val="0"/>
              </a:spcBef>
              <a:spcAft>
                <a:spcPts val="0"/>
              </a:spcAft>
              <a:defRPr/>
            </a:pPr>
            <a:r>
              <a:rPr lang="fr-FR" sz="1000" dirty="0"/>
              <a:t>(coût lors de la vente)</a:t>
            </a:r>
          </a:p>
        </p:txBody>
      </p:sp>
      <p:cxnSp>
        <p:nvCxnSpPr>
          <p:cNvPr id="23" name="Connecteur droit avec flèche 22"/>
          <p:cNvCxnSpPr/>
          <p:nvPr/>
        </p:nvCxnSpPr>
        <p:spPr>
          <a:xfrm rot="16200000" flipH="1">
            <a:off x="1428750" y="1357313"/>
            <a:ext cx="285750"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7" name="Connecteur droit avec flèche 26"/>
          <p:cNvCxnSpPr/>
          <p:nvPr/>
        </p:nvCxnSpPr>
        <p:spPr>
          <a:xfrm rot="5400000">
            <a:off x="1320800" y="2249488"/>
            <a:ext cx="500063"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9" name="Connecteur droit avec flèche 28"/>
          <p:cNvCxnSpPr/>
          <p:nvPr/>
        </p:nvCxnSpPr>
        <p:spPr>
          <a:xfrm rot="5400000">
            <a:off x="498476" y="4143375"/>
            <a:ext cx="2144712"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1" name="Connecteur droit avec flèche 30"/>
          <p:cNvCxnSpPr/>
          <p:nvPr/>
        </p:nvCxnSpPr>
        <p:spPr>
          <a:xfrm rot="5400000">
            <a:off x="1356519" y="5930107"/>
            <a:ext cx="428625"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3" name="Connecteur droit avec flèche 32"/>
          <p:cNvCxnSpPr/>
          <p:nvPr/>
        </p:nvCxnSpPr>
        <p:spPr>
          <a:xfrm rot="5400000">
            <a:off x="4214019" y="1356519"/>
            <a:ext cx="28575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5" name="Connecteur droit avec flèche 34"/>
          <p:cNvCxnSpPr>
            <a:endCxn id="9" idx="0"/>
          </p:cNvCxnSpPr>
          <p:nvPr/>
        </p:nvCxnSpPr>
        <p:spPr>
          <a:xfrm rot="16200000" flipH="1">
            <a:off x="4250531" y="2178844"/>
            <a:ext cx="357188"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8" name="Connecteur droit avec flèche 37"/>
          <p:cNvCxnSpPr>
            <a:stCxn id="9" idx="4"/>
            <a:endCxn id="10" idx="0"/>
          </p:cNvCxnSpPr>
          <p:nvPr/>
        </p:nvCxnSpPr>
        <p:spPr>
          <a:xfrm rot="5400000">
            <a:off x="4356894" y="3213894"/>
            <a:ext cx="285750"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0" name="Connecteur droit avec flèche 39"/>
          <p:cNvCxnSpPr>
            <a:stCxn id="10" idx="2"/>
            <a:endCxn id="11" idx="0"/>
          </p:cNvCxnSpPr>
          <p:nvPr/>
        </p:nvCxnSpPr>
        <p:spPr>
          <a:xfrm rot="5400000">
            <a:off x="4321969" y="3964782"/>
            <a:ext cx="357187"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2" name="Connecteur droit avec flèche 41"/>
          <p:cNvCxnSpPr/>
          <p:nvPr/>
        </p:nvCxnSpPr>
        <p:spPr>
          <a:xfrm rot="5400000">
            <a:off x="4214019" y="4929982"/>
            <a:ext cx="428625"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4" name="Connecteur droit avec flèche 43"/>
          <p:cNvCxnSpPr/>
          <p:nvPr/>
        </p:nvCxnSpPr>
        <p:spPr>
          <a:xfrm rot="5400000">
            <a:off x="4285457" y="6001544"/>
            <a:ext cx="285750"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6" name="Connecteur droit avec flèche 45"/>
          <p:cNvCxnSpPr/>
          <p:nvPr/>
        </p:nvCxnSpPr>
        <p:spPr>
          <a:xfrm rot="5400000">
            <a:off x="6751638" y="1320800"/>
            <a:ext cx="357188"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8" name="Connecteur droit avec flèche 47"/>
          <p:cNvCxnSpPr/>
          <p:nvPr/>
        </p:nvCxnSpPr>
        <p:spPr>
          <a:xfrm rot="5400000">
            <a:off x="6715936" y="2285196"/>
            <a:ext cx="428624"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50" name="Connecteur droit avec flèche 49"/>
          <p:cNvCxnSpPr/>
          <p:nvPr/>
        </p:nvCxnSpPr>
        <p:spPr>
          <a:xfrm rot="5400000">
            <a:off x="6823076" y="3178175"/>
            <a:ext cx="500062"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52" name="Connecteur droit avec flèche 51"/>
          <p:cNvCxnSpPr/>
          <p:nvPr/>
        </p:nvCxnSpPr>
        <p:spPr>
          <a:xfrm rot="5400000">
            <a:off x="6930232" y="3929856"/>
            <a:ext cx="285750"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54" name="Connecteur droit avec flèche 53"/>
          <p:cNvCxnSpPr/>
          <p:nvPr/>
        </p:nvCxnSpPr>
        <p:spPr>
          <a:xfrm rot="5400000">
            <a:off x="6965950" y="5037138"/>
            <a:ext cx="214313"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56" name="Connecteur droit avec flèche 55"/>
          <p:cNvCxnSpPr/>
          <p:nvPr/>
        </p:nvCxnSpPr>
        <p:spPr>
          <a:xfrm rot="5400000">
            <a:off x="6965950" y="6037263"/>
            <a:ext cx="214313" cy="158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graphicFrame>
        <p:nvGraphicFramePr>
          <p:cNvPr id="57" name="Tableau 56"/>
          <p:cNvGraphicFramePr>
            <a:graphicFrameLocks noGrp="1"/>
          </p:cNvGraphicFramePr>
          <p:nvPr/>
        </p:nvGraphicFramePr>
        <p:xfrm>
          <a:off x="1143000" y="142875"/>
          <a:ext cx="6096000" cy="370840"/>
        </p:xfrm>
        <a:graphic>
          <a:graphicData uri="http://schemas.openxmlformats.org/drawingml/2006/table">
            <a:tbl>
              <a:tblPr firstRow="1" bandRow="1">
                <a:tableStyleId>{2D5ABB26-0587-4C30-8999-92F81FD0307C}</a:tableStyleId>
              </a:tblPr>
              <a:tblGrid>
                <a:gridCol w="6096000"/>
              </a:tblGrid>
              <a:tr h="370840">
                <a:tc>
                  <a:txBody>
                    <a:bodyPr/>
                    <a:lstStyle/>
                    <a:p>
                      <a:pPr algn="ctr"/>
                      <a:r>
                        <a:rPr lang="fr-FR" b="1" i="1" dirty="0" smtClean="0"/>
                        <a:t>Schéma</a:t>
                      </a:r>
                      <a:r>
                        <a:rPr lang="fr-FR" b="1" i="1" baseline="0" dirty="0" smtClean="0"/>
                        <a:t> technique</a:t>
                      </a:r>
                      <a:endParaRPr lang="fr-FR" b="1" i="1" dirty="0"/>
                    </a:p>
                  </a:txBody>
                  <a:tcPr/>
                </a:tc>
              </a:tr>
            </a:tbl>
          </a:graphicData>
        </a:graphic>
      </p:graphicFrame>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 presetClass="entr" presetSubtype="10" fill="hold" nodeType="clickEffect">
                                  <p:stCondLst>
                                    <p:cond delay="0"/>
                                  </p:stCondLst>
                                  <p:childTnLst>
                                    <p:set>
                                      <p:cBhvr>
                                        <p:cTn id="6" dur="1" fill="hold">
                                          <p:stCondLst>
                                            <p:cond delay="0"/>
                                          </p:stCondLst>
                                        </p:cTn>
                                        <p:tgtEl>
                                          <p:spTgt spid="57"/>
                                        </p:tgtEl>
                                        <p:attrNameLst>
                                          <p:attrName>style.visibility</p:attrName>
                                        </p:attrNameLst>
                                      </p:cBhvr>
                                      <p:to>
                                        <p:strVal val="visible"/>
                                      </p:to>
                                    </p:set>
                                    <p:animEffect transition="in" filter="checkerboard(across)">
                                      <p:cBhvr>
                                        <p:cTn id="7" dur="500"/>
                                        <p:tgtEl>
                                          <p:spTgt spid="57"/>
                                        </p:tgtEl>
                                      </p:cBhvr>
                                    </p:animEffect>
                                  </p:childTnLst>
                                </p:cTn>
                              </p:par>
                            </p:childTnLst>
                          </p:cTn>
                        </p:par>
                      </p:childTnLst>
                    </p:cTn>
                  </p:par>
                  <p:par>
                    <p:cTn id="8" fill="hold">
                      <p:stCondLst>
                        <p:cond delay="indefinite"/>
                      </p:stCondLst>
                      <p:childTnLst>
                        <p:par>
                          <p:cTn id="9" fill="hold">
                            <p:stCondLst>
                              <p:cond delay="0"/>
                            </p:stCondLst>
                            <p:childTnLst>
                              <p:par>
                                <p:cTn id="10" presetID="7" presetClass="entr" presetSubtype="4" fill="hold" nodeType="clickEffect">
                                  <p:stCondLst>
                                    <p:cond delay="0"/>
                                  </p:stCondLst>
                                  <p:childTnLst>
                                    <p:set>
                                      <p:cBhvr>
                                        <p:cTn id="11" dur="1" fill="hold">
                                          <p:stCondLst>
                                            <p:cond delay="0"/>
                                          </p:stCondLst>
                                        </p:cTn>
                                        <p:tgtEl>
                                          <p:spTgt spid="3"/>
                                        </p:tgtEl>
                                        <p:attrNameLst>
                                          <p:attrName>style.visibility</p:attrName>
                                        </p:attrNameLst>
                                      </p:cBhvr>
                                      <p:to>
                                        <p:strVal val="visible"/>
                                      </p:to>
                                    </p:set>
                                    <p:anim calcmode="lin" valueType="num">
                                      <p:cBhvr additive="base">
                                        <p:cTn id="12" dur="5000" fill="hold"/>
                                        <p:tgtEl>
                                          <p:spTgt spid="3"/>
                                        </p:tgtEl>
                                        <p:attrNameLst>
                                          <p:attrName>ppt_x</p:attrName>
                                        </p:attrNameLst>
                                      </p:cBhvr>
                                      <p:tavLst>
                                        <p:tav tm="0">
                                          <p:val>
                                            <p:strVal val="#ppt_x"/>
                                          </p:val>
                                        </p:tav>
                                        <p:tav tm="100000">
                                          <p:val>
                                            <p:strVal val="#ppt_x"/>
                                          </p:val>
                                        </p:tav>
                                      </p:tavLst>
                                    </p:anim>
                                    <p:anim calcmode="lin" valueType="num">
                                      <p:cBhvr additive="base">
                                        <p:cTn id="13" dur="5000" fill="hold"/>
                                        <p:tgtEl>
                                          <p:spTgt spid="3"/>
                                        </p:tgtEl>
                                        <p:attrNameLst>
                                          <p:attrName>ppt_y</p:attrName>
                                        </p:attrNameLst>
                                      </p:cBhvr>
                                      <p:tavLst>
                                        <p:tav tm="0">
                                          <p:val>
                                            <p:strVal val="1+#ppt_h/2"/>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24" presetClass="entr" presetSubtype="0" fill="hold" nodeType="clickEffect">
                                  <p:stCondLst>
                                    <p:cond delay="0"/>
                                  </p:stCondLst>
                                  <p:childTnLst>
                                    <p:set>
                                      <p:cBhvr>
                                        <p:cTn id="17" dur="1" fill="hold">
                                          <p:stCondLst>
                                            <p:cond delay="0"/>
                                          </p:stCondLst>
                                        </p:cTn>
                                        <p:tgtEl>
                                          <p:spTgt spid="23"/>
                                        </p:tgtEl>
                                        <p:attrNameLst>
                                          <p:attrName>style.visibility</p:attrName>
                                        </p:attrNameLst>
                                      </p:cBhvr>
                                      <p:to>
                                        <p:strVal val="visible"/>
                                      </p:to>
                                    </p:set>
                                    <p:anim to="" calcmode="lin" valueType="num">
                                      <p:cBhvr>
                                        <p:cTn id="18" dur="1" fill="hold"/>
                                        <p:tgtEl>
                                          <p:spTgt spid="23"/>
                                        </p:tgtEl>
                                        <p:attrNameLst>
                                          <p:attrName/>
                                        </p:attrNameLst>
                                      </p:cBhvr>
                                    </p:anim>
                                  </p:childTnLst>
                                </p:cTn>
                              </p:par>
                            </p:childTnLst>
                          </p:cTn>
                        </p:par>
                      </p:childTnLst>
                    </p:cTn>
                  </p:par>
                  <p:par>
                    <p:cTn id="19" fill="hold">
                      <p:stCondLst>
                        <p:cond delay="indefinite"/>
                      </p:stCondLst>
                      <p:childTnLst>
                        <p:par>
                          <p:cTn id="20" fill="hold">
                            <p:stCondLst>
                              <p:cond delay="0"/>
                            </p:stCondLst>
                            <p:childTnLst>
                              <p:par>
                                <p:cTn id="21" presetID="7" presetClass="entr" presetSubtype="4" fill="hold" grpId="0" nodeType="clickEffect">
                                  <p:stCondLst>
                                    <p:cond delay="0"/>
                                  </p:stCondLst>
                                  <p:childTnLst>
                                    <p:set>
                                      <p:cBhvr>
                                        <p:cTn id="22" dur="1" fill="hold">
                                          <p:stCondLst>
                                            <p:cond delay="0"/>
                                          </p:stCondLst>
                                        </p:cTn>
                                        <p:tgtEl>
                                          <p:spTgt spid="4"/>
                                        </p:tgtEl>
                                        <p:attrNameLst>
                                          <p:attrName>style.visibility</p:attrName>
                                        </p:attrNameLst>
                                      </p:cBhvr>
                                      <p:to>
                                        <p:strVal val="visible"/>
                                      </p:to>
                                    </p:set>
                                    <p:anim calcmode="lin" valueType="num">
                                      <p:cBhvr additive="base">
                                        <p:cTn id="23" dur="5000" fill="hold"/>
                                        <p:tgtEl>
                                          <p:spTgt spid="4"/>
                                        </p:tgtEl>
                                        <p:attrNameLst>
                                          <p:attrName>ppt_x</p:attrName>
                                        </p:attrNameLst>
                                      </p:cBhvr>
                                      <p:tavLst>
                                        <p:tav tm="0">
                                          <p:val>
                                            <p:strVal val="#ppt_x"/>
                                          </p:val>
                                        </p:tav>
                                        <p:tav tm="100000">
                                          <p:val>
                                            <p:strVal val="#ppt_x"/>
                                          </p:val>
                                        </p:tav>
                                      </p:tavLst>
                                    </p:anim>
                                    <p:anim calcmode="lin" valueType="num">
                                      <p:cBhvr additive="base">
                                        <p:cTn id="24" dur="50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25" fill="hold">
                      <p:stCondLst>
                        <p:cond delay="indefinite"/>
                      </p:stCondLst>
                      <p:childTnLst>
                        <p:par>
                          <p:cTn id="26" fill="hold">
                            <p:stCondLst>
                              <p:cond delay="0"/>
                            </p:stCondLst>
                            <p:childTnLst>
                              <p:par>
                                <p:cTn id="27" presetID="24" presetClass="entr" presetSubtype="0" fill="hold" nodeType="clickEffect">
                                  <p:stCondLst>
                                    <p:cond delay="0"/>
                                  </p:stCondLst>
                                  <p:childTnLst>
                                    <p:set>
                                      <p:cBhvr>
                                        <p:cTn id="28" dur="1" fill="hold">
                                          <p:stCondLst>
                                            <p:cond delay="0"/>
                                          </p:stCondLst>
                                        </p:cTn>
                                        <p:tgtEl>
                                          <p:spTgt spid="27"/>
                                        </p:tgtEl>
                                        <p:attrNameLst>
                                          <p:attrName>style.visibility</p:attrName>
                                        </p:attrNameLst>
                                      </p:cBhvr>
                                      <p:to>
                                        <p:strVal val="visible"/>
                                      </p:to>
                                    </p:set>
                                    <p:anim to="" calcmode="lin" valueType="num">
                                      <p:cBhvr>
                                        <p:cTn id="29" dur="1" fill="hold"/>
                                        <p:tgtEl>
                                          <p:spTgt spid="27"/>
                                        </p:tgtEl>
                                        <p:attrNameLst>
                                          <p:attrName/>
                                        </p:attrNameLst>
                                      </p:cBhvr>
                                    </p:anim>
                                  </p:childTnLst>
                                </p:cTn>
                              </p:par>
                            </p:childTnLst>
                          </p:cTn>
                        </p:par>
                      </p:childTnLst>
                    </p:cTn>
                  </p:par>
                  <p:par>
                    <p:cTn id="30" fill="hold">
                      <p:stCondLst>
                        <p:cond delay="indefinite"/>
                      </p:stCondLst>
                      <p:childTnLst>
                        <p:par>
                          <p:cTn id="31" fill="hold">
                            <p:stCondLst>
                              <p:cond delay="0"/>
                            </p:stCondLst>
                            <p:childTnLst>
                              <p:par>
                                <p:cTn id="32" presetID="20" presetClass="entr" presetSubtype="0" fill="hold" grpId="0" nodeType="clickEffect">
                                  <p:stCondLst>
                                    <p:cond delay="0"/>
                                  </p:stCondLst>
                                  <p:childTnLst>
                                    <p:set>
                                      <p:cBhvr>
                                        <p:cTn id="33" dur="1" fill="hold">
                                          <p:stCondLst>
                                            <p:cond delay="0"/>
                                          </p:stCondLst>
                                        </p:cTn>
                                        <p:tgtEl>
                                          <p:spTgt spid="5"/>
                                        </p:tgtEl>
                                        <p:attrNameLst>
                                          <p:attrName>style.visibility</p:attrName>
                                        </p:attrNameLst>
                                      </p:cBhvr>
                                      <p:to>
                                        <p:strVal val="visible"/>
                                      </p:to>
                                    </p:set>
                                    <p:animEffect transition="in" filter="wedge">
                                      <p:cBhvr>
                                        <p:cTn id="34" dur="2000"/>
                                        <p:tgtEl>
                                          <p:spTgt spid="5"/>
                                        </p:tgtEl>
                                      </p:cBhvr>
                                    </p:animEffect>
                                  </p:childTnLst>
                                </p:cTn>
                              </p:par>
                            </p:childTnLst>
                          </p:cTn>
                        </p:par>
                      </p:childTnLst>
                    </p:cTn>
                  </p:par>
                  <p:par>
                    <p:cTn id="35" fill="hold">
                      <p:stCondLst>
                        <p:cond delay="indefinite"/>
                      </p:stCondLst>
                      <p:childTnLst>
                        <p:par>
                          <p:cTn id="36" fill="hold">
                            <p:stCondLst>
                              <p:cond delay="0"/>
                            </p:stCondLst>
                            <p:childTnLst>
                              <p:par>
                                <p:cTn id="37" presetID="24" presetClass="entr" presetSubtype="0" fill="hold" nodeType="clickEffect">
                                  <p:stCondLst>
                                    <p:cond delay="0"/>
                                  </p:stCondLst>
                                  <p:childTnLst>
                                    <p:set>
                                      <p:cBhvr>
                                        <p:cTn id="38" dur="1" fill="hold">
                                          <p:stCondLst>
                                            <p:cond delay="0"/>
                                          </p:stCondLst>
                                        </p:cTn>
                                        <p:tgtEl>
                                          <p:spTgt spid="29"/>
                                        </p:tgtEl>
                                        <p:attrNameLst>
                                          <p:attrName>style.visibility</p:attrName>
                                        </p:attrNameLst>
                                      </p:cBhvr>
                                      <p:to>
                                        <p:strVal val="visible"/>
                                      </p:to>
                                    </p:set>
                                    <p:anim to="" calcmode="lin" valueType="num">
                                      <p:cBhvr>
                                        <p:cTn id="39" dur="1" fill="hold"/>
                                        <p:tgtEl>
                                          <p:spTgt spid="29"/>
                                        </p:tgtEl>
                                        <p:attrNameLst>
                                          <p:attrName/>
                                        </p:attrNameLst>
                                      </p:cBhvr>
                                    </p:anim>
                                  </p:childTnLst>
                                </p:cTn>
                              </p:par>
                            </p:childTnLst>
                          </p:cTn>
                        </p:par>
                      </p:childTnLst>
                    </p:cTn>
                  </p:par>
                  <p:par>
                    <p:cTn id="40" fill="hold">
                      <p:stCondLst>
                        <p:cond delay="indefinite"/>
                      </p:stCondLst>
                      <p:childTnLst>
                        <p:par>
                          <p:cTn id="41" fill="hold">
                            <p:stCondLst>
                              <p:cond delay="0"/>
                            </p:stCondLst>
                            <p:childTnLst>
                              <p:par>
                                <p:cTn id="42" presetID="20" presetClass="entr" presetSubtype="0" fill="hold" grpId="0" nodeType="clickEffect">
                                  <p:stCondLst>
                                    <p:cond delay="0"/>
                                  </p:stCondLst>
                                  <p:childTnLst>
                                    <p:set>
                                      <p:cBhvr>
                                        <p:cTn id="43" dur="1" fill="hold">
                                          <p:stCondLst>
                                            <p:cond delay="0"/>
                                          </p:stCondLst>
                                        </p:cTn>
                                        <p:tgtEl>
                                          <p:spTgt spid="6"/>
                                        </p:tgtEl>
                                        <p:attrNameLst>
                                          <p:attrName>style.visibility</p:attrName>
                                        </p:attrNameLst>
                                      </p:cBhvr>
                                      <p:to>
                                        <p:strVal val="visible"/>
                                      </p:to>
                                    </p:set>
                                    <p:animEffect transition="in" filter="wedge">
                                      <p:cBhvr>
                                        <p:cTn id="44" dur="2000"/>
                                        <p:tgtEl>
                                          <p:spTgt spid="6"/>
                                        </p:tgtEl>
                                      </p:cBhvr>
                                    </p:animEffect>
                                  </p:childTnLst>
                                </p:cTn>
                              </p:par>
                            </p:childTnLst>
                          </p:cTn>
                        </p:par>
                      </p:childTnLst>
                    </p:cTn>
                  </p:par>
                  <p:par>
                    <p:cTn id="45" fill="hold">
                      <p:stCondLst>
                        <p:cond delay="indefinite"/>
                      </p:stCondLst>
                      <p:childTnLst>
                        <p:par>
                          <p:cTn id="46" fill="hold">
                            <p:stCondLst>
                              <p:cond delay="0"/>
                            </p:stCondLst>
                            <p:childTnLst>
                              <p:par>
                                <p:cTn id="47" presetID="24" presetClass="entr" presetSubtype="0" fill="hold" nodeType="clickEffect">
                                  <p:stCondLst>
                                    <p:cond delay="0"/>
                                  </p:stCondLst>
                                  <p:childTnLst>
                                    <p:set>
                                      <p:cBhvr>
                                        <p:cTn id="48" dur="1" fill="hold">
                                          <p:stCondLst>
                                            <p:cond delay="0"/>
                                          </p:stCondLst>
                                        </p:cTn>
                                        <p:tgtEl>
                                          <p:spTgt spid="31"/>
                                        </p:tgtEl>
                                        <p:attrNameLst>
                                          <p:attrName>style.visibility</p:attrName>
                                        </p:attrNameLst>
                                      </p:cBhvr>
                                      <p:to>
                                        <p:strVal val="visible"/>
                                      </p:to>
                                    </p:set>
                                    <p:anim to="" calcmode="lin" valueType="num">
                                      <p:cBhvr>
                                        <p:cTn id="49" dur="1" fill="hold"/>
                                        <p:tgtEl>
                                          <p:spTgt spid="31"/>
                                        </p:tgtEl>
                                        <p:attrNameLst>
                                          <p:attrName/>
                                        </p:attrNameLst>
                                      </p:cBhvr>
                                    </p:anim>
                                  </p:childTnLst>
                                </p:cTn>
                              </p:par>
                            </p:childTnLst>
                          </p:cTn>
                        </p:par>
                      </p:childTnLst>
                    </p:cTn>
                  </p:par>
                  <p:par>
                    <p:cTn id="50" fill="hold">
                      <p:stCondLst>
                        <p:cond delay="indefinite"/>
                      </p:stCondLst>
                      <p:childTnLst>
                        <p:par>
                          <p:cTn id="51" fill="hold">
                            <p:stCondLst>
                              <p:cond delay="0"/>
                            </p:stCondLst>
                            <p:childTnLst>
                              <p:par>
                                <p:cTn id="52" presetID="7" presetClass="entr" presetSubtype="4" fill="hold" grpId="0" nodeType="clickEffect">
                                  <p:stCondLst>
                                    <p:cond delay="0"/>
                                  </p:stCondLst>
                                  <p:childTnLst>
                                    <p:set>
                                      <p:cBhvr>
                                        <p:cTn id="53" dur="1" fill="hold">
                                          <p:stCondLst>
                                            <p:cond delay="0"/>
                                          </p:stCondLst>
                                        </p:cTn>
                                        <p:tgtEl>
                                          <p:spTgt spid="7"/>
                                        </p:tgtEl>
                                        <p:attrNameLst>
                                          <p:attrName>style.visibility</p:attrName>
                                        </p:attrNameLst>
                                      </p:cBhvr>
                                      <p:to>
                                        <p:strVal val="visible"/>
                                      </p:to>
                                    </p:set>
                                    <p:anim calcmode="lin" valueType="num">
                                      <p:cBhvr additive="base">
                                        <p:cTn id="54" dur="5000" fill="hold"/>
                                        <p:tgtEl>
                                          <p:spTgt spid="7"/>
                                        </p:tgtEl>
                                        <p:attrNameLst>
                                          <p:attrName>ppt_x</p:attrName>
                                        </p:attrNameLst>
                                      </p:cBhvr>
                                      <p:tavLst>
                                        <p:tav tm="0">
                                          <p:val>
                                            <p:strVal val="#ppt_x"/>
                                          </p:val>
                                        </p:tav>
                                        <p:tav tm="100000">
                                          <p:val>
                                            <p:strVal val="#ppt_x"/>
                                          </p:val>
                                        </p:tav>
                                      </p:tavLst>
                                    </p:anim>
                                    <p:anim calcmode="lin" valueType="num">
                                      <p:cBhvr additive="base">
                                        <p:cTn id="55" dur="50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56" fill="hold">
                      <p:stCondLst>
                        <p:cond delay="indefinite"/>
                      </p:stCondLst>
                      <p:childTnLst>
                        <p:par>
                          <p:cTn id="57" fill="hold">
                            <p:stCondLst>
                              <p:cond delay="0"/>
                            </p:stCondLst>
                            <p:childTnLst>
                              <p:par>
                                <p:cTn id="58" presetID="24" presetClass="entr" presetSubtype="0" fill="hold" nodeType="clickEffect">
                                  <p:stCondLst>
                                    <p:cond delay="0"/>
                                  </p:stCondLst>
                                  <p:childTnLst>
                                    <p:set>
                                      <p:cBhvr>
                                        <p:cTn id="59" dur="1" fill="hold">
                                          <p:stCondLst>
                                            <p:cond delay="0"/>
                                          </p:stCondLst>
                                        </p:cTn>
                                        <p:tgtEl>
                                          <p:spTgt spid="33"/>
                                        </p:tgtEl>
                                        <p:attrNameLst>
                                          <p:attrName>style.visibility</p:attrName>
                                        </p:attrNameLst>
                                      </p:cBhvr>
                                      <p:to>
                                        <p:strVal val="visible"/>
                                      </p:to>
                                    </p:set>
                                    <p:anim to="" calcmode="lin" valueType="num">
                                      <p:cBhvr>
                                        <p:cTn id="60" dur="1" fill="hold"/>
                                        <p:tgtEl>
                                          <p:spTgt spid="33"/>
                                        </p:tgtEl>
                                        <p:attrNameLst>
                                          <p:attrName/>
                                        </p:attrNameLst>
                                      </p:cBhvr>
                                    </p:anim>
                                  </p:childTnLst>
                                </p:cTn>
                              </p:par>
                            </p:childTnLst>
                          </p:cTn>
                        </p:par>
                      </p:childTnLst>
                    </p:cTn>
                  </p:par>
                  <p:par>
                    <p:cTn id="61" fill="hold">
                      <p:stCondLst>
                        <p:cond delay="indefinite"/>
                      </p:stCondLst>
                      <p:childTnLst>
                        <p:par>
                          <p:cTn id="62" fill="hold">
                            <p:stCondLst>
                              <p:cond delay="0"/>
                            </p:stCondLst>
                            <p:childTnLst>
                              <p:par>
                                <p:cTn id="63" presetID="20" presetClass="entr" presetSubtype="0" fill="hold" grpId="0" nodeType="clickEffect">
                                  <p:stCondLst>
                                    <p:cond delay="0"/>
                                  </p:stCondLst>
                                  <p:childTnLst>
                                    <p:set>
                                      <p:cBhvr>
                                        <p:cTn id="64" dur="1" fill="hold">
                                          <p:stCondLst>
                                            <p:cond delay="0"/>
                                          </p:stCondLst>
                                        </p:cTn>
                                        <p:tgtEl>
                                          <p:spTgt spid="8"/>
                                        </p:tgtEl>
                                        <p:attrNameLst>
                                          <p:attrName>style.visibility</p:attrName>
                                        </p:attrNameLst>
                                      </p:cBhvr>
                                      <p:to>
                                        <p:strVal val="visible"/>
                                      </p:to>
                                    </p:set>
                                    <p:animEffect transition="in" filter="wedge">
                                      <p:cBhvr>
                                        <p:cTn id="65" dur="2000"/>
                                        <p:tgtEl>
                                          <p:spTgt spid="8"/>
                                        </p:tgtEl>
                                      </p:cBhvr>
                                    </p:animEffect>
                                  </p:childTnLst>
                                </p:cTn>
                              </p:par>
                            </p:childTnLst>
                          </p:cTn>
                        </p:par>
                      </p:childTnLst>
                    </p:cTn>
                  </p:par>
                  <p:par>
                    <p:cTn id="66" fill="hold">
                      <p:stCondLst>
                        <p:cond delay="indefinite"/>
                      </p:stCondLst>
                      <p:childTnLst>
                        <p:par>
                          <p:cTn id="67" fill="hold">
                            <p:stCondLst>
                              <p:cond delay="0"/>
                            </p:stCondLst>
                            <p:childTnLst>
                              <p:par>
                                <p:cTn id="68" presetID="24" presetClass="entr" presetSubtype="0" fill="hold" nodeType="clickEffect">
                                  <p:stCondLst>
                                    <p:cond delay="0"/>
                                  </p:stCondLst>
                                  <p:childTnLst>
                                    <p:set>
                                      <p:cBhvr>
                                        <p:cTn id="69" dur="1" fill="hold">
                                          <p:stCondLst>
                                            <p:cond delay="0"/>
                                          </p:stCondLst>
                                        </p:cTn>
                                        <p:tgtEl>
                                          <p:spTgt spid="35"/>
                                        </p:tgtEl>
                                        <p:attrNameLst>
                                          <p:attrName>style.visibility</p:attrName>
                                        </p:attrNameLst>
                                      </p:cBhvr>
                                      <p:to>
                                        <p:strVal val="visible"/>
                                      </p:to>
                                    </p:set>
                                    <p:anim to="" calcmode="lin" valueType="num">
                                      <p:cBhvr>
                                        <p:cTn id="70" dur="1" fill="hold"/>
                                        <p:tgtEl>
                                          <p:spTgt spid="35"/>
                                        </p:tgtEl>
                                        <p:attrNameLst>
                                          <p:attrName/>
                                        </p:attrNameLst>
                                      </p:cBhvr>
                                    </p:anim>
                                  </p:childTnLst>
                                </p:cTn>
                              </p:par>
                            </p:childTnLst>
                          </p:cTn>
                        </p:par>
                      </p:childTnLst>
                    </p:cTn>
                  </p:par>
                  <p:par>
                    <p:cTn id="71" fill="hold">
                      <p:stCondLst>
                        <p:cond delay="indefinite"/>
                      </p:stCondLst>
                      <p:childTnLst>
                        <p:par>
                          <p:cTn id="72" fill="hold">
                            <p:stCondLst>
                              <p:cond delay="0"/>
                            </p:stCondLst>
                            <p:childTnLst>
                              <p:par>
                                <p:cTn id="73" presetID="20" presetClass="entr" presetSubtype="0" fill="hold" grpId="0" nodeType="clickEffect">
                                  <p:stCondLst>
                                    <p:cond delay="0"/>
                                  </p:stCondLst>
                                  <p:childTnLst>
                                    <p:set>
                                      <p:cBhvr>
                                        <p:cTn id="74" dur="1" fill="hold">
                                          <p:stCondLst>
                                            <p:cond delay="0"/>
                                          </p:stCondLst>
                                        </p:cTn>
                                        <p:tgtEl>
                                          <p:spTgt spid="9"/>
                                        </p:tgtEl>
                                        <p:attrNameLst>
                                          <p:attrName>style.visibility</p:attrName>
                                        </p:attrNameLst>
                                      </p:cBhvr>
                                      <p:to>
                                        <p:strVal val="visible"/>
                                      </p:to>
                                    </p:set>
                                    <p:animEffect transition="in" filter="wedge">
                                      <p:cBhvr>
                                        <p:cTn id="75" dur="2000"/>
                                        <p:tgtEl>
                                          <p:spTgt spid="9"/>
                                        </p:tgtEl>
                                      </p:cBhvr>
                                    </p:animEffect>
                                  </p:childTnLst>
                                </p:cTn>
                              </p:par>
                            </p:childTnLst>
                          </p:cTn>
                        </p:par>
                      </p:childTnLst>
                    </p:cTn>
                  </p:par>
                  <p:par>
                    <p:cTn id="76" fill="hold">
                      <p:stCondLst>
                        <p:cond delay="indefinite"/>
                      </p:stCondLst>
                      <p:childTnLst>
                        <p:par>
                          <p:cTn id="77" fill="hold">
                            <p:stCondLst>
                              <p:cond delay="0"/>
                            </p:stCondLst>
                            <p:childTnLst>
                              <p:par>
                                <p:cTn id="78" presetID="24" presetClass="entr" presetSubtype="0" fill="hold" nodeType="clickEffect">
                                  <p:stCondLst>
                                    <p:cond delay="0"/>
                                  </p:stCondLst>
                                  <p:childTnLst>
                                    <p:set>
                                      <p:cBhvr>
                                        <p:cTn id="79" dur="1" fill="hold">
                                          <p:stCondLst>
                                            <p:cond delay="0"/>
                                          </p:stCondLst>
                                        </p:cTn>
                                        <p:tgtEl>
                                          <p:spTgt spid="38"/>
                                        </p:tgtEl>
                                        <p:attrNameLst>
                                          <p:attrName>style.visibility</p:attrName>
                                        </p:attrNameLst>
                                      </p:cBhvr>
                                      <p:to>
                                        <p:strVal val="visible"/>
                                      </p:to>
                                    </p:set>
                                    <p:anim to="" calcmode="lin" valueType="num">
                                      <p:cBhvr>
                                        <p:cTn id="80" dur="1" fill="hold"/>
                                        <p:tgtEl>
                                          <p:spTgt spid="38"/>
                                        </p:tgtEl>
                                        <p:attrNameLst>
                                          <p:attrName/>
                                        </p:attrNameLst>
                                      </p:cBhvr>
                                    </p:anim>
                                  </p:childTnLst>
                                </p:cTn>
                              </p:par>
                            </p:childTnLst>
                          </p:cTn>
                        </p:par>
                      </p:childTnLst>
                    </p:cTn>
                  </p:par>
                  <p:par>
                    <p:cTn id="81" fill="hold">
                      <p:stCondLst>
                        <p:cond delay="indefinite"/>
                      </p:stCondLst>
                      <p:childTnLst>
                        <p:par>
                          <p:cTn id="82" fill="hold">
                            <p:stCondLst>
                              <p:cond delay="0"/>
                            </p:stCondLst>
                            <p:childTnLst>
                              <p:par>
                                <p:cTn id="83" presetID="20" presetClass="entr" presetSubtype="0" fill="hold" grpId="0" nodeType="clickEffect">
                                  <p:stCondLst>
                                    <p:cond delay="0"/>
                                  </p:stCondLst>
                                  <p:childTnLst>
                                    <p:set>
                                      <p:cBhvr>
                                        <p:cTn id="84" dur="1" fill="hold">
                                          <p:stCondLst>
                                            <p:cond delay="0"/>
                                          </p:stCondLst>
                                        </p:cTn>
                                        <p:tgtEl>
                                          <p:spTgt spid="10"/>
                                        </p:tgtEl>
                                        <p:attrNameLst>
                                          <p:attrName>style.visibility</p:attrName>
                                        </p:attrNameLst>
                                      </p:cBhvr>
                                      <p:to>
                                        <p:strVal val="visible"/>
                                      </p:to>
                                    </p:set>
                                    <p:animEffect transition="in" filter="wedge">
                                      <p:cBhvr>
                                        <p:cTn id="85" dur="2000"/>
                                        <p:tgtEl>
                                          <p:spTgt spid="10"/>
                                        </p:tgtEl>
                                      </p:cBhvr>
                                    </p:animEffect>
                                  </p:childTnLst>
                                </p:cTn>
                              </p:par>
                            </p:childTnLst>
                          </p:cTn>
                        </p:par>
                      </p:childTnLst>
                    </p:cTn>
                  </p:par>
                  <p:par>
                    <p:cTn id="86" fill="hold">
                      <p:stCondLst>
                        <p:cond delay="indefinite"/>
                      </p:stCondLst>
                      <p:childTnLst>
                        <p:par>
                          <p:cTn id="87" fill="hold">
                            <p:stCondLst>
                              <p:cond delay="0"/>
                            </p:stCondLst>
                            <p:childTnLst>
                              <p:par>
                                <p:cTn id="88" presetID="24" presetClass="entr" presetSubtype="0" fill="hold" nodeType="clickEffect">
                                  <p:stCondLst>
                                    <p:cond delay="0"/>
                                  </p:stCondLst>
                                  <p:childTnLst>
                                    <p:set>
                                      <p:cBhvr>
                                        <p:cTn id="89" dur="1" fill="hold">
                                          <p:stCondLst>
                                            <p:cond delay="0"/>
                                          </p:stCondLst>
                                        </p:cTn>
                                        <p:tgtEl>
                                          <p:spTgt spid="40"/>
                                        </p:tgtEl>
                                        <p:attrNameLst>
                                          <p:attrName>style.visibility</p:attrName>
                                        </p:attrNameLst>
                                      </p:cBhvr>
                                      <p:to>
                                        <p:strVal val="visible"/>
                                      </p:to>
                                    </p:set>
                                    <p:anim to="" calcmode="lin" valueType="num">
                                      <p:cBhvr>
                                        <p:cTn id="90" dur="1" fill="hold"/>
                                        <p:tgtEl>
                                          <p:spTgt spid="40"/>
                                        </p:tgtEl>
                                        <p:attrNameLst>
                                          <p:attrName/>
                                        </p:attrNameLst>
                                      </p:cBhvr>
                                    </p:anim>
                                  </p:childTnLst>
                                </p:cTn>
                              </p:par>
                            </p:childTnLst>
                          </p:cTn>
                        </p:par>
                      </p:childTnLst>
                    </p:cTn>
                  </p:par>
                  <p:par>
                    <p:cTn id="91" fill="hold">
                      <p:stCondLst>
                        <p:cond delay="indefinite"/>
                      </p:stCondLst>
                      <p:childTnLst>
                        <p:par>
                          <p:cTn id="92" fill="hold">
                            <p:stCondLst>
                              <p:cond delay="0"/>
                            </p:stCondLst>
                            <p:childTnLst>
                              <p:par>
                                <p:cTn id="93" presetID="20" presetClass="entr" presetSubtype="0" fill="hold" grpId="0" nodeType="clickEffect">
                                  <p:stCondLst>
                                    <p:cond delay="0"/>
                                  </p:stCondLst>
                                  <p:childTnLst>
                                    <p:set>
                                      <p:cBhvr>
                                        <p:cTn id="94" dur="1" fill="hold">
                                          <p:stCondLst>
                                            <p:cond delay="0"/>
                                          </p:stCondLst>
                                        </p:cTn>
                                        <p:tgtEl>
                                          <p:spTgt spid="11"/>
                                        </p:tgtEl>
                                        <p:attrNameLst>
                                          <p:attrName>style.visibility</p:attrName>
                                        </p:attrNameLst>
                                      </p:cBhvr>
                                      <p:to>
                                        <p:strVal val="visible"/>
                                      </p:to>
                                    </p:set>
                                    <p:animEffect transition="in" filter="wedge">
                                      <p:cBhvr>
                                        <p:cTn id="95" dur="2000"/>
                                        <p:tgtEl>
                                          <p:spTgt spid="11"/>
                                        </p:tgtEl>
                                      </p:cBhvr>
                                    </p:animEffect>
                                  </p:childTnLst>
                                </p:cTn>
                              </p:par>
                            </p:childTnLst>
                          </p:cTn>
                        </p:par>
                      </p:childTnLst>
                    </p:cTn>
                  </p:par>
                  <p:par>
                    <p:cTn id="96" fill="hold">
                      <p:stCondLst>
                        <p:cond delay="indefinite"/>
                      </p:stCondLst>
                      <p:childTnLst>
                        <p:par>
                          <p:cTn id="97" fill="hold">
                            <p:stCondLst>
                              <p:cond delay="0"/>
                            </p:stCondLst>
                            <p:childTnLst>
                              <p:par>
                                <p:cTn id="98" presetID="24" presetClass="entr" presetSubtype="0" fill="hold" nodeType="clickEffect">
                                  <p:stCondLst>
                                    <p:cond delay="0"/>
                                  </p:stCondLst>
                                  <p:childTnLst>
                                    <p:set>
                                      <p:cBhvr>
                                        <p:cTn id="99" dur="1" fill="hold">
                                          <p:stCondLst>
                                            <p:cond delay="0"/>
                                          </p:stCondLst>
                                        </p:cTn>
                                        <p:tgtEl>
                                          <p:spTgt spid="42"/>
                                        </p:tgtEl>
                                        <p:attrNameLst>
                                          <p:attrName>style.visibility</p:attrName>
                                        </p:attrNameLst>
                                      </p:cBhvr>
                                      <p:to>
                                        <p:strVal val="visible"/>
                                      </p:to>
                                    </p:set>
                                    <p:anim to="" calcmode="lin" valueType="num">
                                      <p:cBhvr>
                                        <p:cTn id="100" dur="1" fill="hold"/>
                                        <p:tgtEl>
                                          <p:spTgt spid="42"/>
                                        </p:tgtEl>
                                        <p:attrNameLst>
                                          <p:attrName/>
                                        </p:attrNameLst>
                                      </p:cBhvr>
                                    </p:anim>
                                  </p:childTnLst>
                                </p:cTn>
                              </p:par>
                            </p:childTnLst>
                          </p:cTn>
                        </p:par>
                      </p:childTnLst>
                    </p:cTn>
                  </p:par>
                  <p:par>
                    <p:cTn id="101" fill="hold">
                      <p:stCondLst>
                        <p:cond delay="indefinite"/>
                      </p:stCondLst>
                      <p:childTnLst>
                        <p:par>
                          <p:cTn id="102" fill="hold">
                            <p:stCondLst>
                              <p:cond delay="0"/>
                            </p:stCondLst>
                            <p:childTnLst>
                              <p:par>
                                <p:cTn id="103" presetID="8" presetClass="entr" presetSubtype="16" fill="hold" grpId="0" nodeType="clickEffect">
                                  <p:stCondLst>
                                    <p:cond delay="0"/>
                                  </p:stCondLst>
                                  <p:childTnLst>
                                    <p:set>
                                      <p:cBhvr>
                                        <p:cTn id="104" dur="1" fill="hold">
                                          <p:stCondLst>
                                            <p:cond delay="0"/>
                                          </p:stCondLst>
                                        </p:cTn>
                                        <p:tgtEl>
                                          <p:spTgt spid="12"/>
                                        </p:tgtEl>
                                        <p:attrNameLst>
                                          <p:attrName>style.visibility</p:attrName>
                                        </p:attrNameLst>
                                      </p:cBhvr>
                                      <p:to>
                                        <p:strVal val="visible"/>
                                      </p:to>
                                    </p:set>
                                    <p:animEffect transition="in" filter="diamond(in)">
                                      <p:cBhvr>
                                        <p:cTn id="105" dur="2000"/>
                                        <p:tgtEl>
                                          <p:spTgt spid="12"/>
                                        </p:tgtEl>
                                      </p:cBhvr>
                                    </p:animEffect>
                                  </p:childTnLst>
                                </p:cTn>
                              </p:par>
                            </p:childTnLst>
                          </p:cTn>
                        </p:par>
                      </p:childTnLst>
                    </p:cTn>
                  </p:par>
                  <p:par>
                    <p:cTn id="106" fill="hold">
                      <p:stCondLst>
                        <p:cond delay="indefinite"/>
                      </p:stCondLst>
                      <p:childTnLst>
                        <p:par>
                          <p:cTn id="107" fill="hold">
                            <p:stCondLst>
                              <p:cond delay="0"/>
                            </p:stCondLst>
                            <p:childTnLst>
                              <p:par>
                                <p:cTn id="108" presetID="24" presetClass="entr" presetSubtype="0" fill="hold" nodeType="clickEffect">
                                  <p:stCondLst>
                                    <p:cond delay="0"/>
                                  </p:stCondLst>
                                  <p:childTnLst>
                                    <p:set>
                                      <p:cBhvr>
                                        <p:cTn id="109" dur="1" fill="hold">
                                          <p:stCondLst>
                                            <p:cond delay="0"/>
                                          </p:stCondLst>
                                        </p:cTn>
                                        <p:tgtEl>
                                          <p:spTgt spid="44"/>
                                        </p:tgtEl>
                                        <p:attrNameLst>
                                          <p:attrName>style.visibility</p:attrName>
                                        </p:attrNameLst>
                                      </p:cBhvr>
                                      <p:to>
                                        <p:strVal val="visible"/>
                                      </p:to>
                                    </p:set>
                                    <p:anim to="" calcmode="lin" valueType="num">
                                      <p:cBhvr>
                                        <p:cTn id="110" dur="1" fill="hold"/>
                                        <p:tgtEl>
                                          <p:spTgt spid="44"/>
                                        </p:tgtEl>
                                        <p:attrNameLst>
                                          <p:attrName/>
                                        </p:attrNameLst>
                                      </p:cBhvr>
                                    </p:anim>
                                  </p:childTnLst>
                                </p:cTn>
                              </p:par>
                            </p:childTnLst>
                          </p:cTn>
                        </p:par>
                      </p:childTnLst>
                    </p:cTn>
                  </p:par>
                  <p:par>
                    <p:cTn id="111" fill="hold">
                      <p:stCondLst>
                        <p:cond delay="indefinite"/>
                      </p:stCondLst>
                      <p:childTnLst>
                        <p:par>
                          <p:cTn id="112" fill="hold">
                            <p:stCondLst>
                              <p:cond delay="0"/>
                            </p:stCondLst>
                            <p:childTnLst>
                              <p:par>
                                <p:cTn id="113" presetID="7" presetClass="entr" presetSubtype="4" fill="hold" grpId="0" nodeType="clickEffect">
                                  <p:stCondLst>
                                    <p:cond delay="0"/>
                                  </p:stCondLst>
                                  <p:childTnLst>
                                    <p:set>
                                      <p:cBhvr>
                                        <p:cTn id="114" dur="1" fill="hold">
                                          <p:stCondLst>
                                            <p:cond delay="0"/>
                                          </p:stCondLst>
                                        </p:cTn>
                                        <p:tgtEl>
                                          <p:spTgt spid="13"/>
                                        </p:tgtEl>
                                        <p:attrNameLst>
                                          <p:attrName>style.visibility</p:attrName>
                                        </p:attrNameLst>
                                      </p:cBhvr>
                                      <p:to>
                                        <p:strVal val="visible"/>
                                      </p:to>
                                    </p:set>
                                    <p:anim calcmode="lin" valueType="num">
                                      <p:cBhvr additive="base">
                                        <p:cTn id="115" dur="5000" fill="hold"/>
                                        <p:tgtEl>
                                          <p:spTgt spid="13"/>
                                        </p:tgtEl>
                                        <p:attrNameLst>
                                          <p:attrName>ppt_x</p:attrName>
                                        </p:attrNameLst>
                                      </p:cBhvr>
                                      <p:tavLst>
                                        <p:tav tm="0">
                                          <p:val>
                                            <p:strVal val="#ppt_x"/>
                                          </p:val>
                                        </p:tav>
                                        <p:tav tm="100000">
                                          <p:val>
                                            <p:strVal val="#ppt_x"/>
                                          </p:val>
                                        </p:tav>
                                      </p:tavLst>
                                    </p:anim>
                                    <p:anim calcmode="lin" valueType="num">
                                      <p:cBhvr additive="base">
                                        <p:cTn id="116" dur="5000" fill="hold"/>
                                        <p:tgtEl>
                                          <p:spTgt spid="13"/>
                                        </p:tgtEl>
                                        <p:attrNameLst>
                                          <p:attrName>ppt_y</p:attrName>
                                        </p:attrNameLst>
                                      </p:cBhvr>
                                      <p:tavLst>
                                        <p:tav tm="0">
                                          <p:val>
                                            <p:strVal val="1+#ppt_h/2"/>
                                          </p:val>
                                        </p:tav>
                                        <p:tav tm="100000">
                                          <p:val>
                                            <p:strVal val="#ppt_y"/>
                                          </p:val>
                                        </p:tav>
                                      </p:tavLst>
                                    </p:anim>
                                  </p:childTnLst>
                                </p:cTn>
                              </p:par>
                            </p:childTnLst>
                          </p:cTn>
                        </p:par>
                      </p:childTnLst>
                    </p:cTn>
                  </p:par>
                  <p:par>
                    <p:cTn id="117" fill="hold">
                      <p:stCondLst>
                        <p:cond delay="indefinite"/>
                      </p:stCondLst>
                      <p:childTnLst>
                        <p:par>
                          <p:cTn id="118" fill="hold">
                            <p:stCondLst>
                              <p:cond delay="0"/>
                            </p:stCondLst>
                            <p:childTnLst>
                              <p:par>
                                <p:cTn id="119" presetID="24" presetClass="entr" presetSubtype="0" fill="hold" nodeType="clickEffect">
                                  <p:stCondLst>
                                    <p:cond delay="0"/>
                                  </p:stCondLst>
                                  <p:childTnLst>
                                    <p:set>
                                      <p:cBhvr>
                                        <p:cTn id="120" dur="1" fill="hold">
                                          <p:stCondLst>
                                            <p:cond delay="0"/>
                                          </p:stCondLst>
                                        </p:cTn>
                                        <p:tgtEl>
                                          <p:spTgt spid="46"/>
                                        </p:tgtEl>
                                        <p:attrNameLst>
                                          <p:attrName>style.visibility</p:attrName>
                                        </p:attrNameLst>
                                      </p:cBhvr>
                                      <p:to>
                                        <p:strVal val="visible"/>
                                      </p:to>
                                    </p:set>
                                    <p:anim to="" calcmode="lin" valueType="num">
                                      <p:cBhvr>
                                        <p:cTn id="121" dur="1" fill="hold"/>
                                        <p:tgtEl>
                                          <p:spTgt spid="46"/>
                                        </p:tgtEl>
                                        <p:attrNameLst>
                                          <p:attrName/>
                                        </p:attrNameLst>
                                      </p:cBhvr>
                                    </p:anim>
                                  </p:childTnLst>
                                </p:cTn>
                              </p:par>
                            </p:childTnLst>
                          </p:cTn>
                        </p:par>
                      </p:childTnLst>
                    </p:cTn>
                  </p:par>
                  <p:par>
                    <p:cTn id="122" fill="hold">
                      <p:stCondLst>
                        <p:cond delay="indefinite"/>
                      </p:stCondLst>
                      <p:childTnLst>
                        <p:par>
                          <p:cTn id="123" fill="hold">
                            <p:stCondLst>
                              <p:cond delay="0"/>
                            </p:stCondLst>
                            <p:childTnLst>
                              <p:par>
                                <p:cTn id="124" presetID="24" presetClass="entr" presetSubtype="0" fill="hold" grpId="0" nodeType="clickEffect">
                                  <p:stCondLst>
                                    <p:cond delay="0"/>
                                  </p:stCondLst>
                                  <p:childTnLst>
                                    <p:set>
                                      <p:cBhvr>
                                        <p:cTn id="125" dur="1" fill="hold">
                                          <p:stCondLst>
                                            <p:cond delay="0"/>
                                          </p:stCondLst>
                                        </p:cTn>
                                        <p:tgtEl>
                                          <p:spTgt spid="14"/>
                                        </p:tgtEl>
                                        <p:attrNameLst>
                                          <p:attrName>style.visibility</p:attrName>
                                        </p:attrNameLst>
                                      </p:cBhvr>
                                      <p:to>
                                        <p:strVal val="visible"/>
                                      </p:to>
                                    </p:set>
                                    <p:anim to="" calcmode="lin" valueType="num">
                                      <p:cBhvr>
                                        <p:cTn id="126" dur="1" fill="hold"/>
                                        <p:tgtEl>
                                          <p:spTgt spid="14"/>
                                        </p:tgtEl>
                                        <p:attrNameLst>
                                          <p:attrName/>
                                        </p:attrNameLst>
                                      </p:cBhvr>
                                    </p:anim>
                                  </p:childTnLst>
                                </p:cTn>
                              </p:par>
                            </p:childTnLst>
                          </p:cTn>
                        </p:par>
                      </p:childTnLst>
                    </p:cTn>
                  </p:par>
                  <p:par>
                    <p:cTn id="127" fill="hold">
                      <p:stCondLst>
                        <p:cond delay="indefinite"/>
                      </p:stCondLst>
                      <p:childTnLst>
                        <p:par>
                          <p:cTn id="128" fill="hold">
                            <p:stCondLst>
                              <p:cond delay="0"/>
                            </p:stCondLst>
                            <p:childTnLst>
                              <p:par>
                                <p:cTn id="129" presetID="24" presetClass="entr" presetSubtype="0" fill="hold" nodeType="clickEffect">
                                  <p:stCondLst>
                                    <p:cond delay="0"/>
                                  </p:stCondLst>
                                  <p:childTnLst>
                                    <p:set>
                                      <p:cBhvr>
                                        <p:cTn id="130" dur="1" fill="hold">
                                          <p:stCondLst>
                                            <p:cond delay="0"/>
                                          </p:stCondLst>
                                        </p:cTn>
                                        <p:tgtEl>
                                          <p:spTgt spid="48"/>
                                        </p:tgtEl>
                                        <p:attrNameLst>
                                          <p:attrName>style.visibility</p:attrName>
                                        </p:attrNameLst>
                                      </p:cBhvr>
                                      <p:to>
                                        <p:strVal val="visible"/>
                                      </p:to>
                                    </p:set>
                                    <p:anim to="" calcmode="lin" valueType="num">
                                      <p:cBhvr>
                                        <p:cTn id="131" dur="1" fill="hold"/>
                                        <p:tgtEl>
                                          <p:spTgt spid="48"/>
                                        </p:tgtEl>
                                        <p:attrNameLst>
                                          <p:attrName/>
                                        </p:attrNameLst>
                                      </p:cBhvr>
                                    </p:anim>
                                  </p:childTnLst>
                                </p:cTn>
                              </p:par>
                            </p:childTnLst>
                          </p:cTn>
                        </p:par>
                      </p:childTnLst>
                    </p:cTn>
                  </p:par>
                  <p:par>
                    <p:cTn id="132" fill="hold">
                      <p:stCondLst>
                        <p:cond delay="indefinite"/>
                      </p:stCondLst>
                      <p:childTnLst>
                        <p:par>
                          <p:cTn id="133" fill="hold">
                            <p:stCondLst>
                              <p:cond delay="0"/>
                            </p:stCondLst>
                            <p:childTnLst>
                              <p:par>
                                <p:cTn id="134" presetID="24" presetClass="entr" presetSubtype="0" fill="hold" grpId="0" nodeType="clickEffect">
                                  <p:stCondLst>
                                    <p:cond delay="0"/>
                                  </p:stCondLst>
                                  <p:childTnLst>
                                    <p:set>
                                      <p:cBhvr>
                                        <p:cTn id="135" dur="1" fill="hold">
                                          <p:stCondLst>
                                            <p:cond delay="0"/>
                                          </p:stCondLst>
                                        </p:cTn>
                                        <p:tgtEl>
                                          <p:spTgt spid="15"/>
                                        </p:tgtEl>
                                        <p:attrNameLst>
                                          <p:attrName>style.visibility</p:attrName>
                                        </p:attrNameLst>
                                      </p:cBhvr>
                                      <p:to>
                                        <p:strVal val="visible"/>
                                      </p:to>
                                    </p:set>
                                    <p:anim to="" calcmode="lin" valueType="num">
                                      <p:cBhvr>
                                        <p:cTn id="136" dur="1" fill="hold"/>
                                        <p:tgtEl>
                                          <p:spTgt spid="15"/>
                                        </p:tgtEl>
                                        <p:attrNameLst>
                                          <p:attrName/>
                                        </p:attrNameLst>
                                      </p:cBhvr>
                                    </p:anim>
                                  </p:childTnLst>
                                </p:cTn>
                              </p:par>
                            </p:childTnLst>
                          </p:cTn>
                        </p:par>
                      </p:childTnLst>
                    </p:cTn>
                  </p:par>
                  <p:par>
                    <p:cTn id="137" fill="hold">
                      <p:stCondLst>
                        <p:cond delay="indefinite"/>
                      </p:stCondLst>
                      <p:childTnLst>
                        <p:par>
                          <p:cTn id="138" fill="hold">
                            <p:stCondLst>
                              <p:cond delay="0"/>
                            </p:stCondLst>
                            <p:childTnLst>
                              <p:par>
                                <p:cTn id="139" presetID="24" presetClass="entr" presetSubtype="0" fill="hold" nodeType="clickEffect">
                                  <p:stCondLst>
                                    <p:cond delay="0"/>
                                  </p:stCondLst>
                                  <p:childTnLst>
                                    <p:set>
                                      <p:cBhvr>
                                        <p:cTn id="140" dur="1" fill="hold">
                                          <p:stCondLst>
                                            <p:cond delay="0"/>
                                          </p:stCondLst>
                                        </p:cTn>
                                        <p:tgtEl>
                                          <p:spTgt spid="50"/>
                                        </p:tgtEl>
                                        <p:attrNameLst>
                                          <p:attrName>style.visibility</p:attrName>
                                        </p:attrNameLst>
                                      </p:cBhvr>
                                      <p:to>
                                        <p:strVal val="visible"/>
                                      </p:to>
                                    </p:set>
                                    <p:anim to="" calcmode="lin" valueType="num">
                                      <p:cBhvr>
                                        <p:cTn id="141" dur="1" fill="hold"/>
                                        <p:tgtEl>
                                          <p:spTgt spid="50"/>
                                        </p:tgtEl>
                                        <p:attrNameLst>
                                          <p:attrName/>
                                        </p:attrNameLst>
                                      </p:cBhvr>
                                    </p:anim>
                                  </p:childTnLst>
                                </p:cTn>
                              </p:par>
                            </p:childTnLst>
                          </p:cTn>
                        </p:par>
                      </p:childTnLst>
                    </p:cTn>
                  </p:par>
                  <p:par>
                    <p:cTn id="142" fill="hold">
                      <p:stCondLst>
                        <p:cond delay="indefinite"/>
                      </p:stCondLst>
                      <p:childTnLst>
                        <p:par>
                          <p:cTn id="143" fill="hold">
                            <p:stCondLst>
                              <p:cond delay="0"/>
                            </p:stCondLst>
                            <p:childTnLst>
                              <p:par>
                                <p:cTn id="144" presetID="21" presetClass="entr" presetSubtype="4" fill="hold" grpId="0" nodeType="clickEffect">
                                  <p:stCondLst>
                                    <p:cond delay="0"/>
                                  </p:stCondLst>
                                  <p:childTnLst>
                                    <p:set>
                                      <p:cBhvr>
                                        <p:cTn id="145" dur="1" fill="hold">
                                          <p:stCondLst>
                                            <p:cond delay="0"/>
                                          </p:stCondLst>
                                        </p:cTn>
                                        <p:tgtEl>
                                          <p:spTgt spid="16"/>
                                        </p:tgtEl>
                                        <p:attrNameLst>
                                          <p:attrName>style.visibility</p:attrName>
                                        </p:attrNameLst>
                                      </p:cBhvr>
                                      <p:to>
                                        <p:strVal val="visible"/>
                                      </p:to>
                                    </p:set>
                                    <p:animEffect transition="in" filter="wheel(4)">
                                      <p:cBhvr>
                                        <p:cTn id="146" dur="2000"/>
                                        <p:tgtEl>
                                          <p:spTgt spid="16"/>
                                        </p:tgtEl>
                                      </p:cBhvr>
                                    </p:animEffect>
                                  </p:childTnLst>
                                </p:cTn>
                              </p:par>
                            </p:childTnLst>
                          </p:cTn>
                        </p:par>
                      </p:childTnLst>
                    </p:cTn>
                  </p:par>
                  <p:par>
                    <p:cTn id="147" fill="hold">
                      <p:stCondLst>
                        <p:cond delay="indefinite"/>
                      </p:stCondLst>
                      <p:childTnLst>
                        <p:par>
                          <p:cTn id="148" fill="hold">
                            <p:stCondLst>
                              <p:cond delay="0"/>
                            </p:stCondLst>
                            <p:childTnLst>
                              <p:par>
                                <p:cTn id="149" presetID="24" presetClass="entr" presetSubtype="0" fill="hold" nodeType="clickEffect">
                                  <p:stCondLst>
                                    <p:cond delay="0"/>
                                  </p:stCondLst>
                                  <p:childTnLst>
                                    <p:set>
                                      <p:cBhvr>
                                        <p:cTn id="150" dur="1" fill="hold">
                                          <p:stCondLst>
                                            <p:cond delay="0"/>
                                          </p:stCondLst>
                                        </p:cTn>
                                        <p:tgtEl>
                                          <p:spTgt spid="52"/>
                                        </p:tgtEl>
                                        <p:attrNameLst>
                                          <p:attrName>style.visibility</p:attrName>
                                        </p:attrNameLst>
                                      </p:cBhvr>
                                      <p:to>
                                        <p:strVal val="visible"/>
                                      </p:to>
                                    </p:set>
                                    <p:anim to="" calcmode="lin" valueType="num">
                                      <p:cBhvr>
                                        <p:cTn id="151" dur="1" fill="hold"/>
                                        <p:tgtEl>
                                          <p:spTgt spid="52"/>
                                        </p:tgtEl>
                                        <p:attrNameLst>
                                          <p:attrName/>
                                        </p:attrNameLst>
                                      </p:cBhvr>
                                    </p:anim>
                                  </p:childTnLst>
                                </p:cTn>
                              </p:par>
                            </p:childTnLst>
                          </p:cTn>
                        </p:par>
                      </p:childTnLst>
                    </p:cTn>
                  </p:par>
                  <p:par>
                    <p:cTn id="152" fill="hold">
                      <p:stCondLst>
                        <p:cond delay="indefinite"/>
                      </p:stCondLst>
                      <p:childTnLst>
                        <p:par>
                          <p:cTn id="153" fill="hold">
                            <p:stCondLst>
                              <p:cond delay="0"/>
                            </p:stCondLst>
                            <p:childTnLst>
                              <p:par>
                                <p:cTn id="154" presetID="24" presetClass="entr" presetSubtype="0" fill="hold" grpId="0" nodeType="clickEffect">
                                  <p:stCondLst>
                                    <p:cond delay="0"/>
                                  </p:stCondLst>
                                  <p:childTnLst>
                                    <p:set>
                                      <p:cBhvr>
                                        <p:cTn id="155" dur="1" fill="hold">
                                          <p:stCondLst>
                                            <p:cond delay="0"/>
                                          </p:stCondLst>
                                        </p:cTn>
                                        <p:tgtEl>
                                          <p:spTgt spid="17"/>
                                        </p:tgtEl>
                                        <p:attrNameLst>
                                          <p:attrName>style.visibility</p:attrName>
                                        </p:attrNameLst>
                                      </p:cBhvr>
                                      <p:to>
                                        <p:strVal val="visible"/>
                                      </p:to>
                                    </p:set>
                                    <p:anim to="" calcmode="lin" valueType="num">
                                      <p:cBhvr>
                                        <p:cTn id="156" dur="1" fill="hold"/>
                                        <p:tgtEl>
                                          <p:spTgt spid="17"/>
                                        </p:tgtEl>
                                        <p:attrNameLst>
                                          <p:attrName/>
                                        </p:attrNameLst>
                                      </p:cBhvr>
                                    </p:anim>
                                  </p:childTnLst>
                                </p:cTn>
                              </p:par>
                            </p:childTnLst>
                          </p:cTn>
                        </p:par>
                      </p:childTnLst>
                    </p:cTn>
                  </p:par>
                  <p:par>
                    <p:cTn id="157" fill="hold">
                      <p:stCondLst>
                        <p:cond delay="indefinite"/>
                      </p:stCondLst>
                      <p:childTnLst>
                        <p:par>
                          <p:cTn id="158" fill="hold">
                            <p:stCondLst>
                              <p:cond delay="0"/>
                            </p:stCondLst>
                            <p:childTnLst>
                              <p:par>
                                <p:cTn id="159" presetID="24" presetClass="entr" presetSubtype="0" fill="hold" nodeType="clickEffect">
                                  <p:stCondLst>
                                    <p:cond delay="0"/>
                                  </p:stCondLst>
                                  <p:childTnLst>
                                    <p:set>
                                      <p:cBhvr>
                                        <p:cTn id="160" dur="1" fill="hold">
                                          <p:stCondLst>
                                            <p:cond delay="0"/>
                                          </p:stCondLst>
                                        </p:cTn>
                                        <p:tgtEl>
                                          <p:spTgt spid="54"/>
                                        </p:tgtEl>
                                        <p:attrNameLst>
                                          <p:attrName>style.visibility</p:attrName>
                                        </p:attrNameLst>
                                      </p:cBhvr>
                                      <p:to>
                                        <p:strVal val="visible"/>
                                      </p:to>
                                    </p:set>
                                    <p:anim to="" calcmode="lin" valueType="num">
                                      <p:cBhvr>
                                        <p:cTn id="161" dur="1" fill="hold"/>
                                        <p:tgtEl>
                                          <p:spTgt spid="54"/>
                                        </p:tgtEl>
                                        <p:attrNameLst>
                                          <p:attrName/>
                                        </p:attrNameLst>
                                      </p:cBhvr>
                                    </p:anim>
                                  </p:childTnLst>
                                </p:cTn>
                              </p:par>
                            </p:childTnLst>
                          </p:cTn>
                        </p:par>
                      </p:childTnLst>
                    </p:cTn>
                  </p:par>
                  <p:par>
                    <p:cTn id="162" fill="hold">
                      <p:stCondLst>
                        <p:cond delay="indefinite"/>
                      </p:stCondLst>
                      <p:childTnLst>
                        <p:par>
                          <p:cTn id="163" fill="hold">
                            <p:stCondLst>
                              <p:cond delay="0"/>
                            </p:stCondLst>
                            <p:childTnLst>
                              <p:par>
                                <p:cTn id="164" presetID="5" presetClass="entr" presetSubtype="10" fill="hold" grpId="0" nodeType="clickEffect">
                                  <p:stCondLst>
                                    <p:cond delay="0"/>
                                  </p:stCondLst>
                                  <p:childTnLst>
                                    <p:set>
                                      <p:cBhvr>
                                        <p:cTn id="165" dur="1" fill="hold">
                                          <p:stCondLst>
                                            <p:cond delay="0"/>
                                          </p:stCondLst>
                                        </p:cTn>
                                        <p:tgtEl>
                                          <p:spTgt spid="18"/>
                                        </p:tgtEl>
                                        <p:attrNameLst>
                                          <p:attrName>style.visibility</p:attrName>
                                        </p:attrNameLst>
                                      </p:cBhvr>
                                      <p:to>
                                        <p:strVal val="visible"/>
                                      </p:to>
                                    </p:set>
                                    <p:animEffect transition="in" filter="checkerboard(across)">
                                      <p:cBhvr>
                                        <p:cTn id="166" dur="500"/>
                                        <p:tgtEl>
                                          <p:spTgt spid="18"/>
                                        </p:tgtEl>
                                      </p:cBhvr>
                                    </p:animEffect>
                                  </p:childTnLst>
                                </p:cTn>
                              </p:par>
                            </p:childTnLst>
                          </p:cTn>
                        </p:par>
                      </p:childTnLst>
                    </p:cTn>
                  </p:par>
                  <p:par>
                    <p:cTn id="167" fill="hold">
                      <p:stCondLst>
                        <p:cond delay="indefinite"/>
                      </p:stCondLst>
                      <p:childTnLst>
                        <p:par>
                          <p:cTn id="168" fill="hold">
                            <p:stCondLst>
                              <p:cond delay="0"/>
                            </p:stCondLst>
                            <p:childTnLst>
                              <p:par>
                                <p:cTn id="169" presetID="24" presetClass="entr" presetSubtype="0" fill="hold" nodeType="clickEffect">
                                  <p:stCondLst>
                                    <p:cond delay="0"/>
                                  </p:stCondLst>
                                  <p:childTnLst>
                                    <p:set>
                                      <p:cBhvr>
                                        <p:cTn id="170" dur="1" fill="hold">
                                          <p:stCondLst>
                                            <p:cond delay="0"/>
                                          </p:stCondLst>
                                        </p:cTn>
                                        <p:tgtEl>
                                          <p:spTgt spid="56"/>
                                        </p:tgtEl>
                                        <p:attrNameLst>
                                          <p:attrName>style.visibility</p:attrName>
                                        </p:attrNameLst>
                                      </p:cBhvr>
                                      <p:to>
                                        <p:strVal val="visible"/>
                                      </p:to>
                                    </p:set>
                                    <p:anim to="" calcmode="lin" valueType="num">
                                      <p:cBhvr>
                                        <p:cTn id="171" dur="1" fill="hold"/>
                                        <p:tgtEl>
                                          <p:spTgt spid="56"/>
                                        </p:tgtEl>
                                        <p:attrNameLst>
                                          <p:attrName/>
                                        </p:attrNameLst>
                                      </p:cBhvr>
                                    </p:anim>
                                  </p:childTnLst>
                                </p:cTn>
                              </p:par>
                            </p:childTnLst>
                          </p:cTn>
                        </p:par>
                      </p:childTnLst>
                    </p:cTn>
                  </p:par>
                  <p:par>
                    <p:cTn id="172" fill="hold">
                      <p:stCondLst>
                        <p:cond delay="indefinite"/>
                      </p:stCondLst>
                      <p:childTnLst>
                        <p:par>
                          <p:cTn id="173" fill="hold">
                            <p:stCondLst>
                              <p:cond delay="0"/>
                            </p:stCondLst>
                            <p:childTnLst>
                              <p:par>
                                <p:cTn id="174" presetID="7" presetClass="entr" presetSubtype="4" fill="hold" grpId="0" nodeType="clickEffect">
                                  <p:stCondLst>
                                    <p:cond delay="0"/>
                                  </p:stCondLst>
                                  <p:childTnLst>
                                    <p:set>
                                      <p:cBhvr>
                                        <p:cTn id="175" dur="1" fill="hold">
                                          <p:stCondLst>
                                            <p:cond delay="0"/>
                                          </p:stCondLst>
                                        </p:cTn>
                                        <p:tgtEl>
                                          <p:spTgt spid="19"/>
                                        </p:tgtEl>
                                        <p:attrNameLst>
                                          <p:attrName>style.visibility</p:attrName>
                                        </p:attrNameLst>
                                      </p:cBhvr>
                                      <p:to>
                                        <p:strVal val="visible"/>
                                      </p:to>
                                    </p:set>
                                    <p:anim calcmode="lin" valueType="num">
                                      <p:cBhvr additive="base">
                                        <p:cTn id="176" dur="5000" fill="hold"/>
                                        <p:tgtEl>
                                          <p:spTgt spid="19"/>
                                        </p:tgtEl>
                                        <p:attrNameLst>
                                          <p:attrName>ppt_x</p:attrName>
                                        </p:attrNameLst>
                                      </p:cBhvr>
                                      <p:tavLst>
                                        <p:tav tm="0">
                                          <p:val>
                                            <p:strVal val="#ppt_x"/>
                                          </p:val>
                                        </p:tav>
                                        <p:tav tm="100000">
                                          <p:val>
                                            <p:strVal val="#ppt_x"/>
                                          </p:val>
                                        </p:tav>
                                      </p:tavLst>
                                    </p:anim>
                                    <p:anim calcmode="lin" valueType="num">
                                      <p:cBhvr additive="base">
                                        <p:cTn id="177" dur="5000" fill="hold"/>
                                        <p:tgtEl>
                                          <p:spTgt spid="19"/>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357166"/>
            <a:ext cx="8229600" cy="5768997"/>
          </a:xfrm>
        </p:spPr>
        <p:txBody>
          <a:bodyPr/>
          <a:lstStyle/>
          <a:p>
            <a:r>
              <a:rPr lang="fr-FR" dirty="0" smtClean="0"/>
              <a:t>Voici un extrait du tableau de répartition des CI du mois de mars 2014:</a:t>
            </a:r>
          </a:p>
          <a:p>
            <a:endParaRPr lang="fr-FR" dirty="0"/>
          </a:p>
        </p:txBody>
      </p:sp>
      <p:graphicFrame>
        <p:nvGraphicFramePr>
          <p:cNvPr id="4" name="Tableau 3"/>
          <p:cNvGraphicFramePr>
            <a:graphicFrameLocks noGrp="1"/>
          </p:cNvGraphicFramePr>
          <p:nvPr/>
        </p:nvGraphicFramePr>
        <p:xfrm>
          <a:off x="571474" y="2285992"/>
          <a:ext cx="8143932" cy="3434719"/>
        </p:xfrm>
        <a:graphic>
          <a:graphicData uri="http://schemas.openxmlformats.org/drawingml/2006/table">
            <a:tbl>
              <a:tblPr firstRow="1" bandRow="1">
                <a:tableStyleId>{5940675A-B579-460E-94D1-54222C63F5DA}</a:tableStyleId>
              </a:tblPr>
              <a:tblGrid>
                <a:gridCol w="1357322"/>
                <a:gridCol w="1357322"/>
                <a:gridCol w="1357322"/>
                <a:gridCol w="1357322"/>
                <a:gridCol w="1357322"/>
                <a:gridCol w="1357322"/>
              </a:tblGrid>
              <a:tr h="600079">
                <a:tc>
                  <a:txBody>
                    <a:bodyPr/>
                    <a:lstStyle/>
                    <a:p>
                      <a:endParaRPr lang="fr-FR" dirty="0"/>
                    </a:p>
                  </a:txBody>
                  <a:tcPr/>
                </a:tc>
                <a:tc>
                  <a:txBody>
                    <a:bodyPr/>
                    <a:lstStyle/>
                    <a:p>
                      <a:r>
                        <a:rPr lang="fr-FR" b="1" dirty="0" smtClean="0"/>
                        <a:t>Total </a:t>
                      </a:r>
                      <a:endParaRPr lang="fr-FR" b="1" dirty="0"/>
                    </a:p>
                  </a:txBody>
                  <a:tcPr/>
                </a:tc>
                <a:tc>
                  <a:txBody>
                    <a:bodyPr/>
                    <a:lstStyle/>
                    <a:p>
                      <a:r>
                        <a:rPr lang="fr-FR" b="1" dirty="0" smtClean="0"/>
                        <a:t>Approvisionnement </a:t>
                      </a:r>
                      <a:endParaRPr lang="fr-FR" b="1" dirty="0"/>
                    </a:p>
                  </a:txBody>
                  <a:tcPr/>
                </a:tc>
                <a:tc>
                  <a:txBody>
                    <a:bodyPr/>
                    <a:lstStyle/>
                    <a:p>
                      <a:r>
                        <a:rPr lang="fr-FR" b="1" dirty="0" smtClean="0"/>
                        <a:t>Atelier 1</a:t>
                      </a:r>
                      <a:endParaRPr lang="fr-FR" b="1" dirty="0"/>
                    </a:p>
                  </a:txBody>
                  <a:tcPr/>
                </a:tc>
                <a:tc>
                  <a:txBody>
                    <a:bodyPr/>
                    <a:lstStyle/>
                    <a:p>
                      <a:r>
                        <a:rPr lang="fr-FR" b="1" dirty="0" smtClean="0"/>
                        <a:t>Atelier 2</a:t>
                      </a:r>
                      <a:endParaRPr lang="fr-FR" b="1" dirty="0"/>
                    </a:p>
                  </a:txBody>
                  <a:tcPr/>
                </a:tc>
                <a:tc>
                  <a:txBody>
                    <a:bodyPr/>
                    <a:lstStyle/>
                    <a:p>
                      <a:r>
                        <a:rPr lang="fr-FR" b="1" dirty="0" smtClean="0"/>
                        <a:t>Distribution </a:t>
                      </a:r>
                      <a:endParaRPr lang="fr-FR" b="1" dirty="0"/>
                    </a:p>
                  </a:txBody>
                  <a:tcPr/>
                </a:tc>
              </a:tr>
              <a:tr h="600079">
                <a:tc>
                  <a:txBody>
                    <a:bodyPr/>
                    <a:lstStyle/>
                    <a:p>
                      <a:r>
                        <a:rPr lang="fr-FR" b="1" dirty="0" smtClean="0"/>
                        <a:t>Total secondaire </a:t>
                      </a:r>
                      <a:endParaRPr lang="fr-FR" b="1" dirty="0"/>
                    </a:p>
                  </a:txBody>
                  <a:tcPr/>
                </a:tc>
                <a:tc>
                  <a:txBody>
                    <a:bodyPr/>
                    <a:lstStyle/>
                    <a:p>
                      <a:pPr algn="ctr"/>
                      <a:r>
                        <a:rPr lang="fr-FR" dirty="0" smtClean="0"/>
                        <a:t>169560.79</a:t>
                      </a:r>
                      <a:endParaRPr lang="fr-FR" dirty="0"/>
                    </a:p>
                  </a:txBody>
                  <a:tcPr/>
                </a:tc>
                <a:tc>
                  <a:txBody>
                    <a:bodyPr/>
                    <a:lstStyle/>
                    <a:p>
                      <a:pPr algn="ctr"/>
                      <a:r>
                        <a:rPr lang="fr-FR" dirty="0" smtClean="0"/>
                        <a:t>12454</a:t>
                      </a:r>
                      <a:endParaRPr lang="fr-FR" dirty="0"/>
                    </a:p>
                  </a:txBody>
                  <a:tcPr/>
                </a:tc>
                <a:tc>
                  <a:txBody>
                    <a:bodyPr/>
                    <a:lstStyle/>
                    <a:p>
                      <a:pPr algn="ctr"/>
                      <a:r>
                        <a:rPr lang="fr-FR" dirty="0" smtClean="0"/>
                        <a:t>73507.2</a:t>
                      </a:r>
                      <a:endParaRPr lang="fr-FR" dirty="0"/>
                    </a:p>
                  </a:txBody>
                  <a:tcPr/>
                </a:tc>
                <a:tc>
                  <a:txBody>
                    <a:bodyPr/>
                    <a:lstStyle/>
                    <a:p>
                      <a:pPr algn="ctr"/>
                      <a:r>
                        <a:rPr lang="fr-FR" dirty="0" smtClean="0"/>
                        <a:t>69425.4</a:t>
                      </a:r>
                      <a:endParaRPr lang="fr-FR" dirty="0"/>
                    </a:p>
                  </a:txBody>
                  <a:tcPr/>
                </a:tc>
                <a:tc>
                  <a:txBody>
                    <a:bodyPr/>
                    <a:lstStyle/>
                    <a:p>
                      <a:pPr algn="ctr"/>
                      <a:r>
                        <a:rPr lang="fr-FR" dirty="0" smtClean="0"/>
                        <a:t>14174.19</a:t>
                      </a:r>
                      <a:endParaRPr lang="fr-FR" dirty="0"/>
                    </a:p>
                  </a:txBody>
                  <a:tcPr/>
                </a:tc>
              </a:tr>
              <a:tr h="600079">
                <a:tc>
                  <a:txBody>
                    <a:bodyPr/>
                    <a:lstStyle/>
                    <a:p>
                      <a:r>
                        <a:rPr lang="fr-FR" b="1" dirty="0" smtClean="0"/>
                        <a:t>Nature UO</a:t>
                      </a:r>
                      <a:endParaRPr lang="fr-FR" b="1" dirty="0"/>
                    </a:p>
                  </a:txBody>
                  <a:tcPr/>
                </a:tc>
                <a:tc>
                  <a:txBody>
                    <a:bodyPr/>
                    <a:lstStyle/>
                    <a:p>
                      <a:pPr algn="ctr"/>
                      <a:endParaRPr lang="fr-FR" dirty="0"/>
                    </a:p>
                  </a:txBody>
                  <a:tcPr/>
                </a:tc>
                <a:tc>
                  <a:txBody>
                    <a:bodyPr/>
                    <a:lstStyle/>
                    <a:p>
                      <a:pPr algn="ctr"/>
                      <a:r>
                        <a:rPr lang="fr-FR" dirty="0" smtClean="0"/>
                        <a:t>Kg MP</a:t>
                      </a:r>
                      <a:r>
                        <a:rPr lang="fr-FR" baseline="0" dirty="0" smtClean="0"/>
                        <a:t> achetée</a:t>
                      </a:r>
                      <a:endParaRPr lang="fr-FR" dirty="0"/>
                    </a:p>
                  </a:txBody>
                  <a:tcPr/>
                </a:tc>
                <a:tc>
                  <a:txBody>
                    <a:bodyPr/>
                    <a:lstStyle/>
                    <a:p>
                      <a:pPr algn="ctr"/>
                      <a:r>
                        <a:rPr lang="fr-FR" dirty="0" smtClean="0"/>
                        <a:t>Kg MP consommée</a:t>
                      </a:r>
                      <a:endParaRPr lang="fr-FR" dirty="0"/>
                    </a:p>
                  </a:txBody>
                  <a:tcPr/>
                </a:tc>
                <a:tc>
                  <a:txBody>
                    <a:bodyPr/>
                    <a:lstStyle/>
                    <a:p>
                      <a:pPr algn="ctr"/>
                      <a:r>
                        <a:rPr lang="fr-FR" dirty="0" smtClean="0"/>
                        <a:t>Heure MOD</a:t>
                      </a:r>
                      <a:endParaRPr lang="fr-FR" dirty="0"/>
                    </a:p>
                  </a:txBody>
                  <a:tcPr/>
                </a:tc>
                <a:tc>
                  <a:txBody>
                    <a:bodyPr/>
                    <a:lstStyle/>
                    <a:p>
                      <a:pPr algn="ctr"/>
                      <a:r>
                        <a:rPr lang="fr-FR" dirty="0" smtClean="0"/>
                        <a:t>100 </a:t>
                      </a:r>
                      <a:r>
                        <a:rPr lang="fr-FR" dirty="0" err="1" smtClean="0"/>
                        <a:t>dh</a:t>
                      </a:r>
                      <a:r>
                        <a:rPr lang="fr-FR" dirty="0" smtClean="0"/>
                        <a:t> de</a:t>
                      </a:r>
                      <a:r>
                        <a:rPr lang="fr-FR" baseline="0" dirty="0" smtClean="0"/>
                        <a:t> vente </a:t>
                      </a:r>
                      <a:endParaRPr lang="fr-FR" dirty="0"/>
                    </a:p>
                  </a:txBody>
                  <a:tcPr/>
                </a:tc>
              </a:tr>
              <a:tr h="600079">
                <a:tc>
                  <a:txBody>
                    <a:bodyPr/>
                    <a:lstStyle/>
                    <a:p>
                      <a:r>
                        <a:rPr lang="fr-FR" b="1" dirty="0" smtClean="0"/>
                        <a:t>Nombre UO</a:t>
                      </a:r>
                      <a:endParaRPr lang="fr-FR" b="1"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dirty="0"/>
                    </a:p>
                  </a:txBody>
                  <a:tcPr/>
                </a:tc>
              </a:tr>
              <a:tr h="600079">
                <a:tc>
                  <a:txBody>
                    <a:bodyPr/>
                    <a:lstStyle/>
                    <a:p>
                      <a:r>
                        <a:rPr lang="fr-FR" b="1" dirty="0" smtClean="0"/>
                        <a:t>Coût UO</a:t>
                      </a:r>
                      <a:endParaRPr lang="fr-FR" b="1" dirty="0"/>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a:p>
                  </a:txBody>
                  <a:tcPr/>
                </a:tc>
                <a:tc>
                  <a:txBody>
                    <a:bodyPr/>
                    <a:lstStyle/>
                    <a:p>
                      <a:endParaRPr lang="fr-FR" dirty="0"/>
                    </a:p>
                  </a:txBody>
                  <a:tcPr/>
                </a:tc>
              </a:tr>
            </a:tbl>
          </a:graphicData>
        </a:graphic>
      </p:graphicFrame>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endParaRPr lang="fr-FR"/>
          </a:p>
        </p:txBody>
      </p:sp>
      <p:sp>
        <p:nvSpPr>
          <p:cNvPr id="3" name="Espace réservé du contenu 2"/>
          <p:cNvSpPr>
            <a:spLocks noGrp="1"/>
          </p:cNvSpPr>
          <p:nvPr>
            <p:ph idx="1"/>
          </p:nvPr>
        </p:nvSpPr>
        <p:spPr/>
        <p:txBody>
          <a:bodyPr/>
          <a:lstStyle/>
          <a:p>
            <a:r>
              <a:rPr lang="fr-FR" b="1" dirty="0" smtClean="0"/>
              <a:t>TAF:</a:t>
            </a:r>
          </a:p>
          <a:p>
            <a:r>
              <a:rPr lang="fr-FR" dirty="0" smtClean="0"/>
              <a:t>Compléter le tableau ci-dessus</a:t>
            </a:r>
          </a:p>
          <a:p>
            <a:r>
              <a:rPr lang="fr-FR" dirty="0" smtClean="0"/>
              <a:t>Calculer le coût d’achat de la MP</a:t>
            </a:r>
          </a:p>
          <a:p>
            <a:r>
              <a:rPr lang="fr-FR" dirty="0" smtClean="0"/>
              <a:t>Calculer le coût de production global et unitaire.</a:t>
            </a:r>
            <a:endParaRPr lang="fr-FR" dirty="0"/>
          </a:p>
        </p:txBody>
      </p:sp>
    </p:spTree>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Espace réservé du contenu 3"/>
          <p:cNvGraphicFramePr>
            <a:graphicFrameLocks noGrp="1"/>
          </p:cNvGraphicFramePr>
          <p:nvPr>
            <p:ph idx="1"/>
          </p:nvPr>
        </p:nvGraphicFramePr>
        <p:xfrm>
          <a:off x="457200" y="785813"/>
          <a:ext cx="8229600" cy="3406140"/>
        </p:xfrm>
        <a:graphic>
          <a:graphicData uri="http://schemas.openxmlformats.org/drawingml/2006/table">
            <a:tbl>
              <a:tblPr firstRow="1" bandRow="1">
                <a:tableStyleId>{5940675A-B579-460E-94D1-54222C63F5DA}</a:tableStyleId>
              </a:tblPr>
              <a:tblGrid>
                <a:gridCol w="1371600"/>
                <a:gridCol w="1371600"/>
                <a:gridCol w="1371600"/>
                <a:gridCol w="1371600"/>
                <a:gridCol w="1371600"/>
                <a:gridCol w="1371600"/>
              </a:tblGrid>
              <a:tr h="571500">
                <a:tc>
                  <a:txBody>
                    <a:bodyPr/>
                    <a:lstStyle/>
                    <a:p>
                      <a:endParaRPr lang="fr-FR" dirty="0"/>
                    </a:p>
                  </a:txBody>
                  <a:tcPr/>
                </a:tc>
                <a:tc>
                  <a:txBody>
                    <a:bodyPr/>
                    <a:lstStyle/>
                    <a:p>
                      <a:r>
                        <a:rPr lang="fr-FR" b="1" dirty="0" smtClean="0"/>
                        <a:t>Total </a:t>
                      </a:r>
                      <a:endParaRPr lang="fr-FR" b="1" dirty="0"/>
                    </a:p>
                  </a:txBody>
                  <a:tcPr/>
                </a:tc>
                <a:tc>
                  <a:txBody>
                    <a:bodyPr/>
                    <a:lstStyle/>
                    <a:p>
                      <a:r>
                        <a:rPr lang="fr-FR" b="1" dirty="0" smtClean="0"/>
                        <a:t>Approvisionnement </a:t>
                      </a:r>
                      <a:endParaRPr lang="fr-FR" b="1" dirty="0"/>
                    </a:p>
                  </a:txBody>
                  <a:tcPr/>
                </a:tc>
                <a:tc>
                  <a:txBody>
                    <a:bodyPr/>
                    <a:lstStyle/>
                    <a:p>
                      <a:r>
                        <a:rPr lang="fr-FR" b="1" dirty="0" smtClean="0"/>
                        <a:t>Atelier 1</a:t>
                      </a:r>
                      <a:endParaRPr lang="fr-FR" b="1" dirty="0"/>
                    </a:p>
                  </a:txBody>
                  <a:tcPr/>
                </a:tc>
                <a:tc>
                  <a:txBody>
                    <a:bodyPr/>
                    <a:lstStyle/>
                    <a:p>
                      <a:r>
                        <a:rPr lang="fr-FR" b="1" dirty="0" smtClean="0"/>
                        <a:t>Atelier 2</a:t>
                      </a:r>
                      <a:endParaRPr lang="fr-FR" b="1" dirty="0"/>
                    </a:p>
                  </a:txBody>
                  <a:tcPr/>
                </a:tc>
                <a:tc>
                  <a:txBody>
                    <a:bodyPr/>
                    <a:lstStyle/>
                    <a:p>
                      <a:r>
                        <a:rPr lang="fr-FR" b="1" dirty="0" smtClean="0"/>
                        <a:t>Distribution </a:t>
                      </a:r>
                      <a:endParaRPr lang="fr-FR" b="1" dirty="0"/>
                    </a:p>
                  </a:txBody>
                  <a:tcPr/>
                </a:tc>
              </a:tr>
              <a:tr h="571500">
                <a:tc>
                  <a:txBody>
                    <a:bodyPr/>
                    <a:lstStyle/>
                    <a:p>
                      <a:r>
                        <a:rPr lang="fr-FR" b="1" dirty="0" smtClean="0"/>
                        <a:t>Total secondaire </a:t>
                      </a:r>
                      <a:endParaRPr lang="fr-FR" b="1" dirty="0"/>
                    </a:p>
                  </a:txBody>
                  <a:tcPr/>
                </a:tc>
                <a:tc>
                  <a:txBody>
                    <a:bodyPr/>
                    <a:lstStyle/>
                    <a:p>
                      <a:pPr algn="ctr"/>
                      <a:r>
                        <a:rPr lang="fr-FR" dirty="0" smtClean="0"/>
                        <a:t>169560.79</a:t>
                      </a:r>
                      <a:endParaRPr lang="fr-FR" dirty="0"/>
                    </a:p>
                  </a:txBody>
                  <a:tcPr/>
                </a:tc>
                <a:tc>
                  <a:txBody>
                    <a:bodyPr/>
                    <a:lstStyle/>
                    <a:p>
                      <a:pPr algn="ctr"/>
                      <a:r>
                        <a:rPr lang="fr-FR" dirty="0" smtClean="0"/>
                        <a:t>12454</a:t>
                      </a:r>
                      <a:endParaRPr lang="fr-FR" dirty="0"/>
                    </a:p>
                  </a:txBody>
                  <a:tcPr/>
                </a:tc>
                <a:tc>
                  <a:txBody>
                    <a:bodyPr/>
                    <a:lstStyle/>
                    <a:p>
                      <a:pPr algn="ctr"/>
                      <a:r>
                        <a:rPr lang="fr-FR" dirty="0" smtClean="0"/>
                        <a:t>73507.2</a:t>
                      </a:r>
                      <a:endParaRPr lang="fr-FR" dirty="0"/>
                    </a:p>
                  </a:txBody>
                  <a:tcPr/>
                </a:tc>
                <a:tc>
                  <a:txBody>
                    <a:bodyPr/>
                    <a:lstStyle/>
                    <a:p>
                      <a:pPr algn="ctr"/>
                      <a:r>
                        <a:rPr lang="fr-FR" dirty="0" smtClean="0"/>
                        <a:t>69425.4</a:t>
                      </a:r>
                      <a:endParaRPr lang="fr-FR" dirty="0"/>
                    </a:p>
                  </a:txBody>
                  <a:tcPr/>
                </a:tc>
                <a:tc>
                  <a:txBody>
                    <a:bodyPr/>
                    <a:lstStyle/>
                    <a:p>
                      <a:pPr algn="ctr"/>
                      <a:r>
                        <a:rPr lang="fr-FR" dirty="0" smtClean="0"/>
                        <a:t>14174.19</a:t>
                      </a:r>
                      <a:endParaRPr lang="fr-FR" dirty="0"/>
                    </a:p>
                  </a:txBody>
                  <a:tcPr/>
                </a:tc>
              </a:tr>
              <a:tr h="571500">
                <a:tc>
                  <a:txBody>
                    <a:bodyPr/>
                    <a:lstStyle/>
                    <a:p>
                      <a:r>
                        <a:rPr lang="fr-FR" b="1" dirty="0" smtClean="0"/>
                        <a:t>Nature UO</a:t>
                      </a:r>
                      <a:endParaRPr lang="fr-FR" b="1" dirty="0"/>
                    </a:p>
                  </a:txBody>
                  <a:tcPr/>
                </a:tc>
                <a:tc>
                  <a:txBody>
                    <a:bodyPr/>
                    <a:lstStyle/>
                    <a:p>
                      <a:endParaRPr lang="fr-FR"/>
                    </a:p>
                  </a:txBody>
                  <a:tcPr/>
                </a:tc>
                <a:tc>
                  <a:txBody>
                    <a:bodyPr/>
                    <a:lstStyle/>
                    <a:p>
                      <a:pPr algn="ctr"/>
                      <a:r>
                        <a:rPr lang="fr-FR" dirty="0" smtClean="0"/>
                        <a:t>Kg MP</a:t>
                      </a:r>
                      <a:r>
                        <a:rPr lang="fr-FR" baseline="0" dirty="0" smtClean="0"/>
                        <a:t> achetée</a:t>
                      </a:r>
                      <a:endParaRPr lang="fr-FR" dirty="0"/>
                    </a:p>
                  </a:txBody>
                  <a:tcPr/>
                </a:tc>
                <a:tc>
                  <a:txBody>
                    <a:bodyPr/>
                    <a:lstStyle/>
                    <a:p>
                      <a:pPr algn="ctr"/>
                      <a:r>
                        <a:rPr lang="fr-FR" dirty="0" smtClean="0"/>
                        <a:t>Kg MP consommée</a:t>
                      </a:r>
                      <a:endParaRPr lang="fr-FR" dirty="0"/>
                    </a:p>
                  </a:txBody>
                  <a:tcPr/>
                </a:tc>
                <a:tc>
                  <a:txBody>
                    <a:bodyPr/>
                    <a:lstStyle/>
                    <a:p>
                      <a:pPr algn="ctr"/>
                      <a:r>
                        <a:rPr lang="fr-FR" dirty="0" smtClean="0"/>
                        <a:t>Heure MOD</a:t>
                      </a:r>
                      <a:endParaRPr lang="fr-FR" dirty="0"/>
                    </a:p>
                  </a:txBody>
                  <a:tcPr/>
                </a:tc>
                <a:tc>
                  <a:txBody>
                    <a:bodyPr/>
                    <a:lstStyle/>
                    <a:p>
                      <a:pPr algn="ctr"/>
                      <a:r>
                        <a:rPr lang="fr-FR" dirty="0" smtClean="0"/>
                        <a:t>100 </a:t>
                      </a:r>
                      <a:r>
                        <a:rPr lang="fr-FR" dirty="0" err="1" smtClean="0"/>
                        <a:t>dh</a:t>
                      </a:r>
                      <a:r>
                        <a:rPr lang="fr-FR" dirty="0" smtClean="0"/>
                        <a:t> de</a:t>
                      </a:r>
                      <a:r>
                        <a:rPr lang="fr-FR" baseline="0" dirty="0" smtClean="0"/>
                        <a:t> vente </a:t>
                      </a:r>
                      <a:endParaRPr lang="fr-FR" dirty="0"/>
                    </a:p>
                  </a:txBody>
                  <a:tcPr/>
                </a:tc>
              </a:tr>
              <a:tr h="571500">
                <a:tc>
                  <a:txBody>
                    <a:bodyPr/>
                    <a:lstStyle/>
                    <a:p>
                      <a:r>
                        <a:rPr lang="fr-FR" b="1" dirty="0" smtClean="0"/>
                        <a:t>Nombre UO</a:t>
                      </a:r>
                      <a:endParaRPr lang="fr-FR" b="1" dirty="0"/>
                    </a:p>
                  </a:txBody>
                  <a:tcPr/>
                </a:tc>
                <a:tc>
                  <a:txBody>
                    <a:bodyPr/>
                    <a:lstStyle/>
                    <a:p>
                      <a:endParaRPr lang="fr-FR"/>
                    </a:p>
                  </a:txBody>
                  <a:tcPr/>
                </a:tc>
                <a:tc>
                  <a:txBody>
                    <a:bodyPr/>
                    <a:lstStyle/>
                    <a:p>
                      <a:r>
                        <a:rPr lang="fr-FR" dirty="0" smtClean="0"/>
                        <a:t>19160</a:t>
                      </a:r>
                      <a:endParaRPr lang="fr-FR" dirty="0"/>
                    </a:p>
                  </a:txBody>
                  <a:tcPr/>
                </a:tc>
                <a:tc>
                  <a:txBody>
                    <a:bodyPr/>
                    <a:lstStyle/>
                    <a:p>
                      <a:r>
                        <a:rPr lang="fr-FR" dirty="0" smtClean="0"/>
                        <a:t>16120</a:t>
                      </a:r>
                      <a:endParaRPr lang="fr-FR" dirty="0"/>
                    </a:p>
                  </a:txBody>
                  <a:tcPr/>
                </a:tc>
                <a:tc>
                  <a:txBody>
                    <a:bodyPr/>
                    <a:lstStyle/>
                    <a:p>
                      <a:r>
                        <a:rPr lang="fr-FR" dirty="0" smtClean="0"/>
                        <a:t>7370</a:t>
                      </a:r>
                      <a:endParaRPr lang="fr-FR" dirty="0"/>
                    </a:p>
                  </a:txBody>
                  <a:tcPr/>
                </a:tc>
                <a:tc>
                  <a:txBody>
                    <a:bodyPr/>
                    <a:lstStyle/>
                    <a:p>
                      <a:r>
                        <a:rPr lang="fr-FR" dirty="0" smtClean="0"/>
                        <a:t>5130</a:t>
                      </a:r>
                      <a:endParaRPr lang="fr-FR" dirty="0"/>
                    </a:p>
                  </a:txBody>
                  <a:tcPr/>
                </a:tc>
              </a:tr>
              <a:tr h="571500">
                <a:tc>
                  <a:txBody>
                    <a:bodyPr/>
                    <a:lstStyle/>
                    <a:p>
                      <a:r>
                        <a:rPr lang="fr-FR" b="1" dirty="0" smtClean="0"/>
                        <a:t>Coût UO</a:t>
                      </a:r>
                      <a:endParaRPr lang="fr-FR" b="1" dirty="0"/>
                    </a:p>
                  </a:txBody>
                  <a:tcPr/>
                </a:tc>
                <a:tc>
                  <a:txBody>
                    <a:bodyPr/>
                    <a:lstStyle/>
                    <a:p>
                      <a:endParaRPr lang="fr-FR"/>
                    </a:p>
                  </a:txBody>
                  <a:tcPr/>
                </a:tc>
                <a:tc>
                  <a:txBody>
                    <a:bodyPr/>
                    <a:lstStyle/>
                    <a:p>
                      <a:r>
                        <a:rPr lang="fr-FR" dirty="0" smtClean="0"/>
                        <a:t>0.65</a:t>
                      </a:r>
                      <a:endParaRPr lang="fr-FR" dirty="0"/>
                    </a:p>
                  </a:txBody>
                  <a:tcPr/>
                </a:tc>
                <a:tc>
                  <a:txBody>
                    <a:bodyPr/>
                    <a:lstStyle/>
                    <a:p>
                      <a:r>
                        <a:rPr lang="fr-FR" dirty="0" smtClean="0"/>
                        <a:t>4.56</a:t>
                      </a:r>
                      <a:endParaRPr lang="fr-FR" dirty="0"/>
                    </a:p>
                  </a:txBody>
                  <a:tcPr/>
                </a:tc>
                <a:tc>
                  <a:txBody>
                    <a:bodyPr/>
                    <a:lstStyle/>
                    <a:p>
                      <a:r>
                        <a:rPr lang="fr-FR" dirty="0" smtClean="0"/>
                        <a:t>9.42</a:t>
                      </a:r>
                      <a:endParaRPr lang="fr-FR" dirty="0"/>
                    </a:p>
                  </a:txBody>
                  <a:tcPr/>
                </a:tc>
                <a:tc>
                  <a:txBody>
                    <a:bodyPr/>
                    <a:lstStyle/>
                    <a:p>
                      <a:r>
                        <a:rPr lang="fr-FR" dirty="0" smtClean="0"/>
                        <a:t>2.763</a:t>
                      </a:r>
                      <a:endParaRPr lang="fr-FR" dirty="0"/>
                    </a:p>
                  </a:txBody>
                  <a:tcPr/>
                </a:tc>
              </a:tr>
            </a:tbl>
          </a:graphicData>
        </a:graphic>
      </p:graphicFrame>
    </p:spTree>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642918"/>
            <a:ext cx="8229600" cy="5483245"/>
          </a:xfrm>
        </p:spPr>
        <p:txBody>
          <a:bodyPr/>
          <a:lstStyle/>
          <a:p>
            <a:pPr algn="just"/>
            <a:r>
              <a:rPr lang="fr-FR" dirty="0" smtClean="0"/>
              <a:t>La présentation d’une fiche de stock n’est pas indispensable en l’absence d’un stock initial.</a:t>
            </a:r>
          </a:p>
          <a:p>
            <a:r>
              <a:rPr lang="fr-FR" b="1" dirty="0" smtClean="0"/>
              <a:t>Calcul du coût d’achat de M:</a:t>
            </a:r>
          </a:p>
          <a:p>
            <a:endParaRPr lang="fr-FR" dirty="0" smtClean="0"/>
          </a:p>
          <a:p>
            <a:endParaRPr lang="fr-FR" dirty="0"/>
          </a:p>
        </p:txBody>
      </p:sp>
      <p:graphicFrame>
        <p:nvGraphicFramePr>
          <p:cNvPr id="4" name="Tableau 3"/>
          <p:cNvGraphicFramePr>
            <a:graphicFrameLocks noGrp="1"/>
          </p:cNvGraphicFramePr>
          <p:nvPr/>
        </p:nvGraphicFramePr>
        <p:xfrm>
          <a:off x="1142976" y="2714620"/>
          <a:ext cx="7215240" cy="2071701"/>
        </p:xfrm>
        <a:graphic>
          <a:graphicData uri="http://schemas.openxmlformats.org/drawingml/2006/table">
            <a:tbl>
              <a:tblPr firstRow="1" bandRow="1">
                <a:tableStyleId>{5940675A-B579-460E-94D1-54222C63F5DA}</a:tableStyleId>
              </a:tblPr>
              <a:tblGrid>
                <a:gridCol w="2357454"/>
                <a:gridCol w="1571636"/>
                <a:gridCol w="1928826"/>
                <a:gridCol w="1357324"/>
              </a:tblGrid>
              <a:tr h="690567">
                <a:tc>
                  <a:txBody>
                    <a:bodyPr/>
                    <a:lstStyle/>
                    <a:p>
                      <a:endParaRPr lang="fr-FR" dirty="0"/>
                    </a:p>
                  </a:txBody>
                  <a:tcPr/>
                </a:tc>
                <a:tc>
                  <a:txBody>
                    <a:bodyPr/>
                    <a:lstStyle/>
                    <a:p>
                      <a:r>
                        <a:rPr lang="fr-FR" b="1" dirty="0" smtClean="0"/>
                        <a:t>Quantité </a:t>
                      </a:r>
                      <a:endParaRPr lang="fr-FR" b="1" dirty="0"/>
                    </a:p>
                  </a:txBody>
                  <a:tcPr/>
                </a:tc>
                <a:tc>
                  <a:txBody>
                    <a:bodyPr/>
                    <a:lstStyle/>
                    <a:p>
                      <a:r>
                        <a:rPr lang="fr-FR" b="1" dirty="0" smtClean="0"/>
                        <a:t>Coût unitaire </a:t>
                      </a:r>
                      <a:endParaRPr lang="fr-FR" b="1" dirty="0"/>
                    </a:p>
                  </a:txBody>
                  <a:tcPr/>
                </a:tc>
                <a:tc>
                  <a:txBody>
                    <a:bodyPr/>
                    <a:lstStyle/>
                    <a:p>
                      <a:r>
                        <a:rPr lang="fr-FR" b="1" dirty="0" smtClean="0"/>
                        <a:t>Montant </a:t>
                      </a:r>
                      <a:endParaRPr lang="fr-FR" b="1" dirty="0"/>
                    </a:p>
                  </a:txBody>
                  <a:tcPr/>
                </a:tc>
              </a:tr>
              <a:tr h="690567">
                <a:tc>
                  <a:txBody>
                    <a:bodyPr/>
                    <a:lstStyle/>
                    <a:p>
                      <a:pPr>
                        <a:buFont typeface="Arial" pitchFamily="34" charset="0"/>
                        <a:buChar char="•"/>
                      </a:pPr>
                      <a:r>
                        <a:rPr lang="fr-FR" dirty="0" smtClean="0"/>
                        <a:t> prix d’achat </a:t>
                      </a:r>
                    </a:p>
                    <a:p>
                      <a:pPr>
                        <a:buFont typeface="Arial" pitchFamily="34" charset="0"/>
                        <a:buChar char="•"/>
                      </a:pPr>
                      <a:r>
                        <a:rPr lang="fr-FR" dirty="0" smtClean="0"/>
                        <a:t>CI centre </a:t>
                      </a:r>
                      <a:r>
                        <a:rPr lang="fr-FR" dirty="0" err="1" smtClean="0"/>
                        <a:t>approvi</a:t>
                      </a:r>
                      <a:endParaRPr lang="fr-FR" dirty="0"/>
                    </a:p>
                  </a:txBody>
                  <a:tcPr/>
                </a:tc>
                <a:tc>
                  <a:txBody>
                    <a:bodyPr/>
                    <a:lstStyle/>
                    <a:p>
                      <a:pPr algn="ctr"/>
                      <a:r>
                        <a:rPr lang="fr-FR" dirty="0" smtClean="0"/>
                        <a:t>19160</a:t>
                      </a:r>
                    </a:p>
                    <a:p>
                      <a:pPr algn="ctr"/>
                      <a:r>
                        <a:rPr lang="fr-FR" dirty="0" smtClean="0"/>
                        <a:t>19160</a:t>
                      </a:r>
                      <a:endParaRPr lang="fr-FR" dirty="0"/>
                    </a:p>
                  </a:txBody>
                  <a:tcPr/>
                </a:tc>
                <a:tc>
                  <a:txBody>
                    <a:bodyPr/>
                    <a:lstStyle/>
                    <a:p>
                      <a:pPr algn="ctr"/>
                      <a:r>
                        <a:rPr lang="fr-FR" dirty="0" smtClean="0"/>
                        <a:t>3.25</a:t>
                      </a:r>
                    </a:p>
                    <a:p>
                      <a:pPr algn="ctr"/>
                      <a:r>
                        <a:rPr lang="fr-FR" dirty="0" smtClean="0"/>
                        <a:t>0.65</a:t>
                      </a:r>
                      <a:endParaRPr lang="fr-FR" dirty="0"/>
                    </a:p>
                  </a:txBody>
                  <a:tcPr/>
                </a:tc>
                <a:tc>
                  <a:txBody>
                    <a:bodyPr/>
                    <a:lstStyle/>
                    <a:p>
                      <a:pPr algn="ctr"/>
                      <a:r>
                        <a:rPr lang="fr-FR" dirty="0" smtClean="0"/>
                        <a:t>62270</a:t>
                      </a:r>
                    </a:p>
                    <a:p>
                      <a:pPr algn="ctr"/>
                      <a:r>
                        <a:rPr lang="fr-FR" dirty="0" smtClean="0"/>
                        <a:t>12454</a:t>
                      </a:r>
                      <a:endParaRPr lang="fr-FR" dirty="0"/>
                    </a:p>
                  </a:txBody>
                  <a:tcPr/>
                </a:tc>
              </a:tr>
              <a:tr h="690567">
                <a:tc>
                  <a:txBody>
                    <a:bodyPr/>
                    <a:lstStyle/>
                    <a:p>
                      <a:r>
                        <a:rPr lang="fr-FR" b="1" dirty="0" smtClean="0"/>
                        <a:t>Coût d’achat </a:t>
                      </a:r>
                      <a:endParaRPr lang="fr-FR" b="1" dirty="0"/>
                    </a:p>
                  </a:txBody>
                  <a:tcPr/>
                </a:tc>
                <a:tc>
                  <a:txBody>
                    <a:bodyPr/>
                    <a:lstStyle/>
                    <a:p>
                      <a:pPr algn="ctr"/>
                      <a:r>
                        <a:rPr lang="fr-FR" dirty="0" smtClean="0"/>
                        <a:t>19160</a:t>
                      </a:r>
                      <a:endParaRPr lang="fr-FR" dirty="0"/>
                    </a:p>
                  </a:txBody>
                  <a:tcPr/>
                </a:tc>
                <a:tc>
                  <a:txBody>
                    <a:bodyPr/>
                    <a:lstStyle/>
                    <a:p>
                      <a:pPr algn="ctr"/>
                      <a:r>
                        <a:rPr lang="fr-FR" dirty="0" smtClean="0"/>
                        <a:t>3.9</a:t>
                      </a:r>
                      <a:endParaRPr lang="fr-FR" dirty="0"/>
                    </a:p>
                  </a:txBody>
                  <a:tcPr/>
                </a:tc>
                <a:tc>
                  <a:txBody>
                    <a:bodyPr/>
                    <a:lstStyle/>
                    <a:p>
                      <a:pPr algn="ctr"/>
                      <a:r>
                        <a:rPr lang="fr-FR" dirty="0" smtClean="0"/>
                        <a:t>74724</a:t>
                      </a:r>
                      <a:endParaRPr lang="fr-FR" dirty="0"/>
                    </a:p>
                  </a:txBody>
                  <a:tcPr/>
                </a:tc>
              </a:tr>
            </a:tbl>
          </a:graphicData>
        </a:graphic>
      </p:graphicFrame>
    </p:spTree>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285728"/>
            <a:ext cx="8229600" cy="5840435"/>
          </a:xfrm>
        </p:spPr>
        <p:txBody>
          <a:bodyPr/>
          <a:lstStyle/>
          <a:p>
            <a:r>
              <a:rPr lang="fr-FR" b="1" dirty="0" smtClean="0"/>
              <a:t>Calcul du coût de production:</a:t>
            </a:r>
          </a:p>
          <a:p>
            <a:endParaRPr lang="fr-FR" dirty="0"/>
          </a:p>
        </p:txBody>
      </p:sp>
      <p:graphicFrame>
        <p:nvGraphicFramePr>
          <p:cNvPr id="4" name="Tableau 3"/>
          <p:cNvGraphicFramePr>
            <a:graphicFrameLocks noGrp="1"/>
          </p:cNvGraphicFramePr>
          <p:nvPr/>
        </p:nvGraphicFramePr>
        <p:xfrm>
          <a:off x="857224" y="1397000"/>
          <a:ext cx="7429552" cy="4223950"/>
        </p:xfrm>
        <a:graphic>
          <a:graphicData uri="http://schemas.openxmlformats.org/drawingml/2006/table">
            <a:tbl>
              <a:tblPr firstRow="1" bandRow="1">
                <a:tableStyleId>{5940675A-B579-460E-94D1-54222C63F5DA}</a:tableStyleId>
              </a:tblPr>
              <a:tblGrid>
                <a:gridCol w="2071702"/>
                <a:gridCol w="1643074"/>
                <a:gridCol w="1857388"/>
                <a:gridCol w="1857388"/>
              </a:tblGrid>
              <a:tr h="648935">
                <a:tc>
                  <a:txBody>
                    <a:bodyPr/>
                    <a:lstStyle/>
                    <a:p>
                      <a:endParaRPr lang="fr-FR" dirty="0"/>
                    </a:p>
                  </a:txBody>
                  <a:tcPr/>
                </a:tc>
                <a:tc>
                  <a:txBody>
                    <a:bodyPr/>
                    <a:lstStyle/>
                    <a:p>
                      <a:r>
                        <a:rPr lang="fr-FR" b="1" dirty="0" smtClean="0"/>
                        <a:t>Quantité </a:t>
                      </a:r>
                      <a:endParaRPr lang="fr-FR" b="1" dirty="0"/>
                    </a:p>
                  </a:txBody>
                  <a:tcPr/>
                </a:tc>
                <a:tc>
                  <a:txBody>
                    <a:bodyPr/>
                    <a:lstStyle/>
                    <a:p>
                      <a:r>
                        <a:rPr lang="fr-FR" b="1" dirty="0" smtClean="0"/>
                        <a:t>Coût unitaire </a:t>
                      </a:r>
                      <a:endParaRPr lang="fr-FR" b="1" dirty="0"/>
                    </a:p>
                  </a:txBody>
                  <a:tcPr/>
                </a:tc>
                <a:tc>
                  <a:txBody>
                    <a:bodyPr/>
                    <a:lstStyle/>
                    <a:p>
                      <a:r>
                        <a:rPr lang="fr-FR" b="1" dirty="0" smtClean="0"/>
                        <a:t>Montant </a:t>
                      </a:r>
                      <a:endParaRPr lang="fr-FR" b="1" dirty="0"/>
                    </a:p>
                  </a:txBody>
                  <a:tcPr/>
                </a:tc>
              </a:tr>
              <a:tr h="656698">
                <a:tc>
                  <a:txBody>
                    <a:bodyPr/>
                    <a:lstStyle/>
                    <a:p>
                      <a:r>
                        <a:rPr lang="fr-FR" b="1" dirty="0" smtClean="0"/>
                        <a:t>Charges directes:</a:t>
                      </a:r>
                    </a:p>
                    <a:p>
                      <a:pPr>
                        <a:buFont typeface="Arial" pitchFamily="34" charset="0"/>
                        <a:buChar char="•"/>
                      </a:pPr>
                      <a:r>
                        <a:rPr lang="fr-FR" dirty="0" smtClean="0"/>
                        <a:t>MP consommée</a:t>
                      </a:r>
                    </a:p>
                    <a:p>
                      <a:pPr>
                        <a:buFont typeface="Arial" pitchFamily="34" charset="0"/>
                        <a:buChar char="•"/>
                      </a:pPr>
                      <a:r>
                        <a:rPr lang="fr-FR" dirty="0" smtClean="0"/>
                        <a:t>MOD</a:t>
                      </a:r>
                    </a:p>
                    <a:p>
                      <a:pPr>
                        <a:buFont typeface="Arial" pitchFamily="34" charset="0"/>
                        <a:buChar char="•"/>
                      </a:pPr>
                      <a:r>
                        <a:rPr lang="fr-FR" dirty="0" smtClean="0"/>
                        <a:t>Accessoires</a:t>
                      </a:r>
                      <a:r>
                        <a:rPr lang="fr-FR" baseline="0" dirty="0" smtClean="0"/>
                        <a:t> (2 pour 1 produit P)</a:t>
                      </a:r>
                      <a:endParaRPr lang="fr-FR" dirty="0" smtClean="0"/>
                    </a:p>
                    <a:p>
                      <a:pPr>
                        <a:buFont typeface="Arial" pitchFamily="34" charset="0"/>
                        <a:buChar char="•"/>
                      </a:pPr>
                      <a:endParaRPr lang="fr-FR" dirty="0"/>
                    </a:p>
                  </a:txBody>
                  <a:tcPr/>
                </a:tc>
                <a:tc>
                  <a:txBody>
                    <a:bodyPr/>
                    <a:lstStyle/>
                    <a:p>
                      <a:pPr algn="ctr"/>
                      <a:endParaRPr lang="fr-FR" dirty="0" smtClean="0"/>
                    </a:p>
                    <a:p>
                      <a:pPr algn="ctr"/>
                      <a:r>
                        <a:rPr lang="fr-FR" dirty="0" smtClean="0"/>
                        <a:t>16120</a:t>
                      </a:r>
                    </a:p>
                    <a:p>
                      <a:pPr algn="ctr"/>
                      <a:r>
                        <a:rPr lang="fr-FR" dirty="0" smtClean="0"/>
                        <a:t>7370</a:t>
                      </a:r>
                    </a:p>
                    <a:p>
                      <a:pPr algn="ctr"/>
                      <a:r>
                        <a:rPr lang="fr-FR" dirty="0" smtClean="0"/>
                        <a:t>11400</a:t>
                      </a:r>
                      <a:endParaRPr lang="fr-FR" dirty="0"/>
                    </a:p>
                  </a:txBody>
                  <a:tcPr/>
                </a:tc>
                <a:tc>
                  <a:txBody>
                    <a:bodyPr/>
                    <a:lstStyle/>
                    <a:p>
                      <a:pPr algn="ctr"/>
                      <a:endParaRPr lang="fr-FR" dirty="0" smtClean="0"/>
                    </a:p>
                    <a:p>
                      <a:pPr algn="ctr"/>
                      <a:r>
                        <a:rPr lang="fr-FR" dirty="0" smtClean="0"/>
                        <a:t>3.9</a:t>
                      </a:r>
                    </a:p>
                    <a:p>
                      <a:pPr algn="ctr"/>
                      <a:r>
                        <a:rPr lang="fr-FR" dirty="0" smtClean="0"/>
                        <a:t>28</a:t>
                      </a:r>
                    </a:p>
                    <a:p>
                      <a:pPr algn="ctr"/>
                      <a:r>
                        <a:rPr lang="fr-FR" dirty="0" smtClean="0"/>
                        <a:t>1.37</a:t>
                      </a:r>
                      <a:endParaRPr lang="fr-FR" dirty="0"/>
                    </a:p>
                  </a:txBody>
                  <a:tcPr/>
                </a:tc>
                <a:tc>
                  <a:txBody>
                    <a:bodyPr/>
                    <a:lstStyle/>
                    <a:p>
                      <a:pPr algn="ctr"/>
                      <a:endParaRPr lang="fr-FR" dirty="0" smtClean="0"/>
                    </a:p>
                    <a:p>
                      <a:pPr algn="ctr"/>
                      <a:r>
                        <a:rPr lang="fr-FR" dirty="0" smtClean="0"/>
                        <a:t>62868</a:t>
                      </a:r>
                    </a:p>
                    <a:p>
                      <a:pPr algn="ctr"/>
                      <a:r>
                        <a:rPr lang="fr-FR" dirty="0" smtClean="0"/>
                        <a:t>206360</a:t>
                      </a:r>
                    </a:p>
                    <a:p>
                      <a:pPr algn="ctr"/>
                      <a:r>
                        <a:rPr lang="fr-FR" dirty="0" smtClean="0"/>
                        <a:t>15618</a:t>
                      </a:r>
                      <a:endParaRPr lang="fr-FR" dirty="0"/>
                    </a:p>
                  </a:txBody>
                  <a:tcPr/>
                </a:tc>
              </a:tr>
              <a:tr h="648935">
                <a:tc>
                  <a:txBody>
                    <a:bodyPr/>
                    <a:lstStyle/>
                    <a:p>
                      <a:r>
                        <a:rPr lang="fr-FR" b="1" dirty="0" smtClean="0"/>
                        <a:t>Charges indirectes :</a:t>
                      </a:r>
                    </a:p>
                    <a:p>
                      <a:pPr>
                        <a:buFont typeface="Arial" pitchFamily="34" charset="0"/>
                        <a:buChar char="•"/>
                      </a:pPr>
                      <a:r>
                        <a:rPr lang="fr-FR" dirty="0" smtClean="0"/>
                        <a:t>Centre Atelier1</a:t>
                      </a:r>
                    </a:p>
                    <a:p>
                      <a:pPr>
                        <a:buFont typeface="Arial" pitchFamily="34" charset="0"/>
                        <a:buChar char="•"/>
                      </a:pPr>
                      <a:r>
                        <a:rPr lang="fr-FR" dirty="0" smtClean="0"/>
                        <a:t>Centre Atelier 2</a:t>
                      </a:r>
                      <a:endParaRPr lang="fr-FR" dirty="0"/>
                    </a:p>
                  </a:txBody>
                  <a:tcPr/>
                </a:tc>
                <a:tc>
                  <a:txBody>
                    <a:bodyPr/>
                    <a:lstStyle/>
                    <a:p>
                      <a:pPr algn="ctr"/>
                      <a:endParaRPr lang="fr-FR" dirty="0" smtClean="0"/>
                    </a:p>
                    <a:p>
                      <a:pPr algn="ctr"/>
                      <a:r>
                        <a:rPr lang="fr-FR" dirty="0" smtClean="0"/>
                        <a:t>16120</a:t>
                      </a:r>
                    </a:p>
                    <a:p>
                      <a:pPr algn="ctr"/>
                      <a:r>
                        <a:rPr lang="fr-FR" dirty="0" smtClean="0"/>
                        <a:t>7370</a:t>
                      </a:r>
                      <a:endParaRPr lang="fr-FR" dirty="0"/>
                    </a:p>
                  </a:txBody>
                  <a:tcPr/>
                </a:tc>
                <a:tc>
                  <a:txBody>
                    <a:bodyPr/>
                    <a:lstStyle/>
                    <a:p>
                      <a:pPr algn="ctr"/>
                      <a:endParaRPr lang="fr-FR" dirty="0" smtClean="0"/>
                    </a:p>
                    <a:p>
                      <a:pPr algn="ctr"/>
                      <a:r>
                        <a:rPr lang="fr-FR" dirty="0" smtClean="0"/>
                        <a:t>4.56</a:t>
                      </a:r>
                    </a:p>
                    <a:p>
                      <a:pPr algn="ctr"/>
                      <a:r>
                        <a:rPr lang="fr-FR" dirty="0" smtClean="0"/>
                        <a:t>9.42</a:t>
                      </a:r>
                      <a:endParaRPr lang="fr-FR" dirty="0"/>
                    </a:p>
                  </a:txBody>
                  <a:tcPr/>
                </a:tc>
                <a:tc>
                  <a:txBody>
                    <a:bodyPr/>
                    <a:lstStyle/>
                    <a:p>
                      <a:pPr algn="ctr"/>
                      <a:endParaRPr lang="fr-FR" dirty="0" smtClean="0"/>
                    </a:p>
                    <a:p>
                      <a:pPr algn="ctr"/>
                      <a:r>
                        <a:rPr lang="fr-FR" dirty="0" smtClean="0"/>
                        <a:t>73507.2</a:t>
                      </a:r>
                    </a:p>
                    <a:p>
                      <a:pPr algn="ctr"/>
                      <a:r>
                        <a:rPr lang="fr-FR" dirty="0" smtClean="0"/>
                        <a:t>69425.4</a:t>
                      </a:r>
                      <a:endParaRPr lang="fr-FR" dirty="0"/>
                    </a:p>
                  </a:txBody>
                  <a:tcPr/>
                </a:tc>
              </a:tr>
              <a:tr h="648935">
                <a:tc>
                  <a:txBody>
                    <a:bodyPr/>
                    <a:lstStyle/>
                    <a:p>
                      <a:r>
                        <a:rPr lang="fr-FR" b="1" dirty="0" smtClean="0"/>
                        <a:t>Coût de production </a:t>
                      </a:r>
                      <a:endParaRPr lang="fr-FR" b="1" dirty="0"/>
                    </a:p>
                  </a:txBody>
                  <a:tcPr/>
                </a:tc>
                <a:tc>
                  <a:txBody>
                    <a:bodyPr/>
                    <a:lstStyle/>
                    <a:p>
                      <a:pPr algn="ctr"/>
                      <a:r>
                        <a:rPr lang="fr-FR" dirty="0" smtClean="0"/>
                        <a:t>5700</a:t>
                      </a:r>
                      <a:endParaRPr lang="fr-FR" dirty="0"/>
                    </a:p>
                  </a:txBody>
                  <a:tcPr/>
                </a:tc>
                <a:tc>
                  <a:txBody>
                    <a:bodyPr/>
                    <a:lstStyle/>
                    <a:p>
                      <a:pPr algn="ctr"/>
                      <a:r>
                        <a:rPr lang="fr-FR" dirty="0" smtClean="0"/>
                        <a:t>75.049</a:t>
                      </a:r>
                      <a:endParaRPr lang="fr-FR" dirty="0"/>
                    </a:p>
                  </a:txBody>
                  <a:tcPr/>
                </a:tc>
                <a:tc>
                  <a:txBody>
                    <a:bodyPr/>
                    <a:lstStyle/>
                    <a:p>
                      <a:pPr algn="ctr"/>
                      <a:r>
                        <a:rPr lang="fr-FR" dirty="0" smtClean="0"/>
                        <a:t>427778.6</a:t>
                      </a:r>
                      <a:endParaRPr lang="fr-FR" dirty="0"/>
                    </a:p>
                  </a:txBody>
                  <a:tcPr/>
                </a:tc>
              </a:tr>
            </a:tbl>
          </a:graphicData>
        </a:graphic>
      </p:graphicFrame>
    </p:spTree>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146" name="Titre 1"/>
          <p:cNvSpPr>
            <a:spLocks noGrp="1"/>
          </p:cNvSpPr>
          <p:nvPr>
            <p:ph type="title"/>
          </p:nvPr>
        </p:nvSpPr>
        <p:spPr>
          <a:xfrm>
            <a:off x="571500" y="1500188"/>
            <a:ext cx="8229600" cy="4143375"/>
          </a:xfrm>
        </p:spPr>
        <p:txBody>
          <a:bodyPr/>
          <a:lstStyle/>
          <a:p>
            <a:r>
              <a:rPr lang="fr-FR" smtClean="0"/>
              <a:t>Problèmes particuliers liés au calcul des coûts: produits liés, sous produits, produits résiduels, En-cours </a:t>
            </a:r>
          </a:p>
        </p:txBody>
      </p:sp>
      <p:sp>
        <p:nvSpPr>
          <p:cNvPr id="3" name="Espace réservé du contenu 2"/>
          <p:cNvSpPr>
            <a:spLocks noGrp="1"/>
          </p:cNvSpPr>
          <p:nvPr>
            <p:ph idx="1"/>
          </p:nvPr>
        </p:nvSpPr>
        <p:spPr>
          <a:xfrm>
            <a:off x="323528" y="1340768"/>
            <a:ext cx="8229600" cy="4824536"/>
          </a:xfrm>
        </p:spPr>
        <p:txBody>
          <a:bodyPr anchor="ctr"/>
          <a:lstStyle/>
          <a:p>
            <a:pPr algn="ctr"/>
            <a:endParaRPr lang="fr-FR" b="1" dirty="0" smtClean="0"/>
          </a:p>
        </p:txBody>
      </p:sp>
      <p:sp>
        <p:nvSpPr>
          <p:cNvPr id="4" name="Espace réservé du numéro de diapositive 3"/>
          <p:cNvSpPr>
            <a:spLocks noGrp="1"/>
          </p:cNvSpPr>
          <p:nvPr>
            <p:ph type="sldNum" sz="quarter" idx="12"/>
          </p:nvPr>
        </p:nvSpPr>
        <p:spPr/>
        <p:txBody>
          <a:bodyPr/>
          <a:lstStyle/>
          <a:p>
            <a:pPr>
              <a:defRPr/>
            </a:pPr>
            <a:fld id="{C3F923A3-EA3B-44D5-BBAA-4E892A2474A4}" type="slidenum">
              <a:rPr lang="fr-FR" smtClean="0"/>
              <a:pPr>
                <a:defRPr/>
              </a:pPr>
              <a:t>55</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nodePh="1">
                                  <p:stCondLst>
                                    <p:cond delay="0"/>
                                  </p:stCondLst>
                                  <p:endCondLst>
                                    <p:cond evt="begin" delay="0">
                                      <p:tn val="5"/>
                                    </p:cond>
                                  </p:end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5170"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nchor="ctr"/>
          <a:lstStyle/>
          <a:p>
            <a:pPr algn="just"/>
            <a:r>
              <a:rPr lang="fr-FR" dirty="0" smtClean="0"/>
              <a:t>La complexité croissante des cycles de production,</a:t>
            </a:r>
          </a:p>
          <a:p>
            <a:pPr algn="just"/>
            <a:r>
              <a:rPr lang="fr-FR" dirty="0" smtClean="0"/>
              <a:t> la systématisation de la récupération et du recyclage des matières</a:t>
            </a:r>
          </a:p>
          <a:p>
            <a:pPr algn="just"/>
            <a:r>
              <a:rPr lang="fr-FR" dirty="0" smtClean="0"/>
              <a:t> aboutissent à une multiplication des produits </a:t>
            </a:r>
          </a:p>
          <a:p>
            <a:pPr algn="just">
              <a:buFont typeface="Wingdings 2" pitchFamily="18" charset="2"/>
              <a:buNone/>
            </a:pPr>
            <a:r>
              <a:rPr lang="fr-FR" dirty="0" smtClean="0"/>
              <a:t>   obtenus, à côté du produit principal</a:t>
            </a:r>
          </a:p>
        </p:txBody>
      </p:sp>
      <p:sp>
        <p:nvSpPr>
          <p:cNvPr id="4" name="Espace réservé du numéro de diapositive 3"/>
          <p:cNvSpPr>
            <a:spLocks noGrp="1"/>
          </p:cNvSpPr>
          <p:nvPr>
            <p:ph type="sldNum" sz="quarter" idx="12"/>
          </p:nvPr>
        </p:nvSpPr>
        <p:spPr/>
        <p:txBody>
          <a:bodyPr/>
          <a:lstStyle/>
          <a:p>
            <a:pPr>
              <a:defRPr/>
            </a:pPr>
            <a:fld id="{6175A4F8-858D-4438-9CDE-EB6EB1ABD3E0}" type="slidenum">
              <a:rPr lang="fr-FR" smtClean="0"/>
              <a:pPr>
                <a:defRPr/>
              </a:pPr>
              <a:t>56</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 to="" calcmode="lin" valueType="num">
                                      <p:cBhvr>
                                        <p:cTn id="17" dur="1" fill="hold"/>
                                        <p:tgtEl>
                                          <p:spTgt spid="3">
                                            <p:txEl>
                                              <p:pRg st="2" end="2"/>
                                            </p:txEl>
                                          </p:spTgt>
                                        </p:tgtEl>
                                        <p:attrNameLst>
                                          <p:attrName/>
                                        </p:attrNameLst>
                                      </p:cBhvr>
                                    </p:anim>
                                  </p:childTnLst>
                                </p:cTn>
                              </p:par>
                              <p:par>
                                <p:cTn id="18" presetID="24" presetClass="entr" presetSubtype="0" fill="hold" nodeType="withEffect">
                                  <p:stCondLst>
                                    <p:cond delay="0"/>
                                  </p:stCondLst>
                                  <p:childTnLst>
                                    <p:set>
                                      <p:cBhvr>
                                        <p:cTn id="19" dur="1" fill="hold">
                                          <p:stCondLst>
                                            <p:cond delay="0"/>
                                          </p:stCondLst>
                                        </p:cTn>
                                        <p:tgtEl>
                                          <p:spTgt spid="3">
                                            <p:txEl>
                                              <p:pRg st="3" end="3"/>
                                            </p:txEl>
                                          </p:spTgt>
                                        </p:tgtEl>
                                        <p:attrNameLst>
                                          <p:attrName>style.visibility</p:attrName>
                                        </p:attrNameLst>
                                      </p:cBhvr>
                                      <p:to>
                                        <p:strVal val="visible"/>
                                      </p:to>
                                    </p:set>
                                    <p:anim to="" calcmode="lin" valueType="num">
                                      <p:cBhvr>
                                        <p:cTn id="20" dur="1" fill="hold"/>
                                        <p:tgtEl>
                                          <p:spTgt spid="3">
                                            <p:txEl>
                                              <p:pRg st="3" end="3"/>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chor="ctr">
            <a:normAutofit fontScale="90000"/>
          </a:bodyPr>
          <a:lstStyle/>
          <a:p>
            <a:pPr algn="ctr"/>
            <a:r>
              <a:rPr lang="fr-FR" b="1" dirty="0" smtClean="0"/>
              <a:t>Les produits liés, sous-produits:</a:t>
            </a:r>
          </a:p>
        </p:txBody>
      </p:sp>
      <p:sp>
        <p:nvSpPr>
          <p:cNvPr id="3" name="Espace réservé du contenu 2"/>
          <p:cNvSpPr>
            <a:spLocks noGrp="1"/>
          </p:cNvSpPr>
          <p:nvPr>
            <p:ph idx="1"/>
          </p:nvPr>
        </p:nvSpPr>
        <p:spPr/>
        <p:txBody>
          <a:bodyPr anchor="ctr"/>
          <a:lstStyle/>
          <a:p>
            <a:pPr algn="just"/>
            <a:r>
              <a:rPr lang="fr-FR" dirty="0" smtClean="0"/>
              <a:t>Les </a:t>
            </a:r>
            <a:r>
              <a:rPr lang="fr-FR" b="1" dirty="0" smtClean="0"/>
              <a:t>produits liés ou produits-joints </a:t>
            </a:r>
            <a:r>
              <a:rPr lang="fr-FR" dirty="0" smtClean="0"/>
              <a:t>sont des produits qui apparaissent </a:t>
            </a:r>
            <a:r>
              <a:rPr lang="fr-FR" b="1" dirty="0" smtClean="0"/>
              <a:t>simultanément </a:t>
            </a:r>
            <a:r>
              <a:rPr lang="fr-FR" dirty="0" smtClean="0"/>
              <a:t>lors d’un processus de production:</a:t>
            </a:r>
          </a:p>
          <a:p>
            <a:pPr algn="just"/>
            <a:r>
              <a:rPr lang="fr-FR" b="1" dirty="0" smtClean="0"/>
              <a:t>Exemple :</a:t>
            </a:r>
            <a:r>
              <a:rPr lang="fr-FR" dirty="0" smtClean="0"/>
              <a:t> la stérilisation du lait, l’ajout de certains additifs, l’écrémage sont des coûts conjoints supportés avant la transformation en beurre, yaourts, fromages….</a:t>
            </a:r>
          </a:p>
        </p:txBody>
      </p:sp>
      <p:sp>
        <p:nvSpPr>
          <p:cNvPr id="4" name="Espace réservé du numéro de diapositive 3"/>
          <p:cNvSpPr>
            <a:spLocks noGrp="1"/>
          </p:cNvSpPr>
          <p:nvPr>
            <p:ph type="sldNum" sz="quarter" idx="12"/>
          </p:nvPr>
        </p:nvSpPr>
        <p:spPr/>
        <p:txBody>
          <a:bodyPr/>
          <a:lstStyle/>
          <a:p>
            <a:pPr>
              <a:defRPr/>
            </a:pPr>
            <a:fld id="{C5B5591A-AD60-43E8-B679-2B35100CEA47}" type="slidenum">
              <a:rPr lang="fr-FR" smtClean="0"/>
              <a:pPr>
                <a:defRPr/>
              </a:pPr>
              <a:t>57</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to="" calcmode="lin" valueType="num">
                                      <p:cBhvr>
                                        <p:cTn id="7" dur="1" fill="hold"/>
                                        <p:tgtEl>
                                          <p:spTgt spid="2"/>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to="" calcmode="lin" valueType="num">
                                      <p:cBhvr>
                                        <p:cTn id="12" dur="1" fill="hold"/>
                                        <p:tgtEl>
                                          <p:spTgt spid="3">
                                            <p:txEl>
                                              <p:pRg st="0" end="0"/>
                                            </p:txEl>
                                          </p:spTgt>
                                        </p:tgtEl>
                                        <p:attrNameLst>
                                          <p:attrName/>
                                        </p:attrNameLst>
                                      </p:cBhvr>
                                    </p:anim>
                                  </p:childTnLst>
                                </p:cTn>
                              </p:par>
                              <p:par>
                                <p:cTn id="13" presetID="24" presetClass="entr" presetSubtype="0" fill="hold" nodeType="with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 to="" calcmode="lin" valueType="num">
                                      <p:cBhvr>
                                        <p:cTn id="15" dur="1" fill="hold"/>
                                        <p:tgtEl>
                                          <p:spTgt spid="3">
                                            <p:txEl>
                                              <p:pRg st="1" end="1"/>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7218" name="Titre 1"/>
          <p:cNvSpPr>
            <a:spLocks noGrp="1"/>
          </p:cNvSpPr>
          <p:nvPr>
            <p:ph type="title"/>
          </p:nvPr>
        </p:nvSpPr>
        <p:spPr/>
        <p:txBody>
          <a:bodyPr/>
          <a:lstStyle/>
          <a:p>
            <a:r>
              <a:rPr lang="fr-FR" dirty="0" smtClean="0"/>
              <a:t>Exemple:</a:t>
            </a:r>
          </a:p>
        </p:txBody>
      </p:sp>
      <p:graphicFrame>
        <p:nvGraphicFramePr>
          <p:cNvPr id="5" name="Espace réservé du contenu 4"/>
          <p:cNvGraphicFramePr>
            <a:graphicFrameLocks noGrp="1"/>
          </p:cNvGraphicFramePr>
          <p:nvPr>
            <p:ph idx="1"/>
          </p:nvPr>
        </p:nvGraphicFramePr>
        <p:xfrm>
          <a:off x="428625" y="3500438"/>
          <a:ext cx="2328850" cy="640080"/>
        </p:xfrm>
        <a:graphic>
          <a:graphicData uri="http://schemas.openxmlformats.org/drawingml/2006/table">
            <a:tbl>
              <a:tblPr firstRow="1" bandRow="1">
                <a:tableStyleId>{2D5ABB26-0587-4C30-8999-92F81FD0307C}</a:tableStyleId>
              </a:tblPr>
              <a:tblGrid>
                <a:gridCol w="2328850"/>
              </a:tblGrid>
              <a:tr h="370840">
                <a:tc>
                  <a:txBody>
                    <a:bodyPr/>
                    <a:lstStyle/>
                    <a:p>
                      <a:pPr algn="ctr"/>
                      <a:r>
                        <a:rPr lang="fr-FR" b="1" dirty="0" smtClean="0"/>
                        <a:t>Coûts conjoints</a:t>
                      </a:r>
                    </a:p>
                    <a:p>
                      <a:pPr algn="ctr"/>
                      <a:r>
                        <a:rPr lang="fr-FR" dirty="0" smtClean="0"/>
                        <a:t>5100 </a:t>
                      </a:r>
                      <a:r>
                        <a:rPr lang="fr-FR" dirty="0" err="1" smtClean="0"/>
                        <a:t>dhs</a:t>
                      </a:r>
                      <a:endParaRPr lang="fr-FR" dirty="0"/>
                    </a:p>
                  </a:txBody>
                  <a:tcPr/>
                </a:tc>
              </a:tr>
            </a:tbl>
          </a:graphicData>
        </a:graphic>
      </p:graphicFrame>
      <p:sp>
        <p:nvSpPr>
          <p:cNvPr id="4" name="Espace réservé du numéro de diapositive 3"/>
          <p:cNvSpPr>
            <a:spLocks noGrp="1"/>
          </p:cNvSpPr>
          <p:nvPr>
            <p:ph type="sldNum" sz="quarter" idx="12"/>
          </p:nvPr>
        </p:nvSpPr>
        <p:spPr/>
        <p:txBody>
          <a:bodyPr/>
          <a:lstStyle/>
          <a:p>
            <a:pPr>
              <a:defRPr/>
            </a:pPr>
            <a:fld id="{9EBD7624-221F-4DBB-8878-89B208B92034}" type="slidenum">
              <a:rPr lang="fr-FR" smtClean="0"/>
              <a:pPr>
                <a:defRPr/>
              </a:pPr>
              <a:t>58</a:t>
            </a:fld>
            <a:endParaRPr lang="fr-FR"/>
          </a:p>
        </p:txBody>
      </p:sp>
      <p:graphicFrame>
        <p:nvGraphicFramePr>
          <p:cNvPr id="6" name="Tableau 5"/>
          <p:cNvGraphicFramePr>
            <a:graphicFrameLocks noGrp="1"/>
          </p:cNvGraphicFramePr>
          <p:nvPr/>
        </p:nvGraphicFramePr>
        <p:xfrm>
          <a:off x="5857875" y="2143125"/>
          <a:ext cx="2143140" cy="640080"/>
        </p:xfrm>
        <a:graphic>
          <a:graphicData uri="http://schemas.openxmlformats.org/drawingml/2006/table">
            <a:tbl>
              <a:tblPr firstRow="1" bandRow="1">
                <a:tableStyleId>{2D5ABB26-0587-4C30-8999-92F81FD0307C}</a:tableStyleId>
              </a:tblPr>
              <a:tblGrid>
                <a:gridCol w="2143140"/>
              </a:tblGrid>
              <a:tr h="370840">
                <a:tc>
                  <a:txBody>
                    <a:bodyPr/>
                    <a:lstStyle/>
                    <a:p>
                      <a:r>
                        <a:rPr lang="fr-FR" dirty="0" smtClean="0"/>
                        <a:t>Produit A  100 kg vendus 3000 </a:t>
                      </a:r>
                      <a:r>
                        <a:rPr lang="fr-FR" dirty="0" err="1" smtClean="0"/>
                        <a:t>dhs</a:t>
                      </a:r>
                      <a:r>
                        <a:rPr lang="fr-FR" baseline="0" dirty="0" smtClean="0"/>
                        <a:t> </a:t>
                      </a:r>
                      <a:endParaRPr lang="fr-FR" dirty="0"/>
                    </a:p>
                  </a:txBody>
                  <a:tcPr/>
                </a:tc>
              </a:tr>
            </a:tbl>
          </a:graphicData>
        </a:graphic>
      </p:graphicFrame>
      <p:graphicFrame>
        <p:nvGraphicFramePr>
          <p:cNvPr id="7" name="Tableau 6"/>
          <p:cNvGraphicFramePr>
            <a:graphicFrameLocks noGrp="1"/>
          </p:cNvGraphicFramePr>
          <p:nvPr/>
        </p:nvGraphicFramePr>
        <p:xfrm>
          <a:off x="5786438" y="4357688"/>
          <a:ext cx="2500330" cy="914400"/>
        </p:xfrm>
        <a:graphic>
          <a:graphicData uri="http://schemas.openxmlformats.org/drawingml/2006/table">
            <a:tbl>
              <a:tblPr firstRow="1" bandRow="1">
                <a:tableStyleId>{2D5ABB26-0587-4C30-8999-92F81FD0307C}</a:tableStyleId>
              </a:tblPr>
              <a:tblGrid>
                <a:gridCol w="2500330"/>
              </a:tblGrid>
              <a:tr h="370840">
                <a:tc>
                  <a:txBody>
                    <a:bodyPr/>
                    <a:lstStyle/>
                    <a:p>
                      <a:r>
                        <a:rPr lang="fr-FR" dirty="0" smtClean="0"/>
                        <a:t>Produit B  </a:t>
                      </a:r>
                    </a:p>
                    <a:p>
                      <a:r>
                        <a:rPr lang="fr-FR" dirty="0" smtClean="0"/>
                        <a:t>200 kg vendus 4000 </a:t>
                      </a:r>
                      <a:r>
                        <a:rPr lang="fr-FR" dirty="0" err="1" smtClean="0"/>
                        <a:t>dhs</a:t>
                      </a:r>
                      <a:endParaRPr lang="fr-FR" dirty="0"/>
                    </a:p>
                  </a:txBody>
                  <a:tcPr/>
                </a:tc>
              </a:tr>
            </a:tbl>
          </a:graphicData>
        </a:graphic>
      </p:graphicFrame>
      <p:cxnSp>
        <p:nvCxnSpPr>
          <p:cNvPr id="9" name="Connecteur droit 8"/>
          <p:cNvCxnSpPr/>
          <p:nvPr/>
        </p:nvCxnSpPr>
        <p:spPr>
          <a:xfrm>
            <a:off x="2786063" y="3643313"/>
            <a:ext cx="1714500" cy="1587"/>
          </a:xfrm>
          <a:prstGeom prst="line">
            <a:avLst/>
          </a:prstGeom>
        </p:spPr>
        <p:style>
          <a:lnRef idx="2">
            <a:schemeClr val="dk1"/>
          </a:lnRef>
          <a:fillRef idx="0">
            <a:schemeClr val="dk1"/>
          </a:fillRef>
          <a:effectRef idx="1">
            <a:schemeClr val="dk1"/>
          </a:effectRef>
          <a:fontRef idx="minor">
            <a:schemeClr val="tx1"/>
          </a:fontRef>
        </p:style>
      </p:cxnSp>
      <p:cxnSp>
        <p:nvCxnSpPr>
          <p:cNvPr id="12" name="Connecteur droit avec flèche 11"/>
          <p:cNvCxnSpPr/>
          <p:nvPr/>
        </p:nvCxnSpPr>
        <p:spPr>
          <a:xfrm flipV="1">
            <a:off x="4429125" y="2714625"/>
            <a:ext cx="1428750" cy="928688"/>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14" name="Connecteur droit avec flèche 13"/>
          <p:cNvCxnSpPr/>
          <p:nvPr/>
        </p:nvCxnSpPr>
        <p:spPr>
          <a:xfrm>
            <a:off x="4500563" y="3714750"/>
            <a:ext cx="1285875" cy="1000125"/>
          </a:xfrm>
          <a:prstGeom prst="straightConnector1">
            <a:avLst/>
          </a:prstGeom>
          <a:ln>
            <a:tailEnd type="arrow"/>
          </a:ln>
        </p:spPr>
        <p:style>
          <a:lnRef idx="2">
            <a:schemeClr val="dk1"/>
          </a:lnRef>
          <a:fillRef idx="0">
            <a:schemeClr val="dk1"/>
          </a:fillRef>
          <a:effectRef idx="1">
            <a:schemeClr val="dk1"/>
          </a:effectRef>
          <a:fontRef idx="minor">
            <a:schemeClr val="tx1"/>
          </a:fontRef>
        </p:style>
      </p:cxnSp>
      <p:cxnSp>
        <p:nvCxnSpPr>
          <p:cNvPr id="16" name="Connecteur droit 15"/>
          <p:cNvCxnSpPr/>
          <p:nvPr/>
        </p:nvCxnSpPr>
        <p:spPr>
          <a:xfrm rot="16200000" flipH="1">
            <a:off x="3500438" y="4714875"/>
            <a:ext cx="2071688" cy="71437"/>
          </a:xfrm>
          <a:prstGeom prst="line">
            <a:avLst/>
          </a:prstGeom>
        </p:spPr>
        <p:style>
          <a:lnRef idx="2">
            <a:schemeClr val="dk1"/>
          </a:lnRef>
          <a:fillRef idx="0">
            <a:schemeClr val="dk1"/>
          </a:fillRef>
          <a:effectRef idx="1">
            <a:schemeClr val="dk1"/>
          </a:effectRef>
          <a:fontRef idx="minor">
            <a:schemeClr val="tx1"/>
          </a:fontRef>
        </p:style>
      </p:cxnSp>
      <p:graphicFrame>
        <p:nvGraphicFramePr>
          <p:cNvPr id="17" name="Tableau 16"/>
          <p:cNvGraphicFramePr>
            <a:graphicFrameLocks noGrp="1"/>
          </p:cNvGraphicFramePr>
          <p:nvPr/>
        </p:nvGraphicFramePr>
        <p:xfrm>
          <a:off x="3357563" y="5786438"/>
          <a:ext cx="2405058" cy="370840"/>
        </p:xfrm>
        <a:graphic>
          <a:graphicData uri="http://schemas.openxmlformats.org/drawingml/2006/table">
            <a:tbl>
              <a:tblPr firstRow="1" bandRow="1">
                <a:tableStyleId>{2D5ABB26-0587-4C30-8999-92F81FD0307C}</a:tableStyleId>
              </a:tblPr>
              <a:tblGrid>
                <a:gridCol w="2405058"/>
              </a:tblGrid>
              <a:tr h="370840">
                <a:tc>
                  <a:txBody>
                    <a:bodyPr/>
                    <a:lstStyle/>
                    <a:p>
                      <a:r>
                        <a:rPr lang="fr-FR" dirty="0" smtClean="0"/>
                        <a:t>Point de séparation</a:t>
                      </a:r>
                      <a:endParaRPr lang="fr-FR" dirty="0"/>
                    </a:p>
                  </a:txBody>
                  <a:tcPr/>
                </a:tc>
              </a:tr>
            </a:tbl>
          </a:graphicData>
        </a:graphic>
      </p:graphicFrame>
    </p:spTree>
  </p:cSld>
  <p:clrMapOvr>
    <a:masterClrMapping/>
  </p:clrMapOvr>
  <p:transition/>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242"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nchor="ctr"/>
          <a:lstStyle/>
          <a:p>
            <a:pPr algn="just"/>
            <a:r>
              <a:rPr lang="fr-FR" dirty="0" smtClean="0"/>
              <a:t>Pour calculer les coûts de production de chaque produit lié, il est nécessaire de répartir les </a:t>
            </a:r>
            <a:r>
              <a:rPr lang="fr-FR" b="1" dirty="0" smtClean="0"/>
              <a:t>coûts conjoints </a:t>
            </a:r>
            <a:r>
              <a:rPr lang="fr-FR" dirty="0" smtClean="0"/>
              <a:t>( coûts communs avant le point de séparation)</a:t>
            </a:r>
          </a:p>
        </p:txBody>
      </p:sp>
      <p:sp>
        <p:nvSpPr>
          <p:cNvPr id="4" name="Espace réservé du numéro de diapositive 3"/>
          <p:cNvSpPr>
            <a:spLocks noGrp="1"/>
          </p:cNvSpPr>
          <p:nvPr>
            <p:ph type="sldNum" sz="quarter" idx="12"/>
          </p:nvPr>
        </p:nvSpPr>
        <p:spPr/>
        <p:txBody>
          <a:bodyPr/>
          <a:lstStyle/>
          <a:p>
            <a:pPr>
              <a:defRPr/>
            </a:pPr>
            <a:fld id="{043B3F44-5265-4320-BB78-A20EDBD31234}" type="slidenum">
              <a:rPr lang="fr-FR" smtClean="0"/>
              <a:pPr>
                <a:defRPr/>
              </a:pPr>
              <a:t>59</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285728"/>
            <a:ext cx="8229600" cy="5840435"/>
          </a:xfrm>
        </p:spPr>
        <p:txBody>
          <a:bodyPr/>
          <a:lstStyle/>
          <a:p>
            <a:pPr algn="just"/>
            <a:r>
              <a:rPr lang="fr-FR" b="1" dirty="0" smtClean="0"/>
              <a:t>La classification des charges incorporées</a:t>
            </a:r>
            <a:r>
              <a:rPr lang="fr-FR" dirty="0" smtClean="0"/>
              <a:t>: </a:t>
            </a:r>
          </a:p>
          <a:p>
            <a:pPr lvl="1" algn="just"/>
            <a:r>
              <a:rPr lang="fr-FR" dirty="0" smtClean="0"/>
              <a:t>Charges directes;</a:t>
            </a:r>
          </a:p>
          <a:p>
            <a:pPr lvl="1" algn="just"/>
            <a:r>
              <a:rPr lang="fr-FR" dirty="0" smtClean="0"/>
              <a:t>Charges indirectes.</a:t>
            </a:r>
          </a:p>
          <a:p>
            <a:r>
              <a:rPr lang="fr-FR" b="1" dirty="0" smtClean="0"/>
              <a:t>Les charges directes:</a:t>
            </a:r>
          </a:p>
          <a:p>
            <a:pPr algn="just">
              <a:buFont typeface="Wingdings" pitchFamily="2" charset="2"/>
              <a:buChar char="Ø"/>
            </a:pPr>
            <a:r>
              <a:rPr lang="fr-FR" dirty="0" smtClean="0"/>
              <a:t>Une charge est directe si son affectation à un coût déterminé peut se réaliser sans hypothèse préalable ni calcul intermédiaire. Elle correspond à une consommation de ressource clairement identifiable et mesurable. (ex: matières premières consommées…)</a:t>
            </a:r>
            <a:endParaRPr lang="fr-FR" dirty="0"/>
          </a:p>
        </p:txBody>
      </p:sp>
    </p:spTree>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714356"/>
            <a:ext cx="8229600" cy="5411807"/>
          </a:xfrm>
        </p:spPr>
        <p:txBody>
          <a:bodyPr>
            <a:normAutofit/>
          </a:bodyPr>
          <a:lstStyle/>
          <a:p>
            <a:pPr algn="just"/>
            <a:r>
              <a:rPr lang="fr-FR" dirty="0" smtClean="0"/>
              <a:t>Pour la répartition des coûts conjoints entre le produit principal et le sous produit, deux méthodes peuvent être envisagées:</a:t>
            </a:r>
          </a:p>
          <a:p>
            <a:pPr lvl="1" algn="just">
              <a:buFont typeface="Wingdings" pitchFamily="2" charset="2"/>
              <a:buChar char="Ø"/>
            </a:pPr>
            <a:r>
              <a:rPr lang="fr-FR" b="1" dirty="0" smtClean="0"/>
              <a:t>La méthode du coût réel</a:t>
            </a:r>
            <a:r>
              <a:rPr lang="fr-FR" dirty="0" smtClean="0"/>
              <a:t>, qui repose sur la répartition des coûts conjoints au prorata d’une unité de mesure physique ou des chiffres d’affaires respectifs;</a:t>
            </a:r>
          </a:p>
          <a:p>
            <a:pPr lvl="1" algn="just">
              <a:buFont typeface="Wingdings 2" pitchFamily="18" charset="2"/>
              <a:buNone/>
            </a:pPr>
            <a:r>
              <a:rPr lang="fr-FR" b="1" dirty="0" smtClean="0"/>
              <a:t>par exemple</a:t>
            </a:r>
            <a:r>
              <a:rPr lang="fr-FR" dirty="0" smtClean="0"/>
              <a:t>: au prorata des poids respectifs de A et B:</a:t>
            </a:r>
          </a:p>
          <a:p>
            <a:pPr lvl="2" algn="just">
              <a:buFont typeface="Wingdings" pitchFamily="2" charset="2"/>
              <a:buChar char="§"/>
            </a:pPr>
            <a:r>
              <a:rPr lang="fr-FR" dirty="0" smtClean="0"/>
              <a:t>Coût de production de A: 5100 × 100/300 = 1700 DHS</a:t>
            </a:r>
          </a:p>
          <a:p>
            <a:pPr lvl="2" algn="just">
              <a:buFont typeface="Wingdings" pitchFamily="2" charset="2"/>
              <a:buChar char="§"/>
            </a:pPr>
            <a:r>
              <a:rPr lang="fr-FR" dirty="0" smtClean="0"/>
              <a:t>Coût de production de B: 5100 × 200/300 = 3400 </a:t>
            </a:r>
            <a:r>
              <a:rPr lang="fr-FR" dirty="0" err="1" smtClean="0"/>
              <a:t>dhs</a:t>
            </a:r>
            <a:endParaRPr lang="fr-FR" dirty="0" smtClean="0"/>
          </a:p>
          <a:p>
            <a:pPr lvl="1" algn="just">
              <a:buNone/>
            </a:pPr>
            <a:endParaRPr lang="fr-FR" dirty="0"/>
          </a:p>
        </p:txBody>
      </p:sp>
    </p:spTree>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endParaRPr lang="fr-FR"/>
          </a:p>
        </p:txBody>
      </p:sp>
      <p:sp>
        <p:nvSpPr>
          <p:cNvPr id="3" name="Espace réservé du contenu 2"/>
          <p:cNvSpPr>
            <a:spLocks noGrp="1"/>
          </p:cNvSpPr>
          <p:nvPr>
            <p:ph idx="1"/>
          </p:nvPr>
        </p:nvSpPr>
        <p:spPr/>
        <p:txBody>
          <a:bodyPr/>
          <a:lstStyle/>
          <a:p>
            <a:pPr lvl="1" algn="just">
              <a:buFont typeface="Wingdings" pitchFamily="2" charset="2"/>
              <a:buChar char="Ø"/>
            </a:pPr>
            <a:r>
              <a:rPr lang="fr-FR" b="1" dirty="0" smtClean="0"/>
              <a:t>La méthode du coût forfaitaire</a:t>
            </a:r>
            <a:r>
              <a:rPr lang="fr-FR" dirty="0" smtClean="0"/>
              <a:t>, qui consiste à retrancher du prix de vente du sous produit le bénéfice, les charges de distribution et les frais de traitement spécifiques:</a:t>
            </a:r>
          </a:p>
          <a:p>
            <a:pPr lvl="1">
              <a:buNone/>
            </a:pPr>
            <a:endParaRPr lang="fr-FR" dirty="0"/>
          </a:p>
        </p:txBody>
      </p:sp>
      <p:graphicFrame>
        <p:nvGraphicFramePr>
          <p:cNvPr id="4" name="Tableau 3"/>
          <p:cNvGraphicFramePr>
            <a:graphicFrameLocks noGrp="1"/>
          </p:cNvGraphicFramePr>
          <p:nvPr/>
        </p:nvGraphicFramePr>
        <p:xfrm>
          <a:off x="1428728" y="3857628"/>
          <a:ext cx="6096000" cy="2651760"/>
        </p:xfrm>
        <a:graphic>
          <a:graphicData uri="http://schemas.openxmlformats.org/drawingml/2006/table">
            <a:tbl>
              <a:tblPr firstRow="1" bandRow="1">
                <a:tableStyleId>{2D5ABB26-0587-4C30-8999-92F81FD0307C}</a:tableStyleId>
              </a:tblPr>
              <a:tblGrid>
                <a:gridCol w="6096000"/>
              </a:tblGrid>
              <a:tr h="370840">
                <a:tc>
                  <a:txBody>
                    <a:bodyPr/>
                    <a:lstStyle/>
                    <a:p>
                      <a:r>
                        <a:rPr lang="fr-FR" sz="2400" dirty="0" smtClean="0"/>
                        <a:t>Prix de vente du sous produit</a:t>
                      </a:r>
                      <a:endParaRPr lang="fr-FR" sz="2400" dirty="0"/>
                    </a:p>
                  </a:txBody>
                  <a:tcPr/>
                </a:tc>
              </a:tr>
              <a:tr h="370840">
                <a:tc>
                  <a:txBody>
                    <a:bodyPr/>
                    <a:lstStyle/>
                    <a:p>
                      <a:r>
                        <a:rPr lang="fr-FR" sz="2400" dirty="0" smtClean="0"/>
                        <a:t>- Bénéfice forfaitaire</a:t>
                      </a:r>
                      <a:endParaRPr lang="fr-FR" sz="2400" dirty="0"/>
                    </a:p>
                  </a:txBody>
                  <a:tcPr/>
                </a:tc>
              </a:tr>
              <a:tr h="370840">
                <a:tc>
                  <a:txBody>
                    <a:bodyPr/>
                    <a:lstStyle/>
                    <a:p>
                      <a:r>
                        <a:rPr lang="fr-FR" sz="2400" dirty="0" smtClean="0"/>
                        <a:t>- Coût de distribution du sous</a:t>
                      </a:r>
                      <a:r>
                        <a:rPr lang="fr-FR" sz="2400" baseline="0" dirty="0" smtClean="0"/>
                        <a:t> produit</a:t>
                      </a:r>
                      <a:endParaRPr lang="fr-FR" sz="2400" dirty="0"/>
                    </a:p>
                  </a:txBody>
                  <a:tcPr/>
                </a:tc>
              </a:tr>
              <a:tr h="370840">
                <a:tc>
                  <a:txBody>
                    <a:bodyPr/>
                    <a:lstStyle/>
                    <a:p>
                      <a:r>
                        <a:rPr lang="fr-FR" sz="2400" dirty="0" smtClean="0"/>
                        <a:t>- Coût de traitement du sous produit</a:t>
                      </a:r>
                      <a:endParaRPr lang="fr-FR" sz="2400" dirty="0"/>
                    </a:p>
                  </a:txBody>
                  <a:tcPr/>
                </a:tc>
              </a:tr>
              <a:tr h="370840">
                <a:tc>
                  <a:txBody>
                    <a:bodyPr/>
                    <a:lstStyle/>
                    <a:p>
                      <a:r>
                        <a:rPr lang="fr-FR" sz="2400" dirty="0" smtClean="0"/>
                        <a:t>= coût de production conjoint du sous produit</a:t>
                      </a:r>
                      <a:endParaRPr lang="fr-FR" sz="2400" dirty="0"/>
                    </a:p>
                  </a:txBody>
                  <a:tcPr/>
                </a:tc>
              </a:tr>
            </a:tbl>
          </a:graphicData>
        </a:graphic>
      </p:graphicFrame>
      <p:cxnSp>
        <p:nvCxnSpPr>
          <p:cNvPr id="6" name="Connecteur droit 5"/>
          <p:cNvCxnSpPr/>
          <p:nvPr/>
        </p:nvCxnSpPr>
        <p:spPr>
          <a:xfrm>
            <a:off x="1357290" y="5715016"/>
            <a:ext cx="6072230" cy="1588"/>
          </a:xfrm>
          <a:prstGeom prst="line">
            <a:avLst/>
          </a:prstGeom>
        </p:spPr>
        <p:style>
          <a:lnRef idx="2">
            <a:schemeClr val="dk1"/>
          </a:lnRef>
          <a:fillRef idx="0">
            <a:schemeClr val="dk1"/>
          </a:fillRef>
          <a:effectRef idx="1">
            <a:schemeClr val="dk1"/>
          </a:effectRef>
          <a:fontRef idx="minor">
            <a:schemeClr val="tx1"/>
          </a:fontRef>
        </p:style>
      </p:cxnSp>
    </p:spTree>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chor="ctr"/>
          <a:lstStyle/>
          <a:p>
            <a:pPr algn="ctr"/>
            <a:endParaRPr lang="fr-FR" dirty="0" smtClean="0"/>
          </a:p>
        </p:txBody>
      </p:sp>
      <p:sp>
        <p:nvSpPr>
          <p:cNvPr id="3" name="Espace réservé du contenu 2"/>
          <p:cNvSpPr>
            <a:spLocks noGrp="1"/>
          </p:cNvSpPr>
          <p:nvPr>
            <p:ph idx="1"/>
          </p:nvPr>
        </p:nvSpPr>
        <p:spPr/>
        <p:txBody>
          <a:bodyPr anchor="ctr"/>
          <a:lstStyle/>
          <a:p>
            <a:pPr algn="just"/>
            <a:r>
              <a:rPr lang="fr-FR" dirty="0" smtClean="0"/>
              <a:t>Le coût de production du sous-produit  viendra </a:t>
            </a:r>
            <a:r>
              <a:rPr lang="fr-FR" b="1" dirty="0" smtClean="0"/>
              <a:t>en diminution du coût de production du produit principal</a:t>
            </a:r>
          </a:p>
        </p:txBody>
      </p:sp>
      <p:sp>
        <p:nvSpPr>
          <p:cNvPr id="4" name="Espace réservé du numéro de diapositive 3"/>
          <p:cNvSpPr>
            <a:spLocks noGrp="1"/>
          </p:cNvSpPr>
          <p:nvPr>
            <p:ph type="sldNum" sz="quarter" idx="12"/>
          </p:nvPr>
        </p:nvSpPr>
        <p:spPr/>
        <p:txBody>
          <a:bodyPr/>
          <a:lstStyle/>
          <a:p>
            <a:pPr>
              <a:defRPr/>
            </a:pPr>
            <a:fld id="{3BDE0F95-E9C6-4B5A-BF87-2AB232AA4626}" type="slidenum">
              <a:rPr lang="fr-FR" smtClean="0"/>
              <a:pPr>
                <a:defRPr/>
              </a:pPr>
              <a:t>62</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nodePh="1">
                                  <p:stCondLst>
                                    <p:cond delay="0"/>
                                  </p:stCondLst>
                                  <p:endCondLst>
                                    <p:cond evt="begin" delay="0">
                                      <p:tn val="5"/>
                                    </p:cond>
                                  </p:endCondLst>
                                  <p:childTnLst>
                                    <p:set>
                                      <p:cBhvr>
                                        <p:cTn id="6" dur="1" fill="hold">
                                          <p:stCondLst>
                                            <p:cond delay="0"/>
                                          </p:stCondLst>
                                        </p:cTn>
                                        <p:tgtEl>
                                          <p:spTgt spid="2"/>
                                        </p:tgtEl>
                                        <p:attrNameLst>
                                          <p:attrName>style.visibility</p:attrName>
                                        </p:attrNameLst>
                                      </p:cBhvr>
                                      <p:to>
                                        <p:strVal val="visible"/>
                                      </p:to>
                                    </p:set>
                                    <p:anim to="" calcmode="lin" valueType="num">
                                      <p:cBhvr>
                                        <p:cTn id="7" dur="1" fill="hold"/>
                                        <p:tgtEl>
                                          <p:spTgt spid="2"/>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to="" calcmode="lin" valueType="num">
                                      <p:cBhvr>
                                        <p:cTn id="12" dur="1" fill="hold"/>
                                        <p:tgtEl>
                                          <p:spTgt spid="3">
                                            <p:txEl>
                                              <p:pRg st="0" end="0"/>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285750"/>
            <a:ext cx="8229600" cy="1562100"/>
          </a:xfrm>
        </p:spPr>
        <p:txBody>
          <a:bodyPr>
            <a:normAutofit fontScale="90000"/>
          </a:bodyPr>
          <a:lstStyle/>
          <a:p>
            <a:pPr algn="ctr"/>
            <a:r>
              <a:rPr lang="fr-FR" smtClean="0"/>
              <a:t>Les produits résiduels: Rebuts et Déchets</a:t>
            </a:r>
          </a:p>
        </p:txBody>
      </p:sp>
      <p:sp>
        <p:nvSpPr>
          <p:cNvPr id="3" name="Espace réservé du contenu 2"/>
          <p:cNvSpPr>
            <a:spLocks noGrp="1"/>
          </p:cNvSpPr>
          <p:nvPr>
            <p:ph idx="1"/>
          </p:nvPr>
        </p:nvSpPr>
        <p:spPr/>
        <p:txBody>
          <a:bodyPr>
            <a:normAutofit/>
          </a:bodyPr>
          <a:lstStyle/>
          <a:p>
            <a:r>
              <a:rPr lang="fr-FR" sz="3200" b="1" dirty="0" smtClean="0"/>
              <a:t>Les rebuts:</a:t>
            </a:r>
          </a:p>
          <a:p>
            <a:pPr algn="just"/>
            <a:r>
              <a:rPr lang="fr-FR" dirty="0" smtClean="0"/>
              <a:t>Sont des produits défectueux ou en dessous des normes de qualité requises.</a:t>
            </a:r>
          </a:p>
          <a:p>
            <a:r>
              <a:rPr lang="fr-FR" sz="3200" b="1" dirty="0" smtClean="0"/>
              <a:t>Les déchets:</a:t>
            </a:r>
          </a:p>
          <a:p>
            <a:r>
              <a:rPr lang="fr-FR" dirty="0" smtClean="0"/>
              <a:t>Sont des résidus provenant de la fabrication.</a:t>
            </a:r>
          </a:p>
          <a:p>
            <a:r>
              <a:rPr lang="fr-FR" sz="3200" b="1" dirty="0" smtClean="0"/>
              <a:t>Traitement comptable:</a:t>
            </a:r>
          </a:p>
          <a:p>
            <a:pPr algn="just"/>
            <a:r>
              <a:rPr lang="fr-FR" dirty="0" smtClean="0"/>
              <a:t>Du point de vue du calcul des coûts, il faut envisager </a:t>
            </a:r>
            <a:r>
              <a:rPr lang="fr-FR" b="1" dirty="0" smtClean="0"/>
              <a:t>deux cas</a:t>
            </a:r>
            <a:r>
              <a:rPr lang="fr-FR" dirty="0" smtClean="0"/>
              <a:t>, selon que le produit résiduel a une valeur marchande ou non</a:t>
            </a:r>
          </a:p>
        </p:txBody>
      </p:sp>
      <p:sp>
        <p:nvSpPr>
          <p:cNvPr id="4" name="Espace réservé du numéro de diapositive 3"/>
          <p:cNvSpPr>
            <a:spLocks noGrp="1"/>
          </p:cNvSpPr>
          <p:nvPr>
            <p:ph type="sldNum" sz="quarter" idx="12"/>
          </p:nvPr>
        </p:nvSpPr>
        <p:spPr/>
        <p:txBody>
          <a:bodyPr/>
          <a:lstStyle/>
          <a:p>
            <a:pPr>
              <a:defRPr/>
            </a:pPr>
            <a:fld id="{CB5DB4BC-C71F-40FF-8BB8-FACB5804C9DB}" type="slidenum">
              <a:rPr lang="fr-FR" smtClean="0"/>
              <a:pPr>
                <a:defRPr/>
              </a:pPr>
              <a:t>63</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to="" calcmode="lin" valueType="num">
                                      <p:cBhvr>
                                        <p:cTn id="7" dur="1" fill="hold"/>
                                        <p:tgtEl>
                                          <p:spTgt spid="2"/>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to="" calcmode="lin" valueType="num">
                                      <p:cBhvr>
                                        <p:cTn id="12" dur="1" fill="hold"/>
                                        <p:tgtEl>
                                          <p:spTgt spid="3">
                                            <p:txEl>
                                              <p:pRg st="0" end="0"/>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 to="" calcmode="lin" valueType="num">
                                      <p:cBhvr>
                                        <p:cTn id="17" dur="1" fill="hold"/>
                                        <p:tgtEl>
                                          <p:spTgt spid="3">
                                            <p:txEl>
                                              <p:pRg st="1" end="1"/>
                                            </p:txEl>
                                          </p:spTgt>
                                        </p:tgtEl>
                                        <p:attrNameLst>
                                          <p:attrName/>
                                        </p:attrNameLst>
                                      </p:cBhvr>
                                    </p:anim>
                                  </p:childTnLst>
                                </p:cTn>
                              </p:par>
                            </p:childTnLst>
                          </p:cTn>
                        </p:par>
                      </p:childTnLst>
                    </p:cTn>
                  </p:par>
                  <p:par>
                    <p:cTn id="18" fill="hold">
                      <p:stCondLst>
                        <p:cond delay="indefinite"/>
                      </p:stCondLst>
                      <p:childTnLst>
                        <p:par>
                          <p:cTn id="19" fill="hold">
                            <p:stCondLst>
                              <p:cond delay="0"/>
                            </p:stCondLst>
                            <p:childTnLst>
                              <p:par>
                                <p:cTn id="20" presetID="24" presetClass="entr" presetSubtype="0" fill="hold"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 to="" calcmode="lin" valueType="num">
                                      <p:cBhvr>
                                        <p:cTn id="22" dur="1" fill="hold"/>
                                        <p:tgtEl>
                                          <p:spTgt spid="3">
                                            <p:txEl>
                                              <p:pRg st="2" end="2"/>
                                            </p:txEl>
                                          </p:spTgt>
                                        </p:tgtEl>
                                        <p:attrNameLst>
                                          <p:attrName/>
                                        </p:attrNameLst>
                                      </p:cBhvr>
                                    </p:anim>
                                  </p:childTnLst>
                                </p:cTn>
                              </p:par>
                              <p:par>
                                <p:cTn id="23" presetID="24" presetClass="entr" presetSubtype="0" fill="hold" nodeType="with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to="" calcmode="lin" valueType="num">
                                      <p:cBhvr>
                                        <p:cTn id="25" dur="1" fill="hold"/>
                                        <p:tgtEl>
                                          <p:spTgt spid="3">
                                            <p:txEl>
                                              <p:pRg st="3" end="3"/>
                                            </p:txEl>
                                          </p:spTgt>
                                        </p:tgtEl>
                                        <p:attrNameLst>
                                          <p:attrName/>
                                        </p:attrNameLst>
                                      </p:cBhvr>
                                    </p:anim>
                                  </p:childTnLst>
                                </p:cTn>
                              </p:par>
                            </p:childTnLst>
                          </p:cTn>
                        </p:par>
                      </p:childTnLst>
                    </p:cTn>
                  </p:par>
                  <p:par>
                    <p:cTn id="26" fill="hold">
                      <p:stCondLst>
                        <p:cond delay="indefinite"/>
                      </p:stCondLst>
                      <p:childTnLst>
                        <p:par>
                          <p:cTn id="27" fill="hold">
                            <p:stCondLst>
                              <p:cond delay="0"/>
                            </p:stCondLst>
                            <p:childTnLst>
                              <p:par>
                                <p:cTn id="28" presetID="24" presetClass="entr" presetSubtype="0" fill="hold" nodeType="clickEffect">
                                  <p:stCondLst>
                                    <p:cond delay="0"/>
                                  </p:stCondLst>
                                  <p:childTnLst>
                                    <p:set>
                                      <p:cBhvr>
                                        <p:cTn id="29" dur="1" fill="hold">
                                          <p:stCondLst>
                                            <p:cond delay="0"/>
                                          </p:stCondLst>
                                        </p:cTn>
                                        <p:tgtEl>
                                          <p:spTgt spid="3">
                                            <p:txEl>
                                              <p:pRg st="4" end="4"/>
                                            </p:txEl>
                                          </p:spTgt>
                                        </p:tgtEl>
                                        <p:attrNameLst>
                                          <p:attrName>style.visibility</p:attrName>
                                        </p:attrNameLst>
                                      </p:cBhvr>
                                      <p:to>
                                        <p:strVal val="visible"/>
                                      </p:to>
                                    </p:set>
                                    <p:anim to="" calcmode="lin" valueType="num">
                                      <p:cBhvr>
                                        <p:cTn id="30" dur="1" fill="hold"/>
                                        <p:tgtEl>
                                          <p:spTgt spid="3">
                                            <p:txEl>
                                              <p:pRg st="4" end="4"/>
                                            </p:txEl>
                                          </p:spTgt>
                                        </p:tgtEl>
                                        <p:attrNameLst>
                                          <p:attrName/>
                                        </p:attrNameLst>
                                      </p:cBhvr>
                                    </p:anim>
                                  </p:childTnLst>
                                </p:cTn>
                              </p:par>
                              <p:par>
                                <p:cTn id="31" presetID="24" presetClass="entr" presetSubtype="0" fill="hold" nodeType="withEffect">
                                  <p:stCondLst>
                                    <p:cond delay="0"/>
                                  </p:stCondLst>
                                  <p:childTnLst>
                                    <p:set>
                                      <p:cBhvr>
                                        <p:cTn id="32" dur="1" fill="hold">
                                          <p:stCondLst>
                                            <p:cond delay="0"/>
                                          </p:stCondLst>
                                        </p:cTn>
                                        <p:tgtEl>
                                          <p:spTgt spid="3">
                                            <p:txEl>
                                              <p:pRg st="5" end="5"/>
                                            </p:txEl>
                                          </p:spTgt>
                                        </p:tgtEl>
                                        <p:attrNameLst>
                                          <p:attrName>style.visibility</p:attrName>
                                        </p:attrNameLst>
                                      </p:cBhvr>
                                      <p:to>
                                        <p:strVal val="visible"/>
                                      </p:to>
                                    </p:set>
                                    <p:anim to="" calcmode="lin" valueType="num">
                                      <p:cBhvr>
                                        <p:cTn id="33" dur="1" fill="hold"/>
                                        <p:tgtEl>
                                          <p:spTgt spid="3">
                                            <p:txEl>
                                              <p:pRg st="5" end="5"/>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4386"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nchor="ctr"/>
          <a:lstStyle/>
          <a:p>
            <a:r>
              <a:rPr lang="fr-FR" sz="3200" b="1" smtClean="0"/>
              <a:t>Déchets ou rebuts sans valeur marchande:</a:t>
            </a:r>
          </a:p>
          <a:p>
            <a:r>
              <a:rPr lang="fr-FR" smtClean="0"/>
              <a:t>Les déchets et rebuts comportent parfois des frais de destruction ou d’évacuation. </a:t>
            </a:r>
            <a:r>
              <a:rPr lang="fr-FR" b="1" smtClean="0"/>
              <a:t>Ces frais doivent être ajoutés au coût de production du produit principal</a:t>
            </a:r>
          </a:p>
        </p:txBody>
      </p:sp>
      <p:sp>
        <p:nvSpPr>
          <p:cNvPr id="4" name="Espace réservé du numéro de diapositive 3"/>
          <p:cNvSpPr>
            <a:spLocks noGrp="1"/>
          </p:cNvSpPr>
          <p:nvPr>
            <p:ph type="sldNum" sz="quarter" idx="12"/>
          </p:nvPr>
        </p:nvSpPr>
        <p:spPr/>
        <p:txBody>
          <a:bodyPr/>
          <a:lstStyle/>
          <a:p>
            <a:pPr>
              <a:defRPr/>
            </a:pPr>
            <a:fld id="{CEC87163-7302-4FCC-9530-145326656CF3}" type="slidenum">
              <a:rPr lang="fr-FR" smtClean="0"/>
              <a:pPr>
                <a:defRPr/>
              </a:pPr>
              <a:t>64</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5410"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nchor="ctr"/>
          <a:lstStyle/>
          <a:p>
            <a:r>
              <a:rPr lang="fr-FR" sz="3200" b="1" dirty="0" smtClean="0"/>
              <a:t>Déchets ou rebuts avec valeur marchande:</a:t>
            </a:r>
          </a:p>
          <a:p>
            <a:pPr algn="just"/>
            <a:r>
              <a:rPr lang="fr-FR" dirty="0" smtClean="0"/>
              <a:t>Leur prix de vente ou leur valeur nette de réalisation est à déduire du coût de production du produit principal.</a:t>
            </a:r>
          </a:p>
        </p:txBody>
      </p:sp>
      <p:sp>
        <p:nvSpPr>
          <p:cNvPr id="4" name="Espace réservé du numéro de diapositive 3"/>
          <p:cNvSpPr>
            <a:spLocks noGrp="1"/>
          </p:cNvSpPr>
          <p:nvPr>
            <p:ph type="sldNum" sz="quarter" idx="12"/>
          </p:nvPr>
        </p:nvSpPr>
        <p:spPr/>
        <p:txBody>
          <a:bodyPr/>
          <a:lstStyle/>
          <a:p>
            <a:pPr>
              <a:defRPr/>
            </a:pPr>
            <a:fld id="{17E19FE4-CC86-4746-A578-F7B80E527A1F}" type="slidenum">
              <a:rPr lang="fr-FR" smtClean="0"/>
              <a:pPr>
                <a:defRPr/>
              </a:pPr>
              <a:t>65</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500063" y="285750"/>
            <a:ext cx="8229600" cy="1143000"/>
          </a:xfrm>
        </p:spPr>
        <p:txBody>
          <a:bodyPr anchor="ctr"/>
          <a:lstStyle/>
          <a:p>
            <a:pPr algn="ctr"/>
            <a:r>
              <a:rPr lang="fr-FR" smtClean="0"/>
              <a:t>Les En-cours:</a:t>
            </a:r>
          </a:p>
        </p:txBody>
      </p:sp>
      <p:sp>
        <p:nvSpPr>
          <p:cNvPr id="3" name="Espace réservé du contenu 2"/>
          <p:cNvSpPr>
            <a:spLocks noGrp="1"/>
          </p:cNvSpPr>
          <p:nvPr>
            <p:ph idx="1"/>
          </p:nvPr>
        </p:nvSpPr>
        <p:spPr>
          <a:xfrm>
            <a:off x="457200" y="1935163"/>
            <a:ext cx="8229600" cy="4779962"/>
          </a:xfrm>
        </p:spPr>
        <p:txBody>
          <a:bodyPr/>
          <a:lstStyle/>
          <a:p>
            <a:r>
              <a:rPr lang="fr-FR" b="1" smtClean="0"/>
              <a:t>Le principe:</a:t>
            </a:r>
          </a:p>
          <a:p>
            <a:endParaRPr lang="fr-FR" smtClean="0"/>
          </a:p>
        </p:txBody>
      </p:sp>
      <p:sp>
        <p:nvSpPr>
          <p:cNvPr id="4" name="Espace réservé du numéro de diapositive 3"/>
          <p:cNvSpPr>
            <a:spLocks noGrp="1"/>
          </p:cNvSpPr>
          <p:nvPr>
            <p:ph type="sldNum" sz="quarter" idx="12"/>
          </p:nvPr>
        </p:nvSpPr>
        <p:spPr/>
        <p:txBody>
          <a:bodyPr/>
          <a:lstStyle/>
          <a:p>
            <a:pPr>
              <a:defRPr/>
            </a:pPr>
            <a:fld id="{63E4E0C8-5E75-4F4F-9813-FC5C5933E5B5}" type="slidenum">
              <a:rPr lang="fr-FR" smtClean="0"/>
              <a:pPr>
                <a:defRPr/>
              </a:pPr>
              <a:t>66</a:t>
            </a:fld>
            <a:endParaRPr lang="fr-FR"/>
          </a:p>
        </p:txBody>
      </p:sp>
      <p:graphicFrame>
        <p:nvGraphicFramePr>
          <p:cNvPr id="5" name="Tableau 4"/>
          <p:cNvGraphicFramePr>
            <a:graphicFrameLocks noGrp="1"/>
          </p:cNvGraphicFramePr>
          <p:nvPr/>
        </p:nvGraphicFramePr>
        <p:xfrm>
          <a:off x="785813" y="2928938"/>
          <a:ext cx="7715304" cy="2286016"/>
        </p:xfrm>
        <a:graphic>
          <a:graphicData uri="http://schemas.openxmlformats.org/drawingml/2006/table">
            <a:tbl>
              <a:tblPr firstRow="1" bandRow="1">
                <a:tableStyleId>{5940675A-B579-460E-94D1-54222C63F5DA}</a:tableStyleId>
              </a:tblPr>
              <a:tblGrid>
                <a:gridCol w="2214578"/>
                <a:gridCol w="3714776"/>
                <a:gridCol w="1785950"/>
              </a:tblGrid>
              <a:tr h="659601">
                <a:tc>
                  <a:txBody>
                    <a:bodyPr/>
                    <a:lstStyle/>
                    <a:p>
                      <a:pPr algn="ctr"/>
                      <a:r>
                        <a:rPr lang="fr-FR" b="1" dirty="0" smtClean="0"/>
                        <a:t>Période N-1</a:t>
                      </a:r>
                      <a:endParaRPr lang="fr-FR" b="1" dirty="0"/>
                    </a:p>
                  </a:txBody>
                  <a:tcPr>
                    <a:lnL w="12700" cap="flat" cmpd="sng" algn="ctr">
                      <a:noFill/>
                      <a:prstDash val="solid"/>
                      <a:round/>
                      <a:headEnd type="none" w="med" len="med"/>
                      <a:tailEnd type="none" w="med" len="med"/>
                    </a:lnL>
                    <a:lnT w="12700" cap="flat" cmpd="sng" algn="ctr">
                      <a:noFill/>
                      <a:prstDash val="solid"/>
                      <a:round/>
                      <a:headEnd type="none" w="med" len="med"/>
                      <a:tailEnd type="none" w="med" len="med"/>
                    </a:lnT>
                  </a:tcPr>
                </a:tc>
                <a:tc>
                  <a:txBody>
                    <a:bodyPr/>
                    <a:lstStyle/>
                    <a:p>
                      <a:pPr algn="ctr"/>
                      <a:r>
                        <a:rPr lang="fr-FR" b="1" dirty="0" smtClean="0"/>
                        <a:t>Période N</a:t>
                      </a:r>
                      <a:endParaRPr lang="fr-FR" b="1" dirty="0"/>
                    </a:p>
                  </a:txBody>
                  <a:tcPr>
                    <a:lnT w="12700" cap="flat" cmpd="sng" algn="ctr">
                      <a:noFill/>
                      <a:prstDash val="solid"/>
                      <a:round/>
                      <a:headEnd type="none" w="med" len="med"/>
                      <a:tailEnd type="none" w="med" len="med"/>
                    </a:lnT>
                  </a:tcPr>
                </a:tc>
                <a:tc>
                  <a:txBody>
                    <a:bodyPr/>
                    <a:lstStyle/>
                    <a:p>
                      <a:pPr algn="ctr"/>
                      <a:r>
                        <a:rPr lang="fr-FR" b="1" dirty="0" smtClean="0"/>
                        <a:t>Période N+1</a:t>
                      </a:r>
                      <a:endParaRPr lang="fr-FR" b="1" dirty="0"/>
                    </a:p>
                  </a:txBody>
                  <a:tcPr>
                    <a:lnR w="12700" cap="flat" cmpd="sng" algn="ctr">
                      <a:noFill/>
                      <a:prstDash val="solid"/>
                      <a:round/>
                      <a:headEnd type="none" w="med" len="med"/>
                      <a:tailEnd type="none" w="med" len="med"/>
                    </a:lnR>
                    <a:lnT w="12700" cap="flat" cmpd="sng" algn="ctr">
                      <a:noFill/>
                      <a:prstDash val="solid"/>
                      <a:round/>
                      <a:headEnd type="none" w="med" len="med"/>
                      <a:tailEnd type="none" w="med" len="med"/>
                    </a:lnT>
                  </a:tcPr>
                </a:tc>
              </a:tr>
              <a:tr h="1626415">
                <a:tc>
                  <a:txBody>
                    <a:bodyPr/>
                    <a:lstStyle/>
                    <a:p>
                      <a:r>
                        <a:rPr lang="fr-FR" sz="1600" dirty="0" smtClean="0"/>
                        <a:t>Charges de production de la </a:t>
                      </a:r>
                      <a:r>
                        <a:rPr lang="fr-FR" dirty="0" smtClean="0"/>
                        <a:t>période N-1</a:t>
                      </a:r>
                      <a:endParaRPr lang="fr-FR" dirty="0"/>
                    </a:p>
                  </a:txBody>
                  <a:tcPr>
                    <a:lnL w="12700" cap="flat" cmpd="sng" algn="ctr">
                      <a:noFill/>
                      <a:prstDash val="solid"/>
                      <a:round/>
                      <a:headEnd type="none" w="med" len="med"/>
                      <a:tailEnd type="none" w="med" len="med"/>
                    </a:lnL>
                    <a:lnB w="12700" cap="flat" cmpd="sng" algn="ctr">
                      <a:noFill/>
                      <a:prstDash val="solid"/>
                      <a:round/>
                      <a:headEnd type="none" w="med" len="med"/>
                      <a:tailEnd type="none" w="med" len="med"/>
                    </a:lnB>
                  </a:tcPr>
                </a:tc>
                <a:tc>
                  <a:txBody>
                    <a:bodyPr/>
                    <a:lstStyle/>
                    <a:p>
                      <a:r>
                        <a:rPr lang="fr-FR" sz="1600" dirty="0" smtClean="0"/>
                        <a:t>Charges de production  la période </a:t>
                      </a:r>
                      <a:r>
                        <a:rPr lang="fr-FR" dirty="0" smtClean="0"/>
                        <a:t>N</a:t>
                      </a:r>
                      <a:endParaRPr lang="fr-FR" dirty="0"/>
                    </a:p>
                  </a:txBody>
                  <a:tcPr>
                    <a:lnB w="12700" cap="flat" cmpd="sng" algn="ctr">
                      <a:noFill/>
                      <a:prstDash val="solid"/>
                      <a:round/>
                      <a:headEnd type="none" w="med" len="med"/>
                      <a:tailEnd type="none" w="med" len="med"/>
                    </a:lnB>
                  </a:tcPr>
                </a:tc>
                <a:tc>
                  <a:txBody>
                    <a:bodyPr/>
                    <a:lstStyle/>
                    <a:p>
                      <a:r>
                        <a:rPr lang="fr-FR" sz="1600" dirty="0" smtClean="0"/>
                        <a:t>Charges de production de </a:t>
                      </a:r>
                      <a:r>
                        <a:rPr lang="fr-FR" dirty="0" smtClean="0"/>
                        <a:t>la </a:t>
                      </a:r>
                      <a:r>
                        <a:rPr lang="fr-FR" sz="1600" dirty="0" smtClean="0"/>
                        <a:t>période</a:t>
                      </a:r>
                      <a:r>
                        <a:rPr lang="fr-FR" dirty="0" smtClean="0"/>
                        <a:t> N+1</a:t>
                      </a:r>
                      <a:endParaRPr lang="fr-FR" dirty="0"/>
                    </a:p>
                  </a:txBody>
                  <a:tcPr>
                    <a:lnR w="12700" cap="flat" cmpd="sng" algn="ctr">
                      <a:noFill/>
                      <a:prstDash val="solid"/>
                      <a:round/>
                      <a:headEnd type="none" w="med" len="med"/>
                      <a:tailEnd type="none" w="med" len="med"/>
                    </a:lnR>
                    <a:lnB w="12700" cap="flat" cmpd="sng" algn="ctr">
                      <a:noFill/>
                      <a:prstDash val="solid"/>
                      <a:round/>
                      <a:headEnd type="none" w="med" len="med"/>
                      <a:tailEnd type="none" w="med" len="med"/>
                    </a:lnB>
                  </a:tcPr>
                </a:tc>
              </a:tr>
            </a:tbl>
          </a:graphicData>
        </a:graphic>
      </p:graphicFrame>
      <p:graphicFrame>
        <p:nvGraphicFramePr>
          <p:cNvPr id="6" name="Tableau 5"/>
          <p:cNvGraphicFramePr>
            <a:graphicFrameLocks noGrp="1"/>
          </p:cNvGraphicFramePr>
          <p:nvPr/>
        </p:nvGraphicFramePr>
        <p:xfrm>
          <a:off x="1571625" y="4572000"/>
          <a:ext cx="1404926" cy="640080"/>
        </p:xfrm>
        <a:graphic>
          <a:graphicData uri="http://schemas.openxmlformats.org/drawingml/2006/table">
            <a:tbl>
              <a:tblPr firstRow="1" bandRow="1">
                <a:tableStyleId>{5940675A-B579-460E-94D1-54222C63F5DA}</a:tableStyleId>
              </a:tblPr>
              <a:tblGrid>
                <a:gridCol w="1404926"/>
              </a:tblGrid>
              <a:tr h="370840">
                <a:tc>
                  <a:txBody>
                    <a:bodyPr/>
                    <a:lstStyle/>
                    <a:p>
                      <a:r>
                        <a:rPr lang="fr-FR" dirty="0" smtClean="0"/>
                        <a:t>En-cours initiaux</a:t>
                      </a:r>
                      <a:endParaRPr lang="fr-FR" dirty="0"/>
                    </a:p>
                  </a:txBody>
                  <a:tcPr/>
                </a:tc>
              </a:tr>
            </a:tbl>
          </a:graphicData>
        </a:graphic>
      </p:graphicFrame>
      <p:graphicFrame>
        <p:nvGraphicFramePr>
          <p:cNvPr id="7" name="Tableau 6"/>
          <p:cNvGraphicFramePr>
            <a:graphicFrameLocks noGrp="1"/>
          </p:cNvGraphicFramePr>
          <p:nvPr/>
        </p:nvGraphicFramePr>
        <p:xfrm>
          <a:off x="3000375" y="4572000"/>
          <a:ext cx="2690810" cy="640080"/>
        </p:xfrm>
        <a:graphic>
          <a:graphicData uri="http://schemas.openxmlformats.org/drawingml/2006/table">
            <a:tbl>
              <a:tblPr firstRow="1" bandRow="1">
                <a:tableStyleId>{5940675A-B579-460E-94D1-54222C63F5DA}</a:tableStyleId>
              </a:tblPr>
              <a:tblGrid>
                <a:gridCol w="2690810"/>
              </a:tblGrid>
              <a:tr h="370840">
                <a:tc>
                  <a:txBody>
                    <a:bodyPr/>
                    <a:lstStyle/>
                    <a:p>
                      <a:r>
                        <a:rPr lang="fr-FR" dirty="0" smtClean="0"/>
                        <a:t>Charges consacrées aux produits terminés</a:t>
                      </a:r>
                      <a:endParaRPr lang="fr-FR" dirty="0"/>
                    </a:p>
                  </a:txBody>
                  <a:tcPr/>
                </a:tc>
              </a:tr>
            </a:tbl>
          </a:graphicData>
        </a:graphic>
      </p:graphicFrame>
      <p:graphicFrame>
        <p:nvGraphicFramePr>
          <p:cNvPr id="8" name="Tableau 7"/>
          <p:cNvGraphicFramePr>
            <a:graphicFrameLocks noGrp="1"/>
          </p:cNvGraphicFramePr>
          <p:nvPr/>
        </p:nvGraphicFramePr>
        <p:xfrm>
          <a:off x="5715000" y="4572000"/>
          <a:ext cx="1000132" cy="731520"/>
        </p:xfrm>
        <a:graphic>
          <a:graphicData uri="http://schemas.openxmlformats.org/drawingml/2006/table">
            <a:tbl>
              <a:tblPr firstRow="1" bandRow="1">
                <a:tableStyleId>{2D5ABB26-0587-4C30-8999-92F81FD0307C}</a:tableStyleId>
              </a:tblPr>
              <a:tblGrid>
                <a:gridCol w="1000132"/>
              </a:tblGrid>
              <a:tr h="370840">
                <a:tc>
                  <a:txBody>
                    <a:bodyPr/>
                    <a:lstStyle/>
                    <a:p>
                      <a:r>
                        <a:rPr lang="fr-FR" sz="1400" dirty="0" smtClean="0"/>
                        <a:t>En-cours</a:t>
                      </a:r>
                      <a:r>
                        <a:rPr lang="fr-FR" sz="1400" baseline="0" dirty="0" smtClean="0"/>
                        <a:t> de fin de période</a:t>
                      </a:r>
                      <a:endParaRPr lang="fr-FR" sz="1400" dirty="0"/>
                    </a:p>
                  </a:txBody>
                  <a:tcPr/>
                </a:tc>
              </a:tr>
            </a:tbl>
          </a:graphicData>
        </a:graphic>
      </p:graphicFrame>
      <p:cxnSp>
        <p:nvCxnSpPr>
          <p:cNvPr id="10" name="Connecteur droit 9"/>
          <p:cNvCxnSpPr/>
          <p:nvPr/>
        </p:nvCxnSpPr>
        <p:spPr>
          <a:xfrm>
            <a:off x="5715000" y="4572000"/>
            <a:ext cx="1000125" cy="1588"/>
          </a:xfrm>
          <a:prstGeom prst="line">
            <a:avLst/>
          </a:prstGeom>
          <a:ln>
            <a:prstDash val="sysDash"/>
          </a:ln>
        </p:spPr>
        <p:style>
          <a:lnRef idx="1">
            <a:schemeClr val="accent1"/>
          </a:lnRef>
          <a:fillRef idx="0">
            <a:schemeClr val="accent1"/>
          </a:fillRef>
          <a:effectRef idx="0">
            <a:schemeClr val="accent1"/>
          </a:effectRef>
          <a:fontRef idx="minor">
            <a:schemeClr val="tx1"/>
          </a:fontRef>
        </p:style>
      </p:cxnSp>
      <p:cxnSp>
        <p:nvCxnSpPr>
          <p:cNvPr id="12" name="Connecteur droit 11"/>
          <p:cNvCxnSpPr/>
          <p:nvPr/>
        </p:nvCxnSpPr>
        <p:spPr>
          <a:xfrm>
            <a:off x="5715000" y="5214938"/>
            <a:ext cx="1000125" cy="1587"/>
          </a:xfrm>
          <a:prstGeom prst="line">
            <a:avLst/>
          </a:prstGeom>
          <a:ln>
            <a:prstDash val="sysDash"/>
          </a:ln>
        </p:spPr>
        <p:style>
          <a:lnRef idx="1">
            <a:schemeClr val="dk1"/>
          </a:lnRef>
          <a:fillRef idx="0">
            <a:schemeClr val="dk1"/>
          </a:fillRef>
          <a:effectRef idx="0">
            <a:schemeClr val="dk1"/>
          </a:effectRef>
          <a:fontRef idx="minor">
            <a:schemeClr val="tx1"/>
          </a:fontRef>
        </p:style>
      </p:cxnSp>
      <p:cxnSp>
        <p:nvCxnSpPr>
          <p:cNvPr id="14" name="Connecteur droit 13"/>
          <p:cNvCxnSpPr/>
          <p:nvPr/>
        </p:nvCxnSpPr>
        <p:spPr>
          <a:xfrm rot="5400000">
            <a:off x="6430169" y="4929981"/>
            <a:ext cx="571500" cy="1588"/>
          </a:xfrm>
          <a:prstGeom prst="line">
            <a:avLst/>
          </a:prstGeom>
          <a:ln>
            <a:prstDash val="sysDash"/>
          </a:ln>
        </p:spPr>
        <p:style>
          <a:lnRef idx="1">
            <a:schemeClr val="accent1"/>
          </a:lnRef>
          <a:fillRef idx="0">
            <a:schemeClr val="accent1"/>
          </a:fillRef>
          <a:effectRef idx="0">
            <a:schemeClr val="accent1"/>
          </a:effectRef>
          <a:fontRef idx="minor">
            <a:schemeClr val="tx1"/>
          </a:fontRef>
        </p:style>
      </p:cxnSp>
      <p:graphicFrame>
        <p:nvGraphicFramePr>
          <p:cNvPr id="15" name="Tableau 14"/>
          <p:cNvGraphicFramePr>
            <a:graphicFrameLocks noGrp="1"/>
          </p:cNvGraphicFramePr>
          <p:nvPr/>
        </p:nvGraphicFramePr>
        <p:xfrm>
          <a:off x="428625" y="5572125"/>
          <a:ext cx="3619504" cy="370840"/>
        </p:xfrm>
        <a:graphic>
          <a:graphicData uri="http://schemas.openxmlformats.org/drawingml/2006/table">
            <a:tbl>
              <a:tblPr firstRow="1" bandRow="1">
                <a:tableStyleId>{2D5ABB26-0587-4C30-8999-92F81FD0307C}</a:tableStyleId>
              </a:tblPr>
              <a:tblGrid>
                <a:gridCol w="3619504"/>
              </a:tblGrid>
              <a:tr h="370840">
                <a:tc>
                  <a:txBody>
                    <a:bodyPr/>
                    <a:lstStyle/>
                    <a:p>
                      <a:r>
                        <a:rPr lang="fr-FR" sz="1600" dirty="0" smtClean="0"/>
                        <a:t>On peut déduire la règle suivante:</a:t>
                      </a:r>
                      <a:endParaRPr lang="fr-FR" sz="1600" dirty="0"/>
                    </a:p>
                  </a:txBody>
                  <a:tcPr/>
                </a:tc>
              </a:tr>
            </a:tbl>
          </a:graphicData>
        </a:graphic>
      </p:graphicFrame>
      <p:graphicFrame>
        <p:nvGraphicFramePr>
          <p:cNvPr id="16" name="Tableau 15"/>
          <p:cNvGraphicFramePr>
            <a:graphicFrameLocks noGrp="1"/>
          </p:cNvGraphicFramePr>
          <p:nvPr/>
        </p:nvGraphicFramePr>
        <p:xfrm>
          <a:off x="285750" y="6072188"/>
          <a:ext cx="2476496" cy="579120"/>
        </p:xfrm>
        <a:graphic>
          <a:graphicData uri="http://schemas.openxmlformats.org/drawingml/2006/table">
            <a:tbl>
              <a:tblPr firstRow="1" bandRow="1">
                <a:tableStyleId>{2D5ABB26-0587-4C30-8999-92F81FD0307C}</a:tableStyleId>
              </a:tblPr>
              <a:tblGrid>
                <a:gridCol w="2476496"/>
              </a:tblGrid>
              <a:tr h="370840">
                <a:tc>
                  <a:txBody>
                    <a:bodyPr/>
                    <a:lstStyle/>
                    <a:p>
                      <a:r>
                        <a:rPr lang="fr-FR" sz="1600" b="1" dirty="0" smtClean="0"/>
                        <a:t>Coût de production des produits terminés </a:t>
                      </a:r>
                      <a:endParaRPr lang="fr-FR" sz="1600" b="1" dirty="0"/>
                    </a:p>
                  </a:txBody>
                  <a:tcPr/>
                </a:tc>
              </a:tr>
            </a:tbl>
          </a:graphicData>
        </a:graphic>
      </p:graphicFrame>
      <p:graphicFrame>
        <p:nvGraphicFramePr>
          <p:cNvPr id="17" name="Tableau 16"/>
          <p:cNvGraphicFramePr>
            <a:graphicFrameLocks noGrp="1"/>
          </p:cNvGraphicFramePr>
          <p:nvPr/>
        </p:nvGraphicFramePr>
        <p:xfrm>
          <a:off x="2714625" y="6143625"/>
          <a:ext cx="333356" cy="370840"/>
        </p:xfrm>
        <a:graphic>
          <a:graphicData uri="http://schemas.openxmlformats.org/drawingml/2006/table">
            <a:tbl>
              <a:tblPr firstRow="1" bandRow="1">
                <a:tableStyleId>{2D5ABB26-0587-4C30-8999-92F81FD0307C}</a:tableStyleId>
              </a:tblPr>
              <a:tblGrid>
                <a:gridCol w="333356"/>
              </a:tblGrid>
              <a:tr h="370840">
                <a:tc>
                  <a:txBody>
                    <a:bodyPr/>
                    <a:lstStyle/>
                    <a:p>
                      <a:r>
                        <a:rPr lang="fr-FR" b="0" dirty="0" smtClean="0"/>
                        <a:t>=</a:t>
                      </a:r>
                      <a:endParaRPr lang="fr-FR" b="0" dirty="0"/>
                    </a:p>
                  </a:txBody>
                  <a:tcPr/>
                </a:tc>
              </a:tr>
            </a:tbl>
          </a:graphicData>
        </a:graphic>
      </p:graphicFrame>
      <p:graphicFrame>
        <p:nvGraphicFramePr>
          <p:cNvPr id="18" name="Tableau 17"/>
          <p:cNvGraphicFramePr>
            <a:graphicFrameLocks noGrp="1"/>
          </p:cNvGraphicFramePr>
          <p:nvPr/>
        </p:nvGraphicFramePr>
        <p:xfrm>
          <a:off x="3000375" y="6072188"/>
          <a:ext cx="2547934" cy="579120"/>
        </p:xfrm>
        <a:graphic>
          <a:graphicData uri="http://schemas.openxmlformats.org/drawingml/2006/table">
            <a:tbl>
              <a:tblPr firstRow="1" bandRow="1">
                <a:tableStyleId>{2D5ABB26-0587-4C30-8999-92F81FD0307C}</a:tableStyleId>
              </a:tblPr>
              <a:tblGrid>
                <a:gridCol w="2547934"/>
              </a:tblGrid>
              <a:tr h="370840">
                <a:tc>
                  <a:txBody>
                    <a:bodyPr/>
                    <a:lstStyle/>
                    <a:p>
                      <a:r>
                        <a:rPr lang="fr-FR" sz="1600" b="1" dirty="0" smtClean="0"/>
                        <a:t>Charges de production</a:t>
                      </a:r>
                      <a:r>
                        <a:rPr lang="fr-FR" sz="1600" b="1" baseline="0" dirty="0" smtClean="0"/>
                        <a:t> de la période</a:t>
                      </a:r>
                      <a:endParaRPr lang="fr-FR" sz="1600" b="1" dirty="0"/>
                    </a:p>
                  </a:txBody>
                  <a:tcPr/>
                </a:tc>
              </a:tr>
            </a:tbl>
          </a:graphicData>
        </a:graphic>
      </p:graphicFrame>
      <p:graphicFrame>
        <p:nvGraphicFramePr>
          <p:cNvPr id="19" name="Tableau 18"/>
          <p:cNvGraphicFramePr>
            <a:graphicFrameLocks noGrp="1"/>
          </p:cNvGraphicFramePr>
          <p:nvPr/>
        </p:nvGraphicFramePr>
        <p:xfrm>
          <a:off x="5500688" y="6143625"/>
          <a:ext cx="333356" cy="370840"/>
        </p:xfrm>
        <a:graphic>
          <a:graphicData uri="http://schemas.openxmlformats.org/drawingml/2006/table">
            <a:tbl>
              <a:tblPr firstRow="1" bandRow="1">
                <a:tableStyleId>{2D5ABB26-0587-4C30-8999-92F81FD0307C}</a:tableStyleId>
              </a:tblPr>
              <a:tblGrid>
                <a:gridCol w="333356"/>
              </a:tblGrid>
              <a:tr h="370840">
                <a:tc>
                  <a:txBody>
                    <a:bodyPr/>
                    <a:lstStyle/>
                    <a:p>
                      <a:r>
                        <a:rPr lang="fr-FR" b="1" dirty="0" smtClean="0"/>
                        <a:t>+</a:t>
                      </a:r>
                      <a:endParaRPr lang="fr-FR" b="1" dirty="0"/>
                    </a:p>
                  </a:txBody>
                  <a:tcPr/>
                </a:tc>
              </a:tr>
            </a:tbl>
          </a:graphicData>
        </a:graphic>
      </p:graphicFrame>
      <p:graphicFrame>
        <p:nvGraphicFramePr>
          <p:cNvPr id="20" name="Tableau 19"/>
          <p:cNvGraphicFramePr>
            <a:graphicFrameLocks noGrp="1"/>
          </p:cNvGraphicFramePr>
          <p:nvPr/>
        </p:nvGraphicFramePr>
        <p:xfrm>
          <a:off x="5857875" y="6143625"/>
          <a:ext cx="1428760" cy="579120"/>
        </p:xfrm>
        <a:graphic>
          <a:graphicData uri="http://schemas.openxmlformats.org/drawingml/2006/table">
            <a:tbl>
              <a:tblPr firstRow="1" bandRow="1">
                <a:tableStyleId>{2D5ABB26-0587-4C30-8999-92F81FD0307C}</a:tableStyleId>
              </a:tblPr>
              <a:tblGrid>
                <a:gridCol w="1428760"/>
              </a:tblGrid>
              <a:tr h="370840">
                <a:tc>
                  <a:txBody>
                    <a:bodyPr/>
                    <a:lstStyle/>
                    <a:p>
                      <a:r>
                        <a:rPr lang="fr-FR" sz="1600" b="1" dirty="0" smtClean="0"/>
                        <a:t>En-cours initiaux</a:t>
                      </a:r>
                      <a:endParaRPr lang="fr-FR" sz="1600" b="1" dirty="0"/>
                    </a:p>
                  </a:txBody>
                  <a:tcPr/>
                </a:tc>
              </a:tr>
            </a:tbl>
          </a:graphicData>
        </a:graphic>
      </p:graphicFrame>
      <p:graphicFrame>
        <p:nvGraphicFramePr>
          <p:cNvPr id="21" name="Tableau 20"/>
          <p:cNvGraphicFramePr>
            <a:graphicFrameLocks noGrp="1"/>
          </p:cNvGraphicFramePr>
          <p:nvPr/>
        </p:nvGraphicFramePr>
        <p:xfrm>
          <a:off x="6929438" y="6143625"/>
          <a:ext cx="261918" cy="370840"/>
        </p:xfrm>
        <a:graphic>
          <a:graphicData uri="http://schemas.openxmlformats.org/drawingml/2006/table">
            <a:tbl>
              <a:tblPr firstRow="1" bandRow="1">
                <a:tableStyleId>{2D5ABB26-0587-4C30-8999-92F81FD0307C}</a:tableStyleId>
              </a:tblPr>
              <a:tblGrid>
                <a:gridCol w="261918"/>
              </a:tblGrid>
              <a:tr h="370840">
                <a:tc>
                  <a:txBody>
                    <a:bodyPr/>
                    <a:lstStyle/>
                    <a:p>
                      <a:r>
                        <a:rPr lang="fr-FR" b="1" dirty="0" smtClean="0"/>
                        <a:t>-</a:t>
                      </a:r>
                      <a:endParaRPr lang="fr-FR" b="1" dirty="0"/>
                    </a:p>
                  </a:txBody>
                  <a:tcPr/>
                </a:tc>
              </a:tr>
            </a:tbl>
          </a:graphicData>
        </a:graphic>
      </p:graphicFrame>
      <p:graphicFrame>
        <p:nvGraphicFramePr>
          <p:cNvPr id="22" name="Tableau 21"/>
          <p:cNvGraphicFramePr>
            <a:graphicFrameLocks noGrp="1"/>
          </p:cNvGraphicFramePr>
          <p:nvPr/>
        </p:nvGraphicFramePr>
        <p:xfrm>
          <a:off x="7286625" y="6143625"/>
          <a:ext cx="1119174" cy="579120"/>
        </p:xfrm>
        <a:graphic>
          <a:graphicData uri="http://schemas.openxmlformats.org/drawingml/2006/table">
            <a:tbl>
              <a:tblPr firstRow="1" bandRow="1">
                <a:tableStyleId>{2D5ABB26-0587-4C30-8999-92F81FD0307C}</a:tableStyleId>
              </a:tblPr>
              <a:tblGrid>
                <a:gridCol w="1119174"/>
              </a:tblGrid>
              <a:tr h="370840">
                <a:tc>
                  <a:txBody>
                    <a:bodyPr/>
                    <a:lstStyle/>
                    <a:p>
                      <a:r>
                        <a:rPr lang="fr-FR" sz="1600" b="1" dirty="0" smtClean="0"/>
                        <a:t>En-cours finaux</a:t>
                      </a:r>
                      <a:endParaRPr lang="fr-FR" sz="1600" b="1" dirty="0"/>
                    </a:p>
                  </a:txBody>
                  <a:tcPr/>
                </a:tc>
              </a:tr>
            </a:tbl>
          </a:graphicData>
        </a:graphic>
      </p:graphicFrame>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to="" calcmode="lin" valueType="num">
                                      <p:cBhvr>
                                        <p:cTn id="7" dur="1" fill="hold"/>
                                        <p:tgtEl>
                                          <p:spTgt spid="2"/>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to="" calcmode="lin" valueType="num">
                                      <p:cBhvr>
                                        <p:cTn id="12" dur="1" fill="hold"/>
                                        <p:tgtEl>
                                          <p:spTgt spid="3">
                                            <p:txEl>
                                              <p:pRg st="0" end="0"/>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5"/>
                                        </p:tgtEl>
                                        <p:attrNameLst>
                                          <p:attrName>style.visibility</p:attrName>
                                        </p:attrNameLst>
                                      </p:cBhvr>
                                      <p:to>
                                        <p:strVal val="visible"/>
                                      </p:to>
                                    </p:set>
                                    <p:anim to="" calcmode="lin" valueType="num">
                                      <p:cBhvr>
                                        <p:cTn id="17" dur="1" fill="hold"/>
                                        <p:tgtEl>
                                          <p:spTgt spid="5"/>
                                        </p:tgtEl>
                                        <p:attrNameLst>
                                          <p:attrName/>
                                        </p:attrNameLst>
                                      </p:cBhvr>
                                    </p:anim>
                                  </p:childTnLst>
                                </p:cTn>
                              </p:par>
                            </p:childTnLst>
                          </p:cTn>
                        </p:par>
                      </p:childTnLst>
                    </p:cTn>
                  </p:par>
                  <p:par>
                    <p:cTn id="18" fill="hold">
                      <p:stCondLst>
                        <p:cond delay="indefinite"/>
                      </p:stCondLst>
                      <p:childTnLst>
                        <p:par>
                          <p:cTn id="19" fill="hold">
                            <p:stCondLst>
                              <p:cond delay="0"/>
                            </p:stCondLst>
                            <p:childTnLst>
                              <p:par>
                                <p:cTn id="20" presetID="24" presetClass="entr" presetSubtype="0" fill="hold" nodeType="clickEffect">
                                  <p:stCondLst>
                                    <p:cond delay="0"/>
                                  </p:stCondLst>
                                  <p:childTnLst>
                                    <p:set>
                                      <p:cBhvr>
                                        <p:cTn id="21" dur="1" fill="hold">
                                          <p:stCondLst>
                                            <p:cond delay="0"/>
                                          </p:stCondLst>
                                        </p:cTn>
                                        <p:tgtEl>
                                          <p:spTgt spid="6"/>
                                        </p:tgtEl>
                                        <p:attrNameLst>
                                          <p:attrName>style.visibility</p:attrName>
                                        </p:attrNameLst>
                                      </p:cBhvr>
                                      <p:to>
                                        <p:strVal val="visible"/>
                                      </p:to>
                                    </p:set>
                                    <p:anim to="" calcmode="lin" valueType="num">
                                      <p:cBhvr>
                                        <p:cTn id="22" dur="1" fill="hold"/>
                                        <p:tgtEl>
                                          <p:spTgt spid="6"/>
                                        </p:tgtEl>
                                        <p:attrNameLst>
                                          <p:attrName/>
                                        </p:attrNameLst>
                                      </p:cBhvr>
                                    </p:anim>
                                  </p:childTnLst>
                                </p:cTn>
                              </p:par>
                            </p:childTnLst>
                          </p:cTn>
                        </p:par>
                      </p:childTnLst>
                    </p:cTn>
                  </p:par>
                  <p:par>
                    <p:cTn id="23" fill="hold">
                      <p:stCondLst>
                        <p:cond delay="indefinite"/>
                      </p:stCondLst>
                      <p:childTnLst>
                        <p:par>
                          <p:cTn id="24" fill="hold">
                            <p:stCondLst>
                              <p:cond delay="0"/>
                            </p:stCondLst>
                            <p:childTnLst>
                              <p:par>
                                <p:cTn id="25" presetID="24" presetClass="entr" presetSubtype="0" fill="hold" nodeType="clickEffect">
                                  <p:stCondLst>
                                    <p:cond delay="0"/>
                                  </p:stCondLst>
                                  <p:childTnLst>
                                    <p:set>
                                      <p:cBhvr>
                                        <p:cTn id="26" dur="1" fill="hold">
                                          <p:stCondLst>
                                            <p:cond delay="0"/>
                                          </p:stCondLst>
                                        </p:cTn>
                                        <p:tgtEl>
                                          <p:spTgt spid="7"/>
                                        </p:tgtEl>
                                        <p:attrNameLst>
                                          <p:attrName>style.visibility</p:attrName>
                                        </p:attrNameLst>
                                      </p:cBhvr>
                                      <p:to>
                                        <p:strVal val="visible"/>
                                      </p:to>
                                    </p:set>
                                    <p:anim to="" calcmode="lin" valueType="num">
                                      <p:cBhvr>
                                        <p:cTn id="27" dur="1" fill="hold"/>
                                        <p:tgtEl>
                                          <p:spTgt spid="7"/>
                                        </p:tgtEl>
                                        <p:attrNameLst>
                                          <p:attrName/>
                                        </p:attrNameLst>
                                      </p:cBhvr>
                                    </p:anim>
                                  </p:childTnLst>
                                </p:cTn>
                              </p:par>
                            </p:childTnLst>
                          </p:cTn>
                        </p:par>
                      </p:childTnLst>
                    </p:cTn>
                  </p:par>
                  <p:par>
                    <p:cTn id="28" fill="hold">
                      <p:stCondLst>
                        <p:cond delay="indefinite"/>
                      </p:stCondLst>
                      <p:childTnLst>
                        <p:par>
                          <p:cTn id="29" fill="hold">
                            <p:stCondLst>
                              <p:cond delay="0"/>
                            </p:stCondLst>
                            <p:childTnLst>
                              <p:par>
                                <p:cTn id="30" presetID="24" presetClass="entr" presetSubtype="0" fill="hold" nodeType="clickEffect">
                                  <p:stCondLst>
                                    <p:cond delay="0"/>
                                  </p:stCondLst>
                                  <p:childTnLst>
                                    <p:set>
                                      <p:cBhvr>
                                        <p:cTn id="31" dur="1" fill="hold">
                                          <p:stCondLst>
                                            <p:cond delay="0"/>
                                          </p:stCondLst>
                                        </p:cTn>
                                        <p:tgtEl>
                                          <p:spTgt spid="8"/>
                                        </p:tgtEl>
                                        <p:attrNameLst>
                                          <p:attrName>style.visibility</p:attrName>
                                        </p:attrNameLst>
                                      </p:cBhvr>
                                      <p:to>
                                        <p:strVal val="visible"/>
                                      </p:to>
                                    </p:set>
                                    <p:anim to="" calcmode="lin" valueType="num">
                                      <p:cBhvr>
                                        <p:cTn id="32" dur="1" fill="hold"/>
                                        <p:tgtEl>
                                          <p:spTgt spid="8"/>
                                        </p:tgtEl>
                                        <p:attrNameLst>
                                          <p:attrName/>
                                        </p:attrNameLst>
                                      </p:cBhvr>
                                    </p:anim>
                                  </p:childTnLst>
                                </p:cTn>
                              </p:par>
                            </p:childTnLst>
                          </p:cTn>
                        </p:par>
                      </p:childTnLst>
                    </p:cTn>
                  </p:par>
                  <p:par>
                    <p:cTn id="33" fill="hold">
                      <p:stCondLst>
                        <p:cond delay="indefinite"/>
                      </p:stCondLst>
                      <p:childTnLst>
                        <p:par>
                          <p:cTn id="34" fill="hold">
                            <p:stCondLst>
                              <p:cond delay="0"/>
                            </p:stCondLst>
                            <p:childTnLst>
                              <p:par>
                                <p:cTn id="35" presetID="24" presetClass="entr" presetSubtype="0" fill="hold" nodeType="clickEffect">
                                  <p:stCondLst>
                                    <p:cond delay="0"/>
                                  </p:stCondLst>
                                  <p:childTnLst>
                                    <p:set>
                                      <p:cBhvr>
                                        <p:cTn id="36" dur="1" fill="hold">
                                          <p:stCondLst>
                                            <p:cond delay="0"/>
                                          </p:stCondLst>
                                        </p:cTn>
                                        <p:tgtEl>
                                          <p:spTgt spid="10"/>
                                        </p:tgtEl>
                                        <p:attrNameLst>
                                          <p:attrName>style.visibility</p:attrName>
                                        </p:attrNameLst>
                                      </p:cBhvr>
                                      <p:to>
                                        <p:strVal val="visible"/>
                                      </p:to>
                                    </p:set>
                                    <p:anim to="" calcmode="lin" valueType="num">
                                      <p:cBhvr>
                                        <p:cTn id="37" dur="1" fill="hold"/>
                                        <p:tgtEl>
                                          <p:spTgt spid="10"/>
                                        </p:tgtEl>
                                        <p:attrNameLst>
                                          <p:attrName/>
                                        </p:attrNameLst>
                                      </p:cBhvr>
                                    </p:anim>
                                  </p:childTnLst>
                                </p:cTn>
                              </p:par>
                            </p:childTnLst>
                          </p:cTn>
                        </p:par>
                      </p:childTnLst>
                    </p:cTn>
                  </p:par>
                  <p:par>
                    <p:cTn id="38" fill="hold">
                      <p:stCondLst>
                        <p:cond delay="indefinite"/>
                      </p:stCondLst>
                      <p:childTnLst>
                        <p:par>
                          <p:cTn id="39" fill="hold">
                            <p:stCondLst>
                              <p:cond delay="0"/>
                            </p:stCondLst>
                            <p:childTnLst>
                              <p:par>
                                <p:cTn id="40" presetID="24" presetClass="entr" presetSubtype="0" fill="hold" nodeType="clickEffect">
                                  <p:stCondLst>
                                    <p:cond delay="0"/>
                                  </p:stCondLst>
                                  <p:childTnLst>
                                    <p:set>
                                      <p:cBhvr>
                                        <p:cTn id="41" dur="1" fill="hold">
                                          <p:stCondLst>
                                            <p:cond delay="0"/>
                                          </p:stCondLst>
                                        </p:cTn>
                                        <p:tgtEl>
                                          <p:spTgt spid="12"/>
                                        </p:tgtEl>
                                        <p:attrNameLst>
                                          <p:attrName>style.visibility</p:attrName>
                                        </p:attrNameLst>
                                      </p:cBhvr>
                                      <p:to>
                                        <p:strVal val="visible"/>
                                      </p:to>
                                    </p:set>
                                    <p:anim to="" calcmode="lin" valueType="num">
                                      <p:cBhvr>
                                        <p:cTn id="42" dur="1" fill="hold"/>
                                        <p:tgtEl>
                                          <p:spTgt spid="12"/>
                                        </p:tgtEl>
                                        <p:attrNameLst>
                                          <p:attrName/>
                                        </p:attrNameLst>
                                      </p:cBhvr>
                                    </p:anim>
                                  </p:childTnLst>
                                </p:cTn>
                              </p:par>
                            </p:childTnLst>
                          </p:cTn>
                        </p:par>
                      </p:childTnLst>
                    </p:cTn>
                  </p:par>
                  <p:par>
                    <p:cTn id="43" fill="hold">
                      <p:stCondLst>
                        <p:cond delay="indefinite"/>
                      </p:stCondLst>
                      <p:childTnLst>
                        <p:par>
                          <p:cTn id="44" fill="hold">
                            <p:stCondLst>
                              <p:cond delay="0"/>
                            </p:stCondLst>
                            <p:childTnLst>
                              <p:par>
                                <p:cTn id="45" presetID="24" presetClass="entr" presetSubtype="0" fill="hold" nodeType="clickEffect">
                                  <p:stCondLst>
                                    <p:cond delay="0"/>
                                  </p:stCondLst>
                                  <p:childTnLst>
                                    <p:set>
                                      <p:cBhvr>
                                        <p:cTn id="46" dur="1" fill="hold">
                                          <p:stCondLst>
                                            <p:cond delay="0"/>
                                          </p:stCondLst>
                                        </p:cTn>
                                        <p:tgtEl>
                                          <p:spTgt spid="14"/>
                                        </p:tgtEl>
                                        <p:attrNameLst>
                                          <p:attrName>style.visibility</p:attrName>
                                        </p:attrNameLst>
                                      </p:cBhvr>
                                      <p:to>
                                        <p:strVal val="visible"/>
                                      </p:to>
                                    </p:set>
                                    <p:anim to="" calcmode="lin" valueType="num">
                                      <p:cBhvr>
                                        <p:cTn id="47" dur="1" fill="hold"/>
                                        <p:tgtEl>
                                          <p:spTgt spid="14"/>
                                        </p:tgtEl>
                                        <p:attrNameLst>
                                          <p:attrName/>
                                        </p:attrNameLst>
                                      </p:cBhvr>
                                    </p:anim>
                                  </p:childTnLst>
                                </p:cTn>
                              </p:par>
                            </p:childTnLst>
                          </p:cTn>
                        </p:par>
                      </p:childTnLst>
                    </p:cTn>
                  </p:par>
                  <p:par>
                    <p:cTn id="48" fill="hold">
                      <p:stCondLst>
                        <p:cond delay="indefinite"/>
                      </p:stCondLst>
                      <p:childTnLst>
                        <p:par>
                          <p:cTn id="49" fill="hold">
                            <p:stCondLst>
                              <p:cond delay="0"/>
                            </p:stCondLst>
                            <p:childTnLst>
                              <p:par>
                                <p:cTn id="50" presetID="24" presetClass="entr" presetSubtype="0" fill="hold" nodeType="clickEffect">
                                  <p:stCondLst>
                                    <p:cond delay="0"/>
                                  </p:stCondLst>
                                  <p:childTnLst>
                                    <p:set>
                                      <p:cBhvr>
                                        <p:cTn id="51" dur="1" fill="hold">
                                          <p:stCondLst>
                                            <p:cond delay="0"/>
                                          </p:stCondLst>
                                        </p:cTn>
                                        <p:tgtEl>
                                          <p:spTgt spid="15"/>
                                        </p:tgtEl>
                                        <p:attrNameLst>
                                          <p:attrName>style.visibility</p:attrName>
                                        </p:attrNameLst>
                                      </p:cBhvr>
                                      <p:to>
                                        <p:strVal val="visible"/>
                                      </p:to>
                                    </p:set>
                                    <p:anim to="" calcmode="lin" valueType="num">
                                      <p:cBhvr>
                                        <p:cTn id="52" dur="1" fill="hold"/>
                                        <p:tgtEl>
                                          <p:spTgt spid="15"/>
                                        </p:tgtEl>
                                        <p:attrNameLst>
                                          <p:attrName/>
                                        </p:attrNameLst>
                                      </p:cBhvr>
                                    </p:anim>
                                  </p:childTnLst>
                                </p:cTn>
                              </p:par>
                            </p:childTnLst>
                          </p:cTn>
                        </p:par>
                      </p:childTnLst>
                    </p:cTn>
                  </p:par>
                  <p:par>
                    <p:cTn id="53" fill="hold">
                      <p:stCondLst>
                        <p:cond delay="indefinite"/>
                      </p:stCondLst>
                      <p:childTnLst>
                        <p:par>
                          <p:cTn id="54" fill="hold">
                            <p:stCondLst>
                              <p:cond delay="0"/>
                            </p:stCondLst>
                            <p:childTnLst>
                              <p:par>
                                <p:cTn id="55" presetID="24" presetClass="entr" presetSubtype="0" fill="hold" nodeType="clickEffect">
                                  <p:stCondLst>
                                    <p:cond delay="0"/>
                                  </p:stCondLst>
                                  <p:childTnLst>
                                    <p:set>
                                      <p:cBhvr>
                                        <p:cTn id="56" dur="1" fill="hold">
                                          <p:stCondLst>
                                            <p:cond delay="0"/>
                                          </p:stCondLst>
                                        </p:cTn>
                                        <p:tgtEl>
                                          <p:spTgt spid="16"/>
                                        </p:tgtEl>
                                        <p:attrNameLst>
                                          <p:attrName>style.visibility</p:attrName>
                                        </p:attrNameLst>
                                      </p:cBhvr>
                                      <p:to>
                                        <p:strVal val="visible"/>
                                      </p:to>
                                    </p:set>
                                    <p:anim to="" calcmode="lin" valueType="num">
                                      <p:cBhvr>
                                        <p:cTn id="57" dur="1" fill="hold"/>
                                        <p:tgtEl>
                                          <p:spTgt spid="16"/>
                                        </p:tgtEl>
                                        <p:attrNameLst>
                                          <p:attrName/>
                                        </p:attrNameLst>
                                      </p:cBhvr>
                                    </p:anim>
                                  </p:childTnLst>
                                </p:cTn>
                              </p:par>
                            </p:childTnLst>
                          </p:cTn>
                        </p:par>
                      </p:childTnLst>
                    </p:cTn>
                  </p:par>
                  <p:par>
                    <p:cTn id="58" fill="hold">
                      <p:stCondLst>
                        <p:cond delay="indefinite"/>
                      </p:stCondLst>
                      <p:childTnLst>
                        <p:par>
                          <p:cTn id="59" fill="hold">
                            <p:stCondLst>
                              <p:cond delay="0"/>
                            </p:stCondLst>
                            <p:childTnLst>
                              <p:par>
                                <p:cTn id="60" presetID="24" presetClass="entr" presetSubtype="0" fill="hold" nodeType="clickEffect">
                                  <p:stCondLst>
                                    <p:cond delay="0"/>
                                  </p:stCondLst>
                                  <p:childTnLst>
                                    <p:set>
                                      <p:cBhvr>
                                        <p:cTn id="61" dur="1" fill="hold">
                                          <p:stCondLst>
                                            <p:cond delay="0"/>
                                          </p:stCondLst>
                                        </p:cTn>
                                        <p:tgtEl>
                                          <p:spTgt spid="17"/>
                                        </p:tgtEl>
                                        <p:attrNameLst>
                                          <p:attrName>style.visibility</p:attrName>
                                        </p:attrNameLst>
                                      </p:cBhvr>
                                      <p:to>
                                        <p:strVal val="visible"/>
                                      </p:to>
                                    </p:set>
                                    <p:anim to="" calcmode="lin" valueType="num">
                                      <p:cBhvr>
                                        <p:cTn id="62" dur="1" fill="hold"/>
                                        <p:tgtEl>
                                          <p:spTgt spid="17"/>
                                        </p:tgtEl>
                                        <p:attrNameLst>
                                          <p:attrName/>
                                        </p:attrNameLst>
                                      </p:cBhvr>
                                    </p:anim>
                                  </p:childTnLst>
                                </p:cTn>
                              </p:par>
                            </p:childTnLst>
                          </p:cTn>
                        </p:par>
                      </p:childTnLst>
                    </p:cTn>
                  </p:par>
                  <p:par>
                    <p:cTn id="63" fill="hold">
                      <p:stCondLst>
                        <p:cond delay="indefinite"/>
                      </p:stCondLst>
                      <p:childTnLst>
                        <p:par>
                          <p:cTn id="64" fill="hold">
                            <p:stCondLst>
                              <p:cond delay="0"/>
                            </p:stCondLst>
                            <p:childTnLst>
                              <p:par>
                                <p:cTn id="65" presetID="24" presetClass="entr" presetSubtype="0" fill="hold" nodeType="clickEffect">
                                  <p:stCondLst>
                                    <p:cond delay="0"/>
                                  </p:stCondLst>
                                  <p:childTnLst>
                                    <p:set>
                                      <p:cBhvr>
                                        <p:cTn id="66" dur="1" fill="hold">
                                          <p:stCondLst>
                                            <p:cond delay="0"/>
                                          </p:stCondLst>
                                        </p:cTn>
                                        <p:tgtEl>
                                          <p:spTgt spid="18"/>
                                        </p:tgtEl>
                                        <p:attrNameLst>
                                          <p:attrName>style.visibility</p:attrName>
                                        </p:attrNameLst>
                                      </p:cBhvr>
                                      <p:to>
                                        <p:strVal val="visible"/>
                                      </p:to>
                                    </p:set>
                                    <p:anim to="" calcmode="lin" valueType="num">
                                      <p:cBhvr>
                                        <p:cTn id="67" dur="1" fill="hold"/>
                                        <p:tgtEl>
                                          <p:spTgt spid="18"/>
                                        </p:tgtEl>
                                        <p:attrNameLst>
                                          <p:attrName/>
                                        </p:attrNameLst>
                                      </p:cBhvr>
                                    </p:anim>
                                  </p:childTnLst>
                                </p:cTn>
                              </p:par>
                            </p:childTnLst>
                          </p:cTn>
                        </p:par>
                      </p:childTnLst>
                    </p:cTn>
                  </p:par>
                  <p:par>
                    <p:cTn id="68" fill="hold">
                      <p:stCondLst>
                        <p:cond delay="indefinite"/>
                      </p:stCondLst>
                      <p:childTnLst>
                        <p:par>
                          <p:cTn id="69" fill="hold">
                            <p:stCondLst>
                              <p:cond delay="0"/>
                            </p:stCondLst>
                            <p:childTnLst>
                              <p:par>
                                <p:cTn id="70" presetID="24" presetClass="entr" presetSubtype="0" fill="hold" nodeType="clickEffect">
                                  <p:stCondLst>
                                    <p:cond delay="0"/>
                                  </p:stCondLst>
                                  <p:childTnLst>
                                    <p:set>
                                      <p:cBhvr>
                                        <p:cTn id="71" dur="1" fill="hold">
                                          <p:stCondLst>
                                            <p:cond delay="0"/>
                                          </p:stCondLst>
                                        </p:cTn>
                                        <p:tgtEl>
                                          <p:spTgt spid="19"/>
                                        </p:tgtEl>
                                        <p:attrNameLst>
                                          <p:attrName>style.visibility</p:attrName>
                                        </p:attrNameLst>
                                      </p:cBhvr>
                                      <p:to>
                                        <p:strVal val="visible"/>
                                      </p:to>
                                    </p:set>
                                    <p:anim to="" calcmode="lin" valueType="num">
                                      <p:cBhvr>
                                        <p:cTn id="72" dur="1" fill="hold"/>
                                        <p:tgtEl>
                                          <p:spTgt spid="19"/>
                                        </p:tgtEl>
                                        <p:attrNameLst>
                                          <p:attrName/>
                                        </p:attrNameLst>
                                      </p:cBhvr>
                                    </p:anim>
                                  </p:childTnLst>
                                </p:cTn>
                              </p:par>
                            </p:childTnLst>
                          </p:cTn>
                        </p:par>
                      </p:childTnLst>
                    </p:cTn>
                  </p:par>
                  <p:par>
                    <p:cTn id="73" fill="hold">
                      <p:stCondLst>
                        <p:cond delay="indefinite"/>
                      </p:stCondLst>
                      <p:childTnLst>
                        <p:par>
                          <p:cTn id="74" fill="hold">
                            <p:stCondLst>
                              <p:cond delay="0"/>
                            </p:stCondLst>
                            <p:childTnLst>
                              <p:par>
                                <p:cTn id="75" presetID="24" presetClass="entr" presetSubtype="0" fill="hold" nodeType="clickEffect">
                                  <p:stCondLst>
                                    <p:cond delay="0"/>
                                  </p:stCondLst>
                                  <p:childTnLst>
                                    <p:set>
                                      <p:cBhvr>
                                        <p:cTn id="76" dur="1" fill="hold">
                                          <p:stCondLst>
                                            <p:cond delay="0"/>
                                          </p:stCondLst>
                                        </p:cTn>
                                        <p:tgtEl>
                                          <p:spTgt spid="20"/>
                                        </p:tgtEl>
                                        <p:attrNameLst>
                                          <p:attrName>style.visibility</p:attrName>
                                        </p:attrNameLst>
                                      </p:cBhvr>
                                      <p:to>
                                        <p:strVal val="visible"/>
                                      </p:to>
                                    </p:set>
                                    <p:anim to="" calcmode="lin" valueType="num">
                                      <p:cBhvr>
                                        <p:cTn id="77" dur="1" fill="hold"/>
                                        <p:tgtEl>
                                          <p:spTgt spid="20"/>
                                        </p:tgtEl>
                                        <p:attrNameLst>
                                          <p:attrName/>
                                        </p:attrNameLst>
                                      </p:cBhvr>
                                    </p:anim>
                                  </p:childTnLst>
                                </p:cTn>
                              </p:par>
                            </p:childTnLst>
                          </p:cTn>
                        </p:par>
                      </p:childTnLst>
                    </p:cTn>
                  </p:par>
                  <p:par>
                    <p:cTn id="78" fill="hold">
                      <p:stCondLst>
                        <p:cond delay="indefinite"/>
                      </p:stCondLst>
                      <p:childTnLst>
                        <p:par>
                          <p:cTn id="79" fill="hold">
                            <p:stCondLst>
                              <p:cond delay="0"/>
                            </p:stCondLst>
                            <p:childTnLst>
                              <p:par>
                                <p:cTn id="80" presetID="24" presetClass="entr" presetSubtype="0" fill="hold" nodeType="clickEffect">
                                  <p:stCondLst>
                                    <p:cond delay="0"/>
                                  </p:stCondLst>
                                  <p:childTnLst>
                                    <p:set>
                                      <p:cBhvr>
                                        <p:cTn id="81" dur="1" fill="hold">
                                          <p:stCondLst>
                                            <p:cond delay="0"/>
                                          </p:stCondLst>
                                        </p:cTn>
                                        <p:tgtEl>
                                          <p:spTgt spid="21"/>
                                        </p:tgtEl>
                                        <p:attrNameLst>
                                          <p:attrName>style.visibility</p:attrName>
                                        </p:attrNameLst>
                                      </p:cBhvr>
                                      <p:to>
                                        <p:strVal val="visible"/>
                                      </p:to>
                                    </p:set>
                                    <p:anim to="" calcmode="lin" valueType="num">
                                      <p:cBhvr>
                                        <p:cTn id="82" dur="1" fill="hold"/>
                                        <p:tgtEl>
                                          <p:spTgt spid="21"/>
                                        </p:tgtEl>
                                        <p:attrNameLst>
                                          <p:attrName/>
                                        </p:attrNameLst>
                                      </p:cBhvr>
                                    </p:anim>
                                  </p:childTnLst>
                                </p:cTn>
                              </p:par>
                            </p:childTnLst>
                          </p:cTn>
                        </p:par>
                      </p:childTnLst>
                    </p:cTn>
                  </p:par>
                  <p:par>
                    <p:cTn id="83" fill="hold">
                      <p:stCondLst>
                        <p:cond delay="indefinite"/>
                      </p:stCondLst>
                      <p:childTnLst>
                        <p:par>
                          <p:cTn id="84" fill="hold">
                            <p:stCondLst>
                              <p:cond delay="0"/>
                            </p:stCondLst>
                            <p:childTnLst>
                              <p:par>
                                <p:cTn id="85" presetID="24" presetClass="entr" presetSubtype="0" fill="hold" nodeType="clickEffect">
                                  <p:stCondLst>
                                    <p:cond delay="0"/>
                                  </p:stCondLst>
                                  <p:childTnLst>
                                    <p:set>
                                      <p:cBhvr>
                                        <p:cTn id="86" dur="1" fill="hold">
                                          <p:stCondLst>
                                            <p:cond delay="0"/>
                                          </p:stCondLst>
                                        </p:cTn>
                                        <p:tgtEl>
                                          <p:spTgt spid="22"/>
                                        </p:tgtEl>
                                        <p:attrNameLst>
                                          <p:attrName>style.visibility</p:attrName>
                                        </p:attrNameLst>
                                      </p:cBhvr>
                                      <p:to>
                                        <p:strVal val="visible"/>
                                      </p:to>
                                    </p:set>
                                    <p:anim to="" calcmode="lin" valueType="num">
                                      <p:cBhvr>
                                        <p:cTn id="87" dur="1" fill="hold"/>
                                        <p:tgtEl>
                                          <p:spTgt spid="22"/>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7458"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normAutofit lnSpcReduction="10000"/>
          </a:bodyPr>
          <a:lstStyle/>
          <a:p>
            <a:r>
              <a:rPr lang="fr-FR" sz="3200" b="1" dirty="0" smtClean="0"/>
              <a:t>L’évaluation des en-cours en fin de période:</a:t>
            </a:r>
          </a:p>
          <a:p>
            <a:r>
              <a:rPr lang="fr-FR" dirty="0" smtClean="0"/>
              <a:t>Cette évaluation est délicate et peut être réalisée:</a:t>
            </a:r>
          </a:p>
          <a:p>
            <a:pPr lvl="1">
              <a:buFont typeface="Wingdings" pitchFamily="2" charset="2"/>
              <a:buChar char="v"/>
            </a:pPr>
            <a:r>
              <a:rPr lang="fr-FR" b="1" dirty="0" smtClean="0"/>
              <a:t>À partir d’une fiche de coûts</a:t>
            </a:r>
          </a:p>
          <a:p>
            <a:pPr lvl="1" algn="just">
              <a:buFont typeface="Wingdings 2" pitchFamily="18" charset="2"/>
              <a:buNone/>
            </a:pPr>
            <a:r>
              <a:rPr lang="fr-FR" dirty="0" smtClean="0"/>
              <a:t>Un suivi constant et détaillé au moyen </a:t>
            </a:r>
            <a:r>
              <a:rPr lang="fr-FR" dirty="0" smtClean="0">
                <a:solidFill>
                  <a:srgbClr val="7030A0"/>
                </a:solidFill>
              </a:rPr>
              <a:t>d’une fiche de coûts </a:t>
            </a:r>
            <a:r>
              <a:rPr lang="fr-FR" dirty="0" smtClean="0"/>
              <a:t>est envisageable dans le cas de production à la commande</a:t>
            </a:r>
          </a:p>
          <a:p>
            <a:pPr lvl="1">
              <a:buFont typeface="Wingdings" pitchFamily="2" charset="2"/>
              <a:buChar char="v"/>
            </a:pPr>
            <a:r>
              <a:rPr lang="fr-FR" b="1" dirty="0" smtClean="0"/>
              <a:t>Selon le degré d’avancement: </a:t>
            </a:r>
          </a:p>
          <a:p>
            <a:pPr lvl="1" algn="just">
              <a:buFont typeface="Wingdings 2" pitchFamily="18" charset="2"/>
              <a:buNone/>
            </a:pPr>
            <a:r>
              <a:rPr lang="fr-FR" dirty="0" smtClean="0"/>
              <a:t>Évaluation forfaitaire qui consiste à </a:t>
            </a:r>
            <a:r>
              <a:rPr lang="fr-FR" dirty="0" smtClean="0">
                <a:solidFill>
                  <a:srgbClr val="7030A0"/>
                </a:solidFill>
              </a:rPr>
              <a:t>évaluer les en-cours en produits équivalents terminés</a:t>
            </a:r>
          </a:p>
        </p:txBody>
      </p:sp>
      <p:sp>
        <p:nvSpPr>
          <p:cNvPr id="4" name="Espace réservé du numéro de diapositive 3"/>
          <p:cNvSpPr>
            <a:spLocks noGrp="1"/>
          </p:cNvSpPr>
          <p:nvPr>
            <p:ph type="sldNum" sz="quarter" idx="12"/>
          </p:nvPr>
        </p:nvSpPr>
        <p:spPr/>
        <p:txBody>
          <a:bodyPr/>
          <a:lstStyle/>
          <a:p>
            <a:pPr>
              <a:defRPr/>
            </a:pPr>
            <a:fld id="{4EBDE457-5FDE-4E06-916B-4686612C2666}" type="slidenum">
              <a:rPr lang="fr-FR" smtClean="0"/>
              <a:pPr>
                <a:defRPr/>
              </a:pPr>
              <a:t>67</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 to="" calcmode="lin" valueType="num">
                                      <p:cBhvr>
                                        <p:cTn id="17" dur="1" fill="hold"/>
                                        <p:tgtEl>
                                          <p:spTgt spid="3">
                                            <p:txEl>
                                              <p:pRg st="2" end="2"/>
                                            </p:txEl>
                                          </p:spTgt>
                                        </p:tgtEl>
                                        <p:attrNameLst>
                                          <p:attrName/>
                                        </p:attrNameLst>
                                      </p:cBhvr>
                                    </p:anim>
                                  </p:childTnLst>
                                </p:cTn>
                              </p:par>
                            </p:childTnLst>
                          </p:cTn>
                        </p:par>
                      </p:childTnLst>
                    </p:cTn>
                  </p:par>
                  <p:par>
                    <p:cTn id="18" fill="hold">
                      <p:stCondLst>
                        <p:cond delay="indefinite"/>
                      </p:stCondLst>
                      <p:childTnLst>
                        <p:par>
                          <p:cTn id="19" fill="hold">
                            <p:stCondLst>
                              <p:cond delay="0"/>
                            </p:stCondLst>
                            <p:childTnLst>
                              <p:par>
                                <p:cTn id="20" presetID="24" presetClass="entr" presetSubtype="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 to="" calcmode="lin" valueType="num">
                                      <p:cBhvr>
                                        <p:cTn id="22" dur="1" fill="hold"/>
                                        <p:tgtEl>
                                          <p:spTgt spid="3">
                                            <p:txEl>
                                              <p:pRg st="3" end="3"/>
                                            </p:txEl>
                                          </p:spTgt>
                                        </p:tgtEl>
                                        <p:attrNameLst>
                                          <p:attrName/>
                                        </p:attrNameLst>
                                      </p:cBhvr>
                                    </p:anim>
                                  </p:childTnLst>
                                </p:cTn>
                              </p:par>
                            </p:childTnLst>
                          </p:cTn>
                        </p:par>
                      </p:childTnLst>
                    </p:cTn>
                  </p:par>
                  <p:par>
                    <p:cTn id="23" fill="hold">
                      <p:stCondLst>
                        <p:cond delay="indefinite"/>
                      </p:stCondLst>
                      <p:childTnLst>
                        <p:par>
                          <p:cTn id="24" fill="hold">
                            <p:stCondLst>
                              <p:cond delay="0"/>
                            </p:stCondLst>
                            <p:childTnLst>
                              <p:par>
                                <p:cTn id="25" presetID="24" presetClass="entr" presetSubtype="0"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 to="" calcmode="lin" valueType="num">
                                      <p:cBhvr>
                                        <p:cTn id="27" dur="1" fill="hold"/>
                                        <p:tgtEl>
                                          <p:spTgt spid="3">
                                            <p:txEl>
                                              <p:pRg st="4" end="4"/>
                                            </p:txEl>
                                          </p:spTgt>
                                        </p:tgtEl>
                                        <p:attrNameLst>
                                          <p:attrName/>
                                        </p:attrNameLst>
                                      </p:cBhvr>
                                    </p:anim>
                                  </p:childTnLst>
                                </p:cTn>
                              </p:par>
                            </p:childTnLst>
                          </p:cTn>
                        </p:par>
                      </p:childTnLst>
                    </p:cTn>
                  </p:par>
                  <p:par>
                    <p:cTn id="28" fill="hold">
                      <p:stCondLst>
                        <p:cond delay="indefinite"/>
                      </p:stCondLst>
                      <p:childTnLst>
                        <p:par>
                          <p:cTn id="29" fill="hold">
                            <p:stCondLst>
                              <p:cond delay="0"/>
                            </p:stCondLst>
                            <p:childTnLst>
                              <p:par>
                                <p:cTn id="30" presetID="24" presetClass="entr" presetSubtype="0"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 to="" calcmode="lin" valueType="num">
                                      <p:cBhvr>
                                        <p:cTn id="32" dur="1" fill="hold"/>
                                        <p:tgtEl>
                                          <p:spTgt spid="3">
                                            <p:txEl>
                                              <p:pRg st="5" end="5"/>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428604"/>
            <a:ext cx="8229600" cy="5697559"/>
          </a:xfrm>
        </p:spPr>
        <p:txBody>
          <a:bodyPr>
            <a:normAutofit/>
          </a:bodyPr>
          <a:lstStyle/>
          <a:p>
            <a:r>
              <a:rPr lang="fr-FR" b="1" u="sng" dirty="0" smtClean="0"/>
              <a:t>Exemple:</a:t>
            </a:r>
          </a:p>
          <a:p>
            <a:pPr algn="just"/>
            <a:r>
              <a:rPr lang="fr-FR" dirty="0" smtClean="0"/>
              <a:t>La société BX réalise notamment un produit chimique P1 à partir d’une matière première M1. la fabrication est réalisée dans un atelier spécialisé (atelier 1), et le processus de production génère deux types de déchets:</a:t>
            </a:r>
          </a:p>
          <a:p>
            <a:pPr lvl="1" algn="just">
              <a:buFont typeface="Wingdings" pitchFamily="2" charset="2"/>
              <a:buChar char="Ø"/>
            </a:pPr>
            <a:r>
              <a:rPr lang="fr-FR" dirty="0" smtClean="0"/>
              <a:t>Le déchet D1, qui est inutilisable. Il représente 5% du poids des matières consommées, et son enlèvement par une société extérieure entraîne un coût de 2 </a:t>
            </a:r>
            <a:r>
              <a:rPr lang="fr-FR" dirty="0" err="1" smtClean="0"/>
              <a:t>dh</a:t>
            </a:r>
            <a:r>
              <a:rPr lang="fr-FR" dirty="0" smtClean="0"/>
              <a:t> par KG;</a:t>
            </a:r>
          </a:p>
          <a:p>
            <a:pPr lvl="1" algn="just">
              <a:buFont typeface="Wingdings" pitchFamily="2" charset="2"/>
              <a:buChar char="Ø"/>
            </a:pPr>
            <a:r>
              <a:rPr lang="fr-FR" dirty="0" smtClean="0"/>
              <a:t>Le déchet D2, qui représente 15% du poids des matières consommées, et est commercialisable après un traitement spécifique dans un autre atelier. Le prix de vente d’un Kg de D2 est de 3 </a:t>
            </a:r>
            <a:r>
              <a:rPr lang="fr-FR" dirty="0" err="1" smtClean="0"/>
              <a:t>dh</a:t>
            </a:r>
            <a:r>
              <a:rPr lang="fr-FR" dirty="0" smtClean="0"/>
              <a:t> et le coût de traitement s’élève à 1.2 </a:t>
            </a:r>
            <a:r>
              <a:rPr lang="fr-FR" dirty="0" err="1" smtClean="0"/>
              <a:t>dh</a:t>
            </a:r>
            <a:r>
              <a:rPr lang="fr-FR" dirty="0" smtClean="0"/>
              <a:t> le Kg.</a:t>
            </a:r>
            <a:endParaRPr lang="fr-FR" dirty="0"/>
          </a:p>
        </p:txBody>
      </p:sp>
    </p:spTree>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500034" y="785794"/>
            <a:ext cx="8229600" cy="5626121"/>
          </a:xfrm>
        </p:spPr>
        <p:txBody>
          <a:bodyPr/>
          <a:lstStyle/>
          <a:p>
            <a:pPr algn="just"/>
            <a:r>
              <a:rPr lang="fr-FR" dirty="0" smtClean="0"/>
              <a:t>Vous disposez également des données suivantes pour le mois de mai 2014:</a:t>
            </a:r>
          </a:p>
          <a:p>
            <a:pPr lvl="1" algn="just">
              <a:buFont typeface="Wingdings" pitchFamily="2" charset="2"/>
              <a:buChar char="Ø"/>
            </a:pPr>
            <a:r>
              <a:rPr lang="fr-FR" dirty="0" smtClean="0"/>
              <a:t>Consommation de MP: 2500 kg à 6 </a:t>
            </a:r>
            <a:r>
              <a:rPr lang="fr-FR" dirty="0" err="1" smtClean="0"/>
              <a:t>dh</a:t>
            </a:r>
            <a:r>
              <a:rPr lang="fr-FR" dirty="0" smtClean="0"/>
              <a:t> le kg;</a:t>
            </a:r>
          </a:p>
          <a:p>
            <a:pPr lvl="1" algn="just">
              <a:buFont typeface="Wingdings" pitchFamily="2" charset="2"/>
              <a:buChar char="Ø"/>
            </a:pPr>
            <a:r>
              <a:rPr lang="fr-FR" dirty="0" smtClean="0"/>
              <a:t>Heure de MOD: 400 h à 30 </a:t>
            </a:r>
            <a:r>
              <a:rPr lang="fr-FR" dirty="0" err="1" smtClean="0"/>
              <a:t>dh</a:t>
            </a:r>
            <a:r>
              <a:rPr lang="fr-FR" dirty="0" smtClean="0"/>
              <a:t>/h;</a:t>
            </a:r>
          </a:p>
          <a:p>
            <a:pPr lvl="1" algn="just">
              <a:buFont typeface="Wingdings" pitchFamily="2" charset="2"/>
              <a:buChar char="Ø"/>
            </a:pPr>
            <a:r>
              <a:rPr lang="fr-FR" dirty="0" smtClean="0"/>
              <a:t>Charges indirectes atelier 1 : 1600 UO à 1.5 </a:t>
            </a:r>
            <a:r>
              <a:rPr lang="fr-FR" dirty="0" err="1" smtClean="0"/>
              <a:t>dh</a:t>
            </a:r>
            <a:r>
              <a:rPr lang="fr-FR" dirty="0" smtClean="0"/>
              <a:t> l’une;</a:t>
            </a:r>
          </a:p>
          <a:p>
            <a:pPr lvl="1" algn="just">
              <a:buFont typeface="Wingdings" pitchFamily="2" charset="2"/>
              <a:buChar char="Ø"/>
            </a:pPr>
            <a:r>
              <a:rPr lang="fr-FR" dirty="0" smtClean="0"/>
              <a:t>En-cours au 1/5/2014: 3000 </a:t>
            </a:r>
            <a:r>
              <a:rPr lang="fr-FR" dirty="0" err="1" smtClean="0"/>
              <a:t>dhs</a:t>
            </a:r>
            <a:r>
              <a:rPr lang="fr-FR" dirty="0" smtClean="0"/>
              <a:t>;</a:t>
            </a:r>
          </a:p>
          <a:p>
            <a:pPr lvl="1" algn="just">
              <a:buFont typeface="Wingdings" pitchFamily="2" charset="2"/>
              <a:buChar char="Ø"/>
            </a:pPr>
            <a:r>
              <a:rPr lang="fr-FR" dirty="0" smtClean="0"/>
              <a:t>En-cours au 31/5/2014: 2500 </a:t>
            </a:r>
            <a:r>
              <a:rPr lang="fr-FR" dirty="0" err="1" smtClean="0"/>
              <a:t>dhs</a:t>
            </a:r>
            <a:r>
              <a:rPr lang="fr-FR" dirty="0" smtClean="0"/>
              <a:t>.</a:t>
            </a:r>
          </a:p>
          <a:p>
            <a:pPr lvl="1" algn="just">
              <a:buNone/>
            </a:pPr>
            <a:r>
              <a:rPr lang="fr-FR" dirty="0" smtClean="0"/>
              <a:t> </a:t>
            </a:r>
            <a:r>
              <a:rPr lang="fr-FR" b="1" u="sng" dirty="0" smtClean="0"/>
              <a:t>TAF</a:t>
            </a:r>
            <a:r>
              <a:rPr lang="fr-FR" b="1" dirty="0" smtClean="0"/>
              <a:t>: Calculer le coût de production global du produit chimique P1</a:t>
            </a:r>
            <a:endParaRPr lang="fr-FR" b="1"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57200" y="428604"/>
            <a:ext cx="8229600" cy="5697559"/>
          </a:xfrm>
        </p:spPr>
        <p:txBody>
          <a:bodyPr/>
          <a:lstStyle/>
          <a:p>
            <a:r>
              <a:rPr lang="fr-FR" b="1" dirty="0" smtClean="0"/>
              <a:t>Les charges indirectes:</a:t>
            </a:r>
          </a:p>
          <a:p>
            <a:pPr algn="just">
              <a:buFont typeface="Wingdings" pitchFamily="2" charset="2"/>
              <a:buChar char="Ø"/>
            </a:pPr>
            <a:r>
              <a:rPr lang="fr-FR" dirty="0" smtClean="0"/>
              <a:t>Les charges indirectes concernent plusieurs coûts: elles doivent donc être analysées puis réparties avant d’être imputées aux coûts respectifs( ex: salaire de la secrétaire de direction…)</a:t>
            </a:r>
            <a:endParaRPr lang="fr-FR" dirty="0"/>
          </a:p>
        </p:txBody>
      </p:sp>
    </p:spTree>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Espace réservé du contenu 3"/>
          <p:cNvGraphicFramePr>
            <a:graphicFrameLocks noGrp="1"/>
          </p:cNvGraphicFramePr>
          <p:nvPr>
            <p:ph idx="1"/>
          </p:nvPr>
        </p:nvGraphicFramePr>
        <p:xfrm>
          <a:off x="457200" y="642938"/>
          <a:ext cx="8229600" cy="4632018"/>
        </p:xfrm>
        <a:graphic>
          <a:graphicData uri="http://schemas.openxmlformats.org/drawingml/2006/table">
            <a:tbl>
              <a:tblPr firstRow="1" bandRow="1">
                <a:tableStyleId>{5940675A-B579-460E-94D1-54222C63F5DA}</a:tableStyleId>
              </a:tblPr>
              <a:tblGrid>
                <a:gridCol w="2057400"/>
                <a:gridCol w="2057400"/>
                <a:gridCol w="2057400"/>
                <a:gridCol w="2057400"/>
              </a:tblGrid>
              <a:tr h="714360">
                <a:tc>
                  <a:txBody>
                    <a:bodyPr/>
                    <a:lstStyle/>
                    <a:p>
                      <a:r>
                        <a:rPr lang="fr-FR" b="1" dirty="0" smtClean="0"/>
                        <a:t>Éléments</a:t>
                      </a:r>
                      <a:r>
                        <a:rPr lang="fr-FR" b="1" baseline="0" dirty="0" smtClean="0"/>
                        <a:t> </a:t>
                      </a:r>
                      <a:endParaRPr lang="fr-FR" b="1" dirty="0"/>
                    </a:p>
                  </a:txBody>
                  <a:tcPr/>
                </a:tc>
                <a:tc>
                  <a:txBody>
                    <a:bodyPr/>
                    <a:lstStyle/>
                    <a:p>
                      <a:r>
                        <a:rPr lang="fr-FR" b="1" dirty="0" smtClean="0"/>
                        <a:t>Quantité </a:t>
                      </a:r>
                      <a:endParaRPr lang="fr-FR" b="1" dirty="0"/>
                    </a:p>
                  </a:txBody>
                  <a:tcPr/>
                </a:tc>
                <a:tc>
                  <a:txBody>
                    <a:bodyPr/>
                    <a:lstStyle/>
                    <a:p>
                      <a:r>
                        <a:rPr lang="fr-FR" b="1" dirty="0" smtClean="0"/>
                        <a:t>Coût unitaire</a:t>
                      </a:r>
                      <a:endParaRPr lang="fr-FR" b="1" dirty="0"/>
                    </a:p>
                  </a:txBody>
                  <a:tcPr/>
                </a:tc>
                <a:tc>
                  <a:txBody>
                    <a:bodyPr/>
                    <a:lstStyle/>
                    <a:p>
                      <a:r>
                        <a:rPr lang="fr-FR" b="1" dirty="0" smtClean="0"/>
                        <a:t>Montant </a:t>
                      </a:r>
                      <a:endParaRPr lang="fr-FR" b="1" dirty="0"/>
                    </a:p>
                  </a:txBody>
                  <a:tcPr/>
                </a:tc>
              </a:tr>
              <a:tr h="2357454">
                <a:tc>
                  <a:txBody>
                    <a:bodyPr/>
                    <a:lstStyle/>
                    <a:p>
                      <a:pPr>
                        <a:buFont typeface="Wingdings" pitchFamily="2" charset="2"/>
                        <a:buChar char="§"/>
                      </a:pPr>
                      <a:r>
                        <a:rPr lang="fr-FR" dirty="0" smtClean="0"/>
                        <a:t>En-cours initial </a:t>
                      </a:r>
                    </a:p>
                    <a:p>
                      <a:pPr>
                        <a:buFont typeface="Wingdings" pitchFamily="2" charset="2"/>
                        <a:buChar char="§"/>
                      </a:pPr>
                      <a:r>
                        <a:rPr lang="fr-FR" dirty="0" smtClean="0"/>
                        <a:t>MP consommées </a:t>
                      </a:r>
                    </a:p>
                    <a:p>
                      <a:pPr>
                        <a:buFont typeface="Wingdings" pitchFamily="2" charset="2"/>
                        <a:buChar char="§"/>
                      </a:pPr>
                      <a:r>
                        <a:rPr lang="fr-FR" dirty="0" smtClean="0"/>
                        <a:t>MOD</a:t>
                      </a:r>
                    </a:p>
                    <a:p>
                      <a:pPr>
                        <a:buFont typeface="Wingdings" pitchFamily="2" charset="2"/>
                        <a:buChar char="§"/>
                      </a:pPr>
                      <a:r>
                        <a:rPr lang="fr-FR" dirty="0" smtClean="0"/>
                        <a:t>CI atelier 1</a:t>
                      </a:r>
                    </a:p>
                    <a:p>
                      <a:pPr>
                        <a:buFont typeface="Wingdings" pitchFamily="2" charset="2"/>
                        <a:buChar char="§"/>
                      </a:pPr>
                      <a:r>
                        <a:rPr lang="fr-FR" dirty="0" smtClean="0"/>
                        <a:t>Coût d’enlèvement du D1</a:t>
                      </a:r>
                    </a:p>
                    <a:p>
                      <a:pPr>
                        <a:buFont typeface="Wingdings" pitchFamily="2" charset="2"/>
                        <a:buChar char="§"/>
                      </a:pPr>
                      <a:r>
                        <a:rPr lang="fr-FR" dirty="0" smtClean="0"/>
                        <a:t>Coût de traitement de D2</a:t>
                      </a:r>
                    </a:p>
                    <a:p>
                      <a:pPr>
                        <a:buFont typeface="Wingdings" pitchFamily="2" charset="2"/>
                        <a:buChar char="§"/>
                      </a:pPr>
                      <a:r>
                        <a:rPr lang="fr-FR" dirty="0" smtClean="0"/>
                        <a:t>Vente du D2</a:t>
                      </a:r>
                    </a:p>
                    <a:p>
                      <a:pPr>
                        <a:buFont typeface="Wingdings" pitchFamily="2" charset="2"/>
                        <a:buChar char="§"/>
                      </a:pPr>
                      <a:r>
                        <a:rPr lang="fr-FR" dirty="0" smtClean="0"/>
                        <a:t>En-cours final</a:t>
                      </a:r>
                      <a:endParaRPr lang="fr-FR" dirty="0"/>
                    </a:p>
                  </a:txBody>
                  <a:tcPr/>
                </a:tc>
                <a:tc>
                  <a:txBody>
                    <a:bodyPr/>
                    <a:lstStyle/>
                    <a:p>
                      <a:pPr algn="ctr"/>
                      <a:endParaRPr lang="fr-FR" dirty="0" smtClean="0"/>
                    </a:p>
                    <a:p>
                      <a:pPr algn="ctr"/>
                      <a:r>
                        <a:rPr lang="fr-FR" dirty="0" smtClean="0"/>
                        <a:t>2500</a:t>
                      </a:r>
                    </a:p>
                    <a:p>
                      <a:pPr algn="ctr"/>
                      <a:r>
                        <a:rPr lang="fr-FR" dirty="0" smtClean="0"/>
                        <a:t>400</a:t>
                      </a:r>
                    </a:p>
                    <a:p>
                      <a:pPr algn="ctr"/>
                      <a:r>
                        <a:rPr lang="fr-FR" dirty="0" smtClean="0"/>
                        <a:t>1600</a:t>
                      </a:r>
                    </a:p>
                    <a:p>
                      <a:pPr algn="ctr"/>
                      <a:r>
                        <a:rPr lang="fr-FR" dirty="0" smtClean="0"/>
                        <a:t>125</a:t>
                      </a:r>
                    </a:p>
                    <a:p>
                      <a:pPr algn="ctr"/>
                      <a:endParaRPr lang="fr-FR" dirty="0" smtClean="0"/>
                    </a:p>
                    <a:p>
                      <a:pPr algn="ctr"/>
                      <a:r>
                        <a:rPr lang="fr-FR" dirty="0" smtClean="0"/>
                        <a:t>375</a:t>
                      </a:r>
                    </a:p>
                    <a:p>
                      <a:pPr algn="ctr"/>
                      <a:endParaRPr lang="fr-FR" dirty="0" smtClean="0"/>
                    </a:p>
                    <a:p>
                      <a:pPr algn="ctr"/>
                      <a:r>
                        <a:rPr lang="fr-FR" dirty="0" smtClean="0"/>
                        <a:t>375</a:t>
                      </a:r>
                    </a:p>
                    <a:p>
                      <a:pPr algn="ctr"/>
                      <a:endParaRPr lang="fr-FR" dirty="0"/>
                    </a:p>
                  </a:txBody>
                  <a:tcPr/>
                </a:tc>
                <a:tc>
                  <a:txBody>
                    <a:bodyPr/>
                    <a:lstStyle/>
                    <a:p>
                      <a:pPr algn="ctr"/>
                      <a:endParaRPr lang="fr-FR" dirty="0" smtClean="0"/>
                    </a:p>
                    <a:p>
                      <a:pPr algn="ctr"/>
                      <a:r>
                        <a:rPr lang="fr-FR" dirty="0" smtClean="0"/>
                        <a:t>6</a:t>
                      </a:r>
                    </a:p>
                    <a:p>
                      <a:pPr algn="ctr"/>
                      <a:r>
                        <a:rPr lang="fr-FR" dirty="0" smtClean="0"/>
                        <a:t>30</a:t>
                      </a:r>
                    </a:p>
                    <a:p>
                      <a:pPr algn="ctr"/>
                      <a:r>
                        <a:rPr lang="fr-FR" dirty="0" smtClean="0"/>
                        <a:t>1.5</a:t>
                      </a:r>
                    </a:p>
                    <a:p>
                      <a:pPr algn="ctr"/>
                      <a:r>
                        <a:rPr lang="fr-FR" dirty="0" smtClean="0"/>
                        <a:t>2</a:t>
                      </a:r>
                    </a:p>
                    <a:p>
                      <a:pPr algn="ctr"/>
                      <a:endParaRPr lang="fr-FR" dirty="0" smtClean="0"/>
                    </a:p>
                    <a:p>
                      <a:pPr algn="ctr"/>
                      <a:r>
                        <a:rPr lang="fr-FR" dirty="0" smtClean="0"/>
                        <a:t>1.2</a:t>
                      </a:r>
                    </a:p>
                    <a:p>
                      <a:pPr algn="ctr"/>
                      <a:endParaRPr lang="fr-FR" dirty="0" smtClean="0"/>
                    </a:p>
                    <a:p>
                      <a:pPr algn="ctr"/>
                      <a:r>
                        <a:rPr lang="fr-FR" dirty="0" smtClean="0"/>
                        <a:t>3</a:t>
                      </a:r>
                      <a:endParaRPr lang="fr-FR" dirty="0"/>
                    </a:p>
                  </a:txBody>
                  <a:tcPr/>
                </a:tc>
                <a:tc>
                  <a:txBody>
                    <a:bodyPr/>
                    <a:lstStyle/>
                    <a:p>
                      <a:pPr algn="ctr"/>
                      <a:r>
                        <a:rPr lang="fr-FR" dirty="0" smtClean="0"/>
                        <a:t>3000</a:t>
                      </a:r>
                    </a:p>
                    <a:p>
                      <a:pPr algn="ctr"/>
                      <a:r>
                        <a:rPr lang="fr-FR" dirty="0" smtClean="0"/>
                        <a:t>15000</a:t>
                      </a:r>
                    </a:p>
                    <a:p>
                      <a:pPr algn="ctr"/>
                      <a:r>
                        <a:rPr lang="fr-FR" dirty="0" smtClean="0"/>
                        <a:t>12000</a:t>
                      </a:r>
                    </a:p>
                    <a:p>
                      <a:pPr algn="ctr"/>
                      <a:r>
                        <a:rPr lang="fr-FR" dirty="0" smtClean="0"/>
                        <a:t>2400</a:t>
                      </a:r>
                    </a:p>
                    <a:p>
                      <a:pPr algn="ctr"/>
                      <a:r>
                        <a:rPr lang="fr-FR" dirty="0" smtClean="0"/>
                        <a:t>250</a:t>
                      </a:r>
                    </a:p>
                    <a:p>
                      <a:pPr algn="ctr"/>
                      <a:endParaRPr lang="fr-FR" dirty="0" smtClean="0"/>
                    </a:p>
                    <a:p>
                      <a:pPr algn="ctr"/>
                      <a:r>
                        <a:rPr lang="fr-FR" dirty="0" smtClean="0"/>
                        <a:t>450</a:t>
                      </a:r>
                    </a:p>
                    <a:p>
                      <a:pPr algn="ctr"/>
                      <a:endParaRPr lang="fr-FR" dirty="0" smtClean="0"/>
                    </a:p>
                    <a:p>
                      <a:pPr algn="ctr"/>
                      <a:r>
                        <a:rPr lang="fr-FR" dirty="0" smtClean="0"/>
                        <a:t>-1125</a:t>
                      </a:r>
                    </a:p>
                    <a:p>
                      <a:pPr algn="ctr"/>
                      <a:r>
                        <a:rPr lang="fr-FR" dirty="0" smtClean="0"/>
                        <a:t>-2500</a:t>
                      </a:r>
                      <a:endParaRPr lang="fr-FR" dirty="0"/>
                    </a:p>
                  </a:txBody>
                  <a:tcPr/>
                </a:tc>
              </a:tr>
              <a:tr h="808698">
                <a:tc>
                  <a:txBody>
                    <a:bodyPr/>
                    <a:lstStyle/>
                    <a:p>
                      <a:r>
                        <a:rPr lang="fr-FR" dirty="0" smtClean="0"/>
                        <a:t>Coût de production </a:t>
                      </a:r>
                      <a:endParaRPr lang="fr-FR" dirty="0"/>
                    </a:p>
                  </a:txBody>
                  <a:tcPr/>
                </a:tc>
                <a:tc>
                  <a:txBody>
                    <a:bodyPr/>
                    <a:lstStyle/>
                    <a:p>
                      <a:pPr algn="ctr"/>
                      <a:endParaRPr lang="fr-FR" dirty="0"/>
                    </a:p>
                  </a:txBody>
                  <a:tcPr/>
                </a:tc>
                <a:tc>
                  <a:txBody>
                    <a:bodyPr/>
                    <a:lstStyle/>
                    <a:p>
                      <a:pPr algn="ctr"/>
                      <a:endParaRPr lang="fr-FR" dirty="0"/>
                    </a:p>
                  </a:txBody>
                  <a:tcPr/>
                </a:tc>
                <a:tc>
                  <a:txBody>
                    <a:bodyPr/>
                    <a:lstStyle/>
                    <a:p>
                      <a:pPr algn="ctr"/>
                      <a:r>
                        <a:rPr lang="fr-FR" dirty="0" smtClean="0"/>
                        <a:t>29475</a:t>
                      </a:r>
                      <a:endParaRPr lang="fr-FR" dirty="0"/>
                    </a:p>
                  </a:txBody>
                  <a:tcPr/>
                </a:tc>
              </a:tr>
            </a:tbl>
          </a:graphicData>
        </a:graphic>
      </p:graphicFrame>
    </p:spTree>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chor="ctr"/>
          <a:lstStyle/>
          <a:p>
            <a:pPr algn="ctr"/>
            <a:r>
              <a:rPr lang="fr-FR" smtClean="0"/>
              <a:t>Le rapprochement des résultats</a:t>
            </a:r>
          </a:p>
        </p:txBody>
      </p:sp>
      <p:sp>
        <p:nvSpPr>
          <p:cNvPr id="3" name="Espace réservé du contenu 2"/>
          <p:cNvSpPr>
            <a:spLocks noGrp="1"/>
          </p:cNvSpPr>
          <p:nvPr>
            <p:ph idx="1"/>
          </p:nvPr>
        </p:nvSpPr>
        <p:spPr/>
        <p:txBody>
          <a:bodyPr anchor="ctr">
            <a:normAutofit/>
          </a:bodyPr>
          <a:lstStyle/>
          <a:p>
            <a:pPr algn="just"/>
            <a:r>
              <a:rPr lang="fr-FR" dirty="0" smtClean="0"/>
              <a:t>Comptabilité générale et comptabilité de gestion doivent aboutir, malgré leur tenue séparée, au même résultat global.</a:t>
            </a:r>
          </a:p>
          <a:p>
            <a:pPr algn="just"/>
            <a:r>
              <a:rPr lang="fr-FR" dirty="0" smtClean="0"/>
              <a:t>Cette concordance des résultats est obtenue en tenant compte des différences de traitement comptable:</a:t>
            </a:r>
          </a:p>
          <a:p>
            <a:pPr lvl="1" algn="just">
              <a:buFont typeface="Wingdings" pitchFamily="2" charset="2"/>
              <a:buChar char="v"/>
            </a:pPr>
            <a:r>
              <a:rPr lang="fr-FR" dirty="0" smtClean="0"/>
              <a:t>Des différences d’incorporation;</a:t>
            </a:r>
          </a:p>
          <a:p>
            <a:pPr lvl="1" algn="just">
              <a:buFont typeface="Wingdings" pitchFamily="2" charset="2"/>
              <a:buChar char="v"/>
            </a:pPr>
            <a:r>
              <a:rPr lang="fr-FR" dirty="0" smtClean="0"/>
              <a:t>Des différences d’inventaire, de cession et d’imputation</a:t>
            </a:r>
          </a:p>
        </p:txBody>
      </p:sp>
      <p:sp>
        <p:nvSpPr>
          <p:cNvPr id="4" name="Espace réservé du numéro de diapositive 3"/>
          <p:cNvSpPr>
            <a:spLocks noGrp="1"/>
          </p:cNvSpPr>
          <p:nvPr>
            <p:ph type="sldNum" sz="quarter" idx="12"/>
          </p:nvPr>
        </p:nvSpPr>
        <p:spPr/>
        <p:txBody>
          <a:bodyPr/>
          <a:lstStyle/>
          <a:p>
            <a:pPr>
              <a:defRPr/>
            </a:pPr>
            <a:fld id="{AC293BE0-9552-4365-8A65-48A789399CB4}" type="slidenum">
              <a:rPr lang="fr-FR" smtClean="0"/>
              <a:pPr>
                <a:defRPr/>
              </a:pPr>
              <a:t>71</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to="" calcmode="lin" valueType="num">
                                      <p:cBhvr>
                                        <p:cTn id="7" dur="1" fill="hold"/>
                                        <p:tgtEl>
                                          <p:spTgt spid="2"/>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to="" calcmode="lin" valueType="num">
                                      <p:cBhvr>
                                        <p:cTn id="12" dur="1" fill="hold"/>
                                        <p:tgtEl>
                                          <p:spTgt spid="3">
                                            <p:txEl>
                                              <p:pRg st="0" end="0"/>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 to="" calcmode="lin" valueType="num">
                                      <p:cBhvr>
                                        <p:cTn id="17" dur="1" fill="hold"/>
                                        <p:tgtEl>
                                          <p:spTgt spid="3">
                                            <p:txEl>
                                              <p:pRg st="1" end="1"/>
                                            </p:txEl>
                                          </p:spTgt>
                                        </p:tgtEl>
                                        <p:attrNameLst>
                                          <p:attrName/>
                                        </p:attrNameLst>
                                      </p:cBhvr>
                                    </p:anim>
                                  </p:childTnLst>
                                </p:cTn>
                              </p:par>
                            </p:childTnLst>
                          </p:cTn>
                        </p:par>
                      </p:childTnLst>
                    </p:cTn>
                  </p:par>
                  <p:par>
                    <p:cTn id="18" fill="hold">
                      <p:stCondLst>
                        <p:cond delay="indefinite"/>
                      </p:stCondLst>
                      <p:childTnLst>
                        <p:par>
                          <p:cTn id="19" fill="hold">
                            <p:stCondLst>
                              <p:cond delay="0"/>
                            </p:stCondLst>
                            <p:childTnLst>
                              <p:par>
                                <p:cTn id="20" presetID="24" presetClass="entr" presetSubtype="0" fill="hold"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 to="" calcmode="lin" valueType="num">
                                      <p:cBhvr>
                                        <p:cTn id="22" dur="1" fill="hold"/>
                                        <p:tgtEl>
                                          <p:spTgt spid="3">
                                            <p:txEl>
                                              <p:pRg st="2" end="2"/>
                                            </p:txEl>
                                          </p:spTgt>
                                        </p:tgtEl>
                                        <p:attrNameLst>
                                          <p:attrName/>
                                        </p:attrNameLst>
                                      </p:cBhvr>
                                    </p:anim>
                                  </p:childTnLst>
                                </p:cTn>
                              </p:par>
                            </p:childTnLst>
                          </p:cTn>
                        </p:par>
                      </p:childTnLst>
                    </p:cTn>
                  </p:par>
                  <p:par>
                    <p:cTn id="23" fill="hold">
                      <p:stCondLst>
                        <p:cond delay="indefinite"/>
                      </p:stCondLst>
                      <p:childTnLst>
                        <p:par>
                          <p:cTn id="24" fill="hold">
                            <p:stCondLst>
                              <p:cond delay="0"/>
                            </p:stCondLst>
                            <p:childTnLst>
                              <p:par>
                                <p:cTn id="25" presetID="24" presetClass="entr" presetSubtype="0" fill="hold" nodeType="clickEffect">
                                  <p:stCondLst>
                                    <p:cond delay="0"/>
                                  </p:stCondLst>
                                  <p:childTnLst>
                                    <p:set>
                                      <p:cBhvr>
                                        <p:cTn id="26" dur="1" fill="hold">
                                          <p:stCondLst>
                                            <p:cond delay="0"/>
                                          </p:stCondLst>
                                        </p:cTn>
                                        <p:tgtEl>
                                          <p:spTgt spid="3">
                                            <p:txEl>
                                              <p:pRg st="3" end="3"/>
                                            </p:txEl>
                                          </p:spTgt>
                                        </p:tgtEl>
                                        <p:attrNameLst>
                                          <p:attrName>style.visibility</p:attrName>
                                        </p:attrNameLst>
                                      </p:cBhvr>
                                      <p:to>
                                        <p:strVal val="visible"/>
                                      </p:to>
                                    </p:set>
                                    <p:anim to="" calcmode="lin" valueType="num">
                                      <p:cBhvr>
                                        <p:cTn id="27" dur="1" fill="hold"/>
                                        <p:tgtEl>
                                          <p:spTgt spid="3">
                                            <p:txEl>
                                              <p:pRg st="3" end="3"/>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28596" y="1142984"/>
            <a:ext cx="8229600" cy="5143536"/>
          </a:xfrm>
        </p:spPr>
        <p:txBody>
          <a:bodyPr>
            <a:normAutofit/>
          </a:bodyPr>
          <a:lstStyle/>
          <a:p>
            <a:pPr algn="just"/>
            <a:r>
              <a:rPr lang="fr-FR" b="1" dirty="0" smtClean="0"/>
              <a:t>Les différences d’incorporation:</a:t>
            </a:r>
          </a:p>
          <a:p>
            <a:pPr lvl="1" algn="just">
              <a:buFont typeface="Wingdings" pitchFamily="2" charset="2"/>
              <a:buChar char="Ø"/>
            </a:pPr>
            <a:r>
              <a:rPr lang="fr-FR" dirty="0" smtClean="0"/>
              <a:t>Les différences d’incorporation sur matières;</a:t>
            </a:r>
          </a:p>
          <a:p>
            <a:pPr lvl="1" algn="just">
              <a:buFont typeface="Wingdings" pitchFamily="2" charset="2"/>
              <a:buChar char="Ø"/>
            </a:pPr>
            <a:r>
              <a:rPr lang="fr-FR" dirty="0" smtClean="0"/>
              <a:t>Les différences d’incorporation sur amortissements et provisions;</a:t>
            </a:r>
          </a:p>
          <a:p>
            <a:pPr lvl="1" algn="just">
              <a:buFont typeface="Wingdings" pitchFamily="2" charset="2"/>
              <a:buChar char="Ø"/>
            </a:pPr>
            <a:r>
              <a:rPr lang="fr-FR" dirty="0" smtClean="0"/>
              <a:t>Les différences d’incorporation pour éléments supplétifs;</a:t>
            </a:r>
          </a:p>
          <a:p>
            <a:pPr lvl="1" algn="just">
              <a:buFont typeface="Wingdings" pitchFamily="2" charset="2"/>
              <a:buChar char="Ø"/>
            </a:pPr>
            <a:r>
              <a:rPr lang="fr-FR" dirty="0" smtClean="0"/>
              <a:t>Les différences d’incorporation sur autres charges de la comptabilité générale: il s’agit de charges n’ayant pas été incluses dans les coûts;</a:t>
            </a:r>
          </a:p>
          <a:p>
            <a:pPr lvl="1" algn="just">
              <a:buFont typeface="Wingdings" pitchFamily="2" charset="2"/>
              <a:buChar char="Ø"/>
            </a:pPr>
            <a:r>
              <a:rPr lang="fr-FR" dirty="0" smtClean="0"/>
              <a:t>Les différences d’incorporation sur produits de la comptabilité générale </a:t>
            </a:r>
            <a:r>
              <a:rPr lang="fr-FR" dirty="0" smtClean="0">
                <a:sym typeface="Wingdings" pitchFamily="2" charset="2"/>
              </a:rPr>
              <a:t>(produits exceptionnels)</a:t>
            </a:r>
            <a:endParaRPr lang="fr-FR" dirty="0" smtClean="0"/>
          </a:p>
        </p:txBody>
      </p:sp>
      <p:sp>
        <p:nvSpPr>
          <p:cNvPr id="4" name="Espace réservé du numéro de diapositive 3"/>
          <p:cNvSpPr>
            <a:spLocks noGrp="1"/>
          </p:cNvSpPr>
          <p:nvPr>
            <p:ph type="sldNum" sz="quarter" idx="12"/>
          </p:nvPr>
        </p:nvSpPr>
        <p:spPr/>
        <p:txBody>
          <a:bodyPr/>
          <a:lstStyle/>
          <a:p>
            <a:pPr>
              <a:defRPr/>
            </a:pPr>
            <a:fld id="{3F434A9A-16EF-42A9-9802-DE823F5D874B}" type="slidenum">
              <a:rPr lang="fr-FR" smtClean="0"/>
              <a:pPr>
                <a:defRPr/>
              </a:pPr>
              <a:t>72</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par>
                                <p:cTn id="8" presetID="24" presetClass="entr" presetSubtype="0"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 to="" calcmode="lin" valueType="num">
                                      <p:cBhvr>
                                        <p:cTn id="10" dur="1" fill="hold"/>
                                        <p:tgtEl>
                                          <p:spTgt spid="3">
                                            <p:txEl>
                                              <p:pRg st="1" end="1"/>
                                            </p:txEl>
                                          </p:spTgt>
                                        </p:tgtEl>
                                        <p:attrNameLst>
                                          <p:attrName/>
                                        </p:attrNameLst>
                                      </p:cBhvr>
                                    </p:anim>
                                  </p:childTnLst>
                                </p:cTn>
                              </p:par>
                              <p:par>
                                <p:cTn id="11" presetID="24" presetClass="entr" presetSubtype="0"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to="" calcmode="lin" valueType="num">
                                      <p:cBhvr>
                                        <p:cTn id="13" dur="1" fill="hold"/>
                                        <p:tgtEl>
                                          <p:spTgt spid="3">
                                            <p:txEl>
                                              <p:pRg st="2" end="2"/>
                                            </p:txEl>
                                          </p:spTgt>
                                        </p:tgtEl>
                                        <p:attrNameLst>
                                          <p:attrName/>
                                        </p:attrNameLst>
                                      </p:cBhvr>
                                    </p:anim>
                                  </p:childTnLst>
                                </p:cTn>
                              </p:par>
                              <p:par>
                                <p:cTn id="14" presetID="24" presetClass="entr" presetSubtype="0" fill="hold"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 to="" calcmode="lin" valueType="num">
                                      <p:cBhvr>
                                        <p:cTn id="16" dur="1" fill="hold"/>
                                        <p:tgtEl>
                                          <p:spTgt spid="3">
                                            <p:txEl>
                                              <p:pRg st="3" end="3"/>
                                            </p:txEl>
                                          </p:spTgt>
                                        </p:tgtEl>
                                        <p:attrNameLst>
                                          <p:attrName/>
                                        </p:attrNameLst>
                                      </p:cBhvr>
                                    </p:anim>
                                  </p:childTnLst>
                                </p:cTn>
                              </p:par>
                              <p:par>
                                <p:cTn id="17" presetID="24" presetClass="entr" presetSubtype="0" fill="hold"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 to="" calcmode="lin" valueType="num">
                                      <p:cBhvr>
                                        <p:cTn id="19" dur="1" fill="hold"/>
                                        <p:tgtEl>
                                          <p:spTgt spid="3">
                                            <p:txEl>
                                              <p:pRg st="4" end="4"/>
                                            </p:txEl>
                                          </p:spTgt>
                                        </p:tgtEl>
                                        <p:attrNameLst>
                                          <p:attrName/>
                                        </p:attrNameLst>
                                      </p:cBhvr>
                                    </p:anim>
                                  </p:childTnLst>
                                </p:cTn>
                              </p:par>
                              <p:par>
                                <p:cTn id="20" presetID="24" presetClass="entr" presetSubtype="0" fill="hold" nodeType="with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 to="" calcmode="lin" valueType="num">
                                      <p:cBhvr>
                                        <p:cTn id="22" dur="1" fill="hold"/>
                                        <p:tgtEl>
                                          <p:spTgt spid="3">
                                            <p:txEl>
                                              <p:pRg st="5" end="5"/>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530"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lstStyle/>
          <a:p>
            <a:r>
              <a:rPr lang="fr-FR" sz="3200" b="1" dirty="0" smtClean="0"/>
              <a:t>Les différences d’inventaire, de cession et d’imputation:</a:t>
            </a:r>
          </a:p>
          <a:p>
            <a:pPr lvl="1">
              <a:buFont typeface="Wingdings" pitchFamily="2" charset="2"/>
              <a:buChar char="v"/>
            </a:pPr>
            <a:r>
              <a:rPr lang="fr-FR" sz="3000" dirty="0" smtClean="0"/>
              <a:t>Différences d’inventaire</a:t>
            </a:r>
          </a:p>
          <a:p>
            <a:pPr lvl="1">
              <a:buFont typeface="Wingdings 2" pitchFamily="18" charset="2"/>
              <a:buNone/>
            </a:pPr>
            <a:r>
              <a:rPr lang="fr-FR" sz="3000" dirty="0" smtClean="0"/>
              <a:t>Si le stock théorique &gt; stock réel (mali d’inventaire)                    une sortie omise</a:t>
            </a:r>
          </a:p>
        </p:txBody>
      </p:sp>
      <p:sp>
        <p:nvSpPr>
          <p:cNvPr id="4" name="Espace réservé du numéro de diapositive 3"/>
          <p:cNvSpPr>
            <a:spLocks noGrp="1"/>
          </p:cNvSpPr>
          <p:nvPr>
            <p:ph type="sldNum" sz="quarter" idx="12"/>
          </p:nvPr>
        </p:nvSpPr>
        <p:spPr/>
        <p:txBody>
          <a:bodyPr/>
          <a:lstStyle/>
          <a:p>
            <a:pPr>
              <a:defRPr/>
            </a:pPr>
            <a:fld id="{C602A044-605F-4AF9-ADAD-891FA3178042}" type="slidenum">
              <a:rPr lang="fr-FR" smtClean="0"/>
              <a:pPr>
                <a:defRPr/>
              </a:pPr>
              <a:t>73</a:t>
            </a:fld>
            <a:endParaRPr lang="fr-FR"/>
          </a:p>
        </p:txBody>
      </p:sp>
      <p:sp>
        <p:nvSpPr>
          <p:cNvPr id="5" name="Flèche vers le bas 4"/>
          <p:cNvSpPr/>
          <p:nvPr/>
        </p:nvSpPr>
        <p:spPr>
          <a:xfrm>
            <a:off x="3357554" y="4500570"/>
            <a:ext cx="484188" cy="47783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fr-FR"/>
          </a:p>
        </p:txBody>
      </p:sp>
      <p:graphicFrame>
        <p:nvGraphicFramePr>
          <p:cNvPr id="6" name="Tableau 5"/>
          <p:cNvGraphicFramePr>
            <a:graphicFrameLocks noGrp="1"/>
          </p:cNvGraphicFramePr>
          <p:nvPr/>
        </p:nvGraphicFramePr>
        <p:xfrm>
          <a:off x="1142976" y="4857760"/>
          <a:ext cx="7215238" cy="457200"/>
        </p:xfrm>
        <a:graphic>
          <a:graphicData uri="http://schemas.openxmlformats.org/drawingml/2006/table">
            <a:tbl>
              <a:tblPr firstRow="1" bandRow="1">
                <a:tableStyleId>{2D5ABB26-0587-4C30-8999-92F81FD0307C}</a:tableStyleId>
              </a:tblPr>
              <a:tblGrid>
                <a:gridCol w="7215238"/>
              </a:tblGrid>
              <a:tr h="370840">
                <a:tc>
                  <a:txBody>
                    <a:bodyPr/>
                    <a:lstStyle/>
                    <a:p>
                      <a:r>
                        <a:rPr lang="fr-FR" sz="2400" dirty="0" smtClean="0"/>
                        <a:t>Différence à soustraire des résultats analytiques</a:t>
                      </a:r>
                      <a:endParaRPr lang="fr-FR" sz="2400" dirty="0"/>
                    </a:p>
                  </a:txBody>
                  <a:tcPr/>
                </a:tc>
              </a:tr>
            </a:tbl>
          </a:graphicData>
        </a:graphic>
      </p:graphicFrame>
      <p:graphicFrame>
        <p:nvGraphicFramePr>
          <p:cNvPr id="7" name="Tableau 6"/>
          <p:cNvGraphicFramePr>
            <a:graphicFrameLocks noGrp="1"/>
          </p:cNvGraphicFramePr>
          <p:nvPr/>
        </p:nvGraphicFramePr>
        <p:xfrm>
          <a:off x="857224" y="5786454"/>
          <a:ext cx="7500964" cy="822960"/>
        </p:xfrm>
        <a:graphic>
          <a:graphicData uri="http://schemas.openxmlformats.org/drawingml/2006/table">
            <a:tbl>
              <a:tblPr firstRow="1" bandRow="1">
                <a:tableStyleId>{2D5ABB26-0587-4C30-8999-92F81FD0307C}</a:tableStyleId>
              </a:tblPr>
              <a:tblGrid>
                <a:gridCol w="7500964"/>
              </a:tblGrid>
              <a:tr h="370840">
                <a:tc>
                  <a:txBody>
                    <a:bodyPr/>
                    <a:lstStyle/>
                    <a:p>
                      <a:r>
                        <a:rPr lang="fr-FR" sz="2400" dirty="0" smtClean="0"/>
                        <a:t>À ajouter dans le cas inverse ( il s’agit d’un boni d’inventaire  considéré</a:t>
                      </a:r>
                      <a:r>
                        <a:rPr lang="fr-FR" sz="2400" baseline="0" dirty="0" smtClean="0"/>
                        <a:t> comme une entrée omise)</a:t>
                      </a:r>
                      <a:endParaRPr lang="fr-FR" sz="2400" dirty="0"/>
                    </a:p>
                  </a:txBody>
                  <a:tcPr/>
                </a:tc>
              </a:tr>
            </a:tbl>
          </a:graphicData>
        </a:graphic>
      </p:graphicFrame>
      <p:sp>
        <p:nvSpPr>
          <p:cNvPr id="8" name="Flèche droite 7"/>
          <p:cNvSpPr/>
          <p:nvPr/>
        </p:nvSpPr>
        <p:spPr>
          <a:xfrm>
            <a:off x="3571868" y="4214818"/>
            <a:ext cx="1285884" cy="14287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 to="" calcmode="lin" valueType="num">
                                      <p:cBhvr>
                                        <p:cTn id="17" dur="1" fill="hold"/>
                                        <p:tgtEl>
                                          <p:spTgt spid="3">
                                            <p:txEl>
                                              <p:pRg st="2" end="2"/>
                                            </p:txEl>
                                          </p:spTgt>
                                        </p:tgtEl>
                                        <p:attrNameLst>
                                          <p:attrName/>
                                        </p:attrNameLst>
                                      </p:cBhvr>
                                    </p:anim>
                                  </p:childTnLst>
                                </p:cTn>
                              </p:par>
                            </p:childTnLst>
                          </p:cTn>
                        </p:par>
                      </p:childTnLst>
                    </p:cTn>
                  </p:par>
                  <p:par>
                    <p:cTn id="18" fill="hold">
                      <p:stCondLst>
                        <p:cond delay="indefinite"/>
                      </p:stCondLst>
                      <p:childTnLst>
                        <p:par>
                          <p:cTn id="19" fill="hold">
                            <p:stCondLst>
                              <p:cond delay="0"/>
                            </p:stCondLst>
                            <p:childTnLst>
                              <p:par>
                                <p:cTn id="20" presetID="24" presetClass="entr" presetSubtype="0" fill="hold" grpId="0" nodeType="clickEffect">
                                  <p:stCondLst>
                                    <p:cond delay="0"/>
                                  </p:stCondLst>
                                  <p:childTnLst>
                                    <p:set>
                                      <p:cBhvr>
                                        <p:cTn id="21" dur="1" fill="hold">
                                          <p:stCondLst>
                                            <p:cond delay="0"/>
                                          </p:stCondLst>
                                        </p:cTn>
                                        <p:tgtEl>
                                          <p:spTgt spid="5"/>
                                        </p:tgtEl>
                                        <p:attrNameLst>
                                          <p:attrName>style.visibility</p:attrName>
                                        </p:attrNameLst>
                                      </p:cBhvr>
                                      <p:to>
                                        <p:strVal val="visible"/>
                                      </p:to>
                                    </p:set>
                                    <p:anim to="" calcmode="lin" valueType="num">
                                      <p:cBhvr>
                                        <p:cTn id="22" dur="1" fill="hold"/>
                                        <p:tgtEl>
                                          <p:spTgt spid="5"/>
                                        </p:tgtEl>
                                        <p:attrNameLst>
                                          <p:attrName/>
                                        </p:attrNameLst>
                                      </p:cBhvr>
                                    </p:anim>
                                  </p:childTnLst>
                                </p:cTn>
                              </p:par>
                            </p:childTnLst>
                          </p:cTn>
                        </p:par>
                      </p:childTnLst>
                    </p:cTn>
                  </p:par>
                  <p:par>
                    <p:cTn id="23" fill="hold">
                      <p:stCondLst>
                        <p:cond delay="indefinite"/>
                      </p:stCondLst>
                      <p:childTnLst>
                        <p:par>
                          <p:cTn id="24" fill="hold">
                            <p:stCondLst>
                              <p:cond delay="0"/>
                            </p:stCondLst>
                            <p:childTnLst>
                              <p:par>
                                <p:cTn id="25" presetID="24" presetClass="entr" presetSubtype="0" fill="hold" nodeType="clickEffect">
                                  <p:stCondLst>
                                    <p:cond delay="0"/>
                                  </p:stCondLst>
                                  <p:childTnLst>
                                    <p:set>
                                      <p:cBhvr>
                                        <p:cTn id="26" dur="1" fill="hold">
                                          <p:stCondLst>
                                            <p:cond delay="0"/>
                                          </p:stCondLst>
                                        </p:cTn>
                                        <p:tgtEl>
                                          <p:spTgt spid="6"/>
                                        </p:tgtEl>
                                        <p:attrNameLst>
                                          <p:attrName>style.visibility</p:attrName>
                                        </p:attrNameLst>
                                      </p:cBhvr>
                                      <p:to>
                                        <p:strVal val="visible"/>
                                      </p:to>
                                    </p:set>
                                    <p:anim to="" calcmode="lin" valueType="num">
                                      <p:cBhvr>
                                        <p:cTn id="27" dur="1" fill="hold"/>
                                        <p:tgtEl>
                                          <p:spTgt spid="6"/>
                                        </p:tgtEl>
                                        <p:attrNameLst>
                                          <p:attrName/>
                                        </p:attrNameLst>
                                      </p:cBhvr>
                                    </p:anim>
                                  </p:childTnLst>
                                </p:cTn>
                              </p:par>
                            </p:childTnLst>
                          </p:cTn>
                        </p:par>
                      </p:childTnLst>
                    </p:cTn>
                  </p:par>
                  <p:par>
                    <p:cTn id="28" fill="hold">
                      <p:stCondLst>
                        <p:cond delay="indefinite"/>
                      </p:stCondLst>
                      <p:childTnLst>
                        <p:par>
                          <p:cTn id="29" fill="hold">
                            <p:stCondLst>
                              <p:cond delay="0"/>
                            </p:stCondLst>
                            <p:childTnLst>
                              <p:par>
                                <p:cTn id="30" presetID="24" presetClass="entr" presetSubtype="0" fill="hold" nodeType="clickEffect">
                                  <p:stCondLst>
                                    <p:cond delay="0"/>
                                  </p:stCondLst>
                                  <p:childTnLst>
                                    <p:set>
                                      <p:cBhvr>
                                        <p:cTn id="31" dur="1" fill="hold">
                                          <p:stCondLst>
                                            <p:cond delay="0"/>
                                          </p:stCondLst>
                                        </p:cTn>
                                        <p:tgtEl>
                                          <p:spTgt spid="7"/>
                                        </p:tgtEl>
                                        <p:attrNameLst>
                                          <p:attrName>style.visibility</p:attrName>
                                        </p:attrNameLst>
                                      </p:cBhvr>
                                      <p:to>
                                        <p:strVal val="visible"/>
                                      </p:to>
                                    </p:set>
                                    <p:anim to="" calcmode="lin" valueType="num">
                                      <p:cBhvr>
                                        <p:cTn id="32" dur="1" fill="hold"/>
                                        <p:tgtEl>
                                          <p:spTgt spid="7"/>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Lst>
  </p:timing>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1554"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lstStyle/>
          <a:p>
            <a:pPr lvl="1">
              <a:buFont typeface="Wingdings" pitchFamily="2" charset="2"/>
              <a:buChar char="v"/>
            </a:pPr>
            <a:r>
              <a:rPr lang="fr-FR" sz="3200" b="1" dirty="0" smtClean="0"/>
              <a:t>Les différences sur coûts et taux de cession</a:t>
            </a:r>
          </a:p>
          <a:p>
            <a:pPr lvl="1" algn="just">
              <a:buFont typeface="Wingdings 2" pitchFamily="18" charset="2"/>
              <a:buNone/>
            </a:pPr>
            <a:r>
              <a:rPr lang="fr-FR" dirty="0" smtClean="0"/>
              <a:t> à cause des arrondissements les coûts des unités d’œuvre ne permettent pas toujours d’imputer aux coûts la totalité des montants des centres d’analyse</a:t>
            </a:r>
          </a:p>
          <a:p>
            <a:pPr lvl="1">
              <a:buFont typeface="Wingdings 2" pitchFamily="18" charset="2"/>
              <a:buNone/>
            </a:pPr>
            <a:endParaRPr lang="fr-FR" dirty="0" smtClean="0"/>
          </a:p>
        </p:txBody>
      </p:sp>
      <p:sp>
        <p:nvSpPr>
          <p:cNvPr id="4" name="Espace réservé du numéro de diapositive 3"/>
          <p:cNvSpPr>
            <a:spLocks noGrp="1"/>
          </p:cNvSpPr>
          <p:nvPr>
            <p:ph type="sldNum" sz="quarter" idx="12"/>
          </p:nvPr>
        </p:nvSpPr>
        <p:spPr/>
        <p:txBody>
          <a:bodyPr/>
          <a:lstStyle/>
          <a:p>
            <a:pPr>
              <a:defRPr/>
            </a:pPr>
            <a:fld id="{9119BAC1-7382-40DD-AD78-83127B59E170}" type="slidenum">
              <a:rPr lang="fr-FR" smtClean="0"/>
              <a:pPr>
                <a:defRPr/>
              </a:pPr>
              <a:t>74</a:t>
            </a:fld>
            <a:endParaRPr lang="fr-FR"/>
          </a:p>
        </p:txBody>
      </p:sp>
      <p:graphicFrame>
        <p:nvGraphicFramePr>
          <p:cNvPr id="5" name="Tableau 4"/>
          <p:cNvGraphicFramePr>
            <a:graphicFrameLocks noGrp="1"/>
          </p:cNvGraphicFramePr>
          <p:nvPr/>
        </p:nvGraphicFramePr>
        <p:xfrm>
          <a:off x="1000125" y="4357688"/>
          <a:ext cx="7715304" cy="1371600"/>
        </p:xfrm>
        <a:graphic>
          <a:graphicData uri="http://schemas.openxmlformats.org/drawingml/2006/table">
            <a:tbl>
              <a:tblPr firstRow="1" bandRow="1">
                <a:tableStyleId>{2D5ABB26-0587-4C30-8999-92F81FD0307C}</a:tableStyleId>
              </a:tblPr>
              <a:tblGrid>
                <a:gridCol w="7715304"/>
              </a:tblGrid>
              <a:tr h="370840">
                <a:tc>
                  <a:txBody>
                    <a:bodyPr/>
                    <a:lstStyle/>
                    <a:p>
                      <a:pPr algn="just"/>
                      <a:r>
                        <a:rPr lang="fr-FR" sz="2800" dirty="0" smtClean="0"/>
                        <a:t>Si il’ y a sous imputation, la différence est à </a:t>
                      </a:r>
                      <a:r>
                        <a:rPr lang="fr-FR" sz="2800" baseline="0" dirty="0" smtClean="0"/>
                        <a:t> soustraire des résultats analytiques, et inversement</a:t>
                      </a:r>
                      <a:endParaRPr lang="fr-FR" sz="2800" dirty="0"/>
                    </a:p>
                  </a:txBody>
                  <a:tcPr/>
                </a:tc>
              </a:tr>
            </a:tbl>
          </a:graphicData>
        </a:graphic>
      </p:graphicFrame>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5"/>
                                        </p:tgtEl>
                                        <p:attrNameLst>
                                          <p:attrName>style.visibility</p:attrName>
                                        </p:attrNameLst>
                                      </p:cBhvr>
                                      <p:to>
                                        <p:strVal val="visible"/>
                                      </p:to>
                                    </p:set>
                                    <p:anim to="" calcmode="lin" valueType="num">
                                      <p:cBhvr>
                                        <p:cTn id="17" dur="1" fill="hold"/>
                                        <p:tgtEl>
                                          <p:spTgt spid="5"/>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2578"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nchor="ctr"/>
          <a:lstStyle/>
          <a:p>
            <a:pPr lvl="2">
              <a:buFont typeface="Wingdings" pitchFamily="2" charset="2"/>
              <a:buChar char="v"/>
            </a:pPr>
            <a:r>
              <a:rPr lang="fr-FR" sz="2700" b="1" dirty="0" smtClean="0"/>
              <a:t>Les différences sur niveau d’activité</a:t>
            </a:r>
          </a:p>
          <a:p>
            <a:pPr lvl="2" algn="just">
              <a:buFont typeface="Wingdings 2" pitchFamily="18" charset="2"/>
              <a:buNone/>
            </a:pPr>
            <a:r>
              <a:rPr lang="fr-FR" sz="2700" dirty="0" smtClean="0"/>
              <a:t>Charges fixes imputées aux coûts en fonction du niveau d’activité ( méthode de l’imputation rationnelle)</a:t>
            </a:r>
          </a:p>
          <a:p>
            <a:pPr>
              <a:buFont typeface="Wingdings 2" pitchFamily="18" charset="2"/>
              <a:buNone/>
            </a:pPr>
            <a:r>
              <a:rPr lang="fr-FR" sz="3200" b="1" dirty="0" smtClean="0"/>
              <a:t>   </a:t>
            </a:r>
          </a:p>
        </p:txBody>
      </p:sp>
      <p:sp>
        <p:nvSpPr>
          <p:cNvPr id="4" name="Espace réservé du numéro de diapositive 3"/>
          <p:cNvSpPr>
            <a:spLocks noGrp="1"/>
          </p:cNvSpPr>
          <p:nvPr>
            <p:ph type="sldNum" sz="quarter" idx="12"/>
          </p:nvPr>
        </p:nvSpPr>
        <p:spPr/>
        <p:txBody>
          <a:bodyPr/>
          <a:lstStyle/>
          <a:p>
            <a:pPr>
              <a:defRPr/>
            </a:pPr>
            <a:fld id="{8775F203-4CD1-47CA-B0D1-8BFFD8B232A0}" type="slidenum">
              <a:rPr lang="fr-FR" smtClean="0"/>
              <a:pPr>
                <a:defRPr/>
              </a:pPr>
              <a:t>75</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par>
                                <p:cTn id="13" presetID="24" presetClass="entr" presetSubtype="0" fill="hold" nodeType="with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 to="" calcmode="lin" valueType="num">
                                      <p:cBhvr>
                                        <p:cTn id="15" dur="1" fill="hold"/>
                                        <p:tgtEl>
                                          <p:spTgt spid="3">
                                            <p:txEl>
                                              <p:pRg st="2" end="2"/>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Espace réservé du contenu 3"/>
          <p:cNvGraphicFramePr>
            <a:graphicFrameLocks noGrp="1"/>
          </p:cNvGraphicFramePr>
          <p:nvPr>
            <p:ph idx="1"/>
          </p:nvPr>
        </p:nvGraphicFramePr>
        <p:xfrm>
          <a:off x="642910" y="1643050"/>
          <a:ext cx="8229600" cy="4741786"/>
        </p:xfrm>
        <a:graphic>
          <a:graphicData uri="http://schemas.openxmlformats.org/drawingml/2006/table">
            <a:tbl>
              <a:tblPr firstRow="1" bandRow="1">
                <a:tableStyleId>{5940675A-B579-460E-94D1-54222C63F5DA}</a:tableStyleId>
              </a:tblPr>
              <a:tblGrid>
                <a:gridCol w="4114800"/>
                <a:gridCol w="4114800"/>
              </a:tblGrid>
              <a:tr h="571487">
                <a:tc gridSpan="2">
                  <a:txBody>
                    <a:bodyPr/>
                    <a:lstStyle/>
                    <a:p>
                      <a:pPr algn="ctr"/>
                      <a:endParaRPr lang="fr-FR" sz="2800" dirty="0" smtClean="0"/>
                    </a:p>
                    <a:p>
                      <a:pPr algn="ctr"/>
                      <a:r>
                        <a:rPr lang="fr-FR" sz="2800" dirty="0" smtClean="0"/>
                        <a:t>Résultat analytique global </a:t>
                      </a:r>
                      <a:endParaRPr lang="fr-FR" sz="2800" dirty="0"/>
                    </a:p>
                  </a:txBody>
                  <a:tcPr/>
                </a:tc>
                <a:tc hMerge="1">
                  <a:txBody>
                    <a:bodyPr/>
                    <a:lstStyle/>
                    <a:p>
                      <a:endParaRPr lang="fr-FR" dirty="0"/>
                    </a:p>
                  </a:txBody>
                  <a:tcPr/>
                </a:tc>
              </a:tr>
              <a:tr h="500066">
                <a:tc>
                  <a:txBody>
                    <a:bodyPr/>
                    <a:lstStyle/>
                    <a:p>
                      <a:pPr algn="ctr"/>
                      <a:r>
                        <a:rPr lang="fr-FR" sz="2800" dirty="0" smtClean="0"/>
                        <a:t>+</a:t>
                      </a:r>
                      <a:endParaRPr lang="fr-FR" sz="2800" dirty="0"/>
                    </a:p>
                  </a:txBody>
                  <a:tcPr/>
                </a:tc>
                <a:tc>
                  <a:txBody>
                    <a:bodyPr/>
                    <a:lstStyle/>
                    <a:p>
                      <a:pPr algn="ctr"/>
                      <a:r>
                        <a:rPr lang="fr-FR" sz="2800" dirty="0" smtClean="0"/>
                        <a:t>-</a:t>
                      </a:r>
                      <a:endParaRPr lang="fr-FR" sz="2800" dirty="0"/>
                    </a:p>
                  </a:txBody>
                  <a:tcPr/>
                </a:tc>
              </a:tr>
              <a:tr h="2214578">
                <a:tc>
                  <a:txBody>
                    <a:bodyPr/>
                    <a:lstStyle/>
                    <a:p>
                      <a:pPr algn="just">
                        <a:buFont typeface="Wingdings" pitchFamily="2" charset="2"/>
                        <a:buChar char="§"/>
                      </a:pPr>
                      <a:r>
                        <a:rPr lang="fr-FR" sz="2800" dirty="0" smtClean="0"/>
                        <a:t>Éléments supplétifs </a:t>
                      </a:r>
                    </a:p>
                    <a:p>
                      <a:pPr algn="just">
                        <a:buFont typeface="Wingdings" pitchFamily="2" charset="2"/>
                        <a:buChar char="§"/>
                      </a:pPr>
                      <a:r>
                        <a:rPr lang="fr-FR" sz="2800" dirty="0" smtClean="0"/>
                        <a:t>Boni sur</a:t>
                      </a:r>
                      <a:r>
                        <a:rPr lang="fr-FR" sz="2800" baseline="0" dirty="0" smtClean="0"/>
                        <a:t> stock</a:t>
                      </a:r>
                    </a:p>
                    <a:p>
                      <a:pPr algn="just">
                        <a:buFont typeface="Wingdings" pitchFamily="2" charset="2"/>
                        <a:buChar char="§"/>
                      </a:pPr>
                      <a:r>
                        <a:rPr lang="fr-FR" sz="2800" baseline="0" dirty="0" smtClean="0"/>
                        <a:t>Produits non incorporables</a:t>
                      </a:r>
                    </a:p>
                    <a:p>
                      <a:pPr algn="just">
                        <a:buFont typeface="Wingdings" pitchFamily="2" charset="2"/>
                        <a:buChar char="§"/>
                      </a:pPr>
                      <a:r>
                        <a:rPr lang="fr-FR" sz="2800" baseline="0" dirty="0" err="1" smtClean="0"/>
                        <a:t>etc</a:t>
                      </a:r>
                      <a:endParaRPr lang="fr-FR" sz="2800" dirty="0"/>
                    </a:p>
                  </a:txBody>
                  <a:tcPr/>
                </a:tc>
                <a:tc>
                  <a:txBody>
                    <a:bodyPr/>
                    <a:lstStyle/>
                    <a:p>
                      <a:pPr algn="just">
                        <a:buFont typeface="Wingdings" pitchFamily="2" charset="2"/>
                        <a:buChar char="§"/>
                      </a:pPr>
                      <a:r>
                        <a:rPr lang="fr-FR" sz="2800" dirty="0" smtClean="0"/>
                        <a:t>Charges non</a:t>
                      </a:r>
                      <a:r>
                        <a:rPr lang="fr-FR" sz="2800" baseline="0" dirty="0" smtClean="0"/>
                        <a:t> incorporables</a:t>
                      </a:r>
                    </a:p>
                    <a:p>
                      <a:pPr algn="just">
                        <a:buFont typeface="Wingdings" pitchFamily="2" charset="2"/>
                        <a:buChar char="§"/>
                      </a:pPr>
                      <a:r>
                        <a:rPr lang="fr-FR" sz="2800" baseline="0" dirty="0" smtClean="0"/>
                        <a:t>Mali sur stock</a:t>
                      </a:r>
                    </a:p>
                    <a:p>
                      <a:pPr algn="just">
                        <a:buFont typeface="Wingdings" pitchFamily="2" charset="2"/>
                        <a:buChar char="§"/>
                      </a:pPr>
                      <a:r>
                        <a:rPr lang="fr-FR" sz="2800" baseline="0" dirty="0" err="1" smtClean="0"/>
                        <a:t>etc</a:t>
                      </a:r>
                      <a:endParaRPr lang="fr-FR" sz="2800" dirty="0"/>
                    </a:p>
                  </a:txBody>
                  <a:tcPr/>
                </a:tc>
              </a:tr>
              <a:tr h="1053706">
                <a:tc gridSpan="2">
                  <a:txBody>
                    <a:bodyPr/>
                    <a:lstStyle/>
                    <a:p>
                      <a:pPr algn="ctr"/>
                      <a:endParaRPr lang="fr-FR" sz="2800" dirty="0" smtClean="0"/>
                    </a:p>
                    <a:p>
                      <a:pPr algn="ctr"/>
                      <a:r>
                        <a:rPr lang="fr-FR" sz="2800" dirty="0" smtClean="0"/>
                        <a:t>= résultat comptabilité générale</a:t>
                      </a:r>
                      <a:endParaRPr lang="fr-FR" sz="2800" dirty="0"/>
                    </a:p>
                  </a:txBody>
                  <a:tcPr/>
                </a:tc>
                <a:tc hMerge="1">
                  <a:txBody>
                    <a:bodyPr/>
                    <a:lstStyle/>
                    <a:p>
                      <a:endParaRPr lang="fr-FR" dirty="0"/>
                    </a:p>
                  </a:txBody>
                  <a:tcPr/>
                </a:tc>
              </a:tr>
            </a:tbl>
          </a:graphicData>
        </a:graphic>
      </p:graphicFrame>
      <p:graphicFrame>
        <p:nvGraphicFramePr>
          <p:cNvPr id="3" name="Tableau 2"/>
          <p:cNvGraphicFramePr>
            <a:graphicFrameLocks noGrp="1"/>
          </p:cNvGraphicFramePr>
          <p:nvPr/>
        </p:nvGraphicFramePr>
        <p:xfrm>
          <a:off x="714348" y="142852"/>
          <a:ext cx="7667636" cy="1432560"/>
        </p:xfrm>
        <a:graphic>
          <a:graphicData uri="http://schemas.openxmlformats.org/drawingml/2006/table">
            <a:tbl>
              <a:tblPr firstRow="1" bandRow="1">
                <a:tableStyleId>{2D5ABB26-0587-4C30-8999-92F81FD0307C}</a:tableStyleId>
              </a:tblPr>
              <a:tblGrid>
                <a:gridCol w="7667636"/>
              </a:tblGrid>
              <a:tr h="928694">
                <a:tc>
                  <a:txBody>
                    <a:bodyPr/>
                    <a:lstStyle/>
                    <a:p>
                      <a:pPr marL="0" marR="0" indent="0" algn="just" defTabSz="914400" rtl="0" eaLnBrk="1" fontAlgn="auto" latinLnBrk="0" hangingPunct="1">
                        <a:lnSpc>
                          <a:spcPct val="100000"/>
                        </a:lnSpc>
                        <a:spcBef>
                          <a:spcPts val="0"/>
                        </a:spcBef>
                        <a:spcAft>
                          <a:spcPts val="0"/>
                        </a:spcAft>
                        <a:buClrTx/>
                        <a:buSzTx/>
                        <a:buFontTx/>
                        <a:buNone/>
                        <a:tabLst/>
                        <a:defRPr/>
                      </a:pPr>
                      <a:r>
                        <a:rPr kumimoji="0" lang="fr-FR" sz="4400" u="none" strike="noStrike" kern="1200" cap="none" spc="0" normalizeH="0" baseline="0" noProof="0" dirty="0" smtClean="0">
                          <a:ln>
                            <a:noFill/>
                          </a:ln>
                          <a:effectLst/>
                          <a:uLnTx/>
                          <a:uFillTx/>
                        </a:rPr>
                        <a:t>Tableau de concordance des résultats:</a:t>
                      </a:r>
                      <a:endParaRPr lang="fr-FR" dirty="0"/>
                    </a:p>
                  </a:txBody>
                  <a:tcPr/>
                </a:tc>
              </a:tr>
            </a:tbl>
          </a:graphicData>
        </a:graphic>
      </p:graphicFrame>
    </p:spTree>
  </p:cSld>
  <p:clrMapOvr>
    <a:masterClrMapping/>
  </p:clrMapOvr>
  <p:timing>
    <p:tnLst>
      <p:par>
        <p:cTn id="1" dur="indefinite" restart="never" nodeType="tmRoot"/>
      </p:par>
    </p:tnLst>
  </p:timing>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chor="ctr"/>
          <a:lstStyle/>
          <a:p>
            <a:pPr algn="ctr"/>
            <a:r>
              <a:rPr lang="fr-FR" b="1" dirty="0" smtClean="0"/>
              <a:t>Appréciation critique</a:t>
            </a:r>
          </a:p>
        </p:txBody>
      </p:sp>
      <p:sp>
        <p:nvSpPr>
          <p:cNvPr id="3" name="Espace réservé du contenu 2"/>
          <p:cNvSpPr>
            <a:spLocks noGrp="1"/>
          </p:cNvSpPr>
          <p:nvPr>
            <p:ph idx="1"/>
          </p:nvPr>
        </p:nvSpPr>
        <p:spPr/>
        <p:txBody>
          <a:bodyPr>
            <a:normAutofit lnSpcReduction="10000"/>
          </a:bodyPr>
          <a:lstStyle/>
          <a:p>
            <a:pPr algn="just"/>
            <a:r>
              <a:rPr lang="fr-FR" sz="2800" b="1" dirty="0" smtClean="0"/>
              <a:t>Avantages de la méthode:</a:t>
            </a:r>
          </a:p>
          <a:p>
            <a:pPr lvl="1" algn="just">
              <a:buFont typeface="Wingdings" pitchFamily="2" charset="2"/>
              <a:buChar char="v"/>
            </a:pPr>
            <a:r>
              <a:rPr lang="fr-FR" dirty="0" smtClean="0"/>
              <a:t>Elle facilite l’évaluation des stocks;</a:t>
            </a:r>
          </a:p>
          <a:p>
            <a:pPr lvl="1" algn="just">
              <a:buFont typeface="Wingdings" pitchFamily="2" charset="2"/>
              <a:buChar char="v"/>
            </a:pPr>
            <a:r>
              <a:rPr lang="fr-FR" dirty="0" smtClean="0"/>
              <a:t>Elle facilite le contrôle de la production au niveau des ateliers;</a:t>
            </a:r>
          </a:p>
          <a:p>
            <a:pPr lvl="1" algn="just">
              <a:buFont typeface="Wingdings" pitchFamily="2" charset="2"/>
              <a:buChar char="v"/>
            </a:pPr>
            <a:r>
              <a:rPr lang="fr-FR" dirty="0" smtClean="0"/>
              <a:t>Elle peut servir de base à une gestion décentralisée parce qu’elle permet une analyse des coûts par centre de responsabilité; (subdivision de l’entreprise dotée de moyens pour atteindre les objectifs fixés par la direction);</a:t>
            </a:r>
          </a:p>
          <a:p>
            <a:pPr lvl="1" algn="just">
              <a:buFont typeface="Wingdings" pitchFamily="2" charset="2"/>
              <a:buChar char="v"/>
            </a:pPr>
            <a:r>
              <a:rPr lang="fr-FR" dirty="0" smtClean="0"/>
              <a:t>Mesurer  les résultats analytiques et de faire des analyses de rentabilité partielle.</a:t>
            </a:r>
          </a:p>
        </p:txBody>
      </p:sp>
      <p:sp>
        <p:nvSpPr>
          <p:cNvPr id="4" name="Espace réservé du numéro de diapositive 3"/>
          <p:cNvSpPr>
            <a:spLocks noGrp="1"/>
          </p:cNvSpPr>
          <p:nvPr>
            <p:ph type="sldNum" sz="quarter" idx="12"/>
          </p:nvPr>
        </p:nvSpPr>
        <p:spPr/>
        <p:txBody>
          <a:bodyPr/>
          <a:lstStyle/>
          <a:p>
            <a:pPr>
              <a:defRPr/>
            </a:pPr>
            <a:fld id="{FF229C44-F7A4-4935-BECB-971D239CD294}" type="slidenum">
              <a:rPr lang="fr-FR" smtClean="0"/>
              <a:pPr>
                <a:defRPr/>
              </a:pPr>
              <a:t>77</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to="" calcmode="lin" valueType="num">
                                      <p:cBhvr>
                                        <p:cTn id="7" dur="1" fill="hold"/>
                                        <p:tgtEl>
                                          <p:spTgt spid="2"/>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to="" calcmode="lin" valueType="num">
                                      <p:cBhvr>
                                        <p:cTn id="12" dur="1" fill="hold"/>
                                        <p:tgtEl>
                                          <p:spTgt spid="3">
                                            <p:txEl>
                                              <p:pRg st="0" end="0"/>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 to="" calcmode="lin" valueType="num">
                                      <p:cBhvr>
                                        <p:cTn id="17" dur="1" fill="hold"/>
                                        <p:tgtEl>
                                          <p:spTgt spid="3">
                                            <p:txEl>
                                              <p:pRg st="1" end="1"/>
                                            </p:txEl>
                                          </p:spTgt>
                                        </p:tgtEl>
                                        <p:attrNameLst>
                                          <p:attrName/>
                                        </p:attrNameLst>
                                      </p:cBhvr>
                                    </p:anim>
                                  </p:childTnLst>
                                </p:cTn>
                              </p:par>
                            </p:childTnLst>
                          </p:cTn>
                        </p:par>
                      </p:childTnLst>
                    </p:cTn>
                  </p:par>
                  <p:par>
                    <p:cTn id="18" fill="hold">
                      <p:stCondLst>
                        <p:cond delay="indefinite"/>
                      </p:stCondLst>
                      <p:childTnLst>
                        <p:par>
                          <p:cTn id="19" fill="hold">
                            <p:stCondLst>
                              <p:cond delay="0"/>
                            </p:stCondLst>
                            <p:childTnLst>
                              <p:par>
                                <p:cTn id="20" presetID="24" presetClass="entr" presetSubtype="0" fill="hold"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 to="" calcmode="lin" valueType="num">
                                      <p:cBhvr>
                                        <p:cTn id="22" dur="1" fill="hold"/>
                                        <p:tgtEl>
                                          <p:spTgt spid="3">
                                            <p:txEl>
                                              <p:pRg st="2" end="2"/>
                                            </p:txEl>
                                          </p:spTgt>
                                        </p:tgtEl>
                                        <p:attrNameLst>
                                          <p:attrName/>
                                        </p:attrNameLst>
                                      </p:cBhvr>
                                    </p:anim>
                                  </p:childTnLst>
                                </p:cTn>
                              </p:par>
                            </p:childTnLst>
                          </p:cTn>
                        </p:par>
                      </p:childTnLst>
                    </p:cTn>
                  </p:par>
                  <p:par>
                    <p:cTn id="23" fill="hold">
                      <p:stCondLst>
                        <p:cond delay="indefinite"/>
                      </p:stCondLst>
                      <p:childTnLst>
                        <p:par>
                          <p:cTn id="24" fill="hold">
                            <p:stCondLst>
                              <p:cond delay="0"/>
                            </p:stCondLst>
                            <p:childTnLst>
                              <p:par>
                                <p:cTn id="25" presetID="24" presetClass="entr" presetSubtype="0" fill="hold" nodeType="clickEffect">
                                  <p:stCondLst>
                                    <p:cond delay="0"/>
                                  </p:stCondLst>
                                  <p:childTnLst>
                                    <p:set>
                                      <p:cBhvr>
                                        <p:cTn id="26" dur="1" fill="hold">
                                          <p:stCondLst>
                                            <p:cond delay="0"/>
                                          </p:stCondLst>
                                        </p:cTn>
                                        <p:tgtEl>
                                          <p:spTgt spid="3">
                                            <p:txEl>
                                              <p:pRg st="3" end="3"/>
                                            </p:txEl>
                                          </p:spTgt>
                                        </p:tgtEl>
                                        <p:attrNameLst>
                                          <p:attrName>style.visibility</p:attrName>
                                        </p:attrNameLst>
                                      </p:cBhvr>
                                      <p:to>
                                        <p:strVal val="visible"/>
                                      </p:to>
                                    </p:set>
                                    <p:anim to="" calcmode="lin" valueType="num">
                                      <p:cBhvr>
                                        <p:cTn id="27" dur="1" fill="hold"/>
                                        <p:tgtEl>
                                          <p:spTgt spid="3">
                                            <p:txEl>
                                              <p:pRg st="3" end="3"/>
                                            </p:txEl>
                                          </p:spTgt>
                                        </p:tgtEl>
                                        <p:attrNameLst>
                                          <p:attrName/>
                                        </p:attrNameLst>
                                      </p:cBhvr>
                                    </p:anim>
                                  </p:childTnLst>
                                </p:cTn>
                              </p:par>
                            </p:childTnLst>
                          </p:cTn>
                        </p:par>
                      </p:childTnLst>
                    </p:cTn>
                  </p:par>
                  <p:par>
                    <p:cTn id="28" fill="hold">
                      <p:stCondLst>
                        <p:cond delay="indefinite"/>
                      </p:stCondLst>
                      <p:childTnLst>
                        <p:par>
                          <p:cTn id="29" fill="hold">
                            <p:stCondLst>
                              <p:cond delay="0"/>
                            </p:stCondLst>
                            <p:childTnLst>
                              <p:par>
                                <p:cTn id="30" presetID="24" presetClass="entr" presetSubtype="0" fill="hold" nodeType="clickEffect">
                                  <p:stCondLst>
                                    <p:cond delay="0"/>
                                  </p:stCondLst>
                                  <p:childTnLst>
                                    <p:set>
                                      <p:cBhvr>
                                        <p:cTn id="31" dur="1" fill="hold">
                                          <p:stCondLst>
                                            <p:cond delay="0"/>
                                          </p:stCondLst>
                                        </p:cTn>
                                        <p:tgtEl>
                                          <p:spTgt spid="3">
                                            <p:txEl>
                                              <p:pRg st="4" end="4"/>
                                            </p:txEl>
                                          </p:spTgt>
                                        </p:tgtEl>
                                        <p:attrNameLst>
                                          <p:attrName>style.visibility</p:attrName>
                                        </p:attrNameLst>
                                      </p:cBhvr>
                                      <p:to>
                                        <p:strVal val="visible"/>
                                      </p:to>
                                    </p:set>
                                    <p:anim to="" calcmode="lin" valueType="num">
                                      <p:cBhvr>
                                        <p:cTn id="32" dur="1" fill="hold"/>
                                        <p:tgtEl>
                                          <p:spTgt spid="3">
                                            <p:txEl>
                                              <p:pRg st="4" end="4"/>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571500" y="571480"/>
            <a:ext cx="8229600" cy="5572164"/>
          </a:xfrm>
        </p:spPr>
        <p:txBody>
          <a:bodyPr>
            <a:normAutofit/>
          </a:bodyPr>
          <a:lstStyle/>
          <a:p>
            <a:r>
              <a:rPr lang="fr-FR" sz="2800" b="1" dirty="0" smtClean="0"/>
              <a:t>Limites de la méthode:</a:t>
            </a:r>
          </a:p>
          <a:p>
            <a:pPr lvl="1" algn="just">
              <a:buFont typeface="Wingdings" pitchFamily="2" charset="2"/>
              <a:buChar char="v"/>
            </a:pPr>
            <a:r>
              <a:rPr lang="fr-FR" dirty="0" smtClean="0"/>
              <a:t>La </a:t>
            </a:r>
            <a:r>
              <a:rPr lang="fr-FR" b="1" dirty="0" smtClean="0"/>
              <a:t>complexité </a:t>
            </a:r>
            <a:r>
              <a:rPr lang="fr-FR" dirty="0" smtClean="0"/>
              <a:t> et </a:t>
            </a:r>
            <a:r>
              <a:rPr lang="fr-FR" b="1" dirty="0" smtClean="0"/>
              <a:t>l’arbitraire </a:t>
            </a:r>
            <a:r>
              <a:rPr lang="fr-FR" dirty="0" smtClean="0"/>
              <a:t>qui découlent des méthodes de calcul, pour la répartition des charges indirectes;</a:t>
            </a:r>
          </a:p>
          <a:p>
            <a:pPr lvl="1" algn="just">
              <a:buFont typeface="Wingdings" pitchFamily="2" charset="2"/>
              <a:buChar char="v"/>
            </a:pPr>
            <a:r>
              <a:rPr lang="fr-FR" dirty="0" smtClean="0"/>
              <a:t>Elle perd une grande partie de sa pertinence aujourd’hui en raison de </a:t>
            </a:r>
            <a:r>
              <a:rPr lang="fr-FR" b="1" dirty="0" smtClean="0"/>
              <a:t>l’extension des charges indirectes</a:t>
            </a:r>
            <a:r>
              <a:rPr lang="fr-FR" dirty="0" smtClean="0"/>
              <a:t>;</a:t>
            </a:r>
          </a:p>
          <a:p>
            <a:pPr lvl="1" algn="just">
              <a:buFont typeface="Wingdings" pitchFamily="2" charset="2"/>
              <a:buChar char="v"/>
            </a:pPr>
            <a:r>
              <a:rPr lang="fr-FR" dirty="0" smtClean="0"/>
              <a:t>La non prise en compte des </a:t>
            </a:r>
            <a:r>
              <a:rPr lang="fr-FR" b="1" dirty="0" smtClean="0"/>
              <a:t>frais liés à la structure </a:t>
            </a:r>
            <a:r>
              <a:rPr lang="fr-FR" dirty="0" smtClean="0"/>
              <a:t>de l’entreprise fausse l’interprétation des résultats;</a:t>
            </a:r>
          </a:p>
          <a:p>
            <a:pPr lvl="1" algn="just">
              <a:buFont typeface="Wingdings" pitchFamily="2" charset="2"/>
              <a:buChar char="v"/>
            </a:pPr>
            <a:r>
              <a:rPr lang="fr-FR" dirty="0" smtClean="0"/>
              <a:t>Les coûts complets n’ont pas les qualités requises pour exercer un contrôle des responsabilités;</a:t>
            </a:r>
          </a:p>
        </p:txBody>
      </p:sp>
      <p:sp>
        <p:nvSpPr>
          <p:cNvPr id="4" name="Espace réservé du numéro de diapositive 3"/>
          <p:cNvSpPr>
            <a:spLocks noGrp="1"/>
          </p:cNvSpPr>
          <p:nvPr>
            <p:ph type="sldNum" sz="quarter" idx="12"/>
          </p:nvPr>
        </p:nvSpPr>
        <p:spPr/>
        <p:txBody>
          <a:bodyPr/>
          <a:lstStyle/>
          <a:p>
            <a:pPr>
              <a:defRPr/>
            </a:pPr>
            <a:fld id="{0D72A4CE-C588-476B-AA87-C0A8185209BA}" type="slidenum">
              <a:rPr lang="fr-FR" smtClean="0"/>
              <a:pPr>
                <a:defRPr/>
              </a:pPr>
              <a:t>78</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 to="" calcmode="lin" valueType="num">
                                      <p:cBhvr>
                                        <p:cTn id="17" dur="1" fill="hold"/>
                                        <p:tgtEl>
                                          <p:spTgt spid="3">
                                            <p:txEl>
                                              <p:pRg st="2" end="2"/>
                                            </p:txEl>
                                          </p:spTgt>
                                        </p:tgtEl>
                                        <p:attrNameLst>
                                          <p:attrName/>
                                        </p:attrNameLst>
                                      </p:cBhvr>
                                    </p:anim>
                                  </p:childTnLst>
                                </p:cTn>
                              </p:par>
                            </p:childTnLst>
                          </p:cTn>
                        </p:par>
                      </p:childTnLst>
                    </p:cTn>
                  </p:par>
                  <p:par>
                    <p:cTn id="18" fill="hold">
                      <p:stCondLst>
                        <p:cond delay="indefinite"/>
                      </p:stCondLst>
                      <p:childTnLst>
                        <p:par>
                          <p:cTn id="19" fill="hold">
                            <p:stCondLst>
                              <p:cond delay="0"/>
                            </p:stCondLst>
                            <p:childTnLst>
                              <p:par>
                                <p:cTn id="20" presetID="24" presetClass="entr" presetSubtype="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 to="" calcmode="lin" valueType="num">
                                      <p:cBhvr>
                                        <p:cTn id="22" dur="1" fill="hold"/>
                                        <p:tgtEl>
                                          <p:spTgt spid="3">
                                            <p:txEl>
                                              <p:pRg st="3" end="3"/>
                                            </p:txEl>
                                          </p:spTgt>
                                        </p:tgtEl>
                                        <p:attrNameLst>
                                          <p:attrName/>
                                        </p:attrNameLst>
                                      </p:cBhvr>
                                    </p:anim>
                                  </p:childTnLst>
                                </p:cTn>
                              </p:par>
                            </p:childTnLst>
                          </p:cTn>
                        </p:par>
                      </p:childTnLst>
                    </p:cTn>
                  </p:par>
                  <p:par>
                    <p:cTn id="23" fill="hold">
                      <p:stCondLst>
                        <p:cond delay="indefinite"/>
                      </p:stCondLst>
                      <p:childTnLst>
                        <p:par>
                          <p:cTn id="24" fill="hold">
                            <p:stCondLst>
                              <p:cond delay="0"/>
                            </p:stCondLst>
                            <p:childTnLst>
                              <p:par>
                                <p:cTn id="25" presetID="24" presetClass="entr" presetSubtype="0"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 to="" calcmode="lin" valueType="num">
                                      <p:cBhvr>
                                        <p:cTn id="27" dur="1" fill="hold"/>
                                        <p:tgtEl>
                                          <p:spTgt spid="3">
                                            <p:txEl>
                                              <p:pRg st="4" end="4"/>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428625" y="928688"/>
            <a:ext cx="8229600" cy="4389437"/>
          </a:xfrm>
        </p:spPr>
        <p:txBody>
          <a:bodyPr anchor="ctr"/>
          <a:lstStyle/>
          <a:p>
            <a:pPr lvl="1">
              <a:buFont typeface="Wingdings" pitchFamily="2" charset="2"/>
              <a:buChar char="v"/>
            </a:pPr>
            <a:r>
              <a:rPr lang="fr-FR" dirty="0" smtClean="0"/>
              <a:t>La méthode du coût complet </a:t>
            </a:r>
            <a:r>
              <a:rPr lang="fr-FR" b="1" dirty="0" smtClean="0"/>
              <a:t>ne tient pas compte des variations d’activité;</a:t>
            </a:r>
          </a:p>
          <a:p>
            <a:pPr lvl="1" algn="just">
              <a:buFont typeface="Wingdings" pitchFamily="2" charset="2"/>
              <a:buChar char="v"/>
            </a:pPr>
            <a:r>
              <a:rPr lang="fr-FR" dirty="0" smtClean="0"/>
              <a:t>Une politique commerciale axée principalement sur le coût de revient complet comme élément de détermination du prix de vente </a:t>
            </a:r>
            <a:r>
              <a:rPr lang="fr-FR" b="1" dirty="0" smtClean="0"/>
              <a:t>risque de paralyser la croissance de l’entreprise et sa pénétration sur le marché</a:t>
            </a:r>
          </a:p>
        </p:txBody>
      </p:sp>
      <p:sp>
        <p:nvSpPr>
          <p:cNvPr id="4" name="Espace réservé du numéro de diapositive 3"/>
          <p:cNvSpPr>
            <a:spLocks noGrp="1"/>
          </p:cNvSpPr>
          <p:nvPr>
            <p:ph type="sldNum" sz="quarter" idx="12"/>
          </p:nvPr>
        </p:nvSpPr>
        <p:spPr/>
        <p:txBody>
          <a:bodyPr/>
          <a:lstStyle/>
          <a:p>
            <a:pPr>
              <a:defRPr/>
            </a:pPr>
            <a:fld id="{F97DCEFC-DF8A-450F-8635-B91C749317F7}" type="slidenum">
              <a:rPr lang="fr-FR" smtClean="0"/>
              <a:pPr>
                <a:defRPr/>
              </a:pPr>
              <a:t>79</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970" name="Titre 1"/>
          <p:cNvSpPr>
            <a:spLocks noGrp="1"/>
          </p:cNvSpPr>
          <p:nvPr>
            <p:ph type="title"/>
          </p:nvPr>
        </p:nvSpPr>
        <p:spPr/>
        <p:txBody>
          <a:bodyPr/>
          <a:lstStyle/>
          <a:p>
            <a:pPr eaLnBrk="1" hangingPunct="1"/>
            <a:endParaRPr lang="fr-FR" smtClean="0"/>
          </a:p>
        </p:txBody>
      </p:sp>
      <p:sp>
        <p:nvSpPr>
          <p:cNvPr id="3" name="Espace réservé du contenu 2"/>
          <p:cNvSpPr>
            <a:spLocks noGrp="1"/>
          </p:cNvSpPr>
          <p:nvPr>
            <p:ph idx="1"/>
          </p:nvPr>
        </p:nvSpPr>
        <p:spPr/>
        <p:txBody>
          <a:bodyPr>
            <a:normAutofit/>
          </a:bodyPr>
          <a:lstStyle/>
          <a:p>
            <a:pPr eaLnBrk="1" hangingPunct="1">
              <a:buFont typeface="Arial" charset="0"/>
              <a:buChar char="•"/>
            </a:pPr>
            <a:r>
              <a:rPr lang="fr-FR" sz="2800" b="1" u="sng" dirty="0" smtClean="0"/>
              <a:t>Affectation et imputation des charges:</a:t>
            </a:r>
          </a:p>
          <a:p>
            <a:pPr eaLnBrk="1" hangingPunct="1">
              <a:buFont typeface="Arial" charset="0"/>
              <a:buChar char="•"/>
            </a:pPr>
            <a:r>
              <a:rPr lang="fr-FR" dirty="0" smtClean="0"/>
              <a:t>Une distinction doit être opérée entre les expressions </a:t>
            </a:r>
            <a:r>
              <a:rPr lang="fr-FR" b="1" i="1" dirty="0" smtClean="0"/>
              <a:t>« affectation » </a:t>
            </a:r>
            <a:r>
              <a:rPr lang="fr-FR" dirty="0" smtClean="0"/>
              <a:t>et </a:t>
            </a:r>
            <a:r>
              <a:rPr lang="fr-FR" b="1" i="1" dirty="0" smtClean="0"/>
              <a:t>« imputation »</a:t>
            </a:r>
            <a:r>
              <a:rPr lang="fr-FR" b="1" dirty="0" smtClean="0"/>
              <a:t>:</a:t>
            </a:r>
          </a:p>
          <a:p>
            <a:pPr eaLnBrk="1" hangingPunct="1">
              <a:buFont typeface="Arial" charset="0"/>
              <a:buChar char="•"/>
            </a:pPr>
            <a:r>
              <a:rPr lang="fr-FR" dirty="0" smtClean="0"/>
              <a:t>L’affectation correspond à une répartition des charges sans calcul intermédiaire;</a:t>
            </a:r>
          </a:p>
          <a:p>
            <a:pPr eaLnBrk="1" hangingPunct="1">
              <a:buFont typeface="Arial" charset="0"/>
              <a:buChar char="•"/>
            </a:pPr>
            <a:r>
              <a:rPr lang="fr-FR" dirty="0" smtClean="0"/>
              <a:t>L’imputation correspond à une répartition des charges avec calcul intermédiaire.</a:t>
            </a:r>
          </a:p>
        </p:txBody>
      </p:sp>
      <p:sp>
        <p:nvSpPr>
          <p:cNvPr id="4" name="Espace réservé du numéro de diapositive 3"/>
          <p:cNvSpPr>
            <a:spLocks noGrp="1"/>
          </p:cNvSpPr>
          <p:nvPr>
            <p:ph type="sldNum" sz="quarter" idx="12"/>
          </p:nvPr>
        </p:nvSpPr>
        <p:spPr>
          <a:xfrm>
            <a:off x="8129588" y="5734050"/>
            <a:ext cx="609600" cy="520700"/>
          </a:xfrm>
        </p:spPr>
        <p:txBody>
          <a:bodyPr/>
          <a:lstStyle/>
          <a:p>
            <a:pPr>
              <a:defRPr/>
            </a:pPr>
            <a:fld id="{C136E8F5-3822-4674-92F2-96BCF8147ED3}" type="slidenum">
              <a:rPr lang="fr-FR"/>
              <a:pPr>
                <a:defRPr/>
              </a:pPr>
              <a:t>8</a:t>
            </a:fld>
            <a:endParaRPr lang="fr-F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4"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to="" calcmode="lin" valueType="num">
                                      <p:cBhvr>
                                        <p:cTn id="7" dur="1" fill="hold"/>
                                        <p:tgtEl>
                                          <p:spTgt spid="3">
                                            <p:txEl>
                                              <p:pRg st="0" end="0"/>
                                            </p:txEl>
                                          </p:spTgt>
                                        </p:tgtEl>
                                        <p:attrNameLst>
                                          <p:attrName/>
                                        </p:attrNameLst>
                                      </p:cBhvr>
                                    </p:anim>
                                  </p:childTnLst>
                                </p:cTn>
                              </p:par>
                            </p:childTnLst>
                          </p:cTn>
                        </p:par>
                      </p:childTnLst>
                    </p:cTn>
                  </p:par>
                  <p:par>
                    <p:cTn id="8" fill="hold">
                      <p:stCondLst>
                        <p:cond delay="indefinite"/>
                      </p:stCondLst>
                      <p:childTnLst>
                        <p:par>
                          <p:cTn id="9" fill="hold">
                            <p:stCondLst>
                              <p:cond delay="0"/>
                            </p:stCondLst>
                            <p:childTnLst>
                              <p:par>
                                <p:cTn id="10" presetID="24"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 to="" calcmode="lin" valueType="num">
                                      <p:cBhvr>
                                        <p:cTn id="12" dur="1" fill="hold"/>
                                        <p:tgtEl>
                                          <p:spTgt spid="3">
                                            <p:txEl>
                                              <p:pRg st="1" end="1"/>
                                            </p:txEl>
                                          </p:spTgt>
                                        </p:tgtEl>
                                        <p:attrNameLst>
                                          <p:attrName/>
                                        </p:attrNameLst>
                                      </p:cBhvr>
                                    </p:anim>
                                  </p:childTnLst>
                                </p:cTn>
                              </p:par>
                            </p:childTnLst>
                          </p:cTn>
                        </p:par>
                      </p:childTnLst>
                    </p:cTn>
                  </p:par>
                  <p:par>
                    <p:cTn id="13" fill="hold">
                      <p:stCondLst>
                        <p:cond delay="indefinite"/>
                      </p:stCondLst>
                      <p:childTnLst>
                        <p:par>
                          <p:cTn id="14" fill="hold">
                            <p:stCondLst>
                              <p:cond delay="0"/>
                            </p:stCondLst>
                            <p:childTnLst>
                              <p:par>
                                <p:cTn id="15" presetID="24"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 to="" calcmode="lin" valueType="num">
                                      <p:cBhvr>
                                        <p:cTn id="17" dur="1" fill="hold"/>
                                        <p:tgtEl>
                                          <p:spTgt spid="3">
                                            <p:txEl>
                                              <p:pRg st="2" end="2"/>
                                            </p:txEl>
                                          </p:spTgt>
                                        </p:tgtEl>
                                        <p:attrNameLst>
                                          <p:attrName/>
                                        </p:attrNameLst>
                                      </p:cBhvr>
                                    </p:anim>
                                  </p:childTnLst>
                                </p:cTn>
                              </p:par>
                            </p:childTnLst>
                          </p:cTn>
                        </p:par>
                      </p:childTnLst>
                    </p:cTn>
                  </p:par>
                  <p:par>
                    <p:cTn id="18" fill="hold">
                      <p:stCondLst>
                        <p:cond delay="indefinite"/>
                      </p:stCondLst>
                      <p:childTnLst>
                        <p:par>
                          <p:cTn id="19" fill="hold">
                            <p:stCondLst>
                              <p:cond delay="0"/>
                            </p:stCondLst>
                            <p:childTnLst>
                              <p:par>
                                <p:cTn id="20" presetID="24" presetClass="entr" presetSubtype="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 to="" calcmode="lin" valueType="num">
                                      <p:cBhvr>
                                        <p:cTn id="22" dur="1" fill="hold"/>
                                        <p:tgtEl>
                                          <p:spTgt spid="3">
                                            <p:txEl>
                                              <p:pRg st="3" end="3"/>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p:txBody>
          <a:bodyPr/>
          <a:lstStyle/>
          <a:p>
            <a:r>
              <a:rPr lang="fr-FR" dirty="0" smtClean="0"/>
              <a:t>Chapitre 2: les coûts partiels</a:t>
            </a:r>
            <a:endParaRPr lang="fr-FR" dirty="0"/>
          </a:p>
        </p:txBody>
      </p:sp>
      <p:sp>
        <p:nvSpPr>
          <p:cNvPr id="3" name="Sous-titre 2"/>
          <p:cNvSpPr>
            <a:spLocks noGrp="1"/>
          </p:cNvSpPr>
          <p:nvPr>
            <p:ph type="subTitle" idx="1"/>
          </p:nvPr>
        </p:nvSpPr>
        <p:spPr/>
        <p:txBody>
          <a:bodyPr/>
          <a:lstStyle/>
          <a:p>
            <a:endParaRPr lang="fr-FR"/>
          </a:p>
        </p:txBody>
      </p:sp>
    </p:spTree>
  </p:cSld>
  <p:clrMapOvr>
    <a:masterClrMapping/>
  </p:clrMapOvr>
  <p:timing>
    <p:tnLst>
      <p:par>
        <p:cTn id="1" dur="indefinite" restart="never" nodeType="tmRoot"/>
      </p:par>
    </p:tnLst>
  </p:timing>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28625" y="704850"/>
            <a:ext cx="8258175" cy="1143000"/>
          </a:xfrm>
        </p:spPr>
        <p:txBody>
          <a:bodyPr/>
          <a:lstStyle/>
          <a:p>
            <a:pPr>
              <a:defRPr/>
            </a:pPr>
            <a:r>
              <a:rPr lang="fr-FR" sz="3000" cap="small" dirty="0" smtClean="0">
                <a:solidFill>
                  <a:srgbClr val="575F6D"/>
                </a:solidFill>
                <a:latin typeface="Century Schoolbook"/>
              </a:rPr>
              <a:t>Distinction entre charges fixes et charges variables</a:t>
            </a:r>
            <a:endParaRPr lang="fr-FR" dirty="0"/>
          </a:p>
        </p:txBody>
      </p:sp>
      <p:sp>
        <p:nvSpPr>
          <p:cNvPr id="157699" name="Espace réservé du contenu 2"/>
          <p:cNvSpPr>
            <a:spLocks noGrp="1"/>
          </p:cNvSpPr>
          <p:nvPr>
            <p:ph idx="1"/>
          </p:nvPr>
        </p:nvSpPr>
        <p:spPr>
          <a:xfrm>
            <a:off x="500034" y="1857364"/>
            <a:ext cx="8229600" cy="4525963"/>
          </a:xfrm>
        </p:spPr>
        <p:txBody>
          <a:bodyPr>
            <a:normAutofit lnSpcReduction="10000"/>
          </a:bodyPr>
          <a:lstStyle/>
          <a:p>
            <a:pPr>
              <a:buFont typeface="Wingdings 2" pitchFamily="18" charset="2"/>
              <a:buNone/>
            </a:pPr>
            <a:r>
              <a:rPr lang="fr-FR" sz="3600" b="1" u="sng" dirty="0" smtClean="0"/>
              <a:t>Les charges fixes (ou charges de structure):</a:t>
            </a:r>
          </a:p>
          <a:p>
            <a:pPr>
              <a:buFont typeface="Wingdings 2" pitchFamily="18" charset="2"/>
              <a:buNone/>
            </a:pPr>
            <a:r>
              <a:rPr lang="fr-FR" dirty="0" smtClean="0"/>
              <a:t>   </a:t>
            </a:r>
          </a:p>
          <a:p>
            <a:pPr>
              <a:buFont typeface="Wingdings 2" pitchFamily="18" charset="2"/>
              <a:buNone/>
            </a:pPr>
            <a:r>
              <a:rPr lang="fr-FR" dirty="0" smtClean="0"/>
              <a:t>   Charges dont le montant reste en principe </a:t>
            </a:r>
            <a:r>
              <a:rPr lang="fr-FR" b="1" dirty="0" smtClean="0"/>
              <a:t>stable </a:t>
            </a:r>
            <a:r>
              <a:rPr lang="fr-FR" dirty="0" smtClean="0"/>
              <a:t>quel que soit le niveau d’activité de l’entreprise:</a:t>
            </a:r>
          </a:p>
          <a:p>
            <a:pPr>
              <a:buFont typeface="Wingdings 2" pitchFamily="18" charset="2"/>
              <a:buNone/>
            </a:pPr>
            <a:endParaRPr lang="fr-FR" dirty="0" smtClean="0"/>
          </a:p>
          <a:p>
            <a:pPr>
              <a:buFont typeface="Wingdings 2" pitchFamily="18" charset="2"/>
              <a:buNone/>
            </a:pPr>
            <a:r>
              <a:rPr lang="fr-FR" dirty="0" smtClean="0"/>
              <a:t>   </a:t>
            </a:r>
            <a:r>
              <a:rPr lang="fr-FR" sz="3600" b="1" dirty="0" smtClean="0"/>
              <a:t>Exemple:</a:t>
            </a:r>
          </a:p>
          <a:p>
            <a:pPr>
              <a:buFont typeface="Wingdings 2" pitchFamily="18" charset="2"/>
              <a:buNone/>
            </a:pPr>
            <a:r>
              <a:rPr lang="fr-FR" dirty="0" smtClean="0"/>
              <a:t>   Appointements du personnel administratif ou de direction.</a:t>
            </a:r>
          </a:p>
          <a:p>
            <a:endParaRPr lang="fr-FR" dirty="0" smtClean="0"/>
          </a:p>
        </p:txBody>
      </p:sp>
      <p:sp>
        <p:nvSpPr>
          <p:cNvPr id="4" name="Espace réservé du numéro de diapositive 3"/>
          <p:cNvSpPr>
            <a:spLocks noGrp="1"/>
          </p:cNvSpPr>
          <p:nvPr>
            <p:ph type="sldNum" sz="quarter" idx="12"/>
          </p:nvPr>
        </p:nvSpPr>
        <p:spPr/>
        <p:txBody>
          <a:bodyPr/>
          <a:lstStyle/>
          <a:p>
            <a:pPr>
              <a:defRPr/>
            </a:pPr>
            <a:fld id="{2089F904-EA6E-4134-87A0-7A0D831B8E05}" type="slidenum">
              <a:rPr lang="fr-FR" smtClean="0"/>
              <a:pPr>
                <a:defRPr/>
              </a:pPr>
              <a:t>81</a:t>
            </a:fld>
            <a:endParaRPr lang="fr-FR"/>
          </a:p>
        </p:txBody>
      </p:sp>
    </p:spTree>
  </p:cSld>
  <p:clrMapOvr>
    <a:masterClrMapping/>
  </p:clrMapOvr>
  <p:transition/>
  <p:timing>
    <p:tnLst>
      <p:par>
        <p:cTn id="1" dur="indefinite" restart="never" nodeType="tmRoot"/>
      </p:par>
    </p:tnLst>
  </p:timing>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500063" y="1000124"/>
            <a:ext cx="8229600" cy="5143519"/>
          </a:xfrm>
        </p:spPr>
        <p:txBody>
          <a:bodyPr/>
          <a:lstStyle/>
          <a:p>
            <a:pPr marL="274320" indent="-274320" eaLnBrk="1" fontAlgn="auto" hangingPunct="1">
              <a:spcBef>
                <a:spcPts val="600"/>
              </a:spcBef>
              <a:spcAft>
                <a:spcPts val="0"/>
              </a:spcAft>
              <a:buClr>
                <a:srgbClr val="FE8637"/>
              </a:buClr>
              <a:buSzPct val="70000"/>
              <a:buFont typeface="Wingdings"/>
              <a:buChar char=""/>
              <a:defRPr/>
            </a:pPr>
            <a:r>
              <a:rPr lang="fr-FR" sz="3200" b="1" u="sng" dirty="0" smtClean="0">
                <a:solidFill>
                  <a:prstClr val="black"/>
                </a:solidFill>
                <a:latin typeface="Century Schoolbook"/>
              </a:rPr>
              <a:t>Charges variables ou charges opérationnelles:</a:t>
            </a:r>
          </a:p>
          <a:p>
            <a:pPr marL="274320" indent="-274320" eaLnBrk="1" fontAlgn="auto" hangingPunct="1">
              <a:spcBef>
                <a:spcPts val="600"/>
              </a:spcBef>
              <a:spcAft>
                <a:spcPts val="0"/>
              </a:spcAft>
              <a:buClr>
                <a:srgbClr val="FE8637"/>
              </a:buClr>
              <a:buSzPct val="70000"/>
              <a:buFont typeface="Wingdings"/>
              <a:buChar char=""/>
              <a:defRPr/>
            </a:pPr>
            <a:endParaRPr lang="fr-FR" sz="3200" b="1" dirty="0" smtClean="0">
              <a:solidFill>
                <a:prstClr val="black"/>
              </a:solidFill>
              <a:latin typeface="Century Schoolbook"/>
            </a:endParaRPr>
          </a:p>
          <a:p>
            <a:pPr marL="274320" indent="-274320" algn="just" eaLnBrk="1" fontAlgn="auto" hangingPunct="1">
              <a:spcBef>
                <a:spcPts val="600"/>
              </a:spcBef>
              <a:spcAft>
                <a:spcPts val="0"/>
              </a:spcAft>
              <a:buClr>
                <a:srgbClr val="FE8637"/>
              </a:buClr>
              <a:buSzPct val="70000"/>
              <a:buFont typeface="Wingdings"/>
              <a:buChar char=""/>
              <a:defRPr/>
            </a:pPr>
            <a:r>
              <a:rPr lang="fr-FR" sz="3200" dirty="0" smtClean="0">
                <a:solidFill>
                  <a:prstClr val="black"/>
                </a:solidFill>
                <a:latin typeface="Century Schoolbook"/>
              </a:rPr>
              <a:t>ce sont les charges qui varient (proportionnellement ou non) avec le niveau d’activité de l’entreprise.</a:t>
            </a:r>
          </a:p>
          <a:p>
            <a:pPr marL="274320" indent="-274320" eaLnBrk="1" fontAlgn="auto" hangingPunct="1">
              <a:spcBef>
                <a:spcPts val="600"/>
              </a:spcBef>
              <a:spcAft>
                <a:spcPts val="0"/>
              </a:spcAft>
              <a:buClr>
                <a:srgbClr val="FE8637"/>
              </a:buClr>
              <a:buSzPct val="70000"/>
              <a:buFont typeface="Wingdings"/>
              <a:buChar char=""/>
              <a:defRPr/>
            </a:pPr>
            <a:r>
              <a:rPr lang="fr-FR" sz="3200" b="1" dirty="0" smtClean="0">
                <a:solidFill>
                  <a:prstClr val="black"/>
                </a:solidFill>
                <a:latin typeface="Century Schoolbook"/>
              </a:rPr>
              <a:t>Exemple:</a:t>
            </a:r>
          </a:p>
          <a:p>
            <a:pPr marL="274320" indent="-274320" eaLnBrk="1" fontAlgn="auto" hangingPunct="1">
              <a:spcBef>
                <a:spcPts val="600"/>
              </a:spcBef>
              <a:spcAft>
                <a:spcPts val="0"/>
              </a:spcAft>
              <a:buClr>
                <a:srgbClr val="FE8637"/>
              </a:buClr>
              <a:buSzPct val="70000"/>
              <a:buFont typeface="Wingdings"/>
              <a:buChar char=""/>
              <a:defRPr/>
            </a:pPr>
            <a:r>
              <a:rPr lang="fr-FR" sz="3200" dirty="0" smtClean="0">
                <a:solidFill>
                  <a:prstClr val="black"/>
                </a:solidFill>
                <a:latin typeface="Century Schoolbook"/>
              </a:rPr>
              <a:t>Salaires du personnel d’exécution.</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CBEF066B-5414-4F89-9E5B-256DF43C17EC}" type="slidenum">
              <a:rPr lang="fr-FR" smtClean="0"/>
              <a:pPr>
                <a:defRPr/>
              </a:pPr>
              <a:t>82</a:t>
            </a:fld>
            <a:endParaRPr lang="fr-FR"/>
          </a:p>
        </p:txBody>
      </p:sp>
    </p:spTree>
  </p:cSld>
  <p:clrMapOvr>
    <a:masterClrMapping/>
  </p:clrMapOvr>
  <p:transition/>
  <p:timing>
    <p:tnLst>
      <p:par>
        <p:cTn id="1" dur="indefinite" restart="never" nodeType="tmRoot"/>
      </p:par>
    </p:tnLst>
  </p:timing>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9746" name="Espace réservé du contenu 2"/>
          <p:cNvSpPr>
            <a:spLocks noGrp="1"/>
          </p:cNvSpPr>
          <p:nvPr>
            <p:ph idx="1"/>
          </p:nvPr>
        </p:nvSpPr>
        <p:spPr>
          <a:xfrm>
            <a:off x="571500" y="928688"/>
            <a:ext cx="8229600" cy="4389437"/>
          </a:xfrm>
        </p:spPr>
        <p:txBody>
          <a:bodyPr/>
          <a:lstStyle/>
          <a:p>
            <a:pPr eaLnBrk="1" hangingPunct="1">
              <a:spcBef>
                <a:spcPts val="600"/>
              </a:spcBef>
              <a:buClr>
                <a:srgbClr val="FE8637"/>
              </a:buClr>
              <a:buSzPct val="70000"/>
              <a:buFont typeface="Wingdings" pitchFamily="2" charset="2"/>
              <a:buChar char=""/>
            </a:pPr>
            <a:r>
              <a:rPr lang="fr-FR" sz="3200" b="1" u="sng" smtClean="0">
                <a:solidFill>
                  <a:srgbClr val="000000"/>
                </a:solidFill>
                <a:latin typeface="Century Schoolbook" pitchFamily="18" charset="0"/>
              </a:rPr>
              <a:t>Influence des charges fixes sur les coûts:</a:t>
            </a:r>
          </a:p>
          <a:p>
            <a:pPr eaLnBrk="1" hangingPunct="1">
              <a:spcBef>
                <a:spcPts val="600"/>
              </a:spcBef>
              <a:buClr>
                <a:srgbClr val="FE8637"/>
              </a:buClr>
              <a:buSzPct val="70000"/>
              <a:buFont typeface="Wingdings 2" pitchFamily="18" charset="2"/>
              <a:buNone/>
            </a:pPr>
            <a:endParaRPr lang="fr-FR" sz="3200" b="1" smtClean="0">
              <a:solidFill>
                <a:srgbClr val="000000"/>
              </a:solidFill>
              <a:latin typeface="Century Schoolbook" pitchFamily="18" charset="0"/>
            </a:endParaRPr>
          </a:p>
          <a:p>
            <a:pPr algn="just" eaLnBrk="1" hangingPunct="1">
              <a:spcBef>
                <a:spcPts val="600"/>
              </a:spcBef>
              <a:buClr>
                <a:srgbClr val="FE8637"/>
              </a:buClr>
              <a:buSzPct val="70000"/>
              <a:buFont typeface="Wingdings" pitchFamily="2" charset="2"/>
              <a:buChar char=""/>
            </a:pPr>
            <a:r>
              <a:rPr lang="fr-FR" sz="3200" smtClean="0">
                <a:solidFill>
                  <a:srgbClr val="000000"/>
                </a:solidFill>
                <a:latin typeface="Century Schoolbook" pitchFamily="18" charset="0"/>
              </a:rPr>
              <a:t>Le niveau d’activité envisagé par l’entreprise, a une répercussion directe sur le calcul du coût unitaire des produits, comme le montre le tableau suivant:</a:t>
            </a:r>
            <a:endParaRPr lang="fr-FR" smtClean="0"/>
          </a:p>
        </p:txBody>
      </p:sp>
      <p:sp>
        <p:nvSpPr>
          <p:cNvPr id="4" name="Espace réservé du numéro de diapositive 3"/>
          <p:cNvSpPr>
            <a:spLocks noGrp="1"/>
          </p:cNvSpPr>
          <p:nvPr>
            <p:ph type="sldNum" sz="quarter" idx="12"/>
          </p:nvPr>
        </p:nvSpPr>
        <p:spPr/>
        <p:txBody>
          <a:bodyPr/>
          <a:lstStyle/>
          <a:p>
            <a:pPr>
              <a:defRPr/>
            </a:pPr>
            <a:fld id="{549780FD-565B-4AD2-8303-DE179FE5CC98}" type="slidenum">
              <a:rPr lang="fr-FR" smtClean="0"/>
              <a:pPr>
                <a:defRPr/>
              </a:pPr>
              <a:t>83</a:t>
            </a:fld>
            <a:endParaRPr lang="fr-FR"/>
          </a:p>
        </p:txBody>
      </p:sp>
    </p:spTree>
  </p:cSld>
  <p:clrMapOvr>
    <a:masterClrMapping/>
  </p:clrMapOvr>
  <p:transition/>
  <p:timing>
    <p:tnLst>
      <p:par>
        <p:cTn id="1" dur="indefinite" restart="never" nodeType="tmRoot"/>
      </p:par>
    </p:tnLst>
  </p:timing>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B0850C92-BC08-47A2-A214-40EDC2985FF0}" type="slidenum">
              <a:rPr lang="fr-FR" smtClean="0"/>
              <a:pPr>
                <a:defRPr/>
              </a:pPr>
              <a:t>84</a:t>
            </a:fld>
            <a:endParaRPr lang="fr-FR"/>
          </a:p>
        </p:txBody>
      </p:sp>
      <p:graphicFrame>
        <p:nvGraphicFramePr>
          <p:cNvPr id="3" name="Tableau 2"/>
          <p:cNvGraphicFramePr>
            <a:graphicFrameLocks noGrp="1"/>
          </p:cNvGraphicFramePr>
          <p:nvPr/>
        </p:nvGraphicFramePr>
        <p:xfrm>
          <a:off x="285750" y="1143000"/>
          <a:ext cx="8143930" cy="4581238"/>
        </p:xfrm>
        <a:graphic>
          <a:graphicData uri="http://schemas.openxmlformats.org/drawingml/2006/table">
            <a:tbl>
              <a:tblPr firstRow="1" bandRow="1">
                <a:tableStyleId>{5940675A-B579-460E-94D1-54222C63F5DA}</a:tableStyleId>
              </a:tblPr>
              <a:tblGrid>
                <a:gridCol w="3000396"/>
                <a:gridCol w="1885962"/>
                <a:gridCol w="1628786"/>
                <a:gridCol w="1628786"/>
              </a:tblGrid>
              <a:tr h="1428760">
                <a:tc>
                  <a:txBody>
                    <a:bodyPr/>
                    <a:lstStyle/>
                    <a:p>
                      <a:endParaRPr lang="fr-FR" dirty="0"/>
                    </a:p>
                  </a:txBody>
                  <a:tcPr/>
                </a:tc>
                <a:tc>
                  <a:txBody>
                    <a:bodyPr/>
                    <a:lstStyle/>
                    <a:p>
                      <a:r>
                        <a:rPr lang="fr-FR" dirty="0" smtClean="0"/>
                        <a:t>Activité: 80%</a:t>
                      </a:r>
                    </a:p>
                    <a:p>
                      <a:r>
                        <a:rPr lang="fr-FR" dirty="0" smtClean="0"/>
                        <a:t>80 produits</a:t>
                      </a:r>
                    </a:p>
                    <a:p>
                      <a:r>
                        <a:rPr lang="fr-FR" dirty="0" smtClean="0"/>
                        <a:t>(sous-activité)</a:t>
                      </a:r>
                      <a:endParaRPr lang="fr-FR" dirty="0"/>
                    </a:p>
                  </a:txBody>
                  <a:tcPr>
                    <a:lnB w="12700" cap="flat" cmpd="sng" algn="ctr">
                      <a:solidFill>
                        <a:schemeClr val="tx1"/>
                      </a:solidFill>
                      <a:prstDash val="solid"/>
                      <a:round/>
                      <a:headEnd type="none" w="med" len="med"/>
                      <a:tailEnd type="none" w="med" len="med"/>
                    </a:lnB>
                  </a:tcPr>
                </a:tc>
                <a:tc>
                  <a:txBody>
                    <a:bodyPr/>
                    <a:lstStyle/>
                    <a:p>
                      <a:r>
                        <a:rPr lang="fr-FR" dirty="0" smtClean="0"/>
                        <a:t>Activité: 100%</a:t>
                      </a:r>
                    </a:p>
                    <a:p>
                      <a:r>
                        <a:rPr lang="fr-FR" dirty="0" smtClean="0"/>
                        <a:t>100 produits</a:t>
                      </a:r>
                    </a:p>
                    <a:p>
                      <a:r>
                        <a:rPr lang="fr-FR" dirty="0" smtClean="0"/>
                        <a:t>(activité normale)</a:t>
                      </a:r>
                      <a:endParaRPr lang="fr-FR" dirty="0"/>
                    </a:p>
                  </a:txBody>
                  <a:tcPr/>
                </a:tc>
                <a:tc>
                  <a:txBody>
                    <a:bodyPr/>
                    <a:lstStyle/>
                    <a:p>
                      <a:r>
                        <a:rPr lang="fr-FR" dirty="0" smtClean="0"/>
                        <a:t>Activité: 120%</a:t>
                      </a:r>
                    </a:p>
                    <a:p>
                      <a:r>
                        <a:rPr lang="fr-FR" dirty="0" smtClean="0"/>
                        <a:t>120 produits</a:t>
                      </a:r>
                    </a:p>
                    <a:p>
                      <a:r>
                        <a:rPr lang="fr-FR" dirty="0" smtClean="0"/>
                        <a:t>(</a:t>
                      </a:r>
                      <a:r>
                        <a:rPr lang="fr-FR" dirty="0" err="1" smtClean="0"/>
                        <a:t>sur-activité</a:t>
                      </a:r>
                      <a:r>
                        <a:rPr lang="fr-FR" dirty="0" smtClean="0"/>
                        <a:t>)</a:t>
                      </a:r>
                      <a:endParaRPr lang="fr-FR" dirty="0"/>
                    </a:p>
                  </a:txBody>
                  <a:tcPr/>
                </a:tc>
              </a:tr>
              <a:tr h="450354">
                <a:tc>
                  <a:txBody>
                    <a:bodyPr/>
                    <a:lstStyle/>
                    <a:p>
                      <a:r>
                        <a:rPr lang="fr-FR" dirty="0" smtClean="0"/>
                        <a:t>Charges variables:</a:t>
                      </a:r>
                      <a:endParaRPr lang="fr-FR" dirty="0"/>
                    </a:p>
                  </a:txBody>
                  <a:tcPr>
                    <a:lnB w="12700" cap="flat" cmpd="sng" algn="ctr">
                      <a:noFill/>
                      <a:prstDash val="solid"/>
                      <a:round/>
                      <a:headEnd type="none" w="med" len="med"/>
                      <a:tailEnd type="none" w="med" len="med"/>
                    </a:lnB>
                  </a:tcPr>
                </a:tc>
                <a:tc>
                  <a:txBody>
                    <a:bodyPr/>
                    <a:lstStyle/>
                    <a:p>
                      <a:endParaRPr lang="fr-FR"/>
                    </a:p>
                  </a:txBody>
                  <a:tcPr>
                    <a:lnT w="12700" cap="flat" cmpd="sng" algn="ctr">
                      <a:solidFill>
                        <a:schemeClr val="tx1"/>
                      </a:solidFill>
                      <a:prstDash val="solid"/>
                      <a:round/>
                      <a:headEnd type="none" w="med" len="med"/>
                      <a:tailEnd type="none" w="med" len="med"/>
                    </a:lnT>
                    <a:lnB w="12700" cap="flat" cmpd="sng" algn="ctr">
                      <a:noFill/>
                      <a:prstDash val="solid"/>
                      <a:round/>
                      <a:headEnd type="none" w="med" len="med"/>
                      <a:tailEnd type="none" w="med" len="med"/>
                    </a:lnB>
                  </a:tcPr>
                </a:tc>
                <a:tc>
                  <a:txBody>
                    <a:bodyPr/>
                    <a:lstStyle/>
                    <a:p>
                      <a:endParaRPr lang="fr-FR"/>
                    </a:p>
                  </a:txBody>
                  <a:tcPr>
                    <a:lnB w="12700" cap="flat" cmpd="sng" algn="ctr">
                      <a:noFill/>
                      <a:prstDash val="solid"/>
                      <a:round/>
                      <a:headEnd type="none" w="med" len="med"/>
                      <a:tailEnd type="none" w="med" len="med"/>
                    </a:lnB>
                  </a:tcPr>
                </a:tc>
                <a:tc>
                  <a:txBody>
                    <a:bodyPr/>
                    <a:lstStyle/>
                    <a:p>
                      <a:endParaRPr lang="fr-FR" dirty="0"/>
                    </a:p>
                  </a:txBody>
                  <a:tcPr>
                    <a:lnB w="12700" cap="flat" cmpd="sng" algn="ctr">
                      <a:noFill/>
                      <a:prstDash val="solid"/>
                      <a:round/>
                      <a:headEnd type="none" w="med" len="med"/>
                      <a:tailEnd type="none" w="med" len="med"/>
                    </a:lnB>
                  </a:tcPr>
                </a:tc>
              </a:tr>
              <a:tr h="450354">
                <a:tc>
                  <a:txBody>
                    <a:bodyPr/>
                    <a:lstStyle/>
                    <a:p>
                      <a:r>
                        <a:rPr lang="fr-FR" dirty="0" smtClean="0"/>
                        <a:t>2 </a:t>
                      </a:r>
                      <a:r>
                        <a:rPr lang="fr-FR" dirty="0" err="1" smtClean="0"/>
                        <a:t>dhs</a:t>
                      </a:r>
                      <a:r>
                        <a:rPr lang="fr-FR" dirty="0" smtClean="0"/>
                        <a:t> par produit</a:t>
                      </a:r>
                      <a:endParaRPr lang="fr-FR"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lang="fr-FR" dirty="0" smtClean="0"/>
                        <a:t>160</a:t>
                      </a:r>
                      <a:endParaRPr lang="fr-FR" dirty="0"/>
                    </a:p>
                  </a:txBody>
                  <a:tcPr>
                    <a:lnL w="12700" cap="flat" cmpd="sng" algn="ctr">
                      <a:solidFill>
                        <a:schemeClr val="tx1"/>
                      </a:solidFill>
                      <a:prstDash val="solid"/>
                      <a:round/>
                      <a:headEnd type="none" w="med" len="med"/>
                      <a:tailEnd type="none" w="med" len="med"/>
                    </a:lnL>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lang="fr-FR" dirty="0" smtClean="0"/>
                        <a:t>200</a:t>
                      </a:r>
                      <a:endParaRPr lang="fr-FR" dirty="0"/>
                    </a:p>
                  </a:txBody>
                  <a:tcP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lang="fr-FR" dirty="0" smtClean="0"/>
                        <a:t>240</a:t>
                      </a:r>
                      <a:endParaRPr lang="fr-FR" dirty="0"/>
                    </a:p>
                  </a:txBody>
                  <a:tcP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450354">
                <a:tc>
                  <a:txBody>
                    <a:bodyPr/>
                    <a:lstStyle/>
                    <a:p>
                      <a:r>
                        <a:rPr lang="fr-FR" dirty="0" smtClean="0"/>
                        <a:t>Charges fixes</a:t>
                      </a:r>
                      <a:endParaRPr lang="fr-FR" dirty="0"/>
                    </a:p>
                  </a:txBody>
                  <a:tcPr>
                    <a:lnT w="12700" cap="flat" cmpd="sng" algn="ctr">
                      <a:solidFill>
                        <a:schemeClr val="tx1"/>
                      </a:solidFill>
                      <a:prstDash val="solid"/>
                      <a:round/>
                      <a:headEnd type="none" w="med" len="med"/>
                      <a:tailEnd type="none" w="med" len="med"/>
                    </a:lnT>
                  </a:tcPr>
                </a:tc>
                <a:tc>
                  <a:txBody>
                    <a:bodyPr/>
                    <a:lstStyle/>
                    <a:p>
                      <a:pPr algn="ctr"/>
                      <a:r>
                        <a:rPr lang="fr-FR" dirty="0" smtClean="0"/>
                        <a:t>300</a:t>
                      </a:r>
                      <a:endParaRPr lang="fr-FR" dirty="0"/>
                    </a:p>
                  </a:txBody>
                  <a:tcPr>
                    <a:lnT w="12700" cap="flat" cmpd="sng" algn="ctr">
                      <a:solidFill>
                        <a:schemeClr val="tx1"/>
                      </a:solidFill>
                      <a:prstDash val="solid"/>
                      <a:round/>
                      <a:headEnd type="none" w="med" len="med"/>
                      <a:tailEnd type="none" w="med" len="med"/>
                    </a:lnT>
                  </a:tcPr>
                </a:tc>
                <a:tc>
                  <a:txBody>
                    <a:bodyPr/>
                    <a:lstStyle/>
                    <a:p>
                      <a:pPr algn="ctr"/>
                      <a:r>
                        <a:rPr lang="fr-FR" dirty="0" smtClean="0"/>
                        <a:t>300</a:t>
                      </a:r>
                      <a:endParaRPr lang="fr-FR" dirty="0"/>
                    </a:p>
                  </a:txBody>
                  <a:tcPr>
                    <a:lnT w="12700" cap="flat" cmpd="sng" algn="ctr">
                      <a:solidFill>
                        <a:schemeClr val="tx1"/>
                      </a:solidFill>
                      <a:prstDash val="solid"/>
                      <a:round/>
                      <a:headEnd type="none" w="med" len="med"/>
                      <a:tailEnd type="none" w="med" len="med"/>
                    </a:lnT>
                  </a:tcPr>
                </a:tc>
                <a:tc>
                  <a:txBody>
                    <a:bodyPr/>
                    <a:lstStyle/>
                    <a:p>
                      <a:pPr algn="ctr"/>
                      <a:r>
                        <a:rPr lang="fr-FR" dirty="0" smtClean="0"/>
                        <a:t>300</a:t>
                      </a:r>
                      <a:endParaRPr lang="fr-FR" dirty="0"/>
                    </a:p>
                  </a:txBody>
                  <a:tcPr>
                    <a:lnT w="12700" cap="flat" cmpd="sng" algn="ctr">
                      <a:solidFill>
                        <a:schemeClr val="tx1"/>
                      </a:solidFill>
                      <a:prstDash val="solid"/>
                      <a:round/>
                      <a:headEnd type="none" w="med" len="med"/>
                      <a:tailEnd type="none" w="med" len="med"/>
                    </a:lnT>
                  </a:tcPr>
                </a:tc>
              </a:tr>
              <a:tr h="450354">
                <a:tc>
                  <a:txBody>
                    <a:bodyPr/>
                    <a:lstStyle/>
                    <a:p>
                      <a:r>
                        <a:rPr lang="fr-FR" b="1" dirty="0" smtClean="0"/>
                        <a:t>Coût total</a:t>
                      </a:r>
                      <a:endParaRPr lang="fr-FR" b="1" dirty="0"/>
                    </a:p>
                  </a:txBody>
                  <a:tcPr/>
                </a:tc>
                <a:tc>
                  <a:txBody>
                    <a:bodyPr/>
                    <a:lstStyle/>
                    <a:p>
                      <a:pPr algn="ctr"/>
                      <a:r>
                        <a:rPr lang="fr-FR" b="1" dirty="0" smtClean="0"/>
                        <a:t>460</a:t>
                      </a:r>
                      <a:endParaRPr lang="fr-FR" b="1" dirty="0"/>
                    </a:p>
                  </a:txBody>
                  <a:tcPr/>
                </a:tc>
                <a:tc>
                  <a:txBody>
                    <a:bodyPr/>
                    <a:lstStyle/>
                    <a:p>
                      <a:pPr algn="ctr"/>
                      <a:r>
                        <a:rPr lang="fr-FR" b="1" dirty="0" smtClean="0"/>
                        <a:t>500</a:t>
                      </a:r>
                      <a:endParaRPr lang="fr-FR" b="1" dirty="0"/>
                    </a:p>
                  </a:txBody>
                  <a:tcPr/>
                </a:tc>
                <a:tc>
                  <a:txBody>
                    <a:bodyPr/>
                    <a:lstStyle/>
                    <a:p>
                      <a:pPr algn="ctr"/>
                      <a:r>
                        <a:rPr lang="fr-FR" b="1" dirty="0" smtClean="0"/>
                        <a:t>540</a:t>
                      </a:r>
                      <a:endParaRPr lang="fr-FR" b="1" dirty="0"/>
                    </a:p>
                  </a:txBody>
                  <a:tcPr/>
                </a:tc>
              </a:tr>
              <a:tr h="450354">
                <a:tc>
                  <a:txBody>
                    <a:bodyPr/>
                    <a:lstStyle/>
                    <a:p>
                      <a:r>
                        <a:rPr lang="fr-FR" b="1" dirty="0" smtClean="0"/>
                        <a:t>Coût unitaire:</a:t>
                      </a:r>
                      <a:endParaRPr lang="fr-FR" b="1" dirty="0"/>
                    </a:p>
                  </a:txBody>
                  <a:tcPr>
                    <a:lnB w="12700" cap="flat" cmpd="sng" algn="ctr">
                      <a:noFill/>
                      <a:prstDash val="solid"/>
                      <a:round/>
                      <a:headEnd type="none" w="med" len="med"/>
                      <a:tailEnd type="none" w="med" len="med"/>
                    </a:lnB>
                  </a:tcPr>
                </a:tc>
                <a:tc>
                  <a:txBody>
                    <a:bodyPr/>
                    <a:lstStyle/>
                    <a:p>
                      <a:pPr algn="ctr"/>
                      <a:r>
                        <a:rPr lang="fr-FR" b="1" dirty="0" smtClean="0"/>
                        <a:t>5,75 </a:t>
                      </a:r>
                      <a:r>
                        <a:rPr lang="fr-FR" b="1" dirty="0" err="1" smtClean="0"/>
                        <a:t>dh</a:t>
                      </a:r>
                      <a:endParaRPr lang="fr-FR" b="1" dirty="0"/>
                    </a:p>
                  </a:txBody>
                  <a:tcPr/>
                </a:tc>
                <a:tc>
                  <a:txBody>
                    <a:bodyPr/>
                    <a:lstStyle/>
                    <a:p>
                      <a:pPr algn="ctr"/>
                      <a:r>
                        <a:rPr lang="fr-FR" b="1" dirty="0" smtClean="0"/>
                        <a:t>5 </a:t>
                      </a:r>
                      <a:r>
                        <a:rPr lang="fr-FR" b="1" dirty="0" err="1" smtClean="0"/>
                        <a:t>dh</a:t>
                      </a:r>
                      <a:endParaRPr lang="fr-FR" b="1" dirty="0"/>
                    </a:p>
                  </a:txBody>
                  <a:tcPr/>
                </a:tc>
                <a:tc>
                  <a:txBody>
                    <a:bodyPr/>
                    <a:lstStyle/>
                    <a:p>
                      <a:pPr algn="ctr"/>
                      <a:r>
                        <a:rPr lang="fr-FR" b="1" dirty="0" smtClean="0"/>
                        <a:t>4,5 </a:t>
                      </a:r>
                      <a:r>
                        <a:rPr lang="fr-FR" b="1" dirty="0" err="1" smtClean="0"/>
                        <a:t>dh</a:t>
                      </a:r>
                      <a:endParaRPr lang="fr-FR" b="1" dirty="0"/>
                    </a:p>
                  </a:txBody>
                  <a:tcPr/>
                </a:tc>
              </a:tr>
              <a:tr h="450354">
                <a:tc>
                  <a:txBody>
                    <a:bodyPr/>
                    <a:lstStyle/>
                    <a:p>
                      <a:r>
                        <a:rPr lang="fr-FR" b="1" dirty="0" smtClean="0"/>
                        <a:t>coût variable unitaire</a:t>
                      </a:r>
                      <a:endParaRPr lang="fr-FR" b="1"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b="1" dirty="0" smtClean="0"/>
                        <a:t>2 </a:t>
                      </a:r>
                      <a:r>
                        <a:rPr lang="fr-FR" b="1" dirty="0" err="1" smtClean="0"/>
                        <a:t>dh</a:t>
                      </a:r>
                      <a:endParaRPr lang="fr-FR" b="1" dirty="0"/>
                    </a:p>
                  </a:txBody>
                  <a:tcPr>
                    <a:lnB w="12700" cap="flat" cmpd="sng" algn="ctr">
                      <a:noFill/>
                      <a:prstDash val="solid"/>
                      <a:round/>
                      <a:headEnd type="none" w="med" len="med"/>
                      <a:tailEnd type="none" w="med" len="med"/>
                    </a:lnB>
                  </a:tcPr>
                </a:tc>
                <a:tc>
                  <a:txBody>
                    <a:bodyPr/>
                    <a:lstStyle/>
                    <a:p>
                      <a:pPr algn="ctr"/>
                      <a:r>
                        <a:rPr lang="fr-FR" b="1" dirty="0" smtClean="0"/>
                        <a:t>2 </a:t>
                      </a:r>
                      <a:r>
                        <a:rPr lang="fr-FR" b="1" dirty="0" err="1" smtClean="0"/>
                        <a:t>dh</a:t>
                      </a:r>
                      <a:endParaRPr lang="fr-FR" b="1" dirty="0"/>
                    </a:p>
                  </a:txBody>
                  <a:tcPr>
                    <a:lnB w="12700" cap="flat" cmpd="sng" algn="ctr">
                      <a:noFill/>
                      <a:prstDash val="solid"/>
                      <a:round/>
                      <a:headEnd type="none" w="med" len="med"/>
                      <a:tailEnd type="none" w="med" len="med"/>
                    </a:lnB>
                  </a:tcPr>
                </a:tc>
                <a:tc>
                  <a:txBody>
                    <a:bodyPr/>
                    <a:lstStyle/>
                    <a:p>
                      <a:pPr algn="ctr"/>
                      <a:r>
                        <a:rPr lang="fr-FR" b="1" dirty="0" smtClean="0"/>
                        <a:t>2 </a:t>
                      </a:r>
                      <a:r>
                        <a:rPr lang="fr-FR" b="1" dirty="0" err="1" smtClean="0"/>
                        <a:t>dh</a:t>
                      </a:r>
                      <a:endParaRPr lang="fr-FR" b="1" dirty="0"/>
                    </a:p>
                  </a:txBody>
                  <a:tcPr>
                    <a:lnB w="12700" cap="flat" cmpd="sng" algn="ctr">
                      <a:noFill/>
                      <a:prstDash val="solid"/>
                      <a:round/>
                      <a:headEnd type="none" w="med" len="med"/>
                      <a:tailEnd type="none" w="med" len="med"/>
                    </a:lnB>
                  </a:tcPr>
                </a:tc>
              </a:tr>
              <a:tr h="450354">
                <a:tc>
                  <a:txBody>
                    <a:bodyPr/>
                    <a:lstStyle/>
                    <a:p>
                      <a:r>
                        <a:rPr lang="fr-FR" b="1" dirty="0" smtClean="0"/>
                        <a:t>coût fixe</a:t>
                      </a:r>
                      <a:r>
                        <a:rPr lang="fr-FR" b="1" baseline="0" dirty="0" smtClean="0"/>
                        <a:t> unitaire</a:t>
                      </a:r>
                      <a:endParaRPr lang="fr-FR" b="1" dirty="0"/>
                    </a:p>
                  </a:txBody>
                  <a:tcPr>
                    <a:lnT w="12700" cap="flat" cmpd="sng" algn="ctr">
                      <a:noFill/>
                      <a:prstDash val="solid"/>
                      <a:round/>
                      <a:headEnd type="none" w="med" len="med"/>
                      <a:tailEnd type="none" w="med" len="med"/>
                    </a:lnT>
                  </a:tcPr>
                </a:tc>
                <a:tc>
                  <a:txBody>
                    <a:bodyPr/>
                    <a:lstStyle/>
                    <a:p>
                      <a:pPr algn="ctr"/>
                      <a:r>
                        <a:rPr lang="fr-FR" b="1" dirty="0" smtClean="0"/>
                        <a:t>3,75 </a:t>
                      </a:r>
                      <a:r>
                        <a:rPr lang="fr-FR" b="1" dirty="0" err="1" smtClean="0"/>
                        <a:t>dh</a:t>
                      </a:r>
                      <a:endParaRPr lang="fr-FR" b="1" dirty="0"/>
                    </a:p>
                  </a:txBody>
                  <a:tcPr>
                    <a:lnT w="12700" cap="flat" cmpd="sng" algn="ctr">
                      <a:noFill/>
                      <a:prstDash val="solid"/>
                      <a:round/>
                      <a:headEnd type="none" w="med" len="med"/>
                      <a:tailEnd type="none" w="med" len="med"/>
                    </a:lnT>
                  </a:tcPr>
                </a:tc>
                <a:tc>
                  <a:txBody>
                    <a:bodyPr/>
                    <a:lstStyle/>
                    <a:p>
                      <a:pPr algn="ctr"/>
                      <a:r>
                        <a:rPr lang="fr-FR" b="1" dirty="0" smtClean="0"/>
                        <a:t>3 </a:t>
                      </a:r>
                      <a:r>
                        <a:rPr lang="fr-FR" b="1" dirty="0" err="1" smtClean="0"/>
                        <a:t>dh</a:t>
                      </a:r>
                      <a:endParaRPr lang="fr-FR" b="1" dirty="0"/>
                    </a:p>
                  </a:txBody>
                  <a:tcPr>
                    <a:lnT w="12700" cap="flat" cmpd="sng" algn="ctr">
                      <a:noFill/>
                      <a:prstDash val="solid"/>
                      <a:round/>
                      <a:headEnd type="none" w="med" len="med"/>
                      <a:tailEnd type="none" w="med" len="med"/>
                    </a:lnT>
                  </a:tcPr>
                </a:tc>
                <a:tc>
                  <a:txBody>
                    <a:bodyPr/>
                    <a:lstStyle/>
                    <a:p>
                      <a:pPr algn="ctr"/>
                      <a:r>
                        <a:rPr lang="fr-FR" b="1" dirty="0" smtClean="0"/>
                        <a:t>2,5 </a:t>
                      </a:r>
                      <a:r>
                        <a:rPr lang="fr-FR" b="1" dirty="0" err="1" smtClean="0"/>
                        <a:t>dh</a:t>
                      </a:r>
                      <a:endParaRPr lang="fr-FR" b="1" dirty="0"/>
                    </a:p>
                  </a:txBody>
                  <a:tcPr>
                    <a:lnT w="12700" cap="flat" cmpd="sng" algn="ctr">
                      <a:noFill/>
                      <a:prstDash val="solid"/>
                      <a:round/>
                      <a:headEnd type="none" w="med" len="med"/>
                      <a:tailEnd type="none" w="med" len="med"/>
                    </a:lnT>
                  </a:tcPr>
                </a:tc>
              </a:tr>
            </a:tbl>
          </a:graphicData>
        </a:graphic>
      </p:graphicFrame>
    </p:spTree>
  </p:cSld>
  <p:clrMapOvr>
    <a:masterClrMapping/>
  </p:clrMapOvr>
  <p:transition/>
  <p:timing>
    <p:tnLst>
      <p:par>
        <p:cTn id="1" dur="indefinite" restart="never" nodeType="tmRoot"/>
      </p:par>
    </p:tnLst>
  </p:timing>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500063" y="857250"/>
            <a:ext cx="8229600" cy="4389438"/>
          </a:xfrm>
        </p:spPr>
        <p:txBody>
          <a:bodyPr/>
          <a:lstStyle/>
          <a:p>
            <a:pPr marL="274320" indent="-274320" eaLnBrk="1" fontAlgn="auto" hangingPunct="1">
              <a:spcBef>
                <a:spcPts val="600"/>
              </a:spcBef>
              <a:spcAft>
                <a:spcPts val="0"/>
              </a:spcAft>
              <a:buClr>
                <a:srgbClr val="FE8637"/>
              </a:buClr>
              <a:buSzPct val="70000"/>
              <a:buFont typeface="Wingdings 2" pitchFamily="18" charset="2"/>
              <a:buNone/>
              <a:defRPr/>
            </a:pPr>
            <a:r>
              <a:rPr lang="fr-FR" sz="3200" b="1" dirty="0" smtClean="0">
                <a:solidFill>
                  <a:prstClr val="black"/>
                </a:solidFill>
                <a:latin typeface="Century Schoolbook"/>
              </a:rPr>
              <a:t>Commentaire:</a:t>
            </a:r>
          </a:p>
          <a:p>
            <a:pPr marL="274320" indent="-274320" eaLnBrk="1" fontAlgn="auto" hangingPunct="1">
              <a:spcBef>
                <a:spcPts val="600"/>
              </a:spcBef>
              <a:spcAft>
                <a:spcPts val="0"/>
              </a:spcAft>
              <a:buClr>
                <a:srgbClr val="FE8637"/>
              </a:buClr>
              <a:buSzPct val="70000"/>
              <a:buFont typeface="Wingdings 2" pitchFamily="18" charset="2"/>
              <a:buNone/>
              <a:defRPr/>
            </a:pPr>
            <a:r>
              <a:rPr lang="fr-FR" sz="2400" dirty="0" smtClean="0">
                <a:solidFill>
                  <a:prstClr val="black"/>
                </a:solidFill>
                <a:latin typeface="Century Schoolbook"/>
              </a:rPr>
              <a:t>  </a:t>
            </a:r>
          </a:p>
          <a:p>
            <a:pPr marL="274320" indent="-274320" eaLnBrk="1" fontAlgn="auto" hangingPunct="1">
              <a:spcBef>
                <a:spcPts val="600"/>
              </a:spcBef>
              <a:spcAft>
                <a:spcPts val="0"/>
              </a:spcAft>
              <a:buClr>
                <a:srgbClr val="FE8637"/>
              </a:buClr>
              <a:buSzPct val="70000"/>
              <a:buFont typeface="Wingdings 2" pitchFamily="18" charset="2"/>
              <a:buNone/>
              <a:defRPr/>
            </a:pPr>
            <a:endParaRPr lang="fr-FR" sz="2400" dirty="0" smtClean="0">
              <a:solidFill>
                <a:prstClr val="black"/>
              </a:solidFill>
              <a:latin typeface="Century Schoolbook"/>
            </a:endParaRPr>
          </a:p>
          <a:p>
            <a:pPr marL="274320" indent="-274320" algn="just" eaLnBrk="1" fontAlgn="auto" hangingPunct="1">
              <a:spcBef>
                <a:spcPts val="600"/>
              </a:spcBef>
              <a:spcAft>
                <a:spcPts val="0"/>
              </a:spcAft>
              <a:buClr>
                <a:srgbClr val="FE8637"/>
              </a:buClr>
              <a:buSzPct val="70000"/>
              <a:buFont typeface="Wingdings 2" pitchFamily="18" charset="2"/>
              <a:buNone/>
              <a:defRPr/>
            </a:pPr>
            <a:r>
              <a:rPr lang="fr-FR" sz="2400" dirty="0" smtClean="0">
                <a:solidFill>
                  <a:prstClr val="black"/>
                </a:solidFill>
                <a:latin typeface="Century Schoolbook"/>
              </a:rPr>
              <a:t>   </a:t>
            </a:r>
            <a:r>
              <a:rPr lang="fr-FR" sz="2800" dirty="0" smtClean="0">
                <a:solidFill>
                  <a:prstClr val="black"/>
                </a:solidFill>
                <a:latin typeface="Century Schoolbook"/>
              </a:rPr>
              <a:t>En cas de </a:t>
            </a:r>
            <a:r>
              <a:rPr lang="fr-FR" sz="2800" b="1" dirty="0" smtClean="0">
                <a:solidFill>
                  <a:prstClr val="black"/>
                </a:solidFill>
                <a:latin typeface="Century Schoolbook"/>
              </a:rPr>
              <a:t>sous-activité</a:t>
            </a:r>
            <a:r>
              <a:rPr lang="fr-FR" sz="2800" dirty="0" smtClean="0">
                <a:solidFill>
                  <a:prstClr val="black"/>
                </a:solidFill>
                <a:latin typeface="Century Schoolbook"/>
              </a:rPr>
              <a:t> ou de </a:t>
            </a:r>
            <a:r>
              <a:rPr lang="fr-FR" sz="2800" b="1" dirty="0" err="1" smtClean="0">
                <a:solidFill>
                  <a:prstClr val="black"/>
                </a:solidFill>
                <a:latin typeface="Century Schoolbook"/>
              </a:rPr>
              <a:t>sur-activité</a:t>
            </a:r>
            <a:r>
              <a:rPr lang="fr-FR" sz="2800" dirty="0" smtClean="0">
                <a:solidFill>
                  <a:prstClr val="black"/>
                </a:solidFill>
                <a:latin typeface="Century Schoolbook"/>
              </a:rPr>
              <a:t>, la méthode des coûts réels conduit à des valeurs unitaires différentes du coût unitaire normal qui se révèlent inutilisables pour la comparaison et le contrôle des coûts dans le temps.</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C46E4527-0A7A-4238-A927-FB8A230F05F9}" type="slidenum">
              <a:rPr lang="fr-FR" smtClean="0"/>
              <a:pPr>
                <a:defRPr/>
              </a:pPr>
              <a:t>85</a:t>
            </a:fld>
            <a:endParaRPr lang="fr-FR"/>
          </a:p>
        </p:txBody>
      </p:sp>
    </p:spTree>
  </p:cSld>
  <p:clrMapOvr>
    <a:masterClrMapping/>
  </p:clrMapOvr>
  <p:transition/>
  <p:timing>
    <p:tnLst>
      <p:par>
        <p:cTn id="1" dur="indefinite" restart="never" nodeType="tmRoot"/>
      </p:par>
    </p:tnLst>
  </p:timing>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2818" name="Espace réservé du contenu 2"/>
          <p:cNvSpPr>
            <a:spLocks noGrp="1"/>
          </p:cNvSpPr>
          <p:nvPr>
            <p:ph idx="1"/>
          </p:nvPr>
        </p:nvSpPr>
        <p:spPr>
          <a:xfrm>
            <a:off x="428625" y="1143000"/>
            <a:ext cx="8229600" cy="4389438"/>
          </a:xfrm>
        </p:spPr>
        <p:txBody>
          <a:bodyPr>
            <a:normAutofit/>
          </a:bodyPr>
          <a:lstStyle/>
          <a:p>
            <a:r>
              <a:rPr lang="fr-FR" smtClean="0"/>
              <a:t>Pour éliminer les différences de coût unitaire dues aux variations d’activité , on peut envisager deux solutions:</a:t>
            </a:r>
          </a:p>
          <a:p>
            <a:r>
              <a:rPr lang="fr-FR" sz="2800" b="1" smtClean="0"/>
              <a:t>La méthode de l’imputation rationnelle</a:t>
            </a:r>
            <a:r>
              <a:rPr lang="fr-FR" sz="2800" smtClean="0"/>
              <a:t>: n’incorporer aux coûts que la part des frais fixes qui a été réellement utilisée, compte tenu du niveau d’activité .</a:t>
            </a:r>
          </a:p>
          <a:p>
            <a:r>
              <a:rPr lang="fr-FR" sz="2800" b="1" smtClean="0"/>
              <a:t>La méthode des coûts variables (méthode du DIRECT COSTING)</a:t>
            </a:r>
            <a:r>
              <a:rPr lang="fr-FR" sz="2800" smtClean="0"/>
              <a:t>:</a:t>
            </a:r>
          </a:p>
          <a:p>
            <a:pPr>
              <a:buFont typeface="Wingdings 2" pitchFamily="18" charset="2"/>
              <a:buNone/>
            </a:pPr>
            <a:r>
              <a:rPr lang="fr-FR" sz="2800" smtClean="0"/>
              <a:t>     ne pas incorporer les frais fixes.</a:t>
            </a:r>
          </a:p>
          <a:p>
            <a:endParaRPr lang="fr-FR" smtClean="0"/>
          </a:p>
        </p:txBody>
      </p:sp>
      <p:sp>
        <p:nvSpPr>
          <p:cNvPr id="4" name="Espace réservé du numéro de diapositive 3"/>
          <p:cNvSpPr>
            <a:spLocks noGrp="1"/>
          </p:cNvSpPr>
          <p:nvPr>
            <p:ph type="sldNum" sz="quarter" idx="12"/>
          </p:nvPr>
        </p:nvSpPr>
        <p:spPr/>
        <p:txBody>
          <a:bodyPr/>
          <a:lstStyle/>
          <a:p>
            <a:pPr>
              <a:defRPr/>
            </a:pPr>
            <a:fld id="{A1571850-5643-444A-89C2-44FA82684A8B}" type="slidenum">
              <a:rPr lang="fr-FR" smtClean="0"/>
              <a:pPr>
                <a:defRPr/>
              </a:pPr>
              <a:t>86</a:t>
            </a:fld>
            <a:endParaRPr lang="fr-FR"/>
          </a:p>
        </p:txBody>
      </p:sp>
    </p:spTree>
  </p:cSld>
  <p:clrMapOvr>
    <a:masterClrMapping/>
  </p:clrMapOvr>
  <p:transition/>
  <p:timing>
    <p:tnLst>
      <p:par>
        <p:cTn id="1" dur="indefinite" restart="never" nodeType="tmRoot"/>
      </p:par>
    </p:tnLst>
  </p:timing>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defRPr/>
            </a:pPr>
            <a:r>
              <a:rPr lang="fr-FR" sz="3000" cap="small" dirty="0" smtClean="0">
                <a:solidFill>
                  <a:srgbClr val="575F6D"/>
                </a:solidFill>
                <a:latin typeface="Century Schoolbook"/>
              </a:rPr>
              <a:t>La méthode de l’imputation rationnelle:</a:t>
            </a:r>
            <a:endParaRPr lang="fr-FR" dirty="0"/>
          </a:p>
        </p:txBody>
      </p:sp>
      <p:sp>
        <p:nvSpPr>
          <p:cNvPr id="163843" name="Espace réservé du contenu 2"/>
          <p:cNvSpPr>
            <a:spLocks noGrp="1"/>
          </p:cNvSpPr>
          <p:nvPr>
            <p:ph idx="1"/>
          </p:nvPr>
        </p:nvSpPr>
        <p:spPr/>
        <p:txBody>
          <a:bodyPr/>
          <a:lstStyle/>
          <a:p>
            <a:endParaRPr lang="fr-FR" smtClean="0"/>
          </a:p>
          <a:p>
            <a:r>
              <a:rPr lang="fr-FR" sz="3200" b="1" smtClean="0"/>
              <a:t>Principe:</a:t>
            </a:r>
            <a:endParaRPr lang="fr-FR" smtClean="0"/>
          </a:p>
          <a:p>
            <a:r>
              <a:rPr lang="fr-FR" smtClean="0"/>
              <a:t>Le niveau d’activité influence les coûts</a:t>
            </a:r>
          </a:p>
          <a:p>
            <a:r>
              <a:rPr lang="fr-FR" b="1" smtClean="0"/>
              <a:t>Exemple:</a:t>
            </a:r>
          </a:p>
          <a:p>
            <a:endParaRPr lang="fr-FR" smtClean="0"/>
          </a:p>
        </p:txBody>
      </p:sp>
      <p:sp>
        <p:nvSpPr>
          <p:cNvPr id="4" name="Espace réservé du numéro de diapositive 3"/>
          <p:cNvSpPr>
            <a:spLocks noGrp="1"/>
          </p:cNvSpPr>
          <p:nvPr>
            <p:ph type="sldNum" sz="quarter" idx="12"/>
          </p:nvPr>
        </p:nvSpPr>
        <p:spPr/>
        <p:txBody>
          <a:bodyPr/>
          <a:lstStyle/>
          <a:p>
            <a:pPr>
              <a:defRPr/>
            </a:pPr>
            <a:fld id="{A17CC177-AC47-438B-9B10-24286324FA52}" type="slidenum">
              <a:rPr lang="fr-FR" smtClean="0"/>
              <a:pPr>
                <a:defRPr/>
              </a:pPr>
              <a:t>87</a:t>
            </a:fld>
            <a:endParaRPr lang="fr-FR"/>
          </a:p>
        </p:txBody>
      </p:sp>
    </p:spTree>
  </p:cSld>
  <p:clrMapOvr>
    <a:masterClrMapping/>
  </p:clrMapOvr>
  <p:transition/>
  <p:timing>
    <p:tnLst>
      <p:par>
        <p:cTn id="1" dur="indefinite" restart="never" nodeType="tmRoot"/>
      </p:par>
    </p:tnLst>
  </p:timing>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B2CEAC51-ED04-4E16-AA22-6A0C866573B1}" type="slidenum">
              <a:rPr lang="fr-FR" smtClean="0"/>
              <a:pPr>
                <a:defRPr/>
              </a:pPr>
              <a:t>88</a:t>
            </a:fld>
            <a:endParaRPr lang="fr-FR"/>
          </a:p>
        </p:txBody>
      </p:sp>
      <p:graphicFrame>
        <p:nvGraphicFramePr>
          <p:cNvPr id="3" name="Tableau 2"/>
          <p:cNvGraphicFramePr>
            <a:graphicFrameLocks noGrp="1"/>
          </p:cNvGraphicFramePr>
          <p:nvPr/>
        </p:nvGraphicFramePr>
        <p:xfrm>
          <a:off x="642938" y="857250"/>
          <a:ext cx="7572428" cy="3931920"/>
        </p:xfrm>
        <a:graphic>
          <a:graphicData uri="http://schemas.openxmlformats.org/drawingml/2006/table">
            <a:tbl>
              <a:tblPr firstRow="1" bandRow="1">
                <a:tableStyleId>{2D5ABB26-0587-4C30-8999-92F81FD0307C}</a:tableStyleId>
              </a:tblPr>
              <a:tblGrid>
                <a:gridCol w="4214842"/>
                <a:gridCol w="3357586"/>
              </a:tblGrid>
              <a:tr h="370840">
                <a:tc gridSpan="2">
                  <a:txBody>
                    <a:bodyPr/>
                    <a:lstStyle/>
                    <a:p>
                      <a:r>
                        <a:rPr lang="fr-FR" sz="2400" dirty="0" smtClean="0"/>
                        <a:t>Une entreprise fabrique un produit X, son activité évolue ainsi:</a:t>
                      </a:r>
                      <a:endParaRPr lang="fr-FR" sz="2400" dirty="0"/>
                    </a:p>
                  </a:txBody>
                  <a:tcPr/>
                </a:tc>
                <a:tc hMerge="1">
                  <a:txBody>
                    <a:bodyPr/>
                    <a:lstStyle/>
                    <a:p>
                      <a:endParaRPr lang="fr-FR" dirty="0"/>
                    </a:p>
                  </a:txBody>
                  <a:tcPr/>
                </a:tc>
              </a:tr>
              <a:tr h="370840">
                <a:tc>
                  <a:txBody>
                    <a:bodyPr/>
                    <a:lstStyle/>
                    <a:p>
                      <a:r>
                        <a:rPr lang="fr-FR" sz="2400" dirty="0" smtClean="0"/>
                        <a:t>Période N</a:t>
                      </a:r>
                      <a:endParaRPr lang="fr-FR" sz="2400" dirty="0"/>
                    </a:p>
                  </a:txBody>
                  <a:tcPr/>
                </a:tc>
                <a:tc>
                  <a:txBody>
                    <a:bodyPr/>
                    <a:lstStyle/>
                    <a:p>
                      <a:r>
                        <a:rPr lang="fr-FR" sz="2400" dirty="0" smtClean="0"/>
                        <a:t>1000 unités</a:t>
                      </a:r>
                      <a:endParaRPr lang="fr-FR" sz="2400" dirty="0"/>
                    </a:p>
                  </a:txBody>
                  <a:tcPr/>
                </a:tc>
              </a:tr>
              <a:tr h="370840">
                <a:tc>
                  <a:txBody>
                    <a:bodyPr/>
                    <a:lstStyle/>
                    <a:p>
                      <a:r>
                        <a:rPr lang="fr-FR" sz="2400" dirty="0" smtClean="0"/>
                        <a:t>Période</a:t>
                      </a:r>
                      <a:r>
                        <a:rPr lang="fr-FR" sz="2400" baseline="0" dirty="0" smtClean="0"/>
                        <a:t> N+1</a:t>
                      </a:r>
                      <a:endParaRPr lang="fr-FR" sz="2400" dirty="0"/>
                    </a:p>
                  </a:txBody>
                  <a:tcPr/>
                </a:tc>
                <a:tc>
                  <a:txBody>
                    <a:bodyPr/>
                    <a:lstStyle/>
                    <a:p>
                      <a:r>
                        <a:rPr lang="fr-FR" sz="2400" dirty="0" smtClean="0"/>
                        <a:t>1500 unités</a:t>
                      </a:r>
                      <a:endParaRPr lang="fr-FR" sz="2400" dirty="0"/>
                    </a:p>
                  </a:txBody>
                  <a:tcPr/>
                </a:tc>
              </a:tr>
              <a:tr h="370840">
                <a:tc>
                  <a:txBody>
                    <a:bodyPr/>
                    <a:lstStyle/>
                    <a:p>
                      <a:r>
                        <a:rPr lang="fr-FR" sz="2400" dirty="0" smtClean="0"/>
                        <a:t>Période N+2</a:t>
                      </a:r>
                      <a:endParaRPr lang="fr-FR" sz="2400" dirty="0"/>
                    </a:p>
                  </a:txBody>
                  <a:tcPr/>
                </a:tc>
                <a:tc>
                  <a:txBody>
                    <a:bodyPr/>
                    <a:lstStyle/>
                    <a:p>
                      <a:r>
                        <a:rPr lang="fr-FR" sz="2400" dirty="0" smtClean="0"/>
                        <a:t>800 unités</a:t>
                      </a:r>
                      <a:endParaRPr lang="fr-FR" sz="2400" dirty="0"/>
                    </a:p>
                  </a:txBody>
                  <a:tcPr/>
                </a:tc>
              </a:tr>
              <a:tr h="370840">
                <a:tc>
                  <a:txBody>
                    <a:bodyPr/>
                    <a:lstStyle/>
                    <a:p>
                      <a:r>
                        <a:rPr lang="fr-FR" sz="2400" dirty="0" smtClean="0"/>
                        <a:t>Pour fabriquer un produit, il faut:</a:t>
                      </a:r>
                      <a:endParaRPr lang="fr-FR" sz="2400" dirty="0"/>
                    </a:p>
                  </a:txBody>
                  <a:tcPr/>
                </a:tc>
                <a:tc>
                  <a:txBody>
                    <a:bodyPr/>
                    <a:lstStyle/>
                    <a:p>
                      <a:endParaRPr lang="fr-FR" sz="2400" dirty="0"/>
                    </a:p>
                  </a:txBody>
                  <a:tcPr/>
                </a:tc>
              </a:tr>
              <a:tr h="370840">
                <a:tc>
                  <a:txBody>
                    <a:bodyPr/>
                    <a:lstStyle/>
                    <a:p>
                      <a:r>
                        <a:rPr lang="fr-FR" sz="2400" dirty="0" smtClean="0"/>
                        <a:t>Matière première (MP)</a:t>
                      </a:r>
                      <a:endParaRPr lang="fr-FR" sz="2400" dirty="0"/>
                    </a:p>
                  </a:txBody>
                  <a:tcPr/>
                </a:tc>
                <a:tc>
                  <a:txBody>
                    <a:bodyPr/>
                    <a:lstStyle/>
                    <a:p>
                      <a:r>
                        <a:rPr lang="fr-FR" sz="2400" dirty="0" smtClean="0"/>
                        <a:t>1 kg à 5 </a:t>
                      </a:r>
                      <a:r>
                        <a:rPr lang="fr-FR" sz="2400" dirty="0" err="1" smtClean="0"/>
                        <a:t>dh</a:t>
                      </a:r>
                      <a:r>
                        <a:rPr lang="fr-FR" sz="2400" dirty="0" smtClean="0"/>
                        <a:t> le KG</a:t>
                      </a:r>
                      <a:endParaRPr lang="fr-FR" sz="2400" dirty="0"/>
                    </a:p>
                  </a:txBody>
                  <a:tcPr/>
                </a:tc>
              </a:tr>
              <a:tr h="370840">
                <a:tc>
                  <a:txBody>
                    <a:bodyPr/>
                    <a:lstStyle/>
                    <a:p>
                      <a:r>
                        <a:rPr lang="fr-FR" sz="2400" dirty="0" smtClean="0"/>
                        <a:t>Main d’œuvre directe (MOD)</a:t>
                      </a:r>
                      <a:endParaRPr lang="fr-FR" sz="2400" dirty="0"/>
                    </a:p>
                  </a:txBody>
                  <a:tcPr/>
                </a:tc>
                <a:tc>
                  <a:txBody>
                    <a:bodyPr/>
                    <a:lstStyle/>
                    <a:p>
                      <a:r>
                        <a:rPr lang="fr-FR" sz="2400" dirty="0" smtClean="0"/>
                        <a:t>0,25 H à 50 </a:t>
                      </a:r>
                      <a:r>
                        <a:rPr lang="fr-FR" sz="2400" dirty="0" err="1" smtClean="0"/>
                        <a:t>dh</a:t>
                      </a:r>
                      <a:r>
                        <a:rPr lang="fr-FR" sz="2400" dirty="0" smtClean="0"/>
                        <a:t> / h</a:t>
                      </a:r>
                      <a:endParaRPr lang="fr-FR" sz="2400" dirty="0"/>
                    </a:p>
                  </a:txBody>
                  <a:tcPr/>
                </a:tc>
              </a:tr>
            </a:tbl>
          </a:graphicData>
        </a:graphic>
      </p:graphicFrame>
      <p:sp>
        <p:nvSpPr>
          <p:cNvPr id="164881" name="Rectangle 3"/>
          <p:cNvSpPr>
            <a:spLocks noChangeArrowheads="1"/>
          </p:cNvSpPr>
          <p:nvPr/>
        </p:nvSpPr>
        <p:spPr bwMode="auto">
          <a:xfrm>
            <a:off x="642938" y="5000625"/>
            <a:ext cx="7715250" cy="1384300"/>
          </a:xfrm>
          <a:prstGeom prst="rect">
            <a:avLst/>
          </a:prstGeom>
          <a:noFill/>
          <a:ln w="9525">
            <a:noFill/>
            <a:miter lim="800000"/>
            <a:headEnd/>
            <a:tailEnd/>
          </a:ln>
        </p:spPr>
        <p:txBody>
          <a:bodyPr>
            <a:spAutoFit/>
          </a:bodyPr>
          <a:lstStyle/>
          <a:p>
            <a:pPr algn="just"/>
            <a:r>
              <a:rPr lang="fr-FR" sz="2800" dirty="0"/>
              <a:t>Charges diverses (amortissements, les assurances..) s’élèvent à 5000 </a:t>
            </a:r>
            <a:r>
              <a:rPr lang="fr-FR" sz="2800" dirty="0" err="1"/>
              <a:t>dhs</a:t>
            </a:r>
            <a:r>
              <a:rPr lang="fr-FR" sz="2800" dirty="0"/>
              <a:t> par période quelle que soit l’activité</a:t>
            </a:r>
          </a:p>
        </p:txBody>
      </p:sp>
      <p:graphicFrame>
        <p:nvGraphicFramePr>
          <p:cNvPr id="5" name="Tableau 4"/>
          <p:cNvGraphicFramePr>
            <a:graphicFrameLocks noGrp="1"/>
          </p:cNvGraphicFramePr>
          <p:nvPr/>
        </p:nvGraphicFramePr>
        <p:xfrm>
          <a:off x="285750" y="214313"/>
          <a:ext cx="7786742" cy="396240"/>
        </p:xfrm>
        <a:graphic>
          <a:graphicData uri="http://schemas.openxmlformats.org/drawingml/2006/table">
            <a:tbl>
              <a:tblPr firstRow="1" bandRow="1">
                <a:tableStyleId>{2D5ABB26-0587-4C30-8999-92F81FD0307C}</a:tableStyleId>
              </a:tblPr>
              <a:tblGrid>
                <a:gridCol w="7786742"/>
              </a:tblGrid>
              <a:tr h="370840">
                <a:tc>
                  <a:txBody>
                    <a:bodyPr/>
                    <a:lstStyle/>
                    <a:p>
                      <a:pPr algn="ctr"/>
                      <a:r>
                        <a:rPr lang="fr-FR" sz="2000" b="1" dirty="0" smtClean="0"/>
                        <a:t>La méthode de l’imputation rationnelle</a:t>
                      </a:r>
                      <a:endParaRPr lang="fr-FR" sz="2000" b="1" dirty="0"/>
                    </a:p>
                  </a:txBody>
                  <a:tcPr/>
                </a:tc>
              </a:tr>
            </a:tbl>
          </a:graphicData>
        </a:graphic>
      </p:graphicFrame>
    </p:spTree>
  </p:cSld>
  <p:clrMapOvr>
    <a:masterClrMapping/>
  </p:clrMapOvr>
  <p:transition/>
  <p:timing>
    <p:tnLst>
      <p:par>
        <p:cTn id="1" dur="indefinite" restart="never" nodeType="tmRoot"/>
      </p:par>
    </p:tnLst>
  </p:timing>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F3E2D620-4778-4BFB-BED0-87B985D7908B}" type="slidenum">
              <a:rPr lang="fr-FR" smtClean="0"/>
              <a:pPr>
                <a:defRPr/>
              </a:pPr>
              <a:t>89</a:t>
            </a:fld>
            <a:endParaRPr lang="fr-FR"/>
          </a:p>
        </p:txBody>
      </p:sp>
      <p:sp>
        <p:nvSpPr>
          <p:cNvPr id="165891" name="Rectangle 2"/>
          <p:cNvSpPr>
            <a:spLocks noChangeArrowheads="1"/>
          </p:cNvSpPr>
          <p:nvPr/>
        </p:nvSpPr>
        <p:spPr bwMode="auto">
          <a:xfrm>
            <a:off x="785813" y="1000125"/>
            <a:ext cx="3378200" cy="369888"/>
          </a:xfrm>
          <a:prstGeom prst="rect">
            <a:avLst/>
          </a:prstGeom>
          <a:noFill/>
          <a:ln w="9525">
            <a:noFill/>
            <a:miter lim="800000"/>
            <a:headEnd/>
            <a:tailEnd/>
          </a:ln>
        </p:spPr>
        <p:txBody>
          <a:bodyPr wrap="none">
            <a:spAutoFit/>
          </a:bodyPr>
          <a:lstStyle/>
          <a:p>
            <a:r>
              <a:rPr lang="fr-FR"/>
              <a:t>On parvient au tableau suivant:</a:t>
            </a:r>
          </a:p>
        </p:txBody>
      </p:sp>
      <p:graphicFrame>
        <p:nvGraphicFramePr>
          <p:cNvPr id="4" name="Tableau 3"/>
          <p:cNvGraphicFramePr>
            <a:graphicFrameLocks noGrp="1"/>
          </p:cNvGraphicFramePr>
          <p:nvPr/>
        </p:nvGraphicFramePr>
        <p:xfrm>
          <a:off x="642938" y="1785938"/>
          <a:ext cx="7072361" cy="4271028"/>
        </p:xfrm>
        <a:graphic>
          <a:graphicData uri="http://schemas.openxmlformats.org/drawingml/2006/table">
            <a:tbl>
              <a:tblPr firstRow="1" bandRow="1">
                <a:tableStyleId>{5940675A-B579-460E-94D1-54222C63F5DA}</a:tableStyleId>
              </a:tblPr>
              <a:tblGrid>
                <a:gridCol w="2154875"/>
                <a:gridCol w="1657596"/>
                <a:gridCol w="1657596"/>
                <a:gridCol w="1602294"/>
              </a:tblGrid>
              <a:tr h="595317">
                <a:tc>
                  <a:txBody>
                    <a:bodyPr/>
                    <a:lstStyle/>
                    <a:p>
                      <a:endParaRPr lang="fr-FR" sz="2800" dirty="0"/>
                    </a:p>
                  </a:txBody>
                  <a:tcPr>
                    <a:lnL w="12700" cap="flat" cmpd="sng" algn="ctr">
                      <a:noFill/>
                      <a:prstDash val="solid"/>
                      <a:round/>
                      <a:headEnd type="none" w="med" len="med"/>
                      <a:tailEnd type="none" w="med" len="med"/>
                    </a:lnL>
                    <a:lnT w="12700" cap="flat" cmpd="sng" algn="ctr">
                      <a:noFill/>
                      <a:prstDash val="solid"/>
                      <a:round/>
                      <a:headEnd type="none" w="med" len="med"/>
                      <a:tailEnd type="none" w="med" len="med"/>
                    </a:lnT>
                  </a:tcPr>
                </a:tc>
                <a:tc>
                  <a:txBody>
                    <a:bodyPr/>
                    <a:lstStyle/>
                    <a:p>
                      <a:pPr algn="ctr"/>
                      <a:r>
                        <a:rPr lang="fr-FR" sz="2800" dirty="0" smtClean="0"/>
                        <a:t>800</a:t>
                      </a:r>
                    </a:p>
                    <a:p>
                      <a:pPr algn="ctr"/>
                      <a:r>
                        <a:rPr lang="fr-FR" sz="2800" dirty="0" smtClean="0"/>
                        <a:t>N+2</a:t>
                      </a:r>
                      <a:endParaRPr lang="fr-FR" sz="2800" dirty="0"/>
                    </a:p>
                  </a:txBody>
                  <a:tcPr/>
                </a:tc>
                <a:tc>
                  <a:txBody>
                    <a:bodyPr/>
                    <a:lstStyle/>
                    <a:p>
                      <a:pPr algn="ctr"/>
                      <a:r>
                        <a:rPr lang="fr-FR" sz="2800" dirty="0" smtClean="0"/>
                        <a:t>1000</a:t>
                      </a:r>
                    </a:p>
                    <a:p>
                      <a:pPr algn="ctr"/>
                      <a:r>
                        <a:rPr lang="fr-FR" sz="2800" dirty="0" smtClean="0"/>
                        <a:t>N</a:t>
                      </a:r>
                      <a:endParaRPr lang="fr-FR" sz="2800" dirty="0"/>
                    </a:p>
                  </a:txBody>
                  <a:tcPr/>
                </a:tc>
                <a:tc>
                  <a:txBody>
                    <a:bodyPr/>
                    <a:lstStyle/>
                    <a:p>
                      <a:pPr algn="ctr"/>
                      <a:r>
                        <a:rPr lang="fr-FR" sz="2800" dirty="0" smtClean="0"/>
                        <a:t>1500</a:t>
                      </a:r>
                    </a:p>
                    <a:p>
                      <a:pPr algn="ctr"/>
                      <a:r>
                        <a:rPr lang="fr-FR" sz="2800" dirty="0" smtClean="0"/>
                        <a:t>N+1</a:t>
                      </a:r>
                      <a:endParaRPr lang="fr-FR" sz="2800" dirty="0"/>
                    </a:p>
                  </a:txBody>
                  <a:tcPr/>
                </a:tc>
              </a:tr>
              <a:tr h="595317">
                <a:tc>
                  <a:txBody>
                    <a:bodyPr/>
                    <a:lstStyle/>
                    <a:p>
                      <a:pPr algn="l"/>
                      <a:r>
                        <a:rPr lang="fr-FR" sz="2800" dirty="0" smtClean="0"/>
                        <a:t>MP</a:t>
                      </a:r>
                      <a:endParaRPr lang="fr-FR" sz="2800" dirty="0"/>
                    </a:p>
                  </a:txBody>
                  <a:tcPr>
                    <a:lnB w="12700" cap="flat" cmpd="sng" algn="ctr">
                      <a:noFill/>
                      <a:prstDash val="solid"/>
                      <a:round/>
                      <a:headEnd type="none" w="med" len="med"/>
                      <a:tailEnd type="none" w="med" len="med"/>
                    </a:lnB>
                  </a:tcPr>
                </a:tc>
                <a:tc>
                  <a:txBody>
                    <a:bodyPr/>
                    <a:lstStyle/>
                    <a:p>
                      <a:pPr algn="ctr"/>
                      <a:r>
                        <a:rPr lang="fr-FR" sz="2800" dirty="0" smtClean="0"/>
                        <a:t>4000</a:t>
                      </a:r>
                      <a:endParaRPr lang="fr-FR" sz="2800" dirty="0"/>
                    </a:p>
                  </a:txBody>
                  <a:tcPr>
                    <a:lnB w="12700" cap="flat" cmpd="sng" algn="ctr">
                      <a:noFill/>
                      <a:prstDash val="solid"/>
                      <a:round/>
                      <a:headEnd type="none" w="med" len="med"/>
                      <a:tailEnd type="none" w="med" len="med"/>
                    </a:lnB>
                  </a:tcPr>
                </a:tc>
                <a:tc>
                  <a:txBody>
                    <a:bodyPr/>
                    <a:lstStyle/>
                    <a:p>
                      <a:pPr algn="ctr"/>
                      <a:r>
                        <a:rPr lang="fr-FR" sz="2800" dirty="0" smtClean="0"/>
                        <a:t>5000</a:t>
                      </a:r>
                      <a:endParaRPr lang="fr-FR" sz="2800" dirty="0"/>
                    </a:p>
                  </a:txBody>
                  <a:tcPr>
                    <a:lnB w="12700" cap="flat" cmpd="sng" algn="ctr">
                      <a:noFill/>
                      <a:prstDash val="solid"/>
                      <a:round/>
                      <a:headEnd type="none" w="med" len="med"/>
                      <a:tailEnd type="none" w="med" len="med"/>
                    </a:lnB>
                  </a:tcPr>
                </a:tc>
                <a:tc>
                  <a:txBody>
                    <a:bodyPr/>
                    <a:lstStyle/>
                    <a:p>
                      <a:pPr algn="ctr"/>
                      <a:r>
                        <a:rPr lang="fr-FR" sz="2800" dirty="0" smtClean="0"/>
                        <a:t>7500</a:t>
                      </a:r>
                      <a:endParaRPr lang="fr-FR" sz="2800" dirty="0"/>
                    </a:p>
                  </a:txBody>
                  <a:tcPr>
                    <a:lnB w="12700" cap="flat" cmpd="sng" algn="ctr">
                      <a:noFill/>
                      <a:prstDash val="solid"/>
                      <a:round/>
                      <a:headEnd type="none" w="med" len="med"/>
                      <a:tailEnd type="none" w="med" len="med"/>
                    </a:lnB>
                  </a:tcPr>
                </a:tc>
              </a:tr>
              <a:tr h="595317">
                <a:tc>
                  <a:txBody>
                    <a:bodyPr/>
                    <a:lstStyle/>
                    <a:p>
                      <a:pPr algn="l"/>
                      <a:r>
                        <a:rPr lang="fr-FR" sz="2800" dirty="0" smtClean="0"/>
                        <a:t>MOD</a:t>
                      </a:r>
                      <a:endParaRPr lang="fr-FR" sz="28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800" dirty="0" smtClean="0"/>
                        <a:t>10000</a:t>
                      </a:r>
                      <a:endParaRPr lang="fr-FR" sz="28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800" dirty="0" smtClean="0"/>
                        <a:t>12500</a:t>
                      </a:r>
                      <a:endParaRPr lang="fr-FR" sz="28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800" dirty="0" smtClean="0"/>
                        <a:t>18750</a:t>
                      </a:r>
                      <a:endParaRPr lang="fr-FR" sz="28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595317">
                <a:tc>
                  <a:txBody>
                    <a:bodyPr/>
                    <a:lstStyle/>
                    <a:p>
                      <a:pPr algn="l"/>
                      <a:r>
                        <a:rPr lang="fr-FR" sz="2800" dirty="0" smtClean="0"/>
                        <a:t>Divers</a:t>
                      </a:r>
                      <a:endParaRPr lang="fr-FR" sz="2800" dirty="0"/>
                    </a:p>
                  </a:txBody>
                  <a:tcPr>
                    <a:lnT w="12700" cap="flat" cmpd="sng" algn="ctr">
                      <a:noFill/>
                      <a:prstDash val="solid"/>
                      <a:round/>
                      <a:headEnd type="none" w="med" len="med"/>
                      <a:tailEnd type="none" w="med" len="med"/>
                    </a:lnT>
                  </a:tcPr>
                </a:tc>
                <a:tc>
                  <a:txBody>
                    <a:bodyPr/>
                    <a:lstStyle/>
                    <a:p>
                      <a:pPr algn="ctr"/>
                      <a:r>
                        <a:rPr lang="fr-FR" sz="2800" dirty="0" smtClean="0"/>
                        <a:t>5000</a:t>
                      </a:r>
                      <a:endParaRPr lang="fr-FR" sz="2800" dirty="0"/>
                    </a:p>
                  </a:txBody>
                  <a:tcPr>
                    <a:lnT w="12700" cap="flat" cmpd="sng" algn="ctr">
                      <a:noFill/>
                      <a:prstDash val="solid"/>
                      <a:round/>
                      <a:headEnd type="none" w="med" len="med"/>
                      <a:tailEnd type="none" w="med" len="med"/>
                    </a:lnT>
                  </a:tcPr>
                </a:tc>
                <a:tc>
                  <a:txBody>
                    <a:bodyPr/>
                    <a:lstStyle/>
                    <a:p>
                      <a:pPr algn="ctr"/>
                      <a:r>
                        <a:rPr lang="fr-FR" sz="2800" dirty="0" smtClean="0"/>
                        <a:t>5000</a:t>
                      </a:r>
                      <a:endParaRPr lang="fr-FR" sz="2800" dirty="0"/>
                    </a:p>
                  </a:txBody>
                  <a:tcPr>
                    <a:lnT w="12700" cap="flat" cmpd="sng" algn="ctr">
                      <a:noFill/>
                      <a:prstDash val="solid"/>
                      <a:round/>
                      <a:headEnd type="none" w="med" len="med"/>
                      <a:tailEnd type="none" w="med" len="med"/>
                    </a:lnT>
                  </a:tcPr>
                </a:tc>
                <a:tc>
                  <a:txBody>
                    <a:bodyPr/>
                    <a:lstStyle/>
                    <a:p>
                      <a:pPr algn="ctr"/>
                      <a:r>
                        <a:rPr lang="fr-FR" sz="2800" dirty="0" smtClean="0"/>
                        <a:t>5000</a:t>
                      </a:r>
                      <a:endParaRPr lang="fr-FR" sz="2800" dirty="0"/>
                    </a:p>
                  </a:txBody>
                  <a:tcPr>
                    <a:lnT w="12700" cap="flat" cmpd="sng" algn="ctr">
                      <a:noFill/>
                      <a:prstDash val="solid"/>
                      <a:round/>
                      <a:headEnd type="none" w="med" len="med"/>
                      <a:tailEnd type="none" w="med" len="med"/>
                    </a:lnT>
                  </a:tcPr>
                </a:tc>
              </a:tr>
              <a:tr h="595317">
                <a:tc>
                  <a:txBody>
                    <a:bodyPr/>
                    <a:lstStyle/>
                    <a:p>
                      <a:pPr algn="l"/>
                      <a:r>
                        <a:rPr lang="fr-FR" sz="2800" dirty="0" smtClean="0"/>
                        <a:t>Coût</a:t>
                      </a:r>
                      <a:r>
                        <a:rPr lang="fr-FR" sz="2800" baseline="0" dirty="0" smtClean="0"/>
                        <a:t> total</a:t>
                      </a:r>
                      <a:endParaRPr lang="fr-FR" sz="2800" dirty="0"/>
                    </a:p>
                  </a:txBody>
                  <a:tcPr/>
                </a:tc>
                <a:tc>
                  <a:txBody>
                    <a:bodyPr/>
                    <a:lstStyle/>
                    <a:p>
                      <a:pPr algn="ctr"/>
                      <a:r>
                        <a:rPr lang="fr-FR" sz="2800" dirty="0" smtClean="0"/>
                        <a:t>19000</a:t>
                      </a:r>
                      <a:endParaRPr lang="fr-FR" sz="2800" dirty="0"/>
                    </a:p>
                  </a:txBody>
                  <a:tcPr/>
                </a:tc>
                <a:tc>
                  <a:txBody>
                    <a:bodyPr/>
                    <a:lstStyle/>
                    <a:p>
                      <a:pPr algn="ctr"/>
                      <a:r>
                        <a:rPr lang="fr-FR" sz="2800" dirty="0" smtClean="0"/>
                        <a:t>22500</a:t>
                      </a:r>
                      <a:endParaRPr lang="fr-FR" sz="2800" dirty="0"/>
                    </a:p>
                  </a:txBody>
                  <a:tcPr/>
                </a:tc>
                <a:tc>
                  <a:txBody>
                    <a:bodyPr/>
                    <a:lstStyle/>
                    <a:p>
                      <a:pPr algn="ctr"/>
                      <a:r>
                        <a:rPr lang="fr-FR" sz="2800" dirty="0" smtClean="0"/>
                        <a:t>31250</a:t>
                      </a:r>
                      <a:endParaRPr lang="fr-FR" sz="2800" dirty="0"/>
                    </a:p>
                  </a:txBody>
                  <a:tcPr/>
                </a:tc>
              </a:tr>
              <a:tr h="595317">
                <a:tc>
                  <a:txBody>
                    <a:bodyPr/>
                    <a:lstStyle/>
                    <a:p>
                      <a:pPr algn="l"/>
                      <a:r>
                        <a:rPr lang="fr-FR" sz="2800" dirty="0" smtClean="0"/>
                        <a:t>Coût unitaire</a:t>
                      </a:r>
                      <a:endParaRPr lang="fr-FR" sz="2800" dirty="0"/>
                    </a:p>
                  </a:txBody>
                  <a:tcPr/>
                </a:tc>
                <a:tc>
                  <a:txBody>
                    <a:bodyPr/>
                    <a:lstStyle/>
                    <a:p>
                      <a:pPr algn="ctr"/>
                      <a:r>
                        <a:rPr lang="fr-FR" sz="2800" b="1" dirty="0" smtClean="0"/>
                        <a:t>23,75</a:t>
                      </a:r>
                      <a:endParaRPr lang="fr-FR" sz="2800" b="1" dirty="0"/>
                    </a:p>
                  </a:txBody>
                  <a:tcPr/>
                </a:tc>
                <a:tc>
                  <a:txBody>
                    <a:bodyPr/>
                    <a:lstStyle/>
                    <a:p>
                      <a:pPr algn="ctr"/>
                      <a:r>
                        <a:rPr lang="fr-FR" sz="2800" b="1" dirty="0" smtClean="0"/>
                        <a:t>22,5</a:t>
                      </a:r>
                      <a:endParaRPr lang="fr-FR" sz="2800" b="1" dirty="0"/>
                    </a:p>
                  </a:txBody>
                  <a:tcPr/>
                </a:tc>
                <a:tc>
                  <a:txBody>
                    <a:bodyPr/>
                    <a:lstStyle/>
                    <a:p>
                      <a:pPr algn="ctr"/>
                      <a:r>
                        <a:rPr lang="fr-FR" sz="2800" b="1" dirty="0" smtClean="0"/>
                        <a:t>20,83</a:t>
                      </a:r>
                      <a:endParaRPr lang="fr-FR" sz="2800" b="1" dirty="0"/>
                    </a:p>
                  </a:txBody>
                  <a:tcPr/>
                </a:tc>
              </a:tr>
            </a:tbl>
          </a:graphicData>
        </a:graphic>
      </p:graphicFrame>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eaLnBrk="1" hangingPunct="1">
              <a:defRPr/>
            </a:pPr>
            <a:r>
              <a:rPr lang="fr-FR" sz="2700" b="1" cap="small" dirty="0" smtClean="0">
                <a:solidFill>
                  <a:srgbClr val="575F6D"/>
                </a:solidFill>
                <a:latin typeface="Century Schoolbook"/>
              </a:rPr>
              <a:t/>
            </a:r>
            <a:br>
              <a:rPr lang="fr-FR" sz="2700" b="1" cap="small" dirty="0" smtClean="0">
                <a:solidFill>
                  <a:srgbClr val="575F6D"/>
                </a:solidFill>
                <a:latin typeface="Century Schoolbook"/>
              </a:rPr>
            </a:br>
            <a:r>
              <a:rPr lang="fr-FR" sz="2700" b="1" cap="small" dirty="0" smtClean="0">
                <a:solidFill>
                  <a:srgbClr val="575F6D"/>
                </a:solidFill>
                <a:latin typeface="Century Schoolbook"/>
              </a:rPr>
              <a:t>Le traitement des charges directes :</a:t>
            </a:r>
            <a:r>
              <a:rPr lang="fr-FR" sz="2700" cap="small" dirty="0" smtClean="0">
                <a:solidFill>
                  <a:srgbClr val="575F6D"/>
                </a:solidFill>
                <a:latin typeface="Century Schoolbook"/>
              </a:rPr>
              <a:t/>
            </a:r>
            <a:br>
              <a:rPr lang="fr-FR" sz="2700" cap="small" dirty="0" smtClean="0">
                <a:solidFill>
                  <a:srgbClr val="575F6D"/>
                </a:solidFill>
                <a:latin typeface="Century Schoolbook"/>
              </a:rPr>
            </a:br>
            <a:endParaRPr lang="fr-FR" dirty="0"/>
          </a:p>
        </p:txBody>
      </p:sp>
      <p:sp>
        <p:nvSpPr>
          <p:cNvPr id="133123" name="Espace réservé du contenu 2"/>
          <p:cNvSpPr>
            <a:spLocks noGrp="1"/>
          </p:cNvSpPr>
          <p:nvPr>
            <p:ph idx="1"/>
          </p:nvPr>
        </p:nvSpPr>
        <p:spPr/>
        <p:txBody>
          <a:bodyPr anchor="ctr"/>
          <a:lstStyle/>
          <a:p>
            <a:pPr eaLnBrk="1" hangingPunct="1"/>
            <a:r>
              <a:rPr lang="fr-FR" smtClean="0"/>
              <a:t>On distingue essentiellement deux catégories de charges directes :</a:t>
            </a:r>
          </a:p>
          <a:p>
            <a:pPr eaLnBrk="1" hangingPunct="1">
              <a:buFont typeface="Wingdings 2" pitchFamily="18" charset="2"/>
              <a:buNone/>
            </a:pPr>
            <a:r>
              <a:rPr lang="fr-FR" smtClean="0"/>
              <a:t> </a:t>
            </a:r>
          </a:p>
          <a:p>
            <a:pPr lvl="1" eaLnBrk="1" hangingPunct="1">
              <a:buFont typeface="Wingdings" pitchFamily="2" charset="2"/>
              <a:buChar char="q"/>
            </a:pPr>
            <a:r>
              <a:rPr lang="fr-FR" smtClean="0"/>
              <a:t>les matières et </a:t>
            </a:r>
          </a:p>
          <a:p>
            <a:pPr lvl="1" eaLnBrk="1" hangingPunct="1">
              <a:buFont typeface="Wingdings" pitchFamily="2" charset="2"/>
              <a:buChar char="q"/>
            </a:pPr>
            <a:r>
              <a:rPr lang="fr-FR" smtClean="0"/>
              <a:t>la Main-d’œuvre-Directes (</a:t>
            </a:r>
            <a:r>
              <a:rPr lang="fr-FR" b="1" smtClean="0"/>
              <a:t>M-O-D</a:t>
            </a:r>
            <a:r>
              <a:rPr lang="fr-FR" smtClean="0"/>
              <a:t>).</a:t>
            </a:r>
          </a:p>
          <a:p>
            <a:pPr eaLnBrk="1" hangingPunct="1">
              <a:buFont typeface="Wingdings 2" pitchFamily="18" charset="2"/>
              <a:buNone/>
            </a:pPr>
            <a:endParaRPr lang="fr-FR" smtClean="0"/>
          </a:p>
        </p:txBody>
      </p:sp>
      <p:sp>
        <p:nvSpPr>
          <p:cNvPr id="4" name="Espace réservé du numéro de diapositive 3"/>
          <p:cNvSpPr>
            <a:spLocks noGrp="1"/>
          </p:cNvSpPr>
          <p:nvPr>
            <p:ph type="sldNum" sz="quarter" idx="12"/>
          </p:nvPr>
        </p:nvSpPr>
        <p:spPr/>
        <p:txBody>
          <a:bodyPr/>
          <a:lstStyle/>
          <a:p>
            <a:pPr>
              <a:defRPr/>
            </a:pPr>
            <a:fld id="{88C8232A-E898-440F-9703-846224168F11}" type="slidenum">
              <a:rPr lang="fr-FR" smtClean="0"/>
              <a:pPr>
                <a:defRPr/>
              </a:pPr>
              <a:t>9</a:t>
            </a:fld>
            <a:endParaRPr lang="fr-FR"/>
          </a:p>
        </p:txBody>
      </p:sp>
    </p:spTree>
  </p:cSld>
  <p:clrMapOvr>
    <a:masterClrMapping/>
  </p:clrMapOvr>
  <p:transition/>
  <p:timing>
    <p:tnLst>
      <p:par>
        <p:cTn id="1" dur="indefinite" restart="never" nodeType="tmRoot"/>
      </p:par>
    </p:tnLst>
  </p:timing>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52FF8B42-9736-429E-AD4D-1A04F32BC18E}" type="slidenum">
              <a:rPr lang="fr-FR" smtClean="0"/>
              <a:pPr>
                <a:defRPr/>
              </a:pPr>
              <a:t>90</a:t>
            </a:fld>
            <a:endParaRPr lang="fr-FR"/>
          </a:p>
        </p:txBody>
      </p:sp>
      <p:sp>
        <p:nvSpPr>
          <p:cNvPr id="166915" name="Rectangle 2"/>
          <p:cNvSpPr>
            <a:spLocks noChangeArrowheads="1"/>
          </p:cNvSpPr>
          <p:nvPr/>
        </p:nvSpPr>
        <p:spPr bwMode="auto">
          <a:xfrm>
            <a:off x="642938" y="928688"/>
            <a:ext cx="7715250" cy="830262"/>
          </a:xfrm>
          <a:prstGeom prst="rect">
            <a:avLst/>
          </a:prstGeom>
          <a:noFill/>
          <a:ln w="9525">
            <a:noFill/>
            <a:miter lim="800000"/>
            <a:headEnd/>
            <a:tailEnd/>
          </a:ln>
        </p:spPr>
        <p:txBody>
          <a:bodyPr>
            <a:spAutoFit/>
          </a:bodyPr>
          <a:lstStyle/>
          <a:p>
            <a:r>
              <a:rPr lang="fr-FR" sz="2400"/>
              <a:t>Le coût unitaire se modifie selon le volume de l’activité de l’entreprise:</a:t>
            </a:r>
          </a:p>
        </p:txBody>
      </p:sp>
      <p:graphicFrame>
        <p:nvGraphicFramePr>
          <p:cNvPr id="4" name="Tableau 3"/>
          <p:cNvGraphicFramePr>
            <a:graphicFrameLocks noGrp="1"/>
          </p:cNvGraphicFramePr>
          <p:nvPr/>
        </p:nvGraphicFramePr>
        <p:xfrm>
          <a:off x="642938" y="1928813"/>
          <a:ext cx="6929486" cy="1371600"/>
        </p:xfrm>
        <a:graphic>
          <a:graphicData uri="http://schemas.openxmlformats.org/drawingml/2006/table">
            <a:tbl>
              <a:tblPr firstRow="1" bandRow="1">
                <a:tableStyleId>{2D5ABB26-0587-4C30-8999-92F81FD0307C}</a:tableStyleId>
              </a:tblPr>
              <a:tblGrid>
                <a:gridCol w="3464743"/>
                <a:gridCol w="3464743"/>
              </a:tblGrid>
              <a:tr h="370840">
                <a:tc>
                  <a:txBody>
                    <a:bodyPr/>
                    <a:lstStyle/>
                    <a:p>
                      <a:r>
                        <a:rPr lang="fr-FR" sz="2400" dirty="0" smtClean="0"/>
                        <a:t>Pour une activité de 800</a:t>
                      </a:r>
                      <a:endParaRPr lang="fr-FR" sz="2400" dirty="0"/>
                    </a:p>
                  </a:txBody>
                  <a:tcPr/>
                </a:tc>
                <a:tc>
                  <a:txBody>
                    <a:bodyPr/>
                    <a:lstStyle/>
                    <a:p>
                      <a:pPr algn="ctr"/>
                      <a:r>
                        <a:rPr lang="fr-FR" sz="2400" dirty="0" smtClean="0"/>
                        <a:t>23,75 </a:t>
                      </a:r>
                      <a:r>
                        <a:rPr lang="fr-FR" sz="2400" dirty="0" err="1" smtClean="0"/>
                        <a:t>dh</a:t>
                      </a:r>
                      <a:endParaRPr lang="fr-FR" sz="2400" dirty="0"/>
                    </a:p>
                  </a:txBody>
                  <a:tcPr/>
                </a:tc>
              </a:tr>
              <a:tr h="370840">
                <a:tc>
                  <a:txBody>
                    <a:bodyPr/>
                    <a:lstStyle/>
                    <a:p>
                      <a:r>
                        <a:rPr lang="fr-FR" sz="2400" dirty="0" smtClean="0"/>
                        <a:t>Pour une</a:t>
                      </a:r>
                      <a:r>
                        <a:rPr lang="fr-FR" sz="2400" baseline="0" dirty="0" smtClean="0"/>
                        <a:t> activité de 1000</a:t>
                      </a:r>
                      <a:endParaRPr lang="fr-FR" sz="2400" dirty="0"/>
                    </a:p>
                  </a:txBody>
                  <a:tcPr/>
                </a:tc>
                <a:tc>
                  <a:txBody>
                    <a:bodyPr/>
                    <a:lstStyle/>
                    <a:p>
                      <a:pPr algn="ctr"/>
                      <a:r>
                        <a:rPr lang="fr-FR" sz="2400" dirty="0" smtClean="0"/>
                        <a:t>22,5 </a:t>
                      </a:r>
                      <a:r>
                        <a:rPr lang="fr-FR" sz="2400" dirty="0" err="1" smtClean="0"/>
                        <a:t>dh</a:t>
                      </a:r>
                      <a:endParaRPr lang="fr-FR" sz="2400" dirty="0"/>
                    </a:p>
                  </a:txBody>
                  <a:tcPr/>
                </a:tc>
              </a:tr>
              <a:tr h="370840">
                <a:tc>
                  <a:txBody>
                    <a:bodyPr/>
                    <a:lstStyle/>
                    <a:p>
                      <a:r>
                        <a:rPr lang="fr-FR" sz="2400" dirty="0" smtClean="0"/>
                        <a:t>Pour une activité de 1500</a:t>
                      </a:r>
                      <a:endParaRPr lang="fr-FR" sz="2400" dirty="0"/>
                    </a:p>
                  </a:txBody>
                  <a:tcPr/>
                </a:tc>
                <a:tc>
                  <a:txBody>
                    <a:bodyPr/>
                    <a:lstStyle/>
                    <a:p>
                      <a:pPr algn="ctr"/>
                      <a:r>
                        <a:rPr lang="fr-FR" sz="2400" dirty="0" smtClean="0"/>
                        <a:t>20,83</a:t>
                      </a:r>
                      <a:r>
                        <a:rPr lang="fr-FR" sz="2400" baseline="0" dirty="0" smtClean="0"/>
                        <a:t> </a:t>
                      </a:r>
                      <a:r>
                        <a:rPr lang="fr-FR" sz="2400" baseline="0" dirty="0" err="1" smtClean="0"/>
                        <a:t>dh</a:t>
                      </a:r>
                      <a:endParaRPr lang="fr-FR" sz="2400" dirty="0"/>
                    </a:p>
                  </a:txBody>
                  <a:tcPr/>
                </a:tc>
              </a:tr>
            </a:tbl>
          </a:graphicData>
        </a:graphic>
      </p:graphicFrame>
      <p:sp>
        <p:nvSpPr>
          <p:cNvPr id="166923" name="Rectangle 4"/>
          <p:cNvSpPr>
            <a:spLocks noChangeArrowheads="1"/>
          </p:cNvSpPr>
          <p:nvPr/>
        </p:nvSpPr>
        <p:spPr bwMode="auto">
          <a:xfrm>
            <a:off x="714375" y="3714750"/>
            <a:ext cx="7500938" cy="954088"/>
          </a:xfrm>
          <a:prstGeom prst="rect">
            <a:avLst/>
          </a:prstGeom>
          <a:noFill/>
          <a:ln w="9525">
            <a:noFill/>
            <a:miter lim="800000"/>
            <a:headEnd/>
            <a:tailEnd/>
          </a:ln>
        </p:spPr>
        <p:txBody>
          <a:bodyPr>
            <a:spAutoFit/>
          </a:bodyPr>
          <a:lstStyle/>
          <a:p>
            <a:r>
              <a:rPr lang="fr-FR" sz="2800"/>
              <a:t>Cette variation s’explique par la nature de certaines charges:</a:t>
            </a:r>
          </a:p>
        </p:txBody>
      </p:sp>
      <p:graphicFrame>
        <p:nvGraphicFramePr>
          <p:cNvPr id="6" name="Tableau 5"/>
          <p:cNvGraphicFramePr>
            <a:graphicFrameLocks noGrp="1"/>
          </p:cNvGraphicFramePr>
          <p:nvPr/>
        </p:nvGraphicFramePr>
        <p:xfrm>
          <a:off x="714374" y="4857750"/>
          <a:ext cx="7643839" cy="914400"/>
        </p:xfrm>
        <a:graphic>
          <a:graphicData uri="http://schemas.openxmlformats.org/drawingml/2006/table">
            <a:tbl>
              <a:tblPr firstRow="1" bandRow="1">
                <a:tableStyleId>{2D5ABB26-0587-4C30-8999-92F81FD0307C}</a:tableStyleId>
              </a:tblPr>
              <a:tblGrid>
                <a:gridCol w="7643839"/>
              </a:tblGrid>
              <a:tr h="370840">
                <a:tc>
                  <a:txBody>
                    <a:bodyPr/>
                    <a:lstStyle/>
                    <a:p>
                      <a:r>
                        <a:rPr lang="fr-FR" sz="2400" b="1" dirty="0" smtClean="0"/>
                        <a:t>Le coût unitaire variable reste constant</a:t>
                      </a:r>
                      <a:endParaRPr lang="fr-FR" sz="2400" b="1" dirty="0"/>
                    </a:p>
                  </a:txBody>
                  <a:tcPr/>
                </a:tc>
              </a:tr>
              <a:tr h="370840">
                <a:tc>
                  <a:txBody>
                    <a:bodyPr/>
                    <a:lstStyle/>
                    <a:p>
                      <a:r>
                        <a:rPr lang="fr-FR" sz="2400" b="1" dirty="0" smtClean="0"/>
                        <a:t>Le coût</a:t>
                      </a:r>
                      <a:r>
                        <a:rPr lang="fr-FR" sz="2400" b="1" baseline="0" dirty="0" smtClean="0"/>
                        <a:t> unitaire fixe varie</a:t>
                      </a:r>
                      <a:endParaRPr lang="fr-FR" sz="2400" b="1" dirty="0"/>
                    </a:p>
                  </a:txBody>
                  <a:tcPr/>
                </a:tc>
              </a:tr>
            </a:tbl>
          </a:graphicData>
        </a:graphic>
      </p:graphicFrame>
    </p:spTree>
  </p:cSld>
  <p:clrMapOvr>
    <a:masterClrMapping/>
  </p:clrMapOvr>
  <p:transition/>
  <p:timing>
    <p:tnLst>
      <p:par>
        <p:cTn id="1" dur="indefinite" restart="never" nodeType="tmRoot"/>
      </p:par>
    </p:tnLst>
  </p:timing>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94D9A4CA-2778-4AAD-A130-C21B549F978E}" type="slidenum">
              <a:rPr lang="fr-FR" smtClean="0"/>
              <a:pPr>
                <a:defRPr/>
              </a:pPr>
              <a:t>91</a:t>
            </a:fld>
            <a:endParaRPr lang="fr-FR"/>
          </a:p>
        </p:txBody>
      </p:sp>
      <p:graphicFrame>
        <p:nvGraphicFramePr>
          <p:cNvPr id="3" name="Tableau 2"/>
          <p:cNvGraphicFramePr>
            <a:graphicFrameLocks noGrp="1"/>
          </p:cNvGraphicFramePr>
          <p:nvPr/>
        </p:nvGraphicFramePr>
        <p:xfrm>
          <a:off x="785813" y="1500188"/>
          <a:ext cx="7472387" cy="3400439"/>
        </p:xfrm>
        <a:graphic>
          <a:graphicData uri="http://schemas.openxmlformats.org/drawingml/2006/table">
            <a:tbl>
              <a:tblPr firstRow="1" bandRow="1">
                <a:tableStyleId>{5940675A-B579-460E-94D1-54222C63F5DA}</a:tableStyleId>
              </a:tblPr>
              <a:tblGrid>
                <a:gridCol w="3360766"/>
                <a:gridCol w="1310955"/>
                <a:gridCol w="1281154"/>
                <a:gridCol w="1519512"/>
              </a:tblGrid>
              <a:tr h="485777">
                <a:tc>
                  <a:txBody>
                    <a:bodyPr/>
                    <a:lstStyle/>
                    <a:p>
                      <a:endParaRPr lang="fr-FR" dirty="0"/>
                    </a:p>
                  </a:txBody>
                  <a:tcPr>
                    <a:lnL w="12700" cap="flat" cmpd="sng" algn="ctr">
                      <a:noFill/>
                      <a:prstDash val="solid"/>
                      <a:round/>
                      <a:headEnd type="none" w="med" len="med"/>
                      <a:tailEnd type="none" w="med" len="med"/>
                    </a:lnL>
                    <a:lnT w="12700" cap="flat" cmpd="sng" algn="ctr">
                      <a:noFill/>
                      <a:prstDash val="solid"/>
                      <a:round/>
                      <a:headEnd type="none" w="med" len="med"/>
                      <a:tailEnd type="none" w="med" len="med"/>
                    </a:lnT>
                  </a:tcPr>
                </a:tc>
                <a:tc>
                  <a:txBody>
                    <a:bodyPr/>
                    <a:lstStyle/>
                    <a:p>
                      <a:pPr algn="ctr"/>
                      <a:r>
                        <a:rPr lang="fr-FR" dirty="0" smtClean="0"/>
                        <a:t>800</a:t>
                      </a:r>
                      <a:endParaRPr lang="fr-FR" dirty="0"/>
                    </a:p>
                  </a:txBody>
                  <a:tcPr/>
                </a:tc>
                <a:tc>
                  <a:txBody>
                    <a:bodyPr/>
                    <a:lstStyle/>
                    <a:p>
                      <a:pPr algn="ctr"/>
                      <a:r>
                        <a:rPr lang="fr-FR" dirty="0" smtClean="0"/>
                        <a:t>1000</a:t>
                      </a:r>
                      <a:endParaRPr lang="fr-FR" dirty="0"/>
                    </a:p>
                  </a:txBody>
                  <a:tcPr/>
                </a:tc>
                <a:tc>
                  <a:txBody>
                    <a:bodyPr/>
                    <a:lstStyle/>
                    <a:p>
                      <a:pPr algn="ctr"/>
                      <a:r>
                        <a:rPr lang="fr-FR" dirty="0" smtClean="0"/>
                        <a:t>1500</a:t>
                      </a:r>
                      <a:endParaRPr lang="fr-FR" dirty="0"/>
                    </a:p>
                  </a:txBody>
                  <a:tcPr/>
                </a:tc>
              </a:tr>
              <a:tr h="485777">
                <a:tc>
                  <a:txBody>
                    <a:bodyPr/>
                    <a:lstStyle/>
                    <a:p>
                      <a:r>
                        <a:rPr lang="fr-FR" sz="2000" b="1" dirty="0" smtClean="0"/>
                        <a:t>CV unitaires</a:t>
                      </a:r>
                      <a:endParaRPr lang="fr-FR" sz="2000" b="1" dirty="0"/>
                    </a:p>
                  </a:txBody>
                  <a:tcPr>
                    <a:lnB w="12700" cap="flat" cmpd="sng" algn="ctr">
                      <a:noFill/>
                      <a:prstDash val="solid"/>
                      <a:round/>
                      <a:headEnd type="none" w="med" len="med"/>
                      <a:tailEnd type="none" w="med" len="med"/>
                    </a:lnB>
                  </a:tcPr>
                </a:tc>
                <a:tc>
                  <a:txBody>
                    <a:bodyPr/>
                    <a:lstStyle/>
                    <a:p>
                      <a:pPr algn="ctr"/>
                      <a:endParaRPr lang="fr-FR" sz="2000" dirty="0"/>
                    </a:p>
                  </a:txBody>
                  <a:tcPr>
                    <a:lnB w="12700" cap="flat" cmpd="sng" algn="ctr">
                      <a:noFill/>
                      <a:prstDash val="solid"/>
                      <a:round/>
                      <a:headEnd type="none" w="med" len="med"/>
                      <a:tailEnd type="none" w="med" len="med"/>
                    </a:lnB>
                  </a:tcPr>
                </a:tc>
                <a:tc>
                  <a:txBody>
                    <a:bodyPr/>
                    <a:lstStyle/>
                    <a:p>
                      <a:pPr algn="ctr"/>
                      <a:endParaRPr lang="fr-FR" sz="2000" dirty="0"/>
                    </a:p>
                  </a:txBody>
                  <a:tcPr>
                    <a:lnB w="12700" cap="flat" cmpd="sng" algn="ctr">
                      <a:noFill/>
                      <a:prstDash val="solid"/>
                      <a:round/>
                      <a:headEnd type="none" w="med" len="med"/>
                      <a:tailEnd type="none" w="med" len="med"/>
                    </a:lnB>
                  </a:tcPr>
                </a:tc>
                <a:tc>
                  <a:txBody>
                    <a:bodyPr/>
                    <a:lstStyle/>
                    <a:p>
                      <a:pPr algn="ctr"/>
                      <a:endParaRPr lang="fr-FR" sz="2000" dirty="0"/>
                    </a:p>
                  </a:txBody>
                  <a:tcPr>
                    <a:lnB w="12700" cap="flat" cmpd="sng" algn="ctr">
                      <a:noFill/>
                      <a:prstDash val="solid"/>
                      <a:round/>
                      <a:headEnd type="none" w="med" len="med"/>
                      <a:tailEnd type="none" w="med" len="med"/>
                    </a:lnB>
                  </a:tcPr>
                </a:tc>
              </a:tr>
              <a:tr h="485777">
                <a:tc>
                  <a:txBody>
                    <a:bodyPr/>
                    <a:lstStyle/>
                    <a:p>
                      <a:r>
                        <a:rPr lang="fr-FR" sz="2000" dirty="0" smtClean="0"/>
                        <a:t>    MP</a:t>
                      </a: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000" dirty="0" smtClean="0"/>
                        <a:t>5</a:t>
                      </a: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000" dirty="0" smtClean="0"/>
                        <a:t>5</a:t>
                      </a: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000" dirty="0" smtClean="0"/>
                        <a:t>5</a:t>
                      </a: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485777">
                <a:tc>
                  <a:txBody>
                    <a:bodyPr/>
                    <a:lstStyle/>
                    <a:p>
                      <a:r>
                        <a:rPr lang="fr-FR" sz="2000" dirty="0" smtClean="0"/>
                        <a:t>    MOD</a:t>
                      </a: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000" dirty="0" smtClean="0"/>
                        <a:t>12,5</a:t>
                      </a: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000" dirty="0" smtClean="0"/>
                        <a:t>12,5</a:t>
                      </a: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lang="fr-FR" sz="2000" dirty="0" smtClean="0"/>
                        <a:t>12,5</a:t>
                      </a: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485777">
                <a:tc>
                  <a:txBody>
                    <a:bodyPr/>
                    <a:lstStyle/>
                    <a:p>
                      <a:r>
                        <a:rPr lang="fr-FR" sz="2000" b="1" dirty="0" smtClean="0"/>
                        <a:t>C F unitaires</a:t>
                      </a:r>
                      <a:endParaRPr lang="fr-FR" sz="2000" b="1"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endParaRPr lang="fr-FR" sz="2000" dirty="0"/>
                    </a:p>
                  </a:txBody>
                  <a:tcP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r>
              <a:tr h="485777">
                <a:tc>
                  <a:txBody>
                    <a:bodyPr/>
                    <a:lstStyle/>
                    <a:p>
                      <a:r>
                        <a:rPr lang="fr-FR" sz="2000" dirty="0" smtClean="0"/>
                        <a:t>    5000/ volume</a:t>
                      </a:r>
                      <a:r>
                        <a:rPr lang="fr-FR" sz="2000" baseline="0" dirty="0" smtClean="0"/>
                        <a:t> </a:t>
                      </a:r>
                      <a:r>
                        <a:rPr lang="fr-FR" sz="2000" dirty="0" smtClean="0"/>
                        <a:t>d’activité</a:t>
                      </a:r>
                      <a:endParaRPr lang="fr-FR" sz="2000" baseline="0" dirty="0" smtClean="0"/>
                    </a:p>
                  </a:txBody>
                  <a:tcPr>
                    <a:lnT w="12700" cap="flat" cmpd="sng" algn="ctr">
                      <a:noFill/>
                      <a:prstDash val="solid"/>
                      <a:round/>
                      <a:headEnd type="none" w="med" len="med"/>
                      <a:tailEnd type="none" w="med" len="med"/>
                    </a:lnT>
                  </a:tcPr>
                </a:tc>
                <a:tc>
                  <a:txBody>
                    <a:bodyPr/>
                    <a:lstStyle/>
                    <a:p>
                      <a:pPr algn="ctr"/>
                      <a:r>
                        <a:rPr lang="fr-FR" sz="2000" dirty="0" smtClean="0"/>
                        <a:t>6,25</a:t>
                      </a:r>
                      <a:endParaRPr lang="fr-FR" sz="2000" dirty="0"/>
                    </a:p>
                  </a:txBody>
                  <a:tcPr>
                    <a:lnT w="12700" cap="flat" cmpd="sng" algn="ctr">
                      <a:noFill/>
                      <a:prstDash val="solid"/>
                      <a:round/>
                      <a:headEnd type="none" w="med" len="med"/>
                      <a:tailEnd type="none" w="med" len="med"/>
                    </a:lnT>
                  </a:tcPr>
                </a:tc>
                <a:tc>
                  <a:txBody>
                    <a:bodyPr/>
                    <a:lstStyle/>
                    <a:p>
                      <a:pPr algn="ctr"/>
                      <a:r>
                        <a:rPr lang="fr-FR" sz="2000" dirty="0" smtClean="0"/>
                        <a:t>5</a:t>
                      </a:r>
                      <a:endParaRPr lang="fr-FR" sz="2000" dirty="0"/>
                    </a:p>
                  </a:txBody>
                  <a:tcPr>
                    <a:lnT w="12700" cap="flat" cmpd="sng" algn="ctr">
                      <a:noFill/>
                      <a:prstDash val="solid"/>
                      <a:round/>
                      <a:headEnd type="none" w="med" len="med"/>
                      <a:tailEnd type="none" w="med" len="med"/>
                    </a:lnT>
                  </a:tcPr>
                </a:tc>
                <a:tc>
                  <a:txBody>
                    <a:bodyPr/>
                    <a:lstStyle/>
                    <a:p>
                      <a:pPr algn="ctr"/>
                      <a:r>
                        <a:rPr lang="fr-FR" sz="2000" dirty="0" smtClean="0"/>
                        <a:t>3,33</a:t>
                      </a:r>
                      <a:endParaRPr lang="fr-FR" sz="2000" dirty="0"/>
                    </a:p>
                  </a:txBody>
                  <a:tcPr>
                    <a:lnT w="12700" cap="flat" cmpd="sng" algn="ctr">
                      <a:noFill/>
                      <a:prstDash val="solid"/>
                      <a:round/>
                      <a:headEnd type="none" w="med" len="med"/>
                      <a:tailEnd type="none" w="med" len="med"/>
                    </a:lnT>
                  </a:tcPr>
                </a:tc>
              </a:tr>
              <a:tr h="485777">
                <a:tc>
                  <a:txBody>
                    <a:bodyPr/>
                    <a:lstStyle/>
                    <a:p>
                      <a:r>
                        <a:rPr lang="fr-FR" sz="2000" b="1" dirty="0" smtClean="0"/>
                        <a:t>Coût unitaire</a:t>
                      </a:r>
                      <a:endParaRPr lang="fr-FR" sz="2000" b="1" dirty="0"/>
                    </a:p>
                  </a:txBody>
                  <a:tcPr/>
                </a:tc>
                <a:tc>
                  <a:txBody>
                    <a:bodyPr/>
                    <a:lstStyle/>
                    <a:p>
                      <a:pPr algn="ctr"/>
                      <a:r>
                        <a:rPr lang="fr-FR" sz="2000" b="1" dirty="0" smtClean="0"/>
                        <a:t>23,75</a:t>
                      </a:r>
                      <a:endParaRPr lang="fr-FR" sz="2000" b="1" dirty="0"/>
                    </a:p>
                  </a:txBody>
                  <a:tcPr/>
                </a:tc>
                <a:tc>
                  <a:txBody>
                    <a:bodyPr/>
                    <a:lstStyle/>
                    <a:p>
                      <a:pPr algn="ctr"/>
                      <a:r>
                        <a:rPr lang="fr-FR" sz="2000" b="1" dirty="0" smtClean="0"/>
                        <a:t>22,5</a:t>
                      </a:r>
                      <a:endParaRPr lang="fr-FR" sz="2000" b="1" dirty="0"/>
                    </a:p>
                  </a:txBody>
                  <a:tcPr/>
                </a:tc>
                <a:tc>
                  <a:txBody>
                    <a:bodyPr/>
                    <a:lstStyle/>
                    <a:p>
                      <a:pPr algn="ctr"/>
                      <a:r>
                        <a:rPr lang="fr-FR" sz="2000" b="1" dirty="0" smtClean="0"/>
                        <a:t>20,83</a:t>
                      </a:r>
                      <a:endParaRPr lang="fr-FR" sz="2000" b="1" dirty="0"/>
                    </a:p>
                  </a:txBody>
                  <a:tcPr/>
                </a:tc>
              </a:tr>
            </a:tbl>
          </a:graphicData>
        </a:graphic>
      </p:graphicFrame>
    </p:spTree>
  </p:cSld>
  <p:clrMapOvr>
    <a:masterClrMapping/>
  </p:clrMapOvr>
  <p:transition/>
  <p:timing>
    <p:tnLst>
      <p:par>
        <p:cTn id="1" dur="indefinite" restart="never" nodeType="tmRoot"/>
      </p:par>
    </p:tnLst>
  </p:timing>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D6B87A76-C093-41A8-B556-952F4D8C2326}" type="slidenum">
              <a:rPr lang="fr-FR" smtClean="0"/>
              <a:pPr>
                <a:defRPr/>
              </a:pPr>
              <a:t>92</a:t>
            </a:fld>
            <a:endParaRPr lang="fr-FR"/>
          </a:p>
        </p:txBody>
      </p:sp>
      <p:sp>
        <p:nvSpPr>
          <p:cNvPr id="168963" name="Rectangle 2"/>
          <p:cNvSpPr>
            <a:spLocks noChangeArrowheads="1"/>
          </p:cNvSpPr>
          <p:nvPr/>
        </p:nvSpPr>
        <p:spPr bwMode="auto">
          <a:xfrm>
            <a:off x="571500" y="1000125"/>
            <a:ext cx="7000875" cy="830263"/>
          </a:xfrm>
          <a:prstGeom prst="rect">
            <a:avLst/>
          </a:prstGeom>
          <a:noFill/>
          <a:ln w="9525">
            <a:noFill/>
            <a:miter lim="800000"/>
            <a:headEnd/>
            <a:tailEnd/>
          </a:ln>
        </p:spPr>
        <p:txBody>
          <a:bodyPr>
            <a:spAutoFit/>
          </a:bodyPr>
          <a:lstStyle/>
          <a:p>
            <a:r>
              <a:rPr lang="fr-FR" sz="2400"/>
              <a:t>Les charges variables unitaires restent identiques quelle que soit l’activité:</a:t>
            </a:r>
          </a:p>
        </p:txBody>
      </p:sp>
      <p:graphicFrame>
        <p:nvGraphicFramePr>
          <p:cNvPr id="4" name="Tableau 3"/>
          <p:cNvGraphicFramePr>
            <a:graphicFrameLocks noGrp="1"/>
          </p:cNvGraphicFramePr>
          <p:nvPr/>
        </p:nvGraphicFramePr>
        <p:xfrm>
          <a:off x="785813" y="2071688"/>
          <a:ext cx="3857652" cy="1371600"/>
        </p:xfrm>
        <a:graphic>
          <a:graphicData uri="http://schemas.openxmlformats.org/drawingml/2006/table">
            <a:tbl>
              <a:tblPr firstRow="1" bandRow="1">
                <a:tableStyleId>{2D5ABB26-0587-4C30-8999-92F81FD0307C}</a:tableStyleId>
              </a:tblPr>
              <a:tblGrid>
                <a:gridCol w="3048000"/>
                <a:gridCol w="809652"/>
              </a:tblGrid>
              <a:tr h="370840">
                <a:tc>
                  <a:txBody>
                    <a:bodyPr/>
                    <a:lstStyle/>
                    <a:p>
                      <a:r>
                        <a:rPr lang="fr-FR" sz="2400" dirty="0" smtClean="0"/>
                        <a:t>MP unitaire</a:t>
                      </a:r>
                      <a:endParaRPr lang="fr-FR"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c>
                  <a:txBody>
                    <a:bodyPr/>
                    <a:lstStyle/>
                    <a:p>
                      <a:r>
                        <a:rPr lang="fr-FR" sz="2400" b="1" dirty="0" smtClean="0"/>
                        <a:t>5</a:t>
                      </a:r>
                      <a:endParaRPr lang="fr-FR" sz="2400"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tcPr>
                </a:tc>
              </a:tr>
              <a:tr h="370840">
                <a:tc>
                  <a:txBody>
                    <a:bodyPr/>
                    <a:lstStyle/>
                    <a:p>
                      <a:r>
                        <a:rPr lang="fr-FR" sz="2400" dirty="0" smtClean="0"/>
                        <a:t>MOD unitaire</a:t>
                      </a:r>
                      <a:endParaRPr lang="fr-FR"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tcPr>
                </a:tc>
                <a:tc>
                  <a:txBody>
                    <a:bodyPr/>
                    <a:lstStyle/>
                    <a:p>
                      <a:r>
                        <a:rPr lang="fr-FR" sz="2400" b="1" dirty="0" smtClean="0"/>
                        <a:t>12,5</a:t>
                      </a:r>
                      <a:endParaRPr lang="fr-FR" sz="2400"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tcPr>
                </a:tc>
              </a:tr>
              <a:tr h="370840">
                <a:tc>
                  <a:txBody>
                    <a:bodyPr/>
                    <a:lstStyle/>
                    <a:p>
                      <a:r>
                        <a:rPr lang="fr-FR" sz="2400" dirty="0" smtClean="0"/>
                        <a:t>Total C</a:t>
                      </a:r>
                      <a:r>
                        <a:rPr lang="fr-FR" sz="2400" baseline="0" dirty="0" smtClean="0"/>
                        <a:t> V unitaire</a:t>
                      </a:r>
                      <a:endParaRPr lang="fr-FR" sz="2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r>
                        <a:rPr lang="fr-FR" sz="2400" b="1" dirty="0" smtClean="0"/>
                        <a:t>17,5</a:t>
                      </a:r>
                      <a:endParaRPr lang="fr-FR" sz="2400" b="1"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168977" name="Rectangle 4"/>
          <p:cNvSpPr>
            <a:spLocks noChangeArrowheads="1"/>
          </p:cNvSpPr>
          <p:nvPr/>
        </p:nvSpPr>
        <p:spPr bwMode="auto">
          <a:xfrm>
            <a:off x="785813" y="3857625"/>
            <a:ext cx="7286625" cy="830263"/>
          </a:xfrm>
          <a:prstGeom prst="rect">
            <a:avLst/>
          </a:prstGeom>
          <a:noFill/>
          <a:ln w="9525">
            <a:noFill/>
            <a:miter lim="800000"/>
            <a:headEnd/>
            <a:tailEnd/>
          </a:ln>
        </p:spPr>
        <p:txBody>
          <a:bodyPr>
            <a:spAutoFit/>
          </a:bodyPr>
          <a:lstStyle/>
          <a:p>
            <a:r>
              <a:rPr lang="fr-FR" sz="2400"/>
              <a:t>Par contre les charges fixes sont constantes globalement, mais leur </a:t>
            </a:r>
            <a:r>
              <a:rPr lang="fr-FR" sz="2400" b="1"/>
              <a:t>montant unitaire varie</a:t>
            </a:r>
          </a:p>
        </p:txBody>
      </p:sp>
      <p:graphicFrame>
        <p:nvGraphicFramePr>
          <p:cNvPr id="6" name="Tableau 5"/>
          <p:cNvGraphicFramePr>
            <a:graphicFrameLocks noGrp="1"/>
          </p:cNvGraphicFramePr>
          <p:nvPr/>
        </p:nvGraphicFramePr>
        <p:xfrm>
          <a:off x="714375" y="4929188"/>
          <a:ext cx="4786346" cy="1188720"/>
        </p:xfrm>
        <a:graphic>
          <a:graphicData uri="http://schemas.openxmlformats.org/drawingml/2006/table">
            <a:tbl>
              <a:tblPr firstRow="1" bandRow="1">
                <a:tableStyleId>{5940675A-B579-460E-94D1-54222C63F5DA}</a:tableStyleId>
              </a:tblPr>
              <a:tblGrid>
                <a:gridCol w="3524264"/>
                <a:gridCol w="1262082"/>
              </a:tblGrid>
              <a:tr h="370840">
                <a:tc>
                  <a:txBody>
                    <a:bodyPr/>
                    <a:lstStyle/>
                    <a:p>
                      <a:r>
                        <a:rPr lang="fr-FR" sz="2000" dirty="0" smtClean="0"/>
                        <a:t>Pour une activité de 800</a:t>
                      </a:r>
                      <a:endParaRPr lang="fr-FR" sz="2000" dirty="0"/>
                    </a:p>
                  </a:txBody>
                  <a:tcPr/>
                </a:tc>
                <a:tc>
                  <a:txBody>
                    <a:bodyPr/>
                    <a:lstStyle/>
                    <a:p>
                      <a:pPr algn="ctr"/>
                      <a:r>
                        <a:rPr lang="fr-FR" sz="2000" b="1" dirty="0" smtClean="0"/>
                        <a:t>6,25</a:t>
                      </a:r>
                      <a:endParaRPr lang="fr-FR" sz="2000" b="1" dirty="0"/>
                    </a:p>
                  </a:txBody>
                  <a:tcPr/>
                </a:tc>
              </a:tr>
              <a:tr h="370840">
                <a:tc>
                  <a:txBody>
                    <a:bodyPr/>
                    <a:lstStyle/>
                    <a:p>
                      <a:r>
                        <a:rPr lang="fr-FR" sz="2000" dirty="0" smtClean="0"/>
                        <a:t>Pour une activité de 1000</a:t>
                      </a:r>
                      <a:endParaRPr lang="fr-FR" sz="2000" dirty="0"/>
                    </a:p>
                  </a:txBody>
                  <a:tcPr/>
                </a:tc>
                <a:tc>
                  <a:txBody>
                    <a:bodyPr/>
                    <a:lstStyle/>
                    <a:p>
                      <a:pPr algn="ctr"/>
                      <a:r>
                        <a:rPr lang="fr-FR" sz="2000" b="1" dirty="0" smtClean="0"/>
                        <a:t>5</a:t>
                      </a:r>
                      <a:endParaRPr lang="fr-FR" sz="2000" b="1" dirty="0"/>
                    </a:p>
                  </a:txBody>
                  <a:tcPr/>
                </a:tc>
              </a:tr>
              <a:tr h="370840">
                <a:tc>
                  <a:txBody>
                    <a:bodyPr/>
                    <a:lstStyle/>
                    <a:p>
                      <a:r>
                        <a:rPr lang="fr-FR" sz="2000" dirty="0" smtClean="0"/>
                        <a:t>Pour une activité de 1500</a:t>
                      </a:r>
                      <a:endParaRPr lang="fr-FR" sz="2000" dirty="0"/>
                    </a:p>
                  </a:txBody>
                  <a:tcPr/>
                </a:tc>
                <a:tc>
                  <a:txBody>
                    <a:bodyPr/>
                    <a:lstStyle/>
                    <a:p>
                      <a:pPr algn="ctr"/>
                      <a:r>
                        <a:rPr lang="fr-FR" sz="2000" b="1" dirty="0" smtClean="0"/>
                        <a:t>3,33</a:t>
                      </a:r>
                      <a:endParaRPr lang="fr-FR" sz="2000" b="1" dirty="0"/>
                    </a:p>
                  </a:txBody>
                  <a:tcPr/>
                </a:tc>
              </a:tr>
            </a:tbl>
          </a:graphicData>
        </a:graphic>
      </p:graphicFrame>
    </p:spTree>
  </p:cSld>
  <p:clrMapOvr>
    <a:masterClrMapping/>
  </p:clrMapOvr>
  <p:transition/>
  <p:timing>
    <p:tnLst>
      <p:par>
        <p:cTn id="1" dur="indefinite" restart="never" nodeType="tmRoot"/>
      </p:par>
    </p:tnLst>
  </p:timing>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19EDF0D7-7717-4EFB-BC43-AB445EAC6A99}" type="slidenum">
              <a:rPr lang="fr-FR" smtClean="0"/>
              <a:pPr>
                <a:defRPr/>
              </a:pPr>
              <a:t>93</a:t>
            </a:fld>
            <a:endParaRPr lang="fr-FR"/>
          </a:p>
        </p:txBody>
      </p:sp>
      <p:sp>
        <p:nvSpPr>
          <p:cNvPr id="169987" name="Rectangle 2"/>
          <p:cNvSpPr>
            <a:spLocks noChangeArrowheads="1"/>
          </p:cNvSpPr>
          <p:nvPr/>
        </p:nvSpPr>
        <p:spPr bwMode="auto">
          <a:xfrm>
            <a:off x="500063" y="1357313"/>
            <a:ext cx="7858125" cy="461962"/>
          </a:xfrm>
          <a:prstGeom prst="rect">
            <a:avLst/>
          </a:prstGeom>
          <a:noFill/>
          <a:ln w="9525">
            <a:noFill/>
            <a:miter lim="800000"/>
            <a:headEnd/>
            <a:tailEnd/>
          </a:ln>
        </p:spPr>
        <p:txBody>
          <a:bodyPr>
            <a:spAutoFit/>
          </a:bodyPr>
          <a:lstStyle/>
          <a:p>
            <a:r>
              <a:rPr lang="fr-FR" sz="2400"/>
              <a:t>Nous pouvons alors établir l’égalité suivante:</a:t>
            </a:r>
          </a:p>
        </p:txBody>
      </p:sp>
      <p:sp>
        <p:nvSpPr>
          <p:cNvPr id="169988" name="Rectangle 3"/>
          <p:cNvSpPr>
            <a:spLocks noChangeArrowheads="1"/>
          </p:cNvSpPr>
          <p:nvPr/>
        </p:nvSpPr>
        <p:spPr bwMode="auto">
          <a:xfrm>
            <a:off x="357188" y="2500313"/>
            <a:ext cx="3025775" cy="369887"/>
          </a:xfrm>
          <a:prstGeom prst="rect">
            <a:avLst/>
          </a:prstGeom>
          <a:noFill/>
          <a:ln w="9525">
            <a:noFill/>
            <a:miter lim="800000"/>
            <a:headEnd/>
            <a:tailEnd/>
          </a:ln>
        </p:spPr>
        <p:txBody>
          <a:bodyPr wrap="none">
            <a:spAutoFit/>
          </a:bodyPr>
          <a:lstStyle/>
          <a:p>
            <a:r>
              <a:rPr lang="fr-FR"/>
              <a:t>Coût de revient unitaire     =</a:t>
            </a:r>
          </a:p>
        </p:txBody>
      </p:sp>
      <p:sp>
        <p:nvSpPr>
          <p:cNvPr id="169989" name="Rectangle 4"/>
          <p:cNvSpPr>
            <a:spLocks noChangeArrowheads="1"/>
          </p:cNvSpPr>
          <p:nvPr/>
        </p:nvSpPr>
        <p:spPr bwMode="auto">
          <a:xfrm>
            <a:off x="3286125" y="2500313"/>
            <a:ext cx="2365375" cy="369887"/>
          </a:xfrm>
          <a:prstGeom prst="rect">
            <a:avLst/>
          </a:prstGeom>
          <a:noFill/>
          <a:ln w="9525">
            <a:noFill/>
            <a:miter lim="800000"/>
            <a:headEnd/>
            <a:tailEnd/>
          </a:ln>
        </p:spPr>
        <p:txBody>
          <a:bodyPr wrap="none">
            <a:spAutoFit/>
          </a:bodyPr>
          <a:lstStyle/>
          <a:p>
            <a:r>
              <a:rPr lang="fr-FR"/>
              <a:t>Coût variable unitaire</a:t>
            </a:r>
          </a:p>
        </p:txBody>
      </p:sp>
      <p:sp>
        <p:nvSpPr>
          <p:cNvPr id="169990" name="Rectangle 5"/>
          <p:cNvSpPr>
            <a:spLocks noChangeArrowheads="1"/>
          </p:cNvSpPr>
          <p:nvPr/>
        </p:nvSpPr>
        <p:spPr bwMode="auto">
          <a:xfrm>
            <a:off x="5715000" y="2428875"/>
            <a:ext cx="1998663" cy="369888"/>
          </a:xfrm>
          <a:prstGeom prst="rect">
            <a:avLst/>
          </a:prstGeom>
          <a:noFill/>
          <a:ln w="9525">
            <a:noFill/>
            <a:miter lim="800000"/>
            <a:headEnd/>
            <a:tailEnd/>
          </a:ln>
        </p:spPr>
        <p:txBody>
          <a:bodyPr wrap="none">
            <a:spAutoFit/>
          </a:bodyPr>
          <a:lstStyle/>
          <a:p>
            <a:r>
              <a:rPr lang="fr-FR"/>
              <a:t>+  Charges Fixes </a:t>
            </a:r>
          </a:p>
        </p:txBody>
      </p:sp>
      <p:sp>
        <p:nvSpPr>
          <p:cNvPr id="169991" name="Rectangle 6"/>
          <p:cNvSpPr>
            <a:spLocks noChangeArrowheads="1"/>
          </p:cNvSpPr>
          <p:nvPr/>
        </p:nvSpPr>
        <p:spPr bwMode="auto">
          <a:xfrm>
            <a:off x="5857875" y="2786063"/>
            <a:ext cx="1916113" cy="369887"/>
          </a:xfrm>
          <a:prstGeom prst="rect">
            <a:avLst/>
          </a:prstGeom>
          <a:noFill/>
          <a:ln w="9525">
            <a:noFill/>
            <a:miter lim="800000"/>
            <a:headEnd/>
            <a:tailEnd/>
          </a:ln>
        </p:spPr>
        <p:txBody>
          <a:bodyPr wrap="none">
            <a:spAutoFit/>
          </a:bodyPr>
          <a:lstStyle/>
          <a:p>
            <a:r>
              <a:rPr lang="fr-FR"/>
              <a:t>Volume d’activité</a:t>
            </a:r>
          </a:p>
        </p:txBody>
      </p:sp>
      <p:sp>
        <p:nvSpPr>
          <p:cNvPr id="169992" name="Rectangle 7"/>
          <p:cNvSpPr>
            <a:spLocks noChangeArrowheads="1"/>
          </p:cNvSpPr>
          <p:nvPr/>
        </p:nvSpPr>
        <p:spPr bwMode="auto">
          <a:xfrm>
            <a:off x="500063" y="4429125"/>
            <a:ext cx="7929562" cy="830263"/>
          </a:xfrm>
          <a:prstGeom prst="rect">
            <a:avLst/>
          </a:prstGeom>
          <a:noFill/>
          <a:ln w="9525">
            <a:noFill/>
            <a:miter lim="800000"/>
            <a:headEnd/>
            <a:tailEnd/>
          </a:ln>
        </p:spPr>
        <p:txBody>
          <a:bodyPr>
            <a:spAutoFit/>
          </a:bodyPr>
          <a:lstStyle/>
          <a:p>
            <a:r>
              <a:rPr lang="fr-FR" sz="2400"/>
              <a:t>Chaque baisse du niveau d’activité a un effet mécanique sur le coût unitaire</a:t>
            </a:r>
          </a:p>
        </p:txBody>
      </p:sp>
      <p:cxnSp>
        <p:nvCxnSpPr>
          <p:cNvPr id="10" name="Connecteur droit 9"/>
          <p:cNvCxnSpPr/>
          <p:nvPr/>
        </p:nvCxnSpPr>
        <p:spPr>
          <a:xfrm>
            <a:off x="6000750" y="2786063"/>
            <a:ext cx="1857375" cy="1587"/>
          </a:xfrm>
          <a:prstGeom prst="line">
            <a:avLst/>
          </a:prstGeom>
        </p:spPr>
        <p:style>
          <a:lnRef idx="2">
            <a:schemeClr val="dk1"/>
          </a:lnRef>
          <a:fillRef idx="0">
            <a:schemeClr val="dk1"/>
          </a:fillRef>
          <a:effectRef idx="1">
            <a:schemeClr val="dk1"/>
          </a:effectRef>
          <a:fontRef idx="minor">
            <a:schemeClr val="tx1"/>
          </a:fontRef>
        </p:style>
      </p:cxnSp>
    </p:spTree>
  </p:cSld>
  <p:clrMapOvr>
    <a:masterClrMapping/>
  </p:clrMapOvr>
  <p:transition/>
  <p:timing>
    <p:tnLst>
      <p:par>
        <p:cTn id="1" dur="indefinite" restart="never" nodeType="tmRoot"/>
      </p:par>
    </p:tnLst>
  </p:timing>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u numéro de diapositive 1"/>
          <p:cNvSpPr>
            <a:spLocks noGrp="1"/>
          </p:cNvSpPr>
          <p:nvPr>
            <p:ph type="sldNum" sz="quarter" idx="12"/>
          </p:nvPr>
        </p:nvSpPr>
        <p:spPr/>
        <p:txBody>
          <a:bodyPr/>
          <a:lstStyle/>
          <a:p>
            <a:pPr>
              <a:defRPr/>
            </a:pPr>
            <a:fld id="{77F5607D-7912-44D9-980A-9DF77D0A78FA}" type="slidenum">
              <a:rPr lang="fr-FR" smtClean="0"/>
              <a:pPr>
                <a:defRPr/>
              </a:pPr>
              <a:t>94</a:t>
            </a:fld>
            <a:endParaRPr lang="fr-FR"/>
          </a:p>
        </p:txBody>
      </p:sp>
      <p:sp>
        <p:nvSpPr>
          <p:cNvPr id="171011" name="Rectangle 2"/>
          <p:cNvSpPr>
            <a:spLocks noChangeArrowheads="1"/>
          </p:cNvSpPr>
          <p:nvPr/>
        </p:nvSpPr>
        <p:spPr bwMode="auto">
          <a:xfrm>
            <a:off x="500063" y="1357313"/>
            <a:ext cx="6929437" cy="461962"/>
          </a:xfrm>
          <a:prstGeom prst="rect">
            <a:avLst/>
          </a:prstGeom>
          <a:noFill/>
          <a:ln w="9525">
            <a:noFill/>
            <a:miter lim="800000"/>
            <a:headEnd/>
            <a:tailEnd/>
          </a:ln>
        </p:spPr>
        <p:txBody>
          <a:bodyPr>
            <a:spAutoFit/>
          </a:bodyPr>
          <a:lstStyle/>
          <a:p>
            <a:pPr marL="273050" indent="-273050">
              <a:spcBef>
                <a:spcPts val="600"/>
              </a:spcBef>
              <a:buClr>
                <a:srgbClr val="FE8637"/>
              </a:buClr>
              <a:buSzPct val="70000"/>
              <a:buFont typeface="Wingdings" pitchFamily="2" charset="2"/>
              <a:buChar char=""/>
            </a:pPr>
            <a:r>
              <a:rPr lang="fr-FR" sz="2400">
                <a:solidFill>
                  <a:srgbClr val="000000"/>
                </a:solidFill>
                <a:latin typeface="Century Schoolbook" pitchFamily="18" charset="0"/>
              </a:rPr>
              <a:t>Supposons que le produit soit vendu 23 dh:</a:t>
            </a:r>
          </a:p>
        </p:txBody>
      </p:sp>
      <p:graphicFrame>
        <p:nvGraphicFramePr>
          <p:cNvPr id="4" name="Tableau 3"/>
          <p:cNvGraphicFramePr>
            <a:graphicFrameLocks noGrp="1"/>
          </p:cNvGraphicFramePr>
          <p:nvPr/>
        </p:nvGraphicFramePr>
        <p:xfrm>
          <a:off x="500063" y="3000375"/>
          <a:ext cx="7786742" cy="2103120"/>
        </p:xfrm>
        <a:graphic>
          <a:graphicData uri="http://schemas.openxmlformats.org/drawingml/2006/table">
            <a:tbl>
              <a:tblPr firstRow="1" bandRow="1">
                <a:tableStyleId>{5940675A-B579-460E-94D1-54222C63F5DA}</a:tableStyleId>
              </a:tblPr>
              <a:tblGrid>
                <a:gridCol w="1322976"/>
                <a:gridCol w="1224979"/>
                <a:gridCol w="1273978"/>
                <a:gridCol w="1273978"/>
                <a:gridCol w="1273978"/>
                <a:gridCol w="1416853"/>
              </a:tblGrid>
              <a:tr h="370840">
                <a:tc>
                  <a:txBody>
                    <a:bodyPr/>
                    <a:lstStyle/>
                    <a:p>
                      <a:r>
                        <a:rPr lang="fr-FR" sz="2000" dirty="0" smtClean="0"/>
                        <a:t>Niveau d’activité</a:t>
                      </a:r>
                      <a:endParaRPr lang="fr-FR" sz="2000" dirty="0"/>
                    </a:p>
                  </a:txBody>
                  <a:tcPr/>
                </a:tc>
                <a:tc>
                  <a:txBody>
                    <a:bodyPr/>
                    <a:lstStyle/>
                    <a:p>
                      <a:r>
                        <a:rPr lang="fr-FR" sz="2000" dirty="0" smtClean="0"/>
                        <a:t>Coût de revient unitaire</a:t>
                      </a:r>
                      <a:endParaRPr lang="fr-FR" sz="2000" dirty="0"/>
                    </a:p>
                  </a:txBody>
                  <a:tcPr/>
                </a:tc>
                <a:tc>
                  <a:txBody>
                    <a:bodyPr/>
                    <a:lstStyle/>
                    <a:p>
                      <a:r>
                        <a:rPr lang="fr-FR" sz="2000" dirty="0" smtClean="0"/>
                        <a:t>Coût</a:t>
                      </a:r>
                      <a:r>
                        <a:rPr lang="fr-FR" sz="2000" baseline="0" dirty="0" smtClean="0"/>
                        <a:t> total</a:t>
                      </a:r>
                      <a:endParaRPr lang="fr-FR" sz="2000"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2000" dirty="0" smtClean="0"/>
                        <a:t>Prix</a:t>
                      </a:r>
                      <a:r>
                        <a:rPr lang="fr-FR" sz="2000" baseline="0" dirty="0" smtClean="0"/>
                        <a:t> de vente unitaire</a:t>
                      </a:r>
                      <a:endParaRPr lang="fr-FR" sz="2000" dirty="0" smtClean="0"/>
                    </a:p>
                    <a:p>
                      <a:endParaRPr lang="fr-FR" sz="2000" dirty="0"/>
                    </a:p>
                  </a:txBody>
                  <a:tcPr/>
                </a:tc>
                <a:tc>
                  <a:txBody>
                    <a:bodyPr/>
                    <a:lstStyle/>
                    <a:p>
                      <a:r>
                        <a:rPr lang="fr-FR" sz="2000" dirty="0" smtClean="0"/>
                        <a:t>Prix de vente total</a:t>
                      </a:r>
                      <a:endParaRPr lang="fr-FR" sz="2000" dirty="0"/>
                    </a:p>
                  </a:txBody>
                  <a:tcPr/>
                </a:tc>
                <a:tc>
                  <a:txBody>
                    <a:bodyPr/>
                    <a:lstStyle/>
                    <a:p>
                      <a:r>
                        <a:rPr lang="fr-FR" sz="2000" dirty="0" smtClean="0"/>
                        <a:t>Résultats</a:t>
                      </a:r>
                      <a:endParaRPr lang="fr-FR" sz="2000" dirty="0"/>
                    </a:p>
                  </a:txBody>
                  <a:tcPr/>
                </a:tc>
              </a:tr>
              <a:tr h="370840">
                <a:tc>
                  <a:txBody>
                    <a:bodyPr/>
                    <a:lstStyle/>
                    <a:p>
                      <a:pPr algn="ctr"/>
                      <a:r>
                        <a:rPr lang="fr-FR" sz="2000" dirty="0" smtClean="0"/>
                        <a:t>800</a:t>
                      </a:r>
                      <a:endParaRPr lang="fr-FR" sz="2000" dirty="0"/>
                    </a:p>
                  </a:txBody>
                  <a:tcPr/>
                </a:tc>
                <a:tc>
                  <a:txBody>
                    <a:bodyPr/>
                    <a:lstStyle/>
                    <a:p>
                      <a:pPr algn="ctr"/>
                      <a:r>
                        <a:rPr lang="fr-FR" sz="2000" dirty="0" smtClean="0"/>
                        <a:t>23,75</a:t>
                      </a:r>
                      <a:endParaRPr lang="fr-FR" sz="2000" dirty="0"/>
                    </a:p>
                  </a:txBody>
                  <a:tcPr/>
                </a:tc>
                <a:tc>
                  <a:txBody>
                    <a:bodyPr/>
                    <a:lstStyle/>
                    <a:p>
                      <a:pPr algn="ctr"/>
                      <a:r>
                        <a:rPr lang="fr-FR" sz="2000" dirty="0" smtClean="0"/>
                        <a:t>19000</a:t>
                      </a:r>
                      <a:endParaRPr lang="fr-FR" sz="2000" dirty="0"/>
                    </a:p>
                  </a:txBody>
                  <a:tcPr/>
                </a:tc>
                <a:tc>
                  <a:txBody>
                    <a:bodyPr/>
                    <a:lstStyle/>
                    <a:p>
                      <a:pPr algn="ctr"/>
                      <a:r>
                        <a:rPr lang="fr-FR" sz="2000" dirty="0" smtClean="0"/>
                        <a:t>23</a:t>
                      </a:r>
                      <a:endParaRPr lang="fr-FR" sz="2000" dirty="0"/>
                    </a:p>
                  </a:txBody>
                  <a:tcPr/>
                </a:tc>
                <a:tc>
                  <a:txBody>
                    <a:bodyPr/>
                    <a:lstStyle/>
                    <a:p>
                      <a:pPr algn="ctr"/>
                      <a:r>
                        <a:rPr lang="fr-FR" sz="2000" dirty="0" smtClean="0"/>
                        <a:t>18400</a:t>
                      </a:r>
                      <a:endParaRPr lang="fr-FR" sz="2000" dirty="0"/>
                    </a:p>
                  </a:txBody>
                  <a:tcPr/>
                </a:tc>
                <a:tc>
                  <a:txBody>
                    <a:bodyPr/>
                    <a:lstStyle/>
                    <a:p>
                      <a:pPr algn="ctr">
                        <a:buFontTx/>
                        <a:buChar char="-"/>
                      </a:pPr>
                      <a:r>
                        <a:rPr lang="fr-FR" sz="2000" b="1" dirty="0" smtClean="0"/>
                        <a:t> 600</a:t>
                      </a:r>
                      <a:endParaRPr lang="fr-FR" sz="2000" b="1" dirty="0"/>
                    </a:p>
                  </a:txBody>
                  <a:tcPr/>
                </a:tc>
              </a:tr>
              <a:tr h="370840">
                <a:tc>
                  <a:txBody>
                    <a:bodyPr/>
                    <a:lstStyle/>
                    <a:p>
                      <a:pPr algn="ctr"/>
                      <a:r>
                        <a:rPr lang="fr-FR" sz="2000" dirty="0" smtClean="0"/>
                        <a:t>1000</a:t>
                      </a:r>
                      <a:endParaRPr lang="fr-FR" sz="2000" dirty="0"/>
                    </a:p>
                  </a:txBody>
                  <a:tcPr/>
                </a:tc>
                <a:tc>
                  <a:txBody>
                    <a:bodyPr/>
                    <a:lstStyle/>
                    <a:p>
                      <a:pPr algn="ctr"/>
                      <a:r>
                        <a:rPr lang="fr-FR" sz="2000" dirty="0" smtClean="0"/>
                        <a:t>22,5</a:t>
                      </a:r>
                      <a:endParaRPr lang="fr-FR" sz="2000" dirty="0"/>
                    </a:p>
                  </a:txBody>
                  <a:tcPr/>
                </a:tc>
                <a:tc>
                  <a:txBody>
                    <a:bodyPr/>
                    <a:lstStyle/>
                    <a:p>
                      <a:pPr algn="ctr"/>
                      <a:r>
                        <a:rPr lang="fr-FR" sz="2000" dirty="0" smtClean="0"/>
                        <a:t>22500</a:t>
                      </a:r>
                      <a:endParaRPr lang="fr-FR" sz="2000" dirty="0"/>
                    </a:p>
                  </a:txBody>
                  <a:tcPr/>
                </a:tc>
                <a:tc>
                  <a:txBody>
                    <a:bodyPr/>
                    <a:lstStyle/>
                    <a:p>
                      <a:pPr algn="ctr"/>
                      <a:r>
                        <a:rPr lang="fr-FR" sz="2000" dirty="0" smtClean="0"/>
                        <a:t>23</a:t>
                      </a:r>
                      <a:endParaRPr lang="fr-FR" sz="2000" dirty="0"/>
                    </a:p>
                  </a:txBody>
                  <a:tcPr/>
                </a:tc>
                <a:tc>
                  <a:txBody>
                    <a:bodyPr/>
                    <a:lstStyle/>
                    <a:p>
                      <a:pPr algn="ctr"/>
                      <a:r>
                        <a:rPr lang="fr-FR" sz="2000" dirty="0" smtClean="0"/>
                        <a:t>23000</a:t>
                      </a:r>
                      <a:endParaRPr lang="fr-FR" sz="2000" dirty="0"/>
                    </a:p>
                  </a:txBody>
                  <a:tcPr/>
                </a:tc>
                <a:tc>
                  <a:txBody>
                    <a:bodyPr/>
                    <a:lstStyle/>
                    <a:p>
                      <a:pPr algn="ctr"/>
                      <a:r>
                        <a:rPr lang="fr-FR" sz="2000" b="1" dirty="0" smtClean="0"/>
                        <a:t>+</a:t>
                      </a:r>
                      <a:r>
                        <a:rPr lang="fr-FR" sz="2000" b="1" baseline="0" dirty="0" smtClean="0"/>
                        <a:t> 500</a:t>
                      </a:r>
                      <a:endParaRPr lang="fr-FR" sz="2000" b="1" dirty="0"/>
                    </a:p>
                  </a:txBody>
                  <a:tcPr/>
                </a:tc>
              </a:tr>
            </a:tbl>
          </a:graphicData>
        </a:graphic>
      </p:graphicFrame>
    </p:spTree>
  </p:cSld>
  <p:clrMapOvr>
    <a:masterClrMapping/>
  </p:clrMapOvr>
  <p:transition/>
  <p:timing>
    <p:tnLst>
      <p:par>
        <p:cTn id="1" dur="indefinite" restart="never" nodeType="tmRoot"/>
      </p:par>
    </p:tnLst>
  </p:timing>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571500" y="785813"/>
            <a:ext cx="8229600" cy="4389437"/>
          </a:xfrm>
        </p:spPr>
        <p:txBody>
          <a:bodyPr/>
          <a:lstStyle/>
          <a:p>
            <a:pPr marL="274320" indent="-274320" eaLnBrk="1" fontAlgn="auto" hangingPunct="1">
              <a:spcBef>
                <a:spcPts val="600"/>
              </a:spcBef>
              <a:spcAft>
                <a:spcPts val="0"/>
              </a:spcAft>
              <a:buClr>
                <a:srgbClr val="FE8637"/>
              </a:buClr>
              <a:buSzPct val="70000"/>
              <a:buFont typeface="Wingdings"/>
              <a:buChar char=""/>
              <a:defRPr/>
            </a:pPr>
            <a:r>
              <a:rPr lang="fr-FR" sz="2400" dirty="0" smtClean="0">
                <a:solidFill>
                  <a:prstClr val="black"/>
                </a:solidFill>
                <a:latin typeface="Century Schoolbook"/>
              </a:rPr>
              <a:t>À partir du tableau on peut conclure, si on ne tient pas compte de la variation de l’activité que:</a:t>
            </a:r>
          </a:p>
          <a:p>
            <a:pPr marL="274320" indent="-274320" eaLnBrk="1" fontAlgn="auto" hangingPunct="1">
              <a:spcBef>
                <a:spcPts val="600"/>
              </a:spcBef>
              <a:spcAft>
                <a:spcPts val="0"/>
              </a:spcAft>
              <a:buClr>
                <a:srgbClr val="FE8637"/>
              </a:buClr>
              <a:buSzPct val="70000"/>
              <a:buFont typeface="Wingdings 2" pitchFamily="18" charset="2"/>
              <a:buNone/>
              <a:defRPr/>
            </a:pPr>
            <a:endParaRPr lang="fr-FR" sz="2400" dirty="0" smtClean="0">
              <a:solidFill>
                <a:prstClr val="black"/>
              </a:solidFill>
              <a:latin typeface="Century Schoolbook"/>
            </a:endParaRPr>
          </a:p>
          <a:p>
            <a:pPr marL="274320" indent="-274320" algn="just" eaLnBrk="1" fontAlgn="auto" hangingPunct="1">
              <a:spcBef>
                <a:spcPts val="600"/>
              </a:spcBef>
              <a:spcAft>
                <a:spcPts val="0"/>
              </a:spcAft>
              <a:buClr>
                <a:srgbClr val="FE8637"/>
              </a:buClr>
              <a:buSzPct val="70000"/>
              <a:buFont typeface="Wingdings"/>
              <a:buChar char=""/>
              <a:defRPr/>
            </a:pPr>
            <a:r>
              <a:rPr lang="fr-FR" sz="2400" dirty="0" smtClean="0">
                <a:solidFill>
                  <a:prstClr val="black"/>
                </a:solidFill>
                <a:latin typeface="Century Schoolbook"/>
              </a:rPr>
              <a:t>En période N+2 , pour une activité de 800 unités, le produit vendu n’est plus intéressant puisqu’il entraîne des pertes: - 600.</a:t>
            </a:r>
          </a:p>
          <a:p>
            <a:pPr marL="274320" indent="-274320" algn="just" eaLnBrk="1" fontAlgn="auto" hangingPunct="1">
              <a:spcBef>
                <a:spcPts val="600"/>
              </a:spcBef>
              <a:spcAft>
                <a:spcPts val="0"/>
              </a:spcAft>
              <a:buClr>
                <a:srgbClr val="FE8637"/>
              </a:buClr>
              <a:buSzPct val="70000"/>
              <a:buFont typeface="Wingdings"/>
              <a:buChar char=""/>
              <a:defRPr/>
            </a:pPr>
            <a:r>
              <a:rPr lang="fr-FR" sz="2400" dirty="0" smtClean="0"/>
              <a:t>Pour cela, il nécessaire que les charges fixes soient imputées aux coûts selon un </a:t>
            </a:r>
            <a:r>
              <a:rPr lang="fr-FR" sz="2800" b="1" dirty="0" smtClean="0"/>
              <a:t>coefficient d’imputation rationnelle: CR</a:t>
            </a:r>
          </a:p>
          <a:p>
            <a:pPr marL="274320" indent="-274320" eaLnBrk="1" fontAlgn="auto" hangingPunct="1">
              <a:spcBef>
                <a:spcPts val="600"/>
              </a:spcBef>
              <a:spcAft>
                <a:spcPts val="0"/>
              </a:spcAft>
              <a:buClr>
                <a:srgbClr val="FE8637"/>
              </a:buClr>
              <a:buSzPct val="70000"/>
              <a:buFont typeface="Wingdings"/>
              <a:buChar char=""/>
              <a:defRPr/>
            </a:pPr>
            <a:endParaRPr lang="fr-FR" sz="2400" dirty="0" smtClean="0">
              <a:solidFill>
                <a:prstClr val="black"/>
              </a:solidFill>
              <a:latin typeface="Century Schoolbook"/>
            </a:endParaRP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EA32AD0F-323C-4C8B-A164-B72779B1036C}" type="slidenum">
              <a:rPr lang="fr-FR" smtClean="0"/>
              <a:pPr>
                <a:defRPr/>
              </a:pPr>
              <a:t>95</a:t>
            </a:fld>
            <a:endParaRPr lang="fr-FR"/>
          </a:p>
        </p:txBody>
      </p:sp>
    </p:spTree>
  </p:cSld>
  <p:clrMapOvr>
    <a:masterClrMapping/>
  </p:clrMapOvr>
  <p:transition/>
  <p:timing>
    <p:tnLst>
      <p:par>
        <p:cTn id="1" dur="indefinite" restart="never" nodeType="tmRoot"/>
      </p:par>
    </p:tnLst>
  </p:timing>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3058" name="Titre 1"/>
          <p:cNvSpPr>
            <a:spLocks noGrp="1"/>
          </p:cNvSpPr>
          <p:nvPr>
            <p:ph type="title"/>
          </p:nvPr>
        </p:nvSpPr>
        <p:spPr/>
        <p:txBody>
          <a:bodyPr/>
          <a:lstStyle/>
          <a:p>
            <a:r>
              <a:rPr lang="fr-FR" smtClean="0"/>
              <a:t>    Principes de la méthode</a:t>
            </a:r>
          </a:p>
        </p:txBody>
      </p:sp>
      <p:sp>
        <p:nvSpPr>
          <p:cNvPr id="3" name="Espace réservé du contenu 2"/>
          <p:cNvSpPr>
            <a:spLocks noGrp="1"/>
          </p:cNvSpPr>
          <p:nvPr>
            <p:ph idx="1"/>
          </p:nvPr>
        </p:nvSpPr>
        <p:spPr/>
        <p:txBody>
          <a:bodyPr/>
          <a:lstStyle/>
          <a:p>
            <a:pPr algn="just">
              <a:defRPr/>
            </a:pPr>
            <a:r>
              <a:rPr lang="fr-FR" dirty="0" smtClean="0"/>
              <a:t>Le principe de cette méthode réside dans le rattachement des coûts fixes à un niveau </a:t>
            </a:r>
            <a:r>
              <a:rPr lang="fr-FR" sz="2800" b="1" dirty="0" smtClean="0"/>
              <a:t>d’activité normale</a:t>
            </a:r>
          </a:p>
          <a:p>
            <a:pPr>
              <a:defRPr/>
            </a:pPr>
            <a:endParaRPr lang="fr-FR" sz="2800" b="1" dirty="0" smtClean="0"/>
          </a:p>
          <a:p>
            <a:pPr lvl="5">
              <a:defRPr/>
            </a:pPr>
            <a:r>
              <a:rPr lang="fr-FR" sz="4000" b="1" dirty="0" smtClean="0"/>
              <a:t>Comment?</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4A346F39-17D2-41B0-AA7B-57F8D24CD878}" type="slidenum">
              <a:rPr lang="fr-FR" smtClean="0"/>
              <a:pPr>
                <a:defRPr/>
              </a:pPr>
              <a:t>96</a:t>
            </a:fld>
            <a:endParaRPr lang="fr-FR"/>
          </a:p>
        </p:txBody>
      </p:sp>
    </p:spTree>
  </p:cSld>
  <p:clrMapOvr>
    <a:masterClrMapping/>
  </p:clrMapOvr>
  <p:transition/>
  <p:timing>
    <p:tnLst>
      <p:par>
        <p:cTn id="1" dur="indefinite" restart="never" nodeType="tmRoot"/>
      </p:par>
    </p:tnLst>
  </p:timing>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82"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lstStyle/>
          <a:p>
            <a:pPr marL="274320" indent="-274320" eaLnBrk="1" fontAlgn="auto" hangingPunct="1">
              <a:spcBef>
                <a:spcPts val="600"/>
              </a:spcBef>
              <a:spcAft>
                <a:spcPts val="0"/>
              </a:spcAft>
              <a:buClr>
                <a:srgbClr val="FE8637"/>
              </a:buClr>
              <a:buSzPct val="70000"/>
              <a:buFont typeface="Wingdings"/>
              <a:buChar char=""/>
              <a:defRPr/>
            </a:pPr>
            <a:r>
              <a:rPr lang="fr-FR" sz="2800" b="1" dirty="0" smtClean="0">
                <a:solidFill>
                  <a:prstClr val="black"/>
                </a:solidFill>
                <a:latin typeface="Century Schoolbook"/>
              </a:rPr>
              <a:t>Le coefficient d’imputation rationnelle</a:t>
            </a:r>
          </a:p>
          <a:p>
            <a:pPr>
              <a:defRPr/>
            </a:pPr>
            <a:endParaRPr lang="fr-FR" dirty="0" smtClean="0"/>
          </a:p>
          <a:p>
            <a:pPr>
              <a:buFont typeface="Wingdings 2" pitchFamily="18" charset="2"/>
              <a:buNone/>
              <a:defRPr/>
            </a:pPr>
            <a:endParaRPr lang="fr-FR" dirty="0" smtClean="0"/>
          </a:p>
          <a:p>
            <a:pPr>
              <a:defRPr/>
            </a:pPr>
            <a:r>
              <a:rPr lang="fr-FR" dirty="0" smtClean="0"/>
              <a:t>IR = </a:t>
            </a:r>
          </a:p>
          <a:p>
            <a:pPr>
              <a:defRPr/>
            </a:pPr>
            <a:endParaRPr lang="fr-FR" dirty="0" smtClean="0"/>
          </a:p>
          <a:p>
            <a:pPr>
              <a:defRPr/>
            </a:pPr>
            <a:endParaRPr lang="fr-FR" dirty="0" smtClean="0"/>
          </a:p>
          <a:p>
            <a:pPr algn="just">
              <a:defRPr/>
            </a:pPr>
            <a:r>
              <a:rPr lang="fr-FR" sz="2800" dirty="0" smtClean="0"/>
              <a:t>Le coefficient d’IR sert à déterminer les charges fixes à imputer aux coûts</a:t>
            </a:r>
          </a:p>
          <a:p>
            <a:pPr>
              <a:defRPr/>
            </a:pPr>
            <a:endParaRPr lang="fr-FR" dirty="0"/>
          </a:p>
        </p:txBody>
      </p:sp>
      <p:sp>
        <p:nvSpPr>
          <p:cNvPr id="4" name="Espace réservé du numéro de diapositive 3"/>
          <p:cNvSpPr>
            <a:spLocks noGrp="1"/>
          </p:cNvSpPr>
          <p:nvPr>
            <p:ph type="sldNum" sz="quarter" idx="12"/>
          </p:nvPr>
        </p:nvSpPr>
        <p:spPr/>
        <p:txBody>
          <a:bodyPr/>
          <a:lstStyle/>
          <a:p>
            <a:pPr>
              <a:defRPr/>
            </a:pPr>
            <a:fld id="{460F4028-E8B2-4275-8659-27E10E6CCD95}" type="slidenum">
              <a:rPr lang="fr-FR" smtClean="0"/>
              <a:pPr>
                <a:defRPr/>
              </a:pPr>
              <a:t>97</a:t>
            </a:fld>
            <a:endParaRPr lang="fr-FR"/>
          </a:p>
        </p:txBody>
      </p:sp>
      <p:graphicFrame>
        <p:nvGraphicFramePr>
          <p:cNvPr id="5" name="Tableau 4"/>
          <p:cNvGraphicFramePr>
            <a:graphicFrameLocks noGrp="1"/>
          </p:cNvGraphicFramePr>
          <p:nvPr/>
        </p:nvGraphicFramePr>
        <p:xfrm>
          <a:off x="1571625" y="3214688"/>
          <a:ext cx="1928826" cy="640080"/>
        </p:xfrm>
        <a:graphic>
          <a:graphicData uri="http://schemas.openxmlformats.org/drawingml/2006/table">
            <a:tbl>
              <a:tblPr firstRow="1" bandRow="1">
                <a:tableStyleId>{2D5ABB26-0587-4C30-8999-92F81FD0307C}</a:tableStyleId>
              </a:tblPr>
              <a:tblGrid>
                <a:gridCol w="1928826"/>
              </a:tblGrid>
              <a:tr h="35719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800" dirty="0" smtClean="0"/>
                        <a:t>Activité réelle</a:t>
                      </a:r>
                    </a:p>
                    <a:p>
                      <a:endParaRPr lang="fr-FR" dirty="0"/>
                    </a:p>
                  </a:txBody>
                  <a:tcPr/>
                </a:tc>
              </a:tr>
            </a:tbl>
          </a:graphicData>
        </a:graphic>
      </p:graphicFrame>
      <p:graphicFrame>
        <p:nvGraphicFramePr>
          <p:cNvPr id="6" name="Tableau 5"/>
          <p:cNvGraphicFramePr>
            <a:graphicFrameLocks noGrp="1"/>
          </p:cNvGraphicFramePr>
          <p:nvPr/>
        </p:nvGraphicFramePr>
        <p:xfrm>
          <a:off x="1571625" y="3857625"/>
          <a:ext cx="2214578" cy="640080"/>
        </p:xfrm>
        <a:graphic>
          <a:graphicData uri="http://schemas.openxmlformats.org/drawingml/2006/table">
            <a:tbl>
              <a:tblPr firstRow="1" bandRow="1">
                <a:tableStyleId>{2D5ABB26-0587-4C30-8999-92F81FD0307C}</a:tableStyleId>
              </a:tblPr>
              <a:tblGrid>
                <a:gridCol w="2214578"/>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800" dirty="0" smtClean="0"/>
                        <a:t>Activité normale</a:t>
                      </a:r>
                    </a:p>
                    <a:p>
                      <a:endParaRPr lang="fr-FR" dirty="0"/>
                    </a:p>
                  </a:txBody>
                  <a:tcPr/>
                </a:tc>
              </a:tr>
            </a:tbl>
          </a:graphicData>
        </a:graphic>
      </p:graphicFrame>
      <p:cxnSp>
        <p:nvCxnSpPr>
          <p:cNvPr id="8" name="Connecteur droit 7"/>
          <p:cNvCxnSpPr/>
          <p:nvPr/>
        </p:nvCxnSpPr>
        <p:spPr>
          <a:xfrm>
            <a:off x="1571625" y="3643313"/>
            <a:ext cx="1785938" cy="1587"/>
          </a:xfrm>
          <a:prstGeom prst="line">
            <a:avLst/>
          </a:prstGeom>
        </p:spPr>
        <p:style>
          <a:lnRef idx="2">
            <a:schemeClr val="dk1"/>
          </a:lnRef>
          <a:fillRef idx="0">
            <a:schemeClr val="dk1"/>
          </a:fillRef>
          <a:effectRef idx="1">
            <a:schemeClr val="dk1"/>
          </a:effectRef>
          <a:fontRef idx="minor">
            <a:schemeClr val="tx1"/>
          </a:fontRef>
        </p:style>
      </p:cxnSp>
    </p:spTree>
  </p:cSld>
  <p:clrMapOvr>
    <a:masterClrMapping/>
  </p:clrMapOvr>
  <p:transition/>
  <p:timing>
    <p:tnLst>
      <p:par>
        <p:cTn id="1" dur="indefinite" restart="never" nodeType="tmRoot"/>
      </p:par>
    </p:tnLst>
  </p:timing>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5106"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a:xfrm>
            <a:off x="457200" y="1935163"/>
            <a:ext cx="8229600" cy="4637087"/>
          </a:xfrm>
        </p:spPr>
        <p:txBody>
          <a:bodyPr>
            <a:normAutofit lnSpcReduction="10000"/>
          </a:bodyPr>
          <a:lstStyle/>
          <a:p>
            <a:pPr marL="274320" indent="-274320" eaLnBrk="1" fontAlgn="auto" hangingPunct="1">
              <a:spcBef>
                <a:spcPts val="600"/>
              </a:spcBef>
              <a:spcAft>
                <a:spcPts val="0"/>
              </a:spcAft>
              <a:buClr>
                <a:srgbClr val="FE8637"/>
              </a:buClr>
              <a:buSzPct val="70000"/>
              <a:buFont typeface="Wingdings"/>
              <a:buChar char=""/>
              <a:defRPr/>
            </a:pPr>
            <a:r>
              <a:rPr lang="fr-FR" sz="2800" b="1" dirty="0" smtClean="0">
                <a:solidFill>
                  <a:prstClr val="black"/>
                </a:solidFill>
                <a:latin typeface="Century Schoolbook"/>
              </a:rPr>
              <a:t>Définition de l’activité normale:</a:t>
            </a:r>
          </a:p>
          <a:p>
            <a:pPr>
              <a:buFont typeface="Wingdings 2" pitchFamily="18" charset="2"/>
              <a:buNone/>
              <a:defRPr/>
            </a:pPr>
            <a:endParaRPr lang="fr-FR" dirty="0" smtClean="0"/>
          </a:p>
          <a:p>
            <a:pPr>
              <a:buFont typeface="Wingdings 2" pitchFamily="18" charset="2"/>
              <a:buNone/>
              <a:defRPr/>
            </a:pPr>
            <a:endParaRPr lang="fr-FR" dirty="0" smtClean="0"/>
          </a:p>
          <a:p>
            <a:pPr>
              <a:buFont typeface="Wingdings 2" pitchFamily="18" charset="2"/>
              <a:buNone/>
              <a:defRPr/>
            </a:pPr>
            <a:r>
              <a:rPr lang="fr-FR" dirty="0" smtClean="0"/>
              <a:t>  </a:t>
            </a:r>
          </a:p>
          <a:p>
            <a:pPr>
              <a:buFont typeface="Wingdings 2" pitchFamily="18" charset="2"/>
              <a:buNone/>
              <a:defRPr/>
            </a:pPr>
            <a:r>
              <a:rPr lang="fr-FR" dirty="0" smtClean="0"/>
              <a:t>   L’activité normale peut être déterminée par référence à la </a:t>
            </a:r>
            <a:r>
              <a:rPr lang="fr-FR" b="1" dirty="0" smtClean="0"/>
              <a:t>capacité de production</a:t>
            </a:r>
          </a:p>
          <a:p>
            <a:pPr>
              <a:buFont typeface="Wingdings 2" pitchFamily="18" charset="2"/>
              <a:buNone/>
              <a:defRPr/>
            </a:pPr>
            <a:endParaRPr lang="fr-FR" dirty="0" smtClean="0"/>
          </a:p>
          <a:p>
            <a:pPr>
              <a:buFont typeface="Wingdings 2" pitchFamily="18" charset="2"/>
              <a:buNone/>
              <a:defRPr/>
            </a:pPr>
            <a:r>
              <a:rPr lang="fr-FR" sz="2800" dirty="0" smtClean="0"/>
              <a:t>   C’est l’activité que l’entreprise est capable d’avoir pour une utilisation « optimale » de ses capacités de production</a:t>
            </a:r>
          </a:p>
          <a:p>
            <a:pPr>
              <a:buFont typeface="Wingdings 2" pitchFamily="18" charset="2"/>
              <a:buNone/>
              <a:defRPr/>
            </a:pPr>
            <a:endParaRPr lang="fr-FR" dirty="0"/>
          </a:p>
        </p:txBody>
      </p:sp>
      <p:sp>
        <p:nvSpPr>
          <p:cNvPr id="4" name="Espace réservé du numéro de diapositive 3"/>
          <p:cNvSpPr>
            <a:spLocks noGrp="1"/>
          </p:cNvSpPr>
          <p:nvPr>
            <p:ph type="sldNum" sz="quarter" idx="12"/>
          </p:nvPr>
        </p:nvSpPr>
        <p:spPr/>
        <p:txBody>
          <a:bodyPr/>
          <a:lstStyle/>
          <a:p>
            <a:pPr>
              <a:defRPr/>
            </a:pPr>
            <a:fld id="{64E8DEB9-3195-4E57-94D6-7B1532BC7E13}" type="slidenum">
              <a:rPr lang="fr-FR" smtClean="0"/>
              <a:pPr>
                <a:defRPr/>
              </a:pPr>
              <a:t>98</a:t>
            </a:fld>
            <a:endParaRPr lang="fr-FR"/>
          </a:p>
        </p:txBody>
      </p:sp>
      <p:sp>
        <p:nvSpPr>
          <p:cNvPr id="5" name="Ellipse 4"/>
          <p:cNvSpPr/>
          <p:nvPr/>
        </p:nvSpPr>
        <p:spPr>
          <a:xfrm>
            <a:off x="1857356" y="2500306"/>
            <a:ext cx="3786187" cy="928688"/>
          </a:xfrm>
          <a:prstGeom prst="ellipse">
            <a:avLst/>
          </a:prstGeom>
        </p:spPr>
        <p:style>
          <a:lnRef idx="3">
            <a:schemeClr val="lt1"/>
          </a:lnRef>
          <a:fillRef idx="1">
            <a:schemeClr val="accent2"/>
          </a:fillRef>
          <a:effectRef idx="1">
            <a:schemeClr val="accent2"/>
          </a:effectRef>
          <a:fontRef idx="minor">
            <a:schemeClr val="lt1"/>
          </a:fontRef>
        </p:style>
        <p:txBody>
          <a:bodyPr anchor="ctr"/>
          <a:lstStyle/>
          <a:p>
            <a:pPr algn="ctr">
              <a:defRPr/>
            </a:pPr>
            <a:r>
              <a:rPr lang="fr-FR" sz="2000" dirty="0"/>
              <a:t>Qu’est ce que l’activité normale?</a:t>
            </a:r>
          </a:p>
        </p:txBody>
      </p:sp>
      <p:sp>
        <p:nvSpPr>
          <p:cNvPr id="6" name="Flèche vers le bas 5"/>
          <p:cNvSpPr/>
          <p:nvPr/>
        </p:nvSpPr>
        <p:spPr>
          <a:xfrm>
            <a:off x="3786182" y="4429132"/>
            <a:ext cx="412749" cy="549274"/>
          </a:xfrm>
          <a:prstGeom prst="downArrow">
            <a:avLst/>
          </a:prstGeom>
        </p:spPr>
        <p:style>
          <a:lnRef idx="3">
            <a:schemeClr val="lt1"/>
          </a:lnRef>
          <a:fillRef idx="1">
            <a:schemeClr val="accent2"/>
          </a:fillRef>
          <a:effectRef idx="1">
            <a:schemeClr val="accent2"/>
          </a:effectRef>
          <a:fontRef idx="minor">
            <a:schemeClr val="lt1"/>
          </a:fontRef>
        </p:style>
        <p:txBody>
          <a:bodyPr anchor="ctr"/>
          <a:lstStyle/>
          <a:p>
            <a:pPr algn="ctr">
              <a:defRPr/>
            </a:pPr>
            <a:endParaRPr lang="fr-FR"/>
          </a:p>
        </p:txBody>
      </p:sp>
    </p:spTree>
  </p:cSld>
  <p:clrMapOvr>
    <a:masterClrMapping/>
  </p:clrMapOvr>
  <p:transition/>
  <p:timing>
    <p:tnLst>
      <p:par>
        <p:cTn id="1" dur="indefinite" restart="never" nodeType="tmRoot"/>
      </p:par>
    </p:tnLst>
  </p:timing>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6130" name="Titre 1"/>
          <p:cNvSpPr>
            <a:spLocks noGrp="1"/>
          </p:cNvSpPr>
          <p:nvPr>
            <p:ph type="title"/>
          </p:nvPr>
        </p:nvSpPr>
        <p:spPr/>
        <p:txBody>
          <a:bodyPr/>
          <a:lstStyle/>
          <a:p>
            <a:endParaRPr lang="fr-FR" smtClean="0"/>
          </a:p>
        </p:txBody>
      </p:sp>
      <p:sp>
        <p:nvSpPr>
          <p:cNvPr id="3" name="Espace réservé du contenu 2"/>
          <p:cNvSpPr>
            <a:spLocks noGrp="1"/>
          </p:cNvSpPr>
          <p:nvPr>
            <p:ph idx="1"/>
          </p:nvPr>
        </p:nvSpPr>
        <p:spPr/>
        <p:txBody>
          <a:bodyPr/>
          <a:lstStyle/>
          <a:p>
            <a:pPr>
              <a:defRPr/>
            </a:pPr>
            <a:endParaRPr lang="fr-FR" dirty="0" smtClean="0"/>
          </a:p>
          <a:p>
            <a:pPr>
              <a:defRPr/>
            </a:pPr>
            <a:endParaRPr lang="fr-FR" dirty="0" smtClean="0"/>
          </a:p>
          <a:p>
            <a:pPr>
              <a:defRPr/>
            </a:pPr>
            <a:endParaRPr lang="fr-FR" dirty="0" smtClean="0"/>
          </a:p>
          <a:p>
            <a:pPr marL="0" indent="0" eaLnBrk="1" fontAlgn="auto" hangingPunct="1">
              <a:spcBef>
                <a:spcPts val="0"/>
              </a:spcBef>
              <a:spcAft>
                <a:spcPts val="0"/>
              </a:spcAft>
              <a:buClrTx/>
              <a:buSzTx/>
              <a:buFont typeface="Wingdings 2" pitchFamily="18" charset="2"/>
              <a:buNone/>
              <a:defRPr/>
            </a:pPr>
            <a:r>
              <a:rPr lang="fr-FR" sz="2400" dirty="0" smtClean="0">
                <a:solidFill>
                  <a:prstClr val="black"/>
                </a:solidFill>
                <a:latin typeface="Century Schoolbook"/>
              </a:rPr>
              <a:t>Charges fixes imputées</a:t>
            </a:r>
          </a:p>
          <a:p>
            <a:pPr>
              <a:buFont typeface="Wingdings 2" pitchFamily="18" charset="2"/>
              <a:buNone/>
              <a:defRPr/>
            </a:pPr>
            <a:endParaRPr lang="fr-FR" sz="2800" dirty="0" smtClean="0"/>
          </a:p>
          <a:p>
            <a:pPr>
              <a:buFont typeface="Wingdings 2" pitchFamily="18" charset="2"/>
              <a:buNone/>
              <a:defRPr/>
            </a:pPr>
            <a:endParaRPr lang="fr-FR" dirty="0"/>
          </a:p>
        </p:txBody>
      </p:sp>
      <p:sp>
        <p:nvSpPr>
          <p:cNvPr id="4" name="Espace réservé du numéro de diapositive 3"/>
          <p:cNvSpPr>
            <a:spLocks noGrp="1"/>
          </p:cNvSpPr>
          <p:nvPr>
            <p:ph type="sldNum" sz="quarter" idx="12"/>
          </p:nvPr>
        </p:nvSpPr>
        <p:spPr/>
        <p:txBody>
          <a:bodyPr/>
          <a:lstStyle/>
          <a:p>
            <a:pPr>
              <a:defRPr/>
            </a:pPr>
            <a:fld id="{CF93B1A7-3044-4EC1-94D8-5D6BFF90582B}" type="slidenum">
              <a:rPr lang="fr-FR" smtClean="0"/>
              <a:pPr>
                <a:defRPr/>
              </a:pPr>
              <a:t>99</a:t>
            </a:fld>
            <a:endParaRPr lang="fr-FR"/>
          </a:p>
        </p:txBody>
      </p:sp>
      <p:graphicFrame>
        <p:nvGraphicFramePr>
          <p:cNvPr id="5" name="Tableau 4"/>
          <p:cNvGraphicFramePr>
            <a:graphicFrameLocks noGrp="1"/>
          </p:cNvGraphicFramePr>
          <p:nvPr/>
        </p:nvGraphicFramePr>
        <p:xfrm>
          <a:off x="3857620" y="3357562"/>
          <a:ext cx="333356" cy="396240"/>
        </p:xfrm>
        <a:graphic>
          <a:graphicData uri="http://schemas.openxmlformats.org/drawingml/2006/table">
            <a:tbl>
              <a:tblPr firstRow="1" bandRow="1">
                <a:tableStyleId>{2D5ABB26-0587-4C30-8999-92F81FD0307C}</a:tableStyleId>
              </a:tblPr>
              <a:tblGrid>
                <a:gridCol w="333356"/>
              </a:tblGrid>
              <a:tr h="370840">
                <a:tc>
                  <a:txBody>
                    <a:bodyPr/>
                    <a:lstStyle/>
                    <a:p>
                      <a:r>
                        <a:rPr lang="fr-FR" sz="2000" dirty="0" smtClean="0"/>
                        <a:t>=</a:t>
                      </a:r>
                      <a:endParaRPr lang="fr-FR" sz="2000" dirty="0"/>
                    </a:p>
                  </a:txBody>
                  <a:tcPr/>
                </a:tc>
              </a:tr>
            </a:tbl>
          </a:graphicData>
        </a:graphic>
      </p:graphicFrame>
      <p:graphicFrame>
        <p:nvGraphicFramePr>
          <p:cNvPr id="6" name="Tableau 5"/>
          <p:cNvGraphicFramePr>
            <a:graphicFrameLocks noGrp="1"/>
          </p:cNvGraphicFramePr>
          <p:nvPr/>
        </p:nvGraphicFramePr>
        <p:xfrm>
          <a:off x="4143372" y="3214686"/>
          <a:ext cx="2786076" cy="1188720"/>
        </p:xfrm>
        <a:graphic>
          <a:graphicData uri="http://schemas.openxmlformats.org/drawingml/2006/table">
            <a:tbl>
              <a:tblPr firstRow="1" bandRow="1">
                <a:tableStyleId>{2D5ABB26-0587-4C30-8999-92F81FD0307C}</a:tableStyleId>
              </a:tblPr>
              <a:tblGrid>
                <a:gridCol w="2786076"/>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2400" dirty="0" smtClean="0"/>
                        <a:t>Charges fixes réelles</a:t>
                      </a:r>
                    </a:p>
                    <a:p>
                      <a:endParaRPr lang="fr-FR" sz="2400" dirty="0"/>
                    </a:p>
                  </a:txBody>
                  <a:tcPr/>
                </a:tc>
              </a:tr>
            </a:tbl>
          </a:graphicData>
        </a:graphic>
      </p:graphicFrame>
      <p:graphicFrame>
        <p:nvGraphicFramePr>
          <p:cNvPr id="7" name="Tableau 6"/>
          <p:cNvGraphicFramePr>
            <a:graphicFrameLocks noGrp="1"/>
          </p:cNvGraphicFramePr>
          <p:nvPr/>
        </p:nvGraphicFramePr>
        <p:xfrm>
          <a:off x="6215074" y="3357562"/>
          <a:ext cx="547670" cy="640080"/>
        </p:xfrm>
        <a:graphic>
          <a:graphicData uri="http://schemas.openxmlformats.org/drawingml/2006/table">
            <a:tbl>
              <a:tblPr firstRow="1" bandRow="1">
                <a:tableStyleId>{2D5ABB26-0587-4C30-8999-92F81FD0307C}</a:tableStyleId>
              </a:tblPr>
              <a:tblGrid>
                <a:gridCol w="547670"/>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1800" dirty="0" smtClean="0"/>
                        <a:t>×</a:t>
                      </a:r>
                    </a:p>
                    <a:p>
                      <a:endParaRPr lang="fr-FR" dirty="0"/>
                    </a:p>
                  </a:txBody>
                  <a:tcPr/>
                </a:tc>
              </a:tr>
            </a:tbl>
          </a:graphicData>
        </a:graphic>
      </p:graphicFrame>
      <p:graphicFrame>
        <p:nvGraphicFramePr>
          <p:cNvPr id="8" name="Tableau 7"/>
          <p:cNvGraphicFramePr>
            <a:graphicFrameLocks noGrp="1"/>
          </p:cNvGraphicFramePr>
          <p:nvPr/>
        </p:nvGraphicFramePr>
        <p:xfrm>
          <a:off x="6643702" y="3286124"/>
          <a:ext cx="2500298" cy="731520"/>
        </p:xfrm>
        <a:graphic>
          <a:graphicData uri="http://schemas.openxmlformats.org/drawingml/2006/table">
            <a:tbl>
              <a:tblPr firstRow="1" bandRow="1">
                <a:tableStyleId>{2D5ABB26-0587-4C30-8999-92F81FD0307C}</a:tableStyleId>
              </a:tblPr>
              <a:tblGrid>
                <a:gridCol w="2500298"/>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fr-FR" sz="2400" dirty="0" smtClean="0"/>
                        <a:t>Coefficient d’IR</a:t>
                      </a:r>
                    </a:p>
                    <a:p>
                      <a:endParaRPr lang="fr-FR" dirty="0"/>
                    </a:p>
                  </a:txBody>
                  <a:tcPr/>
                </a:tc>
              </a:tr>
            </a:tbl>
          </a:graphicData>
        </a:graphic>
      </p:graphicFrame>
    </p:spTree>
  </p:cSld>
  <p:clrMapOvr>
    <a:masterClrMapping/>
  </p:clrMapOvr>
  <p:transition/>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Débit">
  <a:themeElements>
    <a:clrScheme name="Débit">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Débit">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Débit">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808</TotalTime>
  <Words>7823</Words>
  <Application>Microsoft Office PowerPoint</Application>
  <PresentationFormat>Affichage à l'écran (4:3)</PresentationFormat>
  <Paragraphs>1872</Paragraphs>
  <Slides>153</Slides>
  <Notes>1</Notes>
  <HiddenSlides>0</HiddenSlides>
  <MMClips>0</MMClips>
  <ScaleCrop>false</ScaleCrop>
  <HeadingPairs>
    <vt:vector size="4" baseType="variant">
      <vt:variant>
        <vt:lpstr>Thème</vt:lpstr>
      </vt:variant>
      <vt:variant>
        <vt:i4>1</vt:i4>
      </vt:variant>
      <vt:variant>
        <vt:lpstr>Titres des diapositives</vt:lpstr>
      </vt:variant>
      <vt:variant>
        <vt:i4>153</vt:i4>
      </vt:variant>
    </vt:vector>
  </HeadingPairs>
  <TitlesOfParts>
    <vt:vector size="154" baseType="lpstr">
      <vt:lpstr>Débit</vt:lpstr>
      <vt:lpstr>Chapitre 1: La méthode des coûts complets</vt:lpstr>
      <vt:lpstr>Principes de la méthode</vt:lpstr>
      <vt:lpstr>Présentation PowerPoint</vt:lpstr>
      <vt:lpstr>Présentation PowerPoint</vt:lpstr>
      <vt:lpstr>Présentation PowerPoint</vt:lpstr>
      <vt:lpstr>Présentation PowerPoint</vt:lpstr>
      <vt:lpstr>Présentation PowerPoint</vt:lpstr>
      <vt:lpstr>Présentation PowerPoint</vt:lpstr>
      <vt:lpstr> Le traitement des charges directes : </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Le traitement des charges indirectes:</vt:lpstr>
      <vt:lpstr>Critères de proportionnalité et charges indirectes:</vt:lpstr>
      <vt:lpstr>Présentation PowerPoint</vt:lpstr>
      <vt:lpstr>Présentation PowerPoint</vt:lpstr>
      <vt:lpstr>Présentation PowerPoint</vt:lpstr>
      <vt:lpstr>Présentation PowerPoint</vt:lpstr>
      <vt:lpstr>Présentation PowerPoint</vt:lpstr>
      <vt:lpstr>Le traitement des charges indirectes: la méthode des centres d’analyse</vt:lpstr>
      <vt:lpstr>Présentation PowerPoint</vt:lpstr>
      <vt:lpstr>Présentation PowerPoint</vt:lpstr>
      <vt:lpstr>Présentation PowerPoint</vt:lpstr>
      <vt:lpstr>Présentation PowerPoint</vt:lpstr>
      <vt:lpstr>La mise en œuvre de la méthode des centres d’analyse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Problèmes particuliers liés au calcul des coûts: produits liés, sous produits, produits résiduels, En-cours </vt:lpstr>
      <vt:lpstr>Présentation PowerPoint</vt:lpstr>
      <vt:lpstr>Les produits liés, sous-produits:</vt:lpstr>
      <vt:lpstr>Exemple:</vt:lpstr>
      <vt:lpstr>Présentation PowerPoint</vt:lpstr>
      <vt:lpstr>Présentation PowerPoint</vt:lpstr>
      <vt:lpstr>Présentation PowerPoint</vt:lpstr>
      <vt:lpstr>Présentation PowerPoint</vt:lpstr>
      <vt:lpstr>Les produits résiduels: Rebuts et Déchets</vt:lpstr>
      <vt:lpstr>Présentation PowerPoint</vt:lpstr>
      <vt:lpstr>Présentation PowerPoint</vt:lpstr>
      <vt:lpstr>Les En-cours:</vt:lpstr>
      <vt:lpstr>Présentation PowerPoint</vt:lpstr>
      <vt:lpstr>Présentation PowerPoint</vt:lpstr>
      <vt:lpstr>Présentation PowerPoint</vt:lpstr>
      <vt:lpstr>Présentation PowerPoint</vt:lpstr>
      <vt:lpstr>Le rapprochement des résultats</vt:lpstr>
      <vt:lpstr>Présentation PowerPoint</vt:lpstr>
      <vt:lpstr>Présentation PowerPoint</vt:lpstr>
      <vt:lpstr>Présentation PowerPoint</vt:lpstr>
      <vt:lpstr>Présentation PowerPoint</vt:lpstr>
      <vt:lpstr>Présentation PowerPoint</vt:lpstr>
      <vt:lpstr>Appréciation critique</vt:lpstr>
      <vt:lpstr>Présentation PowerPoint</vt:lpstr>
      <vt:lpstr>Présentation PowerPoint</vt:lpstr>
      <vt:lpstr>Chapitre 2: les coûts partiels</vt:lpstr>
      <vt:lpstr>Distinction entre charges fixes et charges variables</vt:lpstr>
      <vt:lpstr>Présentation PowerPoint</vt:lpstr>
      <vt:lpstr>Présentation PowerPoint</vt:lpstr>
      <vt:lpstr>Présentation PowerPoint</vt:lpstr>
      <vt:lpstr>Présentation PowerPoint</vt:lpstr>
      <vt:lpstr>Présentation PowerPoint</vt:lpstr>
      <vt:lpstr>La méthode de l’imputation rationnelle: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    Principes de la méthode</vt:lpstr>
      <vt:lpstr>Présentation PowerPoint</vt:lpstr>
      <vt:lpstr>Présentation PowerPoint</vt:lpstr>
      <vt:lpstr>Présentation PowerPoint</vt:lpstr>
      <vt:lpstr>Présentation PowerPoint</vt:lpstr>
      <vt:lpstr>Présentation PowerPoint</vt:lpstr>
      <vt:lpstr>Présentation PowerPoint</vt:lpstr>
      <vt:lpstr>       Intérêts pour la gestion de l’ir</vt:lpstr>
      <vt:lpstr>Présentation PowerPoint</vt:lpstr>
      <vt:lpstr>Présentation PowerPoint</vt:lpstr>
      <vt:lpstr>Présentation PowerPoint</vt:lpstr>
      <vt:lpstr>Dans quels cas l’ir est-elle véritablement utile ?</vt:lpstr>
      <vt:lpstr>Présentation PowerPoint</vt:lpstr>
      <vt:lpstr>Méthodes des coûts variables</vt:lpstr>
      <vt:lpstr>Présentation PowerPoint</vt:lpstr>
      <vt:lpstr>Méthode du direct costing</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Méthode du direct costing évolué</vt:lpstr>
      <vt:lpstr>Présentation PowerPoint</vt:lpstr>
      <vt:lpstr>Présentation PowerPoint</vt:lpstr>
      <vt:lpstr>Présentation PowerPoint</vt:lpstr>
      <vt:lpstr>Présentation PowerPoint</vt:lpstr>
      <vt:lpstr>Présentation PowerPoint</vt:lpstr>
      <vt:lpstr>Seuil de rentabilité</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Détermination de la date à laquelle le SR est atteint</vt:lpstr>
      <vt:lpstr>La marge et l’indice de sécurité</vt:lpstr>
      <vt:lpstr>Présentation PowerPoint</vt:lpstr>
      <vt:lpstr>Le coût marginal</vt:lpstr>
      <vt:lpstr>Présentation PowerPoint</vt:lpstr>
      <vt:lpstr>Intérêt de la méthode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  En guise de conclusion: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Chapitre 1: La méthode des coûts complets</dc:title>
  <dc:creator>hp</dc:creator>
  <cp:lastModifiedBy>YOUNESS</cp:lastModifiedBy>
  <cp:revision>61</cp:revision>
  <dcterms:created xsi:type="dcterms:W3CDTF">2015-12-11T15:32:07Z</dcterms:created>
  <dcterms:modified xsi:type="dcterms:W3CDTF">2020-01-18T21:58:06Z</dcterms:modified>
</cp:coreProperties>
</file>

<file path=docProps/thumbnail.jpeg>
</file>