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9144000" cy="5143500" type="screen16x9"/>
  <p:notesSz cx="6858000" cy="9144000"/>
  <p:embeddedFontLst>
    <p:embeddedFont>
      <p:font typeface="PT Sans Narrow" charset="0"/>
      <p:regular r:id="rId15"/>
      <p:bold r:id="rId16"/>
    </p:embeddedFont>
    <p:embeddedFont>
      <p:font typeface="Open Sans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946" y="-259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2017622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c6f73a04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c6f73a04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f5ddb7c74c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f5ddb7c74c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f5ddb7c74c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f5ddb7c74c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f5ddb7c74c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f5ddb7c74c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f5ddb7c74c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f5ddb7c74c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f5ddb7c74c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f5ddb7c74c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f5ddb7c74c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f5ddb7c74c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f5ddb7c74c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f5ddb7c74c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f5ddb7c74c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f5ddb7c74c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f5ddb7c74c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f5ddb7c74c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f5ddb7c74c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f5ddb7c74c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f5ddb7c74c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f5ddb7c74c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6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trop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ctrTitle"/>
          </p:nvPr>
        </p:nvSpPr>
        <p:spPr>
          <a:xfrm>
            <a:off x="965250" y="1506881"/>
            <a:ext cx="7213500" cy="157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Introduction to Research Methods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Syllabus </a:t>
            </a:r>
            <a:endParaRPr lang="en-US" dirty="0"/>
          </a:p>
        </p:txBody>
      </p:sp>
      <p:sp>
        <p:nvSpPr>
          <p:cNvPr id="93" name="Google Shape;93;p1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Char char="●"/>
            </a:pPr>
            <a:r>
              <a:rPr lang="en" sz="2000" b="1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Data Collection Methods</a:t>
            </a:r>
            <a:r>
              <a:rPr lang="en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Questionnaires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Interviews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Focus groups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Observation </a:t>
            </a:r>
            <a:endParaRPr sz="2000" dirty="0">
              <a:solidFill>
                <a:srgbClr val="191B0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112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Syllabus </a:t>
            </a:r>
            <a:endParaRPr lang="en-US" dirty="0"/>
          </a:p>
        </p:txBody>
      </p:sp>
      <p:sp>
        <p:nvSpPr>
          <p:cNvPr id="93" name="Google Shape;93;p1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Char char="●"/>
            </a:pPr>
            <a:r>
              <a:rPr lang="en" sz="2000" b="1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Sampling</a:t>
            </a:r>
            <a:r>
              <a:rPr lang="en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Meaning and definition of Sampling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Functions of Population and Sampling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Methods of Sampling 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Characteristics of a Good Sample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Size of Sample </a:t>
            </a:r>
            <a:endParaRPr sz="2000" dirty="0">
              <a:solidFill>
                <a:srgbClr val="191B0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003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93" name="Google Shape;93;p1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Cohen, L. Lawrence, M., </a:t>
            </a:r>
            <a:r>
              <a:rPr lang="en-US" sz="2000" dirty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 Morrison, K. (2005). Research Methods in Education (5</a:t>
            </a:r>
            <a:r>
              <a:rPr lang="en-US" sz="2000" baseline="30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 edition). Oxford: Oxford University Press.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err="1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Dornyei</a:t>
            </a: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, Z. (2007). Research Methods in Applied Linguistics. Oxford University Press.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Kumar, R. (2011). Research Methodology: Step-by-Step Guide for Beginners (3</a:t>
            </a:r>
            <a:r>
              <a:rPr lang="en-US" sz="2000" baseline="30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 edition). London, UK: TJ International Ltd, </a:t>
            </a:r>
            <a:r>
              <a:rPr lang="en-US" sz="2000" dirty="0" err="1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Pastow</a:t>
            </a: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Corwall</a:t>
            </a: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Singh, Y. K. (2006). Fundamental of Research Methodology and Statistics. New Delhi. New International (P) Limited, Publishers. 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endParaRPr sz="2000" dirty="0">
              <a:solidFill>
                <a:srgbClr val="191B0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19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Objectives</a:t>
            </a:r>
            <a:endParaRPr lang="en-US" dirty="0"/>
          </a:p>
        </p:txBody>
      </p:sp>
      <p:sp>
        <p:nvSpPr>
          <p:cNvPr id="93" name="Google Shape;93;p1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Char char="●"/>
            </a:pPr>
            <a:r>
              <a:rPr lang="en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The main objective of the course is to provide MA students with a detailed overview of the fundamentals of research methodology which will ultimately guide their scientifc endeavors during their master thesis, but also during their doctoral research.</a:t>
            </a: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Char char="●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his course is designed to lay the foundations for more practical aspects of the different quatitative and qualitative scientific undertakings that Research Method 2 is planned to cover. </a:t>
            </a:r>
            <a:endParaRPr sz="2000" dirty="0">
              <a:solidFill>
                <a:srgbClr val="191B0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>
            <a:spLocks noGrp="1"/>
          </p:cNvSpPr>
          <p:nvPr>
            <p:ph type="body" idx="1"/>
          </p:nvPr>
        </p:nvSpPr>
        <p:spPr>
          <a:xfrm>
            <a:off x="311700" y="500743"/>
            <a:ext cx="8520600" cy="406828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Char char="●"/>
            </a:pPr>
            <a:r>
              <a:rPr lang="en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On successful completion of the course, you will be able to: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ü"/>
            </a:pPr>
            <a:r>
              <a:rPr lang="en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Define what research is and is not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emonstrate ability to settle on a research topic area and to formulate research questions.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ind relevant literature sources, undertake a review of the recent and scholarly literature, and discuss and evaluate research validity.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ppropriately and properly cite the source using the required format;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emostrate a solid understanding of the core issues in research ethics such as ethical standards, ethics committees, informed consent, participant anonymity and confidentiality, data procetion principles. </a:t>
            </a:r>
            <a:endParaRPr sz="2000" dirty="0">
              <a:solidFill>
                <a:srgbClr val="191B0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57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>
            <a:spLocks noGrp="1"/>
          </p:cNvSpPr>
          <p:nvPr>
            <p:ph type="body" idx="1"/>
          </p:nvPr>
        </p:nvSpPr>
        <p:spPr>
          <a:xfrm>
            <a:off x="311700" y="500743"/>
            <a:ext cx="8520600" cy="406828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ntroduce the key aspects of quantitave, qualitative, and mixed method research designs and distinguish between the three key forms: exploratory research, descriptive research and explanatory research. 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emonstrate an understanding of key concepts of quantitative and qualitative research to study phenomena.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ecide when quantitative and qualitative approaches are appropriate to address a research question as well as the associated data collection techniques; 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ü"/>
            </a:pPr>
            <a:r>
              <a:rPr lang="en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Review the concepts and laguage of research such as hypotheses, types of sampling and data collection and analysis.</a:t>
            </a:r>
          </a:p>
          <a:p>
            <a:pPr marL="114300" lvl="0" indent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None/>
            </a:pPr>
            <a:r>
              <a:rPr lang="en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sz="2000" dirty="0">
              <a:solidFill>
                <a:srgbClr val="191B0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620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Syllabus </a:t>
            </a:r>
            <a:endParaRPr lang="en-US" dirty="0"/>
          </a:p>
        </p:txBody>
      </p:sp>
      <p:sp>
        <p:nvSpPr>
          <p:cNvPr id="93" name="Google Shape;93;p1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Char char="●"/>
            </a:pPr>
            <a:r>
              <a:rPr lang="en" sz="2000" b="1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Foudations of Research Methods</a:t>
            </a:r>
            <a:r>
              <a:rPr lang="en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efinitions of research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Objectives of research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otivation of research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eneral characteristics of research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riteria of good research 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esearch ethics </a:t>
            </a:r>
            <a:endParaRPr sz="2000" dirty="0">
              <a:solidFill>
                <a:srgbClr val="191B0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757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Syllabus </a:t>
            </a:r>
            <a:endParaRPr lang="en-US" dirty="0"/>
          </a:p>
        </p:txBody>
      </p:sp>
      <p:sp>
        <p:nvSpPr>
          <p:cNvPr id="93" name="Google Shape;93;p1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Char char="●"/>
            </a:pPr>
            <a:r>
              <a:rPr lang="en" sz="2000" b="1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The Research </a:t>
            </a:r>
            <a:r>
              <a:rPr lang="en" sz="2000" b="1" dirty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" sz="2000" b="1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roblem</a:t>
            </a:r>
            <a:r>
              <a:rPr lang="en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What is a </a:t>
            </a:r>
            <a:r>
              <a:rPr lang="en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research probelm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Selecting the problem 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efining a problem 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tatement of a problem 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elimiting a prob</a:t>
            </a: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le</a:t>
            </a:r>
            <a:r>
              <a:rPr lang="en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endParaRPr sz="2000" dirty="0">
              <a:solidFill>
                <a:srgbClr val="191B0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758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Syllabus </a:t>
            </a:r>
            <a:endParaRPr lang="en-US" dirty="0"/>
          </a:p>
        </p:txBody>
      </p:sp>
      <p:sp>
        <p:nvSpPr>
          <p:cNvPr id="93" name="Google Shape;93;p1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Char char="●"/>
            </a:pPr>
            <a:r>
              <a:rPr lang="en" sz="2000" b="1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The Review of Literature</a:t>
            </a:r>
            <a:r>
              <a:rPr lang="en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Need of Review of Literature 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Objectives of Review of Literature 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Sources of Literature 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How to conduct the Review of Literature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Referencing</a:t>
            </a:r>
            <a:endParaRPr sz="2000" dirty="0">
              <a:solidFill>
                <a:srgbClr val="191B0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17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Syllabus </a:t>
            </a:r>
            <a:endParaRPr lang="en-US" dirty="0"/>
          </a:p>
        </p:txBody>
      </p:sp>
      <p:sp>
        <p:nvSpPr>
          <p:cNvPr id="93" name="Google Shape;93;p1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Char char="●"/>
            </a:pPr>
            <a:r>
              <a:rPr lang="en" sz="2000" b="1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The Research Hypothesis</a:t>
            </a:r>
            <a:r>
              <a:rPr lang="en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Definitions of Hypothesis 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Functions of Hypothesis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Kinds of Hypothesis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Characteristics of  a good Hypothesis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Variables in a Hypothesis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Formulating a hypothesis 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Testing the Hypothesis </a:t>
            </a:r>
            <a:endParaRPr sz="2000" dirty="0">
              <a:solidFill>
                <a:srgbClr val="191B0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722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Syllabus </a:t>
            </a:r>
            <a:endParaRPr lang="en-US" dirty="0"/>
          </a:p>
        </p:txBody>
      </p:sp>
      <p:sp>
        <p:nvSpPr>
          <p:cNvPr id="93" name="Google Shape;93;p1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Char char="●"/>
            </a:pPr>
            <a:r>
              <a:rPr lang="en" sz="2000" b="1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The Research Approach</a:t>
            </a:r>
            <a:r>
              <a:rPr lang="en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The philosophical background 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The Qualitative Approach 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The Quantitative Approach 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The mixed Methods Approach</a:t>
            </a:r>
          </a:p>
          <a:p>
            <a:pPr lvl="0" algn="just" rtl="0"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8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191B0E"/>
                </a:solidFill>
                <a:latin typeface="Times New Roman" pitchFamily="18" charset="0"/>
                <a:cs typeface="Times New Roman" pitchFamily="18" charset="0"/>
              </a:rPr>
              <a:t>Criteria for Selecting a Research Approach </a:t>
            </a:r>
            <a:endParaRPr sz="2000" dirty="0">
              <a:solidFill>
                <a:srgbClr val="191B0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725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CE93D8"/>
      </a:accent2>
      <a:accent3>
        <a:srgbClr val="4DB6AC"/>
      </a:accent3>
      <a:accent4>
        <a:srgbClr val="FF9800"/>
      </a:accent4>
      <a:accent5>
        <a:srgbClr val="009668"/>
      </a:accent5>
      <a:accent6>
        <a:srgbClr val="EEFF41"/>
      </a:accent6>
      <a:hlink>
        <a:srgbClr val="009668"/>
      </a:hlink>
      <a:folHlink>
        <a:srgbClr val="0096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</TotalTime>
  <Words>556</Words>
  <Application>Microsoft Office PowerPoint</Application>
  <PresentationFormat>Affichage à l'écran (16:9)</PresentationFormat>
  <Paragraphs>71</Paragraphs>
  <Slides>12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8" baseType="lpstr">
      <vt:lpstr>Arial</vt:lpstr>
      <vt:lpstr>PT Sans Narrow</vt:lpstr>
      <vt:lpstr>Times New Roman</vt:lpstr>
      <vt:lpstr>Wingdings</vt:lpstr>
      <vt:lpstr>Open Sans</vt:lpstr>
      <vt:lpstr>Tropic</vt:lpstr>
      <vt:lpstr>Introduction to Research Methods </vt:lpstr>
      <vt:lpstr>The Objectives</vt:lpstr>
      <vt:lpstr>Présentation PowerPoint</vt:lpstr>
      <vt:lpstr>Présentation PowerPoint</vt:lpstr>
      <vt:lpstr>The Syllabus </vt:lpstr>
      <vt:lpstr>The Syllabus </vt:lpstr>
      <vt:lpstr>The Syllabus </vt:lpstr>
      <vt:lpstr>The Syllabus </vt:lpstr>
      <vt:lpstr>The Syllabus </vt:lpstr>
      <vt:lpstr>The Syllabus </vt:lpstr>
      <vt:lpstr>The Syllabus </vt:lpstr>
      <vt:lpstr>References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Great Gatsby  -The Roaring Twenties-</dc:title>
  <dc:creator>Ilham</dc:creator>
  <cp:lastModifiedBy>Ilham</cp:lastModifiedBy>
  <cp:revision>38</cp:revision>
  <dcterms:modified xsi:type="dcterms:W3CDTF">2023-11-28T15:13:22Z</dcterms:modified>
</cp:coreProperties>
</file>