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79" r:id="rId5"/>
    <p:sldId id="259" r:id="rId6"/>
    <p:sldId id="280" r:id="rId7"/>
    <p:sldId id="281" r:id="rId8"/>
    <p:sldId id="261" r:id="rId9"/>
    <p:sldId id="277"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1/23/2021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51012" y="1300785"/>
            <a:ext cx="8689976" cy="1320495"/>
          </a:xfrm>
        </p:spPr>
        <p:txBody>
          <a:bodyPr/>
          <a:lstStyle/>
          <a:p>
            <a:r>
              <a:rPr lang="fr-FR" b="1" dirty="0">
                <a:latin typeface="Times New Roman" panose="02020603050405020304" pitchFamily="18" charset="0"/>
                <a:ea typeface="Calibri" panose="020F0502020204030204" pitchFamily="34" charset="0"/>
              </a:rPr>
              <a:t>Explication de texte </a:t>
            </a:r>
            <a:endParaRPr lang="fr-FR" dirty="0"/>
          </a:p>
        </p:txBody>
      </p:sp>
      <p:sp>
        <p:nvSpPr>
          <p:cNvPr id="3" name="Sous-titre 2"/>
          <p:cNvSpPr>
            <a:spLocks noGrp="1"/>
          </p:cNvSpPr>
          <p:nvPr>
            <p:ph type="subTitle" idx="1"/>
          </p:nvPr>
        </p:nvSpPr>
        <p:spPr/>
        <p:txBody>
          <a:bodyPr>
            <a:normAutofit lnSpcReduction="10000"/>
          </a:bodyPr>
          <a:lstStyle/>
          <a:p>
            <a:pPr>
              <a:lnSpc>
                <a:spcPct val="150000"/>
              </a:lnSpc>
              <a:spcBef>
                <a:spcPts val="600"/>
              </a:spcBef>
              <a:spcAft>
                <a:spcPts val="600"/>
              </a:spcAft>
            </a:pPr>
            <a:r>
              <a:rPr lang="fr-FR" sz="2400" b="1" dirty="0">
                <a:solidFill>
                  <a:schemeClr val="tx1"/>
                </a:solidFill>
                <a:latin typeface="Times New Roman" panose="02020603050405020304" pitchFamily="18" charset="0"/>
                <a:ea typeface="Calibri" panose="020F0502020204030204" pitchFamily="34" charset="0"/>
                <a:cs typeface="Arial" panose="020B0604020202020204" pitchFamily="34" charset="0"/>
              </a:rPr>
              <a:t>l’incipit de </a:t>
            </a:r>
            <a:r>
              <a:rPr lang="fr-FR" sz="2400" b="1" i="1" dirty="0">
                <a:solidFill>
                  <a:schemeClr val="tx1"/>
                </a:solidFill>
                <a:latin typeface="Times New Roman" panose="02020603050405020304" pitchFamily="18" charset="0"/>
                <a:ea typeface="Calibri" panose="020F0502020204030204" pitchFamily="34" charset="0"/>
                <a:cs typeface="Arial" panose="020B0604020202020204" pitchFamily="34" charset="0"/>
              </a:rPr>
              <a:t>Bel Ami</a:t>
            </a:r>
            <a:r>
              <a:rPr lang="fr-FR" sz="2400" b="1" dirty="0">
                <a:solidFill>
                  <a:schemeClr val="tx1"/>
                </a:solidFill>
                <a:latin typeface="Times New Roman" panose="02020603050405020304" pitchFamily="18" charset="0"/>
                <a:ea typeface="Calibri" panose="020F0502020204030204" pitchFamily="34" charset="0"/>
                <a:cs typeface="Arial" panose="020B0604020202020204" pitchFamily="34" charset="0"/>
              </a:rPr>
              <a:t> de </a:t>
            </a:r>
            <a:r>
              <a:rPr lang="fr-FR" sz="2400" b="1" dirty="0" smtClean="0">
                <a:solidFill>
                  <a:schemeClr val="tx1"/>
                </a:solidFill>
                <a:latin typeface="Times New Roman" panose="02020603050405020304" pitchFamily="18" charset="0"/>
                <a:ea typeface="Calibri" panose="020F0502020204030204" pitchFamily="34" charset="0"/>
                <a:cs typeface="Arial" panose="020B0604020202020204" pitchFamily="34" charset="0"/>
              </a:rPr>
              <a:t>Maupassant</a:t>
            </a:r>
          </a:p>
          <a:p>
            <a:pPr algn="r">
              <a:spcBef>
                <a:spcPts val="0"/>
              </a:spcBef>
            </a:pPr>
            <a:r>
              <a:rPr lang="fr-FR" sz="1300" b="1" i="1" dirty="0" smtClean="0">
                <a:latin typeface="Times New Roman" panose="02020603050405020304" pitchFamily="18" charset="0"/>
                <a:ea typeface="Calibri" panose="020F0502020204030204" pitchFamily="34" charset="0"/>
                <a:cs typeface="Arial" panose="020B0604020202020204" pitchFamily="34" charset="0"/>
              </a:rPr>
              <a:t>M. Khalid </a:t>
            </a:r>
            <a:r>
              <a:rPr lang="fr-FR" sz="1300" b="1" i="1" dirty="0" err="1" smtClean="0">
                <a:latin typeface="Times New Roman" panose="02020603050405020304" pitchFamily="18" charset="0"/>
                <a:ea typeface="Calibri" panose="020F0502020204030204" pitchFamily="34" charset="0"/>
                <a:cs typeface="Arial" panose="020B0604020202020204" pitchFamily="34" charset="0"/>
              </a:rPr>
              <a:t>Dahmany</a:t>
            </a:r>
            <a:endParaRPr lang="fr-FR" sz="1300" b="1" i="1" dirty="0" smtClean="0">
              <a:latin typeface="Times New Roman" panose="02020603050405020304" pitchFamily="18" charset="0"/>
              <a:ea typeface="Calibri" panose="020F0502020204030204" pitchFamily="34" charset="0"/>
              <a:cs typeface="Arial" panose="020B0604020202020204" pitchFamily="34" charset="0"/>
            </a:endParaRPr>
          </a:p>
          <a:p>
            <a:pPr algn="r">
              <a:spcBef>
                <a:spcPts val="0"/>
              </a:spcBef>
            </a:pPr>
            <a:r>
              <a:rPr lang="fr-FR" sz="1300" b="1" i="1" dirty="0" smtClean="0">
                <a:latin typeface="Times New Roman" panose="02020603050405020304" pitchFamily="18" charset="0"/>
                <a:ea typeface="Calibri" panose="020F0502020204030204" pitchFamily="34" charset="0"/>
                <a:cs typeface="Arial" panose="020B0604020202020204" pitchFamily="34" charset="0"/>
              </a:rPr>
              <a:t>Université Moulay Ismaïl</a:t>
            </a:r>
          </a:p>
          <a:p>
            <a:pPr algn="r">
              <a:spcBef>
                <a:spcPts val="0"/>
              </a:spcBef>
            </a:pPr>
            <a:r>
              <a:rPr lang="fr-FR" sz="1300" b="1" i="1" dirty="0" smtClean="0">
                <a:latin typeface="Times New Roman" panose="02020603050405020304" pitchFamily="18" charset="0"/>
                <a:ea typeface="Calibri" panose="020F0502020204030204" pitchFamily="34" charset="0"/>
                <a:cs typeface="Arial" panose="020B0604020202020204" pitchFamily="34" charset="0"/>
              </a:rPr>
              <a:t>ENS - </a:t>
            </a:r>
            <a:r>
              <a:rPr lang="fr-FR" sz="1300" b="1" i="1" dirty="0" err="1" smtClean="0">
                <a:latin typeface="Times New Roman" panose="02020603050405020304" pitchFamily="18" charset="0"/>
                <a:ea typeface="Calibri" panose="020F0502020204030204" pitchFamily="34" charset="0"/>
                <a:cs typeface="Arial" panose="020B0604020202020204" pitchFamily="34" charset="0"/>
              </a:rPr>
              <a:t>MeknèS</a:t>
            </a:r>
            <a:endParaRPr lang="fr-FR" sz="1300" i="1"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978674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977" y="1232245"/>
            <a:ext cx="9858103" cy="4755725"/>
          </a:xfrm>
          <a:prstGeom prst="rect">
            <a:avLst/>
          </a:prstGeom>
        </p:spPr>
        <p:txBody>
          <a:bodyPr wrap="square">
            <a:spAutoFit/>
          </a:bodyPr>
          <a:lstStyle/>
          <a:p>
            <a:pPr marL="342900" lvl="0" indent="-342900" algn="just">
              <a:lnSpc>
                <a:spcPct val="150000"/>
              </a:lnSpc>
              <a:spcBef>
                <a:spcPts val="600"/>
              </a:spcBef>
              <a:spcAft>
                <a:spcPts val="600"/>
              </a:spcAft>
              <a:buFont typeface="Times New Roman" panose="02020603050405020304" pitchFamily="18" charset="0"/>
              <a:buChar char="-"/>
            </a:pPr>
            <a:r>
              <a:rPr lang="fr-FR" sz="2400" dirty="0">
                <a:latin typeface="Times New Roman" panose="02020603050405020304" pitchFamily="18" charset="0"/>
                <a:ea typeface="Calibri" panose="020F0502020204030204" pitchFamily="34" charset="0"/>
                <a:cs typeface="Times New Roman" panose="02020603050405020304" pitchFamily="18" charset="0"/>
              </a:rPr>
              <a:t>La métaphore de la prédation, introduite ici par l’évocation d’un rapace (l’épervier), anticipe sur l’attitude offensive du personnage dont la joliesse des traits semble racheter (cautionner ?) d’entrée de jeu les préjudices consécutifs à l’exploitation quasi-abusive des femmes. Cet incipit laisse présager que Georges Duroy sera à la fois séducteur et intrépide. Le pouvoir de son charme semble faire effet dès le début du roman </a:t>
            </a:r>
            <a:r>
              <a:rPr lang="fr-FR"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fr-FR" sz="2400" i="1" dirty="0" smtClean="0">
                <a:latin typeface="Times New Roman" panose="02020603050405020304" pitchFamily="18" charset="0"/>
                <a:ea typeface="Calibri" panose="020F0502020204030204" pitchFamily="34" charset="0"/>
                <a:cs typeface="Times New Roman" panose="02020603050405020304" pitchFamily="18" charset="0"/>
              </a:rPr>
              <a:t>			Les </a:t>
            </a:r>
            <a:r>
              <a:rPr lang="fr-FR" sz="2400" i="1" dirty="0">
                <a:latin typeface="Times New Roman" panose="02020603050405020304" pitchFamily="18" charset="0"/>
                <a:ea typeface="Calibri" panose="020F0502020204030204" pitchFamily="34" charset="0"/>
                <a:cs typeface="Times New Roman" panose="02020603050405020304" pitchFamily="18" charset="0"/>
              </a:rPr>
              <a:t>femmes avaient levé la tête vers lui, trois petites ouvrières, une </a:t>
            </a:r>
            <a:r>
              <a:rPr lang="fr-FR" sz="2400" i="1" dirty="0" smtClean="0">
                <a:latin typeface="Times New Roman" panose="02020603050405020304" pitchFamily="18" charset="0"/>
                <a:ea typeface="Calibri" panose="020F0502020204030204" pitchFamily="34" charset="0"/>
                <a:cs typeface="Times New Roman" panose="02020603050405020304" pitchFamily="18" charset="0"/>
              </a:rPr>
              <a:t>				maîtresse </a:t>
            </a:r>
            <a:r>
              <a:rPr lang="fr-FR" sz="2400" i="1" dirty="0">
                <a:latin typeface="Times New Roman" panose="02020603050405020304" pitchFamily="18" charset="0"/>
                <a:ea typeface="Calibri" panose="020F0502020204030204" pitchFamily="34" charset="0"/>
                <a:cs typeface="Times New Roman" panose="02020603050405020304" pitchFamily="18" charset="0"/>
              </a:rPr>
              <a:t>de musique entre deux âges […] et deux bourgeoises avec </a:t>
            </a:r>
            <a:r>
              <a:rPr lang="fr-FR" sz="2400" i="1" dirty="0" smtClean="0">
                <a:latin typeface="Times New Roman" panose="02020603050405020304" pitchFamily="18" charset="0"/>
                <a:ea typeface="Calibri" panose="020F0502020204030204" pitchFamily="34" charset="0"/>
                <a:cs typeface="Times New Roman" panose="02020603050405020304" pitchFamily="18" charset="0"/>
              </a:rPr>
              <a:t>			leurs </a:t>
            </a:r>
            <a:r>
              <a:rPr lang="fr-FR" sz="2400" i="1" dirty="0">
                <a:latin typeface="Times New Roman" panose="02020603050405020304" pitchFamily="18" charset="0"/>
                <a:ea typeface="Calibri" panose="020F0502020204030204" pitchFamily="34" charset="0"/>
                <a:cs typeface="Times New Roman" panose="02020603050405020304" pitchFamily="18" charset="0"/>
              </a:rPr>
              <a:t>maris […] </a:t>
            </a:r>
            <a:r>
              <a:rPr lang="fr-FR" sz="2400" dirty="0">
                <a:latin typeface="Times New Roman" panose="02020603050405020304" pitchFamily="18" charset="0"/>
                <a:ea typeface="Calibri" panose="020F0502020204030204" pitchFamily="34" charset="0"/>
                <a:cs typeface="Times New Roman" panose="02020603050405020304" pitchFamily="18" charset="0"/>
              </a:rPr>
              <a:t>(§ 3)</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7243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9341" r="9341"/>
          <a:stretch>
            <a:fillRect/>
          </a:stretch>
        </p:blipFill>
        <p:spPr/>
      </p:pic>
      <p:sp>
        <p:nvSpPr>
          <p:cNvPr id="4" name="Espace réservé du texte 3"/>
          <p:cNvSpPr>
            <a:spLocks noGrp="1"/>
          </p:cNvSpPr>
          <p:nvPr>
            <p:ph type="body" sz="half" idx="2"/>
          </p:nvPr>
        </p:nvSpPr>
        <p:spPr>
          <a:xfrm>
            <a:off x="887668" y="609601"/>
            <a:ext cx="5934949" cy="5425439"/>
          </a:xfrm>
        </p:spPr>
        <p:txBody>
          <a:bodyPr>
            <a:noAutofit/>
          </a:bodyPr>
          <a:lstStyle/>
          <a:p>
            <a:pPr marL="342900" lvl="0" indent="-342900" algn="just">
              <a:lnSpc>
                <a:spcPct val="160000"/>
              </a:lnSpc>
              <a:spcBef>
                <a:spcPts val="600"/>
              </a:spcBef>
              <a:spcAft>
                <a:spcPts val="600"/>
              </a:spcAft>
              <a:buFont typeface="Times New Roman" panose="02020603050405020304" pitchFamily="18" charset="0"/>
              <a:buChar char="-"/>
            </a:pPr>
            <a:r>
              <a:rPr lang="fr-FR" sz="2200" cap="none" dirty="0">
                <a:latin typeface="Times New Roman" panose="02020603050405020304" pitchFamily="18" charset="0"/>
                <a:ea typeface="Calibri" panose="020F0502020204030204" pitchFamily="34" charset="0"/>
              </a:rPr>
              <a:t>Cet extrait annonce le rôle déterminant des femmes dans la vie du personnage, à plus fortes raisons celles mariées des milieux aisés. L’énumération des types de femmes sur lesquelles il attire ici l’attention est faite dans un ordre croissant selon leur appartenance sociale. De l’ouvrière à la bourgeoise (mariée), Duroy saura tirer parti de la situation sociale des femmes pour faire carrière</a:t>
            </a:r>
            <a:r>
              <a:rPr lang="fr-FR" sz="2200" dirty="0" smtClean="0">
                <a:latin typeface="Times New Roman" panose="02020603050405020304" pitchFamily="18" charset="0"/>
                <a:ea typeface="Calibri" panose="020F0502020204030204" pitchFamily="34" charset="0"/>
              </a:rPr>
              <a:t>.</a:t>
            </a:r>
            <a:endParaRPr lang="fr-FR" sz="2200" dirty="0">
              <a:ea typeface="Calibri" panose="020F0502020204030204" pitchFamily="34" charset="0"/>
            </a:endParaRPr>
          </a:p>
        </p:txBody>
      </p:sp>
    </p:spTree>
    <p:extLst>
      <p:ext uri="{BB962C8B-B14F-4D97-AF65-F5344CB8AC3E}">
        <p14:creationId xmlns:p14="http://schemas.microsoft.com/office/powerpoint/2010/main" val="483626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6651" y="570782"/>
            <a:ext cx="10276115" cy="5324535"/>
          </a:xfrm>
          <a:prstGeom prst="rect">
            <a:avLst/>
          </a:prstGeom>
        </p:spPr>
        <p:txBody>
          <a:bodyPr wrap="square">
            <a:spAutoFit/>
          </a:bodyPr>
          <a:lstStyle/>
          <a:p>
            <a:pPr marL="342900" lvl="0" indent="-342900" algn="just">
              <a:lnSpc>
                <a:spcPct val="150000"/>
              </a:lnSpc>
              <a:spcBef>
                <a:spcPts val="600"/>
              </a:spcBef>
              <a:spcAft>
                <a:spcPts val="60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cs typeface="Times New Roman" panose="02020603050405020304" pitchFamily="18" charset="0"/>
              </a:rPr>
              <a:t>C’est dire que le protagoniste part du bas de l’échelle sociale. Son revenu modeste lui permet à peine de subvenir à des besoins essentiels. On comprend pourquoi sa situation financière se complique vers la fin du mois, surtout à une saison où l’on est enclin à dépenser plus que d’habitude :</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i="1"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On </a:t>
            </a:r>
            <a:r>
              <a:rPr lang="fr-FR" sz="2000" i="1" dirty="0">
                <a:latin typeface="Times New Roman" panose="02020603050405020304" pitchFamily="18" charset="0"/>
                <a:ea typeface="Calibri" panose="020F0502020204030204" pitchFamily="34" charset="0"/>
                <a:cs typeface="Times New Roman" panose="02020603050405020304" pitchFamily="18" charset="0"/>
              </a:rPr>
              <a:t>était au 28 juin, et il lui restait juste en poche trois francs quarante pour finir le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			mois</a:t>
            </a:r>
            <a:r>
              <a:rPr lang="fr-FR" sz="2000" i="1" dirty="0">
                <a:latin typeface="Times New Roman" panose="02020603050405020304" pitchFamily="18" charset="0"/>
                <a:ea typeface="Calibri" panose="020F0502020204030204" pitchFamily="34" charset="0"/>
                <a:cs typeface="Times New Roman" panose="02020603050405020304" pitchFamily="18" charset="0"/>
              </a:rPr>
              <a:t>. Cela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représentait </a:t>
            </a:r>
            <a:r>
              <a:rPr lang="fr-FR" sz="2000" i="1" dirty="0">
                <a:latin typeface="Times New Roman" panose="02020603050405020304" pitchFamily="18" charset="0"/>
                <a:ea typeface="Calibri" panose="020F0502020204030204" pitchFamily="34" charset="0"/>
                <a:cs typeface="Times New Roman" panose="02020603050405020304" pitchFamily="18" charset="0"/>
              </a:rPr>
              <a:t>deux dîners sans déjeuners, ou deux déjeuners sans dîners,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				au </a:t>
            </a:r>
            <a:r>
              <a:rPr lang="fr-FR" sz="2000" i="1" dirty="0">
                <a:latin typeface="Times New Roman" panose="02020603050405020304" pitchFamily="18" charset="0"/>
                <a:ea typeface="Calibri" panose="020F0502020204030204" pitchFamily="34" charset="0"/>
                <a:cs typeface="Times New Roman" panose="02020603050405020304" pitchFamily="18" charset="0"/>
              </a:rPr>
              <a:t>choix. Il réfléchit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que </a:t>
            </a:r>
            <a:r>
              <a:rPr lang="fr-FR" sz="2000" i="1" dirty="0">
                <a:latin typeface="Times New Roman" panose="02020603050405020304" pitchFamily="18" charset="0"/>
                <a:ea typeface="Calibri" panose="020F0502020204030204" pitchFamily="34" charset="0"/>
                <a:cs typeface="Times New Roman" panose="02020603050405020304" pitchFamily="18" charset="0"/>
              </a:rPr>
              <a:t>les repas du matin étant de vingt-deux sous, au lieu de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	trente </a:t>
            </a:r>
            <a:r>
              <a:rPr lang="fr-FR" sz="2000" i="1" dirty="0">
                <a:latin typeface="Times New Roman" panose="02020603050405020304" pitchFamily="18" charset="0"/>
                <a:ea typeface="Calibri" panose="020F0502020204030204" pitchFamily="34" charset="0"/>
                <a:cs typeface="Times New Roman" panose="02020603050405020304" pitchFamily="18" charset="0"/>
              </a:rPr>
              <a:t>que coûtaient ceux du soir, il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lui </a:t>
            </a:r>
            <a:r>
              <a:rPr lang="fr-FR" sz="2000" i="1" dirty="0">
                <a:latin typeface="Times New Roman" panose="02020603050405020304" pitchFamily="18" charset="0"/>
                <a:ea typeface="Calibri" panose="020F0502020204030204" pitchFamily="34" charset="0"/>
                <a:cs typeface="Times New Roman" panose="02020603050405020304" pitchFamily="18" charset="0"/>
              </a:rPr>
              <a:t>resterait, en se contentant des déjeuners, un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				franc </a:t>
            </a:r>
            <a:r>
              <a:rPr lang="fr-FR" sz="2000" i="1" dirty="0">
                <a:latin typeface="Times New Roman" panose="02020603050405020304" pitchFamily="18" charset="0"/>
                <a:ea typeface="Calibri" panose="020F0502020204030204" pitchFamily="34" charset="0"/>
                <a:cs typeface="Times New Roman" panose="02020603050405020304" pitchFamily="18" charset="0"/>
              </a:rPr>
              <a:t>vingt centimes de boni, ce qui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représentait </a:t>
            </a:r>
            <a:r>
              <a:rPr lang="fr-FR" sz="2000" i="1" dirty="0">
                <a:latin typeface="Times New Roman" panose="02020603050405020304" pitchFamily="18" charset="0"/>
                <a:ea typeface="Calibri" panose="020F0502020204030204" pitchFamily="34" charset="0"/>
                <a:cs typeface="Times New Roman" panose="02020603050405020304" pitchFamily="18" charset="0"/>
              </a:rPr>
              <a:t>encore deux collations au pain et au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			saucisson</a:t>
            </a:r>
            <a:r>
              <a:rPr lang="fr-FR" sz="2000" i="1" dirty="0">
                <a:latin typeface="Times New Roman" panose="02020603050405020304" pitchFamily="18" charset="0"/>
                <a:ea typeface="Calibri" panose="020F0502020204030204" pitchFamily="34" charset="0"/>
                <a:cs typeface="Times New Roman" panose="02020603050405020304" pitchFamily="18" charset="0"/>
              </a:rPr>
              <a:t>, plus deux bocks sur le boulevard.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C’était </a:t>
            </a:r>
            <a:r>
              <a:rPr lang="fr-FR" sz="2000" i="1" dirty="0">
                <a:latin typeface="Times New Roman" panose="02020603050405020304" pitchFamily="18" charset="0"/>
                <a:ea typeface="Calibri" panose="020F0502020204030204" pitchFamily="34" charset="0"/>
                <a:cs typeface="Times New Roman" panose="02020603050405020304" pitchFamily="18" charset="0"/>
              </a:rPr>
              <a:t>là sa grande dépense et son </a:t>
            </a:r>
            <a:r>
              <a:rPr lang="fr-FR" sz="2000" i="1" dirty="0" smtClean="0">
                <a:latin typeface="Times New Roman" panose="02020603050405020304" pitchFamily="18" charset="0"/>
                <a:ea typeface="Calibri" panose="020F0502020204030204" pitchFamily="34" charset="0"/>
                <a:cs typeface="Times New Roman" panose="02020603050405020304" pitchFamily="18" charset="0"/>
              </a:rPr>
              <a:t>					grand </a:t>
            </a:r>
            <a:r>
              <a:rPr lang="fr-FR" sz="2000" i="1" dirty="0">
                <a:latin typeface="Times New Roman" panose="02020603050405020304" pitchFamily="18" charset="0"/>
                <a:ea typeface="Calibri" panose="020F0502020204030204" pitchFamily="34" charset="0"/>
                <a:cs typeface="Times New Roman" panose="02020603050405020304" pitchFamily="18" charset="0"/>
              </a:rPr>
              <a:t>plaisir des nuits […] </a:t>
            </a:r>
            <a:r>
              <a:rPr lang="fr-FR" sz="2000" dirty="0">
                <a:latin typeface="Times New Roman" panose="02020603050405020304" pitchFamily="18" charset="0"/>
                <a:ea typeface="Calibri" panose="020F0502020204030204" pitchFamily="34" charset="0"/>
                <a:cs typeface="Times New Roman" panose="02020603050405020304" pitchFamily="18" charset="0"/>
              </a:rPr>
              <a:t>(§ 4</a:t>
            </a:r>
            <a:r>
              <a:rPr lang="fr-FR"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2099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idx="1"/>
          </p:nvPr>
        </p:nvPicPr>
        <p:blipFill>
          <a:blip r:embed="rId2">
            <a:extLst>
              <a:ext uri="{28A0092B-C50C-407E-A947-70E740481C1C}">
                <a14:useLocalDpi xmlns:a14="http://schemas.microsoft.com/office/drawing/2010/main" val="0"/>
              </a:ext>
            </a:extLst>
          </a:blip>
          <a:srcRect l="2872" r="2872"/>
          <a:stretch>
            <a:fillRect/>
          </a:stretch>
        </p:blipFill>
        <p:spPr>
          <a:xfrm>
            <a:off x="7450929" y="827311"/>
            <a:ext cx="3348000" cy="5185759"/>
          </a:xfrm>
        </p:spPr>
      </p:pic>
      <p:sp>
        <p:nvSpPr>
          <p:cNvPr id="4" name="Espace réservé du texte 3"/>
          <p:cNvSpPr>
            <a:spLocks noGrp="1"/>
          </p:cNvSpPr>
          <p:nvPr>
            <p:ph type="body" sz="half" idx="2"/>
          </p:nvPr>
        </p:nvSpPr>
        <p:spPr>
          <a:xfrm>
            <a:off x="913794" y="827312"/>
            <a:ext cx="5934949" cy="5185758"/>
          </a:xfrm>
        </p:spPr>
        <p:txBody>
          <a:bodyPr>
            <a:noAutofit/>
          </a:bodyPr>
          <a:lstStyle/>
          <a:p>
            <a:pPr marL="342900" lvl="0" indent="-342900" algn="just">
              <a:lnSpc>
                <a:spcPct val="150000"/>
              </a:lnSpc>
              <a:spcBef>
                <a:spcPts val="600"/>
              </a:spcBef>
              <a:spcAft>
                <a:spcPts val="600"/>
              </a:spcAft>
              <a:buFont typeface="Times New Roman" panose="02020603050405020304" pitchFamily="18" charset="0"/>
              <a:buChar char="-"/>
            </a:pPr>
            <a:r>
              <a:rPr lang="fr-FR" sz="2200" cap="none" dirty="0">
                <a:latin typeface="Times New Roman" panose="02020603050405020304" pitchFamily="18" charset="0"/>
                <a:ea typeface="Calibri" panose="020F0502020204030204" pitchFamily="34" charset="0"/>
                <a:cs typeface="Times New Roman" panose="02020603050405020304" pitchFamily="18" charset="0"/>
              </a:rPr>
              <a:t>En été et à la fin du mois de juin, le protagoniste ne peut se permettre aucun luxe superflu puisque sa bourse ne le lui permet pas. Il est même contraint de rationnaliser (cf. « se demanda », « Il réfléchit ») ses besoins, répartir convenablement son budget (ou ce qu’il en reste) pour dépenser avec mesure les « trois francs quarante » qui lui restent, et, en bon économe calculateur, prolonger un tant soit peu « son grand plaisir des nuits » estivales</a:t>
            </a:r>
            <a:r>
              <a:rPr lang="fr-FR" sz="2200" cap="none"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2200" cap="none"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683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273" y="313509"/>
            <a:ext cx="9988731" cy="5786199"/>
          </a:xfrm>
          <a:prstGeom prst="rect">
            <a:avLst/>
          </a:prstGeom>
        </p:spPr>
        <p:txBody>
          <a:bodyPr wrap="square">
            <a:spAutoFit/>
          </a:bodyPr>
          <a:lstStyle/>
          <a:p>
            <a:pPr marL="342900" lvl="0" indent="-342900" algn="just">
              <a:lnSpc>
                <a:spcPct val="150000"/>
              </a:lnSpc>
              <a:spcBef>
                <a:spcPts val="600"/>
              </a:spcBef>
              <a:spcAft>
                <a:spcPts val="60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Du point de vue réaliste, l’attitude pragmatique du personnage quant à la gestion de son salaire modique est justifiable. Les plaisirs, aussi grands puissent-ils être, ne peuvent déborder ce qu’il gagne comme émoluments. C’est peut-être pour ne plus manger dans une « gargote à prix fixe » (§ 3) et ne se soucier guère de quoi il va se nourrir le lendemain qu’il pense tirer parti de sa vanité présomptueuse mais grossière :</a:t>
            </a:r>
            <a:endParaRPr lang="fr-FR" sz="2000" dirty="0">
              <a:ea typeface="Calibri" panose="020F0502020204030204" pitchFamily="34" charset="0"/>
            </a:endParaRPr>
          </a:p>
          <a:p>
            <a:pPr algn="just">
              <a:lnSpc>
                <a:spcPct val="150000"/>
              </a:lnSpc>
              <a:spcBef>
                <a:spcPts val="600"/>
              </a:spcBef>
              <a:spcAft>
                <a:spcPts val="600"/>
              </a:spcAft>
            </a:pPr>
            <a:r>
              <a:rPr lang="fr-FR" sz="2000" i="1" dirty="0" smtClean="0">
                <a:latin typeface="Times New Roman" panose="02020603050405020304" pitchFamily="18" charset="0"/>
                <a:ea typeface="Calibri" panose="020F0502020204030204" pitchFamily="34" charset="0"/>
                <a:cs typeface="Arial" panose="020B0604020202020204" pitchFamily="34" charset="0"/>
              </a:rPr>
              <a:t>				Il </a:t>
            </a:r>
            <a:r>
              <a:rPr lang="fr-FR" sz="2000" i="1" dirty="0">
                <a:latin typeface="Times New Roman" panose="02020603050405020304" pitchFamily="18" charset="0"/>
                <a:ea typeface="Calibri" panose="020F0502020204030204" pitchFamily="34" charset="0"/>
                <a:cs typeface="Arial" panose="020B0604020202020204" pitchFamily="34" charset="0"/>
              </a:rPr>
              <a:t>marchait ainsi qu’au temps où il portait l’uniforme des hussards, la </a:t>
            </a:r>
            <a:r>
              <a:rPr lang="fr-FR" sz="2000" i="1" dirty="0" smtClean="0">
                <a:latin typeface="Times New Roman" panose="02020603050405020304" pitchFamily="18" charset="0"/>
                <a:ea typeface="Calibri" panose="020F0502020204030204" pitchFamily="34" charset="0"/>
                <a:cs typeface="Arial" panose="020B0604020202020204" pitchFamily="34" charset="0"/>
              </a:rPr>
              <a:t>poitrine 				bombée</a:t>
            </a:r>
            <a:r>
              <a:rPr lang="fr-FR" sz="2000" i="1" dirty="0">
                <a:latin typeface="Times New Roman" panose="02020603050405020304" pitchFamily="18" charset="0"/>
                <a:ea typeface="Calibri" panose="020F0502020204030204" pitchFamily="34" charset="0"/>
                <a:cs typeface="Arial" panose="020B0604020202020204" pitchFamily="34" charset="0"/>
              </a:rPr>
              <a:t>, les jambes un peu entrouvertes comme s’il venait de </a:t>
            </a:r>
            <a:r>
              <a:rPr lang="fr-FR" sz="2000" i="1" dirty="0" smtClean="0">
                <a:latin typeface="Times New Roman" panose="02020603050405020304" pitchFamily="18" charset="0"/>
                <a:ea typeface="Calibri" panose="020F0502020204030204" pitchFamily="34" charset="0"/>
                <a:cs typeface="Arial" panose="020B0604020202020204" pitchFamily="34" charset="0"/>
              </a:rPr>
              <a:t>descendre </a:t>
            </a:r>
            <a:r>
              <a:rPr lang="fr-FR" sz="2000" i="1" dirty="0">
                <a:latin typeface="Times New Roman" panose="02020603050405020304" pitchFamily="18" charset="0"/>
                <a:ea typeface="Calibri" panose="020F0502020204030204" pitchFamily="34" charset="0"/>
                <a:cs typeface="Arial" panose="020B0604020202020204" pitchFamily="34" charset="0"/>
              </a:rPr>
              <a:t>de </a:t>
            </a:r>
            <a:r>
              <a:rPr lang="fr-FR" sz="2000" i="1" dirty="0" smtClean="0">
                <a:latin typeface="Times New Roman" panose="02020603050405020304" pitchFamily="18" charset="0"/>
                <a:ea typeface="Calibri" panose="020F0502020204030204" pitchFamily="34" charset="0"/>
                <a:cs typeface="Arial" panose="020B0604020202020204" pitchFamily="34" charset="0"/>
              </a:rPr>
              <a:t>					cheval ; </a:t>
            </a:r>
            <a:r>
              <a:rPr lang="fr-FR" sz="2000" i="1" dirty="0">
                <a:latin typeface="Times New Roman" panose="02020603050405020304" pitchFamily="18" charset="0"/>
                <a:ea typeface="Calibri" panose="020F0502020204030204" pitchFamily="34" charset="0"/>
                <a:cs typeface="Arial" panose="020B0604020202020204" pitchFamily="34" charset="0"/>
              </a:rPr>
              <a:t>et il avançait brutalement dans la rue pleine de </a:t>
            </a:r>
            <a:r>
              <a:rPr lang="fr-FR" sz="2000" i="1" dirty="0" smtClean="0">
                <a:latin typeface="Times New Roman" panose="02020603050405020304" pitchFamily="18" charset="0"/>
                <a:ea typeface="Calibri" panose="020F0502020204030204" pitchFamily="34" charset="0"/>
                <a:cs typeface="Arial" panose="020B0604020202020204" pitchFamily="34" charset="0"/>
              </a:rPr>
              <a:t>monde</a:t>
            </a:r>
            <a:r>
              <a:rPr lang="fr-FR" sz="2000" i="1" dirty="0">
                <a:latin typeface="Times New Roman" panose="02020603050405020304" pitchFamily="18" charset="0"/>
                <a:ea typeface="Calibri" panose="020F0502020204030204" pitchFamily="34" charset="0"/>
                <a:cs typeface="Arial" panose="020B0604020202020204" pitchFamily="34" charset="0"/>
              </a:rPr>
              <a:t>, heurtant les </a:t>
            </a:r>
            <a:r>
              <a:rPr lang="fr-FR" sz="2000" i="1" dirty="0" smtClean="0">
                <a:latin typeface="Times New Roman" panose="02020603050405020304" pitchFamily="18" charset="0"/>
                <a:ea typeface="Calibri" panose="020F0502020204030204" pitchFamily="34" charset="0"/>
                <a:cs typeface="Arial" panose="020B0604020202020204" pitchFamily="34" charset="0"/>
              </a:rPr>
              <a:t>				épaules</a:t>
            </a:r>
            <a:r>
              <a:rPr lang="fr-FR" sz="2000" i="1" dirty="0">
                <a:latin typeface="Times New Roman" panose="02020603050405020304" pitchFamily="18" charset="0"/>
                <a:ea typeface="Calibri" panose="020F0502020204030204" pitchFamily="34" charset="0"/>
                <a:cs typeface="Arial" panose="020B0604020202020204" pitchFamily="34" charset="0"/>
              </a:rPr>
              <a:t>, poussant les gens pour ne point se déranger </a:t>
            </a:r>
            <a:r>
              <a:rPr lang="fr-FR" sz="2000" i="1" dirty="0" smtClean="0">
                <a:latin typeface="Times New Roman" panose="02020603050405020304" pitchFamily="18" charset="0"/>
                <a:ea typeface="Calibri" panose="020F0502020204030204" pitchFamily="34" charset="0"/>
                <a:cs typeface="Arial" panose="020B0604020202020204" pitchFamily="34" charset="0"/>
              </a:rPr>
              <a:t>de </a:t>
            </a:r>
            <a:r>
              <a:rPr lang="fr-FR" sz="2000" i="1" dirty="0">
                <a:latin typeface="Times New Roman" panose="02020603050405020304" pitchFamily="18" charset="0"/>
                <a:ea typeface="Calibri" panose="020F0502020204030204" pitchFamily="34" charset="0"/>
                <a:cs typeface="Arial" panose="020B0604020202020204" pitchFamily="34" charset="0"/>
              </a:rPr>
              <a:t>sa route.</a:t>
            </a:r>
            <a:r>
              <a:rPr lang="fr-FR" sz="2000" dirty="0">
                <a:latin typeface="Times New Roman" panose="02020603050405020304" pitchFamily="18" charset="0"/>
                <a:ea typeface="Calibri" panose="020F0502020204030204" pitchFamily="34" charset="0"/>
                <a:cs typeface="Arial" panose="020B0604020202020204" pitchFamily="34" charset="0"/>
              </a:rPr>
              <a:t> </a:t>
            </a:r>
            <a:r>
              <a:rPr lang="fr-FR" sz="2000" i="1" dirty="0">
                <a:latin typeface="Times New Roman" panose="02020603050405020304" pitchFamily="18" charset="0"/>
                <a:ea typeface="Calibri" panose="020F0502020204030204" pitchFamily="34" charset="0"/>
                <a:cs typeface="Arial" panose="020B0604020202020204" pitchFamily="34" charset="0"/>
              </a:rPr>
              <a:t>Il inclinait </a:t>
            </a:r>
            <a:r>
              <a:rPr lang="fr-FR" sz="2000" i="1" dirty="0" smtClean="0">
                <a:latin typeface="Times New Roman" panose="02020603050405020304" pitchFamily="18" charset="0"/>
                <a:ea typeface="Calibri" panose="020F0502020204030204" pitchFamily="34" charset="0"/>
                <a:cs typeface="Arial" panose="020B0604020202020204" pitchFamily="34" charset="0"/>
              </a:rPr>
              <a:t>				légèrement </a:t>
            </a:r>
            <a:r>
              <a:rPr lang="fr-FR" sz="2000" i="1" dirty="0">
                <a:latin typeface="Times New Roman" panose="02020603050405020304" pitchFamily="18" charset="0"/>
                <a:ea typeface="Calibri" panose="020F0502020204030204" pitchFamily="34" charset="0"/>
                <a:cs typeface="Arial" panose="020B0604020202020204" pitchFamily="34" charset="0"/>
              </a:rPr>
              <a:t>sur l’oreille son chapeau à haute </a:t>
            </a:r>
            <a:r>
              <a:rPr lang="fr-FR" sz="2000" i="1" dirty="0" smtClean="0">
                <a:latin typeface="Times New Roman" panose="02020603050405020304" pitchFamily="18" charset="0"/>
                <a:ea typeface="Calibri" panose="020F0502020204030204" pitchFamily="34" charset="0"/>
                <a:cs typeface="Arial" panose="020B0604020202020204" pitchFamily="34" charset="0"/>
              </a:rPr>
              <a:t>forme </a:t>
            </a:r>
            <a:r>
              <a:rPr lang="fr-FR" sz="2000" i="1" dirty="0">
                <a:latin typeface="Times New Roman" panose="02020603050405020304" pitchFamily="18" charset="0"/>
                <a:ea typeface="Calibri" panose="020F0502020204030204" pitchFamily="34" charset="0"/>
                <a:cs typeface="Arial" panose="020B0604020202020204" pitchFamily="34" charset="0"/>
              </a:rPr>
              <a:t>assez défraîchi, et battait </a:t>
            </a:r>
            <a:r>
              <a:rPr lang="fr-FR" sz="2000" i="1" dirty="0" smtClean="0">
                <a:latin typeface="Times New Roman" panose="02020603050405020304" pitchFamily="18" charset="0"/>
                <a:ea typeface="Calibri" panose="020F0502020204030204" pitchFamily="34" charset="0"/>
                <a:cs typeface="Arial" panose="020B0604020202020204" pitchFamily="34" charset="0"/>
              </a:rPr>
              <a:t>				le </a:t>
            </a:r>
            <a:r>
              <a:rPr lang="fr-FR" sz="2000" i="1" dirty="0">
                <a:latin typeface="Times New Roman" panose="02020603050405020304" pitchFamily="18" charset="0"/>
                <a:ea typeface="Calibri" panose="020F0502020204030204" pitchFamily="34" charset="0"/>
                <a:cs typeface="Arial" panose="020B0604020202020204" pitchFamily="34" charset="0"/>
              </a:rPr>
              <a:t>pavé de son talon. Il avait l’air de </a:t>
            </a:r>
            <a:r>
              <a:rPr lang="fr-FR" sz="2000" i="1" dirty="0" smtClean="0">
                <a:latin typeface="Times New Roman" panose="02020603050405020304" pitchFamily="18" charset="0"/>
                <a:ea typeface="Calibri" panose="020F0502020204030204" pitchFamily="34" charset="0"/>
                <a:cs typeface="Arial" panose="020B0604020202020204" pitchFamily="34" charset="0"/>
              </a:rPr>
              <a:t>toujours défier </a:t>
            </a:r>
            <a:r>
              <a:rPr lang="fr-FR" sz="2000" i="1" dirty="0">
                <a:latin typeface="Times New Roman" panose="02020603050405020304" pitchFamily="18" charset="0"/>
                <a:ea typeface="Calibri" panose="020F0502020204030204" pitchFamily="34" charset="0"/>
                <a:cs typeface="Arial" panose="020B0604020202020204" pitchFamily="34" charset="0"/>
              </a:rPr>
              <a:t>quelqu’un, les passants, </a:t>
            </a:r>
            <a:r>
              <a:rPr lang="fr-FR" sz="2000" i="1" dirty="0" smtClean="0">
                <a:latin typeface="Times New Roman" panose="02020603050405020304" pitchFamily="18" charset="0"/>
                <a:ea typeface="Calibri" panose="020F0502020204030204" pitchFamily="34" charset="0"/>
                <a:cs typeface="Arial" panose="020B0604020202020204" pitchFamily="34" charset="0"/>
              </a:rPr>
              <a:t>				les </a:t>
            </a:r>
            <a:r>
              <a:rPr lang="fr-FR" sz="2000" i="1" dirty="0">
                <a:latin typeface="Times New Roman" panose="02020603050405020304" pitchFamily="18" charset="0"/>
                <a:ea typeface="Calibri" panose="020F0502020204030204" pitchFamily="34" charset="0"/>
                <a:cs typeface="Arial" panose="020B0604020202020204" pitchFamily="34" charset="0"/>
              </a:rPr>
              <a:t>maisons, la ville entière, par </a:t>
            </a:r>
            <a:r>
              <a:rPr lang="fr-FR" sz="2000" i="1" dirty="0" smtClean="0">
                <a:latin typeface="Times New Roman" panose="02020603050405020304" pitchFamily="18" charset="0"/>
                <a:ea typeface="Calibri" panose="020F0502020204030204" pitchFamily="34" charset="0"/>
                <a:cs typeface="Arial" panose="020B0604020202020204" pitchFamily="34" charset="0"/>
              </a:rPr>
              <a:t>chic </a:t>
            </a:r>
            <a:r>
              <a:rPr lang="fr-FR" sz="2000" i="1" dirty="0">
                <a:latin typeface="Times New Roman" panose="02020603050405020304" pitchFamily="18" charset="0"/>
                <a:ea typeface="Calibri" panose="020F0502020204030204" pitchFamily="34" charset="0"/>
                <a:cs typeface="Arial" panose="020B0604020202020204" pitchFamily="34" charset="0"/>
              </a:rPr>
              <a:t>de beau soldat tombé dans le civil. </a:t>
            </a:r>
            <a:r>
              <a:rPr lang="fr-FR" sz="2000" dirty="0">
                <a:latin typeface="Times New Roman" panose="02020603050405020304" pitchFamily="18" charset="0"/>
                <a:ea typeface="Calibri" panose="020F0502020204030204" pitchFamily="34" charset="0"/>
                <a:cs typeface="Arial" panose="020B0604020202020204" pitchFamily="34" charset="0"/>
              </a:rPr>
              <a:t>(§ 5</a:t>
            </a:r>
            <a:r>
              <a:rPr lang="fr-FR" sz="2000" dirty="0" smtClean="0">
                <a:latin typeface="Times New Roman" panose="02020603050405020304" pitchFamily="18" charset="0"/>
                <a:ea typeface="Calibri" panose="020F0502020204030204" pitchFamily="34"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3659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2479" y="530366"/>
            <a:ext cx="10345783" cy="5678478"/>
          </a:xfrm>
          <a:prstGeom prst="rect">
            <a:avLst/>
          </a:prstGeom>
        </p:spPr>
        <p:txBody>
          <a:bodyPr wrap="square">
            <a:spAutoFit/>
          </a:bodyPr>
          <a:lstStyle/>
          <a:p>
            <a:pPr marL="342900" lvl="0" indent="-342900" algn="just">
              <a:lnSpc>
                <a:spcPct val="150000"/>
              </a:lnSpc>
              <a:spcBef>
                <a:spcPts val="600"/>
              </a:spcBef>
              <a:spcAft>
                <a:spcPts val="600"/>
              </a:spcAft>
              <a:buFont typeface="Times New Roman" panose="02020603050405020304" pitchFamily="18" charset="0"/>
              <a:buChar char="-"/>
            </a:pPr>
            <a:r>
              <a:rPr lang="fr-FR" sz="2200" dirty="0">
                <a:latin typeface="Times New Roman" panose="02020603050405020304" pitchFamily="18" charset="0"/>
                <a:ea typeface="Calibri" panose="020F0502020204030204" pitchFamily="34" charset="0"/>
              </a:rPr>
              <a:t>Dans la voie publique, Georges Duroy semble se cuirasser d’une parade virile doublée d’une rudesse dédaigneuse. Tout repose sur sa démarche fière et solennelle d’ancien soldat comme s’il s’apprêtait déjà à affronter le tout Paris (cf. « Il avait l’air de toujours défier quelqu’un, les passants, les maisons, la ville entière, par chic de beau soldat tombé dans le civil »). Le champ lexical investi, relatif au thème de l’armée (« uniforme », « hussards », « cheval », « brutalement » …), met en relief cette idée de bravade qui ressort de l’air infatué du personnage, et que semble amplifier l’effet duratif de l’imparfait de description (cf. « marchait », « portait », « avançait ») et du participe présent (cf. « heurtant », « poussant »). A cela, s’ajoute la négation totale « </a:t>
            </a:r>
            <a:r>
              <a:rPr lang="fr-FR" sz="2200" u="sng" dirty="0">
                <a:latin typeface="Times New Roman" panose="02020603050405020304" pitchFamily="18" charset="0"/>
                <a:ea typeface="Calibri" panose="020F0502020204030204" pitchFamily="34" charset="0"/>
              </a:rPr>
              <a:t>ne point</a:t>
            </a:r>
            <a:r>
              <a:rPr lang="fr-FR" sz="2200" dirty="0">
                <a:latin typeface="Times New Roman" panose="02020603050405020304" pitchFamily="18" charset="0"/>
                <a:ea typeface="Calibri" panose="020F0502020204030204" pitchFamily="34" charset="0"/>
              </a:rPr>
              <a:t> se déranger » qui, sémantiquement, cautionne cette attitude hautaine du personnage s’interdisant, sans dissimulation, toute civilité à l’égard d’autrui.</a:t>
            </a:r>
            <a:endParaRPr lang="fr-FR" sz="2200" dirty="0">
              <a:effectLst/>
              <a:ea typeface="Calibri" panose="020F0502020204030204" pitchFamily="34" charset="0"/>
            </a:endParaRPr>
          </a:p>
        </p:txBody>
      </p:sp>
    </p:spTree>
    <p:extLst>
      <p:ext uri="{BB962C8B-B14F-4D97-AF65-F5344CB8AC3E}">
        <p14:creationId xmlns:p14="http://schemas.microsoft.com/office/powerpoint/2010/main" val="2827576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4663" y="1097593"/>
            <a:ext cx="9292046" cy="5017399"/>
          </a:xfrm>
          <a:prstGeom prst="rect">
            <a:avLst/>
          </a:prstGeom>
        </p:spPr>
        <p:txBody>
          <a:bodyPr wrap="square">
            <a:spAutoFit/>
          </a:bodyPr>
          <a:lstStyle/>
          <a:p>
            <a:pPr marL="342900" lvl="0" indent="-342900" algn="just">
              <a:lnSpc>
                <a:spcPct val="150000"/>
              </a:lnSpc>
              <a:spcBef>
                <a:spcPts val="600"/>
              </a:spcBef>
              <a:spcAft>
                <a:spcPts val="600"/>
              </a:spcAft>
              <a:buFont typeface="Times New Roman" panose="02020603050405020304" pitchFamily="18" charset="0"/>
              <a:buChar char="-"/>
            </a:pPr>
            <a:r>
              <a:rPr lang="fr-FR" sz="2400" dirty="0">
                <a:latin typeface="Times New Roman" panose="02020603050405020304" pitchFamily="18" charset="0"/>
                <a:ea typeface="Calibri" panose="020F0502020204030204" pitchFamily="34" charset="0"/>
              </a:rPr>
              <a:t>Toutefois, sa fatuité insolente et sa démarche maniérée cadrent mal avec son élégance de démuni (cf. « son chapeau à haute forme assez défraîchi »). Le décalage entre l’</a:t>
            </a:r>
            <a:r>
              <a:rPr lang="fr-FR" sz="2400" i="1" dirty="0">
                <a:latin typeface="Times New Roman" panose="02020603050405020304" pitchFamily="18" charset="0"/>
                <a:ea typeface="Calibri" panose="020F0502020204030204" pitchFamily="34" charset="0"/>
              </a:rPr>
              <a:t>être</a:t>
            </a:r>
            <a:r>
              <a:rPr lang="fr-FR" sz="2400" dirty="0">
                <a:latin typeface="Times New Roman" panose="02020603050405020304" pitchFamily="18" charset="0"/>
                <a:ea typeface="Calibri" panose="020F0502020204030204" pitchFamily="34" charset="0"/>
              </a:rPr>
              <a:t> et le </a:t>
            </a:r>
            <a:r>
              <a:rPr lang="fr-FR" sz="2400" i="1" dirty="0">
                <a:latin typeface="Times New Roman" panose="02020603050405020304" pitchFamily="18" charset="0"/>
                <a:ea typeface="Calibri" panose="020F0502020204030204" pitchFamily="34" charset="0"/>
              </a:rPr>
              <a:t>paraître</a:t>
            </a:r>
            <a:r>
              <a:rPr lang="fr-FR" sz="2400" dirty="0">
                <a:latin typeface="Times New Roman" panose="02020603050405020304" pitchFamily="18" charset="0"/>
                <a:ea typeface="Calibri" panose="020F0502020204030204" pitchFamily="34" charset="0"/>
              </a:rPr>
              <a:t> est ainsi souligné du fait que l’ancien militaire semble peiner à s’adapter à sa nouvelle vie de civile comme si cette dernière se refusait </a:t>
            </a:r>
            <a:r>
              <a:rPr lang="fr-FR" sz="2400" i="1" dirty="0">
                <a:latin typeface="Times New Roman" panose="02020603050405020304" pitchFamily="18" charset="0"/>
                <a:ea typeface="Calibri" panose="020F0502020204030204" pitchFamily="34" charset="0"/>
              </a:rPr>
              <a:t>a priori </a:t>
            </a:r>
            <a:r>
              <a:rPr lang="fr-FR" sz="2400" dirty="0">
                <a:latin typeface="Times New Roman" panose="02020603050405020304" pitchFamily="18" charset="0"/>
                <a:ea typeface="Calibri" panose="020F0502020204030204" pitchFamily="34" charset="0"/>
              </a:rPr>
              <a:t>à lui. Dans le segment phrastique « tombé dans le civil », le participe « tombé » subsume l’idée de chute de ou déchéance qui, par effet inverse, appelle celle de relèvement ou d’ascension : le « beau soldat » est condamné à se relever grâce à son énergie combative et, sans doute, vengeresse.</a:t>
            </a:r>
            <a:endParaRPr lang="fr-FR" sz="2400" dirty="0">
              <a:effectLst/>
              <a:ea typeface="Calibri" panose="020F0502020204030204" pitchFamily="34" charset="0"/>
            </a:endParaRPr>
          </a:p>
        </p:txBody>
      </p:sp>
    </p:spTree>
    <p:extLst>
      <p:ext uri="{BB962C8B-B14F-4D97-AF65-F5344CB8AC3E}">
        <p14:creationId xmlns:p14="http://schemas.microsoft.com/office/powerpoint/2010/main" val="824858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2410" y="596597"/>
            <a:ext cx="8821783" cy="5632311"/>
          </a:xfrm>
          <a:prstGeom prst="rect">
            <a:avLst/>
          </a:prstGeom>
        </p:spPr>
        <p:txBody>
          <a:bodyPr wrap="square">
            <a:spAutoFit/>
          </a:bodyPr>
          <a:lstStyle/>
          <a:p>
            <a:pPr algn="just">
              <a:lnSpc>
                <a:spcPct val="150000"/>
              </a:lnSpc>
            </a:pPr>
            <a:r>
              <a:rPr lang="fr-FR" sz="2400" dirty="0" smtClean="0">
                <a:latin typeface="Times New Roman" panose="02020603050405020304" pitchFamily="18" charset="0"/>
                <a:ea typeface="Calibri" panose="020F0502020204030204" pitchFamily="34" charset="0"/>
              </a:rPr>
              <a:t>- Ce </a:t>
            </a:r>
            <a:r>
              <a:rPr lang="fr-FR" sz="2400" dirty="0">
                <a:latin typeface="Times New Roman" panose="02020603050405020304" pitchFamily="18" charset="0"/>
                <a:ea typeface="Calibri" panose="020F0502020204030204" pitchFamily="34" charset="0"/>
              </a:rPr>
              <a:t>début de roman est balisé de signes avant-coureurs qui préfigurent les fourberies d’un sujet égocentrique, voire narcissique. En effet, pour se mettre en valeur, Georges Duroy n’a qu’à se comporter avec condescendance et âpreté (cf. « brutalement », « heurtant », « poussant », « défier ») vis-à-vis des autres. Le point de vue du narrateur, porte-parole de l’auteur, est imprégné d’une vision critique à l’égard du personnage qui, effet de réel oblige, représente un personnage-type issu d’un système de valeurs moralement condamnable parce que participant d’une idéologie avide de profits </a:t>
            </a:r>
            <a:r>
              <a:rPr lang="fr-FR" sz="2400" dirty="0" smtClean="0">
                <a:latin typeface="Times New Roman" panose="02020603050405020304" pitchFamily="18" charset="0"/>
                <a:ea typeface="Calibri" panose="020F0502020204030204" pitchFamily="34" charset="0"/>
              </a:rPr>
              <a:t>individuels.</a:t>
            </a:r>
            <a:endParaRPr lang="fr-FR" sz="2400" dirty="0"/>
          </a:p>
        </p:txBody>
      </p:sp>
    </p:spTree>
    <p:extLst>
      <p:ext uri="{BB962C8B-B14F-4D97-AF65-F5344CB8AC3E}">
        <p14:creationId xmlns:p14="http://schemas.microsoft.com/office/powerpoint/2010/main" val="3879443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988" y="792484"/>
            <a:ext cx="9344298" cy="5232202"/>
          </a:xfrm>
          <a:prstGeom prst="rect">
            <a:avLst/>
          </a:prstGeom>
        </p:spPr>
        <p:txBody>
          <a:bodyPr wrap="square">
            <a:spAutoFit/>
          </a:bodyPr>
          <a:lstStyle/>
          <a:p>
            <a:pPr algn="just">
              <a:lnSpc>
                <a:spcPct val="150000"/>
              </a:lnSpc>
              <a:spcBef>
                <a:spcPts val="600"/>
              </a:spcBef>
              <a:spcAft>
                <a:spcPts val="600"/>
              </a:spcAft>
            </a:pPr>
            <a:r>
              <a:rPr lang="fr-FR" sz="2000" dirty="0">
                <a:latin typeface="Times New Roman" panose="02020603050405020304" pitchFamily="18" charset="0"/>
                <a:ea typeface="Calibri" panose="020F0502020204030204" pitchFamily="34" charset="0"/>
              </a:rPr>
              <a:t>Arriviste et intriguant, mais surplombant la trame narrative sur un </a:t>
            </a:r>
            <a:r>
              <a:rPr lang="fr-FR" sz="2000" i="1" dirty="0">
                <a:latin typeface="Times New Roman" panose="02020603050405020304" pitchFamily="18" charset="0"/>
                <a:ea typeface="Calibri" panose="020F0502020204030204" pitchFamily="34" charset="0"/>
              </a:rPr>
              <a:t>mode </a:t>
            </a:r>
            <a:r>
              <a:rPr lang="fr-FR" sz="2000" dirty="0">
                <a:latin typeface="Times New Roman" panose="02020603050405020304" pitchFamily="18" charset="0"/>
                <a:ea typeface="Calibri" panose="020F0502020204030204" pitchFamily="34" charset="0"/>
              </a:rPr>
              <a:t>strictement</a:t>
            </a:r>
            <a:r>
              <a:rPr lang="fr-FR" sz="2000" i="1" dirty="0">
                <a:latin typeface="Times New Roman" panose="02020603050405020304" pitchFamily="18" charset="0"/>
                <a:ea typeface="Calibri" panose="020F0502020204030204" pitchFamily="34" charset="0"/>
              </a:rPr>
              <a:t> </a:t>
            </a:r>
            <a:r>
              <a:rPr lang="fr-FR" sz="2000" i="1" dirty="0" smtClean="0">
                <a:latin typeface="Times New Roman" panose="02020603050405020304" pitchFamily="18" charset="0"/>
                <a:ea typeface="Calibri" panose="020F0502020204030204" pitchFamily="34" charset="0"/>
              </a:rPr>
              <a:t>intratextuel</a:t>
            </a:r>
            <a:r>
              <a:rPr lang="fr-FR" sz="2000" baseline="30000" dirty="0" smtClean="0">
                <a:latin typeface="Times New Roman" panose="02020603050405020304" pitchFamily="18" charset="0"/>
                <a:ea typeface="Calibri" panose="020F0502020204030204" pitchFamily="34" charset="0"/>
              </a:rPr>
              <a:t>1</a:t>
            </a:r>
            <a:r>
              <a:rPr lang="fr-FR" sz="2000" dirty="0" smtClean="0">
                <a:latin typeface="Times New Roman" panose="02020603050405020304" pitchFamily="18" charset="0"/>
                <a:ea typeface="Calibri" panose="020F0502020204030204" pitchFamily="34" charset="0"/>
              </a:rPr>
              <a:t>, </a:t>
            </a:r>
            <a:r>
              <a:rPr lang="fr-FR" sz="2000" dirty="0">
                <a:latin typeface="Times New Roman" panose="02020603050405020304" pitchFamily="18" charset="0"/>
                <a:ea typeface="Calibri" panose="020F0502020204030204" pitchFamily="34" charset="0"/>
              </a:rPr>
              <a:t>Georges Duroy pose donc le problème de son identification par rapport à des « effets de sens » qui déterminent axiologiquement son statut : régnant hiérarchiquement sur les systèmes diégétique et </a:t>
            </a:r>
            <a:r>
              <a:rPr lang="fr-FR" sz="2000" dirty="0" err="1">
                <a:latin typeface="Times New Roman" panose="02020603050405020304" pitchFamily="18" charset="0"/>
                <a:ea typeface="Calibri" panose="020F0502020204030204" pitchFamily="34" charset="0"/>
              </a:rPr>
              <a:t>actoriel</a:t>
            </a:r>
            <a:r>
              <a:rPr lang="fr-FR" sz="2000" dirty="0">
                <a:latin typeface="Times New Roman" panose="02020603050405020304" pitchFamily="18" charset="0"/>
                <a:ea typeface="Calibri" panose="020F0502020204030204" pitchFamily="34" charset="0"/>
              </a:rPr>
              <a:t>, Duroy, comme « trait de structure », est un protagoniste ; participant d’un système de valeurs, il est, en tant que « grille de lecture », un anti-héros. Haut en couleurs – parfois contradictoires – Georges Duroy est peut-être un </a:t>
            </a:r>
            <a:r>
              <a:rPr lang="fr-FR" sz="2000" i="1" dirty="0">
                <a:latin typeface="Times New Roman" panose="02020603050405020304" pitchFamily="18" charset="0"/>
                <a:ea typeface="Calibri" panose="020F0502020204030204" pitchFamily="34" charset="0"/>
              </a:rPr>
              <a:t>héros inversé</a:t>
            </a:r>
            <a:r>
              <a:rPr lang="fr-FR" sz="2000" dirty="0">
                <a:latin typeface="Times New Roman" panose="02020603050405020304" pitchFamily="18" charset="0"/>
                <a:ea typeface="Calibri" panose="020F0502020204030204" pitchFamily="34" charset="0"/>
              </a:rPr>
              <a:t>, un « héraut » </a:t>
            </a:r>
            <a:r>
              <a:rPr lang="fr-FR" sz="2000" dirty="0" smtClean="0">
                <a:latin typeface="Times New Roman" panose="02020603050405020304" pitchFamily="18" charset="0"/>
                <a:ea typeface="Calibri" panose="020F0502020204030204" pitchFamily="34" charset="0"/>
              </a:rPr>
              <a:t>(?), </a:t>
            </a:r>
            <a:r>
              <a:rPr lang="fr-FR" sz="2000" dirty="0">
                <a:latin typeface="Times New Roman" panose="02020603050405020304" pitchFamily="18" charset="0"/>
                <a:ea typeface="Calibri" panose="020F0502020204030204" pitchFamily="34" charset="0"/>
              </a:rPr>
              <a:t>à la croisée de corrélations fluctuantes qui, à mesure que le récit progresse, « déqualifient » son action et « banalisent » sa </a:t>
            </a:r>
            <a:r>
              <a:rPr lang="fr-FR" sz="2000" dirty="0" smtClean="0">
                <a:latin typeface="Times New Roman" panose="02020603050405020304" pitchFamily="18" charset="0"/>
                <a:ea typeface="Calibri" panose="020F0502020204030204" pitchFamily="34" charset="0"/>
              </a:rPr>
              <a:t>condition.</a:t>
            </a:r>
          </a:p>
          <a:p>
            <a:pPr algn="just">
              <a:spcBef>
                <a:spcPts val="600"/>
              </a:spcBef>
              <a:spcAft>
                <a:spcPts val="600"/>
              </a:spcAft>
            </a:pPr>
            <a:endParaRPr lang="fr-FR" sz="1200" dirty="0">
              <a:latin typeface="Times New Roman" panose="02020603050405020304" pitchFamily="18" charset="0"/>
              <a:ea typeface="Calibri" panose="020F0502020204030204" pitchFamily="34" charset="0"/>
              <a:cs typeface="Arial" panose="020B0604020202020204" pitchFamily="34" charset="0"/>
            </a:endParaRPr>
          </a:p>
          <a:p>
            <a:pPr algn="just">
              <a:spcBef>
                <a:spcPts val="600"/>
              </a:spcBef>
              <a:spcAft>
                <a:spcPts val="600"/>
              </a:spcAft>
            </a:pPr>
            <a:r>
              <a:rPr lang="fr-FR" sz="1600" dirty="0" smtClean="0">
                <a:latin typeface="Times New Roman" panose="02020603050405020304" pitchFamily="18" charset="0"/>
                <a:ea typeface="Calibri" panose="020F0502020204030204" pitchFamily="34" charset="0"/>
                <a:cs typeface="Arial" panose="020B0604020202020204" pitchFamily="34" charset="0"/>
              </a:rPr>
              <a:t>		1- Sur </a:t>
            </a:r>
            <a:r>
              <a:rPr lang="fr-FR" sz="1600" dirty="0">
                <a:latin typeface="Times New Roman" panose="02020603050405020304" pitchFamily="18" charset="0"/>
                <a:ea typeface="Calibri" panose="020F0502020204030204" pitchFamily="34" charset="0"/>
                <a:cs typeface="Arial" panose="020B0604020202020204" pitchFamily="34" charset="0"/>
              </a:rPr>
              <a:t>les modes </a:t>
            </a:r>
            <a:r>
              <a:rPr lang="fr-FR" sz="1600" dirty="0" err="1">
                <a:latin typeface="Times New Roman" panose="02020603050405020304" pitchFamily="18" charset="0"/>
                <a:ea typeface="Calibri" panose="020F0502020204030204" pitchFamily="34" charset="0"/>
                <a:cs typeface="Arial" panose="020B0604020202020204" pitchFamily="34" charset="0"/>
              </a:rPr>
              <a:t>intratextuel</a:t>
            </a:r>
            <a:r>
              <a:rPr lang="fr-FR" sz="1600" dirty="0">
                <a:latin typeface="Times New Roman" panose="02020603050405020304" pitchFamily="18" charset="0"/>
                <a:ea typeface="Calibri" panose="020F0502020204030204" pitchFamily="34" charset="0"/>
                <a:cs typeface="Arial" panose="020B0604020202020204" pitchFamily="34" charset="0"/>
              </a:rPr>
              <a:t> et intertextuel, voir Philippe Hamon, </a:t>
            </a:r>
            <a:r>
              <a:rPr lang="fr-FR" sz="1600" i="1" dirty="0">
                <a:latin typeface="Times New Roman" panose="02020603050405020304" pitchFamily="18" charset="0"/>
                <a:ea typeface="Calibri" panose="020F0502020204030204" pitchFamily="34" charset="0"/>
                <a:cs typeface="Arial" panose="020B0604020202020204" pitchFamily="34" charset="0"/>
              </a:rPr>
              <a:t>Texte et idéologie</a:t>
            </a:r>
            <a:r>
              <a:rPr lang="fr-FR" sz="1600" dirty="0">
                <a:latin typeface="Times New Roman" panose="02020603050405020304" pitchFamily="18" charset="0"/>
                <a:ea typeface="Calibri" panose="020F0502020204030204" pitchFamily="34" charset="0"/>
                <a:cs typeface="Arial" panose="020B0604020202020204" pitchFamily="34" charset="0"/>
              </a:rPr>
              <a:t>, Paris, PUF, </a:t>
            </a:r>
            <a:r>
              <a:rPr lang="fr-FR" sz="1600" dirty="0" smtClean="0">
                <a:latin typeface="Times New Roman" panose="02020603050405020304" pitchFamily="18" charset="0"/>
                <a:ea typeface="Calibri" panose="020F0502020204030204" pitchFamily="34" charset="0"/>
                <a:cs typeface="Arial" panose="020B0604020202020204" pitchFamily="34" charset="0"/>
              </a:rPr>
              <a:t>			Coll. </a:t>
            </a:r>
            <a:r>
              <a:rPr lang="fr-FR" sz="1600" dirty="0">
                <a:latin typeface="Times New Roman" panose="02020603050405020304" pitchFamily="18" charset="0"/>
                <a:ea typeface="Calibri" panose="020F0502020204030204" pitchFamily="34" charset="0"/>
                <a:cs typeface="Arial" panose="020B0604020202020204" pitchFamily="34" charset="0"/>
              </a:rPr>
              <a:t>« Quadrige », 1984, p. 66.</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5333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0491" y="803882"/>
            <a:ext cx="8917578" cy="4939814"/>
          </a:xfrm>
          <a:prstGeom prst="rect">
            <a:avLst/>
          </a:prstGeom>
        </p:spPr>
        <p:txBody>
          <a:bodyPr wrap="square">
            <a:spAutoFit/>
          </a:bodyPr>
          <a:lstStyle/>
          <a:p>
            <a:pPr marL="342900" lvl="0" indent="-342900" algn="just">
              <a:lnSpc>
                <a:spcPct val="150000"/>
              </a:lnSpc>
              <a:spcBef>
                <a:spcPts val="600"/>
              </a:spcBef>
              <a:spcAft>
                <a:spcPts val="600"/>
              </a:spcAft>
              <a:buFont typeface="Times New Roman" panose="02020603050405020304" pitchFamily="18" charset="0"/>
              <a:buChar char="-"/>
            </a:pPr>
            <a:r>
              <a:rPr lang="fr-FR" sz="2400" dirty="0">
                <a:latin typeface="Times New Roman" panose="02020603050405020304" pitchFamily="18" charset="0"/>
                <a:ea typeface="Calibri" panose="020F0502020204030204" pitchFamily="34" charset="0"/>
              </a:rPr>
              <a:t>Selon Philippe Hamon, la « déqualification et [la] « banalisation » du héros passent donc, à la fois, par une déqualification de son être et de son faire, de ce qu’il est et de ce qu’il fait, donc d’une certaine </a:t>
            </a:r>
            <a:r>
              <a:rPr lang="fr-FR" sz="2400" i="1" dirty="0">
                <a:latin typeface="Times New Roman" panose="02020603050405020304" pitchFamily="18" charset="0"/>
                <a:ea typeface="Calibri" panose="020F0502020204030204" pitchFamily="34" charset="0"/>
              </a:rPr>
              <a:t>dévalorisation</a:t>
            </a:r>
            <a:r>
              <a:rPr lang="fr-FR" sz="2400" dirty="0">
                <a:latin typeface="Times New Roman" panose="02020603050405020304" pitchFamily="18" charset="0"/>
                <a:ea typeface="Calibri" panose="020F0502020204030204" pitchFamily="34" charset="0"/>
              </a:rPr>
              <a:t> et </a:t>
            </a:r>
            <a:r>
              <a:rPr lang="fr-FR" sz="2400" i="1" dirty="0">
                <a:latin typeface="Times New Roman" panose="02020603050405020304" pitchFamily="18" charset="0"/>
                <a:ea typeface="Calibri" panose="020F0502020204030204" pitchFamily="34" charset="0"/>
              </a:rPr>
              <a:t>dédramatisation de son action</a:t>
            </a:r>
            <a:r>
              <a:rPr lang="fr-FR" sz="2400" dirty="0">
                <a:latin typeface="Times New Roman" panose="02020603050405020304" pitchFamily="18" charset="0"/>
                <a:ea typeface="Calibri" panose="020F0502020204030204" pitchFamily="34" charset="0"/>
              </a:rPr>
              <a:t>, deux mouvements qui vont de pair avec une </a:t>
            </a:r>
            <a:r>
              <a:rPr lang="fr-FR" sz="2400" i="1" dirty="0" err="1">
                <a:latin typeface="Times New Roman" panose="02020603050405020304" pitchFamily="18" charset="0"/>
                <a:ea typeface="Calibri" panose="020F0502020204030204" pitchFamily="34" charset="0"/>
              </a:rPr>
              <a:t>polyfocalisation</a:t>
            </a:r>
            <a:r>
              <a:rPr lang="fr-FR" sz="2400" dirty="0">
                <a:latin typeface="Times New Roman" panose="02020603050405020304" pitchFamily="18" charset="0"/>
                <a:ea typeface="Calibri" panose="020F0502020204030204" pitchFamily="34" charset="0"/>
              </a:rPr>
              <a:t> générale du système des personnages (plutôt qu’une </a:t>
            </a:r>
            <a:r>
              <a:rPr lang="fr-FR" sz="2400" i="1" dirty="0" err="1">
                <a:latin typeface="Times New Roman" panose="02020603050405020304" pitchFamily="18" charset="0"/>
                <a:ea typeface="Calibri" panose="020F0502020204030204" pitchFamily="34" charset="0"/>
              </a:rPr>
              <a:t>défocalisation</a:t>
            </a:r>
            <a:r>
              <a:rPr lang="fr-FR" sz="2400" dirty="0">
                <a:latin typeface="Times New Roman" panose="02020603050405020304" pitchFamily="18" charset="0"/>
                <a:ea typeface="Calibri" panose="020F0502020204030204" pitchFamily="34" charset="0"/>
              </a:rPr>
              <a:t> qui serait la neutralisation totale, sans doute irréalisable, d’un système de personnage) </a:t>
            </a:r>
            <a:r>
              <a:rPr lang="fr-FR" sz="2400" dirty="0" smtClean="0">
                <a:latin typeface="Times New Roman" panose="02020603050405020304" pitchFamily="18" charset="0"/>
                <a:ea typeface="Calibri" panose="020F0502020204030204" pitchFamily="34" charset="0"/>
              </a:rPr>
              <a:t>»</a:t>
            </a:r>
            <a:r>
              <a:rPr lang="fr-FR" sz="2400" baseline="30000" dirty="0" smtClean="0">
                <a:latin typeface="Times New Roman" panose="02020603050405020304" pitchFamily="18" charset="0"/>
                <a:ea typeface="Calibri" panose="020F0502020204030204" pitchFamily="34" charset="0"/>
              </a:rPr>
              <a:t>1</a:t>
            </a:r>
            <a:r>
              <a:rPr lang="fr-FR" sz="2400" dirty="0" smtClean="0">
                <a:latin typeface="Times New Roman" panose="02020603050405020304" pitchFamily="18" charset="0"/>
                <a:ea typeface="Calibri" panose="020F0502020204030204" pitchFamily="34" charset="0"/>
              </a:rPr>
              <a:t>.</a:t>
            </a:r>
          </a:p>
          <a:p>
            <a:pPr lvl="0" algn="just">
              <a:lnSpc>
                <a:spcPct val="150000"/>
              </a:lnSpc>
              <a:spcBef>
                <a:spcPts val="600"/>
              </a:spcBef>
              <a:spcAft>
                <a:spcPts val="600"/>
              </a:spcAft>
            </a:pPr>
            <a:endParaRPr lang="fr-FR" dirty="0">
              <a:ea typeface="Calibri" panose="020F0502020204030204" pitchFamily="34" charset="0"/>
            </a:endParaRPr>
          </a:p>
          <a:p>
            <a:pPr algn="just">
              <a:spcBef>
                <a:spcPts val="600"/>
              </a:spcBef>
              <a:spcAft>
                <a:spcPts val="600"/>
              </a:spcAft>
            </a:pPr>
            <a:r>
              <a:rPr lang="fr-FR" sz="1600" dirty="0" smtClean="0">
                <a:latin typeface="Times New Roman" panose="02020603050405020304" pitchFamily="18" charset="0"/>
                <a:ea typeface="Calibri" panose="020F0502020204030204" pitchFamily="34" charset="0"/>
                <a:cs typeface="Arial" panose="020B0604020202020204" pitchFamily="34" charset="0"/>
              </a:rPr>
              <a:t>		1-</a:t>
            </a:r>
            <a:r>
              <a:rPr lang="fr-FR" sz="1600" i="1" dirty="0" smtClean="0">
                <a:latin typeface="Times New Roman" panose="02020603050405020304" pitchFamily="18" charset="0"/>
                <a:ea typeface="Calibri" panose="020F0502020204030204" pitchFamily="34" charset="0"/>
                <a:cs typeface="Arial" panose="020B0604020202020204" pitchFamily="34" charset="0"/>
              </a:rPr>
              <a:t> Ibid</a:t>
            </a:r>
            <a:r>
              <a:rPr lang="fr-FR" sz="1600" dirty="0">
                <a:latin typeface="Times New Roman" panose="02020603050405020304" pitchFamily="18" charset="0"/>
                <a:ea typeface="Calibri" panose="020F0502020204030204" pitchFamily="34" charset="0"/>
                <a:cs typeface="Arial" panose="020B0604020202020204" pitchFamily="34" charset="0"/>
              </a:rPr>
              <a:t>., p. 70. L’auteur souligne.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3469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t="893" b="893"/>
          <a:stretch>
            <a:fillRect/>
          </a:stretch>
        </p:blipFill>
        <p:spPr>
          <a:xfrm>
            <a:off x="8051820" y="609601"/>
            <a:ext cx="3255358" cy="5529942"/>
          </a:xfrm>
        </p:spPr>
      </p:pic>
      <p:sp>
        <p:nvSpPr>
          <p:cNvPr id="4" name="Espace réservé du texte 3"/>
          <p:cNvSpPr>
            <a:spLocks noGrp="1"/>
          </p:cNvSpPr>
          <p:nvPr>
            <p:ph type="body" sz="half" idx="2"/>
          </p:nvPr>
        </p:nvSpPr>
        <p:spPr>
          <a:xfrm>
            <a:off x="809291" y="609601"/>
            <a:ext cx="6645246" cy="5529942"/>
          </a:xfrm>
        </p:spPr>
        <p:txBody>
          <a:bodyPr>
            <a:normAutofit fontScale="85000" lnSpcReduction="20000"/>
          </a:bodyPr>
          <a:lstStyle/>
          <a:p>
            <a:pPr indent="450215" algn="just">
              <a:lnSpc>
                <a:spcPct val="170000"/>
              </a:lnSpc>
              <a:spcBef>
                <a:spcPts val="600"/>
              </a:spcBef>
              <a:spcAft>
                <a:spcPts val="600"/>
              </a:spcAft>
            </a:pPr>
            <a:r>
              <a:rPr lang="fr-FR" sz="2100" cap="none" dirty="0">
                <a:latin typeface="Times New Roman" panose="02020603050405020304" pitchFamily="18" charset="0"/>
                <a:ea typeface="Calibri" panose="020F0502020204030204" pitchFamily="34" charset="0"/>
                <a:cs typeface="Times New Roman" panose="02020603050405020304" pitchFamily="18" charset="0"/>
              </a:rPr>
              <a:t>Quand la caissière lui eut rendu la monnaie de pièce de cent sous, Georges Duroy sortit du restaurant.</a:t>
            </a:r>
          </a:p>
          <a:p>
            <a:pPr indent="450215" algn="just">
              <a:lnSpc>
                <a:spcPct val="170000"/>
              </a:lnSpc>
              <a:spcBef>
                <a:spcPts val="600"/>
              </a:spcBef>
              <a:spcAft>
                <a:spcPts val="600"/>
              </a:spcAft>
            </a:pPr>
            <a:r>
              <a:rPr lang="fr-FR" sz="2100" cap="none" dirty="0">
                <a:latin typeface="Times New Roman" panose="02020603050405020304" pitchFamily="18" charset="0"/>
                <a:ea typeface="Calibri" panose="020F0502020204030204" pitchFamily="34" charset="0"/>
                <a:cs typeface="Times New Roman" panose="02020603050405020304" pitchFamily="18" charset="0"/>
              </a:rPr>
              <a:t>Comme il portait beau, par nature et par pose d’ancien sous-officier, il cambra sa taille, frisa sa moustache d’un geste militaire et familier, et jeta sur les dîneurs attardés un regard rapide et circulaire, un de ces regards de joli garçon, qui s’étendent comme des coups d’épervier</a:t>
            </a:r>
            <a:r>
              <a:rPr lang="fr-FR" sz="2100" cap="none" dirty="0" smtClean="0">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70000"/>
              </a:lnSpc>
              <a:spcBef>
                <a:spcPts val="600"/>
              </a:spcBef>
              <a:spcAft>
                <a:spcPts val="600"/>
              </a:spcAft>
            </a:pPr>
            <a:r>
              <a:rPr lang="fr-FR" sz="2100" cap="none" dirty="0">
                <a:latin typeface="Times New Roman" panose="02020603050405020304" pitchFamily="18" charset="0"/>
                <a:ea typeface="Calibri" panose="020F0502020204030204" pitchFamily="34" charset="0"/>
                <a:cs typeface="Times New Roman" panose="02020603050405020304" pitchFamily="18" charset="0"/>
              </a:rPr>
              <a:t>Les femmes avaient levé la tête vers lui, trois petites ouvrières, une maîtresse de musique entre deux âges, mal peignée, négligée, coiffée d’un chapeau toujours poussiéreux et vêtue toujours d’une robe de travers, et deux bourgeoises avec leurs maris, habituées de cette gargote à prix fixe</a:t>
            </a:r>
            <a:r>
              <a:rPr lang="fr-FR" sz="2100" cap="none"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2100" cap="none"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5026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1" y="1513091"/>
            <a:ext cx="10189028" cy="4463401"/>
          </a:xfrm>
          <a:prstGeom prst="rect">
            <a:avLst/>
          </a:prstGeom>
        </p:spPr>
        <p:txBody>
          <a:bodyPr wrap="square">
            <a:spAutoFit/>
          </a:bodyPr>
          <a:lstStyle/>
          <a:p>
            <a:pPr marL="342900" lvl="0" indent="-342900" algn="just">
              <a:lnSpc>
                <a:spcPct val="150000"/>
              </a:lnSpc>
              <a:spcBef>
                <a:spcPts val="600"/>
              </a:spcBef>
              <a:spcAft>
                <a:spcPts val="600"/>
              </a:spcAft>
              <a:buFont typeface="Times New Roman" panose="02020603050405020304" pitchFamily="18" charset="0"/>
              <a:buChar char="-"/>
            </a:pPr>
            <a:r>
              <a:rPr lang="fr-FR" sz="2400" dirty="0">
                <a:latin typeface="Times New Roman" panose="02020603050405020304" pitchFamily="18" charset="0"/>
                <a:ea typeface="Calibri" panose="020F0502020204030204" pitchFamily="34" charset="0"/>
              </a:rPr>
              <a:t>Le ton quasi-ironique adopté par le narrateur (cf. « Il marchait ainsi qu’au temps où il portait l’uniforme des hussards » ; « Il inclinait légèrement sur l’oreille son chapeau à haute forme défraîchi, et battait le pavé de son talon. Il avait l’air de toujours défier quelqu’un » (§ 5)) souligne ici cette déqualification ou banalisation du personnage dont l’« élégance tapageuse » et exagérée s’inscrit en faux contre la valeur réelle des vêtements qu’il porte (cf. « un complet de soixante francs » (§ 6</a:t>
            </a:r>
            <a:r>
              <a:rPr lang="fr-FR" sz="2400" dirty="0" smtClean="0">
                <a:latin typeface="Times New Roman" panose="02020603050405020304" pitchFamily="18" charset="0"/>
                <a:ea typeface="Calibri" panose="020F0502020204030204" pitchFamily="34" charset="0"/>
              </a:rPr>
              <a:t>)). Tout semble converger vers le difforme, vers une « carnavalisation » </a:t>
            </a:r>
            <a:r>
              <a:rPr lang="fr-FR" sz="2400" dirty="0" smtClean="0">
                <a:latin typeface="Times New Roman" panose="02020603050405020304" pitchFamily="18" charset="0"/>
                <a:ea typeface="Calibri" panose="020F0502020204030204" pitchFamily="34" charset="0"/>
              </a:rPr>
              <a:t>dont participe le </a:t>
            </a:r>
            <a:r>
              <a:rPr lang="fr-FR" sz="2400" dirty="0" smtClean="0">
                <a:latin typeface="Times New Roman" panose="02020603050405020304" pitchFamily="18" charset="0"/>
                <a:ea typeface="Calibri" panose="020F0502020204030204" pitchFamily="34" charset="0"/>
              </a:rPr>
              <a:t>grotesque.</a:t>
            </a:r>
            <a:endParaRPr lang="fr-FR" sz="2400" dirty="0">
              <a:effectLst/>
              <a:ea typeface="Calibri" panose="020F0502020204030204" pitchFamily="34" charset="0"/>
            </a:endParaRPr>
          </a:p>
        </p:txBody>
      </p:sp>
    </p:spTree>
    <p:extLst>
      <p:ext uri="{BB962C8B-B14F-4D97-AF65-F5344CB8AC3E}">
        <p14:creationId xmlns:p14="http://schemas.microsoft.com/office/powerpoint/2010/main" val="947114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2743" y="944940"/>
            <a:ext cx="9004663" cy="5078313"/>
          </a:xfrm>
          <a:prstGeom prst="rect">
            <a:avLst/>
          </a:prstGeom>
        </p:spPr>
        <p:txBody>
          <a:bodyPr wrap="square">
            <a:spAutoFit/>
          </a:bodyPr>
          <a:lstStyle/>
          <a:p>
            <a:pPr algn="just">
              <a:lnSpc>
                <a:spcPct val="150000"/>
              </a:lnSpc>
            </a:pPr>
            <a:r>
              <a:rPr lang="fr-FR" sz="2400" dirty="0" smtClean="0">
                <a:latin typeface="Times New Roman" panose="02020603050405020304" pitchFamily="18" charset="0"/>
                <a:ea typeface="Calibri" panose="020F0502020204030204" pitchFamily="34" charset="0"/>
              </a:rPr>
              <a:t>- En </a:t>
            </a:r>
            <a:r>
              <a:rPr lang="fr-FR" sz="2400" dirty="0">
                <a:latin typeface="Times New Roman" panose="02020603050405020304" pitchFamily="18" charset="0"/>
                <a:ea typeface="Calibri" panose="020F0502020204030204" pitchFamily="34" charset="0"/>
              </a:rPr>
              <a:t>fait, bien qu’elle paraisse méliorative (cf. « Grand, bien fait, blond »), la description physique du protagoniste est cependant nimbée de quelque dépréciation. Le point de vue du descripteur se fait plutôt évaluation que </a:t>
            </a:r>
            <a:r>
              <a:rPr lang="fr-FR" sz="2400" dirty="0" err="1">
                <a:latin typeface="Times New Roman" panose="02020603050405020304" pitchFamily="18" charset="0"/>
                <a:ea typeface="Calibri" panose="020F0502020204030204" pitchFamily="34" charset="0"/>
              </a:rPr>
              <a:t>re-présentation</a:t>
            </a:r>
            <a:r>
              <a:rPr lang="fr-FR" sz="2400" dirty="0">
                <a:latin typeface="Times New Roman" panose="02020603050405020304" pitchFamily="18" charset="0"/>
                <a:ea typeface="Calibri" panose="020F0502020204030204" pitchFamily="34" charset="0"/>
              </a:rPr>
              <a:t> objective : des marques de modalisation comme « </a:t>
            </a:r>
            <a:r>
              <a:rPr lang="fr-FR" sz="2400" u="sng" dirty="0">
                <a:latin typeface="Times New Roman" panose="02020603050405020304" pitchFamily="18" charset="0"/>
                <a:ea typeface="Calibri" panose="020F0502020204030204" pitchFamily="34" charset="0"/>
              </a:rPr>
              <a:t>une certaine</a:t>
            </a:r>
            <a:r>
              <a:rPr lang="fr-FR" sz="2400" dirty="0">
                <a:latin typeface="Times New Roman" panose="02020603050405020304" pitchFamily="18" charset="0"/>
                <a:ea typeface="Calibri" panose="020F0502020204030204" pitchFamily="34" charset="0"/>
              </a:rPr>
              <a:t> élégance […] </a:t>
            </a:r>
            <a:r>
              <a:rPr lang="fr-FR" sz="2400" u="sng" dirty="0">
                <a:latin typeface="Times New Roman" panose="02020603050405020304" pitchFamily="18" charset="0"/>
                <a:ea typeface="Calibri" panose="020F0502020204030204" pitchFamily="34" charset="0"/>
              </a:rPr>
              <a:t>un peu</a:t>
            </a:r>
            <a:r>
              <a:rPr lang="fr-FR" sz="2400" dirty="0">
                <a:latin typeface="Times New Roman" panose="02020603050405020304" pitchFamily="18" charset="0"/>
                <a:ea typeface="Calibri" panose="020F0502020204030204" pitchFamily="34" charset="0"/>
              </a:rPr>
              <a:t> commune », « </a:t>
            </a:r>
            <a:r>
              <a:rPr lang="fr-FR" sz="2400" u="sng" dirty="0">
                <a:latin typeface="Times New Roman" panose="02020603050405020304" pitchFamily="18" charset="0"/>
                <a:ea typeface="Calibri" panose="020F0502020204030204" pitchFamily="34" charset="0"/>
              </a:rPr>
              <a:t>vaguement</a:t>
            </a:r>
            <a:r>
              <a:rPr lang="fr-FR" sz="2400" dirty="0">
                <a:latin typeface="Times New Roman" panose="02020603050405020304" pitchFamily="18" charset="0"/>
                <a:ea typeface="Calibri" panose="020F0502020204030204" pitchFamily="34" charset="0"/>
              </a:rPr>
              <a:t> roussi », « qui </a:t>
            </a:r>
            <a:r>
              <a:rPr lang="fr-FR" sz="2400" u="sng" dirty="0">
                <a:latin typeface="Times New Roman" panose="02020603050405020304" pitchFamily="18" charset="0"/>
                <a:ea typeface="Calibri" panose="020F0502020204030204" pitchFamily="34" charset="0"/>
              </a:rPr>
              <a:t>semblait</a:t>
            </a:r>
            <a:r>
              <a:rPr lang="fr-FR" sz="2400" dirty="0">
                <a:latin typeface="Times New Roman" panose="02020603050405020304" pitchFamily="18" charset="0"/>
                <a:ea typeface="Calibri" panose="020F0502020204030204" pitchFamily="34" charset="0"/>
              </a:rPr>
              <a:t> », « il </a:t>
            </a:r>
            <a:r>
              <a:rPr lang="fr-FR" sz="2400" u="sng" dirty="0">
                <a:latin typeface="Times New Roman" panose="02020603050405020304" pitchFamily="18" charset="0"/>
                <a:ea typeface="Calibri" panose="020F0502020204030204" pitchFamily="34" charset="0"/>
              </a:rPr>
              <a:t>ressemblait</a:t>
            </a:r>
            <a:r>
              <a:rPr lang="fr-FR" sz="2400" dirty="0">
                <a:latin typeface="Times New Roman" panose="02020603050405020304" pitchFamily="18" charset="0"/>
                <a:ea typeface="Calibri" panose="020F0502020204030204" pitchFamily="34" charset="0"/>
              </a:rPr>
              <a:t> » amenuisent l’effet-charme du personnage en raison de l’imprécision ou l’approximation qui minent son portrait physique. On a l’impression que Georges Duroy a l’apparence de quelqu’un d’autre ; comme s’il n’était pas lui-même.</a:t>
            </a:r>
            <a:endParaRPr lang="fr-FR" sz="2400" dirty="0"/>
          </a:p>
        </p:txBody>
      </p:sp>
    </p:spTree>
    <p:extLst>
      <p:ext uri="{BB962C8B-B14F-4D97-AF65-F5344CB8AC3E}">
        <p14:creationId xmlns:p14="http://schemas.microsoft.com/office/powerpoint/2010/main" val="1178213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526" y="242896"/>
            <a:ext cx="9692640" cy="6417141"/>
          </a:xfrm>
          <a:prstGeom prst="rect">
            <a:avLst/>
          </a:prstGeom>
        </p:spPr>
        <p:txBody>
          <a:bodyPr wrap="square">
            <a:spAutoFit/>
          </a:bodyPr>
          <a:lstStyle/>
          <a:p>
            <a:pPr lvl="0" algn="ctr">
              <a:lnSpc>
                <a:spcPct val="150000"/>
              </a:lnSpc>
              <a:spcBef>
                <a:spcPts val="600"/>
              </a:spcBef>
              <a:spcAft>
                <a:spcPts val="600"/>
              </a:spcAft>
            </a:pPr>
            <a:r>
              <a:rPr lang="fr-FR" sz="2400" b="1" dirty="0" smtClean="0">
                <a:latin typeface="Times New Roman" panose="02020603050405020304" pitchFamily="18" charset="0"/>
                <a:ea typeface="Calibri" panose="020F0502020204030204" pitchFamily="34" charset="0"/>
              </a:rPr>
              <a:t>Conclusion</a:t>
            </a:r>
          </a:p>
          <a:p>
            <a:pPr marL="342900" lvl="0" indent="-342900" algn="just">
              <a:lnSpc>
                <a:spcPct val="150000"/>
              </a:lnSpc>
              <a:spcBef>
                <a:spcPts val="600"/>
              </a:spcBef>
              <a:spcAft>
                <a:spcPts val="600"/>
              </a:spcAft>
              <a:buFont typeface="Times New Roman" panose="02020603050405020304" pitchFamily="18" charset="0"/>
              <a:buChar char="-"/>
            </a:pPr>
            <a:r>
              <a:rPr lang="fr-FR" sz="2400" dirty="0" smtClean="0">
                <a:latin typeface="Times New Roman" panose="02020603050405020304" pitchFamily="18" charset="0"/>
                <a:ea typeface="Calibri" panose="020F0502020204030204" pitchFamily="34" charset="0"/>
              </a:rPr>
              <a:t>Projet </a:t>
            </a:r>
            <a:r>
              <a:rPr lang="fr-FR" sz="2400" dirty="0">
                <a:latin typeface="Times New Roman" panose="02020603050405020304" pitchFamily="18" charset="0"/>
                <a:ea typeface="Calibri" panose="020F0502020204030204" pitchFamily="34" charset="0"/>
              </a:rPr>
              <a:t>d’un parvenu, d’un arriviste, Duroy illustre bien un caractère hautement réaliste : « Les héros de romans naissent du mariage que le romancier contracte avec la réalité </a:t>
            </a:r>
            <a:r>
              <a:rPr lang="fr-FR" sz="2400" dirty="0" smtClean="0">
                <a:latin typeface="Times New Roman" panose="02020603050405020304" pitchFamily="18" charset="0"/>
                <a:ea typeface="Calibri" panose="020F0502020204030204" pitchFamily="34" charset="0"/>
              </a:rPr>
              <a:t>»</a:t>
            </a:r>
            <a:r>
              <a:rPr lang="fr-FR" sz="2400" baseline="30000" dirty="0" smtClean="0">
                <a:latin typeface="Times New Roman" panose="02020603050405020304" pitchFamily="18" charset="0"/>
                <a:ea typeface="Calibri" panose="020F0502020204030204" pitchFamily="34" charset="0"/>
              </a:rPr>
              <a:t>1</a:t>
            </a:r>
            <a:r>
              <a:rPr lang="fr-FR" sz="2400" dirty="0" smtClean="0">
                <a:latin typeface="Times New Roman" panose="02020603050405020304" pitchFamily="18" charset="0"/>
                <a:ea typeface="Calibri" panose="020F0502020204030204" pitchFamily="34" charset="0"/>
              </a:rPr>
              <a:t>, </a:t>
            </a:r>
            <a:r>
              <a:rPr lang="fr-FR" sz="2400" dirty="0">
                <a:latin typeface="Times New Roman" panose="02020603050405020304" pitchFamily="18" charset="0"/>
                <a:ea typeface="Calibri" panose="020F0502020204030204" pitchFamily="34" charset="0"/>
              </a:rPr>
              <a:t>souligne à juste titre François Mauriac.</a:t>
            </a:r>
            <a:endParaRPr lang="fr-FR" sz="2400" dirty="0">
              <a:ea typeface="Calibri" panose="020F0502020204030204" pitchFamily="34" charset="0"/>
            </a:endParaRPr>
          </a:p>
          <a:p>
            <a:pPr marL="342900" lvl="0" indent="-342900" algn="just">
              <a:lnSpc>
                <a:spcPct val="150000"/>
              </a:lnSpc>
              <a:spcBef>
                <a:spcPts val="600"/>
              </a:spcBef>
              <a:spcAft>
                <a:spcPts val="600"/>
              </a:spcAft>
              <a:buFont typeface="Times New Roman" panose="02020603050405020304" pitchFamily="18" charset="0"/>
              <a:buChar char="-"/>
            </a:pPr>
            <a:r>
              <a:rPr lang="fr-FR" sz="2400" dirty="0">
                <a:latin typeface="Times New Roman" panose="02020603050405020304" pitchFamily="18" charset="0"/>
                <a:ea typeface="Calibri" panose="020F0502020204030204" pitchFamily="34" charset="0"/>
              </a:rPr>
              <a:t>Par le biais d’un personnage comme Georges Duroy, Maupassant dénonce, par fiction interposée, une société dont les mœurs dissolues battent en brèche le rêve d’une vie idéalisée abusivement promise, sans doute, par l’utopie romantique</a:t>
            </a:r>
            <a:r>
              <a:rPr lang="fr-FR" sz="2400" dirty="0" smtClean="0">
                <a:latin typeface="Times New Roman" panose="02020603050405020304" pitchFamily="18" charset="0"/>
                <a:ea typeface="Calibri" panose="020F0502020204030204" pitchFamily="34" charset="0"/>
              </a:rPr>
              <a:t>.</a:t>
            </a:r>
          </a:p>
          <a:p>
            <a:pPr lvl="0" algn="just">
              <a:lnSpc>
                <a:spcPct val="150000"/>
              </a:lnSpc>
              <a:spcBef>
                <a:spcPts val="600"/>
              </a:spcBef>
              <a:spcAft>
                <a:spcPts val="600"/>
              </a:spcAft>
            </a:pPr>
            <a:endParaRPr lang="fr-FR" sz="2400" dirty="0">
              <a:ea typeface="Calibri" panose="020F0502020204030204" pitchFamily="34" charset="0"/>
            </a:endParaRPr>
          </a:p>
          <a:p>
            <a:pPr>
              <a:spcAft>
                <a:spcPts val="0"/>
              </a:spcAft>
            </a:pPr>
            <a:r>
              <a:rPr lang="fr-FR" sz="1600" dirty="0" smtClean="0">
                <a:latin typeface="Times New Roman" panose="02020603050405020304" pitchFamily="18" charset="0"/>
                <a:ea typeface="Calibri" panose="020F0502020204030204" pitchFamily="34" charset="0"/>
                <a:cs typeface="Arial" panose="020B0604020202020204" pitchFamily="34" charset="0"/>
              </a:rPr>
              <a:t>1- François </a:t>
            </a:r>
            <a:r>
              <a:rPr lang="fr-FR" sz="1600" dirty="0">
                <a:latin typeface="Times New Roman" panose="02020603050405020304" pitchFamily="18" charset="0"/>
                <a:ea typeface="Calibri" panose="020F0502020204030204" pitchFamily="34" charset="0"/>
                <a:cs typeface="Arial" panose="020B0604020202020204" pitchFamily="34" charset="0"/>
              </a:rPr>
              <a:t>Mauriac, </a:t>
            </a:r>
            <a:r>
              <a:rPr lang="fr-FR" sz="1600" i="1" dirty="0">
                <a:latin typeface="Times New Roman" panose="02020603050405020304" pitchFamily="18" charset="0"/>
                <a:ea typeface="Calibri" panose="020F0502020204030204" pitchFamily="34" charset="0"/>
                <a:cs typeface="Arial" panose="020B0604020202020204" pitchFamily="34" charset="0"/>
              </a:rPr>
              <a:t>Le Romancier et ses personnages</a:t>
            </a:r>
            <a:r>
              <a:rPr lang="fr-FR" sz="1600" dirty="0">
                <a:latin typeface="Times New Roman" panose="02020603050405020304" pitchFamily="18" charset="0"/>
                <a:ea typeface="Calibri" panose="020F0502020204030204" pitchFamily="34" charset="0"/>
                <a:cs typeface="Arial" panose="020B0604020202020204" pitchFamily="34" charset="0"/>
              </a:rPr>
              <a:t>, Paris, Pocket, coll. « Agora », 1990, p. 31.</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7896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5212" r="5212"/>
          <a:stretch>
            <a:fillRect/>
          </a:stretch>
        </p:blipFill>
        <p:spPr/>
      </p:pic>
      <p:sp>
        <p:nvSpPr>
          <p:cNvPr id="4" name="Espace réservé du texte 3"/>
          <p:cNvSpPr>
            <a:spLocks noGrp="1"/>
          </p:cNvSpPr>
          <p:nvPr>
            <p:ph type="body" sz="half" idx="2"/>
          </p:nvPr>
        </p:nvSpPr>
        <p:spPr>
          <a:xfrm>
            <a:off x="931211" y="609601"/>
            <a:ext cx="5934949" cy="5181600"/>
          </a:xfrm>
        </p:spPr>
        <p:txBody>
          <a:bodyPr>
            <a:normAutofit fontScale="62500" lnSpcReduction="20000"/>
          </a:bodyPr>
          <a:lstStyle/>
          <a:p>
            <a:pPr lvl="0" indent="450215" algn="just" defTabSz="457200">
              <a:lnSpc>
                <a:spcPct val="150000"/>
              </a:lnSpc>
              <a:spcBef>
                <a:spcPts val="600"/>
              </a:spcBef>
              <a:spcAft>
                <a:spcPts val="600"/>
              </a:spcAft>
              <a:buClrTx/>
            </a:pPr>
            <a:r>
              <a:rPr lang="fr-FR" sz="2900"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Lorsqu’il fut sur le trottoir, il demeura un instant immobile, se demandant ce qu’il allait faire. On était au 28 juin, et il lui restait juste en poche trois francs quarante pour finir le mois. Cela représentait deux dîners sans déjeuners, ou deux déjeuners sans dîners, au choix. Il réfléchit que les repas du matin étant de vingt-deux sous, au lieu de trente que coûtaient ceux du soir, il lui resterait, en se contentant des déjeuners, un franc vingt centimes de boni, ce qui représentait encore deux collations au pain et au saucisson, plus deux bocks sur le boulevard. C’était là sa grande dépense et son grand plaisir des nuits ; et il se mit à descendre la rue Notre-Dame-de-Lorette.</a:t>
            </a:r>
          </a:p>
          <a:p>
            <a:endParaRPr lang="fr-FR" dirty="0"/>
          </a:p>
        </p:txBody>
      </p:sp>
    </p:spTree>
    <p:extLst>
      <p:ext uri="{BB962C8B-B14F-4D97-AF65-F5344CB8AC3E}">
        <p14:creationId xmlns:p14="http://schemas.microsoft.com/office/powerpoint/2010/main" val="363322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2786" r="2786"/>
          <a:stretch>
            <a:fillRect/>
          </a:stretch>
        </p:blipFill>
        <p:spPr/>
      </p:pic>
      <p:sp>
        <p:nvSpPr>
          <p:cNvPr id="4" name="Espace réservé du texte 3"/>
          <p:cNvSpPr>
            <a:spLocks noGrp="1"/>
          </p:cNvSpPr>
          <p:nvPr>
            <p:ph type="body" sz="half" idx="2"/>
          </p:nvPr>
        </p:nvSpPr>
        <p:spPr>
          <a:xfrm>
            <a:off x="913794" y="609602"/>
            <a:ext cx="5934949" cy="5181598"/>
          </a:xfrm>
        </p:spPr>
        <p:txBody>
          <a:bodyPr>
            <a:normAutofit/>
          </a:bodyPr>
          <a:lstStyle/>
          <a:p>
            <a:pPr indent="457200" algn="just">
              <a:lnSpc>
                <a:spcPct val="160000"/>
              </a:lnSpc>
              <a:spcBef>
                <a:spcPts val="600"/>
              </a:spcBef>
              <a:spcAft>
                <a:spcPts val="600"/>
              </a:spcAft>
            </a:pPr>
            <a:r>
              <a:rPr lang="fr-FR" sz="2000" cap="none"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Il </a:t>
            </a:r>
            <a:r>
              <a:rPr lang="fr-FR" sz="2000"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marchait ainsi qu’au temps où il portait l’uniforme des hussards, la poitrine bombée, les jambes un peu entrouvertes comme s’il venait de descendre de cheval ; et il avançait brutalement dans la rue pleine de monde, heurtant les épaules, poussant les gens pour ne point se déranger de sa route. Il inclinait légèrement sur l’oreille son chapeau à haute forme assez défraîchi, et battait le pavé de son talon. Il avait l’air de toujours défier quelqu’un, les passants, les maisons, la ville entière, par chic de beau soldat tombé dans le civil.</a:t>
            </a:r>
            <a:endParaRPr lang="fr-FR" dirty="0"/>
          </a:p>
        </p:txBody>
      </p:sp>
    </p:spTree>
    <p:extLst>
      <p:ext uri="{BB962C8B-B14F-4D97-AF65-F5344CB8AC3E}">
        <p14:creationId xmlns:p14="http://schemas.microsoft.com/office/powerpoint/2010/main" val="3861066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4692" r="4692"/>
          <a:stretch>
            <a:fillRect/>
          </a:stretch>
        </p:blipFill>
        <p:spPr>
          <a:xfrm>
            <a:off x="7424803" y="609601"/>
            <a:ext cx="3255358" cy="5538650"/>
          </a:xfrm>
        </p:spPr>
      </p:pic>
      <p:sp>
        <p:nvSpPr>
          <p:cNvPr id="4" name="Espace réservé du texte 3"/>
          <p:cNvSpPr>
            <a:spLocks noGrp="1"/>
          </p:cNvSpPr>
          <p:nvPr>
            <p:ph type="body" sz="half" idx="2"/>
          </p:nvPr>
        </p:nvSpPr>
        <p:spPr>
          <a:xfrm>
            <a:off x="939920" y="836023"/>
            <a:ext cx="5934949" cy="5233852"/>
          </a:xfrm>
        </p:spPr>
        <p:txBody>
          <a:bodyPr>
            <a:noAutofit/>
          </a:bodyPr>
          <a:lstStyle/>
          <a:p>
            <a:pPr indent="450215" algn="just">
              <a:lnSpc>
                <a:spcPct val="150000"/>
              </a:lnSpc>
              <a:spcBef>
                <a:spcPts val="600"/>
              </a:spcBef>
              <a:spcAft>
                <a:spcPts val="600"/>
              </a:spcAft>
            </a:pPr>
            <a:r>
              <a:rPr lang="fr-FR" sz="2000" cap="none" dirty="0">
                <a:latin typeface="Times New Roman" panose="02020603050405020304" pitchFamily="18" charset="0"/>
                <a:ea typeface="Calibri" panose="020F0502020204030204" pitchFamily="34" charset="0"/>
                <a:cs typeface="Arial" panose="020B0604020202020204" pitchFamily="34" charset="0"/>
              </a:rPr>
              <a:t>Quoique habillé d’un complet de soixante francs, il gardait une certaine élégance tapageuse, un peu commune, réelle cependant. Grand, bien fait, blond, d’un blond châtain vaguement roussi, avec une moustache retroussée, qui semblait mousser sur sa lèvre, des yeux bleus, clairs, troués d’une pupille toute petite, des cheveux frisés naturellement, séparés par une raie au milieu du crâne, il ressemblait bien au mauvais sujet des romans populaires</a:t>
            </a:r>
            <a:r>
              <a:rPr lang="fr-FR" sz="2000" cap="none" dirty="0" smtClean="0">
                <a:latin typeface="Times New Roman" panose="02020603050405020304" pitchFamily="18" charset="0"/>
                <a:ea typeface="Calibri" panose="020F0502020204030204" pitchFamily="34" charset="0"/>
                <a:cs typeface="Arial" panose="020B0604020202020204" pitchFamily="34" charset="0"/>
              </a:rPr>
              <a:t>.</a:t>
            </a:r>
            <a:endParaRPr lang="fr-FR" sz="2000" cap="none"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1664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20969" r="20969"/>
          <a:stretch>
            <a:fillRect/>
          </a:stretch>
        </p:blipFill>
        <p:spPr>
          <a:xfrm>
            <a:off x="7842815" y="618312"/>
            <a:ext cx="3255358" cy="5181600"/>
          </a:xfrm>
        </p:spPr>
      </p:pic>
      <p:sp>
        <p:nvSpPr>
          <p:cNvPr id="4" name="Espace réservé du texte 3"/>
          <p:cNvSpPr>
            <a:spLocks noGrp="1"/>
          </p:cNvSpPr>
          <p:nvPr>
            <p:ph type="body" sz="half" idx="2"/>
          </p:nvPr>
        </p:nvSpPr>
        <p:spPr>
          <a:xfrm>
            <a:off x="913794" y="609602"/>
            <a:ext cx="6514617" cy="5442856"/>
          </a:xfrm>
        </p:spPr>
        <p:txBody>
          <a:bodyPr>
            <a:normAutofit lnSpcReduction="10000"/>
          </a:bodyPr>
          <a:lstStyle/>
          <a:p>
            <a:pPr lvl="0" defTabSz="457200">
              <a:lnSpc>
                <a:spcPct val="150000"/>
              </a:lnSpc>
              <a:spcBef>
                <a:spcPts val="600"/>
              </a:spcBef>
              <a:spcAft>
                <a:spcPts val="600"/>
              </a:spcAft>
              <a:buClrTx/>
            </a:pPr>
            <a:r>
              <a:rPr lang="fr-FR" sz="2400" b="1"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Introduction</a:t>
            </a:r>
            <a:endParaRPr lang="fr-FR" sz="2400" cap="none"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450215" algn="just" defTabSz="457200">
              <a:lnSpc>
                <a:spcPct val="150000"/>
              </a:lnSpc>
              <a:spcBef>
                <a:spcPts val="600"/>
              </a:spcBef>
              <a:spcAft>
                <a:spcPts val="600"/>
              </a:spcAft>
              <a:buClrTx/>
            </a:pPr>
            <a:r>
              <a:rPr lang="fr-FR" sz="2000"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Publié d’abord sous forme de feuilletons dans le </a:t>
            </a:r>
            <a:r>
              <a:rPr lang="fr-FR" sz="2000" i="1"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Gil Blas</a:t>
            </a:r>
            <a:r>
              <a:rPr lang="fr-FR" sz="2000" cap="none"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fr-FR" sz="2000"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 journal français fondé en 1879 par un certain Auguste Dumont</a:t>
            </a:r>
            <a:r>
              <a:rPr lang="fr-FR" sz="2000" cap="none"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fr-FR" sz="2000"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 (1816-1885), </a:t>
            </a:r>
            <a:r>
              <a:rPr lang="fr-FR" sz="2000" i="1"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Bel Ami</a:t>
            </a:r>
            <a:r>
              <a:rPr lang="fr-FR" sz="2000"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 de Guy de Maupassant raconte l’histoire d’un ancien militaire, Georges Duroy, converti d’abord au journalisme ; mais sous la poussée de l’ambition, il décide de forcer le destin pour réussir son ascension sociale. En effet, les femmes, qu’il séduit sans état d’âme, lui offrent un extraordinaire tremplin pour réaliser ce succès.</a:t>
            </a:r>
            <a:endParaRPr lang="fr-FR" sz="2000" cap="none"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defTabSz="457200">
              <a:lnSpc>
                <a:spcPct val="100000"/>
              </a:lnSpc>
              <a:spcBef>
                <a:spcPts val="0"/>
              </a:spcBef>
              <a:buClrTx/>
            </a:pPr>
            <a:endParaRPr lang="fr-FR" sz="1400" cap="none" dirty="0" smtClean="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lvl="0" algn="just" defTabSz="457200">
              <a:lnSpc>
                <a:spcPct val="100000"/>
              </a:lnSpc>
              <a:spcBef>
                <a:spcPts val="0"/>
              </a:spcBef>
              <a:buClrTx/>
            </a:pPr>
            <a:r>
              <a:rPr lang="fr-FR" sz="1400"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fr-FR" sz="1400" cap="none"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 </a:t>
            </a:r>
            <a:r>
              <a:rPr lang="fr-FR" sz="1400"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Quotidien français fondé en 1879.</a:t>
            </a:r>
            <a:endParaRPr lang="fr-FR" sz="1400" cap="none"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defTabSz="457200">
              <a:lnSpc>
                <a:spcPct val="100000"/>
              </a:lnSpc>
              <a:spcBef>
                <a:spcPts val="0"/>
              </a:spcBef>
              <a:buClrTx/>
            </a:pPr>
            <a:r>
              <a:rPr lang="fr-FR" sz="1400" cap="none"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2- </a:t>
            </a:r>
            <a:r>
              <a:rPr lang="fr-FR" sz="1400"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Journaliste et essayiste français du XIX</a:t>
            </a:r>
            <a:r>
              <a:rPr lang="fr-FR" sz="1400" cap="none" baseline="30000" dirty="0">
                <a:solidFill>
                  <a:prstClr val="black"/>
                </a:solidFill>
                <a:latin typeface="Times New Roman" panose="02020603050405020304" pitchFamily="18" charset="0"/>
                <a:ea typeface="Calibri" panose="020F0502020204030204" pitchFamily="34" charset="0"/>
                <a:cs typeface="Arial" panose="020B0604020202020204" pitchFamily="34" charset="0"/>
              </a:rPr>
              <a:t>e</a:t>
            </a:r>
            <a:r>
              <a:rPr lang="fr-FR" sz="1400" cap="none" dirty="0">
                <a:solidFill>
                  <a:prstClr val="black"/>
                </a:solidFill>
                <a:latin typeface="Times New Roman" panose="02020603050405020304" pitchFamily="18" charset="0"/>
                <a:ea typeface="Calibri" panose="020F0502020204030204" pitchFamily="34" charset="0"/>
                <a:cs typeface="Arial" panose="020B0604020202020204" pitchFamily="34" charset="0"/>
              </a:rPr>
              <a:t> siècle. </a:t>
            </a:r>
            <a:r>
              <a:rPr lang="fr-FR" sz="1400" cap="none" dirty="0">
                <a:solidFill>
                  <a:prstClr val="black"/>
                </a:solidFill>
                <a:latin typeface="Times New Roman" panose="02020603050405020304" pitchFamily="18" charset="0"/>
                <a:ea typeface="Calibri" panose="020F0502020204030204" pitchFamily="34" charset="0"/>
              </a:rPr>
              <a:t>Il prit comme nom de </a:t>
            </a:r>
            <a:r>
              <a:rPr lang="fr-FR" sz="1400" cap="none" dirty="0" smtClean="0">
                <a:solidFill>
                  <a:prstClr val="black"/>
                </a:solidFill>
                <a:latin typeface="Times New Roman" panose="02020603050405020304" pitchFamily="18" charset="0"/>
                <a:ea typeface="Calibri" panose="020F0502020204030204" pitchFamily="34" charset="0"/>
              </a:rPr>
              <a:t>	plume </a:t>
            </a:r>
            <a:r>
              <a:rPr lang="fr-FR" sz="1400" cap="none" dirty="0">
                <a:solidFill>
                  <a:prstClr val="black"/>
                </a:solidFill>
                <a:latin typeface="Times New Roman" panose="02020603050405020304" pitchFamily="18" charset="0"/>
                <a:ea typeface="Calibri" panose="020F0502020204030204" pitchFamily="34" charset="0"/>
              </a:rPr>
              <a:t>Martial d’Estoc.</a:t>
            </a:r>
            <a:endParaRPr lang="fr-FR" sz="1400" cap="none" dirty="0">
              <a:solidFill>
                <a:prstClr val="black"/>
              </a:solidFill>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97531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936" y="443744"/>
            <a:ext cx="9771017" cy="5986254"/>
          </a:xfrm>
          <a:prstGeom prst="rect">
            <a:avLst/>
          </a:prstGeom>
        </p:spPr>
        <p:txBody>
          <a:bodyPr wrap="square">
            <a:spAutoFit/>
          </a:bodyPr>
          <a:lstStyle/>
          <a:p>
            <a:pPr lvl="0" indent="450215" algn="just">
              <a:lnSpc>
                <a:spcPct val="150000"/>
              </a:lnSpc>
              <a:spcBef>
                <a:spcPts val="600"/>
              </a:spcBef>
              <a:spcAft>
                <a:spcPts val="600"/>
              </a:spcAft>
            </a:pPr>
            <a:r>
              <a:rPr lang="fr-FR"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Le début dynamique du récit plonge </a:t>
            </a:r>
            <a:r>
              <a:rPr lang="fr-FR" sz="2400" i="1" dirty="0">
                <a:solidFill>
                  <a:prstClr val="black"/>
                </a:solidFill>
                <a:latin typeface="Times New Roman" panose="02020603050405020304" pitchFamily="18" charset="0"/>
                <a:ea typeface="Calibri" panose="020F0502020204030204" pitchFamily="34" charset="0"/>
                <a:cs typeface="Arial" panose="020B0604020202020204" pitchFamily="34" charset="0"/>
              </a:rPr>
              <a:t>in </a:t>
            </a:r>
            <a:r>
              <a:rPr lang="fr-FR" sz="2400" i="1" dirty="0" err="1">
                <a:solidFill>
                  <a:prstClr val="black"/>
                </a:solidFill>
                <a:latin typeface="Times New Roman" panose="02020603050405020304" pitchFamily="18" charset="0"/>
                <a:ea typeface="Calibri" panose="020F0502020204030204" pitchFamily="34" charset="0"/>
                <a:cs typeface="Arial" panose="020B0604020202020204" pitchFamily="34" charset="0"/>
              </a:rPr>
              <a:t>medias</a:t>
            </a:r>
            <a:r>
              <a:rPr lang="fr-FR" sz="2400" i="1"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fr-FR" sz="2400" i="1"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res</a:t>
            </a:r>
            <a:r>
              <a:rPr lang="fr-FR" sz="24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a:t>
            </a:r>
            <a:r>
              <a:rPr lang="fr-FR"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fr-FR"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le lecteur dans l’action focalisée sur le personnage décidé à conquérir la Ville Lumière. L’ambition qui </a:t>
            </a:r>
            <a:r>
              <a:rPr lang="fr-FR"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taraude</a:t>
            </a:r>
            <a:r>
              <a:rPr lang="fr-FR" sz="24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2</a:t>
            </a:r>
            <a:r>
              <a:rPr lang="fr-FR"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fr-FR"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Georges Duroy et son fort penchant pour les femmes trahissent d’entrée de jeux son caractère conquérant. Par le biais d’un tel personnage, l’auteur jette un regard critique sur une société dont les mœurs sont </a:t>
            </a:r>
            <a:r>
              <a:rPr lang="fr-FR"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gangrénées</a:t>
            </a:r>
            <a:r>
              <a:rPr lang="fr-FR" sz="2400" baseline="300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4</a:t>
            </a:r>
            <a:r>
              <a:rPr lang="fr-FR"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fr-FR"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par le vice. Maupassant en révèle, dès le début du récit, les symptômes. Comment alors l’incipit de </a:t>
            </a:r>
            <a:r>
              <a:rPr lang="fr-FR" sz="2400" i="1" dirty="0">
                <a:solidFill>
                  <a:prstClr val="black"/>
                </a:solidFill>
                <a:latin typeface="Times New Roman" panose="02020603050405020304" pitchFamily="18" charset="0"/>
                <a:ea typeface="Calibri" panose="020F0502020204030204" pitchFamily="34" charset="0"/>
                <a:cs typeface="Arial" panose="020B0604020202020204" pitchFamily="34" charset="0"/>
              </a:rPr>
              <a:t>Bel Ami</a:t>
            </a:r>
            <a:r>
              <a:rPr lang="fr-FR"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prépare-t-il, dans le cadre d’une vision réaliste, le destin d’un parvenu ?</a:t>
            </a:r>
          </a:p>
          <a:p>
            <a:pPr lvl="0" indent="450215" algn="just">
              <a:lnSpc>
                <a:spcPct val="150000"/>
              </a:lnSpc>
              <a:spcBef>
                <a:spcPts val="600"/>
              </a:spcBef>
              <a:spcAft>
                <a:spcPts val="600"/>
              </a:spcAft>
            </a:pPr>
            <a:endParaRPr lang="fr-FR"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r>
              <a:rPr lang="fr-FR" sz="12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fr-FR" sz="14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fr-FR" sz="1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1- </a:t>
            </a:r>
            <a:r>
              <a:rPr lang="fr-FR" sz="1400" dirty="0">
                <a:solidFill>
                  <a:prstClr val="black"/>
                </a:solidFill>
                <a:latin typeface="Times New Roman" panose="02020603050405020304" pitchFamily="18" charset="0"/>
                <a:ea typeface="Calibri" panose="020F0502020204030204" pitchFamily="34" charset="0"/>
                <a:cs typeface="Arial" panose="020B0604020202020204" pitchFamily="34" charset="0"/>
              </a:rPr>
              <a:t>Locution latine qui veut dire « au milieu des choses ».</a:t>
            </a:r>
            <a:endParaRPr lang="fr-FR" sz="1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r>
              <a:rPr lang="fr-FR" sz="14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fr-FR" sz="1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2- </a:t>
            </a:r>
            <a:r>
              <a:rPr lang="fr-FR" sz="1400" dirty="0">
                <a:solidFill>
                  <a:prstClr val="black"/>
                </a:solidFill>
                <a:latin typeface="Times New Roman" panose="02020603050405020304" pitchFamily="18" charset="0"/>
                <a:ea typeface="Calibri" panose="020F0502020204030204" pitchFamily="34" charset="0"/>
                <a:cs typeface="Arial" panose="020B0604020202020204" pitchFamily="34" charset="0"/>
              </a:rPr>
              <a:t>Employé ici au sens figuré : tourmenter.</a:t>
            </a:r>
            <a:endParaRPr lang="fr-FR" sz="1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a:r>
              <a:rPr lang="fr-FR" sz="140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fr-FR" sz="1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3- </a:t>
            </a:r>
            <a:r>
              <a:rPr lang="fr-FR" sz="1400" dirty="0">
                <a:solidFill>
                  <a:prstClr val="black"/>
                </a:solidFill>
                <a:latin typeface="Times New Roman" panose="02020603050405020304" pitchFamily="18" charset="0"/>
                <a:ea typeface="Calibri" panose="020F0502020204030204" pitchFamily="34" charset="0"/>
                <a:cs typeface="Arial" panose="020B0604020202020204" pitchFamily="34" charset="0"/>
              </a:rPr>
              <a:t>Gangréner : atteint de gangrène (mortification de cellules ou de tissus non irrigués par le sang). Au figuré : </a:t>
            </a:r>
            <a:r>
              <a:rPr lang="fr-FR" sz="1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mal </a:t>
            </a:r>
            <a:r>
              <a:rPr lang="fr-FR" sz="1400" dirty="0">
                <a:solidFill>
                  <a:prstClr val="black"/>
                </a:solidFill>
                <a:latin typeface="Times New Roman" panose="02020603050405020304" pitchFamily="18" charset="0"/>
                <a:ea typeface="Calibri" panose="020F0502020204030204" pitchFamily="34" charset="0"/>
                <a:cs typeface="Arial" panose="020B0604020202020204" pitchFamily="34" charset="0"/>
              </a:rPr>
              <a:t>qui cause des dommages.</a:t>
            </a:r>
            <a:endParaRPr lang="fr-FR" sz="1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591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691" y="592937"/>
            <a:ext cx="9875520" cy="6032421"/>
          </a:xfrm>
          <a:prstGeom prst="rect">
            <a:avLst/>
          </a:prstGeom>
        </p:spPr>
        <p:txBody>
          <a:bodyPr wrap="square">
            <a:spAutoFit/>
          </a:bodyPr>
          <a:lstStyle/>
          <a:p>
            <a:pPr algn="ctr">
              <a:lnSpc>
                <a:spcPct val="150000"/>
              </a:lnSpc>
              <a:spcBef>
                <a:spcPts val="600"/>
              </a:spcBef>
              <a:spcAft>
                <a:spcPts val="600"/>
              </a:spcAft>
            </a:pPr>
            <a:r>
              <a:rPr lang="fr-FR" sz="2400" b="1" dirty="0">
                <a:latin typeface="Times New Roman" panose="02020603050405020304" pitchFamily="18" charset="0"/>
                <a:ea typeface="Calibri" panose="020F0502020204030204" pitchFamily="34" charset="0"/>
                <a:cs typeface="Arial" panose="020B0604020202020204" pitchFamily="34" charset="0"/>
              </a:rPr>
              <a:t>Corps du devoir</a:t>
            </a:r>
            <a:endParaRPr lang="fr-FR"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Bef>
                <a:spcPts val="600"/>
              </a:spcBef>
              <a:spcAft>
                <a:spcPts val="600"/>
              </a:spcAft>
              <a:buFont typeface="Times New Roman" panose="02020603050405020304" pitchFamily="18" charset="0"/>
              <a:buChar char="-"/>
            </a:pPr>
            <a:r>
              <a:rPr lang="fr-FR" sz="2000" i="1" dirty="0" smtClean="0">
                <a:latin typeface="Times New Roman" panose="02020603050405020304" pitchFamily="18" charset="0"/>
                <a:ea typeface="Calibri" panose="020F0502020204030204" pitchFamily="34" charset="0"/>
              </a:rPr>
              <a:t>Bel Ami </a:t>
            </a:r>
            <a:r>
              <a:rPr lang="fr-FR" sz="2000" dirty="0" smtClean="0">
                <a:latin typeface="Times New Roman" panose="02020603050405020304" pitchFamily="18" charset="0"/>
                <a:ea typeface="Calibri" panose="020F0502020204030204" pitchFamily="34" charset="0"/>
              </a:rPr>
              <a:t>se caractérise par une écriture </a:t>
            </a:r>
            <a:r>
              <a:rPr lang="fr-FR" sz="2000" dirty="0">
                <a:latin typeface="Times New Roman" panose="02020603050405020304" pitchFamily="18" charset="0"/>
                <a:ea typeface="Calibri" panose="020F0502020204030204" pitchFamily="34" charset="0"/>
              </a:rPr>
              <a:t>optant pour un style alerte et énergique, privilégiant l’action </a:t>
            </a:r>
            <a:r>
              <a:rPr lang="fr-FR" sz="2000" dirty="0" smtClean="0">
                <a:latin typeface="Times New Roman" panose="02020603050405020304" pitchFamily="18" charset="0"/>
                <a:ea typeface="Calibri" panose="020F0502020204030204" pitchFamily="34" charset="0"/>
              </a:rPr>
              <a:t>à </a:t>
            </a:r>
            <a:r>
              <a:rPr lang="fr-FR" sz="2000" dirty="0">
                <a:latin typeface="Times New Roman" panose="02020603050405020304" pitchFamily="18" charset="0"/>
                <a:ea typeface="Calibri" panose="020F0502020204030204" pitchFamily="34" charset="0"/>
              </a:rPr>
              <a:t>la description : en témoignent l’emploi de verbes d’actions comme « sortit » (§1), « cambra », « frisa » (§2) ..., et, surtout, le choix d’une subordonnée circonstancielle de temps qui exprime, dans la phrase-seuil, l’antériorité d’une action achevée qui, paradoxalement, ouvre le roman par l’usage du passé antérieur (§1).</a:t>
            </a:r>
            <a:endParaRPr lang="fr-FR" sz="2000" dirty="0">
              <a:ea typeface="Calibri" panose="020F0502020204030204" pitchFamily="34" charset="0"/>
            </a:endParaRPr>
          </a:p>
          <a:p>
            <a:pPr marL="342900" lvl="0" indent="-342900" algn="just">
              <a:lnSpc>
                <a:spcPct val="150000"/>
              </a:lnSpc>
              <a:spcBef>
                <a:spcPts val="600"/>
              </a:spcBef>
              <a:spcAft>
                <a:spcPts val="60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Le personnage est présenté par ce qu’il fait (comme action) plutôt que par ce qu’il est. Autrement dit, son </a:t>
            </a:r>
            <a:r>
              <a:rPr lang="fr-FR" sz="2000" i="1" dirty="0">
                <a:latin typeface="Times New Roman" panose="02020603050405020304" pitchFamily="18" charset="0"/>
                <a:ea typeface="Calibri" panose="020F0502020204030204" pitchFamily="34" charset="0"/>
              </a:rPr>
              <a:t>être</a:t>
            </a:r>
            <a:r>
              <a:rPr lang="fr-FR" sz="2000" dirty="0">
                <a:latin typeface="Times New Roman" panose="02020603050405020304" pitchFamily="18" charset="0"/>
                <a:ea typeface="Calibri" panose="020F0502020204030204" pitchFamily="34" charset="0"/>
              </a:rPr>
              <a:t> est régi plus par son </a:t>
            </a:r>
            <a:r>
              <a:rPr lang="fr-FR" sz="2000" i="1" dirty="0">
                <a:latin typeface="Times New Roman" panose="02020603050405020304" pitchFamily="18" charset="0"/>
                <a:ea typeface="Calibri" panose="020F0502020204030204" pitchFamily="34" charset="0"/>
              </a:rPr>
              <a:t>faire</a:t>
            </a:r>
            <a:r>
              <a:rPr lang="fr-FR" sz="2000" dirty="0">
                <a:latin typeface="Times New Roman" panose="02020603050405020304" pitchFamily="18" charset="0"/>
                <a:ea typeface="Calibri" panose="020F0502020204030204" pitchFamily="34" charset="0"/>
              </a:rPr>
              <a:t>. Les verbes </a:t>
            </a:r>
            <a:r>
              <a:rPr lang="fr-FR" sz="2000" i="1" dirty="0">
                <a:latin typeface="Times New Roman" panose="02020603050405020304" pitchFamily="18" charset="0"/>
                <a:ea typeface="Calibri" panose="020F0502020204030204" pitchFamily="34" charset="0"/>
              </a:rPr>
              <a:t>sortir</a:t>
            </a:r>
            <a:r>
              <a:rPr lang="fr-FR" sz="2000" dirty="0">
                <a:latin typeface="Times New Roman" panose="02020603050405020304" pitchFamily="18" charset="0"/>
                <a:ea typeface="Calibri" panose="020F0502020204030204" pitchFamily="34" charset="0"/>
              </a:rPr>
              <a:t>, </a:t>
            </a:r>
            <a:r>
              <a:rPr lang="fr-FR" sz="2000" i="1" dirty="0">
                <a:latin typeface="Times New Roman" panose="02020603050405020304" pitchFamily="18" charset="0"/>
                <a:ea typeface="Calibri" panose="020F0502020204030204" pitchFamily="34" charset="0"/>
              </a:rPr>
              <a:t>cambrer</a:t>
            </a:r>
            <a:r>
              <a:rPr lang="fr-FR" sz="2000" dirty="0">
                <a:latin typeface="Times New Roman" panose="02020603050405020304" pitchFamily="18" charset="0"/>
                <a:ea typeface="Calibri" panose="020F0502020204030204" pitchFamily="34" charset="0"/>
              </a:rPr>
              <a:t>, </a:t>
            </a:r>
            <a:r>
              <a:rPr lang="fr-FR" sz="2000" i="1" dirty="0">
                <a:latin typeface="Times New Roman" panose="02020603050405020304" pitchFamily="18" charset="0"/>
                <a:ea typeface="Calibri" panose="020F0502020204030204" pitchFamily="34" charset="0"/>
              </a:rPr>
              <a:t>jeter</a:t>
            </a:r>
            <a:r>
              <a:rPr lang="fr-FR" sz="2000" dirty="0">
                <a:latin typeface="Times New Roman" panose="02020603050405020304" pitchFamily="18" charset="0"/>
                <a:ea typeface="Calibri" panose="020F0502020204030204" pitchFamily="34" charset="0"/>
              </a:rPr>
              <a:t>, et les expression « geste militaire », « coups d’épervier » (§2), soulignent le caractère entreprenant et pugnace du protagoniste. Le profil décrit est plutôt animé, dynamique, donnant à voir un personnage déterminé à s’imposer par un physique en action et une allure virile et décidée.</a:t>
            </a:r>
            <a:endParaRPr lang="fr-FR" sz="2000" dirty="0">
              <a:effectLst/>
              <a:ea typeface="Calibri" panose="020F0502020204030204" pitchFamily="34" charset="0"/>
            </a:endParaRPr>
          </a:p>
        </p:txBody>
      </p:sp>
    </p:spTree>
    <p:extLst>
      <p:ext uri="{BB962C8B-B14F-4D97-AF65-F5344CB8AC3E}">
        <p14:creationId xmlns:p14="http://schemas.microsoft.com/office/powerpoint/2010/main" val="537326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1702" r="1702"/>
          <a:stretch>
            <a:fillRect/>
          </a:stretch>
        </p:blipFill>
        <p:spPr/>
      </p:pic>
      <p:sp>
        <p:nvSpPr>
          <p:cNvPr id="4" name="Espace réservé du texte 3"/>
          <p:cNvSpPr>
            <a:spLocks noGrp="1"/>
          </p:cNvSpPr>
          <p:nvPr>
            <p:ph type="body" sz="half" idx="2"/>
          </p:nvPr>
        </p:nvSpPr>
        <p:spPr>
          <a:xfrm>
            <a:off x="818000" y="806975"/>
            <a:ext cx="5934949" cy="4786851"/>
          </a:xfrm>
        </p:spPr>
        <p:txBody>
          <a:bodyPr>
            <a:noAutofit/>
          </a:bodyPr>
          <a:lstStyle/>
          <a:p>
            <a:pPr marL="342900" lvl="0" indent="-342900" algn="just" defTabSz="457200">
              <a:lnSpc>
                <a:spcPct val="150000"/>
              </a:lnSpc>
              <a:spcBef>
                <a:spcPts val="600"/>
              </a:spcBef>
              <a:spcAft>
                <a:spcPts val="600"/>
              </a:spcAft>
              <a:buClrTx/>
              <a:buFont typeface="Times New Roman" panose="02020603050405020304" pitchFamily="18" charset="0"/>
              <a:buChar char="-"/>
            </a:pPr>
            <a:r>
              <a:rPr lang="fr-FR" sz="2000" cap="none"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cela s’ajoute l’air affecté de sa prestance par le biais de laquelle il tend à compenser son inconfort matériel. Il semble n’avoir comme richesse qu’orgueil charme et vanité que traduit son regard sans doute dominateur, voire condescendant </a:t>
            </a:r>
            <a:r>
              <a:rPr lang="fr-FR" sz="2000" cap="none"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lgn="just" defTabSz="457200">
              <a:lnSpc>
                <a:spcPct val="150000"/>
              </a:lnSpc>
              <a:spcBef>
                <a:spcPts val="600"/>
              </a:spcBef>
              <a:spcAft>
                <a:spcPts val="600"/>
              </a:spcAft>
              <a:buClrTx/>
            </a:pPr>
            <a:r>
              <a:rPr lang="fr-FR" sz="2000" i="1" cap="none"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il </a:t>
            </a:r>
            <a:r>
              <a:rPr lang="fr-FR" sz="2000" i="1" cap="none"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cambra sa taille, frisa sa moustache d’un </a:t>
            </a:r>
            <a:r>
              <a:rPr lang="fr-FR" sz="2000" i="1" cap="none"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geste </a:t>
            </a:r>
            <a:r>
              <a:rPr lang="fr-FR" sz="2000" i="1" cap="none"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militaire et familier, et jeta sur les </a:t>
            </a:r>
            <a:r>
              <a:rPr lang="fr-FR" sz="2000" i="1" cap="none"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dîneurs </a:t>
            </a:r>
            <a:r>
              <a:rPr lang="fr-FR" sz="2000" i="1" cap="none"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attardés un regard rapide et circulaire, </a:t>
            </a:r>
            <a:r>
              <a:rPr lang="fr-FR" sz="2000" i="1" cap="none"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un </a:t>
            </a:r>
            <a:r>
              <a:rPr lang="fr-FR" sz="2000" i="1" cap="none"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 ces regards de joli garçon, qui s’étendent </a:t>
            </a:r>
            <a:r>
              <a:rPr lang="fr-FR" sz="2000" i="1" cap="none"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comme </a:t>
            </a:r>
            <a:r>
              <a:rPr lang="fr-FR" sz="2000" i="1" cap="none"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des coups d’épervier. </a:t>
            </a:r>
            <a:r>
              <a:rPr lang="fr-FR" sz="2000" cap="none"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a:t>
            </a:r>
            <a:r>
              <a:rPr lang="fr-FR" sz="2000" cap="none"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fr-FR" sz="2000" cap="none"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endParaRPr lang="fr-FR" sz="2000" dirty="0"/>
          </a:p>
        </p:txBody>
      </p:sp>
    </p:spTree>
    <p:extLst>
      <p:ext uri="{BB962C8B-B14F-4D97-AF65-F5344CB8AC3E}">
        <p14:creationId xmlns:p14="http://schemas.microsoft.com/office/powerpoint/2010/main" val="3284190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TM04033925[[fn=Ronds dans l’eau]]</Template>
  <TotalTime>261</TotalTime>
  <Words>2814</Words>
  <Application>Microsoft Office PowerPoint</Application>
  <PresentationFormat>Grand écran</PresentationFormat>
  <Paragraphs>50</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Times New Roman</vt:lpstr>
      <vt:lpstr>Tw Cen MT</vt:lpstr>
      <vt:lpstr>Ronds dans l’eau</vt:lpstr>
      <vt:lpstr>Explication de texte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Explication de texte</dc:title>
  <dc:creator>admin</dc:creator>
  <cp:lastModifiedBy>admin</cp:lastModifiedBy>
  <cp:revision>21</cp:revision>
  <dcterms:created xsi:type="dcterms:W3CDTF">2021-01-22T13:31:01Z</dcterms:created>
  <dcterms:modified xsi:type="dcterms:W3CDTF">2021-01-23T10:21:12Z</dcterms:modified>
</cp:coreProperties>
</file>