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10" r:id="rId48"/>
    <p:sldId id="311" r:id="rId4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D1A891CB-6E2D-4029-9F6C-E869BBFBF75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1A891CB-6E2D-4029-9F6C-E869BBFBF75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1A891CB-6E2D-4029-9F6C-E869BBFBF75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2C5DDA2-16A6-4521-869E-58D2B59EE18E}"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1A891CB-6E2D-4029-9F6C-E869BBFBF755}"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C5DDA2-16A6-4521-869E-58D2B59EE18E}" type="datetimeFigureOut">
              <a:rPr lang="fr-FR" smtClean="0"/>
              <a:pPr/>
              <a:t>26/03/2020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A891CB-6E2D-4029-9F6C-E869BBFBF755}"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solidFill>
                  <a:schemeClr val="tx1"/>
                </a:solidFill>
              </a:rPr>
              <a:t>FISCALITÉ LOCAL</a:t>
            </a:r>
            <a:br>
              <a:rPr lang="fr-FR" b="1" dirty="0" smtClean="0">
                <a:solidFill>
                  <a:schemeClr val="tx1"/>
                </a:solidFill>
              </a:rPr>
            </a:br>
            <a:r>
              <a:rPr lang="fr-FR" dirty="0" smtClean="0">
                <a:solidFill>
                  <a:schemeClr val="tx1"/>
                </a:solidFill>
              </a:rPr>
              <a:t>LP : FF 2019/2020</a:t>
            </a:r>
            <a:endParaRPr lang="fr-FR" dirty="0">
              <a:solidFill>
                <a:schemeClr val="tx1"/>
              </a:solidFill>
            </a:endParaRPr>
          </a:p>
        </p:txBody>
      </p:sp>
      <p:sp>
        <p:nvSpPr>
          <p:cNvPr id="3" name="Sous-titre 2"/>
          <p:cNvSpPr>
            <a:spLocks noGrp="1"/>
          </p:cNvSpPr>
          <p:nvPr>
            <p:ph type="subTitle" idx="1"/>
          </p:nvPr>
        </p:nvSpPr>
        <p:spPr>
          <a:xfrm>
            <a:off x="1547664" y="3068960"/>
            <a:ext cx="7406640" cy="1752600"/>
          </a:xfrm>
        </p:spPr>
        <p:txBody>
          <a:bodyPr/>
          <a:lstStyle/>
          <a:p>
            <a:pPr algn="ctr"/>
            <a:r>
              <a:rPr lang="fr-FR" b="1" dirty="0" smtClean="0"/>
              <a:t>Abdelmajid Saidi </a:t>
            </a:r>
          </a:p>
          <a:p>
            <a:pPr algn="ctr"/>
            <a:r>
              <a:rPr lang="fr-FR" b="1" dirty="0" err="1" smtClean="0"/>
              <a:t>Fsjes</a:t>
            </a:r>
            <a:r>
              <a:rPr lang="fr-FR" b="1" dirty="0" smtClean="0"/>
              <a:t>-UMI</a:t>
            </a:r>
          </a:p>
          <a:p>
            <a:pPr algn="ctr"/>
            <a:r>
              <a:rPr lang="fr-FR" b="1" dirty="0" smtClean="0"/>
              <a:t>Meknès </a:t>
            </a:r>
            <a:endParaRPr lang="fr-F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établissements publics?</a:t>
            </a:r>
            <a:endParaRPr lang="fr-FR" dirty="0"/>
          </a:p>
        </p:txBody>
      </p:sp>
      <p:sp>
        <p:nvSpPr>
          <p:cNvPr id="3" name="Espace réservé du contenu 2"/>
          <p:cNvSpPr>
            <a:spLocks noGrp="1"/>
          </p:cNvSpPr>
          <p:nvPr>
            <p:ph idx="1"/>
          </p:nvPr>
        </p:nvSpPr>
        <p:spPr/>
        <p:txBody>
          <a:bodyPr/>
          <a:lstStyle/>
          <a:p>
            <a:pPr algn="just"/>
            <a:r>
              <a:rPr lang="fr-FR" sz="2600" dirty="0" smtClean="0"/>
              <a:t>Tous les offices et régies ayant l’autonomie financière et assurant la gestion de certains services (ONE, OCP, Régie des Tabacs,…) sont soumis à la TP.</a:t>
            </a:r>
          </a:p>
          <a:p>
            <a:pPr algn="just"/>
            <a:endParaRPr lang="fr-FR" sz="2600" dirty="0" smtClean="0"/>
          </a:p>
          <a:p>
            <a:pPr algn="just"/>
            <a:r>
              <a:rPr lang="fr-FR" sz="2600" dirty="0" smtClean="0"/>
              <a:t>Les établissements publics à caractère administratif ne sont pas imposables (CNSS,…)</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2800" dirty="0" smtClean="0"/>
              <a:t>Il y a exercice d’une profession si : </a:t>
            </a:r>
          </a:p>
          <a:p>
            <a:pPr algn="just"/>
            <a:endParaRPr lang="fr-FR" sz="2800" dirty="0" smtClean="0"/>
          </a:p>
          <a:p>
            <a:pPr lvl="1" algn="just"/>
            <a:r>
              <a:rPr lang="fr-FR" dirty="0" smtClean="0"/>
              <a:t>L’exercice de l’activité à titre effectif et habituel d’une profession;</a:t>
            </a:r>
          </a:p>
          <a:p>
            <a:pPr lvl="1" algn="just"/>
            <a:endParaRPr lang="fr-FR" dirty="0" smtClean="0"/>
          </a:p>
          <a:p>
            <a:pPr lvl="1" algn="just"/>
            <a:r>
              <a:rPr lang="fr-FR" dirty="0" smtClean="0"/>
              <a:t>L’exercice de l’activité pour son propre compte;</a:t>
            </a:r>
          </a:p>
          <a:p>
            <a:pPr lvl="1" algn="just"/>
            <a:endParaRPr lang="fr-FR" dirty="0" smtClean="0"/>
          </a:p>
          <a:p>
            <a:pPr lvl="1" algn="just"/>
            <a:r>
              <a:rPr lang="fr-FR" dirty="0" smtClean="0"/>
              <a:t>L’exercice de l’activité dans un but lucratif.</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fontScale="85000" lnSpcReduction="20000"/>
          </a:bodyPr>
          <a:lstStyle/>
          <a:p>
            <a:pPr marL="642366" indent="-514350" algn="just">
              <a:buFont typeface="+mj-lt"/>
              <a:buAutoNum type="arabicPeriod"/>
            </a:pPr>
            <a:r>
              <a:rPr lang="fr-FR" sz="3000" dirty="0" smtClean="0"/>
              <a:t>Personne physique travaillant dans la </a:t>
            </a:r>
            <a:r>
              <a:rPr lang="fr-FR" sz="3000" b="1" dirty="0" smtClean="0"/>
              <a:t>fonction publique</a:t>
            </a:r>
            <a:r>
              <a:rPr lang="fr-FR" sz="3000" dirty="0" smtClean="0"/>
              <a:t>. Elle devient imposable dès qu’ils commencent à exercer pour leur propre compte.</a:t>
            </a:r>
          </a:p>
          <a:p>
            <a:pPr marL="642366" indent="-514350" algn="just">
              <a:buFont typeface="+mj-lt"/>
              <a:buAutoNum type="arabicPeriod"/>
            </a:pPr>
            <a:endParaRPr lang="fr-FR" sz="3000" dirty="0" smtClean="0"/>
          </a:p>
          <a:p>
            <a:pPr marL="642366" indent="-514350" algn="just">
              <a:buFont typeface="+mj-lt"/>
              <a:buAutoNum type="arabicPeriod"/>
            </a:pPr>
            <a:r>
              <a:rPr lang="fr-FR" sz="3000" dirty="0" smtClean="0"/>
              <a:t>Un </a:t>
            </a:r>
            <a:r>
              <a:rPr lang="fr-FR" sz="3000" b="1" dirty="0" smtClean="0"/>
              <a:t>exploitant agricole</a:t>
            </a:r>
            <a:r>
              <a:rPr lang="fr-FR" sz="3000" dirty="0" smtClean="0"/>
              <a:t>, pour:</a:t>
            </a:r>
          </a:p>
          <a:p>
            <a:pPr lvl="1" algn="just"/>
            <a:r>
              <a:rPr lang="fr-FR" sz="3000" dirty="0" smtClean="0"/>
              <a:t>les ventes réalisées en dehors de toute magasin,</a:t>
            </a:r>
          </a:p>
          <a:p>
            <a:pPr lvl="1" algn="just"/>
            <a:r>
              <a:rPr lang="fr-FR" sz="3000" dirty="0" smtClean="0"/>
              <a:t>la manipulation et le transport des récoltes provenant des terrains que vous exploitez </a:t>
            </a:r>
          </a:p>
          <a:p>
            <a:pPr lvl="1" algn="just"/>
            <a:r>
              <a:rPr lang="fr-FR" sz="3000" dirty="0" smtClean="0"/>
              <a:t>la vente des animaux vivants que vous élevez et des produits de l’élevage dont la transformation n’a pas été réalisée par des moyens industriels.</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476672"/>
            <a:ext cx="7498080" cy="5771728"/>
          </a:xfrm>
        </p:spPr>
        <p:txBody>
          <a:bodyPr>
            <a:normAutofit/>
          </a:bodyPr>
          <a:lstStyle/>
          <a:p>
            <a:pPr marL="596646" indent="-514350" algn="just">
              <a:buFont typeface="+mj-lt"/>
              <a:buAutoNum type="arabicPeriod" startAt="3"/>
            </a:pPr>
            <a:endParaRPr lang="fr-FR" sz="2400" dirty="0" smtClean="0"/>
          </a:p>
          <a:p>
            <a:pPr marL="596646" indent="-514350" algn="just">
              <a:buFont typeface="+mj-lt"/>
              <a:buAutoNum type="arabicPeriod" startAt="3"/>
            </a:pPr>
            <a:r>
              <a:rPr lang="fr-FR" sz="2400" dirty="0" smtClean="0"/>
              <a:t>Les coopératives et leurs unions :</a:t>
            </a:r>
          </a:p>
          <a:p>
            <a:pPr marL="596646" indent="-514350" algn="just">
              <a:buFont typeface="+mj-lt"/>
              <a:buAutoNum type="arabicPeriod" startAt="3"/>
            </a:pPr>
            <a:endParaRPr lang="fr-FR" sz="2400" dirty="0" smtClean="0"/>
          </a:p>
          <a:p>
            <a:pPr marL="870966" lvl="1" indent="-514350" algn="just"/>
            <a:r>
              <a:rPr lang="fr-FR" sz="2400" dirty="0" smtClean="0"/>
              <a:t>lorsque leurs activités se limitent  à la collecte de matières premières auprès des adhérents et à leur commercialisation;</a:t>
            </a:r>
          </a:p>
          <a:p>
            <a:pPr marL="870966" lvl="1" indent="-514350" algn="just"/>
            <a:endParaRPr lang="fr-FR" sz="2400" dirty="0" smtClean="0"/>
          </a:p>
          <a:p>
            <a:pPr marL="870966" lvl="1" indent="-514350" algn="just"/>
            <a:r>
              <a:rPr lang="fr-FR" sz="2400" dirty="0" smtClean="0"/>
              <a:t>Ou lorsque le CA annuel est </a:t>
            </a:r>
            <a:r>
              <a:rPr lang="fr-FR" sz="2400" dirty="0" err="1" smtClean="0"/>
              <a:t>inf</a:t>
            </a:r>
            <a:r>
              <a:rPr lang="fr-FR" sz="2400" dirty="0" smtClean="0"/>
              <a:t>&lt; à 2.000.000 DH hors TVA si elles exercent une activité de transformation industrielle. </a:t>
            </a:r>
          </a:p>
          <a:p>
            <a:pPr marL="870966" lvl="1" indent="-514350" algn="just"/>
            <a:endParaRPr lang="fr-FR" sz="2000" dirty="0" smtClean="0"/>
          </a:p>
          <a:p>
            <a:pPr marL="870966" lvl="1" indent="-514350" algn="just"/>
            <a:endParaRPr lang="fr-FR"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836712"/>
            <a:ext cx="7498080" cy="5411688"/>
          </a:xfrm>
        </p:spPr>
        <p:txBody>
          <a:bodyPr>
            <a:normAutofit fontScale="92500" lnSpcReduction="10000"/>
          </a:bodyPr>
          <a:lstStyle/>
          <a:p>
            <a:pPr marL="539496" indent="-457200" algn="just">
              <a:buFont typeface="+mj-lt"/>
              <a:buAutoNum type="arabicPeriod" startAt="4"/>
            </a:pPr>
            <a:r>
              <a:rPr lang="fr-FR" sz="2400" dirty="0" smtClean="0"/>
              <a:t>Les entreprises nouvellement créées et les nouveaux investissements (l’acquisition neuve des terrains, matériels …) en cours d’exploitation, directement ou par voie de crédit-bail, bénéficient d’une exonération pendant une durée de 5 ans. Cette exonération ne s’applique pas :</a:t>
            </a:r>
          </a:p>
          <a:p>
            <a:pPr marL="813816" lvl="1" indent="-457200" algn="just"/>
            <a:r>
              <a:rPr lang="fr-FR" sz="2400" dirty="0" smtClean="0"/>
              <a:t>En cas de changement d’exploitant ou de  transfert d’activité;</a:t>
            </a:r>
          </a:p>
          <a:p>
            <a:pPr marL="813816" lvl="1" indent="-457200" algn="just"/>
            <a:r>
              <a:rPr lang="fr-FR" sz="2400" dirty="0" smtClean="0"/>
              <a:t>Aux établissements des entreprises n’ayant pas leur siège au Maroc;</a:t>
            </a:r>
          </a:p>
          <a:p>
            <a:pPr marL="813816" lvl="1" indent="-457200" algn="just"/>
            <a:r>
              <a:rPr lang="fr-FR" sz="2400" dirty="0" smtClean="0"/>
              <a:t>Aux établissements de crédit et organismes assimilés, Bank Al-</a:t>
            </a:r>
            <a:r>
              <a:rPr lang="fr-FR" sz="2400" dirty="0" err="1" smtClean="0"/>
              <a:t>Marghrib</a:t>
            </a:r>
            <a:r>
              <a:rPr lang="fr-FR" sz="2400" dirty="0" smtClean="0"/>
              <a:t> et la CDG;</a:t>
            </a:r>
          </a:p>
          <a:p>
            <a:pPr marL="813816" lvl="1" indent="-457200" algn="just"/>
            <a:r>
              <a:rPr lang="fr-FR" sz="2400" dirty="0" smtClean="0"/>
              <a:t>Aux entreprises d’assurances et de réassurances autres que les intermédiaires d’assurances visés à l’article 291 de la loi n° 17-99 portant code des assurances;</a:t>
            </a:r>
          </a:p>
          <a:p>
            <a:pPr marL="813816" lvl="1" indent="-457200" algn="just"/>
            <a:r>
              <a:rPr lang="fr-FR" sz="2400" dirty="0" smtClean="0"/>
              <a:t>Aux agences immobilières.</a:t>
            </a:r>
          </a:p>
          <a:p>
            <a:pPr marL="813816" lvl="1" indent="-457200" algn="just"/>
            <a:endParaRPr lang="fr-FR" sz="2000" dirty="0" smtClean="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20688"/>
            <a:ext cx="7498080" cy="5627712"/>
          </a:xfrm>
        </p:spPr>
        <p:txBody>
          <a:bodyPr>
            <a:normAutofit fontScale="92500" lnSpcReduction="10000"/>
          </a:bodyPr>
          <a:lstStyle/>
          <a:p>
            <a:pPr marL="596646" indent="-514350" algn="just">
              <a:buFont typeface="+mj-lt"/>
              <a:buAutoNum type="arabicPeriod" startAt="5"/>
            </a:pPr>
            <a:r>
              <a:rPr lang="fr-FR" sz="2400" dirty="0" smtClean="0"/>
              <a:t>Les investissements dépassant cinquante millions de dirhams </a:t>
            </a:r>
          </a:p>
          <a:p>
            <a:pPr marL="596646" indent="-514350" algn="just">
              <a:buFont typeface="+mj-lt"/>
              <a:buAutoNum type="arabicPeriod" startAt="5"/>
            </a:pPr>
            <a:r>
              <a:rPr lang="fr-FR" sz="2400" dirty="0" smtClean="0"/>
              <a:t>Les investissements dans le cadre de convention conclue avec l’Etat:</a:t>
            </a:r>
          </a:p>
          <a:p>
            <a:pPr marL="596646" indent="-514350" algn="just"/>
            <a:r>
              <a:rPr lang="fr-FR" sz="2400" dirty="0" smtClean="0"/>
              <a:t>un promoteur immobilier, pour l’ensemble de ses activités afférentes à la réalisation de logements sociaux (200 en milieu urbain et/ou 50 en rural) étalé sur une période maximum de cinq (5) ans courant à compter de la date de délivrance de l’autorisation de construire.</a:t>
            </a:r>
          </a:p>
          <a:p>
            <a:pPr marL="596646" indent="-514350" algn="just"/>
            <a:r>
              <a:rPr lang="fr-FR" sz="2400" dirty="0" smtClean="0"/>
              <a:t>un promoteur immobilier qui réalise pendant une période  maximum de trois (3) ans courant à compter de la date de l’autorisation de construire, des opérations de construction de cités, résidences et campus universitaires constitués d’au moins cinq cent (500) chambres, dont la capacité d’hébergement est au maximum de deux (2) lits par chambre.</a:t>
            </a:r>
          </a:p>
          <a:p>
            <a:pPr marL="596646" indent="-514350" algn="just">
              <a:buFont typeface="+mj-lt"/>
              <a:buAutoNum type="arabicPeriod" startAt="5"/>
            </a:pPr>
            <a:endParaRPr lang="fr-FR" sz="2400" dirty="0" smtClean="0"/>
          </a:p>
          <a:p>
            <a:pPr marL="596646" indent="-514350" algn="just">
              <a:buFont typeface="+mj-lt"/>
              <a:buAutoNum type="arabicPeriod" startAt="5"/>
            </a:pPr>
            <a:endParaRPr lang="fr-F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a:bodyPr>
          <a:lstStyle/>
          <a:p>
            <a:pPr marL="596646" indent="-514350" algn="just">
              <a:buFont typeface="+mj-lt"/>
              <a:buAutoNum type="arabicPeriod" startAt="7"/>
            </a:pPr>
            <a:r>
              <a:rPr lang="fr-FR" sz="2400" dirty="0" smtClean="0"/>
              <a:t>les entreprises installées dans les zones franches d’exportation pendant les quinze (15) premières années consécutives à leur exploitation ;</a:t>
            </a:r>
          </a:p>
          <a:p>
            <a:pPr marL="596646" indent="-514350" algn="just">
              <a:buFont typeface="+mj-lt"/>
              <a:buAutoNum type="arabicPeriod" startAt="7"/>
            </a:pPr>
            <a:endParaRPr lang="fr-FR" sz="2400" dirty="0" smtClean="0"/>
          </a:p>
          <a:p>
            <a:pPr marL="596646" indent="-514350" algn="just">
              <a:buFont typeface="+mj-lt"/>
              <a:buAutoNum type="arabicPeriod" startAt="7"/>
            </a:pPr>
            <a:r>
              <a:rPr lang="fr-FR" sz="2400" dirty="0" smtClean="0"/>
              <a:t>l’Agence spéciale Tanger-Méditerranée, ainsi que les sociétés intervenant dans la réalisation, l’aménagement, l’exploitation et l’entretien du projet de la zone spéciale de développement Tanger-Méditerranée et qui s’installent dans les zones franches d’exportation pendant les quinze (15) premières années d’exploitation.</a:t>
            </a:r>
          </a:p>
          <a:p>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a:r>
              <a:rPr lang="fr-FR" sz="3100" b="1" dirty="0" smtClean="0"/>
              <a:t>2.Détermination de la valeur locative, base de la taxe professionnelle</a:t>
            </a:r>
            <a:endParaRPr lang="fr-FR" dirty="0"/>
          </a:p>
        </p:txBody>
      </p:sp>
      <p:sp>
        <p:nvSpPr>
          <p:cNvPr id="3" name="Espace réservé du contenu 2"/>
          <p:cNvSpPr>
            <a:spLocks noGrp="1"/>
          </p:cNvSpPr>
          <p:nvPr>
            <p:ph idx="1"/>
          </p:nvPr>
        </p:nvSpPr>
        <p:spPr/>
        <p:txBody>
          <a:bodyPr>
            <a:normAutofit/>
          </a:bodyPr>
          <a:lstStyle/>
          <a:p>
            <a:pPr algn="just"/>
            <a:r>
              <a:rPr lang="fr-FR" sz="2400" dirty="0" smtClean="0"/>
              <a:t>La nature de la profession exercée détermine le classement dans les classes de la TP et, par suite, le taux à appliquer à la valeur locative totale.</a:t>
            </a:r>
          </a:p>
          <a:p>
            <a:pPr algn="just"/>
            <a:endParaRPr lang="fr-FR" sz="2400" dirty="0" smtClean="0"/>
          </a:p>
          <a:p>
            <a:pPr algn="just"/>
            <a:r>
              <a:rPr lang="fr-FR" sz="2400" dirty="0" smtClean="0"/>
              <a:t>Elles sont de l’ordre de trois classes de la nomenclature des professions prévue à cet effet.</a:t>
            </a:r>
            <a:endParaRPr lang="fr-FR"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a:bodyPr>
          <a:lstStyle/>
          <a:p>
            <a:pPr algn="just">
              <a:buNone/>
            </a:pPr>
            <a:r>
              <a:rPr lang="fr-FR" sz="2400" b="1" u="sng" dirty="0" smtClean="0"/>
              <a:t>La classe 1 </a:t>
            </a:r>
          </a:p>
          <a:p>
            <a:pPr algn="just"/>
            <a:r>
              <a:rPr lang="fr-FR" sz="2400" dirty="0" smtClean="0"/>
              <a:t>Dans cette classe (C1), la prise en compte d’un matériel ne joue pas un rôle essentiel. </a:t>
            </a:r>
          </a:p>
          <a:p>
            <a:pPr algn="just"/>
            <a:r>
              <a:rPr lang="fr-FR" sz="2400" dirty="0" smtClean="0"/>
              <a:t>C1 est la plus coûteuse en terme de TP. </a:t>
            </a:r>
          </a:p>
          <a:p>
            <a:pPr algn="just"/>
            <a:r>
              <a:rPr lang="fr-FR" sz="2400" dirty="0" smtClean="0"/>
              <a:t>une grande marge bénéficiaire.</a:t>
            </a:r>
          </a:p>
          <a:p>
            <a:pPr algn="just"/>
            <a:r>
              <a:rPr lang="fr-FR" sz="2400" dirty="0" smtClean="0"/>
              <a:t>des activités de commerce en gros et quelques activités de prestation de service. A tire d’exemple : </a:t>
            </a:r>
          </a:p>
          <a:p>
            <a:pPr lvl="1" algn="just"/>
            <a:r>
              <a:rPr lang="fr-FR" sz="2000" dirty="0" smtClean="0"/>
              <a:t>Banque</a:t>
            </a:r>
          </a:p>
          <a:p>
            <a:pPr lvl="1" algn="just"/>
            <a:r>
              <a:rPr lang="fr-FR" sz="2000" dirty="0" smtClean="0"/>
              <a:t>Marchand ou intermédiaire effectuant l’exportation et l’importation </a:t>
            </a:r>
          </a:p>
          <a:p>
            <a:pPr lvl="1" algn="just"/>
            <a:r>
              <a:rPr lang="fr-FR" sz="2000" dirty="0" smtClean="0"/>
              <a:t>Laboratoire d’analyses médicales, chimiques ou industriel </a:t>
            </a:r>
            <a:endParaRPr lang="fr-FR"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980728"/>
            <a:ext cx="7498080" cy="5267672"/>
          </a:xfrm>
        </p:spPr>
        <p:txBody>
          <a:bodyPr/>
          <a:lstStyle/>
          <a:p>
            <a:pPr>
              <a:buNone/>
            </a:pPr>
            <a:r>
              <a:rPr lang="fr-FR" sz="2400" b="1" u="sng" dirty="0" smtClean="0"/>
              <a:t>La classe 2 </a:t>
            </a:r>
          </a:p>
          <a:p>
            <a:pPr>
              <a:buNone/>
            </a:pPr>
            <a:endParaRPr lang="fr-FR" sz="2400" b="1" u="sng" dirty="0" smtClean="0"/>
          </a:p>
          <a:p>
            <a:pPr algn="just"/>
            <a:r>
              <a:rPr lang="fr-FR" sz="2400" dirty="0" smtClean="0"/>
              <a:t>C2 regroupe les marchands et les prestataires de services dont l’ampleur est inférieure à celle de la classe 1. Exemples : </a:t>
            </a:r>
          </a:p>
          <a:p>
            <a:pPr lvl="1" algn="just"/>
            <a:r>
              <a:rPr lang="fr-FR" sz="2000" dirty="0" smtClean="0"/>
              <a:t>-Agence de voyage </a:t>
            </a:r>
          </a:p>
          <a:p>
            <a:pPr lvl="1" algn="just"/>
            <a:r>
              <a:rPr lang="fr-FR" sz="2000" dirty="0" smtClean="0"/>
              <a:t>-Agence d’affaires </a:t>
            </a:r>
          </a:p>
          <a:p>
            <a:pPr lvl="1" algn="just"/>
            <a:r>
              <a:rPr lang="fr-FR" sz="2000" dirty="0" smtClean="0"/>
              <a:t>-Loueur d’agrément de transport de personnes ou de marchandises</a:t>
            </a:r>
          </a:p>
          <a:p>
            <a:pPr lvl="1" algn="just"/>
            <a:r>
              <a:rPr lang="fr-FR" sz="2000" dirty="0" smtClean="0"/>
              <a:t> -tenant un magasin d’alimentation générale </a:t>
            </a:r>
            <a:endParaRPr lang="fr-FR" sz="2000" b="1" u="sng" dirty="0" smtClean="0"/>
          </a:p>
          <a:p>
            <a:endParaRPr lang="fr-FR" b="1" u="sn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p:txBody>
          <a:bodyPr>
            <a:normAutofit fontScale="92500"/>
          </a:bodyPr>
          <a:lstStyle/>
          <a:p>
            <a:pPr algn="just"/>
            <a:r>
              <a:rPr lang="fr-FR" sz="2800" dirty="0" smtClean="0"/>
              <a:t>Le Maroc a connu une évolution remarquable en matière de décentralisation;</a:t>
            </a:r>
          </a:p>
          <a:p>
            <a:pPr algn="just"/>
            <a:endParaRPr lang="fr-FR" sz="2800" dirty="0" smtClean="0"/>
          </a:p>
          <a:p>
            <a:pPr algn="just"/>
            <a:r>
              <a:rPr lang="fr-FR" sz="2800" dirty="0" smtClean="0"/>
              <a:t>Les dernières étapes de ce long processus ont fait émerger le territoire, ou la région, en tant qu’acteur majeur du développement économique et social local;</a:t>
            </a:r>
          </a:p>
          <a:p>
            <a:pPr algn="just"/>
            <a:endParaRPr lang="fr-FR" sz="2800" dirty="0" smtClean="0"/>
          </a:p>
          <a:p>
            <a:pPr algn="just"/>
            <a:r>
              <a:rPr lang="fr-FR" sz="2800" dirty="0" smtClean="0"/>
              <a:t>La réussite est conditionnée en outre par l’autonomie fiscale, financière, et administrative des instances élues.</a:t>
            </a:r>
            <a:endParaRPr lang="fr-F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a:bodyPr>
          <a:lstStyle/>
          <a:p>
            <a:pPr>
              <a:buNone/>
            </a:pPr>
            <a:r>
              <a:rPr lang="fr-FR" sz="2400" b="1" u="sng" dirty="0" smtClean="0"/>
              <a:t>La classe 3 </a:t>
            </a:r>
          </a:p>
          <a:p>
            <a:pPr algn="just"/>
            <a:r>
              <a:rPr lang="fr-FR" sz="2400" dirty="0" smtClean="0"/>
              <a:t>C3 tient compte de l’outillage et d’autres moyens de production. Elle vise essentiellement les industriels, les constructeurs et les confectionneurs. </a:t>
            </a:r>
          </a:p>
          <a:p>
            <a:pPr algn="just"/>
            <a:r>
              <a:rPr lang="fr-FR" sz="2400" dirty="0" smtClean="0"/>
              <a:t>Elle regroupe des activités de commerce et de prestation de services de minime importance. Exemples : </a:t>
            </a:r>
          </a:p>
          <a:p>
            <a:pPr algn="just"/>
            <a:endParaRPr lang="fr-FR" sz="2400" dirty="0" smtClean="0"/>
          </a:p>
          <a:p>
            <a:pPr lvl="1" algn="just"/>
            <a:r>
              <a:rPr lang="fr-FR" sz="2400" dirty="0" smtClean="0"/>
              <a:t>-fabricant d’accumulateurs électriques </a:t>
            </a:r>
          </a:p>
          <a:p>
            <a:pPr lvl="1" algn="just"/>
            <a:r>
              <a:rPr lang="fr-FR" sz="2400" dirty="0" smtClean="0"/>
              <a:t>-fabricants de ciment, briques et tuiles </a:t>
            </a:r>
          </a:p>
          <a:p>
            <a:pPr lvl="1" algn="just"/>
            <a:r>
              <a:rPr lang="fr-FR" sz="2400" dirty="0" smtClean="0"/>
              <a:t> -fabricant de pièces de prothèses dentaires</a:t>
            </a:r>
            <a:endParaRPr lang="fr-F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94122"/>
          </a:xfrm>
        </p:spPr>
        <p:txBody>
          <a:bodyPr>
            <a:normAutofit/>
          </a:bodyPr>
          <a:lstStyle/>
          <a:p>
            <a:pPr algn="just"/>
            <a:r>
              <a:rPr lang="fr-FR" sz="2400" b="1" dirty="0" smtClean="0"/>
              <a:t>ELÉMENTS CONSTITUTIFS DE LA TAXE PROFESSIONNELLE </a:t>
            </a:r>
            <a:endParaRPr lang="fr-FR" sz="2400" b="1" dirty="0"/>
          </a:p>
        </p:txBody>
      </p:sp>
      <p:sp>
        <p:nvSpPr>
          <p:cNvPr id="3" name="Espace réservé du contenu 2"/>
          <p:cNvSpPr>
            <a:spLocks noGrp="1"/>
          </p:cNvSpPr>
          <p:nvPr>
            <p:ph idx="1"/>
          </p:nvPr>
        </p:nvSpPr>
        <p:spPr/>
        <p:txBody>
          <a:bodyPr>
            <a:normAutofit/>
          </a:bodyPr>
          <a:lstStyle/>
          <a:p>
            <a:pPr algn="just"/>
            <a:r>
              <a:rPr lang="fr-FR" sz="2400" dirty="0" smtClean="0"/>
              <a:t>La taxe professionnelle est établie sur la valeur locative (VL) annuelle brute, normale et actuelle. Les éléments d’actif immobilisé à prendre en considération  dans la VL :</a:t>
            </a:r>
          </a:p>
          <a:p>
            <a:pPr algn="just"/>
            <a:r>
              <a:rPr lang="fr-FR" sz="2400" dirty="0" smtClean="0"/>
              <a:t>des magasins et tous locaux, servant à l’exercice des activités professionnelles imposables;</a:t>
            </a:r>
          </a:p>
          <a:p>
            <a:pPr algn="just"/>
            <a:r>
              <a:rPr lang="fr-FR" sz="2400" dirty="0" smtClean="0"/>
              <a:t>Machines mécanographiques (ordinateurs et leurs accessoires,…</a:t>
            </a:r>
          </a:p>
          <a:p>
            <a:pPr algn="just"/>
            <a:r>
              <a:rPr lang="fr-FR" sz="2400" dirty="0" smtClean="0"/>
              <a:t>Machines électroniques : ce sont les machines comptables.</a:t>
            </a:r>
          </a:p>
          <a:p>
            <a:pPr algn="just"/>
            <a:r>
              <a:rPr lang="fr-FR" sz="2400" dirty="0" smtClean="0"/>
              <a:t>Appareils techniques : des appareils du bloc opératoire d’un chirurgien, des appareils du radiologue, etc.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548680"/>
            <a:ext cx="7498080" cy="5699720"/>
          </a:xfrm>
        </p:spPr>
        <p:txBody>
          <a:bodyPr>
            <a:normAutofit/>
          </a:bodyPr>
          <a:lstStyle/>
          <a:p>
            <a:pPr algn="just"/>
            <a:r>
              <a:rPr lang="fr-FR" sz="2400" dirty="0" smtClean="0"/>
              <a:t>Outillages, force motrice naturelle et moyens de production des établissements industriels. la TP porte sur : </a:t>
            </a:r>
          </a:p>
          <a:p>
            <a:pPr lvl="1" algn="just"/>
            <a:r>
              <a:rPr lang="fr-FR" sz="2400" dirty="0" smtClean="0"/>
              <a:t>les dépenses des bâtiments, canalisation et voie ferré qui sont considérées comme des moyens de production; </a:t>
            </a:r>
          </a:p>
          <a:p>
            <a:pPr lvl="1" algn="just"/>
            <a:r>
              <a:rPr lang="fr-FR" sz="2400" dirty="0" smtClean="0"/>
              <a:t>force motrice naturelle : c’est l’eau servant à la production d’énergie;</a:t>
            </a:r>
          </a:p>
          <a:p>
            <a:pPr lvl="1" algn="just"/>
            <a:r>
              <a:rPr lang="fr-FR" sz="2400" dirty="0" smtClean="0"/>
              <a:t>l’outillage : que ce soit outillage fixe ou mobile à l’exclusion des outilles à mains et du matériels roulant (matériel de transport).</a:t>
            </a:r>
            <a:endParaRPr lang="fr-F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Méthodes d’évaluation de la VL : </a:t>
            </a:r>
            <a:endParaRPr lang="fr-FR" dirty="0"/>
          </a:p>
        </p:txBody>
      </p:sp>
      <p:sp>
        <p:nvSpPr>
          <p:cNvPr id="3" name="Espace réservé du contenu 2"/>
          <p:cNvSpPr>
            <a:spLocks noGrp="1"/>
          </p:cNvSpPr>
          <p:nvPr>
            <p:ph idx="1"/>
          </p:nvPr>
        </p:nvSpPr>
        <p:spPr/>
        <p:txBody>
          <a:bodyPr/>
          <a:lstStyle/>
          <a:p>
            <a:pPr algn="just"/>
            <a:r>
              <a:rPr lang="fr-FR" dirty="0" smtClean="0"/>
              <a:t>Le caractère normal et actuel de la VL signifie que le loyer doit être réel ou actuel. </a:t>
            </a:r>
          </a:p>
          <a:p>
            <a:pPr algn="just"/>
            <a:r>
              <a:rPr lang="fr-FR" dirty="0" smtClean="0"/>
              <a:t> Méthodes d’évaluation de la VL : On distingue trois méthodes d’évaluation de la VL , avec un minimum fixé à 3% du prix de revient des éléments servant à l’exercice de l’activité.</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a:bodyPr>
          <a:lstStyle/>
          <a:p>
            <a:pPr marL="539496" indent="-457200" algn="just">
              <a:buFont typeface="+mj-lt"/>
              <a:buAutoNum type="arabicPeriod"/>
            </a:pPr>
            <a:r>
              <a:rPr lang="fr-FR" sz="2400" dirty="0" smtClean="0"/>
              <a:t>Evaluation par voie de baux et actes (normaux) de location ;</a:t>
            </a:r>
          </a:p>
          <a:p>
            <a:pPr marL="539496" indent="-457200" algn="just">
              <a:buFont typeface="+mj-lt"/>
              <a:buAutoNum type="arabicPeriod"/>
            </a:pPr>
            <a:r>
              <a:rPr lang="fr-FR" sz="2400" dirty="0" smtClean="0"/>
              <a:t>Evaluation par comparaison : dite aussi actualisation, est applicable aux locaux occupés par leurs propriétaires ou bien dans le cas de loyer anormale, ancien, non régulier, etc.</a:t>
            </a:r>
          </a:p>
          <a:p>
            <a:pPr marL="539496" indent="-457200" algn="just">
              <a:buFont typeface="+mj-lt"/>
              <a:buAutoNum type="arabicPeriod"/>
            </a:pPr>
            <a:r>
              <a:rPr lang="fr-FR" sz="2400" dirty="0" smtClean="0"/>
              <a:t>Evaluation par appréciation directe : pour les usines, les établissements industriels ou de prestation de services. La TP est calculée sur la VL déterminée par application aux prix de revient des terrains, constructions, agencements, matériel et outillage d’un taux unique de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778098"/>
          </a:xfrm>
        </p:spPr>
        <p:txBody>
          <a:bodyPr>
            <a:normAutofit fontScale="90000"/>
          </a:bodyPr>
          <a:lstStyle/>
          <a:p>
            <a:r>
              <a:rPr lang="fr-FR" dirty="0" smtClean="0"/>
              <a:t>Cas particuliers </a:t>
            </a:r>
            <a:endParaRPr lang="fr-FR" dirty="0"/>
          </a:p>
        </p:txBody>
      </p:sp>
      <p:sp>
        <p:nvSpPr>
          <p:cNvPr id="3" name="Espace réservé du contenu 2"/>
          <p:cNvSpPr>
            <a:spLocks noGrp="1"/>
          </p:cNvSpPr>
          <p:nvPr>
            <p:ph idx="1"/>
          </p:nvPr>
        </p:nvSpPr>
        <p:spPr>
          <a:xfrm>
            <a:off x="1435608" y="1196752"/>
            <a:ext cx="7498080" cy="5051648"/>
          </a:xfrm>
        </p:spPr>
        <p:txBody>
          <a:bodyPr>
            <a:normAutofit lnSpcReduction="10000"/>
          </a:bodyPr>
          <a:lstStyle/>
          <a:p>
            <a:pPr algn="just"/>
            <a:r>
              <a:rPr lang="fr-FR" sz="2200" dirty="0" smtClean="0"/>
              <a:t>Cas 1 : Les établissements hôteliers, La VL est déterminée par application au prix de revient des constructions et des éléments servant à l’exercice de leur activité, des coefficients fixés en fonction du coût global des éléments corporels de l’établissement considéré. Ces coefficients sont fixés comme suit :</a:t>
            </a:r>
          </a:p>
          <a:p>
            <a:pPr algn="just"/>
            <a:endParaRPr lang="fr-FR" sz="2200" dirty="0" smtClean="0"/>
          </a:p>
          <a:p>
            <a:pPr algn="just"/>
            <a:endParaRPr lang="fr-FR" sz="2200" dirty="0" smtClean="0"/>
          </a:p>
          <a:p>
            <a:pPr algn="just"/>
            <a:endParaRPr lang="fr-FR" sz="2200" dirty="0" smtClean="0"/>
          </a:p>
          <a:p>
            <a:pPr algn="just"/>
            <a:endParaRPr lang="fr-FR" sz="2200" dirty="0" smtClean="0"/>
          </a:p>
          <a:p>
            <a:pPr algn="just"/>
            <a:endParaRPr lang="fr-FR" sz="2200" dirty="0" smtClean="0"/>
          </a:p>
          <a:p>
            <a:pPr algn="just"/>
            <a:endParaRPr lang="fr-FR" sz="2200" dirty="0" smtClean="0"/>
          </a:p>
          <a:p>
            <a:pPr algn="just"/>
            <a:r>
              <a:rPr lang="fr-FR" sz="2200" dirty="0" smtClean="0"/>
              <a:t>Les terrains sont exclus, leur VL est déterminé par 3% du prix de revient</a:t>
            </a:r>
          </a:p>
          <a:p>
            <a:pPr algn="just"/>
            <a:endParaRPr lang="fr-FR" dirty="0" smtClean="0"/>
          </a:p>
          <a:p>
            <a:endParaRPr lang="fr-FR" dirty="0"/>
          </a:p>
        </p:txBody>
      </p:sp>
      <p:graphicFrame>
        <p:nvGraphicFramePr>
          <p:cNvPr id="4" name="Tableau 3"/>
          <p:cNvGraphicFramePr>
            <a:graphicFrameLocks noGrp="1"/>
          </p:cNvGraphicFramePr>
          <p:nvPr/>
        </p:nvGraphicFramePr>
        <p:xfrm>
          <a:off x="1835696" y="3284984"/>
          <a:ext cx="6840760" cy="1944215"/>
        </p:xfrm>
        <a:graphic>
          <a:graphicData uri="http://schemas.openxmlformats.org/drawingml/2006/table">
            <a:tbl>
              <a:tblPr firstRow="1" bandRow="1">
                <a:tableStyleId>{5C22544A-7EE6-4342-B048-85BDC9FD1C3A}</a:tableStyleId>
              </a:tblPr>
              <a:tblGrid>
                <a:gridCol w="4752528"/>
                <a:gridCol w="2088232"/>
              </a:tblGrid>
              <a:tr h="388843">
                <a:tc>
                  <a:txBody>
                    <a:bodyPr/>
                    <a:lstStyle/>
                    <a:p>
                      <a:r>
                        <a:rPr lang="fr-FR" dirty="0" smtClean="0">
                          <a:solidFill>
                            <a:schemeClr val="tx1"/>
                          </a:solidFill>
                        </a:rPr>
                        <a:t>Tranche du prix de revient en </a:t>
                      </a:r>
                      <a:r>
                        <a:rPr lang="fr-FR" dirty="0" err="1" smtClean="0">
                          <a:solidFill>
                            <a:schemeClr val="tx1"/>
                          </a:solidFill>
                        </a:rPr>
                        <a:t>dh</a:t>
                      </a:r>
                      <a:r>
                        <a:rPr lang="fr-FR" dirty="0" smtClean="0">
                          <a:solidFill>
                            <a:schemeClr val="tx1"/>
                          </a:solidFill>
                        </a:rPr>
                        <a:t> </a:t>
                      </a:r>
                      <a:endParaRPr lang="fr-FR" dirty="0">
                        <a:solidFill>
                          <a:schemeClr val="tx1"/>
                        </a:solidFill>
                      </a:endParaRPr>
                    </a:p>
                  </a:txBody>
                  <a:tcPr/>
                </a:tc>
                <a:tc>
                  <a:txBody>
                    <a:bodyPr/>
                    <a:lstStyle/>
                    <a:p>
                      <a:r>
                        <a:rPr lang="fr-FR" dirty="0" smtClean="0">
                          <a:solidFill>
                            <a:schemeClr val="tx1"/>
                          </a:solidFill>
                        </a:rPr>
                        <a:t>Coefficient </a:t>
                      </a:r>
                      <a:endParaRPr lang="fr-FR" dirty="0">
                        <a:solidFill>
                          <a:schemeClr val="tx1"/>
                        </a:solidFill>
                      </a:endParaRPr>
                    </a:p>
                  </a:txBody>
                  <a:tcPr/>
                </a:tc>
              </a:tr>
              <a:tr h="388843">
                <a:tc>
                  <a:txBody>
                    <a:bodyPr/>
                    <a:lstStyle/>
                    <a:p>
                      <a:r>
                        <a:rPr lang="fr-FR" dirty="0" smtClean="0"/>
                        <a:t>0 à 3.000.000</a:t>
                      </a:r>
                      <a:endParaRPr lang="fr-FR" dirty="0"/>
                    </a:p>
                  </a:txBody>
                  <a:tcPr/>
                </a:tc>
                <a:tc>
                  <a:txBody>
                    <a:bodyPr/>
                    <a:lstStyle/>
                    <a:p>
                      <a:r>
                        <a:rPr lang="fr-FR" dirty="0" smtClean="0"/>
                        <a:t>2%</a:t>
                      </a:r>
                      <a:endParaRPr lang="fr-FR" dirty="0"/>
                    </a:p>
                  </a:txBody>
                  <a:tcPr/>
                </a:tc>
              </a:tr>
              <a:tr h="388843">
                <a:tc>
                  <a:txBody>
                    <a:bodyPr/>
                    <a:lstStyle/>
                    <a:p>
                      <a:r>
                        <a:rPr lang="fr-FR" dirty="0" smtClean="0"/>
                        <a:t>3.000.0001 à 6.000.000</a:t>
                      </a:r>
                      <a:endParaRPr lang="fr-FR" dirty="0"/>
                    </a:p>
                  </a:txBody>
                  <a:tcPr/>
                </a:tc>
                <a:tc>
                  <a:txBody>
                    <a:bodyPr/>
                    <a:lstStyle/>
                    <a:p>
                      <a:r>
                        <a:rPr lang="fr-FR" dirty="0" smtClean="0"/>
                        <a:t>1.5%</a:t>
                      </a:r>
                      <a:endParaRPr lang="fr-FR" dirty="0"/>
                    </a:p>
                  </a:txBody>
                  <a:tcPr/>
                </a:tc>
              </a:tr>
              <a:tr h="388843">
                <a:tc>
                  <a:txBody>
                    <a:bodyPr/>
                    <a:lstStyle/>
                    <a:p>
                      <a:r>
                        <a:rPr lang="fr-FR" dirty="0" smtClean="0"/>
                        <a:t>6.000.001 à 12.000.000</a:t>
                      </a:r>
                      <a:endParaRPr lang="fr-FR" dirty="0"/>
                    </a:p>
                  </a:txBody>
                  <a:tcPr/>
                </a:tc>
                <a:tc>
                  <a:txBody>
                    <a:bodyPr/>
                    <a:lstStyle/>
                    <a:p>
                      <a:r>
                        <a:rPr lang="fr-FR" dirty="0" smtClean="0"/>
                        <a:t>1.25%</a:t>
                      </a:r>
                      <a:endParaRPr lang="fr-FR" dirty="0"/>
                    </a:p>
                  </a:txBody>
                  <a:tcPr/>
                </a:tc>
              </a:tr>
              <a:tr h="388843">
                <a:tc>
                  <a:txBody>
                    <a:bodyPr/>
                    <a:lstStyle/>
                    <a:p>
                      <a:r>
                        <a:rPr lang="fr-FR" dirty="0" smtClean="0"/>
                        <a:t>Plus de 12.000.000</a:t>
                      </a:r>
                      <a:endParaRPr lang="fr-FR" dirty="0"/>
                    </a:p>
                  </a:txBody>
                  <a:tcPr/>
                </a:tc>
                <a:tc>
                  <a:txBody>
                    <a:bodyPr/>
                    <a:lstStyle/>
                    <a:p>
                      <a:r>
                        <a:rPr lang="fr-FR" dirty="0" smtClean="0"/>
                        <a:t>1%</a:t>
                      </a:r>
                      <a:endParaRPr lang="fr-FR"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764704"/>
            <a:ext cx="7498080" cy="5483696"/>
          </a:xfrm>
        </p:spPr>
        <p:txBody>
          <a:bodyPr>
            <a:normAutofit/>
          </a:bodyPr>
          <a:lstStyle/>
          <a:p>
            <a:pPr algn="just"/>
            <a:r>
              <a:rPr lang="fr-FR" sz="2400" dirty="0" smtClean="0"/>
              <a:t>Cas 2 : matériel et outillage loué. On calcule la VL théorique et on la compare avec le loyer puis on impose le terme le plus élevé.</a:t>
            </a:r>
          </a:p>
          <a:p>
            <a:pPr algn="just"/>
            <a:endParaRPr lang="fr-FR" sz="2400" dirty="0" smtClean="0"/>
          </a:p>
          <a:p>
            <a:pPr algn="just"/>
            <a:r>
              <a:rPr lang="fr-FR" sz="2400" dirty="0" smtClean="0"/>
              <a:t>Cas 3 : matériel loué dans le cadre leasing. Le matériel est considéré comme acquis. Sa VL est calculé sur la base de son prix de revient, même dans le cas d’achat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Remarques : </a:t>
            </a:r>
            <a:endParaRPr lang="fr-FR" dirty="0"/>
          </a:p>
        </p:txBody>
      </p:sp>
      <p:sp>
        <p:nvSpPr>
          <p:cNvPr id="3" name="Espace réservé du contenu 2"/>
          <p:cNvSpPr>
            <a:spLocks noGrp="1"/>
          </p:cNvSpPr>
          <p:nvPr>
            <p:ph idx="1"/>
          </p:nvPr>
        </p:nvSpPr>
        <p:spPr/>
        <p:txBody>
          <a:bodyPr>
            <a:normAutofit/>
          </a:bodyPr>
          <a:lstStyle/>
          <a:p>
            <a:pPr algn="just"/>
            <a:r>
              <a:rPr lang="fr-FR" sz="2600" dirty="0" smtClean="0"/>
              <a:t>le redevable exerçant plusieurs activités professionnelles dans un même local, est imposable d’après le taux de la classe de l’activité principale.</a:t>
            </a:r>
          </a:p>
          <a:p>
            <a:pPr algn="just"/>
            <a:endParaRPr lang="fr-FR" sz="2600" dirty="0" smtClean="0"/>
          </a:p>
          <a:p>
            <a:pPr algn="just"/>
            <a:r>
              <a:rPr lang="fr-FR" sz="2600" dirty="0" smtClean="0"/>
              <a:t>Lorsque plusieurs personnes exerçant des activités professionnelles dans un même local, la TP est établie pour chaque redevable séparément au prorata de la valeur locative correspondant à la partie occupée dudit local.</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922114"/>
          </a:xfrm>
        </p:spPr>
        <p:txBody>
          <a:bodyPr>
            <a:normAutofit/>
          </a:bodyPr>
          <a:lstStyle/>
          <a:p>
            <a:r>
              <a:rPr lang="fr-FR" sz="2800" b="1" dirty="0" smtClean="0"/>
              <a:t>3. Taux et calcul de la taxe professionnelle</a:t>
            </a:r>
            <a:endParaRPr lang="fr-FR" sz="2800" b="1" dirty="0"/>
          </a:p>
        </p:txBody>
      </p:sp>
      <p:sp>
        <p:nvSpPr>
          <p:cNvPr id="3" name="Espace réservé du contenu 2"/>
          <p:cNvSpPr>
            <a:spLocks noGrp="1"/>
          </p:cNvSpPr>
          <p:nvPr>
            <p:ph idx="1"/>
          </p:nvPr>
        </p:nvSpPr>
        <p:spPr/>
        <p:txBody>
          <a:bodyPr/>
          <a:lstStyle/>
          <a:p>
            <a:r>
              <a:rPr lang="fr-FR" sz="2400" b="1" dirty="0" smtClean="0"/>
              <a:t>Les taux de la taxe professionnelle applicables à la valeur locative sont fixés comme suit :</a:t>
            </a:r>
            <a:endParaRPr lang="fr-FR" sz="2400" dirty="0" smtClean="0"/>
          </a:p>
          <a:p>
            <a:pPr lvl="1"/>
            <a:r>
              <a:rPr lang="fr-FR" sz="2400" dirty="0" smtClean="0"/>
              <a:t>10% pour la classe 3 ;</a:t>
            </a:r>
          </a:p>
          <a:p>
            <a:pPr lvl="1"/>
            <a:r>
              <a:rPr lang="fr-FR" sz="2400" dirty="0" smtClean="0"/>
              <a:t>20% pour la classe 2 ;</a:t>
            </a:r>
          </a:p>
          <a:p>
            <a:pPr lvl="1"/>
            <a:r>
              <a:rPr lang="fr-FR" sz="2400" dirty="0" smtClean="0"/>
              <a:t>30% pour la classe 1.</a:t>
            </a:r>
          </a:p>
          <a:p>
            <a:r>
              <a:rPr lang="fr-FR" sz="2400" dirty="0" smtClean="0"/>
              <a:t>Le droit minimum de la taxe ne peut être inférieur aux montants ci-après :</a:t>
            </a:r>
          </a:p>
          <a:p>
            <a:pPr lvl="1"/>
            <a:r>
              <a:rPr lang="fr-FR" sz="2000" dirty="0" smtClean="0"/>
              <a:t>C3 : 300 DH (urbain) et 100 DH (rural) ;</a:t>
            </a:r>
          </a:p>
          <a:p>
            <a:pPr lvl="1"/>
            <a:r>
              <a:rPr lang="fr-FR" sz="2000" dirty="0" smtClean="0"/>
              <a:t>C2 : 600 DH (urbain) et 200 DH (rural) ;</a:t>
            </a:r>
          </a:p>
          <a:p>
            <a:pPr lvl="1"/>
            <a:r>
              <a:rPr lang="fr-FR" sz="2000" dirty="0" smtClean="0"/>
              <a:t>C1 : 1.200 DH (urbain) et 400 DH (rural).</a:t>
            </a:r>
          </a:p>
          <a:p>
            <a:endParaRPr lang="fr-FR" sz="2400" dirty="0" smtClean="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8229600" cy="1143000"/>
          </a:xfrm>
        </p:spPr>
        <p:txBody>
          <a:bodyPr/>
          <a:lstStyle/>
          <a:p>
            <a:r>
              <a:rPr lang="fr-FR" dirty="0" smtClean="0"/>
              <a:t>3 Annualité de la TP</a:t>
            </a:r>
            <a:endParaRPr lang="fr-FR" dirty="0"/>
          </a:p>
        </p:txBody>
      </p:sp>
      <p:sp>
        <p:nvSpPr>
          <p:cNvPr id="3" name="Espace réservé du contenu 2"/>
          <p:cNvSpPr>
            <a:spLocks noGrp="1"/>
          </p:cNvSpPr>
          <p:nvPr>
            <p:ph idx="1"/>
          </p:nvPr>
        </p:nvSpPr>
        <p:spPr>
          <a:xfrm>
            <a:off x="395536" y="1806352"/>
            <a:ext cx="7498080" cy="5051648"/>
          </a:xfrm>
        </p:spPr>
        <p:txBody>
          <a:bodyPr>
            <a:normAutofit/>
          </a:bodyPr>
          <a:lstStyle/>
          <a:p>
            <a:pPr algn="just"/>
            <a:r>
              <a:rPr lang="fr-FR" sz="2400" dirty="0" smtClean="0"/>
              <a:t>Le principe : la taxe est établie et due pour l’année entière à raison de faits au mois de janvier de chaque année. </a:t>
            </a:r>
          </a:p>
          <a:p>
            <a:pPr algn="just"/>
            <a:endParaRPr lang="fr-FR" sz="2400" dirty="0" smtClean="0"/>
          </a:p>
          <a:p>
            <a:pPr algn="just"/>
            <a:r>
              <a:rPr lang="fr-FR" sz="2400" dirty="0" smtClean="0"/>
              <a:t>L’imposition est établie pour l’année entière même si l’activité n’est pas exercée pendant l’année.</a:t>
            </a:r>
          </a:p>
          <a:p>
            <a:pPr algn="just"/>
            <a:endParaRPr lang="fr-FR" sz="2400" dirty="0" smtClean="0"/>
          </a:p>
          <a:p>
            <a:pPr algn="just"/>
            <a:r>
              <a:rPr lang="fr-FR" sz="2400" dirty="0" smtClean="0"/>
              <a:t>Toute activité nouvellement créée après le mois de janvier, devient passible de la TP à partir du 1</a:t>
            </a:r>
            <a:r>
              <a:rPr lang="fr-FR" sz="2400" baseline="30000" dirty="0" smtClean="0"/>
              <a:t>er</a:t>
            </a:r>
            <a:r>
              <a:rPr lang="fr-FR" sz="2400" dirty="0" smtClean="0"/>
              <a:t> janvier de l’année qui suit celle de l’expiration de l’exonération (5 ans)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800" dirty="0" smtClean="0"/>
              <a:t>La fiscalité a été instituée par la loi n°47.06 relative à la fiscalité des collectivités locales.</a:t>
            </a:r>
          </a:p>
          <a:p>
            <a:pPr algn="just">
              <a:buNone/>
            </a:pPr>
            <a:endParaRPr lang="fr-FR" sz="2800" dirty="0" smtClean="0"/>
          </a:p>
          <a:p>
            <a:pPr algn="just">
              <a:buNone/>
            </a:pPr>
            <a:r>
              <a:rPr lang="fr-FR" sz="2800" dirty="0" smtClean="0"/>
              <a:t> </a:t>
            </a:r>
          </a:p>
          <a:p>
            <a:pPr algn="just"/>
            <a:r>
              <a:rPr lang="fr-FR" sz="2800" dirty="0" smtClean="0"/>
              <a:t>Elle regroupe l’ensemble des taxes instituées au profit des communes urbaines et rurales, des préfectures, des provinces et des régions.</a:t>
            </a:r>
            <a:endParaRPr lang="fr-F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1124744"/>
            <a:ext cx="7498080" cy="5123656"/>
          </a:xfrm>
        </p:spPr>
        <p:txBody>
          <a:bodyPr/>
          <a:lstStyle/>
          <a:p>
            <a:pPr algn="just"/>
            <a:r>
              <a:rPr lang="fr-FR" sz="2400" dirty="0" smtClean="0"/>
              <a:t>Par contre; le matériel d’occasion acquis, devient imposable à compter du premier janvier de l’année suivante.</a:t>
            </a:r>
          </a:p>
          <a:p>
            <a:pPr algn="just"/>
            <a:r>
              <a:rPr lang="fr-FR" sz="2400" dirty="0" smtClean="0"/>
              <a:t>Les réductions des éléments imposables survenues après le mois de janvier ne sont prises en considération qu’à partir du premier janvier de l’année suivante.   </a:t>
            </a:r>
          </a:p>
          <a:p>
            <a:pPr algn="just"/>
            <a:r>
              <a:rPr lang="fr-FR" sz="2400" dirty="0" smtClean="0"/>
              <a:t>Par contre lorsque la cession résulte de décès , de liquidation judicaire, d’expropriation ou d’expulsion,  les droits dus pour la période antérieure et le mois courants </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562074"/>
          </a:xfrm>
        </p:spPr>
        <p:txBody>
          <a:bodyPr>
            <a:normAutofit fontScale="90000"/>
          </a:bodyPr>
          <a:lstStyle/>
          <a:p>
            <a:endParaRPr lang="fr-FR" dirty="0"/>
          </a:p>
        </p:txBody>
      </p:sp>
      <p:sp>
        <p:nvSpPr>
          <p:cNvPr id="3" name="Espace réservé du contenu 2"/>
          <p:cNvSpPr>
            <a:spLocks noGrp="1"/>
          </p:cNvSpPr>
          <p:nvPr>
            <p:ph idx="1"/>
          </p:nvPr>
        </p:nvSpPr>
        <p:spPr>
          <a:xfrm>
            <a:off x="1435608" y="1124744"/>
            <a:ext cx="7498080" cy="5123656"/>
          </a:xfrm>
        </p:spPr>
        <p:txBody>
          <a:bodyPr>
            <a:normAutofit/>
          </a:bodyPr>
          <a:lstStyle/>
          <a:p>
            <a:pPr algn="just"/>
            <a:r>
              <a:rPr lang="fr-FR" sz="2400" dirty="0" smtClean="0"/>
              <a:t>En cas de chômage partiel ou total pendant d’une durée d’une année civile, le contribuable peut obtenir dégrèvement ou décharge de la TP</a:t>
            </a:r>
          </a:p>
          <a:p>
            <a:pPr algn="just"/>
            <a:r>
              <a:rPr lang="fr-FR" sz="2400" dirty="0" smtClean="0"/>
              <a:t>Par contre les activités saisonnières sont imposables pour la totalité de l’année.</a:t>
            </a:r>
          </a:p>
          <a:p>
            <a:pPr algn="just"/>
            <a:endParaRPr lang="fr-FR"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188640"/>
            <a:ext cx="7498080" cy="724942"/>
          </a:xfrm>
        </p:spPr>
        <p:txBody>
          <a:bodyPr>
            <a:normAutofit fontScale="90000"/>
          </a:bodyPr>
          <a:lstStyle/>
          <a:p>
            <a:r>
              <a:rPr lang="fr-FR" dirty="0" smtClean="0"/>
              <a:t>Rappel </a:t>
            </a:r>
            <a:endParaRPr lang="fr-FR" dirty="0"/>
          </a:p>
        </p:txBody>
      </p:sp>
      <p:sp>
        <p:nvSpPr>
          <p:cNvPr id="3" name="Espace réservé du contenu 2"/>
          <p:cNvSpPr>
            <a:spLocks noGrp="1"/>
          </p:cNvSpPr>
          <p:nvPr>
            <p:ph idx="1"/>
          </p:nvPr>
        </p:nvSpPr>
        <p:spPr>
          <a:xfrm>
            <a:off x="1435608" y="980728"/>
            <a:ext cx="7498080" cy="5267672"/>
          </a:xfrm>
        </p:spPr>
        <p:txBody>
          <a:bodyPr>
            <a:normAutofit/>
          </a:bodyPr>
          <a:lstStyle/>
          <a:p>
            <a:r>
              <a:rPr lang="fr-FR" sz="2400" b="1" dirty="0" smtClean="0"/>
              <a:t>Professions imposable </a:t>
            </a:r>
            <a:r>
              <a:rPr lang="fr-FR" sz="2400" dirty="0" smtClean="0"/>
              <a:t>:</a:t>
            </a:r>
          </a:p>
          <a:p>
            <a:pPr lvl="1" algn="just"/>
            <a:r>
              <a:rPr lang="fr-FR" sz="2400" dirty="0" smtClean="0"/>
              <a:t>Effective, habituelle,  pour son propre compte, ayant un but lucrative</a:t>
            </a:r>
          </a:p>
          <a:p>
            <a:pPr lvl="1" algn="just"/>
            <a:r>
              <a:rPr lang="fr-FR" sz="2400" dirty="0" smtClean="0"/>
              <a:t>Marocaine ou étrangère ayant un établissement autonome au Maroc;</a:t>
            </a:r>
          </a:p>
          <a:p>
            <a:pPr algn="just"/>
            <a:r>
              <a:rPr lang="fr-FR" sz="2400" b="1" dirty="0" smtClean="0"/>
              <a:t>Exemption des professions</a:t>
            </a:r>
            <a:r>
              <a:rPr lang="fr-FR" sz="2400" dirty="0" smtClean="0"/>
              <a:t> relevant de : </a:t>
            </a:r>
          </a:p>
          <a:p>
            <a:pPr lvl="1" algn="just"/>
            <a:r>
              <a:rPr lang="fr-FR" sz="2400" dirty="0" smtClean="0"/>
              <a:t>Fonction publique</a:t>
            </a:r>
          </a:p>
          <a:p>
            <a:pPr lvl="1" algn="just"/>
            <a:r>
              <a:rPr lang="fr-FR" sz="2400" dirty="0" smtClean="0"/>
              <a:t>Secteur agricole avec des conditions</a:t>
            </a:r>
          </a:p>
          <a:p>
            <a:pPr lvl="1" algn="just"/>
            <a:r>
              <a:rPr lang="fr-FR" sz="2400" dirty="0" smtClean="0"/>
              <a:t>Coopératives </a:t>
            </a:r>
          </a:p>
          <a:p>
            <a:pPr lvl="1" algn="just"/>
            <a:r>
              <a:rPr lang="fr-FR" sz="2400" dirty="0" smtClean="0"/>
              <a:t>Entreprises et investissements  nouvellement créés</a:t>
            </a:r>
          </a:p>
          <a:p>
            <a:pPr lvl="1" algn="just"/>
            <a:r>
              <a:rPr lang="fr-FR" sz="2400" dirty="0" smtClean="0"/>
              <a:t>Investissement dépassant 50 millions </a:t>
            </a:r>
            <a:r>
              <a:rPr lang="fr-FR" sz="2400" dirty="0" err="1" smtClean="0"/>
              <a:t>dh</a:t>
            </a:r>
            <a:endParaRPr lang="fr-FR" sz="2400" dirty="0" smtClean="0"/>
          </a:p>
          <a:p>
            <a:pPr lvl="1" algn="just"/>
            <a:r>
              <a:rPr lang="fr-FR" sz="2400" dirty="0" smtClean="0"/>
              <a:t> </a:t>
            </a:r>
            <a:endParaRPr lang="fr-FR"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562074"/>
          </a:xfrm>
        </p:spPr>
        <p:txBody>
          <a:bodyPr>
            <a:normAutofit/>
          </a:bodyPr>
          <a:lstStyle/>
          <a:p>
            <a:r>
              <a:rPr lang="fr-FR" sz="3000" b="1" dirty="0" smtClean="0"/>
              <a:t>Base d’imposition et calcul </a:t>
            </a:r>
            <a:endParaRPr lang="fr-FR" sz="3000" b="1" dirty="0"/>
          </a:p>
        </p:txBody>
      </p:sp>
      <p:sp>
        <p:nvSpPr>
          <p:cNvPr id="3" name="Espace réservé du contenu 2"/>
          <p:cNvSpPr>
            <a:spLocks noGrp="1"/>
          </p:cNvSpPr>
          <p:nvPr>
            <p:ph idx="1"/>
          </p:nvPr>
        </p:nvSpPr>
        <p:spPr>
          <a:xfrm>
            <a:off x="1435608" y="980728"/>
            <a:ext cx="7498080" cy="5267672"/>
          </a:xfrm>
        </p:spPr>
        <p:txBody>
          <a:bodyPr>
            <a:normAutofit lnSpcReduction="10000"/>
          </a:bodyPr>
          <a:lstStyle/>
          <a:p>
            <a:pPr algn="just"/>
            <a:r>
              <a:rPr lang="fr-FR" sz="2200" dirty="0" smtClean="0"/>
              <a:t>Valeur locative </a:t>
            </a:r>
            <a:r>
              <a:rPr lang="fr-FR" sz="2200" b="1" dirty="0" smtClean="0"/>
              <a:t>annuelle</a:t>
            </a:r>
            <a:r>
              <a:rPr lang="fr-FR" sz="2200" dirty="0" smtClean="0"/>
              <a:t> de tous les éléments d’actif immobilisé (terrains; ..) et tout outillage fixe ou mobile à l’exception  des outils à mains et du matériel roulant (matériel de transport) , acquis ou loués par l’entreprise</a:t>
            </a:r>
          </a:p>
          <a:p>
            <a:pPr algn="just"/>
            <a:r>
              <a:rPr lang="fr-FR" sz="2400" dirty="0" smtClean="0"/>
              <a:t>3 méthodes : </a:t>
            </a:r>
          </a:p>
          <a:p>
            <a:pPr lvl="1" algn="just"/>
            <a:r>
              <a:rPr lang="fr-FR" sz="2000" dirty="0" smtClean="0"/>
              <a:t>par voie d’actes de location</a:t>
            </a:r>
          </a:p>
          <a:p>
            <a:pPr lvl="1" algn="just"/>
            <a:r>
              <a:rPr lang="fr-FR" sz="2000" dirty="0" smtClean="0"/>
              <a:t>par voie de comparaison </a:t>
            </a:r>
          </a:p>
          <a:p>
            <a:pPr lvl="1" algn="just"/>
            <a:r>
              <a:rPr lang="fr-FR" sz="2000" dirty="0" smtClean="0"/>
              <a:t>Par appréciation directe </a:t>
            </a:r>
          </a:p>
          <a:p>
            <a:pPr algn="just"/>
            <a:r>
              <a:rPr lang="fr-FR" sz="2400" dirty="0" smtClean="0"/>
              <a:t>Principe  </a:t>
            </a:r>
            <a:r>
              <a:rPr lang="fr-FR" sz="2400" b="1" dirty="0" smtClean="0">
                <a:solidFill>
                  <a:srgbClr val="FF0000"/>
                </a:solidFill>
              </a:rPr>
              <a:t>: VL Imposable : Prix de revient  × 3%</a:t>
            </a:r>
          </a:p>
          <a:p>
            <a:pPr algn="just"/>
            <a:r>
              <a:rPr lang="fr-FR" sz="2200" dirty="0" smtClean="0"/>
              <a:t>Cas de matériel et outillage loué, on calcule la VL théorique ( 3% du prix de revient) et  on la compare avec le loyer on </a:t>
            </a:r>
            <a:r>
              <a:rPr lang="fr-FR" sz="2200" b="1" dirty="0" smtClean="0"/>
              <a:t>impose le terme le plus élevé</a:t>
            </a:r>
            <a:r>
              <a:rPr lang="fr-FR" sz="2200" dirty="0" smtClean="0"/>
              <a:t>.  </a:t>
            </a:r>
          </a:p>
          <a:p>
            <a:pPr algn="just"/>
            <a:r>
              <a:rPr lang="fr-FR" sz="2200" dirty="0" smtClean="0"/>
              <a:t>Cas d’établissement hôteliers :  à l’exception des terrains, on applique </a:t>
            </a:r>
            <a:r>
              <a:rPr lang="fr-FR" sz="2200" b="1" dirty="0" smtClean="0"/>
              <a:t>coefficients fixés </a:t>
            </a:r>
            <a:r>
              <a:rPr lang="fr-FR" sz="2200" dirty="0" smtClean="0"/>
              <a:t>en fonction du coût globale des éléments corporels.  </a:t>
            </a:r>
          </a:p>
          <a:p>
            <a:pPr lvl="1" algn="just"/>
            <a:endParaRPr lang="fr-FR" sz="2000" dirty="0" smtClean="0"/>
          </a:p>
          <a:p>
            <a:pPr lvl="1" algn="just"/>
            <a:endParaRPr lang="fr-FR"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332656"/>
            <a:ext cx="7498080" cy="5915744"/>
          </a:xfrm>
        </p:spPr>
        <p:txBody>
          <a:bodyPr>
            <a:normAutofit/>
          </a:bodyPr>
          <a:lstStyle/>
          <a:p>
            <a:r>
              <a:rPr lang="fr-FR" sz="2200" dirty="0" smtClean="0"/>
              <a:t>Calcul de la TP :</a:t>
            </a:r>
          </a:p>
          <a:p>
            <a:r>
              <a:rPr lang="fr-FR" sz="2200" dirty="0" smtClean="0"/>
              <a:t>Une fois la VL arrêtée (imposable), il reste à lui appliquer le taux correspondant  au classement de l’activité concernée. </a:t>
            </a:r>
          </a:p>
          <a:p>
            <a:pPr lvl="1"/>
            <a:r>
              <a:rPr lang="fr-FR" sz="2400" dirty="0" smtClean="0"/>
              <a:t>10% pour la classe 3 ; </a:t>
            </a:r>
          </a:p>
          <a:p>
            <a:pPr lvl="1"/>
            <a:r>
              <a:rPr lang="fr-FR" sz="2400" dirty="0" smtClean="0"/>
              <a:t>20% pour la classe 2 ;</a:t>
            </a:r>
          </a:p>
          <a:p>
            <a:pPr lvl="1"/>
            <a:r>
              <a:rPr lang="fr-FR" sz="2400" dirty="0" smtClean="0"/>
              <a:t>30% pour la classe 1.</a:t>
            </a:r>
          </a:p>
          <a:p>
            <a:r>
              <a:rPr lang="fr-FR" sz="2400" dirty="0" smtClean="0"/>
              <a:t>Le droit minimum</a:t>
            </a:r>
          </a:p>
          <a:p>
            <a:pPr lvl="1"/>
            <a:r>
              <a:rPr lang="fr-FR" sz="2000" dirty="0" smtClean="0"/>
              <a:t>C3 : 300 DH (urbain) et 100 DH (rural) ;</a:t>
            </a:r>
          </a:p>
          <a:p>
            <a:pPr lvl="1"/>
            <a:r>
              <a:rPr lang="fr-FR" sz="2000" dirty="0" smtClean="0"/>
              <a:t>C2 : 600 DH (urbain) et 200 DH (rural) ;</a:t>
            </a:r>
          </a:p>
          <a:p>
            <a:pPr lvl="1"/>
            <a:r>
              <a:rPr lang="fr-FR" sz="2000" dirty="0" smtClean="0"/>
              <a:t>C1 : 1.200 DH (urbain) et 400 DH (rural).</a:t>
            </a:r>
          </a:p>
          <a:p>
            <a:endParaRPr lang="fr-FR" sz="2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706090"/>
          </a:xfrm>
        </p:spPr>
        <p:txBody>
          <a:bodyPr>
            <a:normAutofit fontScale="90000"/>
          </a:bodyPr>
          <a:lstStyle/>
          <a:p>
            <a:r>
              <a:rPr lang="fr-FR" b="1" dirty="0" smtClean="0"/>
              <a:t>II. La taxe d’habitation </a:t>
            </a:r>
            <a:endParaRPr lang="fr-FR" b="1" dirty="0"/>
          </a:p>
        </p:txBody>
      </p:sp>
      <p:sp>
        <p:nvSpPr>
          <p:cNvPr id="3" name="Espace réservé du contenu 2"/>
          <p:cNvSpPr>
            <a:spLocks noGrp="1"/>
          </p:cNvSpPr>
          <p:nvPr>
            <p:ph idx="1"/>
          </p:nvPr>
        </p:nvSpPr>
        <p:spPr>
          <a:xfrm>
            <a:off x="1435608" y="1196752"/>
            <a:ext cx="7498080" cy="5051648"/>
          </a:xfrm>
        </p:spPr>
        <p:txBody>
          <a:bodyPr>
            <a:normAutofit fontScale="92500"/>
          </a:bodyPr>
          <a:lstStyle/>
          <a:p>
            <a:r>
              <a:rPr lang="fr-FR" b="1" dirty="0" smtClean="0"/>
              <a:t>Quel est l’objet de la TH?</a:t>
            </a:r>
          </a:p>
          <a:p>
            <a:r>
              <a:rPr lang="fr-FR" b="1" dirty="0" smtClean="0"/>
              <a:t>Au nom de qui la TH est établie? </a:t>
            </a:r>
          </a:p>
          <a:p>
            <a:r>
              <a:rPr lang="fr-FR" b="1" dirty="0" smtClean="0"/>
              <a:t>Les stations estivales sauvages sont ils concernées par la TH?</a:t>
            </a:r>
          </a:p>
          <a:p>
            <a:r>
              <a:rPr lang="fr-FR" b="1" dirty="0" smtClean="0"/>
              <a:t>Qui bénéficie d’une exonération pendant 5 ans? </a:t>
            </a:r>
          </a:p>
          <a:p>
            <a:r>
              <a:rPr lang="fr-FR" b="1" dirty="0" smtClean="0"/>
              <a:t>Qui profite de l’abattement de 75%? </a:t>
            </a:r>
          </a:p>
          <a:p>
            <a:r>
              <a:rPr lang="fr-FR" b="1" dirty="0" smtClean="0"/>
              <a:t>Au bout de combien d’année et de valeur; la VL retenue pour le calcul de la TH est augmentée ?</a:t>
            </a:r>
          </a:p>
          <a:p>
            <a:r>
              <a:rPr lang="fr-FR" b="1" dirty="0" smtClean="0"/>
              <a:t>Dans quel cas le contribuable peut obtenir décharge de la TH?</a:t>
            </a:r>
          </a:p>
          <a:p>
            <a:r>
              <a:rPr lang="fr-FR" b="1" dirty="0" smtClean="0"/>
              <a:t> </a:t>
            </a:r>
          </a:p>
          <a:p>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850106"/>
          </a:xfrm>
        </p:spPr>
        <p:txBody>
          <a:bodyPr/>
          <a:lstStyle/>
          <a:p>
            <a:r>
              <a:rPr lang="fr-FR" b="1" dirty="0" smtClean="0"/>
              <a:t>II. La taxe d’habitation </a:t>
            </a:r>
            <a:endParaRPr lang="fr-FR" b="1" dirty="0"/>
          </a:p>
        </p:txBody>
      </p:sp>
      <p:sp>
        <p:nvSpPr>
          <p:cNvPr id="3" name="Espace réservé du contenu 2"/>
          <p:cNvSpPr>
            <a:spLocks noGrp="1"/>
          </p:cNvSpPr>
          <p:nvPr>
            <p:ph idx="1"/>
          </p:nvPr>
        </p:nvSpPr>
        <p:spPr>
          <a:xfrm>
            <a:off x="1435608" y="1124744"/>
            <a:ext cx="7498080" cy="5123656"/>
          </a:xfrm>
        </p:spPr>
        <p:txBody>
          <a:bodyPr>
            <a:normAutofit/>
          </a:bodyPr>
          <a:lstStyle/>
          <a:p>
            <a:r>
              <a:rPr lang="fr-FR" sz="2800" b="1" dirty="0" smtClean="0"/>
              <a:t>CHAMP D’APPLICATION</a:t>
            </a:r>
            <a:endParaRPr lang="ar-MA" sz="2800" b="1" dirty="0" smtClean="0"/>
          </a:p>
          <a:p>
            <a:endParaRPr lang="fr-FR" sz="2800" b="1" dirty="0" smtClean="0"/>
          </a:p>
          <a:p>
            <a:pPr lvl="1" algn="just"/>
            <a:r>
              <a:rPr lang="fr-FR" sz="2400" dirty="0" smtClean="0"/>
              <a:t>La taxe porte annuellement sur les immeubles bâtis et constructions de toute nature occupés par leurs propriétaires.</a:t>
            </a:r>
            <a:endParaRPr lang="ar-MA" sz="2400" dirty="0" smtClean="0"/>
          </a:p>
          <a:p>
            <a:pPr lvl="1" algn="just"/>
            <a:endParaRPr lang="fr-FR" sz="2400" dirty="0" smtClean="0"/>
          </a:p>
          <a:p>
            <a:pPr lvl="1" algn="just"/>
            <a:r>
              <a:rPr lang="fr-FR" sz="2400" dirty="0" smtClean="0"/>
              <a:t>Lorsque les terrains attenants aux constructions ne sont pas aménagés, la superficie à prendre pour la détermination de la VL est fixée au maximum à 5 fois la superficie couverte de l’ensemble des bâtiments. </a:t>
            </a:r>
            <a:endParaRPr lang="fr-FR"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1435100" y="549275"/>
            <a:ext cx="7499350" cy="5699125"/>
          </a:xfrm>
        </p:spPr>
        <p:txBody>
          <a:bodyPr/>
          <a:lstStyle/>
          <a:p>
            <a:r>
              <a:rPr lang="fr-FR" sz="2400" b="1" dirty="0" smtClean="0"/>
              <a:t>Personnes imposables</a:t>
            </a:r>
          </a:p>
          <a:p>
            <a:pPr lvl="1" algn="just"/>
            <a:r>
              <a:rPr lang="fr-FR" sz="2400" dirty="0" smtClean="0"/>
              <a:t>La taxe est établie au nom du propriétaire ou de l’usufruitier et à défaut, au nom du possesseur ou de l’occupant. </a:t>
            </a:r>
            <a:endParaRPr lang="ar-MA" sz="2400" dirty="0" smtClean="0"/>
          </a:p>
          <a:p>
            <a:pPr algn="just"/>
            <a:r>
              <a:rPr lang="fr-FR" sz="2400" b="1" dirty="0" smtClean="0"/>
              <a:t>Champ territorial d’imposition</a:t>
            </a:r>
            <a:endParaRPr lang="ar-MA" sz="2400" b="1" dirty="0" smtClean="0"/>
          </a:p>
          <a:p>
            <a:pPr lvl="1" algn="just"/>
            <a:r>
              <a:rPr lang="fr-FR" sz="2400" dirty="0" smtClean="0"/>
              <a:t>La taxe s’applique : - à l’intérieur des périmètres des communes urbaines ; </a:t>
            </a:r>
            <a:endParaRPr lang="ar-MA" sz="2400" dirty="0" smtClean="0"/>
          </a:p>
          <a:p>
            <a:pPr lvl="1" algn="just"/>
            <a:r>
              <a:rPr lang="fr-FR" sz="2400" dirty="0" smtClean="0"/>
              <a:t>dans les stations estivales, hivernales et thermales dont le périmètre de taxation est délimité par voie réglementaire. </a:t>
            </a:r>
            <a:endParaRPr lang="fr-FR" sz="2400" b="1"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548680"/>
            <a:ext cx="7498080" cy="5699720"/>
          </a:xfrm>
        </p:spPr>
        <p:txBody>
          <a:bodyPr>
            <a:normAutofit/>
          </a:bodyPr>
          <a:lstStyle/>
          <a:p>
            <a:r>
              <a:rPr lang="fr-FR" sz="2800" b="1" dirty="0" smtClean="0"/>
              <a:t>Exonérations et réductions</a:t>
            </a:r>
            <a:endParaRPr lang="ar-MA" sz="2800" b="1" dirty="0" smtClean="0"/>
          </a:p>
          <a:p>
            <a:r>
              <a:rPr lang="fr-FR" sz="2400" b="1" dirty="0" smtClean="0"/>
              <a:t>Exonérations permanentes</a:t>
            </a:r>
            <a:endParaRPr lang="ar-MA" sz="2400" b="1" dirty="0" smtClean="0"/>
          </a:p>
          <a:p>
            <a:pPr lvl="1" algn="just"/>
            <a:r>
              <a:rPr lang="fr-FR" sz="2000" dirty="0" smtClean="0"/>
              <a:t>les immeubles appartenant : </a:t>
            </a:r>
            <a:endParaRPr lang="ar-MA" sz="2000" dirty="0" smtClean="0"/>
          </a:p>
          <a:p>
            <a:pPr lvl="2" algn="just"/>
            <a:r>
              <a:rPr lang="fr-FR" sz="2000" dirty="0" smtClean="0"/>
              <a:t>- à l’Etat, aux collectivités locales et aux hôpitaux publics </a:t>
            </a:r>
            <a:endParaRPr lang="ar-MA" sz="2000" dirty="0" smtClean="0"/>
          </a:p>
          <a:p>
            <a:pPr lvl="2" algn="just"/>
            <a:r>
              <a:rPr lang="fr-FR" sz="2000" dirty="0" smtClean="0"/>
              <a:t>- aux œuvres privées d’assistance et de bienfaisance soumises au contrôle de l’Etat ;</a:t>
            </a:r>
            <a:endParaRPr lang="ar-MA" sz="2000" dirty="0" smtClean="0"/>
          </a:p>
          <a:p>
            <a:pPr lvl="2" algn="just"/>
            <a:r>
              <a:rPr lang="fr-FR" sz="2000" dirty="0" smtClean="0"/>
              <a:t>- aux associassions reconnues d’utilité publique lorsque dans lesdits immeubles sont installées des institutions charitables à but non lucratif ;</a:t>
            </a:r>
            <a:endParaRPr lang="ar-MA" sz="2000" dirty="0" smtClean="0"/>
          </a:p>
          <a:p>
            <a:pPr lvl="1" algn="just"/>
            <a:r>
              <a:rPr lang="fr-FR" sz="2000" dirty="0" smtClean="0"/>
              <a:t>les biens </a:t>
            </a:r>
            <a:r>
              <a:rPr lang="fr-FR" sz="2000" dirty="0" err="1" smtClean="0"/>
              <a:t>habous</a:t>
            </a:r>
            <a:r>
              <a:rPr lang="fr-FR" sz="2000" dirty="0" smtClean="0"/>
              <a:t>; les immeubles appartenant à des Etats étrangers et à des organismes internationaux bénéficiant du statut diplomatique ;</a:t>
            </a:r>
          </a:p>
          <a:p>
            <a:pPr lvl="1" algn="just"/>
            <a:r>
              <a:rPr lang="fr-FR" sz="2000" dirty="0" smtClean="0"/>
              <a:t>Les immeubles improductifs de revenu qui sont affectés exclusivement à la célébration publique des différents cultes, à l’enseignement gratuit</a:t>
            </a:r>
          </a:p>
          <a:p>
            <a:pPr algn="just"/>
            <a:endParaRPr lang="fr-FR" sz="24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1435100" y="549275"/>
            <a:ext cx="7499350" cy="5699125"/>
          </a:xfrm>
        </p:spPr>
        <p:txBody>
          <a:bodyPr>
            <a:normAutofit/>
          </a:bodyPr>
          <a:lstStyle/>
          <a:p>
            <a:pPr marL="365760" lvl="1" indent="-283464">
              <a:spcBef>
                <a:spcPts val="600"/>
              </a:spcBef>
              <a:buSzPct val="80000"/>
              <a:buFont typeface="Wingdings 2"/>
              <a:buChar char=""/>
            </a:pPr>
            <a:r>
              <a:rPr lang="fr-FR" sz="2400" b="1" dirty="0" smtClean="0"/>
              <a:t>Réduction permanente</a:t>
            </a:r>
          </a:p>
          <a:p>
            <a:pPr marL="365760" lvl="1" indent="-283464">
              <a:spcBef>
                <a:spcPts val="600"/>
              </a:spcBef>
              <a:buSzPct val="80000"/>
              <a:buNone/>
            </a:pPr>
            <a:endParaRPr lang="fr-FR" sz="2400" b="1" dirty="0" smtClean="0"/>
          </a:p>
          <a:p>
            <a:pPr marL="612648" lvl="2" indent="-283464" algn="just">
              <a:spcBef>
                <a:spcPts val="600"/>
              </a:spcBef>
              <a:buSzPct val="80000"/>
              <a:buFont typeface="Wingdings 2"/>
              <a:buChar char=""/>
            </a:pPr>
            <a:r>
              <a:rPr lang="fr-FR" dirty="0" smtClean="0"/>
              <a:t> Est réduit de moitié le montant de la taxe d’habitation applicable aux immeubles situés dans l’ex-province de Tanger</a:t>
            </a:r>
          </a:p>
          <a:p>
            <a:pPr marL="612648" lvl="2" indent="-283464" algn="just">
              <a:spcBef>
                <a:spcPts val="600"/>
              </a:spcBef>
              <a:buSzPct val="80000"/>
              <a:buFont typeface="Wingdings 2"/>
              <a:buChar char=""/>
            </a:pPr>
            <a:endParaRPr lang="fr-FR" dirty="0" smtClean="0"/>
          </a:p>
          <a:p>
            <a:r>
              <a:rPr lang="fr-FR" sz="2400" b="1" dirty="0" smtClean="0"/>
              <a:t>Exonération temporaire</a:t>
            </a:r>
          </a:p>
          <a:p>
            <a:pPr lvl="1" algn="just"/>
            <a:r>
              <a:rPr lang="fr-FR" sz="2400" dirty="0" smtClean="0"/>
              <a:t>Bénéficient de l’exonération temporaire, les constructions nouvelles réalisées par des personnes au titre de leur habitation principale pendant une période de cinq années suivant celle de leur achèvement.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Notions de base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just"/>
            <a:r>
              <a:rPr lang="fr-FR" sz="2800" dirty="0" smtClean="0"/>
              <a:t>Pour chaque impôt ou taxe il faut déterminer le champ d’application : personnes imposables, territorialité, exonérations. </a:t>
            </a:r>
          </a:p>
          <a:p>
            <a:pPr algn="just"/>
            <a:r>
              <a:rPr lang="fr-FR" sz="2800" dirty="0" smtClean="0"/>
              <a:t>Distinction :</a:t>
            </a:r>
          </a:p>
          <a:p>
            <a:pPr lvl="1" algn="just"/>
            <a:r>
              <a:rPr lang="fr-FR" dirty="0" smtClean="0"/>
              <a:t>L’impôt a pour but de financier le fonctionnement de l’État. On paye un impôt sans contrepartie directe.</a:t>
            </a:r>
          </a:p>
          <a:p>
            <a:pPr lvl="1" algn="just"/>
            <a:r>
              <a:rPr lang="fr-FR" dirty="0" smtClean="0"/>
              <a:t>La taxe est liée à une prestation de service rendue par un organisme de service public. </a:t>
            </a:r>
          </a:p>
          <a:p>
            <a:pPr lvl="1" algn="just"/>
            <a:r>
              <a:rPr lang="fr-FR" dirty="0" smtClean="0"/>
              <a:t>Attention : TVA, est un impôt </a:t>
            </a:r>
          </a:p>
          <a:p>
            <a:pPr lvl="1" algn="just"/>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404664"/>
            <a:ext cx="7498080" cy="5843736"/>
          </a:xfrm>
        </p:spPr>
        <p:txBody>
          <a:bodyPr>
            <a:normAutofit/>
          </a:bodyPr>
          <a:lstStyle/>
          <a:p>
            <a:pPr>
              <a:buNone/>
            </a:pPr>
            <a:r>
              <a:rPr lang="fr-FR" sz="2400" b="1" dirty="0" smtClean="0"/>
              <a:t>BASE IMPOSABLE</a:t>
            </a:r>
          </a:p>
          <a:p>
            <a:pPr algn="just"/>
            <a:r>
              <a:rPr lang="fr-FR" sz="2400" dirty="0" smtClean="0"/>
              <a:t>La taxe d’habitation est assise sur la VL des immeubles, déterminée par voie de comparaison par la commission de recensement.</a:t>
            </a:r>
          </a:p>
          <a:p>
            <a:pPr algn="just"/>
            <a:r>
              <a:rPr lang="fr-FR" sz="2400" dirty="0" smtClean="0"/>
              <a:t>Cette VL est fixée d’après la moyenne des loyers pratiqués pour les habitations similaires situées dans le même quartier.</a:t>
            </a:r>
          </a:p>
          <a:p>
            <a:pPr>
              <a:buNone/>
            </a:pPr>
            <a:r>
              <a:rPr lang="fr-FR" sz="2400" b="1" dirty="0" smtClean="0"/>
              <a:t>Abattement relatif à l’habitation principale</a:t>
            </a:r>
          </a:p>
          <a:p>
            <a:pPr algn="just"/>
            <a:r>
              <a:rPr lang="fr-FR" sz="2400" dirty="0" smtClean="0"/>
              <a:t>Un abattement de 75% est appliqué à la VL de l’habitation principale de chaque redevable propriétaire ou usufruitier.</a:t>
            </a:r>
          </a:p>
          <a:p>
            <a:pPr algn="just">
              <a:buNone/>
            </a:pPr>
            <a:r>
              <a:rPr lang="fr-FR" sz="2400" b="1" dirty="0" smtClean="0"/>
              <a:t>Révision </a:t>
            </a:r>
          </a:p>
          <a:p>
            <a:pPr algn="just"/>
            <a:r>
              <a:rPr lang="fr-FR" sz="2400" dirty="0" smtClean="0"/>
              <a:t>La valeur locative est révisée tous les cinq (5) ans par une augmentation de 2%.</a:t>
            </a:r>
            <a:endParaRPr lang="fr-FR" sz="24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34082"/>
          </a:xfrm>
        </p:spPr>
        <p:txBody>
          <a:bodyPr>
            <a:normAutofit/>
          </a:bodyPr>
          <a:lstStyle/>
          <a:p>
            <a:r>
              <a:rPr lang="fr-FR" sz="3100" b="1" dirty="0" smtClean="0"/>
              <a:t>Liquidation de la taxe d’habitation</a:t>
            </a:r>
            <a:endParaRPr lang="fr-FR" dirty="0"/>
          </a:p>
        </p:txBody>
      </p:sp>
      <p:sp>
        <p:nvSpPr>
          <p:cNvPr id="3" name="Espace réservé du contenu 2"/>
          <p:cNvSpPr>
            <a:spLocks noGrp="1"/>
          </p:cNvSpPr>
          <p:nvPr>
            <p:ph idx="1"/>
          </p:nvPr>
        </p:nvSpPr>
        <p:spPr>
          <a:xfrm>
            <a:off x="1435608" y="1124744"/>
            <a:ext cx="7498080" cy="5123656"/>
          </a:xfrm>
        </p:spPr>
        <p:txBody>
          <a:bodyPr/>
          <a:lstStyle/>
          <a:p>
            <a:r>
              <a:rPr lang="fr-FR" b="1" dirty="0" smtClean="0"/>
              <a:t>Taux de la taxe d’habitation</a:t>
            </a:r>
          </a:p>
          <a:p>
            <a:endParaRPr lang="fr-FR" dirty="0"/>
          </a:p>
        </p:txBody>
      </p:sp>
      <p:pic>
        <p:nvPicPr>
          <p:cNvPr id="1026" name="Picture 2"/>
          <p:cNvPicPr>
            <a:picLocks noChangeAspect="1" noChangeArrowheads="1"/>
          </p:cNvPicPr>
          <p:nvPr/>
        </p:nvPicPr>
        <p:blipFill>
          <a:blip r:embed="rId2" cstate="print"/>
          <a:srcRect/>
          <a:stretch>
            <a:fillRect/>
          </a:stretch>
        </p:blipFill>
        <p:spPr bwMode="auto">
          <a:xfrm>
            <a:off x="2257424" y="1916832"/>
            <a:ext cx="6130999" cy="3456384"/>
          </a:xfrm>
          <a:prstGeom prst="rect">
            <a:avLst/>
          </a:prstGeom>
          <a:noFill/>
          <a:ln w="9525">
            <a:noFill/>
            <a:miter lim="800000"/>
            <a:headEnd/>
            <a:tailEnd/>
          </a:ln>
        </p:spPr>
      </p:pic>
      <p:sp>
        <p:nvSpPr>
          <p:cNvPr id="5" name="Rectangle 4"/>
          <p:cNvSpPr/>
          <p:nvPr/>
        </p:nvSpPr>
        <p:spPr>
          <a:xfrm>
            <a:off x="1547664" y="5733256"/>
            <a:ext cx="6984776" cy="707886"/>
          </a:xfrm>
          <a:prstGeom prst="rect">
            <a:avLst/>
          </a:prstGeom>
        </p:spPr>
        <p:txBody>
          <a:bodyPr wrap="square">
            <a:spAutoFit/>
          </a:bodyPr>
          <a:lstStyle/>
          <a:p>
            <a:pPr algn="just"/>
            <a:r>
              <a:rPr lang="fr-FR" sz="2000" b="1" dirty="0" smtClean="0"/>
              <a:t>La taxe dont le montant est inférieur à cent (100) dirhams n’est pas émise</a:t>
            </a:r>
            <a:r>
              <a:rPr lang="fr-FR" dirty="0" smtClean="0"/>
              <a:t>. </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dirty="0" smtClean="0"/>
              <a:t>La taxe est établie annuellement au lieu de situation des immeubles imposables compte tenu de leur consistance et de leur affectation à la date du recensement. </a:t>
            </a:r>
          </a:p>
          <a:p>
            <a:pPr algn="just"/>
            <a:r>
              <a:rPr lang="fr-FR" sz="2400" dirty="0" smtClean="0"/>
              <a:t>Toutefois, lorsque pour une raison quelconque un immeuble n’est pas recensé au cours d’une année déterminée, la TH le concernant est établie d’après la dernière taxe émise. </a:t>
            </a:r>
          </a:p>
          <a:p>
            <a:pPr algn="just"/>
            <a:r>
              <a:rPr lang="fr-FR" sz="2400" dirty="0" smtClean="0"/>
              <a:t>Lorsqu’un immeuble fait l’objet d’un changement de propriété, il est procédé, au titre de l’année qui suit, à l’imposition au nom du nouveau propriétaire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20688"/>
            <a:ext cx="7498080" cy="5627712"/>
          </a:xfrm>
        </p:spPr>
        <p:txBody>
          <a:bodyPr>
            <a:normAutofit/>
          </a:bodyPr>
          <a:lstStyle/>
          <a:p>
            <a:pPr algn="just"/>
            <a:r>
              <a:rPr lang="fr-FR" sz="2400" dirty="0" smtClean="0"/>
              <a:t>Lorsqu’un local est vacant à la date du recensement soit pour cause de grosses réparations, soit parce que son propriétaire le destine à la vente ou à la location, la taxe est établie au titre de l’année de vacance.</a:t>
            </a:r>
          </a:p>
          <a:p>
            <a:pPr algn="just"/>
            <a:r>
              <a:rPr lang="fr-FR" sz="2400" b="1" dirty="0" smtClean="0"/>
              <a:t>La vacance est établie par tout moyen de preuve dont dispose le redevable, notamment :</a:t>
            </a:r>
          </a:p>
          <a:p>
            <a:pPr algn="just"/>
            <a:endParaRPr lang="fr-FR" sz="2400" dirty="0" smtClean="0"/>
          </a:p>
          <a:p>
            <a:pPr lvl="1" algn="just"/>
            <a:r>
              <a:rPr lang="fr-FR" sz="2000" dirty="0" smtClean="0"/>
              <a:t>dans le cas des locaux en cours de réparation : l’état des lieux, le déménagement intégral des meubles ou la présence dans les locaux des corps de métiers chargés de la réparation ;</a:t>
            </a:r>
          </a:p>
          <a:p>
            <a:pPr lvl="1" algn="just"/>
            <a:endParaRPr lang="fr-FR" sz="2000" dirty="0" smtClean="0"/>
          </a:p>
          <a:p>
            <a:pPr lvl="1" algn="just"/>
            <a:r>
              <a:rPr lang="fr-FR" sz="2000" dirty="0" smtClean="0"/>
              <a:t>dans le cas des locaux en instance d’affectation : l’enlèvement des compteurs d’eau et d’électricité.</a:t>
            </a:r>
          </a:p>
          <a:p>
            <a:pPr algn="just"/>
            <a:endParaRPr lang="fr-FR"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260648"/>
            <a:ext cx="7498080" cy="5987752"/>
          </a:xfrm>
        </p:spPr>
        <p:txBody>
          <a:bodyPr>
            <a:normAutofit fontScale="77500" lnSpcReduction="20000"/>
          </a:bodyPr>
          <a:lstStyle/>
          <a:p>
            <a:pPr algn="just">
              <a:buNone/>
            </a:pPr>
            <a:r>
              <a:rPr lang="fr-FR" b="1" dirty="0" smtClean="0"/>
              <a:t>Répartition du produit de la taxe</a:t>
            </a:r>
          </a:p>
          <a:p>
            <a:pPr algn="just">
              <a:buNone/>
            </a:pPr>
            <a:endParaRPr lang="fr-FR" b="1" dirty="0" smtClean="0"/>
          </a:p>
          <a:p>
            <a:pPr algn="just"/>
            <a:r>
              <a:rPr lang="fr-FR" sz="2800" b="1" dirty="0" smtClean="0"/>
              <a:t>Le produit de la taxe est réparti par le service chargé du recouvrement comme suit :</a:t>
            </a:r>
          </a:p>
          <a:p>
            <a:pPr algn="just"/>
            <a:endParaRPr lang="fr-FR" sz="2800" dirty="0" smtClean="0"/>
          </a:p>
          <a:p>
            <a:pPr lvl="1" algn="just"/>
            <a:r>
              <a:rPr lang="fr-FR" dirty="0" smtClean="0"/>
              <a:t>90% aux budgets des communes du lieu d’imposition </a:t>
            </a:r>
          </a:p>
          <a:p>
            <a:pPr lvl="1" algn="just"/>
            <a:r>
              <a:rPr lang="fr-FR" dirty="0" smtClean="0"/>
              <a:t>10% au budget général au titre de frais de gestion</a:t>
            </a:r>
          </a:p>
          <a:p>
            <a:pPr lvl="1" algn="just"/>
            <a:endParaRPr lang="fr-FR" dirty="0" smtClean="0"/>
          </a:p>
          <a:p>
            <a:pPr>
              <a:buNone/>
            </a:pPr>
            <a:r>
              <a:rPr lang="fr-FR" b="1" dirty="0" smtClean="0"/>
              <a:t>Opérations de recensement</a:t>
            </a:r>
          </a:p>
          <a:p>
            <a:pPr>
              <a:buNone/>
            </a:pPr>
            <a:endParaRPr lang="fr-FR" b="1" dirty="0" smtClean="0"/>
          </a:p>
          <a:p>
            <a:pPr algn="just"/>
            <a:r>
              <a:rPr lang="fr-FR" sz="3000" dirty="0" smtClean="0"/>
              <a:t>Il est procédé annuellement à un recensement des immeubles relevant de la TH même lorsqu’ils sont expressément exonérés de ladite taxe.</a:t>
            </a:r>
          </a:p>
          <a:p>
            <a:pPr algn="just"/>
            <a:endParaRPr lang="fr-FR" sz="3000" dirty="0" smtClean="0"/>
          </a:p>
          <a:p>
            <a:pPr algn="just"/>
            <a:r>
              <a:rPr lang="fr-FR" sz="3000" dirty="0" smtClean="0"/>
              <a:t>Ce recensement est effectué dans chaque commune par une commission dont les membres sont nommés pour six (6) ans par décision du gouverneur de la préfecture ou de la province.</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562074"/>
          </a:xfrm>
        </p:spPr>
        <p:txBody>
          <a:bodyPr>
            <a:normAutofit fontScale="90000"/>
          </a:bodyPr>
          <a:lstStyle/>
          <a:p>
            <a:r>
              <a:rPr lang="fr-FR" dirty="0" smtClean="0"/>
              <a:t>Rappel : taxe d’habitation </a:t>
            </a:r>
            <a:endParaRPr lang="fr-FR" dirty="0"/>
          </a:p>
        </p:txBody>
      </p:sp>
      <p:sp>
        <p:nvSpPr>
          <p:cNvPr id="3" name="Espace réservé du contenu 2"/>
          <p:cNvSpPr>
            <a:spLocks noGrp="1"/>
          </p:cNvSpPr>
          <p:nvPr>
            <p:ph idx="1"/>
          </p:nvPr>
        </p:nvSpPr>
        <p:spPr>
          <a:xfrm>
            <a:off x="1435608" y="1196752"/>
            <a:ext cx="7498080" cy="5051648"/>
          </a:xfrm>
        </p:spPr>
        <p:txBody>
          <a:bodyPr>
            <a:normAutofit/>
          </a:bodyPr>
          <a:lstStyle/>
          <a:p>
            <a:pPr algn="just"/>
            <a:r>
              <a:rPr lang="fr-FR" sz="2200" dirty="0" smtClean="0"/>
              <a:t>TH porte annuellement sur les immeubles bâtis et constructions occupés par leurs propriétaires à titre d’habitation principale ou secondaire.</a:t>
            </a:r>
          </a:p>
          <a:p>
            <a:pPr algn="just"/>
            <a:r>
              <a:rPr lang="fr-FR" sz="2200" dirty="0" smtClean="0"/>
              <a:t>Elle est établie au nom propriétaire ou de l’usufruitier ou du possesseur ou de l’occupant. </a:t>
            </a:r>
          </a:p>
          <a:p>
            <a:pPr algn="just"/>
            <a:r>
              <a:rPr lang="fr-FR" sz="2200" dirty="0" smtClean="0"/>
              <a:t>TH : communes urbaines, zones périphériques, stations estivales, hivernales et thermales…</a:t>
            </a:r>
          </a:p>
          <a:p>
            <a:pPr algn="just"/>
            <a:r>
              <a:rPr lang="fr-FR" sz="2200" dirty="0" smtClean="0"/>
              <a:t>L’exonération des nouvelles constructions pendant de 5 ans </a:t>
            </a:r>
          </a:p>
          <a:p>
            <a:pPr algn="just"/>
            <a:endParaRPr lang="fr-FR" sz="2200" dirty="0" smtClean="0"/>
          </a:p>
          <a:p>
            <a:pPr algn="just"/>
            <a:endParaRPr lang="fr-FR"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20688"/>
            <a:ext cx="7498080" cy="5627712"/>
          </a:xfrm>
        </p:spPr>
        <p:txBody>
          <a:bodyPr/>
          <a:lstStyle/>
          <a:p>
            <a:r>
              <a:rPr lang="fr-FR" sz="2400" dirty="0" smtClean="0"/>
              <a:t>Base de calcul : </a:t>
            </a:r>
          </a:p>
          <a:p>
            <a:pPr lvl="1" algn="just"/>
            <a:r>
              <a:rPr lang="fr-FR" sz="2400" dirty="0" smtClean="0"/>
              <a:t>VL des immeubles par voie de comparaison et par la commission de recensement</a:t>
            </a:r>
          </a:p>
          <a:p>
            <a:pPr lvl="1" algn="just"/>
            <a:r>
              <a:rPr lang="fr-FR" sz="2400" dirty="0" smtClean="0"/>
              <a:t> on lui applique le barème progressif suivant : </a:t>
            </a:r>
          </a:p>
          <a:p>
            <a:endParaRPr lang="fr-FR" dirty="0" smtClean="0"/>
          </a:p>
          <a:p>
            <a:endParaRPr lang="fr-FR" dirty="0" smtClean="0"/>
          </a:p>
          <a:p>
            <a:endParaRPr lang="fr-FR" dirty="0" smtClean="0"/>
          </a:p>
          <a:p>
            <a:endParaRPr lang="fr-FR" dirty="0" smtClean="0"/>
          </a:p>
          <a:p>
            <a:pPr algn="just"/>
            <a:r>
              <a:rPr lang="fr-FR" sz="2200" dirty="0" smtClean="0"/>
              <a:t>Pour l’habitation principale, sa VL diminuée d’un abattement 75%</a:t>
            </a:r>
            <a:endParaRPr lang="fr-FR" sz="2200" dirty="0"/>
          </a:p>
        </p:txBody>
      </p:sp>
      <p:pic>
        <p:nvPicPr>
          <p:cNvPr id="4" name="Image 3"/>
          <p:cNvPicPr/>
          <p:nvPr/>
        </p:nvPicPr>
        <p:blipFill>
          <a:blip r:embed="rId2"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979712" y="2636912"/>
            <a:ext cx="6336704" cy="1724025"/>
          </a:xfrm>
          <a:prstGeom prst="rect">
            <a:avLst/>
          </a:prstGeom>
          <a:noFill/>
          <a:ln>
            <a:no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Taxe des services communaux </a:t>
            </a:r>
            <a:endParaRPr lang="fr-FR" dirty="0"/>
          </a:p>
        </p:txBody>
      </p:sp>
      <p:sp>
        <p:nvSpPr>
          <p:cNvPr id="3" name="Espace réservé du contenu 2"/>
          <p:cNvSpPr>
            <a:spLocks noGrp="1"/>
          </p:cNvSpPr>
          <p:nvPr>
            <p:ph idx="1"/>
          </p:nvPr>
        </p:nvSpPr>
        <p:spPr/>
        <p:txBody>
          <a:bodyPr/>
          <a:lstStyle/>
          <a:p>
            <a:r>
              <a:rPr lang="fr-FR" dirty="0" smtClean="0"/>
              <a:t>Quels sont les éléments soumis  à la TSC ?</a:t>
            </a:r>
          </a:p>
          <a:p>
            <a:r>
              <a:rPr lang="fr-FR" dirty="0" smtClean="0"/>
              <a:t>Quelle est la base pour calculer la TSC?</a:t>
            </a:r>
          </a:p>
          <a:p>
            <a:r>
              <a:rPr lang="fr-FR" dirty="0" smtClean="0"/>
              <a:t>En cas des immeubles non soumis à la TH , comment peut on déterminer  la VL retenue pour calculer la TSC?</a:t>
            </a:r>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location </a:t>
            </a:r>
            <a:endParaRPr lang="fr-FR" dirty="0"/>
          </a:p>
        </p:txBody>
      </p:sp>
      <p:sp>
        <p:nvSpPr>
          <p:cNvPr id="3" name="Espace réservé du contenu 2"/>
          <p:cNvSpPr>
            <a:spLocks noGrp="1"/>
          </p:cNvSpPr>
          <p:nvPr>
            <p:ph idx="1"/>
          </p:nvPr>
        </p:nvSpPr>
        <p:spPr/>
        <p:txBody>
          <a:bodyPr>
            <a:normAutofit/>
          </a:bodyPr>
          <a:lstStyle/>
          <a:p>
            <a:pPr algn="just"/>
            <a:r>
              <a:rPr lang="fr-FR" i="1" dirty="0" smtClean="0"/>
              <a:t> E</a:t>
            </a:r>
            <a:r>
              <a:rPr lang="fr-FR" dirty="0" smtClean="0"/>
              <a:t>n Mai 2013, une nouvelle loi est rentrée en vigueur (Loi 67-12). Cette nouvelle loi dit explicitement est clairement que les TH et TSC est la responsabilité du locataire. Elle dit en plus la taxe doit être distinguée dans </a:t>
            </a:r>
            <a:r>
              <a:rPr lang="fr-FR" smtClean="0"/>
              <a:t>le contrat.</a:t>
            </a:r>
            <a:endParaRPr lang="fr-FR"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a:t>
            </a:r>
            <a:endParaRPr lang="fr-FR" dirty="0"/>
          </a:p>
        </p:txBody>
      </p:sp>
      <p:sp>
        <p:nvSpPr>
          <p:cNvPr id="3" name="Espace réservé du contenu 2"/>
          <p:cNvSpPr>
            <a:spLocks noGrp="1"/>
          </p:cNvSpPr>
          <p:nvPr>
            <p:ph idx="1"/>
          </p:nvPr>
        </p:nvSpPr>
        <p:spPr/>
        <p:txBody>
          <a:bodyPr/>
          <a:lstStyle/>
          <a:p>
            <a:pPr marL="653796" indent="-571500" algn="just">
              <a:buClr>
                <a:schemeClr val="tx1"/>
              </a:buClr>
              <a:buSzPct val="86000"/>
              <a:buNone/>
            </a:pPr>
            <a:r>
              <a:rPr lang="fr-FR" sz="2800" b="1" dirty="0" smtClean="0"/>
              <a:t>Ch1 : </a:t>
            </a:r>
            <a:r>
              <a:rPr lang="fr-FR" b="1" dirty="0" smtClean="0"/>
              <a:t>Taxes au profit des communes urbaines et rurales</a:t>
            </a:r>
          </a:p>
          <a:p>
            <a:pPr marL="653796" indent="-571500" algn="just">
              <a:buClr>
                <a:schemeClr val="tx1"/>
              </a:buClr>
              <a:buSzPct val="86000"/>
              <a:buFont typeface="+mj-lt"/>
              <a:buAutoNum type="romanUcPeriod"/>
            </a:pPr>
            <a:endParaRPr lang="fr-FR" b="1" dirty="0" smtClean="0"/>
          </a:p>
          <a:p>
            <a:pPr marL="653796" indent="-571500">
              <a:buClr>
                <a:schemeClr val="tx1"/>
              </a:buClr>
              <a:buSzPct val="86000"/>
              <a:buNone/>
            </a:pPr>
            <a:r>
              <a:rPr lang="fr-FR" b="1" dirty="0" smtClean="0"/>
              <a:t>Ch2: Taxes au profit des préfectures   et provinces</a:t>
            </a:r>
          </a:p>
          <a:p>
            <a:pPr marL="653796" indent="-571500">
              <a:buClr>
                <a:schemeClr val="tx1"/>
              </a:buClr>
              <a:buSzPct val="86000"/>
              <a:buFont typeface="+mj-lt"/>
              <a:buAutoNum type="romanUcPeriod"/>
            </a:pPr>
            <a:endParaRPr lang="fr-FR" b="1" dirty="0" smtClean="0"/>
          </a:p>
          <a:p>
            <a:pPr marL="653796" indent="-571500">
              <a:buClr>
                <a:schemeClr val="tx1"/>
              </a:buClr>
              <a:buSzPct val="86000"/>
              <a:buNone/>
            </a:pPr>
            <a:r>
              <a:rPr lang="fr-FR" b="1" dirty="0" smtClean="0"/>
              <a:t>Ch3: Taxes au profit des régions</a:t>
            </a:r>
          </a:p>
          <a:p>
            <a:pPr marL="653796" indent="-571500">
              <a:buClr>
                <a:schemeClr val="tx1"/>
              </a:buClr>
              <a:buSzPct val="86000"/>
              <a:buFont typeface="+mj-lt"/>
              <a:buAutoNum type="romanUcPeriod"/>
            </a:pPr>
            <a:endParaRPr lang="fr-F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857250" indent="-857250" algn="just"/>
            <a:r>
              <a:rPr lang="fr-FR" sz="3800" b="1" dirty="0" smtClean="0"/>
              <a:t>Chapitre 1 : Taxes au profit des communes urbaines et rurales</a:t>
            </a:r>
            <a:endParaRPr lang="fr-FR" dirty="0"/>
          </a:p>
        </p:txBody>
      </p:sp>
      <p:sp>
        <p:nvSpPr>
          <p:cNvPr id="3" name="Espace réservé du contenu 2"/>
          <p:cNvSpPr>
            <a:spLocks noGrp="1"/>
          </p:cNvSpPr>
          <p:nvPr>
            <p:ph idx="1"/>
          </p:nvPr>
        </p:nvSpPr>
        <p:spPr/>
        <p:txBody>
          <a:bodyPr>
            <a:normAutofit fontScale="77500" lnSpcReduction="20000"/>
          </a:bodyPr>
          <a:lstStyle/>
          <a:p>
            <a:pPr algn="just">
              <a:buNone/>
            </a:pPr>
            <a:r>
              <a:rPr lang="fr-FR" dirty="0" smtClean="0"/>
              <a:t>Les taxes instituées au profit des communes urbaines et rurales sont les suivantes</a:t>
            </a:r>
            <a:r>
              <a:rPr lang="ar-SA" dirty="0" smtClean="0"/>
              <a:t> </a:t>
            </a:r>
            <a:r>
              <a:rPr lang="fr-FR" dirty="0" smtClean="0"/>
              <a:t>:</a:t>
            </a:r>
          </a:p>
          <a:p>
            <a:pPr lvl="2"/>
            <a:r>
              <a:rPr lang="fr-FR" sz="2800" dirty="0" smtClean="0"/>
              <a:t>taxe professionnelle ;</a:t>
            </a:r>
          </a:p>
          <a:p>
            <a:pPr lvl="2"/>
            <a:r>
              <a:rPr lang="fr-FR" sz="2800" dirty="0" smtClean="0"/>
              <a:t>taxe d’habitation ;</a:t>
            </a:r>
          </a:p>
          <a:p>
            <a:pPr lvl="2"/>
            <a:r>
              <a:rPr lang="fr-FR" sz="2800" dirty="0" smtClean="0"/>
              <a:t>taxe de services communaux</a:t>
            </a:r>
            <a:r>
              <a:rPr lang="ar-SA" sz="2800" dirty="0" smtClean="0"/>
              <a:t> </a:t>
            </a:r>
            <a:r>
              <a:rPr lang="fr-FR" sz="2800" dirty="0" smtClean="0"/>
              <a:t>;</a:t>
            </a:r>
          </a:p>
          <a:p>
            <a:pPr lvl="2"/>
            <a:r>
              <a:rPr lang="fr-FR" sz="2800" dirty="0" smtClean="0"/>
              <a:t>taxe sur les terrains urbains non bâtis</a:t>
            </a:r>
            <a:r>
              <a:rPr lang="ar-SA" sz="2800" dirty="0" smtClean="0"/>
              <a:t> </a:t>
            </a:r>
            <a:r>
              <a:rPr lang="fr-FR" sz="2800" dirty="0" smtClean="0"/>
              <a:t>;</a:t>
            </a:r>
          </a:p>
          <a:p>
            <a:pPr lvl="2"/>
            <a:r>
              <a:rPr lang="fr-FR" sz="2800" dirty="0" smtClean="0"/>
              <a:t>taxe sur les opérations de construction</a:t>
            </a:r>
            <a:r>
              <a:rPr lang="ar-SA" sz="2800" dirty="0" smtClean="0"/>
              <a:t> </a:t>
            </a:r>
            <a:r>
              <a:rPr lang="fr-FR" sz="2800" dirty="0" smtClean="0"/>
              <a:t>;</a:t>
            </a:r>
          </a:p>
          <a:p>
            <a:pPr lvl="2"/>
            <a:r>
              <a:rPr lang="fr-FR" sz="2800" dirty="0" smtClean="0"/>
              <a:t>taxe  sur les opérations de lotissement</a:t>
            </a:r>
            <a:r>
              <a:rPr lang="ar-SA" sz="2800" dirty="0" smtClean="0"/>
              <a:t> </a:t>
            </a:r>
            <a:r>
              <a:rPr lang="fr-FR" sz="2800" dirty="0" smtClean="0"/>
              <a:t>;</a:t>
            </a:r>
          </a:p>
          <a:p>
            <a:pPr lvl="2"/>
            <a:r>
              <a:rPr lang="fr-FR" sz="2800" dirty="0" smtClean="0"/>
              <a:t>taxe sur les débits de boissons</a:t>
            </a:r>
            <a:r>
              <a:rPr lang="ar-SA" sz="2800" dirty="0" smtClean="0"/>
              <a:t> </a:t>
            </a:r>
            <a:r>
              <a:rPr lang="fr-FR" sz="2800" dirty="0" smtClean="0"/>
              <a:t>;</a:t>
            </a:r>
          </a:p>
          <a:p>
            <a:pPr lvl="2"/>
            <a:r>
              <a:rPr lang="fr-FR" sz="2800" dirty="0" smtClean="0"/>
              <a:t>taxe de séjour ;</a:t>
            </a:r>
          </a:p>
          <a:p>
            <a:pPr lvl="2"/>
            <a:r>
              <a:rPr lang="fr-FR" sz="2800" dirty="0" smtClean="0"/>
              <a:t>taxe sur les eaux minérales et de table</a:t>
            </a:r>
            <a:r>
              <a:rPr lang="ar-SA" sz="2800" dirty="0" smtClean="0"/>
              <a:t> </a:t>
            </a:r>
            <a:r>
              <a:rPr lang="fr-FR" sz="2800" dirty="0" smtClean="0"/>
              <a:t>;</a:t>
            </a:r>
          </a:p>
          <a:p>
            <a:pPr lvl="2"/>
            <a:r>
              <a:rPr lang="fr-FR" sz="2800" dirty="0" smtClean="0"/>
              <a:t>taxe sur le  transport public de voyageurs ;</a:t>
            </a:r>
          </a:p>
          <a:p>
            <a:pPr lvl="2"/>
            <a:r>
              <a:rPr lang="fr-FR" sz="2800" dirty="0" smtClean="0"/>
              <a:t>taxe sur l’extraction des produits de carrières.</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 Taxe professionnelle (TP)</a:t>
            </a: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FR" sz="3000" dirty="0" smtClean="0"/>
              <a:t>TP: Impôt direct forfaitaire ne tenant compte ni du chiffre d’affaire, ni des bénéfices,</a:t>
            </a:r>
          </a:p>
          <a:p>
            <a:pPr algn="just"/>
            <a:endParaRPr lang="fr-FR" sz="3000" dirty="0" smtClean="0"/>
          </a:p>
          <a:p>
            <a:pPr algn="just"/>
            <a:r>
              <a:rPr lang="fr-FR" sz="3000" dirty="0" smtClean="0"/>
              <a:t>TP est lié à la capacité de production (local, machine…);</a:t>
            </a:r>
          </a:p>
          <a:p>
            <a:pPr algn="just"/>
            <a:endParaRPr lang="fr-FR" sz="3000" dirty="0" smtClean="0"/>
          </a:p>
          <a:p>
            <a:pPr algn="just"/>
            <a:r>
              <a:rPr lang="fr-FR" sz="3000" dirty="0" smtClean="0"/>
              <a:t>TP est établie par voie de taxation administrative ne nécessitant aucune déclaration préalable du contribuable;</a:t>
            </a:r>
          </a:p>
          <a:p>
            <a:pPr algn="just"/>
            <a:endParaRPr lang="fr-FR" sz="3000" dirty="0" smtClean="0"/>
          </a:p>
          <a:p>
            <a:pPr algn="just"/>
            <a:r>
              <a:rPr lang="fr-FR" sz="3000" dirty="0" smtClean="0"/>
              <a:t>Un recensement effectué chaque année par l’administration fiscale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75656" y="1052736"/>
            <a:ext cx="7498080" cy="4800600"/>
          </a:xfrm>
        </p:spPr>
        <p:txBody>
          <a:bodyPr>
            <a:normAutofit lnSpcReduction="10000"/>
          </a:bodyPr>
          <a:lstStyle/>
          <a:p>
            <a:pPr algn="just"/>
            <a:r>
              <a:rPr lang="fr-FR" sz="2800" dirty="0" smtClean="0"/>
              <a:t>TP est une taxe de constatation</a:t>
            </a:r>
          </a:p>
          <a:p>
            <a:pPr algn="just"/>
            <a:endParaRPr lang="fr-FR" sz="2800" dirty="0" smtClean="0"/>
          </a:p>
          <a:p>
            <a:pPr algn="just"/>
            <a:r>
              <a:rPr lang="fr-FR" sz="2800" dirty="0" smtClean="0"/>
              <a:t>TP n’est pas immuable car le classement des professions n’est pas définitif mais évolutif en fonction de la disparition et la création de nouvelles professions</a:t>
            </a:r>
          </a:p>
          <a:p>
            <a:pPr algn="just"/>
            <a:endParaRPr lang="fr-FR" sz="2800" dirty="0" smtClean="0"/>
          </a:p>
          <a:p>
            <a:pPr algn="just"/>
            <a:r>
              <a:rPr lang="fr-FR" sz="2800" dirty="0" smtClean="0"/>
              <a:t>On va traiter les points suivants  </a:t>
            </a:r>
          </a:p>
          <a:p>
            <a:pPr lvl="1" algn="just">
              <a:buFont typeface="Wingdings" pitchFamily="2" charset="2"/>
              <a:buChar char="§"/>
            </a:pPr>
            <a:r>
              <a:rPr lang="fr-FR" sz="2400" dirty="0" smtClean="0"/>
              <a:t>Champ d’application de la TP</a:t>
            </a:r>
          </a:p>
          <a:p>
            <a:pPr lvl="1" algn="just">
              <a:buFont typeface="Wingdings" pitchFamily="2" charset="2"/>
              <a:buChar char="§"/>
            </a:pPr>
            <a:r>
              <a:rPr lang="fr-FR" sz="2400" dirty="0" smtClean="0"/>
              <a:t>Méthode de calcul</a:t>
            </a:r>
          </a:p>
          <a:p>
            <a:pPr lvl="1" algn="just">
              <a:buFont typeface="Wingdings" pitchFamily="2" charset="2"/>
              <a:buChar char="§"/>
            </a:pPr>
            <a:r>
              <a:rPr lang="fr-FR" sz="2400" dirty="0" smtClean="0"/>
              <a:t>Annualité de la TP et obligations déclaratives </a:t>
            </a:r>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03648" y="332656"/>
            <a:ext cx="7498080" cy="5832648"/>
          </a:xfrm>
        </p:spPr>
        <p:txBody>
          <a:bodyPr>
            <a:normAutofit/>
          </a:bodyPr>
          <a:lstStyle/>
          <a:p>
            <a:pPr marL="596646" indent="-514350">
              <a:buFont typeface="+mj-lt"/>
              <a:buAutoNum type="arabicPeriod"/>
            </a:pPr>
            <a:r>
              <a:rPr lang="fr-FR" sz="2400" b="1" u="sng" dirty="0" smtClean="0"/>
              <a:t>Personnes et activités imposables</a:t>
            </a:r>
          </a:p>
          <a:p>
            <a:pPr marL="596646" indent="-514350">
              <a:buNone/>
            </a:pPr>
            <a:endParaRPr lang="fr-FR" sz="2400" b="1" dirty="0" smtClean="0"/>
          </a:p>
          <a:p>
            <a:pPr algn="just"/>
            <a:r>
              <a:rPr lang="fr-FR" sz="2400" dirty="0" smtClean="0"/>
              <a:t>Toute personne physique (privée ou publique) ou morale de nationalité marocaine ou étrangère qui exerce au Maroc une activité professionnelle.</a:t>
            </a:r>
          </a:p>
          <a:p>
            <a:pPr algn="just"/>
            <a:endParaRPr lang="fr-FR" sz="2400" dirty="0" smtClean="0"/>
          </a:p>
          <a:p>
            <a:pPr algn="just"/>
            <a:r>
              <a:rPr lang="fr-FR" sz="2400" dirty="0" smtClean="0"/>
              <a:t>Les sociétés ayant leur siège à l’étranger ne sont imposables que si elle possède un établissement autonome ou succursale au Maroc.</a:t>
            </a:r>
          </a:p>
          <a:p>
            <a:pPr algn="just"/>
            <a:endParaRPr lang="fr-FR" sz="2400" dirty="0" smtClean="0"/>
          </a:p>
          <a:p>
            <a:pPr lvl="1" algn="just"/>
            <a:endParaRPr lang="fr-FR" dirty="0" smtClean="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2717</Words>
  <Application>Microsoft Office PowerPoint</Application>
  <PresentationFormat>Affichage à l'écran (4:3)</PresentationFormat>
  <Paragraphs>299</Paragraphs>
  <Slides>48</Slides>
  <Notes>0</Notes>
  <HiddenSlides>0</HiddenSlides>
  <MMClips>0</MMClips>
  <ScaleCrop>false</ScaleCrop>
  <HeadingPairs>
    <vt:vector size="4" baseType="variant">
      <vt:variant>
        <vt:lpstr>Thème</vt:lpstr>
      </vt:variant>
      <vt:variant>
        <vt:i4>1</vt:i4>
      </vt:variant>
      <vt:variant>
        <vt:lpstr>Titres des diapositives</vt:lpstr>
      </vt:variant>
      <vt:variant>
        <vt:i4>48</vt:i4>
      </vt:variant>
    </vt:vector>
  </HeadingPairs>
  <TitlesOfParts>
    <vt:vector size="49" baseType="lpstr">
      <vt:lpstr>Débit</vt:lpstr>
      <vt:lpstr>   FISCALITÉ LOCAL LP : FF 2019/2020</vt:lpstr>
      <vt:lpstr>Introduction </vt:lpstr>
      <vt:lpstr>Diapositive 3</vt:lpstr>
      <vt:lpstr>Notions de base  </vt:lpstr>
      <vt:lpstr>Plan </vt:lpstr>
      <vt:lpstr>Chapitre 1 : Taxes au profit des communes urbaines et rurales</vt:lpstr>
      <vt:lpstr>I: Taxe professionnelle (TP)</vt:lpstr>
      <vt:lpstr>Diapositive 8</vt:lpstr>
      <vt:lpstr>Diapositive 9</vt:lpstr>
      <vt:lpstr>Les établissements publics?</vt:lpstr>
      <vt:lpstr>Diapositive 11</vt:lpstr>
      <vt:lpstr>Exemptions</vt:lpstr>
      <vt:lpstr>Diapositive 13</vt:lpstr>
      <vt:lpstr>Diapositive 14</vt:lpstr>
      <vt:lpstr>Diapositive 15</vt:lpstr>
      <vt:lpstr>Diapositive 16</vt:lpstr>
      <vt:lpstr>2.Détermination de la valeur locative, base de la taxe professionnelle</vt:lpstr>
      <vt:lpstr>Diapositive 18</vt:lpstr>
      <vt:lpstr>Diapositive 19</vt:lpstr>
      <vt:lpstr>Diapositive 20</vt:lpstr>
      <vt:lpstr>ELÉMENTS CONSTITUTIFS DE LA TAXE PROFESSIONNELLE </vt:lpstr>
      <vt:lpstr>Diapositive 22</vt:lpstr>
      <vt:lpstr>Méthodes d’évaluation de la VL : </vt:lpstr>
      <vt:lpstr>Diapositive 24</vt:lpstr>
      <vt:lpstr>Cas particuliers </vt:lpstr>
      <vt:lpstr>Diapositive 26</vt:lpstr>
      <vt:lpstr>Remarques : </vt:lpstr>
      <vt:lpstr>3. Taux et calcul de la taxe professionnelle</vt:lpstr>
      <vt:lpstr>3 Annualité de la TP</vt:lpstr>
      <vt:lpstr>Diapositive 30</vt:lpstr>
      <vt:lpstr>Diapositive 31</vt:lpstr>
      <vt:lpstr>Rappel </vt:lpstr>
      <vt:lpstr>Base d’imposition et calcul </vt:lpstr>
      <vt:lpstr>Diapositive 34</vt:lpstr>
      <vt:lpstr>II. La taxe d’habitation </vt:lpstr>
      <vt:lpstr>II. La taxe d’habitation </vt:lpstr>
      <vt:lpstr>Diapositive 37</vt:lpstr>
      <vt:lpstr>Diapositive 38</vt:lpstr>
      <vt:lpstr>Diapositive 39</vt:lpstr>
      <vt:lpstr>Diapositive 40</vt:lpstr>
      <vt:lpstr>Liquidation de la taxe d’habitation</vt:lpstr>
      <vt:lpstr>Diapositive 42</vt:lpstr>
      <vt:lpstr>Diapositive 43</vt:lpstr>
      <vt:lpstr>Diapositive 44</vt:lpstr>
      <vt:lpstr>Rappel : taxe d’habitation </vt:lpstr>
      <vt:lpstr>Diapositive 46</vt:lpstr>
      <vt:lpstr>Taxe des services communaux </vt:lpstr>
      <vt:lpstr>La location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FISCALITÉ LOCAL</dc:title>
  <dc:creator>Abdelmajid</dc:creator>
  <cp:lastModifiedBy>Utilisateur Windows</cp:lastModifiedBy>
  <cp:revision>6</cp:revision>
  <dcterms:created xsi:type="dcterms:W3CDTF">2020-03-23T13:00:55Z</dcterms:created>
  <dcterms:modified xsi:type="dcterms:W3CDTF">2020-03-26T08:49:49Z</dcterms:modified>
</cp:coreProperties>
</file>