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25/03/2020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25/03/2020</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Licence professionnelle</a:t>
            </a:r>
            <a:br>
              <a:rPr lang="fr-FR" dirty="0" smtClean="0"/>
            </a:br>
            <a:r>
              <a:rPr lang="fr-FR" dirty="0" smtClean="0"/>
              <a:t>GIO</a:t>
            </a:r>
            <a:endParaRPr lang="fr-FR" dirty="0"/>
          </a:p>
        </p:txBody>
      </p:sp>
      <p:sp>
        <p:nvSpPr>
          <p:cNvPr id="3" name="Sous-titre 2"/>
          <p:cNvSpPr>
            <a:spLocks noGrp="1"/>
          </p:cNvSpPr>
          <p:nvPr>
            <p:ph type="subTitle" idx="1"/>
          </p:nvPr>
        </p:nvSpPr>
        <p:spPr/>
        <p:txBody>
          <a:bodyPr/>
          <a:lstStyle/>
          <a:p>
            <a:r>
              <a:rPr lang="fr-FR" dirty="0" smtClean="0"/>
              <a:t>Module :Management de projets</a:t>
            </a:r>
          </a:p>
          <a:p>
            <a:r>
              <a:rPr lang="fr-FR" smtClean="0"/>
              <a:t>Semestre 6</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u numéro de diapositive 5"/>
          <p:cNvSpPr>
            <a:spLocks noGrp="1"/>
          </p:cNvSpPr>
          <p:nvPr>
            <p:ph type="sldNum" sz="quarter" idx="12"/>
          </p:nvPr>
        </p:nvSpPr>
        <p:spPr>
          <a:noFill/>
        </p:spPr>
        <p:txBody>
          <a:bodyPr/>
          <a:lstStyle/>
          <a:p>
            <a:fld id="{89A1019C-9C60-45A4-933A-A160A9630C73}" type="slidenum">
              <a:rPr lang="fr-FR" smtClean="0"/>
              <a:pPr/>
              <a:t>10</a:t>
            </a:fld>
            <a:endParaRPr lang="fr-FR" smtClean="0"/>
          </a:p>
        </p:txBody>
      </p:sp>
      <p:sp>
        <p:nvSpPr>
          <p:cNvPr id="60419" name="Rectangle 2"/>
          <p:cNvSpPr>
            <a:spLocks noGrp="1" noChangeArrowheads="1"/>
          </p:cNvSpPr>
          <p:nvPr>
            <p:ph type="title"/>
          </p:nvPr>
        </p:nvSpPr>
        <p:spPr/>
        <p:txBody>
          <a:bodyPr/>
          <a:lstStyle/>
          <a:p>
            <a:pPr eaLnBrk="1" hangingPunct="1"/>
            <a:endParaRPr lang="fr-FR" smtClean="0"/>
          </a:p>
        </p:txBody>
      </p:sp>
      <p:sp>
        <p:nvSpPr>
          <p:cNvPr id="60420" name="Rectangle 3"/>
          <p:cNvSpPr>
            <a:spLocks noGrp="1" noChangeArrowheads="1"/>
          </p:cNvSpPr>
          <p:nvPr>
            <p:ph type="body" idx="1"/>
          </p:nvPr>
        </p:nvSpPr>
        <p:spPr/>
        <p:txBody>
          <a:bodyPr/>
          <a:lstStyle/>
          <a:p>
            <a:pPr eaLnBrk="1" hangingPunct="1">
              <a:lnSpc>
                <a:spcPct val="90000"/>
              </a:lnSpc>
            </a:pPr>
            <a:r>
              <a:rPr lang="fr-FR" sz="2400" smtClean="0"/>
              <a:t>Phase d’exécution: maîtrise des délais et des coûts, donne gestion des ressources mobilisées ( tableau de bord..).</a:t>
            </a:r>
          </a:p>
          <a:p>
            <a:pPr eaLnBrk="1" hangingPunct="1">
              <a:lnSpc>
                <a:spcPct val="90000"/>
              </a:lnSpc>
              <a:buFontTx/>
              <a:buNone/>
            </a:pPr>
            <a:r>
              <a:rPr lang="fr-FR" sz="2400" smtClean="0"/>
              <a:t>3- management de projet internationaux:</a:t>
            </a:r>
          </a:p>
          <a:p>
            <a:pPr eaLnBrk="1" hangingPunct="1">
              <a:lnSpc>
                <a:spcPct val="90000"/>
              </a:lnSpc>
              <a:buFontTx/>
              <a:buNone/>
            </a:pPr>
            <a:r>
              <a:rPr lang="fr-FR" sz="2400" smtClean="0"/>
              <a:t>   La dimension internationale, essentielle pour le développement des entreprises,et donc incontournable pour les projets, qu’elles mettent en œuvre, est acquise par les techniques et les outils de l’internationalisation mais aussi par le développement du management international et surtout la culture internationale des managers et l’amélioration de leurs capacités d’écoute et d’adaptation aux partenaires étrangers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u numéro de diapositive 5"/>
          <p:cNvSpPr>
            <a:spLocks noGrp="1"/>
          </p:cNvSpPr>
          <p:nvPr>
            <p:ph type="sldNum" sz="quarter" idx="12"/>
          </p:nvPr>
        </p:nvSpPr>
        <p:spPr>
          <a:noFill/>
        </p:spPr>
        <p:txBody>
          <a:bodyPr/>
          <a:lstStyle/>
          <a:p>
            <a:fld id="{5DB05D57-93ED-4639-928E-85CAE4AEDA2D}" type="slidenum">
              <a:rPr lang="fr-FR" smtClean="0"/>
              <a:pPr/>
              <a:t>11</a:t>
            </a:fld>
            <a:endParaRPr lang="fr-FR" smtClean="0"/>
          </a:p>
        </p:txBody>
      </p:sp>
      <p:sp>
        <p:nvSpPr>
          <p:cNvPr id="61443" name="Rectangle 2"/>
          <p:cNvSpPr>
            <a:spLocks noGrp="1" noChangeArrowheads="1"/>
          </p:cNvSpPr>
          <p:nvPr>
            <p:ph type="title"/>
          </p:nvPr>
        </p:nvSpPr>
        <p:spPr/>
        <p:txBody>
          <a:bodyPr/>
          <a:lstStyle/>
          <a:p>
            <a:pPr eaLnBrk="1" hangingPunct="1"/>
            <a:endParaRPr lang="fr-FR" smtClean="0"/>
          </a:p>
        </p:txBody>
      </p:sp>
      <p:sp>
        <p:nvSpPr>
          <p:cNvPr id="61444" name="Rectangle 3"/>
          <p:cNvSpPr>
            <a:spLocks noGrp="1" noChangeArrowheads="1"/>
          </p:cNvSpPr>
          <p:nvPr>
            <p:ph type="body" idx="1"/>
          </p:nvPr>
        </p:nvSpPr>
        <p:spPr/>
        <p:txBody>
          <a:bodyPr/>
          <a:lstStyle/>
          <a:p>
            <a:pPr eaLnBrk="1" hangingPunct="1">
              <a:buFontTx/>
              <a:buNone/>
            </a:pPr>
            <a:r>
              <a:rPr lang="fr-FR" sz="2400" smtClean="0"/>
              <a:t>   Le management des projets internationaux exige la maîtrise des techniques et méthodes du management de projet en milieu international ( principaux thèmes qui seront développés à travers les exposés).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u numéro de diapositive 5"/>
          <p:cNvSpPr>
            <a:spLocks noGrp="1"/>
          </p:cNvSpPr>
          <p:nvPr>
            <p:ph type="sldNum" sz="quarter" idx="12"/>
          </p:nvPr>
        </p:nvSpPr>
        <p:spPr>
          <a:noFill/>
        </p:spPr>
        <p:txBody>
          <a:bodyPr/>
          <a:lstStyle/>
          <a:p>
            <a:fld id="{7072B388-E019-4737-A0C1-D1D75FCA6001}" type="slidenum">
              <a:rPr lang="fr-FR" smtClean="0"/>
              <a:pPr/>
              <a:t>12</a:t>
            </a:fld>
            <a:endParaRPr lang="fr-FR" smtClean="0"/>
          </a:p>
        </p:txBody>
      </p:sp>
      <p:sp>
        <p:nvSpPr>
          <p:cNvPr id="62467" name="Rectangle 2"/>
          <p:cNvSpPr>
            <a:spLocks noGrp="1" noChangeArrowheads="1"/>
          </p:cNvSpPr>
          <p:nvPr>
            <p:ph type="title"/>
          </p:nvPr>
        </p:nvSpPr>
        <p:spPr/>
        <p:txBody>
          <a:bodyPr/>
          <a:lstStyle/>
          <a:p>
            <a:pPr eaLnBrk="1" hangingPunct="1"/>
            <a:r>
              <a:rPr lang="fr-FR" sz="3200" smtClean="0"/>
              <a:t>4- Le management par projet</a:t>
            </a:r>
          </a:p>
        </p:txBody>
      </p:sp>
      <p:sp>
        <p:nvSpPr>
          <p:cNvPr id="62468" name="Rectangle 3"/>
          <p:cNvSpPr>
            <a:spLocks noGrp="1" noChangeArrowheads="1"/>
          </p:cNvSpPr>
          <p:nvPr>
            <p:ph type="body" idx="1"/>
          </p:nvPr>
        </p:nvSpPr>
        <p:spPr/>
        <p:txBody>
          <a:bodyPr/>
          <a:lstStyle/>
          <a:p>
            <a:pPr eaLnBrk="1" hangingPunct="1">
              <a:buFontTx/>
              <a:buNone/>
            </a:pPr>
            <a:r>
              <a:rPr lang="fr-FR" sz="2400" smtClean="0"/>
              <a:t>   Le management par projet est un mode de fonctionnement d’une organisation qui crée systématiquement des projets pour mettre en œuvre les actions de progrès de l’entreprise ( changement de méthodes, d’organisation, développement de produits..).</a:t>
            </a:r>
          </a:p>
          <a:p>
            <a:pPr eaLnBrk="1" hangingPunct="1">
              <a:buFontTx/>
              <a:buNone/>
            </a:pPr>
            <a:r>
              <a:rPr lang="fr-FR" sz="2400" smtClean="0"/>
              <a:t>   En effet, le management par projet est le cœur de l’organisation pour certaines entreprises : de génie civil, ingénieries, industrie pharmaceutique, etc.</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ce réservé du numéro de diapositive 5"/>
          <p:cNvSpPr>
            <a:spLocks noGrp="1"/>
          </p:cNvSpPr>
          <p:nvPr>
            <p:ph type="sldNum" sz="quarter" idx="12"/>
          </p:nvPr>
        </p:nvSpPr>
        <p:spPr>
          <a:noFill/>
        </p:spPr>
        <p:txBody>
          <a:bodyPr/>
          <a:lstStyle/>
          <a:p>
            <a:fld id="{B24E3C3D-C83C-4BC5-92E5-3529A52A42FB}" type="slidenum">
              <a:rPr lang="fr-FR" smtClean="0"/>
              <a:pPr/>
              <a:t>13</a:t>
            </a:fld>
            <a:endParaRPr lang="fr-FR" smtClean="0"/>
          </a:p>
        </p:txBody>
      </p:sp>
      <p:sp>
        <p:nvSpPr>
          <p:cNvPr id="63491" name="Rectangle 2"/>
          <p:cNvSpPr>
            <a:spLocks noGrp="1" noChangeArrowheads="1"/>
          </p:cNvSpPr>
          <p:nvPr>
            <p:ph type="title"/>
          </p:nvPr>
        </p:nvSpPr>
        <p:spPr/>
        <p:txBody>
          <a:bodyPr/>
          <a:lstStyle/>
          <a:p>
            <a:pPr eaLnBrk="1" hangingPunct="1"/>
            <a:r>
              <a:rPr lang="fr-FR" sz="2800" smtClean="0"/>
              <a:t>4- Approche management par projet</a:t>
            </a:r>
          </a:p>
        </p:txBody>
      </p:sp>
      <p:sp>
        <p:nvSpPr>
          <p:cNvPr id="63492" name="Rectangle 3"/>
          <p:cNvSpPr>
            <a:spLocks noGrp="1" noChangeArrowheads="1"/>
          </p:cNvSpPr>
          <p:nvPr>
            <p:ph type="body" idx="1"/>
          </p:nvPr>
        </p:nvSpPr>
        <p:spPr/>
        <p:txBody>
          <a:bodyPr/>
          <a:lstStyle/>
          <a:p>
            <a:pPr eaLnBrk="1" hangingPunct="1">
              <a:buFontTx/>
              <a:buNone/>
            </a:pPr>
            <a:r>
              <a:rPr lang="fr-FR" sz="2400" smtClean="0"/>
              <a:t>   Il s’agit d’un mode de fonctionnement d’une organisation qui crée systématiquement des projets  pour mettre en œuvre les actions de progrès de l’entreprise( changement de méthode,d’organisation,développement de produits,etc.). Ce type de management par projet représente pour certaines entreprises la base de l’organisation: entreprises de génie civil, ingénierie, industrie pharmaceutiques.</a:t>
            </a:r>
          </a:p>
          <a:p>
            <a:pPr eaLnBrk="1" hangingPunct="1">
              <a:buFontTx/>
              <a:buNone/>
            </a:pPr>
            <a:r>
              <a:rPr lang="fr-FR" sz="2400" smtClean="0"/>
              <a:t>    en fait, dans le cadre de l’application de ce mode de management on applique les mêmes principes issus du management de projet.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u numéro de diapositive 5"/>
          <p:cNvSpPr>
            <a:spLocks noGrp="1"/>
          </p:cNvSpPr>
          <p:nvPr>
            <p:ph type="sldNum" sz="quarter" idx="12"/>
          </p:nvPr>
        </p:nvSpPr>
        <p:spPr>
          <a:noFill/>
        </p:spPr>
        <p:txBody>
          <a:bodyPr/>
          <a:lstStyle/>
          <a:p>
            <a:fld id="{99F4638F-3B3C-47EA-8FA6-5014A6004ED9}" type="slidenum">
              <a:rPr lang="fr-FR" smtClean="0"/>
              <a:pPr/>
              <a:t>2</a:t>
            </a:fld>
            <a:endParaRPr lang="fr-FR" smtClean="0"/>
          </a:p>
        </p:txBody>
      </p:sp>
      <p:sp>
        <p:nvSpPr>
          <p:cNvPr id="52227" name="Rectangle 2"/>
          <p:cNvSpPr>
            <a:spLocks noGrp="1" noChangeArrowheads="1"/>
          </p:cNvSpPr>
          <p:nvPr>
            <p:ph type="title"/>
          </p:nvPr>
        </p:nvSpPr>
        <p:spPr/>
        <p:txBody>
          <a:bodyPr/>
          <a:lstStyle/>
          <a:p>
            <a:pPr eaLnBrk="1" hangingPunct="1"/>
            <a:r>
              <a:rPr lang="fr-FR" sz="2800" smtClean="0"/>
              <a:t>Le mangement de projet</a:t>
            </a:r>
          </a:p>
        </p:txBody>
      </p:sp>
      <p:sp>
        <p:nvSpPr>
          <p:cNvPr id="52228" name="Rectangle 3"/>
          <p:cNvSpPr>
            <a:spLocks noGrp="1" noChangeArrowheads="1"/>
          </p:cNvSpPr>
          <p:nvPr>
            <p:ph type="body" idx="1"/>
          </p:nvPr>
        </p:nvSpPr>
        <p:spPr/>
        <p:txBody>
          <a:bodyPr>
            <a:normAutofit fontScale="92500"/>
          </a:bodyPr>
          <a:lstStyle/>
          <a:p>
            <a:pPr eaLnBrk="1" hangingPunct="1">
              <a:buFontTx/>
              <a:buNone/>
            </a:pPr>
            <a:r>
              <a:rPr lang="fr-FR" sz="2800" dirty="0" smtClean="0"/>
              <a:t>  1. Qu’est- ce qu’un projet ? </a:t>
            </a:r>
          </a:p>
          <a:p>
            <a:pPr eaLnBrk="1" hangingPunct="1">
              <a:buFontTx/>
              <a:buNone/>
            </a:pPr>
            <a:r>
              <a:rPr lang="fr-FR" sz="2800" dirty="0" smtClean="0"/>
              <a:t>En effet, toute réflexion  sur le fonctionnement du système social doit s’articuler autour d’un individu libre et capable de décision.</a:t>
            </a:r>
          </a:p>
          <a:p>
            <a:pPr eaLnBrk="1" hangingPunct="1">
              <a:buFontTx/>
              <a:buNone/>
            </a:pPr>
            <a:r>
              <a:rPr lang="fr-FR" sz="2800" dirty="0" smtClean="0"/>
              <a:t>   Au sein de l’organisation il n’existe pas un but unique mais un but pour chaque acteur de cette organisation .</a:t>
            </a:r>
          </a:p>
          <a:p>
            <a:pPr eaLnBrk="1" hangingPunct="1">
              <a:buFontTx/>
              <a:buNone/>
            </a:pPr>
            <a:r>
              <a:rPr lang="fr-FR" sz="2800" dirty="0" smtClean="0"/>
              <a:t>     De même tous les acteurs jouissent d’une liberté relative et possèdent une marge d’autonomie qui leur permet d’interpréter voire de transformer leur rôle au sein de l’organisation.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u numéro de diapositive 5"/>
          <p:cNvSpPr>
            <a:spLocks noGrp="1"/>
          </p:cNvSpPr>
          <p:nvPr>
            <p:ph type="sldNum" sz="quarter" idx="12"/>
          </p:nvPr>
        </p:nvSpPr>
        <p:spPr>
          <a:noFill/>
        </p:spPr>
        <p:txBody>
          <a:bodyPr/>
          <a:lstStyle/>
          <a:p>
            <a:fld id="{DEAF498D-B9A3-465B-9412-146EFF1282A8}" type="slidenum">
              <a:rPr lang="fr-FR" smtClean="0"/>
              <a:pPr/>
              <a:t>3</a:t>
            </a:fld>
            <a:endParaRPr lang="fr-FR" smtClean="0"/>
          </a:p>
        </p:txBody>
      </p:sp>
      <p:sp>
        <p:nvSpPr>
          <p:cNvPr id="53251" name="Rectangle 2"/>
          <p:cNvSpPr>
            <a:spLocks noGrp="1" noChangeArrowheads="1"/>
          </p:cNvSpPr>
          <p:nvPr>
            <p:ph type="title"/>
          </p:nvPr>
        </p:nvSpPr>
        <p:spPr/>
        <p:txBody>
          <a:bodyPr/>
          <a:lstStyle/>
          <a:p>
            <a:pPr eaLnBrk="1" hangingPunct="1"/>
            <a:endParaRPr lang="fr-FR" smtClean="0"/>
          </a:p>
        </p:txBody>
      </p:sp>
      <p:sp>
        <p:nvSpPr>
          <p:cNvPr id="53252" name="Rectangle 3"/>
          <p:cNvSpPr>
            <a:spLocks noGrp="1" noChangeArrowheads="1"/>
          </p:cNvSpPr>
          <p:nvPr>
            <p:ph type="body" idx="1"/>
          </p:nvPr>
        </p:nvSpPr>
        <p:spPr/>
        <p:txBody>
          <a:bodyPr/>
          <a:lstStyle/>
          <a:p>
            <a:pPr eaLnBrk="1" hangingPunct="1">
              <a:buFontTx/>
              <a:buNone/>
            </a:pPr>
            <a:r>
              <a:rPr lang="fr-FR" sz="2400" smtClean="0"/>
              <a:t>    La norme X50-105 de l’AFNOR met d’abord l’accent sur le projet considéré comme un processus en définissant comme  « une démarche spécifique qui permet de structurer méthodiquement et progressivement une réalité à venir » avant de s’attacher aux résultats et aux moyens mobilisés, en ajoutant qu’  « un projet est défini et mis en œuvre pour élaborer une réponse au besoin d’un utilisateur, d’un client ou d’une clientèle et qu’il implique un objectif et des actions à entreprendre avec des ressources données.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u numéro de diapositive 5"/>
          <p:cNvSpPr>
            <a:spLocks noGrp="1"/>
          </p:cNvSpPr>
          <p:nvPr>
            <p:ph type="sldNum" sz="quarter" idx="12"/>
          </p:nvPr>
        </p:nvSpPr>
        <p:spPr>
          <a:noFill/>
        </p:spPr>
        <p:txBody>
          <a:bodyPr/>
          <a:lstStyle/>
          <a:p>
            <a:fld id="{307F8BB6-D53E-4496-B8F3-34BAD1BC2B81}" type="slidenum">
              <a:rPr lang="fr-FR" smtClean="0"/>
              <a:pPr/>
              <a:t>4</a:t>
            </a:fld>
            <a:endParaRPr lang="fr-FR" smtClean="0"/>
          </a:p>
        </p:txBody>
      </p:sp>
      <p:sp>
        <p:nvSpPr>
          <p:cNvPr id="54275" name="Rectangle 2"/>
          <p:cNvSpPr>
            <a:spLocks noGrp="1" noChangeArrowheads="1"/>
          </p:cNvSpPr>
          <p:nvPr>
            <p:ph type="title"/>
          </p:nvPr>
        </p:nvSpPr>
        <p:spPr/>
        <p:txBody>
          <a:bodyPr/>
          <a:lstStyle/>
          <a:p>
            <a:pPr eaLnBrk="1" hangingPunct="1"/>
            <a:r>
              <a:rPr lang="fr-FR" sz="2400" smtClean="0"/>
              <a:t>2-Les spécificités de la démarche projet</a:t>
            </a:r>
          </a:p>
        </p:txBody>
      </p:sp>
      <p:sp>
        <p:nvSpPr>
          <p:cNvPr id="54276" name="Rectangle 3"/>
          <p:cNvSpPr>
            <a:spLocks noGrp="1" noChangeArrowheads="1"/>
          </p:cNvSpPr>
          <p:nvPr>
            <p:ph type="body" idx="1"/>
          </p:nvPr>
        </p:nvSpPr>
        <p:spPr/>
        <p:txBody>
          <a:bodyPr/>
          <a:lstStyle/>
          <a:p>
            <a:pPr eaLnBrk="1" hangingPunct="1">
              <a:buFontTx/>
              <a:buNone/>
            </a:pPr>
            <a:endParaRPr lang="fr-FR" sz="1800" smtClean="0"/>
          </a:p>
        </p:txBody>
      </p:sp>
      <p:sp>
        <p:nvSpPr>
          <p:cNvPr id="54277" name="Rectangle 4"/>
          <p:cNvSpPr>
            <a:spLocks noChangeArrowheads="1"/>
          </p:cNvSpPr>
          <p:nvPr/>
        </p:nvSpPr>
        <p:spPr bwMode="auto">
          <a:xfrm>
            <a:off x="914400" y="277813"/>
            <a:ext cx="7772400" cy="847725"/>
          </a:xfrm>
          <a:prstGeom prst="rect">
            <a:avLst/>
          </a:prstGeom>
          <a:noFill/>
          <a:ln w="9525">
            <a:noFill/>
            <a:miter lim="800000"/>
            <a:headEnd/>
            <a:tailEnd/>
          </a:ln>
        </p:spPr>
        <p:txBody>
          <a:bodyPr anchor="ctr"/>
          <a:lstStyle/>
          <a:p>
            <a:pPr algn="ctr"/>
            <a:endParaRPr lang="fr-FR" sz="2400">
              <a:solidFill>
                <a:schemeClr val="tx2"/>
              </a:solidFill>
            </a:endParaRPr>
          </a:p>
        </p:txBody>
      </p:sp>
      <p:graphicFrame>
        <p:nvGraphicFramePr>
          <p:cNvPr id="29794" name="Group 98"/>
          <p:cNvGraphicFramePr>
            <a:graphicFrameLocks noGrp="1"/>
          </p:cNvGraphicFramePr>
          <p:nvPr/>
        </p:nvGraphicFramePr>
        <p:xfrm>
          <a:off x="395288" y="1484313"/>
          <a:ext cx="8640762" cy="5227795"/>
        </p:xfrm>
        <a:graphic>
          <a:graphicData uri="http://schemas.openxmlformats.org/drawingml/2006/table">
            <a:tbl>
              <a:tblPr/>
              <a:tblGrid>
                <a:gridCol w="4189412"/>
                <a:gridCol w="4451350"/>
              </a:tblGrid>
              <a:tr h="914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chemeClr val="tx1"/>
                          </a:solidFill>
                          <a:effectLst/>
                          <a:latin typeface="Arial" charset="0"/>
                          <a:cs typeface="Arial" charset="0"/>
                        </a:rPr>
                        <a:t>PROJET</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chemeClr val="tx1"/>
                          </a:solidFill>
                          <a:effectLst/>
                          <a:latin typeface="Arial" charset="0"/>
                          <a:cs typeface="Arial" charset="0"/>
                        </a:rPr>
                        <a:t>Activité non  répétitives et décisions irréversibles </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chemeClr val="tx1"/>
                          </a:solidFill>
                          <a:effectLst/>
                          <a:latin typeface="Arial" charset="0"/>
                          <a:cs typeface="Arial" charset="0"/>
                        </a:rPr>
                        <a:t>OPERATION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chemeClr val="tx1"/>
                          </a:solidFill>
                          <a:effectLst/>
                          <a:latin typeface="Arial" charset="0"/>
                          <a:cs typeface="Arial" charset="0"/>
                        </a:rPr>
                        <a:t>Activité répétitives et décisions réversibles</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REPOND AUX OBJECTIFS STRATEGIQUES</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SOUTIENT LE «  BUSINESS"</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TOURNE VERS LE CHANGEMENT</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TOURNEE VERS LA STABILITE</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1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A UNE FIN</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A UNE CONTINUITE</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1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CONFIGURATION AD-HOC</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SYSTEMES EXISTANTS</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1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ORIENTE ‘ PRODUIT’</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ORIENTE ‘ PROCESSUS’</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EQUIPES ET ROLES DYNAMIQUES</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EQUIPES ET ROLES STABLES</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LEADERSCHIP ET MANAGEMENT</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1"/>
                          </a:solidFill>
                          <a:effectLst/>
                          <a:latin typeface="Arial" charset="0"/>
                          <a:cs typeface="Arial" charset="0"/>
                        </a:rPr>
                        <a:t>MANAGEMENT</a:t>
                      </a:r>
                      <a:endParaRPr kumimoji="0" lang="fr-FR" sz="1800" b="0" i="0" u="none" strike="noStrike" cap="none" normalizeH="0" baseline="0" smtClean="0">
                        <a:ln>
                          <a:noFill/>
                        </a:ln>
                        <a:solidFill>
                          <a:schemeClr val="tx1"/>
                        </a:solidFill>
                        <a:effectLst/>
                        <a:latin typeface="Arial" charset="0"/>
                        <a:cs typeface="Arial" charset="0"/>
                      </a:endParaRP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u numéro de diapositive 5"/>
          <p:cNvSpPr>
            <a:spLocks noGrp="1"/>
          </p:cNvSpPr>
          <p:nvPr>
            <p:ph type="sldNum" sz="quarter" idx="12"/>
          </p:nvPr>
        </p:nvSpPr>
        <p:spPr>
          <a:noFill/>
        </p:spPr>
        <p:txBody>
          <a:bodyPr/>
          <a:lstStyle/>
          <a:p>
            <a:fld id="{4BF5AFF2-32E4-42A0-9485-5AA7B407ADF9}" type="slidenum">
              <a:rPr lang="fr-FR" smtClean="0"/>
              <a:pPr/>
              <a:t>5</a:t>
            </a:fld>
            <a:endParaRPr lang="fr-FR" smtClean="0"/>
          </a:p>
        </p:txBody>
      </p:sp>
      <p:sp>
        <p:nvSpPr>
          <p:cNvPr id="55299" name="Rectangle 2"/>
          <p:cNvSpPr>
            <a:spLocks noGrp="1" noChangeArrowheads="1"/>
          </p:cNvSpPr>
          <p:nvPr>
            <p:ph type="title"/>
          </p:nvPr>
        </p:nvSpPr>
        <p:spPr/>
        <p:txBody>
          <a:bodyPr/>
          <a:lstStyle/>
          <a:p>
            <a:pPr eaLnBrk="1" hangingPunct="1"/>
            <a:endParaRPr lang="fr-FR" smtClean="0"/>
          </a:p>
        </p:txBody>
      </p:sp>
      <p:sp>
        <p:nvSpPr>
          <p:cNvPr id="55300" name="Rectangle 3"/>
          <p:cNvSpPr>
            <a:spLocks noGrp="1" noChangeArrowheads="1"/>
          </p:cNvSpPr>
          <p:nvPr>
            <p:ph type="body" idx="1"/>
          </p:nvPr>
        </p:nvSpPr>
        <p:spPr/>
        <p:txBody>
          <a:bodyPr/>
          <a:lstStyle/>
          <a:p>
            <a:pPr eaLnBrk="1" hangingPunct="1">
              <a:buFontTx/>
              <a:buNone/>
            </a:pPr>
            <a:r>
              <a:rPr lang="fr-FR" sz="2400" smtClean="0"/>
              <a:t>    une autre spécificité peut être soulignée: L’organisation par projet permet la mobilisation d’expertises différentes, issues de différents services, qui vont devoir travailler ensemble avec un objectif commun. On observe une forte hétérogénéité initiale de points de vue s’appuyant sur des logiques différentes et renforcée par l’incertitude pesant sur des spécifications détaillées.</a:t>
            </a:r>
            <a:endParaRPr lang="fr-F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u numéro de diapositive 5"/>
          <p:cNvSpPr>
            <a:spLocks noGrp="1"/>
          </p:cNvSpPr>
          <p:nvPr>
            <p:ph type="sldNum" sz="quarter" idx="12"/>
          </p:nvPr>
        </p:nvSpPr>
        <p:spPr>
          <a:noFill/>
        </p:spPr>
        <p:txBody>
          <a:bodyPr/>
          <a:lstStyle/>
          <a:p>
            <a:fld id="{7E20DD2D-D655-4815-8627-437C5C2BA90A}" type="slidenum">
              <a:rPr lang="fr-FR" smtClean="0"/>
              <a:pPr/>
              <a:t>6</a:t>
            </a:fld>
            <a:endParaRPr lang="fr-FR" smtClean="0"/>
          </a:p>
        </p:txBody>
      </p:sp>
      <p:sp>
        <p:nvSpPr>
          <p:cNvPr id="56323" name="Rectangle 2"/>
          <p:cNvSpPr>
            <a:spLocks noGrp="1" noChangeArrowheads="1"/>
          </p:cNvSpPr>
          <p:nvPr>
            <p:ph type="title"/>
          </p:nvPr>
        </p:nvSpPr>
        <p:spPr/>
        <p:txBody>
          <a:bodyPr/>
          <a:lstStyle/>
          <a:p>
            <a:pPr eaLnBrk="1" hangingPunct="1"/>
            <a:r>
              <a:rPr lang="fr-FR" sz="2800" smtClean="0"/>
              <a:t>3-Approche Management de projet</a:t>
            </a:r>
          </a:p>
        </p:txBody>
      </p:sp>
      <p:sp>
        <p:nvSpPr>
          <p:cNvPr id="56324" name="Rectangle 3"/>
          <p:cNvSpPr>
            <a:spLocks noGrp="1" noChangeArrowheads="1"/>
          </p:cNvSpPr>
          <p:nvPr>
            <p:ph type="body" idx="1"/>
          </p:nvPr>
        </p:nvSpPr>
        <p:spPr/>
        <p:txBody>
          <a:bodyPr/>
          <a:lstStyle/>
          <a:p>
            <a:pPr eaLnBrk="1" hangingPunct="1">
              <a:buFontTx/>
              <a:buNone/>
            </a:pPr>
            <a:r>
              <a:rPr lang="fr-FR" sz="2400" smtClean="0"/>
              <a:t>    Management de projet: </a:t>
            </a:r>
          </a:p>
          <a:p>
            <a:pPr eaLnBrk="1" hangingPunct="1">
              <a:buFontTx/>
              <a:buNone/>
            </a:pPr>
            <a:r>
              <a:rPr lang="fr-FR" sz="2400" smtClean="0"/>
              <a:t>    - Conduite, pilotage, direction de projet. S’applique plutôt aux tâches de pilotage du projet, de coordination et de direction d’équipe du chef ( directeur).</a:t>
            </a:r>
          </a:p>
          <a:p>
            <a:pPr eaLnBrk="1" hangingPunct="1">
              <a:buFontTx/>
              <a:buNone/>
            </a:pPr>
            <a:r>
              <a:rPr lang="fr-FR" sz="2400" smtClean="0"/>
              <a:t>  - « planification, organisation,suivi, maîtrise et compte- rendu de tous les aspects d’un projet et de la motivation des personnes impliquées pour atteindre les objectif du projet ».</a:t>
            </a:r>
          </a:p>
          <a:p>
            <a:pPr eaLnBrk="1" hangingPunct="1">
              <a:buFontTx/>
              <a:buNone/>
            </a:pPr>
            <a:r>
              <a:rPr lang="fr-FR" sz="2400" smtClean="0"/>
              <a:t>    En revanche le terme gestion de projet s’applique plutôt aux tâches de maîtrise des activités( délais, coût, ressources,etc.)</a:t>
            </a:r>
          </a:p>
          <a:p>
            <a:pPr eaLnBrk="1" hangingPunct="1">
              <a:buFontTx/>
              <a:buNone/>
            </a:pPr>
            <a:endParaRPr lang="fr-FR" sz="24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u numéro de diapositive 5"/>
          <p:cNvSpPr>
            <a:spLocks noGrp="1"/>
          </p:cNvSpPr>
          <p:nvPr>
            <p:ph type="sldNum" sz="quarter" idx="12"/>
          </p:nvPr>
        </p:nvSpPr>
        <p:spPr>
          <a:noFill/>
        </p:spPr>
        <p:txBody>
          <a:bodyPr/>
          <a:lstStyle/>
          <a:p>
            <a:fld id="{3F961C3A-E081-4514-87C8-A6F57DDB50BD}" type="slidenum">
              <a:rPr lang="fr-FR" smtClean="0"/>
              <a:pPr/>
              <a:t>7</a:t>
            </a:fld>
            <a:endParaRPr lang="fr-FR" smtClean="0"/>
          </a:p>
        </p:txBody>
      </p:sp>
      <p:sp>
        <p:nvSpPr>
          <p:cNvPr id="57347" name="Rectangle 2"/>
          <p:cNvSpPr>
            <a:spLocks noGrp="1" noChangeArrowheads="1"/>
          </p:cNvSpPr>
          <p:nvPr>
            <p:ph type="title"/>
          </p:nvPr>
        </p:nvSpPr>
        <p:spPr/>
        <p:txBody>
          <a:bodyPr/>
          <a:lstStyle/>
          <a:p>
            <a:pPr eaLnBrk="1" hangingPunct="1"/>
            <a:endParaRPr lang="fr-FR" smtClean="0"/>
          </a:p>
        </p:txBody>
      </p:sp>
      <p:sp>
        <p:nvSpPr>
          <p:cNvPr id="57348" name="Rectangle 3"/>
          <p:cNvSpPr>
            <a:spLocks noGrp="1" noChangeArrowheads="1"/>
          </p:cNvSpPr>
          <p:nvPr>
            <p:ph type="body" idx="1"/>
          </p:nvPr>
        </p:nvSpPr>
        <p:spPr/>
        <p:txBody>
          <a:bodyPr/>
          <a:lstStyle/>
          <a:p>
            <a:pPr eaLnBrk="1" hangingPunct="1">
              <a:buFontTx/>
              <a:buNone/>
            </a:pPr>
            <a:r>
              <a:rPr lang="fr-FR" sz="2400" smtClean="0"/>
              <a:t>   L’AFNOR  définit la gestion de projet comme «  l’ensemble des méthodes, outils d’évaluation,de planification et d’organisation permettant d’atteindre les objectifs du projet en respectant les contraintes de performance, de délai et de coût ».</a:t>
            </a:r>
          </a:p>
          <a:p>
            <a:pPr eaLnBrk="1" hangingPunct="1">
              <a:buFontTx/>
              <a:buNone/>
            </a:pPr>
            <a:r>
              <a:rPr lang="fr-FR" sz="2400" smtClean="0"/>
              <a:t>   En effet, la norme X50-105 de l’AFNOR  considère que le management de projet comporte deux fonctions différentes ( mais complémentaires):</a:t>
            </a:r>
          </a:p>
          <a:p>
            <a:pPr eaLnBrk="1" hangingPunct="1">
              <a:buFontTx/>
              <a:buNone/>
            </a:pPr>
            <a:r>
              <a:rPr lang="fr-FR" sz="2400" smtClean="0"/>
              <a:t>-la direction de projet (Project management dans le langage anglo-saxon)  qui a la responsabilité de prendre des décisions stratégiques ou tactiques: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u numéro de diapositive 5"/>
          <p:cNvSpPr>
            <a:spLocks noGrp="1"/>
          </p:cNvSpPr>
          <p:nvPr>
            <p:ph type="sldNum" sz="quarter" idx="12"/>
          </p:nvPr>
        </p:nvSpPr>
        <p:spPr>
          <a:noFill/>
        </p:spPr>
        <p:txBody>
          <a:bodyPr/>
          <a:lstStyle/>
          <a:p>
            <a:fld id="{597DDD5E-9325-4162-9BE0-6B4C014D5820}" type="slidenum">
              <a:rPr lang="fr-FR" smtClean="0"/>
              <a:pPr/>
              <a:t>8</a:t>
            </a:fld>
            <a:endParaRPr lang="fr-FR" smtClean="0"/>
          </a:p>
        </p:txBody>
      </p:sp>
      <p:sp>
        <p:nvSpPr>
          <p:cNvPr id="58371" name="Rectangle 2"/>
          <p:cNvSpPr>
            <a:spLocks noGrp="1" noChangeArrowheads="1"/>
          </p:cNvSpPr>
          <p:nvPr>
            <p:ph type="title"/>
          </p:nvPr>
        </p:nvSpPr>
        <p:spPr/>
        <p:txBody>
          <a:bodyPr/>
          <a:lstStyle/>
          <a:p>
            <a:pPr eaLnBrk="1" hangingPunct="1"/>
            <a:endParaRPr lang="fr-FR" smtClean="0"/>
          </a:p>
        </p:txBody>
      </p:sp>
      <p:sp>
        <p:nvSpPr>
          <p:cNvPr id="58372" name="Rectangle 3"/>
          <p:cNvSpPr>
            <a:spLocks noGrp="1" noChangeArrowheads="1"/>
          </p:cNvSpPr>
          <p:nvPr>
            <p:ph type="body" idx="1"/>
          </p:nvPr>
        </p:nvSpPr>
        <p:spPr/>
        <p:txBody>
          <a:bodyPr/>
          <a:lstStyle/>
          <a:p>
            <a:pPr eaLnBrk="1" hangingPunct="1">
              <a:buFontTx/>
              <a:buNone/>
            </a:pPr>
            <a:r>
              <a:rPr lang="fr-FR" sz="2800" smtClean="0"/>
              <a:t>*</a:t>
            </a:r>
            <a:r>
              <a:rPr lang="fr-FR" sz="2000" smtClean="0"/>
              <a:t>définir avec cohérence et en collaboration avec la direction de l’entreprise:</a:t>
            </a:r>
          </a:p>
          <a:p>
            <a:pPr eaLnBrk="1" hangingPunct="1">
              <a:buFontTx/>
              <a:buNone/>
            </a:pPr>
            <a:r>
              <a:rPr lang="fr-FR" sz="2000" smtClean="0"/>
              <a:t>+ les objectifs du projet ( délais, performances techniques,fiabilité, disponibilité,durabilité, sécurité d’emploi..)</a:t>
            </a:r>
          </a:p>
          <a:p>
            <a:pPr eaLnBrk="1" hangingPunct="1">
              <a:buFontTx/>
              <a:buNone/>
            </a:pPr>
            <a:r>
              <a:rPr lang="fr-FR" sz="2000" smtClean="0"/>
              <a:t>+les moyens mis en œuvre( ressources et budget)</a:t>
            </a:r>
          </a:p>
          <a:p>
            <a:pPr eaLnBrk="1" hangingPunct="1">
              <a:buFontTx/>
              <a:buNone/>
            </a:pPr>
            <a:r>
              <a:rPr lang="fr-FR" sz="2000" smtClean="0"/>
              <a:t>+ évaluer le niveau des risques encourus.</a:t>
            </a:r>
          </a:p>
          <a:p>
            <a:pPr eaLnBrk="1" hangingPunct="1">
              <a:buFontTx/>
              <a:buNone/>
            </a:pPr>
            <a:r>
              <a:rPr lang="fr-FR" sz="2000" smtClean="0"/>
              <a:t>+ assurer l’animation des ressources humaines et coordonner leurs activités et intervenir régulièrement au cours de la vie du projet, sur la base d’informations transmises par la gestion de projet, pour repenser les objectifs et les moyens en cas de dérapage par rapport aux prévisions</a:t>
            </a:r>
            <a:endParaRPr lang="fr-FR" sz="28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u numéro de diapositive 5"/>
          <p:cNvSpPr>
            <a:spLocks noGrp="1"/>
          </p:cNvSpPr>
          <p:nvPr>
            <p:ph type="sldNum" sz="quarter" idx="12"/>
          </p:nvPr>
        </p:nvSpPr>
        <p:spPr>
          <a:noFill/>
        </p:spPr>
        <p:txBody>
          <a:bodyPr/>
          <a:lstStyle/>
          <a:p>
            <a:fld id="{011B16B7-15E0-4954-A5B6-B6D302E78222}" type="slidenum">
              <a:rPr lang="fr-FR" smtClean="0"/>
              <a:pPr/>
              <a:t>9</a:t>
            </a:fld>
            <a:endParaRPr lang="fr-FR" smtClean="0"/>
          </a:p>
        </p:txBody>
      </p:sp>
      <p:sp>
        <p:nvSpPr>
          <p:cNvPr id="59395" name="Rectangle 2"/>
          <p:cNvSpPr>
            <a:spLocks noGrp="1" noChangeArrowheads="1"/>
          </p:cNvSpPr>
          <p:nvPr>
            <p:ph type="title"/>
          </p:nvPr>
        </p:nvSpPr>
        <p:spPr/>
        <p:txBody>
          <a:bodyPr/>
          <a:lstStyle/>
          <a:p>
            <a:pPr eaLnBrk="1" hangingPunct="1"/>
            <a:endParaRPr lang="fr-FR" smtClean="0"/>
          </a:p>
        </p:txBody>
      </p:sp>
      <p:sp>
        <p:nvSpPr>
          <p:cNvPr id="59396" name="Rectangle 3"/>
          <p:cNvSpPr>
            <a:spLocks noGrp="1" noChangeArrowheads="1"/>
          </p:cNvSpPr>
          <p:nvPr>
            <p:ph type="body" idx="1"/>
          </p:nvPr>
        </p:nvSpPr>
        <p:spPr/>
        <p:txBody>
          <a:bodyPr/>
          <a:lstStyle/>
          <a:p>
            <a:pPr eaLnBrk="1" hangingPunct="1">
              <a:buFontTx/>
              <a:buChar char="-"/>
            </a:pPr>
            <a:r>
              <a:rPr lang="fr-FR" sz="2400" smtClean="0"/>
              <a:t>la gestion de projet( Project control pour les anglo- saxons) s’intéresse à des décisions opérationnelles et intervient dans la préparation de certaines décisions tactiques et apporte à la direction de projet les informations relatives à l’avancement de l’exécution  du projet:</a:t>
            </a:r>
          </a:p>
          <a:p>
            <a:pPr eaLnBrk="1" hangingPunct="1">
              <a:buFontTx/>
              <a:buNone/>
            </a:pPr>
            <a:r>
              <a:rPr lang="fr-FR" smtClean="0"/>
              <a:t>*</a:t>
            </a:r>
            <a:r>
              <a:rPr lang="fr-FR" sz="2400" smtClean="0"/>
              <a:t>phase de préparation: définition succincte du projet,durée de certaines tâches, des moyens à mobiliser et des coûts induits, et la  préparation de l’ordonnancement est l’aboutissement de cette phase de préparation;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938</Words>
  <PresentationFormat>Affichage à l'écran (4:3)</PresentationFormat>
  <Paragraphs>66</Paragraphs>
  <Slides>13</Slides>
  <Notes>0</Notes>
  <HiddenSlides>0</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Thème Office</vt:lpstr>
      <vt:lpstr>Licence professionnelle GIO</vt:lpstr>
      <vt:lpstr>Le mangement de projet</vt:lpstr>
      <vt:lpstr>Diapositive 3</vt:lpstr>
      <vt:lpstr>2-Les spécificités de la démarche projet</vt:lpstr>
      <vt:lpstr>Diapositive 5</vt:lpstr>
      <vt:lpstr>3-Approche Management de projet</vt:lpstr>
      <vt:lpstr>Diapositive 7</vt:lpstr>
      <vt:lpstr>Diapositive 8</vt:lpstr>
      <vt:lpstr>Diapositive 9</vt:lpstr>
      <vt:lpstr>Diapositive 10</vt:lpstr>
      <vt:lpstr>Diapositive 11</vt:lpstr>
      <vt:lpstr>4- Le management par projet</vt:lpstr>
      <vt:lpstr>4- Approche management par projet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Licence professionnelle GIO</dc:title>
  <dc:creator>lahrech</dc:creator>
  <cp:lastModifiedBy>Utilisateur Windows</cp:lastModifiedBy>
  <cp:revision>2</cp:revision>
  <dcterms:created xsi:type="dcterms:W3CDTF">2020-03-21T15:19:22Z</dcterms:created>
  <dcterms:modified xsi:type="dcterms:W3CDTF">2020-03-25T15:16:41Z</dcterms:modified>
</cp:coreProperties>
</file>