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4"/>
  </p:notesMasterIdLst>
  <p:sldIdLst>
    <p:sldId id="553" r:id="rId2"/>
    <p:sldId id="408" r:id="rId3"/>
    <p:sldId id="412" r:id="rId4"/>
    <p:sldId id="413" r:id="rId5"/>
    <p:sldId id="414" r:id="rId6"/>
    <p:sldId id="438" r:id="rId7"/>
    <p:sldId id="439" r:id="rId8"/>
    <p:sldId id="440" r:id="rId9"/>
    <p:sldId id="441" r:id="rId10"/>
    <p:sldId id="415" r:id="rId11"/>
    <p:sldId id="416" r:id="rId12"/>
    <p:sldId id="417" r:id="rId13"/>
    <p:sldId id="418" r:id="rId14"/>
    <p:sldId id="419" r:id="rId15"/>
    <p:sldId id="420" r:id="rId16"/>
    <p:sldId id="421" r:id="rId17"/>
    <p:sldId id="422" r:id="rId18"/>
    <p:sldId id="423" r:id="rId19"/>
    <p:sldId id="424" r:id="rId20"/>
    <p:sldId id="425" r:id="rId21"/>
    <p:sldId id="427" r:id="rId22"/>
    <p:sldId id="428" r:id="rId23"/>
    <p:sldId id="429" r:id="rId24"/>
    <p:sldId id="430" r:id="rId25"/>
    <p:sldId id="431" r:id="rId26"/>
    <p:sldId id="432" r:id="rId27"/>
    <p:sldId id="433" r:id="rId28"/>
    <p:sldId id="434" r:id="rId29"/>
    <p:sldId id="435" r:id="rId30"/>
    <p:sldId id="436" r:id="rId31"/>
    <p:sldId id="437" r:id="rId32"/>
    <p:sldId id="552" r:id="rId3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0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7" d="100"/>
          <a:sy n="67" d="100"/>
        </p:scale>
        <p:origin x="-2748" y="-11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519FC2-4550-4AD9-80FF-04F0D8AA26E9}" type="datetimeFigureOut">
              <a:rPr lang="fr-FR" smtClean="0"/>
              <a:pPr/>
              <a:t>24/03/2020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EE8130-B64E-4598-93F8-1E310598E4B1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EE8130-B64E-4598-93F8-1E310598E4B1}" type="slidenum">
              <a:rPr lang="fr-FR" smtClean="0"/>
              <a:pPr/>
              <a:t>2</a:t>
            </a:fld>
            <a:endParaRPr lang="fr-FR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PHOTO « NOIRE AMERICAINE ». LA PHOTOGRAPHIE DEVIENT UNE ECRITURE LIBRE DE TOUTE CONTRAINTE.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EE8130-B64E-4598-93F8-1E310598E4B1}" type="slidenum">
              <a:rPr lang="fr-FR" smtClean="0"/>
              <a:pPr/>
              <a:t>14</a:t>
            </a:fld>
            <a:endParaRPr lang="fr-FR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LA PHOTOGRAPHIE EST UN VERITABLE APPEL A L’IMAGINAIRE DU SPECTATEUR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EE8130-B64E-4598-93F8-1E310598E4B1}" type="slidenum">
              <a:rPr lang="fr-FR" smtClean="0"/>
              <a:pPr/>
              <a:t>15</a:t>
            </a:fld>
            <a:endParaRPr lang="fr-FR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LE MONSTRE URBAIN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EE8130-B64E-4598-93F8-1E310598E4B1}" type="slidenum">
              <a:rPr lang="fr-FR" smtClean="0"/>
              <a:pPr/>
              <a:t>16</a:t>
            </a:fld>
            <a:endParaRPr lang="fr-FR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TRANSFORMATION DE LA REALITE EN PUR</a:t>
            </a:r>
            <a:r>
              <a:rPr lang="fr-FR" baseline="0" dirty="0" smtClean="0"/>
              <a:t> FORMALISME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EE8130-B64E-4598-93F8-1E310598E4B1}" type="slidenum">
              <a:rPr lang="fr-FR" smtClean="0"/>
              <a:pPr/>
              <a:t>17</a:t>
            </a:fld>
            <a:endParaRPr lang="fr-FR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L’IMPLOSION DU REEL</a:t>
            </a:r>
            <a:r>
              <a:rPr lang="fr-FR" baseline="0" dirty="0" smtClean="0"/>
              <a:t> OU L’ARTISTE MULTIDIMENSIONNEL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EE8130-B64E-4598-93F8-1E310598E4B1}" type="slidenum">
              <a:rPr lang="fr-FR" smtClean="0"/>
              <a:pPr/>
              <a:t>18</a:t>
            </a:fld>
            <a:endParaRPr lang="fr-FR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LA SURIMPRESSION EN PHOTOGRAPHIE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EE8130-B64E-4598-93F8-1E310598E4B1}" type="slidenum">
              <a:rPr lang="fr-FR" smtClean="0"/>
              <a:pPr/>
              <a:t>19</a:t>
            </a:fld>
            <a:endParaRPr lang="fr-FR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FRAGMENTATION PROGRESSIVE</a:t>
            </a:r>
            <a:r>
              <a:rPr lang="fr-FR" baseline="0" dirty="0" smtClean="0"/>
              <a:t> DU REEL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EE8130-B64E-4598-93F8-1E310598E4B1}" type="slidenum">
              <a:rPr lang="fr-FR" smtClean="0"/>
              <a:pPr/>
              <a:t>20</a:t>
            </a:fld>
            <a:endParaRPr lang="fr-FR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INTERTEXTUALITE :</a:t>
            </a:r>
            <a:r>
              <a:rPr lang="fr-FR" baseline="0" dirty="0" smtClean="0"/>
              <a:t> LA BELLE ET LA BETE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EE8130-B64E-4598-93F8-1E310598E4B1}" type="slidenum">
              <a:rPr lang="fr-FR" smtClean="0"/>
              <a:pPr/>
              <a:t>21</a:t>
            </a:fld>
            <a:endParaRPr lang="fr-FR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PISTE DE REFLEXION : QU’EST-CE QUE LE PHOTOGRAPHIABLE ? SES LIMITES ?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EE8130-B64E-4598-93F8-1E310598E4B1}" type="slidenum">
              <a:rPr lang="fr-FR" smtClean="0"/>
              <a:pPr/>
              <a:t>22</a:t>
            </a:fld>
            <a:endParaRPr lang="fr-FR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EE8130-B64E-4598-93F8-1E310598E4B1}" type="slidenum">
              <a:rPr lang="fr-FR" smtClean="0"/>
              <a:pPr/>
              <a:t>23</a:t>
            </a:fld>
            <a:endParaRPr lang="fr-FR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LE FUTURISME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EE8130-B64E-4598-93F8-1E310598E4B1}" type="slidenum">
              <a:rPr lang="fr-FR" smtClean="0"/>
              <a:pPr/>
              <a:t>6</a:t>
            </a:fld>
            <a:endParaRPr lang="fr-FR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ENCORE</a:t>
            </a:r>
            <a:r>
              <a:rPr lang="fr-FR" baseline="0" dirty="0" smtClean="0"/>
              <a:t> UNE FOIS LA PHOTOGRAPHIE OSCILLE ENTRE L’ART ET LA COMMUNICATION.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EE8130-B64E-4598-93F8-1E310598E4B1}" type="slidenum">
              <a:rPr lang="fr-FR" smtClean="0"/>
              <a:pPr/>
              <a:t>24</a:t>
            </a:fld>
            <a:endParaRPr lang="fr-FR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ESTHETISER LES CHOSES ? CRÉER UNE BEAUTE DIFFERENTE ? DEUX REGARDS SE CONFRONTENT : CELUI DU PHOTOGRAPHE ET CELUI SPECTATEUR.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EE8130-B64E-4598-93F8-1E310598E4B1}" type="slidenum">
              <a:rPr lang="fr-FR" smtClean="0"/>
              <a:pPr/>
              <a:t>25</a:t>
            </a:fld>
            <a:endParaRPr lang="fr-FR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LE</a:t>
            </a:r>
            <a:r>
              <a:rPr lang="fr-FR" baseline="0" dirty="0" smtClean="0"/>
              <a:t> SURREALISME ?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EE8130-B64E-4598-93F8-1E310598E4B1}" type="slidenum">
              <a:rPr lang="fr-FR" smtClean="0"/>
              <a:pPr/>
              <a:t>26</a:t>
            </a:fld>
            <a:endParaRPr lang="fr-FR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L’AMBIGUITE</a:t>
            </a:r>
            <a:r>
              <a:rPr lang="fr-FR" baseline="0" dirty="0" smtClean="0"/>
              <a:t> DE LA PHOTOGRAPHIE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EE8130-B64E-4598-93F8-1E310598E4B1}" type="slidenum">
              <a:rPr lang="fr-FR" smtClean="0"/>
              <a:pPr/>
              <a:t>27</a:t>
            </a:fld>
            <a:endParaRPr lang="fr-FR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L’ABSTRACTION EST POUSSEE A SES LIMITES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EE8130-B64E-4598-93F8-1E310598E4B1}" type="slidenum">
              <a:rPr lang="fr-FR" smtClean="0"/>
              <a:pPr/>
              <a:t>28</a:t>
            </a:fld>
            <a:endParaRPr lang="fr-FR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ABSENCE</a:t>
            </a:r>
            <a:r>
              <a:rPr lang="fr-FR" baseline="0" dirty="0" smtClean="0"/>
              <a:t> DE SENS CONSTRUIT. APPEL A LA RECONSTRUCTION DU SENS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EE8130-B64E-4598-93F8-1E310598E4B1}" type="slidenum">
              <a:rPr lang="fr-FR" smtClean="0"/>
              <a:pPr/>
              <a:t>29</a:t>
            </a:fld>
            <a:endParaRPr lang="fr-FR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LA VIE MODERNE EST FAITE DE METAL ET D’ACIER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EE8130-B64E-4598-93F8-1E310598E4B1}" type="slidenum">
              <a:rPr lang="fr-FR" smtClean="0"/>
              <a:pPr/>
              <a:t>30</a:t>
            </a:fld>
            <a:endParaRPr lang="fr-FR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LE SURREALISME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EE8130-B64E-4598-93F8-1E310598E4B1}" type="slidenum">
              <a:rPr lang="fr-FR" smtClean="0"/>
              <a:pPr/>
              <a:t>7</a:t>
            </a:fld>
            <a:endParaRPr lang="fr-FR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CONSTRUCTIVISME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EE8130-B64E-4598-93F8-1E310598E4B1}" type="slidenum">
              <a:rPr lang="fr-FR" smtClean="0"/>
              <a:pPr/>
              <a:t>8</a:t>
            </a:fld>
            <a:endParaRPr lang="fr-FR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LE BAUHAUS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EE8130-B64E-4598-93F8-1E310598E4B1}" type="slidenum">
              <a:rPr lang="fr-FR" smtClean="0"/>
              <a:pPr/>
              <a:t>9</a:t>
            </a:fld>
            <a:endParaRPr lang="fr-FR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ESSAI DE DESCRIPTION DE CETTE PHOTOGRAPHIE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EE8130-B64E-4598-93F8-1E310598E4B1}" type="slidenum">
              <a:rPr lang="fr-FR" smtClean="0"/>
              <a:pPr/>
              <a:t>10</a:t>
            </a:fld>
            <a:endParaRPr lang="fr-FR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L’EXPERIMENTATION PHOTOGRAPHIQUE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EE8130-B64E-4598-93F8-1E310598E4B1}" type="slidenum">
              <a:rPr lang="fr-FR" smtClean="0"/>
              <a:pPr/>
              <a:t>11</a:t>
            </a:fld>
            <a:endParaRPr lang="fr-FR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LA SUSPENSION DU SENS… ICÔNE ?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EE8130-B64E-4598-93F8-1E310598E4B1}" type="slidenum">
              <a:rPr lang="fr-FR" smtClean="0"/>
              <a:pPr/>
              <a:t>12</a:t>
            </a:fld>
            <a:endParaRPr lang="fr-FR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MISE EN SCENE SURREALISTE ?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EE8130-B64E-4598-93F8-1E310598E4B1}" type="slidenum">
              <a:rPr lang="fr-FR" smtClean="0"/>
              <a:pPr/>
              <a:t>13</a:t>
            </a:fld>
            <a:endParaRPr lang="fr-FR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D105F-2966-4B0D-BB98-12B89F42C515}" type="datetimeFigureOut">
              <a:rPr lang="fr-FR" smtClean="0"/>
              <a:pPr/>
              <a:t>24/03/2020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B46A3-CFC6-4F48-9B31-A72D1BE4B45F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D105F-2966-4B0D-BB98-12B89F42C515}" type="datetimeFigureOut">
              <a:rPr lang="fr-FR" smtClean="0"/>
              <a:pPr/>
              <a:t>24/03/2020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B46A3-CFC6-4F48-9B31-A72D1BE4B45F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D105F-2966-4B0D-BB98-12B89F42C515}" type="datetimeFigureOut">
              <a:rPr lang="fr-FR" smtClean="0"/>
              <a:pPr/>
              <a:t>24/03/2020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B46A3-CFC6-4F48-9B31-A72D1BE4B45F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D105F-2966-4B0D-BB98-12B89F42C515}" type="datetimeFigureOut">
              <a:rPr lang="fr-FR" smtClean="0"/>
              <a:pPr/>
              <a:t>24/03/2020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B46A3-CFC6-4F48-9B31-A72D1BE4B45F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D105F-2966-4B0D-BB98-12B89F42C515}" type="datetimeFigureOut">
              <a:rPr lang="fr-FR" smtClean="0"/>
              <a:pPr/>
              <a:t>24/03/2020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B46A3-CFC6-4F48-9B31-A72D1BE4B45F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D105F-2966-4B0D-BB98-12B89F42C515}" type="datetimeFigureOut">
              <a:rPr lang="fr-FR" smtClean="0"/>
              <a:pPr/>
              <a:t>24/03/2020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B46A3-CFC6-4F48-9B31-A72D1BE4B45F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D105F-2966-4B0D-BB98-12B89F42C515}" type="datetimeFigureOut">
              <a:rPr lang="fr-FR" smtClean="0"/>
              <a:pPr/>
              <a:t>24/03/2020</a:t>
            </a:fld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B46A3-CFC6-4F48-9B31-A72D1BE4B45F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D105F-2966-4B0D-BB98-12B89F42C515}" type="datetimeFigureOut">
              <a:rPr lang="fr-FR" smtClean="0"/>
              <a:pPr/>
              <a:t>24/03/2020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B46A3-CFC6-4F48-9B31-A72D1BE4B45F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D105F-2966-4B0D-BB98-12B89F42C515}" type="datetimeFigureOut">
              <a:rPr lang="fr-FR" smtClean="0"/>
              <a:pPr/>
              <a:t>24/03/2020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B46A3-CFC6-4F48-9B31-A72D1BE4B45F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D105F-2966-4B0D-BB98-12B89F42C515}" type="datetimeFigureOut">
              <a:rPr lang="fr-FR" smtClean="0"/>
              <a:pPr/>
              <a:t>24/03/2020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B46A3-CFC6-4F48-9B31-A72D1BE4B45F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fr-FR" dirty="0" smtClean="0"/>
              <a:t>Cliquez sur l'icône pour ajouter une image</a:t>
            </a:r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4B2D105F-2966-4B0D-BB98-12B89F42C515}" type="datetimeFigureOut">
              <a:rPr lang="fr-FR" smtClean="0"/>
              <a:pPr/>
              <a:t>24/03/2020</a:t>
            </a:fld>
            <a:endParaRPr lang="fr-FR" dirty="0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242B46A3-CFC6-4F48-9B31-A72D1BE4B45F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4B2D105F-2966-4B0D-BB98-12B89F42C515}" type="datetimeFigureOut">
              <a:rPr lang="fr-FR" smtClean="0"/>
              <a:pPr/>
              <a:t>24/03/2020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242B46A3-CFC6-4F48-9B31-A72D1BE4B45F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85800" y="1643050"/>
            <a:ext cx="8077200" cy="1499616"/>
          </a:xfrm>
        </p:spPr>
        <p:txBody>
          <a:bodyPr>
            <a:noAutofit/>
          </a:bodyPr>
          <a:lstStyle/>
          <a:p>
            <a:pPr algn="ctr"/>
            <a:endParaRPr lang="fr-FR" sz="66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fr-FR" sz="66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fr-FR" sz="66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fr-FR" sz="66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fr-FR" sz="66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fr-FR" sz="66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fr-FR" sz="66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fr-FR" sz="66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fr-FR" sz="66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fr-FR" sz="66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fr-FR" sz="6600" dirty="0" smtClean="0">
                <a:solidFill>
                  <a:schemeClr val="accent1">
                    <a:lumMod val="75000"/>
                  </a:schemeClr>
                </a:solidFill>
              </a:rPr>
              <a:t>Onzième chapitre</a:t>
            </a:r>
            <a:endParaRPr lang="fr-FR" sz="6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dirty="0" smtClean="0"/>
              <a:t>LASZLO MOHOLY-NAGY </a:t>
            </a:r>
            <a:r>
              <a:rPr lang="fr-FR" sz="2000" dirty="0" smtClean="0"/>
              <a:t>(1895-1946)</a:t>
            </a:r>
            <a:r>
              <a:rPr lang="fr-FR" dirty="0" smtClean="0"/>
              <a:t> </a:t>
            </a:r>
            <a:r>
              <a:rPr lang="fr-FR" sz="3100" i="1" dirty="0" smtClean="0"/>
              <a:t>Sans Titre, 1928</a:t>
            </a:r>
            <a:endParaRPr lang="fr-FR" sz="3100" i="1" dirty="0"/>
          </a:p>
        </p:txBody>
      </p:sp>
      <p:pic>
        <p:nvPicPr>
          <p:cNvPr id="4" name="Espace réservé du contenu 3" descr="k 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746481" y="1774825"/>
            <a:ext cx="3651038" cy="4625975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r-FR" sz="4000" dirty="0" smtClean="0"/>
              <a:t>EMMANUEL RUDZITSKY DIT MAN RAY</a:t>
            </a:r>
            <a:r>
              <a:rPr lang="fr-FR" dirty="0" smtClean="0"/>
              <a:t> </a:t>
            </a:r>
            <a:r>
              <a:rPr lang="fr-FR" sz="2000" dirty="0" smtClean="0"/>
              <a:t>(1890-1976)</a:t>
            </a:r>
            <a:r>
              <a:rPr lang="fr-FR" dirty="0" smtClean="0"/>
              <a:t> </a:t>
            </a:r>
            <a:r>
              <a:rPr lang="fr-FR" sz="3300" i="1" dirty="0" err="1" smtClean="0"/>
              <a:t>Rayographe</a:t>
            </a:r>
            <a:r>
              <a:rPr lang="fr-FR" sz="3300" i="1" dirty="0" smtClean="0"/>
              <a:t>, vers 1923</a:t>
            </a:r>
            <a:endParaRPr lang="fr-FR" sz="3300" i="1" dirty="0"/>
          </a:p>
        </p:txBody>
      </p:sp>
      <p:pic>
        <p:nvPicPr>
          <p:cNvPr id="4" name="Espace réservé du contenu 3" descr="K 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701497" y="1774825"/>
            <a:ext cx="3741006" cy="4625975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r-FR" dirty="0" smtClean="0"/>
              <a:t>MAN RAY, </a:t>
            </a:r>
            <a:br>
              <a:rPr lang="fr-FR" dirty="0" smtClean="0"/>
            </a:br>
            <a:r>
              <a:rPr lang="fr-FR" sz="3600" i="1" dirty="0" smtClean="0"/>
              <a:t>Larmes (détail), vers 1930</a:t>
            </a:r>
            <a:endParaRPr lang="fr-FR" sz="3600" i="1" dirty="0"/>
          </a:p>
        </p:txBody>
      </p:sp>
      <p:pic>
        <p:nvPicPr>
          <p:cNvPr id="4" name="Espace réservé du contenu 3" descr="k 3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810256" y="2643060"/>
            <a:ext cx="3523488" cy="2889504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IBID</a:t>
            </a:r>
            <a:endParaRPr lang="fr-FR" dirty="0"/>
          </a:p>
        </p:txBody>
      </p:sp>
      <p:pic>
        <p:nvPicPr>
          <p:cNvPr id="4" name="Espace réservé du contenu 3" descr="ManRay-Tears-1930[1]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043112" y="2144712"/>
            <a:ext cx="5057775" cy="3886200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r-FR" dirty="0" smtClean="0"/>
              <a:t>HEINZ LOEW </a:t>
            </a:r>
            <a:r>
              <a:rPr lang="fr-FR" sz="2000" dirty="0" smtClean="0"/>
              <a:t>(1903-1981)</a:t>
            </a:r>
            <a:r>
              <a:rPr lang="fr-FR" dirty="0" smtClean="0"/>
              <a:t> </a:t>
            </a:r>
            <a:br>
              <a:rPr lang="fr-FR" dirty="0" smtClean="0"/>
            </a:br>
            <a:r>
              <a:rPr lang="fr-FR" sz="3600" i="1" dirty="0" smtClean="0"/>
              <a:t>Sans Titre, 1927-1928</a:t>
            </a:r>
            <a:endParaRPr lang="fr-FR" sz="3600" i="1" dirty="0"/>
          </a:p>
        </p:txBody>
      </p:sp>
      <p:pic>
        <p:nvPicPr>
          <p:cNvPr id="4" name="Espace réservé du contenu 3" descr="k 4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811145" y="1774825"/>
            <a:ext cx="3521710" cy="4625975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r-FR" dirty="0" smtClean="0"/>
              <a:t>OTTO UMBEHR </a:t>
            </a:r>
            <a:r>
              <a:rPr lang="fr-FR" sz="2000" dirty="0" smtClean="0"/>
              <a:t>dit</a:t>
            </a:r>
            <a:r>
              <a:rPr lang="fr-FR" dirty="0" smtClean="0"/>
              <a:t> UMBO </a:t>
            </a:r>
            <a:r>
              <a:rPr lang="fr-FR" sz="2000" dirty="0" smtClean="0"/>
              <a:t>(1902-1980)</a:t>
            </a:r>
            <a:r>
              <a:rPr lang="fr-FR" dirty="0" smtClean="0"/>
              <a:t> </a:t>
            </a:r>
            <a:br>
              <a:rPr lang="fr-FR" dirty="0" smtClean="0"/>
            </a:br>
            <a:r>
              <a:rPr lang="fr-FR" sz="3600" i="1" dirty="0" err="1" smtClean="0"/>
              <a:t>Unheimliche</a:t>
            </a:r>
            <a:r>
              <a:rPr lang="fr-FR" sz="3600" i="1" dirty="0" smtClean="0"/>
              <a:t> Strasse</a:t>
            </a:r>
            <a:r>
              <a:rPr lang="fr-FR" sz="3600" i="1" smtClean="0"/>
              <a:t>, 1928</a:t>
            </a:r>
            <a:endParaRPr lang="fr-FR" sz="3600" i="1" dirty="0"/>
          </a:p>
        </p:txBody>
      </p:sp>
      <p:pic>
        <p:nvPicPr>
          <p:cNvPr id="4" name="Espace réservé du contenu 3" descr="k 5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820323" y="1774825"/>
            <a:ext cx="3503353" cy="46259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r-FR" dirty="0" smtClean="0"/>
              <a:t>GERMAINE KRULL </a:t>
            </a:r>
            <a:r>
              <a:rPr lang="fr-FR" sz="2000" dirty="0" smtClean="0"/>
              <a:t>(1897-1985)</a:t>
            </a:r>
            <a:r>
              <a:rPr lang="fr-FR" dirty="0" smtClean="0"/>
              <a:t> </a:t>
            </a:r>
            <a:br>
              <a:rPr lang="fr-FR" dirty="0" smtClean="0"/>
            </a:br>
            <a:r>
              <a:rPr lang="fr-FR" sz="3600" i="1" dirty="0" smtClean="0"/>
              <a:t>Sans Titre, vers 1930</a:t>
            </a:r>
            <a:endParaRPr lang="fr-FR" sz="3600" i="1" dirty="0"/>
          </a:p>
        </p:txBody>
      </p:sp>
      <p:pic>
        <p:nvPicPr>
          <p:cNvPr id="4" name="Espace réservé du contenu 3" descr="k 6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048399" y="1774825"/>
            <a:ext cx="3047202" cy="4625975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r-FR" dirty="0" smtClean="0"/>
              <a:t>ALEXANDRE RODTCHENKO </a:t>
            </a:r>
            <a:r>
              <a:rPr lang="fr-FR" sz="2000" dirty="0" smtClean="0"/>
              <a:t>(1891-1956)</a:t>
            </a:r>
            <a:r>
              <a:rPr lang="fr-FR" dirty="0" smtClean="0"/>
              <a:t> </a:t>
            </a:r>
            <a:r>
              <a:rPr lang="fr-FR" sz="3600" i="1" dirty="0" smtClean="0"/>
              <a:t>La Jeune Fille au </a:t>
            </a:r>
            <a:r>
              <a:rPr lang="fr-FR" sz="3600" i="1" dirty="0" err="1" smtClean="0"/>
              <a:t>Leica</a:t>
            </a:r>
            <a:r>
              <a:rPr lang="fr-FR" sz="3600" i="1" dirty="0" smtClean="0"/>
              <a:t>, 1934</a:t>
            </a:r>
            <a:endParaRPr lang="fr-FR" sz="3600" i="1" dirty="0"/>
          </a:p>
        </p:txBody>
      </p:sp>
      <p:pic>
        <p:nvPicPr>
          <p:cNvPr id="4" name="Espace réservé du contenu 3" descr="k 7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971041" y="1774825"/>
            <a:ext cx="3201918" cy="4625975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r-FR" dirty="0" smtClean="0"/>
              <a:t>RAOUL HAUSSMANN </a:t>
            </a:r>
            <a:r>
              <a:rPr lang="fr-FR" sz="2000" dirty="0" smtClean="0"/>
              <a:t>(1886-1971)</a:t>
            </a:r>
            <a:r>
              <a:rPr lang="fr-FR" dirty="0" smtClean="0"/>
              <a:t> </a:t>
            </a:r>
            <a:br>
              <a:rPr lang="fr-FR" dirty="0" smtClean="0"/>
            </a:br>
            <a:r>
              <a:rPr lang="fr-FR" sz="3600" i="1" dirty="0" smtClean="0"/>
              <a:t>ABCD, Portrait de l’artiste, 1923</a:t>
            </a:r>
            <a:r>
              <a:rPr lang="fr-FR" dirty="0" smtClean="0"/>
              <a:t> </a:t>
            </a:r>
            <a:endParaRPr lang="fr-FR" dirty="0"/>
          </a:p>
        </p:txBody>
      </p:sp>
      <p:pic>
        <p:nvPicPr>
          <p:cNvPr id="4" name="Espace réservé du contenu 3" descr="k 8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995775" y="1774825"/>
            <a:ext cx="3152450" cy="4625975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r-FR" dirty="0" smtClean="0"/>
              <a:t>EUGENE ATGET </a:t>
            </a:r>
            <a:r>
              <a:rPr lang="fr-FR" sz="2000" dirty="0" smtClean="0"/>
              <a:t>(1857-1927)</a:t>
            </a:r>
            <a:r>
              <a:rPr lang="fr-FR" dirty="0" smtClean="0"/>
              <a:t> </a:t>
            </a:r>
            <a:br>
              <a:rPr lang="fr-FR" dirty="0" smtClean="0"/>
            </a:br>
            <a:r>
              <a:rPr lang="fr-FR" sz="3600" i="1" dirty="0" smtClean="0"/>
              <a:t>Magasin, Avenue des Gobelins, 1925</a:t>
            </a:r>
            <a:endParaRPr lang="fr-FR" sz="3600" i="1" dirty="0"/>
          </a:p>
        </p:txBody>
      </p:sp>
      <p:pic>
        <p:nvPicPr>
          <p:cNvPr id="4" name="Espace réservé du contenu 3" descr="k 9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765136" y="1874859"/>
            <a:ext cx="3613727" cy="4625975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r-FR" dirty="0" smtClean="0"/>
              <a:t>L’ENTRE-DEUX GUERRES : LA MODERNITE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pPr>
              <a:buNone/>
            </a:pPr>
            <a:r>
              <a:rPr lang="fr-FR" dirty="0" smtClean="0"/>
              <a:t>			</a:t>
            </a:r>
          </a:p>
          <a:p>
            <a:pPr>
              <a:buNone/>
            </a:pPr>
            <a:r>
              <a:rPr lang="fr-FR" dirty="0" smtClean="0"/>
              <a:t>				</a:t>
            </a:r>
            <a:r>
              <a:rPr lang="fr-FR" sz="5000" b="1" dirty="0" smtClean="0">
                <a:solidFill>
                  <a:srgbClr val="FF0000"/>
                </a:solidFill>
              </a:rPr>
              <a:t>Le Futurisme</a:t>
            </a:r>
          </a:p>
          <a:p>
            <a:pPr>
              <a:buNone/>
            </a:pPr>
            <a:r>
              <a:rPr lang="fr-FR" dirty="0" smtClean="0"/>
              <a:t>		</a:t>
            </a:r>
          </a:p>
          <a:p>
            <a:pPr>
              <a:buNone/>
            </a:pPr>
            <a:endParaRPr lang="fr-FR" dirty="0" smtClean="0">
              <a:solidFill>
                <a:srgbClr val="00B050"/>
              </a:solidFill>
            </a:endParaRPr>
          </a:p>
          <a:p>
            <a:pPr>
              <a:buNone/>
            </a:pPr>
            <a:r>
              <a:rPr lang="fr-FR" dirty="0" smtClean="0">
                <a:solidFill>
                  <a:srgbClr val="00B050"/>
                </a:solidFill>
              </a:rPr>
              <a:t>		</a:t>
            </a:r>
            <a:r>
              <a:rPr lang="fr-FR" sz="7000" b="1" dirty="0" smtClean="0">
                <a:solidFill>
                  <a:srgbClr val="00B050"/>
                </a:solidFill>
              </a:rPr>
              <a:t>Le Surréalisme</a:t>
            </a:r>
          </a:p>
          <a:p>
            <a:pPr>
              <a:buNone/>
            </a:pPr>
            <a:r>
              <a:rPr lang="fr-FR" dirty="0" smtClean="0"/>
              <a:t>						</a:t>
            </a:r>
            <a:r>
              <a:rPr lang="fr-FR" sz="6000" b="1" dirty="0" smtClean="0">
                <a:solidFill>
                  <a:schemeClr val="accent6">
                    <a:lumMod val="50000"/>
                  </a:schemeClr>
                </a:solidFill>
              </a:rPr>
              <a:t>La Nouvelle Objectivité</a:t>
            </a:r>
          </a:p>
          <a:p>
            <a:pPr>
              <a:buNone/>
            </a:pPr>
            <a:r>
              <a:rPr lang="fr-FR" dirty="0" smtClean="0"/>
              <a:t>				</a:t>
            </a:r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r>
              <a:rPr lang="fr-FR" sz="6500" dirty="0" smtClean="0">
                <a:solidFill>
                  <a:schemeClr val="accent2">
                    <a:lumMod val="75000"/>
                  </a:schemeClr>
                </a:solidFill>
              </a:rPr>
              <a:t>Le Constructivisme</a:t>
            </a:r>
          </a:p>
          <a:p>
            <a:pPr>
              <a:buNone/>
            </a:pPr>
            <a:r>
              <a:rPr lang="fr-FR" sz="6500" dirty="0" smtClean="0"/>
              <a:t>	</a:t>
            </a:r>
          </a:p>
          <a:p>
            <a:pPr>
              <a:buNone/>
            </a:pPr>
            <a:endParaRPr lang="fr-FR" sz="6500" dirty="0" smtClean="0"/>
          </a:p>
          <a:p>
            <a:pPr>
              <a:buNone/>
            </a:pPr>
            <a:r>
              <a:rPr lang="fr-FR" sz="6500" dirty="0" smtClean="0"/>
              <a:t>			</a:t>
            </a:r>
            <a:r>
              <a:rPr lang="fr-FR" sz="65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Le Dadaïsme</a:t>
            </a:r>
          </a:p>
          <a:p>
            <a:pPr>
              <a:buNone/>
            </a:pPr>
            <a:r>
              <a:rPr lang="fr-FR" sz="6500" dirty="0" smtClean="0"/>
              <a:t>	</a:t>
            </a:r>
            <a:r>
              <a:rPr lang="fr-FR" dirty="0" smtClean="0"/>
              <a:t>						</a:t>
            </a:r>
            <a:r>
              <a:rPr lang="fr-FR" sz="7600" dirty="0" smtClean="0">
                <a:solidFill>
                  <a:srgbClr val="002060"/>
                </a:solidFill>
              </a:rPr>
              <a:t>Le Bauhaus</a:t>
            </a:r>
          </a:p>
          <a:p>
            <a:endParaRPr lang="fr-FR" dirty="0" smtClean="0"/>
          </a:p>
          <a:p>
            <a:endParaRPr lang="fr-FR" dirty="0" smtClean="0"/>
          </a:p>
          <a:p>
            <a:r>
              <a:rPr lang="fr-FR" dirty="0" smtClean="0"/>
              <a:t>ETC</a:t>
            </a:r>
            <a:endParaRPr lang="fr-FR" dirty="0"/>
          </a:p>
        </p:txBody>
      </p:sp>
      <p:sp>
        <p:nvSpPr>
          <p:cNvPr id="4" name="Étoile à 5 branches 3"/>
          <p:cNvSpPr/>
          <p:nvPr/>
        </p:nvSpPr>
        <p:spPr>
          <a:xfrm>
            <a:off x="500034" y="1500174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Chevron 5"/>
          <p:cNvSpPr/>
          <p:nvPr/>
        </p:nvSpPr>
        <p:spPr>
          <a:xfrm>
            <a:off x="2643174" y="1857364"/>
            <a:ext cx="484632" cy="484632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7" name="Chevron 6"/>
          <p:cNvSpPr/>
          <p:nvPr/>
        </p:nvSpPr>
        <p:spPr>
          <a:xfrm>
            <a:off x="928662" y="2428868"/>
            <a:ext cx="484632" cy="484632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8" name="Chevron 7"/>
          <p:cNvSpPr/>
          <p:nvPr/>
        </p:nvSpPr>
        <p:spPr>
          <a:xfrm>
            <a:off x="4572000" y="2857496"/>
            <a:ext cx="484632" cy="484632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9" name="Chevron 8"/>
          <p:cNvSpPr/>
          <p:nvPr/>
        </p:nvSpPr>
        <p:spPr>
          <a:xfrm>
            <a:off x="1785918" y="4714884"/>
            <a:ext cx="484632" cy="484632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0" name="Chevron 9"/>
          <p:cNvSpPr/>
          <p:nvPr/>
        </p:nvSpPr>
        <p:spPr>
          <a:xfrm>
            <a:off x="5357818" y="5072074"/>
            <a:ext cx="484632" cy="484632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1" name="Chevron 10"/>
          <p:cNvSpPr/>
          <p:nvPr/>
        </p:nvSpPr>
        <p:spPr>
          <a:xfrm>
            <a:off x="0" y="3714752"/>
            <a:ext cx="484632" cy="484632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r-FR" dirty="0" smtClean="0"/>
              <a:t>EUGENE ATGET, </a:t>
            </a:r>
            <a:br>
              <a:rPr lang="fr-FR" dirty="0" smtClean="0"/>
            </a:br>
            <a:r>
              <a:rPr lang="fr-FR" sz="3600" i="1" dirty="0" smtClean="0"/>
              <a:t>Au Tambour, 1908</a:t>
            </a:r>
            <a:endParaRPr lang="fr-FR" sz="3600" i="1" dirty="0"/>
          </a:p>
        </p:txBody>
      </p:sp>
      <p:pic>
        <p:nvPicPr>
          <p:cNvPr id="4" name="Espace réservé du contenu 3" descr="k 10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701033" y="1774825"/>
            <a:ext cx="3741934" cy="4625975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r-FR" dirty="0" smtClean="0">
                <a:solidFill>
                  <a:srgbClr val="C00000"/>
                </a:solidFill>
              </a:rPr>
              <a:t>XX</a:t>
            </a:r>
            <a:r>
              <a:rPr lang="fr-FR" dirty="0" smtClean="0"/>
              <a:t>WANDA WULZ </a:t>
            </a:r>
            <a:r>
              <a:rPr lang="fr-FR" sz="2000" dirty="0" smtClean="0"/>
              <a:t>(1903-1984)</a:t>
            </a:r>
            <a:r>
              <a:rPr lang="fr-FR" dirty="0" smtClean="0"/>
              <a:t> </a:t>
            </a:r>
            <a:br>
              <a:rPr lang="fr-FR" dirty="0" smtClean="0"/>
            </a:br>
            <a:r>
              <a:rPr lang="fr-FR" sz="3600" i="1" dirty="0" smtClean="0"/>
              <a:t>Moi+Chat, 1932</a:t>
            </a:r>
            <a:endParaRPr lang="fr-FR" sz="3600" i="1" dirty="0"/>
          </a:p>
        </p:txBody>
      </p:sp>
      <p:pic>
        <p:nvPicPr>
          <p:cNvPr id="4" name="Espace réservé du contenu 3" descr="k 1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806696" y="1774825"/>
            <a:ext cx="3530607" cy="4625975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r-FR" dirty="0" smtClean="0"/>
              <a:t>EDWARD WESTON </a:t>
            </a:r>
            <a:r>
              <a:rPr lang="fr-FR" sz="2000" dirty="0" smtClean="0"/>
              <a:t>(1886-1958)</a:t>
            </a:r>
            <a:r>
              <a:rPr lang="fr-FR" dirty="0" smtClean="0"/>
              <a:t> </a:t>
            </a:r>
            <a:br>
              <a:rPr lang="fr-FR" dirty="0" smtClean="0"/>
            </a:br>
            <a:r>
              <a:rPr lang="fr-FR" sz="3600" i="1" dirty="0" smtClean="0"/>
              <a:t>Poivron, 1930</a:t>
            </a:r>
            <a:endParaRPr lang="fr-FR" sz="3600" i="1" dirty="0"/>
          </a:p>
        </p:txBody>
      </p:sp>
      <p:pic>
        <p:nvPicPr>
          <p:cNvPr id="4" name="Espace réservé du contenu 3" descr="k 1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747027" y="1774825"/>
            <a:ext cx="3649945" cy="4625975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r-FR" dirty="0" smtClean="0"/>
              <a:t>EDWARD WESTON, </a:t>
            </a:r>
            <a:br>
              <a:rPr lang="fr-FR" dirty="0" smtClean="0"/>
            </a:br>
            <a:r>
              <a:rPr lang="fr-FR" sz="3600" i="1" dirty="0" smtClean="0"/>
              <a:t>Poivron, 1930</a:t>
            </a:r>
            <a:endParaRPr lang="fr-FR" sz="3600" i="1" dirty="0"/>
          </a:p>
        </p:txBody>
      </p:sp>
      <p:pic>
        <p:nvPicPr>
          <p:cNvPr id="4" name="Espace réservé du contenu 3" descr="k 13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615873" y="1774825"/>
            <a:ext cx="3912253" cy="4625975"/>
          </a:xfr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r-FR" dirty="0" smtClean="0"/>
              <a:t>ANDRE KERTESZ </a:t>
            </a:r>
            <a:r>
              <a:rPr lang="fr-FR" sz="2000" dirty="0" smtClean="0"/>
              <a:t>(1894-1985)</a:t>
            </a:r>
            <a:r>
              <a:rPr lang="fr-FR" dirty="0" smtClean="0"/>
              <a:t> </a:t>
            </a:r>
            <a:br>
              <a:rPr lang="fr-FR" dirty="0" smtClean="0"/>
            </a:br>
            <a:r>
              <a:rPr lang="fr-FR" sz="3600" i="1" dirty="0" smtClean="0"/>
              <a:t>La Fourchette, 1928</a:t>
            </a:r>
            <a:endParaRPr lang="fr-FR" sz="3600" i="1" dirty="0"/>
          </a:p>
        </p:txBody>
      </p:sp>
      <p:pic>
        <p:nvPicPr>
          <p:cNvPr id="4" name="Espace réservé du contenu 3" descr="k 14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823160" y="1774825"/>
            <a:ext cx="5497679" cy="4625975"/>
          </a:xfr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r-FR" dirty="0" smtClean="0"/>
              <a:t>KARL BLOSSFELD </a:t>
            </a:r>
            <a:r>
              <a:rPr lang="fr-FR" sz="2000" dirty="0" smtClean="0"/>
              <a:t>(1865-1932),</a:t>
            </a:r>
            <a:r>
              <a:rPr lang="fr-FR" dirty="0" smtClean="0"/>
              <a:t> </a:t>
            </a:r>
            <a:br>
              <a:rPr lang="fr-FR" dirty="0" smtClean="0"/>
            </a:br>
            <a:r>
              <a:rPr lang="fr-FR" sz="3600" i="1" dirty="0" err="1" smtClean="0"/>
              <a:t>Aconitum</a:t>
            </a:r>
            <a:r>
              <a:rPr lang="fr-FR" sz="3600" i="1" dirty="0" smtClean="0"/>
              <a:t>, Après 1928</a:t>
            </a:r>
            <a:endParaRPr lang="fr-FR" sz="3600" i="1" dirty="0"/>
          </a:p>
        </p:txBody>
      </p:sp>
      <p:pic>
        <p:nvPicPr>
          <p:cNvPr id="4" name="Espace réservé du contenu 3" descr="k 15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880992" y="1774825"/>
            <a:ext cx="3382015" cy="4625975"/>
          </a:xfr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r-FR" dirty="0" smtClean="0"/>
              <a:t>HANS BELLMER </a:t>
            </a:r>
            <a:r>
              <a:rPr lang="fr-FR" sz="2000" dirty="0" smtClean="0"/>
              <a:t>(1902-1975)</a:t>
            </a:r>
            <a:r>
              <a:rPr lang="fr-FR" dirty="0" smtClean="0"/>
              <a:t> </a:t>
            </a:r>
            <a:br>
              <a:rPr lang="fr-FR" dirty="0" smtClean="0"/>
            </a:br>
            <a:r>
              <a:rPr lang="fr-FR" sz="3600" i="1" dirty="0" smtClean="0"/>
              <a:t>Die </a:t>
            </a:r>
            <a:r>
              <a:rPr lang="fr-FR" sz="3600" i="1" dirty="0" err="1" smtClean="0"/>
              <a:t>Puppe</a:t>
            </a:r>
            <a:r>
              <a:rPr lang="fr-FR" sz="3600" i="1" dirty="0" smtClean="0"/>
              <a:t>, 1936</a:t>
            </a:r>
            <a:endParaRPr lang="fr-FR" sz="3600" i="1" dirty="0"/>
          </a:p>
        </p:txBody>
      </p:sp>
      <p:pic>
        <p:nvPicPr>
          <p:cNvPr id="4" name="Espace réservé du contenu 3" descr="k 16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731558" y="1774825"/>
            <a:ext cx="3680883" cy="4625975"/>
          </a:xfr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r-FR" dirty="0" smtClean="0"/>
              <a:t>HALASZ GYULA DIT BRASSAÏ </a:t>
            </a:r>
            <a:r>
              <a:rPr lang="fr-FR" sz="2000" dirty="0" smtClean="0"/>
              <a:t>(1899-1984)</a:t>
            </a:r>
            <a:r>
              <a:rPr lang="fr-FR" sz="3600" dirty="0" smtClean="0"/>
              <a:t> </a:t>
            </a:r>
            <a:r>
              <a:rPr lang="fr-FR" sz="3600" i="1" dirty="0" smtClean="0"/>
              <a:t>La Belle de Nuit, Quartier Italie, 1932</a:t>
            </a:r>
            <a:endParaRPr lang="fr-FR" sz="3600" i="1" dirty="0"/>
          </a:p>
        </p:txBody>
      </p:sp>
      <p:pic>
        <p:nvPicPr>
          <p:cNvPr id="4" name="Espace réservé du contenu 3" descr="k 17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791248" y="1774825"/>
            <a:ext cx="3561503" cy="4625975"/>
          </a:xfr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r-FR" dirty="0" smtClean="0"/>
              <a:t>IMOGEN CUNNINGHAM </a:t>
            </a:r>
            <a:r>
              <a:rPr lang="fr-FR" sz="2000" dirty="0" smtClean="0"/>
              <a:t>(1883-1976)</a:t>
            </a:r>
            <a:r>
              <a:rPr lang="fr-FR" dirty="0" smtClean="0"/>
              <a:t> </a:t>
            </a:r>
            <a:br>
              <a:rPr lang="fr-FR" dirty="0" smtClean="0"/>
            </a:br>
            <a:r>
              <a:rPr lang="fr-FR" sz="3600" i="1" dirty="0" smtClean="0"/>
              <a:t>Agave Design 1, </a:t>
            </a:r>
            <a:r>
              <a:rPr lang="fr-FR" sz="3600" i="1" dirty="0" err="1" smtClean="0"/>
              <a:t>anneés</a:t>
            </a:r>
            <a:r>
              <a:rPr lang="fr-FR" sz="3600" i="1" dirty="0" smtClean="0"/>
              <a:t> 1920</a:t>
            </a:r>
            <a:endParaRPr lang="fr-FR" sz="3600" i="1" dirty="0"/>
          </a:p>
        </p:txBody>
      </p:sp>
      <p:pic>
        <p:nvPicPr>
          <p:cNvPr id="4" name="Espace réservé du contenu 3" descr="k 18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833447" y="1774825"/>
            <a:ext cx="3477106" cy="4625975"/>
          </a:xfr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r-FR" dirty="0" smtClean="0"/>
              <a:t>FLORENCE HENRI </a:t>
            </a:r>
            <a:r>
              <a:rPr lang="fr-FR" sz="2000" dirty="0" smtClean="0"/>
              <a:t>(1893-1982)</a:t>
            </a:r>
            <a:r>
              <a:rPr lang="fr-FR" dirty="0" smtClean="0"/>
              <a:t> </a:t>
            </a:r>
            <a:br>
              <a:rPr lang="fr-FR" dirty="0" smtClean="0"/>
            </a:br>
            <a:r>
              <a:rPr lang="fr-FR" sz="3600" i="1" dirty="0" smtClean="0"/>
              <a:t>Composition Abstraite, 1929</a:t>
            </a:r>
            <a:endParaRPr lang="fr-FR" sz="3600" i="1" dirty="0"/>
          </a:p>
        </p:txBody>
      </p:sp>
      <p:pic>
        <p:nvPicPr>
          <p:cNvPr id="4" name="Espace réservé du contenu 3" descr="k 19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591056" y="1917636"/>
            <a:ext cx="5961888" cy="4340352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>
                <a:solidFill>
                  <a:srgbClr val="00B050"/>
                </a:solidFill>
              </a:rPr>
              <a:t>INTRO</a:t>
            </a:r>
            <a:endParaRPr lang="fr-FR" dirty="0">
              <a:solidFill>
                <a:srgbClr val="00B05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fr-FR" dirty="0" smtClean="0"/>
              <a:t>			</a:t>
            </a:r>
            <a:r>
              <a:rPr lang="fr-FR" b="1" dirty="0" smtClean="0">
                <a:solidFill>
                  <a:srgbClr val="C00000"/>
                </a:solidFill>
              </a:rPr>
              <a:t>Au</a:t>
            </a:r>
            <a:r>
              <a:rPr lang="fr-FR" b="1" dirty="0" smtClean="0"/>
              <a:t> début du XXème siècle, la</a:t>
            </a:r>
            <a:r>
              <a:rPr lang="fr-FR" dirty="0" smtClean="0"/>
              <a:t> 			</a:t>
            </a:r>
            <a:r>
              <a:rPr lang="fr-FR" b="1" dirty="0" smtClean="0"/>
              <a:t>photographie va connaître une</a:t>
            </a:r>
            <a:r>
              <a:rPr lang="fr-FR" dirty="0" smtClean="0"/>
              <a:t> 			</a:t>
            </a:r>
            <a:r>
              <a:rPr lang="fr-FR" b="1" dirty="0" smtClean="0"/>
              <a:t>évolution et une expansion</a:t>
            </a:r>
            <a:r>
              <a:rPr lang="fr-FR" dirty="0" smtClean="0"/>
              <a:t> 				</a:t>
            </a:r>
            <a:r>
              <a:rPr lang="fr-FR" b="1" dirty="0" smtClean="0"/>
              <a:t>spectaculaires.</a:t>
            </a:r>
          </a:p>
          <a:p>
            <a:pPr algn="just">
              <a:buNone/>
            </a:pPr>
            <a:r>
              <a:rPr lang="fr-FR" dirty="0" smtClean="0"/>
              <a:t>			</a:t>
            </a:r>
            <a:r>
              <a:rPr lang="fr-FR" b="1" dirty="0" smtClean="0">
                <a:solidFill>
                  <a:srgbClr val="C00000"/>
                </a:solidFill>
              </a:rPr>
              <a:t>Des</a:t>
            </a:r>
            <a:r>
              <a:rPr lang="fr-FR" b="1" dirty="0" smtClean="0"/>
              <a:t> révolutions s’opèrent dans les 		domaines littéraires et artistiques.</a:t>
            </a:r>
          </a:p>
          <a:p>
            <a:pPr algn="just">
              <a:buNone/>
            </a:pPr>
            <a:r>
              <a:rPr lang="fr-FR" b="1" dirty="0" smtClean="0"/>
              <a:t>			</a:t>
            </a:r>
            <a:r>
              <a:rPr lang="fr-FR" b="1" dirty="0" smtClean="0">
                <a:solidFill>
                  <a:srgbClr val="C00000"/>
                </a:solidFill>
              </a:rPr>
              <a:t>On</a:t>
            </a:r>
            <a:r>
              <a:rPr lang="fr-FR" b="1" dirty="0" smtClean="0"/>
              <a:t> ne pense plus comme au XIXème 		siècle.</a:t>
            </a:r>
          </a:p>
          <a:p>
            <a:pPr algn="just">
              <a:buNone/>
            </a:pPr>
            <a:r>
              <a:rPr lang="fr-FR" b="1" dirty="0" smtClean="0"/>
              <a:t>			</a:t>
            </a:r>
            <a:r>
              <a:rPr lang="fr-FR" b="1" dirty="0" smtClean="0">
                <a:solidFill>
                  <a:srgbClr val="C00000"/>
                </a:solidFill>
              </a:rPr>
              <a:t>Une</a:t>
            </a:r>
            <a:r>
              <a:rPr lang="fr-FR" b="1" dirty="0" smtClean="0"/>
              <a:t> nouvelle sensibilité se dégage.</a:t>
            </a:r>
          </a:p>
          <a:p>
            <a:pPr algn="just">
              <a:buNone/>
            </a:pPr>
            <a:r>
              <a:rPr lang="fr-FR" b="1" dirty="0" smtClean="0"/>
              <a:t>			</a:t>
            </a:r>
            <a:r>
              <a:rPr lang="fr-FR" b="1" dirty="0" smtClean="0">
                <a:solidFill>
                  <a:srgbClr val="C00000"/>
                </a:solidFill>
              </a:rPr>
              <a:t>Le</a:t>
            </a:r>
            <a:r>
              <a:rPr lang="fr-FR" b="1" dirty="0" smtClean="0"/>
              <a:t> cinéma a déjà fait son apparition.</a:t>
            </a:r>
          </a:p>
          <a:p>
            <a:pPr algn="just"/>
            <a:endParaRPr lang="fr-FR" dirty="0" smtClean="0"/>
          </a:p>
          <a:p>
            <a:pPr algn="just"/>
            <a:endParaRPr lang="fr-FR" dirty="0"/>
          </a:p>
        </p:txBody>
      </p:sp>
      <p:sp>
        <p:nvSpPr>
          <p:cNvPr id="9" name="Organigramme : Connecteur 8"/>
          <p:cNvSpPr/>
          <p:nvPr/>
        </p:nvSpPr>
        <p:spPr>
          <a:xfrm>
            <a:off x="1643042" y="1785926"/>
            <a:ext cx="457200" cy="457200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/>
              <a:t>1</a:t>
            </a:r>
            <a:endParaRPr lang="fr-FR" sz="1200" dirty="0"/>
          </a:p>
        </p:txBody>
      </p:sp>
      <p:sp>
        <p:nvSpPr>
          <p:cNvPr id="10" name="Organigramme : Connecteur 9"/>
          <p:cNvSpPr/>
          <p:nvPr/>
        </p:nvSpPr>
        <p:spPr>
          <a:xfrm>
            <a:off x="1643042" y="3500438"/>
            <a:ext cx="457200" cy="457200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2</a:t>
            </a:r>
            <a:endParaRPr lang="fr-FR" dirty="0"/>
          </a:p>
        </p:txBody>
      </p:sp>
      <p:sp>
        <p:nvSpPr>
          <p:cNvPr id="11" name="Organigramme : Connecteur 10"/>
          <p:cNvSpPr/>
          <p:nvPr/>
        </p:nvSpPr>
        <p:spPr>
          <a:xfrm>
            <a:off x="1643042" y="4357694"/>
            <a:ext cx="457200" cy="457200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3</a:t>
            </a:r>
            <a:endParaRPr lang="fr-FR" dirty="0"/>
          </a:p>
        </p:txBody>
      </p:sp>
      <p:sp>
        <p:nvSpPr>
          <p:cNvPr id="12" name="Organigramme : Connecteur 11"/>
          <p:cNvSpPr/>
          <p:nvPr/>
        </p:nvSpPr>
        <p:spPr>
          <a:xfrm>
            <a:off x="1643042" y="5143512"/>
            <a:ext cx="457200" cy="457200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4</a:t>
            </a:r>
            <a:endParaRPr lang="fr-FR" dirty="0"/>
          </a:p>
        </p:txBody>
      </p:sp>
      <p:sp>
        <p:nvSpPr>
          <p:cNvPr id="13" name="Organigramme : Connecteur 12"/>
          <p:cNvSpPr/>
          <p:nvPr/>
        </p:nvSpPr>
        <p:spPr>
          <a:xfrm>
            <a:off x="1643042" y="5715016"/>
            <a:ext cx="457200" cy="457200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5</a:t>
            </a:r>
            <a:endParaRPr lang="fr-FR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r-FR" dirty="0" smtClean="0"/>
              <a:t>CHARLES SHEELER </a:t>
            </a:r>
            <a:r>
              <a:rPr lang="fr-FR" sz="2000" dirty="0" smtClean="0"/>
              <a:t>(1883-1965)</a:t>
            </a:r>
            <a:r>
              <a:rPr lang="fr-FR" dirty="0" smtClean="0"/>
              <a:t> </a:t>
            </a:r>
            <a:br>
              <a:rPr lang="fr-FR" dirty="0" smtClean="0"/>
            </a:br>
            <a:r>
              <a:rPr lang="fr-FR" sz="3000" i="1" dirty="0" smtClean="0"/>
              <a:t>Photographie reproduite dans Arts et Métiers Graphiques, 15 mars 1930</a:t>
            </a:r>
            <a:endParaRPr lang="fr-FR" sz="3000" i="1" dirty="0"/>
          </a:p>
        </p:txBody>
      </p:sp>
      <p:pic>
        <p:nvPicPr>
          <p:cNvPr id="4" name="Espace réservé du contenu 3" descr="k 20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911275" y="1774825"/>
            <a:ext cx="3321450" cy="4625975"/>
          </a:xfr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WILLY ZIELKE </a:t>
            </a:r>
            <a:r>
              <a:rPr lang="fr-FR" sz="1800" dirty="0" smtClean="0"/>
              <a:t>(1902-1989)</a:t>
            </a:r>
            <a:r>
              <a:rPr lang="fr-FR" dirty="0" smtClean="0"/>
              <a:t> </a:t>
            </a:r>
            <a:r>
              <a:rPr lang="fr-FR" dirty="0" err="1" smtClean="0"/>
              <a:t>Ibid</a:t>
            </a:r>
            <a:endParaRPr lang="fr-FR" dirty="0"/>
          </a:p>
        </p:txBody>
      </p:sp>
      <p:pic>
        <p:nvPicPr>
          <p:cNvPr id="4" name="Espace réservé du contenu 3" descr="k 2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44641" y="1774825"/>
            <a:ext cx="3454718" cy="4625975"/>
          </a:xfr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r-FR" dirty="0" smtClean="0"/>
              <a:t>BRASSAÏ, </a:t>
            </a:r>
            <a:r>
              <a:rPr lang="fr-FR" sz="3600" dirty="0" smtClean="0"/>
              <a:t>Groupe joyeux dans un Bal Musette, 1932</a:t>
            </a:r>
            <a:endParaRPr lang="fr-FR" dirty="0"/>
          </a:p>
        </p:txBody>
      </p:sp>
      <p:pic>
        <p:nvPicPr>
          <p:cNvPr id="1026" name="Picture 2" descr="C:\Users\smart acer\Desktop\PHOTO SEMESTRE 5 MEKNES\Halasz GYULA dit BRASSAÏ (1899-1984) Groupe joyeux dans un bal musette, 193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23486" y="1774825"/>
            <a:ext cx="3697027" cy="46259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>
                <a:solidFill>
                  <a:srgbClr val="00B050"/>
                </a:solidFill>
              </a:rPr>
              <a:t>SUITE INTRO</a:t>
            </a:r>
            <a:endParaRPr lang="fr-FR" dirty="0">
              <a:solidFill>
                <a:srgbClr val="00B05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fr-FR" dirty="0" smtClean="0"/>
              <a:t>			</a:t>
            </a:r>
            <a:r>
              <a:rPr lang="fr-FR" b="1" dirty="0" smtClean="0">
                <a:solidFill>
                  <a:srgbClr val="C00000"/>
                </a:solidFill>
              </a:rPr>
              <a:t>Le</a:t>
            </a:r>
            <a:r>
              <a:rPr lang="fr-FR" b="1" dirty="0" smtClean="0"/>
              <a:t> cinéma commence à dominer 		petit-à-petit le champ des 			productions visuelles.</a:t>
            </a:r>
          </a:p>
          <a:p>
            <a:pPr algn="just">
              <a:buNone/>
            </a:pPr>
            <a:r>
              <a:rPr lang="fr-FR" b="1" dirty="0" smtClean="0"/>
              <a:t>			</a:t>
            </a:r>
            <a:r>
              <a:rPr lang="fr-FR" b="1" dirty="0" smtClean="0">
                <a:solidFill>
                  <a:srgbClr val="C00000"/>
                </a:solidFill>
              </a:rPr>
              <a:t>La</a:t>
            </a:r>
            <a:r>
              <a:rPr lang="fr-FR" b="1" dirty="0" smtClean="0"/>
              <a:t> menace de la guerre est partout 		dans le monde.</a:t>
            </a:r>
          </a:p>
          <a:p>
            <a:pPr algn="just">
              <a:buNone/>
            </a:pPr>
            <a:r>
              <a:rPr lang="fr-FR" b="1" dirty="0" smtClean="0"/>
              <a:t>			</a:t>
            </a:r>
            <a:r>
              <a:rPr lang="fr-FR" b="1" dirty="0" smtClean="0">
                <a:solidFill>
                  <a:srgbClr val="C00000"/>
                </a:solidFill>
              </a:rPr>
              <a:t>Le</a:t>
            </a:r>
            <a:r>
              <a:rPr lang="fr-FR" b="1" dirty="0" smtClean="0"/>
              <a:t> monde change et avec lui l’œil et 		la perception de l’artiste.</a:t>
            </a:r>
          </a:p>
          <a:p>
            <a:pPr algn="just">
              <a:buNone/>
            </a:pPr>
            <a:r>
              <a:rPr lang="fr-FR" b="1" dirty="0" smtClean="0"/>
              <a:t>			</a:t>
            </a:r>
            <a:r>
              <a:rPr lang="fr-FR" b="1" dirty="0" smtClean="0">
                <a:solidFill>
                  <a:srgbClr val="C00000"/>
                </a:solidFill>
              </a:rPr>
              <a:t>C’est</a:t>
            </a:r>
            <a:r>
              <a:rPr lang="fr-FR" b="1" dirty="0" smtClean="0"/>
              <a:t> le début magistral de ce qu’on 		nomme </a:t>
            </a:r>
            <a:r>
              <a:rPr lang="fr-FR" b="1" smtClean="0"/>
              <a:t>la Modernité.</a:t>
            </a:r>
            <a:endParaRPr lang="fr-FR" b="1" dirty="0" smtClean="0"/>
          </a:p>
          <a:p>
            <a:pPr algn="just"/>
            <a:endParaRPr lang="fr-FR" dirty="0"/>
          </a:p>
        </p:txBody>
      </p:sp>
      <p:sp>
        <p:nvSpPr>
          <p:cNvPr id="4" name="Organigramme : Connecteur 3"/>
          <p:cNvSpPr/>
          <p:nvPr/>
        </p:nvSpPr>
        <p:spPr>
          <a:xfrm>
            <a:off x="1571604" y="1928802"/>
            <a:ext cx="457200" cy="457200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6</a:t>
            </a:r>
            <a:endParaRPr lang="fr-FR" dirty="0"/>
          </a:p>
        </p:txBody>
      </p:sp>
      <p:sp>
        <p:nvSpPr>
          <p:cNvPr id="5" name="Organigramme : Connecteur 4"/>
          <p:cNvSpPr/>
          <p:nvPr/>
        </p:nvSpPr>
        <p:spPr>
          <a:xfrm>
            <a:off x="1643042" y="3357562"/>
            <a:ext cx="457200" cy="457200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7</a:t>
            </a:r>
            <a:endParaRPr lang="fr-FR" dirty="0"/>
          </a:p>
        </p:txBody>
      </p:sp>
      <p:sp>
        <p:nvSpPr>
          <p:cNvPr id="6" name="Organigramme : Connecteur 5"/>
          <p:cNvSpPr/>
          <p:nvPr/>
        </p:nvSpPr>
        <p:spPr>
          <a:xfrm>
            <a:off x="1643042" y="4500570"/>
            <a:ext cx="457200" cy="457200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8</a:t>
            </a:r>
            <a:endParaRPr lang="fr-FR" dirty="0"/>
          </a:p>
        </p:txBody>
      </p:sp>
      <p:sp>
        <p:nvSpPr>
          <p:cNvPr id="7" name="Organigramme : Connecteur 6"/>
          <p:cNvSpPr/>
          <p:nvPr/>
        </p:nvSpPr>
        <p:spPr>
          <a:xfrm>
            <a:off x="1643042" y="5357826"/>
            <a:ext cx="457200" cy="457200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9</a:t>
            </a:r>
            <a:endParaRPr lang="fr-FR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>
                <a:solidFill>
                  <a:srgbClr val="00B050"/>
                </a:solidFill>
              </a:rPr>
              <a:t>SUITE INTRO</a:t>
            </a:r>
            <a:endParaRPr lang="fr-FR" dirty="0">
              <a:solidFill>
                <a:srgbClr val="00B05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fr-FR" dirty="0" smtClean="0"/>
              <a:t>			</a:t>
            </a:r>
            <a:r>
              <a:rPr lang="fr-FR" b="1" dirty="0" smtClean="0">
                <a:solidFill>
                  <a:srgbClr val="C00000"/>
                </a:solidFill>
              </a:rPr>
              <a:t>L’œil</a:t>
            </a:r>
            <a:r>
              <a:rPr lang="fr-FR" b="1" dirty="0" smtClean="0"/>
              <a:t> de l’artiste commence à 			s’intéresser à des choses et à des 		objets jusqu’alors invisibles ou 			délaissés.</a:t>
            </a:r>
          </a:p>
          <a:p>
            <a:pPr>
              <a:buNone/>
            </a:pPr>
            <a:endParaRPr lang="fr-FR" b="1" dirty="0" smtClean="0"/>
          </a:p>
          <a:p>
            <a:pPr>
              <a:buNone/>
            </a:pPr>
            <a:r>
              <a:rPr lang="fr-FR" b="1" dirty="0" smtClean="0"/>
              <a:t>			</a:t>
            </a:r>
            <a:r>
              <a:rPr lang="fr-FR" b="1" dirty="0" smtClean="0">
                <a:solidFill>
                  <a:srgbClr val="C00000"/>
                </a:solidFill>
              </a:rPr>
              <a:t>C’est</a:t>
            </a:r>
            <a:r>
              <a:rPr lang="fr-FR" b="1" dirty="0" smtClean="0"/>
              <a:t> l’Avant-garde</a:t>
            </a:r>
            <a:endParaRPr lang="fr-FR" b="1" dirty="0"/>
          </a:p>
        </p:txBody>
      </p:sp>
      <p:sp>
        <p:nvSpPr>
          <p:cNvPr id="5" name="Organigramme : Connecteur 4"/>
          <p:cNvSpPr/>
          <p:nvPr/>
        </p:nvSpPr>
        <p:spPr>
          <a:xfrm>
            <a:off x="1643042" y="1857364"/>
            <a:ext cx="457200" cy="457200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10</a:t>
            </a:r>
            <a:endParaRPr lang="fr-FR" dirty="0"/>
          </a:p>
        </p:txBody>
      </p:sp>
      <p:sp>
        <p:nvSpPr>
          <p:cNvPr id="6" name="Organigramme : Connecteur 5"/>
          <p:cNvSpPr/>
          <p:nvPr/>
        </p:nvSpPr>
        <p:spPr>
          <a:xfrm>
            <a:off x="1643042" y="4357694"/>
            <a:ext cx="457200" cy="457200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11</a:t>
            </a:r>
            <a:endParaRPr lang="fr-FR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r-FR" dirty="0" smtClean="0">
                <a:solidFill>
                  <a:srgbClr val="C00000"/>
                </a:solidFill>
              </a:rPr>
              <a:t>ARCHITECTURE  :</a:t>
            </a:r>
            <a:r>
              <a:rPr lang="fr-FR" dirty="0" smtClean="0"/>
              <a:t> </a:t>
            </a:r>
            <a:br>
              <a:rPr lang="fr-FR" dirty="0" smtClean="0"/>
            </a:br>
            <a:r>
              <a:rPr lang="fr-FR" sz="3100" dirty="0" smtClean="0"/>
              <a:t>Antonio </a:t>
            </a:r>
            <a:r>
              <a:rPr lang="fr-FR" sz="3100" dirty="0" err="1" smtClean="0"/>
              <a:t>San’Elia</a:t>
            </a:r>
            <a:r>
              <a:rPr lang="fr-FR" dirty="0" smtClean="0"/>
              <a:t> </a:t>
            </a:r>
            <a:r>
              <a:rPr lang="fr-FR" sz="2000" dirty="0" smtClean="0"/>
              <a:t>(1888-1916)</a:t>
            </a:r>
            <a:r>
              <a:rPr lang="fr-FR" dirty="0" smtClean="0"/>
              <a:t> </a:t>
            </a:r>
            <a:r>
              <a:rPr lang="fr-FR" sz="3100" i="1" dirty="0" smtClean="0"/>
              <a:t>La </a:t>
            </a:r>
            <a:r>
              <a:rPr lang="fr-FR" sz="3100" i="1" dirty="0" err="1" smtClean="0"/>
              <a:t>Città</a:t>
            </a:r>
            <a:r>
              <a:rPr lang="fr-FR" sz="3100" i="1" dirty="0" smtClean="0"/>
              <a:t> </a:t>
            </a:r>
            <a:r>
              <a:rPr lang="fr-FR" sz="3100" i="1" dirty="0" err="1" smtClean="0"/>
              <a:t>Nuova</a:t>
            </a:r>
            <a:r>
              <a:rPr lang="fr-FR" sz="3100" i="1" dirty="0" smtClean="0"/>
              <a:t>, 1914</a:t>
            </a:r>
            <a:endParaRPr lang="fr-FR" sz="3100" i="1" dirty="0"/>
          </a:p>
        </p:txBody>
      </p:sp>
      <p:pic>
        <p:nvPicPr>
          <p:cNvPr id="4" name="Espace réservé du contenu 3" descr="futurisme en architecture antonio Santelia,la citta noevo, 03[1]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259012" y="1774825"/>
            <a:ext cx="4625975" cy="4625975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dirty="0" smtClean="0">
                <a:solidFill>
                  <a:srgbClr val="C00000"/>
                </a:solidFill>
              </a:rPr>
              <a:t>SCULPTURE</a:t>
            </a:r>
            <a:br>
              <a:rPr lang="fr-FR" dirty="0" smtClean="0">
                <a:solidFill>
                  <a:srgbClr val="C00000"/>
                </a:solidFill>
              </a:rPr>
            </a:br>
            <a:r>
              <a:rPr lang="fr-FR" sz="3100" dirty="0" smtClean="0">
                <a:solidFill>
                  <a:srgbClr val="FFC000"/>
                </a:solidFill>
              </a:rPr>
              <a:t>GIORGIO DE CHIRICO</a:t>
            </a:r>
            <a:r>
              <a:rPr lang="fr-FR" sz="3100" i="1" dirty="0" smtClean="0">
                <a:solidFill>
                  <a:srgbClr val="FFC000"/>
                </a:solidFill>
              </a:rPr>
              <a:t>, Ettore e </a:t>
            </a:r>
            <a:r>
              <a:rPr lang="fr-FR" sz="3100" i="1" dirty="0" err="1" smtClean="0">
                <a:solidFill>
                  <a:srgbClr val="FFC000"/>
                </a:solidFill>
              </a:rPr>
              <a:t>Andromaca</a:t>
            </a:r>
            <a:endParaRPr lang="fr-FR" sz="3100" i="1" dirty="0">
              <a:solidFill>
                <a:srgbClr val="FFC000"/>
              </a:solidFill>
            </a:endParaRPr>
          </a:p>
        </p:txBody>
      </p:sp>
      <p:pic>
        <p:nvPicPr>
          <p:cNvPr id="4" name="Espace réservé du contenu 3" descr="401px-Chirico Osaka, le surréalisme en sculpture, ettore e andoromaca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023572" y="1774825"/>
            <a:ext cx="3096855" cy="4625975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>
                <a:solidFill>
                  <a:srgbClr val="C00000"/>
                </a:solidFill>
              </a:rPr>
              <a:t> PEINTURE</a:t>
            </a:r>
            <a:endParaRPr lang="fr-FR" dirty="0">
              <a:solidFill>
                <a:srgbClr val="C00000"/>
              </a:solidFill>
            </a:endParaRPr>
          </a:p>
        </p:txBody>
      </p:sp>
      <p:pic>
        <p:nvPicPr>
          <p:cNvPr id="4" name="Espace réservé du contenu 3" descr="constructivisme[1]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57158" y="1785926"/>
            <a:ext cx="7858180" cy="4786346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>
                <a:solidFill>
                  <a:srgbClr val="C00000"/>
                </a:solidFill>
              </a:rPr>
              <a:t>DESIGN</a:t>
            </a:r>
            <a:endParaRPr lang="fr-FR" dirty="0">
              <a:solidFill>
                <a:srgbClr val="C00000"/>
              </a:solidFill>
            </a:endParaRPr>
          </a:p>
        </p:txBody>
      </p:sp>
      <p:pic>
        <p:nvPicPr>
          <p:cNvPr id="4" name="Espace réservé du contenu 3" descr="LAMPE DU BAUHAUS attribué à Wagenfeld_et jucker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71472" y="1428736"/>
            <a:ext cx="7786742" cy="4929222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3466</TotalTime>
  <Words>358</Words>
  <Application>Microsoft Office PowerPoint</Application>
  <PresentationFormat>Affichage à l'écran (4:3)</PresentationFormat>
  <Paragraphs>134</Paragraphs>
  <Slides>32</Slides>
  <Notes>26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32</vt:i4>
      </vt:variant>
    </vt:vector>
  </HeadingPairs>
  <TitlesOfParts>
    <vt:vector size="39" baseType="lpstr">
      <vt:lpstr>Arial</vt:lpstr>
      <vt:lpstr>Calibri</vt:lpstr>
      <vt:lpstr>Corbel</vt:lpstr>
      <vt:lpstr>Wingdings</vt:lpstr>
      <vt:lpstr>Wingdings 2</vt:lpstr>
      <vt:lpstr>Wingdings 3</vt:lpstr>
      <vt:lpstr>Module</vt:lpstr>
      <vt:lpstr> </vt:lpstr>
      <vt:lpstr>L’ENTRE-DEUX GUERRES : LA MODERNITE</vt:lpstr>
      <vt:lpstr>INTRO</vt:lpstr>
      <vt:lpstr>SUITE INTRO</vt:lpstr>
      <vt:lpstr>SUITE INTRO</vt:lpstr>
      <vt:lpstr>ARCHITECTURE  :  Antonio San’Elia (1888-1916) La Città Nuova, 1914</vt:lpstr>
      <vt:lpstr>SCULPTURE GIORGIO DE CHIRICO, Ettore e Andromaca</vt:lpstr>
      <vt:lpstr> PEINTURE</vt:lpstr>
      <vt:lpstr>DESIGN</vt:lpstr>
      <vt:lpstr>LASZLO MOHOLY-NAGY (1895-1946) Sans Titre, 1928</vt:lpstr>
      <vt:lpstr>EMMANUEL RUDZITSKY DIT MAN RAY (1890-1976) Rayographe, vers 1923</vt:lpstr>
      <vt:lpstr>MAN RAY,  Larmes (détail), vers 1930</vt:lpstr>
      <vt:lpstr>IBID</vt:lpstr>
      <vt:lpstr>HEINZ LOEW (1903-1981)  Sans Titre, 1927-1928</vt:lpstr>
      <vt:lpstr>OTTO UMBEHR dit UMBO (1902-1980)  Unheimliche Strasse, 1928</vt:lpstr>
      <vt:lpstr>GERMAINE KRULL (1897-1985)  Sans Titre, vers 1930</vt:lpstr>
      <vt:lpstr>ALEXANDRE RODTCHENKO (1891-1956) La Jeune Fille au Leica, 1934</vt:lpstr>
      <vt:lpstr>RAOUL HAUSSMANN (1886-1971)  ABCD, Portrait de l’artiste, 1923 </vt:lpstr>
      <vt:lpstr>EUGENE ATGET (1857-1927)  Magasin, Avenue des Gobelins, 1925</vt:lpstr>
      <vt:lpstr>EUGENE ATGET,  Au Tambour, 1908</vt:lpstr>
      <vt:lpstr>XXWANDA WULZ (1903-1984)  Moi+Chat, 1932</vt:lpstr>
      <vt:lpstr>EDWARD WESTON (1886-1958)  Poivron, 1930</vt:lpstr>
      <vt:lpstr>EDWARD WESTON,  Poivron, 1930</vt:lpstr>
      <vt:lpstr>ANDRE KERTESZ (1894-1985)  La Fourchette, 1928</vt:lpstr>
      <vt:lpstr>KARL BLOSSFELD (1865-1932),  Aconitum, Après 1928</vt:lpstr>
      <vt:lpstr>HANS BELLMER (1902-1975)  Die Puppe, 1936</vt:lpstr>
      <vt:lpstr>HALASZ GYULA DIT BRASSAÏ (1899-1984) La Belle de Nuit, Quartier Italie, 1932</vt:lpstr>
      <vt:lpstr>IMOGEN CUNNINGHAM (1883-1976)  Agave Design 1, anneés 1920</vt:lpstr>
      <vt:lpstr>FLORENCE HENRI (1893-1982)  Composition Abstraite, 1929</vt:lpstr>
      <vt:lpstr>CHARLES SHEELER (1883-1965)  Photographie reproduite dans Arts et Métiers Graphiques, 15 mars 1930</vt:lpstr>
      <vt:lpstr>WILLY ZIELKE (1902-1989) Ibid</vt:lpstr>
      <vt:lpstr>BRASSAÏ, Groupe joyeux dans un Bal Musette, 1932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PHOTOGRAPHIE ET SON HISTOIRE</dc:title>
  <dc:creator>Toshiba</dc:creator>
  <cp:lastModifiedBy>Zohra Lhioui</cp:lastModifiedBy>
  <cp:revision>353</cp:revision>
  <dcterms:created xsi:type="dcterms:W3CDTF">2008-03-31T17:52:53Z</dcterms:created>
  <dcterms:modified xsi:type="dcterms:W3CDTF">2020-03-24T16:20:00Z</dcterms:modified>
</cp:coreProperties>
</file>