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88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0700AF-5A2C-4D4A-A8E3-F80924BE846F}" type="datetimeFigureOut">
              <a:rPr lang="fr-FR" smtClean="0"/>
              <a:pPr/>
              <a:t>15/04/2019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7B92F-3DF1-4081-B979-FFDA39F0298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966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94E40-9D6D-4DD8-93B3-237DB8FBBF59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F89F3-704C-411B-B72B-30A272D20D7A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1740-CFB9-4F98-9F42-38DEB11FF537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9213-29BC-4E7B-82CD-BB5D48288461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092B-9A23-4DB9-AAE3-CAF4AFF24B16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787BF-1CAC-49E1-A383-89307DA2CA27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02454-33F1-47F6-9DE2-30F3FE4AE5FB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922F2-D03C-4F8C-9790-684ADEF0A7C5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2443C-B46C-4B0F-9C96-916BD2364C1A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91F7B-C3A0-4CAD-B8D0-BAAD85142AE7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1987A-0973-4CAB-BB2E-AD0AB87F0299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53A6-E622-404E-81D1-3B8FFAB11241}" type="datetime1">
              <a:rPr lang="fr-FR" smtClean="0"/>
              <a:pPr/>
              <a:t>15/04/2019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4CEE1-6A5F-4F16-A31F-EF214D03490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/>
              <a:t>Création d’entreprise</a:t>
            </a:r>
            <a:br>
              <a:rPr lang="fr-FR" b="1" dirty="0" smtClean="0"/>
            </a:br>
            <a:r>
              <a:rPr lang="fr-FR" b="1" dirty="0" smtClean="0"/>
              <a:t>(Etude de Faisabilité)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4CEE1-6A5F-4F16-A31F-EF214D034908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 eaLnBrk="1" hangingPunct="1"/>
            <a:r>
              <a:rPr lang="fr-FR" sz="3600" smtClean="0"/>
              <a:t>D'une manière générale, l'étude de faisabilité comporte les parties suivantes: 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b="1" smtClean="0">
                <a:solidFill>
                  <a:srgbClr val="0070C0"/>
                </a:solidFill>
              </a:rPr>
              <a:t>Etude de marché; </a:t>
            </a:r>
            <a:endParaRPr lang="fr-FR" sz="3600" smtClean="0">
              <a:solidFill>
                <a:srgbClr val="0070C0"/>
              </a:solidFill>
            </a:endParaRP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b="1" smtClean="0">
                <a:solidFill>
                  <a:srgbClr val="0070C0"/>
                </a:solidFill>
              </a:rPr>
              <a:t>Etude technique;</a:t>
            </a:r>
            <a:endParaRPr lang="fr-FR" sz="3600" smtClean="0">
              <a:solidFill>
                <a:srgbClr val="0070C0"/>
              </a:solidFill>
            </a:endParaRP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b="1" smtClean="0">
                <a:solidFill>
                  <a:srgbClr val="0070C0"/>
                </a:solidFill>
              </a:rPr>
              <a:t>Etude économico-financiére.</a:t>
            </a:r>
            <a:endParaRPr lang="fr-FR" sz="3600" smtClean="0">
              <a:solidFill>
                <a:srgbClr val="0070C0"/>
              </a:solidFill>
            </a:endParaRP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D8C060-7344-4A15-BB79-2DD6D4E71196}" type="slidenum">
              <a:rPr lang="fr-FR"/>
              <a:pPr>
                <a:defRPr/>
              </a:pPr>
              <a:t>10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57200" y="214313"/>
          <a:ext cx="8229600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3600" dirty="0" smtClean="0"/>
                        <a:t>LA MISE EN FORME DU PROJET</a:t>
                      </a:r>
                      <a:endParaRPr lang="fr-FR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71718-82B8-4AA5-B9BC-8315CEF078DB}" type="slidenum">
              <a:rPr lang="fr-FR"/>
              <a:pPr>
                <a:defRPr/>
              </a:pPr>
              <a:t>11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85750" y="1857375"/>
          <a:ext cx="2143140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4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FAISABILITE</a:t>
                      </a:r>
                      <a:r>
                        <a:rPr lang="fr-FR" sz="2400" baseline="0" dirty="0" smtClean="0"/>
                        <a:t> </a:t>
                      </a:r>
                      <a:r>
                        <a:rPr lang="fr-FR" sz="2400" baseline="0" dirty="0" smtClean="0">
                          <a:solidFill>
                            <a:srgbClr val="0070C0"/>
                          </a:solidFill>
                        </a:rPr>
                        <a:t>COMMERCIAL</a:t>
                      </a:r>
                      <a:endParaRPr lang="fr-FR" sz="2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357563" y="1857375"/>
          <a:ext cx="1785950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595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FAISABILITE</a:t>
                      </a:r>
                      <a:r>
                        <a:rPr lang="fr-FR" sz="2400" baseline="0" dirty="0" smtClean="0"/>
                        <a:t> </a:t>
                      </a:r>
                      <a:r>
                        <a:rPr lang="fr-FR" sz="2400" baseline="0" dirty="0" smtClean="0">
                          <a:solidFill>
                            <a:srgbClr val="0070C0"/>
                          </a:solidFill>
                        </a:rPr>
                        <a:t>TECHNIQUE</a:t>
                      </a:r>
                      <a:endParaRPr lang="fr-FR" sz="2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6143625" y="1857375"/>
          <a:ext cx="1762116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11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FAISABILITE </a:t>
                      </a:r>
                      <a:r>
                        <a:rPr lang="fr-FR" sz="2400" dirty="0" smtClean="0">
                          <a:solidFill>
                            <a:srgbClr val="0070C0"/>
                          </a:solidFill>
                        </a:rPr>
                        <a:t>FINANCIERE</a:t>
                      </a:r>
                      <a:endParaRPr lang="fr-FR" sz="2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Ellipse 8"/>
          <p:cNvSpPr/>
          <p:nvPr/>
        </p:nvSpPr>
        <p:spPr>
          <a:xfrm>
            <a:off x="428625" y="4143375"/>
            <a:ext cx="2000250" cy="78581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DECISION</a:t>
            </a:r>
          </a:p>
        </p:txBody>
      </p:sp>
      <p:sp>
        <p:nvSpPr>
          <p:cNvPr id="10" name="Ellipse 9"/>
          <p:cNvSpPr/>
          <p:nvPr/>
        </p:nvSpPr>
        <p:spPr>
          <a:xfrm>
            <a:off x="3500438" y="4214813"/>
            <a:ext cx="2000250" cy="71437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DECISION</a:t>
            </a:r>
          </a:p>
        </p:txBody>
      </p:sp>
      <p:sp>
        <p:nvSpPr>
          <p:cNvPr id="11" name="Ellipse 10"/>
          <p:cNvSpPr/>
          <p:nvPr/>
        </p:nvSpPr>
        <p:spPr>
          <a:xfrm>
            <a:off x="6429375" y="4214813"/>
            <a:ext cx="1857375" cy="71437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dirty="0"/>
              <a:t>DECISION</a:t>
            </a: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357188" y="6143625"/>
          <a:ext cx="8429684" cy="57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2968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3200" b="1" dirty="0" smtClean="0"/>
                        <a:t>FAIRE</a:t>
                      </a:r>
                      <a:r>
                        <a:rPr lang="fr-FR" sz="3200" dirty="0" smtClean="0"/>
                        <a:t>                              </a:t>
                      </a:r>
                      <a:r>
                        <a:rPr lang="fr-FR" sz="3200" b="1" dirty="0" smtClean="0"/>
                        <a:t>FAIRE  </a:t>
                      </a:r>
                      <a:r>
                        <a:rPr lang="fr-FR" sz="3200" dirty="0" smtClean="0"/>
                        <a:t>                     </a:t>
                      </a:r>
                      <a:r>
                        <a:rPr lang="fr-FR" sz="3200" b="1" dirty="0" smtClean="0"/>
                        <a:t>FAIRE</a:t>
                      </a:r>
                      <a:endParaRPr lang="fr-FR" sz="32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1928813" y="5357813"/>
          <a:ext cx="1547802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780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COMPLETER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4857750" y="5357813"/>
          <a:ext cx="140492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492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COMPLETER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/>
        </p:nvGraphicFramePr>
        <p:xfrm>
          <a:off x="7143750" y="5357813"/>
          <a:ext cx="147636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636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COMPLETER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Flèche vers le bas 15"/>
          <p:cNvSpPr/>
          <p:nvPr/>
        </p:nvSpPr>
        <p:spPr>
          <a:xfrm>
            <a:off x="785813" y="5357813"/>
            <a:ext cx="484187" cy="54927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7" name="Flèche vers le bas 16"/>
          <p:cNvSpPr/>
          <p:nvPr/>
        </p:nvSpPr>
        <p:spPr>
          <a:xfrm>
            <a:off x="4071938" y="5357813"/>
            <a:ext cx="484187" cy="62071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8" name="Flèche vers le bas 17"/>
          <p:cNvSpPr/>
          <p:nvPr/>
        </p:nvSpPr>
        <p:spPr>
          <a:xfrm>
            <a:off x="6572250" y="5357813"/>
            <a:ext cx="484188" cy="62071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9" name="Flèche vers le bas 18"/>
          <p:cNvSpPr/>
          <p:nvPr/>
        </p:nvSpPr>
        <p:spPr>
          <a:xfrm>
            <a:off x="1000125" y="3000375"/>
            <a:ext cx="484188" cy="9779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0" name="Flèche vers le bas 19"/>
          <p:cNvSpPr/>
          <p:nvPr/>
        </p:nvSpPr>
        <p:spPr>
          <a:xfrm>
            <a:off x="4071938" y="2928938"/>
            <a:ext cx="484187" cy="9779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2" name="Flèche vers le bas 21"/>
          <p:cNvSpPr/>
          <p:nvPr/>
        </p:nvSpPr>
        <p:spPr>
          <a:xfrm>
            <a:off x="6929438" y="2928938"/>
            <a:ext cx="484187" cy="977900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1000125" y="1071563"/>
            <a:ext cx="484188" cy="763587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4" name="Flèche vers le bas 23"/>
          <p:cNvSpPr/>
          <p:nvPr/>
        </p:nvSpPr>
        <p:spPr>
          <a:xfrm>
            <a:off x="4000500" y="1071563"/>
            <a:ext cx="484188" cy="763587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5" name="Flèche vers le bas 24"/>
          <p:cNvSpPr/>
          <p:nvPr/>
        </p:nvSpPr>
        <p:spPr>
          <a:xfrm>
            <a:off x="6858000" y="1000125"/>
            <a:ext cx="484188" cy="83502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7" name="Flèche courbée vers la droite 36"/>
          <p:cNvSpPr/>
          <p:nvPr/>
        </p:nvSpPr>
        <p:spPr>
          <a:xfrm flipH="1" flipV="1">
            <a:off x="2500313" y="2071688"/>
            <a:ext cx="731837" cy="2430462"/>
          </a:xfrm>
          <a:prstGeom prst="curv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8" name="Flèche courbée vers la gauche 37"/>
          <p:cNvSpPr/>
          <p:nvPr/>
        </p:nvSpPr>
        <p:spPr>
          <a:xfrm flipV="1">
            <a:off x="5500688" y="2000250"/>
            <a:ext cx="731837" cy="2857500"/>
          </a:xfrm>
          <a:prstGeom prst="curved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9" name="Flèche courbée vers la gauche 38"/>
          <p:cNvSpPr/>
          <p:nvPr/>
        </p:nvSpPr>
        <p:spPr>
          <a:xfrm flipV="1">
            <a:off x="8215313" y="2000250"/>
            <a:ext cx="731837" cy="2714625"/>
          </a:xfrm>
          <a:prstGeom prst="curved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u="sng" smtClean="0">
                <a:solidFill>
                  <a:srgbClr val="0070C0"/>
                </a:solidFill>
              </a:rPr>
              <a:t>ETUDE DE MARCHE</a:t>
            </a:r>
            <a:endParaRPr lang="fr-FR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 eaLnBrk="1" hangingPunct="1"/>
            <a:r>
              <a:rPr lang="fr-FR" smtClean="0"/>
              <a:t>L’étude de marché est un ensemble de moyens permettant d’obtenir pour un projet les </a:t>
            </a:r>
            <a:r>
              <a:rPr lang="fr-FR" smtClean="0">
                <a:solidFill>
                  <a:srgbClr val="0070C0"/>
                </a:solidFill>
              </a:rPr>
              <a:t>informations économiques et stratégiques </a:t>
            </a:r>
            <a:r>
              <a:rPr lang="fr-FR" smtClean="0"/>
              <a:t>nécessaires.</a:t>
            </a:r>
          </a:p>
          <a:p>
            <a:pPr algn="just" eaLnBrk="1" hangingPunct="1"/>
            <a:r>
              <a:rPr lang="fr-FR" smtClean="0"/>
              <a:t>Elle permet de confronter le projet au consommateur potentiel.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70FA8A-5BA9-47D5-8D5B-B1E30F631C77}" type="slidenum">
              <a:rPr lang="fr-FR"/>
              <a:pPr>
                <a:defRPr/>
              </a:pPr>
              <a:t>12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1974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fr-FR" b="1" smtClean="0"/>
              <a:t> </a:t>
            </a:r>
            <a:endParaRPr lang="fr-FR" smtClean="0"/>
          </a:p>
          <a:p>
            <a:pPr algn="just" eaLnBrk="1" hangingPunct="1">
              <a:buFont typeface="Arial" charset="0"/>
              <a:buNone/>
            </a:pPr>
            <a:r>
              <a:rPr lang="fr-FR" smtClean="0"/>
              <a:t>   </a:t>
            </a:r>
            <a:r>
              <a:rPr lang="fr-FR" sz="3600" smtClean="0"/>
              <a:t>Elle doit permettre d'apporter des réponses précises aux questions suivantes:</a:t>
            </a:r>
          </a:p>
          <a:p>
            <a:pPr eaLnBrk="1" hangingPunct="1">
              <a:buFont typeface="Arial" charset="0"/>
              <a:buNone/>
            </a:pPr>
            <a:r>
              <a:rPr lang="fr-FR" smtClean="0"/>
              <a:t>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Identifier les </a:t>
            </a:r>
            <a:r>
              <a:rPr lang="fr-FR" sz="3600" smtClean="0">
                <a:solidFill>
                  <a:srgbClr val="0070C0"/>
                </a:solidFill>
              </a:rPr>
              <a:t>futurs clients</a:t>
            </a:r>
            <a:r>
              <a:rPr lang="fr-FR" sz="3600" smtClean="0"/>
              <a:t>:</a:t>
            </a:r>
          </a:p>
          <a:p>
            <a:pPr algn="just" eaLnBrk="1" hangingPunct="1">
              <a:buFont typeface="Arial" charset="0"/>
              <a:buNone/>
            </a:pPr>
            <a:r>
              <a:rPr lang="fr-FR" sz="3600" smtClean="0"/>
              <a:t>                 Qui sont-ils? </a:t>
            </a:r>
          </a:p>
          <a:p>
            <a:pPr algn="just" eaLnBrk="1" hangingPunct="1">
              <a:buFont typeface="Arial" charset="0"/>
              <a:buNone/>
            </a:pPr>
            <a:r>
              <a:rPr lang="fr-FR" sz="3600" smtClean="0"/>
              <a:t>                 OŬ sont-ils?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E7A5D-959E-4090-9AF2-1768894C553C}" type="slidenum">
              <a:rPr lang="fr-FR"/>
              <a:pPr>
                <a:defRPr/>
              </a:pPr>
              <a:t>13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 eaLnBrk="1" hangingPunct="1">
              <a:buFont typeface="Wingdings" pitchFamily="2" charset="2"/>
              <a:buChar char="q"/>
            </a:pPr>
            <a:r>
              <a:rPr lang="fr-FR" smtClean="0"/>
              <a:t>Appréhender les </a:t>
            </a:r>
            <a:r>
              <a:rPr lang="fr-FR" smtClean="0">
                <a:solidFill>
                  <a:srgbClr val="0070C0"/>
                </a:solidFill>
              </a:rPr>
              <a:t>besoins de ces clients</a:t>
            </a:r>
            <a:r>
              <a:rPr lang="fr-FR" smtClean="0"/>
              <a:t>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mtClean="0"/>
              <a:t>Appréhender la </a:t>
            </a:r>
            <a:r>
              <a:rPr lang="fr-FR" smtClean="0">
                <a:solidFill>
                  <a:srgbClr val="0070C0"/>
                </a:solidFill>
              </a:rPr>
              <a:t>capacité d'achat actuelle et/ou potentielle des clients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mtClean="0"/>
              <a:t>Appréhender la </a:t>
            </a:r>
            <a:r>
              <a:rPr lang="fr-FR" smtClean="0">
                <a:solidFill>
                  <a:srgbClr val="0070C0"/>
                </a:solidFill>
              </a:rPr>
              <a:t>position de la concurrence 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1DC29D-B5D5-438B-B376-370DA2D16180}" type="slidenum">
              <a:rPr lang="fr-FR"/>
              <a:pPr>
                <a:defRPr/>
              </a:pPr>
              <a:t>14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u="sng" dirty="0" smtClean="0">
                <a:solidFill>
                  <a:srgbClr val="0070C0"/>
                </a:solidFill>
              </a:rPr>
              <a:t>En résumé:</a:t>
            </a:r>
            <a:r>
              <a:rPr lang="fr-FR" dirty="0" smtClean="0">
                <a:solidFill>
                  <a:srgbClr val="0070C0"/>
                </a:solidFill>
              </a:rPr>
              <a:t/>
            </a:r>
            <a:br>
              <a:rPr lang="fr-FR" dirty="0" smtClean="0">
                <a:solidFill>
                  <a:srgbClr val="0070C0"/>
                </a:solidFill>
              </a:rPr>
            </a:b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eaLnBrk="1" hangingPunct="1">
              <a:buFont typeface="Arial" charset="0"/>
              <a:buNone/>
            </a:pPr>
            <a:r>
              <a:rPr lang="fr-FR" b="1" smtClean="0"/>
              <a:t> </a:t>
            </a:r>
            <a:endParaRPr lang="fr-FR" smtClean="0"/>
          </a:p>
          <a:p>
            <a:pPr algn="just" eaLnBrk="1" hangingPunct="1"/>
            <a:r>
              <a:rPr lang="fr-FR" sz="3600" b="1" u="sng" smtClean="0">
                <a:solidFill>
                  <a:srgbClr val="0070C0"/>
                </a:solidFill>
              </a:rPr>
              <a:t>Bonne connaissance du marché =&gt; tester votre idée sur le marché: </a:t>
            </a:r>
            <a:endParaRPr lang="fr-FR" sz="3600" u="sng" smtClean="0">
              <a:solidFill>
                <a:srgbClr val="0070C0"/>
              </a:solidFill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b="1" smtClean="0"/>
              <a:t> </a:t>
            </a:r>
            <a:r>
              <a:rPr lang="fr-FR" sz="3600" smtClean="0"/>
              <a:t>Correspond-elle à un besoin? Existe-il un marché significatif ?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Trois questions à se poser: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8CD63C-ECCE-47A8-90A9-B61B0378592F}" type="slidenum">
              <a:rPr lang="fr-FR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1" algn="just" eaLnBrk="1" hangingPunct="1">
              <a:buFont typeface="Wingdings" pitchFamily="2" charset="2"/>
              <a:buChar char="v"/>
            </a:pPr>
            <a:r>
              <a:rPr lang="fr-FR" sz="3600" smtClean="0"/>
              <a:t>Quel est le volume du marché?</a:t>
            </a:r>
          </a:p>
          <a:p>
            <a:pPr lvl="1" algn="just" eaLnBrk="1" hangingPunct="1">
              <a:buFont typeface="Wingdings" pitchFamily="2" charset="2"/>
              <a:buChar char="v"/>
            </a:pPr>
            <a:r>
              <a:rPr lang="fr-FR" sz="3600" smtClean="0"/>
              <a:t>Quelle est la tendance du marché? S’agit-il d’un marché en stagnation ou en augmentation?</a:t>
            </a:r>
          </a:p>
          <a:p>
            <a:pPr lvl="1" algn="just" eaLnBrk="1" hangingPunct="1">
              <a:buFont typeface="Wingdings" pitchFamily="2" charset="2"/>
              <a:buChar char="v"/>
            </a:pPr>
            <a:r>
              <a:rPr lang="fr-FR" sz="3600" smtClean="0"/>
              <a:t>Comment se positionner sur le marché? </a:t>
            </a:r>
            <a:r>
              <a:rPr lang="fr-FR" sz="3600" smtClean="0">
                <a:solidFill>
                  <a:srgbClr val="0070C0"/>
                </a:solidFill>
              </a:rPr>
              <a:t>(segmentation du marché)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8F27BE-58E7-4001-BD63-6083ECDAD697}" type="slidenum">
              <a:rPr lang="fr-FR"/>
              <a:pPr>
                <a:defRPr/>
              </a:pPr>
              <a:t>16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z="3600" b="1" u="sng" smtClean="0">
                <a:solidFill>
                  <a:srgbClr val="0070C0"/>
                </a:solidFill>
              </a:rPr>
              <a:t>L'étude de marché permet également de :</a:t>
            </a:r>
            <a:r>
              <a:rPr lang="fr-FR" sz="3600" b="1" smtClean="0">
                <a:solidFill>
                  <a:srgbClr val="0070C0"/>
                </a:solidFill>
              </a:rPr>
              <a:t>  </a:t>
            </a:r>
            <a:endParaRPr lang="fr-FR" sz="3600" smtClean="0">
              <a:solidFill>
                <a:srgbClr val="0070C0"/>
              </a:solidFill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Mesurer les difficultés de l'entreprise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Préparer les </a:t>
            </a:r>
            <a:r>
              <a:rPr lang="fr-FR" sz="3600" smtClean="0">
                <a:solidFill>
                  <a:srgbClr val="0070C0"/>
                </a:solidFill>
              </a:rPr>
              <a:t>actions commerciales </a:t>
            </a:r>
            <a:r>
              <a:rPr lang="fr-FR" sz="3600" smtClean="0"/>
              <a:t>nécessaires à la conquête du marché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Déterminer le </a:t>
            </a:r>
            <a:r>
              <a:rPr lang="fr-FR" sz="3600" smtClean="0">
                <a:solidFill>
                  <a:srgbClr val="0070C0"/>
                </a:solidFill>
              </a:rPr>
              <a:t>chiffre d'affaires </a:t>
            </a:r>
            <a:r>
              <a:rPr lang="fr-FR" sz="3600" smtClean="0"/>
              <a:t>(CA) </a:t>
            </a:r>
            <a:r>
              <a:rPr lang="fr-FR" sz="3600" smtClean="0">
                <a:solidFill>
                  <a:srgbClr val="0070C0"/>
                </a:solidFill>
              </a:rPr>
              <a:t>prévisionnel</a:t>
            </a: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B77CC-B55A-4592-8648-D688E865BFCA}" type="slidenum">
              <a:rPr lang="fr-FR"/>
              <a:pPr>
                <a:defRPr/>
              </a:pPr>
              <a:t>17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u="sng" dirty="0" smtClean="0">
                <a:solidFill>
                  <a:srgbClr val="0070C0"/>
                </a:solidFill>
              </a:rPr>
              <a:t>Choisir ses actions commerciales:</a:t>
            </a:r>
            <a:endParaRPr lang="fr-FR" dirty="0" smtClean="0">
              <a:solidFill>
                <a:srgbClr val="0070C0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b="1" dirty="0" smtClean="0"/>
              <a:t>   </a:t>
            </a:r>
            <a:r>
              <a:rPr lang="fr-FR" dirty="0" smtClean="0"/>
              <a:t>La question qui se pose à ce niveau est la suivante: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fr-FR" sz="3200" dirty="0" smtClean="0">
                <a:solidFill>
                  <a:srgbClr val="0070C0"/>
                </a:solidFill>
              </a:rPr>
              <a:t>Comment vendre</a:t>
            </a:r>
            <a:r>
              <a:rPr lang="fr-FR" sz="3200" dirty="0" smtClean="0"/>
              <a:t>, après avoir répondu à que vendre et à qui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r-FR" sz="3200" dirty="0" smtClean="0"/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3200" dirty="0" smtClean="0"/>
              <a:t> mener une politique commerciale cohérente en agissant sur les trois paramètres essentiels du </a:t>
            </a:r>
            <a:r>
              <a:rPr lang="fr-FR" sz="3200" dirty="0" smtClean="0">
                <a:solidFill>
                  <a:srgbClr val="0070C0"/>
                </a:solidFill>
              </a:rPr>
              <a:t>marketing-mix</a:t>
            </a:r>
            <a:r>
              <a:rPr lang="fr-FR" sz="3200" dirty="0" smtClean="0"/>
              <a:t>:</a:t>
            </a:r>
          </a:p>
          <a:p>
            <a:pPr lvl="2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200" dirty="0" smtClean="0"/>
              <a:t>La distribution</a:t>
            </a:r>
          </a:p>
          <a:p>
            <a:pPr lvl="2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200" dirty="0" smtClean="0"/>
              <a:t>Le prix</a:t>
            </a:r>
          </a:p>
          <a:p>
            <a:pPr lvl="2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200" dirty="0" smtClean="0"/>
              <a:t>La communication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7FA1E7-B3DE-4B2D-9304-8BEFF7741EF1}" type="slidenum">
              <a:rPr lang="fr-FR"/>
              <a:pPr>
                <a:defRPr/>
              </a:pPr>
              <a:t>18</a:t>
            </a:fld>
            <a:endParaRPr lang="fr-FR"/>
          </a:p>
        </p:txBody>
      </p:sp>
      <p:sp>
        <p:nvSpPr>
          <p:cNvPr id="5" name="Flèche vers le bas 4"/>
          <p:cNvSpPr/>
          <p:nvPr/>
        </p:nvSpPr>
        <p:spPr>
          <a:xfrm>
            <a:off x="3286125" y="2643188"/>
            <a:ext cx="484188" cy="4778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FR" sz="3600" b="1" u="sng" smtClean="0">
                <a:solidFill>
                  <a:srgbClr val="0070C0"/>
                </a:solidFill>
              </a:rPr>
              <a:t>Définir une stratégie commerciale:</a:t>
            </a:r>
            <a:r>
              <a:rPr lang="fr-FR" sz="3600" b="1" smtClean="0">
                <a:solidFill>
                  <a:srgbClr val="0070C0"/>
                </a:solidFill>
              </a:rPr>
              <a:t> </a:t>
            </a:r>
            <a:endParaRPr lang="fr-FR" sz="3600" smtClean="0">
              <a:solidFill>
                <a:srgbClr val="0070C0"/>
              </a:solidFill>
            </a:endParaRPr>
          </a:p>
          <a:p>
            <a:pPr algn="just" eaLnBrk="1" hangingPunct="1"/>
            <a:r>
              <a:rPr lang="fr-FR" sz="3600" smtClean="0"/>
              <a:t>L'ensemble des moyens qui permettent d'agir sur un marché peuvent être classés en trois catégories: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"attirer le consommateur vers le produit" :              </a:t>
            </a:r>
            <a:r>
              <a:rPr lang="fr-FR" sz="3600" smtClean="0">
                <a:solidFill>
                  <a:srgbClr val="0070C0"/>
                </a:solidFill>
              </a:rPr>
              <a:t>actions publicitaires</a:t>
            </a:r>
            <a:r>
              <a:rPr lang="fr-FR" sz="3600" smtClean="0"/>
              <a:t>;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DE308-F156-447C-8D52-CB903DA5B32C}" type="slidenum">
              <a:rPr lang="fr-FR"/>
              <a:pPr>
                <a:defRPr/>
              </a:pPr>
              <a:t>19</a:t>
            </a:fld>
            <a:endParaRPr lang="fr-FR"/>
          </a:p>
        </p:txBody>
      </p:sp>
      <p:sp>
        <p:nvSpPr>
          <p:cNvPr id="5" name="Flèche droite 4"/>
          <p:cNvSpPr/>
          <p:nvPr/>
        </p:nvSpPr>
        <p:spPr>
          <a:xfrm>
            <a:off x="3214688" y="4714875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dirty="0" smtClean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just" eaLnBrk="1" hangingPunct="1"/>
            <a:r>
              <a:rPr lang="fr-FR" smtClean="0"/>
              <a:t>Tout </a:t>
            </a:r>
            <a:r>
              <a:rPr lang="fr-FR" b="1" smtClean="0"/>
              <a:t>projet de création d’entreprise commence par une </a:t>
            </a:r>
            <a:r>
              <a:rPr lang="fr-FR" b="1" smtClean="0">
                <a:solidFill>
                  <a:srgbClr val="0070C0"/>
                </a:solidFill>
              </a:rPr>
              <a:t>idée</a:t>
            </a:r>
            <a:r>
              <a:rPr lang="fr-FR" b="1" smtClean="0"/>
              <a:t>.</a:t>
            </a:r>
          </a:p>
          <a:p>
            <a:pPr algn="just" eaLnBrk="1" hangingPunct="1"/>
            <a:r>
              <a:rPr lang="fr-FR" smtClean="0"/>
              <a:t>Au-delà d’une idée, d’une intention ou d’une envie, le créateur doit être capable de </a:t>
            </a:r>
            <a:r>
              <a:rPr lang="fr-FR" smtClean="0">
                <a:solidFill>
                  <a:srgbClr val="0070C0"/>
                </a:solidFill>
              </a:rPr>
              <a:t>formaliser</a:t>
            </a:r>
            <a:r>
              <a:rPr lang="fr-FR" smtClean="0"/>
              <a:t> un projet complet et cohérent pour justifier de l’intérêt d’une future entreprise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C523DA-C852-4C78-9E5D-1535261F328B}" type="slidenum">
              <a:rPr lang="fr-FR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"pousser le produit vers le consommateur" </a:t>
            </a:r>
            <a:r>
              <a:rPr lang="fr-FR" sz="3600" smtClean="0">
                <a:solidFill>
                  <a:srgbClr val="0070C0"/>
                </a:solidFill>
              </a:rPr>
              <a:t>actions promotionnelles</a:t>
            </a:r>
            <a:r>
              <a:rPr lang="fr-FR" sz="3600" smtClean="0"/>
              <a:t>; 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"établir un contact direct avec le consommateur":    </a:t>
            </a:r>
            <a:r>
              <a:rPr lang="fr-FR" sz="3600" smtClean="0">
                <a:solidFill>
                  <a:srgbClr val="0070C0"/>
                </a:solidFill>
              </a:rPr>
              <a:t>actions de prospection 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40CE8-1E2E-449C-9A35-3F1EF1744BEE}" type="slidenum">
              <a:rPr lang="fr-FR"/>
              <a:pPr>
                <a:defRPr/>
              </a:pPr>
              <a:t>20</a:t>
            </a:fld>
            <a:endParaRPr lang="fr-FR"/>
          </a:p>
        </p:txBody>
      </p:sp>
      <p:sp>
        <p:nvSpPr>
          <p:cNvPr id="5" name="Flèche droite 4"/>
          <p:cNvSpPr/>
          <p:nvPr/>
        </p:nvSpPr>
        <p:spPr>
          <a:xfrm>
            <a:off x="5072063" y="2500313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6" name="Flèche droite 5"/>
          <p:cNvSpPr/>
          <p:nvPr/>
        </p:nvSpPr>
        <p:spPr>
          <a:xfrm>
            <a:off x="4643438" y="4286250"/>
            <a:ext cx="977900" cy="484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u="sng" dirty="0" smtClean="0">
                <a:solidFill>
                  <a:srgbClr val="0070C0"/>
                </a:solidFill>
              </a:rPr>
              <a:t>Etude technique:</a:t>
            </a:r>
            <a:r>
              <a:rPr lang="fr-FR" dirty="0" smtClean="0">
                <a:solidFill>
                  <a:srgbClr val="0070C0"/>
                </a:solidFill>
              </a:rPr>
              <a:t/>
            </a:r>
            <a:br>
              <a:rPr lang="fr-FR" dirty="0" smtClean="0">
                <a:solidFill>
                  <a:srgbClr val="0070C0"/>
                </a:solidFill>
              </a:rPr>
            </a:b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b="1" dirty="0" smtClean="0"/>
              <a:t> </a:t>
            </a:r>
            <a:endParaRPr lang="fr-FR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 smtClean="0"/>
              <a:t>Elle s'intéresse aux éléments suivants: </a:t>
            </a:r>
          </a:p>
          <a:p>
            <a:pPr lvl="1"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r-FR" sz="3600" dirty="0" smtClean="0">
                <a:solidFill>
                  <a:srgbClr val="0070C0"/>
                </a:solidFill>
              </a:rPr>
              <a:t>L'implantation du projet </a:t>
            </a:r>
            <a:r>
              <a:rPr lang="fr-FR" sz="3600" dirty="0" err="1" smtClean="0"/>
              <a:t>c-àd</a:t>
            </a:r>
            <a:r>
              <a:rPr lang="fr-FR" sz="3600" dirty="0" smtClean="0"/>
              <a:t> définir les caractéristiques du local d'exploitation       (superficie, localisation, mode de construction, voisinage, possibilité d'exercer, régime de propriété….</a:t>
            </a:r>
            <a:r>
              <a:rPr lang="fr-FR" sz="3600" dirty="0" err="1" smtClean="0"/>
              <a:t>etc</a:t>
            </a:r>
            <a:r>
              <a:rPr lang="fr-FR" sz="3600" dirty="0" smtClean="0"/>
              <a:t>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ACC9D-73FE-4BD8-AF0C-E48A73D2E524}" type="slidenum">
              <a:rPr lang="fr-FR"/>
              <a:pPr>
                <a:defRPr/>
              </a:pPr>
              <a:t>21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625" y="857250"/>
            <a:ext cx="8229600" cy="4525963"/>
          </a:xfrm>
        </p:spPr>
        <p:txBody>
          <a:bodyPr/>
          <a:lstStyle/>
          <a:p>
            <a:pPr lvl="1" algn="just" eaLnBrk="1" hangingPunct="1">
              <a:buFont typeface="Wingdings" pitchFamily="2" charset="2"/>
              <a:buChar char="q"/>
            </a:pPr>
            <a:r>
              <a:rPr lang="fr-FR" sz="3200" smtClean="0"/>
              <a:t>Décrire le processus de fabrication, de stockage et de livraison des produits;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200" smtClean="0"/>
              <a:t>Déterminer les types de matières premières et fournitures nécessaires ainsi que les quantités et qualités correspondantes;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200" smtClean="0"/>
              <a:t>Identifier les besoins en personnel par profil et par niveau de qualification.</a:t>
            </a: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7BB7A-F6BD-4D77-8C24-0F60512A912E}" type="slidenum">
              <a:rPr lang="fr-FR"/>
              <a:pPr>
                <a:defRPr/>
              </a:pPr>
              <a:t>22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/>
              <a:t> </a:t>
            </a:r>
            <a:r>
              <a:rPr lang="fr-FR" b="1" u="sng" smtClean="0">
                <a:solidFill>
                  <a:srgbClr val="0070C0"/>
                </a:solidFill>
              </a:rPr>
              <a:t>DOSSIER FINANCIER</a:t>
            </a:r>
            <a:r>
              <a:rPr lang="fr-FR" b="1" smtClean="0">
                <a:solidFill>
                  <a:srgbClr val="0070C0"/>
                </a:solidFill>
              </a:rPr>
              <a:t>:</a:t>
            </a:r>
            <a:endParaRPr lang="fr-FR" smtClean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eaLnBrk="1" hangingPunct="1"/>
            <a:r>
              <a:rPr lang="fr-FR" sz="3600" b="1" u="sng" smtClean="0">
                <a:solidFill>
                  <a:srgbClr val="0070C0"/>
                </a:solidFill>
              </a:rPr>
              <a:t>Les prévisions financières:</a:t>
            </a:r>
          </a:p>
          <a:p>
            <a:pPr eaLnBrk="1" hangingPunct="1">
              <a:buFont typeface="Arial" charset="0"/>
              <a:buNone/>
            </a:pPr>
            <a:r>
              <a:rPr lang="fr-FR" sz="3600" b="1" smtClean="0"/>
              <a:t>   </a:t>
            </a:r>
            <a:r>
              <a:rPr lang="fr-FR" sz="3600" smtClean="0"/>
              <a:t>L'étude financière traitera des éléments suivants: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600" smtClean="0"/>
              <a:t>Les investissements;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600" smtClean="0"/>
              <a:t>Les sources de financement;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8B38EF-549F-4D38-8DCE-1976E6C14B5E}" type="slidenum">
              <a:rPr lang="fr-FR"/>
              <a:pPr>
                <a:defRPr/>
              </a:pPr>
              <a:t>23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500" y="857250"/>
            <a:ext cx="8229600" cy="4525963"/>
          </a:xfrm>
        </p:spPr>
        <p:txBody>
          <a:bodyPr anchor="ctr"/>
          <a:lstStyle/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La structure de financement (équilibre entre capitaux propres et dettes);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La viabilité (équilibre entre emplois et ressources); </a:t>
            </a:r>
          </a:p>
          <a:p>
            <a:pPr lvl="1" algn="just" eaLnBrk="1" hangingPunct="1">
              <a:buFont typeface="Wingdings" pitchFamily="2" charset="2"/>
              <a:buChar char="q"/>
            </a:pPr>
            <a:r>
              <a:rPr lang="fr-FR" sz="3600" smtClean="0"/>
              <a:t>La rentabilité.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E7255-E895-41C5-9047-1FAF6E739C29}" type="slidenum">
              <a:rPr lang="fr-FR"/>
              <a:pPr>
                <a:defRPr/>
              </a:pPr>
              <a:t>24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88" y="785813"/>
            <a:ext cx="8229600" cy="4525962"/>
          </a:xfrm>
        </p:spPr>
        <p:txBody>
          <a:bodyPr/>
          <a:lstStyle/>
          <a:p>
            <a:pPr eaLnBrk="1" hangingPunct="1"/>
            <a:r>
              <a:rPr lang="fr-FR" smtClean="0"/>
              <a:t>Pour analyser l'ensemble de ces éléments, les documents financiers suivants seront établis: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200" smtClean="0"/>
              <a:t>Le plan de financement initial;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200" smtClean="0"/>
              <a:t>Le compte de résultat (le CPC) prévisionnel (pour chacune des 3 premières années);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200" smtClean="0"/>
              <a:t>Le plan de trésorerie;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200" smtClean="0"/>
              <a:t>Le plan de financement à 3 ans;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200" smtClean="0"/>
              <a:t>Calcul du point mort   </a:t>
            </a:r>
            <a:r>
              <a:rPr lang="fr-FR" sz="3200" smtClean="0">
                <a:solidFill>
                  <a:srgbClr val="0070C0"/>
                </a:solidFill>
              </a:rPr>
              <a:t>(seuil de rentabilité).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55C51-CFD1-4A13-8EB6-D9B80E332E99}" type="slidenum">
              <a:rPr lang="fr-FR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900" dirty="0" smtClean="0"/>
              <a:t>Pourquoi établir ces documents?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                   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r-FR" dirty="0" smtClean="0"/>
              <a:t>    Traduire en termes financiers, tous les éléments réunis au cours de l'étude économique du projet;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 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fr-FR" dirty="0" smtClean="0"/>
              <a:t>Vérifier la viabilité du projet sur une période pertinente de 3 ans!.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928DD9-453C-40BE-AEB5-446A461EE35C}" type="slidenum">
              <a:rPr lang="fr-FR"/>
              <a:pPr>
                <a:defRPr/>
              </a:pPr>
              <a:t>26</a:t>
            </a:fld>
            <a:endParaRPr lang="fr-FR"/>
          </a:p>
        </p:txBody>
      </p:sp>
      <p:sp>
        <p:nvSpPr>
          <p:cNvPr id="5" name="Flèche vers le bas 4"/>
          <p:cNvSpPr/>
          <p:nvPr/>
        </p:nvSpPr>
        <p:spPr>
          <a:xfrm>
            <a:off x="3071813" y="2214563"/>
            <a:ext cx="484187" cy="7635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dirty="0" smtClean="0">
                <a:solidFill>
                  <a:srgbClr val="0070C0"/>
                </a:solidFill>
              </a:rPr>
              <a:t>5 grandes questions </a:t>
            </a:r>
            <a:r>
              <a:rPr lang="fr-FR" sz="3600" dirty="0" smtClean="0"/>
              <a:t>auxquelles doivent répondre ces prévisions financières: 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3600" dirty="0" smtClean="0"/>
              <a:t>  </a:t>
            </a:r>
            <a:r>
              <a:rPr lang="fr-FR" sz="3600" dirty="0" smtClean="0">
                <a:solidFill>
                  <a:srgbClr val="0070C0"/>
                </a:solidFill>
              </a:rPr>
              <a:t>1</a:t>
            </a:r>
            <a:r>
              <a:rPr lang="fr-FR" sz="3600" baseline="30000" dirty="0" smtClean="0">
                <a:solidFill>
                  <a:srgbClr val="0070C0"/>
                </a:solidFill>
              </a:rPr>
              <a:t>ère</a:t>
            </a:r>
            <a:r>
              <a:rPr lang="fr-FR" sz="3600" dirty="0" smtClean="0">
                <a:solidFill>
                  <a:srgbClr val="0070C0"/>
                </a:solidFill>
              </a:rPr>
              <a:t> Question: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3600" dirty="0" smtClean="0"/>
              <a:t>Quels sont les </a:t>
            </a:r>
            <a:r>
              <a:rPr lang="fr-FR" sz="3600" dirty="0" smtClean="0">
                <a:solidFill>
                  <a:srgbClr val="0070C0"/>
                </a:solidFill>
              </a:rPr>
              <a:t>capitaux nécessaires </a:t>
            </a:r>
            <a:r>
              <a:rPr lang="fr-FR" sz="3600" dirty="0" smtClean="0"/>
              <a:t>pour lancer le projet? Est-il possible de les réunir?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3600" dirty="0" smtClean="0"/>
              <a:t> 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sz="3600" dirty="0" smtClean="0"/>
              <a:t>     </a:t>
            </a:r>
            <a:r>
              <a:rPr lang="fr-FR" sz="4400" b="1" u="sng" dirty="0" smtClean="0"/>
              <a:t>Réponse</a:t>
            </a:r>
            <a:r>
              <a:rPr lang="fr-FR" sz="4400" b="1" dirty="0" smtClean="0"/>
              <a:t>:</a:t>
            </a:r>
            <a:r>
              <a:rPr lang="fr-FR" sz="3600" dirty="0" smtClean="0"/>
              <a:t> </a:t>
            </a:r>
            <a:r>
              <a:rPr lang="fr-FR" sz="3600" dirty="0" smtClean="0">
                <a:solidFill>
                  <a:srgbClr val="0070C0"/>
                </a:solidFill>
              </a:rPr>
              <a:t>plan de financement initial</a:t>
            </a:r>
            <a:r>
              <a:rPr lang="fr-FR" sz="3600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130B7-00C4-4EB6-983A-B5C4B30C2A3B}" type="slidenum">
              <a:rPr lang="fr-FR"/>
              <a:pPr>
                <a:defRPr/>
              </a:pPr>
              <a:t>27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28625" y="1285875"/>
          <a:ext cx="8229600" cy="439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Besoins d’investissements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Montant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Ressources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Montant </a:t>
                      </a:r>
                      <a:endParaRPr lang="fr-F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Frais d’établissement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Apports propres du créateur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Immobilisations incorporelles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fr-FR" dirty="0" smtClean="0"/>
                        <a:t>Fonds de commerce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fr-FR" dirty="0" smtClean="0"/>
                        <a:t>…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Emprunts bancaires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Immobilisations corporelles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Aides et subventions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Besoins en fonds de roulement (BFR)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1" dirty="0" smtClean="0"/>
                        <a:t>Total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 smtClean="0"/>
                        <a:t>Total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4274C6-A50E-4971-B2E8-B49FE19B6A75}" type="slidenum">
              <a:rPr lang="fr-FR"/>
              <a:pPr>
                <a:defRPr/>
              </a:pPr>
              <a:t>28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357313" y="500063"/>
          <a:ext cx="6096000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                       </a:t>
                      </a:r>
                      <a:r>
                        <a:rPr lang="fr-FR" sz="2400" dirty="0" smtClean="0">
                          <a:solidFill>
                            <a:srgbClr val="0070C0"/>
                          </a:solidFill>
                        </a:rPr>
                        <a:t>Plan de financement initial</a:t>
                      </a:r>
                      <a:endParaRPr lang="fr-FR" sz="2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57200" y="500063"/>
          <a:ext cx="8229600" cy="560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fr-FR" sz="2000" b="1" dirty="0" smtClean="0"/>
                        <a:t>Besoin en fonds de roulement (commerce – production)</a:t>
                      </a:r>
                      <a:endParaRPr lang="fr-FR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endParaRPr lang="fr-FR" dirty="0" smtClean="0"/>
                    </a:p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Stocks  moyens HT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Stock minimum de matières premières, de produits en cours de fabrication et de produits finis dont on doit disposer en permanence pour exercer l’activité dans des conditions normales.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                 </a:t>
                      </a:r>
                      <a:r>
                        <a:rPr lang="fr-FR" sz="3200" b="1" dirty="0" smtClean="0"/>
                        <a:t>+</a:t>
                      </a:r>
                      <a:endParaRPr lang="fr-FR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Encours moyens créances clients</a:t>
                      </a:r>
                      <a:r>
                        <a:rPr lang="fr-FR" baseline="0" dirty="0" smtClean="0"/>
                        <a:t> TTC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Moyenne des sommes qui seront, en permanence, facturées aux clients mais non encore réglées.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                 </a:t>
                      </a:r>
                      <a:r>
                        <a:rPr lang="fr-FR" sz="2800" dirty="0" smtClean="0"/>
                        <a:t>-</a:t>
                      </a:r>
                      <a:r>
                        <a:rPr lang="fr-FR" dirty="0" smtClean="0"/>
                        <a:t>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algn="ctr"/>
                      <a:r>
                        <a:rPr lang="fr-FR" dirty="0" smtClean="0"/>
                        <a:t>Encours moyens crédits fournisseurs TTC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Total moyen des factures qui seront dues</a:t>
                      </a:r>
                      <a:r>
                        <a:rPr lang="fr-FR" baseline="0" dirty="0" smtClean="0"/>
                        <a:t> aux fournisseurs, en fonction des délais de paiement que ceux-ci accordent de manière permanente.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4F90C8-203E-41EF-B95B-ED532FA3EC04}" type="slidenum">
              <a:rPr lang="fr-FR"/>
              <a:pPr>
                <a:defRPr/>
              </a:pPr>
              <a:t>29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mtClean="0">
                <a:solidFill>
                  <a:srgbClr val="0070C0"/>
                </a:solidFill>
              </a:rPr>
              <a:t>Définir l’idée: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/>
              <a:t>Quelle que soit son origine, l’idée ne représente au départ rien de bien concret.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/>
              <a:t>Idée                projet réaliste : </a:t>
            </a:r>
            <a:r>
              <a:rPr lang="fr-FR" b="1" dirty="0" smtClean="0"/>
              <a:t>définir l’idée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/>
              <a:t>Cerner ces différents aspects en évoquant: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fr-FR" dirty="0" smtClean="0"/>
              <a:t>Les caractéristiques du produit ou du service envisagé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fr-FR" dirty="0" smtClean="0"/>
              <a:t>Son utilité, son usage, les performances prévues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fr-FR" dirty="0" smtClean="0"/>
              <a:t>Les grands principes de fonctionnement de l’entreprise à créer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D738B7-1E92-4D21-A079-AEF47AF2B803}" type="slidenum">
              <a:rPr lang="fr-FR"/>
              <a:pPr>
                <a:defRPr/>
              </a:pPr>
              <a:t>3</a:t>
            </a:fld>
            <a:endParaRPr lang="fr-FR"/>
          </a:p>
        </p:txBody>
      </p:sp>
      <p:sp>
        <p:nvSpPr>
          <p:cNvPr id="5" name="Flèche droite 4"/>
          <p:cNvSpPr/>
          <p:nvPr/>
        </p:nvSpPr>
        <p:spPr>
          <a:xfrm>
            <a:off x="1857375" y="2643188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500063" y="1571625"/>
          <a:ext cx="2043098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309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Stock à financer =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CD299-958E-48B8-9998-7D1E91407CAC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786063" y="1357313"/>
          <a:ext cx="1714512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1451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Achat HT  x      </a:t>
                      </a:r>
                      <a:r>
                        <a:rPr lang="fr-FR" b="1" dirty="0" smtClean="0"/>
                        <a:t>X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214688" y="1857375"/>
          <a:ext cx="71438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438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360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Connecteur droit 8"/>
          <p:cNvCxnSpPr/>
          <p:nvPr/>
        </p:nvCxnSpPr>
        <p:spPr>
          <a:xfrm>
            <a:off x="2428875" y="1785938"/>
            <a:ext cx="2286000" cy="15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5143500" y="571500"/>
            <a:ext cx="2714625" cy="1500188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/>
              <a:t>Délai moyen d’écoulement des stocks : x jours d’achat HT</a:t>
            </a:r>
          </a:p>
        </p:txBody>
      </p:sp>
      <p:cxnSp>
        <p:nvCxnSpPr>
          <p:cNvPr id="12" name="Connecteur droit avec flèche 11"/>
          <p:cNvCxnSpPr>
            <a:endCxn id="10" idx="2"/>
          </p:cNvCxnSpPr>
          <p:nvPr/>
        </p:nvCxnSpPr>
        <p:spPr>
          <a:xfrm flipV="1">
            <a:off x="4429125" y="1320800"/>
            <a:ext cx="714375" cy="250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642938" y="3500438"/>
          <a:ext cx="2071702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170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Créances clients =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2643188" y="3286125"/>
          <a:ext cx="192882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2882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C.A TTC  x      </a:t>
                      </a:r>
                      <a:r>
                        <a:rPr lang="fr-FR" b="1" dirty="0" smtClean="0"/>
                        <a:t>Y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/>
        </p:nvGraphicFramePr>
        <p:xfrm>
          <a:off x="3071813" y="3786188"/>
          <a:ext cx="92869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869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360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7" name="Connecteur droit 16"/>
          <p:cNvCxnSpPr/>
          <p:nvPr/>
        </p:nvCxnSpPr>
        <p:spPr>
          <a:xfrm>
            <a:off x="2571750" y="3714750"/>
            <a:ext cx="1785938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Ellipse 17"/>
          <p:cNvSpPr/>
          <p:nvPr/>
        </p:nvSpPr>
        <p:spPr>
          <a:xfrm>
            <a:off x="5429250" y="2571750"/>
            <a:ext cx="2857500" cy="142875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/>
              <a:t>Délai moyen de règlement des clients en jours de C.A TTC</a:t>
            </a:r>
          </a:p>
        </p:txBody>
      </p:sp>
      <p:cxnSp>
        <p:nvCxnSpPr>
          <p:cNvPr id="20" name="Connecteur droit avec flèche 19"/>
          <p:cNvCxnSpPr>
            <a:endCxn id="18" idx="2"/>
          </p:cNvCxnSpPr>
          <p:nvPr/>
        </p:nvCxnSpPr>
        <p:spPr>
          <a:xfrm flipV="1">
            <a:off x="4143375" y="3286125"/>
            <a:ext cx="1285875" cy="214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714375" y="5286375"/>
          <a:ext cx="2714644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464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Crédit fournisseurs en moyenne =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leau 21"/>
          <p:cNvGraphicFramePr>
            <a:graphicFrameLocks noGrp="1"/>
          </p:cNvGraphicFramePr>
          <p:nvPr/>
        </p:nvGraphicFramePr>
        <p:xfrm>
          <a:off x="3714750" y="5286375"/>
          <a:ext cx="1904992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499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Achats TTC x   </a:t>
                      </a:r>
                      <a:r>
                        <a:rPr lang="fr-FR" b="1" dirty="0" smtClean="0"/>
                        <a:t>Z</a:t>
                      </a:r>
                      <a:endParaRPr lang="fr-FR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leau 22"/>
          <p:cNvGraphicFramePr>
            <a:graphicFrameLocks noGrp="1"/>
          </p:cNvGraphicFramePr>
          <p:nvPr/>
        </p:nvGraphicFramePr>
        <p:xfrm>
          <a:off x="4214813" y="5786438"/>
          <a:ext cx="76198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198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360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5" name="Connecteur droit 24"/>
          <p:cNvCxnSpPr/>
          <p:nvPr/>
        </p:nvCxnSpPr>
        <p:spPr>
          <a:xfrm>
            <a:off x="3286125" y="5715000"/>
            <a:ext cx="2286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Ellipse 25"/>
          <p:cNvSpPr/>
          <p:nvPr/>
        </p:nvSpPr>
        <p:spPr>
          <a:xfrm>
            <a:off x="6072188" y="4143375"/>
            <a:ext cx="2286000" cy="17145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dirty="0"/>
              <a:t>Délai moyen de règlement des fournisseurs en jours d’achats TTC</a:t>
            </a:r>
          </a:p>
        </p:txBody>
      </p:sp>
      <p:cxnSp>
        <p:nvCxnSpPr>
          <p:cNvPr id="28" name="Connecteur droit avec flèche 27"/>
          <p:cNvCxnSpPr/>
          <p:nvPr/>
        </p:nvCxnSpPr>
        <p:spPr>
          <a:xfrm flipV="1">
            <a:off x="5286375" y="5072063"/>
            <a:ext cx="714375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fr-FR" sz="2400" b="1" dirty="0" smtClean="0"/>
                        <a:t>Besoin en FDR (professions libérales)</a:t>
                      </a:r>
                      <a:endParaRPr lang="fr-FR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Travaux en cours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Volume de charges courantes à avancer en permanence avant de pouvoir facturer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         </a:t>
                      </a:r>
                      <a:r>
                        <a:rPr lang="fr-FR" sz="2800" dirty="0" smtClean="0"/>
                        <a:t>+</a:t>
                      </a:r>
                    </a:p>
                    <a:p>
                      <a:r>
                        <a:rPr lang="fr-FR" dirty="0" smtClean="0"/>
                        <a:t>             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Encours moyens créances clients TTC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Moyenne des sommes qui seront,</a:t>
                      </a:r>
                      <a:r>
                        <a:rPr lang="fr-FR" baseline="0" dirty="0" smtClean="0"/>
                        <a:t> en permanence, facturées aux clients mais non encore réglées.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        </a:t>
                      </a:r>
                      <a:r>
                        <a:rPr lang="fr-FR" sz="2800" dirty="0" smtClean="0"/>
                        <a:t>-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Encours moyens acomptes clients TTC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fr-FR" dirty="0" smtClean="0"/>
                        <a:t>Total moyen des acomptes versés par les clients lors de la signature des contrats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E20228-069D-48A9-8C49-6F0C1C81C67B}" type="slidenum">
              <a:rPr lang="fr-FR"/>
              <a:pPr>
                <a:defRPr/>
              </a:pPr>
              <a:t>31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Espace réservé du contenu 8"/>
          <p:cNvGraphicFramePr>
            <a:graphicFrameLocks noGrp="1"/>
          </p:cNvGraphicFramePr>
          <p:nvPr>
            <p:ph idx="1"/>
          </p:nvPr>
        </p:nvGraphicFramePr>
        <p:xfrm>
          <a:off x="928688" y="1928813"/>
          <a:ext cx="1071539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1539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Crédit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358407-5761-4AD8-B32C-9C32E98552B0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  <p:cxnSp>
        <p:nvCxnSpPr>
          <p:cNvPr id="6" name="Connecteur droit avec flèche 5"/>
          <p:cNvCxnSpPr/>
          <p:nvPr/>
        </p:nvCxnSpPr>
        <p:spPr>
          <a:xfrm>
            <a:off x="428625" y="2857500"/>
            <a:ext cx="8215313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428625" y="2214563"/>
            <a:ext cx="2214563" cy="1587"/>
          </a:xfrm>
          <a:prstGeom prst="straightConnector1">
            <a:avLst/>
          </a:prstGeom>
          <a:ln>
            <a:prstDash val="sys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785813" y="2214563"/>
          <a:ext cx="147636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636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Fournisseurs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4000500" y="1714500"/>
          <a:ext cx="126205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205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Vente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6143625" y="2071688"/>
          <a:ext cx="1690678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9067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Encaissement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7786688" y="3214688"/>
          <a:ext cx="104773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773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Temps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428625" y="3500438"/>
          <a:ext cx="833422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342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Achat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/>
        </p:nvGraphicFramePr>
        <p:xfrm>
          <a:off x="2428875" y="3429000"/>
          <a:ext cx="126205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205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Paiement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leau 15"/>
          <p:cNvGraphicFramePr>
            <a:graphicFrameLocks noGrp="1"/>
          </p:cNvGraphicFramePr>
          <p:nvPr/>
        </p:nvGraphicFramePr>
        <p:xfrm>
          <a:off x="4714875" y="3500438"/>
          <a:ext cx="1476364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636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Crédit clients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/>
        </p:nvGraphicFramePr>
        <p:xfrm>
          <a:off x="1500188" y="4286250"/>
          <a:ext cx="126205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205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Stockage 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Connecteur droit avec flèche 19"/>
          <p:cNvCxnSpPr/>
          <p:nvPr/>
        </p:nvCxnSpPr>
        <p:spPr>
          <a:xfrm rot="5400000" flipH="1" flipV="1">
            <a:off x="2428081" y="3142457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5400000" flipH="1" flipV="1">
            <a:off x="319882" y="3178969"/>
            <a:ext cx="5016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5400000">
            <a:off x="3963987" y="2392363"/>
            <a:ext cx="7858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 rot="5400000">
            <a:off x="6965950" y="2606675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rot="5400000">
            <a:off x="2356644" y="2928144"/>
            <a:ext cx="7143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>
            <a:off x="2714625" y="2571750"/>
            <a:ext cx="43576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 rot="5400000">
            <a:off x="6715919" y="2928144"/>
            <a:ext cx="7143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 rot="10800000">
            <a:off x="2714625" y="3286125"/>
            <a:ext cx="42862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Tableau 37"/>
          <p:cNvGraphicFramePr>
            <a:graphicFrameLocks noGrp="1"/>
          </p:cNvGraphicFramePr>
          <p:nvPr/>
        </p:nvGraphicFramePr>
        <p:xfrm>
          <a:off x="3643313" y="2857500"/>
          <a:ext cx="2476496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6496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0070C0"/>
                          </a:solidFill>
                        </a:rPr>
                        <a:t>Besoins de financement</a:t>
                      </a:r>
                      <a:endParaRPr lang="fr-FR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0" name="Connecteur droit avec flèche 39"/>
          <p:cNvCxnSpPr/>
          <p:nvPr/>
        </p:nvCxnSpPr>
        <p:spPr>
          <a:xfrm>
            <a:off x="571500" y="4143375"/>
            <a:ext cx="3643313" cy="1588"/>
          </a:xfrm>
          <a:prstGeom prst="straightConnector1">
            <a:avLst/>
          </a:prstGeom>
          <a:ln>
            <a:prstDash val="sys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/>
          <p:nvPr/>
        </p:nvCxnSpPr>
        <p:spPr>
          <a:xfrm>
            <a:off x="4214813" y="3500438"/>
            <a:ext cx="2857500" cy="1587"/>
          </a:xfrm>
          <a:prstGeom prst="straightConnector1">
            <a:avLst/>
          </a:prstGeom>
          <a:ln>
            <a:prstDash val="sys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cteur droit 44"/>
          <p:cNvCxnSpPr/>
          <p:nvPr/>
        </p:nvCxnSpPr>
        <p:spPr>
          <a:xfrm flipV="1">
            <a:off x="2714625" y="2571750"/>
            <a:ext cx="571500" cy="50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rot="5400000" flipH="1" flipV="1">
            <a:off x="2857500" y="2571750"/>
            <a:ext cx="714375" cy="714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 flipV="1">
            <a:off x="3286125" y="2643188"/>
            <a:ext cx="714375" cy="642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/>
          <p:cNvCxnSpPr/>
          <p:nvPr/>
        </p:nvCxnSpPr>
        <p:spPr>
          <a:xfrm rot="5400000" flipH="1" flipV="1">
            <a:off x="3679031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rot="5400000" flipH="1" flipV="1">
            <a:off x="3929063" y="2643188"/>
            <a:ext cx="357187" cy="35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 flipV="1">
            <a:off x="4643438" y="2643188"/>
            <a:ext cx="285750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/>
          <p:cNvCxnSpPr/>
          <p:nvPr/>
        </p:nvCxnSpPr>
        <p:spPr>
          <a:xfrm flipV="1">
            <a:off x="5072063" y="2571750"/>
            <a:ext cx="500062" cy="357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V="1">
            <a:off x="5643563" y="2643188"/>
            <a:ext cx="428625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flipV="1">
            <a:off x="6000750" y="2643188"/>
            <a:ext cx="50006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 flipV="1">
            <a:off x="6072188" y="2643188"/>
            <a:ext cx="857250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/>
          <p:cNvCxnSpPr/>
          <p:nvPr/>
        </p:nvCxnSpPr>
        <p:spPr>
          <a:xfrm flipV="1">
            <a:off x="6429375" y="2928938"/>
            <a:ext cx="571500" cy="35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/>
          <p:cNvCxnSpPr/>
          <p:nvPr/>
        </p:nvCxnSpPr>
        <p:spPr>
          <a:xfrm rot="5400000" flipH="1" flipV="1">
            <a:off x="4393406" y="3178969"/>
            <a:ext cx="1428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/>
          <p:cNvCxnSpPr/>
          <p:nvPr/>
        </p:nvCxnSpPr>
        <p:spPr>
          <a:xfrm flipV="1">
            <a:off x="5000625" y="3143250"/>
            <a:ext cx="28575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 rot="5400000" flipH="1" flipV="1">
            <a:off x="5643563" y="3143250"/>
            <a:ext cx="142875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Tableau 75"/>
          <p:cNvGraphicFramePr>
            <a:graphicFrameLocks noGrp="1"/>
          </p:cNvGraphicFramePr>
          <p:nvPr/>
        </p:nvGraphicFramePr>
        <p:xfrm>
          <a:off x="2286000" y="428625"/>
          <a:ext cx="3857652" cy="5534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7652"/>
              </a:tblGrid>
              <a:tr h="553418">
                <a:tc>
                  <a:txBody>
                    <a:bodyPr/>
                    <a:lstStyle/>
                    <a:p>
                      <a:r>
                        <a:rPr lang="fr-FR" sz="2800" dirty="0" smtClean="0"/>
                        <a:t>Le cycle d’exploitation</a:t>
                      </a:r>
                      <a:endParaRPr lang="fr-FR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7" name="Tableau 76"/>
          <p:cNvGraphicFramePr>
            <a:graphicFrameLocks noGrp="1"/>
          </p:cNvGraphicFramePr>
          <p:nvPr/>
        </p:nvGraphicFramePr>
        <p:xfrm>
          <a:off x="714375" y="5072063"/>
          <a:ext cx="8143932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4393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2400" dirty="0" smtClean="0"/>
                        <a:t>Il apparait un besoin de financement entre le moment où l’entreprise paye ses fournisseurs et encaisse les règlements des clients </a:t>
                      </a:r>
                      <a:endParaRPr lang="fr-FR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572250"/>
          </a:xfrm>
        </p:spPr>
        <p:txBody>
          <a:bodyPr/>
          <a:lstStyle/>
          <a:p>
            <a:pPr algn="just"/>
            <a:r>
              <a:rPr lang="fr-FR" sz="2800" smtClean="0"/>
              <a:t>Principes appliqués, généralement, par les banques pour la distribution des crédits d’investissement: ( crédit à L.M.T):</a:t>
            </a:r>
          </a:p>
          <a:p>
            <a:pPr lvl="1" algn="just"/>
            <a:r>
              <a:rPr lang="fr-FR" smtClean="0"/>
              <a:t>Ne pas risquer plus de fonds que le créateur lui-même : </a:t>
            </a:r>
            <a:r>
              <a:rPr lang="fr-FR" b="1" smtClean="0"/>
              <a:t>à la limite la banque financera deux fois les capitaux propres de l’entreprise.</a:t>
            </a:r>
          </a:p>
          <a:p>
            <a:pPr lvl="1" algn="just"/>
            <a:r>
              <a:rPr lang="fr-FR" smtClean="0"/>
              <a:t>Écarter de l’assiette de financement les investissements incorporels ( hormis le fonds de commerce);</a:t>
            </a:r>
          </a:p>
          <a:p>
            <a:pPr lvl="1" algn="just"/>
            <a:r>
              <a:rPr lang="fr-FR" smtClean="0"/>
              <a:t>Ne pas financer le BFR par des crédits à MLT;</a:t>
            </a:r>
          </a:p>
          <a:p>
            <a:pPr lvl="1" algn="just"/>
            <a:r>
              <a:rPr lang="fr-FR" smtClean="0"/>
              <a:t>Ne financer qu’à 70% du prix hors taxes ce qui est recevable ( besoins finançables par la banque)</a:t>
            </a:r>
          </a:p>
          <a:p>
            <a:pPr lvl="1" algn="just"/>
            <a:r>
              <a:rPr lang="fr-FR" smtClean="0"/>
              <a:t>L’endettement à terme de l’entreprise ne doit pas dépasser 5 années de CAF</a:t>
            </a:r>
          </a:p>
          <a:p>
            <a:pPr lvl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2E038A-6DD6-4753-B3DA-70C5CDBBA678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z="3600" b="1" smtClean="0">
                <a:solidFill>
                  <a:srgbClr val="0070C0"/>
                </a:solidFill>
              </a:rPr>
              <a:t>2</a:t>
            </a:r>
            <a:r>
              <a:rPr lang="fr-FR" sz="3600" b="1" baseline="30000" smtClean="0">
                <a:solidFill>
                  <a:srgbClr val="0070C0"/>
                </a:solidFill>
              </a:rPr>
              <a:t>ème</a:t>
            </a:r>
            <a:r>
              <a:rPr lang="fr-FR" sz="3600" b="1" smtClean="0">
                <a:solidFill>
                  <a:srgbClr val="0070C0"/>
                </a:solidFill>
              </a:rPr>
              <a:t> Question</a:t>
            </a:r>
          </a:p>
          <a:p>
            <a:pPr algn="just" eaLnBrk="1" hangingPunct="1"/>
            <a:r>
              <a:rPr lang="fr-FR" sz="3600" b="1" smtClean="0"/>
              <a:t>Le projet sera –t-il rentable?</a:t>
            </a:r>
            <a:endParaRPr lang="fr-FR" sz="3600" smtClean="0"/>
          </a:p>
          <a:p>
            <a:pPr algn="just" eaLnBrk="1" hangingPunct="1">
              <a:buFont typeface="Arial" charset="0"/>
              <a:buNone/>
            </a:pPr>
            <a:endParaRPr lang="fr-FR" sz="3600" smtClean="0"/>
          </a:p>
          <a:p>
            <a:pPr algn="just" eaLnBrk="1" hangingPunct="1"/>
            <a:r>
              <a:rPr lang="fr-FR" sz="3600" b="1" u="sng" smtClean="0"/>
              <a:t>Réponse</a:t>
            </a:r>
            <a:r>
              <a:rPr lang="fr-FR" sz="3600" b="1" smtClean="0"/>
              <a:t>: le compte de </a:t>
            </a:r>
            <a:r>
              <a:rPr lang="fr-FR" sz="3600" b="1" smtClean="0">
                <a:solidFill>
                  <a:srgbClr val="0070C0"/>
                </a:solidFill>
              </a:rPr>
              <a:t>résultat prévisionnel;</a:t>
            </a:r>
            <a:endParaRPr lang="fr-FR" sz="3600" smtClean="0">
              <a:solidFill>
                <a:srgbClr val="0070C0"/>
              </a:solidFill>
            </a:endParaRPr>
          </a:p>
          <a:p>
            <a:pPr eaLnBrk="1" hangingPunct="1">
              <a:buFont typeface="Arial" charset="0"/>
              <a:buNone/>
            </a:pPr>
            <a:endParaRPr lang="fr-FR" smtClean="0"/>
          </a:p>
          <a:p>
            <a:pPr eaLnBrk="1" hangingPunct="1">
              <a:buFont typeface="Arial" charset="0"/>
              <a:buNone/>
            </a:pPr>
            <a:endParaRPr lang="fr-FR" smtClean="0"/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C8D735-4ED6-46E1-AF0D-E823B076CF9F}" type="slidenum">
              <a:rPr lang="fr-FR"/>
              <a:pPr>
                <a:defRPr/>
              </a:pPr>
              <a:t>34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z="3600" b="1" smtClean="0">
                <a:solidFill>
                  <a:srgbClr val="0070C0"/>
                </a:solidFill>
              </a:rPr>
              <a:t>3</a:t>
            </a:r>
            <a:r>
              <a:rPr lang="fr-FR" sz="3600" b="1" baseline="30000" smtClean="0">
                <a:solidFill>
                  <a:srgbClr val="0070C0"/>
                </a:solidFill>
              </a:rPr>
              <a:t>ème</a:t>
            </a:r>
            <a:r>
              <a:rPr lang="fr-FR" sz="3600" b="1" smtClean="0">
                <a:solidFill>
                  <a:srgbClr val="0070C0"/>
                </a:solidFill>
              </a:rPr>
              <a:t> Question:</a:t>
            </a:r>
          </a:p>
          <a:p>
            <a:pPr algn="just" eaLnBrk="1" hangingPunct="1"/>
            <a:r>
              <a:rPr lang="fr-FR" sz="3600" b="1" smtClean="0"/>
              <a:t>Les recettes encaissées par l'entreprise tout au long de l'année permettront-elles de faire face en permanence aux dépenses de la même période?</a:t>
            </a:r>
            <a:endParaRPr lang="fr-FR" sz="3600" smtClean="0"/>
          </a:p>
          <a:p>
            <a:pPr algn="just" eaLnBrk="1" hangingPunct="1">
              <a:buFont typeface="Arial" charset="0"/>
              <a:buNone/>
            </a:pPr>
            <a:r>
              <a:rPr lang="fr-FR" sz="3600" b="1" smtClean="0"/>
              <a:t> </a:t>
            </a:r>
            <a:endParaRPr lang="fr-FR" sz="3600" smtClean="0"/>
          </a:p>
          <a:p>
            <a:pPr algn="just" eaLnBrk="1" hangingPunct="1"/>
            <a:r>
              <a:rPr lang="fr-FR" sz="3600" b="1" smtClean="0"/>
              <a:t>      </a:t>
            </a:r>
            <a:r>
              <a:rPr lang="fr-FR" sz="3600" b="1" u="sng" smtClean="0"/>
              <a:t>Réponse</a:t>
            </a:r>
            <a:r>
              <a:rPr lang="fr-FR" sz="3600" b="1" smtClean="0"/>
              <a:t>: </a:t>
            </a:r>
            <a:r>
              <a:rPr lang="fr-FR" sz="3600" b="1" smtClean="0">
                <a:solidFill>
                  <a:srgbClr val="0070C0"/>
                </a:solidFill>
              </a:rPr>
              <a:t>plan de trésorerie</a:t>
            </a:r>
            <a:r>
              <a:rPr lang="fr-FR" sz="3600" b="1" smtClean="0"/>
              <a:t>;</a:t>
            </a:r>
            <a:endParaRPr lang="fr-FR" sz="3600" smtClean="0"/>
          </a:p>
          <a:p>
            <a:pPr algn="just" eaLnBrk="1" hangingPunct="1"/>
            <a:endParaRPr lang="fr-FR" sz="360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A9CFAB-B662-4219-ADB2-4F0E75D3C0E6}" type="slidenum">
              <a:rPr lang="fr-FR"/>
              <a:pPr>
                <a:defRPr/>
              </a:pPr>
              <a:t>35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357188" y="1285875"/>
          <a:ext cx="8229600" cy="3032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3098"/>
                <a:gridCol w="928694"/>
                <a:gridCol w="1143008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Janvier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Février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Mars 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………….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Décembre 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Solde</a:t>
                      </a:r>
                      <a:r>
                        <a:rPr lang="fr-FR" baseline="0" dirty="0" smtClean="0"/>
                        <a:t> initial  (1)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Encaissements</a:t>
                      </a:r>
                      <a:r>
                        <a:rPr lang="fr-FR" baseline="0" dirty="0" smtClean="0"/>
                        <a:t> (2)</a:t>
                      </a:r>
                      <a:endParaRPr lang="fr-FR" dirty="0" smtClean="0"/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Décaissements (3)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Solde de la période (4)=</a:t>
                      </a:r>
                      <a:r>
                        <a:rPr lang="fr-FR" baseline="0" dirty="0" smtClean="0"/>
                        <a:t>(2)-(3)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Solde à la fin de la période = (1)+(4)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F071AA-6C17-4B0A-A02C-02C28A4983E7}" type="slidenum">
              <a:rPr lang="fr-FR"/>
              <a:pPr>
                <a:defRPr/>
              </a:pPr>
              <a:t>36</a:t>
            </a:fld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500188" y="642938"/>
          <a:ext cx="6096000" cy="518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rgbClr val="0070C0"/>
                          </a:solidFill>
                        </a:rPr>
                        <a:t>Plan de trésorerie</a:t>
                      </a:r>
                      <a:endParaRPr lang="fr-FR" sz="28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b="1" dirty="0" smtClean="0">
                <a:solidFill>
                  <a:srgbClr val="0070C0"/>
                </a:solidFill>
              </a:rPr>
              <a:t>4</a:t>
            </a:r>
            <a:r>
              <a:rPr lang="fr-FR" sz="3600" b="1" baseline="30000" dirty="0" smtClean="0">
                <a:solidFill>
                  <a:srgbClr val="0070C0"/>
                </a:solidFill>
              </a:rPr>
              <a:t>ème</a:t>
            </a:r>
            <a:r>
              <a:rPr lang="fr-FR" sz="3600" b="1" dirty="0" smtClean="0">
                <a:solidFill>
                  <a:srgbClr val="0070C0"/>
                </a:solidFill>
              </a:rPr>
              <a:t> Question: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b="1" dirty="0" smtClean="0"/>
              <a:t>Quel montant minimal de ventes ou de prestations de services faudra-t-il impérativement atteindre au cours de la première année (et aussi pour les années à venir) pour pouvoir faire face à toutes les charges de l'exercice? </a:t>
            </a:r>
            <a:endParaRPr lang="fr-FR" sz="36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3600" b="1" u="sng" dirty="0" smtClean="0"/>
              <a:t>Réponse</a:t>
            </a:r>
            <a:r>
              <a:rPr lang="fr-FR" sz="3600" b="1" dirty="0" smtClean="0"/>
              <a:t> : calcul du </a:t>
            </a:r>
            <a:r>
              <a:rPr lang="fr-FR" sz="3600" b="1" dirty="0" smtClean="0">
                <a:solidFill>
                  <a:srgbClr val="0070C0"/>
                </a:solidFill>
              </a:rPr>
              <a:t>Seuil de rentabilité</a:t>
            </a:r>
            <a:r>
              <a:rPr lang="fr-FR" sz="3600" b="1" dirty="0" smtClean="0"/>
              <a:t>;</a:t>
            </a:r>
            <a:endParaRPr lang="fr-FR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D4F4E0-FF3E-4681-B00C-B027A4EC8912}" type="slidenum">
              <a:rPr lang="fr-FR"/>
              <a:pPr>
                <a:defRPr/>
              </a:pPr>
              <a:t>37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rgbClr val="0070C0"/>
                </a:solidFill>
              </a:rPr>
              <a:t>seuil de rentabilité (SR):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/>
              <a:t>Le </a:t>
            </a:r>
            <a:r>
              <a:rPr lang="fr-FR" b="1" dirty="0" smtClean="0"/>
              <a:t>SR </a:t>
            </a:r>
            <a:r>
              <a:rPr lang="fr-FR" dirty="0" smtClean="0"/>
              <a:t>a pour objet :</a:t>
            </a:r>
          </a:p>
          <a:p>
            <a:pPr lvl="1" algn="just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fr-FR" dirty="0" smtClean="0"/>
              <a:t>De déterminer le volume d’activité minimum nécessaire à l’entreprise pour que le chiffre d’affaires hors taxes correspondant à ce volume couvre l’ensemble des charges;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dirty="0" smtClean="0"/>
              <a:t>    SR = F/t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dirty="0" smtClean="0"/>
              <a:t>Avec  </a:t>
            </a:r>
            <a:r>
              <a:rPr lang="fr-FR" b="1" dirty="0" smtClean="0"/>
              <a:t>F</a:t>
            </a:r>
            <a:r>
              <a:rPr lang="fr-FR" dirty="0" smtClean="0"/>
              <a:t> : frais fixes et </a:t>
            </a:r>
            <a:r>
              <a:rPr lang="fr-FR" b="1" dirty="0" smtClean="0"/>
              <a:t>t</a:t>
            </a:r>
            <a:r>
              <a:rPr lang="fr-FR" dirty="0" smtClean="0"/>
              <a:t> = taux de marge sur coût variable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 smtClean="0"/>
              <a:t> </a:t>
            </a:r>
            <a:r>
              <a:rPr lang="fr-FR" b="1" dirty="0" smtClean="0"/>
              <a:t>t = marge sur coût variable / CA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D90F8-F62F-4EA7-90FE-765A89B0556A}" type="slidenum">
              <a:rPr lang="fr-FR"/>
              <a:pPr>
                <a:defRPr/>
              </a:pPr>
              <a:t>38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z="3600" b="1" smtClean="0">
                <a:solidFill>
                  <a:srgbClr val="0070C0"/>
                </a:solidFill>
              </a:rPr>
              <a:t>5</a:t>
            </a:r>
            <a:r>
              <a:rPr lang="fr-FR" sz="3600" b="1" baseline="30000" smtClean="0">
                <a:solidFill>
                  <a:srgbClr val="0070C0"/>
                </a:solidFill>
              </a:rPr>
              <a:t>ème</a:t>
            </a:r>
            <a:r>
              <a:rPr lang="fr-FR" sz="3600" b="1" smtClean="0">
                <a:solidFill>
                  <a:srgbClr val="0070C0"/>
                </a:solidFill>
              </a:rPr>
              <a:t> Question:</a:t>
            </a:r>
          </a:p>
          <a:p>
            <a:pPr algn="just" eaLnBrk="1" hangingPunct="1"/>
            <a:r>
              <a:rPr lang="fr-FR" sz="3600" b="1" smtClean="0"/>
              <a:t>Enfin, la solidité financière de l'entreprise prévue grâce au plan de financement initial se poursuivra-t-elle au fur et à mesure du développement de l'affaire? </a:t>
            </a:r>
            <a:endParaRPr lang="fr-FR" sz="3600" smtClean="0"/>
          </a:p>
          <a:p>
            <a:pPr algn="just" eaLnBrk="1" hangingPunct="1"/>
            <a:r>
              <a:rPr lang="fr-FR" sz="3600" b="1" u="sng" smtClean="0"/>
              <a:t>Réponse</a:t>
            </a:r>
            <a:r>
              <a:rPr lang="fr-FR" sz="3600" b="1" smtClean="0"/>
              <a:t> : </a:t>
            </a:r>
            <a:r>
              <a:rPr lang="fr-FR" sz="3600" b="1" smtClean="0">
                <a:solidFill>
                  <a:srgbClr val="0070C0"/>
                </a:solidFill>
              </a:rPr>
              <a:t>plan de financement à 3 ans.</a:t>
            </a:r>
            <a:endParaRPr lang="fr-FR" sz="3600" smtClean="0">
              <a:solidFill>
                <a:srgbClr val="0070C0"/>
              </a:solidFill>
            </a:endParaRP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6E73ED-6D22-46CD-B281-CE9F7EADD04C}" type="slidenum">
              <a:rPr lang="fr-FR"/>
              <a:pPr>
                <a:defRPr/>
              </a:pPr>
              <a:t>39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3000375" y="1071563"/>
          <a:ext cx="1333488" cy="76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348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4400" dirty="0" smtClean="0">
                          <a:solidFill>
                            <a:srgbClr val="0070C0"/>
                          </a:solidFill>
                        </a:rPr>
                        <a:t>Idée </a:t>
                      </a:r>
                      <a:endParaRPr lang="fr-FR" sz="4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214313" y="1071563"/>
          <a:ext cx="1547802" cy="579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780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3200" dirty="0" smtClean="0"/>
                        <a:t>Réaliste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5643563" y="1143000"/>
          <a:ext cx="2976562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7656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3200" dirty="0" smtClean="0"/>
                        <a:t>Techniquement acceptable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714625" y="2928938"/>
          <a:ext cx="2262182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2182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3200" dirty="0" smtClean="0"/>
                        <a:t>Socialement acceptable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Connecteur droit avec flèche 7"/>
          <p:cNvCxnSpPr/>
          <p:nvPr/>
        </p:nvCxnSpPr>
        <p:spPr>
          <a:xfrm rot="10800000">
            <a:off x="1785938" y="1500188"/>
            <a:ext cx="10001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4429125" y="1428750"/>
            <a:ext cx="100012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5400000">
            <a:off x="3071019" y="2499519"/>
            <a:ext cx="1000125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6EC1C2-0069-41E9-9336-84308A257357}" type="slidenum">
              <a:rPr lang="fr-FR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>
                <a:solidFill>
                  <a:srgbClr val="0070C0"/>
                </a:solidFill>
              </a:rPr>
              <a:t>L'analyse </a:t>
            </a:r>
            <a:r>
              <a:rPr lang="fr-FR" b="1" dirty="0">
                <a:solidFill>
                  <a:srgbClr val="0070C0"/>
                </a:solidFill>
              </a:rPr>
              <a:t>de l'idée:</a:t>
            </a:r>
            <a:r>
              <a:rPr lang="fr-FR" dirty="0">
                <a:solidFill>
                  <a:srgbClr val="0070C0"/>
                </a:solidFill>
              </a:rPr>
              <a:t/>
            </a:r>
            <a:br>
              <a:rPr lang="fr-FR" dirty="0">
                <a:solidFill>
                  <a:srgbClr val="0070C0"/>
                </a:solidFill>
              </a:rPr>
            </a:b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mtClean="0"/>
              <a:t>Pour q'une idée de projet puisse être retenue, il faut qu'elle obéisse aux conditions suivantes:</a:t>
            </a:r>
          </a:p>
          <a:p>
            <a:pPr lvl="1" algn="just" eaLnBrk="1" hangingPunct="1">
              <a:buFont typeface="Arial" charset="0"/>
              <a:buNone/>
            </a:pPr>
            <a:endParaRPr lang="fr-FR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fr-FR" sz="3200" smtClean="0"/>
              <a:t>Elle doit être </a:t>
            </a:r>
            <a:r>
              <a:rPr lang="fr-FR" sz="3200" smtClean="0">
                <a:solidFill>
                  <a:srgbClr val="0070C0"/>
                </a:solidFill>
              </a:rPr>
              <a:t>réalisable</a:t>
            </a:r>
            <a:r>
              <a:rPr lang="fr-FR" sz="3200" smtClean="0"/>
              <a:t>;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fr-FR" sz="3200" smtClean="0"/>
              <a:t>Elle doit être </a:t>
            </a:r>
            <a:r>
              <a:rPr lang="fr-FR" sz="3200" smtClean="0">
                <a:solidFill>
                  <a:srgbClr val="0070C0"/>
                </a:solidFill>
              </a:rPr>
              <a:t>rentable</a:t>
            </a:r>
            <a:r>
              <a:rPr lang="fr-FR" sz="3200" smtClean="0"/>
              <a:t>;  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fr-FR" sz="3200" smtClean="0"/>
              <a:t>Elle doit être </a:t>
            </a:r>
            <a:r>
              <a:rPr lang="fr-FR" sz="3200" smtClean="0">
                <a:solidFill>
                  <a:srgbClr val="0070C0"/>
                </a:solidFill>
              </a:rPr>
              <a:t>finançable</a:t>
            </a:r>
            <a:r>
              <a:rPr lang="fr-FR" sz="3200" smtClean="0"/>
              <a:t>.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3CAA49-39C3-4F62-8E07-82BC10F98098}" type="slidenum">
              <a:rPr lang="fr-FR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mtClean="0"/>
              <a:t>Les bonnes questions à se poser pour analyser la </a:t>
            </a:r>
            <a:r>
              <a:rPr lang="fr-FR" b="1" smtClean="0"/>
              <a:t>viabilité du projet de création</a:t>
            </a:r>
            <a:r>
              <a:rPr lang="fr-FR" smtClean="0"/>
              <a:t>:</a:t>
            </a:r>
          </a:p>
          <a:p>
            <a:pPr lvl="1" algn="just" eaLnBrk="1" hangingPunct="1">
              <a:buFont typeface="Wingdings" pitchFamily="2" charset="2"/>
              <a:buChar char="v"/>
            </a:pPr>
            <a:r>
              <a:rPr lang="fr-FR" sz="3200" smtClean="0"/>
              <a:t>Mon idée répond-elle à un </a:t>
            </a:r>
            <a:r>
              <a:rPr lang="fr-FR" sz="3200" smtClean="0">
                <a:solidFill>
                  <a:srgbClr val="0070C0"/>
                </a:solidFill>
              </a:rPr>
              <a:t>besoin</a:t>
            </a:r>
            <a:r>
              <a:rPr lang="fr-FR" sz="3200" smtClean="0"/>
              <a:t>? Est –elle susceptible d'intéresser un nombre suffisant de clients?</a:t>
            </a:r>
          </a:p>
          <a:p>
            <a:pPr lvl="1" algn="just" eaLnBrk="1" hangingPunct="1">
              <a:buFont typeface="Wingdings" pitchFamily="2" charset="2"/>
              <a:buChar char="v"/>
            </a:pPr>
            <a:r>
              <a:rPr lang="fr-FR" sz="3200" smtClean="0"/>
              <a:t>Ai-je à ma disposition les atouts nécessaires pour attirer ces clients ou suis-je en mesure de me procurer ces atouts facilement?</a:t>
            </a: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5AAB38-730B-4F5E-9AC3-2B50EC4A6396}" type="slidenum">
              <a:rPr lang="fr-FR"/>
              <a:pPr>
                <a:defRPr/>
              </a:pPr>
              <a:t>6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u="sng" dirty="0" smtClean="0">
                <a:solidFill>
                  <a:srgbClr val="0070C0"/>
                </a:solidFill>
              </a:rPr>
              <a:t>Etude de faisabilité du projet:</a:t>
            </a:r>
            <a:r>
              <a:rPr lang="fr-FR" dirty="0" smtClean="0">
                <a:solidFill>
                  <a:srgbClr val="0070C0"/>
                </a:solidFill>
              </a:rPr>
              <a:t/>
            </a:r>
            <a:br>
              <a:rPr lang="fr-FR" dirty="0" smtClean="0">
                <a:solidFill>
                  <a:srgbClr val="0070C0"/>
                </a:solidFill>
              </a:rPr>
            </a:b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fr-FR" b="1" smtClean="0"/>
              <a:t> </a:t>
            </a:r>
            <a:endParaRPr lang="fr-FR" smtClean="0"/>
          </a:p>
          <a:p>
            <a:pPr eaLnBrk="1" hangingPunct="1"/>
            <a:r>
              <a:rPr lang="fr-FR" sz="3600" smtClean="0"/>
              <a:t>Tout projet a besoin d'être étudié pour: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600" smtClean="0"/>
              <a:t>S'assurer de l'existence d'un </a:t>
            </a:r>
            <a:r>
              <a:rPr lang="fr-FR" sz="3600" smtClean="0">
                <a:solidFill>
                  <a:srgbClr val="0070C0"/>
                </a:solidFill>
              </a:rPr>
              <a:t>marché</a:t>
            </a:r>
            <a:r>
              <a:rPr lang="fr-FR" sz="3600" smtClean="0"/>
              <a:t>; 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fr-FR" sz="3600" smtClean="0"/>
              <a:t>De la </a:t>
            </a:r>
            <a:r>
              <a:rPr lang="fr-FR" sz="3600" smtClean="0">
                <a:solidFill>
                  <a:srgbClr val="0070C0"/>
                </a:solidFill>
              </a:rPr>
              <a:t>rentabilité </a:t>
            </a:r>
            <a:r>
              <a:rPr lang="fr-FR" sz="3600" smtClean="0"/>
              <a:t>de l'investissement qui sera fait.</a:t>
            </a:r>
          </a:p>
          <a:p>
            <a:pPr eaLnBrk="1" hangingPunct="1">
              <a:buFont typeface="Arial" charset="0"/>
              <a:buNone/>
            </a:pPr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E42522-427B-4475-9175-B309F56ADF57}" type="slidenum">
              <a:rPr lang="fr-FR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fr-FR" sz="3600" b="1" u="sng" smtClean="0">
                <a:solidFill>
                  <a:srgbClr val="0070C0"/>
                </a:solidFill>
              </a:rPr>
              <a:t>L'étude de faisabilité doit répondre aux questions suivantes:</a:t>
            </a:r>
            <a:r>
              <a:rPr lang="fr-FR" sz="3600" b="1" smtClean="0">
                <a:solidFill>
                  <a:srgbClr val="0070C0"/>
                </a:solidFill>
              </a:rPr>
              <a:t> </a:t>
            </a:r>
            <a:endParaRPr lang="fr-FR" sz="3600" smtClean="0">
              <a:solidFill>
                <a:srgbClr val="0070C0"/>
              </a:solidFill>
            </a:endParaRP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Que veut-on vendre ou produire?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A qui allons nous le vendre?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Quels sont les moyens matériels et humains nécessaires?</a:t>
            </a: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095EF6-84B1-493B-971C-53FF13B0092D}" type="slidenum">
              <a:rPr lang="fr-FR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411788"/>
          </a:xfrm>
        </p:spPr>
        <p:txBody>
          <a:bodyPr anchor="ctr"/>
          <a:lstStyle/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Quel est le </a:t>
            </a:r>
            <a:r>
              <a:rPr lang="fr-FR" sz="3600" smtClean="0">
                <a:solidFill>
                  <a:srgbClr val="0070C0"/>
                </a:solidFill>
              </a:rPr>
              <a:t>coût de revient</a:t>
            </a:r>
            <a:r>
              <a:rPr lang="fr-FR" sz="3600" smtClean="0"/>
              <a:t> de notre produit ou service? 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A combien allons-nous le vendre?         </a:t>
            </a:r>
            <a:r>
              <a:rPr lang="fr-FR" sz="3600" smtClean="0">
                <a:solidFill>
                  <a:srgbClr val="0070C0"/>
                </a:solidFill>
              </a:rPr>
              <a:t>(le prix)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OŪ trouver les fonds nécessaires?         </a:t>
            </a:r>
            <a:r>
              <a:rPr lang="fr-FR" sz="3600" smtClean="0">
                <a:solidFill>
                  <a:srgbClr val="0070C0"/>
                </a:solidFill>
              </a:rPr>
              <a:t>(le financement)</a:t>
            </a:r>
          </a:p>
          <a:p>
            <a:pPr algn="just" eaLnBrk="1" hangingPunct="1">
              <a:buFont typeface="Wingdings" pitchFamily="2" charset="2"/>
              <a:buChar char="q"/>
            </a:pPr>
            <a:r>
              <a:rPr lang="fr-FR" sz="3600" smtClean="0"/>
              <a:t>Combien rapporterait l'investissement? </a:t>
            </a:r>
            <a:r>
              <a:rPr lang="fr-FR" sz="3600" smtClean="0">
                <a:solidFill>
                  <a:srgbClr val="0070C0"/>
                </a:solidFill>
              </a:rPr>
              <a:t>(la rentabilité) </a:t>
            </a:r>
          </a:p>
          <a:p>
            <a:pPr eaLnBrk="1" hangingPunct="1"/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0D67D7-B24A-4385-B7AB-20B7013250EB}" type="slidenum">
              <a:rPr lang="fr-FR"/>
              <a:pPr>
                <a:defRPr/>
              </a:pPr>
              <a:t>9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1205</Words>
  <Application>Microsoft Office PowerPoint</Application>
  <PresentationFormat>Affichage à l'écran (4:3)</PresentationFormat>
  <Paragraphs>268</Paragraphs>
  <Slides>39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0" baseType="lpstr">
      <vt:lpstr>Thème Office</vt:lpstr>
      <vt:lpstr>Création d’entreprise (Etude de Faisabilité)</vt:lpstr>
      <vt:lpstr>Présentation PowerPoint</vt:lpstr>
      <vt:lpstr>Définir l’idée:</vt:lpstr>
      <vt:lpstr>Présentation PowerPoint</vt:lpstr>
      <vt:lpstr> L'analyse de l'idée: </vt:lpstr>
      <vt:lpstr>Présentation PowerPoint</vt:lpstr>
      <vt:lpstr>Etude de faisabilité du projet: </vt:lpstr>
      <vt:lpstr>Présentation PowerPoint</vt:lpstr>
      <vt:lpstr>Présentation PowerPoint</vt:lpstr>
      <vt:lpstr>Présentation PowerPoint</vt:lpstr>
      <vt:lpstr>Présentation PowerPoint</vt:lpstr>
      <vt:lpstr>ETUDE DE MARCHE</vt:lpstr>
      <vt:lpstr>Présentation PowerPoint</vt:lpstr>
      <vt:lpstr>Présentation PowerPoint</vt:lpstr>
      <vt:lpstr>En résumé: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Etude technique: </vt:lpstr>
      <vt:lpstr>Présentation PowerPoint</vt:lpstr>
      <vt:lpstr> DOSSIER FINANCIER: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YOUNESS</dc:creator>
  <cp:lastModifiedBy>YOUNESS</cp:lastModifiedBy>
  <cp:revision>54</cp:revision>
  <dcterms:created xsi:type="dcterms:W3CDTF">2017-10-25T16:19:51Z</dcterms:created>
  <dcterms:modified xsi:type="dcterms:W3CDTF">2019-04-15T20:36:08Z</dcterms:modified>
</cp:coreProperties>
</file>