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301" r:id="rId26"/>
    <p:sldId id="28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62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31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8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75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6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95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71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26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83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99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E497-507E-4B38-9B98-CA82FFBCE861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B500-3659-4AB4-8D5F-4468BC993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888432"/>
          </a:xfrm>
        </p:spPr>
        <p:txBody>
          <a:bodyPr>
            <a:normAutofit/>
          </a:bodyPr>
          <a:lstStyle/>
          <a:p>
            <a:r>
              <a:rPr lang="fr-FR" sz="4000" b="1" dirty="0"/>
              <a:t>Chapitre 4</a:t>
            </a:r>
            <a:br>
              <a:rPr lang="fr-FR" sz="4000" b="1" dirty="0"/>
            </a:br>
            <a:r>
              <a:rPr lang="fr-FR" sz="4000" b="1" dirty="0"/>
              <a:t>Formalisme mathématique de la </a:t>
            </a:r>
            <a:r>
              <a:rPr lang="fr-FR" sz="4000" b="1" dirty="0" smtClean="0"/>
              <a:t>Mécanique Quantique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4415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fr-FR" sz="2200" b="1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fr-FR" sz="26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26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</m:oMath>
                </a14:m>
                <a:r>
                  <a:rPr lang="fr-FR" sz="2600" dirty="0"/>
                  <a:t>(p) n’est autre que la transformée de Fourier de Ψ(x), de sorte qu’on a 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6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  <m:sup>
                        <m:r>
                          <a:rPr lang="fr-FR" sz="260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6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acc>
                      </m:e>
                    </m:nary>
                    <m:sSub>
                      <m:sSubPr>
                        <m:ctrlPr>
                          <a:rPr lang="fr-FR" sz="26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fr-FR" sz="2600" dirty="0"/>
                  <a:t>			(24</a:t>
                </a:r>
                <a:r>
                  <a:rPr lang="fr-FR" sz="26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2600" dirty="0" smtClean="0"/>
              </a:p>
              <a:p>
                <a:pPr marL="0" indent="0" algn="just">
                  <a:buNone/>
                </a:pPr>
                <a:r>
                  <a:rPr lang="fr-FR" sz="2800" dirty="0"/>
                  <a:t>On retrouve donc le résultat bien connu des transformées de Fourier : </a:t>
                </a:r>
                <a:endParaRPr lang="fr-FR" sz="2800" dirty="0" smtClean="0"/>
              </a:p>
              <a:p>
                <a:pPr marL="0" indent="0" algn="just">
                  <a:buNone/>
                </a:pPr>
                <a:r>
                  <a:rPr lang="fr-FR" sz="2800" dirty="0" smtClean="0"/>
                  <a:t>toute </a:t>
                </a:r>
                <a:r>
                  <a:rPr lang="fr-FR" sz="2800" dirty="0"/>
                  <a:t>fonction Ψ(x) peut être considérée comme une superposition linéaires d’ondes planes, le coefficient multipliant l’onde plane étant la transformée de Fourier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</m:oMath>
                </a14:m>
                <a:r>
                  <a:rPr lang="fr-FR" sz="2800" dirty="0"/>
                  <a:t>(p) de Ψ(x)</a:t>
                </a:r>
              </a:p>
              <a:p>
                <a:pPr marL="0" indent="0">
                  <a:buNone/>
                </a:pPr>
                <a:endParaRPr lang="fr-FR" sz="2800" dirty="0" smtClean="0"/>
              </a:p>
              <a:p>
                <a:pPr marL="0" indent="0">
                  <a:buNone/>
                </a:pPr>
                <a:r>
                  <a:rPr lang="fr-FR" sz="2800" dirty="0" smtClean="0"/>
                  <a:t>On </a:t>
                </a:r>
                <a:r>
                  <a:rPr lang="fr-FR" sz="2800" dirty="0"/>
                  <a:t>écrit souvent pour simplifier le formalisme </a:t>
                </a:r>
                <a:r>
                  <a:rPr lang="fr-FR" sz="2800" dirty="0" smtClean="0"/>
                  <a:t>:</a:t>
                </a:r>
              </a:p>
              <a:p>
                <a:pPr marL="0" indent="0">
                  <a:buNone/>
                </a:pPr>
                <a:endParaRPr lang="fr-FR" sz="2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d>
                      <m:dPr>
                        <m:ctrlPr>
                          <a:rPr lang="fr-F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800" dirty="0"/>
                  <a:t>			(25)</a:t>
                </a:r>
              </a:p>
              <a:p>
                <a:pPr marL="0" indent="0" algn="just">
                  <a:buNone/>
                </a:pPr>
                <a:r>
                  <a:rPr lang="fr-FR" sz="2800" dirty="0" smtClean="0">
                    <a:solidFill>
                      <a:srgbClr val="FF0000"/>
                    </a:solidFill>
                  </a:rPr>
                  <a:t>C’est </a:t>
                </a:r>
                <a:r>
                  <a:rPr lang="fr-FR" sz="2800" dirty="0">
                    <a:solidFill>
                      <a:srgbClr val="FF0000"/>
                    </a:solidFill>
                  </a:rPr>
                  <a:t>la représentation {p}.</a:t>
                </a:r>
              </a:p>
              <a:p>
                <a:pPr marL="0" indent="0">
                  <a:buNone/>
                </a:pPr>
                <a:r>
                  <a:rPr lang="fr-FR" sz="2900" b="1" u="sng" dirty="0" smtClean="0"/>
                  <a:t>Les </a:t>
                </a:r>
                <a:r>
                  <a:rPr lang="fr-FR" sz="2900" b="1" u="sng" dirty="0"/>
                  <a:t>fonctions delta</a:t>
                </a:r>
                <a:r>
                  <a:rPr lang="fr-FR" sz="2900" dirty="0"/>
                  <a:t> : </a:t>
                </a:r>
                <a:endParaRPr lang="fr-FR" sz="2900" dirty="0" smtClean="0"/>
              </a:p>
              <a:p>
                <a:pPr marL="0" indent="0">
                  <a:buNone/>
                </a:pPr>
                <a:endParaRPr lang="fr-FR" sz="2900" dirty="0"/>
              </a:p>
              <a:p>
                <a:pPr marL="0" indent="0">
                  <a:buNone/>
                </a:pPr>
                <a:r>
                  <a:rPr lang="fr-FR" sz="2900" dirty="0"/>
                  <a:t>C’est l’ensemble des fonctions localisées aux différents points x</a:t>
                </a:r>
                <a:r>
                  <a:rPr lang="fr-FR" sz="2900" baseline="-25000" dirty="0"/>
                  <a:t>0</a:t>
                </a:r>
                <a:r>
                  <a:rPr lang="fr-FR" sz="2900" dirty="0" smtClean="0"/>
                  <a:t>:</a:t>
                </a:r>
              </a:p>
              <a:p>
                <a:pPr marL="0" indent="0">
                  <a:buNone/>
                </a:pPr>
                <a:endParaRPr lang="fr-FR" sz="29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9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FR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9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900" dirty="0"/>
                  <a:t>		</a:t>
                </a:r>
                <a:r>
                  <a:rPr lang="fr-FR" sz="2900" dirty="0" smtClean="0"/>
                  <a:t>(</a:t>
                </a:r>
                <a:r>
                  <a:rPr lang="fr-FR" sz="2900" dirty="0"/>
                  <a:t>26)</a:t>
                </a:r>
              </a:p>
              <a:p>
                <a:pPr marL="0" indent="0">
                  <a:buNone/>
                </a:pPr>
                <a:r>
                  <a:rPr lang="fr-FR" sz="2900" dirty="0"/>
                  <a:t>Avec x</a:t>
                </a:r>
                <a:r>
                  <a:rPr lang="fr-FR" sz="2900" baseline="-25000" dirty="0"/>
                  <a:t>0</a:t>
                </a:r>
                <a:r>
                  <a:rPr lang="fr-FR" sz="2900" dirty="0"/>
                  <a:t>=α, donc x</a:t>
                </a:r>
                <a:r>
                  <a:rPr lang="fr-FR" sz="2900" baseline="-25000" dirty="0"/>
                  <a:t>0</a:t>
                </a:r>
                <a:r>
                  <a:rPr lang="fr-FR" sz="2900" dirty="0"/>
                  <a:t> varie de −∞ à +∞.</a:t>
                </a: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600" dirty="0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600" dirty="0"/>
                  <a:t> </a:t>
                </a: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593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Les v</a:t>
                </a:r>
                <a:r>
                  <a:rPr lang="fr-FR" sz="2000" baseline="-25000" dirty="0"/>
                  <a:t>x0</a:t>
                </a:r>
                <a:r>
                  <a:rPr lang="fr-FR" sz="2000" dirty="0"/>
                  <a:t>(x) vérifient les relations d’orthogonalité et de fermeture :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-</a:t>
                </a:r>
                <a:r>
                  <a:rPr lang="fr-FR" sz="2000" dirty="0">
                    <a:solidFill>
                      <a:srgbClr val="FF0000"/>
                    </a:solidFill>
                  </a:rPr>
                  <a:t>Relation d’orthogonalité </a:t>
                </a:r>
                <a:r>
                  <a:rPr lang="fr-FR" sz="2000" dirty="0"/>
                  <a:t>: </a:t>
                </a: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/>
                            </m:sSup>
                          </m:e>
                        </m:d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27)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-Relation de fermeture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/>
                                </m:sSubSup>
                              </m:sub>
                            </m:sSub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/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nary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28)</a:t>
                </a:r>
              </a:p>
              <a:p>
                <a:pPr marL="0" indent="0">
                  <a:buNone/>
                </a:pPr>
                <a:r>
                  <a:rPr lang="fr-FR" sz="2000" dirty="0"/>
                  <a:t>Les V</a:t>
                </a:r>
                <a:r>
                  <a:rPr lang="fr-FR" sz="2000" baseline="-25000" dirty="0"/>
                  <a:t>x0</a:t>
                </a:r>
                <a:r>
                  <a:rPr lang="fr-FR" sz="2000" dirty="0"/>
                  <a:t>(x) forment une base orthonormée complète continue et toute fonction Ψ(x) peut  se s’écrire sous la forme suivante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nary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29)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4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 smtClean="0"/>
                  <a:t>Et </a:t>
                </a:r>
                <a:r>
                  <a:rPr lang="fr-FR" sz="2000" dirty="0"/>
                  <a:t>on sait que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		 (30)</a:t>
                </a:r>
              </a:p>
              <a:p>
                <a:pPr marL="0" indent="0">
                  <a:buNone/>
                </a:pPr>
                <a:r>
                  <a:rPr lang="fr-FR" sz="2000" dirty="0"/>
                  <a:t>D’où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fr-FR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fr-FR" sz="2000" dirty="0"/>
                  <a:t> 	(31</a:t>
                </a:r>
                <a:r>
                  <a:rPr lang="fr-FR" sz="2000" dirty="0" smtClean="0"/>
                  <a:t>)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just">
                  <a:buNone/>
                </a:pPr>
                <a:r>
                  <a:rPr lang="fr-FR" sz="2000" dirty="0"/>
                  <a:t>Donc toute fonction Ψ(x) peut être considérée comme une superposition linéaire de fonctions δ(x−x0), le coefficient multipliant la fonction δ(x − x0) centrée au point x</a:t>
                </a:r>
                <a:r>
                  <a:rPr lang="fr-FR" sz="2000" baseline="-25000" dirty="0"/>
                  <a:t>0</a:t>
                </a:r>
                <a:r>
                  <a:rPr lang="fr-FR" sz="2000" dirty="0"/>
                  <a:t> étant la valeur de ψ(x) en x</a:t>
                </a:r>
                <a:r>
                  <a:rPr lang="fr-FR" sz="2000" baseline="-25000" dirty="0"/>
                  <a:t>0</a:t>
                </a:r>
                <a:r>
                  <a:rPr lang="fr-FR" sz="2000" dirty="0"/>
                  <a:t>. </a:t>
                </a: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On </a:t>
                </a:r>
                <a:r>
                  <a:rPr lang="fr-FR" sz="2000" dirty="0"/>
                  <a:t>écrit souvent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32)</a:t>
                </a:r>
              </a:p>
              <a:p>
                <a:pPr marL="0" indent="0">
                  <a:buNone/>
                </a:pPr>
                <a:r>
                  <a:rPr lang="fr-FR" sz="2000" dirty="0"/>
                  <a:t>C’est la représentation{x</a:t>
                </a:r>
                <a:r>
                  <a:rPr lang="fr-FR" sz="2000" dirty="0" smtClean="0"/>
                  <a:t>}.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 t="-452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II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-Espace des états  - Notations de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Dirac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457200" indent="-457200">
                  <a:buAutoNum type="arabicPeriod"/>
                </a:pPr>
                <a:r>
                  <a:rPr lang="fr-FR" sz="2000" b="1" u="sng" dirty="0" smtClean="0"/>
                  <a:t>Définition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 algn="just">
                  <a:buNone/>
                </a:pPr>
                <a:r>
                  <a:rPr lang="fr-FR" sz="2000" dirty="0"/>
                  <a:t>Choisir une représentation c’est se donner une base orthonormée complète (discrète ou continue) suivant laquelle se décompose chaque fonction de ξ. </a:t>
                </a:r>
              </a:p>
              <a:p>
                <a:pPr marL="0" indent="0" algn="just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L’état quantique de la particule est représenté par un vecteur appartenant à l’espace des états qu’est un espace vectoriel qu’on peut confondre avec ξ. </a:t>
                </a: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On notera │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ce vecteur et on l’appellera vecteur “ket” : C’est la notation de Dirac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u="sng" dirty="0"/>
                  <a:t>2.Vecteurs “kets” et vecteurs “bras” </a:t>
                </a:r>
              </a:p>
              <a:p>
                <a:pPr marL="0" indent="0">
                  <a:buNone/>
                </a:pPr>
                <a:r>
                  <a:rPr lang="fr-FR" sz="2000" dirty="0"/>
                  <a:t>On représente le vecteur ket │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/>
                  <a:t> sous la forme d’une matrice à une colonne et à plusieurs lignes.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noBar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noBar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noBar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den>
                            </m:f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fr-FR" sz="2000" dirty="0"/>
                  <a:t>		(33)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815" t="-444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A chaque vecteur ket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"/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│=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b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..</m:t>
                          </m:r>
                        </m:e>
                      </m:d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..</m:t>
                          </m:r>
                        </m:e>
                      </m:d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..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fr-FR" sz="1800" b="1" u="sng" dirty="0"/>
                  <a:t>3-Correspondance entre kets et </a:t>
                </a:r>
                <a:r>
                  <a:rPr lang="fr-FR" sz="1800" b="1" u="sng" dirty="0" smtClean="0"/>
                  <a:t>bras</a:t>
                </a:r>
              </a:p>
              <a:p>
                <a:pPr marL="0" indent="0">
                  <a:buNone/>
                </a:pPr>
                <a:endParaRPr lang="fr-FR" sz="1800" b="1" u="sng" dirty="0"/>
              </a:p>
              <a:p>
                <a:pPr marL="0" indent="0" algn="just">
                  <a:buNone/>
                </a:pPr>
                <a:r>
                  <a:rPr lang="fr-FR" sz="1800" dirty="0"/>
                  <a:t>A tout ‘’ket’’ correspond un ‘’</a:t>
                </a:r>
                <a:r>
                  <a:rPr lang="fr-FR" sz="1800" dirty="0" err="1"/>
                  <a:t>bra</a:t>
                </a:r>
                <a:r>
                  <a:rPr lang="fr-FR" sz="1800" dirty="0"/>
                  <a:t>’’ et la correspondance est </a:t>
                </a:r>
                <a:r>
                  <a:rPr lang="fr-FR" sz="1800" dirty="0" err="1"/>
                  <a:t>antilinéaire</a:t>
                </a:r>
                <a:r>
                  <a:rPr lang="fr-FR" sz="1800" dirty="0"/>
                  <a:t>.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18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8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800" dirty="0"/>
                  <a:t> 			</a:t>
                </a:r>
                <a:r>
                  <a:rPr lang="fr-FR" sz="1800" dirty="0" smtClean="0"/>
                  <a:t>(</a:t>
                </a:r>
                <a:r>
                  <a:rPr lang="fr-FR" sz="1800" dirty="0"/>
                  <a:t>35)</a:t>
                </a:r>
              </a:p>
              <a:p>
                <a:pPr marL="0" indent="0">
                  <a:buNone/>
                </a:pPr>
                <a:r>
                  <a:rPr lang="fr-FR" sz="1800" dirty="0"/>
                  <a:t>Correspond </a:t>
                </a:r>
                <a:endParaRPr lang="fr-FR" sz="1800" dirty="0" smtClean="0"/>
              </a:p>
              <a:p>
                <a:pPr marL="0" indent="0">
                  <a:buNone/>
                </a:pPr>
                <a:endParaRPr lang="fr-FR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│=</m:t>
                    </m:r>
                    <m:sSubSup>
                      <m:sSubSupPr>
                        <m:ctrlPr>
                          <a:rPr lang="fr-FR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begChr m:val="〈"/>
                        <m:endChr m:val="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│+</m:t>
                    </m:r>
                    <m:sSubSup>
                      <m:sSubSupPr>
                        <m:ctrlPr>
                          <a:rPr lang="fr-FR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begChr m:val="〈"/>
                        <m:endChr m:val="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r>
                  <a:rPr lang="fr-FR" sz="1800" dirty="0"/>
                  <a:t>			</a:t>
                </a:r>
                <a:r>
                  <a:rPr lang="fr-FR" sz="1800" dirty="0" smtClean="0"/>
                  <a:t>(</a:t>
                </a:r>
                <a:r>
                  <a:rPr lang="fr-FR" sz="1800" dirty="0"/>
                  <a:t>36</a:t>
                </a:r>
                <a:r>
                  <a:rPr lang="fr-FR" sz="1800" dirty="0" smtClean="0"/>
                  <a:t>)</a:t>
                </a:r>
              </a:p>
              <a:p>
                <a:pPr marL="0" indent="0">
                  <a:buNone/>
                </a:pPr>
                <a:r>
                  <a:rPr lang="fr-FR" sz="1800" b="1" u="sng" dirty="0"/>
                  <a:t>III. Opérateurs </a:t>
                </a:r>
                <a:r>
                  <a:rPr lang="fr-FR" sz="1800" b="1" u="sng" dirty="0" smtClean="0"/>
                  <a:t>linéaires</a:t>
                </a:r>
              </a:p>
              <a:p>
                <a:pPr marL="0" indent="0">
                  <a:buNone/>
                </a:pPr>
                <a:endParaRPr lang="fr-FR" sz="1800" b="1" u="sng" dirty="0"/>
              </a:p>
              <a:p>
                <a:pPr marL="0" indent="0">
                  <a:buNone/>
                </a:pPr>
                <a:r>
                  <a:rPr lang="fr-FR" sz="1800" b="1" u="sng" dirty="0"/>
                  <a:t> 1. Définition </a:t>
                </a:r>
                <a:endParaRPr lang="fr-FR" sz="1800" b="1" u="sng" dirty="0" smtClean="0"/>
              </a:p>
              <a:p>
                <a:pPr marL="0" indent="0" algn="just">
                  <a:buNone/>
                </a:pPr>
                <a:r>
                  <a:rPr lang="fr-FR" sz="1800" dirty="0" smtClean="0"/>
                  <a:t> un opérateur A est linéaire si</a:t>
                </a:r>
                <a:endParaRPr lang="fr-FR" sz="1800" b="1" u="sng" dirty="0"/>
              </a:p>
              <a:p>
                <a:pPr marL="0" indent="0" algn="ctr">
                  <a:buNone/>
                </a:pP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8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1800" dirty="0"/>
                  <a:t>				(37)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>
                                <a:latin typeface="Cambria Math" panose="02040503050406030204" pitchFamily="18" charset="0"/>
                              </a:rPr>
                              <m:t>│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800"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fr-FR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8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8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800" dirty="0"/>
                  <a:t>	(38)</a:t>
                </a:r>
              </a:p>
              <a:p>
                <a:pPr marL="0" indent="0" algn="just">
                  <a:buNone/>
                </a:pPr>
                <a:endParaRPr lang="fr-FR" sz="1800" dirty="0"/>
              </a:p>
              <a:p>
                <a:pPr marL="0" indent="0" algn="just">
                  <a:buNone/>
                </a:pPr>
                <a:endParaRPr lang="fr-FR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b="-5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6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397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2. Produit de deux opérateurs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Commutateur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>
                  <a:buNone/>
                </a:pPr>
                <a:r>
                  <a:rPr lang="fr-FR" sz="2000" dirty="0"/>
                  <a:t>Le produit de deux opérateurs linéaires A et B, noté AB est défini par:</a:t>
                </a:r>
              </a:p>
              <a:p>
                <a:pPr marL="0" indent="0">
                  <a:buNone/>
                </a:pPr>
                <a:endParaRPr lang="fr-FR" sz="2000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(39</a:t>
                </a:r>
                <a:r>
                  <a:rPr lang="fr-FR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fr-FR" sz="2000" dirty="0"/>
                  <a:t>On définit le commutateur qu'on note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fr-FR" sz="2000" dirty="0"/>
                  <a:t> par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fr-FR" sz="2000" dirty="0"/>
                  <a:t>				(40)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on dit que les deux opérateurs A et B commutent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2000" b="1" u="sng" dirty="0"/>
                  <a:t>3. Représentation d’un opérateur par une </a:t>
                </a:r>
                <a:r>
                  <a:rPr lang="fr-FR" sz="2000" b="1" u="sng" dirty="0" smtClean="0"/>
                  <a:t>matrice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On appelle éléments de matrice de l’opérateur A dans la base orthonormée complète discrète {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u</a:t>
                </a:r>
                <a:r>
                  <a:rPr lang="fr-FR" sz="20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fr-FR" sz="2000" dirty="0">
                    <a:solidFill>
                      <a:srgbClr val="FF0000"/>
                    </a:solidFill>
                  </a:rPr>
                  <a:t>} les nombres complexes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A</a:t>
                </a:r>
                <a:r>
                  <a:rPr lang="fr-FR" sz="2000" baseline="-25000" dirty="0" err="1">
                    <a:solidFill>
                      <a:srgbClr val="FF0000"/>
                    </a:solidFill>
                  </a:rPr>
                  <a:t>ij</a:t>
                </a:r>
                <a:r>
                  <a:rPr lang="fr-FR" sz="2000" dirty="0">
                    <a:solidFill>
                      <a:srgbClr val="FF0000"/>
                    </a:solidFill>
                  </a:rPr>
                  <a:t> tels que: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A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dx</m:t>
                    </m:r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	(</a:t>
                </a:r>
                <a:r>
                  <a:rPr lang="fr-FR" sz="2000" dirty="0"/>
                  <a:t>41)</a:t>
                </a:r>
              </a:p>
              <a:p>
                <a:pPr marL="0" indent="0">
                  <a:buNone/>
                </a:pPr>
                <a:r>
                  <a:rPr lang="fr-FR" sz="2000" dirty="0"/>
                  <a:t>Donc l’équation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/>
                  <a:t>					(42)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397"/>
                <a:ext cx="8229600" cy="6858000"/>
              </a:xfrm>
              <a:blipFill rotWithShape="0">
                <a:blip r:embed="rId2"/>
                <a:stretch>
                  <a:fillRect l="-815" t="-444" b="-4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7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200" dirty="0" smtClean="0"/>
                  <a:t>S’écrit </a:t>
                </a:r>
                <a:r>
                  <a:rPr lang="fr-FR" sz="2200" dirty="0"/>
                  <a:t>donc sous la forme matricielle suivante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eqArr>
                      </m:e>
                    </m:d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F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fr-FR" sz="2200" dirty="0"/>
                  <a:t>	</a:t>
                </a:r>
                <a:r>
                  <a:rPr lang="fr-FR" sz="2200" dirty="0" smtClean="0"/>
                  <a:t>(</a:t>
                </a:r>
                <a:r>
                  <a:rPr lang="fr-FR" sz="2200" dirty="0"/>
                  <a:t>43)</a:t>
                </a:r>
              </a:p>
              <a:p>
                <a:pPr marL="0" indent="0">
                  <a:buNone/>
                </a:pPr>
                <a:r>
                  <a:rPr lang="fr-FR" sz="2200" dirty="0"/>
                  <a:t>La représentation matricielle reste la même dans la base continue, à la seule différence que l’indice i est remplacé par un indice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200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fr-FR" sz="2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fr-FR" sz="2200" dirty="0"/>
                  <a:t>			</a:t>
                </a:r>
                <a:r>
                  <a:rPr lang="fr-FR" sz="2200" dirty="0" smtClean="0"/>
                  <a:t>(</a:t>
                </a:r>
                <a:r>
                  <a:rPr lang="fr-FR" sz="2200" dirty="0"/>
                  <a:t>44)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</m:sup>
                          </m:sSup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fr-FR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fr-F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fr-F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fr-FR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r-FR" sz="2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200" b="1" u="sng" dirty="0"/>
                  <a:t>4.Exemple d’opérateur linéaire: Le projecteur (voir TD).</a:t>
                </a:r>
              </a:p>
              <a:p>
                <a:pPr marL="0" indent="0">
                  <a:buNone/>
                </a:pPr>
                <a:r>
                  <a:rPr lang="fr-FR" sz="2200" dirty="0"/>
                  <a:t>On appelle projecteur sur l’état normé </a:t>
                </a:r>
                <a:endParaRPr lang="fr-FR" sz="2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sub>
                    </m:sSub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d>
                      <m:dPr>
                        <m:begChr m:val="〈"/>
                        <m:endChr m:val=""/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r>
                  <a:rPr lang="fr-FR" sz="2200" dirty="0"/>
                  <a:t>				</a:t>
                </a:r>
                <a:r>
                  <a:rPr lang="fr-FR" sz="2200" dirty="0" smtClean="0"/>
                  <a:t>(</a:t>
                </a:r>
                <a:r>
                  <a:rPr lang="fr-FR" sz="2200" dirty="0"/>
                  <a:t>46)</a:t>
                </a:r>
              </a:p>
              <a:p>
                <a:pPr marL="0" indent="0">
                  <a:buNone/>
                </a:pPr>
                <a:endParaRPr lang="fr-FR" sz="2800" dirty="0"/>
              </a:p>
              <a:p>
                <a:pPr marL="0" indent="0">
                  <a:buNone/>
                </a:pPr>
                <a:endParaRPr lang="fr-FR" sz="2600" dirty="0" smtClean="0"/>
              </a:p>
              <a:p>
                <a:pPr marL="0" indent="0">
                  <a:buNone/>
                </a:pPr>
                <a:endParaRPr lang="fr-FR" sz="2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963" t="-622" r="-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IV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Opérateurs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adjoints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u="sng" dirty="0"/>
                  <a:t>1. définitions</a:t>
                </a:r>
              </a:p>
              <a:p>
                <a:pPr marL="0" indent="0" algn="just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Deux </a:t>
                </a:r>
                <a:r>
                  <a:rPr lang="fr-FR" sz="2000" dirty="0">
                    <a:solidFill>
                      <a:srgbClr val="FF0000"/>
                    </a:solidFill>
                  </a:rPr>
                  <a:t>opérateurs A et A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000" dirty="0">
                    <a:solidFill>
                      <a:srgbClr val="FF0000"/>
                    </a:solidFill>
                  </a:rPr>
                  <a:t> sont dits adjoints si les matrices qui les représentent dans une base donnée {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u</a:t>
                </a:r>
                <a:r>
                  <a:rPr lang="fr-FR" sz="20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fr-FR" sz="2000" dirty="0">
                    <a:solidFill>
                      <a:srgbClr val="FF0000"/>
                    </a:solidFill>
                  </a:rPr>
                  <a:t>} sont adjointes l’une de l’autre: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/>
                            </m:sSup>
                          </m:e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(47</a:t>
                </a:r>
                <a:r>
                  <a:rPr lang="fr-FR" sz="2000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fr-FR" sz="2000" dirty="0"/>
                  <a:t>Pour deux kets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sz="2000" dirty="0" smtClean="0"/>
                  <a:t>:</a:t>
                </a: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/>
                            </m:sSup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(48)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Une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autre définition de l'opérateur A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000" dirty="0">
                    <a:solidFill>
                      <a:srgbClr val="FF0000"/>
                    </a:solidFill>
                  </a:rPr>
                  <a:t> adjoint de A est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〈"/>
                            <m:endChr m:val="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│=</m:t>
                    </m:r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	(</a:t>
                </a:r>
                <a:r>
                  <a:rPr lang="fr-FR" sz="2000" dirty="0"/>
                  <a:t>49</a:t>
                </a:r>
                <a:r>
                  <a:rPr lang="fr-FR" sz="20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b="1" u="sng" dirty="0"/>
                  <a:t>2. Propriétés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FR" sz="2000" dirty="0"/>
                  <a:t>				(50)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000" dirty="0"/>
                  <a:t>			(51)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λA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dirty="0"/>
                  <a:t>				(52)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d>
                      </m:e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dirty="0"/>
                  <a:t>				(53)</a:t>
                </a:r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667" t="-1156" r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1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3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Règles de conjugaison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Pour obtenir l’expression conjuguée d’une expression donnée il faut: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- </a:t>
                </a:r>
                <a:r>
                  <a:rPr lang="fr-FR" sz="2000" dirty="0">
                    <a:solidFill>
                      <a:srgbClr val="FF0000"/>
                    </a:solidFill>
                  </a:rPr>
                  <a:t>Renverser l’ordre des termes. 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- Remplacer ket par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bra</a:t>
                </a:r>
                <a:r>
                  <a:rPr lang="fr-FR" sz="2000" dirty="0">
                    <a:solidFill>
                      <a:srgbClr val="FF0000"/>
                    </a:solidFill>
                  </a:rPr>
                  <a:t> et réciproquement. 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- Prendre le complexe conjugué des constantes.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 - Remplacer les opérateurs par leurs adjoints.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Exemple: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L'expression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conjuguée de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8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V. Opérateurs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hermétiques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Un opérateur A est hermétique si: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54)</a:t>
                </a:r>
              </a:p>
              <a:p>
                <a:pPr marL="0" indent="0">
                  <a:buNone/>
                </a:pPr>
                <a:r>
                  <a:rPr lang="fr-FR" sz="2000" dirty="0"/>
                  <a:t>Il s’ensuit que les éléments de matrice de A dans une représentation donnée {</a:t>
                </a:r>
                <a:r>
                  <a:rPr lang="fr-FR" sz="2000" dirty="0" err="1"/>
                  <a:t>u</a:t>
                </a:r>
                <a:r>
                  <a:rPr lang="fr-FR" sz="2000" baseline="-25000" dirty="0" err="1"/>
                  <a:t>i</a:t>
                </a:r>
                <a:r>
                  <a:rPr lang="fr-FR" sz="2000" dirty="0"/>
                  <a:t>} sont tels que: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ji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000" dirty="0"/>
                  <a:t>				(55)</a:t>
                </a:r>
              </a:p>
              <a:p>
                <a:pPr marL="0" indent="0">
                  <a:buNone/>
                </a:pPr>
                <a:r>
                  <a:rPr lang="fr-FR" sz="2000" dirty="0"/>
                  <a:t>Et plus généralement pour deux </a:t>
                </a:r>
                <a:r>
                  <a:rPr lang="fr-FR" sz="2000" dirty="0" smtClean="0"/>
                  <a:t>kets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quelconque on a:  </a:t>
                </a: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/>
                            </m:sSup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(56)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AΦ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AΨ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(57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VI. Vecteurs propres et valeurs propres d’un opérateur</a:t>
                </a:r>
              </a:p>
              <a:p>
                <a:pPr marL="0" indent="0">
                  <a:buNone/>
                </a:pPr>
                <a:endParaRPr lang="fr-FR" sz="2000" b="1" u="sng" dirty="0" smtClean="0"/>
              </a:p>
              <a:p>
                <a:pPr marL="0" indent="0">
                  <a:buNone/>
                </a:pPr>
                <a:r>
                  <a:rPr lang="fr-FR" sz="2000" b="1" u="sng" dirty="0" smtClean="0"/>
                  <a:t> </a:t>
                </a:r>
                <a:r>
                  <a:rPr lang="fr-FR" sz="2000" b="1" u="sng" dirty="0"/>
                  <a:t>1. Définition </a:t>
                </a:r>
              </a:p>
              <a:p>
                <a:pPr marL="0" indent="0">
                  <a:buNone/>
                </a:pPr>
                <a:r>
                  <a:rPr lang="fr-FR" sz="2000" dirty="0"/>
                  <a:t>On dit </a:t>
                </a:r>
                <a:r>
                  <a:rPr lang="fr-FR" sz="2000" dirty="0" smtClean="0"/>
                  <a:t>que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est vecteur propre ou ket propre de l’opérateur A avec la valeur propre a</a:t>
                </a:r>
                <a:r>
                  <a:rPr lang="fr-FR" sz="2000" baseline="-25000" dirty="0"/>
                  <a:t>n</a:t>
                </a:r>
                <a:r>
                  <a:rPr lang="fr-FR" sz="2000" dirty="0"/>
                  <a:t> </a:t>
                </a:r>
                <a:r>
                  <a:rPr lang="fr-FR" sz="2000" dirty="0" smtClean="0"/>
                  <a:t>si: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(58</a:t>
                </a:r>
                <a:r>
                  <a:rPr lang="fr-FR" sz="2000" dirty="0"/>
                  <a:t>)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 algn="just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t="-444" b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2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I-Espace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des fonctions d’onde d’une particule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00B050"/>
                    </a:solidFill>
                  </a:rPr>
                  <a:t>	1-Définition</a:t>
                </a:r>
                <a:endParaRPr lang="fr-FR" sz="2000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𝝍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e>
                            </m:acc>
                            <m:r>
                              <a:rPr lang="fr-FR" sz="20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2000" b="1" i="0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fr-FR" sz="20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fr-FR" sz="2000" b="1" i="1" dirty="0" smtClean="0"/>
                  <a:t>  </a:t>
                </a:r>
                <a:r>
                  <a:rPr lang="fr-FR" sz="2000" dirty="0" smtClean="0"/>
                  <a:t>représente </a:t>
                </a:r>
                <a:r>
                  <a:rPr lang="fr-FR" sz="2000" dirty="0"/>
                  <a:t>la probabilité pour que, à l’instant t, la particule soit trouvée dans un volume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𝒅</m:t>
                    </m:r>
                    <m:r>
                      <a:rPr lang="fr-FR" sz="2000" b="1" i="1" baseline="30000" dirty="0">
                        <a:latin typeface="Cambria Math"/>
                      </a:rPr>
                      <m:t>𝟑</m:t>
                    </m:r>
                    <m:r>
                      <a:rPr lang="fr-FR" sz="2000" b="1" i="1" dirty="0">
                        <a:latin typeface="Cambria Math"/>
                      </a:rPr>
                      <m:t>𝒓</m:t>
                    </m:r>
                    <m:r>
                      <a:rPr lang="fr-FR" sz="2000" b="1" i="1" dirty="0">
                        <a:latin typeface="Cambria Math"/>
                      </a:rPr>
                      <m:t> = </m:t>
                    </m:r>
                    <m:r>
                      <a:rPr lang="fr-FR" sz="2000" b="1" i="1" dirty="0">
                        <a:latin typeface="Cambria Math"/>
                      </a:rPr>
                      <m:t>𝒅𝒙</m:t>
                    </m:r>
                    <m:r>
                      <a:rPr lang="fr-FR" sz="2000" b="1" i="1" dirty="0">
                        <a:latin typeface="Cambria Math"/>
                      </a:rPr>
                      <m:t> </m:t>
                    </m:r>
                    <m:r>
                      <a:rPr lang="fr-FR" sz="2000" b="1" i="1" dirty="0" err="1">
                        <a:latin typeface="Cambria Math"/>
                      </a:rPr>
                      <m:t>𝒅𝒚</m:t>
                    </m:r>
                    <m:r>
                      <a:rPr lang="fr-FR" sz="2000" b="1" i="1" dirty="0">
                        <a:latin typeface="Cambria Math"/>
                      </a:rPr>
                      <m:t> </m:t>
                    </m:r>
                    <m:r>
                      <a:rPr lang="fr-FR" sz="2000" b="1" i="1" dirty="0">
                        <a:latin typeface="Cambria Math"/>
                      </a:rPr>
                      <m:t>𝒅𝒛</m:t>
                    </m:r>
                    <m:r>
                      <a:rPr lang="fr-FR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autour du </a:t>
                </a:r>
                <a:r>
                  <a:rPr lang="fr-FR" sz="2000" dirty="0" smtClean="0"/>
                  <a:t>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𝒓</m:t>
                        </m:r>
                      </m:e>
                    </m:acc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. La probabilité totale de trouver la particule dans tout l’espace est égale à l’unité, on doit avoir : 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2000" b="1" i="1" smtClean="0">
                            <a:latin typeface="Cambria Math"/>
                          </a:rPr>
                          <m:t>𝒆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𝒔𝒑𝒂𝒄𝒆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  <m: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0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1" smtClean="0">
                                        <a:latin typeface="Cambria Math"/>
                                        <a:ea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  <m:r>
                                  <a:rPr lang="fr-FR" sz="20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fr-FR" sz="2000" b="1" i="1" smtClean="0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fr-FR" sz="2000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</a:rPr>
                          <m:t>𝒓</m:t>
                        </m:r>
                        <m:r>
                          <a:rPr lang="fr-FR" sz="2000" b="1" i="1" smtClean="0">
                            <a:latin typeface="Cambria Math"/>
                          </a:rPr>
                          <m:t>=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𝟏</m:t>
                        </m:r>
                      </m:e>
                    </m:nary>
                  </m:oMath>
                </a14:m>
                <a:r>
                  <a:rPr lang="fr-FR" sz="2000" i="1" dirty="0"/>
                  <a:t>	</a:t>
                </a:r>
                <a:r>
                  <a:rPr lang="fr-FR" sz="2000" dirty="0"/>
                  <a:t>		</a:t>
                </a:r>
                <a:r>
                  <a:rPr lang="fr-FR" sz="2000" dirty="0" smtClean="0"/>
                  <a:t>		</a:t>
                </a:r>
                <a:r>
                  <a:rPr lang="fr-FR" sz="2000" b="1" dirty="0" smtClean="0"/>
                  <a:t>(</a:t>
                </a:r>
                <a:r>
                  <a:rPr lang="fr-FR" sz="2000" b="1" dirty="0"/>
                  <a:t>1)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𝝍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latin typeface="Cambria Math"/>
                      </a:rPr>
                      <m:t>𝒕</m:t>
                    </m:r>
                    <m:r>
                      <a:rPr lang="fr-FR" sz="2000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sz="2000" dirty="0" smtClean="0"/>
                  <a:t>doit </a:t>
                </a:r>
                <a:r>
                  <a:rPr lang="fr-FR" sz="2000" dirty="0"/>
                  <a:t>appartenir à l’ensemble (espace) de fonctions de carré sommable, c’est-à-dire des fonctions pour lesquelles l’intégrale (1) converge.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Cet ensemble est noté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fr-FR" sz="20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p>
                        <m:r>
                          <a:rPr lang="fr-FR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(dimension infini)</a:t>
                </a:r>
                <a:r>
                  <a:rPr lang="fr-FR" sz="2000" dirty="0" smtClean="0"/>
                  <a:t>. </a:t>
                </a:r>
                <a:r>
                  <a:rPr lang="fr-FR" sz="2000" dirty="0"/>
                  <a:t>L’ensemble de ces fonctions, étant trop vaste, nous n’allons considérer que les fonctions  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𝝍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partout définies et continues ; indéfiniment dérivables et à support borné.</a:t>
                </a:r>
                <a:r>
                  <a:rPr lang="fr-FR" sz="2000" dirty="0"/>
                  <a:t> </a:t>
                </a: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 r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000" b="1" u="sng" dirty="0" smtClean="0"/>
              </a:p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2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Remarques 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La valeur propre a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fr-FR" sz="2000" dirty="0">
                    <a:solidFill>
                      <a:srgbClr val="FF0000"/>
                    </a:solidFill>
                  </a:rPr>
                  <a:t> est dite dégénérée s’il lui correspond au moins deux vecteurs propres normés différents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59)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L’ensemble des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 un </a:t>
                </a:r>
                <a:r>
                  <a:rPr lang="fr-FR" sz="2000" dirty="0"/>
                  <a:t>sous-espace </a:t>
                </a:r>
                <a:r>
                  <a:rPr lang="fr-FR" sz="2000" dirty="0" err="1"/>
                  <a:t>ξ</a:t>
                </a:r>
                <a:r>
                  <a:rPr lang="fr-FR" sz="2000" baseline="-25000" dirty="0" err="1"/>
                  <a:t>n</a:t>
                </a:r>
                <a:r>
                  <a:rPr lang="fr-FR" sz="2000" dirty="0"/>
                  <a:t> appelé sous-espace de dégénérescence de la valeur propre a</a:t>
                </a:r>
                <a:r>
                  <a:rPr lang="fr-FR" sz="2000" baseline="-25000" dirty="0"/>
                  <a:t>n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Un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indice supplémentaire α est alors nécessaire pour distinguer les divers kets propres correspondant à la valeur propre a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implique que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7030A0"/>
                    </a:solidFill>
                  </a:rPr>
                  <a:t>		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3. Equation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caractéristique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Pour déterminer les valeurs propres λ d’un opérateur A, il faut chercher s’il existe des vecteurs </a:t>
                </a:r>
                <a14:m>
                  <m:oMath xmlns:m="http://schemas.openxmlformats.org/officeDocument/2006/math">
                    <m:r>
                      <a:rPr lang="fr-FR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800" dirty="0">
                    <a:solidFill>
                      <a:srgbClr val="FF0000"/>
                    </a:solidFill>
                  </a:rPr>
                  <a:t>tel que 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fr-FR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1800" dirty="0">
                    <a:solidFill>
                      <a:srgbClr val="FF0000"/>
                    </a:solidFill>
                  </a:rPr>
                  <a:t>				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1800" dirty="0">
                    <a:solidFill>
                      <a:srgbClr val="FF0000"/>
                    </a:solidFill>
                  </a:rPr>
                  <a:t>60)</a:t>
                </a:r>
              </a:p>
              <a:p>
                <a:pPr marL="0" indent="0">
                  <a:buNone/>
                </a:pPr>
                <a:endParaRPr lang="fr-FR" sz="18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projection de cette égalité sur une base orthonormée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FR" sz="2000" dirty="0"/>
                  <a:t> donne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</a:t>
                </a:r>
                <a:r>
                  <a:rPr lang="fr-FR" sz="2000" dirty="0" smtClean="0"/>
                  <a:t>	(</a:t>
                </a:r>
                <a:r>
                  <a:rPr lang="fr-FR" sz="2000" dirty="0"/>
                  <a:t>61)</a:t>
                </a:r>
              </a:p>
              <a:p>
                <a:pPr marL="0" indent="0">
                  <a:buNone/>
                </a:pPr>
                <a:r>
                  <a:rPr lang="fr-FR" sz="2000" dirty="0"/>
                  <a:t>En insérant la relation de fermeture entre A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fr-FR" sz="2000" dirty="0" smtClean="0"/>
                  <a:t>, on obtient: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│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│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│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〈"/>
                                <m:endChr m:val="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sz="2000" dirty="0"/>
                  <a:t>	(62</a:t>
                </a:r>
                <a:r>
                  <a:rPr lang="fr-FR" sz="2000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fr-FR" sz="2000" dirty="0" smtClean="0"/>
                  <a:t>On obtient:</a:t>
                </a: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ij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	(63</a:t>
                </a:r>
                <a:r>
                  <a:rPr lang="fr-FR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Soit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ij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λδ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	(</a:t>
                </a:r>
                <a:r>
                  <a:rPr lang="fr-FR" sz="2000" dirty="0"/>
                  <a:t>64</a:t>
                </a:r>
                <a:r>
                  <a:rPr lang="fr-FR" sz="2000" dirty="0" smtClean="0"/>
                  <a:t>)</a:t>
                </a:r>
              </a:p>
              <a:p>
                <a:endParaRPr lang="fr-FR" sz="2000" dirty="0"/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7030A0"/>
                    </a:solidFill>
                  </a:rPr>
                  <a:t>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667" t="-1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On </a:t>
                </a:r>
                <a:r>
                  <a:rPr lang="fr-FR" sz="2000" dirty="0"/>
                  <a:t>obtient  un système d’équations linéaires homogènes qui admet une solution différente de zéro si et seulement si le déterminant correspondant est nul, soit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λI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/>
                  <a:t>					(65)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L’équation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de degré n en λ, obtenue en annulant le déterminant est appelée équation caractéristique. Ses racines λ sont les valeurs propres de l’opérateur A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4. Vecteurs propres et valeurs propres d’un opérateur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hermétique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Les valeurs propres d’un opérateur hamitique sont réelles.</a:t>
                </a:r>
                <a:r>
                  <a:rPr lang="fr-FR" sz="2000" dirty="0"/>
                  <a:t> En effet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fr-FR" sz="2000" dirty="0"/>
                  <a:t>Si on </a:t>
                </a:r>
                <a:r>
                  <a:rPr lang="fr-FR" sz="2000" dirty="0" smtClean="0"/>
                  <a:t>a:</a:t>
                </a: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					(66)</a:t>
                </a:r>
              </a:p>
              <a:p>
                <a:pPr marL="0" indent="0">
                  <a:buNone/>
                </a:pPr>
                <a:r>
                  <a:rPr lang="fr-FR" sz="2000" dirty="0"/>
                  <a:t>Alors on 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67)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fr-FR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296" b="-8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4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/>
                  <a:t>En projetant les équations (66) et (67) </a:t>
                </a:r>
                <a:r>
                  <a:rPr lang="fr-FR" sz="2000" dirty="0" smtClean="0"/>
                  <a:t>sur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 smtClean="0"/>
                  <a:t> 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(68)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(69)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Comme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, on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Deux </a:t>
                </a:r>
                <a:r>
                  <a:rPr lang="fr-FR" sz="2000" dirty="0">
                    <a:solidFill>
                      <a:srgbClr val="FF0000"/>
                    </a:solidFill>
                  </a:rPr>
                  <a:t>vecteurs propres correspondant à des valeurs propres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différentes d’un opérateur hermétique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sont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orthogonaux</a:t>
                </a: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				(70)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	</a:t>
                </a:r>
                <a:r>
                  <a:rPr lang="fr-FR" sz="2000" dirty="0"/>
                  <a:t>	(71</a:t>
                </a:r>
                <a:r>
                  <a:rPr lang="fr-FR" sz="2000" dirty="0" smtClean="0"/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sont orthogonaux.</a:t>
                </a:r>
                <a:endParaRPr lang="fr-FR" sz="2000" dirty="0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 smtClean="0"/>
              </a:p>
              <a:p>
                <a:pPr>
                  <a:buFont typeface="Wingdings" pitchFamily="2" charset="2"/>
                  <a:buChar char="§"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3852" t="-8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1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126163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VI-Complément </a:t>
                </a:r>
                <a:r>
                  <a:rPr lang="fr-FR" sz="2000" dirty="0">
                    <a:solidFill>
                      <a:srgbClr val="FF0000"/>
                    </a:solidFill>
                  </a:rPr>
                  <a:t>sur les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opérateurs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00B050"/>
                    </a:solidFill>
                  </a:rPr>
                  <a:t>	1-Opérateurs </a:t>
                </a:r>
                <a:r>
                  <a:rPr lang="fr-FR" sz="2000" dirty="0">
                    <a:solidFill>
                      <a:srgbClr val="00B050"/>
                    </a:solidFill>
                  </a:rPr>
                  <a:t>unitaires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Un opérateur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fr-FR" sz="2000" dirty="0"/>
                  <a:t> est unitaire si son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𝑼</m:t>
                        </m:r>
                      </m:e>
                      <m:sup>
                        <m:r>
                          <a:rPr lang="fr-FR" sz="2000" b="1" i="0" dirty="0" smtClean="0">
                            <a:latin typeface="Cambria Math"/>
                          </a:rPr>
                          <m:t>−</m:t>
                        </m:r>
                        <m:r>
                          <a:rPr lang="fr-FR" sz="2000" b="1" i="0" dirty="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est égal à son adjoint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0" dirty="0" smtClean="0">
                            <a:latin typeface="Cambria Math"/>
                          </a:rPr>
                          <m:t>  </m:t>
                        </m:r>
                        <m:r>
                          <a:rPr lang="fr-FR" sz="2000" b="1" i="1" dirty="0">
                            <a:latin typeface="Cambria Math"/>
                          </a:rPr>
                          <m:t>𝑼</m:t>
                        </m:r>
                      </m:e>
                      <m:sup>
                        <m:r>
                          <a:rPr lang="fr-FR" sz="2000" b="1" i="0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baseline="30000" dirty="0"/>
                  <a:t> </a:t>
                </a:r>
                <a:r>
                  <a:rPr lang="fr-FR" sz="2000" dirty="0"/>
                  <a:t>: 	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𝑼</m:t>
                    </m:r>
                  </m:oMath>
                </a14:m>
                <a:r>
                  <a:rPr lang="fr-FR" sz="2000" b="1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dirty="0">
                            <a:latin typeface="Cambria Math"/>
                          </a:rPr>
                          <m:t>𝑼</m:t>
                        </m:r>
                      </m:e>
                      <m:sup>
                        <m:r>
                          <a:rPr lang="fr-FR" sz="2000" b="1" i="1" dirty="0">
                            <a:latin typeface="Cambria Math"/>
                          </a:rPr>
                          <m:t>−</m:t>
                        </m:r>
                        <m:r>
                          <a:rPr lang="fr-FR" sz="2000" b="1" i="1" dirty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2000" b="1" i="1" dirty="0"/>
                  <a:t> =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𝑼</m:t>
                    </m:r>
                  </m:oMath>
                </a14:m>
                <a:r>
                  <a:rPr lang="fr-FR" sz="2000" b="1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dirty="0">
                            <a:latin typeface="Cambria Math"/>
                          </a:rPr>
                          <m:t>𝑼</m:t>
                        </m:r>
                      </m:e>
                      <m:sup>
                        <m:r>
                          <a:rPr lang="fr-FR" sz="2000" b="1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b="1" i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dirty="0">
                            <a:latin typeface="Cambria Math"/>
                          </a:rPr>
                          <m:t>𝑼</m:t>
                        </m:r>
                      </m:e>
                      <m:sup>
                        <m:r>
                          <a:rPr lang="fr-FR" sz="2000" b="1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fr-FR" sz="2000" b="1" i="1" dirty="0">
                        <a:latin typeface="Cambria Math"/>
                      </a:rPr>
                      <m:t> </m:t>
                    </m:r>
                    <m:r>
                      <a:rPr lang="fr-FR" sz="2000" b="1" i="1" dirty="0" smtClean="0">
                        <a:latin typeface="Cambria Math"/>
                      </a:rPr>
                      <m:t>𝑼</m:t>
                    </m:r>
                  </m:oMath>
                </a14:m>
                <a:r>
                  <a:rPr lang="fr-FR" sz="2000" b="1" i="1" dirty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= </m:t>
                    </m:r>
                    <m:r>
                      <a:rPr lang="fr-FR" sz="2000" b="1" i="1" dirty="0" smtClean="0">
                        <a:latin typeface="Cambria Math"/>
                      </a:rPr>
                      <m:t>𝟏</m:t>
                    </m:r>
                  </m:oMath>
                </a14:m>
                <a:endParaRPr lang="fr-FR" sz="20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00B050"/>
                    </a:solidFill>
                  </a:rPr>
                  <a:t>	2-Trace </a:t>
                </a:r>
                <a:r>
                  <a:rPr lang="fr-FR" sz="2000" dirty="0">
                    <a:solidFill>
                      <a:srgbClr val="00B050"/>
                    </a:solidFill>
                  </a:rPr>
                  <a:t>d’un opérateur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La trace d’un opérateur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fr-FR" sz="2000" dirty="0"/>
                  <a:t>, notée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𝑻𝒓𝑨</m:t>
                    </m:r>
                  </m:oMath>
                </a14:m>
                <a:r>
                  <a:rPr lang="fr-FR" sz="2000" dirty="0"/>
                  <a:t>, est la somme de ses éléments de matrice diagonaux 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</a:rPr>
                      <m:t>𝑻𝒓𝑨</m:t>
                    </m:r>
                    <m:r>
                      <a:rPr lang="fr-FR" sz="2000" b="1" i="1" dirty="0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sz="2000" b="1" i="1" dirty="0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1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dirty="0" smtClean="0">
                                    <a:latin typeface="Cambria Math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fr-FR" sz="2000" b="1" i="1" dirty="0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fr-FR" sz="2000" b="1" i="1" dirty="0" smtClean="0">
                                <a:latin typeface="Cambria Math"/>
                              </a:rPr>
                              <m:t>𝑨</m:t>
                            </m:r>
                          </m:e>
                          <m:e>
                            <m:sSub>
                              <m:sSubPr>
                                <m:ctrlPr>
                                  <a:rPr lang="fr-FR" sz="2000" b="1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dirty="0" smtClean="0">
                                    <a:latin typeface="Cambria Math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fr-FR" sz="2000" b="1" i="1" dirty="0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fr-FR" sz="20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0070C0"/>
                    </a:solidFill>
                  </a:rPr>
                  <a:t>Propriétés 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fr-FR" sz="2000" b="1" dirty="0" smtClean="0"/>
                  <a:t>La </a:t>
                </a:r>
                <a:r>
                  <a:rPr lang="fr-FR" sz="2000" b="1" dirty="0"/>
                  <a:t>trace est un invariant (indépendant de la base)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𝑻𝒓𝑨𝑩</m:t>
                    </m:r>
                    <m:r>
                      <a:rPr lang="fr-FR" sz="2000" b="1" i="0" dirty="0" smtClean="0">
                        <a:latin typeface="Cambria Math"/>
                      </a:rPr>
                      <m:t>=</m:t>
                    </m:r>
                    <m:r>
                      <a:rPr lang="fr-FR" sz="2000" b="1" i="1" dirty="0" err="1" smtClean="0">
                        <a:latin typeface="Cambria Math"/>
                      </a:rPr>
                      <m:t>𝑻𝒓𝑩𝑨</m:t>
                    </m:r>
                  </m:oMath>
                </a14:m>
                <a:endParaRPr lang="fr-FR" sz="2000" b="1" i="1" dirty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𝑻𝒓𝑨𝑩𝑪</m:t>
                    </m:r>
                    <m:r>
                      <a:rPr lang="fr-FR" sz="2000" b="1" i="1" dirty="0" smtClean="0">
                        <a:latin typeface="Cambria Math"/>
                      </a:rPr>
                      <m:t> = </m:t>
                    </m:r>
                    <m:r>
                      <a:rPr lang="fr-FR" sz="2000" b="1" i="1" dirty="0" err="1">
                        <a:latin typeface="Cambria Math"/>
                      </a:rPr>
                      <m:t>𝑻𝒓𝑩𝑪𝑨</m:t>
                    </m:r>
                    <m:r>
                      <a:rPr lang="fr-FR" sz="2000" b="1" i="1" dirty="0">
                        <a:latin typeface="Cambria Math"/>
                      </a:rPr>
                      <m:t> = </m:t>
                    </m:r>
                    <m:r>
                      <a:rPr lang="fr-FR" sz="2000" b="1" i="1" dirty="0" err="1">
                        <a:latin typeface="Cambria Math"/>
                      </a:rPr>
                      <m:t>𝑻𝒓𝑪𝑨𝑩</m:t>
                    </m:r>
                  </m:oMath>
                </a14:m>
                <a:endParaRPr lang="fr-FR" sz="2000" b="1" i="1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126163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6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VII.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Observables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fr-FR" sz="2000" b="1" u="sng" dirty="0" smtClean="0"/>
                  <a:t>Définition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 algn="just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Une observable est un opérateur hermétique dont le système de vecteurs propres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est non seulement orthonormé mais complet et on toujours :</a:t>
                </a:r>
              </a:p>
              <a:p>
                <a:pPr marL="0" indent="0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Relation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d’orthogonalité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2000" dirty="0"/>
                  <a:t>				(75)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Relation de fermeture 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  <m:sup/>
                          <m:e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│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  <m:d>
                      <m:dPr>
                        <m:begChr m:val="〈"/>
                        <m:endChr m:val="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│=1</m:t>
                    </m:r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	(</a:t>
                </a:r>
                <a:r>
                  <a:rPr lang="fr-FR" sz="2000" dirty="0"/>
                  <a:t>76)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815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4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1337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2. Observables qui commutent</a:t>
            </a:r>
          </a:p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Théorème </a:t>
            </a:r>
            <a:r>
              <a:rPr lang="fr-FR" sz="2000" b="1" u="sng" dirty="0" smtClean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rgbClr val="FF0000"/>
                </a:solidFill>
              </a:rPr>
              <a:t>Si deux observables A et B commutent, on peut toujours trouver un système de vecteurs propres communs et réciproquement</a:t>
            </a:r>
            <a:r>
              <a:rPr lang="fr-FR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Théorème </a:t>
            </a:r>
            <a:r>
              <a:rPr lang="fr-FR" sz="2000" b="1" u="sng" dirty="0" smtClean="0">
                <a:solidFill>
                  <a:srgbClr val="FF0000"/>
                </a:solidFill>
              </a:rPr>
              <a:t>2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“Si deux observables A et B commutent, l’élément de matrice de B entre deux vecteurs propres de A, de valeurs propres différentes est nul</a:t>
            </a:r>
            <a:r>
              <a:rPr lang="fr-FR" sz="2000" dirty="0" smtClean="0">
                <a:solidFill>
                  <a:srgbClr val="FF0000"/>
                </a:solidFill>
              </a:rPr>
              <a:t>”.</a:t>
            </a:r>
          </a:p>
          <a:p>
            <a:pPr marL="0" indent="0">
              <a:buNone/>
            </a:pPr>
            <a:endParaRPr lang="fr-FR" sz="2000" b="1" u="sng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u="sng" smtClean="0">
                <a:solidFill>
                  <a:srgbClr val="FF0000"/>
                </a:solidFill>
              </a:rPr>
              <a:t>3</a:t>
            </a:r>
            <a:r>
              <a:rPr lang="fr-FR" sz="2000" b="1" u="sng" dirty="0">
                <a:solidFill>
                  <a:srgbClr val="FF0000"/>
                </a:solidFill>
              </a:rPr>
              <a:t>. Ensemble complet d’observables qui commutent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Une suite A, B, C, ... d’observables forment un E.C.O.C, si ces observables commutent 2 à 2 et si chaque vecteur propre de leur système de base commun est défini de façon unique par la donnée des valeurs propres a</a:t>
            </a:r>
            <a:r>
              <a:rPr lang="fr-FR" sz="2000" baseline="-25000" dirty="0"/>
              <a:t>n</a:t>
            </a:r>
            <a:r>
              <a:rPr lang="fr-FR" sz="2000" dirty="0"/>
              <a:t>, </a:t>
            </a:r>
            <a:r>
              <a:rPr lang="fr-FR" sz="2000" dirty="0" err="1"/>
              <a:t>b</a:t>
            </a:r>
            <a:r>
              <a:rPr lang="fr-FR" sz="2000" baseline="-25000" dirty="0" err="1"/>
              <a:t>m</a:t>
            </a:r>
            <a:r>
              <a:rPr lang="fr-FR" sz="2000" dirty="0"/>
              <a:t>, </a:t>
            </a:r>
            <a:r>
              <a:rPr lang="fr-FR" sz="2000" dirty="0" err="1"/>
              <a:t>c</a:t>
            </a:r>
            <a:r>
              <a:rPr lang="fr-FR" sz="2000" baseline="-25000" dirty="0" err="1"/>
              <a:t>p</a:t>
            </a:r>
            <a:r>
              <a:rPr lang="fr-FR" sz="2000" dirty="0"/>
              <a:t>,... correspondantes de A, B, C, ..</a:t>
            </a: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233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On appelle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 smtClean="0"/>
                  <a:t>, l’ensemble (espace) des fonctions d’onde constituée par les fonctions régulières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 dirty="0" smtClean="0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p>
                        <m:r>
                          <a:rPr lang="fr-FR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baseline="30000" dirty="0" smtClean="0"/>
                  <a:t> .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 smtClean="0"/>
                  <a:t>est un sous espace 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 dirty="0" smtClean="0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p>
                        <m:r>
                          <a:rPr lang="fr-FR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0070C0"/>
                    </a:solidFill>
                  </a:rPr>
                  <a:t>En résumé</a:t>
                </a:r>
                <a:r>
                  <a:rPr lang="fr-FR" sz="2000" dirty="0" smtClean="0"/>
                  <a:t> 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𝝍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fr-FR" sz="2000" b="1" i="1" smtClean="0"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fr-FR" sz="20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2000" b="1" i="1" smtClean="0">
                            <a:latin typeface="Cambria Math"/>
                          </a:rPr>
                          <m:t>𝒆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𝒔𝒑𝒂𝒄𝒆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  <m: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0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1" smtClean="0">
                                        <a:latin typeface="Cambria Math"/>
                                        <a:ea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  <m:r>
                                  <a:rPr lang="fr-FR" sz="20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fr-FR" sz="2000" b="1" i="1" smtClean="0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fr-FR" sz="2000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</a:rPr>
                          <m:t>𝒓</m:t>
                        </m:r>
                      </m:e>
                    </m:nary>
                    <m:r>
                      <a:rPr lang="fr-F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smtClean="0"/>
                  <a:t>	est finie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00B050"/>
                    </a:solidFill>
                  </a:rPr>
                  <a:t>2-Structure </a:t>
                </a:r>
                <a:r>
                  <a:rPr lang="fr-FR" sz="2000" dirty="0">
                    <a:solidFill>
                      <a:srgbClr val="00B050"/>
                    </a:solidFill>
                  </a:rPr>
                  <a:t>de l’espace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>
                    <a:solidFill>
                      <a:srgbClr val="00B050"/>
                    </a:solidFill>
                  </a:rPr>
                  <a:t> des fonctions 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d’onde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7030A0"/>
                    </a:solidFill>
                  </a:rPr>
                  <a:t>a-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>
                    <a:solidFill>
                      <a:srgbClr val="7030A0"/>
                    </a:solidFill>
                  </a:rPr>
                  <a:t>est un espace 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vectoriel</a:t>
                </a:r>
              </a:p>
              <a:p>
                <a:pPr marL="0" indent="0">
                  <a:buNone/>
                </a:pPr>
                <a:endParaRPr lang="fr-FR" sz="2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/>
                  <a:t> est un espace vectoriel formé des fonctions de carré sommable. Ainsi si les fonctions Ψ</a:t>
                </a:r>
                <a:r>
                  <a:rPr lang="fr-FR" sz="2000" baseline="-25000" dirty="0"/>
                  <a:t>1</a:t>
                </a:r>
                <a:r>
                  <a:rPr lang="fr-FR" sz="2000" dirty="0"/>
                  <a:t>(x) et Ψ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(x) appartiennent 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/>
                  <a:t> et si λ</a:t>
                </a:r>
                <a:r>
                  <a:rPr lang="fr-FR" sz="2000" baseline="-25000" dirty="0"/>
                  <a:t>1</a:t>
                </a:r>
                <a:r>
                  <a:rPr lang="fr-FR" sz="2000" dirty="0"/>
                  <a:t> et λ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 sont deux nombres complexes quelconques alors la fonction Ψ(x) donnée par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/>
                  <a:t>		(1)</a:t>
                </a:r>
              </a:p>
              <a:p>
                <a:pPr marL="0" indent="0">
                  <a:buNone/>
                </a:pPr>
                <a:r>
                  <a:rPr lang="fr-FR" sz="2000" dirty="0"/>
                  <a:t>Appartient également 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7030A0"/>
                    </a:solidFill>
                  </a:rPr>
                  <a:t>b -Produit scalaire</a:t>
                </a:r>
              </a:p>
              <a:p>
                <a:pPr marL="0" indent="0">
                  <a:buNone/>
                </a:pPr>
                <a:r>
                  <a:rPr lang="fr-FR" sz="2000" dirty="0"/>
                  <a:t>On définit le produit scalaire dans ξ d’une fonction φ(x) par une fonction Ψ(x) par le nombre complexe noté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fr-FR" sz="2000" dirty="0"/>
                  <a:t>		(2)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00B0F0"/>
                    </a:solidFill>
                  </a:rPr>
                  <a:t>			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  <a:blipFill rotWithShape="0">
                <a:blip r:embed="rId2"/>
                <a:stretch>
                  <a:fillRect l="-815" r="-296" b="-25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8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00B0F0"/>
                    </a:solidFill>
                  </a:rPr>
                  <a:t>Propriétés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	(</a:t>
                </a:r>
                <a:r>
                  <a:rPr lang="fr-FR" sz="2000" dirty="0">
                    <a:solidFill>
                      <a:srgbClr val="FF0000"/>
                    </a:solidFill>
                  </a:rPr>
                  <a:t>3)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	(</a:t>
                </a:r>
                <a:r>
                  <a:rPr lang="fr-FR" sz="2000" dirty="0">
                    <a:solidFill>
                      <a:srgbClr val="FF0000"/>
                    </a:solidFill>
                  </a:rPr>
                  <a:t>4)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/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/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(5)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Le produit scalaire est linéaire par rapport à la deuxième fonction </a:t>
                </a:r>
                <a:r>
                  <a:rPr lang="fr-FR" sz="2000" dirty="0" smtClean="0"/>
                  <a:t>et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 anti linéaire </a:t>
                </a:r>
                <a:r>
                  <a:rPr lang="fr-FR" sz="2000" dirty="0"/>
                  <a:t>par rapport à la </a:t>
                </a:r>
                <a:r>
                  <a:rPr lang="fr-FR" sz="2000" dirty="0" smtClean="0"/>
                  <a:t>première.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fr-FR" sz="2000" b="1" i="1" dirty="0" smtClean="0">
                    <a:solidFill>
                      <a:srgbClr val="FF0000"/>
                    </a:solidFill>
                    <a:latin typeface="+mj-lt"/>
                    <a:sym typeface="Symbol"/>
                  </a:rPr>
                  <a:t> 0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  <a:ea typeface="Cambria Math"/>
                        <a:sym typeface="Symbol"/>
                      </a:rPr>
                      <m:t>     ⇒</m:t>
                    </m:r>
                  </m:oMath>
                </a14:m>
                <a:r>
                  <a:rPr lang="fr-FR" sz="2000" b="1" dirty="0" smtClean="0">
                    <a:ea typeface="Cambria Math"/>
                  </a:rPr>
                  <a:t>		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𝐫</m:t>
                            </m:r>
                          </m:e>
                        </m:acc>
                      </m:e>
                    </m:d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𝐞𝐭</m:t>
                    </m:r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𝛙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𝐫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sont orthogonales</a:t>
                </a:r>
                <a:endParaRPr lang="fr-FR" sz="2000" dirty="0" smtClean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fr-FR" sz="2000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𝒔𝒑𝒂𝒄𝒆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</m:nary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est un nombre réel, positif, qui est nul si et seulement si</a:t>
                </a:r>
                <a:r>
                  <a:rPr lang="fr-FR" sz="2000" b="1" i="1" dirty="0">
                    <a:solidFill>
                      <a:srgbClr val="FF0000"/>
                    </a:solidFill>
                    <a:sym typeface="Symbol"/>
                  </a:rPr>
                  <a:t>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𝐫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est nulle.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rad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est appelée la norme de</a:t>
                </a:r>
                <a:r>
                  <a:rPr lang="fr-FR" sz="2000" b="1" i="1" dirty="0">
                    <a:solidFill>
                      <a:srgbClr val="FF0000"/>
                    </a:solidFill>
                    <a:sym typeface="Symbol"/>
                  </a:rPr>
                  <a:t>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𝐫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1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fr-FR" sz="8000" b="1" u="sng" dirty="0" smtClean="0">
                    <a:solidFill>
                      <a:srgbClr val="FF0000"/>
                    </a:solidFill>
                  </a:rPr>
                  <a:t>3- </a:t>
                </a:r>
                <a:r>
                  <a:rPr lang="fr-FR" sz="8000" b="1" u="sng" dirty="0">
                    <a:solidFill>
                      <a:srgbClr val="FF0000"/>
                    </a:solidFill>
                  </a:rPr>
                  <a:t>Bases orthonormées complète discrètes </a:t>
                </a:r>
                <a:r>
                  <a:rPr lang="fr-FR" sz="8000" b="1" u="sng" dirty="0" smtClean="0">
                    <a:solidFill>
                      <a:srgbClr val="FF0000"/>
                    </a:solidFill>
                  </a:rPr>
                  <a:t>dans </a:t>
                </a:r>
                <a:r>
                  <a:rPr lang="fr-FR" sz="8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8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endParaRPr lang="fr-FR" sz="8000" b="1" u="sng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8000" i="1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fr-FR" sz="8000" dirty="0"/>
                  <a:t> </a:t>
                </a:r>
                <a:endParaRPr lang="fr-FR" sz="8000" dirty="0" smtClean="0"/>
              </a:p>
              <a:p>
                <a:pPr marL="0" indent="0">
                  <a:buNone/>
                </a:pPr>
                <a:r>
                  <a:rPr lang="fr-FR" sz="8000" dirty="0" smtClean="0">
                    <a:solidFill>
                      <a:srgbClr val="7030A0"/>
                    </a:solidFill>
                  </a:rPr>
                  <a:t>a-Définition</a:t>
                </a:r>
              </a:p>
              <a:p>
                <a:pPr marL="0" indent="0" algn="just">
                  <a:buNone/>
                </a:pPr>
                <a:r>
                  <a:rPr lang="fr-FR" sz="8000" dirty="0"/>
                  <a:t>Soit un ensemble dénombrable de fonctions de carré sommable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8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sz="8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8000" dirty="0"/>
                  <a:t> (i=1,2…). </a:t>
                </a:r>
              </a:p>
              <a:p>
                <a:pPr marL="0" indent="0">
                  <a:buNone/>
                </a:pPr>
                <a:r>
                  <a:rPr lang="fr-FR" sz="8000" dirty="0">
                    <a:solidFill>
                      <a:srgbClr val="FF0000"/>
                    </a:solidFill>
                  </a:rPr>
                  <a:t>Cet ensemble est orthonormé si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fr-FR" sz="8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8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8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8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  <m:d>
                      <m:d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8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FR" sz="8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FR" sz="8000" dirty="0">
                    <a:solidFill>
                      <a:srgbClr val="FF0000"/>
                    </a:solidFill>
                  </a:rPr>
                  <a:t>	</a:t>
                </a:r>
                <a:r>
                  <a:rPr lang="fr-FR" sz="8000" dirty="0"/>
                  <a:t>	</a:t>
                </a:r>
                <a:r>
                  <a:rPr lang="fr-FR" sz="8000" dirty="0" smtClean="0"/>
                  <a:t>(</a:t>
                </a:r>
                <a:r>
                  <a:rPr lang="fr-FR" sz="8000" dirty="0"/>
                  <a:t>7)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FR" sz="8000" dirty="0"/>
                  <a:t> est le symbole de Kronecker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sz="8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FR" sz="8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8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8000" dirty="0"/>
                  <a:t>				</a:t>
                </a:r>
                <a:r>
                  <a:rPr lang="fr-FR" sz="8000" dirty="0" smtClean="0"/>
                  <a:t>(</a:t>
                </a:r>
                <a:r>
                  <a:rPr lang="fr-FR" sz="8000" dirty="0"/>
                  <a:t>8</a:t>
                </a:r>
                <a:r>
                  <a:rPr lang="fr-FR" sz="80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8000" dirty="0"/>
              </a:p>
              <a:p>
                <a:pPr marL="0" indent="0">
                  <a:buNone/>
                </a:pPr>
                <a:r>
                  <a:rPr lang="fr-FR" sz="8000" dirty="0"/>
                  <a:t>Il est complet si toute fonction ψ(x) peut être développée d’une façon unique suivant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8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8000" dirty="0" smtClean="0"/>
                  <a:t>:</a:t>
                </a:r>
              </a:p>
              <a:p>
                <a:pPr marL="0" indent="0">
                  <a:buNone/>
                </a:pPr>
                <a:endParaRPr lang="fr-FR" sz="8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8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8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fr-FR" sz="8000" dirty="0">
                    <a:solidFill>
                      <a:srgbClr val="FF0000"/>
                    </a:solidFill>
                  </a:rPr>
                  <a:t>	</a:t>
                </a:r>
                <a:r>
                  <a:rPr lang="fr-FR" sz="8000" dirty="0"/>
                  <a:t>		(9)</a:t>
                </a:r>
              </a:p>
              <a:p>
                <a:pPr marL="0" indent="0">
                  <a:buNone/>
                </a:pPr>
                <a:r>
                  <a:rPr lang="fr-FR" sz="8000" dirty="0" smtClean="0">
                    <a:solidFill>
                      <a:srgbClr val="FF0000"/>
                    </a:solidFill>
                  </a:rPr>
                  <a:t>Les coefficients c</a:t>
                </a:r>
                <a:r>
                  <a:rPr lang="fr-FR" sz="80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fr-FR" sz="8000" dirty="0">
                    <a:solidFill>
                      <a:srgbClr val="FF0000"/>
                    </a:solidFill>
                  </a:rPr>
                  <a:t> sont appelés composantes de ψ(x) sur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8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8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fr-FR" sz="8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8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8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fr-FR" sz="8000" dirty="0"/>
                  <a:t>			(10</a:t>
                </a:r>
                <a:r>
                  <a:rPr lang="fr-FR" sz="80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8000" dirty="0" smtClean="0"/>
              </a:p>
              <a:p>
                <a:pPr marL="0" indent="0" algn="just">
                  <a:buNone/>
                </a:pPr>
                <a:r>
                  <a:rPr lang="fr-FR" sz="8000" dirty="0" smtClean="0">
                    <a:solidFill>
                      <a:srgbClr val="FF0000"/>
                    </a:solidFill>
                  </a:rPr>
                  <a:t>Les fonctions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8000" dirty="0">
                    <a:solidFill>
                      <a:srgbClr val="FF0000"/>
                    </a:solidFill>
                  </a:rPr>
                  <a:t> satisfaisant les conditions (7) et (9) forment alors une base orthonormée complète discrète</a:t>
                </a:r>
                <a:r>
                  <a:rPr lang="fr-FR" sz="2000" dirty="0"/>
                  <a:t>.</a:t>
                </a:r>
              </a:p>
              <a:p>
                <a:pPr marL="0" indent="0" algn="just">
                  <a:buNone/>
                </a:pPr>
                <a:endParaRPr lang="fr-FR" sz="8000" dirty="0"/>
              </a:p>
              <a:p>
                <a:pPr marL="0" indent="0">
                  <a:buNone/>
                </a:pPr>
                <a:endParaRPr lang="fr-FR" sz="80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8000" dirty="0" smtClean="0"/>
                  <a:t>	</a:t>
                </a:r>
                <a:endParaRPr lang="fr-FR" sz="8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2"/>
                <a:stretch>
                  <a:fillRect l="-741" t="-1244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7030A0"/>
                    </a:solidFill>
                  </a:rPr>
                  <a:t>		</a:t>
                </a:r>
                <a:r>
                  <a:rPr lang="fr-FR" sz="2200" dirty="0" smtClean="0">
                    <a:solidFill>
                      <a:srgbClr val="7030A0"/>
                    </a:solidFill>
                  </a:rPr>
                  <a:t>b-Relation </a:t>
                </a:r>
                <a:r>
                  <a:rPr lang="fr-FR" sz="2200" dirty="0">
                    <a:solidFill>
                      <a:srgbClr val="7030A0"/>
                    </a:solidFill>
                  </a:rPr>
                  <a:t>de </a:t>
                </a:r>
                <a:r>
                  <a:rPr lang="fr-FR" sz="2200" dirty="0" smtClean="0">
                    <a:solidFill>
                      <a:srgbClr val="7030A0"/>
                    </a:solidFill>
                  </a:rPr>
                  <a:t>fermeture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 smtClean="0"/>
                  <a:t>La </a:t>
                </a:r>
                <a:r>
                  <a:rPr lang="fr-FR" sz="2200" dirty="0"/>
                  <a:t>relation de fermeture exprime le fait que l’ensemble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2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2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fr-FR" sz="2200" b="1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sz="2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200" b="1" i="1"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fr-FR" sz="2200" b="1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fr-FR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200" dirty="0"/>
                  <a:t>constitue une base.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/>
                  <a:t>Cette relation s’écrit : </a:t>
                </a:r>
                <a:endParaRPr lang="fr-FR" sz="22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fr-FR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fr-FR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2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𝜹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  <m:r>
                          <m:rPr>
                            <m:brk m:alnAt="7"/>
                          </m:r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fr-FR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brk m:alnAt="7"/>
                          </m:r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fr-FR" sz="2200" i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fr-FR" sz="2200" i="1" dirty="0" smtClean="0"/>
                  <a:t>                    </a:t>
                </a:r>
                <a:r>
                  <a:rPr lang="fr-FR" sz="2200" dirty="0" smtClean="0"/>
                  <a:t>(11)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 smtClean="0"/>
                  <a:t>Réciproquement</a:t>
                </a:r>
                <a:r>
                  <a:rPr lang="fr-FR" sz="2200" dirty="0"/>
                  <a:t>, on peut montrer que : si un ensemble orthonormé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2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2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fr-FR" sz="2200" b="1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sz="2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200" b="1" i="1"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fr-FR" sz="22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fr-FR" sz="22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 smtClean="0"/>
                  <a:t> </a:t>
                </a:r>
                <a:r>
                  <a:rPr lang="fr-FR" sz="2200" dirty="0"/>
                  <a:t>vérifie la relation de fermeture </a:t>
                </a:r>
                <a:r>
                  <a:rPr lang="fr-FR" sz="2200" dirty="0" smtClean="0"/>
                  <a:t>(11), </a:t>
                </a:r>
                <a:r>
                  <a:rPr lang="fr-FR" sz="2200" dirty="0"/>
                  <a:t>il constitue une base</a:t>
                </a:r>
                <a:r>
                  <a:rPr lang="fr-FR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4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Base orthonormée complète continue de ξ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lphaLcPeriod"/>
                </a:pPr>
                <a:r>
                  <a:rPr lang="fr-FR" sz="2000" b="1" u="sng" dirty="0" smtClean="0"/>
                  <a:t>Définition</a:t>
                </a:r>
              </a:p>
              <a:p>
                <a:pPr marL="0" indent="0">
                  <a:buNone/>
                </a:pPr>
                <a:r>
                  <a:rPr lang="fr-FR" sz="2200" dirty="0" smtClean="0"/>
                  <a:t>Une </a:t>
                </a:r>
                <a:r>
                  <a:rPr lang="fr-FR" sz="2200" dirty="0"/>
                  <a:t>base orthonormée complète continue est constituée d’un ensemble de fonctions v</a:t>
                </a:r>
                <a:r>
                  <a:rPr lang="fr-FR" sz="2200" baseline="-25000" dirty="0"/>
                  <a:t>α</a:t>
                </a:r>
                <a:r>
                  <a:rPr lang="fr-FR" sz="2200" dirty="0"/>
                  <a:t>(x) repérées par un indice α variant de façon continue et satisfaisant aux deux relations suivantes </a:t>
                </a:r>
                <a:r>
                  <a:rPr lang="fr-FR" sz="2200" dirty="0" smtClean="0"/>
                  <a:t>:</a:t>
                </a:r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Relation d’orthogonalité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12)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Relation de fermeture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13</a:t>
                </a:r>
                <a:r>
                  <a:rPr lang="fr-FR" sz="20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667"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ne sont pas forcément des fonctions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, ni de ℒ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fr-FR" sz="2000" dirty="0">
                    <a:solidFill>
                      <a:srgbClr val="FF0000"/>
                    </a:solidFill>
                  </a:rPr>
                  <a:t>, car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, la fonction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n’est pas de carré sommable.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7030A0"/>
                    </a:solidFill>
                  </a:rPr>
                  <a:t>b- </a:t>
                </a:r>
                <a:r>
                  <a:rPr lang="fr-FR" sz="2000" dirty="0">
                    <a:solidFill>
                      <a:srgbClr val="7030A0"/>
                    </a:solidFill>
                  </a:rPr>
                  <a:t>Composantes d’une fonction 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d’onde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𝛙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𝐫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Toute </a:t>
                </a:r>
                <a:r>
                  <a:rPr lang="fr-FR" sz="2000" dirty="0"/>
                  <a:t>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fr-FR" sz="2000" dirty="0"/>
                  <a:t> peut se développer sur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fr-FR" sz="20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fr-FR" sz="20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</m:d>
                          </m:e>
                        </m:nary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dα</m:t>
                    </m:r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(14</a:t>
                </a:r>
                <a:r>
                  <a:rPr lang="fr-FR" sz="2000" dirty="0"/>
                  <a:t>)</a:t>
                </a:r>
              </a:p>
              <a:p>
                <a:pPr marL="0" indent="0">
                  <a:buNone/>
                </a:pPr>
                <a:r>
                  <a:rPr lang="fr-FR" sz="2000" dirty="0"/>
                  <a:t>Les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fr-FR" sz="2000" dirty="0"/>
                  <a:t> sont les composantes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/>
                  <a:t> sur la base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</m:sSub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/>
                  <a:t>On montre que 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dx</m:t>
                    </m:r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15)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 smtClean="0">
                    <a:solidFill>
                      <a:srgbClr val="C00000"/>
                    </a:solidFill>
                  </a:rPr>
                  <a:t>Correspondance</a:t>
                </a:r>
                <a:r>
                  <a:rPr lang="fr-FR" sz="2000" dirty="0">
                    <a:solidFill>
                      <a:srgbClr val="C00000"/>
                    </a:solidFill>
                  </a:rPr>
                  <a:t> </a:t>
                </a:r>
                <a:r>
                  <a:rPr lang="fr-FR" sz="2000" b="1" dirty="0">
                    <a:solidFill>
                      <a:srgbClr val="C00000"/>
                    </a:solidFill>
                  </a:rPr>
                  <a:t>: base discrète-base continue </a:t>
                </a:r>
                <a:r>
                  <a:rPr lang="fr-FR" sz="2000" b="1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𝒊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↔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                                  </m:t>
                    </m:r>
                    <m:nary>
                      <m:naryPr>
                        <m:chr m:val="∑"/>
                        <m:supHide m:val="on"/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sz="20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/>
                    </m:nary>
                    <m:r>
                      <a:rPr lang="fr-FR" sz="2000" b="1" i="1">
                        <a:latin typeface="Cambria Math"/>
                        <a:ea typeface="Cambria Math"/>
                      </a:rPr>
                      <m:t>↔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nary>
                  </m:oMath>
                </a14:m>
                <a:r>
                  <a:rPr lang="fr-FR" sz="2000" b="1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𝜹</m:t>
                        </m:r>
                      </m:e>
                      <m:sub>
                        <m:r>
                          <a:rPr lang="fr-FR" sz="2000" b="1" i="1" dirty="0" smtClean="0">
                            <a:latin typeface="Cambria Math"/>
                          </a:rPr>
                          <m:t>𝒊𝒋</m:t>
                        </m:r>
                      </m:sub>
                    </m:sSub>
                    <m:r>
                      <a:rPr lang="fr-FR" sz="2000" b="1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𝜹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2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00B050"/>
                    </a:solidFill>
                  </a:rPr>
                  <a:t>	5-Exemples </a:t>
                </a:r>
                <a:r>
                  <a:rPr lang="fr-FR" sz="2000" dirty="0">
                    <a:solidFill>
                      <a:srgbClr val="00B050"/>
                    </a:solidFill>
                  </a:rPr>
                  <a:t>de Bases 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continues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		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a-Ondes </a:t>
                </a:r>
                <a:r>
                  <a:rPr lang="fr-FR" sz="2000" dirty="0">
                    <a:solidFill>
                      <a:srgbClr val="7030A0"/>
                    </a:solidFill>
                  </a:rPr>
                  <a:t>planes</a:t>
                </a:r>
              </a:p>
              <a:p>
                <a:pPr marL="0" indent="0">
                  <a:buNone/>
                </a:pPr>
                <a:r>
                  <a:rPr lang="fr-FR" sz="2000" dirty="0"/>
                  <a:t>Soit la fonction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𝑖𝑝𝑥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/>
                  <a:t> décrivant une onde plane de vecteur d'onde</a:t>
                </a:r>
              </a:p>
              <a:p>
                <a:pPr marL="0" indent="0">
                  <a:buNone/>
                </a:pPr>
                <a:r>
                  <a:rPr lang="fr-FR" sz="2000" dirty="0"/>
                  <a:t>	</a:t>
                </a:r>
                <a:r>
                  <a:rPr lang="fr-FR" sz="20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</m:oMath>
                </a14:m>
                <a:r>
                  <a:rPr lang="fr-FR" sz="2000" dirty="0"/>
                  <a:t> ; </a:t>
                </a: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cette </a:t>
                </a:r>
                <a:r>
                  <a:rPr lang="fr-FR" sz="2000" dirty="0"/>
                  <a:t>fonction n'est de carré sommable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désignera l’ensemble de toutes les ondes planes correspondantes aux diverses valeurs de p, avec p variant d’une façon continue de −∞ à +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∞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b/>
                        </m:sSub>
                      </m:e>
                    </m:nary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</m:rad>
                      </m:den>
                    </m:f>
                    <m:nary>
                      <m:naryPr>
                        <m:limLoc m:val="subSup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  <m: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b/>
                        </m:sSub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𝑖𝑝𝑥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sup>
                        </m:s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(19)</a:t>
                </a:r>
              </a:p>
              <a:p>
                <a:pPr marL="0" indent="0">
                  <a:buNone/>
                </a:pPr>
                <a:r>
                  <a:rPr lang="fr-FR" sz="2000" dirty="0"/>
                  <a:t>Les </a:t>
                </a:r>
                <a:r>
                  <a:rPr lang="fr-FR" sz="2000" dirty="0" err="1"/>
                  <a:t>vp</a:t>
                </a:r>
                <a:r>
                  <a:rPr lang="fr-FR" sz="2000" dirty="0"/>
                  <a:t>(x) vérifient les relations suivantes: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-Relation d’orthogonalité:</a:t>
                </a:r>
                <a:r>
                  <a:rPr lang="fr-FR" sz="2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fr-FR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∞ </m:t>
                          </m:r>
                        </m:sub>
                        <m:sup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fr-FR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∞ </m:t>
                          </m:r>
                        </m:sub>
                        <m:sup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sup>
                          </m:s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fr-FR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∞ </m:t>
                          </m:r>
                        </m:sub>
                        <m:sup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fr-FR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 t="-904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8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endParaRPr lang="fr-FR" sz="2000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fr-FR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  <m:sup>
                        <m:r>
                          <a:rPr lang="fr-FR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Sup>
                          <m:sSubSupPr>
                            <m:ctrlP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fr-FR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FR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FR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2600" dirty="0">
                    <a:solidFill>
                      <a:srgbClr val="FF0000"/>
                    </a:solidFill>
                  </a:rPr>
                  <a:t> </a:t>
                </a:r>
                <a:r>
                  <a:rPr lang="fr-FR" sz="2600" dirty="0"/>
                  <a:t>		</a:t>
                </a:r>
                <a:r>
                  <a:rPr lang="fr-FR" sz="2600" dirty="0" smtClean="0"/>
                  <a:t>(</a:t>
                </a:r>
                <a:r>
                  <a:rPr lang="fr-FR" sz="2600" dirty="0"/>
                  <a:t>20)</a:t>
                </a:r>
              </a:p>
              <a:p>
                <a:pPr marL="0" lvl="0" indent="0">
                  <a:buNone/>
                </a:pPr>
                <a:r>
                  <a:rPr lang="fr-FR" sz="2600" dirty="0">
                    <a:solidFill>
                      <a:srgbClr val="FF0000"/>
                    </a:solidFill>
                  </a:rPr>
                  <a:t>Relation de fermeture: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fr-FR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∞ </m:t>
                          </m:r>
                        </m:sub>
                        <m:sup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2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fr-FR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fr-FR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fr-FR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∞ </m:t>
                          </m:r>
                        </m:sub>
                        <m:sup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FR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fr-FR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2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/>
                                      </m:sSup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sup>
                          </m:s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  <m:r>
                        <a:rPr lang="fr-F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fr-FR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∞ </m:t>
                          </m:r>
                        </m:sub>
                        <m:sup>
                          <m:r>
                            <a:rPr lang="fr-FR" sz="260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fr-FR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fr-FR" sz="26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fr-FR" sz="2600" dirty="0"/>
              </a:p>
              <a:p>
                <a:pPr marL="0" indent="0">
                  <a:buNone/>
                </a:pPr>
                <a:r>
                  <a:rPr lang="fr-FR" sz="2600" dirty="0"/>
                  <a:t>Donc: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fr-FR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  <m:sup>
                        <m:r>
                          <a:rPr lang="fr-FR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Sup>
                          <m:sSubSupPr>
                            <m:ctrlP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fr-FR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FR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fr-FR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2600" dirty="0">
                    <a:solidFill>
                      <a:srgbClr val="FF0000"/>
                    </a:solidFill>
                  </a:rPr>
                  <a:t>	</a:t>
                </a:r>
                <a:r>
                  <a:rPr lang="fr-FR" sz="2600" dirty="0"/>
                  <a:t>				(21)</a:t>
                </a:r>
              </a:p>
              <a:p>
                <a:pPr marL="0" indent="0">
                  <a:buNone/>
                </a:pPr>
                <a:r>
                  <a:rPr lang="fr-FR" sz="2600" dirty="0" smtClean="0"/>
                  <a:t>Avec </a:t>
                </a:r>
                <a14:m>
                  <m:oMath xmlns:m="http://schemas.openxmlformats.org/officeDocument/2006/math">
                    <m:r>
                      <a:rPr lang="fr-FR" sz="2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</m:oMath>
                </a14:m>
                <a:r>
                  <a:rPr lang="fr-FR" sz="2600" dirty="0"/>
                  <a:t> et </a:t>
                </a:r>
                <a14:m>
                  <m:oMath xmlns:m="http://schemas.openxmlformats.org/officeDocument/2006/math">
                    <m:r>
                      <a:rPr lang="fr-FR" sz="2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</m:oMath>
                </a14:m>
                <a:endParaRPr lang="fr-FR" sz="2600" dirty="0" smtClean="0"/>
              </a:p>
              <a:p>
                <a:pPr marL="0" indent="0">
                  <a:buNone/>
                </a:pPr>
                <a:endParaRPr lang="fr-FR" sz="2600" dirty="0"/>
              </a:p>
              <a:p>
                <a:pPr marL="0" indent="0">
                  <a:buNone/>
                </a:pPr>
                <a:r>
                  <a:rPr lang="fr-FR" sz="2600" dirty="0">
                    <a:solidFill>
                      <a:srgbClr val="FF0000"/>
                    </a:solidFill>
                  </a:rPr>
                  <a:t>Les résultats des intégrales découlant des transformées de Fourier des fonctions de Dirac</a:t>
                </a:r>
                <a:r>
                  <a:rPr lang="fr-FR" sz="26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600" dirty="0"/>
                  <a:t>Les </a:t>
                </a:r>
                <a:r>
                  <a:rPr lang="fr-FR" sz="2600" dirty="0" err="1"/>
                  <a:t>vp</a:t>
                </a:r>
                <a:r>
                  <a:rPr lang="fr-FR" sz="2600" dirty="0"/>
                  <a:t>(x) forment donc une base orthonormée complète continue et toute fonction Ψ(x) se développe de façon unique suivant les </a:t>
                </a:r>
                <a:r>
                  <a:rPr lang="fr-FR" sz="2600" dirty="0" err="1"/>
                  <a:t>vp</a:t>
                </a:r>
                <a:r>
                  <a:rPr lang="fr-FR" sz="2600" dirty="0"/>
                  <a:t>(x) </a:t>
                </a:r>
                <a:r>
                  <a:rPr lang="fr-FR" sz="2600" dirty="0" smtClean="0"/>
                  <a:t>:</a:t>
                </a:r>
              </a:p>
              <a:p>
                <a:pPr marL="0" indent="0">
                  <a:buNone/>
                </a:pPr>
                <a:endParaRPr lang="fr-FR" sz="2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6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fr-FR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  <m:sup>
                        <m:r>
                          <a:rPr lang="fr-FR" sz="260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fr-FR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b/>
                        </m:sSub>
                      </m:e>
                    </m:nary>
                    <m:sSub>
                      <m:sSubPr>
                        <m:ctrlPr>
                          <a:rPr lang="fr-FR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fr-FR" sz="2600" dirty="0"/>
                  <a:t>				</a:t>
                </a:r>
                <a:r>
                  <a:rPr lang="fr-FR" sz="2600" dirty="0" smtClean="0"/>
                  <a:t>(</a:t>
                </a:r>
                <a:r>
                  <a:rPr lang="fr-FR" sz="2600" dirty="0"/>
                  <a:t>22)</a:t>
                </a:r>
              </a:p>
              <a:p>
                <a:pPr marL="0" indent="0">
                  <a:buNone/>
                </a:pPr>
                <a:r>
                  <a:rPr lang="fr-FR" sz="2600" dirty="0"/>
                  <a:t>Avec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fr-FR" sz="26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fr-FR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</m:rad>
                      </m:den>
                    </m:f>
                    <m:nary>
                      <m:naryPr>
                        <m:limLoc m:val="subSup"/>
                        <m:ctrlPr>
                          <a:rPr lang="fr-FR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>
                            <a:latin typeface="Cambria Math" panose="02040503050406030204" pitchFamily="18" charset="0"/>
                          </a:rPr>
                          <m:t>∞ </m:t>
                        </m:r>
                      </m:sub>
                      <m:sup>
                        <m:r>
                          <a:rPr lang="fr-FR" sz="260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600" i="1">
                                    <a:latin typeface="Cambria Math" panose="02040503050406030204" pitchFamily="18" charset="0"/>
                                  </a:rPr>
                                  <m:t>𝑖𝑝𝑥</m:t>
                                </m:r>
                              </m:num>
                              <m:den>
                                <m:r>
                                  <a:rPr lang="fr-FR" sz="2600" i="1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sup>
                        </m:sSup>
                        <m:r>
                          <m:rPr>
                            <m:sty m:val="p"/>
                          </m:rPr>
                          <a:rPr lang="fr-FR" sz="260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)=</m:t>
                        </m:r>
                        <m:acc>
                          <m:accPr>
                            <m:chr m:val="̅"/>
                            <m:ctrlPr>
                              <a:rPr lang="fr-FR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6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acc>
                      </m:e>
                    </m:nary>
                    <m:d>
                      <m:dPr>
                        <m:ctrlPr>
                          <a:rPr lang="fr-FR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fr-FR" sz="2600" dirty="0"/>
                  <a:t>		(23</a:t>
                </a:r>
                <a:r>
                  <a:rPr lang="fr-FR" sz="26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	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2815" t="-45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1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909</Words>
  <Application>Microsoft Office PowerPoint</Application>
  <PresentationFormat>Affichage à l'écran (4:3)</PresentationFormat>
  <Paragraphs>352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Chapitre 4 Formalisme mathématique de la Mécanique Quantique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4 Formalisme mathématique de la Mécanique Quantique</dc:title>
  <dc:creator>HP PC 1</dc:creator>
  <cp:lastModifiedBy>HP</cp:lastModifiedBy>
  <cp:revision>192</cp:revision>
  <dcterms:created xsi:type="dcterms:W3CDTF">2016-01-20T11:42:21Z</dcterms:created>
  <dcterms:modified xsi:type="dcterms:W3CDTF">2020-03-23T11:07:29Z</dcterms:modified>
</cp:coreProperties>
</file>